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xlsb" ContentType="application/vnd.ms-excel.sheet.binary.macroEnabled.12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63"/>
  </p:notesMasterIdLst>
  <p:sldIdLst>
    <p:sldId id="358" r:id="rId4"/>
    <p:sldId id="354" r:id="rId5"/>
    <p:sldId id="257" r:id="rId6"/>
    <p:sldId id="265" r:id="rId7"/>
    <p:sldId id="267" r:id="rId8"/>
    <p:sldId id="268" r:id="rId9"/>
    <p:sldId id="270" r:id="rId10"/>
    <p:sldId id="273" r:id="rId11"/>
    <p:sldId id="274" r:id="rId12"/>
    <p:sldId id="275" r:id="rId13"/>
    <p:sldId id="278" r:id="rId14"/>
    <p:sldId id="279" r:id="rId15"/>
    <p:sldId id="280" r:id="rId16"/>
    <p:sldId id="361" r:id="rId17"/>
    <p:sldId id="288" r:id="rId18"/>
    <p:sldId id="281" r:id="rId19"/>
    <p:sldId id="282" r:id="rId20"/>
    <p:sldId id="283" r:id="rId21"/>
    <p:sldId id="284" r:id="rId22"/>
    <p:sldId id="287" r:id="rId23"/>
    <p:sldId id="290" r:id="rId24"/>
    <p:sldId id="293" r:id="rId25"/>
    <p:sldId id="363" r:id="rId26"/>
    <p:sldId id="364" r:id="rId27"/>
    <p:sldId id="365" r:id="rId28"/>
    <p:sldId id="300" r:id="rId29"/>
    <p:sldId id="301" r:id="rId30"/>
    <p:sldId id="302" r:id="rId31"/>
    <p:sldId id="304" r:id="rId32"/>
    <p:sldId id="305" r:id="rId33"/>
    <p:sldId id="308" r:id="rId34"/>
    <p:sldId id="309" r:id="rId35"/>
    <p:sldId id="310" r:id="rId36"/>
    <p:sldId id="311" r:id="rId37"/>
    <p:sldId id="313" r:id="rId38"/>
    <p:sldId id="316" r:id="rId39"/>
    <p:sldId id="320" r:id="rId40"/>
    <p:sldId id="321" r:id="rId41"/>
    <p:sldId id="323" r:id="rId42"/>
    <p:sldId id="324" r:id="rId43"/>
    <p:sldId id="327" r:id="rId44"/>
    <p:sldId id="328" r:id="rId45"/>
    <p:sldId id="329" r:id="rId46"/>
    <p:sldId id="331" r:id="rId47"/>
    <p:sldId id="332" r:id="rId48"/>
    <p:sldId id="333" r:id="rId49"/>
    <p:sldId id="360" r:id="rId50"/>
    <p:sldId id="334" r:id="rId51"/>
    <p:sldId id="336" r:id="rId52"/>
    <p:sldId id="338" r:id="rId53"/>
    <p:sldId id="340" r:id="rId54"/>
    <p:sldId id="343" r:id="rId55"/>
    <p:sldId id="344" r:id="rId56"/>
    <p:sldId id="345" r:id="rId57"/>
    <p:sldId id="348" r:id="rId58"/>
    <p:sldId id="350" r:id="rId59"/>
    <p:sldId id="351" r:id="rId60"/>
    <p:sldId id="352" r:id="rId61"/>
    <p:sldId id="356" r:id="rId62"/>
  </p:sldIdLst>
  <p:sldSz cx="9144000" cy="6858000" type="screen4x3"/>
  <p:notesSz cx="6858000" cy="9144000"/>
  <p:embeddedFontLst>
    <p:embeddedFont>
      <p:font typeface="Mathematica1" panose="020B0604020202020204"/>
      <p:regular r:id="rId64"/>
      <p:bold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Helvetica" panose="020B0604020202020204" pitchFamily="34" charset="0"/>
      <p:regular r:id="rId70"/>
      <p:bold r:id="rId71"/>
      <p:italic r:id="rId72"/>
      <p:boldItalic r:id="rId73"/>
    </p:embeddedFont>
    <p:embeddedFont>
      <p:font typeface="ＭＳ Ｐゴシック" panose="020B0600070205080204" pitchFamily="34" charset="-128"/>
      <p:regular r:id="rId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301050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110" autoAdjust="0"/>
    <p:restoredTop sz="98413" autoAdjust="0"/>
  </p:normalViewPr>
  <p:slideViewPr>
    <p:cSldViewPr>
      <p:cViewPr varScale="1">
        <p:scale>
          <a:sx n="58" d="100"/>
          <a:sy n="58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7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3546-2E76-4B7C-A6AC-DA13A5F161D8}" type="datetimeFigureOut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18E1-2791-4056-A2CD-20B3CB48E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2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82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10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65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92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07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09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47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01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64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73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31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7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06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44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76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52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10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72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10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1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8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3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55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65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82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58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41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361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067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345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8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8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153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54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687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800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886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10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224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311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104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003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4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313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461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632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590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225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489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495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9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1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60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4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5FD8-A48E-4C3E-B4A9-4EBA79CE19E5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2950-231D-4A71-81FF-89A2BB83D6A3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CE84-15A2-4FD5-B70F-832719E7E802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5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50F8-B5C2-4CA7-A156-D28E5F374642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0985-0BF2-41F3-859F-6F491EBDDCC1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4CC7-D658-4F1A-9D2A-8DC219EF9F70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01FC-A29A-4663-91B7-1407DF62FBC3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4B43-4A95-43E0-92D0-23358063F6BF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ED1-F1BA-480F-A6D7-B777CF9B41F6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E5C-8EF9-4B01-BE61-583F9C8FBF09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/>
          <a:p>
            <a:fld id="{60B65AC0-7934-4AC3-86CC-FF038D346ECE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10668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E744-379B-489C-BC30-2D83C5A3DCCE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67D4-B726-41A1-AA5F-49225361C28C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A2CE-2868-4CA1-BA36-D678E0D2AD57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654-784D-4F4D-8A68-7FC89213FF8F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0038-6FAE-4455-961A-91B9FD308D52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15A9-1096-480A-81FD-6B221CB25F62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77A-27E6-44C7-B543-400B16B86016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28A1-708F-4F23-8689-8685E4A96466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41D-0D6F-48BA-8519-A4EAC765890C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B181-60C3-4C5C-9E83-93D6E0BB3619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8BE-11FC-4A33-8EA4-393AA030C21A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02CB-FF4D-477D-A00C-28F03EE56FA6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D01B-8023-4AD3-AD4B-420510B6304C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2A12-BB58-411F-A667-F25CFAC4FEC7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06B4-C1DA-4F85-8DBF-3F6DA3D8A0A9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732-CC62-4D79-86D1-1565603AE6FE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D2F-F123-4C1D-898F-BE066CED49FA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09C-F25B-41C2-96E5-3718EBBB7780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B35B-992A-4D03-8241-C6950C976508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05400" y="6324600"/>
            <a:ext cx="1219200" cy="365125"/>
          </a:xfrm>
        </p:spPr>
        <p:txBody>
          <a:bodyPr/>
          <a:lstStyle/>
          <a:p>
            <a:fld id="{600DB233-F7B8-41CC-A574-74CE10974203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24600"/>
            <a:ext cx="4191000" cy="36512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4D3E-FB62-4C4B-B6A8-6E27C0CDA7B7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C00-4E7E-453E-A8C3-CCD5DA6B0B67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0" y="63246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38FF8DC-E5F5-41E8-B326-14035C7043A6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419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10" name="Picture 9" descr="Wiley_Logo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7869-9CB8-41F6-A79C-4EC45EDBCA1A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76400" y="6553200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195FB-4616-4CB9-92A5-18A25D14A996}" type="datetime1">
              <a:rPr lang="en-US" smtClean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36.xml"/><Relationship Id="rId7" Type="http://schemas.openxmlformats.org/officeDocument/2006/relationships/package" Target="../embeddings/Microsoft_Excel_Binary_Worksheet5.xlsb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Excel_Binary_Worksheet6.xlsb"/><Relationship Id="rId4" Type="http://schemas.openxmlformats.org/officeDocument/2006/relationships/oleObject" Target="../embeddings/oleObject23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Excel_Binary_Worksheet7.xlsb"/><Relationship Id="rId4" Type="http://schemas.openxmlformats.org/officeDocument/2006/relationships/oleObject" Target="../embeddings/oleObject26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Excel_Binary_Worksheet8.xlsb"/><Relationship Id="rId4" Type="http://schemas.openxmlformats.org/officeDocument/2006/relationships/oleObject" Target="../embeddings/oleObject2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Excel_Binary_Worksheet9.xlsb"/><Relationship Id="rId4" Type="http://schemas.openxmlformats.org/officeDocument/2006/relationships/oleObject" Target="../embeddings/oleObject2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1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Grp="1" noChangeArrowheads="1"/>
          </p:cNvSpPr>
          <p:nvPr/>
        </p:nvSpPr>
        <p:spPr bwMode="auto">
          <a:xfrm>
            <a:off x="495300" y="4862024"/>
            <a:ext cx="8153400" cy="12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400" b="1" dirty="0">
                <a:latin typeface="Helvetica" pitchFamily="34" charset="0"/>
                <a:cs typeface="Times New Roman" pitchFamily="18" charset="0"/>
              </a:rPr>
              <a:t>Chapter</a:t>
            </a:r>
            <a:r>
              <a:rPr lang="en-US" sz="3400" b="1" dirty="0">
                <a:latin typeface="+mj-lt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+mj-lt"/>
                <a:cs typeface="Times New Roman" pitchFamily="18" charset="0"/>
              </a:rPr>
              <a:t>2</a:t>
            </a:r>
          </a:p>
          <a:p>
            <a:pPr algn="ctr"/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Probability</a:t>
            </a:r>
          </a:p>
        </p:txBody>
      </p:sp>
      <p:sp>
        <p:nvSpPr>
          <p:cNvPr id="12" name="Rectangle 34"/>
          <p:cNvSpPr>
            <a:spLocks noGrp="1" noChangeArrowheads="1"/>
          </p:cNvSpPr>
          <p:nvPr/>
        </p:nvSpPr>
        <p:spPr bwMode="auto">
          <a:xfrm>
            <a:off x="2946950" y="2152952"/>
            <a:ext cx="54830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Applied Statistics and Probability for Engineers</a:t>
            </a:r>
          </a:p>
          <a:p>
            <a:pPr algn="ctr"/>
            <a:endParaRPr lang="en-US" sz="2800" b="1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Sixth Edition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Douglas C. Montgomery    George C. </a:t>
            </a:r>
            <a:r>
              <a:rPr lang="en-US" b="1" dirty="0" err="1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Runger</a:t>
            </a:r>
            <a:endParaRPr lang="en-US" b="1" dirty="0">
              <a:latin typeface="Helvetica" pitchFamily="34" charset="0"/>
              <a:ea typeface="ＭＳ Ｐゴシック" charset="-128"/>
              <a:cs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546204" y="2107464"/>
            <a:ext cx="8051592" cy="2697542"/>
            <a:chOff x="631825" y="2107464"/>
            <a:chExt cx="7880350" cy="2697542"/>
          </a:xfrm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631825" y="2107464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31825" y="4805006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6400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39963"/>
            <a:ext cx="18288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22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2-4    Continuous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Measurements of the thickness of a part are modeled with the sample space: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+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10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12},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11 &lt;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15}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10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15}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11 &lt;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12}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0 &lt;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&lt; 10 or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≥ 12}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12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15}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Sec 2-1.3 Events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Venn Diagrams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1981200" cy="365125"/>
          </a:xfrm>
        </p:spPr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11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762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Events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&amp;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contain their respective outcomes. The shaded regions indicate the event relation of each diagram.</a:t>
            </a:r>
            <a:endParaRPr lang="en-US" sz="2400" dirty="0">
              <a:latin typeface="Helvetica" pitchFamily="34" charset="0"/>
              <a:cs typeface="Times New Roman" pitchFamily="18" charset="0"/>
            </a:endParaRPr>
          </a:p>
        </p:txBody>
      </p:sp>
      <p:pic>
        <p:nvPicPr>
          <p:cNvPr id="9" name="Content Placeholder 8" descr="Picture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8424" y="1600200"/>
            <a:ext cx="5407152" cy="448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Mutually Exclusive Events</a:t>
            </a:r>
            <a:endParaRPr lang="en-US" sz="32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1828800" cy="365125"/>
          </a:xfrm>
        </p:spPr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12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1904" y="3429000"/>
            <a:ext cx="3721395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11430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Helvetica" pitchFamily="34" charset="0"/>
                <a:cs typeface="Times New Roman" pitchFamily="18" charset="0"/>
              </a:rPr>
              <a:t>Events </a:t>
            </a:r>
            <a:r>
              <a:rPr lang="en-US" sz="2400" i="1" dirty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400" dirty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and </a:t>
            </a:r>
            <a:r>
              <a:rPr lang="en-US" sz="2400" i="1" dirty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sz="2400" dirty="0">
                <a:latin typeface="Helvetica" pitchFamily="34" charset="0"/>
                <a:cs typeface="Times New Roman" pitchFamily="18" charset="0"/>
              </a:rPr>
              <a:t> are mutually exclusive because they share no common outcomes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Helvetica" pitchFamily="34" charset="0"/>
                <a:cs typeface="Times New Roman" pitchFamily="18" charset="0"/>
              </a:rPr>
              <a:t>The occurrence of one event precludes the occurrence of the other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Helvetica" pitchFamily="34" charset="0"/>
                <a:cs typeface="Times New Roman" pitchFamily="18" charset="0"/>
              </a:rPr>
              <a:t>Symbolically, </a:t>
            </a:r>
            <a:r>
              <a:rPr lang="en-US" sz="2400" i="1" dirty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400" dirty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400" i="1" dirty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sz="2400" dirty="0">
                <a:latin typeface="Helvetica" pitchFamily="34" charset="0"/>
                <a:cs typeface="Times New Roman" pitchFamily="18" charset="0"/>
              </a:rPr>
              <a:t> = 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Mutually Exclusive Events - Laws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Commutative law (event order is unimportant): 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  and 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</a:p>
          <a:p>
            <a:pPr lvl="1">
              <a:buNone/>
            </a:pPr>
            <a:endParaRPr lang="en-US" i="1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Distributive law (like in algebra):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Associative law (like in algebra):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pPr lvl="1">
              <a:buNone/>
            </a:pPr>
            <a:endParaRPr lang="en-US" dirty="0" smtClean="0">
              <a:latin typeface="Helvetica" pitchFamily="34" charset="0"/>
              <a:sym typeface="Mathematica1"/>
            </a:endParaRPr>
          </a:p>
          <a:p>
            <a:pPr lvl="1">
              <a:buNone/>
            </a:pPr>
            <a:endParaRPr lang="en-US" dirty="0" smtClean="0">
              <a:latin typeface="Helvetica" pitchFamily="34" charset="0"/>
            </a:endParaRPr>
          </a:p>
          <a:p>
            <a:pPr lvl="1"/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13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Mutually Exclusive Events - Laws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DeMorgan’s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law: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The complement of the union is the intersection of the complements.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The complement of the intersection is the union of the complements.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Complement law: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					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.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sym typeface="Mathematica1"/>
            </a:endParaRPr>
          </a:p>
          <a:p>
            <a:pPr lvl="1">
              <a:buNone/>
            </a:pPr>
            <a:endParaRPr lang="en-US" dirty="0" smtClean="0">
              <a:latin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14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Techniques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There are three special rules, or counting techniques, used to determine the number of outcomes in events.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They are 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Multiplication rule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Permutation rule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Combination rule</a:t>
            </a:r>
          </a:p>
          <a:p>
            <a:pPr marL="514350" indent="-514350"/>
            <a:r>
              <a:rPr lang="en-US" dirty="0" smtClean="0">
                <a:latin typeface="Helvetica" pitchFamily="34" charset="0"/>
                <a:cs typeface="Times New Roman" pitchFamily="18" charset="0"/>
              </a:rPr>
              <a:t>Each has its special purpose that must be applied properly – the right tool for the right job.</a:t>
            </a: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15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– Multiplication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Multiplication rule: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an operation consist of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steps and there are </a:t>
            </a:r>
          </a:p>
          <a:p>
            <a:pPr lvl="2"/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ways of completing step 1,</a:t>
            </a:r>
          </a:p>
          <a:p>
            <a:pPr lvl="2"/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ways of completing step 2, … and</a:t>
            </a:r>
          </a:p>
          <a:p>
            <a:pPr lvl="2"/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ways of completing step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Then, the total number of ways to perform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steps is:</a:t>
            </a:r>
          </a:p>
          <a:p>
            <a:pPr lvl="2"/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1 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·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· … ·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i="1" baseline="-25000" dirty="0" err="1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</a:t>
            </a:r>
            <a:endParaRPr lang="en-US" sz="28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16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2-5  -  Web Site Design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95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the design for a website, we can choose to use among: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4 colors,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3 fonts, and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3 positions for an image.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How many designs are possible?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Answer via the multiplication rule: 4 · 3 · 3 = 36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17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– Permutation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permutation is a unique sequence of distinct items.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a, b, 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}, then there are 6 permutations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Namely: 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</a:rPr>
              <a:t>abc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acb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bac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bca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cab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cba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(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order matters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Number of permutations for a set of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items is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!</a:t>
            </a:r>
          </a:p>
          <a:p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!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-1)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-2)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…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1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7! = 7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6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5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4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1 = 5,040 = FACT(7) in Excel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By definition: 0! = 1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Counting–Subset Permutations and an example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For a sequence of </a:t>
            </a:r>
            <a:r>
              <a:rPr lang="en-US" sz="23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 items from a set of </a:t>
            </a:r>
            <a:r>
              <a:rPr lang="en-US" sz="23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 items:</a:t>
            </a:r>
          </a:p>
          <a:p>
            <a:endParaRPr lang="en-US" sz="2300" dirty="0" smtClean="0">
              <a:latin typeface="Helvetica" pitchFamily="34" charset="0"/>
              <a:cs typeface="Times New Roman" pitchFamily="18" charset="0"/>
            </a:endParaRPr>
          </a:p>
          <a:p>
            <a:endParaRPr lang="en-US" sz="2300" dirty="0" smtClean="0">
              <a:latin typeface="Helvetica" pitchFamily="34" charset="0"/>
              <a:cs typeface="Times New Roman" pitchFamily="18" charset="0"/>
            </a:endParaRPr>
          </a:p>
          <a:p>
            <a:endParaRPr lang="en-US" sz="23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300" b="1" dirty="0" smtClean="0">
                <a:latin typeface="Helvetica" pitchFamily="34" charset="0"/>
                <a:cs typeface="Times New Roman" pitchFamily="18" charset="0"/>
              </a:rPr>
              <a:t>Example 2-6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: Printed Circuit Board</a:t>
            </a:r>
          </a:p>
          <a:p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A printed circuit board has eight different locations in which a component can be placed. If four different components are to be placed on the board, how many designs are possible?</a:t>
            </a:r>
          </a:p>
          <a:p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Answer: Order is important, so use the permutation formula with </a:t>
            </a:r>
            <a:r>
              <a:rPr lang="en-US" sz="23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 = 8, </a:t>
            </a:r>
            <a:r>
              <a:rPr lang="en-US" sz="23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 = 4.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Sec 2-1.4 Counting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19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76600" y="2019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2" name="Equation" r:id="rId4" imgW="435285" imgH="677109" progId="">
                  <p:embed/>
                </p:oleObj>
              </mc:Choice>
              <mc:Fallback>
                <p:oleObj name="Equation" r:id="rId4" imgW="435285" imgH="677109" progId="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19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6800" y="1600200"/>
          <a:ext cx="638016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3" name="Equation" r:id="rId6" imgW="2489040" imgH="419040" progId="">
                  <p:embed/>
                </p:oleObj>
              </mc:Choice>
              <mc:Fallback>
                <p:oleObj name="Equation" r:id="rId6" imgW="2489040" imgH="419040" progId="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6380163" cy="105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011" name="Object 211"/>
          <p:cNvGraphicFramePr>
            <a:graphicFrameLocks noChangeAspect="1"/>
          </p:cNvGraphicFramePr>
          <p:nvPr/>
        </p:nvGraphicFramePr>
        <p:xfrm>
          <a:off x="1447800" y="5410200"/>
          <a:ext cx="586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4" name="Equation" r:id="rId8" imgW="2781300" imgH="419100" progId="Equation.3">
                  <p:embed/>
                </p:oleObj>
              </mc:Choice>
              <mc:Fallback>
                <p:oleObj name="Equation" r:id="rId8" imgW="2781300" imgH="419100" progId="Equation.3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10200"/>
                        <a:ext cx="5867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2895600" cy="365125"/>
          </a:xfrm>
        </p:spPr>
        <p:txBody>
          <a:bodyPr/>
          <a:lstStyle/>
          <a:p>
            <a:pPr algn="l"/>
            <a:r>
              <a:rPr lang="en-US" dirty="0" smtClean="0">
                <a:cs typeface="Times New Roman" pitchFamily="18" charset="0"/>
              </a:rPr>
              <a:t>Chapter 2 Title and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15200" y="6264275"/>
            <a:ext cx="1371600" cy="365125"/>
          </a:xfrm>
        </p:spPr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  <a:cs typeface="Times New Roman" pitchFamily="18" charset="0"/>
              </a:rPr>
              <a:pPr/>
              <a:t>2</a:t>
            </a:fld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00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2</a:t>
            </a:r>
            <a:endParaRPr lang="en-US" sz="19900" b="1" dirty="0">
              <a:solidFill>
                <a:srgbClr val="1F497D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Probability</a:t>
            </a:r>
            <a:endParaRPr lang="en-US" sz="4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76600"/>
            <a:ext cx="8305800" cy="29546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2-1   Sample Spaces and Events              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2-1.1   Random Experiments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2-1.2   Sample Spaces 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2-1.3   Events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2-1.4   Counting Techniques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2-2   Interpretations and Axioms     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    of Probability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2-3   Addition Rules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2-4   Conditional Probability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2-5   Multiplication and Total      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        Probability Rules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2-6   Independence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2-7   Bayes’ Theorem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2-8   Random Variables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itchFamily="34" charset="0"/>
                <a:cs typeface="Times New Roman" pitchFamily="18" charset="0"/>
              </a:rPr>
              <a:t>CHAPTER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- Similar Item Permutations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Used for counting the sequences when some items are identical.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number of permutations of: </a:t>
            </a:r>
          </a:p>
          <a:p>
            <a:pPr lvl="1"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	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+ …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items of which </a:t>
            </a:r>
          </a:p>
          <a:p>
            <a:pPr lvl="1">
              <a:buNone/>
            </a:pP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	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1,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2, ….,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i="1" baseline="-25000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are identical.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is calculated as: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20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81505"/>
              </p:ext>
            </p:extLst>
          </p:nvPr>
        </p:nvGraphicFramePr>
        <p:xfrm>
          <a:off x="3581400" y="4343400"/>
          <a:ext cx="213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7" name="Equation" r:id="rId4" imgW="799753" imgH="431613" progId="">
                  <p:embed/>
                </p:oleObj>
              </mc:Choice>
              <mc:Fallback>
                <p:oleObj name="Equation" r:id="rId4" imgW="799753" imgH="431613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133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2-7: Hospital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a hospital, a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operating room needs to schedule three knee surgeries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and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two hip surgeries in a day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The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knee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surgery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the hip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 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How many sequences are there?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Since there are 2 identical hip surgeries and 3 identical knee surgeries, then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</a:t>
            </a:r>
          </a:p>
          <a:p>
            <a:pPr lvl="1"/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What is the set of sequences?	</a:t>
            </a:r>
            <a:r>
              <a:rPr lang="en-US" dirty="0" smtClean="0">
                <a:latin typeface="Helvetica" pitchFamily="34" charset="0"/>
              </a:rPr>
              <a:t>			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</a:rPr>
              <a:t>	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kkkhh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kkhkh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kkhhk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khkkh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khkhk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khhkk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hkkkh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hkkhk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hkhkk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hhkkk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21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65261"/>
              </p:ext>
            </p:extLst>
          </p:nvPr>
        </p:nvGraphicFramePr>
        <p:xfrm>
          <a:off x="1447800" y="3505200"/>
          <a:ext cx="31305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4" name="Equation" r:id="rId4" imgW="1155700" imgH="393700" progId="Equation.3">
                  <p:embed/>
                </p:oleObj>
              </mc:Choice>
              <mc:Fallback>
                <p:oleObj name="Equation" r:id="rId4" imgW="1155700" imgH="393700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05200"/>
                        <a:ext cx="313055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– Combination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95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A combination is a selection of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items from a set of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where </a:t>
            </a:r>
            <a:r>
              <a:rPr lang="en-US" sz="26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order does not matter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a, b, c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},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=3, then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= 3, there is 1 combination, namely:  </a:t>
            </a:r>
            <a:r>
              <a:rPr lang="en-US" sz="2400" i="1" dirty="0" err="1" smtClean="0">
                <a:latin typeface="Helvetica" pitchFamily="34" charset="0"/>
                <a:cs typeface="Times New Roman" pitchFamily="18" charset="0"/>
              </a:rPr>
              <a:t>abc</a:t>
            </a:r>
            <a:endParaRPr lang="en-US" sz="2400" i="1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= 2, there are 3 combinations, namely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ac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, and </a:t>
            </a:r>
            <a:r>
              <a:rPr lang="en-US" sz="2400" i="1" dirty="0" err="1" smtClean="0">
                <a:latin typeface="Helvetica" pitchFamily="34" charset="0"/>
                <a:cs typeface="Times New Roman" pitchFamily="18" charset="0"/>
              </a:rPr>
              <a:t>bc</a:t>
            </a:r>
            <a:endParaRPr lang="en-US" sz="2400" i="1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# of permutations ≥ # of combinations</a:t>
            </a:r>
          </a:p>
          <a:p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Since order does not matter with combinations, we are dividing the # of permutations by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!, where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! is the # of arrangements of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elements.</a:t>
            </a: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22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76600" y="2019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68" name="Equation" r:id="rId4" imgW="435285" imgH="677109" progId="">
                  <p:embed/>
                </p:oleObj>
              </mc:Choice>
              <mc:Fallback>
                <p:oleObj name="Equation" r:id="rId4" imgW="435285" imgH="677109" progId="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19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676650" y="2028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69" name="Equation" r:id="rId6" imgW="435285" imgH="677109" progId="">
                  <p:embed/>
                </p:oleObj>
              </mc:Choice>
              <mc:Fallback>
                <p:oleObj name="Equation" r:id="rId6" imgW="435285" imgH="677109" progId="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0288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457149"/>
              </p:ext>
            </p:extLst>
          </p:nvPr>
        </p:nvGraphicFramePr>
        <p:xfrm>
          <a:off x="2054225" y="5486400"/>
          <a:ext cx="4575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0" name="Equation" r:id="rId7" imgW="2209680" imgH="457200" progId="">
                  <p:embed/>
                </p:oleObj>
              </mc:Choice>
              <mc:Fallback>
                <p:oleObj name="Equation" r:id="rId7" imgW="2209680" imgH="457200" progId="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5486400"/>
                        <a:ext cx="4575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68362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Example 2-8: Sampling w/o Replacement-1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bin of 50 parts contains 3 defectives and 47 non-defective parts. A sample of 6 parts is selected from the 50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without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replacement. How many samples of size 6 contain 2 defective parts?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First, how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many ways are there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for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selecting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2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parts from the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3 defective parts?</a:t>
            </a:r>
          </a:p>
          <a:p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Excel:</a:t>
            </a:r>
            <a:r>
              <a:rPr lang="en-US" dirty="0" smtClean="0">
                <a:latin typeface="Helvetica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23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683529"/>
              </p:ext>
            </p:extLst>
          </p:nvPr>
        </p:nvGraphicFramePr>
        <p:xfrm>
          <a:off x="2438400" y="5181600"/>
          <a:ext cx="251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2" name="Worksheet" r:id="rId5" imgW="1104900" imgH="199949" progId="Excel.Sheet.12">
                  <p:embed/>
                </p:oleObj>
              </mc:Choice>
              <mc:Fallback>
                <p:oleObj name="Worksheet" r:id="rId5" imgW="1104900" imgH="19994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81600"/>
                        <a:ext cx="2514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71800" y="4114800"/>
          <a:ext cx="358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3" name="Equation" r:id="rId7" imgW="1752480" imgH="431640" progId="Equation.3">
                  <p:embed/>
                </p:oleObj>
              </mc:Choice>
              <mc:Fallback>
                <p:oleObj name="Equation" r:id="rId7" imgW="17524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4800"/>
                        <a:ext cx="3581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68362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Helvetica" pitchFamily="34" charset="0"/>
                <a:cs typeface="Times New Roman" pitchFamily="18" charset="0"/>
              </a:rPr>
              <a:t>Example 2-8: Sampling w/o Replacement-2</a:t>
            </a:r>
            <a:endParaRPr lang="en-US" sz="33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Now, how many ways are there for selecting 4 parts from the 47 non-defective parts?</a:t>
            </a:r>
          </a:p>
          <a:p>
            <a:endParaRPr lang="en-US" sz="3000" dirty="0" smtClean="0">
              <a:latin typeface="Helvetica" pitchFamily="34" charset="0"/>
            </a:endParaRPr>
          </a:p>
          <a:p>
            <a:endParaRPr lang="en-US" sz="3000" dirty="0" smtClean="0">
              <a:latin typeface="Helvetica" pitchFamily="34" charset="0"/>
            </a:endParaRPr>
          </a:p>
          <a:p>
            <a:endParaRPr lang="en-US" sz="3000" dirty="0" smtClean="0">
              <a:latin typeface="Helvetica" pitchFamily="34" charset="0"/>
            </a:endParaRPr>
          </a:p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In Excel:</a:t>
            </a: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24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869901"/>
              </p:ext>
            </p:extLst>
          </p:nvPr>
        </p:nvGraphicFramePr>
        <p:xfrm>
          <a:off x="2438400" y="3810000"/>
          <a:ext cx="3641956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6" name="Worksheet" r:id="rId5" imgW="1514475" imgH="199949" progId="Excel.Sheet.12">
                  <p:embed/>
                </p:oleObj>
              </mc:Choice>
              <mc:Fallback>
                <p:oleObj name="Worksheet" r:id="rId5" imgW="1514475" imgH="19994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10000"/>
                        <a:ext cx="3641956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2540000"/>
          <a:ext cx="7391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7" name="Equation" r:id="rId7" imgW="3556000" imgH="431800" progId="Equation.3">
                  <p:embed/>
                </p:oleObj>
              </mc:Choice>
              <mc:Fallback>
                <p:oleObj name="Equation" r:id="rId7" imgW="35560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40000"/>
                        <a:ext cx="7391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68362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Example 2-8: Sampling w/o Replacement-3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Now, how many ways are there to obtain:</a:t>
            </a:r>
          </a:p>
          <a:p>
            <a:pPr lvl="1"/>
            <a:r>
              <a:rPr lang="en-US" dirty="0">
                <a:latin typeface="Helvetica" pitchFamily="34" charset="0"/>
                <a:cs typeface="Times New Roman" pitchFamily="18" charset="0"/>
              </a:rPr>
              <a:t>2 from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3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defectives, </a:t>
            </a:r>
            <a:r>
              <a:rPr lang="en-US" dirty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and</a:t>
            </a:r>
          </a:p>
          <a:p>
            <a:pPr lvl="1"/>
            <a:r>
              <a:rPr lang="en-US" dirty="0">
                <a:latin typeface="Helvetica" pitchFamily="34" charset="0"/>
                <a:cs typeface="Times New Roman" pitchFamily="18" charset="0"/>
              </a:rPr>
              <a:t>4 from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47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non-defectives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?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Helvetica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Helvetica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Excel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25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084"/>
              </p:ext>
            </p:extLst>
          </p:nvPr>
        </p:nvGraphicFramePr>
        <p:xfrm>
          <a:off x="2743200" y="3733800"/>
          <a:ext cx="478063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0" name="Worksheet" r:id="rId5" imgW="2362200" imgH="199949" progId="Excel.Sheet.12">
                  <p:embed/>
                </p:oleObj>
              </mc:Choice>
              <mc:Fallback>
                <p:oleObj name="Worksheet" r:id="rId5" imgW="2362200" imgH="19994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733800"/>
                        <a:ext cx="478063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454895"/>
              </p:ext>
            </p:extLst>
          </p:nvPr>
        </p:nvGraphicFramePr>
        <p:xfrm>
          <a:off x="1385888" y="2895600"/>
          <a:ext cx="6143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1" name="Equation" r:id="rId7" imgW="2705040" imgH="228600" progId="Equation.3">
                  <p:embed/>
                </p:oleObj>
              </mc:Choice>
              <mc:Fallback>
                <p:oleObj name="Equation" r:id="rId7" imgW="2705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895600"/>
                        <a:ext cx="61436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is the likelihood or chance that a particular outcome or event from a random experiment will occur.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this chapter, we consider only discrete (finite or countably infinite) sample spaces.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is a number in the [0,1] interval.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probability of: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1 means certainty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0 means impossibility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26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Types of  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95800"/>
          </a:xfrm>
        </p:spPr>
        <p:txBody>
          <a:bodyPr>
            <a:normAutofit fontScale="47500" lnSpcReduction="20000"/>
          </a:bodyPr>
          <a:lstStyle/>
          <a:p>
            <a:endParaRPr lang="en-US" sz="5100" dirty="0" smtClean="0">
              <a:solidFill>
                <a:schemeClr val="tx2"/>
              </a:solidFill>
              <a:latin typeface="Helvetica" pitchFamily="34" charset="0"/>
              <a:cs typeface="Times New Roman" pitchFamily="18" charset="0"/>
            </a:endParaRPr>
          </a:p>
          <a:p>
            <a:r>
              <a:rPr lang="en-US" sz="51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Subjective probability </a:t>
            </a: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is a “degree of belief.”</a:t>
            </a:r>
          </a:p>
          <a:p>
            <a:pPr lvl="1">
              <a:buNone/>
            </a:pPr>
            <a:endParaRPr lang="en-US" sz="5100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 Example: “There is a 50% chance that I’ll     </a:t>
            </a:r>
          </a:p>
          <a:p>
            <a:pPr lvl="1">
              <a:buNone/>
            </a:pP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                   study tonight.”</a:t>
            </a:r>
          </a:p>
          <a:p>
            <a:pPr lvl="1">
              <a:buNone/>
            </a:pPr>
            <a:endParaRPr lang="en-US" sz="51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51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Relative frequency</a:t>
            </a:r>
            <a:r>
              <a:rPr lang="en-US" sz="5100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5100" dirty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probability</a:t>
            </a: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 is based on how often an event occurs over a very large sample space.</a:t>
            </a:r>
          </a:p>
          <a:p>
            <a:pPr>
              <a:buNone/>
            </a:pP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	  Example: </a:t>
            </a:r>
          </a:p>
          <a:p>
            <a:pPr lvl="1"/>
            <a:endParaRPr lang="en-US" dirty="0" smtClean="0">
              <a:solidFill>
                <a:srgbClr val="00B0F0"/>
              </a:solidFill>
              <a:latin typeface="Helvetica" pitchFamily="34" charset="0"/>
            </a:endParaRPr>
          </a:p>
          <a:p>
            <a:pPr>
              <a:buNone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27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71800" y="4495800"/>
          <a:ext cx="14065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1" name="Equation" r:id="rId4" imgW="596641" imgH="393529" progId="Equation.3">
                  <p:embed/>
                </p:oleObj>
              </mc:Choice>
              <mc:Fallback>
                <p:oleObj name="Equation" r:id="rId4" imgW="596641" imgH="393529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140652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Probability Based on Equally-Likely Outcomes</a:t>
            </a:r>
            <a:endParaRPr lang="en-US" sz="30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Helvetica" pitchFamily="34" charset="0"/>
                <a:cs typeface="Times New Roman" pitchFamily="18" charset="0"/>
              </a:rPr>
              <a:t>Whenever a sample space consists of </a:t>
            </a:r>
            <a:r>
              <a:rPr lang="en-US" sz="29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900" dirty="0" smtClean="0">
                <a:latin typeface="Helvetica" pitchFamily="34" charset="0"/>
                <a:cs typeface="Times New Roman" pitchFamily="18" charset="0"/>
              </a:rPr>
              <a:t> possible outcomes that are equally likely, the probability of each outcome is 1/</a:t>
            </a:r>
            <a:r>
              <a:rPr lang="en-US" sz="29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9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r>
              <a:rPr lang="en-US" sz="2900" dirty="0" smtClean="0">
                <a:latin typeface="Helvetica" pitchFamily="34" charset="0"/>
                <a:cs typeface="Times New Roman" pitchFamily="18" charset="0"/>
              </a:rPr>
              <a:t>Example: In a batch of 100 diodes, 1 is laser diode. A diode is randomly selected from the batch. Random means each diode has an equal chance of being selected. The probability of choosing the laser diode is 1/100 or 0.01, because each outcome in the sample space is equally likely.</a:t>
            </a:r>
            <a:endParaRPr lang="en-US" sz="29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Probabilities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of an Event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For a discrete sample space, the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probability of an event 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denoted by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equals the sum of the probabilities of the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discrete sample space may be: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A finite set of outcomes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A countably infinite set of outcomes.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29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2-1.1 Random Experiments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76200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Helvetica" pitchFamily="34" charset="0"/>
                <a:cs typeface="Times New Roman" pitchFamily="18" charset="0"/>
              </a:rPr>
              <a:t>Learning Objectives for Chapter 2</a:t>
            </a:r>
            <a:endParaRPr lang="en-US" sz="38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990600"/>
            <a:ext cx="8305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After careful study of this chapter, you should be able to do the following:</a:t>
            </a:r>
          </a:p>
          <a:p>
            <a:pPr>
              <a:buNone/>
            </a:pPr>
            <a:endParaRPr lang="en-US" sz="2600" dirty="0" smtClean="0">
              <a:latin typeface="Helvetica" pitchFamily="34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Understand and describe sample spaces and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Interpret probabilities and calculate probabilities of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Use permutations and combinations to count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Calculate the probabilities of joint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Interpret and calculate conditional probabilities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Determine independence and use independence to calculate probabilities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Understand </a:t>
            </a:r>
            <a:r>
              <a:rPr lang="en-US" sz="2200" dirty="0" err="1" smtClean="0">
                <a:latin typeface="Helvetica" pitchFamily="34" charset="0"/>
                <a:cs typeface="Times New Roman" pitchFamily="18" charset="0"/>
              </a:rPr>
              <a:t>Bayes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’ theorem and when to use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Understand random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2-9: Probabilities of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random experiment has a sample space {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</a:rPr>
              <a:t>a,b,c,d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}. These outcomes are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not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equally-likely; their probabilities are: 0.1, 0.3, 0.5, 0.1.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</a:rPr>
              <a:t>a,b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</a:rPr>
              <a:t>b,c,d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},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0.1 + 0.3 = 0.4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0.3 + 0.5 + 0.1 = 0.9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0.1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0.6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0.1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0.9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Since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},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0.3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Since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{</a:t>
            </a:r>
            <a:r>
              <a:rPr lang="en-US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a,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b,c,d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},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1.0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Since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{null},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) = 0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Axioms of 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is a number that is assigned to each member of a collection of events from a random experiment that satisfies the following properties: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If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the sample space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any event in the random experiment,</a:t>
            </a: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0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≤ 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For any two events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with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Ø,	</a:t>
            </a:r>
          </a:p>
          <a:p>
            <a:pPr marL="914400" lvl="1" indent="-514350"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			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1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marL="514350" indent="-514350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The axioms imply that:</a:t>
            </a:r>
          </a:p>
          <a:p>
            <a:pPr marL="914400" lvl="1" indent="-514350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Ø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=0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E′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= 1 –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marL="914400" lvl="1" indent="-514350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If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1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is contained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,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).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endParaRPr lang="en-US" i="1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31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Addition Rules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95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Joint events are generated by applying basic set operations to individual events, specifically: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Unions of events,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Intersections of events,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Complements of events,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Probabilities of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joint events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can often be determined from the probabilities of the individual events that comprise them.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2-3 Addition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32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2-10: Semiconductor Wafers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A wafer is randomly selected from a batch that is classified by contamination and location.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be the event of high concentrations of contaminants. 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358/940.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be the event of the wafer being located at the center of a sputtering tool.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626/940.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112/940</a:t>
            </a:r>
          </a:p>
          <a:p>
            <a:pPr lvl="1"/>
            <a:endParaRPr lang="en-US" dirty="0" smtClean="0">
              <a:latin typeface="Helvetica" pitchFamily="34" charset="0"/>
              <a:sym typeface="Mathematica1"/>
            </a:endParaRPr>
          </a:p>
          <a:p>
            <a:pPr lvl="1"/>
            <a:endParaRPr lang="en-US" dirty="0" smtClean="0">
              <a:latin typeface="Helvetica" pitchFamily="34" charset="0"/>
              <a:sym typeface="Mathematica1"/>
            </a:endParaRPr>
          </a:p>
          <a:p>
            <a:pPr lvl="1"/>
            <a:endParaRPr lang="en-US" dirty="0" smtClean="0">
              <a:latin typeface="Helvetica" pitchFamily="34" charset="0"/>
              <a:sym typeface="Mathematica1"/>
            </a:endParaRPr>
          </a:p>
          <a:p>
            <a:pPr lvl="1"/>
            <a:endParaRPr lang="en-US" dirty="0" smtClean="0">
              <a:latin typeface="Helvetica" pitchFamily="34" charset="0"/>
              <a:sym typeface="Mathematica1"/>
            </a:endParaRP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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                 = (358 + 626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 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112)/940 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   This is the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  <a:sym typeface="Mathematica1"/>
              </a:rPr>
              <a:t>addition rule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2-3 Addition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33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09387"/>
              </p:ext>
            </p:extLst>
          </p:nvPr>
        </p:nvGraphicFramePr>
        <p:xfrm>
          <a:off x="3810000" y="2971800"/>
          <a:ext cx="419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7" name="Worksheet" r:id="rId5" imgW="2495636" imgH="961919" progId="Excel.Sheet.12">
                  <p:embed/>
                </p:oleObj>
              </mc:Choice>
              <mc:Fallback>
                <p:oleObj name="Worksheet" r:id="rId5" imgW="2495636" imgH="961919" progId="Excel.Sheet.12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971800"/>
                        <a:ext cx="4191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of a Union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For any two events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the probability of  union is given by:</a:t>
            </a: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If events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are mutually exclusive, then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2-3 Addition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34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33525" y="2590800"/>
          <a:ext cx="54657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4" name="Equation" r:id="rId4" imgW="2565360" imgH="203040" progId="">
                  <p:embed/>
                </p:oleObj>
              </mc:Choice>
              <mc:Fallback>
                <p:oleObj name="Equation" r:id="rId4" imgW="2565360" imgH="203040" progId="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2590800"/>
                        <a:ext cx="54657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76400" y="4267200"/>
          <a:ext cx="5969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5" name="Equation" r:id="rId6" imgW="2768400" imgH="660240" progId="">
                  <p:embed/>
                </p:oleObj>
              </mc:Choice>
              <mc:Fallback>
                <p:oleObj name="Equation" r:id="rId6" imgW="2768400" imgH="660240" progId="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59690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Addition Rule: 3 or More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pPr marL="0" indent="0">
              <a:buNone/>
            </a:pPr>
            <a:endParaRPr lang="en-US" dirty="0" smtClean="0">
              <a:latin typeface="Helvetica" pitchFamily="34" charset="0"/>
            </a:endParaRPr>
          </a:p>
          <a:p>
            <a:pPr marL="0" indent="0">
              <a:buNone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2-3 Addition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35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153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Note the alternating signs.</a:t>
            </a:r>
            <a:endParaRPr lang="en-US" sz="2800" dirty="0">
              <a:latin typeface="Helvetica" pitchFamily="34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49819"/>
              </p:ext>
            </p:extLst>
          </p:nvPr>
        </p:nvGraphicFramePr>
        <p:xfrm>
          <a:off x="381000" y="1143000"/>
          <a:ext cx="75422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8" name="Equation" r:id="rId4" imgW="3365500" imgH="431800" progId="Equation.3">
                  <p:embed/>
                </p:oleObj>
              </mc:Choice>
              <mc:Fallback>
                <p:oleObj name="Equation" r:id="rId4" imgW="3365500" imgH="431800" progId="Equation.3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7542212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176446"/>
              </p:ext>
            </p:extLst>
          </p:nvPr>
        </p:nvGraphicFramePr>
        <p:xfrm>
          <a:off x="304800" y="2971800"/>
          <a:ext cx="844232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9" name="Equation" r:id="rId6" imgW="3619500" imgH="965200" progId="">
                  <p:embed/>
                </p:oleObj>
              </mc:Choice>
              <mc:Fallback>
                <p:oleObj name="Equation" r:id="rId6" imgW="3619500" imgH="965200" progId="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8442325" cy="225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Conditional 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49530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is the probability of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occurring, given that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has already occurred.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communications channel has an error rate of 1 per 1000 bits transmitted. Errors are rare, but do tend to occur in bursts. If a bit is in error, the probability that the next bit is also in error is greater than 1/1000.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36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Conditional Probability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conditional probability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of an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given an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), is:</a:t>
            </a:r>
          </a:p>
          <a:p>
            <a:pPr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 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/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for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&gt; 0.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From a relative frequency perspective of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equally likely outcomes: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(number of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/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n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(number of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/ n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number of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 /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number of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pPr lvl="1">
              <a:buNone/>
            </a:pPr>
            <a:r>
              <a:rPr lang="en-US" b="1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endParaRPr lang="en-US" sz="20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37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2-11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There are 4 probabilities conditioned on flaws in the below table.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4953000" cy="365125"/>
          </a:xfrm>
        </p:spPr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38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3810000"/>
          <a:ext cx="5241925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88" name="Equation" r:id="rId4" imgW="2844720" imgH="1231560" progId="">
                  <p:embed/>
                </p:oleObj>
              </mc:Choice>
              <mc:Fallback>
                <p:oleObj name="Equation" r:id="rId4" imgW="2844720" imgH="1231560" progId="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0"/>
                        <a:ext cx="5241925" cy="227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20056"/>
              </p:ext>
            </p:extLst>
          </p:nvPr>
        </p:nvGraphicFramePr>
        <p:xfrm>
          <a:off x="2667000" y="1600200"/>
          <a:ext cx="39370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89" name="Binary Worksheet" r:id="rId7" imgW="2295639" imgH="1152414" progId="Excel.SheetBinaryMacroEnabled.12">
                  <p:embed/>
                </p:oleObj>
              </mc:Choice>
              <mc:Fallback>
                <p:oleObj name="Binary Worksheet" r:id="rId7" imgW="2295639" imgH="1152414" progId="Excel.SheetBinaryMacroEnabled.12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00200"/>
                        <a:ext cx="39370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 Samples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 means each item is equally likely to be chosen. If more than one item is sampled, random means that every sampling outcome is equally likely.</a:t>
            </a:r>
          </a:p>
          <a:p>
            <a:pPr lvl="1"/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2 items are taken from </a:t>
            </a:r>
            <a:r>
              <a:rPr lang="en-US" sz="27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700" i="1" dirty="0" smtClean="0">
                <a:latin typeface="Helvetica" pitchFamily="34" charset="0"/>
                <a:cs typeface="Times New Roman" pitchFamily="18" charset="0"/>
              </a:rPr>
              <a:t>a,b,c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} without replacement.</a:t>
            </a:r>
          </a:p>
          <a:p>
            <a:pPr lvl="1"/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Ordered sample space: </a:t>
            </a:r>
            <a:r>
              <a:rPr lang="en-US" sz="27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700" i="1" dirty="0" err="1" smtClean="0">
                <a:latin typeface="Helvetica" pitchFamily="34" charset="0"/>
                <a:cs typeface="Times New Roman" pitchFamily="18" charset="0"/>
              </a:rPr>
              <a:t>ab,ac,bc,ba,ca,cb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Unordered sample space: </a:t>
            </a:r>
            <a:r>
              <a:rPr lang="en-US" sz="27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700" i="1" dirty="0" err="1" smtClean="0">
                <a:latin typeface="Helvetica" pitchFamily="34" charset="0"/>
                <a:cs typeface="Times New Roman" pitchFamily="18" charset="0"/>
              </a:rPr>
              <a:t>ab,ac,bc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39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 Experiment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An experiment is a procedure that is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carried out under controlled conditions, and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executed to discover an unknown result.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An experiment that results in different outcomes even when repeated in the same manner every time is 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random experiment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2-1.1 Random Experiments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Example 2-12 : Sampling Without Enumeration</a:t>
            </a:r>
            <a:endParaRPr lang="en-US" sz="32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batch of 50 parts contains 10 made by Tool 1 and 40 made by Tool 2. If 2 parts are selected randomly*,  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	a) What is the probability that the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2, given 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that the 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1?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1) = 10/50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2 given that 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1) 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              = 40/49</a:t>
            </a:r>
          </a:p>
          <a:p>
            <a:pPr lvl="1"/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	b) What is the probability that the 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part came from Tool 1 and  the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2?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∩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(1</a:t>
            </a:r>
            <a:r>
              <a:rPr lang="en-US" baseline="30000" dirty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1 and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2)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              = (10/50)∙(40/49) = 8/49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*Selected randomly implies that at each step of the sample, the items remain in the batch are equally likely to be selected.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Multiplication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conditional probability can be rewritten to generalize 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multiplication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rule.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		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|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|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 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The last expression is obtained by exchanging the roles of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41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2-13: Machining Stages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The probability that a part made in the 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stage of a machining operation meets specifications is 0.90. The probability that it meets specifications in the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stage, given that met specifications in the first stage is 0.95.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What is the probability that both stages meet specifications?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events that the part has met1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stage specifications, respectively.</a:t>
            </a:r>
          </a:p>
          <a:p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0.95·0.90 = 0.855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Sec 2-5 Multiplication &amp; Total Probability Rules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42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Two Mutually Exclusive Subsets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43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795250"/>
            <a:ext cx="3118686" cy="2709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838200"/>
            <a:ext cx="487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are mutually </a:t>
            </a:r>
          </a:p>
          <a:p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 exclusive.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and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are    </a:t>
            </a:r>
          </a:p>
          <a:p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 mutually exclusive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= 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 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pPr>
              <a:buNone/>
            </a:pPr>
            <a:endParaRPr lang="en-US" sz="2800" b="1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u="sng" dirty="0" smtClean="0">
                <a:latin typeface="Helvetica" pitchFamily="34" charset="0"/>
                <a:cs typeface="Times New Roman" pitchFamily="18" charset="0"/>
              </a:rPr>
              <a:t>Total Probability Rule </a:t>
            </a:r>
          </a:p>
          <a:p>
            <a:pPr>
              <a:buNone/>
            </a:pP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For any two events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B</a:t>
            </a:r>
            <a:endParaRPr lang="en-US" sz="28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Helvetica" pitchFamily="34" charset="0"/>
              <a:cs typeface="Times New Roman" pitchFamily="18" charset="0"/>
            </a:endParaRPr>
          </a:p>
          <a:p>
            <a:endParaRPr lang="en-US" sz="2800" dirty="0">
              <a:latin typeface="Helvetica" pitchFamily="34" charset="0"/>
              <a:cs typeface="Times New Roman" pitchFamily="18" charset="0"/>
            </a:endParaRPr>
          </a:p>
        </p:txBody>
      </p:sp>
      <p:pic>
        <p:nvPicPr>
          <p:cNvPr id="9" name="Picture 8" descr="Untitled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953000"/>
            <a:ext cx="7632700" cy="977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91400" y="533400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68362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Helvetica" pitchFamily="34" charset="0"/>
                <a:cs typeface="Times New Roman" pitchFamily="18" charset="0"/>
              </a:rPr>
              <a:t>Example 2-14: Semiconductor Contamination</a:t>
            </a:r>
            <a:endParaRPr lang="en-US" sz="33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500" dirty="0" smtClean="0">
                <a:latin typeface="Helvetica" pitchFamily="34" charset="0"/>
                <a:cs typeface="Times New Roman" pitchFamily="18" charset="0"/>
              </a:rPr>
              <a:t>    Information about product failure based on chip manufacturing process contamination is given below. Find the probability of failure.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</a:p>
          <a:p>
            <a:pPr lvl="1"/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</a:t>
            </a: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Let</a:t>
            </a:r>
            <a:r>
              <a:rPr lang="en-US" sz="3200" i="1" dirty="0" smtClean="0">
                <a:latin typeface="Helvetica" pitchFamily="34" charset="0"/>
                <a:cs typeface="Times New Roman" pitchFamily="18" charset="0"/>
              </a:rPr>
              <a:t> F</a:t>
            </a: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 denote the event that the product fails.</a:t>
            </a:r>
          </a:p>
          <a:p>
            <a:pPr lvl="1">
              <a:buNone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     Let</a:t>
            </a:r>
            <a:r>
              <a:rPr lang="en-US" sz="3200" i="1" dirty="0" smtClean="0">
                <a:latin typeface="Helvetica" pitchFamily="34" charset="0"/>
                <a:cs typeface="Times New Roman" pitchFamily="18" charset="0"/>
              </a:rPr>
              <a:t> H</a:t>
            </a: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 denote the event that the chip is exposed to high contamination during manufacture. Then</a:t>
            </a:r>
          </a:p>
          <a:p>
            <a:pPr lvl="1">
              <a:buNone/>
            </a:pPr>
            <a:endParaRPr lang="en-US" sz="3200" dirty="0" smtClean="0">
              <a:latin typeface="Helvetica" pitchFamily="34" charset="0"/>
              <a:cs typeface="Times New Roman" pitchFamily="18" charset="0"/>
            </a:endParaRPr>
          </a:p>
          <a:p>
            <a:pPr lvl="2">
              <a:buFont typeface="Times New Roman" pitchFamily="18" charset="0"/>
              <a:buChar char="−"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0.100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0.2, so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0.02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2">
              <a:buFont typeface="Times New Roman" pitchFamily="18" charset="0"/>
              <a:buChar char="−"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0.005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0.8, so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F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0.004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2">
              <a:buFont typeface="Times New Roman" pitchFamily="18" charset="0"/>
              <a:buChar char="−"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F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 (Using Total Probability rule)</a:t>
            </a:r>
          </a:p>
          <a:p>
            <a:pPr lvl="1">
              <a:buNone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  <a:sym typeface="Mathematica1"/>
              </a:rPr>
              <a:t>                 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  <a:sym typeface="Mathematica1"/>
              </a:rPr>
              <a:t>= 0.020 + 0.004 = 0.024</a:t>
            </a:r>
            <a:endParaRPr lang="en-US" sz="2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44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29445"/>
              </p:ext>
            </p:extLst>
          </p:nvPr>
        </p:nvGraphicFramePr>
        <p:xfrm>
          <a:off x="2438400" y="1752600"/>
          <a:ext cx="3886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5" name="Binary Worksheet" r:id="rId5" imgW="2400232" imgH="828626" progId="Excel.SheetBinaryMacroEnabled.12">
                  <p:embed/>
                </p:oleObj>
              </mc:Choice>
              <mc:Fallback>
                <p:oleObj name="Binary Worksheet" r:id="rId5" imgW="2400232" imgH="828626" progId="Excel.SheetBinaryMacroEnabled.12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3886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Total Probability Rule (Multiple Events)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0668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A collection of sets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, … </a:t>
            </a:r>
            <a:r>
              <a:rPr lang="en-US" sz="2200" i="1" dirty="0" err="1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i="1" baseline="-25000" dirty="0" err="1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 such that </a:t>
            </a:r>
          </a:p>
          <a:p>
            <a:pPr>
              <a:buNone/>
            </a:pP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    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2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 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…… 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i="1" baseline="-25000" dirty="0" err="1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200" i="1" baseline="-25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S 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is said to be </a:t>
            </a:r>
            <a:r>
              <a:rPr lang="en-US" sz="2200" b="1" dirty="0" smtClean="0">
                <a:latin typeface="Helvetica" pitchFamily="34" charset="0"/>
                <a:cs typeface="Times New Roman" pitchFamily="18" charset="0"/>
              </a:rPr>
              <a:t>exhaustive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.</a:t>
            </a:r>
            <a:endParaRPr lang="en-US" sz="2200" baseline="-250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Assume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, …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i="1" baseline="-25000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 are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 mutually exclusive and exhaustive. Then</a:t>
            </a:r>
            <a:endParaRPr lang="en-US" sz="22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45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3276600"/>
            <a:ext cx="4322814" cy="2331231"/>
          </a:xfrm>
          <a:prstGeom prst="rect">
            <a:avLst/>
          </a:prstGeom>
          <a:noFill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7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447800" y="2438400"/>
          <a:ext cx="64373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8" name="Equation" r:id="rId7" imgW="4140000" imgH="457200" progId="">
                  <p:embed/>
                </p:oleObj>
              </mc:Choice>
              <mc:Fallback>
                <p:oleObj name="Equation" r:id="rId7" imgW="4140000" imgH="45720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64373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68362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Helvetica" pitchFamily="34" charset="0"/>
                <a:cs typeface="Times New Roman" pitchFamily="18" charset="0"/>
              </a:rPr>
              <a:t>Example 2-15: </a:t>
            </a:r>
            <a:r>
              <a:rPr lang="en-US" sz="3500" dirty="0">
                <a:latin typeface="Helvetica" pitchFamily="34" charset="0"/>
                <a:cs typeface="Times New Roman" pitchFamily="18" charset="0"/>
              </a:rPr>
              <a:t>Semiconductor </a:t>
            </a:r>
            <a:r>
              <a:rPr lang="en-US" sz="3500" dirty="0" smtClean="0">
                <a:latin typeface="Helvetica" pitchFamily="34" charset="0"/>
                <a:cs typeface="Times New Roman" pitchFamily="18" charset="0"/>
              </a:rPr>
              <a:t>Failures-1</a:t>
            </a:r>
            <a:endParaRPr lang="en-US" sz="35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46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531895"/>
              </p:ext>
            </p:extLst>
          </p:nvPr>
        </p:nvGraphicFramePr>
        <p:xfrm>
          <a:off x="4438650" y="990600"/>
          <a:ext cx="42037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4" name="Binary Worksheet" r:id="rId5" imgW="2428875" imgH="990803" progId="Excel.SheetBinaryMacroEnabled.12">
                  <p:embed/>
                </p:oleObj>
              </mc:Choice>
              <mc:Fallback>
                <p:oleObj name="Binary Worksheet" r:id="rId5" imgW="2428875" imgH="990803" progId="Excel.SheetBinaryMacroEnabled.12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990600"/>
                        <a:ext cx="42037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743200"/>
            <a:ext cx="8280216" cy="3276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Helvetica" pitchFamily="34" charset="0"/>
                <a:cs typeface="Times New Roman" pitchFamily="18" charset="0"/>
              </a:rPr>
              <a:t>Continuing the discussion of contamination during chip manufacture, find the probability of failure.</a:t>
            </a:r>
            <a:endParaRPr lang="en-US" sz="2500" dirty="0">
              <a:latin typeface="Helvetic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Example 2-15: Semiconductor Failures-2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 that a chip fails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 that a chip is exposed to high levels of contamination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M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 that a chip is exposed to medium levels of contamination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L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 that a chip is exposed to low levels of contamination.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Using Total Probability Rule,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M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M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L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L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 = (0.1)(0.2) + (0.01)(0.3) + (0.001)(0.5)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 =  0.0235</a:t>
            </a: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47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Event Independence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Two events are independent if any one of the following equivalent statements is true: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(A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B)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i="1" dirty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i="1" dirty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r>
              <a:rPr lang="en-US" dirty="0">
                <a:latin typeface="Helvetica" pitchFamily="34" charset="0"/>
                <a:cs typeface="Times New Roman" pitchFamily="18" charset="0"/>
                <a:sym typeface="Mathematica1"/>
              </a:rPr>
              <a:t>This means that occurrence of one event has no impact on the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probability of occurrence </a:t>
            </a:r>
            <a:r>
              <a:rPr lang="en-US" dirty="0">
                <a:latin typeface="Helvetica" pitchFamily="34" charset="0"/>
                <a:cs typeface="Times New Roman" pitchFamily="18" charset="0"/>
                <a:sym typeface="Mathematica1"/>
              </a:rPr>
              <a:t>of the other event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.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2-6 Independence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2-16: Flaws and Functions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2-6 Independence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49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6668"/>
              </p:ext>
            </p:extLst>
          </p:nvPr>
        </p:nvGraphicFramePr>
        <p:xfrm>
          <a:off x="457200" y="2743200"/>
          <a:ext cx="79629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1" name="Binary Worksheet" r:id="rId5" imgW="4781546" imgH="2105159" progId="Excel.SheetBinaryMacroEnabled.12">
                  <p:embed/>
                </p:oleObj>
              </mc:Choice>
              <mc:Fallback>
                <p:oleObj name="Binary Worksheet" r:id="rId5" imgW="4781546" imgH="2105159" progId="Excel.SheetBinaryMacroEnabled.12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796290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838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Table 1 provides an example of 400 parts classified by surface flaws and as (functionally) defective.  Suppose that the situation is different and follows Table 2. Let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 the event that the part has surface flaws. Let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 the event that the part is defective.</a:t>
            </a:r>
          </a:p>
          <a:p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 data shows whether the events are independent.</a:t>
            </a:r>
            <a:endParaRPr lang="en-US" sz="2000" dirty="0">
              <a:latin typeface="Helvetic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latin typeface="Helvetica" pitchFamily="34" charset="0"/>
                <a:cs typeface="Times New Roman" pitchFamily="18" charset="0"/>
              </a:rPr>
              <a:t>Sample</a:t>
            </a:r>
            <a:r>
              <a:rPr lang="en-US" sz="4200" dirty="0" smtClean="0">
                <a:latin typeface="Helvetica" pitchFamily="34" charset="0"/>
              </a:rPr>
              <a:t> </a:t>
            </a:r>
            <a:r>
              <a:rPr lang="en-US" sz="4200" dirty="0" smtClean="0">
                <a:latin typeface="Helvetica" pitchFamily="34" charset="0"/>
                <a:cs typeface="Times New Roman" pitchFamily="18" charset="0"/>
              </a:rPr>
              <a:t>Spaces</a:t>
            </a:r>
            <a:endParaRPr lang="en-US" sz="42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The set of all possible outcomes of a random experiment is called the </a:t>
            </a:r>
            <a:r>
              <a:rPr lang="en-US" sz="34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sample space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34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r>
              <a:rPr lang="en-US" sz="34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 is </a:t>
            </a:r>
            <a:r>
              <a:rPr lang="en-US" sz="34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discrete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 if it consists of a finite or countable infinite set of outcomes.</a:t>
            </a:r>
          </a:p>
          <a:p>
            <a:r>
              <a:rPr lang="en-US" sz="34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 is </a:t>
            </a:r>
            <a:r>
              <a:rPr lang="en-US" sz="34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continuous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 if it contains an interval of real numbers.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2-1.2 Sample Spaces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Independence with Multiple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events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, 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, … , E</a:t>
            </a:r>
            <a:r>
              <a:rPr lang="en-US" i="1" baseline="-25000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are independent if and only if, for any subset of these events: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i1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i2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… , 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i="1" baseline="-25000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ik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i1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i2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)·…·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sz="2800" i="1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i="1" baseline="-25000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ik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2-6 Independence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18" charset="0"/>
              </a:rPr>
              <a:t>Example 2-17: Semiconductor Wafers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Assume the probability that a wafer contains a large particle of contamination is 0.01 and that the wafers are independent; that is, the probability that a wafer contains a large particle does not depend on the characteristics of any of  the other wafers. If 15 wafers are analyzed, what is the probability that no large particles are found?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	Solution: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Let </a:t>
            </a:r>
            <a:r>
              <a:rPr lang="en-US" i="1" dirty="0" err="1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denote the event that the </a:t>
            </a:r>
            <a:r>
              <a:rPr lang="en-US" i="1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baseline="30000" dirty="0" err="1" smtClean="0">
                <a:latin typeface="+mj-lt"/>
                <a:cs typeface="Times New Roman" pitchFamily="18" charset="0"/>
              </a:rPr>
              <a:t>th</a:t>
            </a:r>
            <a:r>
              <a:rPr lang="en-US" dirty="0" smtClean="0">
                <a:latin typeface="+mj-lt"/>
                <a:cs typeface="Times New Roman" pitchFamily="18" charset="0"/>
              </a:rPr>
              <a:t> wafer contains no large particles,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</a:t>
            </a:r>
            <a:r>
              <a:rPr lang="en-US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dirty="0" smtClean="0">
                <a:latin typeface="+mj-lt"/>
                <a:cs typeface="Times New Roman" pitchFamily="18" charset="0"/>
              </a:rPr>
              <a:t> =  1, 2, …,15.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Then , 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err="1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dirty="0" smtClean="0">
                <a:latin typeface="+mj-lt"/>
                <a:cs typeface="Times New Roman" pitchFamily="18" charset="0"/>
              </a:rPr>
              <a:t>) = 0.99.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The required probability is 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+mj-lt"/>
                <a:cs typeface="Times New Roman" pitchFamily="18" charset="0"/>
                <a:sym typeface="Mathematica1"/>
              </a:rPr>
              <a:t> … 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15</a:t>
            </a:r>
            <a:r>
              <a:rPr lang="en-US" dirty="0" smtClean="0">
                <a:latin typeface="+mj-lt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From the assumption of independence, </a:t>
            </a:r>
          </a:p>
          <a:p>
            <a:pPr>
              <a:buNone/>
            </a:pPr>
            <a:r>
              <a:rPr lang="en-US" i="1" dirty="0" smtClean="0"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i="1" dirty="0" smtClean="0">
                <a:latin typeface="+mj-lt"/>
                <a:cs typeface="Times New Roman" pitchFamily="18" charset="0"/>
              </a:rPr>
              <a:t>     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+mj-lt"/>
                <a:cs typeface="Times New Roman" pitchFamily="18" charset="0"/>
                <a:sym typeface="Mathematica1"/>
              </a:rPr>
              <a:t> … 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15</a:t>
            </a:r>
            <a:r>
              <a:rPr lang="en-US" dirty="0" smtClean="0">
                <a:latin typeface="+mj-lt"/>
                <a:cs typeface="Times New Roman" pitchFamily="18" charset="0"/>
              </a:rPr>
              <a:t>) = 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dirty="0" smtClean="0">
                <a:latin typeface="+mj-lt"/>
                <a:cs typeface="Times New Roman" pitchFamily="18" charset="0"/>
              </a:rPr>
              <a:t>)·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dirty="0" smtClean="0">
                <a:latin typeface="+mj-lt"/>
                <a:cs typeface="Times New Roman" pitchFamily="18" charset="0"/>
              </a:rPr>
              <a:t>)·…·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15</a:t>
            </a:r>
            <a:r>
              <a:rPr lang="en-US" dirty="0" smtClean="0">
                <a:latin typeface="+mj-lt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		        = (0.99)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15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		        = 0.86.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+mj-lt"/>
              </a:rPr>
              <a:t>Sec 2-6 Independence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+mj-lt"/>
              </a:rPr>
              <a:pPr/>
              <a:t>51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 pitchFamily="34" charset="0"/>
                <a:cs typeface="Times New Roman" pitchFamily="18" charset="0"/>
              </a:rPr>
              <a:t>Bayes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’ Theorem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Thomas Bayes (1702-1761) was an English mathematician and Presbyterian minister.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His idea was that we observe conditional probabilities through prior information.</a:t>
            </a:r>
          </a:p>
          <a:p>
            <a:r>
              <a:rPr lang="en-US" dirty="0" err="1" smtClean="0">
                <a:latin typeface="Helvetica" pitchFamily="34" charset="0"/>
                <a:cs typeface="Times New Roman" pitchFamily="18" charset="0"/>
              </a:rPr>
              <a:t>Bayes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’ theorem states that,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2-7 Bayes Theorem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52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8" name="Picture 7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495800"/>
            <a:ext cx="55626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2-18  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 conditional probability that a high level of contamination was present 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when a failure occurred is to be determined. The information from 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Example 2-14 is summarized here. </a:t>
            </a: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u="sng" dirty="0" smtClean="0">
                <a:latin typeface="Helvetica" pitchFamily="34" charset="0"/>
                <a:cs typeface="Times New Roman" pitchFamily="18" charset="0"/>
              </a:rPr>
              <a:t>Solution: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 the event that the product fails, and let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 the event 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that the chip is exposed to high levels of contamination. The requested 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probability is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2-7 Bayes Theorem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53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91490"/>
              </p:ext>
            </p:extLst>
          </p:nvPr>
        </p:nvGraphicFramePr>
        <p:xfrm>
          <a:off x="2667000" y="2057400"/>
          <a:ext cx="44846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03" name="Binary Worksheet" r:id="rId5" imgW="2438340" imgH="828626" progId="Excel.SheetBinaryMacroEnabled.12">
                  <p:embed/>
                </p:oleObj>
              </mc:Choice>
              <mc:Fallback>
                <p:oleObj name="Binary Worksheet" r:id="rId5" imgW="2438340" imgH="828626" progId="Excel.SheetBinaryMacroEnabled.12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57400"/>
                        <a:ext cx="44846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00200" y="4953000"/>
          <a:ext cx="5562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04" name="Equation" r:id="rId7" imgW="2921000" imgH="901700" progId="Equation.3">
                  <p:embed/>
                </p:oleObj>
              </mc:Choice>
              <mc:Fallback>
                <p:oleObj name="Equation" r:id="rId7" imgW="2921000" imgH="901700" progId="Equation.3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953000"/>
                        <a:ext cx="5562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Bayes Theorem with Total 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…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are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mutually exclusive and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exhaustive events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any event,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					</a:t>
            </a:r>
          </a:p>
          <a:p>
            <a:pPr>
              <a:buNone/>
            </a:pP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     </a:t>
            </a:r>
            <a:r>
              <a:rPr lang="en-US" sz="3100" dirty="0" smtClean="0">
                <a:latin typeface="Helvetica" pitchFamily="34" charset="0"/>
                <a:cs typeface="Times New Roman" pitchFamily="18" charset="0"/>
              </a:rPr>
              <a:t>where </a:t>
            </a:r>
            <a:r>
              <a:rPr lang="en-US" sz="31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31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3100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sz="3100" dirty="0" smtClean="0">
                <a:latin typeface="Helvetica" pitchFamily="34" charset="0"/>
                <a:cs typeface="Times New Roman" pitchFamily="18" charset="0"/>
              </a:rPr>
              <a:t>) &gt; 0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		                                                 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Note : Numerator expression is always one of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terms in the sum of the denominator.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2-7 Bayes Theorem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54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416383"/>
          <a:ext cx="7696200" cy="860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0" name="Equation" r:id="rId4" imgW="4267200" imgH="469900" progId="">
                  <p:embed/>
                </p:oleObj>
              </mc:Choice>
              <mc:Fallback>
                <p:oleObj name="Equation" r:id="rId4" imgW="4267200" imgH="469900" progId="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16383"/>
                        <a:ext cx="7696200" cy="8602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2-19: Bayesian Network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A printer manufacturer obtained the following three types of printer failure probabilities. Hardware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0.3, software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0.6, and other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0.1. Also,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|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0.9,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0.2, and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0.5.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If a failure occurs, determine if it’s most likely due to hardware, software, or other.</a:t>
            </a:r>
            <a:endParaRPr lang="en-US" sz="26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2-7 Bayes Theorem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55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371713" name="Object 1"/>
          <p:cNvGraphicFramePr>
            <a:graphicFrameLocks noChangeAspect="1"/>
          </p:cNvGraphicFramePr>
          <p:nvPr/>
        </p:nvGraphicFramePr>
        <p:xfrm>
          <a:off x="1006475" y="2667000"/>
          <a:ext cx="552926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4" name="Equation" r:id="rId4" imgW="3327120" imgH="1752480" progId="">
                  <p:embed/>
                </p:oleObj>
              </mc:Choice>
              <mc:Fallback>
                <p:oleObj name="Equation" r:id="rId4" imgW="3327120" imgH="175248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2667000"/>
                        <a:ext cx="5529263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486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Note that the conditionals given failure add to 1. Because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O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is largest, the most likely cause of the problem is in the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other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category.</a:t>
            </a:r>
          </a:p>
          <a:p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 Variable and its Notation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variable that associates a number with the outcome of a random experiment is called 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random variable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random variable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is a function that assigns a real number to each outcome in the sample space of a random experiment. 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random variable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denoted by an uppercase letter such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After the experiment is conducted, the measured value of the random variable is denoted by a lowercase letter such as </a:t>
            </a:r>
          </a:p>
          <a:p>
            <a:pPr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 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70 milliamperes.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are shown in italics, e.g.,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2-8 Random Variables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56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Discrete &amp; Continuous Random Variables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A </a:t>
            </a:r>
            <a:r>
              <a:rPr lang="en-US" sz="30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discrete random variable</a:t>
            </a:r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 is a random variable with a finite or countably infinite range. Its v</a:t>
            </a:r>
            <a:r>
              <a:rPr lang="en-US" sz="3000" dirty="0" smtClean="0">
                <a:latin typeface="Helvetica" pitchFamily="34" charset="0"/>
              </a:rPr>
              <a:t>alues are obtained by counting.</a:t>
            </a:r>
            <a:endParaRPr lang="en-US" sz="30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A </a:t>
            </a:r>
            <a:r>
              <a:rPr lang="en-US" sz="30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continuous random variable</a:t>
            </a:r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 is a random variable with an interval (either finite or infinite) of real numbers for its range. Its v</a:t>
            </a:r>
            <a:r>
              <a:rPr lang="en-US" sz="3000" dirty="0" smtClean="0">
                <a:latin typeface="Helvetica" pitchFamily="34" charset="0"/>
              </a:rPr>
              <a:t>alues are obtained by measuring.</a:t>
            </a:r>
            <a:endParaRPr lang="en-US" sz="30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2-8 Random Variables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57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Examples of Discrete &amp; Continuous Random Variables</a:t>
            </a:r>
            <a:endParaRPr lang="en-US" sz="26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Discrete random variables: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Number of scratches on a surface.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Proportion of defective parts among 100 tested. 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Number of transmitted bits received in error.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Number of common stock shares traded per day.</a:t>
            </a:r>
          </a:p>
          <a:p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Continuous random variables: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Electrical current and voltage.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Physical measurements, e.g., length, weight, time, temperature, pressure.</a:t>
            </a:r>
            <a:endParaRPr lang="en-US" sz="2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2-8 Random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Important Terms &amp; Concepts of Chapter 2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53000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Addition rule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Axioms of probability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Bayes’ theorem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Combination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Conditional probability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Equally likely outcomes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Event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Independence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Multiplication rule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Mutually exclusive events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Outcome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Permutation</a:t>
            </a:r>
          </a:p>
          <a:p>
            <a:pPr>
              <a:buNone/>
            </a:pPr>
            <a:endParaRPr lang="en-US" sz="96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Probability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Random experiment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Random variable</a:t>
            </a:r>
          </a:p>
          <a:p>
            <a:pPr lvl="1"/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 Discrete </a:t>
            </a:r>
          </a:p>
          <a:p>
            <a:pPr lvl="1"/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 Continuous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Sample space</a:t>
            </a:r>
          </a:p>
          <a:p>
            <a:pPr lvl="1"/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 Discrete</a:t>
            </a:r>
          </a:p>
          <a:p>
            <a:pPr lvl="1"/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 Continuous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Total probability rule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Tree diagram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Venn diagram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With replacement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Without replacement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Chapter 2 Summary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59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2-1: Defining Sample Spaces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Randomly select a camera and record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the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recycle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time of a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flash.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+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&gt; 0}, the positive real numbers. 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Suppose it is known that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all recycle times are between 1.5 and 5 seconds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Then </a:t>
            </a:r>
          </a:p>
          <a:p>
            <a:pPr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             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1.5 &lt;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5} is continuous.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It is known that the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recycle time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has only three values(low, medium or high). Then  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low, medium, high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 is discrete.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Does the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camera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conform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to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minimum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recycle time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specifications?  	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	     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yes, no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 is discrete.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2-1.2 Sample Spaces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6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Sample Space Defined By A Tree Diagram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2-1.2 Sample Spaces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7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>
                <a:latin typeface="Helvetica" pitchFamily="34" charset="0"/>
                <a:cs typeface="Times New Roman" pitchFamily="18" charset="0"/>
              </a:rPr>
              <a:t>Example 2-2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: Messages are classified as on-time(o) or late(l). Classify the next 3 messages.  	</a:t>
            </a:r>
          </a:p>
          <a:p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            S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= {ooo, </a:t>
            </a:r>
            <a:r>
              <a:rPr lang="en-US" sz="2600" dirty="0" err="1" smtClean="0">
                <a:latin typeface="Helvetica" pitchFamily="34" charset="0"/>
                <a:cs typeface="Times New Roman" pitchFamily="18" charset="0"/>
              </a:rPr>
              <a:t>ool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Helvetica" pitchFamily="34" charset="0"/>
                <a:cs typeface="Times New Roman" pitchFamily="18" charset="0"/>
              </a:rPr>
              <a:t>olo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, oll, loo, lol, llo, </a:t>
            </a:r>
            <a:r>
              <a:rPr lang="en-US" sz="2600" dirty="0" err="1" smtClean="0">
                <a:latin typeface="Helvetica" pitchFamily="34" charset="0"/>
                <a:cs typeface="Times New Roman" pitchFamily="18" charset="0"/>
              </a:rPr>
              <a:t>lll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}</a:t>
            </a:r>
            <a:endParaRPr lang="en-US" sz="2600" dirty="0">
              <a:latin typeface="Helvetica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942" y="2667000"/>
            <a:ext cx="7008716" cy="2963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Events are Sets of Outcomes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An event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is a subset of the sample space of a random experiment.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Event combinations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Union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of two events consists of all outcomes that are contained in one event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or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the other,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Intersection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of two events consists of all outcomes that are contained in one event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and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the other,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Complement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of an event is the set of outcomes in the sample space that are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not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contained in the event,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2-3    Discrete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Suppose 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that the recycle times of two cameras are recorded. Consider only whether or not the cameras conform to the manufacturing specifications. We abbreviate </a:t>
            </a:r>
            <a:r>
              <a:rPr lang="en-US" sz="2000" i="1" dirty="0">
                <a:latin typeface="Helvetica" pitchFamily="34" charset="0"/>
                <a:cs typeface="Times New Roman" pitchFamily="18" charset="0"/>
              </a:rPr>
              <a:t>yes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sz="2000" i="1" dirty="0">
                <a:latin typeface="Helvetica" pitchFamily="34" charset="0"/>
                <a:cs typeface="Times New Roman" pitchFamily="18" charset="0"/>
              </a:rPr>
              <a:t>no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 as </a:t>
            </a:r>
            <a:r>
              <a:rPr lang="en-US" sz="2000" i="1" dirty="0">
                <a:latin typeface="Helvetica" pitchFamily="34" charset="0"/>
                <a:cs typeface="Times New Roman" pitchFamily="18" charset="0"/>
              </a:rPr>
              <a:t>y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sz="2000" i="1" dirty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 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sample space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is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 S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yy, yn, ny, </a:t>
            </a:r>
            <a:r>
              <a:rPr lang="en-US" sz="2000" i="1" dirty="0" err="1" smtClean="0">
                <a:latin typeface="Helvetica" pitchFamily="34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}.</a:t>
            </a: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Suppose,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denotes an event that at least one camera conforms to specifications, 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yy, yn, ny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Suppose,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denotes an event that no camera conforms to specifications, 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Suppose,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denotes an event that at least one camera </a:t>
            </a:r>
            <a:r>
              <a:rPr lang="en-US" sz="2000" u="sng" dirty="0" smtClean="0">
                <a:latin typeface="Helvetica" pitchFamily="34" charset="0"/>
                <a:cs typeface="Times New Roman" pitchFamily="18" charset="0"/>
              </a:rPr>
              <a:t>does not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conform.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err="1" smtClean="0">
                <a:latin typeface="Helvetica" pitchFamily="34" charset="0"/>
                <a:cs typeface="Times New Roman" pitchFamily="18" charset="0"/>
              </a:rPr>
              <a:t>yn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Helvetica" pitchFamily="34" charset="0"/>
                <a:cs typeface="Times New Roman" pitchFamily="18" charset="0"/>
              </a:rPr>
              <a:t>ny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Helvetica" pitchFamily="34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},</a:t>
            </a:r>
          </a:p>
          <a:p>
            <a:pPr lvl="1"/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S</a:t>
            </a: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yn, ny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sz="2000" baseline="30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9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ctur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ctur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ctur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12340</TotalTime>
  <Words>3991</Words>
  <Application>Microsoft Office PowerPoint</Application>
  <PresentationFormat>On-screen Show (4:3)</PresentationFormat>
  <Paragraphs>629</Paragraphs>
  <Slides>59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Times New Roman</vt:lpstr>
      <vt:lpstr>Mathematica1</vt:lpstr>
      <vt:lpstr>Symbol</vt:lpstr>
      <vt:lpstr>Calibri</vt:lpstr>
      <vt:lpstr>Helvetica</vt:lpstr>
      <vt:lpstr>Arial</vt:lpstr>
      <vt:lpstr>ＭＳ Ｐゴシック</vt:lpstr>
      <vt:lpstr>Office Theme</vt:lpstr>
      <vt:lpstr>Custom Design</vt:lpstr>
      <vt:lpstr>1_Custom Design</vt:lpstr>
      <vt:lpstr>Equation</vt:lpstr>
      <vt:lpstr>Worksheet</vt:lpstr>
      <vt:lpstr>Binary Worksheet</vt:lpstr>
      <vt:lpstr>PowerPoint Presentation</vt:lpstr>
      <vt:lpstr>PowerPoint Presentation</vt:lpstr>
      <vt:lpstr>PowerPoint Presentation</vt:lpstr>
      <vt:lpstr>Random Experiment</vt:lpstr>
      <vt:lpstr>Sample Spaces</vt:lpstr>
      <vt:lpstr>Example 2-1: Defining Sample Spaces</vt:lpstr>
      <vt:lpstr>Sample Space Defined By A Tree Diagram</vt:lpstr>
      <vt:lpstr>Events are Sets of Outcomes</vt:lpstr>
      <vt:lpstr>Example 2-3    Discrete Events</vt:lpstr>
      <vt:lpstr>Example 2-4    Continuous Events</vt:lpstr>
      <vt:lpstr>Venn Diagrams</vt:lpstr>
      <vt:lpstr>Mutually Exclusive Events</vt:lpstr>
      <vt:lpstr>Mutually Exclusive Events - Laws</vt:lpstr>
      <vt:lpstr>Mutually Exclusive Events - Laws</vt:lpstr>
      <vt:lpstr>Counting Techniques</vt:lpstr>
      <vt:lpstr>Counting – Multiplication Rule</vt:lpstr>
      <vt:lpstr>Example 2-5  -  Web Site Design</vt:lpstr>
      <vt:lpstr>Counting – Permutation Rule</vt:lpstr>
      <vt:lpstr>Counting–Subset Permutations and an example</vt:lpstr>
      <vt:lpstr>Counting - Similar Item Permutations</vt:lpstr>
      <vt:lpstr>Example 2-7: Hospital Schedule</vt:lpstr>
      <vt:lpstr>Counting – Combination Rule</vt:lpstr>
      <vt:lpstr>Example 2-8: Sampling w/o Replacement-1</vt:lpstr>
      <vt:lpstr>Example 2-8: Sampling w/o Replacement-2</vt:lpstr>
      <vt:lpstr>Example 2-8: Sampling w/o Replacement-3</vt:lpstr>
      <vt:lpstr>Probability</vt:lpstr>
      <vt:lpstr>Types of  Probability</vt:lpstr>
      <vt:lpstr>Probability Based on Equally-Likely Outcomes</vt:lpstr>
      <vt:lpstr>Probability of an Event</vt:lpstr>
      <vt:lpstr>Example 2-9: Probabilities of Events</vt:lpstr>
      <vt:lpstr>Axioms of Probability</vt:lpstr>
      <vt:lpstr>Addition Rules</vt:lpstr>
      <vt:lpstr>Example 2-10: Semiconductor Wafers</vt:lpstr>
      <vt:lpstr>Probability of a Union</vt:lpstr>
      <vt:lpstr>Addition Rule: 3 or More Events</vt:lpstr>
      <vt:lpstr>Conditional Probability</vt:lpstr>
      <vt:lpstr>Conditional Probability Rule</vt:lpstr>
      <vt:lpstr>Example 2-11</vt:lpstr>
      <vt:lpstr>Random Samples</vt:lpstr>
      <vt:lpstr>Example 2-12 : Sampling Without Enumeration</vt:lpstr>
      <vt:lpstr>Multiplication Rule</vt:lpstr>
      <vt:lpstr>Example 2-13: Machining Stages</vt:lpstr>
      <vt:lpstr>Two Mutually Exclusive Subsets</vt:lpstr>
      <vt:lpstr>Example 2-14: Semiconductor Contamination</vt:lpstr>
      <vt:lpstr>Total Probability Rule (Multiple Events)</vt:lpstr>
      <vt:lpstr>Example 2-15: Semiconductor Failures-1</vt:lpstr>
      <vt:lpstr>Example 2-15: Semiconductor Failures-2</vt:lpstr>
      <vt:lpstr>Event Independence</vt:lpstr>
      <vt:lpstr>Example 2-16: Flaws and Functions</vt:lpstr>
      <vt:lpstr>Independence with Multiple Events</vt:lpstr>
      <vt:lpstr>Example 2-17: Semiconductor Wafers</vt:lpstr>
      <vt:lpstr>Bayes’ Theorem</vt:lpstr>
      <vt:lpstr>Example 2-18  </vt:lpstr>
      <vt:lpstr>Bayes Theorem with Total Probability</vt:lpstr>
      <vt:lpstr>Example 2-19: Bayesian Network</vt:lpstr>
      <vt:lpstr>Random Variable and its Notation</vt:lpstr>
      <vt:lpstr>Discrete &amp; Continuous Random Variables</vt:lpstr>
      <vt:lpstr>Examples of Discrete &amp; Continuous Random Variables</vt:lpstr>
      <vt:lpstr>Important Terms &amp; Concepts of Chapter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Rajagopalan Balaji</cp:lastModifiedBy>
  <cp:revision>647</cp:revision>
  <dcterms:created xsi:type="dcterms:W3CDTF">2010-05-26T17:35:28Z</dcterms:created>
  <dcterms:modified xsi:type="dcterms:W3CDTF">2016-01-12T03:18:27Z</dcterms:modified>
</cp:coreProperties>
</file>