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355" r:id="rId4"/>
    <p:sldId id="308" r:id="rId5"/>
    <p:sldId id="259" r:id="rId6"/>
    <p:sldId id="311" r:id="rId7"/>
    <p:sldId id="313" r:id="rId8"/>
    <p:sldId id="314" r:id="rId9"/>
    <p:sldId id="318" r:id="rId10"/>
    <p:sldId id="319" r:id="rId11"/>
    <p:sldId id="320" r:id="rId12"/>
    <p:sldId id="353" r:id="rId13"/>
    <p:sldId id="324" r:id="rId14"/>
    <p:sldId id="325" r:id="rId15"/>
    <p:sldId id="326" r:id="rId16"/>
    <p:sldId id="329" r:id="rId17"/>
    <p:sldId id="330" r:id="rId18"/>
    <p:sldId id="333" r:id="rId19"/>
    <p:sldId id="334" r:id="rId20"/>
    <p:sldId id="337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54" r:id="rId31"/>
    <p:sldId id="348" r:id="rId32"/>
    <p:sldId id="349" r:id="rId33"/>
    <p:sldId id="350" r:id="rId34"/>
    <p:sldId id="351" r:id="rId35"/>
    <p:sldId id="352" r:id="rId36"/>
    <p:sldId id="306" r:id="rId37"/>
  </p:sldIdLst>
  <p:sldSz cx="9144000" cy="6858000" type="screen4x3"/>
  <p:notesSz cx="7010400" cy="9296400"/>
  <p:embeddedFontLst>
    <p:embeddedFont>
      <p:font typeface="Helvetica" panose="020B0604020202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S PGothic" panose="020B0600070205080204" pitchFamily="34" charset="-128"/>
      <p:regular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7" autoAdjust="0"/>
    <p:restoredTop sz="96330" autoAdjust="0"/>
  </p:normalViewPr>
  <p:slideViewPr>
    <p:cSldViewPr>
      <p:cViewPr varScale="1">
        <p:scale>
          <a:sx n="63" d="100"/>
          <a:sy n="63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28927C-EE0A-4C90-A6CD-79ED27968182}" type="datetimeFigureOut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E17FE-406F-411B-BB16-AFBB74DFD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30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0C84E-755A-4FA7-8644-4C0D9A6EB9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164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6DB8C-966F-4A69-AF89-C01EE5849B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9451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7AC94-F148-4EEE-A602-10776B0387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9096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0F35A-0E91-4E43-9EA2-EED25A463F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0975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94099-9B24-4FAA-A0B0-EEAB70E776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41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4A87D2-A273-4A4E-A284-805B0C381B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34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430AA-03AF-4BD0-BA2E-41AB5D617F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0574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0EB85-5E8D-4255-9BA3-FB7598DF09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069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2E645-8C2E-4B90-AEC1-91A4B20971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4553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F1EDB-A6C9-424B-9C51-BCD64B719E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055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09FCE0-A22F-4BD9-BAD3-EA7E328A28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6658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9BCE5-58A4-4748-A974-799CE5474B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5778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C987E-4C7D-47C4-9DAD-182C2C002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4853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13E24-8E7D-4F93-A08C-E0D48ADB45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610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F1FEF-E8A8-4A9E-951E-58F2978561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8252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5A768-2EEA-48E8-BEFA-0ECA540755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6745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41753-6C10-4CA8-AE33-583FA3AA40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6013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F2370-D767-444D-BF81-DB9DB51C78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0859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D4DB9-8FBD-45FA-A615-5AB9928875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1219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5A768-2EEA-48E8-BEFA-0ECA540755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9441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9F835-FF40-4B47-B843-B1AC2A139D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977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EF480-4D5F-44EB-882D-5170C26B7E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4625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084E7-73C1-4D28-AD31-CCDF421427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2039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44BAE-EE09-49CF-B19A-A1B2C4F798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2701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99616F-0ECE-40C4-86E4-AE51DA6A37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8787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46923-AC02-4620-BAC9-047201B0AC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1619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4DDFC-29BA-4775-A137-7C45584534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015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D01FD-25A6-49E4-9569-4E63E99DC6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389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BB8C4-4AB1-4995-97BA-FD59F09199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330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EF20C4-537A-4AB8-937C-56BD3F3D3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450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5DF6E-C012-40E0-9D6C-496A9F4BC2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338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555E1-6277-49DA-8854-8493176D8B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541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0C84E-755A-4FA7-8644-4C0D9A6EB9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821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34F4-EB99-4D1A-B4CC-0D09B4118BF0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 8-7 to write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C876-5393-4F96-883F-2EB3306FD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F2F5-3B85-4156-AD46-F0F926C61DC2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D5F0-BE31-4654-A129-15A8BE5D4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9912-32BB-46C7-A337-D905F2D58B94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695D-FA2A-453D-B2B3-0CC8E12DC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94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3B1B-636D-456C-BC00-5569E6EE1972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9756-6BE5-4507-9D45-156D631AC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5F2A-E515-4FB2-B755-5392DDE4F75D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72BC-FB74-48C1-8D84-66A9CBEBF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8507-7E48-4728-BEBB-08788973FF18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7998-8D99-469E-A812-095017B25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D1E5-C52E-485D-88C5-3253F35123BF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B256-0CF8-46F5-BA4B-1858912C6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6D0A-5289-45B9-8128-4819693E6088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3462-402B-4BAC-930F-8FBF23610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081C-FD40-4F4A-83B6-87677463C216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0295-9433-4E76-8330-88017A6DB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43BA-A6BC-476B-BE95-70F104AF76D4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1E15-6E76-4B66-9EE2-A5B0FA01D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D290-3FF8-434F-85CC-67C7F17A5FDD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 8-7 to write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24840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D5E9-C7BC-4FBC-BD48-9A785AE7B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DE8C-B255-4863-8D1A-5FC687655833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E07C-56BC-4821-9353-D95385C53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666B-EC7B-4052-A638-76EF14D544A1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4FF11-5BC0-4412-9ED0-F91E10EAF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A30C-2006-4409-9027-4005FE9FA1CF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CC03-ABC0-47C8-9405-7E965E50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5575-E30B-4083-A3F3-E8C8614FF3A0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DDBD-4988-4135-B118-22BC52E18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552F-2C24-4905-AED1-9F2976EBB103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82CC-7653-44C4-A524-5B6BFF244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E099-A0CA-486A-82BA-F984C9211281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0345-C3D1-4777-8219-94BC7433A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2044-530E-4558-B91D-7A646E74BF82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4D58-0647-4A79-B379-0666A83B8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08CC-3760-481B-B9DE-85C4A1350D78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6D34-0815-4192-83E6-4893A10AB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ACB8-5F03-4E6B-8335-784DAF4001BD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6C5E-A4AA-4110-9BFC-DBAD53C8A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EADE-2EEC-4364-8E57-6BD9AFA4F646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8960-F31F-4CAD-8CFB-AA54FD857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D453-5DF0-4772-B66A-5E86CD63F2C7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 8-7 to write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813D-E015-492D-BC48-DB1240484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ED2D-C3F8-41F5-BFC2-F8A6592B8FB4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45B9-9F26-4EC8-9519-E9DC6347D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A003-6562-4379-817D-083E4C516930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7EA4-AB4B-4F5F-B4FD-3BC8D0570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1995-DB13-4A02-891C-6680EF845210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E3D2-4419-470A-99FC-F209FC5A81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E627-3E4A-43A0-8A49-4942E3E13AC9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ABC4-EA9A-46E1-BDA1-8939BE26D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59B8-F050-4A1F-9DFC-412961A48F47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A6403-F17D-43A5-A512-4031AC665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58BB-94F5-43A0-BD5F-A56E64BAFA8C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EAE1-C8C8-4583-9181-6FDFF4DF7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D0FA-2127-4557-99F7-A4919FB3BA84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200E-ED1F-40F5-B0C8-1F2A7E194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CD46-BC02-49E0-810B-E03E891D71B9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476F-B87A-41F2-80DB-AEF9112AE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8069-628C-4A3C-8895-5AC9B7CB5013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79195-EC7D-4A55-9ACF-E39A2F92D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5C8B-B8FF-4B87-88C7-4543450F3679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5941-50B6-4A48-BC41-377B77BAF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9DC7-1AED-4A0B-AD3D-DFAEB16D3B77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F845-775E-4FD5-B906-EE44FBCD3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246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61009E-87EC-498D-8D07-72F0F9909AB2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Sec  8-2 To write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2484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53C5D-158C-467F-A168-A3C554D29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96F34-EC86-4687-A85F-86754E6F6B0B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0131F-A1FF-4D1E-BD7B-68B14884B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6EE99-407D-4DD2-91A6-1078076104CE}" type="datetime1">
              <a:rPr lang="en-US"/>
              <a:pPr>
                <a:defRPr/>
              </a:pPr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257DC-8FF0-4E60-9CFD-CD1ED22DA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5.wmf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Grp="1" noChangeArrowheads="1"/>
          </p:cNvSpPr>
          <p:nvPr/>
        </p:nvSpPr>
        <p:spPr bwMode="auto">
          <a:xfrm>
            <a:off x="304800" y="4862024"/>
            <a:ext cx="8648700" cy="1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 </a:t>
            </a:r>
            <a:r>
              <a:rPr lang="en-US" sz="3400" b="1" dirty="0" smtClean="0">
                <a:latin typeface="Helvetica" pitchFamily="34" charset="0"/>
                <a:cs typeface="Times New Roman" pitchFamily="18" charset="0"/>
              </a:rPr>
              <a:t>8</a:t>
            </a:r>
            <a:endParaRPr lang="en-US" sz="2500" dirty="0" smtClean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sz="3200" dirty="0" smtClean="0">
                <a:latin typeface="Helvetica" pitchFamily="34" charset="0"/>
              </a:rPr>
              <a:t>Statistical Intervals for a Single Sample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12" name="Rectangle 34"/>
          <p:cNvSpPr>
            <a:spLocks noGrp="1" noChangeArrowheads="1"/>
          </p:cNvSpPr>
          <p:nvPr/>
        </p:nvSpPr>
        <p:spPr bwMode="auto">
          <a:xfrm>
            <a:off x="2946950" y="2152952"/>
            <a:ext cx="54830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Applied Statistics and Probability for Engineers</a:t>
            </a:r>
          </a:p>
          <a:p>
            <a:pPr algn="ctr"/>
            <a:endParaRPr lang="en-US" sz="2800" b="1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sz="18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Douglas C. Montgomery    George C. </a:t>
            </a:r>
            <a:r>
              <a:rPr lang="en-US" sz="1800" b="1" dirty="0" err="1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Runger</a:t>
            </a:r>
            <a:endParaRPr lang="en-US" sz="1800" b="1" dirty="0">
              <a:latin typeface="Helvetica" pitchFamily="34" charset="0"/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46204" y="2107464"/>
            <a:ext cx="8051592" cy="2697542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22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010400" cy="762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 smtClean="0"/>
              <a:t>Example 8-3 </a:t>
            </a:r>
            <a:r>
              <a:rPr lang="en-US" sz="2400" b="1" dirty="0" smtClean="0"/>
              <a:t>One-Sided Confidence Bound         </a:t>
            </a:r>
            <a:endParaRPr lang="en-US" sz="2800" b="1" dirty="0" smtClean="0"/>
          </a:p>
        </p:txBody>
      </p:sp>
      <p:sp>
        <p:nvSpPr>
          <p:cNvPr id="163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63997-A705-4685-BF20-B88956ABB4D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144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The same data for impact testing from Example 8-1 are used</a:t>
            </a:r>
          </a:p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to construct a lower, one-sided 95% confidence interval for the mean impact energy. </a:t>
            </a:r>
          </a:p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Recall that </a:t>
            </a:r>
            <a:r>
              <a:rPr lang="en-US" sz="2400" i="1" dirty="0" err="1" smtClean="0">
                <a:latin typeface="Helvetica" pitchFamily="34" charset="0"/>
                <a:cs typeface="Helvetica" pitchFamily="34" charset="0"/>
              </a:rPr>
              <a:t>z</a:t>
            </a:r>
            <a:r>
              <a:rPr lang="en-US" sz="2400" baseline="-25000" dirty="0" err="1" smtClean="0">
                <a:latin typeface="Helvetica" pitchFamily="34" charset="0"/>
                <a:cs typeface="Helvetica" pitchFamily="34" charset="0"/>
              </a:rPr>
              <a:t>α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= 1.64, </a:t>
            </a:r>
            <a:r>
              <a:rPr lang="en-US" sz="2400" i="1" dirty="0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= 10, 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= l, and              .</a:t>
            </a:r>
            <a:endParaRPr lang="en-US" sz="2400" i="1" dirty="0" smtClean="0">
              <a:latin typeface="Helvetica" pitchFamily="34" charset="0"/>
              <a:cs typeface="Helvetica" pitchFamily="34" charset="0"/>
            </a:endParaRPr>
          </a:p>
          <a:p>
            <a:endParaRPr lang="en-US" sz="2400" i="1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A 100(1 − α)%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lower-confidence bound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for 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is</a:t>
            </a:r>
          </a:p>
          <a:p>
            <a:r>
              <a:rPr lang="en-IN" sz="2400" dirty="0" smtClean="0">
                <a:latin typeface="Helvetica" pitchFamily="34" charset="0"/>
                <a:cs typeface="Helvetica" pitchFamily="34" charset="0"/>
              </a:rPr>
              <a:t> </a:t>
            </a: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                                                                          </a:t>
            </a:r>
          </a:p>
          <a:p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192338" y="3352800"/>
          <a:ext cx="3522662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9" name="Equation" r:id="rId4" imgW="1307880" imgH="1079280" progId="Equation.DSMT4">
                  <p:embed/>
                </p:oleObj>
              </mc:Choice>
              <mc:Fallback>
                <p:oleObj name="Equation" r:id="rId4" imgW="1307880" imgH="1079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3352800"/>
                        <a:ext cx="3522662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5791200" y="21336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0" name="Equation" r:id="rId6" imgW="634449" imgH="177646" progId="Equation.DSMT4">
                  <p:embed/>
                </p:oleObj>
              </mc:Choice>
              <mc:Fallback>
                <p:oleObj name="Equation" r:id="rId6" imgW="634449" imgH="177646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33600"/>
                        <a:ext cx="914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b="1" dirty="0" smtClean="0"/>
              <a:t>8-1.4    A Large-Sample Confidence Interval for </a:t>
            </a:r>
            <a:r>
              <a:rPr lang="en-US" sz="2800" b="1" dirty="0" smtClean="0">
                <a:sym typeface="Symbol" pitchFamily="18" charset="2"/>
              </a:rPr>
              <a:t></a:t>
            </a:r>
            <a:endParaRPr lang="en-US" sz="2800" b="1" dirty="0" smtClean="0"/>
          </a:p>
        </p:txBody>
      </p:sp>
      <p:sp>
        <p:nvSpPr>
          <p:cNvPr id="2048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BB344-BF0A-46A1-8224-8F74896E573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8534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</a:rPr>
              <a:t>When </a:t>
            </a:r>
            <a:r>
              <a:rPr lang="en-US" sz="2400" i="1" dirty="0" smtClean="0">
                <a:latin typeface="Helvetica" pitchFamily="34" charset="0"/>
              </a:rPr>
              <a:t>n</a:t>
            </a:r>
            <a:r>
              <a:rPr lang="en-US" sz="2400" dirty="0" smtClean="0">
                <a:latin typeface="Helvetica" pitchFamily="34" charset="0"/>
              </a:rPr>
              <a:t> is large, the quantity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endParaRPr lang="en-US" sz="2400" dirty="0" smtClean="0">
              <a:latin typeface="Helvetica" pitchFamily="34" charset="0"/>
            </a:endParaRP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has an approximate standard normal distribution. Consequently,</a:t>
            </a:r>
          </a:p>
          <a:p>
            <a:r>
              <a:rPr lang="en-US" sz="2400" dirty="0" smtClean="0">
                <a:latin typeface="Helvetica" pitchFamily="34" charset="0"/>
              </a:rPr>
              <a:t>	                       </a:t>
            </a:r>
          </a:p>
          <a:p>
            <a:r>
              <a:rPr lang="en-US" sz="2400" dirty="0" smtClean="0">
                <a:latin typeface="Helvetica" pitchFamily="34" charset="0"/>
              </a:rPr>
              <a:t>                                                                             (8-5)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is a </a:t>
            </a:r>
            <a:r>
              <a:rPr lang="en-US" sz="2400" b="1" dirty="0" smtClean="0">
                <a:latin typeface="Helvetica" pitchFamily="34" charset="0"/>
              </a:rPr>
              <a:t>large sample confidence interval </a:t>
            </a:r>
            <a:r>
              <a:rPr lang="en-US" sz="2400" dirty="0" smtClean="0">
                <a:latin typeface="Helvetica" pitchFamily="34" charset="0"/>
              </a:rPr>
              <a:t>for </a:t>
            </a:r>
            <a:r>
              <a:rPr lang="en-US" sz="2400" dirty="0" smtClean="0">
                <a:latin typeface="Helvetica" pitchFamily="34" charset="0"/>
                <a:sym typeface="Symbol"/>
              </a:rPr>
              <a:t></a:t>
            </a:r>
            <a:r>
              <a:rPr lang="en-US" sz="2400" dirty="0" smtClean="0">
                <a:latin typeface="Helvetica" pitchFamily="34" charset="0"/>
              </a:rPr>
              <a:t>, with confidence level of approximately 100(1 </a:t>
            </a:r>
            <a:r>
              <a:rPr lang="en-US" sz="2400" dirty="0" smtClean="0">
                <a:latin typeface="Helvetica" pitchFamily="34" charset="0"/>
                <a:sym typeface="Symbol"/>
              </a:rPr>
              <a:t></a:t>
            </a:r>
            <a:r>
              <a:rPr lang="en-US" sz="2400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  <a:sym typeface="Symbol"/>
              </a:rPr>
              <a:t></a:t>
            </a:r>
            <a:r>
              <a:rPr lang="en-US" sz="2400" dirty="0" smtClean="0">
                <a:latin typeface="Helvetica" pitchFamily="34" charset="0"/>
              </a:rPr>
              <a:t>)</a:t>
            </a:r>
            <a:r>
              <a:rPr lang="en-US" sz="2400" dirty="0" smtClean="0">
                <a:latin typeface="Helvetica" pitchFamily="34" charset="0"/>
                <a:sym typeface="Symbol"/>
              </a:rPr>
              <a:t></a:t>
            </a:r>
            <a:r>
              <a:rPr lang="en-US" sz="2400" dirty="0" smtClean="0">
                <a:latin typeface="Helvetica" pitchFamily="34" charset="0"/>
              </a:rPr>
              <a:t>.</a:t>
            </a:r>
          </a:p>
          <a:p>
            <a:endParaRPr lang="en-US" sz="2000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3505200" y="1600200"/>
          <a:ext cx="129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Equation" r:id="rId4" imgW="444307" imgH="444307" progId="Equation.DSMT4">
                  <p:embed/>
                </p:oleObj>
              </mc:Choice>
              <mc:Fallback>
                <p:oleObj name="Equation" r:id="rId4" imgW="444307" imgH="444307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0"/>
                        <a:ext cx="1295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514600" y="3276600"/>
          <a:ext cx="381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Equation" r:id="rId6" imgW="1917700" imgH="419100" progId="Equation.DSMT4">
                  <p:embed/>
                </p:oleObj>
              </mc:Choice>
              <mc:Fallback>
                <p:oleObj name="Equation" r:id="rId6" imgW="1917700" imgH="419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76600"/>
                        <a:ext cx="3810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Example 8-5 </a:t>
            </a:r>
            <a:r>
              <a:rPr lang="en-US" sz="3600" dirty="0" smtClean="0">
                <a:solidFill>
                  <a:srgbClr val="1F497D"/>
                </a:solidFill>
              </a:rPr>
              <a:t>Mercury Contamination</a:t>
            </a:r>
            <a:endParaRPr lang="en-US" sz="3600" b="1" dirty="0" smtClean="0"/>
          </a:p>
        </p:txBody>
      </p:sp>
      <p:sp>
        <p:nvSpPr>
          <p:cNvPr id="215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62F64-21AF-44D7-90C4-5247DE4D10D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A sample of fish was selected from 53 Florida lakes, and mercury concentration in the muscle tissue was measured (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</a:rPr>
              <a:t>ppm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). The mercury concentration values were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2057400"/>
          <a:ext cx="7467600" cy="2743200"/>
        </p:xfrm>
        <a:graphic>
          <a:graphicData uri="http://schemas.openxmlformats.org/drawingml/2006/table">
            <a:tbl>
              <a:tblPr/>
              <a:tblGrid>
                <a:gridCol w="1262233"/>
                <a:gridCol w="1237093"/>
                <a:gridCol w="1242330"/>
                <a:gridCol w="1237093"/>
                <a:gridCol w="1226618"/>
                <a:gridCol w="1262233"/>
              </a:tblGrid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.230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5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.330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0.040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0.044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1.200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0.270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0.490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1C045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0.190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0.830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0.8</a:t>
                      </a:r>
                      <a:r>
                        <a:rPr lang="en-US" sz="2000" b="0" dirty="0">
                          <a:solidFill>
                            <a:srgbClr val="812A2C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b="0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0.710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0.500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0.490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50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.160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0.050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0.150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0.190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0.770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C045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1.080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0.980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0.630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0.560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0.410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0.730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0.590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0.340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0.340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0.840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0.500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0.340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0.280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0.340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0.750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0.870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0.560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0.170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0.180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0.190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0.040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0.490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1.100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0.160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1C045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0.100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0.210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0.860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.520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0.650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0.270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0.940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0.400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0.430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0.250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0.270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000" b="0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5029200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Find an approximate 95% CI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on </a:t>
            </a:r>
            <a:r>
              <a:rPr lang="en-US" dirty="0" smtClean="0">
                <a:latin typeface="Helvetica" pitchFamily="34" charset="0"/>
                <a:sym typeface="Symbol"/>
              </a:rPr>
              <a:t></a:t>
            </a:r>
            <a:r>
              <a:rPr lang="en-US" dirty="0" smtClean="0">
                <a:latin typeface="Helvetica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25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62DB9-B6BC-432D-AC36-51BFB037351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The summary statistics for the data are as follows: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398" y="1600200"/>
          <a:ext cx="8001002" cy="457200"/>
        </p:xfrm>
        <a:graphic>
          <a:graphicData uri="http://schemas.openxmlformats.org/drawingml/2006/table">
            <a:tbl>
              <a:tblPr/>
              <a:tblGrid>
                <a:gridCol w="1447799"/>
                <a:gridCol w="453428"/>
                <a:gridCol w="765772"/>
                <a:gridCol w="914400"/>
                <a:gridCol w="762000"/>
                <a:gridCol w="1066800"/>
                <a:gridCol w="1066800"/>
                <a:gridCol w="762000"/>
                <a:gridCol w="762003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Variable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N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Mean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Median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 err="1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StDev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Minimum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Maximum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Concentration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0.5250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0.4900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0.3486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0.0400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1.3300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0.2300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0.7900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81000" y="2286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8-5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Mercury Contamination (continued)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09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Because </a:t>
            </a:r>
            <a:r>
              <a:rPr lang="en-US" i="1" dirty="0" smtClean="0">
                <a:latin typeface="Helvetica" pitchFamily="34" charset="0"/>
              </a:rPr>
              <a:t>n &gt; </a:t>
            </a:r>
            <a:r>
              <a:rPr lang="en-US" cap="small" dirty="0" smtClean="0">
                <a:latin typeface="Helvetica" pitchFamily="34" charset="0"/>
              </a:rPr>
              <a:t>40, </a:t>
            </a:r>
            <a:r>
              <a:rPr lang="en-US" dirty="0" smtClean="0">
                <a:latin typeface="Helvetica" pitchFamily="34" charset="0"/>
              </a:rPr>
              <a:t>the assumption of normality is not necessary to use in Equation </a:t>
            </a:r>
            <a:r>
              <a:rPr lang="en-US" cap="small" dirty="0" smtClean="0">
                <a:latin typeface="Helvetica" pitchFamily="34" charset="0"/>
              </a:rPr>
              <a:t>8-5. </a:t>
            </a:r>
            <a:r>
              <a:rPr lang="en-US" dirty="0" smtClean="0">
                <a:latin typeface="Helvetica" pitchFamily="34" charset="0"/>
              </a:rPr>
              <a:t>The required values are                                             </a:t>
            </a:r>
            <a:r>
              <a:rPr lang="en-IN" dirty="0" smtClean="0">
                <a:latin typeface="Helvetica" pitchFamily="34" charset="0"/>
              </a:rPr>
              <a:t>,</a:t>
            </a:r>
            <a:r>
              <a:rPr lang="en-US" dirty="0" smtClean="0">
                <a:latin typeface="Helvetica" pitchFamily="34" charset="0"/>
              </a:rPr>
              <a:t> and </a:t>
            </a:r>
            <a:r>
              <a:rPr lang="en-US" i="1" dirty="0" smtClean="0">
                <a:latin typeface="Helvetica" pitchFamily="34" charset="0"/>
              </a:rPr>
              <a:t>z</a:t>
            </a:r>
            <a:r>
              <a:rPr lang="en-US" baseline="-25000" dirty="0" smtClean="0">
                <a:latin typeface="Helvetica" pitchFamily="34" charset="0"/>
              </a:rPr>
              <a:t>0.025</a:t>
            </a:r>
            <a:r>
              <a:rPr lang="en-US" dirty="0" smtClean="0">
                <a:latin typeface="Helvetica" pitchFamily="34" charset="0"/>
              </a:rPr>
              <a:t> = 1.96. 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 approximate 95</a:t>
            </a:r>
            <a:r>
              <a:rPr lang="en-US" dirty="0" smtClean="0">
                <a:latin typeface="Helvetica" pitchFamily="34" charset="0"/>
                <a:sym typeface="Symbol"/>
              </a:rPr>
              <a:t></a:t>
            </a:r>
            <a:r>
              <a:rPr lang="en-US" dirty="0" smtClean="0">
                <a:latin typeface="Helvetica" pitchFamily="34" charset="0"/>
              </a:rPr>
              <a:t> CI on </a:t>
            </a:r>
            <a:r>
              <a:rPr lang="en-US" dirty="0" smtClean="0">
                <a:latin typeface="Helvetica" pitchFamily="34" charset="0"/>
                <a:sym typeface="Symbol"/>
              </a:rPr>
              <a:t></a:t>
            </a:r>
            <a:r>
              <a:rPr lang="en-US" dirty="0" smtClean="0">
                <a:latin typeface="Helvetica" pitchFamily="34" charset="0"/>
              </a:rPr>
              <a:t> is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b="1" u="sng" dirty="0" smtClean="0">
                <a:latin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</a:rPr>
              <a:t> This interval is fairly wide because there is variability in the mercury concentration measurements. A larger sample size would have produced a shorter interval.</a:t>
            </a:r>
          </a:p>
          <a:p>
            <a:endParaRPr lang="en-US" dirty="0"/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3276600" y="2514600"/>
          <a:ext cx="281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9" name="Equation" r:id="rId4" imgW="1854200" imgH="203200" progId="Equation.DSMT4">
                  <p:embed/>
                </p:oleObj>
              </mc:Choice>
              <mc:Fallback>
                <p:oleObj name="Equation" r:id="rId4" imgW="1854200" imgH="203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14600"/>
                        <a:ext cx="281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524000" y="3352800"/>
          <a:ext cx="5486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Equation" r:id="rId6" imgW="2984500" imgH="1066800" progId="Equation.DSMT4">
                  <p:embed/>
                </p:oleObj>
              </mc:Choice>
              <mc:Fallback>
                <p:oleObj name="Equation" r:id="rId6" imgW="2984500" imgH="1066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52800"/>
                        <a:ext cx="54864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Suppose that θ is a parameter of a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probability distribution, and let    be an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estimator of θ. Then a large-sample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approximate CI for θ is given by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</p:spPr>
        <p:txBody>
          <a:bodyPr rtlCol="0">
            <a:noAutofit/>
          </a:bodyPr>
          <a:lstStyle/>
          <a:p>
            <a:r>
              <a:rPr lang="en-US" sz="2800" b="1" dirty="0" smtClean="0"/>
              <a:t>Large-Sample Approximate Confidence Interval </a:t>
            </a:r>
          </a:p>
        </p:txBody>
      </p:sp>
      <p:sp>
        <p:nvSpPr>
          <p:cNvPr id="2560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FD4EB-3A83-402E-8200-2DE1DD54786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914400" y="3962400"/>
          <a:ext cx="601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Equation" r:id="rId4" imgW="1764534" imgH="266584" progId="Equation.DSMT4">
                  <p:embed/>
                </p:oleObj>
              </mc:Choice>
              <mc:Fallback>
                <p:oleObj name="Equation" r:id="rId4" imgW="1764534" imgH="266584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6019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096000" y="1676400"/>
          <a:ext cx="30480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Equation" r:id="rId6" imgW="126720" imgH="215640" progId="Equation.DSMT4">
                  <p:embed/>
                </p:oleObj>
              </mc:Choice>
              <mc:Fallback>
                <p:oleObj name="Equation" r:id="rId6" imgW="126720" imgH="215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676400"/>
                        <a:ext cx="304800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8-2.1 The </a:t>
            </a:r>
            <a:r>
              <a:rPr lang="en-US" sz="3200" b="1" i="1" dirty="0" smtClean="0"/>
              <a:t>t</a:t>
            </a:r>
            <a:r>
              <a:rPr lang="en-US" sz="3200" b="1" dirty="0" smtClean="0"/>
              <a:t> distribution				         </a:t>
            </a:r>
          </a:p>
        </p:txBody>
      </p:sp>
      <p:sp>
        <p:nvSpPr>
          <p:cNvPr id="26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18C80-77A2-40A2-91FD-6B3E9A361C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550075"/>
            <a:ext cx="845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Let </a:t>
            </a:r>
            <a:r>
              <a:rPr lang="en-US" sz="2800" i="1" dirty="0" smtClean="0">
                <a:latin typeface="Helvetica" pitchFamily="34" charset="0"/>
              </a:rPr>
              <a:t>X</a:t>
            </a:r>
            <a:r>
              <a:rPr lang="en-US" sz="2800" baseline="-25000" dirty="0" smtClean="0">
                <a:latin typeface="Helvetica" pitchFamily="34" charset="0"/>
              </a:rPr>
              <a:t>1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i="1" dirty="0" smtClean="0">
                <a:latin typeface="Helvetica" pitchFamily="34" charset="0"/>
              </a:rPr>
              <a:t>X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dirty="0" smtClean="0">
                <a:latin typeface="Helvetica" pitchFamily="34" charset="0"/>
                <a:sym typeface="Symbol"/>
              </a:rPr>
              <a:t>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i="1" dirty="0" err="1" smtClean="0">
                <a:latin typeface="Helvetica" pitchFamily="34" charset="0"/>
              </a:rPr>
              <a:t>X</a:t>
            </a:r>
            <a:r>
              <a:rPr lang="en-US" sz="2800" i="1" baseline="-25000" dirty="0" err="1" smtClean="0">
                <a:latin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</a:rPr>
              <a:t> be a random sample from a normal distribution with unknown mean </a:t>
            </a:r>
            <a:r>
              <a:rPr lang="en-US" sz="2800" dirty="0" smtClean="0">
                <a:latin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</a:rPr>
              <a:t> and unknown variance </a:t>
            </a:r>
            <a:r>
              <a:rPr lang="en-US" sz="2800" dirty="0" smtClean="0">
                <a:latin typeface="Helvetica" pitchFamily="34" charset="0"/>
                <a:sym typeface="Symbol"/>
              </a:rPr>
              <a:t></a:t>
            </a:r>
            <a:r>
              <a:rPr lang="en-US" sz="2800" baseline="30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. The random variable</a:t>
            </a:r>
          </a:p>
          <a:p>
            <a:r>
              <a:rPr lang="en-US" sz="2800" dirty="0" smtClean="0">
                <a:latin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</a:rPr>
              <a:t>	                                                        </a:t>
            </a:r>
          </a:p>
          <a:p>
            <a:r>
              <a:rPr lang="en-US" sz="2800" dirty="0" smtClean="0">
                <a:latin typeface="Helvetica" pitchFamily="34" charset="0"/>
              </a:rPr>
              <a:t>							 (8-6)</a:t>
            </a:r>
          </a:p>
          <a:p>
            <a:r>
              <a:rPr lang="en-US" sz="2800" dirty="0" smtClean="0">
                <a:latin typeface="Helvetica" pitchFamily="34" charset="0"/>
              </a:rPr>
              <a:t> 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has a </a:t>
            </a:r>
            <a:r>
              <a:rPr lang="en-US" sz="2800" i="1" dirty="0" smtClean="0">
                <a:latin typeface="Helvetica" pitchFamily="34" charset="0"/>
              </a:rPr>
              <a:t>t</a:t>
            </a:r>
            <a:r>
              <a:rPr lang="en-US" sz="2800" dirty="0" smtClean="0">
                <a:latin typeface="Helvetica" pitchFamily="34" charset="0"/>
              </a:rPr>
              <a:t> distribution with </a:t>
            </a:r>
            <a:r>
              <a:rPr lang="en-US" sz="2800" i="1" dirty="0" smtClean="0">
                <a:latin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sym typeface="Symbol"/>
              </a:rPr>
              <a:t></a:t>
            </a:r>
            <a:r>
              <a:rPr lang="en-US" sz="2800" dirty="0" smtClean="0">
                <a:latin typeface="Helvetica" pitchFamily="34" charset="0"/>
              </a:rPr>
              <a:t> 1 degrees of freedom.</a:t>
            </a:r>
          </a:p>
          <a:p>
            <a:endParaRPr lang="en-US" sz="20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2971800" y="34290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Equation" r:id="rId4" imgW="685800" imgH="431800" progId="Equation.DSMT4">
                  <p:embed/>
                </p:oleObj>
              </mc:Choice>
              <mc:Fallback>
                <p:oleObj name="Equation" r:id="rId4" imgW="685800" imgH="431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29000"/>
                        <a:ext cx="2362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8-2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Unknown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533400"/>
          </a:xfrm>
        </p:spPr>
        <p:txBody>
          <a:bodyPr rtlCol="0">
            <a:noAutofit/>
          </a:bodyPr>
          <a:lstStyle/>
          <a:p>
            <a:r>
              <a:rPr lang="en-US" sz="2400" b="1" dirty="0" smtClean="0"/>
              <a:t>8-2.2 The Confidence Interval on Mean, Variance Unknown</a:t>
            </a:r>
          </a:p>
        </p:txBody>
      </p:sp>
      <p:sp>
        <p:nvSpPr>
          <p:cNvPr id="2970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2051-2ECC-408F-9F04-EC33F9B4B08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If     and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s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are the mean and standard deviation of a random sample from a normal distribution with unknown variance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000" baseline="30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, a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100(1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Symbol"/>
              </a:rPr>
              <a:t>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Symbol"/>
              </a:rPr>
              <a:t>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)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Symbol"/>
              </a:rPr>
              <a:t>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confidence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interval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on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is given by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                                                                                           	(8-7)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where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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</a:rPr>
              <a:t>2,</a:t>
            </a:r>
            <a:r>
              <a:rPr lang="en-US" sz="2000" i="1" baseline="-25000" dirty="0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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the upper 100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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2 percentage point of the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t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distribution with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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1 degrees of freedom.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b="1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One-sided confidence bounds</a:t>
            </a:r>
            <a:r>
              <a:rPr lang="en-US" sz="2000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on the mean are found by replacing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/2,n-1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 in Equation 8-7 with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t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 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,n-1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.</a:t>
            </a:r>
            <a:endParaRPr lang="en-US" sz="2000" baseline="-25000" dirty="0" smtClean="0">
              <a:latin typeface="Helvetica" pitchFamily="34" charset="0"/>
              <a:cs typeface="Helvetica" pitchFamily="34" charset="0"/>
              <a:sym typeface="Symbol" pitchFamily="18" charset="2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838200" y="2895600"/>
          <a:ext cx="670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Equation" r:id="rId4" imgW="2387600" imgH="266700" progId="Equation.DSMT4">
                  <p:embed/>
                </p:oleObj>
              </mc:Choice>
              <mc:Fallback>
                <p:oleObj name="Equation" r:id="rId4" imgW="2387600" imgH="2667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6705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8-2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Unknown</a:t>
            </a:r>
            <a:endParaRPr lang="en-US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22300" y="1524000"/>
          <a:ext cx="292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524000"/>
                        <a:ext cx="292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 smtClean="0"/>
              <a:t>Example 8-6 </a:t>
            </a:r>
            <a:r>
              <a:rPr lang="en-US" sz="2800" b="1" dirty="0" smtClean="0">
                <a:solidFill>
                  <a:srgbClr val="1F497D"/>
                </a:solidFill>
              </a:rPr>
              <a:t>Alloy Adhesion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3072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62380-1B7E-41CA-9959-75926872258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1"/>
            <a:ext cx="8382000" cy="548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Construct a 95% CI on </a:t>
            </a:r>
            <a:r>
              <a:rPr lang="en-US" sz="1600" dirty="0" smtClean="0">
                <a:latin typeface="Helvetica" pitchFamily="34" charset="0"/>
                <a:cs typeface="Helvetica" pitchFamily="34" charset="0"/>
                <a:sym typeface="Symbol"/>
              </a:rPr>
              <a:t> to the following data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The sample mean is                 and sample standard deviation is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s</a:t>
            </a:r>
            <a:r>
              <a:rPr lang="en-US" sz="1600" b="1" cap="small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= 3.55. </a:t>
            </a: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Since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n =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22, we have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n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  <a:sym typeface="Symbol"/>
              </a:rPr>
              <a:t>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=21 degrees of freedom for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, so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en-US" sz="1600" baseline="-25000" dirty="0" smtClean="0">
                <a:latin typeface="Helvetica" pitchFamily="34" charset="0"/>
                <a:cs typeface="Helvetica" pitchFamily="34" charset="0"/>
              </a:rPr>
              <a:t>0.025,21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= 2.080. </a:t>
            </a: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The resulting CI is</a:t>
            </a: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1600" b="1" u="sng" dirty="0" smtClean="0">
                <a:latin typeface="Helvetica" pitchFamily="34" charset="0"/>
                <a:cs typeface="Helvetica" pitchFamily="34" charset="0"/>
              </a:rPr>
              <a:t>Interpretation: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The CI is fairly wide because there is a lot of variability in the measurements. A larger sample size would have led to a shorter interval.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33598" y="1371600"/>
          <a:ext cx="4953002" cy="990600"/>
        </p:xfrm>
        <a:graphic>
          <a:graphicData uri="http://schemas.openxmlformats.org/drawingml/2006/table">
            <a:tbl>
              <a:tblPr/>
              <a:tblGrid>
                <a:gridCol w="649209"/>
                <a:gridCol w="990943"/>
                <a:gridCol w="1007216"/>
                <a:gridCol w="1007216"/>
                <a:gridCol w="649209"/>
                <a:gridCol w="649209"/>
              </a:tblGrid>
              <a:tr h="247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19.8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10.1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14.9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15.4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15.4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15.4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18.5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7.9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12.7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11.9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spc="5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14.1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17.6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16.7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15.8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cap="small">
                        <a:solidFill>
                          <a:srgbClr val="00000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19.5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8.8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13.6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11.9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cap="small" dirty="0">
                        <a:solidFill>
                          <a:srgbClr val="00000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0" y="3810000"/>
          <a:ext cx="5181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Equation" r:id="rId4" imgW="3454400" imgH="990600" progId="Equation.DSMT4">
                  <p:embed/>
                </p:oleObj>
              </mc:Choice>
              <mc:Fallback>
                <p:oleObj name="Equation" r:id="rId4" imgW="3454400" imgH="990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5181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8-2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Unknown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62200" y="2438400"/>
          <a:ext cx="877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Equation" r:id="rId6" imgW="609480" imgH="177480" progId="Equation.DSMT4">
                  <p:embed/>
                </p:oleObj>
              </mc:Choice>
              <mc:Fallback>
                <p:oleObj name="Equation" r:id="rId6" imgW="60948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8778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379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700A3-C944-42FE-9A96-A7C1EA6BF9F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7112" name="Line 3"/>
          <p:cNvSpPr>
            <a:spLocks noChangeShapeType="1"/>
          </p:cNvSpPr>
          <p:nvPr/>
        </p:nvSpPr>
        <p:spPr bwMode="auto">
          <a:xfrm>
            <a:off x="152400" y="7620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447800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Let </a:t>
            </a:r>
            <a:r>
              <a:rPr lang="en-US" sz="2800" i="1" dirty="0" smtClean="0">
                <a:latin typeface="Helvetica" pitchFamily="34" charset="0"/>
              </a:rPr>
              <a:t>X</a:t>
            </a:r>
            <a:r>
              <a:rPr lang="en-US" sz="2800" baseline="-25000" dirty="0" smtClean="0">
                <a:latin typeface="Helvetica" pitchFamily="34" charset="0"/>
              </a:rPr>
              <a:t>1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i="1" dirty="0" smtClean="0">
                <a:latin typeface="Helvetica" pitchFamily="34" charset="0"/>
              </a:rPr>
              <a:t>X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dirty="0" smtClean="0">
                <a:latin typeface="Helvetica" pitchFamily="34" charset="0"/>
                <a:sym typeface="Symbol"/>
              </a:rPr>
              <a:t>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i="1" dirty="0" err="1" smtClean="0">
                <a:latin typeface="Helvetica" pitchFamily="34" charset="0"/>
              </a:rPr>
              <a:t>X</a:t>
            </a:r>
            <a:r>
              <a:rPr lang="en-US" sz="2800" i="1" baseline="-25000" dirty="0" err="1" smtClean="0">
                <a:latin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</a:rPr>
              <a:t> be a random sample from a normal distribution with mean </a:t>
            </a:r>
            <a:r>
              <a:rPr lang="en-US" sz="2800" dirty="0" smtClean="0">
                <a:latin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</a:rPr>
              <a:t> and variance </a:t>
            </a:r>
            <a:r>
              <a:rPr lang="en-US" sz="2800" dirty="0" smtClean="0">
                <a:latin typeface="Helvetica" pitchFamily="34" charset="0"/>
                <a:sym typeface="Symbol"/>
              </a:rPr>
              <a:t></a:t>
            </a:r>
            <a:r>
              <a:rPr lang="en-US" sz="2800" baseline="30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, and let </a:t>
            </a:r>
            <a:r>
              <a:rPr lang="en-US" sz="2800" i="1" dirty="0" smtClean="0">
                <a:latin typeface="Helvetica" pitchFamily="34" charset="0"/>
              </a:rPr>
              <a:t>S</a:t>
            </a:r>
            <a:r>
              <a:rPr lang="en-US" sz="2800" baseline="30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 be the sample variance. Then the random variable</a:t>
            </a:r>
          </a:p>
          <a:p>
            <a:r>
              <a:rPr lang="en-US" sz="2800" dirty="0" smtClean="0">
                <a:latin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</a:rPr>
              <a:t>                                                                                								(8-8)</a:t>
            </a:r>
          </a:p>
          <a:p>
            <a:r>
              <a:rPr lang="en-US" sz="2800" b="1" dirty="0" smtClean="0">
                <a:latin typeface="Helvetica" pitchFamily="34" charset="0"/>
              </a:rPr>
              <a:t> 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has a chi-square (</a:t>
            </a:r>
            <a:r>
              <a:rPr lang="en-US" sz="2800" dirty="0" smtClean="0">
                <a:latin typeface="Helvetica" pitchFamily="34" charset="0"/>
                <a:sym typeface="Symbol"/>
              </a:rPr>
              <a:t></a:t>
            </a:r>
            <a:r>
              <a:rPr lang="en-US" sz="2800" baseline="30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) distribution with </a:t>
            </a:r>
            <a:r>
              <a:rPr lang="en-US" sz="2800" i="1" dirty="0" smtClean="0">
                <a:latin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sym typeface="Symbol"/>
              </a:rPr>
              <a:t></a:t>
            </a:r>
            <a:r>
              <a:rPr lang="en-US" sz="2800" dirty="0" smtClean="0">
                <a:latin typeface="Helvetica" pitchFamily="34" charset="0"/>
              </a:rPr>
              <a:t> 1 degrees of freedom.</a:t>
            </a:r>
          </a:p>
          <a:p>
            <a:endParaRPr lang="en-US" sz="2400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2057400" y="342900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Equation" r:id="rId4" imgW="1028700" imgH="457200" progId="Equation.DSMT4">
                  <p:embed/>
                </p:oleObj>
              </mc:Choice>
              <mc:Fallback>
                <p:oleObj name="Equation" r:id="rId4" imgW="1028700" imgH="457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2209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8-3 Confidence Interval on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dirty="0" smtClean="0"/>
              <a:t> of a Normal Distribution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7500" y="30866"/>
          <a:ext cx="3111500" cy="70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Equation" r:id="rId6" imgW="1002960" imgH="228600" progId="Equation.DSMT4">
                  <p:embed/>
                </p:oleObj>
              </mc:Choice>
              <mc:Fallback>
                <p:oleObj name="Equation" r:id="rId6" imgW="10029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0866"/>
                        <a:ext cx="3111500" cy="70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915400" cy="1066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Confidence Interval on the Variance and Standard Deviation</a:t>
            </a:r>
          </a:p>
        </p:txBody>
      </p:sp>
      <p:sp>
        <p:nvSpPr>
          <p:cNvPr id="358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A7ADB-941E-4A8B-B20A-72D0211B236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8686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</a:rPr>
              <a:t>If </a:t>
            </a:r>
            <a:r>
              <a:rPr lang="en-US" sz="2400" i="1" dirty="0" smtClean="0">
                <a:latin typeface="Helvetica" pitchFamily="34" charset="0"/>
              </a:rPr>
              <a:t>s</a:t>
            </a:r>
            <a:r>
              <a:rPr lang="en-US" sz="2400" baseline="30000" dirty="0" smtClean="0">
                <a:latin typeface="Helvetica" pitchFamily="34" charset="0"/>
              </a:rPr>
              <a:t>2</a:t>
            </a:r>
            <a:r>
              <a:rPr lang="en-US" sz="2400" b="1" i="1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is the sample variance from a random sample of </a:t>
            </a:r>
            <a:r>
              <a:rPr lang="en-US" sz="2400" i="1" dirty="0" smtClean="0">
                <a:latin typeface="Helvetica" pitchFamily="34" charset="0"/>
              </a:rPr>
              <a:t>n</a:t>
            </a:r>
            <a:r>
              <a:rPr lang="en-US" sz="2400" b="1" i="1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observations from a normal distribution with unknown variance </a:t>
            </a:r>
            <a:r>
              <a:rPr lang="en-US" sz="2400" dirty="0" smtClean="0">
                <a:latin typeface="Helvetica" pitchFamily="34" charset="0"/>
                <a:sym typeface="Symbol"/>
              </a:rPr>
              <a:t></a:t>
            </a:r>
            <a:r>
              <a:rPr lang="en-US" sz="2400" baseline="30000" dirty="0" smtClean="0">
                <a:latin typeface="Helvetica" pitchFamily="34" charset="0"/>
              </a:rPr>
              <a:t>2</a:t>
            </a:r>
            <a:r>
              <a:rPr lang="en-US" sz="2400" dirty="0" smtClean="0">
                <a:latin typeface="Helvetica" pitchFamily="34" charset="0"/>
              </a:rPr>
              <a:t>,</a:t>
            </a:r>
            <a:r>
              <a:rPr lang="en-US" sz="2400" b="1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then </a:t>
            </a:r>
            <a:r>
              <a:rPr lang="en-US" sz="2400" b="1" dirty="0" smtClean="0">
                <a:latin typeface="Helvetica" pitchFamily="34" charset="0"/>
              </a:rPr>
              <a:t>a 100(1 –</a:t>
            </a:r>
            <a:r>
              <a:rPr lang="en-US" sz="2400" dirty="0" smtClean="0">
                <a:latin typeface="Helvetica" pitchFamily="34" charset="0"/>
              </a:rPr>
              <a:t> </a:t>
            </a:r>
            <a:r>
              <a:rPr lang="en-US" sz="2400" b="1" dirty="0" smtClean="0">
                <a:latin typeface="Helvetica" pitchFamily="34" charset="0"/>
                <a:sym typeface="Symbol"/>
              </a:rPr>
              <a:t></a:t>
            </a:r>
            <a:r>
              <a:rPr lang="en-US" sz="2400" b="1" dirty="0" smtClean="0">
                <a:latin typeface="Helvetica" pitchFamily="34" charset="0"/>
              </a:rPr>
              <a:t>)% confidence interval on </a:t>
            </a:r>
            <a:r>
              <a:rPr lang="en-US" sz="2400" b="1" dirty="0" smtClean="0">
                <a:latin typeface="Helvetica" pitchFamily="34" charset="0"/>
                <a:sym typeface="Symbol"/>
              </a:rPr>
              <a:t></a:t>
            </a:r>
            <a:r>
              <a:rPr lang="en-US" sz="2400" b="1" baseline="30000" dirty="0" smtClean="0">
                <a:latin typeface="Helvetica" pitchFamily="34" charset="0"/>
              </a:rPr>
              <a:t>2</a:t>
            </a:r>
            <a:r>
              <a:rPr lang="en-US" sz="2400" dirty="0" smtClean="0">
                <a:latin typeface="Helvetica" pitchFamily="34" charset="0"/>
              </a:rPr>
              <a:t> </a:t>
            </a:r>
            <a:r>
              <a:rPr lang="en-US" sz="2400" b="1" dirty="0" smtClean="0">
                <a:latin typeface="Helvetica" pitchFamily="34" charset="0"/>
              </a:rPr>
              <a:t>is</a:t>
            </a:r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 </a:t>
            </a:r>
          </a:p>
          <a:p>
            <a:r>
              <a:rPr lang="en-US" sz="2400" dirty="0" smtClean="0">
                <a:latin typeface="Helvetica" pitchFamily="34" charset="0"/>
              </a:rPr>
              <a:t>                                                                                          (8-9)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 </a:t>
            </a:r>
          </a:p>
          <a:p>
            <a:r>
              <a:rPr lang="en-US" sz="2400" dirty="0" smtClean="0">
                <a:latin typeface="Helvetica" pitchFamily="34" charset="0"/>
              </a:rPr>
              <a:t>where</a:t>
            </a:r>
            <a:r>
              <a:rPr lang="en-GB" sz="2400" dirty="0" smtClean="0">
                <a:latin typeface="Helvetica" pitchFamily="34" charset="0"/>
              </a:rPr>
              <a:t>                  </a:t>
            </a:r>
            <a:r>
              <a:rPr lang="en-US" sz="2400" dirty="0" smtClean="0">
                <a:latin typeface="Helvetica" pitchFamily="34" charset="0"/>
              </a:rPr>
              <a:t>and</a:t>
            </a:r>
            <a:r>
              <a:rPr lang="en-GB" sz="2400" dirty="0" smtClean="0">
                <a:latin typeface="Helvetica" pitchFamily="34" charset="0"/>
              </a:rPr>
              <a:t>                    </a:t>
            </a:r>
            <a:r>
              <a:rPr lang="en-US" sz="2400" dirty="0" smtClean="0">
                <a:latin typeface="Helvetica" pitchFamily="34" charset="0"/>
              </a:rPr>
              <a:t>are the upper and lower 100</a:t>
            </a:r>
            <a:r>
              <a:rPr lang="en-US" sz="2400" dirty="0" smtClean="0">
                <a:latin typeface="Helvetica" pitchFamily="34" charset="0"/>
                <a:sym typeface="Symbol"/>
              </a:rPr>
              <a:t></a:t>
            </a:r>
            <a:r>
              <a:rPr lang="en-US" sz="2400" b="1" dirty="0" smtClean="0">
                <a:latin typeface="Helvetica" pitchFamily="34" charset="0"/>
              </a:rPr>
              <a:t>/</a:t>
            </a:r>
            <a:r>
              <a:rPr lang="en-US" sz="2400" dirty="0" smtClean="0">
                <a:latin typeface="Helvetica" pitchFamily="34" charset="0"/>
              </a:rPr>
              <a:t>2 percentage points of the chi-square distribution with </a:t>
            </a:r>
          </a:p>
          <a:p>
            <a:r>
              <a:rPr lang="en-US" sz="2400" i="1" dirty="0" smtClean="0">
                <a:latin typeface="Helvetica" pitchFamily="34" charset="0"/>
              </a:rPr>
              <a:t>n</a:t>
            </a:r>
            <a:r>
              <a:rPr lang="en-US" sz="2400" b="1" i="1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– 1 degrees of freedom, respectively.  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A </a:t>
            </a:r>
            <a:r>
              <a:rPr lang="en-US" sz="2400" b="1" dirty="0" smtClean="0">
                <a:latin typeface="Helvetica" pitchFamily="34" charset="0"/>
              </a:rPr>
              <a:t>confidence interval for </a:t>
            </a:r>
            <a:r>
              <a:rPr lang="en-US" sz="2400" b="1" dirty="0" smtClean="0">
                <a:latin typeface="Helvetica" pitchFamily="34" charset="0"/>
                <a:sym typeface="Symbol"/>
              </a:rPr>
              <a:t></a:t>
            </a:r>
            <a:r>
              <a:rPr lang="en-US" sz="2400" b="1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has lower and upper limits that are the square roots of the corresponding limits in </a:t>
            </a:r>
          </a:p>
          <a:p>
            <a:r>
              <a:rPr lang="en-US" sz="2400" dirty="0" smtClean="0">
                <a:latin typeface="Helvetica" pitchFamily="34" charset="0"/>
              </a:rPr>
              <a:t>Equation 8–9.</a:t>
            </a:r>
          </a:p>
          <a:p>
            <a:endParaRPr lang="en-US" sz="2000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1676400" y="2286000"/>
          <a:ext cx="457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Equation" r:id="rId4" imgW="1739900" imgH="520700" progId="Equation.DSMT4">
                  <p:embed/>
                </p:oleObj>
              </mc:Choice>
              <mc:Fallback>
                <p:oleObj name="Equation" r:id="rId4" imgW="1739900" imgH="5207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4572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219200" y="3429000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Equation" r:id="rId6" imgW="520474" imgH="291973" progId="Equation.DSMT4">
                  <p:embed/>
                </p:oleObj>
              </mc:Choice>
              <mc:Fallback>
                <p:oleObj name="Equation" r:id="rId6" imgW="520474" imgH="291973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1219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276600" y="3429000"/>
          <a:ext cx="1295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Equation" r:id="rId8" imgW="634725" imgH="291973" progId="Equation.DSMT4">
                  <p:embed/>
                </p:oleObj>
              </mc:Choice>
              <mc:Fallback>
                <p:oleObj name="Equation" r:id="rId8" imgW="634725" imgH="291973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429000"/>
                        <a:ext cx="12954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8-3 Confidence Interval on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dirty="0" smtClean="0"/>
              <a:t> of a Normal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Chapter 8 Title and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371600" cy="365125"/>
          </a:xfrm>
        </p:spPr>
        <p:txBody>
          <a:bodyPr/>
          <a:lstStyle/>
          <a:p>
            <a:pPr>
              <a:defRPr/>
            </a:pPr>
            <a:fld id="{3D31E27E-AE61-44E9-A42B-AA3FBE503B8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-304800"/>
            <a:ext cx="762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1F497D"/>
                </a:solidFill>
                <a:latin typeface="+mj-lt"/>
                <a:cs typeface="Times New Roman" pitchFamily="18" charset="0"/>
              </a:rPr>
              <a:t>8</a:t>
            </a:r>
            <a:endParaRPr lang="en-US" sz="138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733800" y="152400"/>
            <a:ext cx="48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Helvetica" pitchFamily="34" charset="0"/>
              </a:rPr>
              <a:t>Statistical Intervals for a Single Sample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8686800" cy="39624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8-1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Confidence Interval on the Mean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of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a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Normal distribution, </a:t>
            </a:r>
            <a:r>
              <a:rPr lang="el-GR" dirty="0">
                <a:latin typeface="Helvetica" pitchFamily="34" charset="0"/>
                <a:cs typeface="Helvetica" pitchFamily="34" charset="0"/>
              </a:rPr>
              <a:t>σ</a:t>
            </a:r>
            <a:r>
              <a:rPr lang="en-US" baseline="30000" dirty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Known         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8-1.1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Development of the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Confidence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Interval &amp; Its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Properties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8-1.2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Choice of Sample Size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8-1.3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1-Sided Confidence Bounds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8-1.4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Large-Sample Confidence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 Interval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for </a:t>
            </a:r>
            <a:r>
              <a:rPr lang="el-GR" dirty="0">
                <a:latin typeface="Helvetica" pitchFamily="34" charset="0"/>
                <a:cs typeface="Helvetica" pitchFamily="34" charset="0"/>
              </a:rPr>
              <a:t>μ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8-2  Confidence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Interval on the Mean of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a Normal distribution, </a:t>
            </a:r>
            <a:r>
              <a:rPr lang="el-GR" dirty="0">
                <a:latin typeface="Helvetica" pitchFamily="34" charset="0"/>
                <a:cs typeface="Helvetica" pitchFamily="34" charset="0"/>
              </a:rPr>
              <a:t>σ</a:t>
            </a:r>
            <a:r>
              <a:rPr lang="en-US" baseline="30000" dirty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Unknown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8-2.1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t 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8-2.2   Confidence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Interval on </a:t>
            </a:r>
            <a:r>
              <a:rPr lang="el-GR" dirty="0" smtClean="0">
                <a:latin typeface="Helvetica" pitchFamily="34" charset="0"/>
                <a:cs typeface="Helvetica" pitchFamily="34" charset="0"/>
              </a:rPr>
              <a:t>μ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8-3   Confidence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Interval on </a:t>
            </a:r>
            <a:r>
              <a:rPr lang="el-GR" dirty="0">
                <a:latin typeface="Helvetica" pitchFamily="34" charset="0"/>
                <a:cs typeface="Helvetica" pitchFamily="34" charset="0"/>
              </a:rPr>
              <a:t>σ</a:t>
            </a:r>
            <a:r>
              <a:rPr lang="en-US" baseline="30000" dirty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&amp; </a:t>
            </a:r>
            <a:r>
              <a:rPr lang="el-GR" dirty="0">
                <a:latin typeface="Helvetica" pitchFamily="34" charset="0"/>
                <a:cs typeface="Helvetica" pitchFamily="34" charset="0"/>
              </a:rPr>
              <a:t>σ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of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a Normal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8-4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Large-Sample Confidence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Interval for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a Population Proportion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8-5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Guidelines for Constructing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Confidence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Intervals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8-6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Tolerance &amp; Prediction Intervals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    8-6.1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Prediction Interval for a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     Future Observation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    8-6.2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Tolerance Interval for a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     Normal Distribution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81000" y="1885890"/>
            <a:ext cx="2626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Helvetica" pitchFamily="34" charset="0"/>
                <a:cs typeface="Helvetica" pitchFamily="34" charset="0"/>
              </a:rPr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" y="1524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+mn-lt"/>
              </a:rPr>
              <a:t>One-Sided Confidence Bounds			</a:t>
            </a:r>
            <a:endParaRPr lang="en-US" sz="3200" dirty="0">
              <a:latin typeface="+mn-lt"/>
            </a:endParaRPr>
          </a:p>
        </p:txBody>
      </p:sp>
      <p:sp>
        <p:nvSpPr>
          <p:cNvPr id="368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F0993-1F83-4425-A468-801CD4870E8E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0183" name="Line 3"/>
          <p:cNvSpPr>
            <a:spLocks noChangeShapeType="1"/>
          </p:cNvSpPr>
          <p:nvPr/>
        </p:nvSpPr>
        <p:spPr bwMode="auto">
          <a:xfrm>
            <a:off x="152400" y="7620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41357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The 100(1 – </a:t>
            </a:r>
            <a:r>
              <a:rPr lang="en-US" sz="3200" dirty="0" smtClean="0">
                <a:latin typeface="Helvetica" pitchFamily="34" charset="0"/>
                <a:sym typeface="Symbol"/>
              </a:rPr>
              <a:t></a:t>
            </a:r>
            <a:r>
              <a:rPr lang="en-US" sz="3200" dirty="0" smtClean="0">
                <a:latin typeface="Helvetica" pitchFamily="34" charset="0"/>
              </a:rPr>
              <a:t>)% lower and upper confidence bounds on </a:t>
            </a:r>
            <a:r>
              <a:rPr lang="en-US" sz="3200" dirty="0" smtClean="0">
                <a:latin typeface="Helvetica" pitchFamily="34" charset="0"/>
                <a:sym typeface="Symbol"/>
              </a:rPr>
              <a:t></a:t>
            </a:r>
            <a:r>
              <a:rPr lang="en-US" sz="3200" baseline="30000" dirty="0" smtClean="0">
                <a:latin typeface="Helvetica" pitchFamily="34" charset="0"/>
              </a:rPr>
              <a:t>2</a:t>
            </a:r>
            <a:r>
              <a:rPr lang="en-US" sz="3200" dirty="0" smtClean="0">
                <a:latin typeface="Helvetica" pitchFamily="34" charset="0"/>
              </a:rPr>
              <a:t> are</a:t>
            </a:r>
          </a:p>
          <a:p>
            <a:r>
              <a:rPr lang="en-US" sz="3200" dirty="0" smtClean="0">
                <a:latin typeface="Helvetica" pitchFamily="34" charset="0"/>
              </a:rPr>
              <a:t>  </a:t>
            </a:r>
          </a:p>
          <a:p>
            <a:r>
              <a:rPr lang="en-US" sz="3200" dirty="0" smtClean="0">
                <a:latin typeface="Helvetica" pitchFamily="34" charset="0"/>
              </a:rPr>
              <a:t>                                                                                            							(8-10)</a:t>
            </a:r>
          </a:p>
          <a:p>
            <a:r>
              <a:rPr lang="en-US" sz="3200" dirty="0" smtClean="0">
                <a:latin typeface="Helvetica" pitchFamily="34" charset="0"/>
              </a:rPr>
              <a:t> </a:t>
            </a:r>
          </a:p>
          <a:p>
            <a:endParaRPr lang="en-US" sz="3200" dirty="0" smtClean="0">
              <a:latin typeface="Helvetica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1500187" y="3203575"/>
          <a:ext cx="41386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Equation" r:id="rId4" imgW="2133360" imgH="482400" progId="Equation.DSMT4">
                  <p:embed/>
                </p:oleObj>
              </mc:Choice>
              <mc:Fallback>
                <p:oleObj name="Equation" r:id="rId4" imgW="2133360" imgH="482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7" y="3203575"/>
                        <a:ext cx="413861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8-3 Confidence Interval on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dirty="0" smtClean="0"/>
              <a:t> of a Normal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9144000" cy="1219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Helvetica" pitchFamily="34" charset="0"/>
              </a:rPr>
              <a:t>Example 8-7 </a:t>
            </a:r>
            <a:r>
              <a:rPr lang="en-US" sz="3200" b="1" dirty="0" smtClean="0">
                <a:solidFill>
                  <a:srgbClr val="1F497D"/>
                </a:solidFill>
                <a:latin typeface="Helvetica" pitchFamily="34" charset="0"/>
              </a:rPr>
              <a:t>Detergent Filling </a:t>
            </a:r>
            <a:endParaRPr lang="en-US" sz="3200" b="1" dirty="0" smtClean="0"/>
          </a:p>
        </p:txBody>
      </p:sp>
      <p:sp>
        <p:nvSpPr>
          <p:cNvPr id="3789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E33DE-028A-45B6-B8CD-A6A76669553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91600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An automatic filling machine is used to fill bottles with liquid detergent. A random sample of 20 bottles results in a sample variance of fill volume of </a:t>
            </a:r>
            <a:r>
              <a:rPr lang="en-US" i="1" dirty="0" smtClean="0">
                <a:latin typeface="+mn-lt"/>
              </a:rPr>
              <a:t>s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i="1" dirty="0" smtClean="0">
                <a:latin typeface="+mn-lt"/>
              </a:rPr>
              <a:t> = </a:t>
            </a:r>
            <a:r>
              <a:rPr lang="en-US" dirty="0" smtClean="0">
                <a:latin typeface="+mn-lt"/>
              </a:rPr>
              <a:t>0.0153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. Assume that the fill volume is approximately normal. Compute a 95% upper confidence bound.</a:t>
            </a:r>
          </a:p>
          <a:p>
            <a:endParaRPr lang="en-US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 95% upper confidence bound is found from Equation 8-10 as follows:  </a:t>
            </a:r>
          </a:p>
          <a:p>
            <a:r>
              <a:rPr lang="en-US" dirty="0" smtClean="0">
                <a:latin typeface="+mn-lt"/>
              </a:rPr>
              <a:t> 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					 </a:t>
            </a:r>
          </a:p>
          <a:p>
            <a:r>
              <a:rPr lang="en-US" dirty="0" smtClean="0">
                <a:latin typeface="+mn-lt"/>
              </a:rPr>
              <a:t> 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 confidence interval on the standard deviation </a:t>
            </a:r>
            <a:r>
              <a:rPr lang="en-US" sz="2400" dirty="0" smtClean="0">
                <a:latin typeface="+mn-lt"/>
                <a:sym typeface="Symbol"/>
              </a:rPr>
              <a:t></a:t>
            </a:r>
            <a:r>
              <a:rPr lang="en-US" dirty="0" smtClean="0">
                <a:latin typeface="+mn-lt"/>
              </a:rPr>
              <a:t> can be obtained by taking the square root on both sides, resulting in</a:t>
            </a:r>
          </a:p>
          <a:p>
            <a:r>
              <a:rPr lang="en-US" dirty="0" smtClean="0">
                <a:latin typeface="+mn-lt"/>
              </a:rPr>
              <a:t> </a:t>
            </a:r>
          </a:p>
          <a:p>
            <a:r>
              <a:rPr lang="en-US" dirty="0" smtClean="0">
                <a:latin typeface="+mn-lt"/>
                <a:sym typeface="Symbol"/>
              </a:rPr>
              <a:t>                                                            </a:t>
            </a:r>
            <a:endParaRPr lang="en-US" dirty="0" smtClean="0">
              <a:latin typeface="+mn-lt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8-3 Confidence Interval on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dirty="0" smtClean="0"/>
              <a:t> of a Normal Distribution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787650" y="2774950"/>
          <a:ext cx="27559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Equation" r:id="rId4" imgW="1257120" imgH="1168200" progId="Equation.DSMT4">
                  <p:embed/>
                </p:oleObj>
              </mc:Choice>
              <mc:Fallback>
                <p:oleObj name="Equation" r:id="rId4" imgW="1257120" imgH="1168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2774950"/>
                        <a:ext cx="2755900" cy="202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4445000" y="5765800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Equation" r:id="rId6" imgW="596880" imgH="203040" progId="Equation.DSMT4">
                  <p:embed/>
                </p:oleObj>
              </mc:Choice>
              <mc:Fallback>
                <p:oleObj name="Equation" r:id="rId6" imgW="5968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765800"/>
                        <a:ext cx="1193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04800" y="1066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F497D"/>
                </a:solidFill>
                <a:latin typeface="+mn-lt"/>
              </a:rPr>
              <a:t>Normal Approximation for Binomial Proportion</a:t>
            </a:r>
          </a:p>
        </p:txBody>
      </p:sp>
      <p:sp>
        <p:nvSpPr>
          <p:cNvPr id="2055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685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200" b="1" dirty="0" smtClean="0"/>
              <a:t>8-4 A Large-Sample Confidence Interval For a Population Proportion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44958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The </a:t>
            </a:r>
            <a:r>
              <a:rPr lang="en-US" dirty="0" smtClean="0">
                <a:latin typeface="+mn-lt"/>
              </a:rPr>
              <a:t>quantity                       </a:t>
            </a:r>
            <a:r>
              <a:rPr lang="en-US" dirty="0">
                <a:latin typeface="+mn-lt"/>
              </a:rPr>
              <a:t>is called the standard error of the point estimator     .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1676400" y="4495800"/>
          <a:ext cx="1371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825480" imgH="253800" progId="Equation.3">
                  <p:embed/>
                </p:oleObj>
              </mc:Choice>
              <mc:Fallback>
                <p:oleObj name="Equation" r:id="rId4" imgW="82548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0"/>
                        <a:ext cx="13716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8001000" y="4419600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419600"/>
                        <a:ext cx="285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BFCF4-C445-4885-BC05-BCFBDA4258C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1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</a:rPr>
              <a:t>If </a:t>
            </a:r>
            <a:r>
              <a:rPr lang="en-US" sz="2000" i="1" dirty="0" smtClean="0">
                <a:latin typeface="Helvetica" pitchFamily="34" charset="0"/>
              </a:rPr>
              <a:t>n</a:t>
            </a:r>
            <a:r>
              <a:rPr lang="en-US" sz="2000" b="1" i="1" dirty="0" smtClean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is large, the distribution of</a:t>
            </a:r>
          </a:p>
          <a:p>
            <a:r>
              <a:rPr lang="en-US" sz="2000" b="1" dirty="0" smtClean="0">
                <a:latin typeface="Helvetica" pitchFamily="34" charset="0"/>
              </a:rPr>
              <a:t> </a:t>
            </a:r>
          </a:p>
          <a:p>
            <a:endParaRPr lang="en-US" sz="2000" b="1" dirty="0" smtClean="0">
              <a:latin typeface="Helvetica" pitchFamily="34" charset="0"/>
            </a:endParaRPr>
          </a:p>
          <a:p>
            <a:endParaRPr lang="en-US" sz="2000" b="1" dirty="0" smtClean="0">
              <a:latin typeface="Helvetica" pitchFamily="34" charset="0"/>
            </a:endParaRPr>
          </a:p>
          <a:p>
            <a:endParaRPr lang="en-US" sz="2000" dirty="0" smtClean="0">
              <a:latin typeface="Helvetica" pitchFamily="34" charset="0"/>
            </a:endParaRPr>
          </a:p>
          <a:p>
            <a:r>
              <a:rPr lang="en-US" sz="2000" b="1" dirty="0" smtClean="0">
                <a:latin typeface="Helvetica" pitchFamily="34" charset="0"/>
              </a:rPr>
              <a:t> </a:t>
            </a:r>
            <a:endParaRPr lang="en-US" sz="2000" dirty="0" smtClean="0">
              <a:latin typeface="Helvetica" pitchFamily="34" charset="0"/>
            </a:endParaRPr>
          </a:p>
          <a:p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is approximately standard normal.</a:t>
            </a:r>
          </a:p>
          <a:p>
            <a:r>
              <a:rPr lang="en-US" sz="2000" b="1" dirty="0" smtClean="0">
                <a:latin typeface="Helvetica" pitchFamily="34" charset="0"/>
              </a:rPr>
              <a:t> </a:t>
            </a:r>
            <a:endParaRPr lang="en-US" sz="2000" dirty="0" smtClean="0">
              <a:latin typeface="Helvetica" pitchFamily="34" charset="0"/>
            </a:endParaRPr>
          </a:p>
          <a:p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209800" y="2362200"/>
          <a:ext cx="4038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8" imgW="1905000" imgH="673100" progId="Equation.DSMT4">
                  <p:embed/>
                </p:oleObj>
              </mc:Choice>
              <mc:Fallback>
                <p:oleObj name="Equation" r:id="rId8" imgW="1905000" imgH="673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40386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609600"/>
          </a:xfrm>
        </p:spPr>
        <p:txBody>
          <a:bodyPr rtlCol="0">
            <a:noAutofit/>
          </a:bodyPr>
          <a:lstStyle/>
          <a:p>
            <a:r>
              <a:rPr lang="en-US" sz="2400" b="1" dirty="0" smtClean="0"/>
              <a:t>Approximate Confidence Interval on a Binomial Proportion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89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8D1C5-18A1-44CD-8A7F-9E1EB6CA9E2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If </a:t>
            </a:r>
            <a:r>
              <a:rPr lang="en-US" sz="2800" b="1" i="1" dirty="0" smtClean="0">
                <a:latin typeface="Helvetica" pitchFamily="34" charset="0"/>
              </a:rPr>
              <a:t>    </a:t>
            </a:r>
            <a:r>
              <a:rPr lang="en-US" sz="2800" dirty="0" smtClean="0">
                <a:latin typeface="Helvetica" pitchFamily="34" charset="0"/>
              </a:rPr>
              <a:t>is the proportion of observations in a random sample of size </a:t>
            </a:r>
            <a:r>
              <a:rPr lang="en-US" sz="2800" i="1" dirty="0" smtClean="0">
                <a:latin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</a:rPr>
              <a:t>, an approximate 100(1 </a:t>
            </a:r>
            <a:r>
              <a:rPr lang="en-US" sz="2800" dirty="0" smtClean="0">
                <a:latin typeface="Helvetica" pitchFamily="34" charset="0"/>
                <a:sym typeface="Symbol"/>
              </a:rPr>
              <a:t>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sym typeface="Symbol"/>
              </a:rPr>
              <a:t></a:t>
            </a:r>
            <a:r>
              <a:rPr lang="en-US" sz="2800" dirty="0" smtClean="0">
                <a:latin typeface="Helvetica" pitchFamily="34" charset="0"/>
              </a:rPr>
              <a:t>)</a:t>
            </a:r>
            <a:r>
              <a:rPr lang="en-US" sz="2800" b="1" i="1" dirty="0" smtClean="0">
                <a:latin typeface="Helvetica" pitchFamily="34" charset="0"/>
              </a:rPr>
              <a:t>% </a:t>
            </a:r>
            <a:r>
              <a:rPr lang="en-US" sz="2800" dirty="0" smtClean="0">
                <a:latin typeface="Helvetica" pitchFamily="34" charset="0"/>
              </a:rPr>
              <a:t>confidence interval on the proportion </a:t>
            </a:r>
            <a:r>
              <a:rPr lang="en-US" sz="2800" i="1" dirty="0" smtClean="0">
                <a:latin typeface="Helvetica" pitchFamily="34" charset="0"/>
              </a:rPr>
              <a:t>p</a:t>
            </a:r>
            <a:r>
              <a:rPr lang="en-US" sz="2800" b="1" i="1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</a:rPr>
              <a:t>of the population is</a:t>
            </a:r>
          </a:p>
          <a:p>
            <a:r>
              <a:rPr lang="en-US" sz="2800" dirty="0" smtClean="0">
                <a:latin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</a:rPr>
              <a:t>                                                                                    </a:t>
            </a:r>
          </a:p>
          <a:p>
            <a:r>
              <a:rPr lang="en-US" sz="2800" dirty="0" smtClean="0">
                <a:latin typeface="Helvetica" pitchFamily="34" charset="0"/>
              </a:rPr>
              <a:t>                                                                       (8-11)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where </a:t>
            </a:r>
            <a:r>
              <a:rPr lang="en-US" sz="2800" i="1" dirty="0" smtClean="0">
                <a:latin typeface="Helvetica" pitchFamily="34" charset="0"/>
              </a:rPr>
              <a:t>z</a:t>
            </a:r>
            <a:r>
              <a:rPr lang="en-US" sz="2800" baseline="-25000" dirty="0" smtClean="0">
                <a:latin typeface="Helvetica" pitchFamily="34" charset="0"/>
                <a:sym typeface="Symbol"/>
              </a:rPr>
              <a:t></a:t>
            </a:r>
            <a:r>
              <a:rPr lang="en-US" sz="2800" b="1" baseline="-25000" dirty="0" smtClean="0">
                <a:latin typeface="Helvetica" pitchFamily="34" charset="0"/>
              </a:rPr>
              <a:t>/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b="1" i="1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</a:rPr>
              <a:t>is the upper </a:t>
            </a:r>
            <a:r>
              <a:rPr lang="en-US" sz="2800" dirty="0" smtClean="0">
                <a:latin typeface="Helvetica" pitchFamily="34" charset="0"/>
                <a:sym typeface="Symbol"/>
              </a:rPr>
              <a:t></a:t>
            </a:r>
            <a:r>
              <a:rPr lang="en-US" sz="2800" dirty="0" smtClean="0">
                <a:latin typeface="Helvetica" pitchFamily="34" charset="0"/>
              </a:rPr>
              <a:t>/2</a:t>
            </a:r>
            <a:r>
              <a:rPr lang="en-US" sz="2800" b="1" i="1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</a:rPr>
              <a:t>percentage point of the standard normal distribution.</a:t>
            </a:r>
            <a:endParaRPr lang="en-US" sz="2400" dirty="0"/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609600" y="3276600"/>
          <a:ext cx="6248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Equation" r:id="rId4" imgW="2857500" imgH="444500" progId="Equation.DSMT4">
                  <p:embed/>
                </p:oleObj>
              </mc:Choice>
              <mc:Fallback>
                <p:oleObj name="Equation" r:id="rId4" imgW="2857500" imgH="4445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6248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95350" y="1092200"/>
          <a:ext cx="476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4" name="Equation" r:id="rId6" imgW="190440" imgH="203040" progId="Equation.DSMT4">
                  <p:embed/>
                </p:oleObj>
              </mc:Choice>
              <mc:Fallback>
                <p:oleObj name="Equation" r:id="rId6" imgW="1904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092200"/>
                        <a:ext cx="476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762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Helvetica" pitchFamily="34" charset="0"/>
              </a:rPr>
              <a:t>Example 8-8 </a:t>
            </a:r>
            <a:r>
              <a:rPr lang="en-US" sz="2800" b="1" dirty="0" smtClean="0">
                <a:solidFill>
                  <a:srgbClr val="1F497D"/>
                </a:solidFill>
                <a:latin typeface="Helvetica" pitchFamily="34" charset="0"/>
              </a:rPr>
              <a:t>Crankshaft Bearings </a:t>
            </a:r>
            <a:endParaRPr lang="en-US" b="1" dirty="0" smtClean="0"/>
          </a:p>
        </p:txBody>
      </p:sp>
      <p:sp>
        <p:nvSpPr>
          <p:cNvPr id="399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4E1DE-1B05-4F48-81B5-FE288B5949C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 a random sample of 85 automobile engine crankshaft bearings, 10 have a surface finish that is rougher than the specifications allow. Construct a 95% two-sided confidence interval for </a:t>
            </a:r>
            <a:r>
              <a:rPr lang="en-US" i="1" dirty="0" smtClean="0">
                <a:latin typeface="Helvetica" pitchFamily="34" charset="0"/>
              </a:rPr>
              <a:t>p.</a:t>
            </a:r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 point estimate of the proportion of bearings in the population that exceeds the roughness specification is                                  . 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 95% two-sided confidence interval for </a:t>
            </a:r>
            <a:r>
              <a:rPr lang="en-US" i="1" dirty="0" smtClean="0">
                <a:latin typeface="Helvetica" pitchFamily="34" charset="0"/>
              </a:rPr>
              <a:t>p </a:t>
            </a:r>
            <a:r>
              <a:rPr lang="en-US" dirty="0" smtClean="0">
                <a:latin typeface="Helvetica" pitchFamily="34" charset="0"/>
              </a:rPr>
              <a:t>is computed from Equation 8-11 as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</a:rPr>
              <a:t>                                              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b="1" u="sng" dirty="0" smtClean="0">
                <a:latin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</a:rPr>
              <a:t> This is a wide CI. Although the sample size does not appear to be small (</a:t>
            </a:r>
            <a:r>
              <a:rPr lang="en-US" i="1" dirty="0" smtClean="0">
                <a:latin typeface="Helvetica" pitchFamily="34" charset="0"/>
              </a:rPr>
              <a:t>n </a:t>
            </a:r>
            <a:r>
              <a:rPr lang="en-US" dirty="0" smtClean="0">
                <a:latin typeface="Helvetica" pitchFamily="34" charset="0"/>
              </a:rPr>
              <a:t>= 85), the value of  is fairly small, which leads to a large standard error for  contributing to the wide CI.</a:t>
            </a:r>
          </a:p>
          <a:p>
            <a:endParaRPr lang="en-US" dirty="0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3200400" y="2466975"/>
          <a:ext cx="24384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7" name="Equation" r:id="rId4" imgW="1511300" imgH="203200" progId="Equation.DSMT4">
                  <p:embed/>
                </p:oleObj>
              </mc:Choice>
              <mc:Fallback>
                <p:oleObj name="Equation" r:id="rId4" imgW="1511300" imgH="203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66975"/>
                        <a:ext cx="24384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911350" y="3409950"/>
          <a:ext cx="48704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8" name="Equation" r:id="rId6" imgW="3403440" imgH="1180800" progId="Equation.DSMT4">
                  <p:embed/>
                </p:oleObj>
              </mc:Choice>
              <mc:Fallback>
                <p:oleObj name="Equation" r:id="rId6" imgW="3403440" imgH="1180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3409950"/>
                        <a:ext cx="4870450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4800" y="843439"/>
            <a:ext cx="838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Sample </a:t>
            </a:r>
            <a:r>
              <a:rPr lang="en-US" sz="2000" b="1" dirty="0">
                <a:latin typeface="Helvetica" pitchFamily="34" charset="0"/>
                <a:cs typeface="Helvetica" pitchFamily="34" charset="0"/>
              </a:rPr>
              <a:t>size for a specified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error on a binomial proportion :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If we set                      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and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solve for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n,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appropriate sample size is</a:t>
            </a:r>
            <a:endParaRPr lang="en-US" sz="2000" b="1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					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sample size from Equation 8-12 will always be a maximum for </a:t>
            </a:r>
          </a:p>
          <a:p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p = 0.5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[that is,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 p(1 − p) ≤ 0.25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with equality for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 p = 0.5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], and can be </a:t>
            </a: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used to obtain an upper bound on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n.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96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A96FD-6900-49E1-990A-449EEF4AC164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1905000" y="19812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0" name="Equation" r:id="rId4" imgW="1320227" imgH="495085" progId="Equation.DSMT4">
                  <p:embed/>
                </p:oleObj>
              </mc:Choice>
              <mc:Fallback>
                <p:oleObj name="Equation" r:id="rId4" imgW="1320227" imgH="495085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81200"/>
                        <a:ext cx="2743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2438400" y="4267200"/>
          <a:ext cx="251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Equation" r:id="rId6" imgW="1193800" imgH="495300" progId="Equation.DSMT4">
                  <p:embed/>
                </p:oleObj>
              </mc:Choice>
              <mc:Fallback>
                <p:oleObj name="Equation" r:id="rId6" imgW="1193800" imgH="495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67200"/>
                        <a:ext cx="2514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152400"/>
            <a:ext cx="4557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</a:rPr>
              <a:t>Choice of Sample Size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447800" y="1536700"/>
          <a:ext cx="135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Equation" r:id="rId8" imgW="1358640" imgH="291960" progId="Equation.DSMT4">
                  <p:embed/>
                </p:oleObj>
              </mc:Choice>
              <mc:Fallback>
                <p:oleObj name="Equation" r:id="rId8" imgW="1358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36700"/>
                        <a:ext cx="1358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867400" y="22860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(8-12)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43600" y="458366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(8-13)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Helvetica" pitchFamily="34" charset="0"/>
              </a:rPr>
              <a:t>Example 8-9</a:t>
            </a:r>
            <a:r>
              <a:rPr lang="en-US" sz="3200" dirty="0" smtClean="0">
                <a:latin typeface="Helvetica" pitchFamily="34" charset="0"/>
              </a:rPr>
              <a:t> </a:t>
            </a:r>
            <a:r>
              <a:rPr lang="en-US" sz="3200" b="1" dirty="0" smtClean="0">
                <a:solidFill>
                  <a:srgbClr val="1F497D"/>
                </a:solidFill>
                <a:latin typeface="Helvetica" pitchFamily="34" charset="0"/>
              </a:rPr>
              <a:t>Crankshaft Bearings </a:t>
            </a:r>
            <a:endParaRPr lang="en-US" sz="4400" b="1" dirty="0" smtClean="0"/>
          </a:p>
        </p:txBody>
      </p:sp>
      <p:sp>
        <p:nvSpPr>
          <p:cNvPr id="4199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07CBA-8EF7-4669-803F-83B02EF6EE4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53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Consider</a:t>
            </a:r>
            <a:r>
              <a:rPr lang="en-US" b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the situation in Example 8-8. How large a sample is required if we want to be 95% confident that the error in using    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to estimate </a:t>
            </a:r>
            <a:r>
              <a:rPr lang="en-US" i="1" dirty="0" smtClean="0">
                <a:latin typeface="Helvetica" pitchFamily="34" charset="0"/>
              </a:rPr>
              <a:t>p </a:t>
            </a:r>
            <a:r>
              <a:rPr lang="en-US" dirty="0" smtClean="0">
                <a:latin typeface="Helvetica" pitchFamily="34" charset="0"/>
              </a:rPr>
              <a:t>is less than 0.05? 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Using                  as an initial estimate of </a:t>
            </a:r>
            <a:r>
              <a:rPr lang="en-US" i="1" dirty="0" smtClean="0">
                <a:latin typeface="Helvetica" pitchFamily="34" charset="0"/>
              </a:rPr>
              <a:t>p</a:t>
            </a:r>
            <a:r>
              <a:rPr lang="en-US" dirty="0" smtClean="0">
                <a:latin typeface="Helvetica" pitchFamily="34" charset="0"/>
              </a:rPr>
              <a:t>,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we find from Equation 8-12 that the required sample size is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If we wanted to be </a:t>
            </a:r>
            <a:r>
              <a:rPr lang="en-US" i="1" dirty="0" smtClean="0">
                <a:latin typeface="Helvetica" pitchFamily="34" charset="0"/>
              </a:rPr>
              <a:t>at least </a:t>
            </a:r>
            <a:r>
              <a:rPr lang="en-US" dirty="0" smtClean="0">
                <a:latin typeface="Helvetica" pitchFamily="34" charset="0"/>
              </a:rPr>
              <a:t>95% confident that our estimate   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of the true proportion </a:t>
            </a:r>
            <a:r>
              <a:rPr lang="en-US" i="1" dirty="0" smtClean="0">
                <a:latin typeface="Helvetica" pitchFamily="34" charset="0"/>
              </a:rPr>
              <a:t>p </a:t>
            </a:r>
            <a:r>
              <a:rPr lang="en-US" dirty="0" smtClean="0">
                <a:latin typeface="Helvetica" pitchFamily="34" charset="0"/>
              </a:rPr>
              <a:t>was within 0.05 regardless of the value of </a:t>
            </a:r>
            <a:r>
              <a:rPr lang="en-US" i="1" dirty="0" smtClean="0">
                <a:latin typeface="Helvetica" pitchFamily="34" charset="0"/>
              </a:rPr>
              <a:t>p</a:t>
            </a:r>
            <a:r>
              <a:rPr lang="en-US" dirty="0" smtClean="0">
                <a:latin typeface="Helvetica" pitchFamily="34" charset="0"/>
              </a:rPr>
              <a:t>,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we would use Equation 8-13 to find the sample size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b="1" u="sng" dirty="0" smtClean="0">
                <a:latin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</a:rPr>
              <a:t> If we have information concerning the value of</a:t>
            </a:r>
            <a:r>
              <a:rPr lang="en-US" i="1" dirty="0" smtClean="0">
                <a:latin typeface="Helvetica" pitchFamily="34" charset="0"/>
              </a:rPr>
              <a:t> p</a:t>
            </a:r>
            <a:r>
              <a:rPr lang="en-US" dirty="0" smtClean="0">
                <a:latin typeface="Helvetica" pitchFamily="34" charset="0"/>
              </a:rPr>
              <a:t>,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either from a preliminary sample or from past experience, we could use a smaller sample while maintaining both the desired precision of estimation and the level of confidence.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4724400" y="1295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7" name="Equation" r:id="rId4" imgW="152268" imgH="203024" progId="Equation.DSMT4">
                  <p:embed/>
                </p:oleObj>
              </mc:Choice>
              <mc:Fallback>
                <p:oleObj name="Equation" r:id="rId4" imgW="152268" imgH="203024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95400"/>
                        <a:ext cx="304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1066800" y="1828800"/>
          <a:ext cx="106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8" name="Equation" r:id="rId6" imgW="571252" imgH="203112" progId="Equation.DSMT4">
                  <p:embed/>
                </p:oleObj>
              </mc:Choice>
              <mc:Fallback>
                <p:oleObj name="Equation" r:id="rId6" imgW="571252" imgH="203112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1066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1905000" y="2438400"/>
          <a:ext cx="472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9" name="Equation" r:id="rId8" imgW="3073400" imgH="495300" progId="Equation.DSMT4">
                  <p:embed/>
                </p:oleObj>
              </mc:Choice>
              <mc:Fallback>
                <p:oleObj name="Equation" r:id="rId8" imgW="3073400" imgH="495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4724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6400800" y="3200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0" name="Equation" r:id="rId10" imgW="152268" imgH="203024" progId="Equation.DSMT4">
                  <p:embed/>
                </p:oleObj>
              </mc:Choice>
              <mc:Fallback>
                <p:oleObj name="Equation" r:id="rId10" imgW="152268" imgH="203024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00400"/>
                        <a:ext cx="304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1905000" y="3962400"/>
          <a:ext cx="495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1" name="Equation" r:id="rId11" imgW="2667000" imgH="495300" progId="Equation.DSMT4">
                  <p:embed/>
                </p:oleObj>
              </mc:Choice>
              <mc:Fallback>
                <p:oleObj name="Equation" r:id="rId11" imgW="2667000" imgH="4953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62400"/>
                        <a:ext cx="4953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100" b="1" dirty="0" smtClean="0"/>
              <a:t>Approximate One-Sided Confidence Bounds on a Binomial Proportion</a:t>
            </a:r>
          </a:p>
        </p:txBody>
      </p:sp>
      <p:sp>
        <p:nvSpPr>
          <p:cNvPr id="430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10F4B-3C3D-4A52-B121-70E361209412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305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Helvetica" pitchFamily="34" charset="0"/>
              </a:rPr>
              <a:t>The approximate 100(1 </a:t>
            </a:r>
            <a:r>
              <a:rPr lang="en-US" sz="2200" dirty="0" smtClean="0">
                <a:latin typeface="Helvetica" pitchFamily="34" charset="0"/>
                <a:sym typeface="Symbol"/>
              </a:rPr>
              <a:t></a:t>
            </a:r>
            <a:r>
              <a:rPr lang="en-US" sz="2200" dirty="0" smtClean="0">
                <a:latin typeface="Helvetica" pitchFamily="34" charset="0"/>
              </a:rPr>
              <a:t> </a:t>
            </a:r>
            <a:r>
              <a:rPr lang="en-US" sz="2200" dirty="0" smtClean="0">
                <a:latin typeface="Helvetica" pitchFamily="34" charset="0"/>
                <a:sym typeface="Symbol"/>
              </a:rPr>
              <a:t></a:t>
            </a:r>
            <a:r>
              <a:rPr lang="en-US" sz="2200" dirty="0" smtClean="0">
                <a:latin typeface="Helvetica" pitchFamily="34" charset="0"/>
              </a:rPr>
              <a:t>)% lower and upper confidence bounds are</a:t>
            </a:r>
          </a:p>
          <a:p>
            <a:r>
              <a:rPr lang="en-US" sz="2200" dirty="0" smtClean="0">
                <a:latin typeface="Helvetica" pitchFamily="34" charset="0"/>
              </a:rPr>
              <a:t> </a:t>
            </a:r>
          </a:p>
          <a:p>
            <a:r>
              <a:rPr lang="en-US" sz="2200" dirty="0" smtClean="0">
                <a:latin typeface="Helvetica" pitchFamily="34" charset="0"/>
              </a:rPr>
              <a:t>                                                       </a:t>
            </a:r>
          </a:p>
          <a:p>
            <a:r>
              <a:rPr lang="en-US" sz="2200" dirty="0" smtClean="0">
                <a:latin typeface="Helvetica" pitchFamily="34" charset="0"/>
              </a:rPr>
              <a:t>                                                                                          (8-14)</a:t>
            </a:r>
          </a:p>
          <a:p>
            <a:r>
              <a:rPr lang="en-US" sz="2200" dirty="0" smtClean="0">
                <a:latin typeface="Helvetica" pitchFamily="34" charset="0"/>
              </a:rPr>
              <a:t>  </a:t>
            </a:r>
          </a:p>
          <a:p>
            <a:endParaRPr lang="en-US" sz="2200" dirty="0" smtClean="0">
              <a:latin typeface="Helvetica" pitchFamily="34" charset="0"/>
            </a:endParaRPr>
          </a:p>
          <a:p>
            <a:endParaRPr lang="en-US" sz="2200" dirty="0" smtClean="0">
              <a:latin typeface="Helvetica" pitchFamily="34" charset="0"/>
            </a:endParaRPr>
          </a:p>
          <a:p>
            <a:r>
              <a:rPr lang="en-US" sz="2200" dirty="0" smtClean="0">
                <a:latin typeface="Helvetica" pitchFamily="34" charset="0"/>
              </a:rPr>
              <a:t>respectively.</a:t>
            </a:r>
          </a:p>
          <a:p>
            <a:r>
              <a:rPr lang="en-US" sz="2200" dirty="0" smtClean="0">
                <a:latin typeface="Helvetica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533400" y="2743200"/>
          <a:ext cx="685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" name="Equation" r:id="rId4" imgW="3556000" imgH="444500" progId="Equation.DSMT4">
                  <p:embed/>
                </p:oleObj>
              </mc:Choice>
              <mc:Fallback>
                <p:oleObj name="Equation" r:id="rId4" imgW="3556000" imgH="4445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68580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762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Helvetica" pitchFamily="34" charset="0"/>
              </a:rPr>
              <a:t>Example 8-10 </a:t>
            </a:r>
            <a:r>
              <a:rPr lang="en-US" sz="2800" b="1" dirty="0" smtClean="0"/>
              <a:t>The Agresti-Coull CI on a Proportion</a:t>
            </a:r>
            <a:r>
              <a:rPr lang="en-US" sz="2800" b="1" dirty="0" smtClean="0">
                <a:solidFill>
                  <a:srgbClr val="1F497D"/>
                </a:solidFill>
                <a:latin typeface="Helvetica" pitchFamily="34" charset="0"/>
              </a:rPr>
              <a:t> </a:t>
            </a:r>
            <a:endParaRPr lang="en-US" b="1" dirty="0" smtClean="0"/>
          </a:p>
        </p:txBody>
      </p:sp>
      <p:sp>
        <p:nvSpPr>
          <p:cNvPr id="399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4E1DE-1B05-4F48-81B5-FE288B5949C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Reconsider the crankshaft bearing data introduced in Example 8-8. In that example we reported that 	                             . The 95% CI was                     .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Construct the new Agresti-Coull CI.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                                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b="1" u="sng" dirty="0" smtClean="0">
                <a:latin typeface="Helvetica" pitchFamily="34" charset="0"/>
                <a:cs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The two CIs would agree more closely if the sample size were larger. 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3194050" y="1323975"/>
          <a:ext cx="19875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2" name="Equation" r:id="rId4" imgW="1231560" imgH="203040" progId="Equation.DSMT4">
                  <p:embed/>
                </p:oleObj>
              </mc:Choice>
              <mc:Fallback>
                <p:oleObj name="Equation" r:id="rId4" imgW="12315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1323975"/>
                        <a:ext cx="19875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228600" y="2212975"/>
          <a:ext cx="42894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3" name="Equation" r:id="rId6" imgW="2997000" imgH="1625400" progId="Equation.DSMT4">
                  <p:embed/>
                </p:oleObj>
              </mc:Choice>
              <mc:Fallback>
                <p:oleObj name="Equation" r:id="rId6" imgW="2997000" imgH="1625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12975"/>
                        <a:ext cx="4289425" cy="222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  <p:graphicFrame>
        <p:nvGraphicFramePr>
          <p:cNvPr id="219140" name="Object 4"/>
          <p:cNvGraphicFramePr>
            <a:graphicFrameLocks noChangeAspect="1"/>
          </p:cNvGraphicFramePr>
          <p:nvPr/>
        </p:nvGraphicFramePr>
        <p:xfrm>
          <a:off x="7010400" y="1371600"/>
          <a:ext cx="1600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4" name="Equation" r:id="rId8" imgW="1269720" imgH="203040" progId="Equation.DSMT4">
                  <p:embed/>
                </p:oleObj>
              </mc:Choice>
              <mc:Fallback>
                <p:oleObj name="Equation" r:id="rId8" imgW="12697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71600"/>
                        <a:ext cx="1600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4572000" y="2185988"/>
          <a:ext cx="42894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5" name="Equation" r:id="rId10" imgW="2997000" imgH="1625400" progId="Equation.DSMT4">
                  <p:embed/>
                </p:oleObj>
              </mc:Choice>
              <mc:Fallback>
                <p:oleObj name="Equation" r:id="rId10" imgW="2997000" imgH="1625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85988"/>
                        <a:ext cx="4289425" cy="222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144000" cy="533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8-5 Guidelines for Constructing Confidence Intervals</a:t>
            </a:r>
            <a:endParaRPr lang="en-US" sz="3600" b="1" dirty="0" smtClean="0"/>
          </a:p>
        </p:txBody>
      </p:sp>
      <p:sp>
        <p:nvSpPr>
          <p:cNvPr id="4403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E51BD-449A-484D-91F2-1B2D90178FA9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</a:rPr>
              <a:t>Table 8-1 provides a simple road map for </a:t>
            </a:r>
            <a:r>
              <a:rPr lang="en-US" sz="2000" dirty="0" smtClean="0"/>
              <a:t>appropriate calculation of a confidence interval</a:t>
            </a:r>
            <a:r>
              <a:rPr lang="en-US" sz="2000" dirty="0" smtClean="0">
                <a:latin typeface="Helvetica" pitchFamily="34" charset="0"/>
              </a:rPr>
              <a:t>. </a:t>
            </a:r>
            <a:endParaRPr lang="en-US" sz="2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8-5 Guidelines for Constructing Confidence Intervals</a:t>
            </a:r>
            <a:endParaRPr lang="en-US" dirty="0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1607170"/>
            <a:ext cx="7486650" cy="456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 smtClean="0"/>
              <a:t>Learning Objectives for Chapter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After careful study of this chapter, you should be able to do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the following: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confidence intervals on the mean of a normal distribution, using normal distribution or </a:t>
            </a:r>
            <a:r>
              <a:rPr lang="en-US" sz="2000" i="1" dirty="0" smtClean="0"/>
              <a:t>t</a:t>
            </a:r>
            <a:r>
              <a:rPr lang="en-US" sz="2000" dirty="0" smtClean="0"/>
              <a:t> distribution method.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confidence intervals on variance and standard deviation of normal distribution.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confidence intervals on a population proportion.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Constructing an approximate confidence interval on a parameter.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Prediction intervals for a future observation.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Tolerance interval for a normal population.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0C1F1-42D5-44F6-9E7C-C1EC9E0ADE3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</a:t>
            </a:r>
            <a:r>
              <a:rPr lang="en-US" dirty="0" smtClean="0"/>
              <a:t>8 </a:t>
            </a:r>
            <a:r>
              <a:rPr lang="en-US" dirty="0"/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381000" y="914400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latin typeface="+mn-lt"/>
              </a:rPr>
              <a:t>8-6.1 </a:t>
            </a:r>
            <a:r>
              <a:rPr lang="en-US" sz="2200" b="1" dirty="0">
                <a:latin typeface="+mn-lt"/>
              </a:rPr>
              <a:t>Prediction Interval for Future Observation </a:t>
            </a:r>
            <a:endParaRPr lang="en-US" sz="2200" dirty="0">
              <a:latin typeface="+mn-lt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848600" cy="838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dirty="0" smtClean="0"/>
              <a:t>8-6 Tolerance and Prediction Intervals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1000" y="419100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The prediction interval for X</a:t>
            </a:r>
            <a:r>
              <a:rPr lang="en-US" sz="2000" baseline="-25000" dirty="0">
                <a:latin typeface="+mn-lt"/>
              </a:rPr>
              <a:t>n+1</a:t>
            </a:r>
            <a:r>
              <a:rPr lang="en-US" sz="2000" dirty="0">
                <a:latin typeface="+mn-lt"/>
              </a:rPr>
              <a:t> will always be longer than the confidence interval for </a:t>
            </a:r>
            <a:r>
              <a:rPr lang="en-US" sz="2000" dirty="0">
                <a:latin typeface="+mn-lt"/>
                <a:sym typeface="Symbol" pitchFamily="18" charset="2"/>
              </a:rPr>
              <a:t>.</a:t>
            </a:r>
            <a:endParaRPr lang="en-US" sz="2000" dirty="0">
              <a:latin typeface="+mn-lt"/>
            </a:endParaRPr>
          </a:p>
        </p:txBody>
      </p:sp>
      <p:sp>
        <p:nvSpPr>
          <p:cNvPr id="450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5AFB5-805D-41D8-AC60-E84ED677EA43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</a:rPr>
              <a:t>A 100 (1 </a:t>
            </a:r>
            <a:r>
              <a:rPr lang="en-US" sz="2000" dirty="0" smtClean="0">
                <a:latin typeface="Helvetica" pitchFamily="34" charset="0"/>
                <a:sym typeface="Symbol"/>
              </a:rPr>
              <a:t>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sym typeface="Symbol"/>
              </a:rPr>
              <a:t></a:t>
            </a:r>
            <a:r>
              <a:rPr lang="en-US" sz="2000" dirty="0" smtClean="0">
                <a:latin typeface="Helvetica" pitchFamily="34" charset="0"/>
              </a:rPr>
              <a:t>)% prediction interval (PI) on a single future observation from a normal distribution is given by</a:t>
            </a:r>
          </a:p>
          <a:p>
            <a:r>
              <a:rPr lang="en-US" sz="2000" dirty="0" smtClean="0">
                <a:latin typeface="Helvetica" pitchFamily="34" charset="0"/>
              </a:rPr>
              <a:t> </a:t>
            </a:r>
          </a:p>
          <a:p>
            <a:r>
              <a:rPr lang="en-US" sz="2000" dirty="0" smtClean="0">
                <a:latin typeface="Helvetica" pitchFamily="34" charset="0"/>
              </a:rPr>
              <a:t>  </a:t>
            </a:r>
          </a:p>
          <a:p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                                                                                                       (8-15)</a:t>
            </a:r>
          </a:p>
          <a:p>
            <a:r>
              <a:rPr lang="en-US" sz="2000" dirty="0" smtClean="0">
                <a:latin typeface="Helvetica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0833" name="Object 1"/>
          <p:cNvGraphicFramePr>
            <a:graphicFrameLocks noChangeAspect="1"/>
          </p:cNvGraphicFramePr>
          <p:nvPr/>
        </p:nvGraphicFramePr>
        <p:xfrm>
          <a:off x="533400" y="2819400"/>
          <a:ext cx="678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4" name="Equation" r:id="rId4" imgW="3149600" imgH="444500" progId="Equation.DSMT4">
                  <p:embed/>
                </p:oleObj>
              </mc:Choice>
              <mc:Fallback>
                <p:oleObj name="Equation" r:id="rId4" imgW="3149600" imgH="4445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678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8-6 Tolerance &amp; Prediction Intervals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7696200" cy="990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b="1" dirty="0" smtClean="0"/>
              <a:t>Example 8-11 </a:t>
            </a:r>
            <a:r>
              <a:rPr lang="en-US" sz="3200" b="1" dirty="0" smtClean="0">
                <a:solidFill>
                  <a:srgbClr val="1F497D"/>
                </a:solidFill>
              </a:rPr>
              <a:t>Alloy Adhesion</a:t>
            </a:r>
            <a:endParaRPr lang="en-US" sz="3600" b="1" dirty="0" smtClean="0"/>
          </a:p>
        </p:txBody>
      </p:sp>
      <p:sp>
        <p:nvSpPr>
          <p:cNvPr id="4608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953D4-0F7E-4775-A4E3-D74AAA176D3C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The load at failure for </a:t>
            </a:r>
            <a:r>
              <a:rPr lang="en-US" i="1" dirty="0" smtClean="0">
                <a:latin typeface="Helvetica" pitchFamily="34" charset="0"/>
                <a:cs typeface="Helvetica" pitchFamily="34" charset="0"/>
              </a:rPr>
              <a:t>n =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22</a:t>
            </a:r>
            <a:r>
              <a:rPr lang="en-US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specimens was observed, and found that                  and s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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3.55. The 95% confidence interval on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was 12.14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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</a:t>
            </a:r>
            <a:r>
              <a:rPr lang="en-US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15.28. Plan to test a 23rd specimen. 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 95% prediction interval on the load at failure for this specimen is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b="1" u="sng" dirty="0" smtClean="0">
                <a:latin typeface="Helvetica" pitchFamily="34" charset="0"/>
                <a:cs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The prediction interval is considerably longer than the CI. This is because the CI is an estimate of a parameter, but the PI is an interval estimate of a single future observation.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/>
        </p:nvGraphicFramePr>
        <p:xfrm>
          <a:off x="7620000" y="1066800"/>
          <a:ext cx="106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9" name="Equation" r:id="rId4" imgW="609336" imgH="203112" progId="Equation.DSMT4">
                  <p:embed/>
                </p:oleObj>
              </mc:Choice>
              <mc:Fallback>
                <p:oleObj name="Equation" r:id="rId4" imgW="609336" imgH="203112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066800"/>
                        <a:ext cx="1066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914400" y="2590800"/>
          <a:ext cx="7391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Equation" r:id="rId6" imgW="4025900" imgH="1130300" progId="Equation.DSMT4">
                  <p:embed/>
                </p:oleObj>
              </mc:Choice>
              <mc:Fallback>
                <p:oleObj name="Equation" r:id="rId6" imgW="4025900" imgH="1130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73914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8-6 Tolerance &amp; Prediction Intervals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711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1336C-DF3D-4C26-8E4A-B532EBF60F03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838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A </a:t>
            </a:r>
            <a:r>
              <a:rPr lang="en-US" sz="2800" b="1" dirty="0" smtClean="0">
                <a:latin typeface="Helvetica" pitchFamily="34" charset="0"/>
              </a:rPr>
              <a:t>tolerance interval </a:t>
            </a:r>
            <a:r>
              <a:rPr lang="en-US" sz="2800" dirty="0" smtClean="0">
                <a:latin typeface="Helvetica" pitchFamily="34" charset="0"/>
              </a:rPr>
              <a:t>for capturing at least </a:t>
            </a:r>
            <a:r>
              <a:rPr lang="en-US" sz="2800" dirty="0" smtClean="0">
                <a:latin typeface="Helvetica" pitchFamily="34" charset="0"/>
                <a:sym typeface="Symbol"/>
              </a:rPr>
              <a:t></a:t>
            </a:r>
            <a:r>
              <a:rPr lang="en-US" sz="2800" dirty="0" smtClean="0">
                <a:latin typeface="Helvetica" pitchFamily="34" charset="0"/>
              </a:rPr>
              <a:t>%</a:t>
            </a:r>
            <a:r>
              <a:rPr lang="en-US" sz="2800" b="1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</a:rPr>
              <a:t>of the values in a normal distribution with confidence level 100(1 – </a:t>
            </a:r>
            <a:r>
              <a:rPr lang="en-US" sz="2800" dirty="0" smtClean="0">
                <a:latin typeface="Helvetica" pitchFamily="34" charset="0"/>
                <a:sym typeface="Symbol"/>
              </a:rPr>
              <a:t></a:t>
            </a:r>
            <a:r>
              <a:rPr lang="en-US" sz="2800" dirty="0" smtClean="0">
                <a:latin typeface="Helvetica" pitchFamily="34" charset="0"/>
              </a:rPr>
              <a:t>)% is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 where </a:t>
            </a:r>
            <a:r>
              <a:rPr lang="en-US" sz="2800" i="1" dirty="0" smtClean="0">
                <a:latin typeface="Helvetica" pitchFamily="34" charset="0"/>
              </a:rPr>
              <a:t>k</a:t>
            </a:r>
            <a:r>
              <a:rPr lang="en-US" sz="2800" dirty="0" smtClean="0">
                <a:latin typeface="Helvetica" pitchFamily="34" charset="0"/>
              </a:rPr>
              <a:t> is a tolerance interval factor found in Appendix Table XII. Values are given for </a:t>
            </a:r>
            <a:r>
              <a:rPr lang="en-US" sz="2800" dirty="0" smtClean="0">
                <a:latin typeface="Helvetica" pitchFamily="34" charset="0"/>
                <a:sym typeface="Symbol"/>
              </a:rPr>
              <a:t></a:t>
            </a:r>
            <a:r>
              <a:rPr lang="en-US" sz="2800" b="1" i="1" dirty="0" smtClean="0">
                <a:latin typeface="Helvetica" pitchFamily="34" charset="0"/>
              </a:rPr>
              <a:t> = </a:t>
            </a:r>
            <a:r>
              <a:rPr lang="en-US" sz="2800" dirty="0" smtClean="0">
                <a:latin typeface="Helvetica" pitchFamily="34" charset="0"/>
              </a:rPr>
              <a:t>90%, 95%, and 99% and for 90%, 95%, and 99% confidence.</a:t>
            </a:r>
          </a:p>
          <a:p>
            <a:endParaRPr lang="en-US" sz="2400" dirty="0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6737" name="Object 1"/>
          <p:cNvGraphicFramePr>
            <a:graphicFrameLocks noChangeAspect="1"/>
          </p:cNvGraphicFramePr>
          <p:nvPr/>
        </p:nvGraphicFramePr>
        <p:xfrm>
          <a:off x="2743200" y="3048000"/>
          <a:ext cx="2819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Equation" r:id="rId4" imgW="1143000" imgH="203200" progId="Equation.DSMT4">
                  <p:embed/>
                </p:oleObj>
              </mc:Choice>
              <mc:Fallback>
                <p:oleObj name="Equation" r:id="rId4" imgW="1143000" imgH="203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48000"/>
                        <a:ext cx="2819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8-6 Tolerance &amp; Prediction Intervals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533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8-6.2 Tolerance Interval for a Normal Distribution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838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latin typeface="Helvetica" pitchFamily="34" charset="0"/>
              </a:rPr>
              <a:t>Example 8-12 </a:t>
            </a:r>
            <a:r>
              <a:rPr lang="en-US" sz="3200" b="1" dirty="0" smtClean="0">
                <a:solidFill>
                  <a:srgbClr val="1F497D"/>
                </a:solidFill>
                <a:latin typeface="Helvetica" pitchFamily="34" charset="0"/>
              </a:rPr>
              <a:t>Alloy Adhesion</a:t>
            </a:r>
            <a:endParaRPr lang="en-US" sz="3600" b="1" dirty="0" smtClean="0"/>
          </a:p>
        </p:txBody>
      </p:sp>
      <p:sp>
        <p:nvSpPr>
          <p:cNvPr id="481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7E4C5-DA8F-4464-AD99-96F72FBF8FC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The load at failure for </a:t>
            </a:r>
            <a:r>
              <a:rPr lang="en-US" i="1" dirty="0" smtClean="0">
                <a:latin typeface="Helvetica" pitchFamily="34" charset="0"/>
              </a:rPr>
              <a:t>n = </a:t>
            </a:r>
            <a:r>
              <a:rPr lang="en-US" dirty="0" smtClean="0">
                <a:latin typeface="Helvetica" pitchFamily="34" charset="0"/>
              </a:rPr>
              <a:t>22 specimens was observed, and found that                    and </a:t>
            </a:r>
            <a:r>
              <a:rPr lang="en-US" i="1" dirty="0" smtClean="0">
                <a:latin typeface="Helvetica" pitchFamily="34" charset="0"/>
              </a:rPr>
              <a:t>s = </a:t>
            </a:r>
            <a:r>
              <a:rPr lang="en-US" dirty="0" smtClean="0">
                <a:latin typeface="Helvetica" pitchFamily="34" charset="0"/>
              </a:rPr>
              <a:t>3.55. Find a tolerance interval for the load at failure that includes 90% of the values in the population with 95% confidence.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From Appendix Table XII, the tolerance factor </a:t>
            </a:r>
            <a:r>
              <a:rPr lang="en-US" i="1" dirty="0" smtClean="0">
                <a:latin typeface="Helvetica" pitchFamily="34" charset="0"/>
              </a:rPr>
              <a:t>k </a:t>
            </a:r>
            <a:r>
              <a:rPr lang="en-US" dirty="0" smtClean="0">
                <a:latin typeface="Helvetica" pitchFamily="34" charset="0"/>
              </a:rPr>
              <a:t>for </a:t>
            </a:r>
            <a:r>
              <a:rPr lang="en-US" i="1" dirty="0" smtClean="0">
                <a:latin typeface="Helvetica" pitchFamily="34" charset="0"/>
              </a:rPr>
              <a:t>n </a:t>
            </a:r>
            <a:r>
              <a:rPr lang="en-US" dirty="0" smtClean="0">
                <a:latin typeface="Helvetica" pitchFamily="34" charset="0"/>
              </a:rPr>
              <a:t>= 22, </a:t>
            </a:r>
            <a:r>
              <a:rPr lang="en-US" dirty="0" smtClean="0">
                <a:latin typeface="Helvetica" pitchFamily="34" charset="0"/>
                <a:sym typeface="Symbol"/>
              </a:rPr>
              <a:t></a:t>
            </a:r>
            <a:r>
              <a:rPr lang="en-US" dirty="0" smtClean="0">
                <a:latin typeface="Helvetica" pitchFamily="34" charset="0"/>
              </a:rPr>
              <a:t> = 0.90, and 95</a:t>
            </a:r>
            <a:r>
              <a:rPr lang="en-US" i="1" dirty="0" smtClean="0">
                <a:latin typeface="Helvetica" pitchFamily="34" charset="0"/>
              </a:rPr>
              <a:t>% </a:t>
            </a:r>
            <a:r>
              <a:rPr lang="en-US" dirty="0" smtClean="0">
                <a:latin typeface="Helvetica" pitchFamily="34" charset="0"/>
              </a:rPr>
              <a:t>confidence is </a:t>
            </a:r>
            <a:r>
              <a:rPr lang="en-US" i="1" dirty="0" smtClean="0">
                <a:latin typeface="Helvetica" pitchFamily="34" charset="0"/>
              </a:rPr>
              <a:t>k </a:t>
            </a:r>
            <a:r>
              <a:rPr lang="en-US" dirty="0" smtClean="0">
                <a:latin typeface="Helvetica" pitchFamily="34" charset="0"/>
              </a:rPr>
              <a:t>= 2.264. 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 desired tolerance interval is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cap="small" dirty="0" smtClean="0">
                <a:latin typeface="Helvetica" pitchFamily="34" charset="0"/>
              </a:rPr>
              <a:t> 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b="1" u="sng" dirty="0" smtClean="0">
                <a:latin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</a:rPr>
              <a:t> We can be 95% confident that at least 90% of the values of load at failure for this particular alloy lie between 5.67 and 21.74.</a:t>
            </a:r>
          </a:p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7467600" y="990600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Equation" r:id="rId4" imgW="609336" imgH="177723" progId="Equation.DSMT4">
                  <p:embed/>
                </p:oleObj>
              </mc:Choice>
              <mc:Fallback>
                <p:oleObj name="Equation" r:id="rId4" imgW="609336" imgH="177723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1219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328613" y="3522662"/>
          <a:ext cx="7040562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Equation" r:id="rId6" imgW="2666880" imgH="723600" progId="Equation.DSMT4">
                  <p:embed/>
                </p:oleObj>
              </mc:Choice>
              <mc:Fallback>
                <p:oleObj name="Equation" r:id="rId6" imgW="2666880" imgH="723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3522662"/>
                        <a:ext cx="7040562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8-6 Tolerance &amp; Prediction Intervals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Important Terms &amp; Concepts of Chapter 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029200"/>
          </a:xfrm>
        </p:spPr>
        <p:txBody>
          <a:bodyPr numCol="2"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Chi-squared distribution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Confidence coefficient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Confidence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 Confidence interval for a: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Population proportion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Mean of a normal distribution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Variance of a normal distribution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Confidence level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Error in estimation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Large sample confidence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1-sided confidence bounds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Precision of parameter estimation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Prediction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Tolerance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2-sided confidence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t distribution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8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F3000-7B38-4A3F-8B87-B43FF3F73DE1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819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13FF1-4E05-4763-A457-D75FC882367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990600"/>
            <a:ext cx="8534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confidence interval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275BE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estimate for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 is an interval of the form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 			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 ≤ 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 ≤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where the end-points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 are computed from the sample data.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There is a probability of 1 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</a:rPr>
              <a:t> α of selecting a sample for which the CI will contain the true value of 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lvl="0"/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The endpoints or bounds </a:t>
            </a:r>
            <a:r>
              <a:rPr lang="en-US" sz="2400" i="1" dirty="0" smtClean="0">
                <a:latin typeface="Helvetica" pitchFamily="34" charset="0"/>
                <a:cs typeface="Helvetica" pitchFamily="34" charset="0"/>
              </a:rPr>
              <a:t>l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en-US" sz="2400" i="1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are called </a:t>
            </a:r>
            <a:r>
              <a:rPr lang="en-US" sz="2400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lower-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en-US" sz="2400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upper-confidence limits</a:t>
            </a:r>
            <a:r>
              <a:rPr lang="en-US" sz="2400" dirty="0" smtClean="0">
                <a:solidFill>
                  <a:srgbClr val="FF9933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,and 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1 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</a:rPr>
              <a:t> α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is called the </a:t>
            </a:r>
            <a:r>
              <a:rPr lang="en-US" sz="2400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confidence coefficient.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/>
              <a:t>8-1.1 Confidence Interval and its Properties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Confidence Interval on the Mean, Variance Known</a:t>
            </a:r>
          </a:p>
        </p:txBody>
      </p:sp>
      <p:sp>
        <p:nvSpPr>
          <p:cNvPr id="102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5294D-A45D-4579-8A1A-664E042FF32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066800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If        is the sample mean of a random sample of size </a:t>
            </a:r>
            <a:r>
              <a:rPr lang="en-US" sz="2800" i="1" dirty="0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from a normal population with known variance </a:t>
            </a:r>
            <a:r>
              <a:rPr lang="en-US" sz="28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800" baseline="30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, a 100(1 </a:t>
            </a:r>
            <a:r>
              <a:rPr lang="en-US" sz="2800" dirty="0" smtClean="0">
                <a:latin typeface="Helvetica" pitchFamily="34" charset="0"/>
                <a:cs typeface="Helvetica" pitchFamily="34" charset="0"/>
                <a:sym typeface="Symbol"/>
              </a:rPr>
              <a:t>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α)%</a:t>
            </a:r>
            <a:r>
              <a:rPr lang="en-US" sz="2800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CI on </a:t>
            </a:r>
            <a:r>
              <a:rPr lang="en-US" sz="2800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is given by</a:t>
            </a:r>
          </a:p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	                                                                (8-1)</a:t>
            </a:r>
          </a:p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where </a:t>
            </a:r>
            <a:r>
              <a:rPr lang="en-US" sz="2800" i="1" dirty="0" err="1" smtClean="0">
                <a:latin typeface="Helvetica" pitchFamily="34" charset="0"/>
                <a:cs typeface="Helvetica" pitchFamily="34" charset="0"/>
              </a:rPr>
              <a:t>z</a:t>
            </a:r>
            <a:r>
              <a:rPr lang="en-US" sz="2800" baseline="-25000" dirty="0" err="1" smtClean="0">
                <a:latin typeface="Helvetica" pitchFamily="34" charset="0"/>
                <a:cs typeface="Helvetica" pitchFamily="34" charset="0"/>
              </a:rPr>
              <a:t>α</a:t>
            </a:r>
            <a:r>
              <a:rPr lang="en-US" sz="2800" baseline="-25000" dirty="0" smtClean="0">
                <a:latin typeface="Helvetica" pitchFamily="34" charset="0"/>
                <a:cs typeface="Helvetica" pitchFamily="34" charset="0"/>
              </a:rPr>
              <a:t>/2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is the upper 100α/2 percentage point of the standard normal distribution.</a:t>
            </a:r>
          </a:p>
          <a:p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838200" y="1104900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04900"/>
                        <a:ext cx="45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524000" y="2743200"/>
          <a:ext cx="4343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6" imgW="2146300" imgH="279400" progId="Equation.DSMT4">
                  <p:embed/>
                </p:oleObj>
              </mc:Choice>
              <mc:Fallback>
                <p:oleObj name="Equation" r:id="rId6" imgW="2146300" imgH="279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4343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12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7126D-6D22-40CD-A20B-49898B0C000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8382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Ten measurements of impact energy (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J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) on specimens of A238 steel cut at 60°C are as follows: 64.1, 64.7, 64.5, 64.6, 64.5, 64.3, 64.6, 64.8, 64.2, and 64.3. The impact energy is normally distributed with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= 1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J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. Find a 95% CI for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, the mean impact energy. 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required quantities are </a:t>
            </a:r>
            <a:r>
              <a:rPr lang="en-US" sz="2000" i="1" dirty="0" err="1" smtClean="0">
                <a:latin typeface="Helvetica" pitchFamily="34" charset="0"/>
                <a:cs typeface="Helvetica" pitchFamily="34" charset="0"/>
              </a:rPr>
              <a:t>z</a:t>
            </a:r>
            <a:r>
              <a:rPr lang="en-US" sz="2000" baseline="-25000" dirty="0" err="1" smtClean="0">
                <a:latin typeface="Helvetica" pitchFamily="34" charset="0"/>
                <a:cs typeface="Helvetica" pitchFamily="34" charset="0"/>
              </a:rPr>
              <a:t>α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</a:rPr>
              <a:t>/2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=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z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</a:rPr>
              <a:t>0.025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= 1.96,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= 10,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= l, and              . 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resulting 95% CI is found from Equation 8-1 as follows: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b="1" u="sng" dirty="0" smtClean="0">
                <a:latin typeface="Helvetica" pitchFamily="34" charset="0"/>
                <a:cs typeface="Helvetica" pitchFamily="34" charset="0"/>
              </a:rPr>
              <a:t>Interpretation: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Based on the sample data, a range of highly plausible values for mean impact energy for A238 steel at 60°C is </a:t>
            </a: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		63.84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J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≤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≤ 65.08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J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7620000" y="24384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634449" imgH="177646" progId="Equation.DSMT4">
                  <p:embed/>
                </p:oleObj>
              </mc:Choice>
              <mc:Fallback>
                <p:oleObj name="Equation" r:id="rId4" imgW="634449" imgH="177646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438400"/>
                        <a:ext cx="914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905000" y="3429000"/>
          <a:ext cx="4495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6" imgW="2514600" imgH="1079500" progId="Equation.DSMT4">
                  <p:embed/>
                </p:oleObj>
              </mc:Choice>
              <mc:Fallback>
                <p:oleObj name="Equation" r:id="rId6" imgW="2514600" imgH="10795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9000"/>
                        <a:ext cx="44958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500" b="1" dirty="0" smtClean="0"/>
              <a:t>EXAMPLE 8-1 </a:t>
            </a:r>
            <a:r>
              <a:rPr lang="en-US" sz="2500" dirty="0" smtClean="0">
                <a:solidFill>
                  <a:srgbClr val="1F497D"/>
                </a:solidFill>
              </a:rPr>
              <a:t>Metallic Material Transition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8.1.2   Sample Size for Specified Error on the Mean, Variance Known</a:t>
            </a:r>
          </a:p>
        </p:txBody>
      </p:sp>
      <p:sp>
        <p:nvSpPr>
          <p:cNvPr id="143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64844-AB29-49E2-AD2B-5482047397B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784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If     is used as an estimate of </a:t>
            </a:r>
            <a:r>
              <a:rPr lang="en-US" sz="2800" dirty="0" smtClean="0">
                <a:latin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</a:rPr>
              <a:t>, we can be </a:t>
            </a:r>
          </a:p>
          <a:p>
            <a:r>
              <a:rPr lang="en-US" sz="2800" dirty="0" smtClean="0">
                <a:latin typeface="Helvetica" pitchFamily="34" charset="0"/>
              </a:rPr>
              <a:t>100(1 − α)% confident that the error         will not exceed a specified amount </a:t>
            </a:r>
            <a:r>
              <a:rPr lang="en-US" sz="2800" i="1" dirty="0" smtClean="0">
                <a:latin typeface="Helvetica" pitchFamily="34" charset="0"/>
              </a:rPr>
              <a:t>E </a:t>
            </a:r>
            <a:r>
              <a:rPr lang="en-US" sz="2800" dirty="0" smtClean="0">
                <a:latin typeface="Helvetica" pitchFamily="34" charset="0"/>
              </a:rPr>
              <a:t>when the sample size is</a:t>
            </a:r>
          </a:p>
          <a:p>
            <a:r>
              <a:rPr lang="en-US" sz="2800" dirty="0" smtClean="0">
                <a:latin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</a:rPr>
              <a:t>	                                                  </a:t>
            </a:r>
          </a:p>
          <a:p>
            <a:r>
              <a:rPr lang="en-US" sz="2800" dirty="0" smtClean="0">
                <a:latin typeface="Helvetica" pitchFamily="34" charset="0"/>
              </a:rPr>
              <a:t>							   (8-2)</a:t>
            </a:r>
          </a:p>
          <a:p>
            <a:endParaRPr lang="en-US" sz="240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6324600" y="1981200"/>
          <a:ext cx="68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Equation" r:id="rId4" imgW="482391" imgH="203112" progId="Equation.DSMT4">
                  <p:embed/>
                </p:oleObj>
              </mc:Choice>
              <mc:Fallback>
                <p:oleObj name="Equation" r:id="rId4" imgW="482391" imgH="203112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981200"/>
                        <a:ext cx="685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3124200" y="37338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Equation" r:id="rId6" imgW="837836" imgH="482391" progId="Equation.DSMT4">
                  <p:embed/>
                </p:oleObj>
              </mc:Choice>
              <mc:Fallback>
                <p:oleObj name="Equation" r:id="rId6" imgW="837836" imgH="482391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966787" y="1547813"/>
          <a:ext cx="2524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Equation" r:id="rId8" imgW="177480" imgH="190440" progId="Equation.DSMT4">
                  <p:embed/>
                </p:oleObj>
              </mc:Choice>
              <mc:Fallback>
                <p:oleObj name="Equation" r:id="rId8" imgW="17748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1547813"/>
                        <a:ext cx="25241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010400" cy="762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latin typeface="Helvetica" pitchFamily="34" charset="0"/>
              </a:rPr>
              <a:t>EXAMPLE 8-2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dirty="0" smtClean="0">
                <a:solidFill>
                  <a:srgbClr val="1F497D"/>
                </a:solidFill>
                <a:latin typeface="Helvetica" pitchFamily="34" charset="0"/>
              </a:rPr>
              <a:t>Metallic Material Transition</a:t>
            </a:r>
            <a:endParaRPr lang="en-US" sz="2800" b="1" dirty="0" smtClean="0"/>
          </a:p>
        </p:txBody>
      </p:sp>
      <p:sp>
        <p:nvSpPr>
          <p:cNvPr id="1536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3E2E3-6C18-41B8-A8B9-41E8C5B3C24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924610"/>
            <a:ext cx="8229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Consider the CVN test described in Example 8-1.</a:t>
            </a:r>
          </a:p>
          <a:p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Determine how many specimens must be tested to ensure that the 95% CI on </a:t>
            </a:r>
            <a:r>
              <a:rPr lang="en-US" sz="2300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 for A238 steel cut at 60°C has a length of at most 1.0</a:t>
            </a:r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J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. </a:t>
            </a:r>
          </a:p>
          <a:p>
            <a:endParaRPr lang="en-US" sz="23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The bound on error in estimation </a:t>
            </a:r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E 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is one-half of the length of the CI. </a:t>
            </a:r>
          </a:p>
          <a:p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se Equation 8-2 to determine </a:t>
            </a:r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n 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with </a:t>
            </a:r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E = 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0.5, </a:t>
            </a:r>
            <a:r>
              <a:rPr lang="en-US" sz="23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 = 1, and </a:t>
            </a:r>
          </a:p>
          <a:p>
            <a:r>
              <a:rPr lang="en-US" sz="2300" i="1" dirty="0" err="1" smtClean="0">
                <a:latin typeface="Helvetica" pitchFamily="34" charset="0"/>
                <a:cs typeface="Helvetica" pitchFamily="34" charset="0"/>
              </a:rPr>
              <a:t>z</a:t>
            </a:r>
            <a:r>
              <a:rPr lang="en-US" sz="2300" baseline="-25000" dirty="0" err="1" smtClean="0">
                <a:latin typeface="Helvetica" pitchFamily="34" charset="0"/>
                <a:cs typeface="Helvetica" pitchFamily="34" charset="0"/>
              </a:rPr>
              <a:t>α</a:t>
            </a:r>
            <a:r>
              <a:rPr lang="en-US" sz="2300" baseline="-25000" dirty="0" smtClean="0">
                <a:latin typeface="Helvetica" pitchFamily="34" charset="0"/>
                <a:cs typeface="Helvetica" pitchFamily="34" charset="0"/>
              </a:rPr>
              <a:t>/2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 = 1.96. </a:t>
            </a:r>
          </a:p>
          <a:p>
            <a:endParaRPr lang="en-US" sz="23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3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3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3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Since, </a:t>
            </a:r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n 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must be an integer, the required sample size is </a:t>
            </a:r>
          </a:p>
          <a:p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n = 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16.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1981200" y="4267200"/>
          <a:ext cx="4495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Equation" r:id="rId4" imgW="2146300" imgH="520700" progId="Equation.DSMT4">
                  <p:embed/>
                </p:oleObj>
              </mc:Choice>
              <mc:Fallback>
                <p:oleObj name="Equation" r:id="rId4" imgW="2146300" imgH="5207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4495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0104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8-1.3 One-Sided Confidence Bounds</a:t>
            </a:r>
          </a:p>
        </p:txBody>
      </p:sp>
      <p:sp>
        <p:nvSpPr>
          <p:cNvPr id="163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63997-A705-4685-BF20-B88956ABB4D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A 100(1 − α)% </a:t>
            </a:r>
            <a:r>
              <a:rPr lang="en-US" sz="2800" b="1" dirty="0" smtClean="0">
                <a:latin typeface="Helvetica" pitchFamily="34" charset="0"/>
              </a:rPr>
              <a:t>upper-confidence bound </a:t>
            </a:r>
            <a:r>
              <a:rPr lang="en-US" sz="2800" dirty="0" smtClean="0">
                <a:latin typeface="Helvetica" pitchFamily="34" charset="0"/>
              </a:rPr>
              <a:t>for </a:t>
            </a:r>
            <a:r>
              <a:rPr lang="en-US" sz="2800" dirty="0" smtClean="0">
                <a:latin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</a:rPr>
              <a:t> is</a:t>
            </a:r>
          </a:p>
          <a:p>
            <a:r>
              <a:rPr lang="en-IN" sz="2800" dirty="0" smtClean="0">
                <a:latin typeface="Helvetica" pitchFamily="34" charset="0"/>
              </a:rPr>
              <a:t> </a:t>
            </a:r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                                                                            (8-3)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and a 100(1 − α)% </a:t>
            </a:r>
            <a:r>
              <a:rPr lang="en-US" sz="2800" b="1" dirty="0" smtClean="0">
                <a:latin typeface="Helvetica" pitchFamily="34" charset="0"/>
              </a:rPr>
              <a:t>lower-confidence bound </a:t>
            </a:r>
            <a:r>
              <a:rPr lang="en-US" sz="2800" dirty="0" smtClean="0">
                <a:latin typeface="Helvetica" pitchFamily="34" charset="0"/>
              </a:rPr>
              <a:t>for </a:t>
            </a:r>
            <a:r>
              <a:rPr lang="en-US" sz="2800" dirty="0" smtClean="0">
                <a:latin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</a:rPr>
              <a:t> is</a:t>
            </a:r>
          </a:p>
          <a:p>
            <a:r>
              <a:rPr lang="en-IN" sz="2800" dirty="0" smtClean="0">
                <a:latin typeface="Helvetica" pitchFamily="34" charset="0"/>
              </a:rPr>
              <a:t> </a:t>
            </a:r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                                                                            (8-4)</a:t>
            </a:r>
          </a:p>
          <a:p>
            <a:endParaRPr lang="en-US" sz="2400" dirty="0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427288" y="2286000"/>
          <a:ext cx="2536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2286000"/>
                        <a:ext cx="25368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1981200" y="4724400"/>
          <a:ext cx="335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Equation" r:id="rId6" imgW="1244600" imgH="254000" progId="Equation.DSMT4">
                  <p:embed/>
                </p:oleObj>
              </mc:Choice>
              <mc:Fallback>
                <p:oleObj name="Equation" r:id="rId6" imgW="1244600" imgH="25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4400"/>
                        <a:ext cx="3352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&amp;R Chapter 3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M&amp;R Chapter 3 Template</Template>
  <TotalTime>979</TotalTime>
  <Words>2211</Words>
  <Application>Microsoft Office PowerPoint</Application>
  <PresentationFormat>On-screen Show (4:3)</PresentationFormat>
  <Paragraphs>562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Helvetica</vt:lpstr>
      <vt:lpstr>Symbol</vt:lpstr>
      <vt:lpstr>Calibri</vt:lpstr>
      <vt:lpstr>MS PGothic</vt:lpstr>
      <vt:lpstr>Times New Roman</vt:lpstr>
      <vt:lpstr>Arial</vt:lpstr>
      <vt:lpstr>M&amp;R Chapter 3 Template</vt:lpstr>
      <vt:lpstr>Custom Design</vt:lpstr>
      <vt:lpstr>1_Custom Design</vt:lpstr>
      <vt:lpstr>Equation</vt:lpstr>
      <vt:lpstr>PowerPoint Presentation</vt:lpstr>
      <vt:lpstr>PowerPoint Presentation</vt:lpstr>
      <vt:lpstr>Learning Objectives for Chapter 8</vt:lpstr>
      <vt:lpstr>8-1.1 Confidence Interval and its Properties</vt:lpstr>
      <vt:lpstr>Confidence Interval on the Mean, Variance Known</vt:lpstr>
      <vt:lpstr>EXAMPLE 8-1 Metallic Material Transition</vt:lpstr>
      <vt:lpstr>8.1.2   Sample Size for Specified Error on the Mean, Variance Known</vt:lpstr>
      <vt:lpstr>EXAMPLE 8-2 Metallic Material Transition</vt:lpstr>
      <vt:lpstr>8-1.3 One-Sided Confidence Bounds</vt:lpstr>
      <vt:lpstr>Example 8-3 One-Sided Confidence Bound         </vt:lpstr>
      <vt:lpstr>8-1.4    A Large-Sample Confidence Interval for </vt:lpstr>
      <vt:lpstr>Example 8-5 Mercury Contamination</vt:lpstr>
      <vt:lpstr>PowerPoint Presentation</vt:lpstr>
      <vt:lpstr>Large-Sample Approximate Confidence Interval </vt:lpstr>
      <vt:lpstr>8-2.1 The t distribution             </vt:lpstr>
      <vt:lpstr>8-2.2 The Confidence Interval on Mean, Variance Unknown</vt:lpstr>
      <vt:lpstr>Example 8-6 Alloy Adhesion  </vt:lpstr>
      <vt:lpstr>PowerPoint Presentation</vt:lpstr>
      <vt:lpstr>Confidence Interval on the Variance and Standard Deviation</vt:lpstr>
      <vt:lpstr>PowerPoint Presentation</vt:lpstr>
      <vt:lpstr>Example 8-7 Detergent Filling </vt:lpstr>
      <vt:lpstr>8-4 A Large-Sample Confidence Interval For a Population Proportion</vt:lpstr>
      <vt:lpstr>Approximate Confidence Interval on a Binomial Proportion  </vt:lpstr>
      <vt:lpstr>Example 8-8 Crankshaft Bearings </vt:lpstr>
      <vt:lpstr>PowerPoint Presentation</vt:lpstr>
      <vt:lpstr>Example 8-9 Crankshaft Bearings </vt:lpstr>
      <vt:lpstr>Approximate One-Sided Confidence Bounds on a Binomial Proportion</vt:lpstr>
      <vt:lpstr>Example 8-10 The Agresti-Coull CI on a Proportion </vt:lpstr>
      <vt:lpstr>8-5 Guidelines for Constructing Confidence Intervals</vt:lpstr>
      <vt:lpstr>8-6 Tolerance and Prediction Intervals </vt:lpstr>
      <vt:lpstr>Example 8-11 Alloy Adhesion</vt:lpstr>
      <vt:lpstr>8-6.2 Tolerance Interval for a Normal Distribution</vt:lpstr>
      <vt:lpstr>Example 8-12 Alloy Adhesion</vt:lpstr>
      <vt:lpstr>Important Terms &amp; Concepts of Chapter 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Rajagopalan Balaji</cp:lastModifiedBy>
  <cp:revision>218</cp:revision>
  <dcterms:created xsi:type="dcterms:W3CDTF">2010-07-18T22:36:56Z</dcterms:created>
  <dcterms:modified xsi:type="dcterms:W3CDTF">2017-03-14T16:53:17Z</dcterms:modified>
</cp:coreProperties>
</file>