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60"/>
  </p:notesMasterIdLst>
  <p:sldIdLst>
    <p:sldId id="392" r:id="rId4"/>
    <p:sldId id="308" r:id="rId5"/>
    <p:sldId id="259" r:id="rId6"/>
    <p:sldId id="311" r:id="rId7"/>
    <p:sldId id="312" r:id="rId8"/>
    <p:sldId id="313" r:id="rId9"/>
    <p:sldId id="314" r:id="rId10"/>
    <p:sldId id="315" r:id="rId11"/>
    <p:sldId id="317" r:id="rId12"/>
    <p:sldId id="318" r:id="rId13"/>
    <p:sldId id="320" r:id="rId14"/>
    <p:sldId id="321" r:id="rId15"/>
    <p:sldId id="322" r:id="rId16"/>
    <p:sldId id="324" r:id="rId17"/>
    <p:sldId id="325" r:id="rId18"/>
    <p:sldId id="326" r:id="rId19"/>
    <p:sldId id="329" r:id="rId20"/>
    <p:sldId id="330" r:id="rId21"/>
    <p:sldId id="332" r:id="rId22"/>
    <p:sldId id="333" r:id="rId23"/>
    <p:sldId id="336" r:id="rId24"/>
    <p:sldId id="338" r:id="rId25"/>
    <p:sldId id="339" r:id="rId26"/>
    <p:sldId id="342" r:id="rId27"/>
    <p:sldId id="343" r:id="rId28"/>
    <p:sldId id="345" r:id="rId29"/>
    <p:sldId id="346" r:id="rId30"/>
    <p:sldId id="350" r:id="rId31"/>
    <p:sldId id="390" r:id="rId32"/>
    <p:sldId id="353" r:id="rId33"/>
    <p:sldId id="391" r:id="rId34"/>
    <p:sldId id="357" r:id="rId35"/>
    <p:sldId id="358" r:id="rId36"/>
    <p:sldId id="360" r:id="rId37"/>
    <p:sldId id="364" r:id="rId38"/>
    <p:sldId id="365" r:id="rId39"/>
    <p:sldId id="366" r:id="rId40"/>
    <p:sldId id="367" r:id="rId41"/>
    <p:sldId id="369" r:id="rId42"/>
    <p:sldId id="370" r:id="rId43"/>
    <p:sldId id="371" r:id="rId44"/>
    <p:sldId id="372" r:id="rId45"/>
    <p:sldId id="373" r:id="rId46"/>
    <p:sldId id="375" r:id="rId47"/>
    <p:sldId id="377" r:id="rId48"/>
    <p:sldId id="378" r:id="rId49"/>
    <p:sldId id="379" r:id="rId50"/>
    <p:sldId id="382" r:id="rId51"/>
    <p:sldId id="383" r:id="rId52"/>
    <p:sldId id="384" r:id="rId53"/>
    <p:sldId id="385" r:id="rId54"/>
    <p:sldId id="386" r:id="rId55"/>
    <p:sldId id="387" r:id="rId56"/>
    <p:sldId id="388" r:id="rId57"/>
    <p:sldId id="389" r:id="rId58"/>
    <p:sldId id="306" r:id="rId5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236" autoAdjust="0"/>
  </p:normalViewPr>
  <p:slideViewPr>
    <p:cSldViewPr>
      <p:cViewPr varScale="1">
        <p:scale>
          <a:sx n="67" d="100"/>
          <a:sy n="67" d="100"/>
        </p:scale>
        <p:origin x="60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theme" Target="theme/theme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61"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tableStyles" Target="tableStyle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4"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4" Type="http://schemas.openxmlformats.org/officeDocument/2006/relationships/image" Target="../media/image37.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5" Type="http://schemas.openxmlformats.org/officeDocument/2006/relationships/image" Target="../media/image42.wmf"/><Relationship Id="rId4" Type="http://schemas.openxmlformats.org/officeDocument/2006/relationships/image" Target="../media/image41.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54.wmf"/><Relationship Id="rId1" Type="http://schemas.openxmlformats.org/officeDocument/2006/relationships/image" Target="../media/image5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56.wmf"/><Relationship Id="rId1" Type="http://schemas.openxmlformats.org/officeDocument/2006/relationships/image" Target="../media/image55.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4" Type="http://schemas.openxmlformats.org/officeDocument/2006/relationships/image" Target="../media/image60.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61.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34.wmf"/><Relationship Id="rId6" Type="http://schemas.openxmlformats.org/officeDocument/2006/relationships/image" Target="../media/image66.wmf"/><Relationship Id="rId5" Type="http://schemas.openxmlformats.org/officeDocument/2006/relationships/image" Target="../media/image65.wmf"/><Relationship Id="rId4" Type="http://schemas.openxmlformats.org/officeDocument/2006/relationships/image" Target="../media/image64.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 Id="rId6" Type="http://schemas.openxmlformats.org/officeDocument/2006/relationships/image" Target="../media/image72.wmf"/><Relationship Id="rId5" Type="http://schemas.openxmlformats.org/officeDocument/2006/relationships/image" Target="../media/image71.wmf"/><Relationship Id="rId4" Type="http://schemas.openxmlformats.org/officeDocument/2006/relationships/image" Target="../media/image70.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50.wmf"/><Relationship Id="rId4" Type="http://schemas.openxmlformats.org/officeDocument/2006/relationships/image" Target="../media/image73.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4" Type="http://schemas.openxmlformats.org/officeDocument/2006/relationships/image" Target="../media/image77.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image" Target="../media/image79.wmf"/><Relationship Id="rId1" Type="http://schemas.openxmlformats.org/officeDocument/2006/relationships/image" Target="../media/image78.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82.wmf"/><Relationship Id="rId1" Type="http://schemas.openxmlformats.org/officeDocument/2006/relationships/image" Target="../media/image81.w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8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89.wmf"/><Relationship Id="rId7" Type="http://schemas.openxmlformats.org/officeDocument/2006/relationships/image" Target="../media/image93.wmf"/><Relationship Id="rId2" Type="http://schemas.openxmlformats.org/officeDocument/2006/relationships/image" Target="../media/image88.wmf"/><Relationship Id="rId1" Type="http://schemas.openxmlformats.org/officeDocument/2006/relationships/image" Target="../media/image87.wmf"/><Relationship Id="rId6" Type="http://schemas.openxmlformats.org/officeDocument/2006/relationships/image" Target="../media/image92.wmf"/><Relationship Id="rId5" Type="http://schemas.openxmlformats.org/officeDocument/2006/relationships/image" Target="../media/image91.wmf"/><Relationship Id="rId4" Type="http://schemas.openxmlformats.org/officeDocument/2006/relationships/image" Target="../media/image90.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4.wmf"/><Relationship Id="rId4" Type="http://schemas.openxmlformats.org/officeDocument/2006/relationships/image" Target="../media/image97.wmf"/></Relationships>
</file>

<file path=ppt/drawings/_rels/vmlDrawing33.vml.rels><?xml version="1.0" encoding="UTF-8" standalone="yes"?>
<Relationships xmlns="http://schemas.openxmlformats.org/package/2006/relationships"><Relationship Id="rId3" Type="http://schemas.openxmlformats.org/officeDocument/2006/relationships/image" Target="../media/image100.wmf"/><Relationship Id="rId2" Type="http://schemas.openxmlformats.org/officeDocument/2006/relationships/image" Target="../media/image99.wmf"/><Relationship Id="rId1" Type="http://schemas.openxmlformats.org/officeDocument/2006/relationships/image" Target="../media/image98.wmf"/><Relationship Id="rId4" Type="http://schemas.openxmlformats.org/officeDocument/2006/relationships/image" Target="../media/image101.wmf"/></Relationships>
</file>

<file path=ppt/drawings/_rels/vmlDrawing34.vml.rels><?xml version="1.0" encoding="UTF-8" standalone="yes"?>
<Relationships xmlns="http://schemas.openxmlformats.org/package/2006/relationships"><Relationship Id="rId3" Type="http://schemas.openxmlformats.org/officeDocument/2006/relationships/image" Target="../media/image104.wmf"/><Relationship Id="rId2" Type="http://schemas.openxmlformats.org/officeDocument/2006/relationships/image" Target="../media/image103.wmf"/><Relationship Id="rId1" Type="http://schemas.openxmlformats.org/officeDocument/2006/relationships/image" Target="../media/image102.wmf"/><Relationship Id="rId5" Type="http://schemas.openxmlformats.org/officeDocument/2006/relationships/image" Target="../media/image100.wmf"/><Relationship Id="rId4" Type="http://schemas.openxmlformats.org/officeDocument/2006/relationships/image" Target="../media/image105.w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106.wmf"/></Relationships>
</file>

<file path=ppt/drawings/_rels/vmlDrawing36.vml.rels><?xml version="1.0" encoding="UTF-8" standalone="yes"?>
<Relationships xmlns="http://schemas.openxmlformats.org/package/2006/relationships"><Relationship Id="rId2" Type="http://schemas.openxmlformats.org/officeDocument/2006/relationships/image" Target="../media/image108.wmf"/><Relationship Id="rId1" Type="http://schemas.openxmlformats.org/officeDocument/2006/relationships/image" Target="../media/image107.wmf"/></Relationships>
</file>

<file path=ppt/drawings/_rels/vmlDrawing37.vml.rels><?xml version="1.0" encoding="UTF-8" standalone="yes"?>
<Relationships xmlns="http://schemas.openxmlformats.org/package/2006/relationships"><Relationship Id="rId8"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5.wmf"/><Relationship Id="rId2" Type="http://schemas.openxmlformats.org/officeDocument/2006/relationships/image" Target="../media/image110.wmf"/><Relationship Id="rId1" Type="http://schemas.openxmlformats.org/officeDocument/2006/relationships/image" Target="../media/image109.wmf"/><Relationship Id="rId6" Type="http://schemas.openxmlformats.org/officeDocument/2006/relationships/image" Target="../media/image114.wmf"/><Relationship Id="rId5" Type="http://schemas.openxmlformats.org/officeDocument/2006/relationships/image" Target="../media/image113.wmf"/><Relationship Id="rId4" Type="http://schemas.openxmlformats.org/officeDocument/2006/relationships/image" Target="../media/image112.wmf"/></Relationships>
</file>

<file path=ppt/drawings/_rels/vmlDrawing38.vml.rels><?xml version="1.0" encoding="UTF-8" standalone="yes"?>
<Relationships xmlns="http://schemas.openxmlformats.org/package/2006/relationships"><Relationship Id="rId1" Type="http://schemas.openxmlformats.org/officeDocument/2006/relationships/image" Target="../media/image117.wmf"/></Relationships>
</file>

<file path=ppt/drawings/_rels/vmlDrawing39.vml.rels><?xml version="1.0" encoding="UTF-8" standalone="yes"?>
<Relationships xmlns="http://schemas.openxmlformats.org/package/2006/relationships"><Relationship Id="rId2" Type="http://schemas.openxmlformats.org/officeDocument/2006/relationships/image" Target="../media/image119.wmf"/><Relationship Id="rId1" Type="http://schemas.openxmlformats.org/officeDocument/2006/relationships/image" Target="../media/image11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40.vml.rels><?xml version="1.0" encoding="UTF-8" standalone="yes"?>
<Relationships xmlns="http://schemas.openxmlformats.org/package/2006/relationships"><Relationship Id="rId2" Type="http://schemas.openxmlformats.org/officeDocument/2006/relationships/image" Target="../media/image121.wmf"/><Relationship Id="rId1" Type="http://schemas.openxmlformats.org/officeDocument/2006/relationships/image" Target="../media/image120.wmf"/></Relationships>
</file>

<file path=ppt/drawings/_rels/vmlDrawing41.vml.rels><?xml version="1.0" encoding="UTF-8" standalone="yes"?>
<Relationships xmlns="http://schemas.openxmlformats.org/package/2006/relationships"><Relationship Id="rId1" Type="http://schemas.openxmlformats.org/officeDocument/2006/relationships/image" Target="../media/image122.wmf"/></Relationships>
</file>

<file path=ppt/drawings/_rels/vmlDrawing42.vml.rels><?xml version="1.0" encoding="UTF-8" standalone="yes"?>
<Relationships xmlns="http://schemas.openxmlformats.org/package/2006/relationships"><Relationship Id="rId1" Type="http://schemas.openxmlformats.org/officeDocument/2006/relationships/image" Target="../media/image123.wmf"/></Relationships>
</file>

<file path=ppt/drawings/_rels/vmlDrawing43.vml.rels><?xml version="1.0" encoding="UTF-8" standalone="yes"?>
<Relationships xmlns="http://schemas.openxmlformats.org/package/2006/relationships"><Relationship Id="rId3" Type="http://schemas.openxmlformats.org/officeDocument/2006/relationships/image" Target="../media/image126.wmf"/><Relationship Id="rId2" Type="http://schemas.openxmlformats.org/officeDocument/2006/relationships/image" Target="../media/image125.wmf"/><Relationship Id="rId1" Type="http://schemas.openxmlformats.org/officeDocument/2006/relationships/image" Target="../media/image124.wmf"/><Relationship Id="rId4" Type="http://schemas.openxmlformats.org/officeDocument/2006/relationships/image" Target="../media/image127.wmf"/></Relationships>
</file>

<file path=ppt/drawings/_rels/vmlDrawing44.vml.rels><?xml version="1.0" encoding="UTF-8" standalone="yes"?>
<Relationships xmlns="http://schemas.openxmlformats.org/package/2006/relationships"><Relationship Id="rId1" Type="http://schemas.openxmlformats.org/officeDocument/2006/relationships/image" Target="../media/image128.wmf"/></Relationships>
</file>

<file path=ppt/drawings/_rels/vmlDrawing45.vml.rels><?xml version="1.0" encoding="UTF-8" standalone="yes"?>
<Relationships xmlns="http://schemas.openxmlformats.org/package/2006/relationships"><Relationship Id="rId2" Type="http://schemas.openxmlformats.org/officeDocument/2006/relationships/image" Target="../media/image130.wmf"/><Relationship Id="rId1" Type="http://schemas.openxmlformats.org/officeDocument/2006/relationships/image" Target="../media/image129.wmf"/></Relationships>
</file>

<file path=ppt/drawings/_rels/vmlDrawing46.vml.rels><?xml version="1.0" encoding="UTF-8" standalone="yes"?>
<Relationships xmlns="http://schemas.openxmlformats.org/package/2006/relationships"><Relationship Id="rId1" Type="http://schemas.openxmlformats.org/officeDocument/2006/relationships/image" Target="../media/image131.wmf"/></Relationships>
</file>

<file path=ppt/drawings/_rels/vmlDrawing47.vml.rels><?xml version="1.0" encoding="UTF-8" standalone="yes"?>
<Relationships xmlns="http://schemas.openxmlformats.org/package/2006/relationships"><Relationship Id="rId3" Type="http://schemas.openxmlformats.org/officeDocument/2006/relationships/image" Target="../media/image134.wmf"/><Relationship Id="rId2" Type="http://schemas.openxmlformats.org/officeDocument/2006/relationships/image" Target="../media/image133.wmf"/><Relationship Id="rId1" Type="http://schemas.openxmlformats.org/officeDocument/2006/relationships/image" Target="../media/image132.wmf"/></Relationships>
</file>

<file path=ppt/drawings/_rels/vmlDrawing48.vml.rels><?xml version="1.0" encoding="UTF-8" standalone="yes"?>
<Relationships xmlns="http://schemas.openxmlformats.org/package/2006/relationships"><Relationship Id="rId3" Type="http://schemas.openxmlformats.org/officeDocument/2006/relationships/image" Target="../media/image137.wmf"/><Relationship Id="rId2" Type="http://schemas.openxmlformats.org/officeDocument/2006/relationships/image" Target="../media/image136.wmf"/><Relationship Id="rId1" Type="http://schemas.openxmlformats.org/officeDocument/2006/relationships/image" Target="../media/image135.wmf"/></Relationships>
</file>

<file path=ppt/drawings/_rels/vmlDrawing49.vml.rels><?xml version="1.0" encoding="UTF-8" standalone="yes"?>
<Relationships xmlns="http://schemas.openxmlformats.org/package/2006/relationships"><Relationship Id="rId1" Type="http://schemas.openxmlformats.org/officeDocument/2006/relationships/image" Target="../media/image13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6.wmf"/><Relationship Id="rId4"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5" Type="http://schemas.openxmlformats.org/officeDocument/2006/relationships/image" Target="../media/image26.wmf"/><Relationship Id="rId4" Type="http://schemas.openxmlformats.org/officeDocument/2006/relationships/image" Target="../media/image2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a:defRPr sz="1200">
                <a:latin typeface="Calibri" pitchFamily="34" charset="0"/>
                <a:cs typeface="Arial" pitchFamily="34"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cs typeface="Arial" pitchFamily="34" charset="0"/>
              </a:defRPr>
            </a:lvl1pPr>
          </a:lstStyle>
          <a:p>
            <a:pPr>
              <a:defRPr/>
            </a:pPr>
            <a:fld id="{CA312E51-223C-4379-B68E-BFCD7CB96657}" type="datetime1">
              <a:rPr lang="en-US"/>
              <a:pPr>
                <a:defRPr/>
              </a:pPr>
              <a:t>3/30/2017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wrap="square" lIns="93177" tIns="46589" rIns="93177" bIns="46589"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a:defRPr sz="1200">
                <a:latin typeface="Calibri" pitchFamily="34" charset="0"/>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cs typeface="Arial" pitchFamily="34" charset="0"/>
              </a:defRPr>
            </a:lvl1pPr>
          </a:lstStyle>
          <a:p>
            <a:pPr>
              <a:defRPr/>
            </a:pPr>
            <a:fld id="{DB73358E-0386-469A-A725-48CCB60D5D35}" type="slidenum">
              <a:rPr lang="en-US"/>
              <a:pPr>
                <a:defRPr/>
              </a:pPr>
              <a:t>‹#›</a:t>
            </a:fld>
            <a:endParaRPr lang="en-US"/>
          </a:p>
        </p:txBody>
      </p:sp>
    </p:spTree>
    <p:extLst>
      <p:ext uri="{BB962C8B-B14F-4D97-AF65-F5344CB8AC3E}">
        <p14:creationId xmlns:p14="http://schemas.microsoft.com/office/powerpoint/2010/main" val="12082028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9EC073A-6DA4-4658-9929-E65FF0310908}" type="slidenum">
              <a:rPr lang="en-US" smtClean="0"/>
              <a:pPr>
                <a:defRPr/>
              </a:pPr>
              <a:t>1</a:t>
            </a:fld>
            <a:endParaRPr lang="en-US"/>
          </a:p>
        </p:txBody>
      </p:sp>
    </p:spTree>
    <p:extLst>
      <p:ext uri="{BB962C8B-B14F-4D97-AF65-F5344CB8AC3E}">
        <p14:creationId xmlns:p14="http://schemas.microsoft.com/office/powerpoint/2010/main" val="40949011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70660" name="Slide Number Placeholder 3"/>
          <p:cNvSpPr>
            <a:spLocks noGrp="1"/>
          </p:cNvSpPr>
          <p:nvPr>
            <p:ph type="sldNum" sz="quarter" idx="5"/>
          </p:nvPr>
        </p:nvSpPr>
        <p:spPr bwMode="auto">
          <a:noFill/>
          <a:ln>
            <a:miter lim="800000"/>
            <a:headEnd/>
            <a:tailEnd/>
          </a:ln>
        </p:spPr>
        <p:txBody>
          <a:bodyPr/>
          <a:lstStyle/>
          <a:p>
            <a:fld id="{E60B34B9-E2EF-441F-9431-0703A7CFFFEA}" type="slidenum">
              <a:rPr lang="en-US" smtClean="0"/>
              <a:pPr/>
              <a:t>10</a:t>
            </a:fld>
            <a:endParaRPr lang="en-US" smtClean="0"/>
          </a:p>
        </p:txBody>
      </p:sp>
    </p:spTree>
    <p:extLst>
      <p:ext uri="{BB962C8B-B14F-4D97-AF65-F5344CB8AC3E}">
        <p14:creationId xmlns:p14="http://schemas.microsoft.com/office/powerpoint/2010/main" val="877789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71684" name="Slide Number Placeholder 3"/>
          <p:cNvSpPr>
            <a:spLocks noGrp="1"/>
          </p:cNvSpPr>
          <p:nvPr>
            <p:ph type="sldNum" sz="quarter" idx="5"/>
          </p:nvPr>
        </p:nvSpPr>
        <p:spPr bwMode="auto">
          <a:noFill/>
          <a:ln>
            <a:miter lim="800000"/>
            <a:headEnd/>
            <a:tailEnd/>
          </a:ln>
        </p:spPr>
        <p:txBody>
          <a:bodyPr/>
          <a:lstStyle/>
          <a:p>
            <a:fld id="{0FA3FFEB-1D07-406D-89DF-B302AB9B2DB7}" type="slidenum">
              <a:rPr lang="en-US" smtClean="0"/>
              <a:pPr/>
              <a:t>11</a:t>
            </a:fld>
            <a:endParaRPr lang="en-US" smtClean="0"/>
          </a:p>
        </p:txBody>
      </p:sp>
    </p:spTree>
    <p:extLst>
      <p:ext uri="{BB962C8B-B14F-4D97-AF65-F5344CB8AC3E}">
        <p14:creationId xmlns:p14="http://schemas.microsoft.com/office/powerpoint/2010/main" val="15771568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72708" name="Slide Number Placeholder 3"/>
          <p:cNvSpPr>
            <a:spLocks noGrp="1"/>
          </p:cNvSpPr>
          <p:nvPr>
            <p:ph type="sldNum" sz="quarter" idx="5"/>
          </p:nvPr>
        </p:nvSpPr>
        <p:spPr bwMode="auto">
          <a:noFill/>
          <a:ln>
            <a:miter lim="800000"/>
            <a:headEnd/>
            <a:tailEnd/>
          </a:ln>
        </p:spPr>
        <p:txBody>
          <a:bodyPr/>
          <a:lstStyle/>
          <a:p>
            <a:fld id="{493B7EAD-38EC-4AA8-9A28-7FE57F24C8ED}" type="slidenum">
              <a:rPr lang="en-US" smtClean="0"/>
              <a:pPr/>
              <a:t>12</a:t>
            </a:fld>
            <a:endParaRPr lang="en-US" smtClean="0"/>
          </a:p>
        </p:txBody>
      </p:sp>
    </p:spTree>
    <p:extLst>
      <p:ext uri="{BB962C8B-B14F-4D97-AF65-F5344CB8AC3E}">
        <p14:creationId xmlns:p14="http://schemas.microsoft.com/office/powerpoint/2010/main" val="39319762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73732" name="Slide Number Placeholder 3"/>
          <p:cNvSpPr>
            <a:spLocks noGrp="1"/>
          </p:cNvSpPr>
          <p:nvPr>
            <p:ph type="sldNum" sz="quarter" idx="5"/>
          </p:nvPr>
        </p:nvSpPr>
        <p:spPr bwMode="auto">
          <a:noFill/>
          <a:ln>
            <a:miter lim="800000"/>
            <a:headEnd/>
            <a:tailEnd/>
          </a:ln>
        </p:spPr>
        <p:txBody>
          <a:bodyPr/>
          <a:lstStyle/>
          <a:p>
            <a:fld id="{93A7A4FB-60C5-4460-8E8E-3E1199BD6072}" type="slidenum">
              <a:rPr lang="en-US" smtClean="0"/>
              <a:pPr/>
              <a:t>13</a:t>
            </a:fld>
            <a:endParaRPr lang="en-US" smtClean="0"/>
          </a:p>
        </p:txBody>
      </p:sp>
    </p:spTree>
    <p:extLst>
      <p:ext uri="{BB962C8B-B14F-4D97-AF65-F5344CB8AC3E}">
        <p14:creationId xmlns:p14="http://schemas.microsoft.com/office/powerpoint/2010/main" val="288707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74756" name="Slide Number Placeholder 3"/>
          <p:cNvSpPr>
            <a:spLocks noGrp="1"/>
          </p:cNvSpPr>
          <p:nvPr>
            <p:ph type="sldNum" sz="quarter" idx="5"/>
          </p:nvPr>
        </p:nvSpPr>
        <p:spPr bwMode="auto">
          <a:noFill/>
          <a:ln>
            <a:miter lim="800000"/>
            <a:headEnd/>
            <a:tailEnd/>
          </a:ln>
        </p:spPr>
        <p:txBody>
          <a:bodyPr/>
          <a:lstStyle/>
          <a:p>
            <a:fld id="{8A144A28-8E4D-4C1A-8378-E54977C81A5A}" type="slidenum">
              <a:rPr lang="en-US" smtClean="0"/>
              <a:pPr/>
              <a:t>14</a:t>
            </a:fld>
            <a:endParaRPr lang="en-US" smtClean="0"/>
          </a:p>
        </p:txBody>
      </p:sp>
    </p:spTree>
    <p:extLst>
      <p:ext uri="{BB962C8B-B14F-4D97-AF65-F5344CB8AC3E}">
        <p14:creationId xmlns:p14="http://schemas.microsoft.com/office/powerpoint/2010/main" val="29012644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75780" name="Slide Number Placeholder 3"/>
          <p:cNvSpPr>
            <a:spLocks noGrp="1"/>
          </p:cNvSpPr>
          <p:nvPr>
            <p:ph type="sldNum" sz="quarter" idx="5"/>
          </p:nvPr>
        </p:nvSpPr>
        <p:spPr bwMode="auto">
          <a:noFill/>
          <a:ln>
            <a:miter lim="800000"/>
            <a:headEnd/>
            <a:tailEnd/>
          </a:ln>
        </p:spPr>
        <p:txBody>
          <a:bodyPr/>
          <a:lstStyle/>
          <a:p>
            <a:fld id="{FE14F2A6-BE0B-4A00-8859-D526494C19D2}" type="slidenum">
              <a:rPr lang="en-US" smtClean="0"/>
              <a:pPr/>
              <a:t>15</a:t>
            </a:fld>
            <a:endParaRPr lang="en-US" smtClean="0"/>
          </a:p>
        </p:txBody>
      </p:sp>
    </p:spTree>
    <p:extLst>
      <p:ext uri="{BB962C8B-B14F-4D97-AF65-F5344CB8AC3E}">
        <p14:creationId xmlns:p14="http://schemas.microsoft.com/office/powerpoint/2010/main" val="15866649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76804" name="Slide Number Placeholder 3"/>
          <p:cNvSpPr>
            <a:spLocks noGrp="1"/>
          </p:cNvSpPr>
          <p:nvPr>
            <p:ph type="sldNum" sz="quarter" idx="5"/>
          </p:nvPr>
        </p:nvSpPr>
        <p:spPr bwMode="auto">
          <a:noFill/>
          <a:ln>
            <a:miter lim="800000"/>
            <a:headEnd/>
            <a:tailEnd/>
          </a:ln>
        </p:spPr>
        <p:txBody>
          <a:bodyPr/>
          <a:lstStyle/>
          <a:p>
            <a:fld id="{E370FD4B-90E6-40FD-9878-D71E7B9AFF52}" type="slidenum">
              <a:rPr lang="en-US" smtClean="0"/>
              <a:pPr/>
              <a:t>16</a:t>
            </a:fld>
            <a:endParaRPr lang="en-US" smtClean="0"/>
          </a:p>
        </p:txBody>
      </p:sp>
    </p:spTree>
    <p:extLst>
      <p:ext uri="{BB962C8B-B14F-4D97-AF65-F5344CB8AC3E}">
        <p14:creationId xmlns:p14="http://schemas.microsoft.com/office/powerpoint/2010/main" val="32358911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77828" name="Slide Number Placeholder 3"/>
          <p:cNvSpPr>
            <a:spLocks noGrp="1"/>
          </p:cNvSpPr>
          <p:nvPr>
            <p:ph type="sldNum" sz="quarter" idx="5"/>
          </p:nvPr>
        </p:nvSpPr>
        <p:spPr bwMode="auto">
          <a:noFill/>
          <a:ln>
            <a:miter lim="800000"/>
            <a:headEnd/>
            <a:tailEnd/>
          </a:ln>
        </p:spPr>
        <p:txBody>
          <a:bodyPr/>
          <a:lstStyle/>
          <a:p>
            <a:fld id="{875B237E-4467-40E3-9185-581037ED5645}" type="slidenum">
              <a:rPr lang="en-US" smtClean="0"/>
              <a:pPr/>
              <a:t>17</a:t>
            </a:fld>
            <a:endParaRPr lang="en-US" smtClean="0"/>
          </a:p>
        </p:txBody>
      </p:sp>
    </p:spTree>
    <p:extLst>
      <p:ext uri="{BB962C8B-B14F-4D97-AF65-F5344CB8AC3E}">
        <p14:creationId xmlns:p14="http://schemas.microsoft.com/office/powerpoint/2010/main" val="12754583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78852" name="Slide Number Placeholder 3"/>
          <p:cNvSpPr>
            <a:spLocks noGrp="1"/>
          </p:cNvSpPr>
          <p:nvPr>
            <p:ph type="sldNum" sz="quarter" idx="5"/>
          </p:nvPr>
        </p:nvSpPr>
        <p:spPr bwMode="auto">
          <a:noFill/>
          <a:ln>
            <a:miter lim="800000"/>
            <a:headEnd/>
            <a:tailEnd/>
          </a:ln>
        </p:spPr>
        <p:txBody>
          <a:bodyPr/>
          <a:lstStyle/>
          <a:p>
            <a:fld id="{4F8A7683-5427-44C8-9150-3F9C711D958E}" type="slidenum">
              <a:rPr lang="en-US" smtClean="0"/>
              <a:pPr/>
              <a:t>18</a:t>
            </a:fld>
            <a:endParaRPr lang="en-US" smtClean="0"/>
          </a:p>
        </p:txBody>
      </p:sp>
    </p:spTree>
    <p:extLst>
      <p:ext uri="{BB962C8B-B14F-4D97-AF65-F5344CB8AC3E}">
        <p14:creationId xmlns:p14="http://schemas.microsoft.com/office/powerpoint/2010/main" val="13158902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79876" name="Slide Number Placeholder 3"/>
          <p:cNvSpPr>
            <a:spLocks noGrp="1"/>
          </p:cNvSpPr>
          <p:nvPr>
            <p:ph type="sldNum" sz="quarter" idx="5"/>
          </p:nvPr>
        </p:nvSpPr>
        <p:spPr bwMode="auto">
          <a:noFill/>
          <a:ln>
            <a:miter lim="800000"/>
            <a:headEnd/>
            <a:tailEnd/>
          </a:ln>
        </p:spPr>
        <p:txBody>
          <a:bodyPr/>
          <a:lstStyle/>
          <a:p>
            <a:fld id="{ED9F668F-F17D-443D-A5AC-AD1304AF68F0}" type="slidenum">
              <a:rPr lang="en-US" smtClean="0"/>
              <a:pPr/>
              <a:t>19</a:t>
            </a:fld>
            <a:endParaRPr lang="en-US" smtClean="0"/>
          </a:p>
        </p:txBody>
      </p:sp>
    </p:spTree>
    <p:extLst>
      <p:ext uri="{BB962C8B-B14F-4D97-AF65-F5344CB8AC3E}">
        <p14:creationId xmlns:p14="http://schemas.microsoft.com/office/powerpoint/2010/main" val="3581766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a:lstStyle/>
          <a:p>
            <a:pPr eaLnBrk="1" hangingPunct="1">
              <a:spcBef>
                <a:spcPct val="0"/>
              </a:spcBef>
            </a:pPr>
            <a:endParaRPr lang="en-US" dirty="0" smtClean="0"/>
          </a:p>
        </p:txBody>
      </p:sp>
      <p:sp>
        <p:nvSpPr>
          <p:cNvPr id="62468" name="Slide Number Placeholder 3"/>
          <p:cNvSpPr>
            <a:spLocks noGrp="1"/>
          </p:cNvSpPr>
          <p:nvPr>
            <p:ph type="sldNum" sz="quarter" idx="5"/>
          </p:nvPr>
        </p:nvSpPr>
        <p:spPr bwMode="auto">
          <a:noFill/>
          <a:ln>
            <a:miter lim="800000"/>
            <a:headEnd/>
            <a:tailEnd/>
          </a:ln>
        </p:spPr>
        <p:txBody>
          <a:bodyPr/>
          <a:lstStyle/>
          <a:p>
            <a:fld id="{20890A95-CAAB-4694-BD79-DFA4EE9342D3}" type="slidenum">
              <a:rPr lang="en-US" smtClean="0"/>
              <a:pPr/>
              <a:t>2</a:t>
            </a:fld>
            <a:endParaRPr lang="en-US" smtClean="0"/>
          </a:p>
        </p:txBody>
      </p:sp>
    </p:spTree>
    <p:extLst>
      <p:ext uri="{BB962C8B-B14F-4D97-AF65-F5344CB8AC3E}">
        <p14:creationId xmlns:p14="http://schemas.microsoft.com/office/powerpoint/2010/main" val="42452542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80900" name="Slide Number Placeholder 3"/>
          <p:cNvSpPr>
            <a:spLocks noGrp="1"/>
          </p:cNvSpPr>
          <p:nvPr>
            <p:ph type="sldNum" sz="quarter" idx="5"/>
          </p:nvPr>
        </p:nvSpPr>
        <p:spPr bwMode="auto">
          <a:noFill/>
          <a:ln>
            <a:miter lim="800000"/>
            <a:headEnd/>
            <a:tailEnd/>
          </a:ln>
        </p:spPr>
        <p:txBody>
          <a:bodyPr/>
          <a:lstStyle/>
          <a:p>
            <a:fld id="{90D054A7-872A-4C39-BAE1-08441714D1E4}" type="slidenum">
              <a:rPr lang="en-US" smtClean="0"/>
              <a:pPr/>
              <a:t>20</a:t>
            </a:fld>
            <a:endParaRPr lang="en-US" smtClean="0"/>
          </a:p>
        </p:txBody>
      </p:sp>
    </p:spTree>
    <p:extLst>
      <p:ext uri="{BB962C8B-B14F-4D97-AF65-F5344CB8AC3E}">
        <p14:creationId xmlns:p14="http://schemas.microsoft.com/office/powerpoint/2010/main" val="15819371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81924" name="Slide Number Placeholder 3"/>
          <p:cNvSpPr>
            <a:spLocks noGrp="1"/>
          </p:cNvSpPr>
          <p:nvPr>
            <p:ph type="sldNum" sz="quarter" idx="5"/>
          </p:nvPr>
        </p:nvSpPr>
        <p:spPr bwMode="auto">
          <a:noFill/>
          <a:ln>
            <a:miter lim="800000"/>
            <a:headEnd/>
            <a:tailEnd/>
          </a:ln>
        </p:spPr>
        <p:txBody>
          <a:bodyPr/>
          <a:lstStyle/>
          <a:p>
            <a:fld id="{CD6865A3-29C8-4ACA-B03D-F039B9B132FC}" type="slidenum">
              <a:rPr lang="en-US" smtClean="0"/>
              <a:pPr/>
              <a:t>21</a:t>
            </a:fld>
            <a:endParaRPr lang="en-US" smtClean="0"/>
          </a:p>
        </p:txBody>
      </p:sp>
    </p:spTree>
    <p:extLst>
      <p:ext uri="{BB962C8B-B14F-4D97-AF65-F5344CB8AC3E}">
        <p14:creationId xmlns:p14="http://schemas.microsoft.com/office/powerpoint/2010/main" val="29981406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82948" name="Slide Number Placeholder 3"/>
          <p:cNvSpPr>
            <a:spLocks noGrp="1"/>
          </p:cNvSpPr>
          <p:nvPr>
            <p:ph type="sldNum" sz="quarter" idx="5"/>
          </p:nvPr>
        </p:nvSpPr>
        <p:spPr bwMode="auto">
          <a:noFill/>
          <a:ln>
            <a:miter lim="800000"/>
            <a:headEnd/>
            <a:tailEnd/>
          </a:ln>
        </p:spPr>
        <p:txBody>
          <a:bodyPr/>
          <a:lstStyle/>
          <a:p>
            <a:fld id="{63EE19F5-1155-4147-AAB5-A4A5A7606499}" type="slidenum">
              <a:rPr lang="en-US" smtClean="0"/>
              <a:pPr/>
              <a:t>22</a:t>
            </a:fld>
            <a:endParaRPr lang="en-US" smtClean="0"/>
          </a:p>
        </p:txBody>
      </p:sp>
    </p:spTree>
    <p:extLst>
      <p:ext uri="{BB962C8B-B14F-4D97-AF65-F5344CB8AC3E}">
        <p14:creationId xmlns:p14="http://schemas.microsoft.com/office/powerpoint/2010/main" val="19590744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83972" name="Slide Number Placeholder 3"/>
          <p:cNvSpPr>
            <a:spLocks noGrp="1"/>
          </p:cNvSpPr>
          <p:nvPr>
            <p:ph type="sldNum" sz="quarter" idx="5"/>
          </p:nvPr>
        </p:nvSpPr>
        <p:spPr bwMode="auto">
          <a:noFill/>
          <a:ln>
            <a:miter lim="800000"/>
            <a:headEnd/>
            <a:tailEnd/>
          </a:ln>
        </p:spPr>
        <p:txBody>
          <a:bodyPr/>
          <a:lstStyle/>
          <a:p>
            <a:fld id="{0F1425CD-1F45-4204-A36A-8F52E89EFD7C}" type="slidenum">
              <a:rPr lang="en-US" smtClean="0"/>
              <a:pPr/>
              <a:t>23</a:t>
            </a:fld>
            <a:endParaRPr lang="en-US" smtClean="0"/>
          </a:p>
        </p:txBody>
      </p:sp>
    </p:spTree>
    <p:extLst>
      <p:ext uri="{BB962C8B-B14F-4D97-AF65-F5344CB8AC3E}">
        <p14:creationId xmlns:p14="http://schemas.microsoft.com/office/powerpoint/2010/main" val="37097387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84996" name="Slide Number Placeholder 3"/>
          <p:cNvSpPr>
            <a:spLocks noGrp="1"/>
          </p:cNvSpPr>
          <p:nvPr>
            <p:ph type="sldNum" sz="quarter" idx="5"/>
          </p:nvPr>
        </p:nvSpPr>
        <p:spPr bwMode="auto">
          <a:noFill/>
          <a:ln>
            <a:miter lim="800000"/>
            <a:headEnd/>
            <a:tailEnd/>
          </a:ln>
        </p:spPr>
        <p:txBody>
          <a:bodyPr/>
          <a:lstStyle/>
          <a:p>
            <a:fld id="{56A23968-48CB-42A0-8CA7-DB37926131F4}" type="slidenum">
              <a:rPr lang="en-US" smtClean="0"/>
              <a:pPr/>
              <a:t>24</a:t>
            </a:fld>
            <a:endParaRPr lang="en-US" smtClean="0"/>
          </a:p>
        </p:txBody>
      </p:sp>
    </p:spTree>
    <p:extLst>
      <p:ext uri="{BB962C8B-B14F-4D97-AF65-F5344CB8AC3E}">
        <p14:creationId xmlns:p14="http://schemas.microsoft.com/office/powerpoint/2010/main" val="18225785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86020" name="Slide Number Placeholder 3"/>
          <p:cNvSpPr>
            <a:spLocks noGrp="1"/>
          </p:cNvSpPr>
          <p:nvPr>
            <p:ph type="sldNum" sz="quarter" idx="5"/>
          </p:nvPr>
        </p:nvSpPr>
        <p:spPr bwMode="auto">
          <a:noFill/>
          <a:ln>
            <a:miter lim="800000"/>
            <a:headEnd/>
            <a:tailEnd/>
          </a:ln>
        </p:spPr>
        <p:txBody>
          <a:bodyPr/>
          <a:lstStyle/>
          <a:p>
            <a:fld id="{30677A42-53D8-4306-AB07-997D92E1460F}" type="slidenum">
              <a:rPr lang="en-US" smtClean="0"/>
              <a:pPr/>
              <a:t>25</a:t>
            </a:fld>
            <a:endParaRPr lang="en-US" smtClean="0"/>
          </a:p>
        </p:txBody>
      </p:sp>
    </p:spTree>
    <p:extLst>
      <p:ext uri="{BB962C8B-B14F-4D97-AF65-F5344CB8AC3E}">
        <p14:creationId xmlns:p14="http://schemas.microsoft.com/office/powerpoint/2010/main" val="5815182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87044" name="Slide Number Placeholder 3"/>
          <p:cNvSpPr>
            <a:spLocks noGrp="1"/>
          </p:cNvSpPr>
          <p:nvPr>
            <p:ph type="sldNum" sz="quarter" idx="5"/>
          </p:nvPr>
        </p:nvSpPr>
        <p:spPr bwMode="auto">
          <a:noFill/>
          <a:ln>
            <a:miter lim="800000"/>
            <a:headEnd/>
            <a:tailEnd/>
          </a:ln>
        </p:spPr>
        <p:txBody>
          <a:bodyPr/>
          <a:lstStyle/>
          <a:p>
            <a:fld id="{C08F43BF-237E-4714-93C7-8ECF4CC3396C}" type="slidenum">
              <a:rPr lang="en-US" smtClean="0"/>
              <a:pPr/>
              <a:t>26</a:t>
            </a:fld>
            <a:endParaRPr lang="en-US" smtClean="0"/>
          </a:p>
        </p:txBody>
      </p:sp>
    </p:spTree>
    <p:extLst>
      <p:ext uri="{BB962C8B-B14F-4D97-AF65-F5344CB8AC3E}">
        <p14:creationId xmlns:p14="http://schemas.microsoft.com/office/powerpoint/2010/main" val="1022528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88068" name="Slide Number Placeholder 3"/>
          <p:cNvSpPr>
            <a:spLocks noGrp="1"/>
          </p:cNvSpPr>
          <p:nvPr>
            <p:ph type="sldNum" sz="quarter" idx="5"/>
          </p:nvPr>
        </p:nvSpPr>
        <p:spPr bwMode="auto">
          <a:noFill/>
          <a:ln>
            <a:miter lim="800000"/>
            <a:headEnd/>
            <a:tailEnd/>
          </a:ln>
        </p:spPr>
        <p:txBody>
          <a:bodyPr/>
          <a:lstStyle/>
          <a:p>
            <a:fld id="{AD3BAE03-5F92-476E-AEFF-1914FE6558F7}" type="slidenum">
              <a:rPr lang="en-US" smtClean="0"/>
              <a:pPr/>
              <a:t>27</a:t>
            </a:fld>
            <a:endParaRPr lang="en-US" smtClean="0"/>
          </a:p>
        </p:txBody>
      </p:sp>
    </p:spTree>
    <p:extLst>
      <p:ext uri="{BB962C8B-B14F-4D97-AF65-F5344CB8AC3E}">
        <p14:creationId xmlns:p14="http://schemas.microsoft.com/office/powerpoint/2010/main" val="3555957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89092" name="Slide Number Placeholder 3"/>
          <p:cNvSpPr>
            <a:spLocks noGrp="1"/>
          </p:cNvSpPr>
          <p:nvPr>
            <p:ph type="sldNum" sz="quarter" idx="5"/>
          </p:nvPr>
        </p:nvSpPr>
        <p:spPr bwMode="auto">
          <a:noFill/>
          <a:ln>
            <a:miter lim="800000"/>
            <a:headEnd/>
            <a:tailEnd/>
          </a:ln>
        </p:spPr>
        <p:txBody>
          <a:bodyPr/>
          <a:lstStyle/>
          <a:p>
            <a:fld id="{483C1459-3557-40F0-8735-7A50C29B7616}" type="slidenum">
              <a:rPr lang="en-US" smtClean="0"/>
              <a:pPr/>
              <a:t>28</a:t>
            </a:fld>
            <a:endParaRPr lang="en-US" smtClean="0"/>
          </a:p>
        </p:txBody>
      </p:sp>
    </p:spTree>
    <p:extLst>
      <p:ext uri="{BB962C8B-B14F-4D97-AF65-F5344CB8AC3E}">
        <p14:creationId xmlns:p14="http://schemas.microsoft.com/office/powerpoint/2010/main" val="18334539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90116" name="Slide Number Placeholder 3"/>
          <p:cNvSpPr>
            <a:spLocks noGrp="1"/>
          </p:cNvSpPr>
          <p:nvPr>
            <p:ph type="sldNum" sz="quarter" idx="5"/>
          </p:nvPr>
        </p:nvSpPr>
        <p:spPr bwMode="auto">
          <a:noFill/>
          <a:ln>
            <a:miter lim="800000"/>
            <a:headEnd/>
            <a:tailEnd/>
          </a:ln>
        </p:spPr>
        <p:txBody>
          <a:bodyPr/>
          <a:lstStyle/>
          <a:p>
            <a:fld id="{8B3104CA-9EC9-4C92-B175-093F58D39AFC}" type="slidenum">
              <a:rPr lang="en-US" smtClean="0"/>
              <a:pPr/>
              <a:t>29</a:t>
            </a:fld>
            <a:endParaRPr lang="en-US" smtClean="0"/>
          </a:p>
        </p:txBody>
      </p:sp>
    </p:spTree>
    <p:extLst>
      <p:ext uri="{BB962C8B-B14F-4D97-AF65-F5344CB8AC3E}">
        <p14:creationId xmlns:p14="http://schemas.microsoft.com/office/powerpoint/2010/main" val="4133167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63492" name="Slide Number Placeholder 3"/>
          <p:cNvSpPr>
            <a:spLocks noGrp="1"/>
          </p:cNvSpPr>
          <p:nvPr>
            <p:ph type="sldNum" sz="quarter" idx="5"/>
          </p:nvPr>
        </p:nvSpPr>
        <p:spPr bwMode="auto">
          <a:noFill/>
          <a:ln>
            <a:miter lim="800000"/>
            <a:headEnd/>
            <a:tailEnd/>
          </a:ln>
        </p:spPr>
        <p:txBody>
          <a:bodyPr/>
          <a:lstStyle/>
          <a:p>
            <a:fld id="{1DD31675-2B05-453B-BD96-8098A22B4D45}" type="slidenum">
              <a:rPr lang="en-US" smtClean="0"/>
              <a:pPr/>
              <a:t>3</a:t>
            </a:fld>
            <a:endParaRPr lang="en-US" smtClean="0"/>
          </a:p>
        </p:txBody>
      </p:sp>
    </p:spTree>
    <p:extLst>
      <p:ext uri="{BB962C8B-B14F-4D97-AF65-F5344CB8AC3E}">
        <p14:creationId xmlns:p14="http://schemas.microsoft.com/office/powerpoint/2010/main" val="19107186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91140" name="Slide Number Placeholder 3"/>
          <p:cNvSpPr>
            <a:spLocks noGrp="1"/>
          </p:cNvSpPr>
          <p:nvPr>
            <p:ph type="sldNum" sz="quarter" idx="5"/>
          </p:nvPr>
        </p:nvSpPr>
        <p:spPr bwMode="auto">
          <a:noFill/>
          <a:ln>
            <a:miter lim="800000"/>
            <a:headEnd/>
            <a:tailEnd/>
          </a:ln>
        </p:spPr>
        <p:txBody>
          <a:bodyPr/>
          <a:lstStyle/>
          <a:p>
            <a:fld id="{E6B869F4-484D-4972-B77F-7EF02D3FB8EC}" type="slidenum">
              <a:rPr lang="en-US" smtClean="0"/>
              <a:pPr/>
              <a:t>30</a:t>
            </a:fld>
            <a:endParaRPr lang="en-US" smtClean="0"/>
          </a:p>
        </p:txBody>
      </p:sp>
    </p:spTree>
    <p:extLst>
      <p:ext uri="{BB962C8B-B14F-4D97-AF65-F5344CB8AC3E}">
        <p14:creationId xmlns:p14="http://schemas.microsoft.com/office/powerpoint/2010/main" val="7156525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92164" name="Slide Number Placeholder 3"/>
          <p:cNvSpPr>
            <a:spLocks noGrp="1"/>
          </p:cNvSpPr>
          <p:nvPr>
            <p:ph type="sldNum" sz="quarter" idx="5"/>
          </p:nvPr>
        </p:nvSpPr>
        <p:spPr bwMode="auto">
          <a:noFill/>
          <a:ln>
            <a:miter lim="800000"/>
            <a:headEnd/>
            <a:tailEnd/>
          </a:ln>
        </p:spPr>
        <p:txBody>
          <a:bodyPr/>
          <a:lstStyle/>
          <a:p>
            <a:fld id="{2D5B651A-95D2-403D-B4A1-0E6750EAFAD0}" type="slidenum">
              <a:rPr lang="en-US" smtClean="0"/>
              <a:pPr/>
              <a:t>31</a:t>
            </a:fld>
            <a:endParaRPr lang="en-US" smtClean="0"/>
          </a:p>
        </p:txBody>
      </p:sp>
    </p:spTree>
    <p:extLst>
      <p:ext uri="{BB962C8B-B14F-4D97-AF65-F5344CB8AC3E}">
        <p14:creationId xmlns:p14="http://schemas.microsoft.com/office/powerpoint/2010/main" val="8835206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93188" name="Slide Number Placeholder 3"/>
          <p:cNvSpPr>
            <a:spLocks noGrp="1"/>
          </p:cNvSpPr>
          <p:nvPr>
            <p:ph type="sldNum" sz="quarter" idx="5"/>
          </p:nvPr>
        </p:nvSpPr>
        <p:spPr bwMode="auto">
          <a:noFill/>
          <a:ln>
            <a:miter lim="800000"/>
            <a:headEnd/>
            <a:tailEnd/>
          </a:ln>
        </p:spPr>
        <p:txBody>
          <a:bodyPr/>
          <a:lstStyle/>
          <a:p>
            <a:fld id="{5926834B-4EB3-42E5-AF01-46535E6F1159}" type="slidenum">
              <a:rPr lang="en-US" smtClean="0"/>
              <a:pPr/>
              <a:t>32</a:t>
            </a:fld>
            <a:endParaRPr lang="en-US" smtClean="0"/>
          </a:p>
        </p:txBody>
      </p:sp>
    </p:spTree>
    <p:extLst>
      <p:ext uri="{BB962C8B-B14F-4D97-AF65-F5344CB8AC3E}">
        <p14:creationId xmlns:p14="http://schemas.microsoft.com/office/powerpoint/2010/main" val="26401834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94212" name="Slide Number Placeholder 3"/>
          <p:cNvSpPr>
            <a:spLocks noGrp="1"/>
          </p:cNvSpPr>
          <p:nvPr>
            <p:ph type="sldNum" sz="quarter" idx="5"/>
          </p:nvPr>
        </p:nvSpPr>
        <p:spPr bwMode="auto">
          <a:noFill/>
          <a:ln>
            <a:miter lim="800000"/>
            <a:headEnd/>
            <a:tailEnd/>
          </a:ln>
        </p:spPr>
        <p:txBody>
          <a:bodyPr/>
          <a:lstStyle/>
          <a:p>
            <a:fld id="{8A15636C-D5E8-4FCB-A4B3-E30F6FC19872}" type="slidenum">
              <a:rPr lang="en-US" smtClean="0"/>
              <a:pPr/>
              <a:t>33</a:t>
            </a:fld>
            <a:endParaRPr lang="en-US" smtClean="0"/>
          </a:p>
        </p:txBody>
      </p:sp>
    </p:spTree>
    <p:extLst>
      <p:ext uri="{BB962C8B-B14F-4D97-AF65-F5344CB8AC3E}">
        <p14:creationId xmlns:p14="http://schemas.microsoft.com/office/powerpoint/2010/main" val="343898123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95236" name="Slide Number Placeholder 3"/>
          <p:cNvSpPr>
            <a:spLocks noGrp="1"/>
          </p:cNvSpPr>
          <p:nvPr>
            <p:ph type="sldNum" sz="quarter" idx="5"/>
          </p:nvPr>
        </p:nvSpPr>
        <p:spPr bwMode="auto">
          <a:noFill/>
          <a:ln>
            <a:miter lim="800000"/>
            <a:headEnd/>
            <a:tailEnd/>
          </a:ln>
        </p:spPr>
        <p:txBody>
          <a:bodyPr/>
          <a:lstStyle/>
          <a:p>
            <a:fld id="{33D5645D-279A-48F9-A9E0-E16C0E89D5FA}" type="slidenum">
              <a:rPr lang="en-US" smtClean="0"/>
              <a:pPr/>
              <a:t>34</a:t>
            </a:fld>
            <a:endParaRPr lang="en-US" smtClean="0"/>
          </a:p>
        </p:txBody>
      </p:sp>
    </p:spTree>
    <p:extLst>
      <p:ext uri="{BB962C8B-B14F-4D97-AF65-F5344CB8AC3E}">
        <p14:creationId xmlns:p14="http://schemas.microsoft.com/office/powerpoint/2010/main" val="14194949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96260" name="Slide Number Placeholder 3"/>
          <p:cNvSpPr>
            <a:spLocks noGrp="1"/>
          </p:cNvSpPr>
          <p:nvPr>
            <p:ph type="sldNum" sz="quarter" idx="5"/>
          </p:nvPr>
        </p:nvSpPr>
        <p:spPr bwMode="auto">
          <a:noFill/>
          <a:ln>
            <a:miter lim="800000"/>
            <a:headEnd/>
            <a:tailEnd/>
          </a:ln>
        </p:spPr>
        <p:txBody>
          <a:bodyPr/>
          <a:lstStyle/>
          <a:p>
            <a:fld id="{07619983-6B9C-4904-B439-D473E3D640B0}" type="slidenum">
              <a:rPr lang="en-US" smtClean="0"/>
              <a:pPr/>
              <a:t>35</a:t>
            </a:fld>
            <a:endParaRPr lang="en-US" smtClean="0"/>
          </a:p>
        </p:txBody>
      </p:sp>
    </p:spTree>
    <p:extLst>
      <p:ext uri="{BB962C8B-B14F-4D97-AF65-F5344CB8AC3E}">
        <p14:creationId xmlns:p14="http://schemas.microsoft.com/office/powerpoint/2010/main" val="9098110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97284" name="Slide Number Placeholder 3"/>
          <p:cNvSpPr>
            <a:spLocks noGrp="1"/>
          </p:cNvSpPr>
          <p:nvPr>
            <p:ph type="sldNum" sz="quarter" idx="5"/>
          </p:nvPr>
        </p:nvSpPr>
        <p:spPr bwMode="auto">
          <a:noFill/>
          <a:ln>
            <a:miter lim="800000"/>
            <a:headEnd/>
            <a:tailEnd/>
          </a:ln>
        </p:spPr>
        <p:txBody>
          <a:bodyPr/>
          <a:lstStyle/>
          <a:p>
            <a:fld id="{D5899A0A-C42D-44D9-BE55-7DD11B226159}" type="slidenum">
              <a:rPr lang="en-US" smtClean="0"/>
              <a:pPr/>
              <a:t>36</a:t>
            </a:fld>
            <a:endParaRPr lang="en-US" smtClean="0"/>
          </a:p>
        </p:txBody>
      </p:sp>
    </p:spTree>
    <p:extLst>
      <p:ext uri="{BB962C8B-B14F-4D97-AF65-F5344CB8AC3E}">
        <p14:creationId xmlns:p14="http://schemas.microsoft.com/office/powerpoint/2010/main" val="69643045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98308" name="Slide Number Placeholder 3"/>
          <p:cNvSpPr>
            <a:spLocks noGrp="1"/>
          </p:cNvSpPr>
          <p:nvPr>
            <p:ph type="sldNum" sz="quarter" idx="5"/>
          </p:nvPr>
        </p:nvSpPr>
        <p:spPr bwMode="auto">
          <a:noFill/>
          <a:ln>
            <a:miter lim="800000"/>
            <a:headEnd/>
            <a:tailEnd/>
          </a:ln>
        </p:spPr>
        <p:txBody>
          <a:bodyPr/>
          <a:lstStyle/>
          <a:p>
            <a:fld id="{61C32768-6F8A-4556-B5F7-DC2D4F715E72}" type="slidenum">
              <a:rPr lang="en-US" smtClean="0"/>
              <a:pPr/>
              <a:t>37</a:t>
            </a:fld>
            <a:endParaRPr lang="en-US" smtClean="0"/>
          </a:p>
        </p:txBody>
      </p:sp>
    </p:spTree>
    <p:extLst>
      <p:ext uri="{BB962C8B-B14F-4D97-AF65-F5344CB8AC3E}">
        <p14:creationId xmlns:p14="http://schemas.microsoft.com/office/powerpoint/2010/main" val="329145133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99332" name="Slide Number Placeholder 3"/>
          <p:cNvSpPr>
            <a:spLocks noGrp="1"/>
          </p:cNvSpPr>
          <p:nvPr>
            <p:ph type="sldNum" sz="quarter" idx="5"/>
          </p:nvPr>
        </p:nvSpPr>
        <p:spPr bwMode="auto">
          <a:noFill/>
          <a:ln>
            <a:miter lim="800000"/>
            <a:headEnd/>
            <a:tailEnd/>
          </a:ln>
        </p:spPr>
        <p:txBody>
          <a:bodyPr/>
          <a:lstStyle/>
          <a:p>
            <a:fld id="{96658B5F-12AE-4031-AAC3-143CF583C669}" type="slidenum">
              <a:rPr lang="en-US" smtClean="0"/>
              <a:pPr/>
              <a:t>38</a:t>
            </a:fld>
            <a:endParaRPr lang="en-US" smtClean="0"/>
          </a:p>
        </p:txBody>
      </p:sp>
    </p:spTree>
    <p:extLst>
      <p:ext uri="{BB962C8B-B14F-4D97-AF65-F5344CB8AC3E}">
        <p14:creationId xmlns:p14="http://schemas.microsoft.com/office/powerpoint/2010/main" val="23287676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00356" name="Slide Number Placeholder 3"/>
          <p:cNvSpPr>
            <a:spLocks noGrp="1"/>
          </p:cNvSpPr>
          <p:nvPr>
            <p:ph type="sldNum" sz="quarter" idx="5"/>
          </p:nvPr>
        </p:nvSpPr>
        <p:spPr bwMode="auto">
          <a:noFill/>
          <a:ln>
            <a:miter lim="800000"/>
            <a:headEnd/>
            <a:tailEnd/>
          </a:ln>
        </p:spPr>
        <p:txBody>
          <a:bodyPr/>
          <a:lstStyle/>
          <a:p>
            <a:fld id="{3F9A24E0-4152-4801-8F49-3B20D9CD8408}" type="slidenum">
              <a:rPr lang="en-US" smtClean="0"/>
              <a:pPr/>
              <a:t>39</a:t>
            </a:fld>
            <a:endParaRPr lang="en-US" smtClean="0"/>
          </a:p>
        </p:txBody>
      </p:sp>
    </p:spTree>
    <p:extLst>
      <p:ext uri="{BB962C8B-B14F-4D97-AF65-F5344CB8AC3E}">
        <p14:creationId xmlns:p14="http://schemas.microsoft.com/office/powerpoint/2010/main" val="3828160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64516" name="Slide Number Placeholder 3"/>
          <p:cNvSpPr>
            <a:spLocks noGrp="1"/>
          </p:cNvSpPr>
          <p:nvPr>
            <p:ph type="sldNum" sz="quarter" idx="5"/>
          </p:nvPr>
        </p:nvSpPr>
        <p:spPr bwMode="auto">
          <a:noFill/>
          <a:ln>
            <a:miter lim="800000"/>
            <a:headEnd/>
            <a:tailEnd/>
          </a:ln>
        </p:spPr>
        <p:txBody>
          <a:bodyPr/>
          <a:lstStyle/>
          <a:p>
            <a:fld id="{8C61890B-2BD0-4B37-9A54-AD48A3411F1A}" type="slidenum">
              <a:rPr lang="en-US" smtClean="0"/>
              <a:pPr/>
              <a:t>4</a:t>
            </a:fld>
            <a:endParaRPr lang="en-US" smtClean="0"/>
          </a:p>
        </p:txBody>
      </p:sp>
    </p:spTree>
    <p:extLst>
      <p:ext uri="{BB962C8B-B14F-4D97-AF65-F5344CB8AC3E}">
        <p14:creationId xmlns:p14="http://schemas.microsoft.com/office/powerpoint/2010/main" val="5537639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a:lstStyle/>
          <a:p>
            <a:fld id="{14C58B19-6BB0-492B-81A2-A1EBA961E832}" type="slidenum">
              <a:rPr lang="en-US" smtClean="0"/>
              <a:pPr/>
              <a:t>40</a:t>
            </a:fld>
            <a:endParaRPr lang="en-US" smtClean="0"/>
          </a:p>
        </p:txBody>
      </p:sp>
    </p:spTree>
    <p:extLst>
      <p:ext uri="{BB962C8B-B14F-4D97-AF65-F5344CB8AC3E}">
        <p14:creationId xmlns:p14="http://schemas.microsoft.com/office/powerpoint/2010/main" val="234063805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02404" name="Slide Number Placeholder 3"/>
          <p:cNvSpPr>
            <a:spLocks noGrp="1"/>
          </p:cNvSpPr>
          <p:nvPr>
            <p:ph type="sldNum" sz="quarter" idx="5"/>
          </p:nvPr>
        </p:nvSpPr>
        <p:spPr bwMode="auto">
          <a:noFill/>
          <a:ln>
            <a:miter lim="800000"/>
            <a:headEnd/>
            <a:tailEnd/>
          </a:ln>
        </p:spPr>
        <p:txBody>
          <a:bodyPr/>
          <a:lstStyle/>
          <a:p>
            <a:fld id="{52C64E7B-D2F8-4C3E-8863-16AC3D27BD23}" type="slidenum">
              <a:rPr lang="en-US" smtClean="0"/>
              <a:pPr/>
              <a:t>41</a:t>
            </a:fld>
            <a:endParaRPr lang="en-US" smtClean="0"/>
          </a:p>
        </p:txBody>
      </p:sp>
    </p:spTree>
    <p:extLst>
      <p:ext uri="{BB962C8B-B14F-4D97-AF65-F5344CB8AC3E}">
        <p14:creationId xmlns:p14="http://schemas.microsoft.com/office/powerpoint/2010/main" val="36947400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03428" name="Slide Number Placeholder 3"/>
          <p:cNvSpPr>
            <a:spLocks noGrp="1"/>
          </p:cNvSpPr>
          <p:nvPr>
            <p:ph type="sldNum" sz="quarter" idx="5"/>
          </p:nvPr>
        </p:nvSpPr>
        <p:spPr bwMode="auto">
          <a:noFill/>
          <a:ln>
            <a:miter lim="800000"/>
            <a:headEnd/>
            <a:tailEnd/>
          </a:ln>
        </p:spPr>
        <p:txBody>
          <a:bodyPr/>
          <a:lstStyle/>
          <a:p>
            <a:fld id="{FED2C8F0-D7BB-4536-A757-724BCF321696}" type="slidenum">
              <a:rPr lang="en-US" smtClean="0"/>
              <a:pPr/>
              <a:t>42</a:t>
            </a:fld>
            <a:endParaRPr lang="en-US" smtClean="0"/>
          </a:p>
        </p:txBody>
      </p:sp>
    </p:spTree>
    <p:extLst>
      <p:ext uri="{BB962C8B-B14F-4D97-AF65-F5344CB8AC3E}">
        <p14:creationId xmlns:p14="http://schemas.microsoft.com/office/powerpoint/2010/main" val="372755730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04452" name="Slide Number Placeholder 3"/>
          <p:cNvSpPr>
            <a:spLocks noGrp="1"/>
          </p:cNvSpPr>
          <p:nvPr>
            <p:ph type="sldNum" sz="quarter" idx="5"/>
          </p:nvPr>
        </p:nvSpPr>
        <p:spPr bwMode="auto">
          <a:noFill/>
          <a:ln>
            <a:miter lim="800000"/>
            <a:headEnd/>
            <a:tailEnd/>
          </a:ln>
        </p:spPr>
        <p:txBody>
          <a:bodyPr/>
          <a:lstStyle/>
          <a:p>
            <a:fld id="{235779FA-4FC0-4019-B4B9-DB0638F30C24}" type="slidenum">
              <a:rPr lang="en-US" smtClean="0"/>
              <a:pPr/>
              <a:t>43</a:t>
            </a:fld>
            <a:endParaRPr lang="en-US" smtClean="0"/>
          </a:p>
        </p:txBody>
      </p:sp>
    </p:spTree>
    <p:extLst>
      <p:ext uri="{BB962C8B-B14F-4D97-AF65-F5344CB8AC3E}">
        <p14:creationId xmlns:p14="http://schemas.microsoft.com/office/powerpoint/2010/main" val="222871435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05476" name="Slide Number Placeholder 3"/>
          <p:cNvSpPr>
            <a:spLocks noGrp="1"/>
          </p:cNvSpPr>
          <p:nvPr>
            <p:ph type="sldNum" sz="quarter" idx="5"/>
          </p:nvPr>
        </p:nvSpPr>
        <p:spPr bwMode="auto">
          <a:noFill/>
          <a:ln>
            <a:miter lim="800000"/>
            <a:headEnd/>
            <a:tailEnd/>
          </a:ln>
        </p:spPr>
        <p:txBody>
          <a:bodyPr/>
          <a:lstStyle/>
          <a:p>
            <a:fld id="{60A8AA12-226A-4149-9E46-9E9510D16B80}" type="slidenum">
              <a:rPr lang="en-US" smtClean="0"/>
              <a:pPr/>
              <a:t>44</a:t>
            </a:fld>
            <a:endParaRPr lang="en-US" smtClean="0"/>
          </a:p>
        </p:txBody>
      </p:sp>
    </p:spTree>
    <p:extLst>
      <p:ext uri="{BB962C8B-B14F-4D97-AF65-F5344CB8AC3E}">
        <p14:creationId xmlns:p14="http://schemas.microsoft.com/office/powerpoint/2010/main" val="391732282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06500" name="Slide Number Placeholder 3"/>
          <p:cNvSpPr>
            <a:spLocks noGrp="1"/>
          </p:cNvSpPr>
          <p:nvPr>
            <p:ph type="sldNum" sz="quarter" idx="5"/>
          </p:nvPr>
        </p:nvSpPr>
        <p:spPr bwMode="auto">
          <a:noFill/>
          <a:ln>
            <a:miter lim="800000"/>
            <a:headEnd/>
            <a:tailEnd/>
          </a:ln>
        </p:spPr>
        <p:txBody>
          <a:bodyPr/>
          <a:lstStyle/>
          <a:p>
            <a:fld id="{622D8579-7211-4599-90BA-A6C59B20CCB4}" type="slidenum">
              <a:rPr lang="en-US" smtClean="0"/>
              <a:pPr/>
              <a:t>45</a:t>
            </a:fld>
            <a:endParaRPr lang="en-US" smtClean="0"/>
          </a:p>
        </p:txBody>
      </p:sp>
    </p:spTree>
    <p:extLst>
      <p:ext uri="{BB962C8B-B14F-4D97-AF65-F5344CB8AC3E}">
        <p14:creationId xmlns:p14="http://schemas.microsoft.com/office/powerpoint/2010/main" val="281668083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07524" name="Slide Number Placeholder 3"/>
          <p:cNvSpPr>
            <a:spLocks noGrp="1"/>
          </p:cNvSpPr>
          <p:nvPr>
            <p:ph type="sldNum" sz="quarter" idx="5"/>
          </p:nvPr>
        </p:nvSpPr>
        <p:spPr bwMode="auto">
          <a:noFill/>
          <a:ln>
            <a:miter lim="800000"/>
            <a:headEnd/>
            <a:tailEnd/>
          </a:ln>
        </p:spPr>
        <p:txBody>
          <a:bodyPr/>
          <a:lstStyle/>
          <a:p>
            <a:fld id="{C751CD73-8B8A-4C6C-AAD4-3C054F642562}" type="slidenum">
              <a:rPr lang="en-US" smtClean="0"/>
              <a:pPr/>
              <a:t>46</a:t>
            </a:fld>
            <a:endParaRPr lang="en-US" smtClean="0"/>
          </a:p>
        </p:txBody>
      </p:sp>
    </p:spTree>
    <p:extLst>
      <p:ext uri="{BB962C8B-B14F-4D97-AF65-F5344CB8AC3E}">
        <p14:creationId xmlns:p14="http://schemas.microsoft.com/office/powerpoint/2010/main" val="153853170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p:spPr>
      </p:sp>
      <p:sp>
        <p:nvSpPr>
          <p:cNvPr id="108547"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08548" name="Slide Number Placeholder 3"/>
          <p:cNvSpPr>
            <a:spLocks noGrp="1"/>
          </p:cNvSpPr>
          <p:nvPr>
            <p:ph type="sldNum" sz="quarter" idx="5"/>
          </p:nvPr>
        </p:nvSpPr>
        <p:spPr bwMode="auto">
          <a:noFill/>
          <a:ln>
            <a:miter lim="800000"/>
            <a:headEnd/>
            <a:tailEnd/>
          </a:ln>
        </p:spPr>
        <p:txBody>
          <a:bodyPr/>
          <a:lstStyle/>
          <a:p>
            <a:fld id="{A425BCFC-6DFF-4626-BF6E-86CB3FEE9575}" type="slidenum">
              <a:rPr lang="en-US" smtClean="0"/>
              <a:pPr/>
              <a:t>47</a:t>
            </a:fld>
            <a:endParaRPr lang="en-US" smtClean="0"/>
          </a:p>
        </p:txBody>
      </p:sp>
    </p:spTree>
    <p:extLst>
      <p:ext uri="{BB962C8B-B14F-4D97-AF65-F5344CB8AC3E}">
        <p14:creationId xmlns:p14="http://schemas.microsoft.com/office/powerpoint/2010/main" val="129771886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09572" name="Slide Number Placeholder 3"/>
          <p:cNvSpPr>
            <a:spLocks noGrp="1"/>
          </p:cNvSpPr>
          <p:nvPr>
            <p:ph type="sldNum" sz="quarter" idx="5"/>
          </p:nvPr>
        </p:nvSpPr>
        <p:spPr bwMode="auto">
          <a:noFill/>
          <a:ln>
            <a:miter lim="800000"/>
            <a:headEnd/>
            <a:tailEnd/>
          </a:ln>
        </p:spPr>
        <p:txBody>
          <a:bodyPr/>
          <a:lstStyle/>
          <a:p>
            <a:fld id="{F6B5113B-3BFC-457F-85AD-430FD45A6A0B}" type="slidenum">
              <a:rPr lang="en-US" smtClean="0"/>
              <a:pPr/>
              <a:t>48</a:t>
            </a:fld>
            <a:endParaRPr lang="en-US" smtClean="0"/>
          </a:p>
        </p:txBody>
      </p:sp>
    </p:spTree>
    <p:extLst>
      <p:ext uri="{BB962C8B-B14F-4D97-AF65-F5344CB8AC3E}">
        <p14:creationId xmlns:p14="http://schemas.microsoft.com/office/powerpoint/2010/main" val="159900434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10596" name="Slide Number Placeholder 3"/>
          <p:cNvSpPr>
            <a:spLocks noGrp="1"/>
          </p:cNvSpPr>
          <p:nvPr>
            <p:ph type="sldNum" sz="quarter" idx="5"/>
          </p:nvPr>
        </p:nvSpPr>
        <p:spPr bwMode="auto">
          <a:noFill/>
          <a:ln>
            <a:miter lim="800000"/>
            <a:headEnd/>
            <a:tailEnd/>
          </a:ln>
        </p:spPr>
        <p:txBody>
          <a:bodyPr/>
          <a:lstStyle/>
          <a:p>
            <a:fld id="{7125A13F-6666-4C15-89D3-61181DC12A53}" type="slidenum">
              <a:rPr lang="en-US" smtClean="0"/>
              <a:pPr/>
              <a:t>49</a:t>
            </a:fld>
            <a:endParaRPr lang="en-US" smtClean="0"/>
          </a:p>
        </p:txBody>
      </p:sp>
    </p:spTree>
    <p:extLst>
      <p:ext uri="{BB962C8B-B14F-4D97-AF65-F5344CB8AC3E}">
        <p14:creationId xmlns:p14="http://schemas.microsoft.com/office/powerpoint/2010/main" val="3531835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65540" name="Slide Number Placeholder 3"/>
          <p:cNvSpPr>
            <a:spLocks noGrp="1"/>
          </p:cNvSpPr>
          <p:nvPr>
            <p:ph type="sldNum" sz="quarter" idx="5"/>
          </p:nvPr>
        </p:nvSpPr>
        <p:spPr bwMode="auto">
          <a:noFill/>
          <a:ln>
            <a:miter lim="800000"/>
            <a:headEnd/>
            <a:tailEnd/>
          </a:ln>
        </p:spPr>
        <p:txBody>
          <a:bodyPr/>
          <a:lstStyle/>
          <a:p>
            <a:fld id="{31F8D8A1-C5C1-4FC8-AD77-029B6E47D506}" type="slidenum">
              <a:rPr lang="en-US" smtClean="0"/>
              <a:pPr/>
              <a:t>5</a:t>
            </a:fld>
            <a:endParaRPr lang="en-US" smtClean="0"/>
          </a:p>
        </p:txBody>
      </p:sp>
    </p:spTree>
    <p:extLst>
      <p:ext uri="{BB962C8B-B14F-4D97-AF65-F5344CB8AC3E}">
        <p14:creationId xmlns:p14="http://schemas.microsoft.com/office/powerpoint/2010/main" val="234457176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11620" name="Slide Number Placeholder 3"/>
          <p:cNvSpPr>
            <a:spLocks noGrp="1"/>
          </p:cNvSpPr>
          <p:nvPr>
            <p:ph type="sldNum" sz="quarter" idx="5"/>
          </p:nvPr>
        </p:nvSpPr>
        <p:spPr bwMode="auto">
          <a:noFill/>
          <a:ln>
            <a:miter lim="800000"/>
            <a:headEnd/>
            <a:tailEnd/>
          </a:ln>
        </p:spPr>
        <p:txBody>
          <a:bodyPr/>
          <a:lstStyle/>
          <a:p>
            <a:fld id="{C775550E-3F47-415E-81C7-257F6C59DEC1}" type="slidenum">
              <a:rPr lang="en-US" smtClean="0"/>
              <a:pPr/>
              <a:t>50</a:t>
            </a:fld>
            <a:endParaRPr lang="en-US" smtClean="0"/>
          </a:p>
        </p:txBody>
      </p:sp>
    </p:spTree>
    <p:extLst>
      <p:ext uri="{BB962C8B-B14F-4D97-AF65-F5344CB8AC3E}">
        <p14:creationId xmlns:p14="http://schemas.microsoft.com/office/powerpoint/2010/main" val="147545753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12644" name="Slide Number Placeholder 3"/>
          <p:cNvSpPr>
            <a:spLocks noGrp="1"/>
          </p:cNvSpPr>
          <p:nvPr>
            <p:ph type="sldNum" sz="quarter" idx="5"/>
          </p:nvPr>
        </p:nvSpPr>
        <p:spPr bwMode="auto">
          <a:noFill/>
          <a:ln>
            <a:miter lim="800000"/>
            <a:headEnd/>
            <a:tailEnd/>
          </a:ln>
        </p:spPr>
        <p:txBody>
          <a:bodyPr/>
          <a:lstStyle/>
          <a:p>
            <a:fld id="{B39D4BBF-BD8F-4086-BF87-71D6F5060DA7}" type="slidenum">
              <a:rPr lang="en-US" smtClean="0"/>
              <a:pPr/>
              <a:t>51</a:t>
            </a:fld>
            <a:endParaRPr lang="en-US" smtClean="0"/>
          </a:p>
        </p:txBody>
      </p:sp>
    </p:spTree>
    <p:extLst>
      <p:ext uri="{BB962C8B-B14F-4D97-AF65-F5344CB8AC3E}">
        <p14:creationId xmlns:p14="http://schemas.microsoft.com/office/powerpoint/2010/main" val="76096040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13668" name="Slide Number Placeholder 3"/>
          <p:cNvSpPr>
            <a:spLocks noGrp="1"/>
          </p:cNvSpPr>
          <p:nvPr>
            <p:ph type="sldNum" sz="quarter" idx="5"/>
          </p:nvPr>
        </p:nvSpPr>
        <p:spPr bwMode="auto">
          <a:noFill/>
          <a:ln>
            <a:miter lim="800000"/>
            <a:headEnd/>
            <a:tailEnd/>
          </a:ln>
        </p:spPr>
        <p:txBody>
          <a:bodyPr/>
          <a:lstStyle/>
          <a:p>
            <a:fld id="{E132C07A-AEF7-4D40-A02C-E36FC34D30D5}" type="slidenum">
              <a:rPr lang="en-US" smtClean="0"/>
              <a:pPr/>
              <a:t>52</a:t>
            </a:fld>
            <a:endParaRPr lang="en-US" smtClean="0"/>
          </a:p>
        </p:txBody>
      </p:sp>
    </p:spTree>
    <p:extLst>
      <p:ext uri="{BB962C8B-B14F-4D97-AF65-F5344CB8AC3E}">
        <p14:creationId xmlns:p14="http://schemas.microsoft.com/office/powerpoint/2010/main" val="285680265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14692" name="Slide Number Placeholder 3"/>
          <p:cNvSpPr>
            <a:spLocks noGrp="1"/>
          </p:cNvSpPr>
          <p:nvPr>
            <p:ph type="sldNum" sz="quarter" idx="5"/>
          </p:nvPr>
        </p:nvSpPr>
        <p:spPr bwMode="auto">
          <a:noFill/>
          <a:ln>
            <a:miter lim="800000"/>
            <a:headEnd/>
            <a:tailEnd/>
          </a:ln>
        </p:spPr>
        <p:txBody>
          <a:bodyPr/>
          <a:lstStyle/>
          <a:p>
            <a:fld id="{45A890C1-0B44-499D-B4F7-E7B551BF6B21}" type="slidenum">
              <a:rPr lang="en-US" smtClean="0"/>
              <a:pPr/>
              <a:t>53</a:t>
            </a:fld>
            <a:endParaRPr lang="en-US" smtClean="0"/>
          </a:p>
        </p:txBody>
      </p:sp>
    </p:spTree>
    <p:extLst>
      <p:ext uri="{BB962C8B-B14F-4D97-AF65-F5344CB8AC3E}">
        <p14:creationId xmlns:p14="http://schemas.microsoft.com/office/powerpoint/2010/main" val="275614667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bwMode="auto">
          <a:noFill/>
          <a:ln>
            <a:solidFill>
              <a:srgbClr val="000000"/>
            </a:solidFill>
            <a:miter lim="800000"/>
            <a:headEnd/>
            <a:tailEnd/>
          </a:ln>
        </p:spPr>
      </p:sp>
      <p:sp>
        <p:nvSpPr>
          <p:cNvPr id="11571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15716" name="Slide Number Placeholder 3"/>
          <p:cNvSpPr>
            <a:spLocks noGrp="1"/>
          </p:cNvSpPr>
          <p:nvPr>
            <p:ph type="sldNum" sz="quarter" idx="5"/>
          </p:nvPr>
        </p:nvSpPr>
        <p:spPr bwMode="auto">
          <a:noFill/>
          <a:ln>
            <a:miter lim="800000"/>
            <a:headEnd/>
            <a:tailEnd/>
          </a:ln>
        </p:spPr>
        <p:txBody>
          <a:bodyPr/>
          <a:lstStyle/>
          <a:p>
            <a:fld id="{FC19042C-E223-4E21-84F0-6ECF08E37BE5}" type="slidenum">
              <a:rPr lang="en-US" smtClean="0"/>
              <a:pPr/>
              <a:t>54</a:t>
            </a:fld>
            <a:endParaRPr lang="en-US" smtClean="0"/>
          </a:p>
        </p:txBody>
      </p:sp>
    </p:spTree>
    <p:extLst>
      <p:ext uri="{BB962C8B-B14F-4D97-AF65-F5344CB8AC3E}">
        <p14:creationId xmlns:p14="http://schemas.microsoft.com/office/powerpoint/2010/main" val="224055824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9"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16740" name="Slide Number Placeholder 3"/>
          <p:cNvSpPr>
            <a:spLocks noGrp="1"/>
          </p:cNvSpPr>
          <p:nvPr>
            <p:ph type="sldNum" sz="quarter" idx="5"/>
          </p:nvPr>
        </p:nvSpPr>
        <p:spPr bwMode="auto">
          <a:noFill/>
          <a:ln>
            <a:miter lim="800000"/>
            <a:headEnd/>
            <a:tailEnd/>
          </a:ln>
        </p:spPr>
        <p:txBody>
          <a:bodyPr/>
          <a:lstStyle/>
          <a:p>
            <a:fld id="{8B7035E0-0814-484C-92D6-DD296B6F21AE}" type="slidenum">
              <a:rPr lang="en-US" smtClean="0"/>
              <a:pPr/>
              <a:t>55</a:t>
            </a:fld>
            <a:endParaRPr lang="en-US" smtClean="0"/>
          </a:p>
        </p:txBody>
      </p:sp>
    </p:spTree>
    <p:extLst>
      <p:ext uri="{BB962C8B-B14F-4D97-AF65-F5344CB8AC3E}">
        <p14:creationId xmlns:p14="http://schemas.microsoft.com/office/powerpoint/2010/main" val="374555597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p:spPr>
      </p:sp>
      <p:sp>
        <p:nvSpPr>
          <p:cNvPr id="11776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117764" name="Slide Number Placeholder 3"/>
          <p:cNvSpPr>
            <a:spLocks noGrp="1"/>
          </p:cNvSpPr>
          <p:nvPr>
            <p:ph type="sldNum" sz="quarter" idx="5"/>
          </p:nvPr>
        </p:nvSpPr>
        <p:spPr bwMode="auto">
          <a:noFill/>
          <a:ln>
            <a:miter lim="800000"/>
            <a:headEnd/>
            <a:tailEnd/>
          </a:ln>
        </p:spPr>
        <p:txBody>
          <a:bodyPr/>
          <a:lstStyle/>
          <a:p>
            <a:fld id="{ACE17935-CEAE-4D16-87D0-C19D785DB9D5}" type="slidenum">
              <a:rPr lang="en-US" smtClean="0"/>
              <a:pPr/>
              <a:t>56</a:t>
            </a:fld>
            <a:endParaRPr lang="en-US" smtClean="0"/>
          </a:p>
        </p:txBody>
      </p:sp>
    </p:spTree>
    <p:extLst>
      <p:ext uri="{BB962C8B-B14F-4D97-AF65-F5344CB8AC3E}">
        <p14:creationId xmlns:p14="http://schemas.microsoft.com/office/powerpoint/2010/main" val="9678855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66564" name="Slide Number Placeholder 3"/>
          <p:cNvSpPr>
            <a:spLocks noGrp="1"/>
          </p:cNvSpPr>
          <p:nvPr>
            <p:ph type="sldNum" sz="quarter" idx="5"/>
          </p:nvPr>
        </p:nvSpPr>
        <p:spPr bwMode="auto">
          <a:noFill/>
          <a:ln>
            <a:miter lim="800000"/>
            <a:headEnd/>
            <a:tailEnd/>
          </a:ln>
        </p:spPr>
        <p:txBody>
          <a:bodyPr/>
          <a:lstStyle/>
          <a:p>
            <a:fld id="{2D7917FA-6DD7-4F0F-9210-1B39792506E6}" type="slidenum">
              <a:rPr lang="en-US" smtClean="0"/>
              <a:pPr/>
              <a:t>6</a:t>
            </a:fld>
            <a:endParaRPr lang="en-US" smtClean="0"/>
          </a:p>
        </p:txBody>
      </p:sp>
    </p:spTree>
    <p:extLst>
      <p:ext uri="{BB962C8B-B14F-4D97-AF65-F5344CB8AC3E}">
        <p14:creationId xmlns:p14="http://schemas.microsoft.com/office/powerpoint/2010/main" val="748650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67588" name="Slide Number Placeholder 3"/>
          <p:cNvSpPr>
            <a:spLocks noGrp="1"/>
          </p:cNvSpPr>
          <p:nvPr>
            <p:ph type="sldNum" sz="quarter" idx="5"/>
          </p:nvPr>
        </p:nvSpPr>
        <p:spPr bwMode="auto">
          <a:noFill/>
          <a:ln>
            <a:miter lim="800000"/>
            <a:headEnd/>
            <a:tailEnd/>
          </a:ln>
        </p:spPr>
        <p:txBody>
          <a:bodyPr/>
          <a:lstStyle/>
          <a:p>
            <a:fld id="{156EF3DD-365F-45BC-8402-46F76146DEE4}" type="slidenum">
              <a:rPr lang="en-US" smtClean="0"/>
              <a:pPr/>
              <a:t>7</a:t>
            </a:fld>
            <a:endParaRPr lang="en-US" smtClean="0"/>
          </a:p>
        </p:txBody>
      </p:sp>
    </p:spTree>
    <p:extLst>
      <p:ext uri="{BB962C8B-B14F-4D97-AF65-F5344CB8AC3E}">
        <p14:creationId xmlns:p14="http://schemas.microsoft.com/office/powerpoint/2010/main" val="17513198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68612" name="Slide Number Placeholder 3"/>
          <p:cNvSpPr>
            <a:spLocks noGrp="1"/>
          </p:cNvSpPr>
          <p:nvPr>
            <p:ph type="sldNum" sz="quarter" idx="5"/>
          </p:nvPr>
        </p:nvSpPr>
        <p:spPr bwMode="auto">
          <a:noFill/>
          <a:ln>
            <a:miter lim="800000"/>
            <a:headEnd/>
            <a:tailEnd/>
          </a:ln>
        </p:spPr>
        <p:txBody>
          <a:bodyPr/>
          <a:lstStyle/>
          <a:p>
            <a:fld id="{76CC189D-D7AB-4A43-B39F-600AC4DE39C7}" type="slidenum">
              <a:rPr lang="en-US" smtClean="0"/>
              <a:pPr/>
              <a:t>8</a:t>
            </a:fld>
            <a:endParaRPr lang="en-US" smtClean="0"/>
          </a:p>
        </p:txBody>
      </p:sp>
    </p:spTree>
    <p:extLst>
      <p:ext uri="{BB962C8B-B14F-4D97-AF65-F5344CB8AC3E}">
        <p14:creationId xmlns:p14="http://schemas.microsoft.com/office/powerpoint/2010/main" val="1801006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a:lstStyle/>
          <a:p>
            <a:pPr eaLnBrk="1" hangingPunct="1">
              <a:spcBef>
                <a:spcPct val="0"/>
              </a:spcBef>
            </a:pPr>
            <a:endParaRPr lang="en-US" smtClean="0"/>
          </a:p>
        </p:txBody>
      </p:sp>
      <p:sp>
        <p:nvSpPr>
          <p:cNvPr id="69636" name="Slide Number Placeholder 3"/>
          <p:cNvSpPr>
            <a:spLocks noGrp="1"/>
          </p:cNvSpPr>
          <p:nvPr>
            <p:ph type="sldNum" sz="quarter" idx="5"/>
          </p:nvPr>
        </p:nvSpPr>
        <p:spPr bwMode="auto">
          <a:noFill/>
          <a:ln>
            <a:miter lim="800000"/>
            <a:headEnd/>
            <a:tailEnd/>
          </a:ln>
        </p:spPr>
        <p:txBody>
          <a:bodyPr/>
          <a:lstStyle/>
          <a:p>
            <a:fld id="{D64F7F2D-8E61-4100-A4B7-382637469A66}" type="slidenum">
              <a:rPr lang="en-US" smtClean="0"/>
              <a:pPr/>
              <a:t>9</a:t>
            </a:fld>
            <a:endParaRPr lang="en-US" smtClean="0"/>
          </a:p>
        </p:txBody>
      </p:sp>
    </p:spTree>
    <p:extLst>
      <p:ext uri="{BB962C8B-B14F-4D97-AF65-F5344CB8AC3E}">
        <p14:creationId xmlns:p14="http://schemas.microsoft.com/office/powerpoint/2010/main" val="2198356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C901A4CA-8C0B-4C97-8796-7930D111B9C3}" type="datetime1">
              <a:rPr lang="en-US"/>
              <a:pPr>
                <a:defRPr/>
              </a:pPr>
              <a:t>3/30/2017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651AF526-2EA7-42AA-9020-7C9CF29DCBE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6D327778-A1E3-462A-B661-3D5195A2FD88}" type="datetime1">
              <a:rPr lang="en-US"/>
              <a:pPr>
                <a:defRPr/>
              </a:pPr>
              <a:t>3/30/2017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BDE4D246-FA0C-44E0-9702-5C11785A080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53AC868-6FBE-41B1-B36D-4546BF730290}" type="datetime1">
              <a:rPr lang="en-US"/>
              <a:pPr>
                <a:defRPr/>
              </a:pPr>
              <a:t>3/30/2017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5F14A17D-99BF-48AF-B94E-10290FB8F9B8}"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7" name="Picture 6" descr="Wiley_Logo_0112_k.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7347" y="763960"/>
            <a:ext cx="4550712" cy="959748"/>
          </a:xfrm>
          <a:prstGeom prst="rect">
            <a:avLst/>
          </a:prstGeom>
        </p:spPr>
      </p:pic>
      <p:sp>
        <p:nvSpPr>
          <p:cNvPr id="4" name="Title 3"/>
          <p:cNvSpPr>
            <a:spLocks noGrp="1"/>
          </p:cNvSpPr>
          <p:nvPr>
            <p:ph type="title"/>
          </p:nvPr>
        </p:nvSpPr>
        <p:spPr/>
        <p:txBody>
          <a:bodyPr/>
          <a:lstStyle/>
          <a:p>
            <a:r>
              <a:rPr lang="en-US" dirty="0" smtClean="0"/>
              <a:t>Click to edit Master title style</a:t>
            </a:r>
            <a:endParaRPr lang="en-US" dirty="0"/>
          </a:p>
        </p:txBody>
      </p:sp>
      <p:sp>
        <p:nvSpPr>
          <p:cNvPr id="6" name="Rectangle 5"/>
          <p:cNvSpPr/>
          <p:nvPr userDrawn="1"/>
        </p:nvSpPr>
        <p:spPr>
          <a:xfrm>
            <a:off x="1524000" y="6553200"/>
            <a:ext cx="6477000" cy="276999"/>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srgbClr val="000000"/>
                </a:solidFill>
                <a:effectLst/>
                <a:uLnTx/>
                <a:uFillTx/>
                <a:latin typeface="Helvetica" pitchFamily="34" charset="0"/>
                <a:cs typeface="Times New Roman" pitchFamily="18" charset="0"/>
              </a:rPr>
              <a:t>Copyright © 2014 John Wiley &amp; Sons, Inc. All rights reserved.</a:t>
            </a:r>
          </a:p>
        </p:txBody>
      </p:sp>
    </p:spTree>
    <p:extLst>
      <p:ext uri="{BB962C8B-B14F-4D97-AF65-F5344CB8AC3E}">
        <p14:creationId xmlns:p14="http://schemas.microsoft.com/office/powerpoint/2010/main" val="39194525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354F0A3-68E5-4FC4-BC68-3A13DF333E8B}" type="datetime1">
              <a:rPr lang="en-US"/>
              <a:pPr>
                <a:defRPr/>
              </a:pPr>
              <a:t>3/30/2017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5563AD0F-23D7-4055-BB9C-E00BF8E0640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016B61B-9AF6-4E5C-BD3A-872C1450C996}" type="datetime1">
              <a:rPr lang="en-US"/>
              <a:pPr>
                <a:defRPr/>
              </a:pPr>
              <a:t>3/30/2017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8254400B-24C8-4728-9295-6FD15F1D887E}"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A1A88BE-5B38-4A05-9AA9-F31473D30EAD}" type="datetime1">
              <a:rPr lang="en-US"/>
              <a:pPr>
                <a:defRPr/>
              </a:pPr>
              <a:t>3/30/2017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10DE53DF-496F-4A3E-B700-92840589AC7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CA9F5B1-47F5-4E05-AC38-A49B9D4A2DA1}" type="datetime1">
              <a:rPr lang="en-US"/>
              <a:pPr>
                <a:defRPr/>
              </a:pPr>
              <a:t>3/30/2017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Sec 2-</a:t>
            </a:r>
          </a:p>
        </p:txBody>
      </p:sp>
      <p:sp>
        <p:nvSpPr>
          <p:cNvPr id="7" name="Slide Number Placeholder 5"/>
          <p:cNvSpPr>
            <a:spLocks noGrp="1"/>
          </p:cNvSpPr>
          <p:nvPr>
            <p:ph type="sldNum" sz="quarter" idx="12"/>
          </p:nvPr>
        </p:nvSpPr>
        <p:spPr/>
        <p:txBody>
          <a:bodyPr/>
          <a:lstStyle>
            <a:lvl1pPr>
              <a:defRPr/>
            </a:lvl1pPr>
          </a:lstStyle>
          <a:p>
            <a:pPr>
              <a:defRPr/>
            </a:pPr>
            <a:fld id="{0A8050CA-FC39-46E7-9CF0-51BC61A944B3}"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276D082-A68F-4BA2-BF7F-E43027EDDDB1}" type="datetime1">
              <a:rPr lang="en-US"/>
              <a:pPr>
                <a:defRPr/>
              </a:pPr>
              <a:t>3/30/2017</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Sec 2-</a:t>
            </a:r>
          </a:p>
        </p:txBody>
      </p:sp>
      <p:sp>
        <p:nvSpPr>
          <p:cNvPr id="9" name="Slide Number Placeholder 5"/>
          <p:cNvSpPr>
            <a:spLocks noGrp="1"/>
          </p:cNvSpPr>
          <p:nvPr>
            <p:ph type="sldNum" sz="quarter" idx="12"/>
          </p:nvPr>
        </p:nvSpPr>
        <p:spPr/>
        <p:txBody>
          <a:bodyPr/>
          <a:lstStyle>
            <a:lvl1pPr>
              <a:defRPr/>
            </a:lvl1pPr>
          </a:lstStyle>
          <a:p>
            <a:pPr>
              <a:defRPr/>
            </a:pPr>
            <a:fld id="{3BEDB2F3-2ED2-4AC3-8FD4-30006C09FEF9}"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C6D8BAE-E456-4168-B051-407707C789B3}" type="datetime1">
              <a:rPr lang="en-US"/>
              <a:pPr>
                <a:defRPr/>
              </a:pPr>
              <a:t>3/30/2017</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Sec 2-</a:t>
            </a:r>
          </a:p>
        </p:txBody>
      </p:sp>
      <p:sp>
        <p:nvSpPr>
          <p:cNvPr id="5" name="Slide Number Placeholder 5"/>
          <p:cNvSpPr>
            <a:spLocks noGrp="1"/>
          </p:cNvSpPr>
          <p:nvPr>
            <p:ph type="sldNum" sz="quarter" idx="12"/>
          </p:nvPr>
        </p:nvSpPr>
        <p:spPr/>
        <p:txBody>
          <a:bodyPr/>
          <a:lstStyle>
            <a:lvl1pPr>
              <a:defRPr/>
            </a:lvl1pPr>
          </a:lstStyle>
          <a:p>
            <a:pPr>
              <a:defRPr/>
            </a:pPr>
            <a:fld id="{0A587CF0-BB0A-44A5-8F11-0A2D0A1B17A3}"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02AF4CE-D5D6-4279-8EB8-55C5C21A1D40}" type="datetime1">
              <a:rPr lang="en-US"/>
              <a:pPr>
                <a:defRPr/>
              </a:pPr>
              <a:t>3/30/2017</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Sec 2-</a:t>
            </a:r>
          </a:p>
        </p:txBody>
      </p:sp>
      <p:sp>
        <p:nvSpPr>
          <p:cNvPr id="4" name="Slide Number Placeholder 5"/>
          <p:cNvSpPr>
            <a:spLocks noGrp="1"/>
          </p:cNvSpPr>
          <p:nvPr>
            <p:ph type="sldNum" sz="quarter" idx="12"/>
          </p:nvPr>
        </p:nvSpPr>
        <p:spPr/>
        <p:txBody>
          <a:bodyPr/>
          <a:lstStyle>
            <a:lvl1pPr>
              <a:defRPr/>
            </a:lvl1pPr>
          </a:lstStyle>
          <a:p>
            <a:pPr>
              <a:defRPr/>
            </a:pPr>
            <a:fld id="{A4E3C263-680E-4330-A94D-D63C8A87895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p:cNvCxnSpPr/>
          <p:nvPr userDrawn="1"/>
        </p:nvCxnSpPr>
        <p:spPr>
          <a:xfrm>
            <a:off x="457200" y="762000"/>
            <a:ext cx="8229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0"/>
            <a:ext cx="8229600" cy="868362"/>
          </a:xfrm>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066800"/>
            <a:ext cx="8229600" cy="4953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Date Placeholder 3"/>
          <p:cNvSpPr>
            <a:spLocks noGrp="1"/>
          </p:cNvSpPr>
          <p:nvPr>
            <p:ph type="dt" sz="half" idx="10"/>
          </p:nvPr>
        </p:nvSpPr>
        <p:spPr>
          <a:xfrm>
            <a:off x="6477000" y="6248400"/>
            <a:ext cx="990600" cy="365125"/>
          </a:xfrm>
        </p:spPr>
        <p:txBody>
          <a:bodyPr/>
          <a:lstStyle>
            <a:lvl1pPr>
              <a:defRPr/>
            </a:lvl1pPr>
          </a:lstStyle>
          <a:p>
            <a:pPr>
              <a:defRPr/>
            </a:pPr>
            <a:fld id="{DBB37641-097A-4598-A3A2-FFF904D83866}" type="datetime1">
              <a:rPr lang="en-US"/>
              <a:pPr>
                <a:defRPr/>
              </a:pPr>
              <a:t>3/30/2017</a:t>
            </a:fld>
            <a:endParaRPr lang="en-US" dirty="0"/>
          </a:p>
        </p:txBody>
      </p:sp>
      <p:sp>
        <p:nvSpPr>
          <p:cNvPr id="7" name="Footer Placeholder 4"/>
          <p:cNvSpPr>
            <a:spLocks noGrp="1"/>
          </p:cNvSpPr>
          <p:nvPr>
            <p:ph type="ftr" sz="quarter" idx="11"/>
          </p:nvPr>
        </p:nvSpPr>
        <p:spPr>
          <a:xfrm>
            <a:off x="457200" y="6248400"/>
            <a:ext cx="4953000" cy="365125"/>
          </a:xfrm>
        </p:spPr>
        <p:txBody>
          <a:bodyPr/>
          <a:lstStyle>
            <a:lvl1pPr>
              <a:defRPr/>
            </a:lvl1pPr>
          </a:lstStyle>
          <a:p>
            <a:pPr>
              <a:defRPr/>
            </a:pPr>
            <a:r>
              <a:rPr lang="en-US"/>
              <a:t>Sec 2-</a:t>
            </a:r>
          </a:p>
        </p:txBody>
      </p:sp>
      <p:sp>
        <p:nvSpPr>
          <p:cNvPr id="8" name="Slide Number Placeholder 5"/>
          <p:cNvSpPr>
            <a:spLocks noGrp="1"/>
          </p:cNvSpPr>
          <p:nvPr>
            <p:ph type="sldNum" sz="quarter" idx="12"/>
          </p:nvPr>
        </p:nvSpPr>
        <p:spPr>
          <a:xfrm>
            <a:off x="7772400" y="6248400"/>
            <a:ext cx="1066800" cy="365125"/>
          </a:xfrm>
        </p:spPr>
        <p:txBody>
          <a:bodyPr/>
          <a:lstStyle>
            <a:lvl1pPr>
              <a:defRPr/>
            </a:lvl1pPr>
          </a:lstStyle>
          <a:p>
            <a:pPr>
              <a:defRPr/>
            </a:pPr>
            <a:fld id="{80F4E914-A457-431E-806C-EC79CB6662E5}"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D6EA84F-BD1F-4BD7-839D-6CF19C89BEC3}" type="datetime1">
              <a:rPr lang="en-US"/>
              <a:pPr>
                <a:defRPr/>
              </a:pPr>
              <a:t>3/30/2017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Sec 2-</a:t>
            </a:r>
          </a:p>
        </p:txBody>
      </p:sp>
      <p:sp>
        <p:nvSpPr>
          <p:cNvPr id="7" name="Slide Number Placeholder 5"/>
          <p:cNvSpPr>
            <a:spLocks noGrp="1"/>
          </p:cNvSpPr>
          <p:nvPr>
            <p:ph type="sldNum" sz="quarter" idx="12"/>
          </p:nvPr>
        </p:nvSpPr>
        <p:spPr/>
        <p:txBody>
          <a:bodyPr/>
          <a:lstStyle>
            <a:lvl1pPr>
              <a:defRPr/>
            </a:lvl1pPr>
          </a:lstStyle>
          <a:p>
            <a:pPr>
              <a:defRPr/>
            </a:pPr>
            <a:fld id="{7311B862-E7CA-40A9-9DE1-79C423F5F40C}"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CDEE50A-A680-4397-87AD-0F310146C532}" type="datetime1">
              <a:rPr lang="en-US"/>
              <a:pPr>
                <a:defRPr/>
              </a:pPr>
              <a:t>3/30/2017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Sec 2-</a:t>
            </a:r>
          </a:p>
        </p:txBody>
      </p:sp>
      <p:sp>
        <p:nvSpPr>
          <p:cNvPr id="7" name="Slide Number Placeholder 5"/>
          <p:cNvSpPr>
            <a:spLocks noGrp="1"/>
          </p:cNvSpPr>
          <p:nvPr>
            <p:ph type="sldNum" sz="quarter" idx="12"/>
          </p:nvPr>
        </p:nvSpPr>
        <p:spPr/>
        <p:txBody>
          <a:bodyPr/>
          <a:lstStyle>
            <a:lvl1pPr>
              <a:defRPr/>
            </a:lvl1pPr>
          </a:lstStyle>
          <a:p>
            <a:pPr>
              <a:defRPr/>
            </a:pPr>
            <a:fld id="{60D1557C-462E-45A5-9F99-294D837AD181}"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A9AAEA5-A3AB-4949-AD34-9932E1B17852}" type="datetime1">
              <a:rPr lang="en-US"/>
              <a:pPr>
                <a:defRPr/>
              </a:pPr>
              <a:t>3/30/2017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B89CB4B4-7B31-4160-89D4-C78D81290779}"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495A882-1CC0-47BC-B176-448A0A3B93A2}" type="datetime1">
              <a:rPr lang="en-US"/>
              <a:pPr>
                <a:defRPr/>
              </a:pPr>
              <a:t>3/30/2017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859C5758-2ABB-4A8B-BF3A-F13655B1B37E}"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52C0928-5518-4502-8138-91261644A529}" type="datetime1">
              <a:rPr lang="en-US"/>
              <a:pPr>
                <a:defRPr/>
              </a:pPr>
              <a:t>3/30/2017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76166359-7768-404B-91E3-4AA92A51C7FB}"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2FCD525-792E-4576-AE1E-24D7F5BFDF33}" type="datetime1">
              <a:rPr lang="en-US"/>
              <a:pPr>
                <a:defRPr/>
              </a:pPr>
              <a:t>3/30/2017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16B3DC72-C071-4312-B79C-A83C71E2F062}"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DE861F2-7A31-4704-B375-7EBD2E6E085E}" type="datetime1">
              <a:rPr lang="en-US"/>
              <a:pPr>
                <a:defRPr/>
              </a:pPr>
              <a:t>3/30/2017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B3F4DC96-E614-4AAD-97A8-D00DCADD1677}"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E3D0782-C929-49FA-BE93-7FF261A01B3E}" type="datetime1">
              <a:rPr lang="en-US"/>
              <a:pPr>
                <a:defRPr/>
              </a:pPr>
              <a:t>3/30/2017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Sec 2-</a:t>
            </a:r>
          </a:p>
        </p:txBody>
      </p:sp>
      <p:sp>
        <p:nvSpPr>
          <p:cNvPr id="7" name="Slide Number Placeholder 5"/>
          <p:cNvSpPr>
            <a:spLocks noGrp="1"/>
          </p:cNvSpPr>
          <p:nvPr>
            <p:ph type="sldNum" sz="quarter" idx="12"/>
          </p:nvPr>
        </p:nvSpPr>
        <p:spPr/>
        <p:txBody>
          <a:bodyPr/>
          <a:lstStyle>
            <a:lvl1pPr>
              <a:defRPr/>
            </a:lvl1pPr>
          </a:lstStyle>
          <a:p>
            <a:pPr>
              <a:defRPr/>
            </a:pPr>
            <a:fld id="{4809541E-0ED4-4AB3-997E-F7F0E5D43CC6}"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774C2A2-3273-4CCD-AADC-68D1398CBC20}" type="datetime1">
              <a:rPr lang="en-US"/>
              <a:pPr>
                <a:defRPr/>
              </a:pPr>
              <a:t>3/30/2017</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Sec 2-</a:t>
            </a:r>
          </a:p>
        </p:txBody>
      </p:sp>
      <p:sp>
        <p:nvSpPr>
          <p:cNvPr id="9" name="Slide Number Placeholder 5"/>
          <p:cNvSpPr>
            <a:spLocks noGrp="1"/>
          </p:cNvSpPr>
          <p:nvPr>
            <p:ph type="sldNum" sz="quarter" idx="12"/>
          </p:nvPr>
        </p:nvSpPr>
        <p:spPr/>
        <p:txBody>
          <a:bodyPr/>
          <a:lstStyle>
            <a:lvl1pPr>
              <a:defRPr/>
            </a:lvl1pPr>
          </a:lstStyle>
          <a:p>
            <a:pPr>
              <a:defRPr/>
            </a:pPr>
            <a:fld id="{79170933-2CDE-445F-9ABC-8512EF3C8CB8}"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767111B-917D-487F-806E-46FE193118A5}" type="datetime1">
              <a:rPr lang="en-US"/>
              <a:pPr>
                <a:defRPr/>
              </a:pPr>
              <a:t>3/30/2017</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Sec 2-</a:t>
            </a:r>
          </a:p>
        </p:txBody>
      </p:sp>
      <p:sp>
        <p:nvSpPr>
          <p:cNvPr id="5" name="Slide Number Placeholder 5"/>
          <p:cNvSpPr>
            <a:spLocks noGrp="1"/>
          </p:cNvSpPr>
          <p:nvPr>
            <p:ph type="sldNum" sz="quarter" idx="12"/>
          </p:nvPr>
        </p:nvSpPr>
        <p:spPr/>
        <p:txBody>
          <a:bodyPr/>
          <a:lstStyle>
            <a:lvl1pPr>
              <a:defRPr/>
            </a:lvl1pPr>
          </a:lstStyle>
          <a:p>
            <a:pPr>
              <a:defRPr/>
            </a:pPr>
            <a:fld id="{061F0A22-FD4B-4C6D-A4DD-4D1760E557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F09EAAB-98CC-4367-A003-9826FCF71657}" type="datetime1">
              <a:rPr lang="en-US"/>
              <a:pPr>
                <a:defRPr/>
              </a:pPr>
              <a:t>3/30/2017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a:xfrm>
            <a:off x="7467600" y="6248400"/>
            <a:ext cx="1371600" cy="365125"/>
          </a:xfrm>
        </p:spPr>
        <p:txBody>
          <a:bodyPr/>
          <a:lstStyle>
            <a:lvl1pPr>
              <a:defRPr/>
            </a:lvl1pPr>
          </a:lstStyle>
          <a:p>
            <a:pPr>
              <a:defRPr/>
            </a:pPr>
            <a:fld id="{5202F496-819C-4A39-A610-DDD1EF0A6FFB}" type="slidenum">
              <a:rPr lang="en-US"/>
              <a:pPr>
                <a:defRPr/>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35324E4-288E-4E0D-ABAF-733D8571CEF3}" type="datetime1">
              <a:rPr lang="en-US"/>
              <a:pPr>
                <a:defRPr/>
              </a:pPr>
              <a:t>3/30/2017</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Sec 2-</a:t>
            </a:r>
          </a:p>
        </p:txBody>
      </p:sp>
      <p:sp>
        <p:nvSpPr>
          <p:cNvPr id="4" name="Slide Number Placeholder 5"/>
          <p:cNvSpPr>
            <a:spLocks noGrp="1"/>
          </p:cNvSpPr>
          <p:nvPr>
            <p:ph type="sldNum" sz="quarter" idx="12"/>
          </p:nvPr>
        </p:nvSpPr>
        <p:spPr/>
        <p:txBody>
          <a:bodyPr/>
          <a:lstStyle>
            <a:lvl1pPr>
              <a:defRPr/>
            </a:lvl1pPr>
          </a:lstStyle>
          <a:p>
            <a:pPr>
              <a:defRPr/>
            </a:pPr>
            <a:fld id="{8F7E2A8D-4B44-4C28-9C25-A12A0F3BAD48}"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735A25B-146B-4065-835E-93B5940DABC3}" type="datetime1">
              <a:rPr lang="en-US"/>
              <a:pPr>
                <a:defRPr/>
              </a:pPr>
              <a:t>3/30/2017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Sec 2-</a:t>
            </a:r>
          </a:p>
        </p:txBody>
      </p:sp>
      <p:sp>
        <p:nvSpPr>
          <p:cNvPr id="7" name="Slide Number Placeholder 5"/>
          <p:cNvSpPr>
            <a:spLocks noGrp="1"/>
          </p:cNvSpPr>
          <p:nvPr>
            <p:ph type="sldNum" sz="quarter" idx="12"/>
          </p:nvPr>
        </p:nvSpPr>
        <p:spPr/>
        <p:txBody>
          <a:bodyPr/>
          <a:lstStyle>
            <a:lvl1pPr>
              <a:defRPr/>
            </a:lvl1pPr>
          </a:lstStyle>
          <a:p>
            <a:pPr>
              <a:defRPr/>
            </a:pPr>
            <a:fld id="{2AFC547E-7C3F-4878-9631-915D5D2A60D2}"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89BF34D-C674-461A-A522-FF501EB39CB7}" type="datetime1">
              <a:rPr lang="en-US"/>
              <a:pPr>
                <a:defRPr/>
              </a:pPr>
              <a:t>3/30/2017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Sec 2-</a:t>
            </a:r>
          </a:p>
        </p:txBody>
      </p:sp>
      <p:sp>
        <p:nvSpPr>
          <p:cNvPr id="7" name="Slide Number Placeholder 5"/>
          <p:cNvSpPr>
            <a:spLocks noGrp="1"/>
          </p:cNvSpPr>
          <p:nvPr>
            <p:ph type="sldNum" sz="quarter" idx="12"/>
          </p:nvPr>
        </p:nvSpPr>
        <p:spPr/>
        <p:txBody>
          <a:bodyPr/>
          <a:lstStyle>
            <a:lvl1pPr>
              <a:defRPr/>
            </a:lvl1pPr>
          </a:lstStyle>
          <a:p>
            <a:pPr>
              <a:defRPr/>
            </a:pPr>
            <a:fld id="{BDD38169-9297-4261-92CA-ECE5887B2246}"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E44D712-4CDD-49B5-AE97-BA9058170AE8}" type="datetime1">
              <a:rPr lang="en-US"/>
              <a:pPr>
                <a:defRPr/>
              </a:pPr>
              <a:t>3/30/2017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4436B6C1-D4FF-4FBE-9A55-70BF9662C62F}"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90FEF71-6446-4393-968C-7B8A3934B221}" type="datetime1">
              <a:rPr lang="en-US"/>
              <a:pPr>
                <a:defRPr/>
              </a:pPr>
              <a:t>3/30/2017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Sec 2-</a:t>
            </a:r>
          </a:p>
        </p:txBody>
      </p:sp>
      <p:sp>
        <p:nvSpPr>
          <p:cNvPr id="6" name="Slide Number Placeholder 5"/>
          <p:cNvSpPr>
            <a:spLocks noGrp="1"/>
          </p:cNvSpPr>
          <p:nvPr>
            <p:ph type="sldNum" sz="quarter" idx="12"/>
          </p:nvPr>
        </p:nvSpPr>
        <p:spPr/>
        <p:txBody>
          <a:bodyPr/>
          <a:lstStyle>
            <a:lvl1pPr>
              <a:defRPr/>
            </a:lvl1pPr>
          </a:lstStyle>
          <a:p>
            <a:pPr>
              <a:defRPr/>
            </a:pPr>
            <a:fld id="{852236E1-5605-4B2C-8777-821521326A6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D1D717AC-6402-4E3C-94A4-6F5991B4C266}" type="datetime1">
              <a:rPr lang="en-US"/>
              <a:pPr>
                <a:defRPr/>
              </a:pPr>
              <a:t>3/30/2017</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Sec 2-</a:t>
            </a:r>
          </a:p>
        </p:txBody>
      </p:sp>
      <p:sp>
        <p:nvSpPr>
          <p:cNvPr id="7" name="Slide Number Placeholder 5"/>
          <p:cNvSpPr>
            <a:spLocks noGrp="1"/>
          </p:cNvSpPr>
          <p:nvPr>
            <p:ph type="sldNum" sz="quarter" idx="12"/>
          </p:nvPr>
        </p:nvSpPr>
        <p:spPr/>
        <p:txBody>
          <a:bodyPr/>
          <a:lstStyle>
            <a:lvl1pPr>
              <a:defRPr/>
            </a:lvl1pPr>
          </a:lstStyle>
          <a:p>
            <a:pPr>
              <a:defRPr/>
            </a:pPr>
            <a:fld id="{37905BCD-3CBD-423C-96FB-A4F8FBD0912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75A7712-45CC-4C4C-A193-C775FA262B04}" type="datetime1">
              <a:rPr lang="en-US"/>
              <a:pPr>
                <a:defRPr/>
              </a:pPr>
              <a:t>3/30/2017</a:t>
            </a:fld>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a:t>Sec 2-</a:t>
            </a:r>
          </a:p>
        </p:txBody>
      </p:sp>
      <p:sp>
        <p:nvSpPr>
          <p:cNvPr id="9" name="Slide Number Placeholder 5"/>
          <p:cNvSpPr>
            <a:spLocks noGrp="1"/>
          </p:cNvSpPr>
          <p:nvPr>
            <p:ph type="sldNum" sz="quarter" idx="12"/>
          </p:nvPr>
        </p:nvSpPr>
        <p:spPr/>
        <p:txBody>
          <a:bodyPr/>
          <a:lstStyle>
            <a:lvl1pPr>
              <a:defRPr/>
            </a:lvl1pPr>
          </a:lstStyle>
          <a:p>
            <a:pPr>
              <a:defRPr/>
            </a:pPr>
            <a:fld id="{841145E5-7C47-4AE4-8BB3-82F393B45C5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3BCE5502-A9D2-4D91-8561-C0B8FDCAB9CF}" type="datetime1">
              <a:rPr lang="en-US"/>
              <a:pPr>
                <a:defRPr/>
              </a:pPr>
              <a:t>3/30/2017</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Sec 2-</a:t>
            </a:r>
          </a:p>
        </p:txBody>
      </p:sp>
      <p:sp>
        <p:nvSpPr>
          <p:cNvPr id="5" name="Slide Number Placeholder 5"/>
          <p:cNvSpPr>
            <a:spLocks noGrp="1"/>
          </p:cNvSpPr>
          <p:nvPr>
            <p:ph type="sldNum" sz="quarter" idx="12"/>
          </p:nvPr>
        </p:nvSpPr>
        <p:spPr/>
        <p:txBody>
          <a:bodyPr/>
          <a:lstStyle>
            <a:lvl1pPr>
              <a:defRPr/>
            </a:lvl1pPr>
          </a:lstStyle>
          <a:p>
            <a:pPr>
              <a:defRPr/>
            </a:pPr>
            <a:fld id="{7B4B4308-6E23-4163-8336-2A2534196E5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2A0A833-873C-46A8-8E84-A0493EE72065}" type="datetime1">
              <a:rPr lang="en-US"/>
              <a:pPr>
                <a:defRPr/>
              </a:pPr>
              <a:t>3/30/2017</a:t>
            </a:fld>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a:t>Sec 2-</a:t>
            </a:r>
          </a:p>
        </p:txBody>
      </p:sp>
      <p:sp>
        <p:nvSpPr>
          <p:cNvPr id="4" name="Slide Number Placeholder 5"/>
          <p:cNvSpPr>
            <a:spLocks noGrp="1"/>
          </p:cNvSpPr>
          <p:nvPr>
            <p:ph type="sldNum" sz="quarter" idx="12"/>
          </p:nvPr>
        </p:nvSpPr>
        <p:spPr>
          <a:xfrm>
            <a:off x="7467600" y="6248400"/>
            <a:ext cx="1371600" cy="365125"/>
          </a:xfrm>
        </p:spPr>
        <p:txBody>
          <a:bodyPr/>
          <a:lstStyle>
            <a:lvl1pPr>
              <a:defRPr/>
            </a:lvl1pPr>
          </a:lstStyle>
          <a:p>
            <a:pPr>
              <a:defRPr/>
            </a:pPr>
            <a:fld id="{32406C1C-E842-45E3-A836-031C4FF1058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D83D800-C8D5-4BC7-BB7D-3538FAFBA5E3}" type="datetime1">
              <a:rPr lang="en-US"/>
              <a:pPr>
                <a:defRPr/>
              </a:pPr>
              <a:t>3/30/2017</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Sec 2-</a:t>
            </a:r>
          </a:p>
        </p:txBody>
      </p:sp>
      <p:sp>
        <p:nvSpPr>
          <p:cNvPr id="7" name="Slide Number Placeholder 5"/>
          <p:cNvSpPr>
            <a:spLocks noGrp="1"/>
          </p:cNvSpPr>
          <p:nvPr>
            <p:ph type="sldNum" sz="quarter" idx="12"/>
          </p:nvPr>
        </p:nvSpPr>
        <p:spPr/>
        <p:txBody>
          <a:bodyPr/>
          <a:lstStyle>
            <a:lvl1pPr>
              <a:defRPr/>
            </a:lvl1pPr>
          </a:lstStyle>
          <a:p>
            <a:pPr>
              <a:defRPr/>
            </a:pPr>
            <a:fld id="{40687B49-475B-4FE2-B381-05285280E29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1387F20-0F3A-44CF-B0BD-AB2533FDAF49}" type="datetime1">
              <a:rPr lang="en-US"/>
              <a:pPr>
                <a:defRPr/>
              </a:pPr>
              <a:t>3/30/2017</a:t>
            </a:fld>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a:t>Sec 2-</a:t>
            </a:r>
          </a:p>
        </p:txBody>
      </p:sp>
      <p:sp>
        <p:nvSpPr>
          <p:cNvPr id="7" name="Slide Number Placeholder 5"/>
          <p:cNvSpPr>
            <a:spLocks noGrp="1"/>
          </p:cNvSpPr>
          <p:nvPr>
            <p:ph type="sldNum" sz="quarter" idx="12"/>
          </p:nvPr>
        </p:nvSpPr>
        <p:spPr/>
        <p:txBody>
          <a:bodyPr/>
          <a:lstStyle>
            <a:lvl1pPr>
              <a:defRPr/>
            </a:lvl1pPr>
          </a:lstStyle>
          <a:p>
            <a:pPr>
              <a:defRPr/>
            </a:pPr>
            <a:fld id="{D2736582-E9AD-4942-B170-6B24A64858D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emf"/><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0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0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867400" y="6324600"/>
            <a:ext cx="11430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cs typeface="Arial" pitchFamily="34" charset="0"/>
              </a:defRPr>
            </a:lvl1pPr>
          </a:lstStyle>
          <a:p>
            <a:pPr>
              <a:defRPr/>
            </a:pPr>
            <a:fld id="{E8D46B1B-42F3-4310-815A-90D99025B2FD}" type="datetime1">
              <a:rPr lang="en-US"/>
              <a:pPr>
                <a:defRPr/>
              </a:pPr>
              <a:t>3/30/2017</a:t>
            </a:fld>
            <a:endParaRPr lang="en-US" dirty="0"/>
          </a:p>
        </p:txBody>
      </p:sp>
      <p:sp>
        <p:nvSpPr>
          <p:cNvPr id="5" name="Footer Placeholder 4"/>
          <p:cNvSpPr>
            <a:spLocks noGrp="1"/>
          </p:cNvSpPr>
          <p:nvPr>
            <p:ph type="ftr" sz="quarter" idx="3"/>
          </p:nvPr>
        </p:nvSpPr>
        <p:spPr>
          <a:xfrm>
            <a:off x="457200" y="6324600"/>
            <a:ext cx="50292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cs typeface="Arial" pitchFamily="34" charset="0"/>
              </a:defRPr>
            </a:lvl1pPr>
          </a:lstStyle>
          <a:p>
            <a:pPr>
              <a:defRPr/>
            </a:pPr>
            <a:r>
              <a:rPr lang="en-US"/>
              <a:t>Sec 2-</a:t>
            </a:r>
          </a:p>
        </p:txBody>
      </p:sp>
      <p:sp>
        <p:nvSpPr>
          <p:cNvPr id="6" name="Slide Number Placeholder 5"/>
          <p:cNvSpPr>
            <a:spLocks noGrp="1"/>
          </p:cNvSpPr>
          <p:nvPr>
            <p:ph type="sldNum" sz="quarter" idx="4"/>
          </p:nvPr>
        </p:nvSpPr>
        <p:spPr>
          <a:xfrm>
            <a:off x="7467600" y="6248400"/>
            <a:ext cx="1371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cs typeface="Arial" pitchFamily="34" charset="0"/>
              </a:defRPr>
            </a:lvl1pPr>
          </a:lstStyle>
          <a:p>
            <a:pPr>
              <a:defRPr/>
            </a:pPr>
            <a:fld id="{670F58F1-1219-4A93-BD66-C38AD36B30C3}" type="slidenum">
              <a:rPr lang="en-US"/>
              <a:pPr>
                <a:defRPr/>
              </a:pPr>
              <a:t>‹#›</a:t>
            </a:fld>
            <a:endParaRPr lang="en-US" dirty="0"/>
          </a:p>
        </p:txBody>
      </p:sp>
      <p:sp>
        <p:nvSpPr>
          <p:cNvPr id="8" name="Rectangle 7"/>
          <p:cNvSpPr/>
          <p:nvPr userDrawn="1"/>
        </p:nvSpPr>
        <p:spPr>
          <a:xfrm>
            <a:off x="1524000" y="6553200"/>
            <a:ext cx="6477000" cy="276999"/>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srgbClr val="000000"/>
                </a:solidFill>
                <a:effectLst/>
                <a:uLnTx/>
                <a:uFillTx/>
                <a:latin typeface="Helvetica" pitchFamily="34" charset="0"/>
                <a:cs typeface="Times New Roman" pitchFamily="18" charset="0"/>
              </a:rPr>
              <a:t>Copyright © 2014 John Wiley &amp; Sons, Inc. All rights reserved.</a:t>
            </a:r>
          </a:p>
        </p:txBody>
      </p:sp>
      <p:pic>
        <p:nvPicPr>
          <p:cNvPr id="9" name="Picture 8" descr="Wiley_Logo.eps"/>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801459" y="6553200"/>
            <a:ext cx="1143000" cy="241060"/>
          </a:xfrm>
          <a:prstGeom prst="rect">
            <a:avLst/>
          </a:prstGeom>
        </p:spPr>
      </p:pic>
    </p:spTree>
  </p:cSld>
  <p:clrMap bg1="lt1" tx1="dk1" bg2="lt2" tx2="dk2" accent1="accent1" accent2="accent2" accent3="accent3" accent4="accent4" accent5="accent5" accent6="accent6" hlink="hlink" folHlink="folHlink"/>
  <p:sldLayoutIdLst>
    <p:sldLayoutId id="2147484093" r:id="rId1"/>
    <p:sldLayoutId id="2147484125" r:id="rId2"/>
    <p:sldLayoutId id="2147484094" r:id="rId3"/>
    <p:sldLayoutId id="2147484095" r:id="rId4"/>
    <p:sldLayoutId id="2147484096" r:id="rId5"/>
    <p:sldLayoutId id="2147484097" r:id="rId6"/>
    <p:sldLayoutId id="2147484098" r:id="rId7"/>
    <p:sldLayoutId id="2147484099" r:id="rId8"/>
    <p:sldLayoutId id="2147484100" r:id="rId9"/>
    <p:sldLayoutId id="2147484101" r:id="rId10"/>
    <p:sldLayoutId id="2147484102" r:id="rId11"/>
    <p:sldLayoutId id="2147484126" r:id="rId12"/>
  </p:sldLayoutIdLst>
  <p:hf hdr="0" ftr="0" dt="0"/>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ＭＳ Ｐゴシック" charset="-128"/>
        </a:defRPr>
      </a:lvl1pPr>
      <a:lvl2pPr algn="ctr" rtl="0" eaLnBrk="0" fontAlgn="base" hangingPunct="0">
        <a:spcBef>
          <a:spcPct val="0"/>
        </a:spcBef>
        <a:spcAft>
          <a:spcPct val="0"/>
        </a:spcAft>
        <a:defRPr sz="4400">
          <a:solidFill>
            <a:schemeClr val="tx1"/>
          </a:solidFill>
          <a:latin typeface="Helvetica" pitchFamily="50" charset="0"/>
          <a:ea typeface="MS PGothic" pitchFamily="34" charset="-128"/>
          <a:cs typeface="ＭＳ Ｐゴシック" charset="-128"/>
        </a:defRPr>
      </a:lvl2pPr>
      <a:lvl3pPr algn="ctr" rtl="0" eaLnBrk="0" fontAlgn="base" hangingPunct="0">
        <a:spcBef>
          <a:spcPct val="0"/>
        </a:spcBef>
        <a:spcAft>
          <a:spcPct val="0"/>
        </a:spcAft>
        <a:defRPr sz="4400">
          <a:solidFill>
            <a:schemeClr val="tx1"/>
          </a:solidFill>
          <a:latin typeface="Helvetica" pitchFamily="50" charset="0"/>
          <a:ea typeface="MS PGothic" pitchFamily="34" charset="-128"/>
          <a:cs typeface="ＭＳ Ｐゴシック" charset="-128"/>
        </a:defRPr>
      </a:lvl3pPr>
      <a:lvl4pPr algn="ctr" rtl="0" eaLnBrk="0" fontAlgn="base" hangingPunct="0">
        <a:spcBef>
          <a:spcPct val="0"/>
        </a:spcBef>
        <a:spcAft>
          <a:spcPct val="0"/>
        </a:spcAft>
        <a:defRPr sz="4400">
          <a:solidFill>
            <a:schemeClr val="tx1"/>
          </a:solidFill>
          <a:latin typeface="Helvetica" pitchFamily="50" charset="0"/>
          <a:ea typeface="MS PGothic" pitchFamily="34" charset="-128"/>
          <a:cs typeface="ＭＳ Ｐゴシック" charset="-128"/>
        </a:defRPr>
      </a:lvl4pPr>
      <a:lvl5pPr algn="ctr" rtl="0" eaLnBrk="0" fontAlgn="base" hangingPunct="0">
        <a:spcBef>
          <a:spcPct val="0"/>
        </a:spcBef>
        <a:spcAft>
          <a:spcPct val="0"/>
        </a:spcAft>
        <a:defRPr sz="4400">
          <a:solidFill>
            <a:schemeClr val="tx1"/>
          </a:solidFill>
          <a:latin typeface="Helvetica" pitchFamily="50" charset="0"/>
          <a:ea typeface="MS PGothic" pitchFamily="34"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22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22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cs typeface="Arial" pitchFamily="34" charset="0"/>
              </a:defRPr>
            </a:lvl1pPr>
          </a:lstStyle>
          <a:p>
            <a:pPr>
              <a:defRPr/>
            </a:pPr>
            <a:fld id="{9404EC71-C094-4DCA-8CE2-0C171DB68F50}" type="datetime1">
              <a:rPr lang="en-US"/>
              <a:pPr>
                <a:defRPr/>
              </a:pPr>
              <a:t>3/30/2017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cs typeface="Arial" pitchFamily="34" charset="0"/>
              </a:defRPr>
            </a:lvl1pPr>
          </a:lstStyle>
          <a:p>
            <a:pPr>
              <a:defRPr/>
            </a:pPr>
            <a:r>
              <a:rPr lang="en-US"/>
              <a:t>Sec 2-</a:t>
            </a:r>
          </a:p>
        </p:txBody>
      </p:sp>
      <p:sp>
        <p:nvSpPr>
          <p:cNvPr id="6" name="Slide Number Placeholder 5"/>
          <p:cNvSpPr>
            <a:spLocks noGrp="1"/>
          </p:cNvSpPr>
          <p:nvPr>
            <p:ph type="sldNum" sz="quarter" idx="4"/>
          </p:nvPr>
        </p:nvSpPr>
        <p:spPr>
          <a:xfrm>
            <a:off x="6705600" y="624840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cs typeface="Arial" pitchFamily="34" charset="0"/>
              </a:defRPr>
            </a:lvl1pPr>
          </a:lstStyle>
          <a:p>
            <a:pPr>
              <a:defRPr/>
            </a:pPr>
            <a:fld id="{9A5CC0C2-0002-4F59-AE7B-4E30B49CD6BD}" type="slidenum">
              <a:rPr lang="en-US"/>
              <a:pPr>
                <a:defRPr/>
              </a:pPr>
              <a:t>‹#›</a:t>
            </a:fld>
            <a:endParaRPr lang="en-US"/>
          </a:p>
        </p:txBody>
      </p:sp>
      <p:sp>
        <p:nvSpPr>
          <p:cNvPr id="7" name="Rectangle 6"/>
          <p:cNvSpPr/>
          <p:nvPr userDrawn="1"/>
        </p:nvSpPr>
        <p:spPr>
          <a:xfrm>
            <a:off x="1524000" y="6553200"/>
            <a:ext cx="6477000" cy="276999"/>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srgbClr val="000000"/>
                </a:solidFill>
                <a:effectLst/>
                <a:uLnTx/>
                <a:uFillTx/>
                <a:latin typeface="Helvetica" pitchFamily="34" charset="0"/>
                <a:cs typeface="Times New Roman" pitchFamily="18" charset="0"/>
              </a:rPr>
              <a:t>Copyright © 2014 John Wiley &amp; Sons, Inc. All rights reserved.</a:t>
            </a:r>
          </a:p>
        </p:txBody>
      </p:sp>
      <p:pic>
        <p:nvPicPr>
          <p:cNvPr id="8" name="Picture 7" descr="Wiley_Logo.eps"/>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01459" y="6553200"/>
            <a:ext cx="1143000" cy="241060"/>
          </a:xfrm>
          <a:prstGeom prst="rect">
            <a:avLst/>
          </a:prstGeom>
        </p:spPr>
      </p:pic>
    </p:spTree>
  </p:cSld>
  <p:clrMap bg1="lt1" tx1="dk1" bg2="lt2" tx2="dk2" accent1="accent1" accent2="accent2" accent3="accent3" accent4="accent4" accent5="accent5" accent6="accent6" hlink="hlink" folHlink="folHlink"/>
  <p:sldLayoutIdLst>
    <p:sldLayoutId id="2147484103" r:id="rId1"/>
    <p:sldLayoutId id="2147484104" r:id="rId2"/>
    <p:sldLayoutId id="2147484105" r:id="rId3"/>
    <p:sldLayoutId id="2147484106" r:id="rId4"/>
    <p:sldLayoutId id="2147484107" r:id="rId5"/>
    <p:sldLayoutId id="2147484108" r:id="rId6"/>
    <p:sldLayoutId id="2147484109" r:id="rId7"/>
    <p:sldLayoutId id="2147484110" r:id="rId8"/>
    <p:sldLayoutId id="2147484111" r:id="rId9"/>
    <p:sldLayoutId id="2147484112" r:id="rId10"/>
    <p:sldLayoutId id="2147484113" r:id="rId11"/>
  </p:sldLayoutIdLst>
  <p:hf hdr="0" ftr="0" dt="0"/>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32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32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581400" y="632460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cs typeface="Arial" pitchFamily="34" charset="0"/>
              </a:defRPr>
            </a:lvl1pPr>
          </a:lstStyle>
          <a:p>
            <a:pPr>
              <a:defRPr/>
            </a:pPr>
            <a:fld id="{D68F173C-C4B0-475D-B40B-A6AEC86A540D}" type="datetime1">
              <a:rPr lang="en-US"/>
              <a:pPr>
                <a:defRPr/>
              </a:pPr>
              <a:t>3/30/2017</a:t>
            </a:fld>
            <a:endParaRPr lang="en-US"/>
          </a:p>
        </p:txBody>
      </p:sp>
      <p:sp>
        <p:nvSpPr>
          <p:cNvPr id="5" name="Footer Placeholder 4"/>
          <p:cNvSpPr>
            <a:spLocks noGrp="1"/>
          </p:cNvSpPr>
          <p:nvPr>
            <p:ph type="ftr" sz="quarter" idx="3"/>
          </p:nvPr>
        </p:nvSpPr>
        <p:spPr>
          <a:xfrm>
            <a:off x="457200" y="632460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cs typeface="Arial" pitchFamily="34" charset="0"/>
              </a:defRPr>
            </a:lvl1pPr>
          </a:lstStyle>
          <a:p>
            <a:pPr>
              <a:defRPr/>
            </a:pPr>
            <a:r>
              <a:rPr lang="en-US"/>
              <a:t>Sec 2-</a:t>
            </a:r>
          </a:p>
        </p:txBody>
      </p:sp>
      <p:sp>
        <p:nvSpPr>
          <p:cNvPr id="6" name="Slide Number Placeholder 5"/>
          <p:cNvSpPr>
            <a:spLocks noGrp="1"/>
          </p:cNvSpPr>
          <p:nvPr>
            <p:ph type="sldNum" sz="quarter" idx="4"/>
          </p:nvPr>
        </p:nvSpPr>
        <p:spPr>
          <a:xfrm>
            <a:off x="6705600" y="624840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cs typeface="Arial" pitchFamily="34" charset="0"/>
              </a:defRPr>
            </a:lvl1pPr>
          </a:lstStyle>
          <a:p>
            <a:pPr>
              <a:defRPr/>
            </a:pPr>
            <a:fld id="{8DA63791-1485-47DA-9CE3-23E251F1CCDA}" type="slidenum">
              <a:rPr lang="en-US"/>
              <a:pPr>
                <a:defRPr/>
              </a:pPr>
              <a:t>‹#›</a:t>
            </a:fld>
            <a:endParaRPr lang="en-US"/>
          </a:p>
        </p:txBody>
      </p:sp>
      <p:sp>
        <p:nvSpPr>
          <p:cNvPr id="7" name="Rectangle 6"/>
          <p:cNvSpPr/>
          <p:nvPr userDrawn="1"/>
        </p:nvSpPr>
        <p:spPr>
          <a:xfrm>
            <a:off x="1524000" y="6553200"/>
            <a:ext cx="6477000" cy="276999"/>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srgbClr val="000000"/>
                </a:solidFill>
                <a:effectLst/>
                <a:uLnTx/>
                <a:uFillTx/>
                <a:latin typeface="Helvetica" pitchFamily="34" charset="0"/>
                <a:cs typeface="Times New Roman" pitchFamily="18" charset="0"/>
              </a:rPr>
              <a:t>Copyright © 2014 John Wiley &amp; Sons, Inc. All rights reserved.</a:t>
            </a:r>
          </a:p>
        </p:txBody>
      </p:sp>
      <p:pic>
        <p:nvPicPr>
          <p:cNvPr id="8" name="Picture 7" descr="Wiley_Logo.eps"/>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01459" y="6553200"/>
            <a:ext cx="1143000" cy="241060"/>
          </a:xfrm>
          <a:prstGeom prst="rect">
            <a:avLst/>
          </a:prstGeom>
        </p:spPr>
      </p:pic>
    </p:spTree>
  </p:cSld>
  <p:clrMap bg1="lt1" tx1="dk1" bg2="lt2" tx2="dk2" accent1="accent1" accent2="accent2" accent3="accent3" accent4="accent4" accent5="accent5" accent6="accent6" hlink="hlink" folHlink="folHlink"/>
  <p:sldLayoutIdLst>
    <p:sldLayoutId id="2147484114" r:id="rId1"/>
    <p:sldLayoutId id="2147484115" r:id="rId2"/>
    <p:sldLayoutId id="2147484116" r:id="rId3"/>
    <p:sldLayoutId id="2147484117" r:id="rId4"/>
    <p:sldLayoutId id="2147484118" r:id="rId5"/>
    <p:sldLayoutId id="2147484119" r:id="rId6"/>
    <p:sldLayoutId id="2147484120" r:id="rId7"/>
    <p:sldLayoutId id="2147484121" r:id="rId8"/>
    <p:sldLayoutId id="2147484122" r:id="rId9"/>
    <p:sldLayoutId id="2147484123" r:id="rId10"/>
    <p:sldLayoutId id="2147484124" r:id="rId11"/>
  </p:sldLayoutIdLst>
  <p:hf hdr="0" ftr="0" dt="0"/>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MS PGothic" pitchFamily="34"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5.bin"/><Relationship Id="rId5" Type="http://schemas.openxmlformats.org/officeDocument/2006/relationships/image" Target="../media/image19.wmf"/><Relationship Id="rId4" Type="http://schemas.openxmlformats.org/officeDocument/2006/relationships/oleObject" Target="../embeddings/oleObject14.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21.wmf"/><Relationship Id="rId4"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6.wmf"/><Relationship Id="rId3" Type="http://schemas.openxmlformats.org/officeDocument/2006/relationships/notesSlide" Target="../notesSlides/notesSlide12.xml"/><Relationship Id="rId7" Type="http://schemas.openxmlformats.org/officeDocument/2006/relationships/image" Target="../media/image23.wmf"/><Relationship Id="rId12"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18.bin"/><Relationship Id="rId11" Type="http://schemas.openxmlformats.org/officeDocument/2006/relationships/image" Target="../media/image25.wmf"/><Relationship Id="rId5" Type="http://schemas.openxmlformats.org/officeDocument/2006/relationships/image" Target="../media/image22.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4.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notesSlide" Target="../notesSlides/notesSlide13.xml"/><Relationship Id="rId7"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23.bin"/><Relationship Id="rId11" Type="http://schemas.openxmlformats.org/officeDocument/2006/relationships/image" Target="../media/image30.wmf"/><Relationship Id="rId5" Type="http://schemas.openxmlformats.org/officeDocument/2006/relationships/image" Target="../media/image27.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9.wmf"/></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31.wmf"/><Relationship Id="rId4" Type="http://schemas.openxmlformats.org/officeDocument/2006/relationships/oleObject" Target="../embeddings/oleObject26.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28.bin"/><Relationship Id="rId5" Type="http://schemas.openxmlformats.org/officeDocument/2006/relationships/image" Target="../media/image32.wmf"/><Relationship Id="rId4" Type="http://schemas.openxmlformats.org/officeDocument/2006/relationships/oleObject" Target="../embeddings/oleObject27.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notesSlide" Target="../notesSlides/notesSlide16.xml"/><Relationship Id="rId7"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30.bin"/><Relationship Id="rId11" Type="http://schemas.openxmlformats.org/officeDocument/2006/relationships/image" Target="../media/image37.wmf"/><Relationship Id="rId5" Type="http://schemas.openxmlformats.org/officeDocument/2006/relationships/image" Target="../media/image34.wmf"/><Relationship Id="rId10" Type="http://schemas.openxmlformats.org/officeDocument/2006/relationships/oleObject" Target="../embeddings/oleObject32.bin"/><Relationship Id="rId4" Type="http://schemas.openxmlformats.org/officeDocument/2006/relationships/oleObject" Target="../embeddings/oleObject29.bin"/><Relationship Id="rId9" Type="http://schemas.openxmlformats.org/officeDocument/2006/relationships/image" Target="../media/image36.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42.wmf"/><Relationship Id="rId3" Type="http://schemas.openxmlformats.org/officeDocument/2006/relationships/notesSlide" Target="../notesSlides/notesSlide17.xml"/><Relationship Id="rId7" Type="http://schemas.openxmlformats.org/officeDocument/2006/relationships/image" Target="../media/image39.wmf"/><Relationship Id="rId12"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34.bin"/><Relationship Id="rId11" Type="http://schemas.openxmlformats.org/officeDocument/2006/relationships/image" Target="../media/image41.wmf"/><Relationship Id="rId5" Type="http://schemas.openxmlformats.org/officeDocument/2006/relationships/image" Target="../media/image38.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40.wmf"/></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7" Type="http://schemas.openxmlformats.org/officeDocument/2006/relationships/image" Target="../media/image44.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39.bin"/><Relationship Id="rId5" Type="http://schemas.openxmlformats.org/officeDocument/2006/relationships/image" Target="../media/image43.wmf"/><Relationship Id="rId4" Type="http://schemas.openxmlformats.org/officeDocument/2006/relationships/oleObject" Target="../embeddings/oleObject38.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image" Target="../media/image45.wmf"/><Relationship Id="rId4" Type="http://schemas.openxmlformats.org/officeDocument/2006/relationships/oleObject" Target="../embeddings/oleObject40.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43.bin"/><Relationship Id="rId3" Type="http://schemas.openxmlformats.org/officeDocument/2006/relationships/notesSlide" Target="../notesSlides/notesSlide20.xml"/><Relationship Id="rId7"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oleObject" Target="../embeddings/oleObject42.bin"/><Relationship Id="rId11" Type="http://schemas.openxmlformats.org/officeDocument/2006/relationships/image" Target="../media/image49.wmf"/><Relationship Id="rId5" Type="http://schemas.openxmlformats.org/officeDocument/2006/relationships/image" Target="../media/image46.wmf"/><Relationship Id="rId10" Type="http://schemas.openxmlformats.org/officeDocument/2006/relationships/oleObject" Target="../embeddings/oleObject44.bin"/><Relationship Id="rId4" Type="http://schemas.openxmlformats.org/officeDocument/2006/relationships/oleObject" Target="../embeddings/oleObject41.bin"/><Relationship Id="rId9" Type="http://schemas.openxmlformats.org/officeDocument/2006/relationships/image" Target="../media/image48.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notesSlide" Target="../notesSlides/notesSlide21.xml"/><Relationship Id="rId7" Type="http://schemas.openxmlformats.org/officeDocument/2006/relationships/image" Target="../media/image51.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46.bin"/><Relationship Id="rId5" Type="http://schemas.openxmlformats.org/officeDocument/2006/relationships/image" Target="../media/image50.wmf"/><Relationship Id="rId4" Type="http://schemas.openxmlformats.org/officeDocument/2006/relationships/oleObject" Target="../embeddings/oleObject45.bin"/><Relationship Id="rId9" Type="http://schemas.openxmlformats.org/officeDocument/2006/relationships/image" Target="../media/image52.wmf"/></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7" Type="http://schemas.openxmlformats.org/officeDocument/2006/relationships/image" Target="../media/image54.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49.bin"/><Relationship Id="rId5" Type="http://schemas.openxmlformats.org/officeDocument/2006/relationships/image" Target="../media/image53.wmf"/><Relationship Id="rId4" Type="http://schemas.openxmlformats.org/officeDocument/2006/relationships/oleObject" Target="../embeddings/oleObject48.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7"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51.bin"/><Relationship Id="rId5" Type="http://schemas.openxmlformats.org/officeDocument/2006/relationships/image" Target="../media/image55.wmf"/><Relationship Id="rId4" Type="http://schemas.openxmlformats.org/officeDocument/2006/relationships/oleObject" Target="../embeddings/oleObject50.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54.bin"/><Relationship Id="rId3" Type="http://schemas.openxmlformats.org/officeDocument/2006/relationships/notesSlide" Target="../notesSlides/notesSlide24.xml"/><Relationship Id="rId7" Type="http://schemas.openxmlformats.org/officeDocument/2006/relationships/image" Target="../media/image58.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oleObject" Target="../embeddings/oleObject53.bin"/><Relationship Id="rId11" Type="http://schemas.openxmlformats.org/officeDocument/2006/relationships/image" Target="../media/image60.wmf"/><Relationship Id="rId5" Type="http://schemas.openxmlformats.org/officeDocument/2006/relationships/image" Target="../media/image57.wmf"/><Relationship Id="rId10" Type="http://schemas.openxmlformats.org/officeDocument/2006/relationships/oleObject" Target="../embeddings/oleObject55.bin"/><Relationship Id="rId4" Type="http://schemas.openxmlformats.org/officeDocument/2006/relationships/oleObject" Target="../embeddings/oleObject52.bin"/><Relationship Id="rId9" Type="http://schemas.openxmlformats.org/officeDocument/2006/relationships/image" Target="../media/image59.wmf"/></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22.vml"/><Relationship Id="rId5" Type="http://schemas.openxmlformats.org/officeDocument/2006/relationships/image" Target="../media/image61.wmf"/><Relationship Id="rId4" Type="http://schemas.openxmlformats.org/officeDocument/2006/relationships/oleObject" Target="../embeddings/oleObject56.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5.wmf"/><Relationship Id="rId3" Type="http://schemas.openxmlformats.org/officeDocument/2006/relationships/notesSlide" Target="../notesSlides/notesSlide26.xml"/><Relationship Id="rId7" Type="http://schemas.openxmlformats.org/officeDocument/2006/relationships/image" Target="../media/image62.wmf"/><Relationship Id="rId12"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oleObject" Target="../embeddings/oleObject58.bin"/><Relationship Id="rId11" Type="http://schemas.openxmlformats.org/officeDocument/2006/relationships/image" Target="../media/image64.wmf"/><Relationship Id="rId5" Type="http://schemas.openxmlformats.org/officeDocument/2006/relationships/image" Target="../media/image34.wmf"/><Relationship Id="rId15" Type="http://schemas.openxmlformats.org/officeDocument/2006/relationships/image" Target="../media/image66.wmf"/><Relationship Id="rId10" Type="http://schemas.openxmlformats.org/officeDocument/2006/relationships/oleObject" Target="../embeddings/oleObject60.bin"/><Relationship Id="rId4" Type="http://schemas.openxmlformats.org/officeDocument/2006/relationships/oleObject" Target="../embeddings/oleObject57.bin"/><Relationship Id="rId9" Type="http://schemas.openxmlformats.org/officeDocument/2006/relationships/image" Target="../media/image63.wmf"/><Relationship Id="rId14" Type="http://schemas.openxmlformats.org/officeDocument/2006/relationships/oleObject" Target="../embeddings/oleObject62.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65.bin"/><Relationship Id="rId13" Type="http://schemas.openxmlformats.org/officeDocument/2006/relationships/image" Target="../media/image71.wmf"/><Relationship Id="rId3" Type="http://schemas.openxmlformats.org/officeDocument/2006/relationships/notesSlide" Target="../notesSlides/notesSlide27.xml"/><Relationship Id="rId7" Type="http://schemas.openxmlformats.org/officeDocument/2006/relationships/image" Target="../media/image68.wmf"/><Relationship Id="rId12" Type="http://schemas.openxmlformats.org/officeDocument/2006/relationships/oleObject" Target="../embeddings/oleObject67.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oleObject" Target="../embeddings/oleObject64.bin"/><Relationship Id="rId11" Type="http://schemas.openxmlformats.org/officeDocument/2006/relationships/image" Target="../media/image70.wmf"/><Relationship Id="rId5" Type="http://schemas.openxmlformats.org/officeDocument/2006/relationships/image" Target="../media/image67.wmf"/><Relationship Id="rId15" Type="http://schemas.openxmlformats.org/officeDocument/2006/relationships/image" Target="../media/image72.wmf"/><Relationship Id="rId10" Type="http://schemas.openxmlformats.org/officeDocument/2006/relationships/oleObject" Target="../embeddings/oleObject66.bin"/><Relationship Id="rId4" Type="http://schemas.openxmlformats.org/officeDocument/2006/relationships/oleObject" Target="../embeddings/oleObject63.bin"/><Relationship Id="rId9" Type="http://schemas.openxmlformats.org/officeDocument/2006/relationships/image" Target="../media/image69.wmf"/><Relationship Id="rId14" Type="http://schemas.openxmlformats.org/officeDocument/2006/relationships/oleObject" Target="../embeddings/oleObject68.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71.bin"/><Relationship Id="rId3" Type="http://schemas.openxmlformats.org/officeDocument/2006/relationships/notesSlide" Target="../notesSlides/notesSlide28.xml"/><Relationship Id="rId7" Type="http://schemas.openxmlformats.org/officeDocument/2006/relationships/image" Target="../media/image62.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oleObject" Target="../embeddings/oleObject70.bin"/><Relationship Id="rId11" Type="http://schemas.openxmlformats.org/officeDocument/2006/relationships/image" Target="../media/image73.wmf"/><Relationship Id="rId5" Type="http://schemas.openxmlformats.org/officeDocument/2006/relationships/image" Target="../media/image50.wmf"/><Relationship Id="rId10" Type="http://schemas.openxmlformats.org/officeDocument/2006/relationships/oleObject" Target="../embeddings/oleObject72.bin"/><Relationship Id="rId4" Type="http://schemas.openxmlformats.org/officeDocument/2006/relationships/oleObject" Target="../embeddings/oleObject69.bin"/><Relationship Id="rId9" Type="http://schemas.openxmlformats.org/officeDocument/2006/relationships/image" Target="../media/image63.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75.bin"/><Relationship Id="rId3" Type="http://schemas.openxmlformats.org/officeDocument/2006/relationships/notesSlide" Target="../notesSlides/notesSlide29.xml"/><Relationship Id="rId7" Type="http://schemas.openxmlformats.org/officeDocument/2006/relationships/image" Target="../media/image75.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oleObject" Target="../embeddings/oleObject74.bin"/><Relationship Id="rId11" Type="http://schemas.openxmlformats.org/officeDocument/2006/relationships/image" Target="../media/image77.wmf"/><Relationship Id="rId5" Type="http://schemas.openxmlformats.org/officeDocument/2006/relationships/image" Target="../media/image74.wmf"/><Relationship Id="rId10" Type="http://schemas.openxmlformats.org/officeDocument/2006/relationships/oleObject" Target="../embeddings/oleObject76.bin"/><Relationship Id="rId4" Type="http://schemas.openxmlformats.org/officeDocument/2006/relationships/oleObject" Target="../embeddings/oleObject73.bin"/><Relationship Id="rId9" Type="http://schemas.openxmlformats.org/officeDocument/2006/relationships/image" Target="../media/image76.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79.bin"/><Relationship Id="rId3" Type="http://schemas.openxmlformats.org/officeDocument/2006/relationships/notesSlide" Target="../notesSlides/notesSlide31.xml"/><Relationship Id="rId7" Type="http://schemas.openxmlformats.org/officeDocument/2006/relationships/image" Target="../media/image79.wmf"/><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oleObject" Target="../embeddings/oleObject78.bin"/><Relationship Id="rId5" Type="http://schemas.openxmlformats.org/officeDocument/2006/relationships/image" Target="../media/image78.wmf"/><Relationship Id="rId4" Type="http://schemas.openxmlformats.org/officeDocument/2006/relationships/oleObject" Target="../embeddings/oleObject77.bin"/><Relationship Id="rId9" Type="http://schemas.openxmlformats.org/officeDocument/2006/relationships/image" Target="../media/image80.wmf"/></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7" Type="http://schemas.openxmlformats.org/officeDocument/2006/relationships/image" Target="../media/image82.wmf"/><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oleObject" Target="../embeddings/oleObject81.bin"/><Relationship Id="rId5" Type="http://schemas.openxmlformats.org/officeDocument/2006/relationships/image" Target="../media/image81.wmf"/><Relationship Id="rId4" Type="http://schemas.openxmlformats.org/officeDocument/2006/relationships/oleObject" Target="../embeddings/oleObject80.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vmlDrawing" Target="../drawings/vmlDrawing29.vml"/><Relationship Id="rId5" Type="http://schemas.openxmlformats.org/officeDocument/2006/relationships/image" Target="../media/image83.wmf"/><Relationship Id="rId4" Type="http://schemas.openxmlformats.org/officeDocument/2006/relationships/oleObject" Target="../embeddings/oleObject82.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85.bin"/><Relationship Id="rId3" Type="http://schemas.openxmlformats.org/officeDocument/2006/relationships/notesSlide" Target="../notesSlides/notesSlide34.xml"/><Relationship Id="rId7" Type="http://schemas.openxmlformats.org/officeDocument/2006/relationships/image" Target="../media/image85.wmf"/><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oleObject" Target="../embeddings/oleObject84.bin"/><Relationship Id="rId5" Type="http://schemas.openxmlformats.org/officeDocument/2006/relationships/image" Target="../media/image84.wmf"/><Relationship Id="rId4" Type="http://schemas.openxmlformats.org/officeDocument/2006/relationships/oleObject" Target="../embeddings/oleObject83.bin"/><Relationship Id="rId9" Type="http://schemas.openxmlformats.org/officeDocument/2006/relationships/image" Target="../media/image86.wmf"/></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88.bin"/><Relationship Id="rId13" Type="http://schemas.openxmlformats.org/officeDocument/2006/relationships/image" Target="../media/image91.wmf"/><Relationship Id="rId3" Type="http://schemas.openxmlformats.org/officeDocument/2006/relationships/notesSlide" Target="../notesSlides/notesSlide35.xml"/><Relationship Id="rId7" Type="http://schemas.openxmlformats.org/officeDocument/2006/relationships/image" Target="../media/image88.wmf"/><Relationship Id="rId12" Type="http://schemas.openxmlformats.org/officeDocument/2006/relationships/oleObject" Target="../embeddings/oleObject90.bin"/><Relationship Id="rId17" Type="http://schemas.openxmlformats.org/officeDocument/2006/relationships/image" Target="../media/image93.wmf"/><Relationship Id="rId2" Type="http://schemas.openxmlformats.org/officeDocument/2006/relationships/slideLayout" Target="../slideLayouts/slideLayout2.xml"/><Relationship Id="rId16" Type="http://schemas.openxmlformats.org/officeDocument/2006/relationships/oleObject" Target="../embeddings/oleObject92.bin"/><Relationship Id="rId1" Type="http://schemas.openxmlformats.org/officeDocument/2006/relationships/vmlDrawing" Target="../drawings/vmlDrawing31.vml"/><Relationship Id="rId6" Type="http://schemas.openxmlformats.org/officeDocument/2006/relationships/oleObject" Target="../embeddings/oleObject87.bin"/><Relationship Id="rId11" Type="http://schemas.openxmlformats.org/officeDocument/2006/relationships/image" Target="../media/image90.wmf"/><Relationship Id="rId5" Type="http://schemas.openxmlformats.org/officeDocument/2006/relationships/image" Target="../media/image87.wmf"/><Relationship Id="rId15" Type="http://schemas.openxmlformats.org/officeDocument/2006/relationships/image" Target="../media/image92.wmf"/><Relationship Id="rId10" Type="http://schemas.openxmlformats.org/officeDocument/2006/relationships/oleObject" Target="../embeddings/oleObject89.bin"/><Relationship Id="rId4" Type="http://schemas.openxmlformats.org/officeDocument/2006/relationships/oleObject" Target="../embeddings/oleObject86.bin"/><Relationship Id="rId9" Type="http://schemas.openxmlformats.org/officeDocument/2006/relationships/image" Target="../media/image89.wmf"/><Relationship Id="rId14" Type="http://schemas.openxmlformats.org/officeDocument/2006/relationships/oleObject" Target="../embeddings/oleObject91.bin"/></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95.bin"/><Relationship Id="rId3" Type="http://schemas.openxmlformats.org/officeDocument/2006/relationships/notesSlide" Target="../notesSlides/notesSlide36.xml"/><Relationship Id="rId7" Type="http://schemas.openxmlformats.org/officeDocument/2006/relationships/image" Target="../media/image95.wmf"/><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oleObject" Target="../embeddings/oleObject94.bin"/><Relationship Id="rId11" Type="http://schemas.openxmlformats.org/officeDocument/2006/relationships/image" Target="../media/image97.wmf"/><Relationship Id="rId5" Type="http://schemas.openxmlformats.org/officeDocument/2006/relationships/image" Target="../media/image94.wmf"/><Relationship Id="rId10" Type="http://schemas.openxmlformats.org/officeDocument/2006/relationships/oleObject" Target="../embeddings/oleObject96.bin"/><Relationship Id="rId4" Type="http://schemas.openxmlformats.org/officeDocument/2006/relationships/oleObject" Target="../embeddings/oleObject93.bin"/><Relationship Id="rId9" Type="http://schemas.openxmlformats.org/officeDocument/2006/relationships/image" Target="../media/image96.w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99.bin"/><Relationship Id="rId3" Type="http://schemas.openxmlformats.org/officeDocument/2006/relationships/notesSlide" Target="../notesSlides/notesSlide37.xml"/><Relationship Id="rId7" Type="http://schemas.openxmlformats.org/officeDocument/2006/relationships/image" Target="../media/image99.wmf"/><Relationship Id="rId2" Type="http://schemas.openxmlformats.org/officeDocument/2006/relationships/slideLayout" Target="../slideLayouts/slideLayout2.xml"/><Relationship Id="rId1" Type="http://schemas.openxmlformats.org/officeDocument/2006/relationships/vmlDrawing" Target="../drawings/vmlDrawing33.vml"/><Relationship Id="rId6" Type="http://schemas.openxmlformats.org/officeDocument/2006/relationships/oleObject" Target="../embeddings/oleObject98.bin"/><Relationship Id="rId11" Type="http://schemas.openxmlformats.org/officeDocument/2006/relationships/image" Target="../media/image101.wmf"/><Relationship Id="rId5" Type="http://schemas.openxmlformats.org/officeDocument/2006/relationships/image" Target="../media/image98.wmf"/><Relationship Id="rId10" Type="http://schemas.openxmlformats.org/officeDocument/2006/relationships/oleObject" Target="../embeddings/oleObject100.bin"/><Relationship Id="rId4" Type="http://schemas.openxmlformats.org/officeDocument/2006/relationships/oleObject" Target="../embeddings/oleObject97.bin"/><Relationship Id="rId9" Type="http://schemas.openxmlformats.org/officeDocument/2006/relationships/image" Target="../media/image100.wmf"/></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103.bin"/><Relationship Id="rId13" Type="http://schemas.openxmlformats.org/officeDocument/2006/relationships/image" Target="../media/image100.wmf"/><Relationship Id="rId3" Type="http://schemas.openxmlformats.org/officeDocument/2006/relationships/notesSlide" Target="../notesSlides/notesSlide38.xml"/><Relationship Id="rId7" Type="http://schemas.openxmlformats.org/officeDocument/2006/relationships/image" Target="../media/image103.wmf"/><Relationship Id="rId12" Type="http://schemas.openxmlformats.org/officeDocument/2006/relationships/oleObject" Target="../embeddings/oleObject105.bin"/><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oleObject" Target="../embeddings/oleObject102.bin"/><Relationship Id="rId11" Type="http://schemas.openxmlformats.org/officeDocument/2006/relationships/image" Target="../media/image105.wmf"/><Relationship Id="rId5" Type="http://schemas.openxmlformats.org/officeDocument/2006/relationships/image" Target="../media/image102.wmf"/><Relationship Id="rId10" Type="http://schemas.openxmlformats.org/officeDocument/2006/relationships/oleObject" Target="../embeddings/oleObject104.bin"/><Relationship Id="rId4" Type="http://schemas.openxmlformats.org/officeDocument/2006/relationships/oleObject" Target="../embeddings/oleObject101.bin"/><Relationship Id="rId9" Type="http://schemas.openxmlformats.org/officeDocument/2006/relationships/image" Target="../media/image104.wmf"/></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vmlDrawing" Target="../drawings/vmlDrawing35.vml"/><Relationship Id="rId5" Type="http://schemas.openxmlformats.org/officeDocument/2006/relationships/image" Target="../media/image106.wmf"/><Relationship Id="rId4" Type="http://schemas.openxmlformats.org/officeDocument/2006/relationships/oleObject" Target="../embeddings/oleObject106.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notesSlide" Target="../notesSlides/notesSlide4.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7.png"/><Relationship Id="rId4" Type="http://schemas.openxmlformats.org/officeDocument/2006/relationships/image" Target="../media/image6.png"/><Relationship Id="rId9" Type="http://schemas.openxmlformats.org/officeDocument/2006/relationships/image" Target="../media/image5.wmf"/></Relationships>
</file>

<file path=ppt/slides/_rels/slide40.xml.rels><?xml version="1.0" encoding="UTF-8" standalone="yes"?>
<Relationships xmlns="http://schemas.openxmlformats.org/package/2006/relationships"><Relationship Id="rId8" Type="http://schemas.openxmlformats.org/officeDocument/2006/relationships/oleObject" Target="../embeddings/oleObject109.bin"/><Relationship Id="rId3" Type="http://schemas.openxmlformats.org/officeDocument/2006/relationships/notesSlide" Target="../notesSlides/notesSlide40.xml"/><Relationship Id="rId7" Type="http://schemas.openxmlformats.org/officeDocument/2006/relationships/image" Target="../media/image108.wmf"/><Relationship Id="rId2" Type="http://schemas.openxmlformats.org/officeDocument/2006/relationships/slideLayout" Target="../slideLayouts/slideLayout2.xml"/><Relationship Id="rId1" Type="http://schemas.openxmlformats.org/officeDocument/2006/relationships/vmlDrawing" Target="../drawings/vmlDrawing36.vml"/><Relationship Id="rId6" Type="http://schemas.openxmlformats.org/officeDocument/2006/relationships/oleObject" Target="../embeddings/oleObject108.bin"/><Relationship Id="rId5" Type="http://schemas.openxmlformats.org/officeDocument/2006/relationships/image" Target="../media/image107.wmf"/><Relationship Id="rId4" Type="http://schemas.openxmlformats.org/officeDocument/2006/relationships/oleObject" Target="../embeddings/oleObject107.bin"/></Relationships>
</file>

<file path=ppt/slides/_rels/slide41.xml.rels><?xml version="1.0" encoding="UTF-8" standalone="yes"?>
<Relationships xmlns="http://schemas.openxmlformats.org/package/2006/relationships"><Relationship Id="rId8" Type="http://schemas.openxmlformats.org/officeDocument/2006/relationships/oleObject" Target="../embeddings/oleObject112.bin"/><Relationship Id="rId13" Type="http://schemas.openxmlformats.org/officeDocument/2006/relationships/image" Target="../media/image113.wmf"/><Relationship Id="rId18" Type="http://schemas.openxmlformats.org/officeDocument/2006/relationships/oleObject" Target="../embeddings/oleObject117.bin"/><Relationship Id="rId3" Type="http://schemas.openxmlformats.org/officeDocument/2006/relationships/notesSlide" Target="../notesSlides/notesSlide41.xml"/><Relationship Id="rId7" Type="http://schemas.openxmlformats.org/officeDocument/2006/relationships/image" Target="../media/image110.wmf"/><Relationship Id="rId12" Type="http://schemas.openxmlformats.org/officeDocument/2006/relationships/oleObject" Target="../embeddings/oleObject114.bin"/><Relationship Id="rId17" Type="http://schemas.openxmlformats.org/officeDocument/2006/relationships/image" Target="../media/image115.wmf"/><Relationship Id="rId2" Type="http://schemas.openxmlformats.org/officeDocument/2006/relationships/slideLayout" Target="../slideLayouts/slideLayout2.xml"/><Relationship Id="rId16" Type="http://schemas.openxmlformats.org/officeDocument/2006/relationships/oleObject" Target="../embeddings/oleObject116.bin"/><Relationship Id="rId1" Type="http://schemas.openxmlformats.org/officeDocument/2006/relationships/vmlDrawing" Target="../drawings/vmlDrawing37.vml"/><Relationship Id="rId6" Type="http://schemas.openxmlformats.org/officeDocument/2006/relationships/oleObject" Target="../embeddings/oleObject111.bin"/><Relationship Id="rId11" Type="http://schemas.openxmlformats.org/officeDocument/2006/relationships/image" Target="../media/image112.wmf"/><Relationship Id="rId5" Type="http://schemas.openxmlformats.org/officeDocument/2006/relationships/image" Target="../media/image109.wmf"/><Relationship Id="rId15" Type="http://schemas.openxmlformats.org/officeDocument/2006/relationships/image" Target="../media/image114.wmf"/><Relationship Id="rId10" Type="http://schemas.openxmlformats.org/officeDocument/2006/relationships/oleObject" Target="../embeddings/oleObject113.bin"/><Relationship Id="rId19" Type="http://schemas.openxmlformats.org/officeDocument/2006/relationships/image" Target="../media/image116.wmf"/><Relationship Id="rId4" Type="http://schemas.openxmlformats.org/officeDocument/2006/relationships/oleObject" Target="../embeddings/oleObject110.bin"/><Relationship Id="rId9" Type="http://schemas.openxmlformats.org/officeDocument/2006/relationships/image" Target="../media/image111.wmf"/><Relationship Id="rId14" Type="http://schemas.openxmlformats.org/officeDocument/2006/relationships/oleObject" Target="../embeddings/oleObject115.bin"/></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vmlDrawing" Target="../drawings/vmlDrawing38.vml"/><Relationship Id="rId5" Type="http://schemas.openxmlformats.org/officeDocument/2006/relationships/image" Target="../media/image117.wmf"/><Relationship Id="rId4" Type="http://schemas.openxmlformats.org/officeDocument/2006/relationships/oleObject" Target="../embeddings/oleObject118.bin"/></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7" Type="http://schemas.openxmlformats.org/officeDocument/2006/relationships/image" Target="../media/image119.wmf"/><Relationship Id="rId2" Type="http://schemas.openxmlformats.org/officeDocument/2006/relationships/slideLayout" Target="../slideLayouts/slideLayout2.xml"/><Relationship Id="rId1" Type="http://schemas.openxmlformats.org/officeDocument/2006/relationships/vmlDrawing" Target="../drawings/vmlDrawing39.vml"/><Relationship Id="rId6" Type="http://schemas.openxmlformats.org/officeDocument/2006/relationships/oleObject" Target="../embeddings/oleObject120.bin"/><Relationship Id="rId5" Type="http://schemas.openxmlformats.org/officeDocument/2006/relationships/image" Target="../media/image118.wmf"/><Relationship Id="rId4" Type="http://schemas.openxmlformats.org/officeDocument/2006/relationships/oleObject" Target="../embeddings/oleObject119.bin"/></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7" Type="http://schemas.openxmlformats.org/officeDocument/2006/relationships/image" Target="../media/image121.wmf"/><Relationship Id="rId2" Type="http://schemas.openxmlformats.org/officeDocument/2006/relationships/slideLayout" Target="../slideLayouts/slideLayout2.xml"/><Relationship Id="rId1" Type="http://schemas.openxmlformats.org/officeDocument/2006/relationships/vmlDrawing" Target="../drawings/vmlDrawing40.vml"/><Relationship Id="rId6" Type="http://schemas.openxmlformats.org/officeDocument/2006/relationships/oleObject" Target="../embeddings/oleObject122.bin"/><Relationship Id="rId5" Type="http://schemas.openxmlformats.org/officeDocument/2006/relationships/image" Target="../media/image120.wmf"/><Relationship Id="rId4" Type="http://schemas.openxmlformats.org/officeDocument/2006/relationships/oleObject" Target="../embeddings/oleObject121.bin"/></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vmlDrawing" Target="../drawings/vmlDrawing41.vml"/><Relationship Id="rId5" Type="http://schemas.openxmlformats.org/officeDocument/2006/relationships/image" Target="../media/image122.wmf"/><Relationship Id="rId4" Type="http://schemas.openxmlformats.org/officeDocument/2006/relationships/oleObject" Target="../embeddings/oleObject123.bin"/></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vmlDrawing" Target="../drawings/vmlDrawing42.vml"/><Relationship Id="rId5" Type="http://schemas.openxmlformats.org/officeDocument/2006/relationships/image" Target="../media/image123.wmf"/><Relationship Id="rId4" Type="http://schemas.openxmlformats.org/officeDocument/2006/relationships/oleObject" Target="../embeddings/oleObject124.bin"/></Relationships>
</file>

<file path=ppt/slides/_rels/slide47.xml.rels><?xml version="1.0" encoding="UTF-8" standalone="yes"?>
<Relationships xmlns="http://schemas.openxmlformats.org/package/2006/relationships"><Relationship Id="rId8" Type="http://schemas.openxmlformats.org/officeDocument/2006/relationships/oleObject" Target="../embeddings/oleObject127.bin"/><Relationship Id="rId3" Type="http://schemas.openxmlformats.org/officeDocument/2006/relationships/notesSlide" Target="../notesSlides/notesSlide47.xml"/><Relationship Id="rId7" Type="http://schemas.openxmlformats.org/officeDocument/2006/relationships/image" Target="../media/image125.wmf"/><Relationship Id="rId2" Type="http://schemas.openxmlformats.org/officeDocument/2006/relationships/slideLayout" Target="../slideLayouts/slideLayout2.xml"/><Relationship Id="rId1" Type="http://schemas.openxmlformats.org/officeDocument/2006/relationships/vmlDrawing" Target="../drawings/vmlDrawing43.vml"/><Relationship Id="rId6" Type="http://schemas.openxmlformats.org/officeDocument/2006/relationships/oleObject" Target="../embeddings/oleObject126.bin"/><Relationship Id="rId11" Type="http://schemas.openxmlformats.org/officeDocument/2006/relationships/image" Target="../media/image127.wmf"/><Relationship Id="rId5" Type="http://schemas.openxmlformats.org/officeDocument/2006/relationships/image" Target="../media/image124.wmf"/><Relationship Id="rId10" Type="http://schemas.openxmlformats.org/officeDocument/2006/relationships/oleObject" Target="../embeddings/oleObject128.bin"/><Relationship Id="rId4" Type="http://schemas.openxmlformats.org/officeDocument/2006/relationships/oleObject" Target="../embeddings/oleObject125.bin"/><Relationship Id="rId9" Type="http://schemas.openxmlformats.org/officeDocument/2006/relationships/image" Target="../media/image126.wmf"/></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2.xml"/><Relationship Id="rId1" Type="http://schemas.openxmlformats.org/officeDocument/2006/relationships/vmlDrawing" Target="../drawings/vmlDrawing44.vml"/><Relationship Id="rId5" Type="http://schemas.openxmlformats.org/officeDocument/2006/relationships/image" Target="../media/image128.wmf"/><Relationship Id="rId4" Type="http://schemas.openxmlformats.org/officeDocument/2006/relationships/oleObject" Target="../embeddings/oleObject129.bin"/></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9.xml"/><Relationship Id="rId7" Type="http://schemas.openxmlformats.org/officeDocument/2006/relationships/image" Target="../media/image130.wmf"/><Relationship Id="rId2" Type="http://schemas.openxmlformats.org/officeDocument/2006/relationships/slideLayout" Target="../slideLayouts/slideLayout2.xml"/><Relationship Id="rId1" Type="http://schemas.openxmlformats.org/officeDocument/2006/relationships/vmlDrawing" Target="../drawings/vmlDrawing45.vml"/><Relationship Id="rId6" Type="http://schemas.openxmlformats.org/officeDocument/2006/relationships/oleObject" Target="../embeddings/oleObject131.bin"/><Relationship Id="rId5" Type="http://schemas.openxmlformats.org/officeDocument/2006/relationships/image" Target="../media/image129.wmf"/><Relationship Id="rId4" Type="http://schemas.openxmlformats.org/officeDocument/2006/relationships/oleObject" Target="../embeddings/oleObject130.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wmf"/><Relationship Id="rId4" Type="http://schemas.openxmlformats.org/officeDocument/2006/relationships/oleObject" Target="../embeddings/oleObject3.bin"/></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2.xml"/><Relationship Id="rId1" Type="http://schemas.openxmlformats.org/officeDocument/2006/relationships/vmlDrawing" Target="../drawings/vmlDrawing46.vml"/><Relationship Id="rId5" Type="http://schemas.openxmlformats.org/officeDocument/2006/relationships/image" Target="../media/image131.wmf"/><Relationship Id="rId4" Type="http://schemas.openxmlformats.org/officeDocument/2006/relationships/oleObject" Target="../embeddings/oleObject132.bin"/></Relationships>
</file>

<file path=ppt/slides/_rels/slide51.xml.rels><?xml version="1.0" encoding="UTF-8" standalone="yes"?>
<Relationships xmlns="http://schemas.openxmlformats.org/package/2006/relationships"><Relationship Id="rId8" Type="http://schemas.openxmlformats.org/officeDocument/2006/relationships/oleObject" Target="../embeddings/oleObject135.bin"/><Relationship Id="rId3" Type="http://schemas.openxmlformats.org/officeDocument/2006/relationships/notesSlide" Target="../notesSlides/notesSlide51.xml"/><Relationship Id="rId7" Type="http://schemas.openxmlformats.org/officeDocument/2006/relationships/image" Target="../media/image133.wmf"/><Relationship Id="rId2" Type="http://schemas.openxmlformats.org/officeDocument/2006/relationships/slideLayout" Target="../slideLayouts/slideLayout2.xml"/><Relationship Id="rId1" Type="http://schemas.openxmlformats.org/officeDocument/2006/relationships/vmlDrawing" Target="../drawings/vmlDrawing47.vml"/><Relationship Id="rId6" Type="http://schemas.openxmlformats.org/officeDocument/2006/relationships/oleObject" Target="../embeddings/oleObject134.bin"/><Relationship Id="rId5" Type="http://schemas.openxmlformats.org/officeDocument/2006/relationships/image" Target="../media/image132.wmf"/><Relationship Id="rId4" Type="http://schemas.openxmlformats.org/officeDocument/2006/relationships/oleObject" Target="../embeddings/oleObject133.bin"/><Relationship Id="rId9" Type="http://schemas.openxmlformats.org/officeDocument/2006/relationships/image" Target="../media/image134.wmf"/></Relationships>
</file>

<file path=ppt/slides/_rels/slide52.xml.rels><?xml version="1.0" encoding="UTF-8" standalone="yes"?>
<Relationships xmlns="http://schemas.openxmlformats.org/package/2006/relationships"><Relationship Id="rId8" Type="http://schemas.openxmlformats.org/officeDocument/2006/relationships/oleObject" Target="../embeddings/oleObject138.bin"/><Relationship Id="rId3" Type="http://schemas.openxmlformats.org/officeDocument/2006/relationships/notesSlide" Target="../notesSlides/notesSlide52.xml"/><Relationship Id="rId7" Type="http://schemas.openxmlformats.org/officeDocument/2006/relationships/image" Target="../media/image136.wmf"/><Relationship Id="rId2" Type="http://schemas.openxmlformats.org/officeDocument/2006/relationships/slideLayout" Target="../slideLayouts/slideLayout2.xml"/><Relationship Id="rId1" Type="http://schemas.openxmlformats.org/officeDocument/2006/relationships/vmlDrawing" Target="../drawings/vmlDrawing48.vml"/><Relationship Id="rId6" Type="http://schemas.openxmlformats.org/officeDocument/2006/relationships/oleObject" Target="../embeddings/oleObject137.bin"/><Relationship Id="rId5" Type="http://schemas.openxmlformats.org/officeDocument/2006/relationships/image" Target="../media/image135.wmf"/><Relationship Id="rId4" Type="http://schemas.openxmlformats.org/officeDocument/2006/relationships/oleObject" Target="../embeddings/oleObject136.bin"/><Relationship Id="rId9" Type="http://schemas.openxmlformats.org/officeDocument/2006/relationships/image" Target="../media/image137.wmf"/></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vmlDrawing" Target="../drawings/vmlDrawing49.vml"/><Relationship Id="rId5" Type="http://schemas.openxmlformats.org/officeDocument/2006/relationships/image" Target="../media/image138.wmf"/><Relationship Id="rId4" Type="http://schemas.openxmlformats.org/officeDocument/2006/relationships/oleObject" Target="../embeddings/oleObject139.bin"/></Relationships>
</file>

<file path=ppt/slides/_rels/slide54.xml.rels><?xml version="1.0" encoding="UTF-8" standalone="yes"?>
<Relationships xmlns="http://schemas.openxmlformats.org/package/2006/relationships"><Relationship Id="rId3" Type="http://schemas.openxmlformats.org/officeDocument/2006/relationships/image" Target="../media/image139.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140.png"/><Relationship Id="rId2" Type="http://schemas.openxmlformats.org/officeDocument/2006/relationships/notesSlide" Target="../notesSlides/notesSlide55.xml"/><Relationship Id="rId1" Type="http://schemas.openxmlformats.org/officeDocument/2006/relationships/slideLayout" Target="../slideLayouts/slideLayout2.xml"/><Relationship Id="rId4" Type="http://schemas.openxmlformats.org/officeDocument/2006/relationships/image" Target="../media/image141.png"/></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9.w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10.wmf"/><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image" Target="../media/image16.wmf"/><Relationship Id="rId3" Type="http://schemas.openxmlformats.org/officeDocument/2006/relationships/notesSlide" Target="../notesSlides/notesSlide8.xml"/><Relationship Id="rId7" Type="http://schemas.openxmlformats.org/officeDocument/2006/relationships/image" Target="../media/image13.wmf"/><Relationship Id="rId12"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8.bin"/><Relationship Id="rId11" Type="http://schemas.openxmlformats.org/officeDocument/2006/relationships/image" Target="../media/image15.wmf"/><Relationship Id="rId5" Type="http://schemas.openxmlformats.org/officeDocument/2006/relationships/image" Target="../media/image12.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14.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3.bin"/><Relationship Id="rId5" Type="http://schemas.openxmlformats.org/officeDocument/2006/relationships/image" Target="../media/image17.wmf"/><Relationship Id="rId4" Type="http://schemas.openxmlformats.org/officeDocument/2006/relationships/oleObject" Target="../embeddings/oleObject1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8"/>
          <p:cNvSpPr>
            <a:spLocks noGrp="1" noChangeArrowheads="1"/>
          </p:cNvSpPr>
          <p:nvPr/>
        </p:nvSpPr>
        <p:spPr bwMode="auto">
          <a:xfrm>
            <a:off x="304800" y="4862024"/>
            <a:ext cx="8648700" cy="1261272"/>
          </a:xfrm>
          <a:prstGeom prst="rect">
            <a:avLst/>
          </a:prstGeom>
          <a:noFill/>
          <a:ln w="9525">
            <a:noFill/>
            <a:miter lim="800000"/>
            <a:headEnd/>
            <a:tailEnd/>
          </a:ln>
        </p:spPr>
        <p:txBody>
          <a:bodyPr/>
          <a:lstStyle/>
          <a:p>
            <a:pPr algn="ctr"/>
            <a:r>
              <a:rPr lang="en-US" sz="3400" b="1" dirty="0">
                <a:latin typeface="Helvetica" pitchFamily="34" charset="0"/>
                <a:cs typeface="Times New Roman" pitchFamily="18" charset="0"/>
              </a:rPr>
              <a:t>Chapter </a:t>
            </a:r>
            <a:r>
              <a:rPr lang="en-US" sz="3400" b="1" dirty="0" smtClean="0">
                <a:latin typeface="Helvetica" pitchFamily="34" charset="0"/>
                <a:cs typeface="Times New Roman" pitchFamily="18" charset="0"/>
              </a:rPr>
              <a:t>10</a:t>
            </a:r>
            <a:endParaRPr lang="en-US" sz="2500" dirty="0" smtClean="0">
              <a:latin typeface="Helvetica" pitchFamily="34" charset="0"/>
              <a:cs typeface="Helvetica" pitchFamily="34" charset="0"/>
            </a:endParaRPr>
          </a:p>
          <a:p>
            <a:pPr algn="ctr"/>
            <a:r>
              <a:rPr lang="en-US" sz="3400" dirty="0" smtClean="0">
                <a:latin typeface="Helvetica"/>
              </a:rPr>
              <a:t>Statistical Inference for Two Samples</a:t>
            </a:r>
            <a:endParaRPr lang="en-US" sz="3400" dirty="0">
              <a:latin typeface="Helvetica"/>
            </a:endParaRPr>
          </a:p>
        </p:txBody>
      </p:sp>
      <p:sp>
        <p:nvSpPr>
          <p:cNvPr id="12" name="Rectangle 34"/>
          <p:cNvSpPr>
            <a:spLocks noGrp="1" noChangeArrowheads="1"/>
          </p:cNvSpPr>
          <p:nvPr/>
        </p:nvSpPr>
        <p:spPr bwMode="auto">
          <a:xfrm>
            <a:off x="2946950" y="2152952"/>
            <a:ext cx="5483018" cy="2590800"/>
          </a:xfrm>
          <a:prstGeom prst="rect">
            <a:avLst/>
          </a:prstGeom>
          <a:noFill/>
          <a:ln w="9525">
            <a:noFill/>
            <a:miter lim="800000"/>
            <a:headEnd/>
            <a:tailEnd/>
          </a:ln>
        </p:spPr>
        <p:txBody>
          <a:bodyPr anchor="ctr"/>
          <a:lstStyle/>
          <a:p>
            <a:pPr algn="ctr"/>
            <a:r>
              <a:rPr lang="en-US" sz="3400" b="1" dirty="0" smtClean="0">
                <a:latin typeface="Helvetica" pitchFamily="34" charset="0"/>
                <a:ea typeface="ＭＳ Ｐゴシック" charset="-128"/>
                <a:cs typeface="Times New Roman" pitchFamily="18" charset="0"/>
              </a:rPr>
              <a:t>Applied Statistics and Probability for Engineers</a:t>
            </a:r>
          </a:p>
          <a:p>
            <a:pPr algn="ctr"/>
            <a:endParaRPr lang="en-US" sz="2800" b="1" dirty="0" smtClean="0">
              <a:latin typeface="Times New Roman" pitchFamily="18" charset="0"/>
              <a:ea typeface="ＭＳ Ｐゴシック" charset="-128"/>
              <a:cs typeface="Times New Roman" pitchFamily="18" charset="0"/>
            </a:endParaRPr>
          </a:p>
          <a:p>
            <a:pPr algn="ctr"/>
            <a:r>
              <a:rPr lang="en-US" sz="3000" b="1" dirty="0" smtClean="0">
                <a:latin typeface="Helvetica" pitchFamily="34" charset="0"/>
                <a:ea typeface="ＭＳ Ｐゴシック" charset="-128"/>
                <a:cs typeface="Times New Roman" pitchFamily="18" charset="0"/>
              </a:rPr>
              <a:t>Sixth Edition</a:t>
            </a:r>
          </a:p>
          <a:p>
            <a:pPr algn="ctr">
              <a:lnSpc>
                <a:spcPct val="200000"/>
              </a:lnSpc>
            </a:pPr>
            <a:r>
              <a:rPr lang="en-US" sz="1800" b="1" dirty="0" smtClean="0">
                <a:latin typeface="Helvetica" pitchFamily="34" charset="0"/>
                <a:ea typeface="ＭＳ Ｐゴシック" charset="-128"/>
                <a:cs typeface="Times New Roman" pitchFamily="18" charset="0"/>
              </a:rPr>
              <a:t>Douglas C. Montgomery    George C. </a:t>
            </a:r>
            <a:r>
              <a:rPr lang="en-US" sz="1800" b="1" dirty="0" err="1" smtClean="0">
                <a:latin typeface="Helvetica" pitchFamily="34" charset="0"/>
                <a:ea typeface="ＭＳ Ｐゴシック" charset="-128"/>
                <a:cs typeface="Times New Roman" pitchFamily="18" charset="0"/>
              </a:rPr>
              <a:t>Runger</a:t>
            </a:r>
            <a:endParaRPr lang="en-US" sz="1800" b="1" dirty="0">
              <a:latin typeface="Helvetica" pitchFamily="34" charset="0"/>
              <a:ea typeface="ＭＳ Ｐゴシック" charset="-128"/>
              <a:cs typeface="Times New Roman" pitchFamily="18" charset="0"/>
            </a:endParaRPr>
          </a:p>
        </p:txBody>
      </p:sp>
      <p:grpSp>
        <p:nvGrpSpPr>
          <p:cNvPr id="2" name="Group 15"/>
          <p:cNvGrpSpPr/>
          <p:nvPr/>
        </p:nvGrpSpPr>
        <p:grpSpPr>
          <a:xfrm>
            <a:off x="546204" y="2107464"/>
            <a:ext cx="8051592" cy="2697542"/>
            <a:chOff x="631825" y="2107464"/>
            <a:chExt cx="7880350" cy="2697542"/>
          </a:xfrm>
        </p:grpSpPr>
        <p:sp>
          <p:nvSpPr>
            <p:cNvPr id="13" name="Line 36"/>
            <p:cNvSpPr>
              <a:spLocks noChangeShapeType="1"/>
            </p:cNvSpPr>
            <p:nvPr/>
          </p:nvSpPr>
          <p:spPr bwMode="auto">
            <a:xfrm>
              <a:off x="631825" y="2107464"/>
              <a:ext cx="7880350" cy="0"/>
            </a:xfrm>
            <a:prstGeom prst="line">
              <a:avLst/>
            </a:prstGeom>
            <a:noFill/>
            <a:ln w="19050">
              <a:solidFill>
                <a:srgbClr val="000000"/>
              </a:solidFill>
              <a:round/>
              <a:headEnd/>
              <a:tailEnd/>
            </a:ln>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14" name="Line 37"/>
            <p:cNvSpPr>
              <a:spLocks noChangeShapeType="1"/>
            </p:cNvSpPr>
            <p:nvPr/>
          </p:nvSpPr>
          <p:spPr bwMode="auto">
            <a:xfrm>
              <a:off x="631825" y="4805006"/>
              <a:ext cx="7880350" cy="0"/>
            </a:xfrm>
            <a:prstGeom prst="line">
              <a:avLst/>
            </a:prstGeom>
            <a:noFill/>
            <a:ln w="19050">
              <a:solidFill>
                <a:srgbClr val="000000"/>
              </a:solidFill>
              <a:round/>
              <a:headEnd/>
              <a:tailEnd/>
            </a:ln>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grpSp>
      <p:sp>
        <p:nvSpPr>
          <p:cNvPr id="3" name="Rectangle 2"/>
          <p:cNvSpPr/>
          <p:nvPr/>
        </p:nvSpPr>
        <p:spPr>
          <a:xfrm>
            <a:off x="7543800" y="6400800"/>
            <a:ext cx="14478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8180" name="Picture 4"/>
          <p:cNvPicPr>
            <a:picLocks noChangeAspect="1" noChangeArrowheads="1"/>
          </p:cNvPicPr>
          <p:nvPr/>
        </p:nvPicPr>
        <p:blipFill>
          <a:blip r:embed="rId3" cstate="print"/>
          <a:srcRect/>
          <a:stretch>
            <a:fillRect/>
          </a:stretch>
        </p:blipFill>
        <p:spPr bwMode="auto">
          <a:xfrm>
            <a:off x="838200" y="2239963"/>
            <a:ext cx="1828800" cy="2408237"/>
          </a:xfrm>
          <a:prstGeom prst="rect">
            <a:avLst/>
          </a:prstGeom>
          <a:noFill/>
          <a:ln w="9525">
            <a:noFill/>
            <a:miter lim="800000"/>
            <a:headEnd/>
            <a:tailEnd/>
          </a:ln>
          <a:effectLst/>
        </p:spPr>
      </p:pic>
    </p:spTree>
    <p:extLst>
      <p:ext uri="{BB962C8B-B14F-4D97-AF65-F5344CB8AC3E}">
        <p14:creationId xmlns:p14="http://schemas.microsoft.com/office/powerpoint/2010/main" val="38422896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xfrm>
            <a:off x="381000" y="0"/>
            <a:ext cx="8229600" cy="838200"/>
          </a:xfrm>
        </p:spPr>
        <p:txBody>
          <a:bodyPr/>
          <a:lstStyle/>
          <a:p>
            <a:pPr algn="l" eaLnBrk="1" hangingPunct="1"/>
            <a:r>
              <a:rPr lang="en-US" sz="2400" b="1" smtClean="0"/>
              <a:t>10-1.2 Type II Error and Choice of Sample Size</a:t>
            </a:r>
            <a:endParaRPr lang="en-US" sz="2400" smtClean="0"/>
          </a:p>
        </p:txBody>
      </p:sp>
      <p:sp>
        <p:nvSpPr>
          <p:cNvPr id="7173" name="Rectangle 6"/>
          <p:cNvSpPr>
            <a:spLocks noChangeArrowheads="1"/>
          </p:cNvSpPr>
          <p:nvPr/>
        </p:nvSpPr>
        <p:spPr bwMode="auto">
          <a:xfrm>
            <a:off x="533400" y="762000"/>
            <a:ext cx="2632075" cy="369888"/>
          </a:xfrm>
          <a:prstGeom prst="rect">
            <a:avLst/>
          </a:prstGeom>
          <a:noFill/>
          <a:ln w="9525">
            <a:noFill/>
            <a:miter lim="800000"/>
            <a:headEnd/>
            <a:tailEnd/>
          </a:ln>
        </p:spPr>
        <p:txBody>
          <a:bodyPr wrap="none">
            <a:spAutoFit/>
          </a:bodyPr>
          <a:lstStyle/>
          <a:p>
            <a:r>
              <a:rPr lang="en-US" b="1">
                <a:latin typeface="Helvetica"/>
              </a:rPr>
              <a:t>Sample Size Formulas</a:t>
            </a:r>
          </a:p>
        </p:txBody>
      </p:sp>
      <p:sp>
        <p:nvSpPr>
          <p:cNvPr id="7174" name="Rectangle 7"/>
          <p:cNvSpPr>
            <a:spLocks noChangeArrowheads="1"/>
          </p:cNvSpPr>
          <p:nvPr/>
        </p:nvSpPr>
        <p:spPr bwMode="auto">
          <a:xfrm>
            <a:off x="533400" y="1143000"/>
            <a:ext cx="2603500" cy="369888"/>
          </a:xfrm>
          <a:prstGeom prst="rect">
            <a:avLst/>
          </a:prstGeom>
          <a:noFill/>
          <a:ln w="9525">
            <a:noFill/>
            <a:miter lim="800000"/>
            <a:headEnd/>
            <a:tailEnd/>
          </a:ln>
        </p:spPr>
        <p:txBody>
          <a:bodyPr wrap="none">
            <a:spAutoFit/>
          </a:bodyPr>
          <a:lstStyle/>
          <a:p>
            <a:r>
              <a:rPr lang="en-US" b="1" u="sng">
                <a:latin typeface="Helvetica"/>
              </a:rPr>
              <a:t>Two-sided alternative:</a:t>
            </a:r>
          </a:p>
        </p:txBody>
      </p:sp>
      <p:sp>
        <p:nvSpPr>
          <p:cNvPr id="7175" name="Slide Number Placeholder 8"/>
          <p:cNvSpPr>
            <a:spLocks noGrp="1"/>
          </p:cNvSpPr>
          <p:nvPr>
            <p:ph type="sldNum" sz="quarter" idx="12"/>
          </p:nvPr>
        </p:nvSpPr>
        <p:spPr bwMode="auto">
          <a:noFill/>
          <a:ln>
            <a:miter lim="800000"/>
            <a:headEnd/>
            <a:tailEnd/>
          </a:ln>
        </p:spPr>
        <p:txBody>
          <a:bodyPr/>
          <a:lstStyle/>
          <a:p>
            <a:fld id="{AE9DAFF4-8E1B-431A-A146-622A5BD6B1FC}" type="slidenum">
              <a:rPr lang="en-US" smtClean="0">
                <a:latin typeface="Helvetica"/>
              </a:rPr>
              <a:pPr/>
              <a:t>10</a:t>
            </a:fld>
            <a:endParaRPr lang="en-US" smtClean="0">
              <a:latin typeface="Helvetica"/>
            </a:endParaRPr>
          </a:p>
        </p:txBody>
      </p:sp>
      <p:sp>
        <p:nvSpPr>
          <p:cNvPr id="7176" name="TextBox 8"/>
          <p:cNvSpPr txBox="1">
            <a:spLocks noChangeArrowheads="1"/>
          </p:cNvSpPr>
          <p:nvPr/>
        </p:nvSpPr>
        <p:spPr bwMode="auto">
          <a:xfrm>
            <a:off x="533400" y="1600200"/>
            <a:ext cx="8001000" cy="2032000"/>
          </a:xfrm>
          <a:prstGeom prst="rect">
            <a:avLst/>
          </a:prstGeom>
          <a:noFill/>
          <a:ln w="9525">
            <a:noFill/>
            <a:miter lim="800000"/>
            <a:headEnd/>
            <a:tailEnd/>
          </a:ln>
        </p:spPr>
        <p:txBody>
          <a:bodyPr>
            <a:spAutoFit/>
          </a:bodyPr>
          <a:lstStyle/>
          <a:p>
            <a:r>
              <a:rPr lang="en-US">
                <a:latin typeface="Helvetica"/>
              </a:rPr>
              <a:t>For the two-sided alternative hypothesis with significance level </a:t>
            </a:r>
            <a:r>
              <a:rPr lang="en-US">
                <a:latin typeface="Helvetica"/>
                <a:sym typeface="Symbol" pitchFamily="18" charset="2"/>
              </a:rPr>
              <a:t></a:t>
            </a:r>
            <a:r>
              <a:rPr lang="en-US">
                <a:latin typeface="Helvetica"/>
              </a:rPr>
              <a:t>, the sample size </a:t>
            </a:r>
            <a:r>
              <a:rPr lang="en-US" i="1">
                <a:latin typeface="Helvetica"/>
              </a:rPr>
              <a:t>n</a:t>
            </a:r>
            <a:r>
              <a:rPr lang="en-US" baseline="-25000">
                <a:latin typeface="Helvetica"/>
              </a:rPr>
              <a:t>1</a:t>
            </a:r>
            <a:r>
              <a:rPr lang="en-US">
                <a:latin typeface="Helvetica"/>
              </a:rPr>
              <a:t> </a:t>
            </a:r>
            <a:r>
              <a:rPr lang="en-US">
                <a:latin typeface="Helvetica"/>
                <a:sym typeface="Symbol" pitchFamily="18" charset="2"/>
              </a:rPr>
              <a:t></a:t>
            </a:r>
            <a:r>
              <a:rPr lang="en-US">
                <a:latin typeface="Helvetica"/>
              </a:rPr>
              <a:t> </a:t>
            </a:r>
            <a:r>
              <a:rPr lang="en-US" i="1">
                <a:latin typeface="Helvetica"/>
              </a:rPr>
              <a:t>n</a:t>
            </a:r>
            <a:r>
              <a:rPr lang="en-US" baseline="-25000">
                <a:latin typeface="Helvetica"/>
              </a:rPr>
              <a:t>2</a:t>
            </a:r>
            <a:r>
              <a:rPr lang="en-US">
                <a:latin typeface="Helvetica"/>
              </a:rPr>
              <a:t> </a:t>
            </a:r>
            <a:r>
              <a:rPr lang="en-US">
                <a:latin typeface="Helvetica"/>
                <a:sym typeface="Symbol" pitchFamily="18" charset="2"/>
              </a:rPr>
              <a:t></a:t>
            </a:r>
            <a:r>
              <a:rPr lang="en-US">
                <a:latin typeface="Helvetica"/>
              </a:rPr>
              <a:t> </a:t>
            </a:r>
            <a:r>
              <a:rPr lang="en-US" i="1">
                <a:latin typeface="Helvetica"/>
              </a:rPr>
              <a:t>n</a:t>
            </a:r>
            <a:r>
              <a:rPr lang="en-US">
                <a:latin typeface="Helvetica"/>
              </a:rPr>
              <a:t> required to detect a true difference in means of </a:t>
            </a:r>
            <a:r>
              <a:rPr lang="en-US">
                <a:latin typeface="Helvetica"/>
                <a:sym typeface="Symbol" pitchFamily="18" charset="2"/>
              </a:rPr>
              <a:t></a:t>
            </a:r>
            <a:r>
              <a:rPr lang="en-US">
                <a:latin typeface="Helvetica"/>
              </a:rPr>
              <a:t> with power at least 1 </a:t>
            </a:r>
            <a:r>
              <a:rPr lang="en-US">
                <a:latin typeface="Helvetica"/>
                <a:sym typeface="Symbol" pitchFamily="18" charset="2"/>
              </a:rPr>
              <a:t></a:t>
            </a:r>
            <a:r>
              <a:rPr lang="en-US">
                <a:latin typeface="Helvetica"/>
              </a:rPr>
              <a:t> </a:t>
            </a:r>
            <a:r>
              <a:rPr lang="en-US">
                <a:latin typeface="Helvetica"/>
                <a:sym typeface="Symbol" pitchFamily="18" charset="2"/>
              </a:rPr>
              <a:t></a:t>
            </a:r>
            <a:r>
              <a:rPr lang="en-US">
                <a:latin typeface="Helvetica"/>
              </a:rPr>
              <a:t> is</a:t>
            </a:r>
          </a:p>
          <a:p>
            <a:r>
              <a:rPr lang="en-US">
                <a:latin typeface="Helvetica"/>
              </a:rPr>
              <a:t>	                          </a:t>
            </a:r>
          </a:p>
          <a:p>
            <a:endParaRPr lang="en-US">
              <a:latin typeface="Helvetica"/>
            </a:endParaRPr>
          </a:p>
          <a:p>
            <a:r>
              <a:rPr lang="en-US">
                <a:latin typeface="Helvetica"/>
              </a:rPr>
              <a:t>	</a:t>
            </a:r>
          </a:p>
          <a:p>
            <a:endParaRPr lang="en-US">
              <a:latin typeface="Helvetica"/>
            </a:endParaRPr>
          </a:p>
        </p:txBody>
      </p:sp>
      <p:sp>
        <p:nvSpPr>
          <p:cNvPr id="7177"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7170" name="Object 9"/>
          <p:cNvGraphicFramePr>
            <a:graphicFrameLocks noChangeAspect="1"/>
          </p:cNvGraphicFramePr>
          <p:nvPr/>
        </p:nvGraphicFramePr>
        <p:xfrm>
          <a:off x="2362200" y="2362200"/>
          <a:ext cx="3733800" cy="990600"/>
        </p:xfrm>
        <a:graphic>
          <a:graphicData uri="http://schemas.openxmlformats.org/presentationml/2006/ole">
            <mc:AlternateContent xmlns:mc="http://schemas.openxmlformats.org/markup-compatibility/2006">
              <mc:Choice xmlns:v="urn:schemas-microsoft-com:vml" Requires="v">
                <p:oleObj spid="_x0000_s7172" name="Equation" r:id="rId4" imgW="1675673" imgH="533169" progId="Equation.DSMT4">
                  <p:embed/>
                </p:oleObj>
              </mc:Choice>
              <mc:Fallback>
                <p:oleObj name="Equation" r:id="rId4" imgW="1675673" imgH="533169"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2362200"/>
                        <a:ext cx="37338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8" name="Rectangle 10"/>
          <p:cNvSpPr>
            <a:spLocks noChangeArrowheads="1"/>
          </p:cNvSpPr>
          <p:nvPr/>
        </p:nvSpPr>
        <p:spPr bwMode="auto">
          <a:xfrm>
            <a:off x="6553200" y="2514600"/>
            <a:ext cx="800100" cy="369888"/>
          </a:xfrm>
          <a:prstGeom prst="rect">
            <a:avLst/>
          </a:prstGeom>
          <a:noFill/>
          <a:ln w="9525">
            <a:noFill/>
            <a:miter lim="800000"/>
            <a:headEnd/>
            <a:tailEnd/>
          </a:ln>
        </p:spPr>
        <p:txBody>
          <a:bodyPr wrap="none">
            <a:spAutoFit/>
          </a:bodyPr>
          <a:lstStyle/>
          <a:p>
            <a:r>
              <a:rPr lang="en-US">
                <a:latin typeface="Helvetica"/>
              </a:rPr>
              <a:t>(10-5)</a:t>
            </a:r>
            <a:endParaRPr lang="en-US"/>
          </a:p>
        </p:txBody>
      </p:sp>
      <p:sp>
        <p:nvSpPr>
          <p:cNvPr id="7179" name="Rectangle 7"/>
          <p:cNvSpPr>
            <a:spLocks noChangeArrowheads="1"/>
          </p:cNvSpPr>
          <p:nvPr/>
        </p:nvSpPr>
        <p:spPr bwMode="auto">
          <a:xfrm>
            <a:off x="533400" y="3149600"/>
            <a:ext cx="2608263" cy="369888"/>
          </a:xfrm>
          <a:prstGeom prst="rect">
            <a:avLst/>
          </a:prstGeom>
          <a:noFill/>
          <a:ln w="9525">
            <a:noFill/>
            <a:miter lim="800000"/>
            <a:headEnd/>
            <a:tailEnd/>
          </a:ln>
        </p:spPr>
        <p:txBody>
          <a:bodyPr wrap="none">
            <a:spAutoFit/>
          </a:bodyPr>
          <a:lstStyle/>
          <a:p>
            <a:r>
              <a:rPr lang="en-US" b="1" u="sng">
                <a:latin typeface="Helvetica"/>
              </a:rPr>
              <a:t>One-sided alternative:</a:t>
            </a:r>
          </a:p>
        </p:txBody>
      </p:sp>
      <p:sp>
        <p:nvSpPr>
          <p:cNvPr id="7180" name="TextBox 8"/>
          <p:cNvSpPr txBox="1">
            <a:spLocks noChangeArrowheads="1"/>
          </p:cNvSpPr>
          <p:nvPr/>
        </p:nvSpPr>
        <p:spPr bwMode="auto">
          <a:xfrm>
            <a:off x="685800" y="3759200"/>
            <a:ext cx="8077200" cy="2032000"/>
          </a:xfrm>
          <a:prstGeom prst="rect">
            <a:avLst/>
          </a:prstGeom>
          <a:noFill/>
          <a:ln w="9525">
            <a:noFill/>
            <a:miter lim="800000"/>
            <a:headEnd/>
            <a:tailEnd/>
          </a:ln>
        </p:spPr>
        <p:txBody>
          <a:bodyPr>
            <a:spAutoFit/>
          </a:bodyPr>
          <a:lstStyle/>
          <a:p>
            <a:r>
              <a:rPr lang="en-US">
                <a:latin typeface="Helvetica"/>
              </a:rPr>
              <a:t>For a one-sided alternative hypothesis with significance level </a:t>
            </a:r>
            <a:r>
              <a:rPr lang="en-US">
                <a:latin typeface="Helvetica"/>
                <a:sym typeface="Symbol" pitchFamily="18" charset="2"/>
              </a:rPr>
              <a:t></a:t>
            </a:r>
            <a:r>
              <a:rPr lang="en-US">
                <a:latin typeface="Helvetica"/>
              </a:rPr>
              <a:t>, the sample size </a:t>
            </a:r>
            <a:r>
              <a:rPr lang="en-US" i="1">
                <a:latin typeface="Helvetica"/>
              </a:rPr>
              <a:t>n</a:t>
            </a:r>
            <a:r>
              <a:rPr lang="en-US" baseline="-25000">
                <a:latin typeface="Helvetica"/>
              </a:rPr>
              <a:t>1</a:t>
            </a:r>
            <a:r>
              <a:rPr lang="en-US">
                <a:latin typeface="Helvetica"/>
              </a:rPr>
              <a:t> </a:t>
            </a:r>
            <a:r>
              <a:rPr lang="en-US">
                <a:latin typeface="Helvetica"/>
                <a:sym typeface="Symbol" pitchFamily="18" charset="2"/>
              </a:rPr>
              <a:t></a:t>
            </a:r>
            <a:r>
              <a:rPr lang="en-US">
                <a:latin typeface="Helvetica"/>
              </a:rPr>
              <a:t> </a:t>
            </a:r>
            <a:r>
              <a:rPr lang="en-US" i="1">
                <a:latin typeface="Helvetica"/>
              </a:rPr>
              <a:t>n</a:t>
            </a:r>
            <a:r>
              <a:rPr lang="en-US" baseline="-25000">
                <a:latin typeface="Helvetica"/>
              </a:rPr>
              <a:t>2</a:t>
            </a:r>
            <a:r>
              <a:rPr lang="en-US">
                <a:latin typeface="Helvetica"/>
              </a:rPr>
              <a:t> </a:t>
            </a:r>
            <a:r>
              <a:rPr lang="en-US">
                <a:latin typeface="Helvetica"/>
                <a:sym typeface="Symbol" pitchFamily="18" charset="2"/>
              </a:rPr>
              <a:t></a:t>
            </a:r>
            <a:r>
              <a:rPr lang="en-US">
                <a:latin typeface="Helvetica"/>
              </a:rPr>
              <a:t> </a:t>
            </a:r>
            <a:r>
              <a:rPr lang="en-US" i="1">
                <a:latin typeface="Helvetica"/>
              </a:rPr>
              <a:t>n</a:t>
            </a:r>
            <a:r>
              <a:rPr lang="en-US">
                <a:latin typeface="Helvetica"/>
              </a:rPr>
              <a:t> required to detect a true difference in means of </a:t>
            </a:r>
            <a:r>
              <a:rPr lang="en-US">
                <a:latin typeface="Helvetica"/>
                <a:sym typeface="Symbol" pitchFamily="18" charset="2"/>
              </a:rPr>
              <a:t></a:t>
            </a:r>
            <a:r>
              <a:rPr lang="en-US">
                <a:latin typeface="Helvetica"/>
              </a:rPr>
              <a:t>(</a:t>
            </a:r>
            <a:r>
              <a:rPr lang="en-US">
                <a:latin typeface="Helvetica"/>
                <a:sym typeface="Symbol" pitchFamily="18" charset="2"/>
              </a:rPr>
              <a:t></a:t>
            </a:r>
            <a:r>
              <a:rPr lang="en-US" baseline="-25000">
                <a:latin typeface="Helvetica"/>
              </a:rPr>
              <a:t>0</a:t>
            </a:r>
            <a:r>
              <a:rPr lang="en-US">
                <a:latin typeface="Helvetica"/>
              </a:rPr>
              <a:t>) with power at least 1 </a:t>
            </a:r>
            <a:r>
              <a:rPr lang="en-US">
                <a:latin typeface="Helvetica"/>
                <a:sym typeface="Symbol" pitchFamily="18" charset="2"/>
              </a:rPr>
              <a:t></a:t>
            </a:r>
            <a:r>
              <a:rPr lang="en-US">
                <a:latin typeface="Helvetica"/>
              </a:rPr>
              <a:t> </a:t>
            </a:r>
            <a:r>
              <a:rPr lang="en-US">
                <a:latin typeface="Helvetica"/>
                <a:sym typeface="Symbol" pitchFamily="18" charset="2"/>
              </a:rPr>
              <a:t></a:t>
            </a:r>
            <a:r>
              <a:rPr lang="en-US">
                <a:latin typeface="Helvetica"/>
              </a:rPr>
              <a:t> is</a:t>
            </a:r>
          </a:p>
          <a:p>
            <a:endParaRPr lang="en-US">
              <a:latin typeface="Helvetica"/>
            </a:endParaRPr>
          </a:p>
          <a:p>
            <a:r>
              <a:rPr lang="en-US">
                <a:latin typeface="Helvetica"/>
              </a:rPr>
              <a:t> </a:t>
            </a:r>
          </a:p>
          <a:p>
            <a:r>
              <a:rPr lang="en-US">
                <a:latin typeface="Helvetica"/>
              </a:rPr>
              <a:t>                                                                                           (10-6)</a:t>
            </a:r>
          </a:p>
          <a:p>
            <a:endParaRPr lang="en-US">
              <a:latin typeface="Helvetica"/>
            </a:endParaRPr>
          </a:p>
        </p:txBody>
      </p:sp>
      <p:graphicFrame>
        <p:nvGraphicFramePr>
          <p:cNvPr id="7171" name="Object 3"/>
          <p:cNvGraphicFramePr>
            <a:graphicFrameLocks noChangeAspect="1"/>
          </p:cNvGraphicFramePr>
          <p:nvPr/>
        </p:nvGraphicFramePr>
        <p:xfrm>
          <a:off x="2743200" y="4800600"/>
          <a:ext cx="3124200" cy="914400"/>
        </p:xfrm>
        <a:graphic>
          <a:graphicData uri="http://schemas.openxmlformats.org/presentationml/2006/ole">
            <mc:AlternateContent xmlns:mc="http://schemas.openxmlformats.org/markup-compatibility/2006">
              <mc:Choice xmlns:v="urn:schemas-microsoft-com:vml" Requires="v">
                <p:oleObj spid="_x0000_s7173" name="Equation" r:id="rId6" imgW="1574800" imgH="520700" progId="Equation.DSMT4">
                  <p:embed/>
                </p:oleObj>
              </mc:Choice>
              <mc:Fallback>
                <p:oleObj name="Equation" r:id="rId6" imgW="1574800" imgH="520700"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4800600"/>
                        <a:ext cx="31242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10-3</a:t>
            </a:r>
            <a:r>
              <a:rPr lang="en-US" sz="2400" smtClean="0"/>
              <a:t> </a:t>
            </a:r>
            <a:r>
              <a:rPr lang="en-US" sz="2400" b="1" smtClean="0">
                <a:solidFill>
                  <a:srgbClr val="1F497D"/>
                </a:solidFill>
              </a:rPr>
              <a:t>Paint Drying Time Sample Size</a:t>
            </a:r>
            <a:endParaRPr lang="en-US" sz="2400" smtClean="0"/>
          </a:p>
        </p:txBody>
      </p:sp>
      <p:sp>
        <p:nvSpPr>
          <p:cNvPr id="8196" name="Rectangle 3"/>
          <p:cNvSpPr>
            <a:spLocks noGrp="1" noChangeArrowheads="1"/>
          </p:cNvSpPr>
          <p:nvPr>
            <p:ph type="body" idx="1"/>
          </p:nvPr>
        </p:nvSpPr>
        <p:spPr>
          <a:xfrm>
            <a:off x="609600" y="1524000"/>
            <a:ext cx="7772400" cy="4114800"/>
          </a:xfrm>
        </p:spPr>
        <p:txBody>
          <a:bodyPr/>
          <a:lstStyle/>
          <a:p>
            <a:pPr eaLnBrk="1" hangingPunct="1">
              <a:buFontTx/>
              <a:buNone/>
            </a:pPr>
            <a:endParaRPr lang="en-US" b="1" smtClean="0"/>
          </a:p>
          <a:p>
            <a:pPr eaLnBrk="1" hangingPunct="1">
              <a:buFontTx/>
              <a:buNone/>
            </a:pPr>
            <a:endParaRPr lang="en-US" smtClean="0"/>
          </a:p>
        </p:txBody>
      </p:sp>
      <p:sp>
        <p:nvSpPr>
          <p:cNvPr id="8197" name="Slide Number Placeholder 6"/>
          <p:cNvSpPr>
            <a:spLocks noGrp="1"/>
          </p:cNvSpPr>
          <p:nvPr>
            <p:ph type="sldNum" sz="quarter" idx="12"/>
          </p:nvPr>
        </p:nvSpPr>
        <p:spPr bwMode="auto">
          <a:noFill/>
          <a:ln>
            <a:miter lim="800000"/>
            <a:headEnd/>
            <a:tailEnd/>
          </a:ln>
        </p:spPr>
        <p:txBody>
          <a:bodyPr/>
          <a:lstStyle/>
          <a:p>
            <a:fld id="{531F007D-FC88-4080-921C-CCD5A3B6F1B0}" type="slidenum">
              <a:rPr lang="en-US" smtClean="0">
                <a:latin typeface="Helvetica"/>
              </a:rPr>
              <a:pPr/>
              <a:t>11</a:t>
            </a:fld>
            <a:endParaRPr lang="en-US" smtClean="0">
              <a:latin typeface="Helvetica"/>
            </a:endParaRPr>
          </a:p>
        </p:txBody>
      </p:sp>
      <p:sp>
        <p:nvSpPr>
          <p:cNvPr id="8198" name="TextBox 7"/>
          <p:cNvSpPr txBox="1">
            <a:spLocks noChangeArrowheads="1"/>
          </p:cNvSpPr>
          <p:nvPr/>
        </p:nvSpPr>
        <p:spPr bwMode="auto">
          <a:xfrm>
            <a:off x="457200" y="990600"/>
            <a:ext cx="8305800" cy="4800600"/>
          </a:xfrm>
          <a:prstGeom prst="rect">
            <a:avLst/>
          </a:prstGeom>
          <a:noFill/>
          <a:ln w="9525">
            <a:noFill/>
            <a:miter lim="800000"/>
            <a:headEnd/>
            <a:tailEnd/>
          </a:ln>
        </p:spPr>
        <p:txBody>
          <a:bodyPr>
            <a:spAutoFit/>
          </a:bodyPr>
          <a:lstStyle/>
          <a:p>
            <a:endParaRPr lang="en-US" b="1">
              <a:solidFill>
                <a:srgbClr val="1F497D"/>
              </a:solidFill>
              <a:latin typeface="Helvetica"/>
            </a:endParaRPr>
          </a:p>
          <a:p>
            <a:r>
              <a:rPr lang="en-US">
                <a:latin typeface="Helvetica"/>
              </a:rPr>
              <a:t>To illustrate the use of these sample size equations, consider the situation described in Example 10-1, and suppose that if the true difference in drying times is as much as 10 minutes, we want to detect this with probability at least 0.90. Under the null hypothesis, </a:t>
            </a:r>
            <a:r>
              <a:rPr lang="en-US">
                <a:latin typeface="Helvetica"/>
                <a:sym typeface="Symbol" pitchFamily="18" charset="2"/>
              </a:rPr>
              <a:t></a:t>
            </a:r>
            <a:r>
              <a:rPr lang="en-US" baseline="-25000">
                <a:latin typeface="Helvetica"/>
              </a:rPr>
              <a:t>0</a:t>
            </a:r>
            <a:r>
              <a:rPr lang="en-US">
                <a:latin typeface="Helvetica"/>
              </a:rPr>
              <a:t> </a:t>
            </a:r>
            <a:r>
              <a:rPr lang="en-US">
                <a:latin typeface="Helvetica"/>
                <a:sym typeface="Symbol" pitchFamily="18" charset="2"/>
              </a:rPr>
              <a:t></a:t>
            </a:r>
            <a:r>
              <a:rPr lang="en-US">
                <a:latin typeface="Helvetica"/>
              </a:rPr>
              <a:t> 0. We have a one-sided alternative hypothesis with </a:t>
            </a:r>
            <a:r>
              <a:rPr lang="en-US">
                <a:latin typeface="Helvetica"/>
                <a:sym typeface="Symbol" pitchFamily="18" charset="2"/>
              </a:rPr>
              <a:t></a:t>
            </a:r>
            <a:r>
              <a:rPr lang="en-US">
                <a:latin typeface="Helvetica"/>
              </a:rPr>
              <a:t> </a:t>
            </a:r>
            <a:r>
              <a:rPr lang="en-US">
                <a:latin typeface="Helvetica"/>
                <a:sym typeface="Symbol" pitchFamily="18" charset="2"/>
              </a:rPr>
              <a:t></a:t>
            </a:r>
            <a:r>
              <a:rPr lang="en-US">
                <a:latin typeface="Helvetica"/>
              </a:rPr>
              <a:t> 10, </a:t>
            </a:r>
            <a:r>
              <a:rPr lang="en-US">
                <a:latin typeface="Helvetica"/>
                <a:sym typeface="Symbol" pitchFamily="18" charset="2"/>
              </a:rPr>
              <a:t></a:t>
            </a:r>
            <a:r>
              <a:rPr lang="en-US">
                <a:latin typeface="Helvetica"/>
              </a:rPr>
              <a:t> </a:t>
            </a:r>
            <a:r>
              <a:rPr lang="en-US">
                <a:latin typeface="Helvetica"/>
                <a:sym typeface="Symbol" pitchFamily="18" charset="2"/>
              </a:rPr>
              <a:t></a:t>
            </a:r>
            <a:r>
              <a:rPr lang="en-US">
                <a:latin typeface="Helvetica"/>
              </a:rPr>
              <a:t> 0.05 (so </a:t>
            </a:r>
            <a:r>
              <a:rPr lang="en-US" i="1">
                <a:latin typeface="Helvetica"/>
              </a:rPr>
              <a:t>z</a:t>
            </a:r>
            <a:r>
              <a:rPr lang="en-US" baseline="-25000">
                <a:latin typeface="Helvetica"/>
                <a:sym typeface="Symbol" pitchFamily="18" charset="2"/>
              </a:rPr>
              <a:t></a:t>
            </a:r>
            <a:r>
              <a:rPr lang="en-US">
                <a:latin typeface="Helvetica"/>
              </a:rPr>
              <a:t> = </a:t>
            </a:r>
            <a:r>
              <a:rPr lang="en-US" i="1">
                <a:latin typeface="Helvetica"/>
              </a:rPr>
              <a:t>z</a:t>
            </a:r>
            <a:r>
              <a:rPr lang="en-US" baseline="-25000">
                <a:latin typeface="Helvetica"/>
              </a:rPr>
              <a:t>0.05</a:t>
            </a:r>
            <a:r>
              <a:rPr lang="en-US">
                <a:latin typeface="Helvetica"/>
              </a:rPr>
              <a:t> </a:t>
            </a:r>
            <a:r>
              <a:rPr lang="en-US">
                <a:latin typeface="Helvetica"/>
                <a:sym typeface="Symbol" pitchFamily="18" charset="2"/>
              </a:rPr>
              <a:t></a:t>
            </a:r>
            <a:r>
              <a:rPr lang="en-US">
                <a:latin typeface="Helvetica"/>
              </a:rPr>
              <a:t> 1.645), and since the power is 0.9, </a:t>
            </a:r>
            <a:r>
              <a:rPr lang="en-US">
                <a:latin typeface="Helvetica"/>
                <a:sym typeface="Symbol" pitchFamily="18" charset="2"/>
              </a:rPr>
              <a:t></a:t>
            </a:r>
            <a:r>
              <a:rPr lang="en-US">
                <a:latin typeface="Helvetica"/>
              </a:rPr>
              <a:t> </a:t>
            </a:r>
            <a:r>
              <a:rPr lang="en-US">
                <a:latin typeface="Helvetica"/>
                <a:sym typeface="Symbol" pitchFamily="18" charset="2"/>
              </a:rPr>
              <a:t></a:t>
            </a:r>
            <a:r>
              <a:rPr lang="en-US">
                <a:latin typeface="Helvetica"/>
              </a:rPr>
              <a:t> 0.10 (so </a:t>
            </a:r>
            <a:r>
              <a:rPr lang="en-US" i="1">
                <a:latin typeface="Helvetica"/>
              </a:rPr>
              <a:t>z</a:t>
            </a:r>
            <a:r>
              <a:rPr lang="en-US" baseline="-25000">
                <a:latin typeface="Helvetica"/>
                <a:sym typeface="Symbol" pitchFamily="18" charset="2"/>
              </a:rPr>
              <a:t></a:t>
            </a:r>
            <a:r>
              <a:rPr lang="en-US">
                <a:latin typeface="Helvetica"/>
              </a:rPr>
              <a:t> </a:t>
            </a:r>
            <a:r>
              <a:rPr lang="en-US">
                <a:latin typeface="Helvetica"/>
                <a:sym typeface="Symbol" pitchFamily="18" charset="2"/>
              </a:rPr>
              <a:t></a:t>
            </a:r>
            <a:r>
              <a:rPr lang="en-US">
                <a:latin typeface="Helvetica"/>
              </a:rPr>
              <a:t> </a:t>
            </a:r>
            <a:r>
              <a:rPr lang="en-US" i="1">
                <a:latin typeface="Helvetica"/>
              </a:rPr>
              <a:t>z</a:t>
            </a:r>
            <a:r>
              <a:rPr lang="en-US" baseline="-25000">
                <a:latin typeface="Helvetica"/>
              </a:rPr>
              <a:t>0.10</a:t>
            </a:r>
            <a:r>
              <a:rPr lang="en-US">
                <a:latin typeface="Helvetica"/>
              </a:rPr>
              <a:t> = 1.28). Therefore, we may find the required sample size from Equation 10-6 as follows:</a:t>
            </a: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r>
              <a:rPr lang="en-US">
                <a:latin typeface="Helvetica"/>
              </a:rPr>
              <a:t>This is exactly the same as the result obtained from using the OC curves.</a:t>
            </a:r>
          </a:p>
          <a:p>
            <a:endParaRPr lang="en-US">
              <a:latin typeface="Helvetica"/>
            </a:endParaRPr>
          </a:p>
        </p:txBody>
      </p:sp>
      <p:sp>
        <p:nvSpPr>
          <p:cNvPr id="8199"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8194" name="Object 8"/>
          <p:cNvGraphicFramePr>
            <a:graphicFrameLocks noChangeAspect="1"/>
          </p:cNvGraphicFramePr>
          <p:nvPr/>
        </p:nvGraphicFramePr>
        <p:xfrm>
          <a:off x="2438400" y="3352800"/>
          <a:ext cx="4038600" cy="1676400"/>
        </p:xfrm>
        <a:graphic>
          <a:graphicData uri="http://schemas.openxmlformats.org/presentationml/2006/ole">
            <mc:AlternateContent xmlns:mc="http://schemas.openxmlformats.org/markup-compatibility/2006">
              <mc:Choice xmlns:v="urn:schemas-microsoft-com:vml" Requires="v">
                <p:oleObj spid="_x0000_s8195" name="Equation" r:id="rId4" imgW="2260600" imgH="1016000" progId="Equation.DSMT4">
                  <p:embed/>
                </p:oleObj>
              </mc:Choice>
              <mc:Fallback>
                <p:oleObj name="Equation" r:id="rId4" imgW="2260600" imgH="101600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3352800"/>
                        <a:ext cx="403860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Rectangle 2"/>
          <p:cNvSpPr>
            <a:spLocks noGrp="1" noChangeArrowheads="1"/>
          </p:cNvSpPr>
          <p:nvPr>
            <p:ph type="title"/>
          </p:nvPr>
        </p:nvSpPr>
        <p:spPr>
          <a:xfrm>
            <a:off x="381000" y="0"/>
            <a:ext cx="8229600" cy="838200"/>
          </a:xfrm>
        </p:spPr>
        <p:txBody>
          <a:bodyPr/>
          <a:lstStyle/>
          <a:p>
            <a:pPr algn="l"/>
            <a:r>
              <a:rPr lang="en-US" sz="2400" b="1" smtClean="0"/>
              <a:t>10-1.3 Confidence Interval on a Difference in Means, </a:t>
            </a:r>
            <a:br>
              <a:rPr lang="en-US" sz="2400" b="1" smtClean="0"/>
            </a:br>
            <a:r>
              <a:rPr lang="en-US" sz="2400" b="1" smtClean="0"/>
              <a:t>Variances Known</a:t>
            </a:r>
            <a:endParaRPr lang="en-US" sz="2400" smtClean="0"/>
          </a:p>
        </p:txBody>
      </p:sp>
      <p:sp>
        <p:nvSpPr>
          <p:cNvPr id="9224" name="Slide Number Placeholder 6"/>
          <p:cNvSpPr>
            <a:spLocks noGrp="1"/>
          </p:cNvSpPr>
          <p:nvPr>
            <p:ph type="sldNum" sz="quarter" idx="12"/>
          </p:nvPr>
        </p:nvSpPr>
        <p:spPr bwMode="auto">
          <a:noFill/>
          <a:ln>
            <a:miter lim="800000"/>
            <a:headEnd/>
            <a:tailEnd/>
          </a:ln>
        </p:spPr>
        <p:txBody>
          <a:bodyPr/>
          <a:lstStyle/>
          <a:p>
            <a:fld id="{805CD4B2-2160-4208-B85C-8ABF28784C07}" type="slidenum">
              <a:rPr lang="en-US" smtClean="0">
                <a:latin typeface="Helvetica"/>
              </a:rPr>
              <a:pPr/>
              <a:t>12</a:t>
            </a:fld>
            <a:endParaRPr lang="en-US" smtClean="0">
              <a:latin typeface="Helvetica"/>
            </a:endParaRPr>
          </a:p>
        </p:txBody>
      </p:sp>
      <p:sp>
        <p:nvSpPr>
          <p:cNvPr id="9225" name="TextBox 6"/>
          <p:cNvSpPr txBox="1">
            <a:spLocks noChangeArrowheads="1"/>
          </p:cNvSpPr>
          <p:nvPr/>
        </p:nvSpPr>
        <p:spPr bwMode="auto">
          <a:xfrm>
            <a:off x="304800" y="885825"/>
            <a:ext cx="8458200" cy="4524375"/>
          </a:xfrm>
          <a:prstGeom prst="rect">
            <a:avLst/>
          </a:prstGeom>
          <a:noFill/>
          <a:ln w="9525">
            <a:noFill/>
            <a:miter lim="800000"/>
            <a:headEnd/>
            <a:tailEnd/>
          </a:ln>
        </p:spPr>
        <p:txBody>
          <a:bodyPr>
            <a:spAutoFit/>
          </a:bodyPr>
          <a:lstStyle/>
          <a:p>
            <a:r>
              <a:rPr lang="en-US" sz="2400">
                <a:latin typeface="Helvetica"/>
              </a:rPr>
              <a:t>If      and       are the means of independent random samples of sizes </a:t>
            </a:r>
            <a:r>
              <a:rPr lang="en-US" sz="2400" i="1">
                <a:latin typeface="Helvetica"/>
              </a:rPr>
              <a:t>n</a:t>
            </a:r>
            <a:r>
              <a:rPr lang="en-US" sz="2400" baseline="-25000">
                <a:latin typeface="Helvetica"/>
              </a:rPr>
              <a:t>1</a:t>
            </a:r>
            <a:r>
              <a:rPr lang="en-US" sz="2400">
                <a:latin typeface="Helvetica"/>
              </a:rPr>
              <a:t> and </a:t>
            </a:r>
            <a:r>
              <a:rPr lang="en-US" sz="2400" i="1">
                <a:latin typeface="Helvetica"/>
              </a:rPr>
              <a:t>n</a:t>
            </a:r>
            <a:r>
              <a:rPr lang="en-US" sz="2400" baseline="-25000">
                <a:latin typeface="Helvetica"/>
              </a:rPr>
              <a:t>2</a:t>
            </a:r>
            <a:r>
              <a:rPr lang="en-US" sz="2400">
                <a:latin typeface="Helvetica"/>
              </a:rPr>
              <a:t> from two independent normal populations with known variance       and      , respectively, a </a:t>
            </a:r>
            <a:r>
              <a:rPr lang="en-US" sz="2400" b="1">
                <a:latin typeface="Helvetica"/>
              </a:rPr>
              <a:t>100(1 </a:t>
            </a:r>
            <a:r>
              <a:rPr lang="en-US" sz="2400" b="1">
                <a:latin typeface="Helvetica"/>
                <a:sym typeface="Symbol" pitchFamily="18" charset="2"/>
              </a:rPr>
              <a:t></a:t>
            </a:r>
            <a:r>
              <a:rPr lang="en-US" sz="2400" b="1">
                <a:latin typeface="Helvetica"/>
              </a:rPr>
              <a:t>)</a:t>
            </a:r>
            <a:r>
              <a:rPr lang="en-US" sz="2400" b="1">
                <a:latin typeface="Helvetica"/>
                <a:sym typeface="Symbol" pitchFamily="18" charset="2"/>
              </a:rPr>
              <a:t></a:t>
            </a:r>
            <a:r>
              <a:rPr lang="en-US" sz="2400" b="1">
                <a:latin typeface="Helvetica"/>
              </a:rPr>
              <a:t> confidence interval for </a:t>
            </a:r>
            <a:r>
              <a:rPr lang="en-US" sz="2400" b="1">
                <a:latin typeface="Helvetica"/>
                <a:sym typeface="Symbol" pitchFamily="18" charset="2"/>
              </a:rPr>
              <a:t></a:t>
            </a:r>
            <a:r>
              <a:rPr lang="en-US" sz="2400" b="1" baseline="-25000">
                <a:latin typeface="Helvetica"/>
              </a:rPr>
              <a:t>1</a:t>
            </a:r>
            <a:r>
              <a:rPr lang="en-US" sz="2400" b="1">
                <a:latin typeface="Helvetica"/>
              </a:rPr>
              <a:t> </a:t>
            </a:r>
            <a:r>
              <a:rPr lang="en-US" sz="2400" b="1">
                <a:latin typeface="Helvetica"/>
                <a:sym typeface="Symbol" pitchFamily="18" charset="2"/>
              </a:rPr>
              <a:t></a:t>
            </a:r>
            <a:r>
              <a:rPr lang="en-US" sz="2400" b="1">
                <a:latin typeface="Helvetica"/>
              </a:rPr>
              <a:t> </a:t>
            </a:r>
            <a:r>
              <a:rPr lang="en-US" sz="2400" b="1">
                <a:latin typeface="Helvetica"/>
                <a:sym typeface="Symbol" pitchFamily="18" charset="2"/>
              </a:rPr>
              <a:t></a:t>
            </a:r>
            <a:r>
              <a:rPr lang="en-US" sz="2400" b="1" baseline="-25000">
                <a:latin typeface="Helvetica"/>
              </a:rPr>
              <a:t>2</a:t>
            </a:r>
            <a:r>
              <a:rPr lang="en-US" sz="2400" b="1">
                <a:latin typeface="Helvetica"/>
              </a:rPr>
              <a:t> </a:t>
            </a:r>
            <a:r>
              <a:rPr lang="en-US" sz="2400">
                <a:latin typeface="Helvetica"/>
              </a:rPr>
              <a:t>is</a:t>
            </a:r>
          </a:p>
          <a:p>
            <a:endParaRPr lang="en-US" sz="2400">
              <a:latin typeface="Helvetica"/>
            </a:endParaRPr>
          </a:p>
          <a:p>
            <a:endParaRPr lang="en-US" sz="2400">
              <a:latin typeface="Helvetica"/>
            </a:endParaRPr>
          </a:p>
          <a:p>
            <a:r>
              <a:rPr lang="en-IN" sz="2400">
                <a:latin typeface="Helvetica"/>
              </a:rPr>
              <a:t>                                                                                                                        </a:t>
            </a:r>
          </a:p>
          <a:p>
            <a:endParaRPr lang="en-IN" sz="2400">
              <a:latin typeface="Helvetica"/>
            </a:endParaRPr>
          </a:p>
          <a:p>
            <a:endParaRPr lang="en-IN" sz="2400">
              <a:latin typeface="Helvetica"/>
            </a:endParaRPr>
          </a:p>
          <a:p>
            <a:endParaRPr lang="en-US" sz="2400">
              <a:latin typeface="Helvetica"/>
            </a:endParaRPr>
          </a:p>
          <a:p>
            <a:r>
              <a:rPr lang="en-US" sz="2400">
                <a:latin typeface="Helvetica"/>
              </a:rPr>
              <a:t>where </a:t>
            </a:r>
            <a:r>
              <a:rPr lang="en-US" sz="2400" i="1">
                <a:latin typeface="Helvetica"/>
              </a:rPr>
              <a:t>z</a:t>
            </a:r>
            <a:r>
              <a:rPr lang="en-US" sz="2400" baseline="-25000">
                <a:latin typeface="Helvetica"/>
                <a:sym typeface="Symbol" pitchFamily="18" charset="2"/>
              </a:rPr>
              <a:t></a:t>
            </a:r>
            <a:r>
              <a:rPr lang="en-US" sz="2400" baseline="-25000">
                <a:latin typeface="Helvetica"/>
              </a:rPr>
              <a:t>2</a:t>
            </a:r>
            <a:r>
              <a:rPr lang="en-US" sz="2400">
                <a:latin typeface="Helvetica"/>
              </a:rPr>
              <a:t> is the upper </a:t>
            </a:r>
            <a:r>
              <a:rPr lang="en-US" sz="2400">
                <a:latin typeface="Helvetica"/>
                <a:sym typeface="Symbol" pitchFamily="18" charset="2"/>
              </a:rPr>
              <a:t></a:t>
            </a:r>
            <a:r>
              <a:rPr lang="en-US" sz="2400">
                <a:latin typeface="Helvetica"/>
              </a:rPr>
              <a:t>2 percentage point of the standard normal distribution</a:t>
            </a:r>
          </a:p>
        </p:txBody>
      </p:sp>
      <p:sp>
        <p:nvSpPr>
          <p:cNvPr id="9226"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9218" name="Object 7"/>
          <p:cNvGraphicFramePr>
            <a:graphicFrameLocks noChangeAspect="1"/>
          </p:cNvGraphicFramePr>
          <p:nvPr/>
        </p:nvGraphicFramePr>
        <p:xfrm>
          <a:off x="609600" y="838200"/>
          <a:ext cx="457200" cy="446088"/>
        </p:xfrm>
        <a:graphic>
          <a:graphicData uri="http://schemas.openxmlformats.org/presentationml/2006/ole">
            <mc:AlternateContent xmlns:mc="http://schemas.openxmlformats.org/markup-compatibility/2006">
              <mc:Choice xmlns:v="urn:schemas-microsoft-com:vml" Requires="v">
                <p:oleObj spid="_x0000_s9223" name="Equation" r:id="rId4" imgW="164885" imgH="215619" progId="Equation.DSMT4">
                  <p:embed/>
                </p:oleObj>
              </mc:Choice>
              <mc:Fallback>
                <p:oleObj name="Equation" r:id="rId4" imgW="164885" imgH="215619"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838200"/>
                        <a:ext cx="457200"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19" name="Object 9"/>
          <p:cNvGraphicFramePr>
            <a:graphicFrameLocks noChangeAspect="1"/>
          </p:cNvGraphicFramePr>
          <p:nvPr/>
        </p:nvGraphicFramePr>
        <p:xfrm>
          <a:off x="1676400" y="838200"/>
          <a:ext cx="533400" cy="550863"/>
        </p:xfrm>
        <a:graphic>
          <a:graphicData uri="http://schemas.openxmlformats.org/presentationml/2006/ole">
            <mc:AlternateContent xmlns:mc="http://schemas.openxmlformats.org/markup-compatibility/2006">
              <mc:Choice xmlns:v="urn:schemas-microsoft-com:vml" Requires="v">
                <p:oleObj spid="_x0000_s9224" name="Equation" r:id="rId6" imgW="164880" imgH="228600" progId="Equation.DSMT4">
                  <p:embed/>
                </p:oleObj>
              </mc:Choice>
              <mc:Fallback>
                <p:oleObj name="Equation" r:id="rId6" imgW="164880" imgH="2286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838200"/>
                        <a:ext cx="533400" cy="550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7"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9220" name="Object 10"/>
          <p:cNvGraphicFramePr>
            <a:graphicFrameLocks noChangeAspect="1"/>
          </p:cNvGraphicFramePr>
          <p:nvPr/>
        </p:nvGraphicFramePr>
        <p:xfrm>
          <a:off x="3200400" y="1600200"/>
          <a:ext cx="457200" cy="409575"/>
        </p:xfrm>
        <a:graphic>
          <a:graphicData uri="http://schemas.openxmlformats.org/presentationml/2006/ole">
            <mc:AlternateContent xmlns:mc="http://schemas.openxmlformats.org/markup-compatibility/2006">
              <mc:Choice xmlns:v="urn:schemas-microsoft-com:vml" Requires="v">
                <p:oleObj spid="_x0000_s9225" name="Equation" r:id="rId8" imgW="203024" imgH="253780" progId="Equation.DSMT4">
                  <p:embed/>
                </p:oleObj>
              </mc:Choice>
              <mc:Fallback>
                <p:oleObj name="Equation" r:id="rId8" imgW="203024" imgH="25378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1600200"/>
                        <a:ext cx="457200"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12"/>
          <p:cNvGraphicFramePr>
            <a:graphicFrameLocks noChangeAspect="1"/>
          </p:cNvGraphicFramePr>
          <p:nvPr/>
        </p:nvGraphicFramePr>
        <p:xfrm>
          <a:off x="4267200" y="1600200"/>
          <a:ext cx="428625" cy="388938"/>
        </p:xfrm>
        <a:graphic>
          <a:graphicData uri="http://schemas.openxmlformats.org/presentationml/2006/ole">
            <mc:AlternateContent xmlns:mc="http://schemas.openxmlformats.org/markup-compatibility/2006">
              <mc:Choice xmlns:v="urn:schemas-microsoft-com:vml" Requires="v">
                <p:oleObj spid="_x0000_s9226" name="Equation" r:id="rId10" imgW="190440" imgH="241200" progId="Equation.DSMT4">
                  <p:embed/>
                </p:oleObj>
              </mc:Choice>
              <mc:Fallback>
                <p:oleObj name="Equation" r:id="rId10" imgW="190440" imgH="241200" progId="Equation.DSMT4">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67200" y="1600200"/>
                        <a:ext cx="428625"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8" name="Rectangle 1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9222" name="Object 13"/>
          <p:cNvGraphicFramePr>
            <a:graphicFrameLocks noChangeAspect="1"/>
          </p:cNvGraphicFramePr>
          <p:nvPr/>
        </p:nvGraphicFramePr>
        <p:xfrm>
          <a:off x="381000" y="2971800"/>
          <a:ext cx="7315200" cy="990600"/>
        </p:xfrm>
        <a:graphic>
          <a:graphicData uri="http://schemas.openxmlformats.org/presentationml/2006/ole">
            <mc:AlternateContent xmlns:mc="http://schemas.openxmlformats.org/markup-compatibility/2006">
              <mc:Choice xmlns:v="urn:schemas-microsoft-com:vml" Requires="v">
                <p:oleObj spid="_x0000_s9227" name="Equation" r:id="rId12" imgW="3860800" imgH="520700" progId="Equation.DSMT4">
                  <p:embed/>
                </p:oleObj>
              </mc:Choice>
              <mc:Fallback>
                <p:oleObj name="Equation" r:id="rId12" imgW="3860800" imgH="520700" progId="Equation.DSMT4">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1000" y="2971800"/>
                        <a:ext cx="73152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9" name="Rectangle 16"/>
          <p:cNvSpPr>
            <a:spLocks noChangeArrowheads="1"/>
          </p:cNvSpPr>
          <p:nvPr/>
        </p:nvSpPr>
        <p:spPr bwMode="auto">
          <a:xfrm>
            <a:off x="8267700" y="3287713"/>
            <a:ext cx="800100" cy="369887"/>
          </a:xfrm>
          <a:prstGeom prst="rect">
            <a:avLst/>
          </a:prstGeom>
          <a:noFill/>
          <a:ln w="9525">
            <a:noFill/>
            <a:miter lim="800000"/>
            <a:headEnd/>
            <a:tailEnd/>
          </a:ln>
        </p:spPr>
        <p:txBody>
          <a:bodyPr wrap="none">
            <a:spAutoFit/>
          </a:bodyPr>
          <a:lstStyle/>
          <a:p>
            <a:r>
              <a:rPr lang="en-IN">
                <a:latin typeface="Helvetica"/>
              </a:rPr>
              <a:t>(10-7)</a:t>
            </a:r>
            <a:endParaRPr lang="en-US"/>
          </a:p>
        </p:txBody>
      </p:sp>
      <p:sp>
        <p:nvSpPr>
          <p:cNvPr id="14"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10-4   </a:t>
            </a:r>
            <a:r>
              <a:rPr lang="en-US" sz="2400" b="1" smtClean="0">
                <a:solidFill>
                  <a:srgbClr val="1F497D"/>
                </a:solidFill>
              </a:rPr>
              <a:t>Aluminum Tensile Strength</a:t>
            </a:r>
            <a:endParaRPr lang="en-US" sz="3200" smtClean="0"/>
          </a:p>
        </p:txBody>
      </p:sp>
      <p:sp>
        <p:nvSpPr>
          <p:cNvPr id="10247" name="Slide Number Placeholder 5"/>
          <p:cNvSpPr>
            <a:spLocks noGrp="1"/>
          </p:cNvSpPr>
          <p:nvPr>
            <p:ph type="sldNum" sz="quarter" idx="12"/>
          </p:nvPr>
        </p:nvSpPr>
        <p:spPr bwMode="auto">
          <a:noFill/>
          <a:ln>
            <a:miter lim="800000"/>
            <a:headEnd/>
            <a:tailEnd/>
          </a:ln>
        </p:spPr>
        <p:txBody>
          <a:bodyPr/>
          <a:lstStyle/>
          <a:p>
            <a:fld id="{5D2E4A6B-BB02-4096-B0F3-D96E01B76636}" type="slidenum">
              <a:rPr lang="en-US" smtClean="0">
                <a:latin typeface="Helvetica"/>
              </a:rPr>
              <a:pPr/>
              <a:t>13</a:t>
            </a:fld>
            <a:endParaRPr lang="en-US" smtClean="0">
              <a:latin typeface="Helvetica"/>
            </a:endParaRPr>
          </a:p>
        </p:txBody>
      </p:sp>
      <p:sp>
        <p:nvSpPr>
          <p:cNvPr id="10248" name="TextBox 5"/>
          <p:cNvSpPr txBox="1">
            <a:spLocks noChangeArrowheads="1"/>
          </p:cNvSpPr>
          <p:nvPr/>
        </p:nvSpPr>
        <p:spPr bwMode="auto">
          <a:xfrm>
            <a:off x="381000" y="533400"/>
            <a:ext cx="8382000" cy="2862263"/>
          </a:xfrm>
          <a:prstGeom prst="rect">
            <a:avLst/>
          </a:prstGeom>
          <a:noFill/>
          <a:ln w="9525">
            <a:noFill/>
            <a:miter lim="800000"/>
            <a:headEnd/>
            <a:tailEnd/>
          </a:ln>
        </p:spPr>
        <p:txBody>
          <a:bodyPr>
            <a:spAutoFit/>
          </a:bodyPr>
          <a:lstStyle/>
          <a:p>
            <a:endParaRPr lang="en-US">
              <a:solidFill>
                <a:srgbClr val="1F497D"/>
              </a:solidFill>
              <a:latin typeface="Helvetica"/>
            </a:endParaRPr>
          </a:p>
          <a:p>
            <a:r>
              <a:rPr lang="en-US">
                <a:latin typeface="Helvetica"/>
              </a:rPr>
              <a:t>Tensile strength tests were performed on two different grades of aluminum spars used in manufacturing the wing of a commercial transport aircraft. From past experience with the spar manufacturing process and the testing procedure, the standard deviations of tensile strengths are assumed to be known. The data obtained are as follows: </a:t>
            </a:r>
            <a:r>
              <a:rPr lang="en-US" i="1">
                <a:latin typeface="Helvetica"/>
              </a:rPr>
              <a:t>n</a:t>
            </a:r>
            <a:r>
              <a:rPr lang="en-US" baseline="-25000">
                <a:latin typeface="Helvetica"/>
              </a:rPr>
              <a:t>1</a:t>
            </a:r>
            <a:r>
              <a:rPr lang="en-US">
                <a:latin typeface="Helvetica"/>
              </a:rPr>
              <a:t> = 10,              , </a:t>
            </a:r>
            <a:r>
              <a:rPr lang="en-US">
                <a:latin typeface="Helvetica"/>
                <a:sym typeface="Symbol" pitchFamily="18" charset="2"/>
              </a:rPr>
              <a:t></a:t>
            </a:r>
            <a:r>
              <a:rPr lang="en-US" baseline="-25000">
                <a:latin typeface="Helvetica"/>
              </a:rPr>
              <a:t>1</a:t>
            </a:r>
            <a:r>
              <a:rPr lang="en-US">
                <a:latin typeface="Helvetica"/>
              </a:rPr>
              <a:t> </a:t>
            </a:r>
            <a:r>
              <a:rPr lang="en-US">
                <a:latin typeface="Helvetica"/>
                <a:sym typeface="Symbol" pitchFamily="18" charset="2"/>
              </a:rPr>
              <a:t></a:t>
            </a:r>
            <a:r>
              <a:rPr lang="en-US">
                <a:latin typeface="Helvetica"/>
              </a:rPr>
              <a:t> 1, </a:t>
            </a:r>
            <a:r>
              <a:rPr lang="en-US" i="1">
                <a:latin typeface="Helvetica"/>
              </a:rPr>
              <a:t>n</a:t>
            </a:r>
            <a:r>
              <a:rPr lang="en-US" baseline="-25000">
                <a:latin typeface="Helvetica"/>
              </a:rPr>
              <a:t>2</a:t>
            </a:r>
            <a:r>
              <a:rPr lang="en-US">
                <a:latin typeface="Helvetica"/>
              </a:rPr>
              <a:t> = 12,              </a:t>
            </a:r>
            <a:r>
              <a:rPr lang="en-IN">
                <a:latin typeface="Helvetica"/>
              </a:rPr>
              <a:t>,</a:t>
            </a:r>
            <a:r>
              <a:rPr lang="en-US">
                <a:latin typeface="Helvetica"/>
              </a:rPr>
              <a:t> and </a:t>
            </a:r>
            <a:r>
              <a:rPr lang="en-US">
                <a:latin typeface="Helvetica"/>
                <a:sym typeface="Symbol" pitchFamily="18" charset="2"/>
              </a:rPr>
              <a:t></a:t>
            </a:r>
            <a:r>
              <a:rPr lang="en-US" baseline="-25000">
                <a:latin typeface="Helvetica"/>
              </a:rPr>
              <a:t>2</a:t>
            </a:r>
            <a:r>
              <a:rPr lang="en-US">
                <a:latin typeface="Helvetica"/>
              </a:rPr>
              <a:t> </a:t>
            </a:r>
            <a:r>
              <a:rPr lang="en-US">
                <a:latin typeface="Helvetica"/>
                <a:sym typeface="Symbol" pitchFamily="18" charset="2"/>
              </a:rPr>
              <a:t></a:t>
            </a:r>
            <a:r>
              <a:rPr lang="en-US">
                <a:latin typeface="Helvetica"/>
              </a:rPr>
              <a:t> 1.5. If </a:t>
            </a:r>
            <a:r>
              <a:rPr lang="en-US">
                <a:latin typeface="Helvetica"/>
                <a:sym typeface="Symbol" pitchFamily="18" charset="2"/>
              </a:rPr>
              <a:t></a:t>
            </a:r>
            <a:r>
              <a:rPr lang="en-US" baseline="-25000">
                <a:latin typeface="Helvetica"/>
              </a:rPr>
              <a:t>1</a:t>
            </a:r>
            <a:r>
              <a:rPr lang="en-US">
                <a:latin typeface="Helvetica"/>
              </a:rPr>
              <a:t> and </a:t>
            </a:r>
            <a:r>
              <a:rPr lang="en-US">
                <a:latin typeface="Helvetica"/>
                <a:sym typeface="Symbol" pitchFamily="18" charset="2"/>
              </a:rPr>
              <a:t></a:t>
            </a:r>
            <a:r>
              <a:rPr lang="en-US" baseline="-25000">
                <a:latin typeface="Helvetica"/>
              </a:rPr>
              <a:t>2</a:t>
            </a:r>
            <a:r>
              <a:rPr lang="en-US">
                <a:latin typeface="Helvetica"/>
              </a:rPr>
              <a:t> denote the true mean tensile strengths for the two grades of spars, we may find a 90% confidence interval on the difference in mean strength </a:t>
            </a:r>
            <a:r>
              <a:rPr lang="en-US">
                <a:latin typeface="Helvetica"/>
                <a:sym typeface="Symbol" pitchFamily="18" charset="2"/>
              </a:rPr>
              <a:t></a:t>
            </a:r>
            <a:r>
              <a:rPr lang="en-US" baseline="-25000">
                <a:latin typeface="Helvetica"/>
              </a:rPr>
              <a:t>1</a:t>
            </a:r>
            <a:r>
              <a:rPr lang="en-US">
                <a:latin typeface="Helvetica"/>
              </a:rPr>
              <a:t> </a:t>
            </a:r>
            <a:r>
              <a:rPr lang="en-US">
                <a:latin typeface="Helvetica"/>
                <a:sym typeface="Symbol" pitchFamily="18" charset="2"/>
              </a:rPr>
              <a:t></a:t>
            </a:r>
            <a:r>
              <a:rPr lang="en-US">
                <a:latin typeface="Helvetica"/>
              </a:rPr>
              <a:t> </a:t>
            </a:r>
            <a:r>
              <a:rPr lang="en-US">
                <a:latin typeface="Helvetica"/>
                <a:sym typeface="Symbol" pitchFamily="18" charset="2"/>
              </a:rPr>
              <a:t></a:t>
            </a:r>
            <a:r>
              <a:rPr lang="en-US" baseline="-25000">
                <a:latin typeface="Helvetica"/>
              </a:rPr>
              <a:t>2</a:t>
            </a:r>
            <a:r>
              <a:rPr lang="en-US">
                <a:latin typeface="Helvetica"/>
              </a:rPr>
              <a:t> as follows:</a:t>
            </a:r>
          </a:p>
          <a:p>
            <a:endParaRPr lang="en-US">
              <a:latin typeface="Helvetica"/>
            </a:endParaRPr>
          </a:p>
        </p:txBody>
      </p:sp>
      <p:sp>
        <p:nvSpPr>
          <p:cNvPr id="10249"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0242" name="Object 6"/>
          <p:cNvGraphicFramePr>
            <a:graphicFrameLocks noChangeAspect="1"/>
          </p:cNvGraphicFramePr>
          <p:nvPr/>
        </p:nvGraphicFramePr>
        <p:xfrm>
          <a:off x="3733800" y="1914525"/>
          <a:ext cx="914400" cy="371475"/>
        </p:xfrm>
        <a:graphic>
          <a:graphicData uri="http://schemas.openxmlformats.org/presentationml/2006/ole">
            <mc:AlternateContent xmlns:mc="http://schemas.openxmlformats.org/markup-compatibility/2006">
              <mc:Choice xmlns:v="urn:schemas-microsoft-com:vml" Requires="v">
                <p:oleObj spid="_x0000_s10246" name="Equation" r:id="rId4" imgW="596641" imgH="215806" progId="Equation.DSMT4">
                  <p:embed/>
                </p:oleObj>
              </mc:Choice>
              <mc:Fallback>
                <p:oleObj name="Equation" r:id="rId4" imgW="596641" imgH="215806"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1914525"/>
                        <a:ext cx="914400" cy="371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3" name="Object 8"/>
          <p:cNvGraphicFramePr>
            <a:graphicFrameLocks noChangeAspect="1"/>
          </p:cNvGraphicFramePr>
          <p:nvPr/>
        </p:nvGraphicFramePr>
        <p:xfrm>
          <a:off x="6248400" y="1895475"/>
          <a:ext cx="914400" cy="392113"/>
        </p:xfrm>
        <a:graphic>
          <a:graphicData uri="http://schemas.openxmlformats.org/presentationml/2006/ole">
            <mc:AlternateContent xmlns:mc="http://schemas.openxmlformats.org/markup-compatibility/2006">
              <mc:Choice xmlns:v="urn:schemas-microsoft-com:vml" Requires="v">
                <p:oleObj spid="_x0000_s10247" name="Equation" r:id="rId6" imgW="596880" imgH="228600" progId="Equation.DSMT4">
                  <p:embed/>
                </p:oleObj>
              </mc:Choice>
              <mc:Fallback>
                <p:oleObj name="Equation" r:id="rId6" imgW="596880" imgH="2286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48400" y="1895475"/>
                        <a:ext cx="914400" cy="392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50"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0244" name="Object 9"/>
          <p:cNvGraphicFramePr>
            <a:graphicFrameLocks noChangeAspect="1"/>
          </p:cNvGraphicFramePr>
          <p:nvPr/>
        </p:nvGraphicFramePr>
        <p:xfrm>
          <a:off x="1295400" y="2971800"/>
          <a:ext cx="6629400" cy="2819400"/>
        </p:xfrm>
        <a:graphic>
          <a:graphicData uri="http://schemas.openxmlformats.org/presentationml/2006/ole">
            <mc:AlternateContent xmlns:mc="http://schemas.openxmlformats.org/markup-compatibility/2006">
              <mc:Choice xmlns:v="urn:schemas-microsoft-com:vml" Requires="v">
                <p:oleObj spid="_x0000_s10248" name="Equation" r:id="rId8" imgW="3479800" imgH="2032000" progId="Equation.DSMT4">
                  <p:embed/>
                </p:oleObj>
              </mc:Choice>
              <mc:Fallback>
                <p:oleObj name="Equation" r:id="rId8" imgW="3479800" imgH="203200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5400" y="2971800"/>
                        <a:ext cx="6629400" cy="281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10"/>
          <p:cNvGraphicFramePr>
            <a:graphicFrameLocks noChangeAspect="1"/>
          </p:cNvGraphicFramePr>
          <p:nvPr/>
        </p:nvGraphicFramePr>
        <p:xfrm>
          <a:off x="3276600" y="5867400"/>
          <a:ext cx="2514600" cy="377825"/>
        </p:xfrm>
        <a:graphic>
          <a:graphicData uri="http://schemas.openxmlformats.org/presentationml/2006/ole">
            <mc:AlternateContent xmlns:mc="http://schemas.openxmlformats.org/markup-compatibility/2006">
              <mc:Choice xmlns:v="urn:schemas-microsoft-com:vml" Requires="v">
                <p:oleObj spid="_x0000_s10249" name="Equation" r:id="rId10" imgW="1434960" imgH="215640" progId="Equation.3">
                  <p:embed/>
                </p:oleObj>
              </mc:Choice>
              <mc:Fallback>
                <p:oleObj name="Equation" r:id="rId10" imgW="1434960" imgH="215640" progId="Equation.3">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76600" y="5867400"/>
                        <a:ext cx="2514600" cy="377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381000" y="0"/>
            <a:ext cx="8229600" cy="838200"/>
          </a:xfrm>
        </p:spPr>
        <p:txBody>
          <a:bodyPr/>
          <a:lstStyle/>
          <a:p>
            <a:pPr algn="l" eaLnBrk="1" hangingPunct="1"/>
            <a:r>
              <a:rPr lang="en-US" sz="2400" b="1" smtClean="0"/>
              <a:t>10-1:  Inference for a Difference in Means of Two Normal Distributions, Variances Known</a:t>
            </a:r>
            <a:endParaRPr lang="en-US" sz="2400" smtClean="0"/>
          </a:p>
        </p:txBody>
      </p:sp>
      <p:sp>
        <p:nvSpPr>
          <p:cNvPr id="11268" name="Text Box 4"/>
          <p:cNvSpPr txBox="1">
            <a:spLocks noChangeArrowheads="1"/>
          </p:cNvSpPr>
          <p:nvPr/>
        </p:nvSpPr>
        <p:spPr bwMode="auto">
          <a:xfrm>
            <a:off x="533400" y="1066800"/>
            <a:ext cx="4876800" cy="1816100"/>
          </a:xfrm>
          <a:prstGeom prst="rect">
            <a:avLst/>
          </a:prstGeom>
          <a:noFill/>
          <a:ln w="9525">
            <a:noFill/>
            <a:miter lim="800000"/>
            <a:headEnd/>
            <a:tailEnd/>
          </a:ln>
        </p:spPr>
        <p:txBody>
          <a:bodyPr>
            <a:spAutoFit/>
          </a:bodyPr>
          <a:lstStyle/>
          <a:p>
            <a:pPr>
              <a:spcBef>
                <a:spcPct val="50000"/>
              </a:spcBef>
            </a:pPr>
            <a:r>
              <a:rPr lang="en-US" sz="2800" b="1">
                <a:latin typeface="Helvetica"/>
              </a:rPr>
              <a:t>Choice of Sample Size</a:t>
            </a:r>
          </a:p>
          <a:p>
            <a:pPr>
              <a:spcBef>
                <a:spcPct val="50000"/>
              </a:spcBef>
            </a:pPr>
            <a:endParaRPr lang="en-US" sz="2800" b="1">
              <a:latin typeface="Helvetica"/>
            </a:endParaRPr>
          </a:p>
          <a:p>
            <a:pPr>
              <a:spcBef>
                <a:spcPct val="50000"/>
              </a:spcBef>
            </a:pPr>
            <a:r>
              <a:rPr lang="en-US" sz="2800" b="1">
                <a:latin typeface="Helvetica"/>
              </a:rPr>
              <a:t>                                                                  </a:t>
            </a:r>
          </a:p>
        </p:txBody>
      </p:sp>
      <p:sp>
        <p:nvSpPr>
          <p:cNvPr id="11269" name="Slide Number Placeholder 5"/>
          <p:cNvSpPr>
            <a:spLocks noGrp="1"/>
          </p:cNvSpPr>
          <p:nvPr>
            <p:ph type="sldNum" sz="quarter" idx="12"/>
          </p:nvPr>
        </p:nvSpPr>
        <p:spPr bwMode="auto">
          <a:noFill/>
          <a:ln>
            <a:miter lim="800000"/>
            <a:headEnd/>
            <a:tailEnd/>
          </a:ln>
        </p:spPr>
        <p:txBody>
          <a:bodyPr/>
          <a:lstStyle/>
          <a:p>
            <a:fld id="{D7C4B9C3-CA33-475A-803C-7E47CB633F94}" type="slidenum">
              <a:rPr lang="en-US" smtClean="0">
                <a:latin typeface="Helvetica"/>
              </a:rPr>
              <a:pPr/>
              <a:t>14</a:t>
            </a:fld>
            <a:endParaRPr lang="en-US" smtClean="0">
              <a:latin typeface="Helvetica"/>
            </a:endParaRPr>
          </a:p>
        </p:txBody>
      </p:sp>
      <p:sp>
        <p:nvSpPr>
          <p:cNvPr id="11270"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1266" name="Object 6"/>
          <p:cNvGraphicFramePr>
            <a:graphicFrameLocks noChangeAspect="1"/>
          </p:cNvGraphicFramePr>
          <p:nvPr/>
        </p:nvGraphicFramePr>
        <p:xfrm>
          <a:off x="2286000" y="2209800"/>
          <a:ext cx="3733800" cy="914400"/>
        </p:xfrm>
        <a:graphic>
          <a:graphicData uri="http://schemas.openxmlformats.org/presentationml/2006/ole">
            <mc:AlternateContent xmlns:mc="http://schemas.openxmlformats.org/markup-compatibility/2006">
              <mc:Choice xmlns:v="urn:schemas-microsoft-com:vml" Requires="v">
                <p:oleObj spid="_x0000_s11267" name="Equation" r:id="rId4" imgW="1435100" imgH="482600" progId="Equation.DSMT4">
                  <p:embed/>
                </p:oleObj>
              </mc:Choice>
              <mc:Fallback>
                <p:oleObj name="Equation" r:id="rId4" imgW="1435100" imgH="4826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2209800"/>
                        <a:ext cx="37338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1" name="TextBox 7"/>
          <p:cNvSpPr txBox="1">
            <a:spLocks noChangeArrowheads="1"/>
          </p:cNvSpPr>
          <p:nvPr/>
        </p:nvSpPr>
        <p:spPr bwMode="auto">
          <a:xfrm>
            <a:off x="6781800" y="2514600"/>
            <a:ext cx="838200" cy="369888"/>
          </a:xfrm>
          <a:prstGeom prst="rect">
            <a:avLst/>
          </a:prstGeom>
          <a:noFill/>
          <a:ln w="9525">
            <a:noFill/>
            <a:miter lim="800000"/>
            <a:headEnd/>
            <a:tailEnd/>
          </a:ln>
        </p:spPr>
        <p:txBody>
          <a:bodyPr>
            <a:spAutoFit/>
          </a:bodyPr>
          <a:lstStyle/>
          <a:p>
            <a:r>
              <a:rPr lang="en-US"/>
              <a:t>(10-8)</a:t>
            </a:r>
          </a:p>
        </p:txBody>
      </p:sp>
      <p:sp>
        <p:nvSpPr>
          <p:cNvPr id="8" name="Rectangle 7"/>
          <p:cNvSpPr/>
          <p:nvPr/>
        </p:nvSpPr>
        <p:spPr>
          <a:xfrm>
            <a:off x="533400" y="3733800"/>
            <a:ext cx="8305800" cy="1570038"/>
          </a:xfrm>
          <a:prstGeom prst="rect">
            <a:avLst/>
          </a:prstGeom>
        </p:spPr>
        <p:txBody>
          <a:bodyPr>
            <a:spAutoFit/>
          </a:bodyPr>
          <a:lstStyle/>
          <a:p>
            <a:pPr>
              <a:defRPr/>
            </a:pPr>
            <a:r>
              <a:rPr lang="en-US" sz="2400" dirty="0">
                <a:latin typeface="+mn-lt"/>
              </a:rPr>
              <a:t>Remember to round up if </a:t>
            </a:r>
            <a:r>
              <a:rPr lang="en-US" sz="2400" i="1" dirty="0">
                <a:latin typeface="+mn-lt"/>
              </a:rPr>
              <a:t>n</a:t>
            </a:r>
            <a:r>
              <a:rPr lang="en-US" sz="2400" dirty="0">
                <a:latin typeface="+mn-lt"/>
              </a:rPr>
              <a:t> is not an integer. </a:t>
            </a:r>
          </a:p>
          <a:p>
            <a:pPr>
              <a:defRPr/>
            </a:pPr>
            <a:endParaRPr lang="en-US" sz="2400" dirty="0">
              <a:latin typeface="+mn-lt"/>
            </a:endParaRPr>
          </a:p>
          <a:p>
            <a:pPr>
              <a:defRPr/>
            </a:pPr>
            <a:r>
              <a:rPr lang="en-US" sz="2400" dirty="0">
                <a:latin typeface="+mn-lt"/>
              </a:rPr>
              <a:t>This ensures that the level of confidence does not drop  below 100(1 − </a:t>
            </a:r>
            <a:r>
              <a:rPr lang="el-GR" sz="2400" dirty="0">
                <a:latin typeface="+mn-lt"/>
              </a:rPr>
              <a:t>α</a:t>
            </a:r>
            <a:r>
              <a:rPr lang="en-US" sz="2400" dirty="0">
                <a:latin typeface="+mn-lt"/>
              </a:rPr>
              <a:t>)%.</a:t>
            </a:r>
          </a:p>
        </p:txBody>
      </p:sp>
      <p:sp>
        <p:nvSpPr>
          <p:cNvPr id="9"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381000" y="0"/>
            <a:ext cx="8229600" cy="838200"/>
          </a:xfrm>
        </p:spPr>
        <p:txBody>
          <a:bodyPr/>
          <a:lstStyle/>
          <a:p>
            <a:pPr algn="l" eaLnBrk="1" hangingPunct="1"/>
            <a:r>
              <a:rPr lang="en-US" sz="2400" b="1" smtClean="0"/>
              <a:t>10-1:  Inference for a Difference in Means of Two Normal Distributions, Variances Known</a:t>
            </a:r>
            <a:endParaRPr lang="en-US" sz="2400" smtClean="0"/>
          </a:p>
        </p:txBody>
      </p:sp>
      <p:sp>
        <p:nvSpPr>
          <p:cNvPr id="12293" name="Text Box 4"/>
          <p:cNvSpPr txBox="1">
            <a:spLocks noChangeArrowheads="1"/>
          </p:cNvSpPr>
          <p:nvPr/>
        </p:nvSpPr>
        <p:spPr bwMode="auto">
          <a:xfrm>
            <a:off x="228600" y="1295400"/>
            <a:ext cx="4876800" cy="477838"/>
          </a:xfrm>
          <a:prstGeom prst="rect">
            <a:avLst/>
          </a:prstGeom>
          <a:noFill/>
          <a:ln w="9525">
            <a:noFill/>
            <a:miter lim="800000"/>
            <a:headEnd/>
            <a:tailEnd/>
          </a:ln>
        </p:spPr>
        <p:txBody>
          <a:bodyPr>
            <a:spAutoFit/>
          </a:bodyPr>
          <a:lstStyle/>
          <a:p>
            <a:pPr>
              <a:spcBef>
                <a:spcPct val="50000"/>
              </a:spcBef>
            </a:pPr>
            <a:r>
              <a:rPr lang="en-US" sz="2500" b="1" dirty="0">
                <a:solidFill>
                  <a:srgbClr val="1F497D"/>
                </a:solidFill>
                <a:latin typeface="Helvetica"/>
              </a:rPr>
              <a:t>One-Sided Confidence Bounds</a:t>
            </a:r>
          </a:p>
        </p:txBody>
      </p:sp>
      <p:sp>
        <p:nvSpPr>
          <p:cNvPr id="12294" name="Text Box 7"/>
          <p:cNvSpPr txBox="1">
            <a:spLocks noChangeArrowheads="1"/>
          </p:cNvSpPr>
          <p:nvPr/>
        </p:nvSpPr>
        <p:spPr bwMode="auto">
          <a:xfrm>
            <a:off x="609600" y="1981200"/>
            <a:ext cx="4419600" cy="369888"/>
          </a:xfrm>
          <a:prstGeom prst="rect">
            <a:avLst/>
          </a:prstGeom>
          <a:noFill/>
          <a:ln w="9525">
            <a:noFill/>
            <a:miter lim="800000"/>
            <a:headEnd/>
            <a:tailEnd/>
          </a:ln>
        </p:spPr>
        <p:txBody>
          <a:bodyPr>
            <a:spAutoFit/>
          </a:bodyPr>
          <a:lstStyle/>
          <a:p>
            <a:pPr>
              <a:spcBef>
                <a:spcPct val="50000"/>
              </a:spcBef>
            </a:pPr>
            <a:r>
              <a:rPr lang="en-US" b="1">
                <a:latin typeface="Helvetica"/>
              </a:rPr>
              <a:t>Upper Confidence Bound</a:t>
            </a:r>
          </a:p>
        </p:txBody>
      </p:sp>
      <p:sp>
        <p:nvSpPr>
          <p:cNvPr id="12295" name="Text Box 8"/>
          <p:cNvSpPr txBox="1">
            <a:spLocks noChangeArrowheads="1"/>
          </p:cNvSpPr>
          <p:nvPr/>
        </p:nvSpPr>
        <p:spPr bwMode="auto">
          <a:xfrm>
            <a:off x="762000" y="4114800"/>
            <a:ext cx="4419600" cy="369888"/>
          </a:xfrm>
          <a:prstGeom prst="rect">
            <a:avLst/>
          </a:prstGeom>
          <a:noFill/>
          <a:ln w="9525">
            <a:noFill/>
            <a:miter lim="800000"/>
            <a:headEnd/>
            <a:tailEnd/>
          </a:ln>
        </p:spPr>
        <p:txBody>
          <a:bodyPr>
            <a:spAutoFit/>
          </a:bodyPr>
          <a:lstStyle/>
          <a:p>
            <a:pPr>
              <a:spcBef>
                <a:spcPct val="50000"/>
              </a:spcBef>
            </a:pPr>
            <a:r>
              <a:rPr lang="en-US" b="1">
                <a:latin typeface="Helvetica"/>
              </a:rPr>
              <a:t>Lower Confidence Bound</a:t>
            </a:r>
          </a:p>
        </p:txBody>
      </p:sp>
      <p:sp>
        <p:nvSpPr>
          <p:cNvPr id="12296" name="Slide Number Placeholder 8"/>
          <p:cNvSpPr>
            <a:spLocks noGrp="1"/>
          </p:cNvSpPr>
          <p:nvPr>
            <p:ph type="sldNum" sz="quarter" idx="12"/>
          </p:nvPr>
        </p:nvSpPr>
        <p:spPr bwMode="auto">
          <a:noFill/>
          <a:ln>
            <a:miter lim="800000"/>
            <a:headEnd/>
            <a:tailEnd/>
          </a:ln>
        </p:spPr>
        <p:txBody>
          <a:bodyPr/>
          <a:lstStyle/>
          <a:p>
            <a:fld id="{A8F0C3CF-F349-4724-A5B6-4A9EA521F896}" type="slidenum">
              <a:rPr lang="en-US" smtClean="0">
                <a:latin typeface="Helvetica"/>
              </a:rPr>
              <a:pPr/>
              <a:t>15</a:t>
            </a:fld>
            <a:endParaRPr lang="en-US" smtClean="0">
              <a:latin typeface="Helvetica"/>
            </a:endParaRPr>
          </a:p>
        </p:txBody>
      </p:sp>
      <p:sp>
        <p:nvSpPr>
          <p:cNvPr id="12297"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2290" name="Object 9"/>
          <p:cNvGraphicFramePr>
            <a:graphicFrameLocks noChangeAspect="1"/>
          </p:cNvGraphicFramePr>
          <p:nvPr/>
        </p:nvGraphicFramePr>
        <p:xfrm>
          <a:off x="2133600" y="2514600"/>
          <a:ext cx="4267200" cy="990600"/>
        </p:xfrm>
        <a:graphic>
          <a:graphicData uri="http://schemas.openxmlformats.org/presentationml/2006/ole">
            <mc:AlternateContent xmlns:mc="http://schemas.openxmlformats.org/markup-compatibility/2006">
              <mc:Choice xmlns:v="urn:schemas-microsoft-com:vml" Requires="v">
                <p:oleObj spid="_x0000_s12292" name="Equation" r:id="rId4" imgW="2082800" imgH="520700" progId="Equation.DSMT4">
                  <p:embed/>
                </p:oleObj>
              </mc:Choice>
              <mc:Fallback>
                <p:oleObj name="Equation" r:id="rId4" imgW="2082800" imgH="52070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2514600"/>
                        <a:ext cx="42672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8"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2291" name="Object 11"/>
          <p:cNvGraphicFramePr>
            <a:graphicFrameLocks noChangeAspect="1"/>
          </p:cNvGraphicFramePr>
          <p:nvPr/>
        </p:nvGraphicFramePr>
        <p:xfrm>
          <a:off x="2209800" y="4800600"/>
          <a:ext cx="4572000" cy="1143000"/>
        </p:xfrm>
        <a:graphic>
          <a:graphicData uri="http://schemas.openxmlformats.org/presentationml/2006/ole">
            <mc:AlternateContent xmlns:mc="http://schemas.openxmlformats.org/markup-compatibility/2006">
              <mc:Choice xmlns:v="urn:schemas-microsoft-com:vml" Requires="v">
                <p:oleObj spid="_x0000_s12293" name="Equation" r:id="rId6" imgW="2057400" imgH="520700" progId="Equation.DSMT4">
                  <p:embed/>
                </p:oleObj>
              </mc:Choice>
              <mc:Fallback>
                <p:oleObj name="Equation" r:id="rId6" imgW="2057400" imgH="52070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800600"/>
                        <a:ext cx="45720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9" name="TextBox 12"/>
          <p:cNvSpPr txBox="1">
            <a:spLocks noChangeArrowheads="1"/>
          </p:cNvSpPr>
          <p:nvPr/>
        </p:nvSpPr>
        <p:spPr bwMode="auto">
          <a:xfrm>
            <a:off x="6934200" y="2754313"/>
            <a:ext cx="838200" cy="369887"/>
          </a:xfrm>
          <a:prstGeom prst="rect">
            <a:avLst/>
          </a:prstGeom>
          <a:noFill/>
          <a:ln w="9525">
            <a:noFill/>
            <a:miter lim="800000"/>
            <a:headEnd/>
            <a:tailEnd/>
          </a:ln>
        </p:spPr>
        <p:txBody>
          <a:bodyPr>
            <a:spAutoFit/>
          </a:bodyPr>
          <a:lstStyle/>
          <a:p>
            <a:r>
              <a:rPr lang="en-US"/>
              <a:t>(10-9)</a:t>
            </a:r>
          </a:p>
        </p:txBody>
      </p:sp>
      <p:sp>
        <p:nvSpPr>
          <p:cNvPr id="12300" name="TextBox 13"/>
          <p:cNvSpPr txBox="1">
            <a:spLocks noChangeArrowheads="1"/>
          </p:cNvSpPr>
          <p:nvPr/>
        </p:nvSpPr>
        <p:spPr bwMode="auto">
          <a:xfrm>
            <a:off x="7010400" y="5192713"/>
            <a:ext cx="990600" cy="369887"/>
          </a:xfrm>
          <a:prstGeom prst="rect">
            <a:avLst/>
          </a:prstGeom>
          <a:noFill/>
          <a:ln w="9525">
            <a:noFill/>
            <a:miter lim="800000"/>
            <a:headEnd/>
            <a:tailEnd/>
          </a:ln>
        </p:spPr>
        <p:txBody>
          <a:bodyPr>
            <a:spAutoFit/>
          </a:bodyPr>
          <a:lstStyle/>
          <a:p>
            <a:r>
              <a:rPr lang="en-US"/>
              <a:t>(10-10)</a:t>
            </a:r>
          </a:p>
        </p:txBody>
      </p:sp>
      <p:sp>
        <p:nvSpPr>
          <p:cNvPr id="13"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2"/>
          <p:cNvSpPr>
            <a:spLocks noGrp="1" noChangeArrowheads="1"/>
          </p:cNvSpPr>
          <p:nvPr>
            <p:ph type="title"/>
          </p:nvPr>
        </p:nvSpPr>
        <p:spPr>
          <a:xfrm>
            <a:off x="381000" y="0"/>
            <a:ext cx="8229600" cy="838200"/>
          </a:xfrm>
        </p:spPr>
        <p:txBody>
          <a:bodyPr/>
          <a:lstStyle/>
          <a:p>
            <a:pPr algn="l" eaLnBrk="1" hangingPunct="1"/>
            <a:r>
              <a:rPr lang="en-US" sz="2400" b="1" smtClean="0"/>
              <a:t>10-2.1 Hypotheses Tests on the Difference  in Means, Variances Unknown</a:t>
            </a:r>
            <a:endParaRPr lang="en-US" sz="3200" smtClean="0"/>
          </a:p>
        </p:txBody>
      </p:sp>
      <p:sp>
        <p:nvSpPr>
          <p:cNvPr id="13319" name="Text Box 6"/>
          <p:cNvSpPr txBox="1">
            <a:spLocks noChangeArrowheads="1"/>
          </p:cNvSpPr>
          <p:nvPr/>
        </p:nvSpPr>
        <p:spPr bwMode="auto">
          <a:xfrm>
            <a:off x="533400" y="1447800"/>
            <a:ext cx="6248400" cy="862013"/>
          </a:xfrm>
          <a:prstGeom prst="rect">
            <a:avLst/>
          </a:prstGeom>
          <a:noFill/>
          <a:ln w="9525">
            <a:noFill/>
            <a:miter lim="800000"/>
            <a:headEnd/>
            <a:tailEnd/>
          </a:ln>
        </p:spPr>
        <p:txBody>
          <a:bodyPr>
            <a:spAutoFit/>
          </a:bodyPr>
          <a:lstStyle/>
          <a:p>
            <a:pPr>
              <a:spcBef>
                <a:spcPct val="50000"/>
              </a:spcBef>
            </a:pPr>
            <a:r>
              <a:rPr lang="en-US" b="1">
                <a:latin typeface="Helvetica"/>
              </a:rPr>
              <a:t>We wish to test: </a:t>
            </a:r>
            <a:r>
              <a:rPr lang="en-US" b="1" i="1"/>
              <a:t>                 </a:t>
            </a:r>
            <a:r>
              <a:rPr lang="en-US" sz="2500" b="1" i="1">
                <a:latin typeface="Helvetica"/>
              </a:rPr>
              <a:t>H</a:t>
            </a:r>
            <a:r>
              <a:rPr lang="en-US" sz="2500" b="1" baseline="-25000">
                <a:latin typeface="Helvetica"/>
              </a:rPr>
              <a:t>0</a:t>
            </a:r>
            <a:r>
              <a:rPr lang="en-US" sz="2500" b="1">
                <a:latin typeface="Helvetica"/>
              </a:rPr>
              <a:t>: </a:t>
            </a:r>
            <a:r>
              <a:rPr lang="en-US" sz="2500" b="1">
                <a:latin typeface="Helvetica"/>
                <a:sym typeface="Symbol" pitchFamily="18" charset="2"/>
              </a:rPr>
              <a:t></a:t>
            </a:r>
            <a:r>
              <a:rPr lang="en-US" sz="2500" b="1" baseline="-25000">
                <a:latin typeface="Helvetica"/>
              </a:rPr>
              <a:t>1</a:t>
            </a:r>
            <a:r>
              <a:rPr lang="en-US" sz="2500" b="1">
                <a:latin typeface="Helvetica"/>
              </a:rPr>
              <a:t> </a:t>
            </a:r>
            <a:r>
              <a:rPr lang="en-US" sz="2500" b="1">
                <a:latin typeface="Helvetica"/>
                <a:sym typeface="Symbol" pitchFamily="18" charset="2"/>
              </a:rPr>
              <a:t></a:t>
            </a:r>
            <a:r>
              <a:rPr lang="en-US" sz="2500" b="1">
                <a:latin typeface="Helvetica"/>
              </a:rPr>
              <a:t> </a:t>
            </a:r>
            <a:r>
              <a:rPr lang="en-US" sz="2500" b="1">
                <a:latin typeface="Helvetica"/>
                <a:sym typeface="Symbol" pitchFamily="18" charset="2"/>
              </a:rPr>
              <a:t></a:t>
            </a:r>
            <a:r>
              <a:rPr lang="en-US" sz="2500" b="1" baseline="-25000">
                <a:latin typeface="Helvetica"/>
              </a:rPr>
              <a:t>2</a:t>
            </a:r>
            <a:r>
              <a:rPr lang="en-US" sz="2500" b="1">
                <a:latin typeface="Helvetica"/>
              </a:rPr>
              <a:t> </a:t>
            </a:r>
            <a:r>
              <a:rPr lang="en-US" sz="2500" b="1">
                <a:latin typeface="Helvetica"/>
                <a:sym typeface="Symbol" pitchFamily="18" charset="2"/>
              </a:rPr>
              <a:t></a:t>
            </a:r>
            <a:r>
              <a:rPr lang="en-US" sz="2500" b="1">
                <a:latin typeface="Helvetica"/>
              </a:rPr>
              <a:t> </a:t>
            </a:r>
            <a:r>
              <a:rPr lang="en-US" sz="2500" b="1">
                <a:latin typeface="Helvetica"/>
                <a:sym typeface="Symbol" pitchFamily="18" charset="2"/>
              </a:rPr>
              <a:t></a:t>
            </a:r>
            <a:r>
              <a:rPr lang="en-US" sz="2500" b="1" baseline="-25000">
                <a:latin typeface="Helvetica"/>
              </a:rPr>
              <a:t>0</a:t>
            </a:r>
            <a:endParaRPr lang="en-US" sz="2500">
              <a:latin typeface="Helvetica"/>
            </a:endParaRPr>
          </a:p>
          <a:p>
            <a:r>
              <a:rPr lang="en-US" sz="2500" b="1" i="1">
                <a:latin typeface="Helvetica"/>
              </a:rPr>
              <a:t>                                H</a:t>
            </a:r>
            <a:r>
              <a:rPr lang="en-US" sz="2500" b="1" baseline="-25000">
                <a:latin typeface="Helvetica"/>
              </a:rPr>
              <a:t>1</a:t>
            </a:r>
            <a:r>
              <a:rPr lang="en-US" sz="2500" b="1">
                <a:latin typeface="Helvetica"/>
              </a:rPr>
              <a:t>: </a:t>
            </a:r>
            <a:r>
              <a:rPr lang="en-US" sz="2500" b="1">
                <a:latin typeface="Helvetica"/>
                <a:sym typeface="Symbol" pitchFamily="18" charset="2"/>
              </a:rPr>
              <a:t></a:t>
            </a:r>
            <a:r>
              <a:rPr lang="en-US" sz="2500" b="1" baseline="-25000">
                <a:latin typeface="Helvetica"/>
              </a:rPr>
              <a:t>1</a:t>
            </a:r>
            <a:r>
              <a:rPr lang="en-US" sz="2500" b="1">
                <a:latin typeface="Helvetica"/>
              </a:rPr>
              <a:t> </a:t>
            </a:r>
            <a:r>
              <a:rPr lang="en-US" sz="2500" b="1">
                <a:latin typeface="Helvetica"/>
                <a:sym typeface="Symbol" pitchFamily="18" charset="2"/>
              </a:rPr>
              <a:t></a:t>
            </a:r>
            <a:r>
              <a:rPr lang="en-US" sz="2500" b="1">
                <a:latin typeface="Helvetica"/>
              </a:rPr>
              <a:t> </a:t>
            </a:r>
            <a:r>
              <a:rPr lang="en-US" sz="2500" b="1">
                <a:latin typeface="Helvetica"/>
                <a:sym typeface="Symbol" pitchFamily="18" charset="2"/>
              </a:rPr>
              <a:t></a:t>
            </a:r>
            <a:r>
              <a:rPr lang="en-US" sz="2500" b="1" baseline="-25000">
                <a:latin typeface="Helvetica"/>
              </a:rPr>
              <a:t>2</a:t>
            </a:r>
            <a:r>
              <a:rPr lang="en-US" sz="2500" b="1">
                <a:latin typeface="Helvetica"/>
              </a:rPr>
              <a:t> </a:t>
            </a:r>
            <a:r>
              <a:rPr lang="en-US" sz="2500" b="1">
                <a:latin typeface="Helvetica"/>
                <a:sym typeface="Symbol" pitchFamily="18" charset="2"/>
              </a:rPr>
              <a:t></a:t>
            </a:r>
            <a:r>
              <a:rPr lang="en-US" sz="2500" b="1">
                <a:latin typeface="Helvetica"/>
              </a:rPr>
              <a:t> </a:t>
            </a:r>
            <a:r>
              <a:rPr lang="en-US" sz="2500" b="1">
                <a:latin typeface="Helvetica"/>
                <a:sym typeface="Symbol" pitchFamily="18" charset="2"/>
              </a:rPr>
              <a:t></a:t>
            </a:r>
            <a:r>
              <a:rPr lang="en-US" sz="2500" b="1" baseline="-25000">
                <a:latin typeface="Helvetica"/>
              </a:rPr>
              <a:t>0</a:t>
            </a:r>
            <a:endParaRPr lang="en-US" b="1">
              <a:latin typeface="Helvetica"/>
            </a:endParaRPr>
          </a:p>
        </p:txBody>
      </p:sp>
      <p:sp>
        <p:nvSpPr>
          <p:cNvPr id="13320" name="Text Box 11"/>
          <p:cNvSpPr txBox="1">
            <a:spLocks noChangeArrowheads="1"/>
          </p:cNvSpPr>
          <p:nvPr/>
        </p:nvSpPr>
        <p:spPr bwMode="auto">
          <a:xfrm>
            <a:off x="457200" y="914400"/>
            <a:ext cx="4419600" cy="369888"/>
          </a:xfrm>
          <a:prstGeom prst="rect">
            <a:avLst/>
          </a:prstGeom>
          <a:noFill/>
          <a:ln w="9525">
            <a:noFill/>
            <a:miter lim="800000"/>
            <a:headEnd/>
            <a:tailEnd/>
          </a:ln>
        </p:spPr>
        <p:txBody>
          <a:bodyPr>
            <a:spAutoFit/>
          </a:bodyPr>
          <a:lstStyle/>
          <a:p>
            <a:pPr>
              <a:spcBef>
                <a:spcPct val="50000"/>
              </a:spcBef>
            </a:pPr>
            <a:r>
              <a:rPr lang="en-US" b="1">
                <a:latin typeface="Helvetica"/>
              </a:rPr>
              <a:t>Case 1:  </a:t>
            </a:r>
          </a:p>
        </p:txBody>
      </p:sp>
      <p:graphicFrame>
        <p:nvGraphicFramePr>
          <p:cNvPr id="13314" name="Object 2"/>
          <p:cNvGraphicFramePr>
            <a:graphicFrameLocks noChangeAspect="1"/>
          </p:cNvGraphicFramePr>
          <p:nvPr/>
        </p:nvGraphicFramePr>
        <p:xfrm>
          <a:off x="1676400" y="762000"/>
          <a:ext cx="2311400" cy="722313"/>
        </p:xfrm>
        <a:graphic>
          <a:graphicData uri="http://schemas.openxmlformats.org/presentationml/2006/ole">
            <mc:AlternateContent xmlns:mc="http://schemas.openxmlformats.org/markup-compatibility/2006">
              <mc:Choice xmlns:v="urn:schemas-microsoft-com:vml" Requires="v">
                <p:oleObj spid="_x0000_s13318" name="Equation" r:id="rId4" imgW="812520" imgH="253800" progId="Equation.3">
                  <p:embed/>
                </p:oleObj>
              </mc:Choice>
              <mc:Fallback>
                <p:oleObj name="Equation" r:id="rId4" imgW="812520" imgH="253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762000"/>
                        <a:ext cx="2311400" cy="722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21" name="Slide Number Placeholder 8"/>
          <p:cNvSpPr>
            <a:spLocks noGrp="1"/>
          </p:cNvSpPr>
          <p:nvPr>
            <p:ph type="sldNum" sz="quarter" idx="12"/>
          </p:nvPr>
        </p:nvSpPr>
        <p:spPr bwMode="auto">
          <a:noFill/>
          <a:ln>
            <a:miter lim="800000"/>
            <a:headEnd/>
            <a:tailEnd/>
          </a:ln>
        </p:spPr>
        <p:txBody>
          <a:bodyPr/>
          <a:lstStyle/>
          <a:p>
            <a:fld id="{F690224C-0002-4187-83EE-2F4CD9DA2429}" type="slidenum">
              <a:rPr lang="en-US" smtClean="0">
                <a:latin typeface="Helvetica"/>
              </a:rPr>
              <a:pPr/>
              <a:t>16</a:t>
            </a:fld>
            <a:endParaRPr lang="en-US" smtClean="0">
              <a:latin typeface="Helvetica"/>
            </a:endParaRPr>
          </a:p>
        </p:txBody>
      </p:sp>
      <p:sp>
        <p:nvSpPr>
          <p:cNvPr id="13322" name="TextBox 8"/>
          <p:cNvSpPr txBox="1">
            <a:spLocks noChangeArrowheads="1"/>
          </p:cNvSpPr>
          <p:nvPr/>
        </p:nvSpPr>
        <p:spPr bwMode="auto">
          <a:xfrm>
            <a:off x="457200" y="2438400"/>
            <a:ext cx="7924800" cy="1477963"/>
          </a:xfrm>
          <a:prstGeom prst="rect">
            <a:avLst/>
          </a:prstGeom>
          <a:noFill/>
          <a:ln w="9525">
            <a:noFill/>
            <a:miter lim="800000"/>
            <a:headEnd/>
            <a:tailEnd/>
          </a:ln>
        </p:spPr>
        <p:txBody>
          <a:bodyPr>
            <a:spAutoFit/>
          </a:bodyPr>
          <a:lstStyle/>
          <a:p>
            <a:r>
              <a:rPr lang="en-US">
                <a:latin typeface="Helvetica"/>
              </a:rPr>
              <a:t>The </a:t>
            </a:r>
            <a:r>
              <a:rPr lang="en-US" b="1">
                <a:latin typeface="Helvetica"/>
              </a:rPr>
              <a:t>pooled estimator</a:t>
            </a:r>
            <a:r>
              <a:rPr lang="en-US">
                <a:latin typeface="Helvetica"/>
              </a:rPr>
              <a:t> of </a:t>
            </a:r>
            <a:r>
              <a:rPr lang="en-US">
                <a:latin typeface="Helvetica"/>
                <a:sym typeface="Symbol" pitchFamily="18" charset="2"/>
              </a:rPr>
              <a:t></a:t>
            </a:r>
            <a:r>
              <a:rPr lang="en-US" baseline="30000">
                <a:latin typeface="Helvetica"/>
              </a:rPr>
              <a:t>2</a:t>
            </a:r>
            <a:r>
              <a:rPr lang="en-US">
                <a:latin typeface="Helvetica"/>
              </a:rPr>
              <a:t>, denoted by      , is defined by</a:t>
            </a:r>
          </a:p>
          <a:p>
            <a:endParaRPr lang="en-US">
              <a:latin typeface="Helvetica"/>
            </a:endParaRPr>
          </a:p>
          <a:p>
            <a:endParaRPr lang="en-US">
              <a:latin typeface="Helvetica"/>
            </a:endParaRPr>
          </a:p>
          <a:p>
            <a:r>
              <a:rPr lang="en-US">
                <a:latin typeface="Helvetica"/>
              </a:rPr>
              <a:t>                                                                                            	(10-12)</a:t>
            </a:r>
          </a:p>
          <a:p>
            <a:endParaRPr lang="en-US">
              <a:latin typeface="Helvetica"/>
            </a:endParaRPr>
          </a:p>
        </p:txBody>
      </p:sp>
      <p:graphicFrame>
        <p:nvGraphicFramePr>
          <p:cNvPr id="13315" name="Object 9"/>
          <p:cNvGraphicFramePr>
            <a:graphicFrameLocks noChangeAspect="1"/>
          </p:cNvGraphicFramePr>
          <p:nvPr/>
        </p:nvGraphicFramePr>
        <p:xfrm>
          <a:off x="4648200" y="2438400"/>
          <a:ext cx="457200" cy="428625"/>
        </p:xfrm>
        <a:graphic>
          <a:graphicData uri="http://schemas.openxmlformats.org/presentationml/2006/ole">
            <mc:AlternateContent xmlns:mc="http://schemas.openxmlformats.org/markup-compatibility/2006">
              <mc:Choice xmlns:v="urn:schemas-microsoft-com:vml" Requires="v">
                <p:oleObj spid="_x0000_s13319" name="Equation" r:id="rId6" imgW="215806" imgH="279279" progId="Equation.DSMT4">
                  <p:embed/>
                </p:oleObj>
              </mc:Choice>
              <mc:Fallback>
                <p:oleObj name="Equation" r:id="rId6" imgW="215806" imgH="279279"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8200" y="2438400"/>
                        <a:ext cx="457200"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11"/>
          <p:cNvGraphicFramePr>
            <a:graphicFrameLocks noChangeAspect="1"/>
          </p:cNvGraphicFramePr>
          <p:nvPr/>
        </p:nvGraphicFramePr>
        <p:xfrm>
          <a:off x="2514600" y="3124200"/>
          <a:ext cx="3505200" cy="838200"/>
        </p:xfrm>
        <a:graphic>
          <a:graphicData uri="http://schemas.openxmlformats.org/presentationml/2006/ole">
            <mc:AlternateContent xmlns:mc="http://schemas.openxmlformats.org/markup-compatibility/2006">
              <mc:Choice xmlns:v="urn:schemas-microsoft-com:vml" Requires="v">
                <p:oleObj spid="_x0000_s13320" name="Equation" r:id="rId8" imgW="1816100" imgH="469900" progId="Equation.DSMT4">
                  <p:embed/>
                </p:oleObj>
              </mc:Choice>
              <mc:Fallback>
                <p:oleObj name="Equation" r:id="rId8" imgW="1816100" imgH="46990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3124200"/>
                        <a:ext cx="3505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23" name="TextBox 7"/>
          <p:cNvSpPr txBox="1">
            <a:spLocks noChangeArrowheads="1"/>
          </p:cNvSpPr>
          <p:nvPr/>
        </p:nvSpPr>
        <p:spPr bwMode="auto">
          <a:xfrm>
            <a:off x="304800" y="3843338"/>
            <a:ext cx="8305800" cy="2246312"/>
          </a:xfrm>
          <a:prstGeom prst="rect">
            <a:avLst/>
          </a:prstGeom>
          <a:noFill/>
          <a:ln w="9525">
            <a:noFill/>
            <a:miter lim="800000"/>
            <a:headEnd/>
            <a:tailEnd/>
          </a:ln>
        </p:spPr>
        <p:txBody>
          <a:bodyPr>
            <a:spAutoFit/>
          </a:bodyPr>
          <a:lstStyle/>
          <a:p>
            <a:r>
              <a:rPr lang="en-US" sz="2000">
                <a:latin typeface="Helvetica"/>
              </a:rPr>
              <a:t>The quantity</a:t>
            </a:r>
          </a:p>
          <a:p>
            <a:r>
              <a:rPr lang="en-IN" sz="2000">
                <a:latin typeface="Helvetica"/>
              </a:rPr>
              <a:t> </a:t>
            </a:r>
            <a:endParaRPr lang="en-US" sz="2000">
              <a:latin typeface="Helvetica"/>
            </a:endParaRPr>
          </a:p>
          <a:p>
            <a:r>
              <a:rPr lang="en-US" sz="2000">
                <a:latin typeface="Helvetica"/>
              </a:rPr>
              <a:t>                                                                                            </a:t>
            </a:r>
          </a:p>
          <a:p>
            <a:r>
              <a:rPr lang="en-US" sz="2000">
                <a:latin typeface="Helvetica"/>
              </a:rPr>
              <a:t>                                                                                              </a:t>
            </a:r>
            <a:r>
              <a:rPr lang="en-US">
                <a:latin typeface="Helvetica"/>
              </a:rPr>
              <a:t>(10-13)</a:t>
            </a:r>
            <a:endParaRPr lang="en-US" sz="2000">
              <a:latin typeface="Helvetica"/>
            </a:endParaRPr>
          </a:p>
          <a:p>
            <a:r>
              <a:rPr lang="en-IN" sz="2000">
                <a:latin typeface="Helvetica"/>
              </a:rPr>
              <a:t> </a:t>
            </a:r>
            <a:endParaRPr lang="en-US" sz="2000">
              <a:latin typeface="Helvetica"/>
            </a:endParaRPr>
          </a:p>
          <a:p>
            <a:r>
              <a:rPr lang="en-IN" sz="2000">
                <a:latin typeface="Helvetica"/>
              </a:rPr>
              <a:t> </a:t>
            </a:r>
            <a:endParaRPr lang="en-US" sz="2000">
              <a:latin typeface="Helvetica"/>
            </a:endParaRPr>
          </a:p>
          <a:p>
            <a:r>
              <a:rPr lang="en-US" sz="2000">
                <a:latin typeface="Helvetica"/>
              </a:rPr>
              <a:t>has a </a:t>
            </a:r>
            <a:r>
              <a:rPr lang="en-US" sz="2000" i="1">
                <a:latin typeface="Helvetica"/>
              </a:rPr>
              <a:t>t </a:t>
            </a:r>
            <a:r>
              <a:rPr lang="en-US" sz="2000">
                <a:latin typeface="Helvetica"/>
              </a:rPr>
              <a:t>distribution with </a:t>
            </a:r>
            <a:r>
              <a:rPr lang="en-US" sz="2000" i="1">
                <a:latin typeface="Helvetica"/>
              </a:rPr>
              <a:t>n</a:t>
            </a:r>
            <a:r>
              <a:rPr lang="en-US" sz="2000" baseline="-25000">
                <a:latin typeface="Helvetica"/>
              </a:rPr>
              <a:t>1</a:t>
            </a:r>
            <a:r>
              <a:rPr lang="en-US" sz="2000">
                <a:latin typeface="Helvetica"/>
              </a:rPr>
              <a:t> </a:t>
            </a:r>
            <a:r>
              <a:rPr lang="en-US" sz="2000">
                <a:latin typeface="Helvetica"/>
                <a:sym typeface="Symbol" pitchFamily="18" charset="2"/>
              </a:rPr>
              <a:t></a:t>
            </a:r>
            <a:r>
              <a:rPr lang="en-US" sz="2000">
                <a:latin typeface="Helvetica"/>
              </a:rPr>
              <a:t> </a:t>
            </a:r>
            <a:r>
              <a:rPr lang="en-US" sz="2000" i="1">
                <a:latin typeface="Helvetica"/>
              </a:rPr>
              <a:t>n</a:t>
            </a:r>
            <a:r>
              <a:rPr lang="en-US" sz="2000" baseline="-25000">
                <a:latin typeface="Helvetica"/>
              </a:rPr>
              <a:t>2</a:t>
            </a:r>
            <a:r>
              <a:rPr lang="en-US" sz="2000">
                <a:latin typeface="Helvetica"/>
              </a:rPr>
              <a:t> </a:t>
            </a:r>
            <a:r>
              <a:rPr lang="en-US" sz="2000">
                <a:latin typeface="Helvetica"/>
                <a:sym typeface="Symbol" pitchFamily="18" charset="2"/>
              </a:rPr>
              <a:t></a:t>
            </a:r>
            <a:r>
              <a:rPr lang="en-US" sz="2000">
                <a:latin typeface="Helvetica"/>
              </a:rPr>
              <a:t> 2 degrees of freedom.</a:t>
            </a:r>
          </a:p>
        </p:txBody>
      </p:sp>
      <p:graphicFrame>
        <p:nvGraphicFramePr>
          <p:cNvPr id="13317" name="Object 8"/>
          <p:cNvGraphicFramePr>
            <a:graphicFrameLocks noChangeAspect="1"/>
          </p:cNvGraphicFramePr>
          <p:nvPr/>
        </p:nvGraphicFramePr>
        <p:xfrm>
          <a:off x="2438400" y="4376738"/>
          <a:ext cx="3581400" cy="1143000"/>
        </p:xfrm>
        <a:graphic>
          <a:graphicData uri="http://schemas.openxmlformats.org/presentationml/2006/ole">
            <mc:AlternateContent xmlns:mc="http://schemas.openxmlformats.org/markup-compatibility/2006">
              <mc:Choice xmlns:v="urn:schemas-microsoft-com:vml" Requires="v">
                <p:oleObj spid="_x0000_s13321" name="Equation" r:id="rId10" imgW="1587500" imgH="685800" progId="Equation.DSMT4">
                  <p:embed/>
                </p:oleObj>
              </mc:Choice>
              <mc:Fallback>
                <p:oleObj name="Equation" r:id="rId10" imgW="1587500" imgH="685800" progId="Equation.DSMT4">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38400" y="4376738"/>
                        <a:ext cx="35814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3" name="Rectangle 2"/>
          <p:cNvSpPr>
            <a:spLocks noGrp="1" noChangeArrowheads="1"/>
          </p:cNvSpPr>
          <p:nvPr>
            <p:ph type="title"/>
          </p:nvPr>
        </p:nvSpPr>
        <p:spPr>
          <a:xfrm>
            <a:off x="381000" y="0"/>
            <a:ext cx="8229600" cy="838200"/>
          </a:xfrm>
        </p:spPr>
        <p:txBody>
          <a:bodyPr/>
          <a:lstStyle/>
          <a:p>
            <a:pPr algn="l"/>
            <a:r>
              <a:rPr lang="en-US" sz="2400" b="1" smtClean="0"/>
              <a:t>Tests on the Difference in Means of Two Normal Distributions, Variances Unknown and Equal</a:t>
            </a:r>
            <a:endParaRPr lang="en-US" sz="2400" smtClean="0"/>
          </a:p>
        </p:txBody>
      </p:sp>
      <p:sp>
        <p:nvSpPr>
          <p:cNvPr id="14344" name="Slide Number Placeholder 5"/>
          <p:cNvSpPr>
            <a:spLocks noGrp="1"/>
          </p:cNvSpPr>
          <p:nvPr>
            <p:ph type="sldNum" sz="quarter" idx="12"/>
          </p:nvPr>
        </p:nvSpPr>
        <p:spPr bwMode="auto">
          <a:noFill/>
          <a:ln>
            <a:miter lim="800000"/>
            <a:headEnd/>
            <a:tailEnd/>
          </a:ln>
        </p:spPr>
        <p:txBody>
          <a:bodyPr/>
          <a:lstStyle/>
          <a:p>
            <a:fld id="{6208E576-BF89-4EEA-B2AB-75CB959BC86E}" type="slidenum">
              <a:rPr lang="en-US" smtClean="0">
                <a:latin typeface="Helvetica"/>
              </a:rPr>
              <a:pPr/>
              <a:t>17</a:t>
            </a:fld>
            <a:endParaRPr lang="en-US" smtClean="0">
              <a:latin typeface="Helvetica"/>
            </a:endParaRPr>
          </a:p>
        </p:txBody>
      </p:sp>
      <p:graphicFrame>
        <p:nvGraphicFramePr>
          <p:cNvPr id="6" name="Table 5"/>
          <p:cNvGraphicFramePr>
            <a:graphicFrameLocks noGrp="1"/>
          </p:cNvGraphicFramePr>
          <p:nvPr/>
        </p:nvGraphicFramePr>
        <p:xfrm>
          <a:off x="381000" y="914400"/>
          <a:ext cx="8534400" cy="4219686"/>
        </p:xfrm>
        <a:graphic>
          <a:graphicData uri="http://schemas.openxmlformats.org/drawingml/2006/table">
            <a:tbl>
              <a:tblPr/>
              <a:tblGrid>
                <a:gridCol w="2777140"/>
                <a:gridCol w="3029020"/>
                <a:gridCol w="2728240"/>
              </a:tblGrid>
              <a:tr h="712694">
                <a:tc gridSpan="2">
                  <a:txBody>
                    <a:bodyPr/>
                    <a:lstStyle/>
                    <a:p>
                      <a:pPr marL="0" marR="0">
                        <a:spcBef>
                          <a:spcPts val="0"/>
                        </a:spcBef>
                        <a:spcAft>
                          <a:spcPts val="0"/>
                        </a:spcAft>
                      </a:pPr>
                      <a:r>
                        <a:rPr lang="en-US" sz="1800" b="0" dirty="0">
                          <a:solidFill>
                            <a:srgbClr val="000000"/>
                          </a:solidFill>
                          <a:latin typeface="Helvetica" pitchFamily="34" charset="0"/>
                          <a:ea typeface="Times New Roman"/>
                          <a:cs typeface="Times New Roman"/>
                        </a:rPr>
                        <a:t>Null </a:t>
                      </a:r>
                      <a:r>
                        <a:rPr lang="en-US" sz="1800" b="0" dirty="0" smtClean="0">
                          <a:solidFill>
                            <a:srgbClr val="000000"/>
                          </a:solidFill>
                          <a:latin typeface="Helvetica" pitchFamily="34" charset="0"/>
                          <a:ea typeface="Times New Roman"/>
                          <a:cs typeface="Times New Roman"/>
                        </a:rPr>
                        <a:t>hypothesis</a:t>
                      </a:r>
                      <a:r>
                        <a:rPr lang="en-US" sz="1800" b="0" dirty="0">
                          <a:solidFill>
                            <a:srgbClr val="000000"/>
                          </a:solidFill>
                          <a:latin typeface="Helvetica" pitchFamily="34" charset="0"/>
                          <a:ea typeface="Times New Roman"/>
                          <a:cs typeface="Times New Roman"/>
                        </a:rPr>
                        <a:t>: </a:t>
                      </a:r>
                      <a:r>
                        <a:rPr lang="en-US" sz="1800" b="0" dirty="0" smtClean="0">
                          <a:solidFill>
                            <a:srgbClr val="000000"/>
                          </a:solidFill>
                          <a:latin typeface="Helvetica" pitchFamily="34" charset="0"/>
                          <a:ea typeface="Times New Roman"/>
                          <a:cs typeface="Times New Roman"/>
                        </a:rPr>
                        <a:t>  </a:t>
                      </a:r>
                      <a:r>
                        <a:rPr lang="en-US" sz="1800" b="0" i="1" dirty="0" smtClean="0">
                          <a:solidFill>
                            <a:srgbClr val="000000"/>
                          </a:solidFill>
                          <a:latin typeface="Helvetica" pitchFamily="34" charset="0"/>
                          <a:ea typeface="Times New Roman"/>
                          <a:cs typeface="Times New Roman"/>
                        </a:rPr>
                        <a:t>H</a:t>
                      </a:r>
                      <a:r>
                        <a:rPr lang="en-US" sz="1800" b="0" baseline="-25000" dirty="0" smtClean="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baseline="-25000" dirty="0">
                          <a:solidFill>
                            <a:srgbClr val="000000"/>
                          </a:solidFill>
                          <a:latin typeface="Helvetica" pitchFamily="34" charset="0"/>
                          <a:ea typeface="Times New Roman"/>
                          <a:cs typeface="Times New Roman"/>
                        </a:rPr>
                        <a:t>1</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baseline="-25000" dirty="0">
                          <a:solidFill>
                            <a:srgbClr val="000000"/>
                          </a:solidFill>
                          <a:latin typeface="Helvetica" pitchFamily="34" charset="0"/>
                          <a:ea typeface="Times New Roman"/>
                          <a:cs typeface="Times New Roman"/>
                        </a:rPr>
                        <a:t>2</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baseline="-25000" dirty="0" smtClean="0">
                          <a:solidFill>
                            <a:srgbClr val="000000"/>
                          </a:solidFill>
                          <a:latin typeface="Helvetica" pitchFamily="34" charset="0"/>
                          <a:ea typeface="Times New Roman"/>
                          <a:cs typeface="Times New Roman"/>
                        </a:rPr>
                        <a:t>0</a:t>
                      </a:r>
                    </a:p>
                    <a:p>
                      <a:pPr marL="0" marR="0">
                        <a:spcBef>
                          <a:spcPts val="0"/>
                        </a:spcBef>
                        <a:spcAft>
                          <a:spcPts val="0"/>
                        </a:spcAft>
                      </a:pPr>
                      <a:endParaRPr lang="en-US" sz="1800" b="0" baseline="-25000" dirty="0" smtClean="0">
                        <a:solidFill>
                          <a:srgbClr val="000000"/>
                        </a:solidFill>
                        <a:latin typeface="Helvetica" pitchFamily="34" charset="0"/>
                        <a:ea typeface="Times New Roman"/>
                        <a:cs typeface="Times New Roman"/>
                      </a:endParaRPr>
                    </a:p>
                    <a:p>
                      <a:pPr marL="0" marR="0">
                        <a:spcBef>
                          <a:spcPts val="0"/>
                        </a:spcBef>
                        <a:spcAft>
                          <a:spcPts val="0"/>
                        </a:spcAft>
                      </a:pPr>
                      <a:endParaRPr lang="en-US" sz="1800" dirty="0">
                        <a:latin typeface="Helvetica" pitchFamily="34" charset="0"/>
                        <a:ea typeface="Times New Roman"/>
                        <a:cs typeface="Times New Roman"/>
                      </a:endParaRPr>
                    </a:p>
                  </a:txBody>
                  <a:tcPr marL="25400" marR="25400" marT="0" marB="0" anchor="b">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hMerge="1">
                  <a:txBody>
                    <a:bodyPr/>
                    <a:lstStyle/>
                    <a:p>
                      <a:endParaRPr lang="en-US"/>
                    </a:p>
                  </a:txBody>
                  <a:tcPr/>
                </a:tc>
                <a:tc>
                  <a:txBody>
                    <a:bodyPr/>
                    <a:lstStyle/>
                    <a:p>
                      <a:pPr marL="0" marR="0">
                        <a:spcBef>
                          <a:spcPts val="0"/>
                        </a:spcBef>
                        <a:spcAft>
                          <a:spcPts val="0"/>
                        </a:spcAft>
                      </a:pPr>
                      <a:endParaRPr lang="en-IN" sz="1800" dirty="0">
                        <a:latin typeface="Helvetica" pitchFamily="34" charset="0"/>
                        <a:ea typeface="Times New Roman"/>
                        <a:cs typeface="Times New Roman"/>
                      </a:endParaRPr>
                    </a:p>
                  </a:txBody>
                  <a:tcPr marL="25400" marR="25400"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r>
              <a:tr h="614979">
                <a:tc>
                  <a:txBody>
                    <a:bodyPr/>
                    <a:lstStyle/>
                    <a:p>
                      <a:pPr marL="0" marR="0">
                        <a:spcBef>
                          <a:spcPts val="0"/>
                        </a:spcBef>
                        <a:spcAft>
                          <a:spcPts val="0"/>
                        </a:spcAft>
                      </a:pPr>
                      <a:r>
                        <a:rPr lang="en-US" sz="1800" b="0" dirty="0">
                          <a:solidFill>
                            <a:srgbClr val="000000"/>
                          </a:solidFill>
                          <a:latin typeface="Helvetica" pitchFamily="34" charset="0"/>
                          <a:ea typeface="Times New Roman"/>
                          <a:cs typeface="Times New Roman"/>
                        </a:rPr>
                        <a:t>Test statistic: </a:t>
                      </a:r>
                      <a:endParaRPr lang="en-US" sz="1800" dirty="0">
                        <a:latin typeface="Helvetica" pitchFamily="34" charset="0"/>
                        <a:ea typeface="Times New Roman"/>
                        <a:cs typeface="Times New Roman"/>
                      </a:endParaRPr>
                    </a:p>
                  </a:txBody>
                  <a:tcPr marL="25400" marR="25400"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spcBef>
                          <a:spcPts val="0"/>
                        </a:spcBef>
                        <a:spcAft>
                          <a:spcPts val="0"/>
                        </a:spcAft>
                      </a:pPr>
                      <a:endParaRPr lang="en-IN" sz="1800" dirty="0">
                        <a:latin typeface="Helvetica" pitchFamily="34" charset="0"/>
                        <a:ea typeface="Times New Roman"/>
                        <a:cs typeface="Times New Roman"/>
                      </a:endParaRPr>
                    </a:p>
                  </a:txBody>
                  <a:tcPr marL="25400" marR="25400" marT="0" marB="0">
                    <a:lnL>
                      <a:noFill/>
                    </a:lnL>
                    <a:lnR>
                      <a:noFill/>
                    </a:lnR>
                    <a:lnT>
                      <a:noFill/>
                    </a:lnT>
                    <a:lnB>
                      <a:noFill/>
                    </a:lnB>
                    <a:lnTlToBr w="12700" cmpd="sng">
                      <a:noFill/>
                      <a:prstDash val="solid"/>
                    </a:lnTlToBr>
                    <a:lnBlToTr w="12700" cmpd="sng">
                      <a:noFill/>
                      <a:prstDash val="solid"/>
                    </a:lnBlToTr>
                  </a:tcPr>
                </a:tc>
                <a:tc>
                  <a:txBody>
                    <a:bodyPr/>
                    <a:lstStyle/>
                    <a:p>
                      <a:pPr marL="0" marR="0">
                        <a:spcBef>
                          <a:spcPts val="0"/>
                        </a:spcBef>
                        <a:spcAft>
                          <a:spcPts val="0"/>
                        </a:spcAft>
                      </a:pPr>
                      <a:endParaRPr lang="en-US" sz="1800" b="0" dirty="0" smtClean="0">
                        <a:solidFill>
                          <a:srgbClr val="000000"/>
                        </a:solidFill>
                        <a:latin typeface="Helvetica" pitchFamily="34" charset="0"/>
                        <a:ea typeface="Times New Roman"/>
                        <a:cs typeface="Times New Roman"/>
                      </a:endParaRPr>
                    </a:p>
                    <a:p>
                      <a:pPr marL="0" marR="0">
                        <a:spcBef>
                          <a:spcPts val="0"/>
                        </a:spcBef>
                        <a:spcAft>
                          <a:spcPts val="0"/>
                        </a:spcAft>
                      </a:pPr>
                      <a:r>
                        <a:rPr lang="en-US" sz="1800" b="0" dirty="0" smtClean="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rPr>
                        <a:t>10-14</a:t>
                      </a:r>
                      <a:r>
                        <a:rPr lang="en-US" sz="1800" b="0" dirty="0" smtClean="0">
                          <a:solidFill>
                            <a:srgbClr val="000000"/>
                          </a:solidFill>
                          <a:latin typeface="Helvetica" pitchFamily="34" charset="0"/>
                          <a:ea typeface="Times New Roman"/>
                          <a:cs typeface="Times New Roman"/>
                        </a:rPr>
                        <a:t>)</a:t>
                      </a:r>
                    </a:p>
                    <a:p>
                      <a:pPr marL="0" marR="0">
                        <a:spcBef>
                          <a:spcPts val="0"/>
                        </a:spcBef>
                        <a:spcAft>
                          <a:spcPts val="0"/>
                        </a:spcAft>
                      </a:pPr>
                      <a:endParaRPr lang="en-US" sz="1800" b="0" dirty="0" smtClean="0">
                        <a:solidFill>
                          <a:srgbClr val="000000"/>
                        </a:solidFill>
                        <a:latin typeface="Helvetica" pitchFamily="34" charset="0"/>
                        <a:ea typeface="Times New Roman"/>
                        <a:cs typeface="Times New Roman"/>
                      </a:endParaRPr>
                    </a:p>
                    <a:p>
                      <a:pPr marL="0" marR="0">
                        <a:spcBef>
                          <a:spcPts val="0"/>
                        </a:spcBef>
                        <a:spcAft>
                          <a:spcPts val="0"/>
                        </a:spcAft>
                      </a:pPr>
                      <a:endParaRPr lang="en-US" sz="1800" dirty="0">
                        <a:latin typeface="Helvetica" pitchFamily="34" charset="0"/>
                        <a:ea typeface="Times New Roman"/>
                        <a:cs typeface="Times New Roman"/>
                      </a:endParaRPr>
                    </a:p>
                  </a:txBody>
                  <a:tcPr marL="25400" marR="25400"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675938">
                <a:tc>
                  <a:txBody>
                    <a:bodyPr/>
                    <a:lstStyle/>
                    <a:p>
                      <a:pPr marL="0" marR="0">
                        <a:spcBef>
                          <a:spcPts val="0"/>
                        </a:spcBef>
                        <a:spcAft>
                          <a:spcPts val="0"/>
                        </a:spcAft>
                      </a:pPr>
                      <a:r>
                        <a:rPr lang="en-US" sz="1800" b="1" dirty="0">
                          <a:solidFill>
                            <a:srgbClr val="000000"/>
                          </a:solidFill>
                          <a:latin typeface="Helvetica" pitchFamily="34" charset="0"/>
                          <a:ea typeface="Times New Roman"/>
                          <a:cs typeface="Times New Roman"/>
                        </a:rPr>
                        <a:t>Alternative Hypothesis</a:t>
                      </a:r>
                      <a:endParaRPr lang="en-US" sz="1800" dirty="0">
                        <a:latin typeface="Helvetica" pitchFamily="34" charset="0"/>
                        <a:ea typeface="Times New Roman"/>
                        <a:cs typeface="Times New Roman"/>
                      </a:endParaRPr>
                    </a:p>
                  </a:txBody>
                  <a:tcPr marL="25400" marR="25400" marT="0" marB="0" anchor="b">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800" b="1" i="1" spc="150" dirty="0">
                          <a:solidFill>
                            <a:srgbClr val="000000"/>
                          </a:solidFill>
                          <a:latin typeface="Helvetica" pitchFamily="34" charset="0"/>
                          <a:ea typeface="Times New Roman"/>
                          <a:cs typeface="Times New Roman"/>
                        </a:rPr>
                        <a:t>P-Value</a:t>
                      </a:r>
                      <a:endParaRPr lang="en-US" sz="1800" dirty="0">
                        <a:latin typeface="Helvetica" pitchFamily="34" charset="0"/>
                        <a:ea typeface="Times New Roman"/>
                        <a:cs typeface="Times New Roman"/>
                      </a:endParaRPr>
                    </a:p>
                  </a:txBody>
                  <a:tcPr marL="25400" marR="25400" marT="0" marB="0" anchor="b">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800" b="1" dirty="0">
                          <a:solidFill>
                            <a:srgbClr val="000000"/>
                          </a:solidFill>
                          <a:latin typeface="Helvetica" pitchFamily="34" charset="0"/>
                          <a:ea typeface="Times New Roman"/>
                          <a:cs typeface="Times New Roman"/>
                        </a:rPr>
                        <a:t>Rejection Criterion for Fixed-Level </a:t>
                      </a:r>
                      <a:r>
                        <a:rPr lang="en-US" sz="1800" b="1" dirty="0" smtClean="0">
                          <a:solidFill>
                            <a:srgbClr val="000000"/>
                          </a:solidFill>
                          <a:latin typeface="Helvetica" pitchFamily="34" charset="0"/>
                          <a:ea typeface="Times New Roman"/>
                          <a:cs typeface="Times New Roman"/>
                        </a:rPr>
                        <a:t>Tests</a:t>
                      </a:r>
                    </a:p>
                  </a:txBody>
                  <a:tcPr marL="25400" marR="25400" marT="0" marB="0" anchor="b">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32908">
                <a:tc>
                  <a:txBody>
                    <a:bodyPr/>
                    <a:lstStyle/>
                    <a:p>
                      <a:pPr marL="0" marR="0">
                        <a:spcBef>
                          <a:spcPts val="0"/>
                        </a:spcBef>
                        <a:spcAft>
                          <a:spcPts val="0"/>
                        </a:spcAft>
                      </a:pPr>
                      <a:r>
                        <a:rPr lang="en-US" sz="1800" b="0" i="1">
                          <a:solidFill>
                            <a:srgbClr val="000000"/>
                          </a:solidFill>
                          <a:latin typeface="Helvetica" pitchFamily="34" charset="0"/>
                          <a:ea typeface="Times New Roman"/>
                          <a:cs typeface="Times New Roman"/>
                        </a:rPr>
                        <a:t>H</a:t>
                      </a:r>
                      <a:r>
                        <a:rPr lang="en-US" sz="1800" b="0" baseline="-25000">
                          <a:solidFill>
                            <a:srgbClr val="000000"/>
                          </a:solidFill>
                          <a:latin typeface="Helvetica" pitchFamily="34" charset="0"/>
                          <a:ea typeface="Times New Roman"/>
                          <a:cs typeface="Times New Roman"/>
                        </a:rPr>
                        <a:t>1</a:t>
                      </a:r>
                      <a:r>
                        <a:rPr lang="en-US" sz="1800" b="0">
                          <a:solidFill>
                            <a:srgbClr val="000000"/>
                          </a:solidFill>
                          <a:latin typeface="Helvetica" pitchFamily="34" charset="0"/>
                          <a:ea typeface="Times New Roman"/>
                          <a:cs typeface="Times New Roman"/>
                        </a:rPr>
                        <a:t>: </a:t>
                      </a:r>
                      <a:r>
                        <a:rPr lang="en-US" sz="1800" b="0">
                          <a:solidFill>
                            <a:srgbClr val="000000"/>
                          </a:solidFill>
                          <a:latin typeface="Helvetica" pitchFamily="34" charset="0"/>
                          <a:ea typeface="Times New Roman"/>
                          <a:cs typeface="Times New Roman"/>
                          <a:sym typeface="Symbol"/>
                        </a:rPr>
                        <a:t></a:t>
                      </a:r>
                      <a:r>
                        <a:rPr lang="en-US" sz="1800" b="0" baseline="-25000">
                          <a:solidFill>
                            <a:srgbClr val="000000"/>
                          </a:solidFill>
                          <a:latin typeface="Helvetica" pitchFamily="34" charset="0"/>
                          <a:ea typeface="Times New Roman"/>
                          <a:cs typeface="Times New Roman"/>
                        </a:rPr>
                        <a:t>1</a:t>
                      </a:r>
                      <a:r>
                        <a:rPr lang="en-US" sz="1800" b="0">
                          <a:solidFill>
                            <a:srgbClr val="000000"/>
                          </a:solidFill>
                          <a:latin typeface="Helvetica" pitchFamily="34" charset="0"/>
                          <a:ea typeface="Times New Roman"/>
                          <a:cs typeface="Times New Roman"/>
                        </a:rPr>
                        <a:t> </a:t>
                      </a:r>
                      <a:r>
                        <a:rPr lang="en-US" sz="1800" b="0">
                          <a:solidFill>
                            <a:srgbClr val="000000"/>
                          </a:solidFill>
                          <a:latin typeface="Helvetica" pitchFamily="34" charset="0"/>
                          <a:ea typeface="Times New Roman"/>
                          <a:cs typeface="Times New Roman"/>
                          <a:sym typeface="Symbol"/>
                        </a:rPr>
                        <a:t></a:t>
                      </a:r>
                      <a:r>
                        <a:rPr lang="en-US" sz="1800" b="0">
                          <a:solidFill>
                            <a:srgbClr val="000000"/>
                          </a:solidFill>
                          <a:latin typeface="Helvetica" pitchFamily="34" charset="0"/>
                          <a:ea typeface="Times New Roman"/>
                          <a:cs typeface="Times New Roman"/>
                        </a:rPr>
                        <a:t> </a:t>
                      </a:r>
                      <a:r>
                        <a:rPr lang="en-US" sz="1800" b="0">
                          <a:solidFill>
                            <a:srgbClr val="000000"/>
                          </a:solidFill>
                          <a:latin typeface="Helvetica" pitchFamily="34" charset="0"/>
                          <a:ea typeface="Times New Roman"/>
                          <a:cs typeface="Times New Roman"/>
                          <a:sym typeface="Symbol"/>
                        </a:rPr>
                        <a:t></a:t>
                      </a:r>
                      <a:r>
                        <a:rPr lang="en-US" sz="1800" b="0" baseline="-25000">
                          <a:solidFill>
                            <a:srgbClr val="000000"/>
                          </a:solidFill>
                          <a:latin typeface="Helvetica" pitchFamily="34" charset="0"/>
                          <a:ea typeface="Times New Roman"/>
                          <a:cs typeface="Times New Roman"/>
                        </a:rPr>
                        <a:t>2</a:t>
                      </a:r>
                      <a:r>
                        <a:rPr lang="en-US" sz="1800" b="0">
                          <a:solidFill>
                            <a:srgbClr val="000000"/>
                          </a:solidFill>
                          <a:latin typeface="Helvetica" pitchFamily="34" charset="0"/>
                          <a:ea typeface="Times New Roman"/>
                          <a:cs typeface="Times New Roman"/>
                        </a:rPr>
                        <a:t> </a:t>
                      </a:r>
                      <a:r>
                        <a:rPr lang="en-US" sz="1800" b="0">
                          <a:solidFill>
                            <a:srgbClr val="000000"/>
                          </a:solidFill>
                          <a:latin typeface="Helvetica" pitchFamily="34" charset="0"/>
                          <a:ea typeface="Times New Roman"/>
                          <a:cs typeface="Times New Roman"/>
                          <a:sym typeface="Symbol"/>
                        </a:rPr>
                        <a:t></a:t>
                      </a:r>
                      <a:r>
                        <a:rPr lang="en-US" sz="1800" b="0">
                          <a:solidFill>
                            <a:srgbClr val="000000"/>
                          </a:solidFill>
                          <a:latin typeface="Helvetica" pitchFamily="34" charset="0"/>
                          <a:ea typeface="Times New Roman"/>
                          <a:cs typeface="Times New Roman"/>
                        </a:rPr>
                        <a:t> </a:t>
                      </a:r>
                      <a:r>
                        <a:rPr lang="en-US" sz="1800" b="0">
                          <a:solidFill>
                            <a:srgbClr val="000000"/>
                          </a:solidFill>
                          <a:latin typeface="Helvetica" pitchFamily="34" charset="0"/>
                          <a:ea typeface="Times New Roman"/>
                          <a:cs typeface="Times New Roman"/>
                          <a:sym typeface="Symbol"/>
                        </a:rPr>
                        <a:t></a:t>
                      </a:r>
                      <a:r>
                        <a:rPr lang="en-US" sz="1800" b="0" baseline="-25000">
                          <a:solidFill>
                            <a:srgbClr val="000000"/>
                          </a:solidFill>
                          <a:latin typeface="Helvetica" pitchFamily="34" charset="0"/>
                          <a:ea typeface="Times New Roman"/>
                          <a:cs typeface="Times New Roman"/>
                        </a:rPr>
                        <a:t>0</a:t>
                      </a:r>
                      <a:endParaRPr lang="en-US" sz="1800">
                        <a:latin typeface="Helvetica" pitchFamily="34" charset="0"/>
                        <a:ea typeface="Times New Roman"/>
                        <a:cs typeface="Times New Roman"/>
                      </a:endParaRPr>
                    </a:p>
                  </a:txBody>
                  <a:tcPr marL="25400" marR="25400" marT="0" marB="0">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800" b="0" dirty="0">
                          <a:solidFill>
                            <a:srgbClr val="000000"/>
                          </a:solidFill>
                          <a:latin typeface="Helvetica" pitchFamily="34" charset="0"/>
                          <a:ea typeface="Times New Roman"/>
                          <a:cs typeface="Times New Roman"/>
                        </a:rPr>
                        <a:t>Probability above </a:t>
                      </a:r>
                      <a:r>
                        <a:rPr lang="en-US" sz="1800" b="0" dirty="0">
                          <a:solidFill>
                            <a:srgbClr val="000000"/>
                          </a:solidFill>
                          <a:latin typeface="Helvetica" pitchFamily="34" charset="0"/>
                          <a:ea typeface="Times New Roman"/>
                          <a:cs typeface="Times New Roman"/>
                          <a:sym typeface="Symbol"/>
                        </a:rPr>
                        <a:t></a:t>
                      </a:r>
                      <a:r>
                        <a:rPr lang="en-US" sz="1800" b="0" i="1" dirty="0">
                          <a:solidFill>
                            <a:srgbClr val="000000"/>
                          </a:solidFill>
                          <a:latin typeface="Helvetica" pitchFamily="34" charset="0"/>
                          <a:ea typeface="Times New Roman"/>
                          <a:cs typeface="Times New Roman"/>
                        </a:rPr>
                        <a:t>t</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sym typeface="Symbol"/>
                        </a:rPr>
                        <a:t></a:t>
                      </a:r>
                      <a:r>
                        <a:rPr lang="en-US" sz="1800" b="0" dirty="0">
                          <a:solidFill>
                            <a:srgbClr val="000000"/>
                          </a:solidFill>
                          <a:latin typeface="Helvetica" pitchFamily="34" charset="0"/>
                          <a:ea typeface="Times New Roman"/>
                          <a:cs typeface="Times New Roman"/>
                        </a:rPr>
                        <a:t> and probability below</a:t>
                      </a:r>
                      <a:r>
                        <a:rPr lang="en-US" sz="1800" b="0" dirty="0">
                          <a:solidFill>
                            <a:srgbClr val="000000"/>
                          </a:solidFill>
                          <a:latin typeface="Helvetica" pitchFamily="34" charset="0"/>
                          <a:ea typeface="Times New Roman"/>
                          <a:cs typeface="Times New Roman"/>
                          <a:sym typeface="Symbol"/>
                        </a:rPr>
                        <a:t></a:t>
                      </a:r>
                      <a:r>
                        <a:rPr lang="en-US" sz="1800" b="0" i="1" dirty="0">
                          <a:solidFill>
                            <a:srgbClr val="000000"/>
                          </a:solidFill>
                          <a:latin typeface="Helvetica" pitchFamily="34" charset="0"/>
                          <a:ea typeface="Times New Roman"/>
                          <a:cs typeface="Times New Roman"/>
                        </a:rPr>
                        <a:t>t</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sym typeface="Symbol"/>
                        </a:rPr>
                        <a:t></a:t>
                      </a:r>
                      <a:endParaRPr lang="en-US" sz="1800" dirty="0">
                        <a:latin typeface="Helvetica" pitchFamily="34" charset="0"/>
                        <a:ea typeface="Times New Roman"/>
                        <a:cs typeface="Times New Roman"/>
                      </a:endParaRPr>
                    </a:p>
                  </a:txBody>
                  <a:tcPr marL="25400" marR="25400" marT="0" marB="0">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a:spcBef>
                          <a:spcPts val="0"/>
                        </a:spcBef>
                        <a:spcAft>
                          <a:spcPts val="0"/>
                        </a:spcAft>
                      </a:pPr>
                      <a:r>
                        <a:rPr lang="en-US" sz="1800" b="0" i="0" spc="100" dirty="0">
                          <a:solidFill>
                            <a:srgbClr val="000000"/>
                          </a:solidFill>
                          <a:latin typeface="Helvetica" pitchFamily="34" charset="0"/>
                          <a:ea typeface="Times New Roman"/>
                          <a:cs typeface="Times New Roman"/>
                        </a:rPr>
                        <a:t> </a:t>
                      </a:r>
                      <a:r>
                        <a:rPr lang="en-US" sz="1800" b="0" i="0" spc="100" dirty="0" smtClean="0">
                          <a:solidFill>
                            <a:srgbClr val="000000"/>
                          </a:solidFill>
                          <a:latin typeface="Helvetica" pitchFamily="34" charset="0"/>
                          <a:ea typeface="Times New Roman"/>
                          <a:cs typeface="Times New Roman"/>
                        </a:rPr>
                        <a:t>                              or </a:t>
                      </a:r>
                      <a:endParaRPr lang="en-US" sz="1800" b="1" i="1" spc="100" dirty="0">
                        <a:solidFill>
                          <a:srgbClr val="000000"/>
                        </a:solidFill>
                        <a:latin typeface="Helvetica" pitchFamily="34" charset="0"/>
                        <a:ea typeface="Times New Roman"/>
                        <a:cs typeface="Times New Roman"/>
                      </a:endParaRPr>
                    </a:p>
                  </a:txBody>
                  <a:tcPr marL="25400" marR="25400" marT="0" marB="0">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r>
              <a:tr h="335280">
                <a:tc>
                  <a:txBody>
                    <a:bodyPr/>
                    <a:lstStyle/>
                    <a:p>
                      <a:pPr marL="0" marR="0">
                        <a:spcBef>
                          <a:spcPts val="0"/>
                        </a:spcBef>
                        <a:spcAft>
                          <a:spcPts val="0"/>
                        </a:spcAft>
                      </a:pPr>
                      <a:endParaRPr lang="en-US" sz="1800" b="0" i="1" dirty="0" smtClean="0">
                        <a:solidFill>
                          <a:srgbClr val="000000"/>
                        </a:solidFill>
                        <a:latin typeface="Helvetica" pitchFamily="34" charset="0"/>
                        <a:ea typeface="Times New Roman"/>
                        <a:cs typeface="Times New Roman"/>
                      </a:endParaRPr>
                    </a:p>
                    <a:p>
                      <a:pPr marL="0" marR="0">
                        <a:spcBef>
                          <a:spcPts val="0"/>
                        </a:spcBef>
                        <a:spcAft>
                          <a:spcPts val="0"/>
                        </a:spcAft>
                      </a:pPr>
                      <a:r>
                        <a:rPr lang="en-US" sz="1800" b="0" i="1" dirty="0" smtClean="0">
                          <a:solidFill>
                            <a:srgbClr val="000000"/>
                          </a:solidFill>
                          <a:latin typeface="Helvetica" pitchFamily="34" charset="0"/>
                          <a:ea typeface="Times New Roman"/>
                          <a:cs typeface="Times New Roman"/>
                        </a:rPr>
                        <a:t>H</a:t>
                      </a:r>
                      <a:r>
                        <a:rPr lang="en-US" sz="1800" b="0" baseline="-25000" dirty="0" smtClean="0">
                          <a:solidFill>
                            <a:srgbClr val="000000"/>
                          </a:solidFill>
                          <a:latin typeface="Helvetica" pitchFamily="34" charset="0"/>
                          <a:ea typeface="Times New Roman"/>
                          <a:cs typeface="Times New Roman"/>
                        </a:rPr>
                        <a:t>1</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baseline="-25000" dirty="0">
                          <a:solidFill>
                            <a:srgbClr val="000000"/>
                          </a:solidFill>
                          <a:latin typeface="Helvetica" pitchFamily="34" charset="0"/>
                          <a:ea typeface="Times New Roman"/>
                          <a:cs typeface="Times New Roman"/>
                        </a:rPr>
                        <a:t>1</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baseline="-25000" dirty="0">
                          <a:solidFill>
                            <a:srgbClr val="000000"/>
                          </a:solidFill>
                          <a:latin typeface="Helvetica" pitchFamily="34" charset="0"/>
                          <a:ea typeface="Times New Roman"/>
                          <a:cs typeface="Times New Roman"/>
                        </a:rPr>
                        <a:t>2</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baseline="-25000" dirty="0">
                          <a:solidFill>
                            <a:srgbClr val="000000"/>
                          </a:solidFill>
                          <a:latin typeface="Helvetica" pitchFamily="34" charset="0"/>
                          <a:ea typeface="Times New Roman"/>
                          <a:cs typeface="Times New Roman"/>
                        </a:rPr>
                        <a:t>0</a:t>
                      </a:r>
                      <a:endParaRPr lang="en-US" sz="1800" dirty="0">
                        <a:latin typeface="Helvetica" pitchFamily="34" charset="0"/>
                        <a:ea typeface="Times New Roman"/>
                        <a:cs typeface="Times New Roman"/>
                      </a:endParaRPr>
                    </a:p>
                  </a:txBody>
                  <a:tcPr marL="25400" marR="25400" marT="0" marB="0">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algn="ctr">
                        <a:spcBef>
                          <a:spcPts val="0"/>
                        </a:spcBef>
                        <a:spcAft>
                          <a:spcPts val="0"/>
                        </a:spcAft>
                      </a:pPr>
                      <a:endParaRPr lang="en-US" sz="1800" b="0" dirty="0" smtClean="0">
                        <a:solidFill>
                          <a:srgbClr val="000000"/>
                        </a:solidFill>
                        <a:latin typeface="Helvetica" pitchFamily="34" charset="0"/>
                        <a:ea typeface="Times New Roman"/>
                        <a:cs typeface="Times New Roman"/>
                      </a:endParaRPr>
                    </a:p>
                    <a:p>
                      <a:pPr marL="0" marR="0" algn="ctr">
                        <a:spcBef>
                          <a:spcPts val="0"/>
                        </a:spcBef>
                        <a:spcAft>
                          <a:spcPts val="0"/>
                        </a:spcAft>
                      </a:pPr>
                      <a:r>
                        <a:rPr lang="en-US" sz="1800" b="0" dirty="0" smtClean="0">
                          <a:solidFill>
                            <a:srgbClr val="000000"/>
                          </a:solidFill>
                          <a:latin typeface="Helvetica" pitchFamily="34" charset="0"/>
                          <a:ea typeface="Times New Roman"/>
                          <a:cs typeface="Times New Roman"/>
                        </a:rPr>
                        <a:t>Probability </a:t>
                      </a:r>
                      <a:r>
                        <a:rPr lang="en-US" sz="1800" b="0" dirty="0">
                          <a:solidFill>
                            <a:srgbClr val="000000"/>
                          </a:solidFill>
                          <a:latin typeface="Helvetica" pitchFamily="34" charset="0"/>
                          <a:ea typeface="Times New Roman"/>
                          <a:cs typeface="Times New Roman"/>
                        </a:rPr>
                        <a:t>above </a:t>
                      </a:r>
                      <a:r>
                        <a:rPr lang="en-US" sz="1800" b="0" i="1" dirty="0">
                          <a:solidFill>
                            <a:srgbClr val="000000"/>
                          </a:solidFill>
                          <a:latin typeface="Helvetica" pitchFamily="34" charset="0"/>
                          <a:ea typeface="Times New Roman"/>
                          <a:cs typeface="Times New Roman"/>
                        </a:rPr>
                        <a:t>t</a:t>
                      </a:r>
                      <a:r>
                        <a:rPr lang="en-US" sz="1800" b="0" baseline="-25000" dirty="0">
                          <a:solidFill>
                            <a:srgbClr val="000000"/>
                          </a:solidFill>
                          <a:latin typeface="Helvetica" pitchFamily="34" charset="0"/>
                          <a:ea typeface="Times New Roman"/>
                          <a:cs typeface="Times New Roman"/>
                        </a:rPr>
                        <a:t>0</a:t>
                      </a:r>
                      <a:endParaRPr lang="en-US" sz="1800" dirty="0">
                        <a:latin typeface="Helvetica" pitchFamily="34" charset="0"/>
                        <a:ea typeface="Times New Roman"/>
                        <a:cs typeface="Times New Roman"/>
                      </a:endParaRPr>
                    </a:p>
                  </a:txBody>
                  <a:tcPr marL="25400" marR="25400" marT="0" marB="0">
                    <a:lnL>
                      <a:noFill/>
                    </a:lnL>
                    <a:lnR>
                      <a:noFill/>
                    </a:lnR>
                    <a:lnT>
                      <a:noFill/>
                    </a:lnT>
                    <a:lnB>
                      <a:noFill/>
                    </a:lnB>
                    <a:lnTlToBr w="12700" cmpd="sng">
                      <a:noFill/>
                      <a:prstDash val="solid"/>
                    </a:lnTlToBr>
                    <a:lnBlToTr w="12700" cmpd="sng">
                      <a:noFill/>
                      <a:prstDash val="solid"/>
                    </a:lnBlToTr>
                  </a:tcPr>
                </a:tc>
                <a:tc>
                  <a:txBody>
                    <a:bodyPr/>
                    <a:lstStyle/>
                    <a:p>
                      <a:pPr marL="0" marR="0">
                        <a:spcBef>
                          <a:spcPts val="0"/>
                        </a:spcBef>
                        <a:spcAft>
                          <a:spcPts val="0"/>
                        </a:spcAft>
                      </a:pPr>
                      <a:endParaRPr lang="en-IN" sz="1800" b="0" i="0" spc="100" dirty="0">
                        <a:solidFill>
                          <a:srgbClr val="000000"/>
                        </a:solidFill>
                        <a:latin typeface="Helvetica" pitchFamily="34" charset="0"/>
                        <a:ea typeface="Times New Roman"/>
                        <a:cs typeface="Times New Roman"/>
                      </a:endParaRPr>
                    </a:p>
                  </a:txBody>
                  <a:tcPr marL="25400" marR="25400" marT="0" marB="0">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r>
              <a:tr h="533400">
                <a:tc>
                  <a:txBody>
                    <a:bodyPr/>
                    <a:lstStyle/>
                    <a:p>
                      <a:pPr marL="0" marR="0">
                        <a:spcBef>
                          <a:spcPts val="0"/>
                        </a:spcBef>
                        <a:spcAft>
                          <a:spcPts val="0"/>
                        </a:spcAft>
                      </a:pPr>
                      <a:r>
                        <a:rPr lang="en-US" sz="1800" b="0" i="1">
                          <a:solidFill>
                            <a:srgbClr val="000000"/>
                          </a:solidFill>
                          <a:latin typeface="Helvetica" pitchFamily="34" charset="0"/>
                          <a:ea typeface="Times New Roman"/>
                          <a:cs typeface="Times New Roman"/>
                        </a:rPr>
                        <a:t>H</a:t>
                      </a:r>
                      <a:r>
                        <a:rPr lang="en-US" sz="1800" b="0" baseline="-25000">
                          <a:solidFill>
                            <a:srgbClr val="000000"/>
                          </a:solidFill>
                          <a:latin typeface="Helvetica" pitchFamily="34" charset="0"/>
                          <a:ea typeface="Times New Roman"/>
                          <a:cs typeface="Times New Roman"/>
                        </a:rPr>
                        <a:t>1</a:t>
                      </a:r>
                      <a:r>
                        <a:rPr lang="en-US" sz="1800" b="0">
                          <a:solidFill>
                            <a:srgbClr val="000000"/>
                          </a:solidFill>
                          <a:latin typeface="Helvetica" pitchFamily="34" charset="0"/>
                          <a:ea typeface="Times New Roman"/>
                          <a:cs typeface="Times New Roman"/>
                        </a:rPr>
                        <a:t>: </a:t>
                      </a:r>
                      <a:r>
                        <a:rPr lang="en-US" sz="1800" b="0">
                          <a:solidFill>
                            <a:srgbClr val="000000"/>
                          </a:solidFill>
                          <a:latin typeface="Helvetica" pitchFamily="34" charset="0"/>
                          <a:ea typeface="Times New Roman"/>
                          <a:cs typeface="Times New Roman"/>
                          <a:sym typeface="Symbol"/>
                        </a:rPr>
                        <a:t></a:t>
                      </a:r>
                      <a:r>
                        <a:rPr lang="en-US" sz="1800" b="0" baseline="-25000">
                          <a:solidFill>
                            <a:srgbClr val="000000"/>
                          </a:solidFill>
                          <a:latin typeface="Helvetica" pitchFamily="34" charset="0"/>
                          <a:ea typeface="Times New Roman"/>
                          <a:cs typeface="Times New Roman"/>
                        </a:rPr>
                        <a:t>1</a:t>
                      </a:r>
                      <a:r>
                        <a:rPr lang="en-US" sz="1800" b="0">
                          <a:solidFill>
                            <a:srgbClr val="000000"/>
                          </a:solidFill>
                          <a:latin typeface="Helvetica" pitchFamily="34" charset="0"/>
                          <a:ea typeface="Times New Roman"/>
                          <a:cs typeface="Times New Roman"/>
                        </a:rPr>
                        <a:t> </a:t>
                      </a:r>
                      <a:r>
                        <a:rPr lang="en-US" sz="1800" b="0">
                          <a:solidFill>
                            <a:srgbClr val="000000"/>
                          </a:solidFill>
                          <a:latin typeface="Helvetica" pitchFamily="34" charset="0"/>
                          <a:ea typeface="Times New Roman"/>
                          <a:cs typeface="Times New Roman"/>
                          <a:sym typeface="Symbol"/>
                        </a:rPr>
                        <a:t></a:t>
                      </a:r>
                      <a:r>
                        <a:rPr lang="en-US" sz="1800" b="0">
                          <a:solidFill>
                            <a:srgbClr val="000000"/>
                          </a:solidFill>
                          <a:latin typeface="Helvetica" pitchFamily="34" charset="0"/>
                          <a:ea typeface="Times New Roman"/>
                          <a:cs typeface="Times New Roman"/>
                        </a:rPr>
                        <a:t> </a:t>
                      </a:r>
                      <a:r>
                        <a:rPr lang="en-US" sz="1800" b="0">
                          <a:solidFill>
                            <a:srgbClr val="000000"/>
                          </a:solidFill>
                          <a:latin typeface="Helvetica" pitchFamily="34" charset="0"/>
                          <a:ea typeface="Times New Roman"/>
                          <a:cs typeface="Times New Roman"/>
                          <a:sym typeface="Symbol"/>
                        </a:rPr>
                        <a:t></a:t>
                      </a:r>
                      <a:r>
                        <a:rPr lang="en-US" sz="1800" b="0" baseline="-25000">
                          <a:solidFill>
                            <a:srgbClr val="000000"/>
                          </a:solidFill>
                          <a:latin typeface="Helvetica" pitchFamily="34" charset="0"/>
                          <a:ea typeface="Times New Roman"/>
                          <a:cs typeface="Times New Roman"/>
                        </a:rPr>
                        <a:t>2</a:t>
                      </a:r>
                      <a:r>
                        <a:rPr lang="en-US" sz="1800" b="0">
                          <a:solidFill>
                            <a:srgbClr val="000000"/>
                          </a:solidFill>
                          <a:latin typeface="Helvetica" pitchFamily="34" charset="0"/>
                          <a:ea typeface="Times New Roman"/>
                          <a:cs typeface="Times New Roman"/>
                        </a:rPr>
                        <a:t> </a:t>
                      </a:r>
                      <a:r>
                        <a:rPr lang="en-US" sz="1800" b="0">
                          <a:solidFill>
                            <a:srgbClr val="000000"/>
                          </a:solidFill>
                          <a:latin typeface="Helvetica" pitchFamily="34" charset="0"/>
                          <a:ea typeface="Times New Roman"/>
                          <a:cs typeface="Times New Roman"/>
                          <a:sym typeface="Symbol"/>
                        </a:rPr>
                        <a:t></a:t>
                      </a:r>
                      <a:r>
                        <a:rPr lang="en-US" sz="1800" b="0">
                          <a:solidFill>
                            <a:srgbClr val="000000"/>
                          </a:solidFill>
                          <a:latin typeface="Helvetica" pitchFamily="34" charset="0"/>
                          <a:ea typeface="Times New Roman"/>
                          <a:cs typeface="Times New Roman"/>
                        </a:rPr>
                        <a:t> </a:t>
                      </a:r>
                      <a:r>
                        <a:rPr lang="en-US" sz="1800" b="0">
                          <a:solidFill>
                            <a:srgbClr val="000000"/>
                          </a:solidFill>
                          <a:latin typeface="Helvetica" pitchFamily="34" charset="0"/>
                          <a:ea typeface="Times New Roman"/>
                          <a:cs typeface="Times New Roman"/>
                          <a:sym typeface="Symbol"/>
                        </a:rPr>
                        <a:t></a:t>
                      </a:r>
                      <a:r>
                        <a:rPr lang="en-US" sz="1800" b="0" baseline="-25000">
                          <a:solidFill>
                            <a:srgbClr val="000000"/>
                          </a:solidFill>
                          <a:latin typeface="Helvetica" pitchFamily="34" charset="0"/>
                          <a:ea typeface="Times New Roman"/>
                          <a:cs typeface="Times New Roman"/>
                        </a:rPr>
                        <a:t>0</a:t>
                      </a:r>
                      <a:endParaRPr lang="en-US" sz="1800">
                        <a:latin typeface="Helvetica" pitchFamily="34" charset="0"/>
                        <a:ea typeface="Times New Roman"/>
                        <a:cs typeface="Times New Roman"/>
                      </a:endParaRPr>
                    </a:p>
                  </a:txBody>
                  <a:tcPr marL="25400" marR="25400" marT="0" marB="0">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800" b="0" dirty="0">
                          <a:solidFill>
                            <a:srgbClr val="000000"/>
                          </a:solidFill>
                          <a:latin typeface="Helvetica" pitchFamily="34" charset="0"/>
                          <a:ea typeface="Times New Roman"/>
                          <a:cs typeface="Times New Roman"/>
                        </a:rPr>
                        <a:t>Probability below </a:t>
                      </a:r>
                      <a:r>
                        <a:rPr lang="en-US" sz="1800" b="0" i="1" spc="100" dirty="0">
                          <a:solidFill>
                            <a:srgbClr val="000000"/>
                          </a:solidFill>
                          <a:latin typeface="Helvetica" pitchFamily="34" charset="0"/>
                          <a:ea typeface="Times New Roman"/>
                          <a:cs typeface="Times New Roman"/>
                        </a:rPr>
                        <a:t>t</a:t>
                      </a:r>
                      <a:r>
                        <a:rPr lang="en-US" sz="1800" b="0" i="0" spc="100" baseline="-25000" dirty="0">
                          <a:solidFill>
                            <a:srgbClr val="000000"/>
                          </a:solidFill>
                          <a:latin typeface="Helvetica" pitchFamily="34" charset="0"/>
                          <a:ea typeface="Times New Roman"/>
                          <a:cs typeface="Times New Roman"/>
                        </a:rPr>
                        <a:t>0</a:t>
                      </a:r>
                      <a:endParaRPr lang="en-US" sz="1800" dirty="0">
                        <a:latin typeface="Helvetica" pitchFamily="34" charset="0"/>
                        <a:ea typeface="Times New Roman"/>
                        <a:cs typeface="Times New Roman"/>
                      </a:endParaRPr>
                    </a:p>
                  </a:txBody>
                  <a:tcPr marL="25400" marR="25400" marT="0" marB="0">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spcBef>
                          <a:spcPts val="0"/>
                        </a:spcBef>
                        <a:spcAft>
                          <a:spcPts val="0"/>
                        </a:spcAft>
                      </a:pPr>
                      <a:endParaRPr lang="en-US" sz="1800" b="0" i="0" spc="100" dirty="0">
                        <a:solidFill>
                          <a:srgbClr val="000000"/>
                        </a:solidFill>
                        <a:latin typeface="Helvetica" pitchFamily="34" charset="0"/>
                        <a:ea typeface="Times New Roman"/>
                        <a:cs typeface="Times New Roman"/>
                      </a:endParaRPr>
                    </a:p>
                  </a:txBody>
                  <a:tcPr marL="25400" marR="25400" marT="0" marB="0">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14338" name="Object 10"/>
          <p:cNvGraphicFramePr>
            <a:graphicFrameLocks noChangeAspect="1"/>
          </p:cNvGraphicFramePr>
          <p:nvPr/>
        </p:nvGraphicFramePr>
        <p:xfrm>
          <a:off x="2133600" y="1752600"/>
          <a:ext cx="2362200" cy="838200"/>
        </p:xfrm>
        <a:graphic>
          <a:graphicData uri="http://schemas.openxmlformats.org/presentationml/2006/ole">
            <mc:AlternateContent xmlns:mc="http://schemas.openxmlformats.org/markup-compatibility/2006">
              <mc:Choice xmlns:v="urn:schemas-microsoft-com:vml" Requires="v">
                <p:oleObj spid="_x0000_s14343" name="Equation" r:id="rId4" imgW="1244600" imgH="698500" progId="Equation.DSMT4">
                  <p:embed/>
                </p:oleObj>
              </mc:Choice>
              <mc:Fallback>
                <p:oleObj name="Equation" r:id="rId4" imgW="1244600" imgH="698500" progId="Equation.DSMT4">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1752600"/>
                        <a:ext cx="236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9" name="Object 9"/>
          <p:cNvGraphicFramePr>
            <a:graphicFrameLocks noChangeAspect="1"/>
          </p:cNvGraphicFramePr>
          <p:nvPr/>
        </p:nvGraphicFramePr>
        <p:xfrm>
          <a:off x="6400800" y="3505200"/>
          <a:ext cx="1981200" cy="304800"/>
        </p:xfrm>
        <a:graphic>
          <a:graphicData uri="http://schemas.openxmlformats.org/presentationml/2006/ole">
            <mc:AlternateContent xmlns:mc="http://schemas.openxmlformats.org/markup-compatibility/2006">
              <mc:Choice xmlns:v="urn:schemas-microsoft-com:vml" Requires="v">
                <p:oleObj spid="_x0000_s14344" name="Equation" r:id="rId6" imgW="1040948" imgH="253890" progId="Equation.DSMT4">
                  <p:embed/>
                </p:oleObj>
              </mc:Choice>
              <mc:Fallback>
                <p:oleObj name="Equation" r:id="rId6" imgW="1040948" imgH="25389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0800" y="3505200"/>
                        <a:ext cx="19812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0" name="Object 8"/>
          <p:cNvGraphicFramePr>
            <a:graphicFrameLocks noChangeAspect="1"/>
          </p:cNvGraphicFramePr>
          <p:nvPr/>
        </p:nvGraphicFramePr>
        <p:xfrm>
          <a:off x="6477000" y="3781425"/>
          <a:ext cx="1905000" cy="333375"/>
        </p:xfrm>
        <a:graphic>
          <a:graphicData uri="http://schemas.openxmlformats.org/presentationml/2006/ole">
            <mc:AlternateContent xmlns:mc="http://schemas.openxmlformats.org/markup-compatibility/2006">
              <mc:Choice xmlns:v="urn:schemas-microsoft-com:vml" Requires="v">
                <p:oleObj spid="_x0000_s14345" name="Equation" r:id="rId8" imgW="1104900" imgH="254000" progId="Equation.DSMT4">
                  <p:embed/>
                </p:oleObj>
              </mc:Choice>
              <mc:Fallback>
                <p:oleObj name="Equation" r:id="rId8" imgW="1104900" imgH="254000"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477000" y="3781425"/>
                        <a:ext cx="19050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7"/>
          <p:cNvGraphicFramePr>
            <a:graphicFrameLocks noChangeAspect="1"/>
          </p:cNvGraphicFramePr>
          <p:nvPr/>
        </p:nvGraphicFramePr>
        <p:xfrm>
          <a:off x="6477000" y="4267200"/>
          <a:ext cx="1524000" cy="333375"/>
        </p:xfrm>
        <a:graphic>
          <a:graphicData uri="http://schemas.openxmlformats.org/presentationml/2006/ole">
            <mc:AlternateContent xmlns:mc="http://schemas.openxmlformats.org/markup-compatibility/2006">
              <mc:Choice xmlns:v="urn:schemas-microsoft-com:vml" Requires="v">
                <p:oleObj spid="_x0000_s14346" name="Equation" r:id="rId10" imgW="914400" imgH="254000" progId="Equation.DSMT4">
                  <p:embed/>
                </p:oleObj>
              </mc:Choice>
              <mc:Fallback>
                <p:oleObj name="Equation" r:id="rId10" imgW="914400" imgH="254000" progId="Equation.DSMT4">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77000" y="4267200"/>
                        <a:ext cx="15240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477000" y="4648200"/>
          <a:ext cx="1524000" cy="304800"/>
        </p:xfrm>
        <a:graphic>
          <a:graphicData uri="http://schemas.openxmlformats.org/presentationml/2006/ole">
            <mc:AlternateContent xmlns:mc="http://schemas.openxmlformats.org/markup-compatibility/2006">
              <mc:Choice xmlns:v="urn:schemas-microsoft-com:vml" Requires="v">
                <p:oleObj spid="_x0000_s14347" name="Equation" r:id="rId12" imgW="1002865" imgH="253890" progId="Equation.DSMT4">
                  <p:embed/>
                </p:oleObj>
              </mc:Choice>
              <mc:Fallback>
                <p:oleObj name="Equation" r:id="rId12" imgW="1002865" imgH="253890" progId="Equation.DSMT4">
                  <p:embed/>
                  <p:pic>
                    <p:nvPicPr>
                      <p:cNvPr id="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77000" y="4648200"/>
                        <a:ext cx="15240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10-5   </a:t>
            </a:r>
            <a:r>
              <a:rPr lang="en-US" sz="2400" b="1" smtClean="0">
                <a:solidFill>
                  <a:srgbClr val="1F497D"/>
                </a:solidFill>
              </a:rPr>
              <a:t>Yield from a Catalyst</a:t>
            </a:r>
            <a:endParaRPr lang="en-US" sz="2400" smtClean="0"/>
          </a:p>
        </p:txBody>
      </p:sp>
      <p:sp>
        <p:nvSpPr>
          <p:cNvPr id="15365" name="Slide Number Placeholder 5"/>
          <p:cNvSpPr>
            <a:spLocks noGrp="1"/>
          </p:cNvSpPr>
          <p:nvPr>
            <p:ph type="sldNum" sz="quarter" idx="12"/>
          </p:nvPr>
        </p:nvSpPr>
        <p:spPr bwMode="auto">
          <a:noFill/>
          <a:ln>
            <a:miter lim="800000"/>
            <a:headEnd/>
            <a:tailEnd/>
          </a:ln>
        </p:spPr>
        <p:txBody>
          <a:bodyPr/>
          <a:lstStyle/>
          <a:p>
            <a:fld id="{ACD9AD71-4F2E-4686-B50E-DA82B3D80A8B}" type="slidenum">
              <a:rPr lang="en-US" smtClean="0">
                <a:latin typeface="Helvetica"/>
              </a:rPr>
              <a:pPr/>
              <a:t>18</a:t>
            </a:fld>
            <a:endParaRPr lang="en-US" smtClean="0">
              <a:latin typeface="Helvetica"/>
            </a:endParaRPr>
          </a:p>
        </p:txBody>
      </p:sp>
      <p:sp>
        <p:nvSpPr>
          <p:cNvPr id="15366" name="TextBox 5"/>
          <p:cNvSpPr txBox="1">
            <a:spLocks noChangeArrowheads="1"/>
          </p:cNvSpPr>
          <p:nvPr/>
        </p:nvSpPr>
        <p:spPr bwMode="auto">
          <a:xfrm>
            <a:off x="457200" y="990600"/>
            <a:ext cx="8305800" cy="2678113"/>
          </a:xfrm>
          <a:prstGeom prst="rect">
            <a:avLst/>
          </a:prstGeom>
          <a:noFill/>
          <a:ln w="9525">
            <a:noFill/>
            <a:miter lim="800000"/>
            <a:headEnd/>
            <a:tailEnd/>
          </a:ln>
        </p:spPr>
        <p:txBody>
          <a:bodyPr>
            <a:spAutoFit/>
          </a:bodyPr>
          <a:lstStyle/>
          <a:p>
            <a:r>
              <a:rPr lang="en-US">
                <a:latin typeface="Helvetica"/>
              </a:rPr>
              <a:t>Two catalysts are being analyzed to determine how they affect the mean yield of a chemical process. Specifically, catalyst 1 is currently in use, but catalyst 2 is acceptable. Since catalyst 2 is cheaper, it should be adopted, providing it does not change the process yield. A test is run in the pilot plant and results in the data shown in Table 10-1. Is there any difference between the mean yields? Use </a:t>
            </a:r>
            <a:r>
              <a:rPr lang="en-US">
                <a:latin typeface="Helvetica"/>
                <a:sym typeface="Symbol" pitchFamily="18" charset="2"/>
              </a:rPr>
              <a:t></a:t>
            </a:r>
            <a:r>
              <a:rPr lang="en-US">
                <a:latin typeface="Helvetica"/>
              </a:rPr>
              <a:t> </a:t>
            </a:r>
            <a:r>
              <a:rPr lang="en-US">
                <a:latin typeface="Helvetica"/>
                <a:sym typeface="Symbol" pitchFamily="18" charset="2"/>
              </a:rPr>
              <a:t></a:t>
            </a:r>
            <a:r>
              <a:rPr lang="en-US">
                <a:latin typeface="Helvetica"/>
              </a:rPr>
              <a:t> 0.05, and assume equal variances.</a:t>
            </a:r>
          </a:p>
          <a:p>
            <a:endParaRPr lang="en-US" sz="2000">
              <a:latin typeface="Helvetica"/>
            </a:endParaRPr>
          </a:p>
          <a:p>
            <a:endParaRPr lang="en-US" sz="2000">
              <a:latin typeface="Helvetica"/>
            </a:endParaRPr>
          </a:p>
          <a:p>
            <a:endParaRPr lang="en-US" sz="2000">
              <a:latin typeface="Helvetica"/>
            </a:endParaRPr>
          </a:p>
        </p:txBody>
      </p:sp>
      <p:graphicFrame>
        <p:nvGraphicFramePr>
          <p:cNvPr id="7" name="Table 6"/>
          <p:cNvGraphicFramePr>
            <a:graphicFrameLocks noGrp="1"/>
          </p:cNvGraphicFramePr>
          <p:nvPr/>
        </p:nvGraphicFramePr>
        <p:xfrm>
          <a:off x="685800" y="2963863"/>
          <a:ext cx="7924799" cy="3132630"/>
        </p:xfrm>
        <a:graphic>
          <a:graphicData uri="http://schemas.openxmlformats.org/drawingml/2006/table">
            <a:tbl>
              <a:tblPr/>
              <a:tblGrid>
                <a:gridCol w="2277558"/>
                <a:gridCol w="3071104"/>
                <a:gridCol w="2576137"/>
              </a:tblGrid>
              <a:tr h="382748">
                <a:tc>
                  <a:txBody>
                    <a:bodyPr/>
                    <a:lstStyle/>
                    <a:p>
                      <a:pPr marL="0" marR="0" algn="ctr">
                        <a:spcBef>
                          <a:spcPts val="0"/>
                        </a:spcBef>
                        <a:spcAft>
                          <a:spcPts val="0"/>
                        </a:spcAft>
                      </a:pPr>
                      <a:r>
                        <a:rPr lang="en-US" sz="1600" b="1" dirty="0">
                          <a:solidFill>
                            <a:srgbClr val="000000"/>
                          </a:solidFill>
                          <a:latin typeface="Helvetica" pitchFamily="34" charset="0"/>
                          <a:ea typeface="Times New Roman"/>
                          <a:cs typeface="Times New Roman"/>
                        </a:rPr>
                        <a:t>Observation Number</a:t>
                      </a:r>
                      <a:endParaRPr lang="en-US" sz="1600" dirty="0">
                        <a:latin typeface="Helvetica" pitchFamily="34" charset="0"/>
                        <a:ea typeface="Times New Roman"/>
                        <a:cs typeface="Times New Roman"/>
                      </a:endParaRPr>
                    </a:p>
                  </a:txBody>
                  <a:tcPr marL="25400" marR="2540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latin typeface="Helvetica" pitchFamily="34" charset="0"/>
                          <a:ea typeface="Times New Roman"/>
                          <a:cs typeface="Times New Roman"/>
                        </a:rPr>
                        <a:t>Catalyst 1</a:t>
                      </a:r>
                      <a:endParaRPr lang="en-US" sz="1600">
                        <a:latin typeface="Helvetica" pitchFamily="34" charset="0"/>
                        <a:ea typeface="Times New Roman"/>
                        <a:cs typeface="Times New Roman"/>
                      </a:endParaRPr>
                    </a:p>
                  </a:txBody>
                  <a:tcPr marL="25400" marR="2540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latin typeface="Helvetica" pitchFamily="34" charset="0"/>
                          <a:ea typeface="Times New Roman"/>
                          <a:cs typeface="Times New Roman"/>
                        </a:rPr>
                        <a:t>Catalyst 2</a:t>
                      </a:r>
                      <a:endParaRPr lang="en-US" sz="1600">
                        <a:latin typeface="Helvetica" pitchFamily="34" charset="0"/>
                        <a:ea typeface="Times New Roman"/>
                        <a:cs typeface="Times New Roman"/>
                      </a:endParaRPr>
                    </a:p>
                  </a:txBody>
                  <a:tcPr marL="25400" marR="25400" marT="0" marB="0">
                    <a:lnL>
                      <a:noFill/>
                    </a:lnL>
                    <a:lnR>
                      <a:noFill/>
                    </a:lnR>
                    <a:lnT>
                      <a:noFill/>
                    </a:lnT>
                    <a:lnB w="12700" cap="flat" cmpd="sng" algn="ctr">
                      <a:solidFill>
                        <a:srgbClr val="000000"/>
                      </a:solidFill>
                      <a:prstDash val="solid"/>
                      <a:round/>
                      <a:headEnd type="none" w="med" len="med"/>
                      <a:tailEnd type="none" w="med" len="med"/>
                    </a:lnB>
                  </a:tcPr>
                </a:tc>
              </a:tr>
              <a:tr h="217067">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1</a:t>
                      </a:r>
                      <a:endParaRPr lang="en-US" sz="1600" dirty="0">
                        <a:latin typeface="Helvetica" pitchFamily="34" charset="0"/>
                        <a:ea typeface="Times New Roman"/>
                        <a:cs typeface="Times New Roman"/>
                      </a:endParaRPr>
                    </a:p>
                  </a:txBody>
                  <a:tcPr marL="25400" marR="2540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91.50</a:t>
                      </a:r>
                      <a:endParaRPr lang="en-US" sz="1600">
                        <a:latin typeface="Helvetica" pitchFamily="34" charset="0"/>
                        <a:ea typeface="Times New Roman"/>
                        <a:cs typeface="Times New Roman"/>
                      </a:endParaRPr>
                    </a:p>
                  </a:txBody>
                  <a:tcPr marL="25400" marR="2540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89.19</a:t>
                      </a:r>
                      <a:endParaRPr lang="en-US" sz="1600">
                        <a:latin typeface="Helvetica" pitchFamily="34" charset="0"/>
                        <a:ea typeface="Times New Roman"/>
                        <a:cs typeface="Times New Roman"/>
                      </a:endParaRPr>
                    </a:p>
                  </a:txBody>
                  <a:tcPr marL="25400" marR="25400" marT="0" marB="0">
                    <a:lnL>
                      <a:noFill/>
                    </a:lnL>
                    <a:lnR>
                      <a:noFill/>
                    </a:lnR>
                    <a:lnT w="12700" cap="flat" cmpd="sng" algn="ctr">
                      <a:solidFill>
                        <a:srgbClr val="000000"/>
                      </a:solidFill>
                      <a:prstDash val="solid"/>
                      <a:round/>
                      <a:headEnd type="none" w="med" len="med"/>
                      <a:tailEnd type="none" w="med" len="med"/>
                    </a:lnT>
                    <a:lnB>
                      <a:noFill/>
                    </a:lnB>
                  </a:tcPr>
                </a:tc>
              </a:tr>
              <a:tr h="191374">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2</a:t>
                      </a:r>
                      <a:endParaRPr lang="en-US" sz="1600" dirty="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94.18</a:t>
                      </a:r>
                      <a:endParaRPr lang="en-US" sz="160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90.95</a:t>
                      </a:r>
                      <a:endParaRPr lang="en-US" sz="1600">
                        <a:latin typeface="Helvetica" pitchFamily="34" charset="0"/>
                        <a:ea typeface="Times New Roman"/>
                        <a:cs typeface="Times New Roman"/>
                      </a:endParaRPr>
                    </a:p>
                  </a:txBody>
                  <a:tcPr marL="25400" marR="25400" marT="0" marB="0">
                    <a:lnL>
                      <a:noFill/>
                    </a:lnL>
                    <a:lnR>
                      <a:noFill/>
                    </a:lnR>
                    <a:lnT>
                      <a:noFill/>
                    </a:lnT>
                    <a:lnB>
                      <a:noFill/>
                    </a:lnB>
                  </a:tcPr>
                </a:tc>
              </a:tr>
              <a:tr h="191374">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3</a:t>
                      </a:r>
                      <a:endParaRPr lang="en-US" sz="1600" dirty="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92.18</a:t>
                      </a:r>
                      <a:endParaRPr lang="en-US" sz="1600" dirty="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90.46</a:t>
                      </a:r>
                      <a:endParaRPr lang="en-US" sz="1600">
                        <a:latin typeface="Helvetica" pitchFamily="34" charset="0"/>
                        <a:ea typeface="Times New Roman"/>
                        <a:cs typeface="Times New Roman"/>
                      </a:endParaRPr>
                    </a:p>
                  </a:txBody>
                  <a:tcPr marL="25400" marR="25400" marT="0" marB="0">
                    <a:lnL>
                      <a:noFill/>
                    </a:lnL>
                    <a:lnR>
                      <a:noFill/>
                    </a:lnR>
                    <a:lnT>
                      <a:noFill/>
                    </a:lnT>
                    <a:lnB>
                      <a:noFill/>
                    </a:lnB>
                  </a:tcPr>
                </a:tc>
              </a:tr>
              <a:tr h="191374">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4</a:t>
                      </a:r>
                      <a:endParaRPr lang="en-US" sz="1600" dirty="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95.39</a:t>
                      </a:r>
                      <a:endParaRPr lang="en-US" sz="1600" dirty="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93.21</a:t>
                      </a:r>
                      <a:endParaRPr lang="en-US" sz="1600">
                        <a:latin typeface="Helvetica" pitchFamily="34" charset="0"/>
                        <a:ea typeface="Times New Roman"/>
                        <a:cs typeface="Times New Roman"/>
                      </a:endParaRPr>
                    </a:p>
                  </a:txBody>
                  <a:tcPr marL="25400" marR="25400" marT="0" marB="0">
                    <a:lnL>
                      <a:noFill/>
                    </a:lnL>
                    <a:lnR>
                      <a:noFill/>
                    </a:lnR>
                    <a:lnT>
                      <a:noFill/>
                    </a:lnT>
                    <a:lnB>
                      <a:noFill/>
                    </a:lnB>
                  </a:tcPr>
                </a:tc>
              </a:tr>
              <a:tr h="191374">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5</a:t>
                      </a:r>
                      <a:endParaRPr lang="en-US" sz="1600" dirty="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91.79</a:t>
                      </a:r>
                      <a:endParaRPr lang="en-US" sz="1600" dirty="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97.19</a:t>
                      </a:r>
                      <a:endParaRPr lang="en-US" sz="1600">
                        <a:latin typeface="Helvetica" pitchFamily="34" charset="0"/>
                        <a:ea typeface="Times New Roman"/>
                        <a:cs typeface="Times New Roman"/>
                      </a:endParaRPr>
                    </a:p>
                  </a:txBody>
                  <a:tcPr marL="25400" marR="25400" marT="0" marB="0">
                    <a:lnL>
                      <a:noFill/>
                    </a:lnL>
                    <a:lnR>
                      <a:noFill/>
                    </a:lnR>
                    <a:lnT>
                      <a:noFill/>
                    </a:lnT>
                    <a:lnB>
                      <a:noFill/>
                    </a:lnB>
                  </a:tcPr>
                </a:tc>
              </a:tr>
              <a:tr h="191374">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6</a:t>
                      </a:r>
                      <a:endParaRPr lang="en-US" sz="160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89.07</a:t>
                      </a:r>
                      <a:endParaRPr lang="en-US" sz="1600" dirty="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97.04</a:t>
                      </a:r>
                      <a:endParaRPr lang="en-US" sz="1600">
                        <a:latin typeface="Helvetica" pitchFamily="34" charset="0"/>
                        <a:ea typeface="Times New Roman"/>
                        <a:cs typeface="Times New Roman"/>
                      </a:endParaRPr>
                    </a:p>
                  </a:txBody>
                  <a:tcPr marL="25400" marR="25400" marT="0" marB="0">
                    <a:lnL>
                      <a:noFill/>
                    </a:lnL>
                    <a:lnR>
                      <a:noFill/>
                    </a:lnR>
                    <a:lnT>
                      <a:noFill/>
                    </a:lnT>
                    <a:lnB>
                      <a:noFill/>
                    </a:lnB>
                  </a:tcPr>
                </a:tc>
              </a:tr>
              <a:tr h="191374">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7</a:t>
                      </a:r>
                      <a:endParaRPr lang="en-US" sz="160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94.72</a:t>
                      </a:r>
                      <a:endParaRPr lang="en-US" sz="1600" dirty="0">
                        <a:latin typeface="Helvetica" pitchFamily="34" charset="0"/>
                        <a:ea typeface="Times New Roman"/>
                        <a:cs typeface="Times New Roman"/>
                      </a:endParaRPr>
                    </a:p>
                  </a:txBody>
                  <a:tcPr marL="25400" marR="25400" marT="0" marB="0">
                    <a:lnL>
                      <a:noFill/>
                    </a:lnL>
                    <a:lnR>
                      <a:noFill/>
                    </a:lnR>
                    <a:lnT>
                      <a:noFill/>
                    </a:lnT>
                    <a:lnB>
                      <a:noFill/>
                    </a:lnB>
                  </a:tcPr>
                </a:tc>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91.07</a:t>
                      </a:r>
                      <a:endParaRPr lang="en-US" sz="1600" dirty="0">
                        <a:latin typeface="Helvetica" pitchFamily="34" charset="0"/>
                        <a:ea typeface="Times New Roman"/>
                        <a:cs typeface="Times New Roman"/>
                      </a:endParaRPr>
                    </a:p>
                  </a:txBody>
                  <a:tcPr marL="25400" marR="25400" marT="0" marB="0">
                    <a:lnL>
                      <a:noFill/>
                    </a:lnL>
                    <a:lnR>
                      <a:noFill/>
                    </a:lnR>
                    <a:lnT>
                      <a:noFill/>
                    </a:lnT>
                    <a:lnB>
                      <a:noFill/>
                    </a:lnB>
                  </a:tcPr>
                </a:tc>
              </a:tr>
              <a:tr h="218839">
                <a:tc>
                  <a:txBody>
                    <a:bodyPr/>
                    <a:lstStyle/>
                    <a:p>
                      <a:pPr marL="0" marR="0" algn="ctr">
                        <a:spcBef>
                          <a:spcPts val="0"/>
                        </a:spcBef>
                        <a:spcAft>
                          <a:spcPts val="0"/>
                        </a:spcAft>
                      </a:pPr>
                      <a:r>
                        <a:rPr lang="en-US" sz="1600">
                          <a:solidFill>
                            <a:srgbClr val="000000"/>
                          </a:solidFill>
                          <a:latin typeface="Helvetica" pitchFamily="34" charset="0"/>
                          <a:ea typeface="Times New Roman"/>
                          <a:cs typeface="Times New Roman"/>
                        </a:rPr>
                        <a:t>8</a:t>
                      </a:r>
                      <a:endParaRPr lang="en-US" sz="1600">
                        <a:latin typeface="Helvetica" pitchFamily="34" charset="0"/>
                        <a:ea typeface="Times New Roman"/>
                        <a:cs typeface="Times New Roman"/>
                      </a:endParaRPr>
                    </a:p>
                  </a:txBody>
                  <a:tcPr marL="25400" marR="2540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89.21</a:t>
                      </a:r>
                      <a:endParaRPr lang="en-US" sz="1600" dirty="0">
                        <a:latin typeface="Helvetica" pitchFamily="34" charset="0"/>
                        <a:ea typeface="Times New Roman"/>
                        <a:cs typeface="Times New Roman"/>
                      </a:endParaRPr>
                    </a:p>
                  </a:txBody>
                  <a:tcPr marL="25400" marR="2540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latin typeface="Helvetica" pitchFamily="34" charset="0"/>
                          <a:ea typeface="Times New Roman"/>
                          <a:cs typeface="Times New Roman"/>
                        </a:rPr>
                        <a:t>92.75</a:t>
                      </a:r>
                      <a:endParaRPr lang="en-US" sz="1600" dirty="0">
                        <a:latin typeface="Helvetica" pitchFamily="34" charset="0"/>
                        <a:ea typeface="Times New Roman"/>
                        <a:cs typeface="Times New Roman"/>
                      </a:endParaRPr>
                    </a:p>
                  </a:txBody>
                  <a:tcPr marL="25400" marR="25400" marT="0" marB="0">
                    <a:lnL>
                      <a:noFill/>
                    </a:lnL>
                    <a:lnR>
                      <a:noFill/>
                    </a:lnR>
                    <a:lnT>
                      <a:noFill/>
                    </a:lnT>
                    <a:lnB w="12700" cap="flat" cmpd="sng" algn="ctr">
                      <a:solidFill>
                        <a:srgbClr val="000000"/>
                      </a:solidFill>
                      <a:prstDash val="solid"/>
                      <a:round/>
                      <a:headEnd type="none" w="med" len="med"/>
                      <a:tailEnd type="none" w="med" len="med"/>
                    </a:lnB>
                  </a:tcPr>
                </a:tc>
              </a:tr>
              <a:tr h="399581">
                <a:tc>
                  <a:txBody>
                    <a:bodyPr/>
                    <a:lstStyle/>
                    <a:p>
                      <a:pPr marL="0" marR="0" algn="ctr">
                        <a:spcBef>
                          <a:spcPts val="0"/>
                        </a:spcBef>
                        <a:spcAft>
                          <a:spcPts val="0"/>
                        </a:spcAft>
                      </a:pPr>
                      <a:endParaRPr lang="en-IN" sz="1600">
                        <a:latin typeface="Helvetica" pitchFamily="34" charset="0"/>
                        <a:ea typeface="Times New Roman"/>
                        <a:cs typeface="Times New Roman"/>
                      </a:endParaRPr>
                    </a:p>
                  </a:txBody>
                  <a:tcPr marL="25400" marR="2540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IN" sz="1600" dirty="0">
                        <a:solidFill>
                          <a:srgbClr val="000000"/>
                        </a:solidFill>
                        <a:latin typeface="Helvetica" pitchFamily="34" charset="0"/>
                        <a:ea typeface="Times New Roman"/>
                        <a:cs typeface="Times New Roman"/>
                      </a:endParaRPr>
                    </a:p>
                  </a:txBody>
                  <a:tcPr marL="25400" marR="2540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IN" sz="1600" dirty="0">
                        <a:solidFill>
                          <a:srgbClr val="000000"/>
                        </a:solidFill>
                        <a:latin typeface="Helvetica" pitchFamily="34" charset="0"/>
                        <a:ea typeface="Times New Roman"/>
                        <a:cs typeface="Times New Roman"/>
                      </a:endParaRPr>
                    </a:p>
                  </a:txBody>
                  <a:tcPr marL="25400" marR="2540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581">
                <a:tc>
                  <a:txBody>
                    <a:bodyPr/>
                    <a:lstStyle/>
                    <a:p>
                      <a:pPr marL="0" marR="0" algn="ctr">
                        <a:spcBef>
                          <a:spcPts val="0"/>
                        </a:spcBef>
                        <a:spcAft>
                          <a:spcPts val="0"/>
                        </a:spcAft>
                      </a:pPr>
                      <a:endParaRPr lang="en-IN" sz="1600">
                        <a:latin typeface="Helvetica" pitchFamily="34" charset="0"/>
                        <a:ea typeface="Times New Roman"/>
                        <a:cs typeface="Times New Roman"/>
                      </a:endParaRPr>
                    </a:p>
                  </a:txBody>
                  <a:tcPr marL="25400" marR="2540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i="1">
                          <a:solidFill>
                            <a:srgbClr val="000000"/>
                          </a:solidFill>
                          <a:latin typeface="Helvetica" pitchFamily="34" charset="0"/>
                          <a:ea typeface="Times New Roman"/>
                          <a:cs typeface="Times New Roman"/>
                        </a:rPr>
                        <a:t>s</a:t>
                      </a:r>
                      <a:r>
                        <a:rPr lang="en-US" sz="1600" baseline="-25000">
                          <a:solidFill>
                            <a:srgbClr val="000000"/>
                          </a:solidFill>
                          <a:latin typeface="Helvetica" pitchFamily="34" charset="0"/>
                          <a:ea typeface="Times New Roman"/>
                          <a:cs typeface="Times New Roman"/>
                        </a:rPr>
                        <a:t>1</a:t>
                      </a:r>
                      <a:r>
                        <a:rPr lang="en-US" sz="1600">
                          <a:solidFill>
                            <a:srgbClr val="000000"/>
                          </a:solidFill>
                          <a:latin typeface="Helvetica" pitchFamily="34" charset="0"/>
                          <a:ea typeface="Times New Roman"/>
                          <a:cs typeface="Times New Roman"/>
                        </a:rPr>
                        <a:t> </a:t>
                      </a:r>
                      <a:r>
                        <a:rPr lang="en-US" sz="1600">
                          <a:solidFill>
                            <a:srgbClr val="000000"/>
                          </a:solidFill>
                          <a:latin typeface="Helvetica" pitchFamily="34" charset="0"/>
                          <a:ea typeface="Times New Roman"/>
                          <a:cs typeface="Times New Roman"/>
                          <a:sym typeface="Symbol"/>
                        </a:rPr>
                        <a:t></a:t>
                      </a:r>
                      <a:r>
                        <a:rPr lang="en-US" sz="1600">
                          <a:solidFill>
                            <a:srgbClr val="000000"/>
                          </a:solidFill>
                          <a:latin typeface="Helvetica" pitchFamily="34" charset="0"/>
                          <a:ea typeface="Times New Roman"/>
                          <a:cs typeface="Times New Roman"/>
                        </a:rPr>
                        <a:t> 2.39</a:t>
                      </a:r>
                      <a:endParaRPr lang="en-US" sz="1600">
                        <a:latin typeface="Helvetica" pitchFamily="34" charset="0"/>
                        <a:ea typeface="Times New Roman"/>
                        <a:cs typeface="Times New Roman"/>
                      </a:endParaRPr>
                    </a:p>
                  </a:txBody>
                  <a:tcPr marL="25400" marR="2540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1600" i="1" dirty="0">
                          <a:solidFill>
                            <a:srgbClr val="000000"/>
                          </a:solidFill>
                          <a:latin typeface="Helvetica" pitchFamily="34" charset="0"/>
                          <a:ea typeface="Times New Roman"/>
                          <a:cs typeface="Times New Roman"/>
                        </a:rPr>
                        <a:t>s</a:t>
                      </a:r>
                      <a:r>
                        <a:rPr lang="en-US" sz="1600" baseline="-25000" dirty="0">
                          <a:solidFill>
                            <a:srgbClr val="000000"/>
                          </a:solidFill>
                          <a:latin typeface="Helvetica" pitchFamily="34" charset="0"/>
                          <a:ea typeface="Times New Roman"/>
                          <a:cs typeface="Times New Roman"/>
                        </a:rPr>
                        <a:t>2</a:t>
                      </a:r>
                      <a:r>
                        <a:rPr lang="en-US" sz="1600" dirty="0">
                          <a:solidFill>
                            <a:srgbClr val="000000"/>
                          </a:solidFill>
                          <a:latin typeface="Helvetica" pitchFamily="34" charset="0"/>
                          <a:ea typeface="Times New Roman"/>
                          <a:cs typeface="Times New Roman"/>
                        </a:rPr>
                        <a:t> </a:t>
                      </a:r>
                      <a:r>
                        <a:rPr lang="en-US" sz="1600" dirty="0">
                          <a:solidFill>
                            <a:srgbClr val="000000"/>
                          </a:solidFill>
                          <a:latin typeface="Helvetica" pitchFamily="34" charset="0"/>
                          <a:ea typeface="Times New Roman"/>
                          <a:cs typeface="Times New Roman"/>
                          <a:sym typeface="Symbol"/>
                        </a:rPr>
                        <a:t></a:t>
                      </a:r>
                      <a:r>
                        <a:rPr lang="en-US" sz="1600" dirty="0">
                          <a:solidFill>
                            <a:srgbClr val="000000"/>
                          </a:solidFill>
                          <a:latin typeface="Helvetica" pitchFamily="34" charset="0"/>
                          <a:ea typeface="Times New Roman"/>
                          <a:cs typeface="Times New Roman"/>
                        </a:rPr>
                        <a:t> 2.98</a:t>
                      </a:r>
                      <a:endParaRPr lang="en-US" sz="1600" dirty="0">
                        <a:latin typeface="Helvetica" pitchFamily="34" charset="0"/>
                        <a:ea typeface="Times New Roman"/>
                        <a:cs typeface="Times New Roman"/>
                      </a:endParaRPr>
                    </a:p>
                  </a:txBody>
                  <a:tcPr marL="25400" marR="25400" marT="0" marB="0">
                    <a:lnL>
                      <a:noFill/>
                    </a:lnL>
                    <a:lnR>
                      <a:noFill/>
                    </a:lnR>
                    <a:lnT w="12700" cap="flat" cmpd="sng" algn="ctr">
                      <a:solidFill>
                        <a:srgbClr val="000000"/>
                      </a:solidFill>
                      <a:prstDash val="solid"/>
                      <a:round/>
                      <a:headEnd type="none" w="med" len="med"/>
                      <a:tailEnd type="none" w="med" len="med"/>
                    </a:lnT>
                    <a:lnB>
                      <a:noFill/>
                    </a:lnB>
                  </a:tcPr>
                </a:tc>
              </a:tr>
            </a:tbl>
          </a:graphicData>
        </a:graphic>
      </p:graphicFrame>
      <p:graphicFrame>
        <p:nvGraphicFramePr>
          <p:cNvPr id="15362" name="Object 7"/>
          <p:cNvGraphicFramePr>
            <a:graphicFrameLocks noChangeAspect="1"/>
          </p:cNvGraphicFramePr>
          <p:nvPr/>
        </p:nvGraphicFramePr>
        <p:xfrm>
          <a:off x="4038600" y="5257800"/>
          <a:ext cx="1219200" cy="381000"/>
        </p:xfrm>
        <a:graphic>
          <a:graphicData uri="http://schemas.openxmlformats.org/presentationml/2006/ole">
            <mc:AlternateContent xmlns:mc="http://schemas.openxmlformats.org/markup-compatibility/2006">
              <mc:Choice xmlns:v="urn:schemas-microsoft-com:vml" Requires="v">
                <p:oleObj spid="_x0000_s15364" name="Equation" r:id="rId4" imgW="748975" imgH="215806" progId="Equation.DSMT4">
                  <p:embed/>
                </p:oleObj>
              </mc:Choice>
              <mc:Fallback>
                <p:oleObj name="Equation" r:id="rId4" imgW="748975" imgH="215806"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5257800"/>
                        <a:ext cx="1219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3" name="Object 6"/>
          <p:cNvGraphicFramePr>
            <a:graphicFrameLocks noChangeAspect="1"/>
          </p:cNvGraphicFramePr>
          <p:nvPr/>
        </p:nvGraphicFramePr>
        <p:xfrm>
          <a:off x="6781800" y="5257800"/>
          <a:ext cx="1371600" cy="381000"/>
        </p:xfrm>
        <a:graphic>
          <a:graphicData uri="http://schemas.openxmlformats.org/presentationml/2006/ole">
            <mc:AlternateContent xmlns:mc="http://schemas.openxmlformats.org/markup-compatibility/2006">
              <mc:Choice xmlns:v="urn:schemas-microsoft-com:vml" Requires="v">
                <p:oleObj spid="_x0000_s15365" name="Equation" r:id="rId6" imgW="761669" imgH="215806" progId="Equation.DSMT4">
                  <p:embed/>
                </p:oleObj>
              </mc:Choice>
              <mc:Fallback>
                <p:oleObj name="Equation" r:id="rId6" imgW="761669" imgH="215806"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1800" y="5257800"/>
                        <a:ext cx="1371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10-5   </a:t>
            </a:r>
            <a:r>
              <a:rPr lang="en-US" sz="2400" b="1" smtClean="0">
                <a:solidFill>
                  <a:srgbClr val="1F497D"/>
                </a:solidFill>
              </a:rPr>
              <a:t>Yield from a Catalyst - Continued</a:t>
            </a:r>
            <a:endParaRPr lang="en-US" sz="2400" smtClean="0"/>
          </a:p>
        </p:txBody>
      </p:sp>
      <p:sp>
        <p:nvSpPr>
          <p:cNvPr id="16388" name="Slide Number Placeholder 6"/>
          <p:cNvSpPr>
            <a:spLocks noGrp="1"/>
          </p:cNvSpPr>
          <p:nvPr>
            <p:ph type="sldNum" sz="quarter" idx="12"/>
          </p:nvPr>
        </p:nvSpPr>
        <p:spPr bwMode="auto">
          <a:noFill/>
          <a:ln>
            <a:miter lim="800000"/>
            <a:headEnd/>
            <a:tailEnd/>
          </a:ln>
        </p:spPr>
        <p:txBody>
          <a:bodyPr/>
          <a:lstStyle/>
          <a:p>
            <a:fld id="{F0E2A323-4F82-4FC8-9BAB-BB8917D212F5}" type="slidenum">
              <a:rPr lang="en-US" smtClean="0">
                <a:latin typeface="Helvetica"/>
              </a:rPr>
              <a:pPr/>
              <a:t>19</a:t>
            </a:fld>
            <a:endParaRPr lang="en-US" smtClean="0">
              <a:latin typeface="Helvetica"/>
            </a:endParaRPr>
          </a:p>
        </p:txBody>
      </p:sp>
      <p:sp>
        <p:nvSpPr>
          <p:cNvPr id="8" name="TextBox 7"/>
          <p:cNvSpPr txBox="1"/>
          <p:nvPr/>
        </p:nvSpPr>
        <p:spPr>
          <a:xfrm>
            <a:off x="457200" y="1219200"/>
            <a:ext cx="8229600" cy="4800600"/>
          </a:xfrm>
          <a:prstGeom prst="rect">
            <a:avLst/>
          </a:prstGeom>
          <a:noFill/>
        </p:spPr>
        <p:txBody>
          <a:bodyPr>
            <a:spAutoFit/>
          </a:bodyPr>
          <a:lstStyle/>
          <a:p>
            <a:pPr>
              <a:defRPr/>
            </a:pPr>
            <a:r>
              <a:rPr lang="en-US" dirty="0">
                <a:latin typeface="Helvetica" pitchFamily="34" charset="0"/>
                <a:cs typeface="Arial" charset="0"/>
              </a:rPr>
              <a:t>The seven-step hypothesis-testing procedure is as follows:</a:t>
            </a:r>
          </a:p>
          <a:p>
            <a:pPr>
              <a:defRPr/>
            </a:pPr>
            <a:endParaRPr lang="en-US" dirty="0">
              <a:latin typeface="Helvetica" pitchFamily="34" charset="0"/>
              <a:cs typeface="Arial" charset="0"/>
            </a:endParaRPr>
          </a:p>
          <a:p>
            <a:pPr marL="342900" indent="-342900">
              <a:buFontTx/>
              <a:buAutoNum type="arabicPeriod"/>
              <a:defRPr/>
            </a:pPr>
            <a:r>
              <a:rPr lang="en-US" b="1" dirty="0">
                <a:latin typeface="Helvetica" pitchFamily="34" charset="0"/>
                <a:cs typeface="Arial" charset="0"/>
              </a:rPr>
              <a:t>Parameter of interest: </a:t>
            </a:r>
            <a:r>
              <a:rPr lang="en-US" dirty="0">
                <a:latin typeface="Helvetica" pitchFamily="34" charset="0"/>
                <a:cs typeface="Arial" charset="0"/>
              </a:rPr>
              <a:t>The parameters of interest are </a:t>
            </a:r>
            <a:r>
              <a:rPr lang="en-US" dirty="0">
                <a:latin typeface="Helvetica" pitchFamily="34" charset="0"/>
                <a:cs typeface="Arial" charset="0"/>
                <a:sym typeface="Symbol"/>
              </a:rPr>
              <a:t></a:t>
            </a:r>
            <a:r>
              <a:rPr lang="en-US" baseline="-25000" dirty="0">
                <a:latin typeface="Helvetica" pitchFamily="34" charset="0"/>
                <a:cs typeface="Arial" charset="0"/>
              </a:rPr>
              <a:t>1</a:t>
            </a:r>
            <a:r>
              <a:rPr lang="en-US" dirty="0">
                <a:latin typeface="Helvetica" pitchFamily="34" charset="0"/>
                <a:cs typeface="Arial" charset="0"/>
              </a:rPr>
              <a:t> and </a:t>
            </a:r>
            <a:r>
              <a:rPr lang="en-US" dirty="0">
                <a:latin typeface="Helvetica" pitchFamily="34" charset="0"/>
                <a:cs typeface="Arial" charset="0"/>
                <a:sym typeface="Symbol"/>
              </a:rPr>
              <a:t></a:t>
            </a:r>
            <a:r>
              <a:rPr lang="en-US" baseline="-25000" dirty="0">
                <a:latin typeface="Helvetica" pitchFamily="34" charset="0"/>
                <a:cs typeface="Arial" charset="0"/>
              </a:rPr>
              <a:t>2</a:t>
            </a:r>
            <a:r>
              <a:rPr lang="en-US" dirty="0">
                <a:latin typeface="Helvetica" pitchFamily="34" charset="0"/>
                <a:cs typeface="Arial" charset="0"/>
              </a:rPr>
              <a:t>, the mean process yield using catalysts 1 and 2, respectively.</a:t>
            </a:r>
          </a:p>
          <a:p>
            <a:pPr marL="342900" indent="-342900">
              <a:defRPr/>
            </a:pPr>
            <a:endParaRPr lang="en-US" dirty="0">
              <a:latin typeface="Helvetica" pitchFamily="34" charset="0"/>
              <a:cs typeface="Arial" charset="0"/>
            </a:endParaRPr>
          </a:p>
          <a:p>
            <a:pPr>
              <a:defRPr/>
            </a:pPr>
            <a:r>
              <a:rPr lang="en-US" b="1" dirty="0">
                <a:latin typeface="Helvetica" pitchFamily="34" charset="0"/>
                <a:cs typeface="Arial" charset="0"/>
              </a:rPr>
              <a:t>2. Null hypothesis: </a:t>
            </a:r>
            <a:r>
              <a:rPr lang="en-US" i="1" dirty="0">
                <a:latin typeface="Helvetica" pitchFamily="34" charset="0"/>
                <a:cs typeface="Arial" charset="0"/>
              </a:rPr>
              <a:t>H</a:t>
            </a:r>
            <a:r>
              <a:rPr lang="en-US" baseline="-25000" dirty="0">
                <a:latin typeface="Helvetica" pitchFamily="34" charset="0"/>
                <a:cs typeface="Arial" charset="0"/>
              </a:rPr>
              <a:t>0</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2</a:t>
            </a:r>
          </a:p>
          <a:p>
            <a:pPr>
              <a:defRPr/>
            </a:pPr>
            <a:endParaRPr lang="en-US" dirty="0">
              <a:latin typeface="Helvetica" pitchFamily="34" charset="0"/>
              <a:cs typeface="Arial" charset="0"/>
            </a:endParaRPr>
          </a:p>
          <a:p>
            <a:pPr>
              <a:defRPr/>
            </a:pPr>
            <a:r>
              <a:rPr lang="en-US" b="1" dirty="0">
                <a:latin typeface="Helvetica" pitchFamily="34" charset="0"/>
                <a:cs typeface="Arial" charset="0"/>
              </a:rPr>
              <a:t>3. Alternative hypothesis: </a:t>
            </a:r>
            <a:r>
              <a:rPr lang="en-US" i="1" dirty="0">
                <a:latin typeface="Helvetica" pitchFamily="34" charset="0"/>
                <a:cs typeface="Arial" charset="0"/>
              </a:rPr>
              <a:t>H</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2</a:t>
            </a:r>
          </a:p>
          <a:p>
            <a:pPr>
              <a:defRPr/>
            </a:pPr>
            <a:endParaRPr lang="en-US" dirty="0">
              <a:latin typeface="Helvetica" pitchFamily="34" charset="0"/>
              <a:cs typeface="Arial" charset="0"/>
            </a:endParaRPr>
          </a:p>
          <a:p>
            <a:pPr marL="342900" indent="-342900">
              <a:buFontTx/>
              <a:buAutoNum type="arabicPeriod" startAt="4"/>
              <a:defRPr/>
            </a:pPr>
            <a:r>
              <a:rPr lang="en-US" b="1" dirty="0">
                <a:latin typeface="Helvetica" pitchFamily="34" charset="0"/>
                <a:cs typeface="Arial" charset="0"/>
              </a:rPr>
              <a:t>Test statistic: </a:t>
            </a:r>
            <a:r>
              <a:rPr lang="en-US" dirty="0">
                <a:latin typeface="Helvetica" pitchFamily="34" charset="0"/>
                <a:cs typeface="Arial" charset="0"/>
              </a:rPr>
              <a:t>The test statistic is</a:t>
            </a:r>
          </a:p>
          <a:p>
            <a:pPr marL="342900" indent="-342900">
              <a:buFontTx/>
              <a:buAutoNum type="arabicPeriod" startAt="4"/>
              <a:defRPr/>
            </a:pPr>
            <a:endParaRPr lang="en-US" dirty="0">
              <a:latin typeface="Helvetica" pitchFamily="34" charset="0"/>
              <a:cs typeface="Arial" charset="0"/>
            </a:endParaRPr>
          </a:p>
          <a:p>
            <a:pPr marL="342900" indent="-342900">
              <a:buFontTx/>
              <a:buAutoNum type="arabicPeriod" startAt="4"/>
              <a:defRPr/>
            </a:pPr>
            <a:endParaRPr lang="en-US" dirty="0">
              <a:latin typeface="Helvetica" pitchFamily="34" charset="0"/>
              <a:cs typeface="Arial" charset="0"/>
            </a:endParaRPr>
          </a:p>
          <a:p>
            <a:pPr marL="342900" indent="-342900">
              <a:buFontTx/>
              <a:buAutoNum type="arabicPeriod" startAt="4"/>
              <a:defRPr/>
            </a:pPr>
            <a:endParaRPr lang="en-US" dirty="0">
              <a:latin typeface="Helvetica" pitchFamily="34" charset="0"/>
              <a:cs typeface="Arial" charset="0"/>
            </a:endParaRPr>
          </a:p>
          <a:p>
            <a:pPr marL="342900" indent="-342900">
              <a:defRPr/>
            </a:pPr>
            <a:endParaRPr lang="en-US" dirty="0">
              <a:latin typeface="Helvetica" pitchFamily="34" charset="0"/>
              <a:cs typeface="Arial" charset="0"/>
            </a:endParaRPr>
          </a:p>
          <a:p>
            <a:pPr marL="342900" indent="-342900">
              <a:defRPr/>
            </a:pPr>
            <a:endParaRPr lang="en-US" dirty="0">
              <a:latin typeface="Helvetica" pitchFamily="34" charset="0"/>
              <a:cs typeface="Arial" charset="0"/>
            </a:endParaRPr>
          </a:p>
          <a:p>
            <a:pPr>
              <a:defRPr/>
            </a:pPr>
            <a:r>
              <a:rPr lang="en-US" b="1" dirty="0">
                <a:latin typeface="Helvetica" pitchFamily="34" charset="0"/>
                <a:cs typeface="Arial" charset="0"/>
              </a:rPr>
              <a:t>5. Reject </a:t>
            </a:r>
            <a:r>
              <a:rPr lang="en-US" b="1" i="1" dirty="0">
                <a:latin typeface="Helvetica" pitchFamily="34" charset="0"/>
                <a:cs typeface="Arial" charset="0"/>
              </a:rPr>
              <a:t>H</a:t>
            </a:r>
            <a:r>
              <a:rPr lang="en-US" b="1" baseline="-25000" dirty="0">
                <a:latin typeface="Helvetica" pitchFamily="34" charset="0"/>
                <a:cs typeface="Arial" charset="0"/>
              </a:rPr>
              <a:t>0</a:t>
            </a:r>
            <a:r>
              <a:rPr lang="en-US" b="1" dirty="0">
                <a:latin typeface="Helvetica" pitchFamily="34" charset="0"/>
                <a:cs typeface="Arial" charset="0"/>
              </a:rPr>
              <a:t> if: </a:t>
            </a:r>
            <a:r>
              <a:rPr lang="en-US" dirty="0">
                <a:latin typeface="Helvetica" pitchFamily="34" charset="0"/>
                <a:cs typeface="Arial" charset="0"/>
              </a:rPr>
              <a:t>Reject </a:t>
            </a:r>
            <a:r>
              <a:rPr lang="en-US" i="1" dirty="0">
                <a:latin typeface="Helvetica" pitchFamily="34" charset="0"/>
                <a:cs typeface="Arial" charset="0"/>
              </a:rPr>
              <a:t>H</a:t>
            </a:r>
            <a:r>
              <a:rPr lang="en-US" baseline="-25000" dirty="0">
                <a:latin typeface="Helvetica" pitchFamily="34" charset="0"/>
                <a:cs typeface="Arial" charset="0"/>
              </a:rPr>
              <a:t>0</a:t>
            </a:r>
            <a:r>
              <a:rPr lang="en-US" dirty="0">
                <a:latin typeface="Helvetica" pitchFamily="34" charset="0"/>
                <a:cs typeface="Arial" charset="0"/>
              </a:rPr>
              <a:t> if the </a:t>
            </a:r>
            <a:r>
              <a:rPr lang="en-US" i="1" dirty="0">
                <a:latin typeface="Helvetica" pitchFamily="34" charset="0"/>
                <a:cs typeface="Arial" charset="0"/>
              </a:rPr>
              <a:t>P</a:t>
            </a:r>
            <a:r>
              <a:rPr lang="en-US" dirty="0">
                <a:latin typeface="Helvetica" pitchFamily="34" charset="0"/>
                <a:cs typeface="Arial" charset="0"/>
              </a:rPr>
              <a:t>-value is less than 0.05.</a:t>
            </a:r>
          </a:p>
          <a:p>
            <a:pPr>
              <a:defRPr/>
            </a:pPr>
            <a:endParaRPr lang="en-US" dirty="0">
              <a:latin typeface="Helvetica" pitchFamily="34" charset="0"/>
              <a:cs typeface="Arial" charset="0"/>
            </a:endParaRPr>
          </a:p>
        </p:txBody>
      </p:sp>
      <p:sp>
        <p:nvSpPr>
          <p:cNvPr id="16390"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6386" name="Object 8"/>
          <p:cNvGraphicFramePr>
            <a:graphicFrameLocks noChangeAspect="1"/>
          </p:cNvGraphicFramePr>
          <p:nvPr/>
        </p:nvGraphicFramePr>
        <p:xfrm>
          <a:off x="3429000" y="4267200"/>
          <a:ext cx="2209800" cy="914400"/>
        </p:xfrm>
        <a:graphic>
          <a:graphicData uri="http://schemas.openxmlformats.org/presentationml/2006/ole">
            <mc:AlternateContent xmlns:mc="http://schemas.openxmlformats.org/markup-compatibility/2006">
              <mc:Choice xmlns:v="urn:schemas-microsoft-com:vml" Requires="v">
                <p:oleObj spid="_x0000_s16387" name="Equation" r:id="rId4" imgW="1117115" imgH="672808" progId="Equation.DSMT4">
                  <p:embed/>
                </p:oleObj>
              </mc:Choice>
              <mc:Fallback>
                <p:oleObj name="Equation" r:id="rId4" imgW="1117115" imgH="672808"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4267200"/>
                        <a:ext cx="22098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2"/>
          <p:cNvSpPr>
            <a:spLocks noGrp="1"/>
          </p:cNvSpPr>
          <p:nvPr>
            <p:ph type="sldNum" sz="quarter" idx="12"/>
          </p:nvPr>
        </p:nvSpPr>
        <p:spPr bwMode="auto">
          <a:noFill/>
          <a:ln>
            <a:miter lim="800000"/>
            <a:headEnd/>
            <a:tailEnd/>
          </a:ln>
        </p:spPr>
        <p:txBody>
          <a:bodyPr/>
          <a:lstStyle/>
          <a:p>
            <a:fld id="{0687E046-397E-4B1F-B69B-D42FEEF36AE4}" type="slidenum">
              <a:rPr lang="en-US" smtClean="0">
                <a:latin typeface="Helvetica"/>
              </a:rPr>
              <a:pPr/>
              <a:t>2</a:t>
            </a:fld>
            <a:endParaRPr lang="en-US" smtClean="0">
              <a:latin typeface="Helvetica"/>
            </a:endParaRPr>
          </a:p>
        </p:txBody>
      </p:sp>
      <p:sp>
        <p:nvSpPr>
          <p:cNvPr id="55299" name="TextBox 3"/>
          <p:cNvSpPr txBox="1">
            <a:spLocks noChangeArrowheads="1"/>
          </p:cNvSpPr>
          <p:nvPr/>
        </p:nvSpPr>
        <p:spPr bwMode="auto">
          <a:xfrm>
            <a:off x="0" y="0"/>
            <a:ext cx="2514600" cy="1477963"/>
          </a:xfrm>
          <a:prstGeom prst="rect">
            <a:avLst/>
          </a:prstGeom>
          <a:noFill/>
          <a:ln w="9525">
            <a:noFill/>
            <a:miter lim="800000"/>
            <a:headEnd/>
            <a:tailEnd/>
          </a:ln>
        </p:spPr>
        <p:txBody>
          <a:bodyPr>
            <a:spAutoFit/>
          </a:bodyPr>
          <a:lstStyle/>
          <a:p>
            <a:pPr algn="ctr"/>
            <a:r>
              <a:rPr lang="en-US" sz="9000" b="1" dirty="0">
                <a:solidFill>
                  <a:srgbClr val="0070C0"/>
                </a:solidFill>
                <a:latin typeface="Helvetica"/>
                <a:cs typeface="Times New Roman" pitchFamily="18" charset="0"/>
              </a:rPr>
              <a:t>10</a:t>
            </a:r>
          </a:p>
        </p:txBody>
      </p:sp>
      <p:sp>
        <p:nvSpPr>
          <p:cNvPr id="55300" name="TextBox 5"/>
          <p:cNvSpPr txBox="1">
            <a:spLocks noChangeArrowheads="1"/>
          </p:cNvSpPr>
          <p:nvPr/>
        </p:nvSpPr>
        <p:spPr bwMode="auto">
          <a:xfrm>
            <a:off x="3505200" y="152400"/>
            <a:ext cx="4800600" cy="1169988"/>
          </a:xfrm>
          <a:prstGeom prst="rect">
            <a:avLst/>
          </a:prstGeom>
          <a:noFill/>
          <a:ln w="9525">
            <a:noFill/>
            <a:miter lim="800000"/>
            <a:headEnd/>
            <a:tailEnd/>
          </a:ln>
        </p:spPr>
        <p:txBody>
          <a:bodyPr>
            <a:spAutoFit/>
          </a:bodyPr>
          <a:lstStyle/>
          <a:p>
            <a:r>
              <a:rPr lang="en-US" sz="3500" b="1" dirty="0">
                <a:solidFill>
                  <a:srgbClr val="0070C0"/>
                </a:solidFill>
                <a:latin typeface="Helvetica"/>
              </a:rPr>
              <a:t>Statistical Inference for Two Samples</a:t>
            </a:r>
          </a:p>
        </p:txBody>
      </p:sp>
      <p:sp>
        <p:nvSpPr>
          <p:cNvPr id="7" name="TextBox 6"/>
          <p:cNvSpPr txBox="1"/>
          <p:nvPr/>
        </p:nvSpPr>
        <p:spPr>
          <a:xfrm>
            <a:off x="228600" y="1676400"/>
            <a:ext cx="8610600" cy="4739759"/>
          </a:xfrm>
          <a:prstGeom prst="rect">
            <a:avLst/>
          </a:prstGeom>
          <a:noFill/>
        </p:spPr>
        <p:txBody>
          <a:bodyPr numCol="2">
            <a:spAutoFit/>
          </a:bodyPr>
          <a:lstStyle/>
          <a:p>
            <a:pPr fontAlgn="auto">
              <a:spcBef>
                <a:spcPts val="0"/>
              </a:spcBef>
              <a:spcAft>
                <a:spcPts val="0"/>
              </a:spcAft>
              <a:defRPr/>
            </a:pPr>
            <a:r>
              <a:rPr lang="en-US" sz="1600" dirty="0">
                <a:latin typeface="Helvetica" pitchFamily="50" charset="0"/>
                <a:cs typeface="+mn-cs"/>
              </a:rPr>
              <a:t>10-1   Inference on the Difference in Means of Two Normal Distributions, Variances Known</a:t>
            </a:r>
          </a:p>
          <a:p>
            <a:pPr fontAlgn="auto">
              <a:spcBef>
                <a:spcPts val="0"/>
              </a:spcBef>
              <a:spcAft>
                <a:spcPts val="0"/>
              </a:spcAft>
              <a:defRPr/>
            </a:pPr>
            <a:r>
              <a:rPr lang="en-US" sz="1600" dirty="0">
                <a:latin typeface="Helvetica" pitchFamily="50" charset="0"/>
                <a:cs typeface="+mn-cs"/>
              </a:rPr>
              <a:t>   </a:t>
            </a:r>
            <a:r>
              <a:rPr lang="en-US" sz="1400" dirty="0">
                <a:latin typeface="Helvetica" pitchFamily="50" charset="0"/>
                <a:cs typeface="+mn-cs"/>
              </a:rPr>
              <a:t>10-1.1 Hypothesis tests on the difference in means, 	variances known</a:t>
            </a:r>
          </a:p>
          <a:p>
            <a:pPr fontAlgn="auto">
              <a:spcBef>
                <a:spcPts val="0"/>
              </a:spcBef>
              <a:spcAft>
                <a:spcPts val="0"/>
              </a:spcAft>
              <a:defRPr/>
            </a:pPr>
            <a:r>
              <a:rPr lang="en-US" sz="1400" dirty="0">
                <a:latin typeface="Helvetica" pitchFamily="50" charset="0"/>
                <a:cs typeface="+mn-cs"/>
              </a:rPr>
              <a:t>   10-1.2 Type II error and choice of sample size</a:t>
            </a:r>
          </a:p>
          <a:p>
            <a:pPr fontAlgn="auto">
              <a:spcBef>
                <a:spcPts val="0"/>
              </a:spcBef>
              <a:spcAft>
                <a:spcPts val="0"/>
              </a:spcAft>
              <a:defRPr/>
            </a:pPr>
            <a:r>
              <a:rPr lang="en-US" sz="1400" dirty="0">
                <a:latin typeface="Helvetica" pitchFamily="50" charset="0"/>
                <a:cs typeface="+mn-cs"/>
              </a:rPr>
              <a:t>   10-1.3 Confidence interval on the difference in means, 	variance known</a:t>
            </a:r>
          </a:p>
          <a:p>
            <a:pPr fontAlgn="auto">
              <a:spcBef>
                <a:spcPts val="0"/>
              </a:spcBef>
              <a:spcAft>
                <a:spcPts val="0"/>
              </a:spcAft>
              <a:defRPr/>
            </a:pPr>
            <a:r>
              <a:rPr lang="en-US" sz="1600" dirty="0">
                <a:latin typeface="Helvetica" pitchFamily="50" charset="0"/>
                <a:cs typeface="+mn-cs"/>
              </a:rPr>
              <a:t>10-2 Inference on the Difference in Means of Two Normal Distributions, Variance Unknown</a:t>
            </a:r>
          </a:p>
          <a:p>
            <a:pPr fontAlgn="auto">
              <a:spcBef>
                <a:spcPts val="0"/>
              </a:spcBef>
              <a:spcAft>
                <a:spcPts val="0"/>
              </a:spcAft>
              <a:defRPr/>
            </a:pPr>
            <a:r>
              <a:rPr lang="en-US" sz="1400" dirty="0">
                <a:latin typeface="Helvetica" pitchFamily="50" charset="0"/>
                <a:cs typeface="+mn-cs"/>
              </a:rPr>
              <a:t>   10-2.1 Hypothesis tests on the difference in means, 	variances unknown</a:t>
            </a:r>
          </a:p>
          <a:p>
            <a:pPr fontAlgn="auto">
              <a:spcBef>
                <a:spcPts val="0"/>
              </a:spcBef>
              <a:spcAft>
                <a:spcPts val="0"/>
              </a:spcAft>
              <a:defRPr/>
            </a:pPr>
            <a:r>
              <a:rPr lang="en-US" sz="1400" dirty="0">
                <a:latin typeface="Helvetica" pitchFamily="50" charset="0"/>
                <a:cs typeface="+mn-cs"/>
              </a:rPr>
              <a:t>   10-2.2 Type II error and choice of sample size</a:t>
            </a:r>
          </a:p>
          <a:p>
            <a:pPr fontAlgn="auto">
              <a:spcBef>
                <a:spcPts val="0"/>
              </a:spcBef>
              <a:spcAft>
                <a:spcPts val="0"/>
              </a:spcAft>
              <a:defRPr/>
            </a:pPr>
            <a:r>
              <a:rPr lang="en-US" sz="1400" dirty="0">
                <a:latin typeface="Helvetica" pitchFamily="50" charset="0"/>
                <a:cs typeface="+mn-cs"/>
              </a:rPr>
              <a:t>   10-2.3 Confidence interval on the difference in means, 	variance unknown</a:t>
            </a:r>
          </a:p>
          <a:p>
            <a:pPr fontAlgn="auto">
              <a:spcBef>
                <a:spcPts val="0"/>
              </a:spcBef>
              <a:spcAft>
                <a:spcPts val="0"/>
              </a:spcAft>
              <a:defRPr/>
            </a:pPr>
            <a:r>
              <a:rPr lang="en-US" sz="1600" dirty="0">
                <a:latin typeface="Helvetica" pitchFamily="50" charset="0"/>
                <a:cs typeface="+mn-cs"/>
              </a:rPr>
              <a:t>10-3  A Nonparametric Test on the Difference in Two Means</a:t>
            </a:r>
          </a:p>
          <a:p>
            <a:pPr fontAlgn="auto">
              <a:spcBef>
                <a:spcPts val="0"/>
              </a:spcBef>
              <a:spcAft>
                <a:spcPts val="0"/>
              </a:spcAft>
              <a:defRPr/>
            </a:pPr>
            <a:r>
              <a:rPr lang="en-US" sz="1600" dirty="0">
                <a:latin typeface="Helvetica" pitchFamily="50" charset="0"/>
                <a:cs typeface="+mn-cs"/>
              </a:rPr>
              <a:t>10-4   Paired t-Tests</a:t>
            </a:r>
          </a:p>
          <a:p>
            <a:pPr fontAlgn="auto">
              <a:spcBef>
                <a:spcPts val="0"/>
              </a:spcBef>
              <a:spcAft>
                <a:spcPts val="0"/>
              </a:spcAft>
              <a:defRPr/>
            </a:pPr>
            <a:r>
              <a:rPr lang="en-US" sz="1600" dirty="0">
                <a:latin typeface="Helvetica" pitchFamily="50" charset="0"/>
                <a:cs typeface="+mn-cs"/>
              </a:rPr>
              <a:t>10-5   Inference on the Variances of Two 	Normal Populations</a:t>
            </a:r>
          </a:p>
          <a:p>
            <a:pPr fontAlgn="auto">
              <a:spcBef>
                <a:spcPts val="0"/>
              </a:spcBef>
              <a:spcAft>
                <a:spcPts val="0"/>
              </a:spcAft>
              <a:defRPr/>
            </a:pPr>
            <a:r>
              <a:rPr lang="en-US" sz="1600" dirty="0">
                <a:latin typeface="Helvetica" pitchFamily="50" charset="0"/>
                <a:cs typeface="+mn-cs"/>
              </a:rPr>
              <a:t>   	</a:t>
            </a:r>
            <a:r>
              <a:rPr lang="en-US" sz="1400" dirty="0">
                <a:latin typeface="Helvetica" pitchFamily="50" charset="0"/>
                <a:cs typeface="+mn-cs"/>
              </a:rPr>
              <a:t>10-5.1 F distributions</a:t>
            </a:r>
          </a:p>
          <a:p>
            <a:pPr fontAlgn="auto">
              <a:spcBef>
                <a:spcPts val="0"/>
              </a:spcBef>
              <a:spcAft>
                <a:spcPts val="0"/>
              </a:spcAft>
              <a:defRPr/>
            </a:pPr>
            <a:r>
              <a:rPr lang="en-US" sz="1400" dirty="0">
                <a:latin typeface="Helvetica" pitchFamily="50" charset="0"/>
                <a:cs typeface="+mn-cs"/>
              </a:rPr>
              <a:t>	10-5.2 Hypothesis tests on the ratio of 	            two variances</a:t>
            </a:r>
          </a:p>
          <a:p>
            <a:pPr fontAlgn="auto">
              <a:spcBef>
                <a:spcPts val="0"/>
              </a:spcBef>
              <a:spcAft>
                <a:spcPts val="0"/>
              </a:spcAft>
              <a:defRPr/>
            </a:pPr>
            <a:r>
              <a:rPr lang="en-US" sz="1400" dirty="0">
                <a:latin typeface="Helvetica" pitchFamily="50" charset="0"/>
                <a:cs typeface="+mn-cs"/>
              </a:rPr>
              <a:t>   	10-5.3 Type II error and choice of sample 	            size</a:t>
            </a:r>
          </a:p>
          <a:p>
            <a:pPr fontAlgn="auto">
              <a:spcBef>
                <a:spcPts val="0"/>
              </a:spcBef>
              <a:spcAft>
                <a:spcPts val="0"/>
              </a:spcAft>
              <a:defRPr/>
            </a:pPr>
            <a:r>
              <a:rPr lang="en-US" sz="1400" dirty="0">
                <a:latin typeface="Helvetica" pitchFamily="50" charset="0"/>
                <a:cs typeface="+mn-cs"/>
              </a:rPr>
              <a:t>  	 10-5.4 Confidence interval on the ratio of 	             two variances</a:t>
            </a:r>
          </a:p>
          <a:p>
            <a:pPr fontAlgn="auto">
              <a:spcBef>
                <a:spcPts val="0"/>
              </a:spcBef>
              <a:spcAft>
                <a:spcPts val="0"/>
              </a:spcAft>
              <a:defRPr/>
            </a:pPr>
            <a:endParaRPr lang="en-US" sz="1400" dirty="0">
              <a:latin typeface="Helvetica" pitchFamily="50" charset="0"/>
              <a:cs typeface="+mn-cs"/>
            </a:endParaRPr>
          </a:p>
          <a:p>
            <a:pPr fontAlgn="auto">
              <a:spcBef>
                <a:spcPts val="0"/>
              </a:spcBef>
              <a:spcAft>
                <a:spcPts val="0"/>
              </a:spcAft>
              <a:defRPr/>
            </a:pPr>
            <a:r>
              <a:rPr lang="en-US" sz="1600" dirty="0">
                <a:latin typeface="Helvetica" pitchFamily="50" charset="0"/>
                <a:cs typeface="+mn-cs"/>
              </a:rPr>
              <a:t>	10-6   Inference on Two Population 	           Proportions</a:t>
            </a:r>
          </a:p>
          <a:p>
            <a:pPr fontAlgn="auto">
              <a:spcBef>
                <a:spcPts val="0"/>
              </a:spcBef>
              <a:spcAft>
                <a:spcPts val="0"/>
              </a:spcAft>
              <a:defRPr/>
            </a:pPr>
            <a:r>
              <a:rPr lang="en-US" sz="1600" dirty="0">
                <a:latin typeface="Helvetica" pitchFamily="50" charset="0"/>
                <a:cs typeface="+mn-cs"/>
              </a:rPr>
              <a:t>   	</a:t>
            </a:r>
            <a:r>
              <a:rPr lang="en-US" sz="1400" dirty="0">
                <a:latin typeface="Helvetica" pitchFamily="50" charset="0"/>
                <a:cs typeface="+mn-cs"/>
              </a:rPr>
              <a:t>10-6.1 Large sample tests on the  	 	            difference in population 	   	             proportions</a:t>
            </a:r>
          </a:p>
          <a:p>
            <a:pPr fontAlgn="auto">
              <a:spcBef>
                <a:spcPts val="0"/>
              </a:spcBef>
              <a:spcAft>
                <a:spcPts val="0"/>
              </a:spcAft>
              <a:defRPr/>
            </a:pPr>
            <a:r>
              <a:rPr lang="en-US" sz="1400" dirty="0">
                <a:latin typeface="Helvetica" pitchFamily="50" charset="0"/>
                <a:cs typeface="+mn-cs"/>
              </a:rPr>
              <a:t>   	10-6.2 Type II error and choice of sample 	            size</a:t>
            </a:r>
          </a:p>
          <a:p>
            <a:pPr fontAlgn="auto">
              <a:spcBef>
                <a:spcPts val="0"/>
              </a:spcBef>
              <a:spcAft>
                <a:spcPts val="0"/>
              </a:spcAft>
              <a:defRPr/>
            </a:pPr>
            <a:r>
              <a:rPr lang="en-US" sz="1400" dirty="0">
                <a:latin typeface="Helvetica" pitchFamily="50" charset="0"/>
                <a:cs typeface="+mn-cs"/>
              </a:rPr>
              <a:t>   	10-6.3 Confidence interval on the 	   	            difference in population 	  	             proportions</a:t>
            </a:r>
          </a:p>
          <a:p>
            <a:pPr fontAlgn="auto">
              <a:spcBef>
                <a:spcPts val="0"/>
              </a:spcBef>
              <a:spcAft>
                <a:spcPts val="0"/>
              </a:spcAft>
              <a:defRPr/>
            </a:pPr>
            <a:r>
              <a:rPr lang="en-US" sz="1600" dirty="0">
                <a:latin typeface="Helvetica" pitchFamily="50" charset="0"/>
                <a:cs typeface="+mn-cs"/>
              </a:rPr>
              <a:t>	10-7   Summary Table and 	  	           Roadmap for Inference  	           Procedures for Two Samples</a:t>
            </a:r>
          </a:p>
        </p:txBody>
      </p:sp>
      <p:sp>
        <p:nvSpPr>
          <p:cNvPr id="55302" name="TextBox 7"/>
          <p:cNvSpPr txBox="1">
            <a:spLocks noChangeArrowheads="1"/>
          </p:cNvSpPr>
          <p:nvPr/>
        </p:nvSpPr>
        <p:spPr bwMode="auto">
          <a:xfrm>
            <a:off x="533400" y="1295400"/>
            <a:ext cx="2625725" cy="400050"/>
          </a:xfrm>
          <a:prstGeom prst="rect">
            <a:avLst/>
          </a:prstGeom>
          <a:noFill/>
          <a:ln w="9525">
            <a:noFill/>
            <a:miter lim="800000"/>
            <a:headEnd/>
            <a:tailEnd/>
          </a:ln>
        </p:spPr>
        <p:txBody>
          <a:bodyPr wrap="none">
            <a:spAutoFit/>
          </a:bodyPr>
          <a:lstStyle/>
          <a:p>
            <a:r>
              <a:rPr lang="en-US" sz="2000" b="1" dirty="0">
                <a:latin typeface="Helvetica"/>
              </a:rPr>
              <a:t>CHAPTER OUTLINE</a:t>
            </a:r>
          </a:p>
        </p:txBody>
      </p:sp>
      <p:sp>
        <p:nvSpPr>
          <p:cNvPr id="8" name="Footer Placeholder 1"/>
          <p:cNvSpPr>
            <a:spLocks noGrp="1"/>
          </p:cNvSpPr>
          <p:nvPr>
            <p:ph type="ftr" sz="quarter" idx="11"/>
          </p:nvPr>
        </p:nvSpPr>
        <p:spPr>
          <a:xfrm>
            <a:off x="457200" y="6324600"/>
            <a:ext cx="2895600" cy="365125"/>
          </a:xfrm>
        </p:spPr>
        <p:txBody>
          <a:bodyPr/>
          <a:lstStyle/>
          <a:p>
            <a:pPr>
              <a:defRPr/>
            </a:pPr>
            <a:r>
              <a:rPr lang="en-US" dirty="0">
                <a:latin typeface="Helvetica"/>
              </a:rPr>
              <a:t>Chapter </a:t>
            </a:r>
            <a:r>
              <a:rPr lang="en-US" dirty="0" smtClean="0">
                <a:latin typeface="Helvetica"/>
              </a:rPr>
              <a:t>10 </a:t>
            </a:r>
            <a:r>
              <a:rPr lang="en-US" dirty="0">
                <a:latin typeface="Helvetica"/>
              </a:rPr>
              <a:t>Title and Outline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4"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10-5   </a:t>
            </a:r>
            <a:r>
              <a:rPr lang="en-US" sz="2400" b="1" smtClean="0">
                <a:solidFill>
                  <a:srgbClr val="1F497D"/>
                </a:solidFill>
              </a:rPr>
              <a:t>Yield from a Catalyst - Continued</a:t>
            </a:r>
            <a:endParaRPr lang="en-US" sz="2400" smtClean="0"/>
          </a:p>
        </p:txBody>
      </p:sp>
      <p:sp>
        <p:nvSpPr>
          <p:cNvPr id="17415" name="Slide Number Placeholder 5"/>
          <p:cNvSpPr>
            <a:spLocks noGrp="1"/>
          </p:cNvSpPr>
          <p:nvPr>
            <p:ph type="sldNum" sz="quarter" idx="12"/>
          </p:nvPr>
        </p:nvSpPr>
        <p:spPr bwMode="auto">
          <a:noFill/>
          <a:ln>
            <a:miter lim="800000"/>
            <a:headEnd/>
            <a:tailEnd/>
          </a:ln>
        </p:spPr>
        <p:txBody>
          <a:bodyPr/>
          <a:lstStyle/>
          <a:p>
            <a:fld id="{71A9F974-5880-48A6-A75A-A63317F849FA}" type="slidenum">
              <a:rPr lang="en-US" smtClean="0">
                <a:latin typeface="Helvetica"/>
              </a:rPr>
              <a:pPr/>
              <a:t>20</a:t>
            </a:fld>
            <a:endParaRPr lang="en-US" smtClean="0">
              <a:latin typeface="Helvetica"/>
            </a:endParaRPr>
          </a:p>
        </p:txBody>
      </p:sp>
      <p:sp>
        <p:nvSpPr>
          <p:cNvPr id="9" name="TextBox 8"/>
          <p:cNvSpPr txBox="1"/>
          <p:nvPr/>
        </p:nvSpPr>
        <p:spPr>
          <a:xfrm>
            <a:off x="304800" y="914400"/>
            <a:ext cx="8458200" cy="5355312"/>
          </a:xfrm>
          <a:prstGeom prst="rect">
            <a:avLst/>
          </a:prstGeom>
          <a:noFill/>
        </p:spPr>
        <p:txBody>
          <a:bodyPr>
            <a:spAutoFit/>
          </a:bodyPr>
          <a:lstStyle/>
          <a:p>
            <a:pPr marL="342900" indent="-342900">
              <a:buFontTx/>
              <a:buAutoNum type="arabicPeriod" startAt="6"/>
              <a:defRPr/>
            </a:pPr>
            <a:r>
              <a:rPr lang="en-US" b="1" dirty="0">
                <a:latin typeface="Helvetica" pitchFamily="34" charset="0"/>
                <a:cs typeface="Arial" charset="0"/>
              </a:rPr>
              <a:t>Computations: </a:t>
            </a:r>
            <a:r>
              <a:rPr lang="en-US" dirty="0">
                <a:latin typeface="Helvetica" pitchFamily="34" charset="0"/>
                <a:cs typeface="Arial" charset="0"/>
              </a:rPr>
              <a:t>From Table 10-1 we have                     , </a:t>
            </a:r>
            <a:r>
              <a:rPr lang="en-US" i="1" dirty="0">
                <a:latin typeface="Helvetica" pitchFamily="34" charset="0"/>
                <a:cs typeface="Arial" charset="0"/>
              </a:rPr>
              <a:t>s</a:t>
            </a:r>
            <a:r>
              <a:rPr lang="en-US" baseline="-25000" dirty="0">
                <a:latin typeface="Helvetica" pitchFamily="34" charset="0"/>
                <a:cs typeface="Arial" charset="0"/>
              </a:rPr>
              <a:t>1</a:t>
            </a:r>
            <a:r>
              <a:rPr lang="en-US" dirty="0">
                <a:latin typeface="Helvetica" pitchFamily="34" charset="0"/>
                <a:cs typeface="Arial" charset="0"/>
              </a:rPr>
              <a:t> = 2.39, </a:t>
            </a:r>
            <a:r>
              <a:rPr lang="en-US" i="1" dirty="0">
                <a:latin typeface="Helvetica" pitchFamily="34" charset="0"/>
                <a:cs typeface="Arial" charset="0"/>
              </a:rPr>
              <a:t>n</a:t>
            </a:r>
            <a:r>
              <a:rPr lang="en-US" baseline="-25000" dirty="0">
                <a:latin typeface="Helvetica" pitchFamily="34" charset="0"/>
                <a:cs typeface="Arial" charset="0"/>
              </a:rPr>
              <a:t>1</a:t>
            </a:r>
            <a:r>
              <a:rPr lang="en-US" dirty="0">
                <a:latin typeface="Helvetica" pitchFamily="34" charset="0"/>
                <a:cs typeface="Arial" charset="0"/>
              </a:rPr>
              <a:t> = 8, </a:t>
            </a:r>
          </a:p>
          <a:p>
            <a:pPr marL="342900" indent="-342900">
              <a:defRPr/>
            </a:pPr>
            <a:r>
              <a:rPr lang="en-US" dirty="0">
                <a:latin typeface="Helvetica" pitchFamily="34" charset="0"/>
                <a:cs typeface="Arial" charset="0"/>
              </a:rPr>
              <a:t>                     </a:t>
            </a:r>
            <a:r>
              <a:rPr lang="en-IN" dirty="0">
                <a:latin typeface="Helvetica" pitchFamily="34" charset="0"/>
                <a:cs typeface="Arial" charset="0"/>
              </a:rPr>
              <a:t>, </a:t>
            </a:r>
            <a:r>
              <a:rPr lang="en-IN" i="1" dirty="0">
                <a:latin typeface="Helvetica" pitchFamily="34" charset="0"/>
                <a:cs typeface="Arial" charset="0"/>
              </a:rPr>
              <a:t>s</a:t>
            </a:r>
            <a:r>
              <a:rPr lang="en-IN" baseline="-25000" dirty="0">
                <a:latin typeface="Helvetica" pitchFamily="34" charset="0"/>
                <a:cs typeface="Arial" charset="0"/>
              </a:rPr>
              <a:t>2</a:t>
            </a:r>
            <a:r>
              <a:rPr lang="en-IN" dirty="0">
                <a:latin typeface="Helvetica" pitchFamily="34" charset="0"/>
                <a:cs typeface="Arial" charset="0"/>
              </a:rPr>
              <a:t> = 2.98,</a:t>
            </a:r>
            <a:r>
              <a:rPr lang="en-US" dirty="0">
                <a:latin typeface="Helvetica" pitchFamily="34" charset="0"/>
                <a:cs typeface="Arial" charset="0"/>
              </a:rPr>
              <a:t> and </a:t>
            </a:r>
            <a:r>
              <a:rPr lang="en-US" i="1" dirty="0">
                <a:latin typeface="Helvetica" pitchFamily="34" charset="0"/>
                <a:cs typeface="Arial" charset="0"/>
              </a:rPr>
              <a:t>n</a:t>
            </a:r>
            <a:r>
              <a:rPr lang="en-US" baseline="-25000" dirty="0">
                <a:latin typeface="Helvetica" pitchFamily="34" charset="0"/>
                <a:cs typeface="Arial" charset="0"/>
              </a:rPr>
              <a:t>2</a:t>
            </a:r>
            <a:r>
              <a:rPr lang="en-US" dirty="0">
                <a:latin typeface="Helvetica" pitchFamily="34" charset="0"/>
                <a:cs typeface="Arial" charset="0"/>
              </a:rPr>
              <a:t> = 8.</a:t>
            </a:r>
          </a:p>
          <a:p>
            <a:pPr>
              <a:defRPr/>
            </a:pPr>
            <a:endParaRPr lang="en-US" dirty="0">
              <a:latin typeface="Helvetica" pitchFamily="34" charset="0"/>
              <a:cs typeface="Arial" charset="0"/>
            </a:endParaRPr>
          </a:p>
          <a:p>
            <a:pPr>
              <a:defRPr/>
            </a:pPr>
            <a:r>
              <a:rPr lang="en-US" dirty="0">
                <a:latin typeface="Helvetica" pitchFamily="34" charset="0"/>
                <a:cs typeface="Arial" charset="0"/>
              </a:rPr>
              <a:t>Therefore</a:t>
            </a:r>
          </a:p>
          <a:p>
            <a:pPr>
              <a:defRPr/>
            </a:pPr>
            <a:endParaRPr lang="en-US" dirty="0">
              <a:latin typeface="Helvetica" pitchFamily="34" charset="0"/>
              <a:cs typeface="Arial" charset="0"/>
            </a:endParaRPr>
          </a:p>
          <a:p>
            <a:pPr>
              <a:defRPr/>
            </a:pPr>
            <a:endParaRPr lang="en-US" dirty="0">
              <a:latin typeface="Helvetica" pitchFamily="34" charset="0"/>
              <a:cs typeface="Arial" charset="0"/>
            </a:endParaRPr>
          </a:p>
          <a:p>
            <a:pPr>
              <a:defRPr/>
            </a:pPr>
            <a:endParaRPr lang="en-IN" dirty="0">
              <a:latin typeface="Helvetica" pitchFamily="34" charset="0"/>
              <a:cs typeface="Arial" charset="0"/>
            </a:endParaRPr>
          </a:p>
          <a:p>
            <a:pPr>
              <a:defRPr/>
            </a:pPr>
            <a:r>
              <a:rPr lang="en-IN" dirty="0">
                <a:latin typeface="Helvetica" pitchFamily="34" charset="0"/>
                <a:cs typeface="Arial" charset="0"/>
              </a:rPr>
              <a:t>and</a:t>
            </a:r>
          </a:p>
          <a:p>
            <a:pPr>
              <a:defRPr/>
            </a:pPr>
            <a:endParaRPr lang="en-IN" dirty="0">
              <a:latin typeface="Helvetica" pitchFamily="34" charset="0"/>
              <a:cs typeface="Arial" charset="0"/>
            </a:endParaRPr>
          </a:p>
          <a:p>
            <a:pPr>
              <a:defRPr/>
            </a:pPr>
            <a:endParaRPr lang="en-US" dirty="0">
              <a:latin typeface="Helvetica" pitchFamily="34" charset="0"/>
              <a:cs typeface="Arial" charset="0"/>
            </a:endParaRPr>
          </a:p>
          <a:p>
            <a:pPr>
              <a:defRPr/>
            </a:pPr>
            <a:endParaRPr lang="en-US" b="1" dirty="0">
              <a:latin typeface="Helvetica" pitchFamily="34" charset="0"/>
              <a:cs typeface="Arial" charset="0"/>
            </a:endParaRPr>
          </a:p>
          <a:p>
            <a:pPr>
              <a:defRPr/>
            </a:pPr>
            <a:r>
              <a:rPr lang="en-US" b="1" dirty="0">
                <a:latin typeface="Helvetica" pitchFamily="34" charset="0"/>
                <a:cs typeface="Arial" charset="0"/>
              </a:rPr>
              <a:t/>
            </a:r>
            <a:br>
              <a:rPr lang="en-US" b="1" dirty="0">
                <a:latin typeface="Helvetica" pitchFamily="34" charset="0"/>
                <a:cs typeface="Arial" charset="0"/>
              </a:rPr>
            </a:br>
            <a:r>
              <a:rPr lang="en-US" b="1" dirty="0">
                <a:latin typeface="Helvetica" pitchFamily="34" charset="0"/>
                <a:cs typeface="Arial" charset="0"/>
              </a:rPr>
              <a:t>7.   Conclusions: </a:t>
            </a:r>
            <a:r>
              <a:rPr lang="en-US" dirty="0">
                <a:latin typeface="Helvetica" pitchFamily="34" charset="0"/>
                <a:cs typeface="Arial" charset="0"/>
              </a:rPr>
              <a:t>From Appendix Table V we can find </a:t>
            </a:r>
            <a:r>
              <a:rPr lang="en-US" i="1" dirty="0">
                <a:latin typeface="Helvetica" pitchFamily="34" charset="0"/>
                <a:cs typeface="Arial" charset="0"/>
              </a:rPr>
              <a:t>t</a:t>
            </a:r>
            <a:r>
              <a:rPr lang="en-US" baseline="-25000" dirty="0">
                <a:latin typeface="Helvetica" pitchFamily="34" charset="0"/>
                <a:cs typeface="Arial" charset="0"/>
              </a:rPr>
              <a:t>0.40,14</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0.258 and </a:t>
            </a:r>
          </a:p>
          <a:p>
            <a:pPr>
              <a:defRPr/>
            </a:pPr>
            <a:r>
              <a:rPr lang="en-US" i="1" dirty="0">
                <a:latin typeface="Helvetica" pitchFamily="34" charset="0"/>
                <a:cs typeface="Arial" charset="0"/>
              </a:rPr>
              <a:t>t</a:t>
            </a:r>
            <a:r>
              <a:rPr lang="en-US" baseline="-25000" dirty="0">
                <a:latin typeface="Helvetica" pitchFamily="34" charset="0"/>
                <a:cs typeface="Arial" charset="0"/>
              </a:rPr>
              <a:t>0.25,14</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0.692. Since, 0.258 </a:t>
            </a:r>
            <a:r>
              <a:rPr lang="en-US" dirty="0">
                <a:latin typeface="Helvetica" pitchFamily="34" charset="0"/>
                <a:cs typeface="Arial" charset="0"/>
                <a:sym typeface="Symbol"/>
              </a:rPr>
              <a:t></a:t>
            </a:r>
            <a:r>
              <a:rPr lang="en-US" dirty="0">
                <a:latin typeface="Helvetica" pitchFamily="34" charset="0"/>
                <a:cs typeface="Arial" charset="0"/>
              </a:rPr>
              <a:t> 0.35 </a:t>
            </a:r>
            <a:r>
              <a:rPr lang="en-US" dirty="0">
                <a:latin typeface="Helvetica" pitchFamily="34" charset="0"/>
                <a:cs typeface="Arial" charset="0"/>
                <a:sym typeface="Symbol"/>
              </a:rPr>
              <a:t></a:t>
            </a:r>
            <a:r>
              <a:rPr lang="en-US" dirty="0">
                <a:latin typeface="Helvetica" pitchFamily="34" charset="0"/>
                <a:cs typeface="Arial" charset="0"/>
              </a:rPr>
              <a:t> 0.692, we conclude that lower and upper bounds on the </a:t>
            </a:r>
            <a:r>
              <a:rPr lang="en-US" i="1" dirty="0">
                <a:latin typeface="Helvetica" pitchFamily="34" charset="0"/>
                <a:cs typeface="Arial" charset="0"/>
              </a:rPr>
              <a:t>P</a:t>
            </a:r>
            <a:r>
              <a:rPr lang="en-US" dirty="0">
                <a:latin typeface="Helvetica" pitchFamily="34" charset="0"/>
                <a:cs typeface="Arial" charset="0"/>
              </a:rPr>
              <a:t>-value are 0.50 </a:t>
            </a:r>
            <a:r>
              <a:rPr lang="en-US" dirty="0">
                <a:latin typeface="Helvetica" pitchFamily="34" charset="0"/>
                <a:cs typeface="Arial" charset="0"/>
                <a:sym typeface="Symbol"/>
              </a:rPr>
              <a:t></a:t>
            </a:r>
            <a:r>
              <a:rPr lang="en-US" i="1" dirty="0">
                <a:latin typeface="Helvetica" pitchFamily="34" charset="0"/>
                <a:cs typeface="Arial" charset="0"/>
              </a:rPr>
              <a:t> P </a:t>
            </a:r>
            <a:r>
              <a:rPr lang="en-US" dirty="0">
                <a:latin typeface="Helvetica" pitchFamily="34" charset="0"/>
                <a:cs typeface="Arial" charset="0"/>
                <a:sym typeface="Symbol"/>
              </a:rPr>
              <a:t></a:t>
            </a:r>
            <a:r>
              <a:rPr lang="en-US" i="1" dirty="0">
                <a:latin typeface="Helvetica" pitchFamily="34" charset="0"/>
                <a:cs typeface="Arial" charset="0"/>
              </a:rPr>
              <a:t> </a:t>
            </a:r>
            <a:r>
              <a:rPr lang="en-US" dirty="0">
                <a:latin typeface="Helvetica" pitchFamily="34" charset="0"/>
                <a:cs typeface="Arial" charset="0"/>
              </a:rPr>
              <a:t>0.80. Therefore, since the </a:t>
            </a:r>
            <a:r>
              <a:rPr lang="en-US" i="1" dirty="0">
                <a:latin typeface="Helvetica" pitchFamily="34" charset="0"/>
                <a:cs typeface="Arial" charset="0"/>
              </a:rPr>
              <a:t>P</a:t>
            </a:r>
            <a:r>
              <a:rPr lang="en-US" dirty="0">
                <a:latin typeface="Helvetica" pitchFamily="34" charset="0"/>
                <a:cs typeface="Arial" charset="0"/>
              </a:rPr>
              <a:t>-value exceeds </a:t>
            </a:r>
            <a:r>
              <a:rPr lang="en-US" dirty="0">
                <a:latin typeface="Helvetica" pitchFamily="34" charset="0"/>
                <a:cs typeface="Arial" charset="0"/>
                <a:sym typeface="Symbol"/>
              </a:rPr>
              <a:t></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0.05, the null hypothesis cannot be rejected</a:t>
            </a:r>
            <a:r>
              <a:rPr lang="en-US" dirty="0" smtClean="0">
                <a:latin typeface="Helvetica" pitchFamily="34" charset="0"/>
                <a:cs typeface="Arial" charset="0"/>
              </a:rPr>
              <a:t>.</a:t>
            </a:r>
            <a:endParaRPr lang="en-US" dirty="0">
              <a:latin typeface="Helvetica" pitchFamily="34" charset="0"/>
              <a:cs typeface="Arial" charset="0"/>
            </a:endParaRPr>
          </a:p>
          <a:p>
            <a:pPr>
              <a:defRPr/>
            </a:pPr>
            <a:r>
              <a:rPr lang="en-US" b="1" u="sng" dirty="0">
                <a:latin typeface="Helvetica" pitchFamily="34" charset="0"/>
                <a:cs typeface="Arial" charset="0"/>
              </a:rPr>
              <a:t>Interpretation:</a:t>
            </a:r>
            <a:r>
              <a:rPr lang="en-US" dirty="0">
                <a:latin typeface="Helvetica" pitchFamily="34" charset="0"/>
                <a:cs typeface="Arial" charset="0"/>
              </a:rPr>
              <a:t> At 5% level of significance, we do not have strong evidence to conclude that catalyst 2 results in a mean yield that differs from the mean yield when catalyst 1 is used.</a:t>
            </a:r>
          </a:p>
        </p:txBody>
      </p:sp>
      <p:sp>
        <p:nvSpPr>
          <p:cNvPr id="17417"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7410" name="Object 9"/>
          <p:cNvGraphicFramePr>
            <a:graphicFrameLocks noChangeAspect="1"/>
          </p:cNvGraphicFramePr>
          <p:nvPr/>
        </p:nvGraphicFramePr>
        <p:xfrm>
          <a:off x="5029200" y="914400"/>
          <a:ext cx="1295400" cy="381000"/>
        </p:xfrm>
        <a:graphic>
          <a:graphicData uri="http://schemas.openxmlformats.org/presentationml/2006/ole">
            <mc:AlternateContent xmlns:mc="http://schemas.openxmlformats.org/markup-compatibility/2006">
              <mc:Choice xmlns:v="urn:schemas-microsoft-com:vml" Requires="v">
                <p:oleObj spid="_x0000_s17414" name="Equation" r:id="rId4" imgW="748975" imgH="215806" progId="Equation.DSMT4">
                  <p:embed/>
                </p:oleObj>
              </mc:Choice>
              <mc:Fallback>
                <p:oleObj name="Equation" r:id="rId4" imgW="748975" imgH="215806"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9200" y="914400"/>
                        <a:ext cx="12954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1" name="Object 11"/>
          <p:cNvGraphicFramePr>
            <a:graphicFrameLocks noChangeAspect="1"/>
          </p:cNvGraphicFramePr>
          <p:nvPr/>
        </p:nvGraphicFramePr>
        <p:xfrm>
          <a:off x="457200" y="1208088"/>
          <a:ext cx="1295400" cy="404812"/>
        </p:xfrm>
        <a:graphic>
          <a:graphicData uri="http://schemas.openxmlformats.org/presentationml/2006/ole">
            <mc:AlternateContent xmlns:mc="http://schemas.openxmlformats.org/markup-compatibility/2006">
              <mc:Choice xmlns:v="urn:schemas-microsoft-com:vml" Requires="v">
                <p:oleObj spid="_x0000_s17415" name="Equation" r:id="rId6" imgW="749160" imgH="228600" progId="Equation.DSMT4">
                  <p:embed/>
                </p:oleObj>
              </mc:Choice>
              <mc:Fallback>
                <p:oleObj name="Equation" r:id="rId6" imgW="749160" imgH="22860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 y="1208088"/>
                        <a:ext cx="1295400" cy="404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8" name="Rectangle 13"/>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7412" name="Object 12"/>
          <p:cNvGraphicFramePr>
            <a:graphicFrameLocks noChangeAspect="1"/>
          </p:cNvGraphicFramePr>
          <p:nvPr/>
        </p:nvGraphicFramePr>
        <p:xfrm>
          <a:off x="1828800" y="1828800"/>
          <a:ext cx="4953000" cy="990600"/>
        </p:xfrm>
        <a:graphic>
          <a:graphicData uri="http://schemas.openxmlformats.org/presentationml/2006/ole">
            <mc:AlternateContent xmlns:mc="http://schemas.openxmlformats.org/markup-compatibility/2006">
              <mc:Choice xmlns:v="urn:schemas-microsoft-com:vml" Requires="v">
                <p:oleObj spid="_x0000_s17416" name="Equation" r:id="rId8" imgW="3657600" imgH="762000" progId="Equation.DSMT4">
                  <p:embed/>
                </p:oleObj>
              </mc:Choice>
              <mc:Fallback>
                <p:oleObj name="Equation" r:id="rId8" imgW="3657600" imgH="762000" progId="Equation.DSMT4">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8800" y="1828800"/>
                        <a:ext cx="49530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9" name="Rectangle 1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7413" name="Object 14"/>
          <p:cNvGraphicFramePr>
            <a:graphicFrameLocks noChangeAspect="1"/>
          </p:cNvGraphicFramePr>
          <p:nvPr/>
        </p:nvGraphicFramePr>
        <p:xfrm>
          <a:off x="1828800" y="3124200"/>
          <a:ext cx="4267200" cy="838200"/>
        </p:xfrm>
        <a:graphic>
          <a:graphicData uri="http://schemas.openxmlformats.org/presentationml/2006/ole">
            <mc:AlternateContent xmlns:mc="http://schemas.openxmlformats.org/markup-compatibility/2006">
              <mc:Choice xmlns:v="urn:schemas-microsoft-com:vml" Requires="v">
                <p:oleObj spid="_x0000_s17417" name="Equation" r:id="rId10" imgW="2870200" imgH="673100" progId="Equation.DSMT4">
                  <p:embed/>
                </p:oleObj>
              </mc:Choice>
              <mc:Fallback>
                <p:oleObj name="Equation" r:id="rId10" imgW="2870200" imgH="673100" progId="Equation.DSMT4">
                  <p:embed/>
                  <p:pic>
                    <p:nvPicPr>
                      <p:cNvPr id="0"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28800" y="3124200"/>
                        <a:ext cx="4267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4" name="Object 2"/>
          <p:cNvGraphicFramePr>
            <a:graphicFrameLocks noChangeAspect="1"/>
          </p:cNvGraphicFramePr>
          <p:nvPr/>
        </p:nvGraphicFramePr>
        <p:xfrm>
          <a:off x="1752600" y="838200"/>
          <a:ext cx="1444625" cy="649288"/>
        </p:xfrm>
        <a:graphic>
          <a:graphicData uri="http://schemas.openxmlformats.org/presentationml/2006/ole">
            <mc:AlternateContent xmlns:mc="http://schemas.openxmlformats.org/markup-compatibility/2006">
              <mc:Choice xmlns:v="urn:schemas-microsoft-com:vml" Requires="v">
                <p:oleObj spid="_x0000_s18437" name="Equation" r:id="rId4" imgW="507960" imgH="228600" progId="Equation.3">
                  <p:embed/>
                </p:oleObj>
              </mc:Choice>
              <mc:Fallback>
                <p:oleObj name="Equation" r:id="rId4" imgW="507960" imgH="228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838200"/>
                        <a:ext cx="1444625" cy="649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7" name="Text Box 6"/>
          <p:cNvSpPr txBox="1">
            <a:spLocks noChangeArrowheads="1"/>
          </p:cNvSpPr>
          <p:nvPr/>
        </p:nvSpPr>
        <p:spPr bwMode="auto">
          <a:xfrm>
            <a:off x="457200" y="914400"/>
            <a:ext cx="1752600" cy="519113"/>
          </a:xfrm>
          <a:prstGeom prst="rect">
            <a:avLst/>
          </a:prstGeom>
          <a:noFill/>
          <a:ln w="9525">
            <a:noFill/>
            <a:miter lim="800000"/>
            <a:headEnd/>
            <a:tailEnd/>
          </a:ln>
        </p:spPr>
        <p:txBody>
          <a:bodyPr>
            <a:spAutoFit/>
          </a:bodyPr>
          <a:lstStyle/>
          <a:p>
            <a:pPr>
              <a:spcBef>
                <a:spcPct val="50000"/>
              </a:spcBef>
            </a:pPr>
            <a:r>
              <a:rPr lang="en-US" sz="2800" b="1">
                <a:latin typeface="Helvetica"/>
              </a:rPr>
              <a:t>Case 2:</a:t>
            </a:r>
            <a:r>
              <a:rPr lang="en-US" b="1">
                <a:latin typeface="Helvetica"/>
              </a:rPr>
              <a:t>  </a:t>
            </a:r>
          </a:p>
        </p:txBody>
      </p:sp>
      <p:sp>
        <p:nvSpPr>
          <p:cNvPr id="18438" name="Slide Number Placeholder 8"/>
          <p:cNvSpPr>
            <a:spLocks noGrp="1"/>
          </p:cNvSpPr>
          <p:nvPr>
            <p:ph type="sldNum" sz="quarter" idx="12"/>
          </p:nvPr>
        </p:nvSpPr>
        <p:spPr bwMode="auto">
          <a:noFill/>
          <a:ln>
            <a:miter lim="800000"/>
            <a:headEnd/>
            <a:tailEnd/>
          </a:ln>
        </p:spPr>
        <p:txBody>
          <a:bodyPr/>
          <a:lstStyle/>
          <a:p>
            <a:fld id="{B7349D39-427A-4C7D-B39A-7D88615C8430}" type="slidenum">
              <a:rPr lang="en-US" smtClean="0">
                <a:latin typeface="Helvetica"/>
              </a:rPr>
              <a:pPr/>
              <a:t>21</a:t>
            </a:fld>
            <a:endParaRPr lang="en-US" smtClean="0">
              <a:latin typeface="Helvetica"/>
            </a:endParaRPr>
          </a:p>
        </p:txBody>
      </p:sp>
      <p:graphicFrame>
        <p:nvGraphicFramePr>
          <p:cNvPr id="18435" name="Object 9"/>
          <p:cNvGraphicFramePr>
            <a:graphicFrameLocks noChangeAspect="1"/>
          </p:cNvGraphicFramePr>
          <p:nvPr/>
        </p:nvGraphicFramePr>
        <p:xfrm>
          <a:off x="2514600" y="2209800"/>
          <a:ext cx="2286000" cy="990600"/>
        </p:xfrm>
        <a:graphic>
          <a:graphicData uri="http://schemas.openxmlformats.org/presentationml/2006/ole">
            <mc:AlternateContent xmlns:mc="http://schemas.openxmlformats.org/markup-compatibility/2006">
              <mc:Choice xmlns:v="urn:schemas-microsoft-com:vml" Requires="v">
                <p:oleObj spid="_x0000_s18438" name="Equation" r:id="rId6" imgW="1270000" imgH="736600" progId="Equation.DSMT4">
                  <p:embed/>
                </p:oleObj>
              </mc:Choice>
              <mc:Fallback>
                <p:oleObj name="Equation" r:id="rId6" imgW="1270000" imgH="7366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2209800"/>
                        <a:ext cx="22860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9" name="Rectangle 11"/>
          <p:cNvSpPr>
            <a:spLocks noChangeArrowheads="1"/>
          </p:cNvSpPr>
          <p:nvPr/>
        </p:nvSpPr>
        <p:spPr bwMode="auto">
          <a:xfrm>
            <a:off x="0" y="1190625"/>
            <a:ext cx="1108075" cy="246063"/>
          </a:xfrm>
          <a:prstGeom prst="rect">
            <a:avLst/>
          </a:prstGeom>
          <a:noFill/>
          <a:ln w="9525">
            <a:noFill/>
            <a:miter lim="800000"/>
            <a:headEnd/>
            <a:tailEnd/>
          </a:ln>
        </p:spPr>
        <p:txBody>
          <a:bodyPr wrap="none" anchor="ctr">
            <a:spAutoFit/>
          </a:bodyPr>
          <a:lstStyle/>
          <a:p>
            <a:pPr eaLnBrk="0" hangingPunct="0"/>
            <a:r>
              <a:rPr lang="en-US" sz="1000">
                <a:solidFill>
                  <a:srgbClr val="000000"/>
                </a:solidFill>
                <a:latin typeface="Times New Roman" pitchFamily="18" charset="0"/>
                <a:cs typeface="Times New Roman" pitchFamily="18" charset="0"/>
              </a:rPr>
              <a:t>	</a:t>
            </a:r>
            <a:endParaRPr lang="en-US"/>
          </a:p>
        </p:txBody>
      </p:sp>
      <p:sp>
        <p:nvSpPr>
          <p:cNvPr id="18440" name="TextBox 11"/>
          <p:cNvSpPr txBox="1">
            <a:spLocks noChangeArrowheads="1"/>
          </p:cNvSpPr>
          <p:nvPr/>
        </p:nvSpPr>
        <p:spPr bwMode="auto">
          <a:xfrm>
            <a:off x="609600" y="1676400"/>
            <a:ext cx="8153400" cy="2524125"/>
          </a:xfrm>
          <a:prstGeom prst="rect">
            <a:avLst/>
          </a:prstGeom>
          <a:noFill/>
          <a:ln w="9525">
            <a:noFill/>
            <a:miter lim="800000"/>
            <a:headEnd/>
            <a:tailEnd/>
          </a:ln>
        </p:spPr>
        <p:txBody>
          <a:bodyPr>
            <a:spAutoFit/>
          </a:bodyPr>
          <a:lstStyle/>
          <a:p>
            <a:r>
              <a:rPr lang="en-US" sz="2000">
                <a:solidFill>
                  <a:srgbClr val="000000"/>
                </a:solidFill>
                <a:latin typeface="Helvetica"/>
                <a:cs typeface="Times New Roman" pitchFamily="18" charset="0"/>
              </a:rPr>
              <a:t>If </a:t>
            </a:r>
            <a:r>
              <a:rPr lang="en-US" sz="2000" i="1">
                <a:solidFill>
                  <a:srgbClr val="000000"/>
                </a:solidFill>
                <a:latin typeface="Helvetica"/>
                <a:cs typeface="Times New Roman" pitchFamily="18" charset="0"/>
              </a:rPr>
              <a:t>H</a:t>
            </a:r>
            <a:r>
              <a:rPr lang="en-US" sz="2000" baseline="-30000">
                <a:solidFill>
                  <a:srgbClr val="000000"/>
                </a:solidFill>
                <a:latin typeface="Helvetica"/>
                <a:cs typeface="Times New Roman" pitchFamily="18" charset="0"/>
              </a:rPr>
              <a:t>0</a:t>
            </a:r>
            <a:r>
              <a:rPr lang="en-US" sz="2000">
                <a:solidFill>
                  <a:srgbClr val="000000"/>
                </a:solidFill>
                <a:latin typeface="Helvetica"/>
                <a:cs typeface="Times New Roman" pitchFamily="18" charset="0"/>
              </a:rPr>
              <a:t>: </a:t>
            </a:r>
            <a:r>
              <a:rPr lang="en-US" sz="2000">
                <a:solidFill>
                  <a:srgbClr val="000000"/>
                </a:solidFill>
                <a:latin typeface="Helvetica"/>
                <a:cs typeface="Times New Roman" pitchFamily="18" charset="0"/>
                <a:sym typeface="Symbol" pitchFamily="18" charset="2"/>
              </a:rPr>
              <a:t></a:t>
            </a:r>
            <a:r>
              <a:rPr lang="en-US" sz="2000" baseline="-30000">
                <a:solidFill>
                  <a:srgbClr val="000000"/>
                </a:solidFill>
                <a:latin typeface="Helvetica"/>
                <a:cs typeface="Times New Roman" pitchFamily="18" charset="0"/>
              </a:rPr>
              <a:t>1</a:t>
            </a:r>
            <a:r>
              <a:rPr lang="en-US" sz="2000">
                <a:solidFill>
                  <a:srgbClr val="000000"/>
                </a:solidFill>
                <a:latin typeface="Helvetica"/>
                <a:cs typeface="Times New Roman" pitchFamily="18" charset="0"/>
                <a:sym typeface="Symbol" pitchFamily="18" charset="2"/>
              </a:rPr>
              <a:t> </a:t>
            </a:r>
            <a:r>
              <a:rPr lang="en-US" sz="2000">
                <a:solidFill>
                  <a:srgbClr val="000000"/>
                </a:solidFill>
                <a:latin typeface="Helvetica"/>
                <a:cs typeface="Times New Roman" pitchFamily="18" charset="0"/>
              </a:rPr>
              <a:t> </a:t>
            </a:r>
            <a:r>
              <a:rPr lang="en-US" sz="2000">
                <a:solidFill>
                  <a:srgbClr val="000000"/>
                </a:solidFill>
                <a:latin typeface="Helvetica"/>
                <a:cs typeface="Times New Roman" pitchFamily="18" charset="0"/>
                <a:sym typeface="Symbol" pitchFamily="18" charset="2"/>
              </a:rPr>
              <a:t></a:t>
            </a:r>
            <a:r>
              <a:rPr lang="en-US" sz="2000" baseline="-30000">
                <a:solidFill>
                  <a:srgbClr val="000000"/>
                </a:solidFill>
                <a:latin typeface="Helvetica"/>
                <a:cs typeface="Times New Roman" pitchFamily="18" charset="0"/>
              </a:rPr>
              <a:t>2</a:t>
            </a:r>
            <a:r>
              <a:rPr lang="en-US" sz="2000">
                <a:solidFill>
                  <a:srgbClr val="000000"/>
                </a:solidFill>
                <a:latin typeface="Helvetica"/>
                <a:cs typeface="Times New Roman" pitchFamily="18" charset="0"/>
                <a:sym typeface="Symbol" pitchFamily="18" charset="2"/>
              </a:rPr>
              <a:t> </a:t>
            </a:r>
            <a:r>
              <a:rPr lang="en-US" sz="2000">
                <a:solidFill>
                  <a:srgbClr val="000000"/>
                </a:solidFill>
                <a:latin typeface="Helvetica"/>
                <a:cs typeface="Times New Roman" pitchFamily="18" charset="0"/>
              </a:rPr>
              <a:t> </a:t>
            </a:r>
            <a:r>
              <a:rPr lang="en-US" sz="2000">
                <a:solidFill>
                  <a:srgbClr val="000000"/>
                </a:solidFill>
                <a:latin typeface="Helvetica"/>
                <a:cs typeface="Times New Roman" pitchFamily="18" charset="0"/>
                <a:sym typeface="Symbol" pitchFamily="18" charset="2"/>
              </a:rPr>
              <a:t></a:t>
            </a:r>
            <a:r>
              <a:rPr lang="en-US" sz="2000" baseline="-30000">
                <a:solidFill>
                  <a:srgbClr val="000000"/>
                </a:solidFill>
                <a:latin typeface="Helvetica"/>
                <a:cs typeface="Times New Roman" pitchFamily="18" charset="0"/>
              </a:rPr>
              <a:t>0</a:t>
            </a:r>
            <a:r>
              <a:rPr lang="en-US" sz="2000">
                <a:solidFill>
                  <a:srgbClr val="000000"/>
                </a:solidFill>
                <a:latin typeface="Helvetica"/>
                <a:cs typeface="Times New Roman" pitchFamily="18" charset="0"/>
                <a:sym typeface="Symbol" pitchFamily="18" charset="2"/>
              </a:rPr>
              <a:t> is true, the statistic</a:t>
            </a:r>
          </a:p>
          <a:p>
            <a:endParaRPr lang="en-US" sz="2000">
              <a:solidFill>
                <a:srgbClr val="000000"/>
              </a:solidFill>
              <a:latin typeface="Helvetica"/>
              <a:cs typeface="Times New Roman" pitchFamily="18" charset="0"/>
              <a:sym typeface="Symbol" pitchFamily="18" charset="2"/>
            </a:endParaRPr>
          </a:p>
          <a:p>
            <a:endParaRPr lang="en-US" sz="2000">
              <a:solidFill>
                <a:srgbClr val="000000"/>
              </a:solidFill>
              <a:latin typeface="Helvetica"/>
              <a:cs typeface="Times New Roman" pitchFamily="18" charset="0"/>
              <a:sym typeface="Symbol" pitchFamily="18" charset="2"/>
            </a:endParaRPr>
          </a:p>
          <a:p>
            <a:endParaRPr lang="en-US" sz="2000">
              <a:solidFill>
                <a:srgbClr val="000000"/>
              </a:solidFill>
              <a:latin typeface="Helvetica"/>
              <a:cs typeface="Times New Roman" pitchFamily="18" charset="0"/>
              <a:sym typeface="Symbol" pitchFamily="18" charset="2"/>
            </a:endParaRPr>
          </a:p>
          <a:p>
            <a:endParaRPr lang="en-US" sz="2000">
              <a:solidFill>
                <a:srgbClr val="000000"/>
              </a:solidFill>
              <a:latin typeface="Helvetica"/>
              <a:cs typeface="Times New Roman" pitchFamily="18" charset="0"/>
              <a:sym typeface="Symbol" pitchFamily="18" charset="2"/>
            </a:endParaRPr>
          </a:p>
          <a:p>
            <a:endParaRPr lang="en-US" sz="2000">
              <a:solidFill>
                <a:srgbClr val="000000"/>
              </a:solidFill>
              <a:latin typeface="Helvetica"/>
              <a:cs typeface="Times New Roman" pitchFamily="18" charset="0"/>
              <a:sym typeface="Symbol" pitchFamily="18" charset="2"/>
            </a:endParaRPr>
          </a:p>
          <a:p>
            <a:r>
              <a:rPr lang="en-US" sz="2000">
                <a:solidFill>
                  <a:srgbClr val="000000"/>
                </a:solidFill>
                <a:latin typeface="Helvetica"/>
                <a:sym typeface="Symbol" pitchFamily="18" charset="2"/>
              </a:rPr>
              <a:t>is distributed as t with degrees of freedom given by</a:t>
            </a:r>
            <a:endParaRPr lang="en-US" sz="2000">
              <a:latin typeface="Helvetica"/>
              <a:sym typeface="Symbol" pitchFamily="18" charset="2"/>
            </a:endParaRPr>
          </a:p>
          <a:p>
            <a:endParaRPr lang="en-US"/>
          </a:p>
        </p:txBody>
      </p:sp>
      <p:sp>
        <p:nvSpPr>
          <p:cNvPr id="18441" name="Rectangle 2"/>
          <p:cNvSpPr>
            <a:spLocks noGrp="1" noChangeArrowheads="1"/>
          </p:cNvSpPr>
          <p:nvPr>
            <p:ph type="title"/>
          </p:nvPr>
        </p:nvSpPr>
        <p:spPr>
          <a:xfrm>
            <a:off x="381000" y="0"/>
            <a:ext cx="8229600" cy="838200"/>
          </a:xfrm>
        </p:spPr>
        <p:txBody>
          <a:bodyPr/>
          <a:lstStyle/>
          <a:p>
            <a:pPr algn="l" eaLnBrk="1" hangingPunct="1"/>
            <a:r>
              <a:rPr lang="en-US" sz="2400" b="1" smtClean="0"/>
              <a:t>10-2.1 Hypotheses Tests on the Difference  in Means, Variances Unknown</a:t>
            </a:r>
            <a:endParaRPr lang="en-US" sz="3200" smtClean="0"/>
          </a:p>
        </p:txBody>
      </p:sp>
      <p:sp>
        <p:nvSpPr>
          <p:cNvPr id="18442" name="TextBox 7"/>
          <p:cNvSpPr txBox="1">
            <a:spLocks noChangeArrowheads="1"/>
          </p:cNvSpPr>
          <p:nvPr/>
        </p:nvSpPr>
        <p:spPr bwMode="auto">
          <a:xfrm>
            <a:off x="457200" y="4227513"/>
            <a:ext cx="8229600" cy="954087"/>
          </a:xfrm>
          <a:prstGeom prst="rect">
            <a:avLst/>
          </a:prstGeom>
          <a:noFill/>
          <a:ln w="9525">
            <a:noFill/>
            <a:miter lim="800000"/>
            <a:headEnd/>
            <a:tailEnd/>
          </a:ln>
        </p:spPr>
        <p:txBody>
          <a:bodyPr>
            <a:spAutoFit/>
          </a:bodyPr>
          <a:lstStyle/>
          <a:p>
            <a:r>
              <a:rPr lang="en-US"/>
              <a:t>                                              </a:t>
            </a:r>
          </a:p>
          <a:p>
            <a:endParaRPr lang="en-US"/>
          </a:p>
          <a:p>
            <a:r>
              <a:rPr lang="en-US"/>
              <a:t>                                                                                                 </a:t>
            </a:r>
            <a:r>
              <a:rPr lang="en-US" sz="2000"/>
              <a:t>(10-16)</a:t>
            </a:r>
            <a:endParaRPr lang="en-US"/>
          </a:p>
        </p:txBody>
      </p:sp>
      <p:graphicFrame>
        <p:nvGraphicFramePr>
          <p:cNvPr id="18436" name="Object 8"/>
          <p:cNvGraphicFramePr>
            <a:graphicFrameLocks noChangeAspect="1"/>
          </p:cNvGraphicFramePr>
          <p:nvPr/>
        </p:nvGraphicFramePr>
        <p:xfrm>
          <a:off x="2286000" y="4038600"/>
          <a:ext cx="3429000" cy="1828800"/>
        </p:xfrm>
        <a:graphic>
          <a:graphicData uri="http://schemas.openxmlformats.org/presentationml/2006/ole">
            <mc:AlternateContent xmlns:mc="http://schemas.openxmlformats.org/markup-compatibility/2006">
              <mc:Choice xmlns:v="urn:schemas-microsoft-com:vml" Requires="v">
                <p:oleObj spid="_x0000_s18439" name="Equation" r:id="rId8" imgW="1473200" imgH="1066800" progId="Equation.DSMT4">
                  <p:embed/>
                </p:oleObj>
              </mc:Choice>
              <mc:Fallback>
                <p:oleObj name="Equation" r:id="rId8" imgW="1473200" imgH="1066800"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6000" y="4038600"/>
                        <a:ext cx="3429000" cy="182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43" name="Rectangle 13"/>
          <p:cNvSpPr>
            <a:spLocks noChangeArrowheads="1"/>
          </p:cNvSpPr>
          <p:nvPr/>
        </p:nvSpPr>
        <p:spPr bwMode="auto">
          <a:xfrm>
            <a:off x="6610350" y="2373313"/>
            <a:ext cx="1009650" cy="400050"/>
          </a:xfrm>
          <a:prstGeom prst="rect">
            <a:avLst/>
          </a:prstGeom>
          <a:noFill/>
          <a:ln w="9525">
            <a:noFill/>
            <a:miter lim="800000"/>
            <a:headEnd/>
            <a:tailEnd/>
          </a:ln>
        </p:spPr>
        <p:txBody>
          <a:bodyPr wrap="none">
            <a:spAutoFit/>
          </a:bodyPr>
          <a:lstStyle/>
          <a:p>
            <a:r>
              <a:rPr lang="en-US" sz="2000">
                <a:solidFill>
                  <a:srgbClr val="000000"/>
                </a:solidFill>
                <a:latin typeface="Helvetica"/>
                <a:sym typeface="Symbol" pitchFamily="18" charset="2"/>
              </a:rPr>
              <a:t>(10-15)</a:t>
            </a:r>
            <a:endParaRPr lang="en-US" sz="2000"/>
          </a:p>
        </p:txBody>
      </p:sp>
      <p:sp>
        <p:nvSpPr>
          <p:cNvPr id="12"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10-6</a:t>
            </a:r>
            <a:r>
              <a:rPr lang="en-US" sz="2400" smtClean="0"/>
              <a:t>   </a:t>
            </a:r>
            <a:r>
              <a:rPr lang="en-US" sz="2400" smtClean="0">
                <a:solidFill>
                  <a:srgbClr val="1F497D"/>
                </a:solidFill>
              </a:rPr>
              <a:t>Arsenic in Drinking Water</a:t>
            </a:r>
            <a:endParaRPr lang="en-US" sz="2400" smtClean="0"/>
          </a:p>
        </p:txBody>
      </p:sp>
      <p:sp>
        <p:nvSpPr>
          <p:cNvPr id="19461" name="Slide Number Placeholder 5"/>
          <p:cNvSpPr>
            <a:spLocks noGrp="1"/>
          </p:cNvSpPr>
          <p:nvPr>
            <p:ph type="sldNum" sz="quarter" idx="12"/>
          </p:nvPr>
        </p:nvSpPr>
        <p:spPr bwMode="auto">
          <a:noFill/>
          <a:ln>
            <a:miter lim="800000"/>
            <a:headEnd/>
            <a:tailEnd/>
          </a:ln>
        </p:spPr>
        <p:txBody>
          <a:bodyPr/>
          <a:lstStyle/>
          <a:p>
            <a:fld id="{DBDCC31A-8278-4B15-B1E7-681A83160C2A}" type="slidenum">
              <a:rPr lang="en-US" smtClean="0">
                <a:latin typeface="Helvetica"/>
              </a:rPr>
              <a:pPr/>
              <a:t>22</a:t>
            </a:fld>
            <a:endParaRPr lang="en-US" smtClean="0">
              <a:latin typeface="Helvetica"/>
            </a:endParaRPr>
          </a:p>
        </p:txBody>
      </p:sp>
      <p:sp>
        <p:nvSpPr>
          <p:cNvPr id="19462" name="TextBox 5"/>
          <p:cNvSpPr txBox="1">
            <a:spLocks noChangeArrowheads="1"/>
          </p:cNvSpPr>
          <p:nvPr/>
        </p:nvSpPr>
        <p:spPr bwMode="auto">
          <a:xfrm>
            <a:off x="304800" y="533400"/>
            <a:ext cx="8458200" cy="5632450"/>
          </a:xfrm>
          <a:prstGeom prst="rect">
            <a:avLst/>
          </a:prstGeom>
          <a:noFill/>
          <a:ln w="9525">
            <a:noFill/>
            <a:miter lim="800000"/>
            <a:headEnd/>
            <a:tailEnd/>
          </a:ln>
        </p:spPr>
        <p:txBody>
          <a:bodyPr>
            <a:spAutoFit/>
          </a:bodyPr>
          <a:lstStyle/>
          <a:p>
            <a:endParaRPr lang="en-US">
              <a:solidFill>
                <a:srgbClr val="1F497D"/>
              </a:solidFill>
              <a:latin typeface="Helvetica"/>
            </a:endParaRPr>
          </a:p>
          <a:p>
            <a:r>
              <a:rPr lang="en-US">
                <a:latin typeface="Helvetica"/>
              </a:rPr>
              <a:t>Arsenic concentration in public drinking water supplies is a potential health risk. An article in the </a:t>
            </a:r>
            <a:r>
              <a:rPr lang="en-US" i="1">
                <a:latin typeface="Helvetica"/>
              </a:rPr>
              <a:t>Arizona Republic </a:t>
            </a:r>
            <a:r>
              <a:rPr lang="en-US">
                <a:latin typeface="Helvetica"/>
              </a:rPr>
              <a:t>(May 27, 2001) reported drinking water arsenic concentrations in parts per billion (ppb) for 10 metropolitan Phoenix communities and 10 communities in rural Arizona. The data follow:</a:t>
            </a: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r>
              <a:rPr lang="en-US">
                <a:latin typeface="Helvetica"/>
              </a:rPr>
              <a:t>Determine if there is any difference in mean arsenic concentrations between metropolitan Phoenix communities and communities in rural Arizona.</a:t>
            </a:r>
          </a:p>
        </p:txBody>
      </p:sp>
      <p:graphicFrame>
        <p:nvGraphicFramePr>
          <p:cNvPr id="7" name="Table 6"/>
          <p:cNvGraphicFramePr>
            <a:graphicFrameLocks noGrp="1"/>
          </p:cNvGraphicFramePr>
          <p:nvPr/>
        </p:nvGraphicFramePr>
        <p:xfrm>
          <a:off x="1524000" y="1981200"/>
          <a:ext cx="6096000" cy="3291840"/>
        </p:xfrm>
        <a:graphic>
          <a:graphicData uri="http://schemas.openxmlformats.org/drawingml/2006/table">
            <a:tbl>
              <a:tblPr/>
              <a:tblGrid>
                <a:gridCol w="3048000"/>
                <a:gridCol w="3048000"/>
              </a:tblGrid>
              <a:tr h="0">
                <a:tc>
                  <a:txBody>
                    <a:bodyPr/>
                    <a:lstStyle/>
                    <a:p>
                      <a:pPr marL="0" marR="0">
                        <a:spcBef>
                          <a:spcPts val="0"/>
                        </a:spcBef>
                        <a:spcAft>
                          <a:spcPts val="0"/>
                        </a:spcAft>
                      </a:pPr>
                      <a:r>
                        <a:rPr lang="en-US" sz="1800" b="1" dirty="0">
                          <a:solidFill>
                            <a:srgbClr val="000000"/>
                          </a:solidFill>
                          <a:latin typeface="Helvetica" pitchFamily="34" charset="0"/>
                          <a:ea typeface="Times New Roman"/>
                          <a:cs typeface="Times New Roman"/>
                        </a:rPr>
                        <a:t>Metro Phoenix</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b="1" dirty="0">
                          <a:solidFill>
                            <a:srgbClr val="000000"/>
                          </a:solidFill>
                          <a:latin typeface="Helvetica" pitchFamily="34" charset="0"/>
                          <a:ea typeface="Times New Roman"/>
                          <a:cs typeface="Times New Roman"/>
                        </a:rPr>
                        <a:t>Rural Arizona</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r>
              <a:tr h="0">
                <a:tc>
                  <a:txBody>
                    <a:bodyPr/>
                    <a:lstStyle/>
                    <a:p>
                      <a:pPr marL="0" marR="0">
                        <a:spcBef>
                          <a:spcPts val="0"/>
                        </a:spcBef>
                        <a:spcAft>
                          <a:spcPts val="0"/>
                        </a:spcAft>
                      </a:pPr>
                      <a:r>
                        <a:rPr lang="en-US" sz="1800" b="1" i="0" spc="100" dirty="0" smtClean="0">
                          <a:solidFill>
                            <a:srgbClr val="000000"/>
                          </a:solidFill>
                          <a:latin typeface="Helvetica" pitchFamily="34" charset="0"/>
                          <a:ea typeface="Times New Roman"/>
                          <a:cs typeface="Times New Roman"/>
                        </a:rPr>
                        <a:t>(             </a:t>
                      </a:r>
                      <a:r>
                        <a:rPr lang="en-IN" sz="1800" dirty="0" smtClean="0">
                          <a:latin typeface="Helvetica" pitchFamily="34" charset="0"/>
                          <a:ea typeface="Times New Roman"/>
                          <a:cs typeface="Times New Roman"/>
                        </a:rPr>
                        <a:t>, </a:t>
                      </a:r>
                      <a:r>
                        <a:rPr lang="en-IN" sz="1800" b="1" i="1" dirty="0">
                          <a:latin typeface="Helvetica" pitchFamily="34" charset="0"/>
                          <a:ea typeface="Times New Roman"/>
                          <a:cs typeface="Times New Roman"/>
                        </a:rPr>
                        <a:t>s</a:t>
                      </a:r>
                      <a:r>
                        <a:rPr lang="en-IN" sz="1800" b="1" baseline="-25000" dirty="0">
                          <a:latin typeface="Helvetica" pitchFamily="34" charset="0"/>
                          <a:ea typeface="Times New Roman"/>
                          <a:cs typeface="Times New Roman"/>
                        </a:rPr>
                        <a:t>1</a:t>
                      </a:r>
                      <a:r>
                        <a:rPr lang="en-IN" sz="1800" dirty="0">
                          <a:latin typeface="Helvetica" pitchFamily="34" charset="0"/>
                          <a:ea typeface="Times New Roman"/>
                          <a:cs typeface="Times New Roman"/>
                        </a:rPr>
                        <a:t> </a:t>
                      </a:r>
                      <a:r>
                        <a:rPr lang="en-IN" sz="1800" b="1" dirty="0">
                          <a:latin typeface="Helvetica" pitchFamily="34" charset="0"/>
                          <a:ea typeface="Times New Roman"/>
                          <a:cs typeface="Times New Roman"/>
                        </a:rPr>
                        <a:t>=</a:t>
                      </a:r>
                      <a:r>
                        <a:rPr lang="en-IN" sz="1800" dirty="0">
                          <a:latin typeface="Helvetica" pitchFamily="34" charset="0"/>
                          <a:ea typeface="Times New Roman"/>
                          <a:cs typeface="Times New Roman"/>
                        </a:rPr>
                        <a:t> </a:t>
                      </a:r>
                      <a:r>
                        <a:rPr lang="en-IN" sz="1800" b="1" dirty="0">
                          <a:latin typeface="Helvetica" pitchFamily="34" charset="0"/>
                          <a:ea typeface="Times New Roman"/>
                          <a:cs typeface="Times New Roman"/>
                        </a:rPr>
                        <a:t>7.63</a:t>
                      </a:r>
                      <a:r>
                        <a:rPr lang="en-US" sz="1800" b="1" i="0" spc="100" dirty="0">
                          <a:solidFill>
                            <a:srgbClr val="000000"/>
                          </a:solidFill>
                          <a:latin typeface="Helvetica" pitchFamily="34" charset="0"/>
                          <a:ea typeface="Times New Roman"/>
                          <a:cs typeface="Times New Roman"/>
                        </a:rPr>
                        <a:t>)</a:t>
                      </a:r>
                      <a:endParaRPr lang="en-US" sz="1800" dirty="0">
                        <a:latin typeface="Helvetica" pitchFamily="34" charset="0"/>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b="1" i="0" spc="100" dirty="0">
                          <a:solidFill>
                            <a:srgbClr val="000000"/>
                          </a:solidFill>
                          <a:latin typeface="Helvetica" pitchFamily="34" charset="0"/>
                          <a:ea typeface="Times New Roman"/>
                          <a:cs typeface="Times New Roman"/>
                        </a:rPr>
                        <a:t>(</a:t>
                      </a:r>
                      <a:r>
                        <a:rPr lang="en-IN" sz="1800" dirty="0">
                          <a:latin typeface="Helvetica" pitchFamily="34" charset="0"/>
                          <a:ea typeface="Times New Roman"/>
                          <a:cs typeface="Times New Roman"/>
                        </a:rPr>
                        <a:t> </a:t>
                      </a:r>
                      <a:r>
                        <a:rPr lang="en-IN" sz="1800" dirty="0" smtClean="0">
                          <a:latin typeface="Helvetica" pitchFamily="34" charset="0"/>
                          <a:ea typeface="Times New Roman"/>
                          <a:cs typeface="Times New Roman"/>
                        </a:rPr>
                        <a:t>               , </a:t>
                      </a:r>
                      <a:r>
                        <a:rPr lang="en-IN" sz="1800" b="1" i="1" dirty="0">
                          <a:latin typeface="Helvetica" pitchFamily="34" charset="0"/>
                          <a:ea typeface="Times New Roman"/>
                          <a:cs typeface="Times New Roman"/>
                        </a:rPr>
                        <a:t>s</a:t>
                      </a:r>
                      <a:r>
                        <a:rPr lang="en-IN" sz="1800" b="1" baseline="-25000" dirty="0">
                          <a:latin typeface="Helvetica" pitchFamily="34" charset="0"/>
                          <a:ea typeface="Times New Roman"/>
                          <a:cs typeface="Times New Roman"/>
                        </a:rPr>
                        <a:t>2</a:t>
                      </a:r>
                      <a:r>
                        <a:rPr lang="en-IN" sz="1800" dirty="0">
                          <a:latin typeface="Helvetica" pitchFamily="34" charset="0"/>
                          <a:ea typeface="Times New Roman"/>
                          <a:cs typeface="Times New Roman"/>
                        </a:rPr>
                        <a:t> </a:t>
                      </a:r>
                      <a:r>
                        <a:rPr lang="en-IN" sz="1800" b="1" dirty="0">
                          <a:latin typeface="Helvetica" pitchFamily="34" charset="0"/>
                          <a:ea typeface="Times New Roman"/>
                          <a:cs typeface="Times New Roman"/>
                        </a:rPr>
                        <a:t>=</a:t>
                      </a:r>
                      <a:r>
                        <a:rPr lang="en-IN" sz="1800" dirty="0">
                          <a:latin typeface="Helvetica" pitchFamily="34" charset="0"/>
                          <a:ea typeface="Times New Roman"/>
                          <a:cs typeface="Times New Roman"/>
                        </a:rPr>
                        <a:t> </a:t>
                      </a:r>
                      <a:r>
                        <a:rPr lang="en-IN" sz="1800" b="1" dirty="0">
                          <a:latin typeface="Helvetica" pitchFamily="34" charset="0"/>
                          <a:ea typeface="Times New Roman"/>
                          <a:cs typeface="Times New Roman"/>
                        </a:rPr>
                        <a:t>15.3</a:t>
                      </a:r>
                      <a:r>
                        <a:rPr lang="en-US" sz="1800" b="1" i="0" spc="100" dirty="0">
                          <a:solidFill>
                            <a:srgbClr val="000000"/>
                          </a:solidFill>
                          <a:latin typeface="Helvetica" pitchFamily="34" charset="0"/>
                          <a:ea typeface="Times New Roman"/>
                          <a:cs typeface="Times New Roman"/>
                        </a:rPr>
                        <a:t>)</a:t>
                      </a:r>
                      <a:endParaRPr lang="en-US" sz="1800" dirty="0">
                        <a:latin typeface="Helvetica" pitchFamily="34" charset="0"/>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Phoenix, 3</a:t>
                      </a:r>
                      <a:endParaRPr lang="en-US" sz="1800" dirty="0">
                        <a:latin typeface="Helvetica" pitchFamily="34" charset="0"/>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800">
                          <a:solidFill>
                            <a:srgbClr val="000000"/>
                          </a:solidFill>
                          <a:latin typeface="Helvetica" pitchFamily="34" charset="0"/>
                          <a:ea typeface="Times New Roman"/>
                          <a:cs typeface="Times New Roman"/>
                        </a:rPr>
                        <a:t>Rimrock, 48</a:t>
                      </a:r>
                      <a:endParaRPr lang="en-US" sz="1800">
                        <a:latin typeface="Helvetica" pitchFamily="34" charset="0"/>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0">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Chandler, 7</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a:solidFill>
                            <a:srgbClr val="000000"/>
                          </a:solidFill>
                          <a:latin typeface="Helvetica" pitchFamily="34" charset="0"/>
                          <a:ea typeface="Times New Roman"/>
                          <a:cs typeface="Times New Roman"/>
                        </a:rPr>
                        <a:t>Goodyear, 44</a:t>
                      </a:r>
                      <a:endParaRPr lang="en-US" sz="1800">
                        <a:latin typeface="Helvetica" pitchFamily="34" charset="0"/>
                        <a:ea typeface="Times New Roman"/>
                        <a:cs typeface="Times New Roman"/>
                      </a:endParaRPr>
                    </a:p>
                  </a:txBody>
                  <a:tcPr marL="68580" marR="68580" marT="0" marB="0">
                    <a:lnL>
                      <a:noFill/>
                    </a:lnL>
                    <a:lnR>
                      <a:noFill/>
                    </a:lnR>
                    <a:lnT>
                      <a:noFill/>
                    </a:lnT>
                    <a:lnB>
                      <a:noFill/>
                    </a:lnB>
                  </a:tcPr>
                </a:tc>
              </a:tr>
              <a:tr h="0">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Gilbert, 25</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a:solidFill>
                            <a:srgbClr val="000000"/>
                          </a:solidFill>
                          <a:latin typeface="Helvetica" pitchFamily="34" charset="0"/>
                          <a:ea typeface="Times New Roman"/>
                          <a:cs typeface="Times New Roman"/>
                        </a:rPr>
                        <a:t>New River, 40</a:t>
                      </a:r>
                      <a:endParaRPr lang="en-US" sz="1800">
                        <a:latin typeface="Helvetica" pitchFamily="34" charset="0"/>
                        <a:ea typeface="Times New Roman"/>
                        <a:cs typeface="Times New Roman"/>
                      </a:endParaRPr>
                    </a:p>
                  </a:txBody>
                  <a:tcPr marL="68580" marR="68580" marT="0" marB="0">
                    <a:lnL>
                      <a:noFill/>
                    </a:lnL>
                    <a:lnR>
                      <a:noFill/>
                    </a:lnR>
                    <a:lnT>
                      <a:noFill/>
                    </a:lnT>
                    <a:lnB>
                      <a:noFill/>
                    </a:lnB>
                  </a:tcPr>
                </a:tc>
              </a:tr>
              <a:tr h="0">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Glendale, 10</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Apache Junction, 38</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r>
              <a:tr h="0">
                <a:tc>
                  <a:txBody>
                    <a:bodyPr/>
                    <a:lstStyle/>
                    <a:p>
                      <a:pPr marL="0" marR="0">
                        <a:spcBef>
                          <a:spcPts val="0"/>
                        </a:spcBef>
                        <a:spcAft>
                          <a:spcPts val="0"/>
                        </a:spcAft>
                      </a:pPr>
                      <a:r>
                        <a:rPr lang="en-US" sz="1800">
                          <a:solidFill>
                            <a:srgbClr val="000000"/>
                          </a:solidFill>
                          <a:latin typeface="Helvetica" pitchFamily="34" charset="0"/>
                          <a:ea typeface="Times New Roman"/>
                          <a:cs typeface="Times New Roman"/>
                        </a:rPr>
                        <a:t>Mesa, 15</a:t>
                      </a:r>
                      <a:endParaRPr lang="en-US" sz="180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Buckeye, 33</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r>
              <a:tr h="0">
                <a:tc>
                  <a:txBody>
                    <a:bodyPr/>
                    <a:lstStyle/>
                    <a:p>
                      <a:pPr marL="0" marR="0">
                        <a:spcBef>
                          <a:spcPts val="0"/>
                        </a:spcBef>
                        <a:spcAft>
                          <a:spcPts val="0"/>
                        </a:spcAft>
                      </a:pPr>
                      <a:r>
                        <a:rPr lang="en-US" sz="1800">
                          <a:solidFill>
                            <a:srgbClr val="000000"/>
                          </a:solidFill>
                          <a:latin typeface="Helvetica" pitchFamily="34" charset="0"/>
                          <a:ea typeface="Times New Roman"/>
                          <a:cs typeface="Times New Roman"/>
                        </a:rPr>
                        <a:t>Paradise Valley, 6</a:t>
                      </a:r>
                      <a:endParaRPr lang="en-US" sz="180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Nogales, 21</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r>
              <a:tr h="0">
                <a:tc>
                  <a:txBody>
                    <a:bodyPr/>
                    <a:lstStyle/>
                    <a:p>
                      <a:pPr marL="0" marR="0">
                        <a:spcBef>
                          <a:spcPts val="0"/>
                        </a:spcBef>
                        <a:spcAft>
                          <a:spcPts val="0"/>
                        </a:spcAft>
                      </a:pPr>
                      <a:r>
                        <a:rPr lang="en-US" sz="1800">
                          <a:solidFill>
                            <a:srgbClr val="000000"/>
                          </a:solidFill>
                          <a:latin typeface="Helvetica" pitchFamily="34" charset="0"/>
                          <a:ea typeface="Times New Roman"/>
                          <a:cs typeface="Times New Roman"/>
                        </a:rPr>
                        <a:t>Peoria, 12</a:t>
                      </a:r>
                      <a:endParaRPr lang="en-US" sz="180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Black Canyon City, 20</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r>
              <a:tr h="0">
                <a:tc>
                  <a:txBody>
                    <a:bodyPr/>
                    <a:lstStyle/>
                    <a:p>
                      <a:pPr marL="0" marR="0">
                        <a:spcBef>
                          <a:spcPts val="0"/>
                        </a:spcBef>
                        <a:spcAft>
                          <a:spcPts val="0"/>
                        </a:spcAft>
                      </a:pPr>
                      <a:r>
                        <a:rPr lang="en-US" sz="1800">
                          <a:solidFill>
                            <a:srgbClr val="000000"/>
                          </a:solidFill>
                          <a:latin typeface="Helvetica" pitchFamily="34" charset="0"/>
                          <a:ea typeface="Times New Roman"/>
                          <a:cs typeface="Times New Roman"/>
                        </a:rPr>
                        <a:t>Scottsdale, 25</a:t>
                      </a:r>
                      <a:endParaRPr lang="en-US" sz="180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Sedona, 12</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r>
              <a:tr h="0">
                <a:tc>
                  <a:txBody>
                    <a:bodyPr/>
                    <a:lstStyle/>
                    <a:p>
                      <a:pPr marL="0" marR="0">
                        <a:spcBef>
                          <a:spcPts val="0"/>
                        </a:spcBef>
                        <a:spcAft>
                          <a:spcPts val="0"/>
                        </a:spcAft>
                      </a:pPr>
                      <a:r>
                        <a:rPr lang="en-US" sz="1800">
                          <a:solidFill>
                            <a:srgbClr val="000000"/>
                          </a:solidFill>
                          <a:latin typeface="Helvetica" pitchFamily="34" charset="0"/>
                          <a:ea typeface="Times New Roman"/>
                          <a:cs typeface="Times New Roman"/>
                        </a:rPr>
                        <a:t>Tempe, 15</a:t>
                      </a:r>
                      <a:endParaRPr lang="en-US" sz="180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Payson, 1</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r>
              <a:tr h="0">
                <a:tc>
                  <a:txBody>
                    <a:bodyPr/>
                    <a:lstStyle/>
                    <a:p>
                      <a:pPr marL="0" marR="0">
                        <a:spcBef>
                          <a:spcPts val="0"/>
                        </a:spcBef>
                        <a:spcAft>
                          <a:spcPts val="0"/>
                        </a:spcAft>
                      </a:pPr>
                      <a:r>
                        <a:rPr lang="en-US" sz="1800">
                          <a:solidFill>
                            <a:srgbClr val="000000"/>
                          </a:solidFill>
                          <a:latin typeface="Helvetica" pitchFamily="34" charset="0"/>
                          <a:ea typeface="Times New Roman"/>
                          <a:cs typeface="Times New Roman"/>
                        </a:rPr>
                        <a:t>Sun City, 7</a:t>
                      </a:r>
                      <a:endParaRPr lang="en-US" sz="180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dirty="0">
                          <a:solidFill>
                            <a:srgbClr val="000000"/>
                          </a:solidFill>
                          <a:latin typeface="Helvetica" pitchFamily="34" charset="0"/>
                          <a:ea typeface="Times New Roman"/>
                          <a:cs typeface="Times New Roman"/>
                        </a:rPr>
                        <a:t>Casa Grande, 18</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r>
            </a:tbl>
          </a:graphicData>
        </a:graphic>
      </p:graphicFrame>
      <p:graphicFrame>
        <p:nvGraphicFramePr>
          <p:cNvPr id="19458" name="Object 7"/>
          <p:cNvGraphicFramePr>
            <a:graphicFrameLocks noChangeAspect="1"/>
          </p:cNvGraphicFramePr>
          <p:nvPr/>
        </p:nvGraphicFramePr>
        <p:xfrm>
          <a:off x="1676400" y="2239963"/>
          <a:ext cx="1143000" cy="295275"/>
        </p:xfrm>
        <a:graphic>
          <a:graphicData uri="http://schemas.openxmlformats.org/presentationml/2006/ole">
            <mc:AlternateContent xmlns:mc="http://schemas.openxmlformats.org/markup-compatibility/2006">
              <mc:Choice xmlns:v="urn:schemas-microsoft-com:vml" Requires="v">
                <p:oleObj spid="_x0000_s19460" name="Equation" r:id="rId4" imgW="622030" imgH="215806" progId="Equation.DSMT4">
                  <p:embed/>
                </p:oleObj>
              </mc:Choice>
              <mc:Fallback>
                <p:oleObj name="Equation" r:id="rId4" imgW="622030" imgH="215806"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239963"/>
                        <a:ext cx="1143000"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59" name="Object 6"/>
          <p:cNvGraphicFramePr>
            <a:graphicFrameLocks noChangeAspect="1"/>
          </p:cNvGraphicFramePr>
          <p:nvPr/>
        </p:nvGraphicFramePr>
        <p:xfrm>
          <a:off x="4724400" y="2239963"/>
          <a:ext cx="1143000" cy="304800"/>
        </p:xfrm>
        <a:graphic>
          <a:graphicData uri="http://schemas.openxmlformats.org/presentationml/2006/ole">
            <mc:AlternateContent xmlns:mc="http://schemas.openxmlformats.org/markup-compatibility/2006">
              <mc:Choice xmlns:v="urn:schemas-microsoft-com:vml" Requires="v">
                <p:oleObj spid="_x0000_s19461" name="Equation" r:id="rId6" imgW="647419" imgH="215806" progId="Equation.DSMT4">
                  <p:embed/>
                </p:oleObj>
              </mc:Choice>
              <mc:Fallback>
                <p:oleObj name="Equation" r:id="rId6" imgW="647419" imgH="215806"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4400" y="2239963"/>
                        <a:ext cx="11430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10-6</a:t>
            </a:r>
            <a:r>
              <a:rPr lang="en-US" sz="2400" smtClean="0"/>
              <a:t>   </a:t>
            </a:r>
            <a:r>
              <a:rPr lang="en-US" sz="2400" smtClean="0">
                <a:solidFill>
                  <a:srgbClr val="1F497D"/>
                </a:solidFill>
              </a:rPr>
              <a:t>Arsenic in Drinking Water - Continued</a:t>
            </a:r>
            <a:endParaRPr lang="en-US" sz="2400" smtClean="0"/>
          </a:p>
        </p:txBody>
      </p:sp>
      <p:sp>
        <p:nvSpPr>
          <p:cNvPr id="20485" name="Slide Number Placeholder 6"/>
          <p:cNvSpPr>
            <a:spLocks noGrp="1"/>
          </p:cNvSpPr>
          <p:nvPr>
            <p:ph type="sldNum" sz="quarter" idx="12"/>
          </p:nvPr>
        </p:nvSpPr>
        <p:spPr bwMode="auto">
          <a:noFill/>
          <a:ln>
            <a:miter lim="800000"/>
            <a:headEnd/>
            <a:tailEnd/>
          </a:ln>
        </p:spPr>
        <p:txBody>
          <a:bodyPr/>
          <a:lstStyle/>
          <a:p>
            <a:fld id="{8B14D91F-49C8-4B34-A984-0CF5A87F616A}" type="slidenum">
              <a:rPr lang="en-US" smtClean="0">
                <a:latin typeface="Helvetica"/>
              </a:rPr>
              <a:pPr/>
              <a:t>23</a:t>
            </a:fld>
            <a:endParaRPr lang="en-US" smtClean="0">
              <a:latin typeface="Helvetica"/>
            </a:endParaRPr>
          </a:p>
        </p:txBody>
      </p:sp>
      <p:sp>
        <p:nvSpPr>
          <p:cNvPr id="6" name="TextBox 5"/>
          <p:cNvSpPr txBox="1"/>
          <p:nvPr/>
        </p:nvSpPr>
        <p:spPr>
          <a:xfrm>
            <a:off x="381000" y="717550"/>
            <a:ext cx="8153400" cy="4339650"/>
          </a:xfrm>
          <a:prstGeom prst="rect">
            <a:avLst/>
          </a:prstGeom>
          <a:noFill/>
        </p:spPr>
        <p:txBody>
          <a:bodyPr>
            <a:spAutoFit/>
          </a:bodyPr>
          <a:lstStyle/>
          <a:p>
            <a:pPr>
              <a:defRPr/>
            </a:pPr>
            <a:r>
              <a:rPr lang="en-US" dirty="0">
                <a:latin typeface="Helvetica" pitchFamily="34" charset="0"/>
                <a:cs typeface="Arial" charset="0"/>
              </a:rPr>
              <a:t>The seven-step procedure is</a:t>
            </a:r>
            <a:r>
              <a:rPr lang="en-US" dirty="0" smtClean="0">
                <a:latin typeface="Helvetica" pitchFamily="34" charset="0"/>
                <a:cs typeface="Arial" charset="0"/>
              </a:rPr>
              <a:t>:</a:t>
            </a:r>
            <a:endParaRPr lang="en-US" dirty="0">
              <a:latin typeface="Helvetica" pitchFamily="34" charset="0"/>
              <a:cs typeface="Arial" charset="0"/>
            </a:endParaRPr>
          </a:p>
          <a:p>
            <a:pPr marL="342900" indent="-342900">
              <a:buFontTx/>
              <a:buAutoNum type="arabicPeriod"/>
              <a:defRPr/>
            </a:pPr>
            <a:r>
              <a:rPr lang="en-US" b="1" dirty="0">
                <a:latin typeface="Helvetica" pitchFamily="34" charset="0"/>
                <a:cs typeface="Arial" charset="0"/>
              </a:rPr>
              <a:t>Parameter of interest: </a:t>
            </a:r>
            <a:r>
              <a:rPr lang="en-US" dirty="0">
                <a:latin typeface="Helvetica" pitchFamily="34" charset="0"/>
                <a:cs typeface="Arial" charset="0"/>
              </a:rPr>
              <a:t>The parameters of interest are the mean arsenic concentrations for the two geographic regions, say, </a:t>
            </a:r>
            <a:r>
              <a:rPr lang="en-US" dirty="0">
                <a:latin typeface="Helvetica" pitchFamily="34" charset="0"/>
                <a:cs typeface="Arial" charset="0"/>
                <a:sym typeface="Symbol"/>
              </a:rPr>
              <a:t></a:t>
            </a:r>
            <a:r>
              <a:rPr lang="en-US" baseline="-25000" dirty="0">
                <a:latin typeface="Helvetica" pitchFamily="34" charset="0"/>
                <a:cs typeface="Arial" charset="0"/>
              </a:rPr>
              <a:t>1</a:t>
            </a:r>
            <a:r>
              <a:rPr lang="en-US" dirty="0">
                <a:latin typeface="Helvetica" pitchFamily="34" charset="0"/>
                <a:cs typeface="Arial" charset="0"/>
              </a:rPr>
              <a:t> and </a:t>
            </a:r>
            <a:r>
              <a:rPr lang="en-US" dirty="0">
                <a:latin typeface="Helvetica" pitchFamily="34" charset="0"/>
                <a:cs typeface="Arial" charset="0"/>
                <a:sym typeface="Symbol"/>
              </a:rPr>
              <a:t></a:t>
            </a:r>
            <a:r>
              <a:rPr lang="en-US" baseline="-25000" dirty="0">
                <a:latin typeface="Helvetica" pitchFamily="34" charset="0"/>
                <a:cs typeface="Arial" charset="0"/>
              </a:rPr>
              <a:t>2</a:t>
            </a:r>
            <a:r>
              <a:rPr lang="en-US" dirty="0">
                <a:latin typeface="Helvetica" pitchFamily="34" charset="0"/>
                <a:cs typeface="Arial" charset="0"/>
              </a:rPr>
              <a:t>, and we are interested in determining whether </a:t>
            </a:r>
            <a:r>
              <a:rPr lang="en-US" dirty="0">
                <a:latin typeface="Helvetica" pitchFamily="34" charset="0"/>
                <a:cs typeface="Arial" charset="0"/>
                <a:sym typeface="Symbol"/>
              </a:rPr>
              <a:t></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2</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0.</a:t>
            </a:r>
          </a:p>
          <a:p>
            <a:pPr marL="342900" indent="-342900">
              <a:buFontTx/>
              <a:buAutoNum type="arabicPeriod"/>
              <a:defRPr/>
            </a:pPr>
            <a:endParaRPr lang="en-US" dirty="0">
              <a:latin typeface="Helvetica" pitchFamily="34" charset="0"/>
              <a:cs typeface="Arial" charset="0"/>
            </a:endParaRPr>
          </a:p>
          <a:p>
            <a:pPr marL="342900" indent="-342900">
              <a:buFontTx/>
              <a:buAutoNum type="arabicPeriod" startAt="2"/>
              <a:defRPr/>
            </a:pPr>
            <a:r>
              <a:rPr lang="en-US" b="1" dirty="0">
                <a:latin typeface="Helvetica" pitchFamily="34" charset="0"/>
                <a:cs typeface="Arial" charset="0"/>
              </a:rPr>
              <a:t>Non hypothesis: </a:t>
            </a:r>
            <a:r>
              <a:rPr lang="en-US" i="1" dirty="0">
                <a:latin typeface="Helvetica" pitchFamily="34" charset="0"/>
                <a:cs typeface="Arial" charset="0"/>
              </a:rPr>
              <a:t>H</a:t>
            </a:r>
            <a:r>
              <a:rPr lang="en-US" baseline="-25000" dirty="0">
                <a:latin typeface="Helvetica" pitchFamily="34" charset="0"/>
                <a:cs typeface="Arial" charset="0"/>
              </a:rPr>
              <a:t>0</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2</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0, or </a:t>
            </a:r>
            <a:r>
              <a:rPr lang="en-US" i="1" dirty="0">
                <a:latin typeface="Helvetica" pitchFamily="34" charset="0"/>
                <a:cs typeface="Arial" charset="0"/>
              </a:rPr>
              <a:t>H</a:t>
            </a:r>
            <a:r>
              <a:rPr lang="en-US" baseline="-25000" dirty="0">
                <a:latin typeface="Helvetica" pitchFamily="34" charset="0"/>
                <a:cs typeface="Arial" charset="0"/>
              </a:rPr>
              <a:t>0</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2</a:t>
            </a:r>
          </a:p>
          <a:p>
            <a:pPr marL="342900" indent="-342900">
              <a:buFontTx/>
              <a:buAutoNum type="arabicPeriod" startAt="2"/>
              <a:defRPr/>
            </a:pPr>
            <a:endParaRPr lang="en-US" dirty="0">
              <a:latin typeface="Helvetica" pitchFamily="34" charset="0"/>
              <a:cs typeface="Arial" charset="0"/>
            </a:endParaRPr>
          </a:p>
          <a:p>
            <a:pPr marL="342900" indent="-342900">
              <a:buFontTx/>
              <a:buAutoNum type="arabicPeriod" startAt="3"/>
              <a:defRPr/>
            </a:pPr>
            <a:r>
              <a:rPr lang="en-US" b="1" dirty="0">
                <a:latin typeface="Helvetica" pitchFamily="34" charset="0"/>
                <a:cs typeface="Arial" charset="0"/>
              </a:rPr>
              <a:t>Alternative hypothesis: </a:t>
            </a:r>
            <a:r>
              <a:rPr lang="en-US" i="1" dirty="0">
                <a:latin typeface="Helvetica" pitchFamily="34" charset="0"/>
                <a:cs typeface="Arial" charset="0"/>
              </a:rPr>
              <a:t>H</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2</a:t>
            </a:r>
          </a:p>
          <a:p>
            <a:pPr marL="342900" indent="-342900">
              <a:buFontTx/>
              <a:buAutoNum type="arabicPeriod" startAt="3"/>
              <a:defRPr/>
            </a:pPr>
            <a:endParaRPr lang="en-US" baseline="-25000" dirty="0">
              <a:latin typeface="Helvetica" pitchFamily="34" charset="0"/>
              <a:cs typeface="Arial" charset="0"/>
            </a:endParaRPr>
          </a:p>
          <a:p>
            <a:pPr marL="342900" indent="-342900">
              <a:buFontTx/>
              <a:buAutoNum type="arabicPeriod" startAt="3"/>
              <a:defRPr/>
            </a:pPr>
            <a:r>
              <a:rPr lang="en-US" b="1" dirty="0">
                <a:latin typeface="Helvetica"/>
              </a:rPr>
              <a:t>Test statistic: </a:t>
            </a:r>
            <a:r>
              <a:rPr lang="en-US" dirty="0">
                <a:latin typeface="Helvetica"/>
              </a:rPr>
              <a:t>The test statistic is</a:t>
            </a:r>
          </a:p>
          <a:p>
            <a:pPr marL="342900" indent="-342900">
              <a:buFontTx/>
              <a:buAutoNum type="arabicPeriod" startAt="3"/>
              <a:defRPr/>
            </a:pPr>
            <a:endParaRPr lang="en-US" baseline="-25000" dirty="0">
              <a:latin typeface="Helvetica"/>
              <a:cs typeface="Arial" charset="0"/>
            </a:endParaRPr>
          </a:p>
          <a:p>
            <a:pPr marL="342900" indent="-342900">
              <a:buFontTx/>
              <a:buAutoNum type="arabicPeriod" startAt="3"/>
              <a:defRPr/>
            </a:pPr>
            <a:endParaRPr lang="en-US" b="1" baseline="-25000" dirty="0">
              <a:latin typeface="Helvetica"/>
              <a:cs typeface="Arial" charset="0"/>
            </a:endParaRPr>
          </a:p>
          <a:p>
            <a:pPr marL="342900" indent="-342900">
              <a:buFontTx/>
              <a:buAutoNum type="arabicPeriod" startAt="3"/>
              <a:defRPr/>
            </a:pPr>
            <a:endParaRPr lang="en-US" b="1" baseline="-25000" dirty="0">
              <a:latin typeface="Helvetica"/>
              <a:cs typeface="Arial" charset="0"/>
            </a:endParaRPr>
          </a:p>
          <a:p>
            <a:pPr marL="342900" indent="-342900">
              <a:buFontTx/>
              <a:buAutoNum type="arabicPeriod" startAt="3"/>
              <a:defRPr/>
            </a:pPr>
            <a:r>
              <a:rPr lang="en-US" b="1" dirty="0">
                <a:latin typeface="Helvetica"/>
              </a:rPr>
              <a:t>Reject </a:t>
            </a:r>
            <a:r>
              <a:rPr lang="en-US" i="1" dirty="0">
                <a:latin typeface="Helvetica" pitchFamily="34" charset="0"/>
                <a:cs typeface="Arial" charset="0"/>
              </a:rPr>
              <a:t>H</a:t>
            </a:r>
            <a:r>
              <a:rPr lang="en-US" baseline="-25000" dirty="0">
                <a:latin typeface="Helvetica" pitchFamily="34" charset="0"/>
                <a:cs typeface="Arial" charset="0"/>
              </a:rPr>
              <a:t>0 </a:t>
            </a:r>
            <a:r>
              <a:rPr lang="en-US" b="1" dirty="0">
                <a:latin typeface="Helvetica"/>
              </a:rPr>
              <a:t>if : </a:t>
            </a:r>
            <a:r>
              <a:rPr lang="en-US" dirty="0">
                <a:latin typeface="Helvetica"/>
              </a:rPr>
              <a:t>The degrees of freedom on  are found as</a:t>
            </a:r>
            <a:endParaRPr lang="en-US" baseline="-25000" dirty="0">
              <a:latin typeface="Helvetica" pitchFamily="34" charset="0"/>
              <a:cs typeface="Arial" charset="0"/>
            </a:endParaRPr>
          </a:p>
          <a:p>
            <a:pPr marL="342900" indent="-342900">
              <a:buFontTx/>
              <a:buAutoNum type="arabicPeriod" startAt="3"/>
              <a:defRPr/>
            </a:pPr>
            <a:endParaRPr lang="en-US" baseline="-25000" dirty="0">
              <a:latin typeface="Helvetica" pitchFamily="34" charset="0"/>
              <a:cs typeface="Arial" charset="0"/>
            </a:endParaRPr>
          </a:p>
          <a:p>
            <a:pPr marL="342900" indent="-342900">
              <a:buFontTx/>
              <a:buAutoNum type="arabicPeriod" startAt="3"/>
              <a:defRPr/>
            </a:pPr>
            <a:endParaRPr lang="en-US" dirty="0">
              <a:latin typeface="Helvetica" pitchFamily="34" charset="0"/>
              <a:cs typeface="Arial" charset="0"/>
            </a:endParaRPr>
          </a:p>
          <a:p>
            <a:pPr>
              <a:defRPr/>
            </a:pPr>
            <a:endParaRPr lang="en-US" dirty="0">
              <a:latin typeface="Helvetica" pitchFamily="34" charset="0"/>
              <a:cs typeface="Arial" charset="0"/>
            </a:endParaRPr>
          </a:p>
        </p:txBody>
      </p:sp>
      <p:graphicFrame>
        <p:nvGraphicFramePr>
          <p:cNvPr id="20482" name="Object 7"/>
          <p:cNvGraphicFramePr>
            <a:graphicFrameLocks noChangeAspect="1"/>
          </p:cNvGraphicFramePr>
          <p:nvPr/>
        </p:nvGraphicFramePr>
        <p:xfrm>
          <a:off x="4343400" y="3048000"/>
          <a:ext cx="2133600" cy="990600"/>
        </p:xfrm>
        <a:graphic>
          <a:graphicData uri="http://schemas.openxmlformats.org/presentationml/2006/ole">
            <mc:AlternateContent xmlns:mc="http://schemas.openxmlformats.org/markup-compatibility/2006">
              <mc:Choice xmlns:v="urn:schemas-microsoft-com:vml" Requires="v">
                <p:oleObj spid="_x0000_s20484" name="Equation" r:id="rId4" imgW="1002865" imgH="710891" progId="Equation.DSMT4">
                  <p:embed/>
                </p:oleObj>
              </mc:Choice>
              <mc:Fallback>
                <p:oleObj name="Equation" r:id="rId4" imgW="1002865" imgH="710891"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3400" y="3048000"/>
                        <a:ext cx="21336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3" name="Object 9"/>
          <p:cNvGraphicFramePr>
            <a:graphicFrameLocks noChangeAspect="1"/>
          </p:cNvGraphicFramePr>
          <p:nvPr/>
        </p:nvGraphicFramePr>
        <p:xfrm>
          <a:off x="2438400" y="4191000"/>
          <a:ext cx="5715000" cy="2041525"/>
        </p:xfrm>
        <a:graphic>
          <a:graphicData uri="http://schemas.openxmlformats.org/presentationml/2006/ole">
            <mc:AlternateContent xmlns:mc="http://schemas.openxmlformats.org/markup-compatibility/2006">
              <mc:Choice xmlns:v="urn:schemas-microsoft-com:vml" Requires="v">
                <p:oleObj spid="_x0000_s20485" name="Equation" r:id="rId6" imgW="2730500" imgH="2108200" progId="Equation.DSMT4">
                  <p:embed/>
                </p:oleObj>
              </mc:Choice>
              <mc:Fallback>
                <p:oleObj name="Equation" r:id="rId6" imgW="2730500" imgH="21082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38400" y="4191000"/>
                        <a:ext cx="5715000" cy="2041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0" name="Slide Number Placeholder 5"/>
          <p:cNvSpPr>
            <a:spLocks noGrp="1"/>
          </p:cNvSpPr>
          <p:nvPr>
            <p:ph type="sldNum" sz="quarter" idx="12"/>
          </p:nvPr>
        </p:nvSpPr>
        <p:spPr bwMode="auto">
          <a:noFill/>
          <a:ln>
            <a:miter lim="800000"/>
            <a:headEnd/>
            <a:tailEnd/>
          </a:ln>
        </p:spPr>
        <p:txBody>
          <a:bodyPr/>
          <a:lstStyle/>
          <a:p>
            <a:fld id="{4137BBB7-B3AE-42C6-8270-AEC13DED3D76}" type="slidenum">
              <a:rPr lang="en-US" smtClean="0">
                <a:latin typeface="Helvetica"/>
              </a:rPr>
              <a:pPr/>
              <a:t>24</a:t>
            </a:fld>
            <a:endParaRPr lang="en-US" smtClean="0">
              <a:latin typeface="Helvetica"/>
            </a:endParaRPr>
          </a:p>
        </p:txBody>
      </p:sp>
      <p:sp>
        <p:nvSpPr>
          <p:cNvPr id="7" name="TextBox 6"/>
          <p:cNvSpPr txBox="1"/>
          <p:nvPr/>
        </p:nvSpPr>
        <p:spPr>
          <a:xfrm>
            <a:off x="533400" y="1219200"/>
            <a:ext cx="8077200" cy="5078413"/>
          </a:xfrm>
          <a:prstGeom prst="rect">
            <a:avLst/>
          </a:prstGeom>
          <a:noFill/>
        </p:spPr>
        <p:txBody>
          <a:bodyPr>
            <a:spAutoFit/>
          </a:bodyPr>
          <a:lstStyle/>
          <a:p>
            <a:pPr marL="342900" indent="-342900">
              <a:defRPr/>
            </a:pPr>
            <a:r>
              <a:rPr lang="en-US" dirty="0">
                <a:latin typeface="Helvetica"/>
              </a:rPr>
              <a:t>Therefore, using </a:t>
            </a:r>
            <a:r>
              <a:rPr lang="en-US" dirty="0">
                <a:latin typeface="Helvetica"/>
                <a:sym typeface="Symbol" pitchFamily="18" charset="2"/>
              </a:rPr>
              <a:t></a:t>
            </a:r>
            <a:r>
              <a:rPr lang="en-US" dirty="0">
                <a:latin typeface="Helvetica"/>
              </a:rPr>
              <a:t> </a:t>
            </a:r>
            <a:r>
              <a:rPr lang="en-US" dirty="0">
                <a:latin typeface="Helvetica"/>
                <a:sym typeface="Symbol" pitchFamily="18" charset="2"/>
              </a:rPr>
              <a:t></a:t>
            </a:r>
            <a:r>
              <a:rPr lang="en-US" dirty="0">
                <a:latin typeface="Helvetica"/>
              </a:rPr>
              <a:t> 0.05 and a fixed-significance-level test, we would reject </a:t>
            </a:r>
          </a:p>
          <a:p>
            <a:pPr marL="342900" indent="-342900">
              <a:defRPr/>
            </a:pPr>
            <a:r>
              <a:rPr lang="en-US" i="1" dirty="0">
                <a:latin typeface="Helvetica"/>
              </a:rPr>
              <a:t>H</a:t>
            </a:r>
            <a:r>
              <a:rPr lang="en-US" baseline="-25000" dirty="0">
                <a:latin typeface="Helvetica"/>
              </a:rPr>
              <a:t>0</a:t>
            </a:r>
            <a:r>
              <a:rPr lang="en-US" dirty="0">
                <a:latin typeface="Helvetica"/>
              </a:rPr>
              <a:t>: </a:t>
            </a:r>
            <a:r>
              <a:rPr lang="en-US" dirty="0">
                <a:latin typeface="Helvetica"/>
                <a:sym typeface="Symbol" pitchFamily="18" charset="2"/>
              </a:rPr>
              <a:t></a:t>
            </a:r>
            <a:r>
              <a:rPr lang="en-US" baseline="-25000" dirty="0">
                <a:latin typeface="Helvetica"/>
              </a:rPr>
              <a:t>1</a:t>
            </a:r>
            <a:r>
              <a:rPr lang="en-US" dirty="0">
                <a:latin typeface="Helvetica"/>
              </a:rPr>
              <a:t> </a:t>
            </a:r>
            <a:r>
              <a:rPr lang="en-US" dirty="0">
                <a:latin typeface="Helvetica"/>
                <a:sym typeface="Symbol" pitchFamily="18" charset="2"/>
              </a:rPr>
              <a:t></a:t>
            </a:r>
            <a:r>
              <a:rPr lang="en-US" dirty="0">
                <a:latin typeface="Helvetica"/>
              </a:rPr>
              <a:t> </a:t>
            </a:r>
            <a:r>
              <a:rPr lang="en-US" dirty="0">
                <a:latin typeface="Helvetica"/>
                <a:sym typeface="Symbol" pitchFamily="18" charset="2"/>
              </a:rPr>
              <a:t></a:t>
            </a:r>
            <a:r>
              <a:rPr lang="en-US" baseline="-25000" dirty="0">
                <a:latin typeface="Helvetica"/>
              </a:rPr>
              <a:t>2</a:t>
            </a:r>
            <a:r>
              <a:rPr lang="en-US" dirty="0">
                <a:latin typeface="Helvetica"/>
              </a:rPr>
              <a:t> if                               or if                                    .</a:t>
            </a:r>
            <a:endParaRPr lang="en-US" b="1" dirty="0">
              <a:latin typeface="Helvetica" pitchFamily="34" charset="0"/>
              <a:cs typeface="Arial" charset="0"/>
            </a:endParaRPr>
          </a:p>
          <a:p>
            <a:pPr marL="342900" indent="-342900">
              <a:buFontTx/>
              <a:buAutoNum type="arabicPeriod" startAt="6"/>
              <a:defRPr/>
            </a:pPr>
            <a:endParaRPr lang="en-US" b="1" dirty="0">
              <a:latin typeface="Helvetica" pitchFamily="34" charset="0"/>
              <a:cs typeface="Arial" charset="0"/>
            </a:endParaRPr>
          </a:p>
          <a:p>
            <a:pPr marL="342900" indent="-342900">
              <a:buFontTx/>
              <a:buAutoNum type="arabicPeriod" startAt="6"/>
              <a:defRPr/>
            </a:pPr>
            <a:r>
              <a:rPr lang="en-US" b="1" dirty="0">
                <a:latin typeface="Helvetica" pitchFamily="34" charset="0"/>
                <a:cs typeface="Arial" charset="0"/>
              </a:rPr>
              <a:t>Computations:</a:t>
            </a:r>
            <a:r>
              <a:rPr lang="en-US" dirty="0">
                <a:latin typeface="Helvetica" pitchFamily="34" charset="0"/>
                <a:cs typeface="Arial" charset="0"/>
              </a:rPr>
              <a:t> Using the sample data we find</a:t>
            </a:r>
          </a:p>
          <a:p>
            <a:pPr marL="342900" indent="-342900">
              <a:buFontTx/>
              <a:buAutoNum type="arabicPeriod" startAt="6"/>
              <a:defRPr/>
            </a:pPr>
            <a:endParaRPr lang="en-US" dirty="0">
              <a:latin typeface="Helvetica" pitchFamily="34" charset="0"/>
              <a:cs typeface="Arial" charset="0"/>
            </a:endParaRPr>
          </a:p>
          <a:p>
            <a:pPr marL="342900" indent="-342900">
              <a:buFontTx/>
              <a:buAutoNum type="arabicPeriod" startAt="6"/>
              <a:defRPr/>
            </a:pPr>
            <a:endParaRPr lang="en-US" dirty="0">
              <a:latin typeface="Helvetica" pitchFamily="34" charset="0"/>
              <a:cs typeface="Arial" charset="0"/>
            </a:endParaRPr>
          </a:p>
          <a:p>
            <a:pPr marL="342900" indent="-342900">
              <a:buFontTx/>
              <a:buAutoNum type="arabicPeriod" startAt="6"/>
              <a:defRPr/>
            </a:pPr>
            <a:endParaRPr lang="en-US" dirty="0">
              <a:latin typeface="Helvetica" pitchFamily="34" charset="0"/>
              <a:cs typeface="Arial" charset="0"/>
            </a:endParaRPr>
          </a:p>
          <a:p>
            <a:pPr marL="342900" indent="-342900">
              <a:buFontTx/>
              <a:buAutoNum type="arabicPeriod" startAt="6"/>
              <a:defRPr/>
            </a:pPr>
            <a:endParaRPr lang="en-US" dirty="0">
              <a:latin typeface="Helvetica" pitchFamily="34" charset="0"/>
              <a:cs typeface="Arial" charset="0"/>
            </a:endParaRPr>
          </a:p>
          <a:p>
            <a:pPr marL="342900" indent="-342900">
              <a:buFontTx/>
              <a:buAutoNum type="arabicPeriod" startAt="6"/>
              <a:defRPr/>
            </a:pPr>
            <a:endParaRPr lang="en-US" dirty="0">
              <a:latin typeface="Helvetica" pitchFamily="34" charset="0"/>
              <a:cs typeface="Arial" charset="0"/>
            </a:endParaRPr>
          </a:p>
          <a:p>
            <a:pPr marL="342900" indent="-342900">
              <a:defRPr/>
            </a:pPr>
            <a:endParaRPr lang="en-US" dirty="0">
              <a:latin typeface="Helvetica" pitchFamily="34" charset="0"/>
              <a:cs typeface="Arial" charset="0"/>
            </a:endParaRPr>
          </a:p>
          <a:p>
            <a:pPr marL="342900" indent="-342900">
              <a:defRPr/>
            </a:pPr>
            <a:endParaRPr lang="en-US" dirty="0">
              <a:latin typeface="Helvetica" pitchFamily="34" charset="0"/>
              <a:cs typeface="Arial" charset="0"/>
            </a:endParaRPr>
          </a:p>
          <a:p>
            <a:pPr>
              <a:defRPr/>
            </a:pPr>
            <a:r>
              <a:rPr lang="en-US" b="1" dirty="0">
                <a:latin typeface="Helvetica" pitchFamily="34" charset="0"/>
                <a:cs typeface="Arial" charset="0"/>
              </a:rPr>
              <a:t>7.</a:t>
            </a:r>
            <a:r>
              <a:rPr lang="en-US" dirty="0">
                <a:latin typeface="Helvetica" pitchFamily="34" charset="0"/>
                <a:cs typeface="Arial" charset="0"/>
              </a:rPr>
              <a:t>   </a:t>
            </a:r>
            <a:r>
              <a:rPr lang="en-US" b="1" dirty="0">
                <a:latin typeface="Helvetica" pitchFamily="34" charset="0"/>
                <a:cs typeface="Arial" charset="0"/>
              </a:rPr>
              <a:t>Conclusions:</a:t>
            </a:r>
            <a:r>
              <a:rPr lang="en-US" dirty="0">
                <a:latin typeface="Helvetica" pitchFamily="34" charset="0"/>
                <a:cs typeface="Arial" charset="0"/>
              </a:rPr>
              <a:t> Because                                                      , we reject the null hypothesis.</a:t>
            </a:r>
          </a:p>
          <a:p>
            <a:pPr>
              <a:defRPr/>
            </a:pPr>
            <a:r>
              <a:rPr lang="en-US" dirty="0">
                <a:latin typeface="Helvetica" pitchFamily="34" charset="0"/>
                <a:cs typeface="Arial" charset="0"/>
              </a:rPr>
              <a:t> </a:t>
            </a:r>
          </a:p>
          <a:p>
            <a:pPr>
              <a:defRPr/>
            </a:pPr>
            <a:r>
              <a:rPr lang="en-US" b="1" u="sng" dirty="0">
                <a:latin typeface="Helvetica" pitchFamily="34" charset="0"/>
                <a:cs typeface="Arial" charset="0"/>
              </a:rPr>
              <a:t>Interpretation:</a:t>
            </a:r>
            <a:r>
              <a:rPr lang="en-US" dirty="0">
                <a:latin typeface="Helvetica" pitchFamily="34" charset="0"/>
                <a:cs typeface="Arial" charset="0"/>
              </a:rPr>
              <a:t> We can conclude that mean arsenic concentration in the drinking water in rural Arizona is different from the mean arsenic concentration in metropolitan Phoenix drinking water.</a:t>
            </a:r>
          </a:p>
          <a:p>
            <a:pPr>
              <a:defRPr/>
            </a:pPr>
            <a:endParaRPr lang="en-US" dirty="0">
              <a:latin typeface="Helvetica" pitchFamily="34" charset="0"/>
              <a:cs typeface="Arial" charset="0"/>
            </a:endParaRPr>
          </a:p>
        </p:txBody>
      </p:sp>
      <p:sp>
        <p:nvSpPr>
          <p:cNvPr id="21512"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1506" name="Object 6"/>
          <p:cNvGraphicFramePr>
            <a:graphicFrameLocks noChangeAspect="1"/>
          </p:cNvGraphicFramePr>
          <p:nvPr/>
        </p:nvGraphicFramePr>
        <p:xfrm>
          <a:off x="2514600" y="2590800"/>
          <a:ext cx="4267200" cy="1219200"/>
        </p:xfrm>
        <a:graphic>
          <a:graphicData uri="http://schemas.openxmlformats.org/presentationml/2006/ole">
            <mc:AlternateContent xmlns:mc="http://schemas.openxmlformats.org/markup-compatibility/2006">
              <mc:Choice xmlns:v="urn:schemas-microsoft-com:vml" Requires="v">
                <p:oleObj spid="_x0000_s21510" name="Equation" r:id="rId4" imgW="2832100" imgH="711200" progId="Equation.DSMT4">
                  <p:embed/>
                </p:oleObj>
              </mc:Choice>
              <mc:Fallback>
                <p:oleObj name="Equation" r:id="rId4" imgW="2832100" imgH="7112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2590800"/>
                        <a:ext cx="426720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13"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1507" name="Object 8"/>
          <p:cNvGraphicFramePr>
            <a:graphicFrameLocks noChangeAspect="1"/>
          </p:cNvGraphicFramePr>
          <p:nvPr/>
        </p:nvGraphicFramePr>
        <p:xfrm>
          <a:off x="3505200" y="4191000"/>
          <a:ext cx="3429000" cy="457200"/>
        </p:xfrm>
        <a:graphic>
          <a:graphicData uri="http://schemas.openxmlformats.org/presentationml/2006/ole">
            <mc:AlternateContent xmlns:mc="http://schemas.openxmlformats.org/markup-compatibility/2006">
              <mc:Choice xmlns:v="urn:schemas-microsoft-com:vml" Requires="v">
                <p:oleObj spid="_x0000_s21511" name="Equation" r:id="rId6" imgW="1854200" imgH="279400" progId="Equation.DSMT4">
                  <p:embed/>
                </p:oleObj>
              </mc:Choice>
              <mc:Fallback>
                <p:oleObj name="Equation" r:id="rId6" imgW="1854200" imgH="2794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5200" y="4191000"/>
                        <a:ext cx="34290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11"/>
          <p:cNvGraphicFramePr>
            <a:graphicFrameLocks noChangeAspect="1"/>
          </p:cNvGraphicFramePr>
          <p:nvPr/>
        </p:nvGraphicFramePr>
        <p:xfrm>
          <a:off x="1905000" y="1524000"/>
          <a:ext cx="1905000" cy="381000"/>
        </p:xfrm>
        <a:graphic>
          <a:graphicData uri="http://schemas.openxmlformats.org/presentationml/2006/ole">
            <mc:AlternateContent xmlns:mc="http://schemas.openxmlformats.org/markup-compatibility/2006">
              <mc:Choice xmlns:v="urn:schemas-microsoft-com:vml" Requires="v">
                <p:oleObj spid="_x0000_s21512" name="Equation" r:id="rId8" imgW="1270000" imgH="279400" progId="Equation.DSMT4">
                  <p:embed/>
                </p:oleObj>
              </mc:Choice>
              <mc:Fallback>
                <p:oleObj name="Equation" r:id="rId8" imgW="1270000" imgH="27940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05000" y="1524000"/>
                        <a:ext cx="1905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9" name="Object 13"/>
          <p:cNvGraphicFramePr>
            <a:graphicFrameLocks noChangeAspect="1"/>
          </p:cNvGraphicFramePr>
          <p:nvPr/>
        </p:nvGraphicFramePr>
        <p:xfrm>
          <a:off x="4267200" y="1524000"/>
          <a:ext cx="2286000" cy="381000"/>
        </p:xfrm>
        <a:graphic>
          <a:graphicData uri="http://schemas.openxmlformats.org/presentationml/2006/ole">
            <mc:AlternateContent xmlns:mc="http://schemas.openxmlformats.org/markup-compatibility/2006">
              <mc:Choice xmlns:v="urn:schemas-microsoft-com:vml" Requires="v">
                <p:oleObj spid="_x0000_s21513" name="Equation" r:id="rId10" imgW="1435100" imgH="279400" progId="Equation.DSMT4">
                  <p:embed/>
                </p:oleObj>
              </mc:Choice>
              <mc:Fallback>
                <p:oleObj name="Equation" r:id="rId10" imgW="1435100" imgH="279400" progId="Equation.DSMT4">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67200" y="1524000"/>
                        <a:ext cx="2286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14"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10-6</a:t>
            </a:r>
            <a:r>
              <a:rPr lang="en-US" sz="2400" smtClean="0"/>
              <a:t>   </a:t>
            </a:r>
            <a:r>
              <a:rPr lang="en-US" sz="2400" smtClean="0">
                <a:solidFill>
                  <a:srgbClr val="1F497D"/>
                </a:solidFill>
              </a:rPr>
              <a:t>Arsenic in Drinking Water - Continued</a:t>
            </a:r>
            <a:endParaRPr lang="en-US" sz="2400" smtClean="0"/>
          </a:p>
        </p:txBody>
      </p:sp>
      <p:sp>
        <p:nvSpPr>
          <p:cNvPr id="11"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304800" y="0"/>
            <a:ext cx="8229600" cy="838200"/>
          </a:xfrm>
        </p:spPr>
        <p:txBody>
          <a:bodyPr/>
          <a:lstStyle/>
          <a:p>
            <a:pPr algn="l" eaLnBrk="1" hangingPunct="1"/>
            <a:r>
              <a:rPr lang="en-US" sz="2400" b="1" smtClean="0"/>
              <a:t>10-2.2 Type II Error and Choice of Sample Size</a:t>
            </a:r>
            <a:endParaRPr lang="en-US" sz="2400" smtClean="0"/>
          </a:p>
        </p:txBody>
      </p:sp>
      <p:sp>
        <p:nvSpPr>
          <p:cNvPr id="22532" name="Slide Number Placeholder 6"/>
          <p:cNvSpPr>
            <a:spLocks noGrp="1"/>
          </p:cNvSpPr>
          <p:nvPr>
            <p:ph type="sldNum" sz="quarter" idx="12"/>
          </p:nvPr>
        </p:nvSpPr>
        <p:spPr bwMode="auto">
          <a:noFill/>
          <a:ln>
            <a:miter lim="800000"/>
            <a:headEnd/>
            <a:tailEnd/>
          </a:ln>
        </p:spPr>
        <p:txBody>
          <a:bodyPr/>
          <a:lstStyle/>
          <a:p>
            <a:fld id="{452CCAC0-8E8B-41E1-95CB-F00777B098B9}" type="slidenum">
              <a:rPr lang="en-US" smtClean="0">
                <a:latin typeface="Helvetica"/>
              </a:rPr>
              <a:pPr/>
              <a:t>25</a:t>
            </a:fld>
            <a:endParaRPr lang="en-US" smtClean="0">
              <a:latin typeface="Helvetica"/>
            </a:endParaRPr>
          </a:p>
        </p:txBody>
      </p:sp>
      <p:sp>
        <p:nvSpPr>
          <p:cNvPr id="22533" name="TextBox 6"/>
          <p:cNvSpPr txBox="1">
            <a:spLocks noChangeArrowheads="1"/>
          </p:cNvSpPr>
          <p:nvPr/>
        </p:nvSpPr>
        <p:spPr bwMode="auto">
          <a:xfrm>
            <a:off x="381000" y="914400"/>
            <a:ext cx="8229600" cy="4524375"/>
          </a:xfrm>
          <a:prstGeom prst="rect">
            <a:avLst/>
          </a:prstGeom>
          <a:noFill/>
          <a:ln w="9525">
            <a:noFill/>
            <a:miter lim="800000"/>
            <a:headEnd/>
            <a:tailEnd/>
          </a:ln>
        </p:spPr>
        <p:txBody>
          <a:bodyPr>
            <a:spAutoFit/>
          </a:bodyPr>
          <a:lstStyle/>
          <a:p>
            <a:r>
              <a:rPr lang="en-US" b="1">
                <a:latin typeface="Helvetica"/>
              </a:rPr>
              <a:t>Example 10-8 </a:t>
            </a:r>
            <a:r>
              <a:rPr lang="en-US" b="1">
                <a:solidFill>
                  <a:srgbClr val="1F497D"/>
                </a:solidFill>
                <a:latin typeface="Helvetica"/>
              </a:rPr>
              <a:t>Yield from Catalyst Sample Size</a:t>
            </a:r>
            <a:r>
              <a:rPr lang="en-US">
                <a:solidFill>
                  <a:srgbClr val="1F497D"/>
                </a:solidFill>
                <a:latin typeface="Helvetica"/>
              </a:rPr>
              <a:t> </a:t>
            </a:r>
            <a:r>
              <a:rPr lang="en-US">
                <a:latin typeface="Helvetica"/>
              </a:rPr>
              <a:t>  </a:t>
            </a:r>
          </a:p>
          <a:p>
            <a:r>
              <a:rPr lang="en-US">
                <a:latin typeface="Helvetica"/>
              </a:rPr>
              <a:t>Consider the catalyst experiment in Example 10-5. Suppose that, if catalyst 2 produces a mean yield that differs from the mean yield of catalyst 1 by 4.0%, we would like to reject the null hypothesis with probability at least 0.85. What sample size is required?</a:t>
            </a:r>
          </a:p>
          <a:p>
            <a:endParaRPr lang="en-US">
              <a:latin typeface="Helvetica"/>
            </a:endParaRPr>
          </a:p>
          <a:p>
            <a:r>
              <a:rPr lang="en-US">
                <a:latin typeface="Helvetica"/>
              </a:rPr>
              <a:t>Using </a:t>
            </a:r>
            <a:r>
              <a:rPr lang="en-US" i="1">
                <a:latin typeface="Helvetica"/>
              </a:rPr>
              <a:t>s</a:t>
            </a:r>
            <a:r>
              <a:rPr lang="en-US" i="1" baseline="-25000">
                <a:latin typeface="Helvetica"/>
              </a:rPr>
              <a:t>p</a:t>
            </a:r>
            <a:r>
              <a:rPr lang="en-US">
                <a:latin typeface="Helvetica"/>
              </a:rPr>
              <a:t> </a:t>
            </a:r>
            <a:r>
              <a:rPr lang="en-US">
                <a:latin typeface="Helvetica"/>
                <a:sym typeface="Symbol" pitchFamily="18" charset="2"/>
              </a:rPr>
              <a:t></a:t>
            </a:r>
            <a:r>
              <a:rPr lang="en-US">
                <a:latin typeface="Helvetica"/>
              </a:rPr>
              <a:t> 2.70 as a rough estimate of the common standard deviation </a:t>
            </a:r>
            <a:r>
              <a:rPr lang="en-US">
                <a:latin typeface="Helvetica"/>
                <a:sym typeface="Symbol" pitchFamily="18" charset="2"/>
              </a:rPr>
              <a:t></a:t>
            </a:r>
            <a:r>
              <a:rPr lang="en-US">
                <a:latin typeface="Helvetica"/>
              </a:rPr>
              <a:t>, we have </a:t>
            </a:r>
            <a:r>
              <a:rPr lang="en-US" i="1">
                <a:latin typeface="Helvetica"/>
              </a:rPr>
              <a:t>d</a:t>
            </a:r>
            <a:r>
              <a:rPr lang="en-US">
                <a:latin typeface="Helvetica"/>
              </a:rPr>
              <a:t> </a:t>
            </a:r>
            <a:r>
              <a:rPr lang="en-US">
                <a:latin typeface="Helvetica"/>
                <a:sym typeface="Symbol" pitchFamily="18" charset="2"/>
              </a:rPr>
              <a:t></a:t>
            </a:r>
            <a:r>
              <a:rPr lang="en-US">
                <a:latin typeface="Helvetica"/>
              </a:rPr>
              <a:t> |</a:t>
            </a:r>
            <a:r>
              <a:rPr lang="el-GR"/>
              <a:t>Δ</a:t>
            </a:r>
            <a:r>
              <a:rPr lang="en-US">
                <a:latin typeface="Helvetica"/>
              </a:rPr>
              <a:t>|/2</a:t>
            </a:r>
            <a:r>
              <a:rPr lang="el-GR"/>
              <a:t>σ</a:t>
            </a:r>
            <a:r>
              <a:rPr lang="en-US">
                <a:latin typeface="Helvetica"/>
              </a:rPr>
              <a:t> = |4.0|/[(2)(2.70)] = 0.74. From Appendix Chart VII</a:t>
            </a:r>
            <a:r>
              <a:rPr lang="en-US" i="1">
                <a:latin typeface="Helvetica"/>
              </a:rPr>
              <a:t>e</a:t>
            </a:r>
            <a:r>
              <a:rPr lang="en-US">
                <a:latin typeface="Helvetica"/>
              </a:rPr>
              <a:t> with </a:t>
            </a:r>
          </a:p>
          <a:p>
            <a:r>
              <a:rPr lang="en-US" i="1">
                <a:latin typeface="Helvetica"/>
              </a:rPr>
              <a:t>d</a:t>
            </a:r>
            <a:r>
              <a:rPr lang="en-US">
                <a:latin typeface="Helvetica"/>
              </a:rPr>
              <a:t> = 0.74 and </a:t>
            </a:r>
            <a:r>
              <a:rPr lang="el-GR">
                <a:latin typeface="Helvetica"/>
                <a:sym typeface="Mathematica1" pitchFamily="2" charset="2"/>
              </a:rPr>
              <a:t>β</a:t>
            </a:r>
            <a:r>
              <a:rPr lang="en-US">
                <a:latin typeface="Helvetica"/>
              </a:rPr>
              <a:t>= 0.15, we find </a:t>
            </a:r>
            <a:r>
              <a:rPr lang="en-US" i="1">
                <a:latin typeface="Helvetica"/>
              </a:rPr>
              <a:t>n</a:t>
            </a:r>
            <a:r>
              <a:rPr lang="en-US" baseline="30000">
                <a:latin typeface="Helvetica"/>
              </a:rPr>
              <a:t>*</a:t>
            </a:r>
            <a:r>
              <a:rPr lang="en-US">
                <a:latin typeface="Helvetica"/>
              </a:rPr>
              <a:t> = 20, approximately. Therefore, because </a:t>
            </a:r>
          </a:p>
          <a:p>
            <a:r>
              <a:rPr lang="en-US" i="1">
                <a:latin typeface="Helvetica"/>
              </a:rPr>
              <a:t>n</a:t>
            </a:r>
            <a:r>
              <a:rPr lang="en-US" baseline="30000">
                <a:latin typeface="Helvetica"/>
              </a:rPr>
              <a:t>*</a:t>
            </a:r>
            <a:r>
              <a:rPr lang="en-US">
                <a:latin typeface="Helvetica"/>
              </a:rPr>
              <a:t> = 2n - 1,</a:t>
            </a:r>
          </a:p>
          <a:p>
            <a:endParaRPr lang="en-US">
              <a:latin typeface="Helvetica"/>
            </a:endParaRPr>
          </a:p>
          <a:p>
            <a:endParaRPr lang="en-US">
              <a:latin typeface="Helvetica"/>
            </a:endParaRPr>
          </a:p>
          <a:p>
            <a:endParaRPr lang="en-US">
              <a:latin typeface="Helvetica"/>
            </a:endParaRPr>
          </a:p>
          <a:p>
            <a:endParaRPr lang="en-US">
              <a:latin typeface="Helvetica"/>
            </a:endParaRPr>
          </a:p>
          <a:p>
            <a:r>
              <a:rPr lang="en-US">
                <a:latin typeface="Helvetica"/>
              </a:rPr>
              <a:t>and we would use sample sizes of </a:t>
            </a:r>
            <a:r>
              <a:rPr lang="en-US" i="1">
                <a:latin typeface="Helvetica"/>
              </a:rPr>
              <a:t>n</a:t>
            </a:r>
            <a:r>
              <a:rPr lang="en-US" baseline="-25000">
                <a:latin typeface="Helvetica"/>
              </a:rPr>
              <a:t>1</a:t>
            </a:r>
            <a:r>
              <a:rPr lang="en-US">
                <a:latin typeface="Helvetica"/>
              </a:rPr>
              <a:t> = </a:t>
            </a:r>
            <a:r>
              <a:rPr lang="en-US" i="1">
                <a:latin typeface="Helvetica"/>
              </a:rPr>
              <a:t>n</a:t>
            </a:r>
            <a:r>
              <a:rPr lang="en-US" baseline="-25000">
                <a:latin typeface="Helvetica"/>
              </a:rPr>
              <a:t>2</a:t>
            </a:r>
            <a:r>
              <a:rPr lang="en-US">
                <a:latin typeface="Helvetica"/>
              </a:rPr>
              <a:t> = </a:t>
            </a:r>
            <a:r>
              <a:rPr lang="en-US" i="1">
                <a:latin typeface="Helvetica"/>
              </a:rPr>
              <a:t>n</a:t>
            </a:r>
            <a:r>
              <a:rPr lang="en-US">
                <a:latin typeface="Helvetica"/>
              </a:rPr>
              <a:t> = 11.</a:t>
            </a:r>
          </a:p>
          <a:p>
            <a:endParaRPr lang="en-US">
              <a:latin typeface="Helvetica"/>
            </a:endParaRPr>
          </a:p>
        </p:txBody>
      </p:sp>
      <p:sp>
        <p:nvSpPr>
          <p:cNvPr id="22534"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2530" name="Object 7"/>
          <p:cNvGraphicFramePr>
            <a:graphicFrameLocks noChangeAspect="1"/>
          </p:cNvGraphicFramePr>
          <p:nvPr/>
        </p:nvGraphicFramePr>
        <p:xfrm>
          <a:off x="1752600" y="3810000"/>
          <a:ext cx="3886200" cy="685800"/>
        </p:xfrm>
        <a:graphic>
          <a:graphicData uri="http://schemas.openxmlformats.org/presentationml/2006/ole">
            <mc:AlternateContent xmlns:mc="http://schemas.openxmlformats.org/markup-compatibility/2006">
              <mc:Choice xmlns:v="urn:schemas-microsoft-com:vml" Requires="v">
                <p:oleObj spid="_x0000_s22531" name="Equation" r:id="rId4" imgW="2159000" imgH="431800" progId="Equation.DSMT4">
                  <p:embed/>
                </p:oleObj>
              </mc:Choice>
              <mc:Fallback>
                <p:oleObj name="Equation" r:id="rId4" imgW="2159000" imgH="43180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3810000"/>
                        <a:ext cx="38862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0" name="Rectangle 2"/>
          <p:cNvSpPr>
            <a:spLocks noGrp="1" noChangeArrowheads="1"/>
          </p:cNvSpPr>
          <p:nvPr>
            <p:ph type="title"/>
          </p:nvPr>
        </p:nvSpPr>
        <p:spPr>
          <a:xfrm>
            <a:off x="381000" y="0"/>
            <a:ext cx="8229600" cy="838200"/>
          </a:xfrm>
        </p:spPr>
        <p:txBody>
          <a:bodyPr/>
          <a:lstStyle/>
          <a:p>
            <a:pPr algn="l" eaLnBrk="1" hangingPunct="1"/>
            <a:r>
              <a:rPr lang="en-US" sz="2400" b="1" smtClean="0"/>
              <a:t>10-2.3 Confidence Interval on the Difference in Means, Variance Unknown</a:t>
            </a:r>
            <a:endParaRPr lang="en-US" sz="3200" smtClean="0"/>
          </a:p>
        </p:txBody>
      </p:sp>
      <p:sp>
        <p:nvSpPr>
          <p:cNvPr id="23561" name="Text Box 7"/>
          <p:cNvSpPr txBox="1">
            <a:spLocks noChangeArrowheads="1"/>
          </p:cNvSpPr>
          <p:nvPr/>
        </p:nvSpPr>
        <p:spPr bwMode="auto">
          <a:xfrm>
            <a:off x="304800" y="990600"/>
            <a:ext cx="1143000" cy="369888"/>
          </a:xfrm>
          <a:prstGeom prst="rect">
            <a:avLst/>
          </a:prstGeom>
          <a:noFill/>
          <a:ln w="9525">
            <a:noFill/>
            <a:miter lim="800000"/>
            <a:headEnd/>
            <a:tailEnd/>
          </a:ln>
        </p:spPr>
        <p:txBody>
          <a:bodyPr>
            <a:spAutoFit/>
          </a:bodyPr>
          <a:lstStyle/>
          <a:p>
            <a:pPr>
              <a:spcBef>
                <a:spcPct val="50000"/>
              </a:spcBef>
            </a:pPr>
            <a:r>
              <a:rPr lang="en-US" b="1">
                <a:latin typeface="Helvetica"/>
              </a:rPr>
              <a:t>Case 1:  </a:t>
            </a:r>
          </a:p>
        </p:txBody>
      </p:sp>
      <p:graphicFrame>
        <p:nvGraphicFramePr>
          <p:cNvPr id="23554" name="Object 2"/>
          <p:cNvGraphicFramePr>
            <a:graphicFrameLocks noGrp="1" noChangeAspect="1"/>
          </p:cNvGraphicFramePr>
          <p:nvPr>
            <p:ph idx="1"/>
          </p:nvPr>
        </p:nvGraphicFramePr>
        <p:xfrm>
          <a:off x="1524000" y="762000"/>
          <a:ext cx="2514600" cy="785813"/>
        </p:xfrm>
        <a:graphic>
          <a:graphicData uri="http://schemas.openxmlformats.org/presentationml/2006/ole">
            <mc:AlternateContent xmlns:mc="http://schemas.openxmlformats.org/markup-compatibility/2006">
              <mc:Choice xmlns:v="urn:schemas-microsoft-com:vml" Requires="v">
                <p:oleObj spid="_x0000_s23560" name="Equation" r:id="rId4" imgW="812520" imgH="253800" progId="Equation.3">
                  <p:embed/>
                </p:oleObj>
              </mc:Choice>
              <mc:Fallback>
                <p:oleObj name="Equation" r:id="rId4" imgW="812520" imgH="2538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762000"/>
                        <a:ext cx="2514600" cy="785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562" name="Slide Number Placeholder 7"/>
          <p:cNvSpPr>
            <a:spLocks noGrp="1"/>
          </p:cNvSpPr>
          <p:nvPr>
            <p:ph type="sldNum" sz="quarter" idx="12"/>
          </p:nvPr>
        </p:nvSpPr>
        <p:spPr bwMode="auto">
          <a:noFill/>
          <a:ln>
            <a:miter lim="800000"/>
            <a:headEnd/>
            <a:tailEnd/>
          </a:ln>
        </p:spPr>
        <p:txBody>
          <a:bodyPr/>
          <a:lstStyle/>
          <a:p>
            <a:fld id="{3018B879-B2B7-47CB-9DA7-2A4D97EEC352}" type="slidenum">
              <a:rPr lang="en-US" smtClean="0">
                <a:latin typeface="Helvetica"/>
              </a:rPr>
              <a:pPr/>
              <a:t>26</a:t>
            </a:fld>
            <a:endParaRPr lang="en-US" smtClean="0">
              <a:latin typeface="Helvetica"/>
            </a:endParaRPr>
          </a:p>
        </p:txBody>
      </p:sp>
      <p:sp>
        <p:nvSpPr>
          <p:cNvPr id="23563" name="TextBox 7"/>
          <p:cNvSpPr txBox="1">
            <a:spLocks noChangeArrowheads="1"/>
          </p:cNvSpPr>
          <p:nvPr/>
        </p:nvSpPr>
        <p:spPr bwMode="auto">
          <a:xfrm>
            <a:off x="304800" y="1487488"/>
            <a:ext cx="8458200" cy="4524375"/>
          </a:xfrm>
          <a:prstGeom prst="rect">
            <a:avLst/>
          </a:prstGeom>
          <a:noFill/>
          <a:ln w="9525">
            <a:noFill/>
            <a:miter lim="800000"/>
            <a:headEnd/>
            <a:tailEnd/>
          </a:ln>
        </p:spPr>
        <p:txBody>
          <a:bodyPr>
            <a:spAutoFit/>
          </a:bodyPr>
          <a:lstStyle/>
          <a:p>
            <a:r>
              <a:rPr lang="en-US" dirty="0">
                <a:latin typeface="Helvetica"/>
              </a:rPr>
              <a:t>If               , and     </a:t>
            </a:r>
            <a:r>
              <a:rPr lang="en-IN" i="1" dirty="0">
                <a:latin typeface="Helvetica"/>
              </a:rPr>
              <a:t> </a:t>
            </a:r>
            <a:r>
              <a:rPr lang="en-US" dirty="0">
                <a:latin typeface="Helvetica"/>
              </a:rPr>
              <a:t>are the sample means and variances of two random samples of sizes </a:t>
            </a:r>
            <a:r>
              <a:rPr lang="en-US" i="1" dirty="0">
                <a:latin typeface="Helvetica"/>
              </a:rPr>
              <a:t>n</a:t>
            </a:r>
            <a:r>
              <a:rPr lang="en-US" baseline="-25000" dirty="0">
                <a:latin typeface="Helvetica"/>
              </a:rPr>
              <a:t>1</a:t>
            </a:r>
            <a:r>
              <a:rPr lang="en-US" dirty="0">
                <a:latin typeface="Helvetica"/>
              </a:rPr>
              <a:t> and </a:t>
            </a:r>
            <a:r>
              <a:rPr lang="en-US" i="1" dirty="0">
                <a:latin typeface="Helvetica"/>
              </a:rPr>
              <a:t>n</a:t>
            </a:r>
            <a:r>
              <a:rPr lang="en-US" baseline="-25000" dirty="0">
                <a:latin typeface="Helvetica"/>
              </a:rPr>
              <a:t>2</a:t>
            </a:r>
            <a:r>
              <a:rPr lang="en-US" dirty="0">
                <a:latin typeface="Helvetica"/>
              </a:rPr>
              <a:t>, respectively, from two independent normal populations with unknown but equal variances, then a 100(1 - </a:t>
            </a:r>
            <a:r>
              <a:rPr lang="el-GR" dirty="0">
                <a:latin typeface="Helvetica"/>
              </a:rPr>
              <a:t>α</a:t>
            </a:r>
            <a:r>
              <a:rPr lang="en-US" dirty="0">
                <a:latin typeface="Helvetica"/>
              </a:rPr>
              <a:t>)% confidence interval on the difference in means </a:t>
            </a:r>
            <a:r>
              <a:rPr lang="en-US" dirty="0">
                <a:latin typeface="Helvetica"/>
                <a:sym typeface="Mathematica1" pitchFamily="2" charset="2"/>
              </a:rPr>
              <a:t>µ</a:t>
            </a:r>
            <a:r>
              <a:rPr lang="en-US" baseline="-25000" dirty="0">
                <a:latin typeface="Helvetica"/>
              </a:rPr>
              <a:t>1</a:t>
            </a:r>
            <a:r>
              <a:rPr lang="en-US" dirty="0">
                <a:latin typeface="Helvetica"/>
              </a:rPr>
              <a:t> - </a:t>
            </a:r>
            <a:r>
              <a:rPr lang="en-US" dirty="0">
                <a:latin typeface="Helvetica"/>
                <a:sym typeface="Mathematica1" pitchFamily="2" charset="2"/>
              </a:rPr>
              <a:t>µ</a:t>
            </a:r>
            <a:r>
              <a:rPr lang="en-US" baseline="-25000" dirty="0">
                <a:latin typeface="Helvetica"/>
              </a:rPr>
              <a:t>2</a:t>
            </a:r>
            <a:r>
              <a:rPr lang="en-US" dirty="0">
                <a:latin typeface="Helvetica"/>
              </a:rPr>
              <a:t> is</a:t>
            </a:r>
          </a:p>
          <a:p>
            <a:endParaRPr lang="en-US" dirty="0">
              <a:latin typeface="Helvetica"/>
            </a:endParaRPr>
          </a:p>
          <a:p>
            <a:endParaRPr lang="en-US" dirty="0">
              <a:latin typeface="Helvetica"/>
            </a:endParaRPr>
          </a:p>
          <a:p>
            <a:r>
              <a:rPr lang="en-US" dirty="0">
                <a:latin typeface="Helvetica"/>
              </a:rPr>
              <a:t>	                                                                                                  </a:t>
            </a:r>
          </a:p>
          <a:p>
            <a:r>
              <a:rPr lang="en-US" dirty="0">
                <a:latin typeface="Helvetica"/>
              </a:rPr>
              <a:t>								(10-19)</a:t>
            </a:r>
          </a:p>
          <a:p>
            <a:endParaRPr lang="en-US" dirty="0">
              <a:latin typeface="Helvetica"/>
            </a:endParaRPr>
          </a:p>
          <a:p>
            <a:endParaRPr lang="en-US" dirty="0">
              <a:latin typeface="Helvetica"/>
            </a:endParaRPr>
          </a:p>
          <a:p>
            <a:endParaRPr lang="en-US" dirty="0">
              <a:latin typeface="Helvetica"/>
            </a:endParaRPr>
          </a:p>
          <a:p>
            <a:endParaRPr lang="en-US" dirty="0">
              <a:latin typeface="Helvetica"/>
            </a:endParaRPr>
          </a:p>
          <a:p>
            <a:r>
              <a:rPr lang="en-US" dirty="0">
                <a:latin typeface="Helvetica"/>
              </a:rPr>
              <a:t>where                                                             is the pooled estimate of the common population standard deviation, and                         is the upper </a:t>
            </a:r>
            <a:r>
              <a:rPr lang="el-GR" dirty="0">
                <a:latin typeface="Helvetica"/>
              </a:rPr>
              <a:t>α</a:t>
            </a:r>
            <a:r>
              <a:rPr lang="en-US" dirty="0">
                <a:latin typeface="Helvetica"/>
              </a:rPr>
              <a:t>/2 percentage point of the </a:t>
            </a:r>
            <a:r>
              <a:rPr lang="en-US" i="1" dirty="0">
                <a:latin typeface="Helvetica"/>
              </a:rPr>
              <a:t>t</a:t>
            </a:r>
            <a:r>
              <a:rPr lang="en-US" dirty="0">
                <a:latin typeface="Helvetica"/>
              </a:rPr>
              <a:t> distribution with </a:t>
            </a:r>
            <a:r>
              <a:rPr lang="en-US" i="1" dirty="0">
                <a:latin typeface="Helvetica"/>
              </a:rPr>
              <a:t>n</a:t>
            </a:r>
            <a:r>
              <a:rPr lang="en-US" baseline="-25000" dirty="0">
                <a:latin typeface="Helvetica"/>
              </a:rPr>
              <a:t>1</a:t>
            </a:r>
            <a:r>
              <a:rPr lang="en-US" dirty="0">
                <a:latin typeface="Helvetica"/>
              </a:rPr>
              <a:t> + </a:t>
            </a:r>
            <a:r>
              <a:rPr lang="en-US" i="1" dirty="0">
                <a:latin typeface="Helvetica"/>
              </a:rPr>
              <a:t>n</a:t>
            </a:r>
            <a:r>
              <a:rPr lang="en-US" baseline="-25000" dirty="0">
                <a:latin typeface="Helvetica"/>
              </a:rPr>
              <a:t>2</a:t>
            </a:r>
            <a:r>
              <a:rPr lang="en-US" dirty="0">
                <a:latin typeface="Helvetica"/>
              </a:rPr>
              <a:t> - 2 degrees of freedom.</a:t>
            </a:r>
          </a:p>
          <a:p>
            <a:endParaRPr lang="en-US" dirty="0">
              <a:latin typeface="Helvetica"/>
            </a:endParaRPr>
          </a:p>
        </p:txBody>
      </p:sp>
      <p:sp>
        <p:nvSpPr>
          <p:cNvPr id="2356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3555" name="Object 8"/>
          <p:cNvGraphicFramePr>
            <a:graphicFrameLocks noChangeAspect="1"/>
          </p:cNvGraphicFramePr>
          <p:nvPr/>
        </p:nvGraphicFramePr>
        <p:xfrm>
          <a:off x="533400" y="1458913"/>
          <a:ext cx="990600" cy="333375"/>
        </p:xfrm>
        <a:graphic>
          <a:graphicData uri="http://schemas.openxmlformats.org/presentationml/2006/ole">
            <mc:AlternateContent xmlns:mc="http://schemas.openxmlformats.org/markup-compatibility/2006">
              <mc:Choice xmlns:v="urn:schemas-microsoft-com:vml" Requires="v">
                <p:oleObj spid="_x0000_s23561" name="Equation" r:id="rId6" imgW="609336" imgH="253890" progId="Equation.DSMT4">
                  <p:embed/>
                </p:oleObj>
              </mc:Choice>
              <mc:Fallback>
                <p:oleObj name="Equation" r:id="rId6" imgW="609336" imgH="25389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 y="1458913"/>
                        <a:ext cx="9906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565"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3556" name="Object 10"/>
          <p:cNvGraphicFramePr>
            <a:graphicFrameLocks noChangeAspect="1"/>
          </p:cNvGraphicFramePr>
          <p:nvPr/>
        </p:nvGraphicFramePr>
        <p:xfrm>
          <a:off x="1981200" y="1487488"/>
          <a:ext cx="381000" cy="333375"/>
        </p:xfrm>
        <a:graphic>
          <a:graphicData uri="http://schemas.openxmlformats.org/presentationml/2006/ole">
            <mc:AlternateContent xmlns:mc="http://schemas.openxmlformats.org/markup-compatibility/2006">
              <mc:Choice xmlns:v="urn:schemas-microsoft-com:vml" Requires="v">
                <p:oleObj spid="_x0000_s23562" name="Equation" r:id="rId8" imgW="177569" imgH="253670" progId="Equation.DSMT4">
                  <p:embed/>
                </p:oleObj>
              </mc:Choice>
              <mc:Fallback>
                <p:oleObj name="Equation" r:id="rId8" imgW="177569" imgH="25367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1200" y="1487488"/>
                        <a:ext cx="3810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566" name="Rectangle 13"/>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3557" name="Object 12"/>
          <p:cNvGraphicFramePr>
            <a:graphicFrameLocks noChangeAspect="1"/>
          </p:cNvGraphicFramePr>
          <p:nvPr/>
        </p:nvGraphicFramePr>
        <p:xfrm>
          <a:off x="533400" y="2895600"/>
          <a:ext cx="6781800" cy="1295400"/>
        </p:xfrm>
        <a:graphic>
          <a:graphicData uri="http://schemas.openxmlformats.org/presentationml/2006/ole">
            <mc:AlternateContent xmlns:mc="http://schemas.openxmlformats.org/markup-compatibility/2006">
              <mc:Choice xmlns:v="urn:schemas-microsoft-com:vml" Requires="v">
                <p:oleObj spid="_x0000_s23563" name="Equation" r:id="rId10" imgW="3746500" imgH="965200" progId="Equation.DSMT4">
                  <p:embed/>
                </p:oleObj>
              </mc:Choice>
              <mc:Fallback>
                <p:oleObj name="Equation" r:id="rId10" imgW="3746500" imgH="965200" progId="Equation.DSMT4">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3400" y="2895600"/>
                        <a:ext cx="67818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567" name="Rectangle 1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3558" name="Object 14"/>
          <p:cNvGraphicFramePr>
            <a:graphicFrameLocks noChangeAspect="1"/>
          </p:cNvGraphicFramePr>
          <p:nvPr/>
        </p:nvGraphicFramePr>
        <p:xfrm>
          <a:off x="1066800" y="4724400"/>
          <a:ext cx="3810000" cy="381000"/>
        </p:xfrm>
        <a:graphic>
          <a:graphicData uri="http://schemas.openxmlformats.org/presentationml/2006/ole">
            <mc:AlternateContent xmlns:mc="http://schemas.openxmlformats.org/markup-compatibility/2006">
              <mc:Choice xmlns:v="urn:schemas-microsoft-com:vml" Requires="v">
                <p:oleObj spid="_x0000_s23564" name="Equation" r:id="rId12" imgW="2717800" imgH="304800" progId="Equation.DSMT4">
                  <p:embed/>
                </p:oleObj>
              </mc:Choice>
              <mc:Fallback>
                <p:oleObj name="Equation" r:id="rId12" imgW="2717800" imgH="304800" progId="Equation.DSMT4">
                  <p:embed/>
                  <p:pic>
                    <p:nvPicPr>
                      <p:cNvPr id="0" name="Object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66800" y="4724400"/>
                        <a:ext cx="3810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568" name="Rectangle 1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3559" name="Object 16"/>
          <p:cNvGraphicFramePr>
            <a:graphicFrameLocks noChangeAspect="1"/>
          </p:cNvGraphicFramePr>
          <p:nvPr/>
        </p:nvGraphicFramePr>
        <p:xfrm>
          <a:off x="4876800" y="5029200"/>
          <a:ext cx="1600200" cy="409575"/>
        </p:xfrm>
        <a:graphic>
          <a:graphicData uri="http://schemas.openxmlformats.org/presentationml/2006/ole">
            <mc:AlternateContent xmlns:mc="http://schemas.openxmlformats.org/markup-compatibility/2006">
              <mc:Choice xmlns:v="urn:schemas-microsoft-com:vml" Requires="v">
                <p:oleObj spid="_x0000_s23565" name="Equation" r:id="rId14" imgW="685800" imgH="254000" progId="Equation.DSMT4">
                  <p:embed/>
                </p:oleObj>
              </mc:Choice>
              <mc:Fallback>
                <p:oleObj name="Equation" r:id="rId14" imgW="685800" imgH="254000" progId="Equation.DSMT4">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76800" y="5029200"/>
                        <a:ext cx="1600200"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4"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10-9</a:t>
            </a:r>
            <a:r>
              <a:rPr lang="en-US" sz="2400" smtClean="0"/>
              <a:t> </a:t>
            </a:r>
            <a:r>
              <a:rPr lang="en-US" sz="2400" b="1" smtClean="0">
                <a:solidFill>
                  <a:srgbClr val="1F497D"/>
                </a:solidFill>
              </a:rPr>
              <a:t>Cement Hydration</a:t>
            </a:r>
            <a:endParaRPr lang="en-US" sz="2400" smtClean="0"/>
          </a:p>
        </p:txBody>
      </p:sp>
      <p:sp>
        <p:nvSpPr>
          <p:cNvPr id="24585" name="Slide Number Placeholder 7"/>
          <p:cNvSpPr>
            <a:spLocks noGrp="1"/>
          </p:cNvSpPr>
          <p:nvPr>
            <p:ph type="sldNum" sz="quarter" idx="12"/>
          </p:nvPr>
        </p:nvSpPr>
        <p:spPr bwMode="auto">
          <a:noFill/>
          <a:ln>
            <a:miter lim="800000"/>
            <a:headEnd/>
            <a:tailEnd/>
          </a:ln>
        </p:spPr>
        <p:txBody>
          <a:bodyPr/>
          <a:lstStyle/>
          <a:p>
            <a:fld id="{FBA5898E-AD46-4A58-91C0-A29C659BAFF2}" type="slidenum">
              <a:rPr lang="en-US" smtClean="0">
                <a:latin typeface="Helvetica"/>
              </a:rPr>
              <a:pPr/>
              <a:t>27</a:t>
            </a:fld>
            <a:endParaRPr lang="en-US" smtClean="0">
              <a:latin typeface="Helvetica"/>
            </a:endParaRPr>
          </a:p>
        </p:txBody>
      </p:sp>
      <p:sp>
        <p:nvSpPr>
          <p:cNvPr id="24586" name="TextBox 7"/>
          <p:cNvSpPr txBox="1">
            <a:spLocks noChangeArrowheads="1"/>
          </p:cNvSpPr>
          <p:nvPr/>
        </p:nvSpPr>
        <p:spPr bwMode="auto">
          <a:xfrm>
            <a:off x="381000" y="838200"/>
            <a:ext cx="8229600" cy="1570038"/>
          </a:xfrm>
          <a:prstGeom prst="rect">
            <a:avLst/>
          </a:prstGeom>
          <a:noFill/>
          <a:ln w="9525">
            <a:noFill/>
            <a:miter lim="800000"/>
            <a:headEnd/>
            <a:tailEnd/>
          </a:ln>
        </p:spPr>
        <p:txBody>
          <a:bodyPr>
            <a:spAutoFit/>
          </a:bodyPr>
          <a:lstStyle/>
          <a:p>
            <a:r>
              <a:rPr lang="en-US" sz="1600" dirty="0">
                <a:latin typeface="Helvetica"/>
              </a:rPr>
              <a:t>Ten samples of standard cement had an average weight percent calcium of                    </a:t>
            </a:r>
          </a:p>
          <a:p>
            <a:r>
              <a:rPr lang="en-US" sz="1600" dirty="0">
                <a:latin typeface="Helvetica"/>
              </a:rPr>
              <a:t> with a sample standard deviation of </a:t>
            </a:r>
            <a:r>
              <a:rPr lang="en-US" sz="1600" i="1" dirty="0">
                <a:latin typeface="Helvetica"/>
              </a:rPr>
              <a:t>s</a:t>
            </a:r>
            <a:r>
              <a:rPr lang="en-US" sz="1600" baseline="-25000" dirty="0">
                <a:latin typeface="Helvetica"/>
              </a:rPr>
              <a:t>1</a:t>
            </a:r>
            <a:r>
              <a:rPr lang="en-US" sz="1600" dirty="0">
                <a:latin typeface="Helvetica"/>
              </a:rPr>
              <a:t> = 5.0, and 15 samples of the lead-doped cement had an average weight percent calcium of                 with a sample standard deviation of </a:t>
            </a:r>
            <a:r>
              <a:rPr lang="en-US" sz="1600" i="1" dirty="0">
                <a:latin typeface="Helvetica"/>
              </a:rPr>
              <a:t>s</a:t>
            </a:r>
            <a:r>
              <a:rPr lang="en-US" sz="1600" baseline="-25000" dirty="0">
                <a:latin typeface="Helvetica"/>
              </a:rPr>
              <a:t>2</a:t>
            </a:r>
            <a:r>
              <a:rPr lang="en-US" sz="1600" dirty="0">
                <a:latin typeface="Helvetica"/>
              </a:rPr>
              <a:t> = 4.0. Assume that weight percent calcium is normally distributed with same standard deviation. Find a 95% confidence interval on the difference in means, µ</a:t>
            </a:r>
            <a:r>
              <a:rPr lang="en-US" sz="1600" baseline="-25000" dirty="0">
                <a:latin typeface="Helvetica"/>
              </a:rPr>
              <a:t>1</a:t>
            </a:r>
            <a:r>
              <a:rPr lang="en-US" sz="1600" dirty="0">
                <a:latin typeface="Helvetica"/>
              </a:rPr>
              <a:t> - µ</a:t>
            </a:r>
            <a:r>
              <a:rPr lang="en-US" sz="1600" baseline="-25000" dirty="0">
                <a:latin typeface="Helvetica"/>
              </a:rPr>
              <a:t>2</a:t>
            </a:r>
            <a:r>
              <a:rPr lang="en-US" sz="1600" dirty="0">
                <a:latin typeface="Helvetica"/>
              </a:rPr>
              <a:t>, for the two types of cement.</a:t>
            </a:r>
          </a:p>
        </p:txBody>
      </p:sp>
      <p:sp>
        <p:nvSpPr>
          <p:cNvPr id="24587"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4578" name="Object 8"/>
          <p:cNvGraphicFramePr>
            <a:graphicFrameLocks noChangeAspect="1"/>
          </p:cNvGraphicFramePr>
          <p:nvPr/>
        </p:nvGraphicFramePr>
        <p:xfrm>
          <a:off x="7315200" y="838200"/>
          <a:ext cx="990600" cy="295275"/>
        </p:xfrm>
        <a:graphic>
          <a:graphicData uri="http://schemas.openxmlformats.org/presentationml/2006/ole">
            <mc:AlternateContent xmlns:mc="http://schemas.openxmlformats.org/markup-compatibility/2006">
              <mc:Choice xmlns:v="urn:schemas-microsoft-com:vml" Requires="v">
                <p:oleObj spid="_x0000_s24584" name="Equation" r:id="rId4" imgW="596641" imgH="215806" progId="Equation.DSMT4">
                  <p:embed/>
                </p:oleObj>
              </mc:Choice>
              <mc:Fallback>
                <p:oleObj name="Equation" r:id="rId4" imgW="596641" imgH="215806"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15200" y="838200"/>
                        <a:ext cx="990600"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8"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4579" name="Object 10"/>
          <p:cNvGraphicFramePr>
            <a:graphicFrameLocks noChangeAspect="1"/>
          </p:cNvGraphicFramePr>
          <p:nvPr/>
        </p:nvGraphicFramePr>
        <p:xfrm>
          <a:off x="4267200" y="1371600"/>
          <a:ext cx="914400" cy="295275"/>
        </p:xfrm>
        <a:graphic>
          <a:graphicData uri="http://schemas.openxmlformats.org/presentationml/2006/ole">
            <mc:AlternateContent xmlns:mc="http://schemas.openxmlformats.org/markup-compatibility/2006">
              <mc:Choice xmlns:v="urn:schemas-microsoft-com:vml" Requires="v">
                <p:oleObj spid="_x0000_s24585" name="Equation" r:id="rId6" imgW="609336" imgH="215806" progId="Equation.DSMT4">
                  <p:embed/>
                </p:oleObj>
              </mc:Choice>
              <mc:Fallback>
                <p:oleObj name="Equation" r:id="rId6" imgW="609336" imgH="215806"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7200" y="1371600"/>
                        <a:ext cx="914400"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9" name="TextBox 7"/>
          <p:cNvSpPr txBox="1">
            <a:spLocks noChangeArrowheads="1"/>
          </p:cNvSpPr>
          <p:nvPr/>
        </p:nvSpPr>
        <p:spPr bwMode="auto">
          <a:xfrm>
            <a:off x="304800" y="2409825"/>
            <a:ext cx="8305800" cy="4031873"/>
          </a:xfrm>
          <a:prstGeom prst="rect">
            <a:avLst/>
          </a:prstGeom>
          <a:noFill/>
          <a:ln w="9525">
            <a:noFill/>
            <a:miter lim="800000"/>
            <a:headEnd/>
            <a:tailEnd/>
          </a:ln>
        </p:spPr>
        <p:txBody>
          <a:bodyPr>
            <a:spAutoFit/>
          </a:bodyPr>
          <a:lstStyle/>
          <a:p>
            <a:r>
              <a:rPr lang="en-US" sz="1600" dirty="0">
                <a:latin typeface="Helvetica"/>
              </a:rPr>
              <a:t>The pooled estimate of the common standard deviation is found as follows:</a:t>
            </a:r>
          </a:p>
          <a:p>
            <a:endParaRPr lang="en-US" sz="1600" dirty="0">
              <a:latin typeface="Helvetica"/>
            </a:endParaRPr>
          </a:p>
          <a:p>
            <a:endParaRPr lang="en-US" sz="1600" dirty="0">
              <a:latin typeface="Helvetica"/>
            </a:endParaRPr>
          </a:p>
          <a:p>
            <a:endParaRPr lang="en-US" sz="1600" dirty="0">
              <a:latin typeface="Helvetica"/>
            </a:endParaRPr>
          </a:p>
          <a:p>
            <a:endParaRPr lang="en-US" sz="1600" dirty="0">
              <a:latin typeface="Helvetica"/>
            </a:endParaRPr>
          </a:p>
          <a:p>
            <a:endParaRPr lang="en-US" sz="1600" dirty="0">
              <a:latin typeface="Helvetica"/>
            </a:endParaRPr>
          </a:p>
          <a:p>
            <a:r>
              <a:rPr lang="en-US" sz="1600" dirty="0">
                <a:latin typeface="Helvetica"/>
              </a:rPr>
              <a:t>The 95% confidence interval is found using Equation 10-19:</a:t>
            </a:r>
          </a:p>
          <a:p>
            <a:endParaRPr lang="en-US" sz="1600" dirty="0">
              <a:latin typeface="Helvetica"/>
            </a:endParaRPr>
          </a:p>
          <a:p>
            <a:endParaRPr lang="en-US" sz="1600" dirty="0">
              <a:latin typeface="Helvetica"/>
            </a:endParaRPr>
          </a:p>
          <a:p>
            <a:endParaRPr lang="en-US" sz="1600" dirty="0">
              <a:latin typeface="Helvetica"/>
            </a:endParaRPr>
          </a:p>
          <a:p>
            <a:r>
              <a:rPr lang="en-US" sz="1600" dirty="0">
                <a:latin typeface="Helvetica"/>
              </a:rPr>
              <a:t>Upon substituting the sample values and using </a:t>
            </a:r>
            <a:r>
              <a:rPr lang="en-US" sz="1600" i="1" dirty="0">
                <a:latin typeface="Helvetica"/>
              </a:rPr>
              <a:t>t</a:t>
            </a:r>
            <a:r>
              <a:rPr lang="en-US" sz="1600" baseline="-25000" dirty="0">
                <a:latin typeface="Helvetica"/>
              </a:rPr>
              <a:t>0.025,23</a:t>
            </a:r>
            <a:r>
              <a:rPr lang="en-US" sz="1600" dirty="0">
                <a:latin typeface="Helvetica"/>
              </a:rPr>
              <a:t> = 2.069,</a:t>
            </a:r>
          </a:p>
          <a:p>
            <a:endParaRPr lang="en-US" sz="1600" dirty="0">
              <a:latin typeface="Helvetica"/>
            </a:endParaRPr>
          </a:p>
          <a:p>
            <a:endParaRPr lang="en-US" sz="1600" dirty="0">
              <a:latin typeface="Helvetica"/>
            </a:endParaRPr>
          </a:p>
          <a:p>
            <a:endParaRPr lang="en-US" sz="1600" dirty="0">
              <a:latin typeface="Helvetica"/>
            </a:endParaRPr>
          </a:p>
          <a:p>
            <a:r>
              <a:rPr lang="en-US" sz="1600" dirty="0">
                <a:latin typeface="Helvetica"/>
              </a:rPr>
              <a:t>which reduces to -0.72 </a:t>
            </a:r>
            <a:r>
              <a:rPr lang="en-US" sz="1600" dirty="0">
                <a:latin typeface="Helvetica"/>
                <a:sym typeface="Symbol" pitchFamily="18" charset="2"/>
              </a:rPr>
              <a:t></a:t>
            </a:r>
            <a:r>
              <a:rPr lang="en-US" sz="1600" dirty="0">
                <a:latin typeface="Helvetica"/>
              </a:rPr>
              <a:t> m</a:t>
            </a:r>
            <a:r>
              <a:rPr lang="en-US" sz="1600" baseline="-25000" dirty="0">
                <a:latin typeface="Helvetica"/>
              </a:rPr>
              <a:t>1</a:t>
            </a:r>
            <a:r>
              <a:rPr lang="en-US" sz="1600" dirty="0">
                <a:latin typeface="Helvetica"/>
              </a:rPr>
              <a:t> - m</a:t>
            </a:r>
            <a:r>
              <a:rPr lang="en-US" sz="1600" baseline="-25000" dirty="0">
                <a:latin typeface="Helvetica"/>
              </a:rPr>
              <a:t>2</a:t>
            </a:r>
            <a:r>
              <a:rPr lang="en-US" sz="1600" dirty="0">
                <a:latin typeface="Helvetica"/>
              </a:rPr>
              <a:t> </a:t>
            </a:r>
            <a:r>
              <a:rPr lang="en-US" sz="1600" dirty="0">
                <a:latin typeface="Helvetica"/>
                <a:sym typeface="Symbol" pitchFamily="18" charset="2"/>
              </a:rPr>
              <a:t></a:t>
            </a:r>
            <a:r>
              <a:rPr lang="en-US" sz="1600" dirty="0">
                <a:latin typeface="Helvetica"/>
              </a:rPr>
              <a:t> 6.72</a:t>
            </a:r>
          </a:p>
          <a:p>
            <a:endParaRPr lang="en-US" sz="1600" dirty="0">
              <a:latin typeface="Helvetica"/>
            </a:endParaRPr>
          </a:p>
        </p:txBody>
      </p:sp>
      <p:graphicFrame>
        <p:nvGraphicFramePr>
          <p:cNvPr id="24580" name="Object 11"/>
          <p:cNvGraphicFramePr>
            <a:graphicFrameLocks noChangeAspect="1"/>
          </p:cNvGraphicFramePr>
          <p:nvPr/>
        </p:nvGraphicFramePr>
        <p:xfrm>
          <a:off x="1981200" y="2819400"/>
          <a:ext cx="5410200" cy="762000"/>
        </p:xfrm>
        <a:graphic>
          <a:graphicData uri="http://schemas.openxmlformats.org/presentationml/2006/ole">
            <mc:AlternateContent xmlns:mc="http://schemas.openxmlformats.org/markup-compatibility/2006">
              <mc:Choice xmlns:v="urn:schemas-microsoft-com:vml" Requires="v">
                <p:oleObj spid="_x0000_s24586" name="Equation" r:id="rId8" imgW="3479800" imgH="469900" progId="Equation.DSMT4">
                  <p:embed/>
                </p:oleObj>
              </mc:Choice>
              <mc:Fallback>
                <p:oleObj name="Equation" r:id="rId8" imgW="3479800" imgH="46990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1200" y="2819400"/>
                        <a:ext cx="54102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1" name="Object 12"/>
          <p:cNvGraphicFramePr>
            <a:graphicFrameLocks noChangeAspect="1"/>
          </p:cNvGraphicFramePr>
          <p:nvPr/>
        </p:nvGraphicFramePr>
        <p:xfrm>
          <a:off x="2057400" y="3581400"/>
          <a:ext cx="1676400" cy="419100"/>
        </p:xfrm>
        <a:graphic>
          <a:graphicData uri="http://schemas.openxmlformats.org/presentationml/2006/ole">
            <mc:AlternateContent xmlns:mc="http://schemas.openxmlformats.org/markup-compatibility/2006">
              <mc:Choice xmlns:v="urn:schemas-microsoft-com:vml" Requires="v">
                <p:oleObj spid="_x0000_s24587" name="Equation" r:id="rId10" imgW="1143000" imgH="266700" progId="Equation.DSMT4">
                  <p:embed/>
                </p:oleObj>
              </mc:Choice>
              <mc:Fallback>
                <p:oleObj name="Equation" r:id="rId10" imgW="1143000" imgH="266700" progId="Equation.DSMT4">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57400" y="3581400"/>
                        <a:ext cx="16764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2" name="Object 6"/>
          <p:cNvGraphicFramePr>
            <a:graphicFrameLocks noChangeAspect="1"/>
          </p:cNvGraphicFramePr>
          <p:nvPr/>
        </p:nvGraphicFramePr>
        <p:xfrm>
          <a:off x="838200" y="4191000"/>
          <a:ext cx="7391400" cy="762000"/>
        </p:xfrm>
        <a:graphic>
          <a:graphicData uri="http://schemas.openxmlformats.org/presentationml/2006/ole">
            <mc:AlternateContent xmlns:mc="http://schemas.openxmlformats.org/markup-compatibility/2006">
              <mc:Choice xmlns:v="urn:schemas-microsoft-com:vml" Requires="v">
                <p:oleObj spid="_x0000_s24588" name="Equation" r:id="rId12" imgW="4432300" imgH="482600" progId="Equation.DSMT4">
                  <p:embed/>
                </p:oleObj>
              </mc:Choice>
              <mc:Fallback>
                <p:oleObj name="Equation" r:id="rId12" imgW="4432300" imgH="482600" progId="Equation.DSMT4">
                  <p:embed/>
                  <p:pic>
                    <p:nvPicPr>
                      <p:cNvPr id="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38200" y="4191000"/>
                        <a:ext cx="73914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3" name="Object 14"/>
          <p:cNvGraphicFramePr>
            <a:graphicFrameLocks noChangeAspect="1"/>
          </p:cNvGraphicFramePr>
          <p:nvPr/>
        </p:nvGraphicFramePr>
        <p:xfrm>
          <a:off x="685800" y="5181600"/>
          <a:ext cx="7543800" cy="685800"/>
        </p:xfrm>
        <a:graphic>
          <a:graphicData uri="http://schemas.openxmlformats.org/presentationml/2006/ole">
            <mc:AlternateContent xmlns:mc="http://schemas.openxmlformats.org/markup-compatibility/2006">
              <mc:Choice xmlns:v="urn:schemas-microsoft-com:vml" Requires="v">
                <p:oleObj spid="_x0000_s24589" name="Equation" r:id="rId14" imgW="4851400" imgH="444500" progId="Equation.DSMT4">
                  <p:embed/>
                </p:oleObj>
              </mc:Choice>
              <mc:Fallback>
                <p:oleObj name="Equation" r:id="rId14" imgW="4851400" imgH="444500" progId="Equation.DSMT4">
                  <p:embed/>
                  <p:pic>
                    <p:nvPicPr>
                      <p:cNvPr id="0" name="Object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85800" y="5181600"/>
                        <a:ext cx="75438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6" name="Rectangle 2"/>
          <p:cNvSpPr>
            <a:spLocks noGrp="1" noChangeArrowheads="1"/>
          </p:cNvSpPr>
          <p:nvPr>
            <p:ph type="title"/>
          </p:nvPr>
        </p:nvSpPr>
        <p:spPr>
          <a:xfrm>
            <a:off x="381000" y="0"/>
            <a:ext cx="8229600" cy="838200"/>
          </a:xfrm>
        </p:spPr>
        <p:txBody>
          <a:bodyPr/>
          <a:lstStyle/>
          <a:p>
            <a:pPr algn="l" eaLnBrk="1" hangingPunct="1"/>
            <a:r>
              <a:rPr lang="en-US" sz="2400" b="1" smtClean="0"/>
              <a:t>10-2.3 Confidence Interval on the Difference in Means, Variance Unknown</a:t>
            </a:r>
            <a:endParaRPr lang="en-US" sz="2400" smtClean="0"/>
          </a:p>
        </p:txBody>
      </p:sp>
      <p:sp>
        <p:nvSpPr>
          <p:cNvPr id="25607" name="Text Box 5"/>
          <p:cNvSpPr txBox="1">
            <a:spLocks noChangeArrowheads="1"/>
          </p:cNvSpPr>
          <p:nvPr/>
        </p:nvSpPr>
        <p:spPr bwMode="auto">
          <a:xfrm>
            <a:off x="457200" y="1295400"/>
            <a:ext cx="1143000" cy="369888"/>
          </a:xfrm>
          <a:prstGeom prst="rect">
            <a:avLst/>
          </a:prstGeom>
          <a:noFill/>
          <a:ln w="9525">
            <a:noFill/>
            <a:miter lim="800000"/>
            <a:headEnd/>
            <a:tailEnd/>
          </a:ln>
        </p:spPr>
        <p:txBody>
          <a:bodyPr>
            <a:spAutoFit/>
          </a:bodyPr>
          <a:lstStyle/>
          <a:p>
            <a:pPr>
              <a:spcBef>
                <a:spcPct val="50000"/>
              </a:spcBef>
            </a:pPr>
            <a:r>
              <a:rPr lang="en-US" b="1">
                <a:latin typeface="Helvetica"/>
              </a:rPr>
              <a:t>Case 2:  </a:t>
            </a:r>
          </a:p>
        </p:txBody>
      </p:sp>
      <p:graphicFrame>
        <p:nvGraphicFramePr>
          <p:cNvPr id="25602" name="Object 2"/>
          <p:cNvGraphicFramePr>
            <a:graphicFrameLocks noGrp="1" noChangeAspect="1"/>
          </p:cNvGraphicFramePr>
          <p:nvPr>
            <p:ph idx="1"/>
          </p:nvPr>
        </p:nvGraphicFramePr>
        <p:xfrm>
          <a:off x="1524000" y="1109663"/>
          <a:ext cx="1430338" cy="642937"/>
        </p:xfrm>
        <a:graphic>
          <a:graphicData uri="http://schemas.openxmlformats.org/presentationml/2006/ole">
            <mc:AlternateContent xmlns:mc="http://schemas.openxmlformats.org/markup-compatibility/2006">
              <mc:Choice xmlns:v="urn:schemas-microsoft-com:vml" Requires="v">
                <p:oleObj spid="_x0000_s25606" name="Equation" r:id="rId4" imgW="507960" imgH="228600" progId="Equation.3">
                  <p:embed/>
                </p:oleObj>
              </mc:Choice>
              <mc:Fallback>
                <p:oleObj name="Equation" r:id="rId4" imgW="507960" imgH="228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109663"/>
                        <a:ext cx="1430338" cy="642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608" name="Slide Number Placeholder 7"/>
          <p:cNvSpPr>
            <a:spLocks noGrp="1"/>
          </p:cNvSpPr>
          <p:nvPr>
            <p:ph type="sldNum" sz="quarter" idx="12"/>
          </p:nvPr>
        </p:nvSpPr>
        <p:spPr bwMode="auto">
          <a:noFill/>
          <a:ln>
            <a:miter lim="800000"/>
            <a:headEnd/>
            <a:tailEnd/>
          </a:ln>
        </p:spPr>
        <p:txBody>
          <a:bodyPr/>
          <a:lstStyle/>
          <a:p>
            <a:fld id="{73577F11-4874-454D-A3CD-5D7311E0C85D}" type="slidenum">
              <a:rPr lang="en-US" smtClean="0">
                <a:latin typeface="Helvetica"/>
              </a:rPr>
              <a:pPr/>
              <a:t>28</a:t>
            </a:fld>
            <a:endParaRPr lang="en-US" smtClean="0">
              <a:latin typeface="Helvetica"/>
            </a:endParaRPr>
          </a:p>
        </p:txBody>
      </p:sp>
      <p:sp>
        <p:nvSpPr>
          <p:cNvPr id="25609" name="TextBox 7"/>
          <p:cNvSpPr txBox="1">
            <a:spLocks noChangeArrowheads="1"/>
          </p:cNvSpPr>
          <p:nvPr/>
        </p:nvSpPr>
        <p:spPr bwMode="auto">
          <a:xfrm>
            <a:off x="381000" y="1933575"/>
            <a:ext cx="8534400" cy="3416300"/>
          </a:xfrm>
          <a:prstGeom prst="rect">
            <a:avLst/>
          </a:prstGeom>
          <a:noFill/>
          <a:ln w="9525">
            <a:noFill/>
            <a:miter lim="800000"/>
            <a:headEnd/>
            <a:tailEnd/>
          </a:ln>
        </p:spPr>
        <p:txBody>
          <a:bodyPr>
            <a:spAutoFit/>
          </a:bodyPr>
          <a:lstStyle/>
          <a:p>
            <a:r>
              <a:rPr lang="en-US">
                <a:latin typeface="Helvetica"/>
              </a:rPr>
              <a:t>If               </a:t>
            </a:r>
            <a:r>
              <a:rPr lang="en-IN">
                <a:latin typeface="Helvetica"/>
              </a:rPr>
              <a:t>,</a:t>
            </a:r>
            <a:r>
              <a:rPr lang="en-US">
                <a:latin typeface="Helvetica"/>
              </a:rPr>
              <a:t> and </a:t>
            </a:r>
            <a:r>
              <a:rPr lang="en-IN" i="1">
                <a:latin typeface="Helvetica"/>
              </a:rPr>
              <a:t>     </a:t>
            </a:r>
            <a:r>
              <a:rPr lang="en-US">
                <a:latin typeface="Helvetica"/>
              </a:rPr>
              <a:t>are the means and variances of two random samples of sizes </a:t>
            </a:r>
            <a:r>
              <a:rPr lang="en-US" i="1">
                <a:latin typeface="Helvetica"/>
              </a:rPr>
              <a:t>n</a:t>
            </a:r>
            <a:r>
              <a:rPr lang="en-US" baseline="-25000">
                <a:latin typeface="Helvetica"/>
              </a:rPr>
              <a:t>1</a:t>
            </a:r>
            <a:r>
              <a:rPr lang="en-US">
                <a:latin typeface="Helvetica"/>
              </a:rPr>
              <a:t> and </a:t>
            </a:r>
            <a:r>
              <a:rPr lang="en-US" i="1">
                <a:latin typeface="Helvetica"/>
              </a:rPr>
              <a:t>n</a:t>
            </a:r>
            <a:r>
              <a:rPr lang="en-US" baseline="-25000">
                <a:latin typeface="Helvetica"/>
              </a:rPr>
              <a:t>2</a:t>
            </a:r>
            <a:r>
              <a:rPr lang="en-US">
                <a:latin typeface="Helvetica"/>
              </a:rPr>
              <a:t>, respectively, from two independent normal populations with unknown and unequal variances, an approximate 100(1 - </a:t>
            </a:r>
            <a:r>
              <a:rPr lang="el-GR">
                <a:latin typeface="Helvetica"/>
              </a:rPr>
              <a:t>α</a:t>
            </a:r>
            <a:r>
              <a:rPr lang="en-US">
                <a:latin typeface="Helvetica"/>
              </a:rPr>
              <a:t>)% confidence interval on the difference in means </a:t>
            </a:r>
            <a:r>
              <a:rPr lang="en-US">
                <a:latin typeface="Helvetica"/>
                <a:sym typeface="Mathematica1" pitchFamily="2" charset="2"/>
              </a:rPr>
              <a:t>µ</a:t>
            </a:r>
            <a:r>
              <a:rPr lang="en-US" baseline="-25000">
                <a:latin typeface="Helvetica"/>
              </a:rPr>
              <a:t>1</a:t>
            </a:r>
            <a:r>
              <a:rPr lang="en-US">
                <a:latin typeface="Helvetica"/>
              </a:rPr>
              <a:t> - </a:t>
            </a:r>
            <a:r>
              <a:rPr lang="en-US">
                <a:latin typeface="Helvetica"/>
                <a:sym typeface="Mathematica1" pitchFamily="2" charset="2"/>
              </a:rPr>
              <a:t>µ</a:t>
            </a:r>
            <a:r>
              <a:rPr lang="en-US" baseline="-25000">
                <a:latin typeface="Helvetica"/>
              </a:rPr>
              <a:t>2</a:t>
            </a:r>
            <a:r>
              <a:rPr lang="en-US">
                <a:latin typeface="Helvetica"/>
              </a:rPr>
              <a:t> is</a:t>
            </a:r>
          </a:p>
          <a:p>
            <a:endParaRPr lang="en-US">
              <a:latin typeface="Helvetica"/>
            </a:endParaRPr>
          </a:p>
          <a:p>
            <a:endParaRPr lang="en-US">
              <a:latin typeface="Helvetica"/>
            </a:endParaRPr>
          </a:p>
          <a:p>
            <a:r>
              <a:rPr lang="en-US">
                <a:latin typeface="Helvetica"/>
              </a:rPr>
              <a:t>                                                                                                             (10-20)</a:t>
            </a:r>
          </a:p>
          <a:p>
            <a:endParaRPr lang="en-US">
              <a:latin typeface="Helvetica"/>
            </a:endParaRPr>
          </a:p>
          <a:p>
            <a:endParaRPr lang="en-US">
              <a:latin typeface="Helvetica"/>
            </a:endParaRPr>
          </a:p>
          <a:p>
            <a:r>
              <a:rPr lang="en-US">
                <a:latin typeface="Helvetica"/>
              </a:rPr>
              <a:t>where </a:t>
            </a:r>
            <a:r>
              <a:rPr lang="en-US" i="1">
                <a:latin typeface="Helvetica"/>
              </a:rPr>
              <a:t>v</a:t>
            </a:r>
            <a:r>
              <a:rPr lang="en-US">
                <a:latin typeface="Helvetica"/>
              </a:rPr>
              <a:t> is given by Equation 10-16 and </a:t>
            </a:r>
            <a:r>
              <a:rPr lang="en-US" i="1">
                <a:latin typeface="Helvetica"/>
              </a:rPr>
              <a:t>t</a:t>
            </a:r>
            <a:r>
              <a:rPr lang="en-US" baseline="-25000">
                <a:latin typeface="Helvetica"/>
                <a:sym typeface="Mathematica1" pitchFamily="2" charset="2"/>
              </a:rPr>
              <a:t></a:t>
            </a:r>
            <a:r>
              <a:rPr lang="en-US" baseline="-25000">
                <a:latin typeface="Helvetica"/>
              </a:rPr>
              <a:t>/2,</a:t>
            </a:r>
            <a:r>
              <a:rPr lang="en-US" i="1" baseline="-25000">
                <a:latin typeface="Helvetica"/>
              </a:rPr>
              <a:t>v</a:t>
            </a:r>
            <a:r>
              <a:rPr lang="en-US">
                <a:latin typeface="Helvetica"/>
              </a:rPr>
              <a:t> the upper </a:t>
            </a:r>
            <a:r>
              <a:rPr lang="en-US" b="1">
                <a:latin typeface="Helvetica"/>
                <a:sym typeface="Mathematica1" pitchFamily="2" charset="2"/>
              </a:rPr>
              <a:t> </a:t>
            </a:r>
            <a:r>
              <a:rPr lang="en-US">
                <a:latin typeface="Helvetica"/>
              </a:rPr>
              <a:t>/2 percentage point of the </a:t>
            </a:r>
            <a:r>
              <a:rPr lang="en-US" i="1">
                <a:latin typeface="Helvetica"/>
              </a:rPr>
              <a:t>t</a:t>
            </a:r>
            <a:r>
              <a:rPr lang="en-US">
                <a:latin typeface="Helvetica"/>
              </a:rPr>
              <a:t> distribution with </a:t>
            </a:r>
            <a:r>
              <a:rPr lang="en-US" i="1">
                <a:latin typeface="Helvetica"/>
              </a:rPr>
              <a:t>v</a:t>
            </a:r>
            <a:r>
              <a:rPr lang="en-US">
                <a:latin typeface="Helvetica"/>
              </a:rPr>
              <a:t> degrees of freedom.</a:t>
            </a:r>
          </a:p>
          <a:p>
            <a:endParaRPr lang="en-US">
              <a:latin typeface="Helvetica"/>
            </a:endParaRPr>
          </a:p>
        </p:txBody>
      </p:sp>
      <p:graphicFrame>
        <p:nvGraphicFramePr>
          <p:cNvPr id="25603" name="Object 8"/>
          <p:cNvGraphicFramePr>
            <a:graphicFrameLocks noChangeAspect="1"/>
          </p:cNvGraphicFramePr>
          <p:nvPr/>
        </p:nvGraphicFramePr>
        <p:xfrm>
          <a:off x="609600" y="1905000"/>
          <a:ext cx="990600" cy="333375"/>
        </p:xfrm>
        <a:graphic>
          <a:graphicData uri="http://schemas.openxmlformats.org/presentationml/2006/ole">
            <mc:AlternateContent xmlns:mc="http://schemas.openxmlformats.org/markup-compatibility/2006">
              <mc:Choice xmlns:v="urn:schemas-microsoft-com:vml" Requires="v">
                <p:oleObj spid="_x0000_s25607" name="Equation" r:id="rId6" imgW="609336" imgH="253890" progId="Equation.DSMT4">
                  <p:embed/>
                </p:oleObj>
              </mc:Choice>
              <mc:Fallback>
                <p:oleObj name="Equation" r:id="rId6" imgW="609336" imgH="25389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1905000"/>
                        <a:ext cx="9906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04" name="Object 9"/>
          <p:cNvGraphicFramePr>
            <a:graphicFrameLocks noChangeAspect="1"/>
          </p:cNvGraphicFramePr>
          <p:nvPr/>
        </p:nvGraphicFramePr>
        <p:xfrm>
          <a:off x="2057400" y="1933575"/>
          <a:ext cx="381000" cy="333375"/>
        </p:xfrm>
        <a:graphic>
          <a:graphicData uri="http://schemas.openxmlformats.org/presentationml/2006/ole">
            <mc:AlternateContent xmlns:mc="http://schemas.openxmlformats.org/markup-compatibility/2006">
              <mc:Choice xmlns:v="urn:schemas-microsoft-com:vml" Requires="v">
                <p:oleObj spid="_x0000_s25608" name="Equation" r:id="rId8" imgW="177569" imgH="253670" progId="Equation.DSMT4">
                  <p:embed/>
                </p:oleObj>
              </mc:Choice>
              <mc:Fallback>
                <p:oleObj name="Equation" r:id="rId8" imgW="177569" imgH="25367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1933575"/>
                        <a:ext cx="3810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610"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5605" name="Object 10"/>
          <p:cNvGraphicFramePr>
            <a:graphicFrameLocks noChangeAspect="1"/>
          </p:cNvGraphicFramePr>
          <p:nvPr/>
        </p:nvGraphicFramePr>
        <p:xfrm>
          <a:off x="609600" y="3305175"/>
          <a:ext cx="6400800" cy="914400"/>
        </p:xfrm>
        <a:graphic>
          <a:graphicData uri="http://schemas.openxmlformats.org/presentationml/2006/ole">
            <mc:AlternateContent xmlns:mc="http://schemas.openxmlformats.org/markup-compatibility/2006">
              <mc:Choice xmlns:v="urn:schemas-microsoft-com:vml" Requires="v">
                <p:oleObj spid="_x0000_s25609" name="Equation" r:id="rId10" imgW="3898900" imgH="520700" progId="Equation.DSMT4">
                  <p:embed/>
                </p:oleObj>
              </mc:Choice>
              <mc:Fallback>
                <p:oleObj name="Equation" r:id="rId10" imgW="3898900" imgH="520700" progId="Equation.DSMT4">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9600" y="3305175"/>
                        <a:ext cx="64008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10-2 Hypotheses Tests</a:t>
            </a:r>
            <a:r>
              <a:rPr lang="en-US" dirty="0" smtClean="0">
                <a:latin typeface="Helvetica" pitchFamily="50" charset="0"/>
              </a:rPr>
              <a:t> on the Difference in Means, Variances Unknown</a:t>
            </a:r>
            <a:endParaRPr lang="en-US" dirty="0">
              <a:latin typeface="Helvetica"/>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Rectangle 2"/>
          <p:cNvSpPr>
            <a:spLocks noGrp="1" noChangeArrowheads="1"/>
          </p:cNvSpPr>
          <p:nvPr>
            <p:ph type="title"/>
          </p:nvPr>
        </p:nvSpPr>
        <p:spPr>
          <a:xfrm>
            <a:off x="381000" y="0"/>
            <a:ext cx="8229600" cy="838200"/>
          </a:xfrm>
        </p:spPr>
        <p:txBody>
          <a:bodyPr/>
          <a:lstStyle/>
          <a:p>
            <a:pPr algn="l"/>
            <a:r>
              <a:rPr lang="en-US" sz="3600" b="1" smtClean="0"/>
              <a:t>10-4:  Paired </a:t>
            </a:r>
            <a:r>
              <a:rPr lang="en-US" sz="3600" b="1" i="1" smtClean="0"/>
              <a:t>t</a:t>
            </a:r>
            <a:r>
              <a:rPr lang="en-US" sz="3600" b="1" smtClean="0"/>
              <a:t>-Test</a:t>
            </a:r>
            <a:endParaRPr lang="en-US" sz="3600" smtClean="0"/>
          </a:p>
        </p:txBody>
      </p:sp>
      <p:sp>
        <p:nvSpPr>
          <p:cNvPr id="26631" name="Slide Number Placeholder 5"/>
          <p:cNvSpPr>
            <a:spLocks noGrp="1"/>
          </p:cNvSpPr>
          <p:nvPr>
            <p:ph type="sldNum" sz="quarter" idx="12"/>
          </p:nvPr>
        </p:nvSpPr>
        <p:spPr bwMode="auto">
          <a:noFill/>
          <a:ln>
            <a:miter lim="800000"/>
            <a:headEnd/>
            <a:tailEnd/>
          </a:ln>
        </p:spPr>
        <p:txBody>
          <a:bodyPr/>
          <a:lstStyle/>
          <a:p>
            <a:fld id="{7CC7BC9B-E9D0-40DE-93E3-F3C902CF8AE3}" type="slidenum">
              <a:rPr lang="en-US" smtClean="0">
                <a:latin typeface="Helvetica"/>
              </a:rPr>
              <a:pPr/>
              <a:t>29</a:t>
            </a:fld>
            <a:endParaRPr lang="en-US" smtClean="0">
              <a:latin typeface="Helvetica"/>
            </a:endParaRPr>
          </a:p>
        </p:txBody>
      </p:sp>
      <p:graphicFrame>
        <p:nvGraphicFramePr>
          <p:cNvPr id="6" name="Table 5"/>
          <p:cNvGraphicFramePr>
            <a:graphicFrameLocks noGrp="1"/>
          </p:cNvGraphicFramePr>
          <p:nvPr/>
        </p:nvGraphicFramePr>
        <p:xfrm>
          <a:off x="381000" y="914400"/>
          <a:ext cx="8534400" cy="5105400"/>
        </p:xfrm>
        <a:graphic>
          <a:graphicData uri="http://schemas.openxmlformats.org/drawingml/2006/table">
            <a:tbl>
              <a:tblPr/>
              <a:tblGrid>
                <a:gridCol w="2776538"/>
                <a:gridCol w="3028950"/>
                <a:gridCol w="2728912"/>
              </a:tblGrid>
              <a:tr h="712788">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Helvetica"/>
                          <a:cs typeface="Times New Roman" pitchFamily="18" charset="0"/>
                        </a:rPr>
                        <a:t>Null hypothesis:   </a:t>
                      </a:r>
                      <a:r>
                        <a:rPr kumimoji="0" lang="en-US" sz="1800" b="1" i="1" u="none" strike="noStrike" cap="none" normalizeH="0" baseline="0" smtClean="0">
                          <a:ln>
                            <a:noFill/>
                          </a:ln>
                          <a:solidFill>
                            <a:srgbClr val="000000"/>
                          </a:solidFill>
                          <a:effectLst/>
                          <a:latin typeface="Helvetica"/>
                          <a:cs typeface="Times New Roman" pitchFamily="18" charset="0"/>
                        </a:rPr>
                        <a:t>H</a:t>
                      </a:r>
                      <a:r>
                        <a:rPr kumimoji="0" lang="en-US" sz="1800" b="1" i="0" u="none" strike="noStrike" cap="none" normalizeH="0" baseline="-25000" smtClean="0">
                          <a:ln>
                            <a:noFill/>
                          </a:ln>
                          <a:solidFill>
                            <a:srgbClr val="000000"/>
                          </a:solidFill>
                          <a:effectLst/>
                          <a:latin typeface="Helvetica"/>
                          <a:cs typeface="Times New Roman" pitchFamily="18" charset="0"/>
                        </a:rPr>
                        <a:t>0</a:t>
                      </a:r>
                      <a:r>
                        <a:rPr kumimoji="0" lang="en-US" sz="1800" b="1" i="0" u="none" strike="noStrike" cap="none" normalizeH="0" baseline="0" smtClean="0">
                          <a:ln>
                            <a:noFill/>
                          </a:ln>
                          <a:solidFill>
                            <a:srgbClr val="000000"/>
                          </a:solidFill>
                          <a:effectLst/>
                          <a:latin typeface="Helvetica"/>
                          <a:cs typeface="Times New Roman" pitchFamily="18" charset="0"/>
                        </a:rPr>
                        <a:t>: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25000" smtClean="0">
                          <a:ln>
                            <a:noFill/>
                          </a:ln>
                          <a:solidFill>
                            <a:srgbClr val="000000"/>
                          </a:solidFill>
                          <a:effectLst/>
                          <a:latin typeface="Helvetica"/>
                          <a:cs typeface="Times New Roman" pitchFamily="18" charset="0"/>
                        </a:rPr>
                        <a:t>D</a:t>
                      </a:r>
                      <a:r>
                        <a:rPr kumimoji="0" lang="en-US" sz="1800" b="1" i="0" u="none" strike="noStrike" cap="none" normalizeH="0" baseline="0" smtClean="0">
                          <a:ln>
                            <a:noFill/>
                          </a:ln>
                          <a:solidFill>
                            <a:srgbClr val="000000"/>
                          </a:solidFill>
                          <a:effectLst/>
                          <a:latin typeface="Helvetica"/>
                          <a:cs typeface="Times New Roman" pitchFamily="18" charset="0"/>
                        </a:rPr>
                        <a:t>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0" smtClean="0">
                          <a:ln>
                            <a:noFill/>
                          </a:ln>
                          <a:solidFill>
                            <a:srgbClr val="000000"/>
                          </a:solidFill>
                          <a:effectLst/>
                          <a:latin typeface="Helvetica"/>
                          <a:cs typeface="Times New Roman" pitchFamily="18" charset="0"/>
                        </a:rPr>
                        <a:t>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25000" smtClean="0">
                          <a:ln>
                            <a:noFill/>
                          </a:ln>
                          <a:solidFill>
                            <a:srgbClr val="000000"/>
                          </a:solidFill>
                          <a:effectLst/>
                          <a:latin typeface="Helvetica"/>
                          <a:cs typeface="Times New Roman" pitchFamily="18" charset="0"/>
                        </a:rPr>
                        <a:t>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25000" smtClean="0">
                        <a:ln>
                          <a:noFill/>
                        </a:ln>
                        <a:solidFill>
                          <a:srgbClr val="000000"/>
                        </a:solidFill>
                        <a:effectLst/>
                        <a:latin typeface="Helvetic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anchor="b"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IN" sz="1800" b="1" i="0" u="none" strike="noStrike" cap="none" normalizeH="0" baseline="0" smtClean="0">
                        <a:ln>
                          <a:noFill/>
                        </a:ln>
                        <a:solidFill>
                          <a:schemeClr val="tx1"/>
                        </a:solidFill>
                        <a:effectLst/>
                        <a:latin typeface="Helvetica"/>
                        <a:cs typeface="Times New Roman" pitchFamily="18" charset="0"/>
                      </a:endParaRPr>
                    </a:p>
                  </a:txBody>
                  <a:tcPr marL="25400" marR="25400" marT="0" marB="0" horzOverflow="overflow">
                    <a:lnL>
                      <a:noFill/>
                    </a:lnL>
                    <a:lnR>
                      <a:noFill/>
                    </a:lnR>
                    <a:lnT>
                      <a:noFill/>
                    </a:lnT>
                    <a:lnB>
                      <a:noFill/>
                    </a:lnB>
                    <a:lnTlToBr>
                      <a:noFill/>
                    </a:lnTlToBr>
                    <a:lnBlToTr>
                      <a:noFill/>
                    </a:lnBlToTr>
                    <a:noFill/>
                  </a:tcPr>
                </a:tc>
              </a:tr>
              <a:tr h="6143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Helvetica"/>
                          <a:cs typeface="Times New Roman" pitchFamily="18" charset="0"/>
                        </a:rPr>
                        <a:t>Test statistic: </a:t>
                      </a: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IN" sz="1800" b="1" i="0" u="none" strike="noStrike" cap="none" normalizeH="0" baseline="0" smtClean="0">
                        <a:ln>
                          <a:noFill/>
                        </a:ln>
                        <a:solidFill>
                          <a:schemeClr val="tx1"/>
                        </a:solidFill>
                        <a:effectLst/>
                        <a:latin typeface="Helvetica"/>
                        <a:cs typeface="Times New Roman" pitchFamily="18" charset="0"/>
                      </a:endParaRPr>
                    </a:p>
                  </a:txBody>
                  <a:tcPr marL="25400" marR="25400" marT="0" marB="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000000"/>
                        </a:solidFill>
                        <a:effectLst/>
                        <a:latin typeface="Helvetic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Helvetica"/>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000000"/>
                        </a:solidFill>
                        <a:effectLst/>
                        <a:latin typeface="Helvetic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horzOverflow="overflow">
                    <a:lnL>
                      <a:noFill/>
                    </a:lnL>
                    <a:lnR>
                      <a:noFill/>
                    </a:lnR>
                    <a:lnT>
                      <a:noFill/>
                    </a:lnT>
                    <a:lnB>
                      <a:noFill/>
                    </a:lnB>
                    <a:lnTlToBr>
                      <a:noFill/>
                    </a:lnTlToBr>
                    <a:lnBlToTr>
                      <a:noFill/>
                    </a:lnBlToTr>
                    <a:noFill/>
                  </a:tcPr>
                </a:tc>
              </a:tr>
              <a:tr h="6762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Helvetica"/>
                          <a:cs typeface="Times New Roman" pitchFamily="18" charset="0"/>
                        </a:rPr>
                        <a:t>Alternative Hypothesis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1" u="none" strike="noStrike" cap="none" normalizeH="0" baseline="0" smtClean="0">
                          <a:ln>
                            <a:noFill/>
                          </a:ln>
                          <a:solidFill>
                            <a:srgbClr val="000000"/>
                          </a:solidFill>
                          <a:effectLst/>
                          <a:latin typeface="Helvetica"/>
                          <a:cs typeface="Times New Roman" pitchFamily="18" charset="0"/>
                        </a:rPr>
                        <a:t>P-Value</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Helvetica"/>
                          <a:cs typeface="Times New Roman" pitchFamily="18" charset="0"/>
                        </a:rPr>
                        <a:t>Rejection Criterion for Fixed-Level Tests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000000"/>
                        </a:solidFill>
                        <a:effectLst/>
                        <a:latin typeface="Helvetica"/>
                        <a:cs typeface="Times New Roman" pitchFamily="18" charset="0"/>
                      </a:endParaRPr>
                    </a:p>
                  </a:txBody>
                  <a:tcPr marL="25400" marR="25400" marT="0" marB="0" anchor="b"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6334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1" u="none" strike="noStrike" cap="none" normalizeH="0" baseline="0" smtClean="0">
                        <a:ln>
                          <a:noFill/>
                        </a:ln>
                        <a:solidFill>
                          <a:srgbClr val="000000"/>
                        </a:solidFill>
                        <a:effectLst/>
                        <a:latin typeface="Helvetic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1" u="none" strike="noStrike" cap="none" normalizeH="0" baseline="0" smtClean="0">
                          <a:ln>
                            <a:noFill/>
                          </a:ln>
                          <a:solidFill>
                            <a:srgbClr val="000000"/>
                          </a:solidFill>
                          <a:effectLst/>
                          <a:latin typeface="Helvetica"/>
                          <a:cs typeface="Times New Roman" pitchFamily="18" charset="0"/>
                        </a:rPr>
                        <a:t>H</a:t>
                      </a:r>
                      <a:r>
                        <a:rPr kumimoji="0" lang="en-US" sz="1800" b="1" i="0" u="none" strike="noStrike" cap="none" normalizeH="0" baseline="-25000" smtClean="0">
                          <a:ln>
                            <a:noFill/>
                          </a:ln>
                          <a:solidFill>
                            <a:srgbClr val="000000"/>
                          </a:solidFill>
                          <a:effectLst/>
                          <a:latin typeface="Helvetica"/>
                          <a:cs typeface="Times New Roman" pitchFamily="18" charset="0"/>
                        </a:rPr>
                        <a:t>1</a:t>
                      </a:r>
                      <a:r>
                        <a:rPr kumimoji="0" lang="en-US" sz="1800" b="1" i="0" u="none" strike="noStrike" cap="none" normalizeH="0" baseline="0" smtClean="0">
                          <a:ln>
                            <a:noFill/>
                          </a:ln>
                          <a:solidFill>
                            <a:srgbClr val="000000"/>
                          </a:solidFill>
                          <a:effectLst/>
                          <a:latin typeface="Helvetica"/>
                          <a:cs typeface="Times New Roman" pitchFamily="18" charset="0"/>
                        </a:rPr>
                        <a:t>: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25000" smtClean="0">
                          <a:ln>
                            <a:noFill/>
                          </a:ln>
                          <a:solidFill>
                            <a:srgbClr val="000000"/>
                          </a:solidFill>
                          <a:effectLst/>
                          <a:latin typeface="Helvetica"/>
                          <a:cs typeface="Times New Roman" pitchFamily="18" charset="0"/>
                        </a:rPr>
                        <a:t>D</a:t>
                      </a:r>
                      <a:r>
                        <a:rPr kumimoji="0" lang="en-US" sz="1800" b="1" i="0" u="none" strike="noStrike" cap="none" normalizeH="0" baseline="0" smtClean="0">
                          <a:ln>
                            <a:noFill/>
                          </a:ln>
                          <a:solidFill>
                            <a:srgbClr val="000000"/>
                          </a:solidFill>
                          <a:effectLst/>
                          <a:latin typeface="Helvetica"/>
                          <a:cs typeface="Times New Roman" pitchFamily="18" charset="0"/>
                        </a:rPr>
                        <a:t> ≠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25000" smtClean="0">
                          <a:ln>
                            <a:noFill/>
                          </a:ln>
                          <a:solidFill>
                            <a:srgbClr val="000000"/>
                          </a:solidFill>
                          <a:effectLst/>
                          <a:latin typeface="Helvetica"/>
                          <a:cs typeface="Times New Roman" pitchFamily="18" charset="0"/>
                        </a:rPr>
                        <a:t>0</a:t>
                      </a: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000000"/>
                        </a:solidFill>
                        <a:effectLst/>
                        <a:latin typeface="Helvetica"/>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Helvetica"/>
                          <a:cs typeface="Times New Roman" pitchFamily="18" charset="0"/>
                        </a:rPr>
                        <a:t>Probability above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1" u="none" strike="noStrike" cap="none" normalizeH="0" baseline="0" smtClean="0">
                          <a:ln>
                            <a:noFill/>
                          </a:ln>
                          <a:solidFill>
                            <a:srgbClr val="000000"/>
                          </a:solidFill>
                          <a:effectLst/>
                          <a:latin typeface="Helvetica"/>
                          <a:cs typeface="Times New Roman" pitchFamily="18" charset="0"/>
                        </a:rPr>
                        <a:t>t</a:t>
                      </a:r>
                      <a:r>
                        <a:rPr kumimoji="0" lang="en-US" sz="1800" b="1" i="0" u="none" strike="noStrike" cap="none" normalizeH="0" baseline="-25000" smtClean="0">
                          <a:ln>
                            <a:noFill/>
                          </a:ln>
                          <a:solidFill>
                            <a:srgbClr val="000000"/>
                          </a:solidFill>
                          <a:effectLst/>
                          <a:latin typeface="Helvetica"/>
                          <a:cs typeface="Times New Roman" pitchFamily="18" charset="0"/>
                        </a:rPr>
                        <a:t>0</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0" smtClean="0">
                          <a:ln>
                            <a:noFill/>
                          </a:ln>
                          <a:solidFill>
                            <a:srgbClr val="000000"/>
                          </a:solidFill>
                          <a:effectLst/>
                          <a:latin typeface="Helvetica"/>
                          <a:cs typeface="Times New Roman" pitchFamily="18" charset="0"/>
                        </a:rPr>
                        <a:t> and probability below</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1" u="none" strike="noStrike" cap="none" normalizeH="0" baseline="0" smtClean="0">
                          <a:ln>
                            <a:noFill/>
                          </a:ln>
                          <a:solidFill>
                            <a:srgbClr val="000000"/>
                          </a:solidFill>
                          <a:effectLst/>
                          <a:latin typeface="Helvetica"/>
                          <a:cs typeface="Times New Roman" pitchFamily="18" charset="0"/>
                        </a:rPr>
                        <a:t>t</a:t>
                      </a:r>
                      <a:r>
                        <a:rPr kumimoji="0" lang="en-US" sz="1800" b="1" i="0" u="none" strike="noStrike" cap="none" normalizeH="0" baseline="-25000" smtClean="0">
                          <a:ln>
                            <a:noFill/>
                          </a:ln>
                          <a:solidFill>
                            <a:srgbClr val="000000"/>
                          </a:solidFill>
                          <a:effectLst/>
                          <a:latin typeface="Helvetica"/>
                          <a:cs typeface="Times New Roman" pitchFamily="18" charset="0"/>
                        </a:rPr>
                        <a:t>0</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Helvetica"/>
                          <a:cs typeface="Times New Roman" pitchFamily="18" charset="0"/>
                        </a:rPr>
                        <a:t>                              </a:t>
                      </a:r>
                      <a:endParaRPr kumimoji="0" lang="en-US" sz="1800" b="1" i="1" u="none" strike="noStrike" cap="none" normalizeH="0" baseline="0" smtClean="0">
                        <a:ln>
                          <a:noFill/>
                        </a:ln>
                        <a:solidFill>
                          <a:srgbClr val="000000"/>
                        </a:solidFill>
                        <a:effectLst/>
                        <a:latin typeface="Helvetica"/>
                        <a:cs typeface="Times New Roman" pitchFamily="18" charset="0"/>
                      </a:endParaRPr>
                    </a:p>
                  </a:txBody>
                  <a:tcPr marL="25400" marR="25400" marT="0" marB="0"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334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1" u="none" strike="noStrike" cap="none" normalizeH="0" baseline="0" smtClean="0">
                        <a:ln>
                          <a:noFill/>
                        </a:ln>
                        <a:solidFill>
                          <a:srgbClr val="000000"/>
                        </a:solidFill>
                        <a:effectLst/>
                        <a:latin typeface="Helvetic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1" u="none" strike="noStrike" cap="none" normalizeH="0" baseline="0" smtClean="0">
                        <a:ln>
                          <a:noFill/>
                        </a:ln>
                        <a:solidFill>
                          <a:srgbClr val="000000"/>
                        </a:solidFill>
                        <a:effectLst/>
                        <a:latin typeface="Helvetic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1" u="none" strike="noStrike" cap="none" normalizeH="0" baseline="0" smtClean="0">
                          <a:ln>
                            <a:noFill/>
                          </a:ln>
                          <a:solidFill>
                            <a:srgbClr val="000000"/>
                          </a:solidFill>
                          <a:effectLst/>
                          <a:latin typeface="Helvetica"/>
                          <a:cs typeface="Times New Roman" pitchFamily="18" charset="0"/>
                        </a:rPr>
                        <a:t>H</a:t>
                      </a:r>
                      <a:r>
                        <a:rPr kumimoji="0" lang="en-US" sz="1800" b="1" i="0" u="none" strike="noStrike" cap="none" normalizeH="0" baseline="-25000" smtClean="0">
                          <a:ln>
                            <a:noFill/>
                          </a:ln>
                          <a:solidFill>
                            <a:srgbClr val="000000"/>
                          </a:solidFill>
                          <a:effectLst/>
                          <a:latin typeface="Helvetica"/>
                          <a:cs typeface="Times New Roman" pitchFamily="18" charset="0"/>
                        </a:rPr>
                        <a:t>1</a:t>
                      </a:r>
                      <a:r>
                        <a:rPr kumimoji="0" lang="en-US" sz="1800" b="1" i="0" u="none" strike="noStrike" cap="none" normalizeH="0" baseline="0" smtClean="0">
                          <a:ln>
                            <a:noFill/>
                          </a:ln>
                          <a:solidFill>
                            <a:srgbClr val="000000"/>
                          </a:solidFill>
                          <a:effectLst/>
                          <a:latin typeface="Helvetica"/>
                          <a:cs typeface="Times New Roman" pitchFamily="18" charset="0"/>
                        </a:rPr>
                        <a:t>: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25000" smtClean="0">
                          <a:ln>
                            <a:noFill/>
                          </a:ln>
                          <a:solidFill>
                            <a:srgbClr val="000000"/>
                          </a:solidFill>
                          <a:effectLst/>
                          <a:latin typeface="Helvetica"/>
                          <a:cs typeface="Times New Roman" pitchFamily="18" charset="0"/>
                        </a:rPr>
                        <a:t>D</a:t>
                      </a:r>
                      <a:r>
                        <a:rPr kumimoji="0" lang="en-US" sz="1800" b="1" i="0" u="none" strike="noStrike" cap="none" normalizeH="0" baseline="0" smtClean="0">
                          <a:ln>
                            <a:noFill/>
                          </a:ln>
                          <a:solidFill>
                            <a:srgbClr val="000000"/>
                          </a:solidFill>
                          <a:effectLst/>
                          <a:latin typeface="Helvetica"/>
                          <a:cs typeface="Times New Roman" pitchFamily="18" charset="0"/>
                        </a:rPr>
                        <a:t>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0" smtClean="0">
                          <a:ln>
                            <a:noFill/>
                          </a:ln>
                          <a:solidFill>
                            <a:srgbClr val="000000"/>
                          </a:solidFill>
                          <a:effectLst/>
                          <a:latin typeface="Helvetica"/>
                          <a:cs typeface="Times New Roman" pitchFamily="18" charset="0"/>
                        </a:rPr>
                        <a:t>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25000" smtClean="0">
                          <a:ln>
                            <a:noFill/>
                          </a:ln>
                          <a:solidFill>
                            <a:srgbClr val="000000"/>
                          </a:solidFill>
                          <a:effectLst/>
                          <a:latin typeface="Helvetica"/>
                          <a:cs typeface="Times New Roman" pitchFamily="18" charset="0"/>
                        </a:rPr>
                        <a:t>0</a:t>
                      </a: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000000"/>
                        </a:solidFill>
                        <a:effectLst/>
                        <a:latin typeface="Helvetica"/>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000000"/>
                        </a:solidFill>
                        <a:effectLst/>
                        <a:latin typeface="Helvetica"/>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Helvetica"/>
                          <a:cs typeface="Times New Roman" pitchFamily="18" charset="0"/>
                        </a:rPr>
                        <a:t>Probability above </a:t>
                      </a:r>
                      <a:r>
                        <a:rPr kumimoji="0" lang="en-US" sz="1800" b="1" i="1" u="none" strike="noStrike" cap="none" normalizeH="0" baseline="0" smtClean="0">
                          <a:ln>
                            <a:noFill/>
                          </a:ln>
                          <a:solidFill>
                            <a:srgbClr val="000000"/>
                          </a:solidFill>
                          <a:effectLst/>
                          <a:latin typeface="Helvetica"/>
                          <a:cs typeface="Times New Roman" pitchFamily="18" charset="0"/>
                        </a:rPr>
                        <a:t>t</a:t>
                      </a:r>
                      <a:r>
                        <a:rPr kumimoji="0" lang="en-US" sz="1800" b="1" i="0" u="none" strike="noStrike" cap="none" normalizeH="0" baseline="-25000" smtClean="0">
                          <a:ln>
                            <a:noFill/>
                          </a:ln>
                          <a:solidFill>
                            <a:srgbClr val="000000"/>
                          </a:solidFill>
                          <a:effectLst/>
                          <a:latin typeface="Helvetica"/>
                          <a:cs typeface="Times New Roman" pitchFamily="18" charset="0"/>
                        </a:rPr>
                        <a:t>0</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IN" sz="1800" b="1" i="0" u="none" strike="noStrike" cap="none" normalizeH="0" baseline="0" smtClean="0">
                        <a:ln>
                          <a:noFill/>
                        </a:ln>
                        <a:solidFill>
                          <a:srgbClr val="000000"/>
                        </a:solidFill>
                        <a:effectLst/>
                        <a:latin typeface="Helvetica"/>
                        <a:cs typeface="Times New Roman" pitchFamily="18" charset="0"/>
                      </a:endParaRPr>
                    </a:p>
                  </a:txBody>
                  <a:tcPr marL="25400" marR="25400" marT="0" marB="0" horzOverflow="overflow">
                    <a:lnL>
                      <a:noFill/>
                    </a:lnL>
                    <a:lnR>
                      <a:noFill/>
                    </a:lnR>
                    <a:lnT>
                      <a:noFill/>
                    </a:lnT>
                    <a:lnB>
                      <a:noFill/>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1" u="none" strike="noStrike" cap="none" normalizeH="0" baseline="0" smtClean="0">
                          <a:ln>
                            <a:noFill/>
                          </a:ln>
                          <a:solidFill>
                            <a:srgbClr val="000000"/>
                          </a:solidFill>
                          <a:effectLst/>
                          <a:latin typeface="Helvetica"/>
                          <a:cs typeface="Times New Roman" pitchFamily="18" charset="0"/>
                        </a:rPr>
                        <a:t>H</a:t>
                      </a:r>
                      <a:r>
                        <a:rPr kumimoji="0" lang="en-US" sz="1800" b="1" i="0" u="none" strike="noStrike" cap="none" normalizeH="0" baseline="-25000" smtClean="0">
                          <a:ln>
                            <a:noFill/>
                          </a:ln>
                          <a:solidFill>
                            <a:srgbClr val="000000"/>
                          </a:solidFill>
                          <a:effectLst/>
                          <a:latin typeface="Helvetica"/>
                          <a:cs typeface="Times New Roman" pitchFamily="18" charset="0"/>
                        </a:rPr>
                        <a:t>1</a:t>
                      </a:r>
                      <a:r>
                        <a:rPr kumimoji="0" lang="en-US" sz="1800" b="1" i="0" u="none" strike="noStrike" cap="none" normalizeH="0" baseline="0" smtClean="0">
                          <a:ln>
                            <a:noFill/>
                          </a:ln>
                          <a:solidFill>
                            <a:srgbClr val="000000"/>
                          </a:solidFill>
                          <a:effectLst/>
                          <a:latin typeface="Helvetica"/>
                          <a:cs typeface="Times New Roman" pitchFamily="18" charset="0"/>
                        </a:rPr>
                        <a:t>: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25000" smtClean="0">
                          <a:ln>
                            <a:noFill/>
                          </a:ln>
                          <a:solidFill>
                            <a:srgbClr val="000000"/>
                          </a:solidFill>
                          <a:effectLst/>
                          <a:latin typeface="Helvetica"/>
                          <a:cs typeface="Times New Roman" pitchFamily="18" charset="0"/>
                        </a:rPr>
                        <a:t>D</a:t>
                      </a:r>
                      <a:r>
                        <a:rPr kumimoji="0" lang="en-US" sz="1800" b="1" i="0" u="none" strike="noStrike" cap="none" normalizeH="0" baseline="0" smtClean="0">
                          <a:ln>
                            <a:noFill/>
                          </a:ln>
                          <a:solidFill>
                            <a:srgbClr val="000000"/>
                          </a:solidFill>
                          <a:effectLst/>
                          <a:latin typeface="Helvetica"/>
                          <a:cs typeface="Times New Roman" pitchFamily="18" charset="0"/>
                        </a:rPr>
                        <a:t>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0" smtClean="0">
                          <a:ln>
                            <a:noFill/>
                          </a:ln>
                          <a:solidFill>
                            <a:srgbClr val="000000"/>
                          </a:solidFill>
                          <a:effectLst/>
                          <a:latin typeface="Helvetica"/>
                          <a:cs typeface="Times New Roman" pitchFamily="18" charset="0"/>
                        </a:rPr>
                        <a:t> </a:t>
                      </a:r>
                      <a:r>
                        <a:rPr kumimoji="0" lang="en-US" sz="1800" b="1" i="0" u="none" strike="noStrike" cap="none" normalizeH="0" baseline="0" smtClean="0">
                          <a:ln>
                            <a:noFill/>
                          </a:ln>
                          <a:solidFill>
                            <a:srgbClr val="000000"/>
                          </a:solidFill>
                          <a:effectLst/>
                          <a:latin typeface="Helvetica"/>
                          <a:cs typeface="Times New Roman" pitchFamily="18" charset="0"/>
                          <a:sym typeface="Symbol" pitchFamily="18" charset="2"/>
                        </a:rPr>
                        <a:t></a:t>
                      </a:r>
                      <a:r>
                        <a:rPr kumimoji="0" lang="en-US" sz="1800" b="1" i="0" u="none" strike="noStrike" cap="none" normalizeH="0" baseline="-25000" smtClean="0">
                          <a:ln>
                            <a:noFill/>
                          </a:ln>
                          <a:solidFill>
                            <a:srgbClr val="000000"/>
                          </a:solidFill>
                          <a:effectLst/>
                          <a:latin typeface="Helvetica"/>
                          <a:cs typeface="Times New Roman" pitchFamily="18" charset="0"/>
                        </a:rPr>
                        <a:t>0</a:t>
                      </a: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000000"/>
                          </a:solidFill>
                          <a:effectLst/>
                          <a:latin typeface="Helvetica"/>
                          <a:cs typeface="Times New Roman" pitchFamily="18" charset="0"/>
                        </a:rPr>
                        <a:t>Probability below </a:t>
                      </a:r>
                      <a:r>
                        <a:rPr kumimoji="0" lang="en-US" sz="1800" b="1" i="1" u="none" strike="noStrike" cap="none" normalizeH="0" baseline="0" smtClean="0">
                          <a:ln>
                            <a:noFill/>
                          </a:ln>
                          <a:solidFill>
                            <a:srgbClr val="000000"/>
                          </a:solidFill>
                          <a:effectLst/>
                          <a:latin typeface="Helvetica"/>
                          <a:cs typeface="Times New Roman" pitchFamily="18" charset="0"/>
                        </a:rPr>
                        <a:t>t</a:t>
                      </a:r>
                      <a:r>
                        <a:rPr kumimoji="0" lang="en-US" sz="1800" b="1" i="0" u="none" strike="noStrike" cap="none" normalizeH="0" baseline="-25000" smtClean="0">
                          <a:ln>
                            <a:noFill/>
                          </a:ln>
                          <a:solidFill>
                            <a:srgbClr val="000000"/>
                          </a:solidFill>
                          <a:effectLst/>
                          <a:latin typeface="Helvetica"/>
                          <a:cs typeface="Times New Roman" pitchFamily="18" charset="0"/>
                        </a:rPr>
                        <a:t>0</a:t>
                      </a:r>
                      <a:endParaRPr kumimoji="0" lang="en-US" sz="1800" b="1" i="0" u="none" strike="noStrike" cap="none" normalizeH="0" baseline="0" smtClean="0">
                        <a:ln>
                          <a:noFill/>
                        </a:ln>
                        <a:solidFill>
                          <a:schemeClr val="tx1"/>
                        </a:solidFill>
                        <a:effectLst/>
                        <a:latin typeface="Helvetica"/>
                        <a:cs typeface="Times New Roman" pitchFamily="18" charset="0"/>
                      </a:endParaRPr>
                    </a:p>
                  </a:txBody>
                  <a:tcPr marL="25400" marR="25400" marT="0" marB="0"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000000"/>
                        </a:solidFill>
                        <a:effectLst/>
                        <a:latin typeface="Helvetica"/>
                        <a:cs typeface="Times New Roman" pitchFamily="18" charset="0"/>
                      </a:endParaRPr>
                    </a:p>
                  </a:txBody>
                  <a:tcPr marL="25400" marR="25400" marT="0" marB="0" horzOverflow="overflow">
                    <a:lnL>
                      <a:noFill/>
                    </a:lnL>
                    <a:lnR>
                      <a:noFill/>
                    </a:lnR>
                    <a:lnT>
                      <a:noFill/>
                    </a:lnT>
                    <a:lnB>
                      <a:noFill/>
                    </a:lnB>
                    <a:lnTlToBr>
                      <a:noFill/>
                    </a:lnTlToBr>
                    <a:lnBlToTr>
                      <a:noFill/>
                    </a:lnBlToTr>
                    <a:noFill/>
                  </a:tcPr>
                </a:tc>
              </a:tr>
            </a:tbl>
          </a:graphicData>
        </a:graphic>
      </p:graphicFrame>
      <p:graphicFrame>
        <p:nvGraphicFramePr>
          <p:cNvPr id="26626" name="Object 7"/>
          <p:cNvGraphicFramePr>
            <a:graphicFrameLocks noChangeAspect="1"/>
          </p:cNvGraphicFramePr>
          <p:nvPr/>
        </p:nvGraphicFramePr>
        <p:xfrm>
          <a:off x="2012950" y="1458913"/>
          <a:ext cx="1263650" cy="750887"/>
        </p:xfrm>
        <a:graphic>
          <a:graphicData uri="http://schemas.openxmlformats.org/presentationml/2006/ole">
            <mc:AlternateContent xmlns:mc="http://schemas.openxmlformats.org/markup-compatibility/2006">
              <mc:Choice xmlns:v="urn:schemas-microsoft-com:vml" Requires="v">
                <p:oleObj spid="_x0000_s26630" name="Equation" r:id="rId4" imgW="812520" imgH="482400" progId="Equation.3">
                  <p:embed/>
                </p:oleObj>
              </mc:Choice>
              <mc:Fallback>
                <p:oleObj name="Equation" r:id="rId4" imgW="812520" imgH="48240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2950" y="1458913"/>
                        <a:ext cx="1263650" cy="750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51" name="Rectangle 11"/>
          <p:cNvSpPr>
            <a:spLocks noChangeArrowheads="1"/>
          </p:cNvSpPr>
          <p:nvPr/>
        </p:nvSpPr>
        <p:spPr bwMode="auto">
          <a:xfrm>
            <a:off x="4570413" y="1611313"/>
            <a:ext cx="992187" cy="369887"/>
          </a:xfrm>
          <a:prstGeom prst="rect">
            <a:avLst/>
          </a:prstGeom>
          <a:noFill/>
          <a:ln w="9525">
            <a:noFill/>
            <a:miter lim="800000"/>
            <a:headEnd/>
            <a:tailEnd/>
          </a:ln>
        </p:spPr>
        <p:txBody>
          <a:bodyPr wrap="none">
            <a:spAutoFit/>
          </a:bodyPr>
          <a:lstStyle/>
          <a:p>
            <a:r>
              <a:rPr lang="en-US" b="1">
                <a:solidFill>
                  <a:srgbClr val="000000"/>
                </a:solidFill>
                <a:latin typeface="Helvetica"/>
                <a:cs typeface="Times New Roman" pitchFamily="18" charset="0"/>
              </a:rPr>
              <a:t> (10-24)</a:t>
            </a:r>
            <a:endParaRPr lang="en-US" b="1"/>
          </a:p>
        </p:txBody>
      </p:sp>
      <p:graphicFrame>
        <p:nvGraphicFramePr>
          <p:cNvPr id="26627" name="Object 8"/>
          <p:cNvGraphicFramePr>
            <a:graphicFrameLocks noChangeAspect="1"/>
          </p:cNvGraphicFramePr>
          <p:nvPr/>
        </p:nvGraphicFramePr>
        <p:xfrm>
          <a:off x="6705600" y="3733800"/>
          <a:ext cx="1828800" cy="762000"/>
        </p:xfrm>
        <a:graphic>
          <a:graphicData uri="http://schemas.openxmlformats.org/presentationml/2006/ole">
            <mc:AlternateContent xmlns:mc="http://schemas.openxmlformats.org/markup-compatibility/2006">
              <mc:Choice xmlns:v="urn:schemas-microsoft-com:vml" Requires="v">
                <p:oleObj spid="_x0000_s26631" name="Equation" r:id="rId6" imgW="965160" imgH="482400" progId="Equation.3">
                  <p:embed/>
                </p:oleObj>
              </mc:Choice>
              <mc:Fallback>
                <p:oleObj name="Equation" r:id="rId6" imgW="965160" imgH="482400" progId="Equation.3">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05600" y="3733800"/>
                        <a:ext cx="18288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28" name="Object 9"/>
          <p:cNvGraphicFramePr>
            <a:graphicFrameLocks noChangeAspect="1"/>
          </p:cNvGraphicFramePr>
          <p:nvPr/>
        </p:nvGraphicFramePr>
        <p:xfrm>
          <a:off x="6705600" y="4876800"/>
          <a:ext cx="1119188" cy="442913"/>
        </p:xfrm>
        <a:graphic>
          <a:graphicData uri="http://schemas.openxmlformats.org/presentationml/2006/ole">
            <mc:AlternateContent xmlns:mc="http://schemas.openxmlformats.org/markup-compatibility/2006">
              <mc:Choice xmlns:v="urn:schemas-microsoft-com:vml" Requires="v">
                <p:oleObj spid="_x0000_s26632" name="Equation" r:id="rId8" imgW="609480" imgH="241200" progId="Equation.3">
                  <p:embed/>
                </p:oleObj>
              </mc:Choice>
              <mc:Fallback>
                <p:oleObj name="Equation" r:id="rId8" imgW="609480" imgH="241200" progId="Equation.3">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705600" y="4876800"/>
                        <a:ext cx="1119188" cy="442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29" name="Object 10"/>
          <p:cNvGraphicFramePr>
            <a:graphicFrameLocks noChangeAspect="1"/>
          </p:cNvGraphicFramePr>
          <p:nvPr/>
        </p:nvGraphicFramePr>
        <p:xfrm>
          <a:off x="6648450" y="5500688"/>
          <a:ext cx="1282700" cy="442912"/>
        </p:xfrm>
        <a:graphic>
          <a:graphicData uri="http://schemas.openxmlformats.org/presentationml/2006/ole">
            <mc:AlternateContent xmlns:mc="http://schemas.openxmlformats.org/markup-compatibility/2006">
              <mc:Choice xmlns:v="urn:schemas-microsoft-com:vml" Requires="v">
                <p:oleObj spid="_x0000_s26633" name="Equation" r:id="rId10" imgW="698400" imgH="241200" progId="Equation.3">
                  <p:embed/>
                </p:oleObj>
              </mc:Choice>
              <mc:Fallback>
                <p:oleObj name="Equation" r:id="rId10" imgW="698400" imgH="241200" progId="Equation.3">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48450" y="5500688"/>
                        <a:ext cx="1282700" cy="442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10-4 Paired </a:t>
            </a:r>
            <a:r>
              <a:rPr lang="en-US" i="1" dirty="0" smtClean="0">
                <a:latin typeface="Helvetica"/>
              </a:rPr>
              <a:t>t</a:t>
            </a:r>
            <a:r>
              <a:rPr lang="en-US" dirty="0" smtClean="0">
                <a:latin typeface="Helvetica"/>
              </a:rPr>
              <a:t>-Test</a:t>
            </a:r>
            <a:endParaRPr lang="en-US" dirty="0">
              <a:latin typeface="Helvetic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457200" y="0"/>
            <a:ext cx="8229600" cy="868363"/>
          </a:xfrm>
        </p:spPr>
        <p:txBody>
          <a:bodyPr/>
          <a:lstStyle/>
          <a:p>
            <a:pPr eaLnBrk="1" hangingPunct="1"/>
            <a:r>
              <a:rPr lang="en-US" smtClean="0"/>
              <a:t>Learning Objectives for Chapter 10</a:t>
            </a:r>
          </a:p>
        </p:txBody>
      </p:sp>
      <p:sp>
        <p:nvSpPr>
          <p:cNvPr id="56323" name="Content Placeholder 2"/>
          <p:cNvSpPr>
            <a:spLocks noGrp="1"/>
          </p:cNvSpPr>
          <p:nvPr>
            <p:ph idx="1"/>
          </p:nvPr>
        </p:nvSpPr>
        <p:spPr/>
        <p:txBody>
          <a:bodyPr/>
          <a:lstStyle/>
          <a:p>
            <a:pPr eaLnBrk="1" hangingPunct="1">
              <a:lnSpc>
                <a:spcPct val="90000"/>
              </a:lnSpc>
              <a:buFont typeface="Arial" pitchFamily="34" charset="0"/>
              <a:buNone/>
            </a:pPr>
            <a:r>
              <a:rPr lang="en-US" sz="2400" smtClean="0"/>
              <a:t>After careful study of this chapter, you should be able to do the following:</a:t>
            </a:r>
          </a:p>
          <a:p>
            <a:pPr eaLnBrk="1" hangingPunct="1">
              <a:lnSpc>
                <a:spcPct val="90000"/>
              </a:lnSpc>
              <a:buFont typeface="Calibri" pitchFamily="34" charset="0"/>
              <a:buAutoNum type="arabicPeriod"/>
            </a:pPr>
            <a:r>
              <a:rPr lang="en-US" sz="2000" smtClean="0"/>
              <a:t>Structure comparative experiments involving two samples as hypothesis tests.</a:t>
            </a:r>
          </a:p>
          <a:p>
            <a:pPr eaLnBrk="1" hangingPunct="1">
              <a:lnSpc>
                <a:spcPct val="90000"/>
              </a:lnSpc>
              <a:buFont typeface="Calibri" pitchFamily="34" charset="0"/>
              <a:buAutoNum type="arabicPeriod"/>
            </a:pPr>
            <a:r>
              <a:rPr lang="en-US" sz="2000" smtClean="0"/>
              <a:t>Test hypotheses and construct confidence intervals on the difference in means of two normal distributions.</a:t>
            </a:r>
          </a:p>
          <a:p>
            <a:pPr eaLnBrk="1" hangingPunct="1">
              <a:lnSpc>
                <a:spcPct val="90000"/>
              </a:lnSpc>
              <a:buFont typeface="Calibri" pitchFamily="34" charset="0"/>
              <a:buAutoNum type="arabicPeriod"/>
            </a:pPr>
            <a:r>
              <a:rPr lang="en-US" sz="2000" smtClean="0"/>
              <a:t>Test hypotheses and construct confidence intervals on the ratio of the variances or standard deviations of two normal distributions.</a:t>
            </a:r>
          </a:p>
          <a:p>
            <a:pPr eaLnBrk="1" hangingPunct="1">
              <a:lnSpc>
                <a:spcPct val="90000"/>
              </a:lnSpc>
              <a:buFont typeface="Calibri" pitchFamily="34" charset="0"/>
              <a:buAutoNum type="arabicPeriod"/>
            </a:pPr>
            <a:r>
              <a:rPr lang="en-US" sz="2000" smtClean="0"/>
              <a:t>Test hypotheses and construct confidence intervals on the difference in two population proportions.</a:t>
            </a:r>
          </a:p>
          <a:p>
            <a:pPr eaLnBrk="1" hangingPunct="1">
              <a:lnSpc>
                <a:spcPct val="90000"/>
              </a:lnSpc>
              <a:buFont typeface="Calibri" pitchFamily="34" charset="0"/>
              <a:buAutoNum type="arabicPeriod"/>
            </a:pPr>
            <a:r>
              <a:rPr lang="en-US" sz="2000" smtClean="0"/>
              <a:t>Use the </a:t>
            </a:r>
            <a:r>
              <a:rPr lang="en-US" sz="2000" i="1" smtClean="0"/>
              <a:t>P</a:t>
            </a:r>
            <a:r>
              <a:rPr lang="en-US" sz="2000" smtClean="0"/>
              <a:t>-value approach for making decisions in hypothesis tests.</a:t>
            </a:r>
          </a:p>
          <a:p>
            <a:pPr eaLnBrk="1" hangingPunct="1">
              <a:lnSpc>
                <a:spcPct val="90000"/>
              </a:lnSpc>
              <a:buFont typeface="Calibri" pitchFamily="34" charset="0"/>
              <a:buAutoNum type="arabicPeriod"/>
            </a:pPr>
            <a:r>
              <a:rPr lang="en-US" sz="2000" smtClean="0"/>
              <a:t>Compute power, Type II error probability, and make sample size decisions for two-sample tests on means, variances &amp; proportions.</a:t>
            </a:r>
          </a:p>
          <a:p>
            <a:pPr eaLnBrk="1" hangingPunct="1">
              <a:lnSpc>
                <a:spcPct val="90000"/>
              </a:lnSpc>
              <a:buFont typeface="Calibri" pitchFamily="34" charset="0"/>
              <a:buAutoNum type="arabicPeriod"/>
            </a:pPr>
            <a:r>
              <a:rPr lang="en-US" sz="2000" smtClean="0"/>
              <a:t>Explain &amp; use the relationship between confidence intervals and hypothesis tests.</a:t>
            </a:r>
          </a:p>
          <a:p>
            <a:pPr eaLnBrk="1" hangingPunct="1">
              <a:lnSpc>
                <a:spcPct val="90000"/>
              </a:lnSpc>
            </a:pPr>
            <a:endParaRPr lang="en-US" smtClean="0"/>
          </a:p>
        </p:txBody>
      </p:sp>
      <p:sp>
        <p:nvSpPr>
          <p:cNvPr id="56324" name="Slide Number Placeholder 3"/>
          <p:cNvSpPr>
            <a:spLocks noGrp="1"/>
          </p:cNvSpPr>
          <p:nvPr>
            <p:ph type="sldNum" sz="quarter" idx="12"/>
          </p:nvPr>
        </p:nvSpPr>
        <p:spPr bwMode="auto">
          <a:noFill/>
          <a:ln>
            <a:miter lim="800000"/>
            <a:headEnd/>
            <a:tailEnd/>
          </a:ln>
        </p:spPr>
        <p:txBody>
          <a:bodyPr/>
          <a:lstStyle/>
          <a:p>
            <a:fld id="{103FAA15-482F-4F89-A410-90199730988C}" type="slidenum">
              <a:rPr lang="en-US" smtClean="0">
                <a:latin typeface="Helvetica"/>
              </a:rPr>
              <a:pPr/>
              <a:t>3</a:t>
            </a:fld>
            <a:endParaRPr lang="en-US" smtClean="0">
              <a:latin typeface="Helvetica"/>
            </a:endParaRPr>
          </a:p>
        </p:txBody>
      </p:sp>
      <p:sp>
        <p:nvSpPr>
          <p:cNvPr id="5" name="Footer Placeholder 4"/>
          <p:cNvSpPr>
            <a:spLocks noGrp="1"/>
          </p:cNvSpPr>
          <p:nvPr>
            <p:ph type="ftr" sz="quarter" idx="11"/>
          </p:nvPr>
        </p:nvSpPr>
        <p:spPr>
          <a:xfrm>
            <a:off x="457200" y="6248400"/>
            <a:ext cx="4953000" cy="365125"/>
          </a:xfrm>
        </p:spPr>
        <p:txBody>
          <a:bodyPr/>
          <a:lstStyle/>
          <a:p>
            <a:pPr>
              <a:defRPr/>
            </a:pPr>
            <a:r>
              <a:rPr lang="en-US" dirty="0" smtClean="0">
                <a:latin typeface="Helvetica"/>
              </a:rPr>
              <a:t>Chapter 10 Learning Objectives</a:t>
            </a:r>
            <a:endParaRPr lang="en-US" dirty="0">
              <a:latin typeface="Helvetica"/>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4"/>
          <p:cNvSpPr>
            <a:spLocks noGrp="1" noChangeArrowheads="1"/>
          </p:cNvSpPr>
          <p:nvPr>
            <p:ph type="title"/>
          </p:nvPr>
        </p:nvSpPr>
        <p:spPr>
          <a:xfrm>
            <a:off x="304800" y="0"/>
            <a:ext cx="9144000" cy="838200"/>
          </a:xfrm>
        </p:spPr>
        <p:txBody>
          <a:bodyPr>
            <a:normAutofit fontScale="90000"/>
          </a:bodyPr>
          <a:lstStyle/>
          <a:p>
            <a:pPr algn="l" eaLnBrk="1" hangingPunct="1">
              <a:defRPr/>
            </a:pPr>
            <a:r>
              <a:rPr lang="en-US" sz="3600" b="1" dirty="0" smtClean="0">
                <a:cs typeface="Arial" charset="0"/>
              </a:rPr>
              <a:t>Example 10-11 </a:t>
            </a:r>
            <a:r>
              <a:rPr lang="en-US" sz="3600" b="1" dirty="0" smtClean="0">
                <a:solidFill>
                  <a:srgbClr val="1F497D"/>
                </a:solidFill>
                <a:cs typeface="Arial" charset="0"/>
              </a:rPr>
              <a:t>Shear Strength of Steel Girder</a:t>
            </a:r>
            <a:endParaRPr lang="en-US" sz="3600" b="1" dirty="0" smtClean="0"/>
          </a:p>
        </p:txBody>
      </p:sp>
      <p:sp>
        <p:nvSpPr>
          <p:cNvPr id="57347" name="Slide Number Placeholder 6"/>
          <p:cNvSpPr>
            <a:spLocks noGrp="1"/>
          </p:cNvSpPr>
          <p:nvPr>
            <p:ph type="sldNum" sz="quarter" idx="12"/>
          </p:nvPr>
        </p:nvSpPr>
        <p:spPr bwMode="auto">
          <a:noFill/>
          <a:ln>
            <a:miter lim="800000"/>
            <a:headEnd/>
            <a:tailEnd/>
          </a:ln>
        </p:spPr>
        <p:txBody>
          <a:bodyPr/>
          <a:lstStyle/>
          <a:p>
            <a:fld id="{283F7C10-55B4-4495-8BDF-6111DDC6C787}" type="slidenum">
              <a:rPr lang="en-US" smtClean="0">
                <a:latin typeface="Helvetica"/>
              </a:rPr>
              <a:pPr/>
              <a:t>30</a:t>
            </a:fld>
            <a:endParaRPr lang="en-US" smtClean="0">
              <a:latin typeface="Helvetica"/>
            </a:endParaRPr>
          </a:p>
        </p:txBody>
      </p:sp>
      <p:sp>
        <p:nvSpPr>
          <p:cNvPr id="6" name="TextBox 5"/>
          <p:cNvSpPr txBox="1"/>
          <p:nvPr/>
        </p:nvSpPr>
        <p:spPr>
          <a:xfrm>
            <a:off x="457200" y="817563"/>
            <a:ext cx="8305800" cy="5354637"/>
          </a:xfrm>
          <a:prstGeom prst="rect">
            <a:avLst/>
          </a:prstGeom>
          <a:noFill/>
        </p:spPr>
        <p:txBody>
          <a:bodyPr>
            <a:spAutoFit/>
          </a:bodyPr>
          <a:lstStyle/>
          <a:p>
            <a:pPr>
              <a:defRPr/>
            </a:pPr>
            <a:r>
              <a:rPr lang="en-US" dirty="0">
                <a:latin typeface="Helvetica" pitchFamily="34" charset="0"/>
                <a:cs typeface="Arial" charset="0"/>
              </a:rPr>
              <a:t>An article in the </a:t>
            </a:r>
            <a:r>
              <a:rPr lang="en-US" i="1" dirty="0">
                <a:latin typeface="Helvetica" pitchFamily="34" charset="0"/>
                <a:cs typeface="Arial" charset="0"/>
              </a:rPr>
              <a:t>Journal of Strain Analysis </a:t>
            </a:r>
            <a:r>
              <a:rPr lang="en-US" cap="small" dirty="0">
                <a:latin typeface="Helvetica" pitchFamily="34" charset="0"/>
                <a:cs typeface="Arial" charset="0"/>
              </a:rPr>
              <a:t>[1983, </a:t>
            </a:r>
            <a:r>
              <a:rPr lang="en-US" dirty="0">
                <a:latin typeface="Helvetica" pitchFamily="34" charset="0"/>
                <a:cs typeface="Arial" charset="0"/>
              </a:rPr>
              <a:t>Vol. </a:t>
            </a:r>
            <a:r>
              <a:rPr lang="en-US" cap="small" dirty="0">
                <a:latin typeface="Helvetica" pitchFamily="34" charset="0"/>
                <a:cs typeface="Arial" charset="0"/>
              </a:rPr>
              <a:t>18(2)] </a:t>
            </a:r>
            <a:r>
              <a:rPr lang="en-US" dirty="0">
                <a:latin typeface="Helvetica" pitchFamily="34" charset="0"/>
                <a:cs typeface="Arial" charset="0"/>
              </a:rPr>
              <a:t>reports a comparison of several methods for predicting the shear strength for steel plate girders. Data for two of these methods, the Karlsruhe and Lehigh procedures, when applied to nine specific girders, are shown in the table below</a:t>
            </a:r>
            <a:r>
              <a:rPr lang="en-US" cap="small" dirty="0">
                <a:latin typeface="Helvetica" pitchFamily="34" charset="0"/>
                <a:cs typeface="Arial" charset="0"/>
              </a:rPr>
              <a:t>. </a:t>
            </a: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endParaRPr lang="en-US" cap="small" dirty="0">
              <a:latin typeface="Helvetica" pitchFamily="34" charset="0"/>
              <a:cs typeface="Arial" charset="0"/>
            </a:endParaRPr>
          </a:p>
          <a:p>
            <a:pPr>
              <a:defRPr/>
            </a:pPr>
            <a:r>
              <a:rPr lang="en-US" cap="small" dirty="0">
                <a:latin typeface="Helvetica" pitchFamily="34" charset="0"/>
                <a:cs typeface="Arial" charset="0"/>
              </a:rPr>
              <a:t>D</a:t>
            </a:r>
            <a:r>
              <a:rPr lang="en-US" dirty="0">
                <a:latin typeface="Helvetica" pitchFamily="34" charset="0"/>
                <a:cs typeface="Arial" charset="0"/>
              </a:rPr>
              <a:t>etermine whether there is any difference (on the average) for the two methods.</a:t>
            </a:r>
          </a:p>
        </p:txBody>
      </p:sp>
      <p:sp>
        <p:nvSpPr>
          <p:cNvPr id="57349"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7" name="Table 6"/>
          <p:cNvGraphicFramePr>
            <a:graphicFrameLocks noGrp="1"/>
          </p:cNvGraphicFramePr>
          <p:nvPr/>
        </p:nvGraphicFramePr>
        <p:xfrm>
          <a:off x="1524000" y="2209800"/>
          <a:ext cx="6096000" cy="3414713"/>
        </p:xfrm>
        <a:graphic>
          <a:graphicData uri="http://schemas.openxmlformats.org/drawingml/2006/table">
            <a:tbl>
              <a:tblPr/>
              <a:tblGrid>
                <a:gridCol w="804374"/>
                <a:gridCol w="2051153"/>
                <a:gridCol w="1746638"/>
                <a:gridCol w="1493835"/>
              </a:tblGrid>
              <a:tr h="399770">
                <a:tc>
                  <a:txBody>
                    <a:bodyPr/>
                    <a:lstStyle/>
                    <a:p>
                      <a:pPr algn="ctr" fontAlgn="ctr"/>
                      <a:r>
                        <a:rPr lang="en-US" sz="1800" b="0" i="0" u="none" strike="noStrike" dirty="0">
                          <a:solidFill>
                            <a:srgbClr val="000000"/>
                          </a:solidFill>
                          <a:latin typeface="Calibri"/>
                        </a:rPr>
                        <a:t>Girder</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latin typeface="Calibri"/>
                        </a:rPr>
                        <a:t>Karlsruhe Method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Lehigh Method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Difference d</a:t>
                      </a:r>
                      <a:r>
                        <a:rPr lang="en-US" sz="1800" b="0" i="0" u="none" strike="noStrike" baseline="-25000">
                          <a:solidFill>
                            <a:srgbClr val="000000"/>
                          </a:solidFill>
                          <a:latin typeface="Calibri"/>
                        </a:rPr>
                        <a:t>j</a:t>
                      </a:r>
                      <a:endParaRPr lang="en-US" sz="1800" b="0" i="0" u="none" strike="noStrike">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143">
                <a:tc>
                  <a:txBody>
                    <a:bodyPr/>
                    <a:lstStyle/>
                    <a:p>
                      <a:pPr algn="ctr" fontAlgn="ctr"/>
                      <a:r>
                        <a:rPr lang="en-US" sz="1800" b="0" i="0" u="none" strike="noStrike">
                          <a:solidFill>
                            <a:srgbClr val="000000"/>
                          </a:solidFill>
                          <a:latin typeface="Calibri"/>
                        </a:rPr>
                        <a:t>S1/1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1.186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1.061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0.125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143">
                <a:tc>
                  <a:txBody>
                    <a:bodyPr/>
                    <a:lstStyle/>
                    <a:p>
                      <a:pPr algn="ctr" fontAlgn="ctr"/>
                      <a:r>
                        <a:rPr lang="en-US" sz="1800" b="0" i="0" u="none" strike="noStrike">
                          <a:solidFill>
                            <a:srgbClr val="000000"/>
                          </a:solidFill>
                          <a:latin typeface="Calibri"/>
                        </a:rPr>
                        <a:t>S2/1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1.151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0.992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0.159</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143">
                <a:tc>
                  <a:txBody>
                    <a:bodyPr/>
                    <a:lstStyle/>
                    <a:p>
                      <a:pPr algn="ctr" fontAlgn="ctr"/>
                      <a:r>
                        <a:rPr lang="en-US" sz="1800" b="0" i="0" u="none" strike="noStrike">
                          <a:solidFill>
                            <a:srgbClr val="000000"/>
                          </a:solidFill>
                          <a:latin typeface="Calibri"/>
                        </a:rPr>
                        <a:t>S3/1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1.322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1.063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0.259</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143">
                <a:tc>
                  <a:txBody>
                    <a:bodyPr/>
                    <a:lstStyle/>
                    <a:p>
                      <a:pPr algn="ctr" fontAlgn="ctr"/>
                      <a:r>
                        <a:rPr lang="en-US" sz="1800" b="0" i="0" u="none" strike="noStrike">
                          <a:solidFill>
                            <a:srgbClr val="000000"/>
                          </a:solidFill>
                          <a:latin typeface="Calibri"/>
                        </a:rPr>
                        <a:t>S4/1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1.339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1.062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0.277</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143">
                <a:tc>
                  <a:txBody>
                    <a:bodyPr/>
                    <a:lstStyle/>
                    <a:p>
                      <a:pPr algn="ctr" fontAlgn="ctr"/>
                      <a:r>
                        <a:rPr lang="en-US" sz="1800" b="0" i="0" u="none" strike="noStrike" dirty="0">
                          <a:solidFill>
                            <a:srgbClr val="000000"/>
                          </a:solidFill>
                          <a:latin typeface="Calibri"/>
                        </a:rPr>
                        <a:t>S5/1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1.065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0.135</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143">
                <a:tc>
                  <a:txBody>
                    <a:bodyPr/>
                    <a:lstStyle/>
                    <a:p>
                      <a:pPr algn="ctr" fontAlgn="ctr"/>
                      <a:r>
                        <a:rPr lang="en-US" sz="1800" b="0" i="0" u="none" strike="noStrike" dirty="0">
                          <a:solidFill>
                            <a:srgbClr val="000000"/>
                          </a:solidFill>
                          <a:latin typeface="Calibri"/>
                        </a:rPr>
                        <a:t>S2/1</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1.402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1.178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latin typeface="Calibri"/>
                        </a:rPr>
                        <a:t>0.224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143">
                <a:tc>
                  <a:txBody>
                    <a:bodyPr/>
                    <a:lstStyle/>
                    <a:p>
                      <a:pPr algn="ctr" fontAlgn="ctr"/>
                      <a:r>
                        <a:rPr lang="en-US" sz="1800" b="0" i="0" u="none" strike="noStrike" dirty="0">
                          <a:solidFill>
                            <a:srgbClr val="000000"/>
                          </a:solidFill>
                          <a:latin typeface="Calibri"/>
                        </a:rPr>
                        <a:t>S2/2</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1.365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1.037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0.328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3143">
                <a:tc>
                  <a:txBody>
                    <a:bodyPr/>
                    <a:lstStyle/>
                    <a:p>
                      <a:pPr algn="ctr" fontAlgn="ctr"/>
                      <a:r>
                        <a:rPr lang="en-US" sz="1800" b="0" i="0" u="none" strike="noStrike" dirty="0">
                          <a:solidFill>
                            <a:srgbClr val="000000"/>
                          </a:solidFill>
                          <a:latin typeface="Calibri"/>
                        </a:rPr>
                        <a:t>S2/3</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1.537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1.086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0.451</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9799">
                <a:tc>
                  <a:txBody>
                    <a:bodyPr/>
                    <a:lstStyle/>
                    <a:p>
                      <a:pPr algn="ctr" fontAlgn="ctr"/>
                      <a:r>
                        <a:rPr lang="en-US" sz="1800" b="0" i="0" u="none" strike="noStrike" dirty="0">
                          <a:solidFill>
                            <a:srgbClr val="000000"/>
                          </a:solidFill>
                          <a:latin typeface="Calibri"/>
                        </a:rPr>
                        <a:t>S2/4</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1.559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latin typeface="Calibri"/>
                        </a:rPr>
                        <a:t>1.052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latin typeface="Calibri"/>
                        </a:rPr>
                        <a:t>0.507</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10-4 Paired </a:t>
            </a:r>
            <a:r>
              <a:rPr lang="en-US" i="1" dirty="0" smtClean="0">
                <a:latin typeface="Helvetica"/>
              </a:rPr>
              <a:t>t</a:t>
            </a:r>
            <a:r>
              <a:rPr lang="en-US" dirty="0" smtClean="0">
                <a:latin typeface="Helvetica"/>
              </a:rPr>
              <a:t>-Test</a:t>
            </a:r>
            <a:endParaRPr lang="en-US" dirty="0">
              <a:latin typeface="Helvetica"/>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4"/>
          <p:cNvSpPr>
            <a:spLocks noGrp="1" noChangeArrowheads="1"/>
          </p:cNvSpPr>
          <p:nvPr>
            <p:ph type="title"/>
          </p:nvPr>
        </p:nvSpPr>
        <p:spPr>
          <a:xfrm>
            <a:off x="304800" y="0"/>
            <a:ext cx="9144000" cy="838200"/>
          </a:xfrm>
        </p:spPr>
        <p:txBody>
          <a:bodyPr>
            <a:normAutofit fontScale="90000"/>
          </a:bodyPr>
          <a:lstStyle/>
          <a:p>
            <a:pPr algn="l" eaLnBrk="1" hangingPunct="1">
              <a:defRPr/>
            </a:pPr>
            <a:r>
              <a:rPr lang="en-US" sz="3600" b="1" dirty="0" smtClean="0">
                <a:cs typeface="Arial" charset="0"/>
              </a:rPr>
              <a:t>Example 10-11 </a:t>
            </a:r>
            <a:r>
              <a:rPr lang="en-US" sz="3600" b="1" dirty="0" smtClean="0">
                <a:solidFill>
                  <a:srgbClr val="1F497D"/>
                </a:solidFill>
                <a:cs typeface="Arial" charset="0"/>
              </a:rPr>
              <a:t>Shear Strength of Steel Girder</a:t>
            </a:r>
            <a:endParaRPr lang="en-US" sz="3600" b="1" dirty="0" smtClean="0"/>
          </a:p>
        </p:txBody>
      </p:sp>
      <p:sp>
        <p:nvSpPr>
          <p:cNvPr id="27654" name="Slide Number Placeholder 6"/>
          <p:cNvSpPr>
            <a:spLocks noGrp="1"/>
          </p:cNvSpPr>
          <p:nvPr>
            <p:ph type="sldNum" sz="quarter" idx="12"/>
          </p:nvPr>
        </p:nvSpPr>
        <p:spPr bwMode="auto">
          <a:noFill/>
          <a:ln>
            <a:miter lim="800000"/>
            <a:headEnd/>
            <a:tailEnd/>
          </a:ln>
        </p:spPr>
        <p:txBody>
          <a:bodyPr/>
          <a:lstStyle/>
          <a:p>
            <a:fld id="{6BE4FF0D-0710-4709-985C-268F9E61C48B}" type="slidenum">
              <a:rPr lang="en-US" smtClean="0">
                <a:latin typeface="Helvetica"/>
              </a:rPr>
              <a:pPr/>
              <a:t>31</a:t>
            </a:fld>
            <a:endParaRPr lang="en-US" smtClean="0">
              <a:latin typeface="Helvetica"/>
            </a:endParaRPr>
          </a:p>
        </p:txBody>
      </p:sp>
      <p:sp>
        <p:nvSpPr>
          <p:cNvPr id="6" name="TextBox 5"/>
          <p:cNvSpPr txBox="1"/>
          <p:nvPr/>
        </p:nvSpPr>
        <p:spPr>
          <a:xfrm>
            <a:off x="381000" y="801688"/>
            <a:ext cx="8077200" cy="5632450"/>
          </a:xfrm>
          <a:prstGeom prst="rect">
            <a:avLst/>
          </a:prstGeom>
          <a:noFill/>
        </p:spPr>
        <p:txBody>
          <a:bodyPr>
            <a:spAutoFit/>
          </a:bodyPr>
          <a:lstStyle/>
          <a:p>
            <a:pPr>
              <a:defRPr/>
            </a:pPr>
            <a:r>
              <a:rPr lang="en-US" dirty="0">
                <a:latin typeface="Helvetica" pitchFamily="34" charset="0"/>
                <a:cs typeface="Arial" charset="0"/>
              </a:rPr>
              <a:t>The seven-step procedure is:</a:t>
            </a:r>
          </a:p>
          <a:p>
            <a:pPr>
              <a:defRPr/>
            </a:pPr>
            <a:endParaRPr lang="en-US" dirty="0">
              <a:latin typeface="Helvetica" pitchFamily="34" charset="0"/>
              <a:cs typeface="Arial" charset="0"/>
            </a:endParaRPr>
          </a:p>
          <a:p>
            <a:pPr marL="342900" indent="-342900">
              <a:defRPr/>
            </a:pPr>
            <a:r>
              <a:rPr lang="en-US" b="1" dirty="0">
                <a:latin typeface="Helvetica" pitchFamily="34" charset="0"/>
                <a:cs typeface="Arial" charset="0"/>
              </a:rPr>
              <a:t>1. Parameter of interest:</a:t>
            </a:r>
            <a:r>
              <a:rPr lang="en-US" dirty="0">
                <a:latin typeface="Helvetica" pitchFamily="34" charset="0"/>
                <a:cs typeface="Arial" charset="0"/>
              </a:rPr>
              <a:t> The parameter of interest is the difference in mean 		              shear strength for the two methods</a:t>
            </a:r>
            <a:r>
              <a:rPr lang="en-US" cap="small" dirty="0">
                <a:latin typeface="Helvetica" pitchFamily="34" charset="0"/>
                <a:cs typeface="Arial" charset="0"/>
              </a:rPr>
              <a:t>.</a:t>
            </a:r>
            <a:endParaRPr lang="en-US" dirty="0">
              <a:latin typeface="Helvetica" pitchFamily="34" charset="0"/>
              <a:cs typeface="Arial" charset="0"/>
            </a:endParaRPr>
          </a:p>
          <a:p>
            <a:pPr marL="342900" indent="-342900">
              <a:defRPr/>
            </a:pPr>
            <a:r>
              <a:rPr lang="en-US" b="1" dirty="0">
                <a:latin typeface="Helvetica" pitchFamily="34" charset="0"/>
                <a:cs typeface="Arial" charset="0"/>
              </a:rPr>
              <a:t>2. Null hypothesis:</a:t>
            </a:r>
            <a:r>
              <a:rPr lang="en-US" dirty="0">
                <a:latin typeface="Helvetica" pitchFamily="34" charset="0"/>
                <a:cs typeface="Arial" charset="0"/>
              </a:rPr>
              <a:t> </a:t>
            </a:r>
            <a:r>
              <a:rPr lang="en-US" i="1" dirty="0">
                <a:latin typeface="Helvetica" pitchFamily="34" charset="0"/>
                <a:cs typeface="Arial" charset="0"/>
              </a:rPr>
              <a:t>H</a:t>
            </a:r>
            <a:r>
              <a:rPr lang="en-US" baseline="-25000" dirty="0">
                <a:latin typeface="Helvetica" pitchFamily="34" charset="0"/>
                <a:cs typeface="Arial" charset="0"/>
              </a:rPr>
              <a:t>0</a:t>
            </a:r>
            <a:r>
              <a:rPr lang="en-US" dirty="0">
                <a:latin typeface="Helvetica" pitchFamily="34" charset="0"/>
                <a:cs typeface="Arial" charset="0"/>
              </a:rPr>
              <a:t>: µ</a:t>
            </a:r>
            <a:r>
              <a:rPr lang="en-US" i="1" baseline="-25000" dirty="0">
                <a:latin typeface="Helvetica" pitchFamily="34" charset="0"/>
                <a:cs typeface="Arial" charset="0"/>
              </a:rPr>
              <a:t>D</a:t>
            </a:r>
            <a:r>
              <a:rPr lang="en-US" dirty="0">
                <a:latin typeface="Helvetica" pitchFamily="34" charset="0"/>
                <a:cs typeface="Arial" charset="0"/>
              </a:rPr>
              <a:t> = 0</a:t>
            </a:r>
          </a:p>
          <a:p>
            <a:pPr>
              <a:defRPr/>
            </a:pPr>
            <a:r>
              <a:rPr lang="en-US" b="1" dirty="0">
                <a:latin typeface="Helvetica" pitchFamily="34" charset="0"/>
                <a:cs typeface="Arial" charset="0"/>
              </a:rPr>
              <a:t>3. Alternative hypothesis:</a:t>
            </a:r>
            <a:r>
              <a:rPr lang="en-US" dirty="0">
                <a:latin typeface="Helvetica" pitchFamily="34" charset="0"/>
                <a:cs typeface="Arial" charset="0"/>
              </a:rPr>
              <a:t> </a:t>
            </a:r>
            <a:r>
              <a:rPr lang="en-US" i="1" dirty="0">
                <a:latin typeface="Helvetica" pitchFamily="34" charset="0"/>
                <a:cs typeface="Arial" charset="0"/>
              </a:rPr>
              <a:t>H</a:t>
            </a:r>
            <a:r>
              <a:rPr lang="en-US" baseline="-25000" dirty="0">
                <a:latin typeface="Helvetica" pitchFamily="34" charset="0"/>
                <a:cs typeface="Arial" charset="0"/>
              </a:rPr>
              <a:t>1</a:t>
            </a:r>
            <a:r>
              <a:rPr lang="en-US" dirty="0">
                <a:latin typeface="Helvetica" pitchFamily="34" charset="0"/>
                <a:cs typeface="Arial" charset="0"/>
              </a:rPr>
              <a:t>: µ</a:t>
            </a:r>
            <a:r>
              <a:rPr lang="en-US" i="1" baseline="-25000" dirty="0">
                <a:latin typeface="Helvetica" pitchFamily="34" charset="0"/>
                <a:cs typeface="Arial" charset="0"/>
              </a:rPr>
              <a:t>D</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0</a:t>
            </a:r>
          </a:p>
          <a:p>
            <a:pPr>
              <a:defRPr/>
            </a:pPr>
            <a:r>
              <a:rPr lang="en-US" b="1" dirty="0">
                <a:latin typeface="Helvetica" pitchFamily="34" charset="0"/>
                <a:cs typeface="Arial" charset="0"/>
              </a:rPr>
              <a:t>4. Test statistic:</a:t>
            </a:r>
            <a:r>
              <a:rPr lang="en-US" dirty="0">
                <a:latin typeface="Helvetica" pitchFamily="34" charset="0"/>
                <a:cs typeface="Arial" charset="0"/>
              </a:rPr>
              <a:t> The test statistic is</a:t>
            </a:r>
          </a:p>
          <a:p>
            <a:pPr>
              <a:defRPr/>
            </a:pPr>
            <a:endParaRPr lang="en-US" dirty="0">
              <a:latin typeface="Helvetica" pitchFamily="34" charset="0"/>
              <a:cs typeface="Arial" charset="0"/>
            </a:endParaRPr>
          </a:p>
          <a:p>
            <a:pPr>
              <a:defRPr/>
            </a:pPr>
            <a:r>
              <a:rPr lang="en-US" b="1" dirty="0">
                <a:latin typeface="Helvetica"/>
              </a:rPr>
              <a:t>5. Reject </a:t>
            </a:r>
            <a:r>
              <a:rPr lang="en-US" b="1" i="1" dirty="0">
                <a:latin typeface="Helvetica"/>
              </a:rPr>
              <a:t>H</a:t>
            </a:r>
            <a:r>
              <a:rPr lang="en-US" b="1" baseline="-25000" dirty="0">
                <a:latin typeface="Helvetica"/>
              </a:rPr>
              <a:t>0</a:t>
            </a:r>
            <a:r>
              <a:rPr lang="en-US" b="1" i="1" dirty="0">
                <a:latin typeface="Helvetica"/>
              </a:rPr>
              <a:t> </a:t>
            </a:r>
            <a:r>
              <a:rPr lang="en-US" b="1" dirty="0">
                <a:latin typeface="Helvetica"/>
              </a:rPr>
              <a:t>if: </a:t>
            </a:r>
            <a:r>
              <a:rPr lang="en-US" dirty="0">
                <a:latin typeface="Helvetica"/>
              </a:rPr>
              <a:t>Reject </a:t>
            </a:r>
            <a:r>
              <a:rPr lang="en-US" i="1" dirty="0">
                <a:latin typeface="Helvetica"/>
              </a:rPr>
              <a:t>H</a:t>
            </a:r>
            <a:r>
              <a:rPr lang="en-US" baseline="-25000" dirty="0">
                <a:latin typeface="Helvetica"/>
              </a:rPr>
              <a:t>0</a:t>
            </a:r>
            <a:r>
              <a:rPr lang="en-US" dirty="0">
                <a:latin typeface="Helvetica"/>
              </a:rPr>
              <a:t> if the </a:t>
            </a:r>
            <a:r>
              <a:rPr lang="en-US" i="1" dirty="0">
                <a:latin typeface="Helvetica"/>
              </a:rPr>
              <a:t>P</a:t>
            </a:r>
            <a:r>
              <a:rPr lang="en-US" dirty="0">
                <a:latin typeface="Helvetica"/>
              </a:rPr>
              <a:t>-value is &lt;0.05.</a:t>
            </a:r>
          </a:p>
          <a:p>
            <a:pPr>
              <a:defRPr/>
            </a:pPr>
            <a:r>
              <a:rPr lang="en-US" b="1" dirty="0">
                <a:latin typeface="Helvetica"/>
              </a:rPr>
              <a:t>6. Computations: </a:t>
            </a:r>
            <a:r>
              <a:rPr lang="en-US" dirty="0">
                <a:latin typeface="Helvetica"/>
              </a:rPr>
              <a:t>The sample average and standard deviation of the differences </a:t>
            </a:r>
            <a:r>
              <a:rPr lang="en-US" i="1" dirty="0" err="1">
                <a:latin typeface="Helvetica"/>
              </a:rPr>
              <a:t>d</a:t>
            </a:r>
            <a:r>
              <a:rPr lang="en-US" i="1" baseline="-25000" dirty="0" err="1">
                <a:latin typeface="Helvetica"/>
              </a:rPr>
              <a:t>j</a:t>
            </a:r>
            <a:r>
              <a:rPr lang="en-US" dirty="0">
                <a:latin typeface="Helvetica"/>
              </a:rPr>
              <a:t> are                 and </a:t>
            </a:r>
            <a:r>
              <a:rPr lang="en-US" i="1" dirty="0" err="1">
                <a:latin typeface="Helvetica"/>
              </a:rPr>
              <a:t>s</a:t>
            </a:r>
            <a:r>
              <a:rPr lang="en-US" i="1" baseline="-25000" dirty="0" err="1">
                <a:latin typeface="Helvetica"/>
              </a:rPr>
              <a:t>d</a:t>
            </a:r>
            <a:r>
              <a:rPr lang="en-US" dirty="0">
                <a:latin typeface="Helvetica"/>
              </a:rPr>
              <a:t> = 0.1350, and so the test statistic is</a:t>
            </a:r>
          </a:p>
          <a:p>
            <a:pPr>
              <a:defRPr/>
            </a:pPr>
            <a:endParaRPr lang="en-US" dirty="0">
              <a:latin typeface="Helvetica"/>
              <a:cs typeface="Arial" charset="0"/>
            </a:endParaRPr>
          </a:p>
          <a:p>
            <a:pPr>
              <a:defRPr/>
            </a:pPr>
            <a:endParaRPr lang="en-US" dirty="0">
              <a:latin typeface="Helvetica"/>
              <a:cs typeface="Arial" charset="0"/>
            </a:endParaRPr>
          </a:p>
          <a:p>
            <a:pPr>
              <a:defRPr/>
            </a:pPr>
            <a:endParaRPr lang="en-US" dirty="0">
              <a:latin typeface="Helvetica"/>
              <a:cs typeface="Arial" charset="0"/>
            </a:endParaRPr>
          </a:p>
          <a:p>
            <a:pPr>
              <a:defRPr/>
            </a:pPr>
            <a:r>
              <a:rPr lang="en-US" b="1" dirty="0">
                <a:latin typeface="Helvetica"/>
              </a:rPr>
              <a:t>7. Conclusions: </a:t>
            </a:r>
            <a:r>
              <a:rPr lang="en-US" dirty="0">
                <a:latin typeface="Helvetica"/>
              </a:rPr>
              <a:t>Because </a:t>
            </a:r>
            <a:r>
              <a:rPr lang="en-US" i="1" dirty="0">
                <a:latin typeface="Helvetica"/>
              </a:rPr>
              <a:t>t</a:t>
            </a:r>
            <a:r>
              <a:rPr lang="en-US" baseline="-25000" dirty="0">
                <a:latin typeface="Helvetica"/>
              </a:rPr>
              <a:t>0.0005.8</a:t>
            </a:r>
            <a:r>
              <a:rPr lang="en-US" dirty="0">
                <a:latin typeface="Helvetica"/>
              </a:rPr>
              <a:t> = 5.041 and the value of the test statistic </a:t>
            </a:r>
          </a:p>
          <a:p>
            <a:pPr>
              <a:defRPr/>
            </a:pPr>
            <a:r>
              <a:rPr lang="en-US" i="1" dirty="0">
                <a:latin typeface="Helvetica"/>
              </a:rPr>
              <a:t>t</a:t>
            </a:r>
            <a:r>
              <a:rPr lang="en-US" baseline="-25000" dirty="0">
                <a:latin typeface="Helvetica"/>
              </a:rPr>
              <a:t>0</a:t>
            </a:r>
            <a:r>
              <a:rPr lang="en-US" dirty="0">
                <a:latin typeface="Helvetica"/>
              </a:rPr>
              <a:t> = 6.15 exceeds this value, the </a:t>
            </a:r>
            <a:r>
              <a:rPr lang="en-US" i="1" dirty="0">
                <a:latin typeface="Helvetica"/>
              </a:rPr>
              <a:t>P-</a:t>
            </a:r>
            <a:r>
              <a:rPr lang="en-US" dirty="0">
                <a:latin typeface="Helvetica"/>
              </a:rPr>
              <a:t>value is less than 2(0.0005) = 0.001. Therefore, we conclude that the strength prediction methods yield different results.</a:t>
            </a:r>
          </a:p>
          <a:p>
            <a:pPr>
              <a:defRPr/>
            </a:pPr>
            <a:r>
              <a:rPr lang="en-US" b="1" u="sng" dirty="0">
                <a:latin typeface="Helvetica"/>
              </a:rPr>
              <a:t>Interpretation:</a:t>
            </a:r>
            <a:r>
              <a:rPr lang="en-US" b="1" dirty="0">
                <a:latin typeface="Helvetica"/>
              </a:rPr>
              <a:t> </a:t>
            </a:r>
            <a:r>
              <a:rPr lang="en-US" dirty="0">
                <a:latin typeface="Helvetica"/>
              </a:rPr>
              <a:t>The data indicate that the Karlsruhe method produces, on the average, higher strength predictions than does the Lehigh method.</a:t>
            </a:r>
            <a:endParaRPr lang="en-US" dirty="0">
              <a:latin typeface="Helvetica" pitchFamily="34" charset="0"/>
              <a:cs typeface="Arial" charset="0"/>
            </a:endParaRPr>
          </a:p>
        </p:txBody>
      </p:sp>
      <p:sp>
        <p:nvSpPr>
          <p:cNvPr id="27656"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7650" name="Object 6"/>
          <p:cNvGraphicFramePr>
            <a:graphicFrameLocks noChangeAspect="1"/>
          </p:cNvGraphicFramePr>
          <p:nvPr/>
        </p:nvGraphicFramePr>
        <p:xfrm>
          <a:off x="4343400" y="2362200"/>
          <a:ext cx="1676400" cy="695325"/>
        </p:xfrm>
        <a:graphic>
          <a:graphicData uri="http://schemas.openxmlformats.org/presentationml/2006/ole">
            <mc:AlternateContent xmlns:mc="http://schemas.openxmlformats.org/markup-compatibility/2006">
              <mc:Choice xmlns:v="urn:schemas-microsoft-com:vml" Requires="v">
                <p:oleObj spid="_x0000_s27653" name="Equation" r:id="rId4" imgW="736600" imgH="469900" progId="Equation.DSMT4">
                  <p:embed/>
                </p:oleObj>
              </mc:Choice>
              <mc:Fallback>
                <p:oleObj name="Equation" r:id="rId4" imgW="736600" imgH="4699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3400" y="2362200"/>
                        <a:ext cx="1676400" cy="695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1" name="Object 7"/>
          <p:cNvGraphicFramePr>
            <a:graphicFrameLocks noChangeAspect="1"/>
          </p:cNvGraphicFramePr>
          <p:nvPr/>
        </p:nvGraphicFramePr>
        <p:xfrm>
          <a:off x="2209800" y="3581400"/>
          <a:ext cx="990600" cy="304800"/>
        </p:xfrm>
        <a:graphic>
          <a:graphicData uri="http://schemas.openxmlformats.org/presentationml/2006/ole">
            <mc:AlternateContent xmlns:mc="http://schemas.openxmlformats.org/markup-compatibility/2006">
              <mc:Choice xmlns:v="urn:schemas-microsoft-com:vml" Requires="v">
                <p:oleObj spid="_x0000_s27654" name="Equation" r:id="rId6" imgW="723586" imgH="203112" progId="Equation.DSMT4">
                  <p:embed/>
                </p:oleObj>
              </mc:Choice>
              <mc:Fallback>
                <p:oleObj name="Equation" r:id="rId6" imgW="723586" imgH="203112"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3581400"/>
                        <a:ext cx="9906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2" name="Object 9"/>
          <p:cNvGraphicFramePr>
            <a:graphicFrameLocks noChangeAspect="1"/>
          </p:cNvGraphicFramePr>
          <p:nvPr/>
        </p:nvGraphicFramePr>
        <p:xfrm>
          <a:off x="2667000" y="3992563"/>
          <a:ext cx="2667000" cy="625475"/>
        </p:xfrm>
        <a:graphic>
          <a:graphicData uri="http://schemas.openxmlformats.org/presentationml/2006/ole">
            <mc:AlternateContent xmlns:mc="http://schemas.openxmlformats.org/markup-compatibility/2006">
              <mc:Choice xmlns:v="urn:schemas-microsoft-com:vml" Requires="v">
                <p:oleObj spid="_x0000_s27655" name="Equation" r:id="rId8" imgW="1993900" imgH="469900" progId="Equation.DSMT4">
                  <p:embed/>
                </p:oleObj>
              </mc:Choice>
              <mc:Fallback>
                <p:oleObj name="Equation" r:id="rId8" imgW="1993900" imgH="46990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3992563"/>
                        <a:ext cx="2667000" cy="625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10-4 Paired </a:t>
            </a:r>
            <a:r>
              <a:rPr lang="en-US" i="1" dirty="0" smtClean="0">
                <a:latin typeface="Helvetica"/>
              </a:rPr>
              <a:t>t</a:t>
            </a:r>
            <a:r>
              <a:rPr lang="en-US" dirty="0" smtClean="0">
                <a:latin typeface="Helvetica"/>
              </a:rPr>
              <a:t>-Test</a:t>
            </a:r>
            <a:endParaRPr lang="en-US" dirty="0">
              <a:latin typeface="Helvetica"/>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p:cNvSpPr>
            <a:spLocks noGrp="1" noChangeArrowheads="1"/>
          </p:cNvSpPr>
          <p:nvPr>
            <p:ph type="title"/>
          </p:nvPr>
        </p:nvSpPr>
        <p:spPr>
          <a:xfrm>
            <a:off x="381000" y="0"/>
            <a:ext cx="8610600" cy="838200"/>
          </a:xfrm>
        </p:spPr>
        <p:txBody>
          <a:bodyPr/>
          <a:lstStyle/>
          <a:p>
            <a:pPr algn="l"/>
            <a:r>
              <a:rPr lang="en-US" sz="2800" b="1" smtClean="0"/>
              <a:t>A Confidence Interval for </a:t>
            </a:r>
            <a:r>
              <a:rPr lang="en-US" sz="2800" b="1" smtClean="0">
                <a:sym typeface="Symbol" pitchFamily="18" charset="2"/>
              </a:rPr>
              <a:t></a:t>
            </a:r>
            <a:r>
              <a:rPr lang="en-US" sz="2800" b="1" baseline="-25000" smtClean="0">
                <a:sym typeface="Symbol" pitchFamily="18" charset="2"/>
              </a:rPr>
              <a:t>D </a:t>
            </a:r>
            <a:r>
              <a:rPr lang="en-US" sz="2800" b="1" smtClean="0"/>
              <a:t>from Paired Samples</a:t>
            </a:r>
          </a:p>
        </p:txBody>
      </p:sp>
      <p:sp>
        <p:nvSpPr>
          <p:cNvPr id="28677" name="Slide Number Placeholder 6"/>
          <p:cNvSpPr>
            <a:spLocks noGrp="1"/>
          </p:cNvSpPr>
          <p:nvPr>
            <p:ph type="sldNum" sz="quarter" idx="12"/>
          </p:nvPr>
        </p:nvSpPr>
        <p:spPr bwMode="auto">
          <a:noFill/>
          <a:ln>
            <a:miter lim="800000"/>
            <a:headEnd/>
            <a:tailEnd/>
          </a:ln>
        </p:spPr>
        <p:txBody>
          <a:bodyPr/>
          <a:lstStyle/>
          <a:p>
            <a:fld id="{FFAA23D7-39AB-4889-9547-7E5BB6FD0A20}" type="slidenum">
              <a:rPr lang="en-US" smtClean="0">
                <a:latin typeface="Helvetica"/>
              </a:rPr>
              <a:pPr/>
              <a:t>32</a:t>
            </a:fld>
            <a:endParaRPr lang="en-US" smtClean="0">
              <a:latin typeface="Helvetica"/>
            </a:endParaRPr>
          </a:p>
        </p:txBody>
      </p:sp>
      <p:sp>
        <p:nvSpPr>
          <p:cNvPr id="28678" name="TextBox 6"/>
          <p:cNvSpPr txBox="1">
            <a:spLocks noChangeArrowheads="1"/>
          </p:cNvSpPr>
          <p:nvPr/>
        </p:nvSpPr>
        <p:spPr bwMode="auto">
          <a:xfrm>
            <a:off x="457200" y="1408113"/>
            <a:ext cx="8153400" cy="4154487"/>
          </a:xfrm>
          <a:prstGeom prst="rect">
            <a:avLst/>
          </a:prstGeom>
          <a:noFill/>
          <a:ln w="9525">
            <a:noFill/>
            <a:miter lim="800000"/>
            <a:headEnd/>
            <a:tailEnd/>
          </a:ln>
        </p:spPr>
        <p:txBody>
          <a:bodyPr>
            <a:spAutoFit/>
          </a:bodyPr>
          <a:lstStyle/>
          <a:p>
            <a:r>
              <a:rPr lang="en-US" sz="2400">
                <a:latin typeface="Helvetica"/>
              </a:rPr>
              <a:t>If     and </a:t>
            </a:r>
            <a:r>
              <a:rPr lang="en-US" sz="2400" i="1">
                <a:latin typeface="Helvetica"/>
              </a:rPr>
              <a:t>s</a:t>
            </a:r>
            <a:r>
              <a:rPr lang="en-US" sz="2400" i="1" baseline="-25000">
                <a:latin typeface="Helvetica"/>
              </a:rPr>
              <a:t>D</a:t>
            </a:r>
            <a:r>
              <a:rPr lang="en-US" sz="2400">
                <a:latin typeface="Helvetica"/>
              </a:rPr>
              <a:t> are the sample mean and standard deviation of the difference of </a:t>
            </a:r>
            <a:r>
              <a:rPr lang="en-US" sz="2400" i="1">
                <a:latin typeface="Helvetica"/>
              </a:rPr>
              <a:t>n </a:t>
            </a:r>
            <a:r>
              <a:rPr lang="en-US" sz="2400">
                <a:latin typeface="Helvetica"/>
              </a:rPr>
              <a:t>random pairs of normally distributed measurements, a 100(1 - </a:t>
            </a:r>
            <a:r>
              <a:rPr lang="el-GR" sz="2400">
                <a:latin typeface="Helvetica"/>
              </a:rPr>
              <a:t>α</a:t>
            </a:r>
            <a:r>
              <a:rPr lang="en-US" sz="2400">
                <a:latin typeface="Helvetica"/>
              </a:rPr>
              <a:t>)% confidence interval on the difference in means </a:t>
            </a:r>
            <a:fld id="{835478FC-9178-477E-9396-1B2D01A1A421}" type="slidenum">
              <a:rPr lang="en-US" sz="2400">
                <a:latin typeface="Helvetica"/>
              </a:rPr>
              <a:pPr/>
              <a:t>32</a:t>
            </a:fld>
            <a:r>
              <a:rPr lang="en-US" sz="2400">
                <a:latin typeface="Helvetica"/>
              </a:rPr>
              <a:t> µ</a:t>
            </a:r>
            <a:r>
              <a:rPr lang="en-US" sz="2400" i="1" baseline="-25000">
                <a:latin typeface="Helvetica"/>
              </a:rPr>
              <a:t>D</a:t>
            </a:r>
            <a:r>
              <a:rPr lang="en-US" sz="2400">
                <a:latin typeface="Helvetica"/>
              </a:rPr>
              <a:t> = µ</a:t>
            </a:r>
            <a:r>
              <a:rPr lang="en-US" sz="2400" baseline="-25000">
                <a:latin typeface="Helvetica"/>
              </a:rPr>
              <a:t>1</a:t>
            </a:r>
            <a:r>
              <a:rPr lang="en-US" sz="2400">
                <a:latin typeface="Helvetica"/>
              </a:rPr>
              <a:t> - µ</a:t>
            </a:r>
            <a:r>
              <a:rPr lang="en-US" sz="2400" baseline="-25000">
                <a:latin typeface="Helvetica"/>
              </a:rPr>
              <a:t>2</a:t>
            </a:r>
            <a:r>
              <a:rPr lang="en-US" sz="2400">
                <a:latin typeface="Helvetica"/>
              </a:rPr>
              <a:t> is</a:t>
            </a:r>
          </a:p>
          <a:p>
            <a:endParaRPr lang="en-US" sz="2400">
              <a:latin typeface="Helvetica"/>
            </a:endParaRPr>
          </a:p>
          <a:p>
            <a:endParaRPr lang="en-US" sz="2400">
              <a:latin typeface="Helvetica"/>
            </a:endParaRPr>
          </a:p>
          <a:p>
            <a:r>
              <a:rPr lang="en-US" sz="2400">
                <a:latin typeface="Helvetica"/>
              </a:rPr>
              <a:t>	</a:t>
            </a:r>
          </a:p>
          <a:p>
            <a:endParaRPr lang="en-US" sz="2400">
              <a:latin typeface="Helvetica"/>
            </a:endParaRPr>
          </a:p>
          <a:p>
            <a:r>
              <a:rPr lang="en-US" sz="2400">
                <a:latin typeface="Helvetica"/>
              </a:rPr>
              <a:t>where </a:t>
            </a:r>
            <a:r>
              <a:rPr lang="en-US" sz="2400" i="1">
                <a:latin typeface="Helvetica"/>
              </a:rPr>
              <a:t>t</a:t>
            </a:r>
            <a:r>
              <a:rPr lang="el-GR" sz="2400" baseline="-25000">
                <a:latin typeface="Helvetica"/>
                <a:sym typeface="Mathematica1" pitchFamily="2" charset="2"/>
              </a:rPr>
              <a:t>α</a:t>
            </a:r>
            <a:r>
              <a:rPr lang="en-US" sz="2400" baseline="-25000">
                <a:latin typeface="Helvetica"/>
              </a:rPr>
              <a:t>/2,</a:t>
            </a:r>
            <a:r>
              <a:rPr lang="en-US" sz="2400" i="1" baseline="-25000">
                <a:latin typeface="Helvetica"/>
              </a:rPr>
              <a:t>n</a:t>
            </a:r>
            <a:r>
              <a:rPr lang="en-US" sz="2400" baseline="-25000">
                <a:latin typeface="Helvetica"/>
              </a:rPr>
              <a:t>-1</a:t>
            </a:r>
            <a:r>
              <a:rPr lang="en-US" sz="2400">
                <a:latin typeface="Helvetica"/>
              </a:rPr>
              <a:t> is the upper </a:t>
            </a:r>
            <a:r>
              <a:rPr lang="el-GR" sz="2400">
                <a:latin typeface="Helvetica"/>
              </a:rPr>
              <a:t>α </a:t>
            </a:r>
            <a:r>
              <a:rPr lang="en-US" sz="2400">
                <a:latin typeface="Helvetica"/>
              </a:rPr>
              <a:t>/2% point of the </a:t>
            </a:r>
            <a:r>
              <a:rPr lang="en-US" sz="2400" i="1">
                <a:latin typeface="Helvetica"/>
              </a:rPr>
              <a:t>t </a:t>
            </a:r>
            <a:r>
              <a:rPr lang="en-US" sz="2400">
                <a:latin typeface="Helvetica"/>
              </a:rPr>
              <a:t>distribution with </a:t>
            </a:r>
            <a:r>
              <a:rPr lang="en-US" sz="2400" i="1">
                <a:latin typeface="Helvetica"/>
              </a:rPr>
              <a:t>n</a:t>
            </a:r>
            <a:r>
              <a:rPr lang="en-US" sz="2400">
                <a:latin typeface="Helvetica"/>
              </a:rPr>
              <a:t> - 1 degrees of freedom.</a:t>
            </a:r>
          </a:p>
          <a:p>
            <a:endParaRPr lang="en-US" sz="2400">
              <a:latin typeface="Helvetica"/>
            </a:endParaRPr>
          </a:p>
        </p:txBody>
      </p:sp>
      <p:sp>
        <p:nvSpPr>
          <p:cNvPr id="28679"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8674" name="Object 7"/>
          <p:cNvGraphicFramePr>
            <a:graphicFrameLocks noChangeAspect="1"/>
          </p:cNvGraphicFramePr>
          <p:nvPr/>
        </p:nvGraphicFramePr>
        <p:xfrm>
          <a:off x="762000" y="1476375"/>
          <a:ext cx="304800" cy="352425"/>
        </p:xfrm>
        <a:graphic>
          <a:graphicData uri="http://schemas.openxmlformats.org/presentationml/2006/ole">
            <mc:AlternateContent xmlns:mc="http://schemas.openxmlformats.org/markup-compatibility/2006">
              <mc:Choice xmlns:v="urn:schemas-microsoft-com:vml" Requires="v">
                <p:oleObj spid="_x0000_s28676" name="Equation" r:id="rId4" imgW="152268" imgH="203024" progId="Equation.DSMT4">
                  <p:embed/>
                </p:oleObj>
              </mc:Choice>
              <mc:Fallback>
                <p:oleObj name="Equation" r:id="rId4" imgW="152268" imgH="203024"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1476375"/>
                        <a:ext cx="304800" cy="352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680" name="Rectangle 9"/>
          <p:cNvSpPr>
            <a:spLocks noChangeArrowheads="1"/>
          </p:cNvSpPr>
          <p:nvPr/>
        </p:nvSpPr>
        <p:spPr bwMode="auto">
          <a:xfrm>
            <a:off x="0" y="200025"/>
            <a:ext cx="9144000" cy="0"/>
          </a:xfrm>
          <a:prstGeom prst="rect">
            <a:avLst/>
          </a:prstGeom>
          <a:noFill/>
          <a:ln w="9525">
            <a:noFill/>
            <a:miter lim="800000"/>
            <a:headEnd/>
            <a:tailEnd/>
          </a:ln>
        </p:spPr>
        <p:txBody>
          <a:bodyPr wrap="none" anchor="ctr">
            <a:spAutoFit/>
          </a:bodyPr>
          <a:lstStyle/>
          <a:p>
            <a:endParaRPr lang="en-US"/>
          </a:p>
        </p:txBody>
      </p:sp>
      <p:sp>
        <p:nvSpPr>
          <p:cNvPr id="28681"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8675" name="Object 10"/>
          <p:cNvGraphicFramePr>
            <a:graphicFrameLocks noChangeAspect="1"/>
          </p:cNvGraphicFramePr>
          <p:nvPr/>
        </p:nvGraphicFramePr>
        <p:xfrm>
          <a:off x="609600" y="3313113"/>
          <a:ext cx="6096000" cy="533400"/>
        </p:xfrm>
        <a:graphic>
          <a:graphicData uri="http://schemas.openxmlformats.org/presentationml/2006/ole">
            <mc:AlternateContent xmlns:mc="http://schemas.openxmlformats.org/markup-compatibility/2006">
              <mc:Choice xmlns:v="urn:schemas-microsoft-com:vml" Requires="v">
                <p:oleObj spid="_x0000_s28677" name="Equation" r:id="rId6" imgW="2743200" imgH="266700" progId="Equation.DSMT4">
                  <p:embed/>
                </p:oleObj>
              </mc:Choice>
              <mc:Fallback>
                <p:oleObj name="Equation" r:id="rId6" imgW="2743200" imgH="26670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3313113"/>
                        <a:ext cx="60960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682" name="Rectangle 11"/>
          <p:cNvSpPr>
            <a:spLocks noChangeArrowheads="1"/>
          </p:cNvSpPr>
          <p:nvPr/>
        </p:nvSpPr>
        <p:spPr bwMode="auto">
          <a:xfrm>
            <a:off x="7848600" y="3389313"/>
            <a:ext cx="1009650" cy="400050"/>
          </a:xfrm>
          <a:prstGeom prst="rect">
            <a:avLst/>
          </a:prstGeom>
          <a:noFill/>
          <a:ln w="9525">
            <a:noFill/>
            <a:miter lim="800000"/>
            <a:headEnd/>
            <a:tailEnd/>
          </a:ln>
        </p:spPr>
        <p:txBody>
          <a:bodyPr wrap="none">
            <a:spAutoFit/>
          </a:bodyPr>
          <a:lstStyle/>
          <a:p>
            <a:r>
              <a:rPr lang="en-US" sz="2000">
                <a:latin typeface="Helvetica"/>
              </a:rPr>
              <a:t>(10-25)</a:t>
            </a:r>
            <a:endParaRPr lang="en-US" sz="2000"/>
          </a:p>
        </p:txBody>
      </p:sp>
      <p:sp>
        <p:nvSpPr>
          <p:cNvPr id="11"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10-4 Paired </a:t>
            </a:r>
            <a:r>
              <a:rPr lang="en-US" i="1" dirty="0" smtClean="0">
                <a:latin typeface="Helvetica"/>
              </a:rPr>
              <a:t>t</a:t>
            </a:r>
            <a:r>
              <a:rPr lang="en-US" dirty="0" smtClean="0">
                <a:latin typeface="Helvetica"/>
              </a:rPr>
              <a:t>-Test</a:t>
            </a:r>
            <a:endParaRPr lang="en-US" dirty="0">
              <a:latin typeface="Helvetica"/>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4"/>
          <p:cNvSpPr>
            <a:spLocks noGrp="1" noChangeArrowheads="1"/>
          </p:cNvSpPr>
          <p:nvPr>
            <p:ph type="title"/>
          </p:nvPr>
        </p:nvSpPr>
        <p:spPr>
          <a:xfrm>
            <a:off x="381000" y="0"/>
            <a:ext cx="8229600" cy="838200"/>
          </a:xfrm>
        </p:spPr>
        <p:txBody>
          <a:bodyPr/>
          <a:lstStyle/>
          <a:p>
            <a:pPr algn="l" eaLnBrk="1" hangingPunct="1"/>
            <a:r>
              <a:rPr lang="en-US" sz="3600" b="1" smtClean="0"/>
              <a:t>Example 10-12 </a:t>
            </a:r>
            <a:r>
              <a:rPr lang="en-US" sz="3600" b="1" smtClean="0">
                <a:solidFill>
                  <a:srgbClr val="1F497D"/>
                </a:solidFill>
              </a:rPr>
              <a:t>Parallel Park Cars</a:t>
            </a:r>
            <a:endParaRPr lang="en-US" sz="3600" b="1" smtClean="0"/>
          </a:p>
        </p:txBody>
      </p:sp>
      <p:sp>
        <p:nvSpPr>
          <p:cNvPr id="29700" name="Slide Number Placeholder 5"/>
          <p:cNvSpPr>
            <a:spLocks noGrp="1"/>
          </p:cNvSpPr>
          <p:nvPr>
            <p:ph type="sldNum" sz="quarter" idx="12"/>
          </p:nvPr>
        </p:nvSpPr>
        <p:spPr bwMode="auto">
          <a:noFill/>
          <a:ln>
            <a:miter lim="800000"/>
            <a:headEnd/>
            <a:tailEnd/>
          </a:ln>
        </p:spPr>
        <p:txBody>
          <a:bodyPr/>
          <a:lstStyle/>
          <a:p>
            <a:fld id="{E95586B1-E1F1-45BA-B6A0-0AA05CC73303}" type="slidenum">
              <a:rPr lang="en-US" smtClean="0">
                <a:latin typeface="Helvetica"/>
              </a:rPr>
              <a:pPr/>
              <a:t>33</a:t>
            </a:fld>
            <a:endParaRPr lang="en-US" smtClean="0">
              <a:latin typeface="Helvetica"/>
            </a:endParaRPr>
          </a:p>
        </p:txBody>
      </p:sp>
      <p:sp>
        <p:nvSpPr>
          <p:cNvPr id="29701" name="TextBox 7"/>
          <p:cNvSpPr txBox="1">
            <a:spLocks noChangeArrowheads="1"/>
          </p:cNvSpPr>
          <p:nvPr/>
        </p:nvSpPr>
        <p:spPr bwMode="auto">
          <a:xfrm>
            <a:off x="152400" y="706438"/>
            <a:ext cx="8382000" cy="1476375"/>
          </a:xfrm>
          <a:prstGeom prst="rect">
            <a:avLst/>
          </a:prstGeom>
          <a:noFill/>
          <a:ln w="9525">
            <a:noFill/>
            <a:miter lim="800000"/>
            <a:headEnd/>
            <a:tailEnd/>
          </a:ln>
        </p:spPr>
        <p:txBody>
          <a:bodyPr>
            <a:spAutoFit/>
          </a:bodyPr>
          <a:lstStyle/>
          <a:p>
            <a:r>
              <a:rPr lang="en-US">
                <a:latin typeface="Helvetica"/>
              </a:rPr>
              <a:t>The journal </a:t>
            </a:r>
            <a:r>
              <a:rPr lang="en-US" i="1">
                <a:latin typeface="Helvetica"/>
              </a:rPr>
              <a:t>Human Factors </a:t>
            </a:r>
            <a:r>
              <a:rPr lang="en-US">
                <a:latin typeface="Helvetica"/>
              </a:rPr>
              <a:t>(1962, pp. 375–380) reported a study in which </a:t>
            </a:r>
            <a:r>
              <a:rPr lang="en-US" i="1">
                <a:latin typeface="Helvetica"/>
              </a:rPr>
              <a:t>n</a:t>
            </a:r>
            <a:r>
              <a:rPr lang="en-US">
                <a:latin typeface="Helvetica"/>
              </a:rPr>
              <a:t> = 14 subjects were asked to parallel park two cars having very different wheel bases and turning radii. The time in seconds for each subject was recorded and is given in Table 10-4. From the column of observed differences, we calculate </a:t>
            </a:r>
          </a:p>
          <a:p>
            <a:r>
              <a:rPr lang="en-US" i="1">
                <a:latin typeface="Helvetica"/>
              </a:rPr>
              <a:t>d</a:t>
            </a:r>
            <a:r>
              <a:rPr lang="en-US">
                <a:latin typeface="Helvetica"/>
              </a:rPr>
              <a:t> = 1.21 and </a:t>
            </a:r>
            <a:r>
              <a:rPr lang="en-US" i="1">
                <a:latin typeface="Helvetica"/>
              </a:rPr>
              <a:t>s</a:t>
            </a:r>
            <a:r>
              <a:rPr lang="en-US" i="1" baseline="-25000">
                <a:latin typeface="Helvetica"/>
              </a:rPr>
              <a:t>D</a:t>
            </a:r>
            <a:r>
              <a:rPr lang="en-US">
                <a:latin typeface="Helvetica"/>
              </a:rPr>
              <a:t> = 12.68. Find the 90% confidence interval for µ</a:t>
            </a:r>
            <a:r>
              <a:rPr lang="en-US" i="1" baseline="-25000">
                <a:latin typeface="Helvetica"/>
              </a:rPr>
              <a:t>D</a:t>
            </a:r>
            <a:r>
              <a:rPr lang="en-US">
                <a:latin typeface="Helvetica"/>
              </a:rPr>
              <a:t> = µ</a:t>
            </a:r>
            <a:r>
              <a:rPr lang="en-US" baseline="-25000">
                <a:latin typeface="Helvetica"/>
              </a:rPr>
              <a:t>1</a:t>
            </a:r>
            <a:r>
              <a:rPr lang="en-US">
                <a:latin typeface="Helvetica"/>
              </a:rPr>
              <a:t> - µ</a:t>
            </a:r>
            <a:r>
              <a:rPr lang="en-US" baseline="-25000">
                <a:latin typeface="Helvetica"/>
              </a:rPr>
              <a:t>2.</a:t>
            </a:r>
            <a:endParaRPr lang="en-US">
              <a:latin typeface="Helvetica"/>
            </a:endParaRPr>
          </a:p>
        </p:txBody>
      </p:sp>
      <p:sp>
        <p:nvSpPr>
          <p:cNvPr id="29702"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9698" name="Object 7"/>
          <p:cNvGraphicFramePr>
            <a:graphicFrameLocks noChangeAspect="1"/>
          </p:cNvGraphicFramePr>
          <p:nvPr/>
        </p:nvGraphicFramePr>
        <p:xfrm>
          <a:off x="228600" y="2743200"/>
          <a:ext cx="4953000" cy="990600"/>
        </p:xfrm>
        <a:graphic>
          <a:graphicData uri="http://schemas.openxmlformats.org/presentationml/2006/ole">
            <mc:AlternateContent xmlns:mc="http://schemas.openxmlformats.org/markup-compatibility/2006">
              <mc:Choice xmlns:v="urn:schemas-microsoft-com:vml" Requires="v">
                <p:oleObj spid="_x0000_s29699" name="Equation" r:id="rId4" imgW="3416300" imgH="762000" progId="Equation.DSMT4">
                  <p:embed/>
                </p:oleObj>
              </mc:Choice>
              <mc:Fallback>
                <p:oleObj name="Equation" r:id="rId4" imgW="3416300" imgH="76200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2743200"/>
                        <a:ext cx="49530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703" name="Rectangle 6"/>
          <p:cNvSpPr>
            <a:spLocks noChangeArrowheads="1"/>
          </p:cNvSpPr>
          <p:nvPr/>
        </p:nvSpPr>
        <p:spPr bwMode="auto">
          <a:xfrm>
            <a:off x="228600" y="4140200"/>
            <a:ext cx="4572000" cy="2032000"/>
          </a:xfrm>
          <a:prstGeom prst="rect">
            <a:avLst/>
          </a:prstGeom>
          <a:noFill/>
          <a:ln w="9525">
            <a:noFill/>
            <a:miter lim="800000"/>
            <a:headEnd/>
            <a:tailEnd/>
          </a:ln>
        </p:spPr>
        <p:txBody>
          <a:bodyPr>
            <a:spAutoFit/>
          </a:bodyPr>
          <a:lstStyle/>
          <a:p>
            <a:r>
              <a:rPr lang="en-US">
                <a:latin typeface="Helvetica"/>
              </a:rPr>
              <a:t>Notice that the confidence interval on µ</a:t>
            </a:r>
            <a:r>
              <a:rPr lang="en-US" i="1" baseline="-25000">
                <a:latin typeface="Helvetica"/>
              </a:rPr>
              <a:t>D </a:t>
            </a:r>
            <a:r>
              <a:rPr lang="en-US">
                <a:latin typeface="Helvetica"/>
              </a:rPr>
              <a:t>includes zero. This implies that, at the 90% level of confidence, the data do not support the claim that the two cars have different mean parking times µ</a:t>
            </a:r>
            <a:r>
              <a:rPr lang="en-US" baseline="-25000">
                <a:latin typeface="Helvetica"/>
              </a:rPr>
              <a:t>1 </a:t>
            </a:r>
            <a:r>
              <a:rPr lang="en-US">
                <a:latin typeface="Helvetica"/>
              </a:rPr>
              <a:t>and µ</a:t>
            </a:r>
            <a:r>
              <a:rPr lang="en-US" baseline="-25000">
                <a:latin typeface="Helvetica"/>
              </a:rPr>
              <a:t>2</a:t>
            </a:r>
            <a:r>
              <a:rPr lang="en-US">
                <a:latin typeface="Helvetica"/>
              </a:rPr>
              <a:t>. That is, the value µ</a:t>
            </a:r>
            <a:r>
              <a:rPr lang="en-US" i="1" baseline="-25000">
                <a:latin typeface="Helvetica"/>
              </a:rPr>
              <a:t>D</a:t>
            </a:r>
            <a:r>
              <a:rPr lang="en-US">
                <a:latin typeface="Helvetica"/>
              </a:rPr>
              <a:t> = µ</a:t>
            </a:r>
            <a:r>
              <a:rPr lang="en-US" baseline="-25000">
                <a:latin typeface="Helvetica"/>
              </a:rPr>
              <a:t>1</a:t>
            </a:r>
            <a:r>
              <a:rPr lang="en-US">
                <a:latin typeface="Helvetica"/>
              </a:rPr>
              <a:t> - µ</a:t>
            </a:r>
            <a:r>
              <a:rPr lang="en-US" baseline="-25000">
                <a:latin typeface="Helvetica"/>
              </a:rPr>
              <a:t>2 </a:t>
            </a:r>
            <a:r>
              <a:rPr lang="en-US">
                <a:latin typeface="Helvetica"/>
              </a:rPr>
              <a:t>= 0 is not inconsistent with the observed data.</a:t>
            </a:r>
            <a:endParaRPr lang="en-US"/>
          </a:p>
        </p:txBody>
      </p:sp>
      <p:graphicFrame>
        <p:nvGraphicFramePr>
          <p:cNvPr id="8" name="Table 7"/>
          <p:cNvGraphicFramePr>
            <a:graphicFrameLocks noGrp="1"/>
          </p:cNvGraphicFramePr>
          <p:nvPr/>
        </p:nvGraphicFramePr>
        <p:xfrm>
          <a:off x="5334000" y="2209800"/>
          <a:ext cx="3505201" cy="4032412"/>
        </p:xfrm>
        <a:graphic>
          <a:graphicData uri="http://schemas.openxmlformats.org/drawingml/2006/table">
            <a:tbl>
              <a:tblPr/>
              <a:tblGrid>
                <a:gridCol w="964568"/>
                <a:gridCol w="1082326"/>
                <a:gridCol w="969598"/>
                <a:gridCol w="488709"/>
              </a:tblGrid>
              <a:tr h="304803">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Subject</a:t>
                      </a:r>
                      <a:endParaRPr lang="en-US" sz="1400" b="0" dirty="0">
                        <a:latin typeface="Helvetica" pitchFamily="34" charset="0"/>
                        <a:ea typeface="Times New Roman"/>
                        <a:cs typeface="Times New Roman"/>
                      </a:endParaRPr>
                    </a:p>
                  </a:txBody>
                  <a:tcPr marL="24837" marR="2483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IN" sz="1400" b="0" dirty="0">
                          <a:latin typeface="Helvetica" pitchFamily="34" charset="0"/>
                          <a:ea typeface="Times New Roman"/>
                          <a:cs typeface="Times New Roman"/>
                        </a:rPr>
                        <a:t>1(</a:t>
                      </a:r>
                      <a:r>
                        <a:rPr lang="en-IN" sz="1400" b="0" i="1" dirty="0">
                          <a:latin typeface="Helvetica" pitchFamily="34" charset="0"/>
                          <a:ea typeface="Times New Roman"/>
                          <a:cs typeface="Times New Roman"/>
                        </a:rPr>
                        <a:t>x</a:t>
                      </a:r>
                      <a:r>
                        <a:rPr lang="en-IN" sz="1400" b="0" baseline="-25000" dirty="0">
                          <a:latin typeface="Helvetica" pitchFamily="34" charset="0"/>
                          <a:ea typeface="Times New Roman"/>
                          <a:cs typeface="Times New Roman"/>
                        </a:rPr>
                        <a:t>1</a:t>
                      </a:r>
                      <a:r>
                        <a:rPr lang="en-IN" sz="1400" b="0" i="1" baseline="-25000" dirty="0">
                          <a:latin typeface="Helvetica" pitchFamily="34" charset="0"/>
                          <a:ea typeface="Times New Roman"/>
                          <a:cs typeface="Times New Roman"/>
                        </a:rPr>
                        <a:t>j</a:t>
                      </a:r>
                      <a:r>
                        <a:rPr lang="en-IN" sz="1400" b="0" dirty="0">
                          <a:latin typeface="Helvetica" pitchFamily="34" charset="0"/>
                          <a:ea typeface="Times New Roman"/>
                          <a:cs typeface="Times New Roman"/>
                        </a:rPr>
                        <a:t>)</a:t>
                      </a:r>
                      <a:endParaRPr lang="en-US" sz="1400" b="0" dirty="0">
                        <a:latin typeface="Helvetica" pitchFamily="34" charset="0"/>
                        <a:ea typeface="Times New Roman"/>
                        <a:cs typeface="Times New Roman"/>
                      </a:endParaRPr>
                    </a:p>
                  </a:txBody>
                  <a:tcPr marL="24837" marR="248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IN" sz="1400" b="0">
                          <a:latin typeface="Helvetica" pitchFamily="34" charset="0"/>
                          <a:ea typeface="Times New Roman"/>
                          <a:cs typeface="Times New Roman"/>
                        </a:rPr>
                        <a:t>2(</a:t>
                      </a:r>
                      <a:r>
                        <a:rPr lang="en-IN" sz="1400" b="0" i="1">
                          <a:latin typeface="Helvetica" pitchFamily="34" charset="0"/>
                          <a:ea typeface="Times New Roman"/>
                          <a:cs typeface="Times New Roman"/>
                        </a:rPr>
                        <a:t>x</a:t>
                      </a:r>
                      <a:r>
                        <a:rPr lang="en-IN" sz="1400" b="0" baseline="-25000">
                          <a:latin typeface="Helvetica" pitchFamily="34" charset="0"/>
                          <a:ea typeface="Times New Roman"/>
                          <a:cs typeface="Times New Roman"/>
                        </a:rPr>
                        <a:t>2</a:t>
                      </a:r>
                      <a:r>
                        <a:rPr lang="en-IN" sz="1400" b="0" i="1" baseline="-25000">
                          <a:latin typeface="Helvetica" pitchFamily="34" charset="0"/>
                          <a:ea typeface="Times New Roman"/>
                          <a:cs typeface="Times New Roman"/>
                        </a:rPr>
                        <a:t>j</a:t>
                      </a:r>
                      <a:r>
                        <a:rPr lang="en-IN" sz="1400" b="0">
                          <a:latin typeface="Helvetica" pitchFamily="34" charset="0"/>
                          <a:ea typeface="Times New Roman"/>
                          <a:cs typeface="Times New Roman"/>
                        </a:rPr>
                        <a:t>)</a:t>
                      </a:r>
                      <a:endParaRPr lang="en-US" sz="1400" b="0">
                        <a:latin typeface="Helvetica" pitchFamily="34" charset="0"/>
                        <a:ea typeface="Times New Roman"/>
                        <a:cs typeface="Times New Roman"/>
                      </a:endParaRPr>
                    </a:p>
                  </a:txBody>
                  <a:tcPr marL="24837" marR="248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b="0" i="0">
                          <a:solidFill>
                            <a:srgbClr val="363A68"/>
                          </a:solidFill>
                          <a:latin typeface="Helvetica" pitchFamily="34" charset="0"/>
                          <a:ea typeface="Times New Roman"/>
                          <a:cs typeface="Times New Roman"/>
                        </a:rPr>
                        <a:t>(</a:t>
                      </a:r>
                      <a:r>
                        <a:rPr lang="en-US" sz="1400" b="0" i="1">
                          <a:solidFill>
                            <a:srgbClr val="363A68"/>
                          </a:solidFill>
                          <a:latin typeface="Helvetica" pitchFamily="34" charset="0"/>
                          <a:ea typeface="Times New Roman"/>
                          <a:cs typeface="Times New Roman"/>
                        </a:rPr>
                        <a:t>d</a:t>
                      </a:r>
                      <a:r>
                        <a:rPr lang="en-US" sz="1400" b="0" i="1" baseline="-25000">
                          <a:solidFill>
                            <a:srgbClr val="363A68"/>
                          </a:solidFill>
                          <a:latin typeface="Helvetica" pitchFamily="34" charset="0"/>
                          <a:ea typeface="Times New Roman"/>
                          <a:cs typeface="Times New Roman"/>
                        </a:rPr>
                        <a:t>j</a:t>
                      </a:r>
                      <a:r>
                        <a:rPr lang="en-US" sz="1400" b="0" i="0">
                          <a:solidFill>
                            <a:srgbClr val="363A68"/>
                          </a:solidFill>
                          <a:latin typeface="Helvetica" pitchFamily="34" charset="0"/>
                          <a:ea typeface="Times New Roman"/>
                          <a:cs typeface="Times New Roman"/>
                        </a:rPr>
                        <a:t>)</a:t>
                      </a:r>
                      <a:endParaRPr lang="en-US" sz="1400" b="0">
                        <a:latin typeface="Helvetica" pitchFamily="34" charset="0"/>
                        <a:ea typeface="Times New Roman"/>
                        <a:cs typeface="Times New Roman"/>
                      </a:endParaRPr>
                    </a:p>
                  </a:txBody>
                  <a:tcPr marL="24837" marR="2483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014">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1</a:t>
                      </a:r>
                      <a:endParaRPr lang="en-US" sz="1400" b="0" dirty="0">
                        <a:latin typeface="Helvetica" pitchFamily="34" charset="0"/>
                        <a:ea typeface="Times New Roman"/>
                        <a:cs typeface="Times New Roman"/>
                      </a:endParaRPr>
                    </a:p>
                  </a:txBody>
                  <a:tcPr marL="24837" marR="2483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37.0</a:t>
                      </a:r>
                      <a:endParaRPr lang="en-US" sz="1400" b="0">
                        <a:latin typeface="Helvetica" pitchFamily="34" charset="0"/>
                        <a:ea typeface="Times New Roman"/>
                        <a:cs typeface="Times New Roman"/>
                      </a:endParaRPr>
                    </a:p>
                  </a:txBody>
                  <a:tcPr marL="24837" marR="2483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17.8</a:t>
                      </a:r>
                      <a:endParaRPr lang="en-US" sz="1400" b="0">
                        <a:latin typeface="Helvetica" pitchFamily="34" charset="0"/>
                        <a:ea typeface="Times New Roman"/>
                        <a:cs typeface="Times New Roman"/>
                      </a:endParaRPr>
                    </a:p>
                  </a:txBody>
                  <a:tcPr marL="24837" marR="2483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19.2</a:t>
                      </a:r>
                      <a:endParaRPr lang="en-US" sz="1400" b="0">
                        <a:latin typeface="Helvetica" pitchFamily="34" charset="0"/>
                        <a:ea typeface="Times New Roman"/>
                        <a:cs typeface="Times New Roman"/>
                      </a:endParaRPr>
                    </a:p>
                  </a:txBody>
                  <a:tcPr marL="24837" marR="24837" marT="0" marB="0">
                    <a:lnL>
                      <a:noFill/>
                    </a:lnL>
                    <a:lnR>
                      <a:noFill/>
                    </a:lnR>
                    <a:lnT w="12700" cap="flat" cmpd="sng" algn="ctr">
                      <a:solidFill>
                        <a:srgbClr val="000000"/>
                      </a:solidFill>
                      <a:prstDash val="solid"/>
                      <a:round/>
                      <a:headEnd type="none" w="med" len="med"/>
                      <a:tailEnd type="none" w="med" len="med"/>
                    </a:lnT>
                    <a:lnB>
                      <a:noFill/>
                    </a:lnB>
                  </a:tcPr>
                </a:tc>
              </a:tr>
              <a:tr h="257928">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2</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25.8</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20.2</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5.6</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57928">
                <a:tc>
                  <a:txBody>
                    <a:bodyPr/>
                    <a:lstStyle/>
                    <a:p>
                      <a:pPr marL="0" marR="0">
                        <a:spcBef>
                          <a:spcPts val="0"/>
                        </a:spcBef>
                        <a:spcAft>
                          <a:spcPts val="0"/>
                        </a:spcAft>
                      </a:pPr>
                      <a:r>
                        <a:rPr lang="en-IN" sz="1400" b="0" dirty="0" smtClean="0">
                          <a:latin typeface="Helvetica" pitchFamily="34" charset="0"/>
                          <a:ea typeface="Times New Roman"/>
                          <a:cs typeface="Times New Roman"/>
                        </a:rPr>
                        <a:t>3</a:t>
                      </a:r>
                      <a:endParaRPr lang="en-IN"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16.2</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16.8</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-0.6</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57928">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4</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24.2</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a:solidFill>
                            <a:srgbClr val="363A68"/>
                          </a:solidFill>
                          <a:latin typeface="Helvetica" pitchFamily="34" charset="0"/>
                          <a:ea typeface="Times New Roman"/>
                          <a:cs typeface="Times New Roman"/>
                        </a:rPr>
                        <a:t>41.4</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-17.2</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57928">
                <a:tc>
                  <a:txBody>
                    <a:bodyPr/>
                    <a:lstStyle/>
                    <a:p>
                      <a:pPr marL="0" marR="0">
                        <a:spcBef>
                          <a:spcPts val="0"/>
                        </a:spcBef>
                        <a:spcAft>
                          <a:spcPts val="0"/>
                        </a:spcAft>
                      </a:pPr>
                      <a:r>
                        <a:rPr lang="en-IN" sz="1400" b="0" dirty="0" smtClean="0">
                          <a:latin typeface="Helvetica" pitchFamily="34" charset="0"/>
                          <a:ea typeface="Times New Roman"/>
                          <a:cs typeface="Times New Roman"/>
                        </a:rPr>
                        <a:t>5</a:t>
                      </a:r>
                      <a:endParaRPr lang="en-IN"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22.0</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21.4</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0.6</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57928">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6</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33.4</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38.4</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-5.0</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60394">
                <a:tc>
                  <a:txBody>
                    <a:bodyPr/>
                    <a:lstStyle/>
                    <a:p>
                      <a:pPr marL="0" marR="0">
                        <a:spcBef>
                          <a:spcPts val="0"/>
                        </a:spcBef>
                        <a:spcAft>
                          <a:spcPts val="0"/>
                        </a:spcAft>
                      </a:pPr>
                      <a:r>
                        <a:rPr lang="en-IN" sz="1400" b="0" dirty="0" smtClean="0">
                          <a:latin typeface="Helvetica" pitchFamily="34" charset="0"/>
                          <a:ea typeface="Times New Roman"/>
                          <a:cs typeface="Times New Roman"/>
                        </a:rPr>
                        <a:t>7</a:t>
                      </a:r>
                      <a:endParaRPr lang="en-IN"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23.8</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16.8</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7.0</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57928">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8</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58.2</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32.2</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26.0</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57928">
                <a:tc>
                  <a:txBody>
                    <a:bodyPr/>
                    <a:lstStyle/>
                    <a:p>
                      <a:pPr marL="0" marR="0">
                        <a:spcBef>
                          <a:spcPts val="0"/>
                        </a:spcBef>
                        <a:spcAft>
                          <a:spcPts val="0"/>
                        </a:spcAft>
                      </a:pPr>
                      <a:r>
                        <a:rPr lang="en-IN" sz="1400" b="0" dirty="0" smtClean="0">
                          <a:latin typeface="Helvetica" pitchFamily="34" charset="0"/>
                          <a:ea typeface="Times New Roman"/>
                          <a:cs typeface="Times New Roman"/>
                        </a:rPr>
                        <a:t>9</a:t>
                      </a:r>
                      <a:endParaRPr lang="en-IN"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33.6</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27.8</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5.8</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57928">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10</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24.4</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23.2</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1.2</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57928">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11</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23.4</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29.6</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-6.2</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57928">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12</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21.2</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20.6</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a:solidFill>
                            <a:srgbClr val="000000"/>
                          </a:solidFill>
                          <a:latin typeface="Helvetica" pitchFamily="34" charset="0"/>
                          <a:ea typeface="Times New Roman"/>
                          <a:cs typeface="Times New Roman"/>
                        </a:rPr>
                        <a:t>0.6</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r>
              <a:tr h="260394">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13</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36.2</a:t>
                      </a:r>
                      <a:endParaRPr lang="en-US" sz="1400" b="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spcBef>
                          <a:spcPts val="0"/>
                        </a:spcBef>
                        <a:spcAft>
                          <a:spcPts val="0"/>
                        </a:spcAft>
                      </a:pPr>
                      <a:r>
                        <a:rPr lang="en-US" sz="1400" b="0" dirty="0">
                          <a:solidFill>
                            <a:srgbClr val="000000"/>
                          </a:solidFill>
                          <a:latin typeface="Helvetica" pitchFamily="34" charset="0"/>
                          <a:ea typeface="Times New Roman"/>
                          <a:cs typeface="Times New Roman"/>
                        </a:rPr>
                        <a:t>32.2</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c>
                  <a:txBody>
                    <a:bodyPr/>
                    <a:lstStyle/>
                    <a:p>
                      <a:pPr marL="0" marR="0" algn="r">
                        <a:spcBef>
                          <a:spcPts val="0"/>
                        </a:spcBef>
                        <a:spcAft>
                          <a:spcPts val="0"/>
                        </a:spcAft>
                      </a:pPr>
                      <a:r>
                        <a:rPr lang="en-US" sz="1400" b="0" dirty="0">
                          <a:solidFill>
                            <a:srgbClr val="000000"/>
                          </a:solidFill>
                          <a:latin typeface="Helvetica" pitchFamily="34" charset="0"/>
                          <a:ea typeface="Times New Roman"/>
                          <a:cs typeface="Times New Roman"/>
                        </a:rPr>
                        <a:t>4.0</a:t>
                      </a:r>
                      <a:endParaRPr lang="en-US" sz="1400" b="0" dirty="0">
                        <a:latin typeface="Helvetica" pitchFamily="34" charset="0"/>
                        <a:ea typeface="Times New Roman"/>
                        <a:cs typeface="Times New Roman"/>
                      </a:endParaRPr>
                    </a:p>
                  </a:txBody>
                  <a:tcPr marL="24837" marR="24837" marT="0" marB="0">
                    <a:lnL>
                      <a:noFill/>
                    </a:lnL>
                    <a:lnR>
                      <a:noFill/>
                    </a:lnR>
                    <a:lnT>
                      <a:noFill/>
                    </a:lnT>
                    <a:lnB>
                      <a:noFill/>
                    </a:lnB>
                  </a:tcPr>
                </a:tc>
              </a:tr>
              <a:tr h="337527">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14</a:t>
                      </a:r>
                      <a:endParaRPr lang="en-US" sz="1400" b="0">
                        <a:latin typeface="Helvetica" pitchFamily="34" charset="0"/>
                        <a:ea typeface="Times New Roman"/>
                        <a:cs typeface="Times New Roman"/>
                      </a:endParaRPr>
                    </a:p>
                  </a:txBody>
                  <a:tcPr marL="24837" marR="2483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29.8</a:t>
                      </a:r>
                      <a:endParaRPr lang="en-US" sz="1400" b="0">
                        <a:latin typeface="Helvetica" pitchFamily="34" charset="0"/>
                        <a:ea typeface="Times New Roman"/>
                        <a:cs typeface="Times New Roman"/>
                      </a:endParaRPr>
                    </a:p>
                  </a:txBody>
                  <a:tcPr marL="24837" marR="2483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400" b="0">
                          <a:solidFill>
                            <a:srgbClr val="000000"/>
                          </a:solidFill>
                          <a:latin typeface="Helvetica" pitchFamily="34" charset="0"/>
                          <a:ea typeface="Times New Roman"/>
                          <a:cs typeface="Times New Roman"/>
                        </a:rPr>
                        <a:t>53.8</a:t>
                      </a:r>
                      <a:endParaRPr lang="en-US" sz="1400" b="0">
                        <a:latin typeface="Helvetica" pitchFamily="34" charset="0"/>
                        <a:ea typeface="Times New Roman"/>
                        <a:cs typeface="Times New Roman"/>
                      </a:endParaRPr>
                    </a:p>
                  </a:txBody>
                  <a:tcPr marL="24837" marR="2483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0" dirty="0">
                          <a:solidFill>
                            <a:srgbClr val="000000"/>
                          </a:solidFill>
                          <a:latin typeface="Helvetica" pitchFamily="34" charset="0"/>
                          <a:ea typeface="Times New Roman"/>
                          <a:cs typeface="Times New Roman"/>
                        </a:rPr>
                        <a:t>-24.0</a:t>
                      </a:r>
                      <a:endParaRPr lang="en-US" sz="1400" b="0" dirty="0">
                        <a:latin typeface="Helvetica" pitchFamily="34" charset="0"/>
                        <a:ea typeface="Times New Roman"/>
                        <a:cs typeface="Times New Roman"/>
                      </a:endParaRPr>
                    </a:p>
                  </a:txBody>
                  <a:tcPr marL="24837" marR="24837"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29768" name="Rectangle 8"/>
          <p:cNvSpPr>
            <a:spLocks noChangeArrowheads="1"/>
          </p:cNvSpPr>
          <p:nvPr/>
        </p:nvSpPr>
        <p:spPr bwMode="auto">
          <a:xfrm>
            <a:off x="6324600" y="6248400"/>
            <a:ext cx="1295400" cy="369888"/>
          </a:xfrm>
          <a:prstGeom prst="rect">
            <a:avLst/>
          </a:prstGeom>
          <a:noFill/>
          <a:ln w="9525">
            <a:noFill/>
            <a:miter lim="800000"/>
            <a:headEnd/>
            <a:tailEnd/>
          </a:ln>
        </p:spPr>
        <p:txBody>
          <a:bodyPr wrap="none">
            <a:spAutoFit/>
          </a:bodyPr>
          <a:lstStyle/>
          <a:p>
            <a:r>
              <a:rPr lang="en-US" b="1">
                <a:latin typeface="Helvetica"/>
              </a:rPr>
              <a:t>Table 10-4</a:t>
            </a:r>
            <a:endParaRPr lang="en-US" b="1"/>
          </a:p>
        </p:txBody>
      </p:sp>
      <p:sp>
        <p:nvSpPr>
          <p:cNvPr id="1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10-4 Paired </a:t>
            </a:r>
            <a:r>
              <a:rPr lang="en-US" i="1" dirty="0" smtClean="0">
                <a:latin typeface="Helvetica"/>
              </a:rPr>
              <a:t>t</a:t>
            </a:r>
            <a:r>
              <a:rPr lang="en-US" dirty="0" smtClean="0">
                <a:latin typeface="Helvetica"/>
              </a:rPr>
              <a:t>-Test</a:t>
            </a:r>
            <a:endParaRPr lang="en-US" dirty="0">
              <a:latin typeface="Helvetica"/>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Text Box 3"/>
          <p:cNvSpPr txBox="1">
            <a:spLocks noChangeArrowheads="1"/>
          </p:cNvSpPr>
          <p:nvPr/>
        </p:nvSpPr>
        <p:spPr bwMode="auto">
          <a:xfrm>
            <a:off x="152400" y="838200"/>
            <a:ext cx="6096000" cy="519113"/>
          </a:xfrm>
          <a:prstGeom prst="rect">
            <a:avLst/>
          </a:prstGeom>
          <a:noFill/>
          <a:ln w="9525">
            <a:noFill/>
            <a:miter lim="800000"/>
            <a:headEnd/>
            <a:tailEnd/>
          </a:ln>
        </p:spPr>
        <p:txBody>
          <a:bodyPr>
            <a:spAutoFit/>
          </a:bodyPr>
          <a:lstStyle/>
          <a:p>
            <a:pPr>
              <a:spcBef>
                <a:spcPct val="50000"/>
              </a:spcBef>
            </a:pPr>
            <a:r>
              <a:rPr lang="en-US" sz="2800">
                <a:latin typeface="Helvetica"/>
              </a:rPr>
              <a:t> </a:t>
            </a:r>
            <a:r>
              <a:rPr lang="en-US" sz="2800" b="1">
                <a:latin typeface="Helvetica"/>
              </a:rPr>
              <a:t>10-5.1 The </a:t>
            </a:r>
            <a:r>
              <a:rPr lang="en-US" sz="2800" b="1" i="1">
                <a:latin typeface="Helvetica"/>
              </a:rPr>
              <a:t>F</a:t>
            </a:r>
            <a:r>
              <a:rPr lang="en-US" sz="2800" b="1">
                <a:latin typeface="Helvetica"/>
              </a:rPr>
              <a:t> Distribution</a:t>
            </a:r>
          </a:p>
        </p:txBody>
      </p:sp>
      <p:sp>
        <p:nvSpPr>
          <p:cNvPr id="30726" name="Rectangle 4"/>
          <p:cNvSpPr>
            <a:spLocks noGrp="1" noChangeArrowheads="1"/>
          </p:cNvSpPr>
          <p:nvPr>
            <p:ph type="title"/>
          </p:nvPr>
        </p:nvSpPr>
        <p:spPr>
          <a:xfrm>
            <a:off x="0" y="0"/>
            <a:ext cx="9144000" cy="838200"/>
          </a:xfrm>
        </p:spPr>
        <p:txBody>
          <a:bodyPr/>
          <a:lstStyle/>
          <a:p>
            <a:pPr eaLnBrk="1" hangingPunct="1"/>
            <a:r>
              <a:rPr lang="en-US" sz="2400" b="1" smtClean="0"/>
              <a:t>10-5 Inferences on the Variances of Two Normal Populations</a:t>
            </a:r>
          </a:p>
        </p:txBody>
      </p:sp>
      <p:sp>
        <p:nvSpPr>
          <p:cNvPr id="30727" name="Text Box 6"/>
          <p:cNvSpPr txBox="1">
            <a:spLocks noChangeArrowheads="1"/>
          </p:cNvSpPr>
          <p:nvPr/>
        </p:nvSpPr>
        <p:spPr bwMode="auto">
          <a:xfrm>
            <a:off x="228600" y="1295400"/>
            <a:ext cx="5867400" cy="369888"/>
          </a:xfrm>
          <a:prstGeom prst="rect">
            <a:avLst/>
          </a:prstGeom>
          <a:noFill/>
          <a:ln w="9525">
            <a:noFill/>
            <a:miter lim="800000"/>
            <a:headEnd/>
            <a:tailEnd/>
          </a:ln>
        </p:spPr>
        <p:txBody>
          <a:bodyPr>
            <a:spAutoFit/>
          </a:bodyPr>
          <a:lstStyle/>
          <a:p>
            <a:pPr>
              <a:spcBef>
                <a:spcPct val="50000"/>
              </a:spcBef>
            </a:pPr>
            <a:r>
              <a:rPr lang="en-US">
                <a:latin typeface="Helvetica"/>
              </a:rPr>
              <a:t>We wish to test the hypotheses:</a:t>
            </a:r>
          </a:p>
        </p:txBody>
      </p:sp>
      <p:sp>
        <p:nvSpPr>
          <p:cNvPr id="30728" name="Slide Number Placeholder 7"/>
          <p:cNvSpPr>
            <a:spLocks noGrp="1"/>
          </p:cNvSpPr>
          <p:nvPr>
            <p:ph type="sldNum" sz="quarter" idx="12"/>
          </p:nvPr>
        </p:nvSpPr>
        <p:spPr bwMode="auto">
          <a:noFill/>
          <a:ln>
            <a:miter lim="800000"/>
            <a:headEnd/>
            <a:tailEnd/>
          </a:ln>
        </p:spPr>
        <p:txBody>
          <a:bodyPr/>
          <a:lstStyle/>
          <a:p>
            <a:fld id="{84CF55A9-00F5-4BCB-A684-99622CA6BFD4}" type="slidenum">
              <a:rPr lang="en-US" smtClean="0">
                <a:latin typeface="Helvetica"/>
              </a:rPr>
              <a:pPr/>
              <a:t>34</a:t>
            </a:fld>
            <a:endParaRPr lang="en-US" smtClean="0">
              <a:latin typeface="Helvetica"/>
            </a:endParaRPr>
          </a:p>
        </p:txBody>
      </p:sp>
      <p:sp>
        <p:nvSpPr>
          <p:cNvPr id="30729"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0722" name="Object 8"/>
          <p:cNvGraphicFramePr>
            <a:graphicFrameLocks noChangeAspect="1"/>
          </p:cNvGraphicFramePr>
          <p:nvPr/>
        </p:nvGraphicFramePr>
        <p:xfrm>
          <a:off x="3657600" y="1371600"/>
          <a:ext cx="1981200" cy="990600"/>
        </p:xfrm>
        <a:graphic>
          <a:graphicData uri="http://schemas.openxmlformats.org/presentationml/2006/ole">
            <mc:AlternateContent xmlns:mc="http://schemas.openxmlformats.org/markup-compatibility/2006">
              <mc:Choice xmlns:v="urn:schemas-microsoft-com:vml" Requires="v">
                <p:oleObj spid="_x0000_s30725" name="Equation" r:id="rId4" imgW="825500" imgH="533400" progId="Equation.DSMT4">
                  <p:embed/>
                </p:oleObj>
              </mc:Choice>
              <mc:Fallback>
                <p:oleObj name="Equation" r:id="rId4" imgW="825500" imgH="53340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371600"/>
                        <a:ext cx="19812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30" name="Rectangle 10"/>
          <p:cNvSpPr>
            <a:spLocks noChangeArrowheads="1"/>
          </p:cNvSpPr>
          <p:nvPr/>
        </p:nvSpPr>
        <p:spPr bwMode="auto">
          <a:xfrm>
            <a:off x="0" y="533400"/>
            <a:ext cx="9144000" cy="0"/>
          </a:xfrm>
          <a:prstGeom prst="rect">
            <a:avLst/>
          </a:prstGeom>
          <a:noFill/>
          <a:ln w="9525">
            <a:noFill/>
            <a:miter lim="800000"/>
            <a:headEnd/>
            <a:tailEnd/>
          </a:ln>
        </p:spPr>
        <p:txBody>
          <a:bodyPr wrap="none" anchor="ctr">
            <a:spAutoFit/>
          </a:bodyPr>
          <a:lstStyle/>
          <a:p>
            <a:endParaRPr lang="en-US"/>
          </a:p>
        </p:txBody>
      </p:sp>
      <p:sp>
        <p:nvSpPr>
          <p:cNvPr id="30731" name="TextBox 5"/>
          <p:cNvSpPr txBox="1">
            <a:spLocks noChangeArrowheads="1"/>
          </p:cNvSpPr>
          <p:nvPr/>
        </p:nvSpPr>
        <p:spPr bwMode="auto">
          <a:xfrm>
            <a:off x="228600" y="2459038"/>
            <a:ext cx="8458200" cy="4246562"/>
          </a:xfrm>
          <a:prstGeom prst="rect">
            <a:avLst/>
          </a:prstGeom>
          <a:noFill/>
          <a:ln w="9525">
            <a:noFill/>
            <a:miter lim="800000"/>
            <a:headEnd/>
            <a:tailEnd/>
          </a:ln>
        </p:spPr>
        <p:txBody>
          <a:bodyPr>
            <a:spAutoFit/>
          </a:bodyPr>
          <a:lstStyle/>
          <a:p>
            <a:r>
              <a:rPr lang="en-US" dirty="0">
                <a:latin typeface="Helvetica"/>
              </a:rPr>
              <a:t>Let </a:t>
            </a:r>
            <a:r>
              <a:rPr lang="en-US" i="1" dirty="0">
                <a:latin typeface="Helvetica"/>
              </a:rPr>
              <a:t>W and Y </a:t>
            </a:r>
            <a:r>
              <a:rPr lang="en-US" dirty="0">
                <a:latin typeface="Helvetica"/>
              </a:rPr>
              <a:t>be independent chi-square random variables with </a:t>
            </a:r>
            <a:r>
              <a:rPr lang="en-US" i="1" dirty="0">
                <a:latin typeface="Helvetica"/>
              </a:rPr>
              <a:t>u </a:t>
            </a:r>
            <a:r>
              <a:rPr lang="en-US" dirty="0">
                <a:latin typeface="Helvetica"/>
              </a:rPr>
              <a:t>and</a:t>
            </a:r>
            <a:r>
              <a:rPr lang="en-US" i="1" dirty="0">
                <a:latin typeface="Helvetica"/>
              </a:rPr>
              <a:t> v </a:t>
            </a:r>
            <a:r>
              <a:rPr lang="en-US" dirty="0">
                <a:latin typeface="Helvetica"/>
              </a:rPr>
              <a:t>degrees of freedom respectively. Then the ratio</a:t>
            </a:r>
          </a:p>
          <a:p>
            <a:r>
              <a:rPr lang="en-US" b="1" dirty="0">
                <a:latin typeface="Helvetica"/>
              </a:rPr>
              <a:t> </a:t>
            </a:r>
            <a:endParaRPr lang="en-US" dirty="0">
              <a:latin typeface="Helvetica"/>
            </a:endParaRPr>
          </a:p>
          <a:p>
            <a:r>
              <a:rPr lang="en-US" b="1" dirty="0">
                <a:latin typeface="Helvetica"/>
              </a:rPr>
              <a:t>	                                                                                      </a:t>
            </a:r>
            <a:r>
              <a:rPr lang="en-US" dirty="0">
                <a:latin typeface="Helvetica"/>
              </a:rPr>
              <a:t>(10-28)</a:t>
            </a:r>
          </a:p>
          <a:p>
            <a:r>
              <a:rPr lang="en-US" b="1" dirty="0">
                <a:latin typeface="Helvetica"/>
              </a:rPr>
              <a:t> </a:t>
            </a:r>
            <a:endParaRPr lang="en-US" dirty="0">
              <a:latin typeface="Helvetica"/>
            </a:endParaRPr>
          </a:p>
          <a:p>
            <a:r>
              <a:rPr lang="en-US" dirty="0">
                <a:latin typeface="Helvetica"/>
              </a:rPr>
              <a:t>has the probability density function</a:t>
            </a:r>
          </a:p>
          <a:p>
            <a:r>
              <a:rPr lang="en-US" b="1" dirty="0">
                <a:latin typeface="Helvetica"/>
              </a:rPr>
              <a:t> </a:t>
            </a:r>
            <a:endParaRPr lang="en-US" dirty="0">
              <a:latin typeface="Helvetica"/>
            </a:endParaRPr>
          </a:p>
          <a:p>
            <a:r>
              <a:rPr lang="en-US" b="1" dirty="0">
                <a:latin typeface="Helvetica"/>
              </a:rPr>
              <a:t>	</a:t>
            </a:r>
          </a:p>
          <a:p>
            <a:endParaRPr lang="en-US" b="1" dirty="0">
              <a:latin typeface="Helvetica"/>
            </a:endParaRPr>
          </a:p>
          <a:p>
            <a:r>
              <a:rPr lang="en-US" dirty="0">
                <a:latin typeface="Helvetica"/>
              </a:rPr>
              <a:t>                                                                                                     (10-29)</a:t>
            </a:r>
          </a:p>
          <a:p>
            <a:endParaRPr lang="en-US" b="1" dirty="0">
              <a:latin typeface="Helvetica"/>
            </a:endParaRPr>
          </a:p>
          <a:p>
            <a:r>
              <a:rPr lang="en-US" b="1" dirty="0">
                <a:latin typeface="Helvetica"/>
              </a:rPr>
              <a:t> </a:t>
            </a:r>
            <a:endParaRPr lang="en-US" dirty="0">
              <a:latin typeface="Helvetica"/>
            </a:endParaRPr>
          </a:p>
          <a:p>
            <a:r>
              <a:rPr lang="en-US" dirty="0">
                <a:latin typeface="Helvetica"/>
              </a:rPr>
              <a:t>and is said to follow the distribution with </a:t>
            </a:r>
            <a:r>
              <a:rPr lang="en-US" i="1" dirty="0">
                <a:latin typeface="Helvetica"/>
              </a:rPr>
              <a:t>u </a:t>
            </a:r>
            <a:r>
              <a:rPr lang="en-US" dirty="0">
                <a:latin typeface="Helvetica"/>
              </a:rPr>
              <a:t>degrees of freedom in the numerator and </a:t>
            </a:r>
            <a:r>
              <a:rPr lang="en-US" i="1" dirty="0">
                <a:latin typeface="Helvetica"/>
              </a:rPr>
              <a:t>v</a:t>
            </a:r>
            <a:r>
              <a:rPr lang="en-US" dirty="0">
                <a:latin typeface="Helvetica"/>
              </a:rPr>
              <a:t> degrees of freedom in the denominator. It is usually abbreviated as </a:t>
            </a:r>
            <a:r>
              <a:rPr lang="en-US" i="1" dirty="0" err="1">
                <a:latin typeface="Helvetica"/>
              </a:rPr>
              <a:t>F</a:t>
            </a:r>
            <a:r>
              <a:rPr lang="en-US" i="1" baseline="-25000" dirty="0" err="1">
                <a:latin typeface="Helvetica"/>
              </a:rPr>
              <a:t>u,v</a:t>
            </a:r>
            <a:r>
              <a:rPr lang="en-US" dirty="0">
                <a:latin typeface="Helvetica"/>
              </a:rPr>
              <a:t>.</a:t>
            </a:r>
          </a:p>
          <a:p>
            <a:endParaRPr lang="en-US" dirty="0">
              <a:latin typeface="Helvetica"/>
            </a:endParaRPr>
          </a:p>
        </p:txBody>
      </p:sp>
      <p:graphicFrame>
        <p:nvGraphicFramePr>
          <p:cNvPr id="30723" name="Object 6"/>
          <p:cNvGraphicFramePr>
            <a:graphicFrameLocks noChangeAspect="1"/>
          </p:cNvGraphicFramePr>
          <p:nvPr/>
        </p:nvGraphicFramePr>
        <p:xfrm>
          <a:off x="2971800" y="3221038"/>
          <a:ext cx="990600" cy="609600"/>
        </p:xfrm>
        <a:graphic>
          <a:graphicData uri="http://schemas.openxmlformats.org/presentationml/2006/ole">
            <mc:AlternateContent xmlns:mc="http://schemas.openxmlformats.org/markup-compatibility/2006">
              <mc:Choice xmlns:v="urn:schemas-microsoft-com:vml" Requires="v">
                <p:oleObj spid="_x0000_s30726" name="Equation" r:id="rId6" imgW="583947" imgH="393529" progId="Equation.DSMT4">
                  <p:embed/>
                </p:oleObj>
              </mc:Choice>
              <mc:Fallback>
                <p:oleObj name="Equation" r:id="rId6" imgW="583947" imgH="393529"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3221038"/>
                        <a:ext cx="9906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24" name="Object 9"/>
          <p:cNvGraphicFramePr>
            <a:graphicFrameLocks noChangeAspect="1"/>
          </p:cNvGraphicFramePr>
          <p:nvPr/>
        </p:nvGraphicFramePr>
        <p:xfrm>
          <a:off x="1219200" y="4364038"/>
          <a:ext cx="5181600" cy="1371600"/>
        </p:xfrm>
        <a:graphic>
          <a:graphicData uri="http://schemas.openxmlformats.org/presentationml/2006/ole">
            <mc:AlternateContent xmlns:mc="http://schemas.openxmlformats.org/markup-compatibility/2006">
              <mc:Choice xmlns:v="urn:schemas-microsoft-com:vml" Requires="v">
                <p:oleObj spid="_x0000_s30727" name="Equation" r:id="rId8" imgW="3187700" imgH="939800" progId="Equation.DSMT4">
                  <p:embed/>
                </p:oleObj>
              </mc:Choice>
              <mc:Fallback>
                <p:oleObj name="Equation" r:id="rId8" imgW="3187700" imgH="93980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4364038"/>
                        <a:ext cx="51816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10-5 Inferences on the Variances of Two Normal Populations</a:t>
            </a:r>
            <a:endParaRPr lang="en-US" dirty="0">
              <a:latin typeface="Helvetic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3" name="Text Box 3"/>
          <p:cNvSpPr txBox="1">
            <a:spLocks noChangeArrowheads="1"/>
          </p:cNvSpPr>
          <p:nvPr/>
        </p:nvSpPr>
        <p:spPr bwMode="auto">
          <a:xfrm>
            <a:off x="0" y="1066800"/>
            <a:ext cx="8686800" cy="523875"/>
          </a:xfrm>
          <a:prstGeom prst="rect">
            <a:avLst/>
          </a:prstGeom>
          <a:noFill/>
          <a:ln w="9525">
            <a:noFill/>
            <a:miter lim="800000"/>
            <a:headEnd/>
            <a:tailEnd/>
          </a:ln>
        </p:spPr>
        <p:txBody>
          <a:bodyPr>
            <a:spAutoFit/>
          </a:bodyPr>
          <a:lstStyle/>
          <a:p>
            <a:pPr>
              <a:spcBef>
                <a:spcPct val="50000"/>
              </a:spcBef>
            </a:pPr>
            <a:r>
              <a:rPr lang="en-US" sz="2800">
                <a:latin typeface="Helvetica"/>
              </a:rPr>
              <a:t> </a:t>
            </a:r>
            <a:r>
              <a:rPr lang="en-US" sz="2800" b="1">
                <a:latin typeface="Helvetica"/>
              </a:rPr>
              <a:t> </a:t>
            </a:r>
          </a:p>
        </p:txBody>
      </p:sp>
      <p:sp>
        <p:nvSpPr>
          <p:cNvPr id="31754" name="Rectangle 4"/>
          <p:cNvSpPr>
            <a:spLocks noGrp="1" noChangeArrowheads="1"/>
          </p:cNvSpPr>
          <p:nvPr>
            <p:ph type="title"/>
          </p:nvPr>
        </p:nvSpPr>
        <p:spPr>
          <a:xfrm>
            <a:off x="228600" y="0"/>
            <a:ext cx="9144000" cy="838200"/>
          </a:xfrm>
        </p:spPr>
        <p:txBody>
          <a:bodyPr/>
          <a:lstStyle/>
          <a:p>
            <a:pPr algn="l" eaLnBrk="1" hangingPunct="1"/>
            <a:r>
              <a:rPr lang="en-US" sz="2200" b="1" smtClean="0"/>
              <a:t> </a:t>
            </a:r>
            <a:r>
              <a:rPr lang="en-US" sz="2400" b="1" smtClean="0"/>
              <a:t>10-5.2 Hypothesis Tests on the Ratio of Two Variances</a:t>
            </a:r>
            <a:endParaRPr lang="en-US" sz="2200" b="1" smtClean="0"/>
          </a:p>
        </p:txBody>
      </p:sp>
      <p:sp>
        <p:nvSpPr>
          <p:cNvPr id="31755" name="Slide Number Placeholder 5"/>
          <p:cNvSpPr>
            <a:spLocks noGrp="1"/>
          </p:cNvSpPr>
          <p:nvPr>
            <p:ph type="sldNum" sz="quarter" idx="12"/>
          </p:nvPr>
        </p:nvSpPr>
        <p:spPr bwMode="auto">
          <a:noFill/>
          <a:ln>
            <a:miter lim="800000"/>
            <a:headEnd/>
            <a:tailEnd/>
          </a:ln>
        </p:spPr>
        <p:txBody>
          <a:bodyPr/>
          <a:lstStyle/>
          <a:p>
            <a:fld id="{9DF6AF89-FFC7-412B-B631-1E08DE143539}" type="slidenum">
              <a:rPr lang="en-US" smtClean="0">
                <a:latin typeface="Helvetica"/>
              </a:rPr>
              <a:pPr/>
              <a:t>35</a:t>
            </a:fld>
            <a:endParaRPr lang="en-US" smtClean="0">
              <a:latin typeface="Helvetica"/>
            </a:endParaRPr>
          </a:p>
        </p:txBody>
      </p:sp>
      <p:sp>
        <p:nvSpPr>
          <p:cNvPr id="6" name="TextBox 5"/>
          <p:cNvSpPr txBox="1"/>
          <p:nvPr/>
        </p:nvSpPr>
        <p:spPr>
          <a:xfrm>
            <a:off x="457200" y="990600"/>
            <a:ext cx="8001000" cy="4894263"/>
          </a:xfrm>
          <a:prstGeom prst="rect">
            <a:avLst/>
          </a:prstGeom>
          <a:noFill/>
        </p:spPr>
        <p:txBody>
          <a:bodyPr>
            <a:spAutoFit/>
          </a:bodyPr>
          <a:lstStyle/>
          <a:p>
            <a:pPr>
              <a:defRPr/>
            </a:pPr>
            <a:r>
              <a:rPr lang="en-US" sz="2400" dirty="0">
                <a:latin typeface="Helvetica" pitchFamily="34" charset="0"/>
                <a:cs typeface="Arial" charset="0"/>
              </a:rPr>
              <a:t>Let        </a:t>
            </a:r>
            <a:r>
              <a:rPr lang="en-US" sz="2400" i="1" dirty="0">
                <a:latin typeface="Helvetica" pitchFamily="34" charset="0"/>
                <a:cs typeface="Arial" charset="0"/>
              </a:rPr>
              <a:t>                 </a:t>
            </a:r>
            <a:r>
              <a:rPr lang="en-US" sz="2400" dirty="0">
                <a:latin typeface="Helvetica" pitchFamily="34" charset="0"/>
                <a:cs typeface="Arial" charset="0"/>
              </a:rPr>
              <a:t>be a random sample from a normal population with mean µ</a:t>
            </a:r>
            <a:r>
              <a:rPr lang="en-US" sz="2400" baseline="-25000" dirty="0">
                <a:latin typeface="Helvetica" pitchFamily="34" charset="0"/>
                <a:cs typeface="Arial" charset="0"/>
              </a:rPr>
              <a:t>1</a:t>
            </a:r>
            <a:r>
              <a:rPr lang="en-US" sz="2400" dirty="0">
                <a:latin typeface="Helvetica" pitchFamily="34" charset="0"/>
                <a:cs typeface="Arial" charset="0"/>
              </a:rPr>
              <a:t> and variance      ,</a:t>
            </a:r>
            <a:r>
              <a:rPr lang="en-US" sz="2400" b="1" i="1" cap="small" dirty="0">
                <a:latin typeface="Helvetica" pitchFamily="34" charset="0"/>
                <a:cs typeface="Arial" charset="0"/>
              </a:rPr>
              <a:t> </a:t>
            </a:r>
            <a:r>
              <a:rPr lang="en-US" sz="2400" dirty="0">
                <a:latin typeface="Helvetica" pitchFamily="34" charset="0"/>
                <a:cs typeface="Arial" charset="0"/>
              </a:rPr>
              <a:t>and let                        </a:t>
            </a:r>
            <a:r>
              <a:rPr lang="en-US" sz="2400" i="1" dirty="0">
                <a:latin typeface="Helvetica" pitchFamily="34" charset="0"/>
                <a:cs typeface="Arial" charset="0"/>
              </a:rPr>
              <a:t>               </a:t>
            </a:r>
          </a:p>
          <a:p>
            <a:pPr>
              <a:defRPr/>
            </a:pPr>
            <a:r>
              <a:rPr lang="en-US" sz="2400" i="1" dirty="0">
                <a:latin typeface="Helvetica" pitchFamily="34" charset="0"/>
                <a:cs typeface="Arial" charset="0"/>
              </a:rPr>
              <a:t>                     </a:t>
            </a:r>
            <a:r>
              <a:rPr lang="en-US" sz="2400" dirty="0">
                <a:latin typeface="Helvetica" pitchFamily="34" charset="0"/>
                <a:cs typeface="Arial" charset="0"/>
              </a:rPr>
              <a:t>be a random sample from a second normal population with mean µ </a:t>
            </a:r>
            <a:r>
              <a:rPr lang="en-US" sz="2400" baseline="-25000" dirty="0">
                <a:latin typeface="Helvetica" pitchFamily="34" charset="0"/>
                <a:cs typeface="Arial" charset="0"/>
              </a:rPr>
              <a:t>2</a:t>
            </a:r>
            <a:r>
              <a:rPr lang="en-US" sz="2400" dirty="0">
                <a:latin typeface="Helvetica" pitchFamily="34" charset="0"/>
                <a:cs typeface="Arial" charset="0"/>
              </a:rPr>
              <a:t> and variance      .</a:t>
            </a:r>
            <a:r>
              <a:rPr lang="en-US" sz="2400" i="1" dirty="0">
                <a:latin typeface="Helvetica" pitchFamily="34" charset="0"/>
                <a:cs typeface="Arial" charset="0"/>
              </a:rPr>
              <a:t> </a:t>
            </a:r>
            <a:r>
              <a:rPr lang="en-US" sz="2400" dirty="0">
                <a:latin typeface="Helvetica" pitchFamily="34" charset="0"/>
                <a:cs typeface="Arial" charset="0"/>
              </a:rPr>
              <a:t>Assume that both normal populations are independent. Let     and    </a:t>
            </a:r>
            <a:r>
              <a:rPr lang="en-US" sz="2400" i="1" dirty="0">
                <a:latin typeface="Helvetica" pitchFamily="34" charset="0"/>
                <a:cs typeface="Arial" charset="0"/>
              </a:rPr>
              <a:t> </a:t>
            </a:r>
            <a:r>
              <a:rPr lang="en-US" sz="2400" dirty="0">
                <a:latin typeface="Helvetica" pitchFamily="34" charset="0"/>
                <a:cs typeface="Arial" charset="0"/>
              </a:rPr>
              <a:t>be the sample variances. Then the ratio</a:t>
            </a:r>
          </a:p>
          <a:p>
            <a:pPr>
              <a:defRPr/>
            </a:pPr>
            <a:r>
              <a:rPr lang="en-US" sz="2400" b="1" dirty="0">
                <a:latin typeface="Helvetica" pitchFamily="34" charset="0"/>
                <a:cs typeface="Arial" charset="0"/>
              </a:rPr>
              <a:t> </a:t>
            </a:r>
          </a:p>
          <a:p>
            <a:pPr>
              <a:defRPr/>
            </a:pPr>
            <a:endParaRPr lang="en-US" sz="2400" b="1" dirty="0">
              <a:latin typeface="Helvetica" pitchFamily="34" charset="0"/>
              <a:cs typeface="Arial" charset="0"/>
            </a:endParaRPr>
          </a:p>
          <a:p>
            <a:pPr>
              <a:defRPr/>
            </a:pPr>
            <a:endParaRPr lang="en-US" sz="2400" dirty="0">
              <a:latin typeface="Helvetica" pitchFamily="34" charset="0"/>
              <a:cs typeface="Arial" charset="0"/>
            </a:endParaRPr>
          </a:p>
          <a:p>
            <a:pPr>
              <a:defRPr/>
            </a:pPr>
            <a:r>
              <a:rPr lang="en-US" sz="2400" b="1" dirty="0">
                <a:latin typeface="Helvetica" pitchFamily="34" charset="0"/>
                <a:cs typeface="Arial" charset="0"/>
              </a:rPr>
              <a:t> </a:t>
            </a:r>
            <a:endParaRPr lang="en-US" sz="2400" dirty="0">
              <a:latin typeface="Helvetica" pitchFamily="34" charset="0"/>
              <a:cs typeface="Arial" charset="0"/>
            </a:endParaRPr>
          </a:p>
          <a:p>
            <a:pPr>
              <a:defRPr/>
            </a:pPr>
            <a:r>
              <a:rPr lang="en-US" sz="2400" dirty="0">
                <a:latin typeface="Helvetica" pitchFamily="34" charset="0"/>
                <a:cs typeface="Arial" charset="0"/>
              </a:rPr>
              <a:t>has an </a:t>
            </a:r>
            <a:r>
              <a:rPr lang="en-US" sz="2400" i="1" dirty="0">
                <a:latin typeface="Helvetica" pitchFamily="34" charset="0"/>
                <a:cs typeface="Arial" charset="0"/>
              </a:rPr>
              <a:t>F </a:t>
            </a:r>
            <a:r>
              <a:rPr lang="en-US" sz="2400" dirty="0">
                <a:latin typeface="Helvetica" pitchFamily="34" charset="0"/>
                <a:cs typeface="Arial" charset="0"/>
              </a:rPr>
              <a:t>distribution with </a:t>
            </a:r>
            <a:r>
              <a:rPr lang="en-US" sz="2400" i="1" dirty="0">
                <a:latin typeface="Helvetica" pitchFamily="34" charset="0"/>
                <a:cs typeface="Arial" charset="0"/>
              </a:rPr>
              <a:t>n</a:t>
            </a:r>
            <a:r>
              <a:rPr lang="en-US" sz="2400" baseline="-25000" dirty="0">
                <a:latin typeface="Helvetica" pitchFamily="34" charset="0"/>
                <a:cs typeface="Arial" charset="0"/>
              </a:rPr>
              <a:t>1</a:t>
            </a:r>
            <a:r>
              <a:rPr lang="en-US" sz="2400" dirty="0">
                <a:latin typeface="Helvetica" pitchFamily="34" charset="0"/>
                <a:cs typeface="Arial" charset="0"/>
              </a:rPr>
              <a:t> </a:t>
            </a:r>
            <a:r>
              <a:rPr lang="en-US" sz="2400" dirty="0">
                <a:latin typeface="Helvetica" pitchFamily="34" charset="0"/>
                <a:cs typeface="Arial" charset="0"/>
                <a:sym typeface="Symbol"/>
              </a:rPr>
              <a:t></a:t>
            </a:r>
            <a:r>
              <a:rPr lang="en-US" sz="2400" dirty="0">
                <a:latin typeface="Helvetica" pitchFamily="34" charset="0"/>
                <a:cs typeface="Arial" charset="0"/>
              </a:rPr>
              <a:t> 1 numerator degrees of freedom and </a:t>
            </a:r>
            <a:r>
              <a:rPr lang="en-US" sz="2400" i="1" dirty="0">
                <a:latin typeface="Helvetica" pitchFamily="34" charset="0"/>
                <a:cs typeface="Arial" charset="0"/>
              </a:rPr>
              <a:t>n</a:t>
            </a:r>
            <a:r>
              <a:rPr lang="en-US" sz="2400" baseline="-25000" dirty="0">
                <a:latin typeface="Helvetica" pitchFamily="34" charset="0"/>
                <a:cs typeface="Arial" charset="0"/>
              </a:rPr>
              <a:t>2</a:t>
            </a:r>
            <a:r>
              <a:rPr lang="en-US" sz="2400" dirty="0">
                <a:latin typeface="Helvetica" pitchFamily="34" charset="0"/>
                <a:cs typeface="Arial" charset="0"/>
                <a:sym typeface="Symbol"/>
              </a:rPr>
              <a:t> </a:t>
            </a:r>
            <a:r>
              <a:rPr lang="en-US" sz="2400" dirty="0">
                <a:latin typeface="Helvetica" pitchFamily="34" charset="0"/>
                <a:cs typeface="Arial" charset="0"/>
              </a:rPr>
              <a:t> 1 denominator degrees of freedom.</a:t>
            </a:r>
          </a:p>
          <a:p>
            <a:pPr>
              <a:defRPr/>
            </a:pPr>
            <a:endParaRPr lang="en-US" sz="2400" dirty="0">
              <a:latin typeface="Helvetica" pitchFamily="34" charset="0"/>
              <a:cs typeface="Arial" charset="0"/>
            </a:endParaRPr>
          </a:p>
        </p:txBody>
      </p:sp>
      <p:sp>
        <p:nvSpPr>
          <p:cNvPr id="31757"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1746" name="Object 6"/>
          <p:cNvGraphicFramePr>
            <a:graphicFrameLocks noChangeAspect="1"/>
          </p:cNvGraphicFramePr>
          <p:nvPr/>
        </p:nvGraphicFramePr>
        <p:xfrm>
          <a:off x="1089025" y="990600"/>
          <a:ext cx="1958975" cy="428625"/>
        </p:xfrm>
        <a:graphic>
          <a:graphicData uri="http://schemas.openxmlformats.org/presentationml/2006/ole">
            <mc:AlternateContent xmlns:mc="http://schemas.openxmlformats.org/markup-compatibility/2006">
              <mc:Choice xmlns:v="urn:schemas-microsoft-com:vml" Requires="v">
                <p:oleObj spid="_x0000_s31753" name="Equation" r:id="rId4" imgW="1117115" imgH="253890" progId="Equation.DSMT4">
                  <p:embed/>
                </p:oleObj>
              </mc:Choice>
              <mc:Fallback>
                <p:oleObj name="Equation" r:id="rId4" imgW="1117115" imgH="25389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9025" y="990600"/>
                        <a:ext cx="19589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8" name="Rectangle 8"/>
          <p:cNvSpPr>
            <a:spLocks noChangeArrowheads="1"/>
          </p:cNvSpPr>
          <p:nvPr/>
        </p:nvSpPr>
        <p:spPr bwMode="auto">
          <a:xfrm>
            <a:off x="0" y="257175"/>
            <a:ext cx="9144000" cy="0"/>
          </a:xfrm>
          <a:prstGeom prst="rect">
            <a:avLst/>
          </a:prstGeom>
          <a:noFill/>
          <a:ln w="9525">
            <a:noFill/>
            <a:miter lim="800000"/>
            <a:headEnd/>
            <a:tailEnd/>
          </a:ln>
        </p:spPr>
        <p:txBody>
          <a:bodyPr wrap="none" anchor="ctr">
            <a:spAutoFit/>
          </a:bodyPr>
          <a:lstStyle/>
          <a:p>
            <a:endParaRPr lang="en-US"/>
          </a:p>
        </p:txBody>
      </p:sp>
      <p:sp>
        <p:nvSpPr>
          <p:cNvPr id="31759"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1747" name="Object 9"/>
          <p:cNvGraphicFramePr>
            <a:graphicFrameLocks noChangeAspect="1"/>
          </p:cNvGraphicFramePr>
          <p:nvPr/>
        </p:nvGraphicFramePr>
        <p:xfrm>
          <a:off x="5791200" y="1371600"/>
          <a:ext cx="381000" cy="381000"/>
        </p:xfrm>
        <a:graphic>
          <a:graphicData uri="http://schemas.openxmlformats.org/presentationml/2006/ole">
            <mc:AlternateContent xmlns:mc="http://schemas.openxmlformats.org/markup-compatibility/2006">
              <mc:Choice xmlns:v="urn:schemas-microsoft-com:vml" Requires="v">
                <p:oleObj spid="_x0000_s31754" name="Equation" r:id="rId6" imgW="203024" imgH="253780" progId="Equation.DSMT4">
                  <p:embed/>
                </p:oleObj>
              </mc:Choice>
              <mc:Fallback>
                <p:oleObj name="Equation" r:id="rId6" imgW="203024" imgH="2537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91200" y="1371600"/>
                        <a:ext cx="3810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60"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1748" name="Object 11"/>
          <p:cNvGraphicFramePr>
            <a:graphicFrameLocks noChangeAspect="1"/>
          </p:cNvGraphicFramePr>
          <p:nvPr/>
        </p:nvGraphicFramePr>
        <p:xfrm>
          <a:off x="609600" y="1809750"/>
          <a:ext cx="1676400" cy="419100"/>
        </p:xfrm>
        <a:graphic>
          <a:graphicData uri="http://schemas.openxmlformats.org/presentationml/2006/ole">
            <mc:AlternateContent xmlns:mc="http://schemas.openxmlformats.org/markup-compatibility/2006">
              <mc:Choice xmlns:v="urn:schemas-microsoft-com:vml" Requires="v">
                <p:oleObj spid="_x0000_s31755" name="Equation" r:id="rId8" imgW="1193800" imgH="254000" progId="Equation.DSMT4">
                  <p:embed/>
                </p:oleObj>
              </mc:Choice>
              <mc:Fallback>
                <p:oleObj name="Equation" r:id="rId8" imgW="1193800" imgH="25400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600" y="1809750"/>
                        <a:ext cx="16764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9" name="Object 13"/>
          <p:cNvGraphicFramePr>
            <a:graphicFrameLocks noChangeAspect="1"/>
          </p:cNvGraphicFramePr>
          <p:nvPr/>
        </p:nvGraphicFramePr>
        <p:xfrm>
          <a:off x="5791200" y="2133600"/>
          <a:ext cx="357188" cy="361950"/>
        </p:xfrm>
        <a:graphic>
          <a:graphicData uri="http://schemas.openxmlformats.org/presentationml/2006/ole">
            <mc:AlternateContent xmlns:mc="http://schemas.openxmlformats.org/markup-compatibility/2006">
              <mc:Choice xmlns:v="urn:schemas-microsoft-com:vml" Requires="v">
                <p:oleObj spid="_x0000_s31756" name="Equation" r:id="rId10" imgW="190440" imgH="241200" progId="Equation.DSMT4">
                  <p:embed/>
                </p:oleObj>
              </mc:Choice>
              <mc:Fallback>
                <p:oleObj name="Equation" r:id="rId10" imgW="190440" imgH="241200" progId="Equation.DSMT4">
                  <p:embed/>
                  <p:pic>
                    <p:nvPicPr>
                      <p:cNvPr id="0" name="Object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91200" y="2133600"/>
                        <a:ext cx="357188"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61" name="Rectangle 1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1750" name="Object 14"/>
          <p:cNvGraphicFramePr>
            <a:graphicFrameLocks noChangeAspect="1"/>
          </p:cNvGraphicFramePr>
          <p:nvPr/>
        </p:nvGraphicFramePr>
        <p:xfrm>
          <a:off x="6705600" y="2514600"/>
          <a:ext cx="304800" cy="333375"/>
        </p:xfrm>
        <a:graphic>
          <a:graphicData uri="http://schemas.openxmlformats.org/presentationml/2006/ole">
            <mc:AlternateContent xmlns:mc="http://schemas.openxmlformats.org/markup-compatibility/2006">
              <mc:Choice xmlns:v="urn:schemas-microsoft-com:vml" Requires="v">
                <p:oleObj spid="_x0000_s31757" name="Equation" r:id="rId12" imgW="203024" imgH="253780" progId="Equation.DSMT4">
                  <p:embed/>
                </p:oleObj>
              </mc:Choice>
              <mc:Fallback>
                <p:oleObj name="Equation" r:id="rId12" imgW="203024" imgH="253780" progId="Equation.DSMT4">
                  <p:embed/>
                  <p:pic>
                    <p:nvPicPr>
                      <p:cNvPr id="0" name="Object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05600" y="2514600"/>
                        <a:ext cx="3048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62" name="Rectangle 16"/>
          <p:cNvSpPr>
            <a:spLocks noChangeArrowheads="1"/>
          </p:cNvSpPr>
          <p:nvPr/>
        </p:nvSpPr>
        <p:spPr bwMode="auto">
          <a:xfrm>
            <a:off x="0" y="257175"/>
            <a:ext cx="9144000" cy="0"/>
          </a:xfrm>
          <a:prstGeom prst="rect">
            <a:avLst/>
          </a:prstGeom>
          <a:noFill/>
          <a:ln w="9525">
            <a:noFill/>
            <a:miter lim="800000"/>
            <a:headEnd/>
            <a:tailEnd/>
          </a:ln>
        </p:spPr>
        <p:txBody>
          <a:bodyPr wrap="none" anchor="ctr">
            <a:spAutoFit/>
          </a:bodyPr>
          <a:lstStyle/>
          <a:p>
            <a:endParaRPr lang="en-US"/>
          </a:p>
        </p:txBody>
      </p:sp>
      <p:graphicFrame>
        <p:nvGraphicFramePr>
          <p:cNvPr id="31751" name="Object 17"/>
          <p:cNvGraphicFramePr>
            <a:graphicFrameLocks noChangeAspect="1"/>
          </p:cNvGraphicFramePr>
          <p:nvPr/>
        </p:nvGraphicFramePr>
        <p:xfrm>
          <a:off x="7696200" y="2514600"/>
          <a:ext cx="285750" cy="317500"/>
        </p:xfrm>
        <a:graphic>
          <a:graphicData uri="http://schemas.openxmlformats.org/presentationml/2006/ole">
            <mc:AlternateContent xmlns:mc="http://schemas.openxmlformats.org/markup-compatibility/2006">
              <mc:Choice xmlns:v="urn:schemas-microsoft-com:vml" Requires="v">
                <p:oleObj spid="_x0000_s31758" name="Equation" r:id="rId14" imgW="190440" imgH="241200" progId="Equation.DSMT4">
                  <p:embed/>
                </p:oleObj>
              </mc:Choice>
              <mc:Fallback>
                <p:oleObj name="Equation" r:id="rId14" imgW="190440" imgH="241200" progId="Equation.DSMT4">
                  <p:embed/>
                  <p:pic>
                    <p:nvPicPr>
                      <p:cNvPr id="0" name="Object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696200" y="2514600"/>
                        <a:ext cx="28575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63" name="Rectangle 1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1752" name="Object 18"/>
          <p:cNvGraphicFramePr>
            <a:graphicFrameLocks noChangeAspect="1"/>
          </p:cNvGraphicFramePr>
          <p:nvPr/>
        </p:nvGraphicFramePr>
        <p:xfrm>
          <a:off x="3124200" y="3505200"/>
          <a:ext cx="1676400" cy="838200"/>
        </p:xfrm>
        <a:graphic>
          <a:graphicData uri="http://schemas.openxmlformats.org/presentationml/2006/ole">
            <mc:AlternateContent xmlns:mc="http://schemas.openxmlformats.org/markup-compatibility/2006">
              <mc:Choice xmlns:v="urn:schemas-microsoft-com:vml" Requires="v">
                <p:oleObj spid="_x0000_s31759" name="Equation" r:id="rId16" imgW="710891" imgH="482391" progId="Equation.DSMT4">
                  <p:embed/>
                </p:oleObj>
              </mc:Choice>
              <mc:Fallback>
                <p:oleObj name="Equation" r:id="rId16" imgW="710891" imgH="482391" progId="Equation.DSMT4">
                  <p:embed/>
                  <p:pic>
                    <p:nvPicPr>
                      <p:cNvPr id="0" name="Object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24200" y="3505200"/>
                        <a:ext cx="1676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10-5 Inferences on the Variances of Two Normal Populations</a:t>
            </a:r>
            <a:endParaRPr lang="en-US" dirty="0">
              <a:latin typeface="Helvetica"/>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4" name="Text Box 3"/>
          <p:cNvSpPr txBox="1">
            <a:spLocks noChangeArrowheads="1"/>
          </p:cNvSpPr>
          <p:nvPr/>
        </p:nvSpPr>
        <p:spPr bwMode="auto">
          <a:xfrm>
            <a:off x="0" y="914400"/>
            <a:ext cx="8686800" cy="523875"/>
          </a:xfrm>
          <a:prstGeom prst="rect">
            <a:avLst/>
          </a:prstGeom>
          <a:noFill/>
          <a:ln w="9525">
            <a:noFill/>
            <a:miter lim="800000"/>
            <a:headEnd/>
            <a:tailEnd/>
          </a:ln>
        </p:spPr>
        <p:txBody>
          <a:bodyPr>
            <a:spAutoFit/>
          </a:bodyPr>
          <a:lstStyle/>
          <a:p>
            <a:pPr>
              <a:spcBef>
                <a:spcPct val="50000"/>
              </a:spcBef>
            </a:pPr>
            <a:r>
              <a:rPr lang="en-US" sz="2800">
                <a:latin typeface="Helvetica"/>
              </a:rPr>
              <a:t> </a:t>
            </a:r>
            <a:r>
              <a:rPr lang="en-US" sz="2400" b="1">
                <a:latin typeface="Helvetica"/>
              </a:rPr>
              <a:t> </a:t>
            </a:r>
          </a:p>
        </p:txBody>
      </p:sp>
      <p:sp>
        <p:nvSpPr>
          <p:cNvPr id="32775" name="Rectangle 4"/>
          <p:cNvSpPr>
            <a:spLocks noGrp="1" noChangeArrowheads="1"/>
          </p:cNvSpPr>
          <p:nvPr>
            <p:ph type="title"/>
          </p:nvPr>
        </p:nvSpPr>
        <p:spPr>
          <a:xfrm>
            <a:off x="304800" y="0"/>
            <a:ext cx="9144000" cy="838200"/>
          </a:xfrm>
        </p:spPr>
        <p:txBody>
          <a:bodyPr/>
          <a:lstStyle/>
          <a:p>
            <a:pPr algn="l" eaLnBrk="1" hangingPunct="1"/>
            <a:r>
              <a:rPr lang="en-US" sz="2400" b="1" smtClean="0"/>
              <a:t>10-5.2 Hypothesis Tests on the Ratio of Two Variances</a:t>
            </a:r>
          </a:p>
        </p:txBody>
      </p:sp>
      <p:sp>
        <p:nvSpPr>
          <p:cNvPr id="32776" name="Slide Number Placeholder 5"/>
          <p:cNvSpPr>
            <a:spLocks noGrp="1"/>
          </p:cNvSpPr>
          <p:nvPr>
            <p:ph type="sldNum" sz="quarter" idx="12"/>
          </p:nvPr>
        </p:nvSpPr>
        <p:spPr bwMode="auto">
          <a:noFill/>
          <a:ln>
            <a:miter lim="800000"/>
            <a:headEnd/>
            <a:tailEnd/>
          </a:ln>
        </p:spPr>
        <p:txBody>
          <a:bodyPr/>
          <a:lstStyle/>
          <a:p>
            <a:fld id="{A04BF172-D2A6-49AF-A2A9-2063C44CB215}" type="slidenum">
              <a:rPr lang="en-US" smtClean="0">
                <a:latin typeface="Helvetica"/>
              </a:rPr>
              <a:pPr/>
              <a:t>36</a:t>
            </a:fld>
            <a:endParaRPr lang="en-US" smtClean="0">
              <a:latin typeface="Helvetica"/>
            </a:endParaRPr>
          </a:p>
        </p:txBody>
      </p:sp>
      <p:sp>
        <p:nvSpPr>
          <p:cNvPr id="32777" name="TextBox 5"/>
          <p:cNvSpPr txBox="1">
            <a:spLocks noChangeArrowheads="1"/>
          </p:cNvSpPr>
          <p:nvPr/>
        </p:nvSpPr>
        <p:spPr bwMode="auto">
          <a:xfrm>
            <a:off x="381000" y="1066800"/>
            <a:ext cx="8153400" cy="2586038"/>
          </a:xfrm>
          <a:prstGeom prst="rect">
            <a:avLst/>
          </a:prstGeom>
          <a:noFill/>
          <a:ln w="9525">
            <a:noFill/>
            <a:miter lim="800000"/>
            <a:headEnd/>
            <a:tailEnd/>
          </a:ln>
        </p:spPr>
        <p:txBody>
          <a:bodyPr>
            <a:spAutoFit/>
          </a:bodyPr>
          <a:lstStyle/>
          <a:p>
            <a:r>
              <a:rPr lang="en-US">
                <a:latin typeface="Helvetica"/>
              </a:rPr>
              <a:t>Null hypothesis: </a:t>
            </a:r>
          </a:p>
          <a:p>
            <a:r>
              <a:rPr lang="en-US">
                <a:latin typeface="Helvetica"/>
              </a:rPr>
              <a:t> </a:t>
            </a:r>
          </a:p>
          <a:p>
            <a:endParaRPr lang="en-US">
              <a:latin typeface="Helvetica"/>
            </a:endParaRPr>
          </a:p>
          <a:p>
            <a:r>
              <a:rPr lang="en-US">
                <a:latin typeface="Helvetica"/>
              </a:rPr>
              <a:t>Test statistic: 	</a:t>
            </a:r>
          </a:p>
          <a:p>
            <a:endParaRPr lang="en-US">
              <a:latin typeface="Helvetica"/>
            </a:endParaRPr>
          </a:p>
          <a:p>
            <a:r>
              <a:rPr lang="en-US">
                <a:latin typeface="Helvetica"/>
              </a:rPr>
              <a:t>                                                                                   </a:t>
            </a:r>
          </a:p>
          <a:p>
            <a:r>
              <a:rPr lang="en-US">
                <a:latin typeface="Helvetica"/>
              </a:rPr>
              <a:t> </a:t>
            </a:r>
          </a:p>
          <a:p>
            <a:r>
              <a:rPr lang="en-US" b="1">
                <a:latin typeface="Helvetica"/>
              </a:rPr>
              <a:t>     Alternative Hypotheses	       Rejection Criterion</a:t>
            </a:r>
            <a:endParaRPr lang="en-US">
              <a:latin typeface="Helvetica"/>
            </a:endParaRPr>
          </a:p>
          <a:p>
            <a:r>
              <a:rPr lang="en-US" b="1">
                <a:latin typeface="Helvetica"/>
              </a:rPr>
              <a:t>	</a:t>
            </a:r>
            <a:endParaRPr lang="en-US">
              <a:latin typeface="Helvetica"/>
            </a:endParaRPr>
          </a:p>
        </p:txBody>
      </p:sp>
      <p:sp>
        <p:nvSpPr>
          <p:cNvPr id="32778"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2770" name="Object 6"/>
          <p:cNvGraphicFramePr>
            <a:graphicFrameLocks noChangeAspect="1"/>
          </p:cNvGraphicFramePr>
          <p:nvPr/>
        </p:nvGraphicFramePr>
        <p:xfrm>
          <a:off x="2438400" y="1143000"/>
          <a:ext cx="1600200" cy="419100"/>
        </p:xfrm>
        <a:graphic>
          <a:graphicData uri="http://schemas.openxmlformats.org/presentationml/2006/ole">
            <mc:AlternateContent xmlns:mc="http://schemas.openxmlformats.org/markup-compatibility/2006">
              <mc:Choice xmlns:v="urn:schemas-microsoft-com:vml" Requires="v">
                <p:oleObj spid="_x0000_s32774" name="Equation" r:id="rId4" imgW="787058" imgH="266584" progId="Equation.DSMT4">
                  <p:embed/>
                </p:oleObj>
              </mc:Choice>
              <mc:Fallback>
                <p:oleObj name="Equation" r:id="rId4" imgW="787058" imgH="266584"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143000"/>
                        <a:ext cx="16002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79" name="Rectangle 8"/>
          <p:cNvSpPr>
            <a:spLocks noChangeArrowheads="1"/>
          </p:cNvSpPr>
          <p:nvPr/>
        </p:nvSpPr>
        <p:spPr bwMode="auto">
          <a:xfrm>
            <a:off x="0" y="266700"/>
            <a:ext cx="9144000" cy="0"/>
          </a:xfrm>
          <a:prstGeom prst="rect">
            <a:avLst/>
          </a:prstGeom>
          <a:noFill/>
          <a:ln w="9525">
            <a:noFill/>
            <a:miter lim="800000"/>
            <a:headEnd/>
            <a:tailEnd/>
          </a:ln>
        </p:spPr>
        <p:txBody>
          <a:bodyPr wrap="none" anchor="ctr">
            <a:spAutoFit/>
          </a:bodyPr>
          <a:lstStyle/>
          <a:p>
            <a:endParaRPr lang="en-US"/>
          </a:p>
        </p:txBody>
      </p:sp>
      <p:sp>
        <p:nvSpPr>
          <p:cNvPr id="32780"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2771" name="Object 9"/>
          <p:cNvGraphicFramePr>
            <a:graphicFrameLocks noChangeAspect="1"/>
          </p:cNvGraphicFramePr>
          <p:nvPr/>
        </p:nvGraphicFramePr>
        <p:xfrm>
          <a:off x="2438400" y="1828800"/>
          <a:ext cx="1371600" cy="838200"/>
        </p:xfrm>
        <a:graphic>
          <a:graphicData uri="http://schemas.openxmlformats.org/presentationml/2006/ole">
            <mc:AlternateContent xmlns:mc="http://schemas.openxmlformats.org/markup-compatibility/2006">
              <mc:Choice xmlns:v="urn:schemas-microsoft-com:vml" Requires="v">
                <p:oleObj spid="_x0000_s32775" name="Equation" r:id="rId6" imgW="545863" imgH="482391" progId="Equation.DSMT4">
                  <p:embed/>
                </p:oleObj>
              </mc:Choice>
              <mc:Fallback>
                <p:oleObj name="Equation" r:id="rId6" imgW="545863" imgH="482391"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38400" y="1828800"/>
                        <a:ext cx="1371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3" name="Straight Connector 12"/>
          <p:cNvCxnSpPr/>
          <p:nvPr/>
        </p:nvCxnSpPr>
        <p:spPr>
          <a:xfrm>
            <a:off x="533400" y="3505200"/>
            <a:ext cx="7010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782"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2772" name="Object 11"/>
          <p:cNvGraphicFramePr>
            <a:graphicFrameLocks noChangeAspect="1"/>
          </p:cNvGraphicFramePr>
          <p:nvPr/>
        </p:nvGraphicFramePr>
        <p:xfrm>
          <a:off x="1219200" y="3733800"/>
          <a:ext cx="1600200" cy="1143000"/>
        </p:xfrm>
        <a:graphic>
          <a:graphicData uri="http://schemas.openxmlformats.org/presentationml/2006/ole">
            <mc:AlternateContent xmlns:mc="http://schemas.openxmlformats.org/markup-compatibility/2006">
              <mc:Choice xmlns:v="urn:schemas-microsoft-com:vml" Requires="v">
                <p:oleObj spid="_x0000_s32776" name="Equation" r:id="rId8" imgW="787400" imgH="800100" progId="Equation.DSMT4">
                  <p:embed/>
                </p:oleObj>
              </mc:Choice>
              <mc:Fallback>
                <p:oleObj name="Equation" r:id="rId8" imgW="787400" imgH="80010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3733800"/>
                        <a:ext cx="16002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83" name="Rectangle 13"/>
          <p:cNvSpPr>
            <a:spLocks noChangeArrowheads="1"/>
          </p:cNvSpPr>
          <p:nvPr/>
        </p:nvSpPr>
        <p:spPr bwMode="auto">
          <a:xfrm>
            <a:off x="0" y="800100"/>
            <a:ext cx="9144000" cy="0"/>
          </a:xfrm>
          <a:prstGeom prst="rect">
            <a:avLst/>
          </a:prstGeom>
          <a:noFill/>
          <a:ln w="9525">
            <a:noFill/>
            <a:miter lim="800000"/>
            <a:headEnd/>
            <a:tailEnd/>
          </a:ln>
        </p:spPr>
        <p:txBody>
          <a:bodyPr wrap="none" anchor="ctr">
            <a:spAutoFit/>
          </a:bodyPr>
          <a:lstStyle/>
          <a:p>
            <a:endParaRPr lang="en-US"/>
          </a:p>
        </p:txBody>
      </p:sp>
      <p:sp>
        <p:nvSpPr>
          <p:cNvPr id="32784" name="Rectangle 1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2773" name="Object 14"/>
          <p:cNvGraphicFramePr>
            <a:graphicFrameLocks noChangeAspect="1"/>
          </p:cNvGraphicFramePr>
          <p:nvPr/>
        </p:nvGraphicFramePr>
        <p:xfrm>
          <a:off x="3962400" y="3733800"/>
          <a:ext cx="4114800" cy="1143000"/>
        </p:xfrm>
        <a:graphic>
          <a:graphicData uri="http://schemas.openxmlformats.org/presentationml/2006/ole">
            <mc:AlternateContent xmlns:mc="http://schemas.openxmlformats.org/markup-compatibility/2006">
              <mc:Choice xmlns:v="urn:schemas-microsoft-com:vml" Requires="v">
                <p:oleObj spid="_x0000_s32777" name="Equation" r:id="rId10" imgW="2489200" imgH="762000" progId="Equation.DSMT4">
                  <p:embed/>
                </p:oleObj>
              </mc:Choice>
              <mc:Fallback>
                <p:oleObj name="Equation" r:id="rId10" imgW="2489200" imgH="762000" progId="Equation.DSMT4">
                  <p:embed/>
                  <p:pic>
                    <p:nvPicPr>
                      <p:cNvPr id="0" name="Object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62400" y="3733800"/>
                        <a:ext cx="41148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785" name="Rectangle 16"/>
          <p:cNvSpPr>
            <a:spLocks noChangeArrowheads="1"/>
          </p:cNvSpPr>
          <p:nvPr/>
        </p:nvSpPr>
        <p:spPr bwMode="auto">
          <a:xfrm>
            <a:off x="6019800" y="1981200"/>
            <a:ext cx="928688" cy="369888"/>
          </a:xfrm>
          <a:prstGeom prst="rect">
            <a:avLst/>
          </a:prstGeom>
          <a:noFill/>
          <a:ln w="9525">
            <a:noFill/>
            <a:miter lim="800000"/>
            <a:headEnd/>
            <a:tailEnd/>
          </a:ln>
        </p:spPr>
        <p:txBody>
          <a:bodyPr wrap="none">
            <a:spAutoFit/>
          </a:bodyPr>
          <a:lstStyle/>
          <a:p>
            <a:r>
              <a:rPr lang="en-US">
                <a:latin typeface="Helvetica"/>
              </a:rPr>
              <a:t>(10-31)</a:t>
            </a:r>
            <a:endParaRPr lang="en-US"/>
          </a:p>
        </p:txBody>
      </p:sp>
      <p:sp>
        <p:nvSpPr>
          <p:cNvPr id="18"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10-5 Inferences on the Variances of Two Normal Populations</a:t>
            </a:r>
            <a:endParaRPr lang="en-US" dirty="0">
              <a:latin typeface="Helvetica"/>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8" name="Rectangle 4"/>
          <p:cNvSpPr>
            <a:spLocks noGrp="1" noChangeArrowheads="1"/>
          </p:cNvSpPr>
          <p:nvPr>
            <p:ph type="title"/>
          </p:nvPr>
        </p:nvSpPr>
        <p:spPr>
          <a:xfrm>
            <a:off x="381000" y="0"/>
            <a:ext cx="9144000" cy="838200"/>
          </a:xfrm>
        </p:spPr>
        <p:txBody>
          <a:bodyPr/>
          <a:lstStyle/>
          <a:p>
            <a:pPr algn="l" eaLnBrk="1" hangingPunct="1"/>
            <a:r>
              <a:rPr lang="en-US" sz="2800" b="1" smtClean="0"/>
              <a:t>Example 10-13 </a:t>
            </a:r>
            <a:r>
              <a:rPr lang="en-US" sz="2800" b="1" smtClean="0">
                <a:solidFill>
                  <a:srgbClr val="1F497D"/>
                </a:solidFill>
              </a:rPr>
              <a:t>Semiconductor Etch Variability</a:t>
            </a:r>
            <a:endParaRPr lang="en-US" sz="2800" b="1" smtClean="0"/>
          </a:p>
        </p:txBody>
      </p:sp>
      <p:sp>
        <p:nvSpPr>
          <p:cNvPr id="33799" name="Slide Number Placeholder 5"/>
          <p:cNvSpPr>
            <a:spLocks noGrp="1"/>
          </p:cNvSpPr>
          <p:nvPr>
            <p:ph type="sldNum" sz="quarter" idx="12"/>
          </p:nvPr>
        </p:nvSpPr>
        <p:spPr bwMode="auto">
          <a:noFill/>
          <a:ln>
            <a:miter lim="800000"/>
            <a:headEnd/>
            <a:tailEnd/>
          </a:ln>
        </p:spPr>
        <p:txBody>
          <a:bodyPr/>
          <a:lstStyle/>
          <a:p>
            <a:fld id="{1DBB5867-58EB-48F0-8491-88B60820C63D}" type="slidenum">
              <a:rPr lang="en-US" smtClean="0">
                <a:latin typeface="Helvetica"/>
              </a:rPr>
              <a:pPr/>
              <a:t>37</a:t>
            </a:fld>
            <a:endParaRPr lang="en-US" smtClean="0">
              <a:latin typeface="Helvetica"/>
            </a:endParaRPr>
          </a:p>
        </p:txBody>
      </p:sp>
      <p:sp>
        <p:nvSpPr>
          <p:cNvPr id="33800" name="TextBox 5"/>
          <p:cNvSpPr txBox="1">
            <a:spLocks noChangeArrowheads="1"/>
          </p:cNvSpPr>
          <p:nvPr/>
        </p:nvSpPr>
        <p:spPr bwMode="auto">
          <a:xfrm>
            <a:off x="304800" y="820738"/>
            <a:ext cx="8610600" cy="2862262"/>
          </a:xfrm>
          <a:prstGeom prst="rect">
            <a:avLst/>
          </a:prstGeom>
          <a:noFill/>
          <a:ln w="9525">
            <a:noFill/>
            <a:miter lim="800000"/>
            <a:headEnd/>
            <a:tailEnd/>
          </a:ln>
        </p:spPr>
        <p:txBody>
          <a:bodyPr>
            <a:spAutoFit/>
          </a:bodyPr>
          <a:lstStyle/>
          <a:p>
            <a:r>
              <a:rPr lang="en-US" sz="2000" dirty="0">
                <a:latin typeface="Helvetica"/>
              </a:rPr>
              <a:t>Oxide layers on semiconductor wafers are etched in a mixture of gases to achieve the proper thickness. The variability in the thickness of these oxide layers is a critical characteristic of the wafer, and low variability is desirable for subsequent processing steps. Two different mixtures of gases are being studied to determine whether one is superior in reducing the variability of the oxide thickness. Sixteen wafers are etched in each gas. The sample standard deviations of oxide thickness are </a:t>
            </a:r>
            <a:r>
              <a:rPr lang="en-US" sz="2000" i="1" dirty="0">
                <a:latin typeface="Helvetica"/>
              </a:rPr>
              <a:t>s</a:t>
            </a:r>
            <a:r>
              <a:rPr lang="en-US" sz="2000" baseline="-25000" dirty="0">
                <a:latin typeface="Helvetica"/>
              </a:rPr>
              <a:t>1</a:t>
            </a:r>
            <a:r>
              <a:rPr lang="en-US" sz="2000" dirty="0">
                <a:latin typeface="Helvetica"/>
              </a:rPr>
              <a:t> = 1.96 angstroms and </a:t>
            </a:r>
            <a:endParaRPr lang="en-US" sz="2000" dirty="0" smtClean="0">
              <a:latin typeface="Helvetica"/>
            </a:endParaRPr>
          </a:p>
          <a:p>
            <a:r>
              <a:rPr lang="en-US" sz="2000" i="1" dirty="0" smtClean="0">
                <a:latin typeface="Helvetica"/>
              </a:rPr>
              <a:t>s</a:t>
            </a:r>
            <a:r>
              <a:rPr lang="en-US" sz="2000" baseline="-25000" dirty="0" smtClean="0">
                <a:latin typeface="Helvetica"/>
              </a:rPr>
              <a:t>2</a:t>
            </a:r>
            <a:r>
              <a:rPr lang="en-US" sz="2000" dirty="0" smtClean="0">
                <a:latin typeface="Helvetica"/>
              </a:rPr>
              <a:t> </a:t>
            </a:r>
            <a:r>
              <a:rPr lang="en-US" sz="2000" dirty="0">
                <a:latin typeface="Helvetica"/>
              </a:rPr>
              <a:t>= 2.13 angstroms, respectively. Is there any evidence to indicate that either gas is preferable? Use a fixed-level test with </a:t>
            </a:r>
            <a:r>
              <a:rPr lang="el-GR" sz="2000" dirty="0">
                <a:latin typeface="Helvetica"/>
              </a:rPr>
              <a:t>α</a:t>
            </a:r>
            <a:r>
              <a:rPr lang="en-US" sz="2000" dirty="0">
                <a:latin typeface="Helvetica"/>
              </a:rPr>
              <a:t> = 0.05.</a:t>
            </a:r>
            <a:endParaRPr lang="en-US" dirty="0">
              <a:latin typeface="Helvetica"/>
            </a:endParaRPr>
          </a:p>
        </p:txBody>
      </p:sp>
      <p:sp>
        <p:nvSpPr>
          <p:cNvPr id="33801" name="Rectangle 4"/>
          <p:cNvSpPr>
            <a:spLocks noChangeArrowheads="1"/>
          </p:cNvSpPr>
          <p:nvPr/>
        </p:nvSpPr>
        <p:spPr bwMode="auto">
          <a:xfrm>
            <a:off x="304800" y="3690938"/>
            <a:ext cx="8153400" cy="2308225"/>
          </a:xfrm>
          <a:prstGeom prst="rect">
            <a:avLst/>
          </a:prstGeom>
          <a:noFill/>
          <a:ln w="9525">
            <a:noFill/>
            <a:miter lim="800000"/>
            <a:headEnd/>
            <a:tailEnd/>
          </a:ln>
        </p:spPr>
        <p:txBody>
          <a:bodyPr>
            <a:spAutoFit/>
          </a:bodyPr>
          <a:lstStyle/>
          <a:p>
            <a:r>
              <a:rPr lang="en-US">
                <a:latin typeface="Helvetica"/>
              </a:rPr>
              <a:t>The seven-step hypothesis-testing procedure is</a:t>
            </a:r>
            <a:r>
              <a:rPr lang="en-US" b="1">
                <a:latin typeface="Helvetica"/>
              </a:rPr>
              <a:t>:</a:t>
            </a:r>
          </a:p>
          <a:p>
            <a:endParaRPr lang="en-US">
              <a:latin typeface="Helvetica"/>
            </a:endParaRPr>
          </a:p>
          <a:p>
            <a:r>
              <a:rPr lang="en-US" b="1">
                <a:latin typeface="Helvetica"/>
              </a:rPr>
              <a:t>1. Parameter of interest: </a:t>
            </a:r>
            <a:r>
              <a:rPr lang="en-US">
                <a:latin typeface="Helvetica"/>
              </a:rPr>
              <a:t>The parameter of interest are the variances of oxide 	                            thickness       and      .</a:t>
            </a:r>
          </a:p>
          <a:p>
            <a:r>
              <a:rPr lang="en-US" b="1">
                <a:latin typeface="Helvetica"/>
              </a:rPr>
              <a:t> </a:t>
            </a:r>
            <a:endParaRPr lang="en-US">
              <a:latin typeface="Helvetica"/>
            </a:endParaRPr>
          </a:p>
          <a:p>
            <a:r>
              <a:rPr lang="en-US" b="1">
                <a:latin typeface="Helvetica"/>
              </a:rPr>
              <a:t>2. Null hypothesis:</a:t>
            </a:r>
          </a:p>
          <a:p>
            <a:endParaRPr lang="en-US" b="1">
              <a:latin typeface="Helvetica"/>
            </a:endParaRPr>
          </a:p>
          <a:p>
            <a:r>
              <a:rPr lang="en-US" b="1">
                <a:latin typeface="Helvetica"/>
              </a:rPr>
              <a:t>3. Alternative hypothesis:</a:t>
            </a:r>
            <a:endParaRPr lang="en-US"/>
          </a:p>
        </p:txBody>
      </p:sp>
      <p:graphicFrame>
        <p:nvGraphicFramePr>
          <p:cNvPr id="33794" name="Object 6"/>
          <p:cNvGraphicFramePr>
            <a:graphicFrameLocks noChangeAspect="1"/>
          </p:cNvGraphicFramePr>
          <p:nvPr/>
        </p:nvGraphicFramePr>
        <p:xfrm>
          <a:off x="4038600" y="4495800"/>
          <a:ext cx="457200" cy="381000"/>
        </p:xfrm>
        <a:graphic>
          <a:graphicData uri="http://schemas.openxmlformats.org/presentationml/2006/ole">
            <mc:AlternateContent xmlns:mc="http://schemas.openxmlformats.org/markup-compatibility/2006">
              <mc:Choice xmlns:v="urn:schemas-microsoft-com:vml" Requires="v">
                <p:oleObj spid="_x0000_s33798" name="Equation" r:id="rId4" imgW="203024" imgH="253780" progId="Equation.DSMT4">
                  <p:embed/>
                </p:oleObj>
              </mc:Choice>
              <mc:Fallback>
                <p:oleObj name="Equation" r:id="rId4" imgW="203024" imgH="25378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4495800"/>
                        <a:ext cx="457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5" name="Object 7"/>
          <p:cNvGraphicFramePr>
            <a:graphicFrameLocks noChangeAspect="1"/>
          </p:cNvGraphicFramePr>
          <p:nvPr/>
        </p:nvGraphicFramePr>
        <p:xfrm>
          <a:off x="4905375" y="4505325"/>
          <a:ext cx="428625" cy="361950"/>
        </p:xfrm>
        <a:graphic>
          <a:graphicData uri="http://schemas.openxmlformats.org/presentationml/2006/ole">
            <mc:AlternateContent xmlns:mc="http://schemas.openxmlformats.org/markup-compatibility/2006">
              <mc:Choice xmlns:v="urn:schemas-microsoft-com:vml" Requires="v">
                <p:oleObj spid="_x0000_s33799" name="Equation" r:id="rId6" imgW="190440" imgH="241200" progId="Equation.DSMT4">
                  <p:embed/>
                </p:oleObj>
              </mc:Choice>
              <mc:Fallback>
                <p:oleObj name="Equation" r:id="rId6" imgW="190440" imgH="241200"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05375" y="4505325"/>
                        <a:ext cx="428625" cy="361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6" name="Object 8"/>
          <p:cNvGraphicFramePr>
            <a:graphicFrameLocks noChangeAspect="1"/>
          </p:cNvGraphicFramePr>
          <p:nvPr/>
        </p:nvGraphicFramePr>
        <p:xfrm>
          <a:off x="2514600" y="5029200"/>
          <a:ext cx="1524000" cy="419100"/>
        </p:xfrm>
        <a:graphic>
          <a:graphicData uri="http://schemas.openxmlformats.org/presentationml/2006/ole">
            <mc:AlternateContent xmlns:mc="http://schemas.openxmlformats.org/markup-compatibility/2006">
              <mc:Choice xmlns:v="urn:schemas-microsoft-com:vml" Requires="v">
                <p:oleObj spid="_x0000_s33800" name="Equation" r:id="rId8" imgW="787058" imgH="266584" progId="Equation.DSMT4">
                  <p:embed/>
                </p:oleObj>
              </mc:Choice>
              <mc:Fallback>
                <p:oleObj name="Equation" r:id="rId8" imgW="787058" imgH="266584"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4600" y="5029200"/>
                        <a:ext cx="15240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7" name="Object 9"/>
          <p:cNvGraphicFramePr>
            <a:graphicFrameLocks noChangeAspect="1"/>
          </p:cNvGraphicFramePr>
          <p:nvPr/>
        </p:nvGraphicFramePr>
        <p:xfrm>
          <a:off x="3200400" y="5562600"/>
          <a:ext cx="1295400" cy="409575"/>
        </p:xfrm>
        <a:graphic>
          <a:graphicData uri="http://schemas.openxmlformats.org/presentationml/2006/ole">
            <mc:AlternateContent xmlns:mc="http://schemas.openxmlformats.org/markup-compatibility/2006">
              <mc:Choice xmlns:v="urn:schemas-microsoft-com:vml" Requires="v">
                <p:oleObj spid="_x0000_s33801" name="Equation" r:id="rId10" imgW="774364" imgH="253890" progId="Equation.DSMT4">
                  <p:embed/>
                </p:oleObj>
              </mc:Choice>
              <mc:Fallback>
                <p:oleObj name="Equation" r:id="rId10" imgW="774364" imgH="253890" progId="Equation.DSMT4">
                  <p:embed/>
                  <p:pic>
                    <p:nvPicPr>
                      <p:cNvPr id="0"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5562600"/>
                        <a:ext cx="1295400"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10-5 Inferences on the Variances of Two Normal Populations</a:t>
            </a:r>
            <a:endParaRPr lang="en-US" dirty="0">
              <a:latin typeface="Helvetica"/>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3" name="Rectangle 4"/>
          <p:cNvSpPr>
            <a:spLocks noGrp="1" noChangeArrowheads="1"/>
          </p:cNvSpPr>
          <p:nvPr>
            <p:ph type="title"/>
          </p:nvPr>
        </p:nvSpPr>
        <p:spPr>
          <a:xfrm>
            <a:off x="0" y="0"/>
            <a:ext cx="9144000" cy="838200"/>
          </a:xfrm>
        </p:spPr>
        <p:txBody>
          <a:bodyPr/>
          <a:lstStyle/>
          <a:p>
            <a:pPr eaLnBrk="1" hangingPunct="1"/>
            <a:r>
              <a:rPr lang="en-US" sz="2400" b="1" smtClean="0"/>
              <a:t>10-5 Inferences on the Variances of Two Normal Populations</a:t>
            </a:r>
          </a:p>
        </p:txBody>
      </p:sp>
      <p:sp>
        <p:nvSpPr>
          <p:cNvPr id="34824" name="Slide Number Placeholder 5"/>
          <p:cNvSpPr>
            <a:spLocks noGrp="1"/>
          </p:cNvSpPr>
          <p:nvPr>
            <p:ph type="sldNum" sz="quarter" idx="12"/>
          </p:nvPr>
        </p:nvSpPr>
        <p:spPr bwMode="auto">
          <a:noFill/>
          <a:ln>
            <a:miter lim="800000"/>
            <a:headEnd/>
            <a:tailEnd/>
          </a:ln>
        </p:spPr>
        <p:txBody>
          <a:bodyPr/>
          <a:lstStyle/>
          <a:p>
            <a:fld id="{E5B6E63F-26ED-4770-A1DC-474516E24F94}" type="slidenum">
              <a:rPr lang="en-US" smtClean="0">
                <a:latin typeface="Helvetica"/>
              </a:rPr>
              <a:pPr/>
              <a:t>38</a:t>
            </a:fld>
            <a:endParaRPr lang="en-US" smtClean="0">
              <a:latin typeface="Helvetica"/>
            </a:endParaRPr>
          </a:p>
        </p:txBody>
      </p:sp>
      <p:sp>
        <p:nvSpPr>
          <p:cNvPr id="34825" name="TextBox 5"/>
          <p:cNvSpPr txBox="1">
            <a:spLocks noChangeArrowheads="1"/>
          </p:cNvSpPr>
          <p:nvPr/>
        </p:nvSpPr>
        <p:spPr bwMode="auto">
          <a:xfrm>
            <a:off x="457200" y="990600"/>
            <a:ext cx="8305800" cy="4800600"/>
          </a:xfrm>
          <a:prstGeom prst="rect">
            <a:avLst/>
          </a:prstGeom>
          <a:noFill/>
          <a:ln w="9525">
            <a:noFill/>
            <a:miter lim="800000"/>
            <a:headEnd/>
            <a:tailEnd/>
          </a:ln>
        </p:spPr>
        <p:txBody>
          <a:bodyPr>
            <a:spAutoFit/>
          </a:bodyPr>
          <a:lstStyle/>
          <a:p>
            <a:r>
              <a:rPr lang="en-US" b="1">
                <a:latin typeface="Helvetica"/>
              </a:rPr>
              <a:t>4. Test statistic: </a:t>
            </a:r>
            <a:r>
              <a:rPr lang="en-US">
                <a:latin typeface="Helvetica"/>
              </a:rPr>
              <a:t>The test statistic is </a:t>
            </a:r>
          </a:p>
          <a:p>
            <a:endParaRPr lang="en-US">
              <a:latin typeface="Helvetica"/>
            </a:endParaRPr>
          </a:p>
          <a:p>
            <a:endParaRPr lang="en-US">
              <a:latin typeface="Helvetica"/>
            </a:endParaRPr>
          </a:p>
          <a:p>
            <a:r>
              <a:rPr lang="en-US" b="1">
                <a:latin typeface="Helvetica"/>
              </a:rPr>
              <a:t>5. Reject </a:t>
            </a:r>
            <a:r>
              <a:rPr lang="en-US" b="1" i="1">
                <a:latin typeface="Helvetica"/>
              </a:rPr>
              <a:t>H</a:t>
            </a:r>
            <a:r>
              <a:rPr lang="en-US" b="1" baseline="-25000">
                <a:latin typeface="Helvetica"/>
              </a:rPr>
              <a:t>0</a:t>
            </a:r>
            <a:r>
              <a:rPr lang="en-US" b="1" i="1">
                <a:latin typeface="Helvetica"/>
              </a:rPr>
              <a:t> </a:t>
            </a:r>
            <a:r>
              <a:rPr lang="en-US" b="1">
                <a:latin typeface="Helvetica"/>
              </a:rPr>
              <a:t>if : </a:t>
            </a:r>
            <a:r>
              <a:rPr lang="en-US">
                <a:latin typeface="Helvetica"/>
              </a:rPr>
              <a:t>Because </a:t>
            </a:r>
            <a:r>
              <a:rPr lang="en-US" i="1">
                <a:latin typeface="Helvetica"/>
              </a:rPr>
              <a:t>n</a:t>
            </a:r>
            <a:r>
              <a:rPr lang="en-US" baseline="-25000">
                <a:latin typeface="Helvetica"/>
              </a:rPr>
              <a:t>1</a:t>
            </a:r>
            <a:r>
              <a:rPr lang="en-US" i="1">
                <a:latin typeface="Helvetica"/>
              </a:rPr>
              <a:t> = n</a:t>
            </a:r>
            <a:r>
              <a:rPr lang="en-US" baseline="-25000">
                <a:latin typeface="Helvetica"/>
              </a:rPr>
              <a:t>2</a:t>
            </a:r>
            <a:r>
              <a:rPr lang="en-US" i="1">
                <a:latin typeface="Helvetica"/>
              </a:rPr>
              <a:t> = </a:t>
            </a:r>
            <a:r>
              <a:rPr lang="en-US">
                <a:latin typeface="Helvetica"/>
              </a:rPr>
              <a:t>16 and </a:t>
            </a:r>
            <a:r>
              <a:rPr lang="el-GR">
                <a:latin typeface="Helvetica"/>
              </a:rPr>
              <a:t>α</a:t>
            </a:r>
            <a:r>
              <a:rPr lang="en-US">
                <a:latin typeface="Helvetica"/>
              </a:rPr>
              <a:t> = 0.05, we will reject if </a:t>
            </a:r>
            <a:r>
              <a:rPr lang="en-US" i="1">
                <a:latin typeface="Helvetica"/>
              </a:rPr>
              <a:t>f</a:t>
            </a:r>
            <a:r>
              <a:rPr lang="en-US" baseline="-25000">
                <a:latin typeface="Helvetica"/>
              </a:rPr>
              <a:t>0</a:t>
            </a:r>
            <a:r>
              <a:rPr lang="en-US">
                <a:latin typeface="Helvetica"/>
              </a:rPr>
              <a:t> &gt; </a:t>
            </a:r>
            <a:r>
              <a:rPr lang="en-US" i="1">
                <a:latin typeface="Helvetica"/>
              </a:rPr>
              <a:t>f</a:t>
            </a:r>
            <a:r>
              <a:rPr lang="en-US" baseline="-25000">
                <a:latin typeface="Helvetica"/>
              </a:rPr>
              <a:t>0.025,15,15</a:t>
            </a:r>
            <a:r>
              <a:rPr lang="en-US">
                <a:latin typeface="Helvetica"/>
              </a:rPr>
              <a:t> 	            = 2.86 or if </a:t>
            </a:r>
            <a:r>
              <a:rPr lang="en-US" i="1">
                <a:latin typeface="Helvetica"/>
              </a:rPr>
              <a:t>f</a:t>
            </a:r>
            <a:r>
              <a:rPr lang="en-US" baseline="-25000">
                <a:latin typeface="Helvetica"/>
              </a:rPr>
              <a:t>0</a:t>
            </a:r>
            <a:r>
              <a:rPr lang="en-US" i="1">
                <a:latin typeface="Helvetica"/>
              </a:rPr>
              <a:t> </a:t>
            </a:r>
            <a:r>
              <a:rPr lang="en-US">
                <a:latin typeface="Helvetica"/>
              </a:rPr>
              <a:t>&lt;</a:t>
            </a:r>
            <a:r>
              <a:rPr lang="en-US" i="1">
                <a:latin typeface="Helvetica"/>
              </a:rPr>
              <a:t>f</a:t>
            </a:r>
            <a:r>
              <a:rPr lang="en-US" baseline="-25000">
                <a:latin typeface="Helvetica"/>
              </a:rPr>
              <a:t>0.975,15,15</a:t>
            </a:r>
            <a:r>
              <a:rPr lang="en-US">
                <a:latin typeface="Helvetica"/>
              </a:rPr>
              <a:t> = 1/</a:t>
            </a:r>
            <a:r>
              <a:rPr lang="en-US" i="1">
                <a:latin typeface="Helvetica"/>
              </a:rPr>
              <a:t>f</a:t>
            </a:r>
            <a:r>
              <a:rPr lang="en-US" baseline="-25000">
                <a:latin typeface="Helvetica"/>
              </a:rPr>
              <a:t>0.025,15,15</a:t>
            </a:r>
            <a:r>
              <a:rPr lang="en-US">
                <a:latin typeface="Helvetica"/>
              </a:rPr>
              <a:t> = 1/2.86 = 0.35. </a:t>
            </a:r>
          </a:p>
          <a:p>
            <a:endParaRPr lang="en-US">
              <a:latin typeface="Helvetica"/>
            </a:endParaRPr>
          </a:p>
          <a:p>
            <a:r>
              <a:rPr lang="en-US" b="1">
                <a:latin typeface="Helvetica"/>
              </a:rPr>
              <a:t>6. Computations:</a:t>
            </a:r>
            <a:r>
              <a:rPr lang="en-US">
                <a:latin typeface="Helvetica"/>
              </a:rPr>
              <a:t> Because                           and                            , the test statistic is</a:t>
            </a:r>
          </a:p>
          <a:p>
            <a:r>
              <a:rPr lang="en-US">
                <a:latin typeface="Helvetica"/>
              </a:rPr>
              <a:t> </a:t>
            </a:r>
          </a:p>
          <a:p>
            <a:endParaRPr lang="en-US">
              <a:latin typeface="Helvetica"/>
            </a:endParaRPr>
          </a:p>
          <a:p>
            <a:endParaRPr lang="en-US">
              <a:latin typeface="Helvetica"/>
            </a:endParaRPr>
          </a:p>
          <a:p>
            <a:r>
              <a:rPr lang="en-US">
                <a:latin typeface="Helvetica"/>
              </a:rPr>
              <a:t> </a:t>
            </a:r>
          </a:p>
          <a:p>
            <a:r>
              <a:rPr lang="en-US" b="1">
                <a:latin typeface="Helvetica"/>
              </a:rPr>
              <a:t>7. Conclusions: </a:t>
            </a:r>
            <a:r>
              <a:rPr lang="en-US">
                <a:latin typeface="Helvetica"/>
              </a:rPr>
              <a:t>Because </a:t>
            </a:r>
            <a:r>
              <a:rPr lang="en-US" i="1">
                <a:latin typeface="Helvetica"/>
              </a:rPr>
              <a:t>f</a:t>
            </a:r>
            <a:r>
              <a:rPr lang="en-US" baseline="-25000">
                <a:latin typeface="Helvetica"/>
              </a:rPr>
              <a:t>0..975,15,15 </a:t>
            </a:r>
            <a:r>
              <a:rPr lang="en-US">
                <a:latin typeface="Helvetica"/>
              </a:rPr>
              <a:t>= 0.35 &lt; 0.85 &lt; </a:t>
            </a:r>
            <a:r>
              <a:rPr lang="en-US" i="1">
                <a:latin typeface="Helvetica"/>
              </a:rPr>
              <a:t>f</a:t>
            </a:r>
            <a:r>
              <a:rPr lang="en-US" baseline="-25000">
                <a:latin typeface="Helvetica"/>
              </a:rPr>
              <a:t>0.025,15,15 </a:t>
            </a:r>
            <a:r>
              <a:rPr lang="en-US">
                <a:latin typeface="Helvetica"/>
              </a:rPr>
              <a:t>= 2.86, we cannot reject the null hypothesis                      </a:t>
            </a:r>
            <a:r>
              <a:rPr lang="en-US" i="1">
                <a:latin typeface="Helvetica"/>
              </a:rPr>
              <a:t> </a:t>
            </a:r>
            <a:r>
              <a:rPr lang="en-US">
                <a:latin typeface="Helvetica"/>
              </a:rPr>
              <a:t> at the 0.05 level of significance.</a:t>
            </a:r>
          </a:p>
          <a:p>
            <a:r>
              <a:rPr lang="en-US">
                <a:latin typeface="Helvetica"/>
              </a:rPr>
              <a:t> </a:t>
            </a:r>
          </a:p>
          <a:p>
            <a:r>
              <a:rPr lang="en-US" b="1" u="sng">
                <a:latin typeface="Helvetica"/>
              </a:rPr>
              <a:t>Interpretation:</a:t>
            </a:r>
            <a:r>
              <a:rPr lang="en-US">
                <a:latin typeface="Helvetica"/>
              </a:rPr>
              <a:t> There is no strong evidence to indicate that either gas results in a smaller variance of oxide thickness.</a:t>
            </a:r>
          </a:p>
        </p:txBody>
      </p:sp>
      <p:graphicFrame>
        <p:nvGraphicFramePr>
          <p:cNvPr id="34818" name="Object 10"/>
          <p:cNvGraphicFramePr>
            <a:graphicFrameLocks noChangeAspect="1"/>
          </p:cNvGraphicFramePr>
          <p:nvPr/>
        </p:nvGraphicFramePr>
        <p:xfrm>
          <a:off x="4495800" y="838200"/>
          <a:ext cx="1295400" cy="762000"/>
        </p:xfrm>
        <a:graphic>
          <a:graphicData uri="http://schemas.openxmlformats.org/presentationml/2006/ole">
            <mc:AlternateContent xmlns:mc="http://schemas.openxmlformats.org/markup-compatibility/2006">
              <mc:Choice xmlns:v="urn:schemas-microsoft-com:vml" Requires="v">
                <p:oleObj spid="_x0000_s34823" name="Equation" r:id="rId4" imgW="520474" imgH="482391" progId="Equation.DSMT4">
                  <p:embed/>
                </p:oleObj>
              </mc:Choice>
              <mc:Fallback>
                <p:oleObj name="Equation" r:id="rId4" imgW="520474" imgH="482391" progId="Equation.DSMT4">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838200"/>
                        <a:ext cx="12954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19" name="Object 18"/>
          <p:cNvGraphicFramePr>
            <a:graphicFrameLocks noChangeAspect="1"/>
          </p:cNvGraphicFramePr>
          <p:nvPr/>
        </p:nvGraphicFramePr>
        <p:xfrm>
          <a:off x="3352800" y="2667000"/>
          <a:ext cx="1600200" cy="381000"/>
        </p:xfrm>
        <a:graphic>
          <a:graphicData uri="http://schemas.openxmlformats.org/presentationml/2006/ole">
            <mc:AlternateContent xmlns:mc="http://schemas.openxmlformats.org/markup-compatibility/2006">
              <mc:Choice xmlns:v="urn:schemas-microsoft-com:vml" Requires="v">
                <p:oleObj spid="_x0000_s34824" name="Equation" r:id="rId6" imgW="1193800" imgH="254000" progId="Equation.DSMT4">
                  <p:embed/>
                </p:oleObj>
              </mc:Choice>
              <mc:Fallback>
                <p:oleObj name="Equation" r:id="rId6" imgW="1193800" imgH="254000" progId="Equation.DSMT4">
                  <p:embed/>
                  <p:pic>
                    <p:nvPicPr>
                      <p:cNvPr id="0"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2800" y="2667000"/>
                        <a:ext cx="160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0" name="Object 20"/>
          <p:cNvGraphicFramePr>
            <a:graphicFrameLocks noChangeAspect="1"/>
          </p:cNvGraphicFramePr>
          <p:nvPr/>
        </p:nvGraphicFramePr>
        <p:xfrm>
          <a:off x="5486400" y="2667000"/>
          <a:ext cx="1676400" cy="381000"/>
        </p:xfrm>
        <a:graphic>
          <a:graphicData uri="http://schemas.openxmlformats.org/presentationml/2006/ole">
            <mc:AlternateContent xmlns:mc="http://schemas.openxmlformats.org/markup-compatibility/2006">
              <mc:Choice xmlns:v="urn:schemas-microsoft-com:vml" Requires="v">
                <p:oleObj spid="_x0000_s34825" name="Equation" r:id="rId8" imgW="1205977" imgH="253890" progId="Equation.DSMT4">
                  <p:embed/>
                </p:oleObj>
              </mc:Choice>
              <mc:Fallback>
                <p:oleObj name="Equation" r:id="rId8" imgW="1205977" imgH="253890" progId="Equation.DSMT4">
                  <p:embed/>
                  <p:pic>
                    <p:nvPicPr>
                      <p:cNvPr id="0" name="Object 2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86400" y="2667000"/>
                        <a:ext cx="16764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1" name="Object 23"/>
          <p:cNvGraphicFramePr>
            <a:graphicFrameLocks noChangeAspect="1"/>
          </p:cNvGraphicFramePr>
          <p:nvPr/>
        </p:nvGraphicFramePr>
        <p:xfrm>
          <a:off x="2895600" y="3124200"/>
          <a:ext cx="2362200" cy="762000"/>
        </p:xfrm>
        <a:graphic>
          <a:graphicData uri="http://schemas.openxmlformats.org/presentationml/2006/ole">
            <mc:AlternateContent xmlns:mc="http://schemas.openxmlformats.org/markup-compatibility/2006">
              <mc:Choice xmlns:v="urn:schemas-microsoft-com:vml" Requires="v">
                <p:oleObj spid="_x0000_s34826" name="Equation" r:id="rId10" imgW="1384300" imgH="482600" progId="Equation.DSMT4">
                  <p:embed/>
                </p:oleObj>
              </mc:Choice>
              <mc:Fallback>
                <p:oleObj name="Equation" r:id="rId10" imgW="1384300" imgH="482600" progId="Equation.DSMT4">
                  <p:embed/>
                  <p:pic>
                    <p:nvPicPr>
                      <p:cNvPr id="0" name="Object 2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3124200"/>
                        <a:ext cx="23622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2" name="Object 8"/>
          <p:cNvGraphicFramePr>
            <a:graphicFrameLocks noChangeAspect="1"/>
          </p:cNvGraphicFramePr>
          <p:nvPr/>
        </p:nvGraphicFramePr>
        <p:xfrm>
          <a:off x="3048000" y="4572000"/>
          <a:ext cx="1524000" cy="419100"/>
        </p:xfrm>
        <a:graphic>
          <a:graphicData uri="http://schemas.openxmlformats.org/presentationml/2006/ole">
            <mc:AlternateContent xmlns:mc="http://schemas.openxmlformats.org/markup-compatibility/2006">
              <mc:Choice xmlns:v="urn:schemas-microsoft-com:vml" Requires="v">
                <p:oleObj spid="_x0000_s34827" name="Equation" r:id="rId12" imgW="787058" imgH="266584" progId="Equation.DSMT4">
                  <p:embed/>
                </p:oleObj>
              </mc:Choice>
              <mc:Fallback>
                <p:oleObj name="Equation" r:id="rId12" imgW="787058" imgH="266584" progId="Equation.DSMT4">
                  <p:embed/>
                  <p:pic>
                    <p:nvPicPr>
                      <p:cNvPr id="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48000" y="4572000"/>
                        <a:ext cx="15240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10-5 Inferences on the Variances of Two Normal Populations</a:t>
            </a:r>
            <a:endParaRPr lang="en-US" dirty="0">
              <a:latin typeface="Helvetica"/>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3"/>
          <p:cNvSpPr txBox="1">
            <a:spLocks noChangeArrowheads="1"/>
          </p:cNvSpPr>
          <p:nvPr/>
        </p:nvSpPr>
        <p:spPr bwMode="auto">
          <a:xfrm>
            <a:off x="0" y="1066800"/>
            <a:ext cx="8686800" cy="519113"/>
          </a:xfrm>
          <a:prstGeom prst="rect">
            <a:avLst/>
          </a:prstGeom>
          <a:noFill/>
          <a:ln w="9525">
            <a:noFill/>
            <a:miter lim="800000"/>
            <a:headEnd/>
            <a:tailEnd/>
          </a:ln>
        </p:spPr>
        <p:txBody>
          <a:bodyPr>
            <a:spAutoFit/>
          </a:bodyPr>
          <a:lstStyle/>
          <a:p>
            <a:pPr>
              <a:spcBef>
                <a:spcPct val="50000"/>
              </a:spcBef>
            </a:pPr>
            <a:r>
              <a:rPr lang="en-US" sz="2800">
                <a:latin typeface="Helvetica"/>
              </a:rPr>
              <a:t> </a:t>
            </a:r>
            <a:r>
              <a:rPr lang="en-US" sz="2800" b="1">
                <a:latin typeface="Helvetica"/>
              </a:rPr>
              <a:t> </a:t>
            </a:r>
          </a:p>
        </p:txBody>
      </p:sp>
      <p:sp>
        <p:nvSpPr>
          <p:cNvPr id="35844" name="Rectangle 4"/>
          <p:cNvSpPr>
            <a:spLocks noGrp="1" noChangeArrowheads="1"/>
          </p:cNvSpPr>
          <p:nvPr>
            <p:ph type="title"/>
          </p:nvPr>
        </p:nvSpPr>
        <p:spPr>
          <a:xfrm>
            <a:off x="304800" y="0"/>
            <a:ext cx="9144000" cy="838200"/>
          </a:xfrm>
        </p:spPr>
        <p:txBody>
          <a:bodyPr/>
          <a:lstStyle/>
          <a:p>
            <a:pPr algn="l" eaLnBrk="1" hangingPunct="1"/>
            <a:r>
              <a:rPr lang="en-US" sz="2800" b="1" smtClean="0"/>
              <a:t>10-5.3  </a:t>
            </a:r>
            <a:r>
              <a:rPr lang="en-US" sz="2800" b="1" smtClean="0">
                <a:sym typeface="Symbol" pitchFamily="18" charset="2"/>
              </a:rPr>
              <a:t>Type II Error and Choice of Sample Size</a:t>
            </a:r>
            <a:endParaRPr lang="en-US" sz="2800" b="1" smtClean="0"/>
          </a:p>
        </p:txBody>
      </p:sp>
      <p:sp>
        <p:nvSpPr>
          <p:cNvPr id="35845" name="Slide Number Placeholder 5"/>
          <p:cNvSpPr>
            <a:spLocks noGrp="1"/>
          </p:cNvSpPr>
          <p:nvPr>
            <p:ph type="sldNum" sz="quarter" idx="12"/>
          </p:nvPr>
        </p:nvSpPr>
        <p:spPr bwMode="auto">
          <a:noFill/>
          <a:ln>
            <a:miter lim="800000"/>
            <a:headEnd/>
            <a:tailEnd/>
          </a:ln>
        </p:spPr>
        <p:txBody>
          <a:bodyPr/>
          <a:lstStyle/>
          <a:p>
            <a:fld id="{8C625CB8-47DB-4311-9BDA-B83A5963886C}" type="slidenum">
              <a:rPr lang="en-US" smtClean="0">
                <a:latin typeface="Helvetica"/>
              </a:rPr>
              <a:pPr/>
              <a:t>39</a:t>
            </a:fld>
            <a:endParaRPr lang="en-US" smtClean="0">
              <a:latin typeface="Helvetica"/>
            </a:endParaRPr>
          </a:p>
        </p:txBody>
      </p:sp>
      <p:sp>
        <p:nvSpPr>
          <p:cNvPr id="35846" name="TextBox 5"/>
          <p:cNvSpPr txBox="1">
            <a:spLocks noChangeArrowheads="1"/>
          </p:cNvSpPr>
          <p:nvPr/>
        </p:nvSpPr>
        <p:spPr bwMode="auto">
          <a:xfrm>
            <a:off x="609600" y="1066800"/>
            <a:ext cx="7391400" cy="4400550"/>
          </a:xfrm>
          <a:prstGeom prst="rect">
            <a:avLst/>
          </a:prstGeom>
          <a:noFill/>
          <a:ln w="9525">
            <a:noFill/>
            <a:miter lim="800000"/>
            <a:headEnd/>
            <a:tailEnd/>
          </a:ln>
        </p:spPr>
        <p:txBody>
          <a:bodyPr>
            <a:spAutoFit/>
          </a:bodyPr>
          <a:lstStyle/>
          <a:p>
            <a:r>
              <a:rPr lang="en-US" sz="2000">
                <a:latin typeface="Helvetica"/>
              </a:rPr>
              <a:t>Appendix Charts VII</a:t>
            </a:r>
            <a:r>
              <a:rPr lang="en-US" sz="2000" i="1">
                <a:latin typeface="Helvetica"/>
              </a:rPr>
              <a:t>o</a:t>
            </a:r>
            <a:r>
              <a:rPr lang="en-US" sz="2000">
                <a:latin typeface="Helvetica"/>
              </a:rPr>
              <a:t>, VII</a:t>
            </a:r>
            <a:r>
              <a:rPr lang="en-US" sz="2000" i="1">
                <a:latin typeface="Helvetica"/>
              </a:rPr>
              <a:t>p</a:t>
            </a:r>
            <a:r>
              <a:rPr lang="en-US" sz="2000">
                <a:latin typeface="Helvetica"/>
              </a:rPr>
              <a:t>, VII</a:t>
            </a:r>
            <a:r>
              <a:rPr lang="en-US" sz="2000" i="1">
                <a:latin typeface="Helvetica"/>
              </a:rPr>
              <a:t>q</a:t>
            </a:r>
            <a:r>
              <a:rPr lang="en-US" sz="2000">
                <a:latin typeface="Helvetica"/>
              </a:rPr>
              <a:t>, and Vll</a:t>
            </a:r>
            <a:r>
              <a:rPr lang="en-US" sz="2000" i="1">
                <a:latin typeface="Helvetica"/>
              </a:rPr>
              <a:t>r</a:t>
            </a:r>
            <a:r>
              <a:rPr lang="en-US" sz="2000">
                <a:latin typeface="Helvetica"/>
              </a:rPr>
              <a:t> provide operating characteristic curves for the </a:t>
            </a:r>
            <a:r>
              <a:rPr lang="en-US" sz="2000" i="1">
                <a:latin typeface="Helvetica"/>
              </a:rPr>
              <a:t>F</a:t>
            </a:r>
            <a:r>
              <a:rPr lang="en-US" sz="2000">
                <a:latin typeface="Helvetica"/>
              </a:rPr>
              <a:t>-test given in Section 10-5.1 for a = 0.05 and a = 0.01, assuming that </a:t>
            </a:r>
            <a:r>
              <a:rPr lang="en-US" sz="2000" i="1">
                <a:latin typeface="Helvetica"/>
              </a:rPr>
              <a:t>n</a:t>
            </a:r>
            <a:r>
              <a:rPr lang="en-US" sz="2000" baseline="-25000">
                <a:latin typeface="Helvetica"/>
              </a:rPr>
              <a:t>1</a:t>
            </a:r>
            <a:r>
              <a:rPr lang="en-US" sz="2000">
                <a:latin typeface="Helvetica"/>
              </a:rPr>
              <a:t> = </a:t>
            </a:r>
            <a:r>
              <a:rPr lang="en-US" sz="2000" i="1">
                <a:latin typeface="Helvetica"/>
              </a:rPr>
              <a:t>n</a:t>
            </a:r>
            <a:r>
              <a:rPr lang="en-US" sz="2000" baseline="-25000">
                <a:latin typeface="Helvetica"/>
              </a:rPr>
              <a:t>2</a:t>
            </a:r>
            <a:r>
              <a:rPr lang="en-US" sz="2000" i="1">
                <a:latin typeface="Helvetica"/>
              </a:rPr>
              <a:t> = n.</a:t>
            </a:r>
            <a:r>
              <a:rPr lang="en-US" sz="2000">
                <a:latin typeface="Helvetica"/>
              </a:rPr>
              <a:t> Charts VII</a:t>
            </a:r>
            <a:r>
              <a:rPr lang="en-US" sz="2000" i="1">
                <a:latin typeface="Helvetica"/>
              </a:rPr>
              <a:t>o</a:t>
            </a:r>
            <a:r>
              <a:rPr lang="en-US" sz="2000">
                <a:latin typeface="Helvetica"/>
              </a:rPr>
              <a:t> and VII</a:t>
            </a:r>
            <a:r>
              <a:rPr lang="en-US" sz="2000" i="1">
                <a:latin typeface="Helvetica"/>
              </a:rPr>
              <a:t>p</a:t>
            </a:r>
            <a:r>
              <a:rPr lang="en-US" sz="2000">
                <a:latin typeface="Helvetica"/>
              </a:rPr>
              <a:t> are used with the two-sided alternate hypothesis. They plot b against the abscissa parameter</a:t>
            </a:r>
          </a:p>
          <a:p>
            <a:r>
              <a:rPr lang="en-US" sz="2000" b="1">
                <a:latin typeface="Helvetica"/>
              </a:rPr>
              <a:t>	</a:t>
            </a:r>
          </a:p>
          <a:p>
            <a:endParaRPr lang="en-US" sz="2000" b="1">
              <a:latin typeface="Helvetica"/>
            </a:endParaRPr>
          </a:p>
          <a:p>
            <a:r>
              <a:rPr lang="en-US" sz="2000" b="1">
                <a:latin typeface="Helvetica"/>
              </a:rPr>
              <a:t>                                                                                               </a:t>
            </a:r>
            <a:endParaRPr lang="en-US" sz="2000">
              <a:latin typeface="Helvetica"/>
            </a:endParaRPr>
          </a:p>
          <a:p>
            <a:r>
              <a:rPr lang="en-US" sz="2000" b="1">
                <a:latin typeface="Helvetica"/>
              </a:rPr>
              <a:t> </a:t>
            </a:r>
            <a:endParaRPr lang="en-US" sz="2000">
              <a:latin typeface="Helvetica"/>
            </a:endParaRPr>
          </a:p>
          <a:p>
            <a:endParaRPr lang="en-US" sz="2000">
              <a:latin typeface="Helvetica"/>
            </a:endParaRPr>
          </a:p>
          <a:p>
            <a:r>
              <a:rPr lang="en-US" sz="2000">
                <a:latin typeface="Helvetica"/>
              </a:rPr>
              <a:t>for various </a:t>
            </a:r>
            <a:r>
              <a:rPr lang="en-US" sz="2000" i="1">
                <a:latin typeface="Helvetica"/>
              </a:rPr>
              <a:t>n</a:t>
            </a:r>
            <a:r>
              <a:rPr lang="en-US" sz="2000" baseline="-25000">
                <a:latin typeface="Helvetica"/>
              </a:rPr>
              <a:t>l</a:t>
            </a:r>
            <a:r>
              <a:rPr lang="en-US" sz="2000">
                <a:latin typeface="Helvetica"/>
              </a:rPr>
              <a:t> = </a:t>
            </a:r>
            <a:r>
              <a:rPr lang="en-US" sz="2000" i="1">
                <a:latin typeface="Helvetica"/>
              </a:rPr>
              <a:t>n</a:t>
            </a:r>
            <a:r>
              <a:rPr lang="en-US" sz="2000" baseline="-25000">
                <a:latin typeface="Helvetica"/>
              </a:rPr>
              <a:t>2</a:t>
            </a:r>
            <a:r>
              <a:rPr lang="en-US" sz="2000">
                <a:latin typeface="Helvetica"/>
              </a:rPr>
              <a:t> = </a:t>
            </a:r>
            <a:r>
              <a:rPr lang="en-US" sz="2000" i="1">
                <a:latin typeface="Helvetica"/>
              </a:rPr>
              <a:t>n</a:t>
            </a:r>
            <a:r>
              <a:rPr lang="en-US" sz="2000">
                <a:latin typeface="Helvetica"/>
              </a:rPr>
              <a:t>. Charts VII</a:t>
            </a:r>
            <a:r>
              <a:rPr lang="en-US" sz="2000" i="1">
                <a:latin typeface="Helvetica"/>
              </a:rPr>
              <a:t>q</a:t>
            </a:r>
            <a:r>
              <a:rPr lang="en-US" sz="2000">
                <a:latin typeface="Helvetica"/>
              </a:rPr>
              <a:t> and VII</a:t>
            </a:r>
            <a:r>
              <a:rPr lang="en-US" sz="2000" i="1">
                <a:latin typeface="Helvetica"/>
              </a:rPr>
              <a:t>r</a:t>
            </a:r>
            <a:r>
              <a:rPr lang="en-US" sz="2000">
                <a:latin typeface="Helvetica"/>
              </a:rPr>
              <a:t> are used for the </a:t>
            </a:r>
          </a:p>
          <a:p>
            <a:r>
              <a:rPr lang="en-US" sz="2000">
                <a:latin typeface="Helvetica"/>
              </a:rPr>
              <a:t>one-sided alternative hypotheses.</a:t>
            </a:r>
          </a:p>
          <a:p>
            <a:r>
              <a:rPr lang="en-US" sz="2000">
                <a:latin typeface="Helvetica"/>
              </a:rPr>
              <a:t/>
            </a:r>
            <a:br>
              <a:rPr lang="en-US" sz="2000">
                <a:latin typeface="Helvetica"/>
              </a:rPr>
            </a:br>
            <a:endParaRPr lang="en-US" sz="2000">
              <a:latin typeface="Helvetica"/>
            </a:endParaRPr>
          </a:p>
        </p:txBody>
      </p:sp>
      <p:sp>
        <p:nvSpPr>
          <p:cNvPr id="35847"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5842" name="Object 6"/>
          <p:cNvGraphicFramePr>
            <a:graphicFrameLocks noChangeAspect="1"/>
          </p:cNvGraphicFramePr>
          <p:nvPr/>
        </p:nvGraphicFramePr>
        <p:xfrm>
          <a:off x="3505200" y="2819400"/>
          <a:ext cx="1295400" cy="914400"/>
        </p:xfrm>
        <a:graphic>
          <a:graphicData uri="http://schemas.openxmlformats.org/presentationml/2006/ole">
            <mc:AlternateContent xmlns:mc="http://schemas.openxmlformats.org/markup-compatibility/2006">
              <mc:Choice xmlns:v="urn:schemas-microsoft-com:vml" Requires="v">
                <p:oleObj spid="_x0000_s35843" name="Equation" r:id="rId4" imgW="482391" imgH="431613" progId="Equation.DSMT4">
                  <p:embed/>
                </p:oleObj>
              </mc:Choice>
              <mc:Fallback>
                <p:oleObj name="Equation" r:id="rId4" imgW="482391" imgH="431613"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2819400"/>
                        <a:ext cx="12954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5848" name="Rectangle 8"/>
          <p:cNvSpPr>
            <a:spLocks noChangeArrowheads="1"/>
          </p:cNvSpPr>
          <p:nvPr/>
        </p:nvSpPr>
        <p:spPr bwMode="auto">
          <a:xfrm>
            <a:off x="0" y="428625"/>
            <a:ext cx="9144000" cy="0"/>
          </a:xfrm>
          <a:prstGeom prst="rect">
            <a:avLst/>
          </a:prstGeom>
          <a:noFill/>
          <a:ln w="9525">
            <a:noFill/>
            <a:miter lim="800000"/>
            <a:headEnd/>
            <a:tailEnd/>
          </a:ln>
        </p:spPr>
        <p:txBody>
          <a:bodyPr wrap="none" anchor="ctr">
            <a:spAutoFit/>
          </a:bodyPr>
          <a:lstStyle/>
          <a:p>
            <a:endParaRPr lang="en-US"/>
          </a:p>
        </p:txBody>
      </p:sp>
      <p:sp>
        <p:nvSpPr>
          <p:cNvPr id="35849" name="Rectangle 8"/>
          <p:cNvSpPr>
            <a:spLocks noChangeArrowheads="1"/>
          </p:cNvSpPr>
          <p:nvPr/>
        </p:nvSpPr>
        <p:spPr bwMode="auto">
          <a:xfrm>
            <a:off x="6248400" y="3048000"/>
            <a:ext cx="1009650" cy="400050"/>
          </a:xfrm>
          <a:prstGeom prst="rect">
            <a:avLst/>
          </a:prstGeom>
          <a:noFill/>
          <a:ln w="9525">
            <a:noFill/>
            <a:miter lim="800000"/>
            <a:headEnd/>
            <a:tailEnd/>
          </a:ln>
        </p:spPr>
        <p:txBody>
          <a:bodyPr wrap="none">
            <a:spAutoFit/>
          </a:bodyPr>
          <a:lstStyle/>
          <a:p>
            <a:r>
              <a:rPr lang="en-US" sz="2000">
                <a:latin typeface="Helvetica"/>
              </a:rPr>
              <a:t>(10-30)</a:t>
            </a:r>
            <a:endParaRPr lang="en-US" sz="2000"/>
          </a:p>
        </p:txBody>
      </p:sp>
      <p:sp>
        <p:nvSpPr>
          <p:cNvPr id="1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10-5 Inferences on the Variances of Two Normal Populations</a:t>
            </a:r>
            <a:endParaRPr lang="en-US" dirty="0">
              <a:latin typeface="Helvetic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457200" y="0"/>
            <a:ext cx="8229600" cy="838200"/>
          </a:xfrm>
        </p:spPr>
        <p:txBody>
          <a:bodyPr/>
          <a:lstStyle/>
          <a:p>
            <a:pPr algn="l" eaLnBrk="1" hangingPunct="1"/>
            <a:r>
              <a:rPr lang="en-US" sz="2400" b="1" smtClean="0"/>
              <a:t>10-1:  Inference on the Difference in Means of Two Normal Distributions, Variances Known</a:t>
            </a:r>
            <a:endParaRPr lang="en-US" sz="3200" smtClean="0"/>
          </a:p>
        </p:txBody>
      </p:sp>
      <p:sp>
        <p:nvSpPr>
          <p:cNvPr id="1029" name="Rectangle 3"/>
          <p:cNvSpPr>
            <a:spLocks noGrp="1" noChangeArrowheads="1"/>
          </p:cNvSpPr>
          <p:nvPr>
            <p:ph type="body" idx="1"/>
          </p:nvPr>
        </p:nvSpPr>
        <p:spPr>
          <a:xfrm>
            <a:off x="609600" y="1600200"/>
            <a:ext cx="7772400" cy="4114800"/>
          </a:xfrm>
        </p:spPr>
        <p:txBody>
          <a:bodyPr/>
          <a:lstStyle/>
          <a:p>
            <a:pPr eaLnBrk="1" hangingPunct="1">
              <a:buFontTx/>
              <a:buNone/>
            </a:pPr>
            <a:endParaRPr lang="en-US" b="1" smtClean="0"/>
          </a:p>
          <a:p>
            <a:pPr eaLnBrk="1" hangingPunct="1">
              <a:buFontTx/>
              <a:buNone/>
            </a:pPr>
            <a:endParaRPr lang="en-US" smtClean="0"/>
          </a:p>
        </p:txBody>
      </p:sp>
      <p:sp>
        <p:nvSpPr>
          <p:cNvPr id="1030" name="Rectangle 6"/>
          <p:cNvSpPr>
            <a:spLocks noChangeArrowheads="1"/>
          </p:cNvSpPr>
          <p:nvPr/>
        </p:nvSpPr>
        <p:spPr bwMode="auto">
          <a:xfrm>
            <a:off x="381000" y="1066800"/>
            <a:ext cx="6324600" cy="519113"/>
          </a:xfrm>
          <a:prstGeom prst="rect">
            <a:avLst/>
          </a:prstGeom>
          <a:noFill/>
          <a:ln w="9525">
            <a:noFill/>
            <a:miter lim="800000"/>
            <a:headEnd/>
            <a:tailEnd/>
          </a:ln>
        </p:spPr>
        <p:txBody>
          <a:bodyPr>
            <a:spAutoFit/>
          </a:bodyPr>
          <a:lstStyle/>
          <a:p>
            <a:pPr>
              <a:spcBef>
                <a:spcPct val="50000"/>
              </a:spcBef>
            </a:pPr>
            <a:r>
              <a:rPr lang="en-US" sz="2800" b="1" dirty="0">
                <a:solidFill>
                  <a:srgbClr val="1F497D"/>
                </a:solidFill>
                <a:latin typeface="Helvetica"/>
              </a:rPr>
              <a:t>Assumptions</a:t>
            </a:r>
          </a:p>
        </p:txBody>
      </p:sp>
      <p:sp>
        <p:nvSpPr>
          <p:cNvPr id="1031" name="Slide Number Placeholder 8"/>
          <p:cNvSpPr>
            <a:spLocks noGrp="1"/>
          </p:cNvSpPr>
          <p:nvPr>
            <p:ph type="sldNum" sz="quarter" idx="12"/>
          </p:nvPr>
        </p:nvSpPr>
        <p:spPr bwMode="auto">
          <a:noFill/>
          <a:ln>
            <a:miter lim="800000"/>
            <a:headEnd/>
            <a:tailEnd/>
          </a:ln>
        </p:spPr>
        <p:txBody>
          <a:bodyPr/>
          <a:lstStyle/>
          <a:p>
            <a:fld id="{3CB7C16E-2DBA-4D2D-9B61-6652BC6D5BC1}" type="slidenum">
              <a:rPr lang="en-US" smtClean="0">
                <a:latin typeface="Helvetica"/>
              </a:rPr>
              <a:pPr/>
              <a:t>4</a:t>
            </a:fld>
            <a:endParaRPr lang="en-US" dirty="0" smtClean="0">
              <a:latin typeface="Helvetica"/>
            </a:endParaRPr>
          </a:p>
        </p:txBody>
      </p:sp>
      <p:pic>
        <p:nvPicPr>
          <p:cNvPr id="1032" name="Picture 10"/>
          <p:cNvPicPr>
            <a:picLocks noChangeAspect="1" noChangeArrowheads="1"/>
          </p:cNvPicPr>
          <p:nvPr/>
        </p:nvPicPr>
        <p:blipFill>
          <a:blip r:embed="rId4"/>
          <a:srcRect/>
          <a:stretch>
            <a:fillRect/>
          </a:stretch>
        </p:blipFill>
        <p:spPr bwMode="auto">
          <a:xfrm>
            <a:off x="1219200" y="4114800"/>
            <a:ext cx="6392863" cy="914400"/>
          </a:xfrm>
          <a:prstGeom prst="rect">
            <a:avLst/>
          </a:prstGeom>
          <a:noFill/>
          <a:ln w="9525">
            <a:noFill/>
            <a:miter lim="800000"/>
            <a:headEnd/>
            <a:tailEnd/>
          </a:ln>
        </p:spPr>
      </p:pic>
      <p:pic>
        <p:nvPicPr>
          <p:cNvPr id="1033" name="Picture 11"/>
          <p:cNvPicPr>
            <a:picLocks noChangeAspect="1" noChangeArrowheads="1"/>
          </p:cNvPicPr>
          <p:nvPr/>
        </p:nvPicPr>
        <p:blipFill>
          <a:blip r:embed="rId5"/>
          <a:srcRect/>
          <a:stretch>
            <a:fillRect/>
          </a:stretch>
        </p:blipFill>
        <p:spPr bwMode="auto">
          <a:xfrm>
            <a:off x="914400" y="4953000"/>
            <a:ext cx="7343775" cy="1154113"/>
          </a:xfrm>
          <a:prstGeom prst="rect">
            <a:avLst/>
          </a:prstGeom>
          <a:noFill/>
          <a:ln w="9525">
            <a:noFill/>
            <a:miter lim="800000"/>
            <a:headEnd/>
            <a:tailEnd/>
          </a:ln>
        </p:spPr>
      </p:pic>
      <p:sp>
        <p:nvSpPr>
          <p:cNvPr id="9" name="TextBox 8"/>
          <p:cNvSpPr txBox="1"/>
          <p:nvPr/>
        </p:nvSpPr>
        <p:spPr>
          <a:xfrm>
            <a:off x="533400" y="1524000"/>
            <a:ext cx="7848600" cy="2524125"/>
          </a:xfrm>
          <a:prstGeom prst="rect">
            <a:avLst/>
          </a:prstGeom>
          <a:noFill/>
        </p:spPr>
        <p:txBody>
          <a:bodyPr>
            <a:spAutoFit/>
          </a:bodyPr>
          <a:lstStyle/>
          <a:p>
            <a:pPr marL="342900" indent="-342900">
              <a:buFontTx/>
              <a:buAutoNum type="arabicPeriod"/>
              <a:defRPr/>
            </a:pPr>
            <a:r>
              <a:rPr lang="en-US" sz="2000" dirty="0">
                <a:latin typeface="Helvetica" pitchFamily="34" charset="0"/>
                <a:cs typeface="Arial" charset="0"/>
              </a:rPr>
              <a:t>Let                          be a random sample from population 1.</a:t>
            </a:r>
          </a:p>
          <a:p>
            <a:pPr marL="342900" indent="-342900">
              <a:defRPr/>
            </a:pPr>
            <a:endParaRPr lang="en-US" sz="2000" dirty="0">
              <a:latin typeface="Helvetica" pitchFamily="34" charset="0"/>
              <a:cs typeface="Arial" charset="0"/>
            </a:endParaRPr>
          </a:p>
          <a:p>
            <a:pPr marL="342900" indent="-342900">
              <a:buFontTx/>
              <a:buAutoNum type="arabicPeriod" startAt="2"/>
              <a:defRPr/>
            </a:pPr>
            <a:r>
              <a:rPr lang="en-US" sz="2000" dirty="0">
                <a:latin typeface="Helvetica" pitchFamily="34" charset="0"/>
                <a:cs typeface="Arial" charset="0"/>
              </a:rPr>
              <a:t> Let                          be a random sample from population 2.</a:t>
            </a:r>
          </a:p>
          <a:p>
            <a:pPr marL="342900" indent="-342900">
              <a:defRPr/>
            </a:pPr>
            <a:endParaRPr lang="en-US" sz="2000" dirty="0">
              <a:latin typeface="Helvetica" pitchFamily="34" charset="0"/>
              <a:cs typeface="Arial" charset="0"/>
            </a:endParaRPr>
          </a:p>
          <a:p>
            <a:pPr marL="342900" indent="-342900">
              <a:buFontTx/>
              <a:buAutoNum type="arabicPeriod" startAt="3"/>
              <a:defRPr/>
            </a:pPr>
            <a:r>
              <a:rPr lang="en-US" sz="2000" dirty="0">
                <a:latin typeface="Helvetica" pitchFamily="34" charset="0"/>
                <a:cs typeface="Arial" charset="0"/>
              </a:rPr>
              <a:t>The two populations </a:t>
            </a:r>
            <a:r>
              <a:rPr lang="en-US" sz="2000" i="1" dirty="0">
                <a:latin typeface="Helvetica" pitchFamily="34" charset="0"/>
                <a:cs typeface="Arial" charset="0"/>
              </a:rPr>
              <a:t>X</a:t>
            </a:r>
            <a:r>
              <a:rPr lang="en-US" sz="2000" baseline="-25000" dirty="0">
                <a:latin typeface="Helvetica" pitchFamily="34" charset="0"/>
                <a:cs typeface="Arial" charset="0"/>
              </a:rPr>
              <a:t>1</a:t>
            </a:r>
            <a:r>
              <a:rPr lang="en-US" sz="2000" i="1" dirty="0">
                <a:latin typeface="Helvetica" pitchFamily="34" charset="0"/>
                <a:cs typeface="Arial" charset="0"/>
              </a:rPr>
              <a:t> </a:t>
            </a:r>
            <a:r>
              <a:rPr lang="en-US" sz="2000" dirty="0">
                <a:latin typeface="Helvetica" pitchFamily="34" charset="0"/>
                <a:cs typeface="Arial" charset="0"/>
              </a:rPr>
              <a:t>and </a:t>
            </a:r>
            <a:r>
              <a:rPr lang="en-US" sz="2000" i="1" dirty="0">
                <a:latin typeface="Helvetica" pitchFamily="34" charset="0"/>
                <a:cs typeface="Arial" charset="0"/>
              </a:rPr>
              <a:t>X</a:t>
            </a:r>
            <a:r>
              <a:rPr lang="en-US" sz="2000" baseline="-25000" dirty="0">
                <a:latin typeface="Helvetica" pitchFamily="34" charset="0"/>
                <a:cs typeface="Arial" charset="0"/>
              </a:rPr>
              <a:t>2</a:t>
            </a:r>
            <a:r>
              <a:rPr lang="en-US" sz="2000" i="1" dirty="0">
                <a:latin typeface="Helvetica" pitchFamily="34" charset="0"/>
                <a:cs typeface="Arial" charset="0"/>
              </a:rPr>
              <a:t> </a:t>
            </a:r>
            <a:r>
              <a:rPr lang="en-US" sz="2000" dirty="0">
                <a:latin typeface="Helvetica" pitchFamily="34" charset="0"/>
                <a:cs typeface="Arial" charset="0"/>
              </a:rPr>
              <a:t>are independent.</a:t>
            </a:r>
          </a:p>
          <a:p>
            <a:pPr marL="342900" indent="-342900">
              <a:defRPr/>
            </a:pPr>
            <a:endParaRPr lang="en-US" sz="2000" dirty="0">
              <a:latin typeface="Helvetica" pitchFamily="34" charset="0"/>
              <a:cs typeface="Arial" charset="0"/>
            </a:endParaRPr>
          </a:p>
          <a:p>
            <a:pPr>
              <a:defRPr/>
            </a:pPr>
            <a:r>
              <a:rPr lang="en-US" sz="2000" dirty="0">
                <a:latin typeface="Helvetica" pitchFamily="34" charset="0"/>
                <a:cs typeface="Arial" charset="0"/>
              </a:rPr>
              <a:t>4</a:t>
            </a:r>
            <a:r>
              <a:rPr lang="en-US" sz="2000" b="1" dirty="0">
                <a:latin typeface="Helvetica" pitchFamily="34" charset="0"/>
                <a:cs typeface="Arial" charset="0"/>
              </a:rPr>
              <a:t>.</a:t>
            </a:r>
            <a:r>
              <a:rPr lang="en-US" sz="2000" dirty="0">
                <a:latin typeface="Helvetica" pitchFamily="34" charset="0"/>
                <a:cs typeface="Arial" charset="0"/>
              </a:rPr>
              <a:t>   Both </a:t>
            </a:r>
            <a:r>
              <a:rPr lang="en-US" sz="2000" i="1" dirty="0">
                <a:latin typeface="Helvetica" pitchFamily="34" charset="0"/>
                <a:cs typeface="Arial" charset="0"/>
              </a:rPr>
              <a:t>X</a:t>
            </a:r>
            <a:r>
              <a:rPr lang="en-US" sz="2000" baseline="-25000" dirty="0">
                <a:latin typeface="Helvetica" pitchFamily="34" charset="0"/>
                <a:cs typeface="Arial" charset="0"/>
              </a:rPr>
              <a:t>1</a:t>
            </a:r>
            <a:r>
              <a:rPr lang="en-US" sz="2000" i="1" dirty="0">
                <a:latin typeface="Helvetica" pitchFamily="34" charset="0"/>
                <a:cs typeface="Arial" charset="0"/>
              </a:rPr>
              <a:t> </a:t>
            </a:r>
            <a:r>
              <a:rPr lang="en-US" sz="2000" dirty="0">
                <a:latin typeface="Helvetica" pitchFamily="34" charset="0"/>
                <a:cs typeface="Arial" charset="0"/>
              </a:rPr>
              <a:t>and </a:t>
            </a:r>
            <a:r>
              <a:rPr lang="en-US" sz="2000" i="1" dirty="0">
                <a:latin typeface="Helvetica" pitchFamily="34" charset="0"/>
                <a:cs typeface="Arial" charset="0"/>
              </a:rPr>
              <a:t>X</a:t>
            </a:r>
            <a:r>
              <a:rPr lang="en-US" sz="2000" baseline="-25000" dirty="0">
                <a:latin typeface="Helvetica" pitchFamily="34" charset="0"/>
                <a:cs typeface="Arial" charset="0"/>
              </a:rPr>
              <a:t>2  </a:t>
            </a:r>
            <a:r>
              <a:rPr lang="en-US" sz="2000" dirty="0">
                <a:latin typeface="Helvetica" pitchFamily="34" charset="0"/>
                <a:cs typeface="Arial" charset="0"/>
              </a:rPr>
              <a:t>are normal.</a:t>
            </a:r>
          </a:p>
          <a:p>
            <a:pPr>
              <a:defRPr/>
            </a:pPr>
            <a:endParaRPr lang="en-US" dirty="0">
              <a:latin typeface="Arial" charset="0"/>
              <a:cs typeface="Arial" charset="0"/>
            </a:endParaRPr>
          </a:p>
        </p:txBody>
      </p:sp>
      <p:sp>
        <p:nvSpPr>
          <p:cNvPr id="1035"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026" name="Object 9"/>
          <p:cNvGraphicFramePr>
            <a:graphicFrameLocks noChangeAspect="1"/>
          </p:cNvGraphicFramePr>
          <p:nvPr/>
        </p:nvGraphicFramePr>
        <p:xfrm>
          <a:off x="1371600" y="1600200"/>
          <a:ext cx="1752600" cy="381000"/>
        </p:xfrm>
        <a:graphic>
          <a:graphicData uri="http://schemas.openxmlformats.org/presentationml/2006/ole">
            <mc:AlternateContent xmlns:mc="http://schemas.openxmlformats.org/markup-compatibility/2006">
              <mc:Choice xmlns:v="urn:schemas-microsoft-com:vml" Requires="v">
                <p:oleObj spid="_x0000_s1028" name="Equation" r:id="rId6" imgW="1143000" imgH="254000" progId="Equation.DSMT4">
                  <p:embed/>
                </p:oleObj>
              </mc:Choice>
              <mc:Fallback>
                <p:oleObj name="Equation" r:id="rId6" imgW="1143000" imgH="2540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1600200"/>
                        <a:ext cx="1752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6"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1027" name="Object 11"/>
          <p:cNvGraphicFramePr>
            <a:graphicFrameLocks noChangeAspect="1"/>
          </p:cNvGraphicFramePr>
          <p:nvPr/>
        </p:nvGraphicFramePr>
        <p:xfrm>
          <a:off x="1447800" y="2209800"/>
          <a:ext cx="1676400" cy="381000"/>
        </p:xfrm>
        <a:graphic>
          <a:graphicData uri="http://schemas.openxmlformats.org/presentationml/2006/ole">
            <mc:AlternateContent xmlns:mc="http://schemas.openxmlformats.org/markup-compatibility/2006">
              <mc:Choice xmlns:v="urn:schemas-microsoft-com:vml" Requires="v">
                <p:oleObj spid="_x0000_s1029" name="Equation" r:id="rId8" imgW="1205977" imgH="253890" progId="Equation.DSMT4">
                  <p:embed/>
                </p:oleObj>
              </mc:Choice>
              <mc:Fallback>
                <p:oleObj name="Equation" r:id="rId8" imgW="1205977" imgH="25389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47800" y="2209800"/>
                        <a:ext cx="16764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Rectangle 4"/>
          <p:cNvSpPr>
            <a:spLocks noGrp="1" noChangeArrowheads="1"/>
          </p:cNvSpPr>
          <p:nvPr>
            <p:ph type="title"/>
          </p:nvPr>
        </p:nvSpPr>
        <p:spPr>
          <a:xfrm>
            <a:off x="152400" y="0"/>
            <a:ext cx="9144000" cy="838200"/>
          </a:xfrm>
        </p:spPr>
        <p:txBody>
          <a:bodyPr/>
          <a:lstStyle/>
          <a:p>
            <a:pPr eaLnBrk="1" hangingPunct="1"/>
            <a:r>
              <a:rPr lang="en-US" sz="2400" b="1" smtClean="0"/>
              <a:t>Example 10-14 </a:t>
            </a:r>
            <a:r>
              <a:rPr lang="en-US" sz="2400" b="1" smtClean="0">
                <a:solidFill>
                  <a:srgbClr val="1F497D"/>
                </a:solidFill>
              </a:rPr>
              <a:t>Semiconductor Etch Variability Sample Size</a:t>
            </a:r>
            <a:endParaRPr lang="en-US" sz="2400" b="1" smtClean="0"/>
          </a:p>
        </p:txBody>
      </p:sp>
      <p:sp>
        <p:nvSpPr>
          <p:cNvPr id="36870" name="Slide Number Placeholder 5"/>
          <p:cNvSpPr>
            <a:spLocks noGrp="1"/>
          </p:cNvSpPr>
          <p:nvPr>
            <p:ph type="sldNum" sz="quarter" idx="12"/>
          </p:nvPr>
        </p:nvSpPr>
        <p:spPr bwMode="auto">
          <a:noFill/>
          <a:ln>
            <a:miter lim="800000"/>
            <a:headEnd/>
            <a:tailEnd/>
          </a:ln>
        </p:spPr>
        <p:txBody>
          <a:bodyPr/>
          <a:lstStyle/>
          <a:p>
            <a:fld id="{EDCA8173-3F7B-4646-9989-BE5D806E8AD0}" type="slidenum">
              <a:rPr lang="en-US" smtClean="0">
                <a:latin typeface="Helvetica"/>
              </a:rPr>
              <a:pPr/>
              <a:t>40</a:t>
            </a:fld>
            <a:endParaRPr lang="en-US" smtClean="0">
              <a:latin typeface="Helvetica"/>
            </a:endParaRPr>
          </a:p>
        </p:txBody>
      </p:sp>
      <p:sp>
        <p:nvSpPr>
          <p:cNvPr id="36871" name="TextBox 6"/>
          <p:cNvSpPr txBox="1">
            <a:spLocks noChangeArrowheads="1"/>
          </p:cNvSpPr>
          <p:nvPr/>
        </p:nvSpPr>
        <p:spPr bwMode="auto">
          <a:xfrm>
            <a:off x="533400" y="990600"/>
            <a:ext cx="8229600" cy="5078413"/>
          </a:xfrm>
          <a:prstGeom prst="rect">
            <a:avLst/>
          </a:prstGeom>
          <a:noFill/>
          <a:ln w="9525">
            <a:noFill/>
            <a:miter lim="800000"/>
            <a:headEnd/>
            <a:tailEnd/>
          </a:ln>
        </p:spPr>
        <p:txBody>
          <a:bodyPr>
            <a:spAutoFit/>
          </a:bodyPr>
          <a:lstStyle/>
          <a:p>
            <a:r>
              <a:rPr lang="en-US" b="1">
                <a:solidFill>
                  <a:srgbClr val="1F497D"/>
                </a:solidFill>
                <a:latin typeface="Helvetica"/>
              </a:rPr>
              <a:t>  </a:t>
            </a:r>
          </a:p>
          <a:p>
            <a:r>
              <a:rPr lang="en-US">
                <a:latin typeface="Helvetica"/>
              </a:rPr>
              <a:t>For the semiconductor wafer oxide etching problem in Example 10-13, suppose that one gas resulted in a standard deviation of oxide thickness that is half the standard deviation of oxide thickness of the other gas. If we wish to detect such a situation with probability at least 0.80, is the sample size </a:t>
            </a:r>
            <a:r>
              <a:rPr lang="en-US" i="1">
                <a:latin typeface="Helvetica"/>
              </a:rPr>
              <a:t>n</a:t>
            </a:r>
            <a:r>
              <a:rPr lang="en-US" baseline="-25000">
                <a:latin typeface="Helvetica"/>
              </a:rPr>
              <a:t>1</a:t>
            </a:r>
            <a:r>
              <a:rPr lang="en-US" i="1">
                <a:latin typeface="Helvetica"/>
              </a:rPr>
              <a:t> = n</a:t>
            </a:r>
            <a:r>
              <a:rPr lang="en-US" baseline="-25000">
                <a:latin typeface="Helvetica"/>
              </a:rPr>
              <a:t>2</a:t>
            </a:r>
            <a:r>
              <a:rPr lang="en-US">
                <a:latin typeface="Helvetica"/>
              </a:rPr>
              <a:t> = 20 adequate ?</a:t>
            </a:r>
          </a:p>
          <a:p>
            <a:r>
              <a:rPr lang="en-US">
                <a:latin typeface="Helvetica"/>
              </a:rPr>
              <a:t> </a:t>
            </a:r>
          </a:p>
          <a:p>
            <a:r>
              <a:rPr lang="en-US">
                <a:latin typeface="Helvetica"/>
              </a:rPr>
              <a:t> Note that if one standard deviation is half the other,</a:t>
            </a:r>
          </a:p>
          <a:p>
            <a:endParaRPr lang="en-US">
              <a:latin typeface="Helvetica"/>
            </a:endParaRPr>
          </a:p>
          <a:p>
            <a:endParaRPr lang="en-US">
              <a:latin typeface="Helvetica"/>
            </a:endParaRPr>
          </a:p>
          <a:p>
            <a:endParaRPr lang="en-US">
              <a:latin typeface="Helvetica"/>
            </a:endParaRPr>
          </a:p>
          <a:p>
            <a:r>
              <a:rPr lang="en-US">
                <a:latin typeface="Helvetica"/>
              </a:rPr>
              <a:t> </a:t>
            </a:r>
          </a:p>
          <a:p>
            <a:r>
              <a:rPr lang="en-US">
                <a:latin typeface="Helvetica"/>
              </a:rPr>
              <a:t> </a:t>
            </a:r>
          </a:p>
          <a:p>
            <a:r>
              <a:rPr lang="en-US">
                <a:latin typeface="Helvetica"/>
              </a:rPr>
              <a:t>By referring to Appendix Chart VII</a:t>
            </a:r>
            <a:r>
              <a:rPr lang="en-US" i="1">
                <a:latin typeface="Helvetica"/>
              </a:rPr>
              <a:t>o</a:t>
            </a:r>
            <a:r>
              <a:rPr lang="en-US">
                <a:latin typeface="Helvetica"/>
              </a:rPr>
              <a:t> with </a:t>
            </a:r>
            <a:r>
              <a:rPr lang="en-US" i="1">
                <a:latin typeface="Helvetica"/>
              </a:rPr>
              <a:t>n</a:t>
            </a:r>
            <a:r>
              <a:rPr lang="en-US" baseline="-25000">
                <a:latin typeface="Helvetica"/>
              </a:rPr>
              <a:t>1</a:t>
            </a:r>
            <a:r>
              <a:rPr lang="en-US">
                <a:latin typeface="Helvetica"/>
              </a:rPr>
              <a:t> = </a:t>
            </a:r>
            <a:r>
              <a:rPr lang="en-US" i="1">
                <a:latin typeface="Helvetica"/>
              </a:rPr>
              <a:t>n</a:t>
            </a:r>
            <a:r>
              <a:rPr lang="en-US" baseline="-25000">
                <a:latin typeface="Helvetica"/>
              </a:rPr>
              <a:t>2</a:t>
            </a:r>
            <a:r>
              <a:rPr lang="en-US">
                <a:latin typeface="Helvetica"/>
              </a:rPr>
              <a:t> = 20</a:t>
            </a:r>
            <a:r>
              <a:rPr lang="en-US" b="1" i="1">
                <a:latin typeface="Helvetica"/>
              </a:rPr>
              <a:t> </a:t>
            </a:r>
            <a:r>
              <a:rPr lang="en-US">
                <a:latin typeface="Helvetica"/>
              </a:rPr>
              <a:t>and </a:t>
            </a:r>
            <a:r>
              <a:rPr lang="en-US">
                <a:latin typeface="Symbol" pitchFamily="18" charset="2"/>
              </a:rPr>
              <a:t>l</a:t>
            </a:r>
            <a:r>
              <a:rPr lang="en-US">
                <a:latin typeface="Helvetica"/>
              </a:rPr>
              <a:t> = 2, we find that </a:t>
            </a:r>
          </a:p>
          <a:p>
            <a:r>
              <a:rPr lang="en-US">
                <a:latin typeface="Helvetica"/>
              </a:rPr>
              <a:t>             . Therefore, if             , the power of the test (which is the probability that the difference in standard deviations will be detected by the test) is 0.80, and we conclude that the sample sizes </a:t>
            </a:r>
            <a:r>
              <a:rPr lang="en-US" i="1">
                <a:latin typeface="Helvetica"/>
              </a:rPr>
              <a:t>n</a:t>
            </a:r>
            <a:r>
              <a:rPr lang="en-US" baseline="-25000">
                <a:latin typeface="Helvetica"/>
              </a:rPr>
              <a:t>1</a:t>
            </a:r>
            <a:r>
              <a:rPr lang="en-US">
                <a:latin typeface="Helvetica"/>
              </a:rPr>
              <a:t> = </a:t>
            </a:r>
            <a:r>
              <a:rPr lang="en-US" i="1">
                <a:latin typeface="Helvetica"/>
              </a:rPr>
              <a:t>n</a:t>
            </a:r>
            <a:r>
              <a:rPr lang="en-US" baseline="-25000">
                <a:latin typeface="Helvetica"/>
              </a:rPr>
              <a:t>2</a:t>
            </a:r>
            <a:r>
              <a:rPr lang="en-US">
                <a:latin typeface="Helvetica"/>
              </a:rPr>
              <a:t> = 20 are adequate.</a:t>
            </a:r>
          </a:p>
          <a:p>
            <a:endParaRPr lang="en-US">
              <a:latin typeface="Helvetica"/>
            </a:endParaRPr>
          </a:p>
        </p:txBody>
      </p:sp>
      <p:sp>
        <p:nvSpPr>
          <p:cNvPr id="36872"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6866" name="Object 7"/>
          <p:cNvGraphicFramePr>
            <a:graphicFrameLocks noChangeAspect="1"/>
          </p:cNvGraphicFramePr>
          <p:nvPr/>
        </p:nvGraphicFramePr>
        <p:xfrm>
          <a:off x="3733800" y="3505200"/>
          <a:ext cx="1447800" cy="762000"/>
        </p:xfrm>
        <a:graphic>
          <a:graphicData uri="http://schemas.openxmlformats.org/presentationml/2006/ole">
            <mc:AlternateContent xmlns:mc="http://schemas.openxmlformats.org/markup-compatibility/2006">
              <mc:Choice xmlns:v="urn:schemas-microsoft-com:vml" Requires="v">
                <p:oleObj spid="_x0000_s36869" name="Equation" r:id="rId4" imgW="710891" imgH="431613" progId="Equation.DSMT4">
                  <p:embed/>
                </p:oleObj>
              </mc:Choice>
              <mc:Fallback>
                <p:oleObj name="Equation" r:id="rId4" imgW="710891" imgH="431613"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3505200"/>
                        <a:ext cx="14478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873"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6867" name="Object 9"/>
          <p:cNvGraphicFramePr>
            <a:graphicFrameLocks noChangeAspect="1"/>
          </p:cNvGraphicFramePr>
          <p:nvPr/>
        </p:nvGraphicFramePr>
        <p:xfrm>
          <a:off x="609600" y="4695825"/>
          <a:ext cx="914400" cy="485775"/>
        </p:xfrm>
        <a:graphic>
          <a:graphicData uri="http://schemas.openxmlformats.org/presentationml/2006/ole">
            <mc:AlternateContent xmlns:mc="http://schemas.openxmlformats.org/markup-compatibility/2006">
              <mc:Choice xmlns:v="urn:schemas-microsoft-com:vml" Requires="v">
                <p:oleObj spid="_x0000_s36870" name="Equation" r:id="rId6" imgW="508000" imgH="330200" progId="Equation.DSMT4">
                  <p:embed/>
                </p:oleObj>
              </mc:Choice>
              <mc:Fallback>
                <p:oleObj name="Equation" r:id="rId6" imgW="508000" imgH="3302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4695825"/>
                        <a:ext cx="914400"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68" name="Object 11"/>
          <p:cNvGraphicFramePr>
            <a:graphicFrameLocks noChangeAspect="1"/>
          </p:cNvGraphicFramePr>
          <p:nvPr/>
        </p:nvGraphicFramePr>
        <p:xfrm>
          <a:off x="2819400" y="4695825"/>
          <a:ext cx="914400" cy="485775"/>
        </p:xfrm>
        <a:graphic>
          <a:graphicData uri="http://schemas.openxmlformats.org/presentationml/2006/ole">
            <mc:AlternateContent xmlns:mc="http://schemas.openxmlformats.org/markup-compatibility/2006">
              <mc:Choice xmlns:v="urn:schemas-microsoft-com:vml" Requires="v">
                <p:oleObj spid="_x0000_s36871" name="Equation" r:id="rId8" imgW="508000" imgH="330200" progId="Equation.DSMT4">
                  <p:embed/>
                </p:oleObj>
              </mc:Choice>
              <mc:Fallback>
                <p:oleObj name="Equation" r:id="rId8" imgW="508000" imgH="330200" progId="Equation.DSMT4">
                  <p:embed/>
                  <p:pic>
                    <p:nvPicPr>
                      <p:cNvPr id="0"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19400" y="4695825"/>
                        <a:ext cx="914400"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10-5 Inferences on the Variances of Two Normal Populations</a:t>
            </a:r>
            <a:endParaRPr lang="en-US" dirty="0">
              <a:latin typeface="Helvetica"/>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8" name="Text Box 3"/>
          <p:cNvSpPr txBox="1">
            <a:spLocks noChangeArrowheads="1"/>
          </p:cNvSpPr>
          <p:nvPr/>
        </p:nvSpPr>
        <p:spPr bwMode="auto">
          <a:xfrm>
            <a:off x="0" y="914400"/>
            <a:ext cx="9144000" cy="523875"/>
          </a:xfrm>
          <a:prstGeom prst="rect">
            <a:avLst/>
          </a:prstGeom>
          <a:noFill/>
          <a:ln w="9525">
            <a:noFill/>
            <a:miter lim="800000"/>
            <a:headEnd/>
            <a:tailEnd/>
          </a:ln>
        </p:spPr>
        <p:txBody>
          <a:bodyPr>
            <a:spAutoFit/>
          </a:bodyPr>
          <a:lstStyle/>
          <a:p>
            <a:pPr>
              <a:spcBef>
                <a:spcPct val="50000"/>
              </a:spcBef>
            </a:pPr>
            <a:r>
              <a:rPr lang="en-US" sz="2800">
                <a:latin typeface="Helvetica"/>
              </a:rPr>
              <a:t> </a:t>
            </a:r>
            <a:endParaRPr lang="en-US" sz="2800" b="1">
              <a:latin typeface="Helvetica"/>
            </a:endParaRPr>
          </a:p>
        </p:txBody>
      </p:sp>
      <p:sp>
        <p:nvSpPr>
          <p:cNvPr id="37899" name="Rectangle 4"/>
          <p:cNvSpPr>
            <a:spLocks noGrp="1" noChangeArrowheads="1"/>
          </p:cNvSpPr>
          <p:nvPr>
            <p:ph type="title"/>
          </p:nvPr>
        </p:nvSpPr>
        <p:spPr>
          <a:xfrm>
            <a:off x="0" y="0"/>
            <a:ext cx="9144000" cy="838200"/>
          </a:xfrm>
        </p:spPr>
        <p:txBody>
          <a:bodyPr/>
          <a:lstStyle/>
          <a:p>
            <a:pPr eaLnBrk="1" hangingPunct="1"/>
            <a:r>
              <a:rPr lang="en-US" sz="2400" b="1" smtClean="0"/>
              <a:t>10-5.4 Confidence Interval on the Ratio of Two Variances</a:t>
            </a:r>
          </a:p>
        </p:txBody>
      </p:sp>
      <p:sp>
        <p:nvSpPr>
          <p:cNvPr id="37900" name="Slide Number Placeholder 5"/>
          <p:cNvSpPr>
            <a:spLocks noGrp="1"/>
          </p:cNvSpPr>
          <p:nvPr>
            <p:ph type="sldNum" sz="quarter" idx="12"/>
          </p:nvPr>
        </p:nvSpPr>
        <p:spPr bwMode="auto">
          <a:noFill/>
          <a:ln>
            <a:miter lim="800000"/>
            <a:headEnd/>
            <a:tailEnd/>
          </a:ln>
        </p:spPr>
        <p:txBody>
          <a:bodyPr/>
          <a:lstStyle/>
          <a:p>
            <a:fld id="{FA9756C1-FDF5-41EA-AA04-A5B06CAD476A}" type="slidenum">
              <a:rPr lang="en-US" smtClean="0">
                <a:latin typeface="Helvetica"/>
              </a:rPr>
              <a:pPr/>
              <a:t>41</a:t>
            </a:fld>
            <a:endParaRPr lang="en-US" smtClean="0">
              <a:latin typeface="Helvetica"/>
            </a:endParaRPr>
          </a:p>
        </p:txBody>
      </p:sp>
      <p:sp>
        <p:nvSpPr>
          <p:cNvPr id="37901" name="TextBox 5"/>
          <p:cNvSpPr txBox="1">
            <a:spLocks noChangeArrowheads="1"/>
          </p:cNvSpPr>
          <p:nvPr/>
        </p:nvSpPr>
        <p:spPr bwMode="auto">
          <a:xfrm>
            <a:off x="304800" y="990600"/>
            <a:ext cx="8458200" cy="5016500"/>
          </a:xfrm>
          <a:prstGeom prst="rect">
            <a:avLst/>
          </a:prstGeom>
          <a:noFill/>
          <a:ln w="9525">
            <a:noFill/>
            <a:miter lim="800000"/>
            <a:headEnd/>
            <a:tailEnd/>
          </a:ln>
        </p:spPr>
        <p:txBody>
          <a:bodyPr>
            <a:spAutoFit/>
          </a:bodyPr>
          <a:lstStyle/>
          <a:p>
            <a:r>
              <a:rPr lang="en-US" sz="2000">
                <a:latin typeface="Helvetica"/>
              </a:rPr>
              <a:t>If   </a:t>
            </a:r>
            <a:r>
              <a:rPr lang="en-US" sz="2000" i="1">
                <a:latin typeface="Helvetica"/>
              </a:rPr>
              <a:t>   </a:t>
            </a:r>
            <a:r>
              <a:rPr lang="en-US" sz="2000">
                <a:latin typeface="Helvetica"/>
              </a:rPr>
              <a:t>and</a:t>
            </a:r>
            <a:r>
              <a:rPr lang="en-US" sz="2000" i="1">
                <a:latin typeface="Helvetica"/>
              </a:rPr>
              <a:t>      </a:t>
            </a:r>
            <a:r>
              <a:rPr lang="en-US" sz="2000">
                <a:latin typeface="Helvetica"/>
              </a:rPr>
              <a:t>are the sample variances of random samples of sizes </a:t>
            </a:r>
            <a:r>
              <a:rPr lang="en-US" sz="2000" i="1">
                <a:latin typeface="Helvetica"/>
              </a:rPr>
              <a:t>n</a:t>
            </a:r>
            <a:r>
              <a:rPr lang="en-US" sz="2000" baseline="-25000">
                <a:latin typeface="Helvetica"/>
              </a:rPr>
              <a:t>1</a:t>
            </a:r>
            <a:r>
              <a:rPr lang="en-US" sz="2000">
                <a:latin typeface="Helvetica"/>
              </a:rPr>
              <a:t> and </a:t>
            </a:r>
            <a:r>
              <a:rPr lang="en-US" sz="2000" i="1">
                <a:latin typeface="Helvetica"/>
              </a:rPr>
              <a:t>n</a:t>
            </a:r>
            <a:r>
              <a:rPr lang="en-US" sz="2000" baseline="-25000">
                <a:latin typeface="Helvetica"/>
              </a:rPr>
              <a:t>2</a:t>
            </a:r>
            <a:r>
              <a:rPr lang="en-US" sz="2000">
                <a:latin typeface="Helvetica"/>
              </a:rPr>
              <a:t>, respectively, from two independent normal populations with unknown variances         and       , then a 100(1 </a:t>
            </a:r>
            <a:r>
              <a:rPr lang="en-US" sz="2000">
                <a:latin typeface="Helvetica"/>
                <a:sym typeface="Symbol" pitchFamily="18" charset="2"/>
              </a:rPr>
              <a:t></a:t>
            </a:r>
            <a:r>
              <a:rPr lang="en-US" sz="2000">
                <a:latin typeface="Helvetica"/>
              </a:rPr>
              <a:t> </a:t>
            </a:r>
            <a:r>
              <a:rPr lang="en-US" sz="2000">
                <a:latin typeface="Symbol" pitchFamily="18" charset="2"/>
              </a:rPr>
              <a:t>a</a:t>
            </a:r>
            <a:r>
              <a:rPr lang="en-US" sz="2000">
                <a:latin typeface="Helvetica"/>
              </a:rPr>
              <a:t>)% confidence interval on the ratio             is</a:t>
            </a:r>
          </a:p>
          <a:p>
            <a:r>
              <a:rPr lang="en-US" sz="2000" i="1">
                <a:latin typeface="Helvetica"/>
              </a:rPr>
              <a:t> </a:t>
            </a:r>
            <a:endParaRPr lang="en-US" sz="2000">
              <a:latin typeface="Helvetica"/>
            </a:endParaRPr>
          </a:p>
          <a:p>
            <a:r>
              <a:rPr lang="en-US" sz="2000">
                <a:latin typeface="Helvetica"/>
              </a:rPr>
              <a:t>	                                                                                             </a:t>
            </a:r>
          </a:p>
          <a:p>
            <a:r>
              <a:rPr lang="en-US" sz="2000">
                <a:latin typeface="Helvetica"/>
              </a:rPr>
              <a:t>                                                                                                          (10-33)</a:t>
            </a:r>
          </a:p>
          <a:p>
            <a:endParaRPr lang="en-US" sz="2000">
              <a:latin typeface="Helvetica"/>
            </a:endParaRPr>
          </a:p>
          <a:p>
            <a:r>
              <a:rPr lang="en-US" sz="2000">
                <a:latin typeface="Helvetica"/>
              </a:rPr>
              <a:t> </a:t>
            </a:r>
          </a:p>
          <a:p>
            <a:r>
              <a:rPr lang="en-US" sz="2000">
                <a:latin typeface="Helvetica"/>
              </a:rPr>
              <a:t>where                         </a:t>
            </a:r>
            <a:r>
              <a:rPr lang="en-IN" sz="2000" i="1">
                <a:latin typeface="Helvetica"/>
              </a:rPr>
              <a:t> </a:t>
            </a:r>
            <a:r>
              <a:rPr lang="en-US" sz="2000">
                <a:latin typeface="Helvetica"/>
              </a:rPr>
              <a:t>and</a:t>
            </a:r>
            <a:r>
              <a:rPr lang="en-IN" sz="2000" i="1">
                <a:latin typeface="Helvetica"/>
              </a:rPr>
              <a:t>                        </a:t>
            </a:r>
            <a:r>
              <a:rPr lang="en-US" sz="2000">
                <a:latin typeface="Helvetica"/>
              </a:rPr>
              <a:t>are the upper and lower </a:t>
            </a:r>
            <a:r>
              <a:rPr lang="en-US" sz="2000">
                <a:latin typeface="Symbol" pitchFamily="18" charset="2"/>
              </a:rPr>
              <a:t>a</a:t>
            </a:r>
            <a:r>
              <a:rPr lang="en-US" sz="2000">
                <a:latin typeface="Helvetica"/>
              </a:rPr>
              <a:t>/2 percentage points of the </a:t>
            </a:r>
            <a:r>
              <a:rPr lang="en-US" sz="2000" i="1">
                <a:latin typeface="Helvetica"/>
              </a:rPr>
              <a:t>F </a:t>
            </a:r>
            <a:r>
              <a:rPr lang="en-US" sz="2000">
                <a:latin typeface="Helvetica"/>
              </a:rPr>
              <a:t>distribution with </a:t>
            </a:r>
            <a:r>
              <a:rPr lang="en-US" sz="2000" i="1">
                <a:latin typeface="Helvetica"/>
              </a:rPr>
              <a:t>n</a:t>
            </a:r>
            <a:r>
              <a:rPr lang="en-US" sz="2000" baseline="-25000">
                <a:latin typeface="Helvetica"/>
              </a:rPr>
              <a:t>2 </a:t>
            </a:r>
            <a:r>
              <a:rPr lang="en-US" sz="2000">
                <a:latin typeface="Helvetica"/>
                <a:sym typeface="Symbol" pitchFamily="18" charset="2"/>
              </a:rPr>
              <a:t></a:t>
            </a:r>
            <a:r>
              <a:rPr lang="en-US" sz="2000">
                <a:latin typeface="Helvetica"/>
              </a:rPr>
              <a:t>– 1 numerator and </a:t>
            </a:r>
            <a:r>
              <a:rPr lang="en-US" sz="2000" i="1">
                <a:latin typeface="Helvetica"/>
              </a:rPr>
              <a:t>n</a:t>
            </a:r>
            <a:r>
              <a:rPr lang="en-US" sz="2000" baseline="-25000">
                <a:latin typeface="Helvetica"/>
              </a:rPr>
              <a:t>1 </a:t>
            </a:r>
            <a:r>
              <a:rPr lang="en-US" sz="2000">
                <a:latin typeface="Helvetica"/>
              </a:rPr>
              <a:t>– 1 denominator degrees of freedom, respectively. </a:t>
            </a:r>
          </a:p>
          <a:p>
            <a:endParaRPr lang="en-US" sz="2000">
              <a:latin typeface="Helvetica"/>
            </a:endParaRPr>
          </a:p>
          <a:p>
            <a:r>
              <a:rPr lang="en-US" sz="2000">
                <a:latin typeface="Helvetica"/>
              </a:rPr>
              <a:t>.A confidence interval on the ratio of the standard deviations can be obtained by taking square roots in Equation 10-33.</a:t>
            </a:r>
          </a:p>
          <a:p>
            <a:endParaRPr lang="en-US" sz="2000">
              <a:latin typeface="Helvetica"/>
            </a:endParaRPr>
          </a:p>
        </p:txBody>
      </p:sp>
      <p:sp>
        <p:nvSpPr>
          <p:cNvPr id="37902"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7890" name="Object 6"/>
          <p:cNvGraphicFramePr>
            <a:graphicFrameLocks noChangeAspect="1"/>
          </p:cNvGraphicFramePr>
          <p:nvPr/>
        </p:nvGraphicFramePr>
        <p:xfrm>
          <a:off x="533400" y="990600"/>
          <a:ext cx="381000" cy="409575"/>
        </p:xfrm>
        <a:graphic>
          <a:graphicData uri="http://schemas.openxmlformats.org/presentationml/2006/ole">
            <mc:AlternateContent xmlns:mc="http://schemas.openxmlformats.org/markup-compatibility/2006">
              <mc:Choice xmlns:v="urn:schemas-microsoft-com:vml" Requires="v">
                <p:oleObj spid="_x0000_s37898" name="Equation" r:id="rId4" imgW="177569" imgH="253670" progId="Equation.DSMT4">
                  <p:embed/>
                </p:oleObj>
              </mc:Choice>
              <mc:Fallback>
                <p:oleObj name="Equation" r:id="rId4" imgW="177569" imgH="25367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990600"/>
                        <a:ext cx="381000"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891" name="Object 8"/>
          <p:cNvGraphicFramePr>
            <a:graphicFrameLocks noChangeAspect="1"/>
          </p:cNvGraphicFramePr>
          <p:nvPr/>
        </p:nvGraphicFramePr>
        <p:xfrm>
          <a:off x="1398588" y="1000125"/>
          <a:ext cx="354012" cy="388938"/>
        </p:xfrm>
        <a:graphic>
          <a:graphicData uri="http://schemas.openxmlformats.org/presentationml/2006/ole">
            <mc:AlternateContent xmlns:mc="http://schemas.openxmlformats.org/markup-compatibility/2006">
              <mc:Choice xmlns:v="urn:schemas-microsoft-com:vml" Requires="v">
                <p:oleObj spid="_x0000_s37899" name="Equation" r:id="rId6" imgW="164880" imgH="241200" progId="Equation.DSMT4">
                  <p:embed/>
                </p:oleObj>
              </mc:Choice>
              <mc:Fallback>
                <p:oleObj name="Equation" r:id="rId6" imgW="164880" imgH="2412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98588" y="1000125"/>
                        <a:ext cx="354012" cy="388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903"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7892" name="Object 9"/>
          <p:cNvGraphicFramePr>
            <a:graphicFrameLocks noChangeAspect="1"/>
          </p:cNvGraphicFramePr>
          <p:nvPr/>
        </p:nvGraphicFramePr>
        <p:xfrm>
          <a:off x="1600200" y="1600200"/>
          <a:ext cx="381000" cy="333375"/>
        </p:xfrm>
        <a:graphic>
          <a:graphicData uri="http://schemas.openxmlformats.org/presentationml/2006/ole">
            <mc:AlternateContent xmlns:mc="http://schemas.openxmlformats.org/markup-compatibility/2006">
              <mc:Choice xmlns:v="urn:schemas-microsoft-com:vml" Requires="v">
                <p:oleObj spid="_x0000_s37900" name="Equation" r:id="rId8" imgW="203024" imgH="253780" progId="Equation.DSMT4">
                  <p:embed/>
                </p:oleObj>
              </mc:Choice>
              <mc:Fallback>
                <p:oleObj name="Equation" r:id="rId8" imgW="203024" imgH="25378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1600200"/>
                        <a:ext cx="3810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904" name="Rectangle 11"/>
          <p:cNvSpPr>
            <a:spLocks noChangeArrowheads="1"/>
          </p:cNvSpPr>
          <p:nvPr/>
        </p:nvSpPr>
        <p:spPr bwMode="auto">
          <a:xfrm>
            <a:off x="0" y="257175"/>
            <a:ext cx="9144000" cy="0"/>
          </a:xfrm>
          <a:prstGeom prst="rect">
            <a:avLst/>
          </a:prstGeom>
          <a:noFill/>
          <a:ln w="9525">
            <a:noFill/>
            <a:miter lim="800000"/>
            <a:headEnd/>
            <a:tailEnd/>
          </a:ln>
        </p:spPr>
        <p:txBody>
          <a:bodyPr wrap="none" anchor="ctr">
            <a:spAutoFit/>
          </a:bodyPr>
          <a:lstStyle/>
          <a:p>
            <a:endParaRPr lang="en-US"/>
          </a:p>
        </p:txBody>
      </p:sp>
      <p:graphicFrame>
        <p:nvGraphicFramePr>
          <p:cNvPr id="37893" name="Object 12"/>
          <p:cNvGraphicFramePr>
            <a:graphicFrameLocks noChangeAspect="1"/>
          </p:cNvGraphicFramePr>
          <p:nvPr/>
        </p:nvGraphicFramePr>
        <p:xfrm>
          <a:off x="2590800" y="1676400"/>
          <a:ext cx="357188" cy="315913"/>
        </p:xfrm>
        <a:graphic>
          <a:graphicData uri="http://schemas.openxmlformats.org/presentationml/2006/ole">
            <mc:AlternateContent xmlns:mc="http://schemas.openxmlformats.org/markup-compatibility/2006">
              <mc:Choice xmlns:v="urn:schemas-microsoft-com:vml" Requires="v">
                <p:oleObj spid="_x0000_s37901" name="Equation" r:id="rId10" imgW="190440" imgH="241200" progId="Equation.DSMT4">
                  <p:embed/>
                </p:oleObj>
              </mc:Choice>
              <mc:Fallback>
                <p:oleObj name="Equation" r:id="rId10" imgW="190440" imgH="241200" progId="Equation.DSMT4">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90800" y="1676400"/>
                        <a:ext cx="357188" cy="315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905" name="Rectangle 1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7894" name="Object 13"/>
          <p:cNvGraphicFramePr>
            <a:graphicFrameLocks noChangeAspect="1"/>
          </p:cNvGraphicFramePr>
          <p:nvPr/>
        </p:nvGraphicFramePr>
        <p:xfrm>
          <a:off x="914400" y="1905000"/>
          <a:ext cx="800100" cy="409575"/>
        </p:xfrm>
        <a:graphic>
          <a:graphicData uri="http://schemas.openxmlformats.org/presentationml/2006/ole">
            <mc:AlternateContent xmlns:mc="http://schemas.openxmlformats.org/markup-compatibility/2006">
              <mc:Choice xmlns:v="urn:schemas-microsoft-com:vml" Requires="v">
                <p:oleObj spid="_x0000_s37902" name="Equation" r:id="rId12" imgW="418918" imgH="253890" progId="Equation.DSMT4">
                  <p:embed/>
                </p:oleObj>
              </mc:Choice>
              <mc:Fallback>
                <p:oleObj name="Equation" r:id="rId12" imgW="418918" imgH="253890" progId="Equation.DSMT4">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14400" y="1905000"/>
                        <a:ext cx="800100"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906" name="Rectangle 15"/>
          <p:cNvSpPr>
            <a:spLocks noChangeArrowheads="1"/>
          </p:cNvSpPr>
          <p:nvPr/>
        </p:nvSpPr>
        <p:spPr bwMode="auto">
          <a:xfrm>
            <a:off x="0" y="257175"/>
            <a:ext cx="9144000" cy="0"/>
          </a:xfrm>
          <a:prstGeom prst="rect">
            <a:avLst/>
          </a:prstGeom>
          <a:noFill/>
          <a:ln w="9525">
            <a:noFill/>
            <a:miter lim="800000"/>
            <a:headEnd/>
            <a:tailEnd/>
          </a:ln>
        </p:spPr>
        <p:txBody>
          <a:bodyPr wrap="none" anchor="ctr">
            <a:spAutoFit/>
          </a:bodyPr>
          <a:lstStyle/>
          <a:p>
            <a:endParaRPr lang="en-US"/>
          </a:p>
        </p:txBody>
      </p:sp>
      <p:sp>
        <p:nvSpPr>
          <p:cNvPr id="37907" name="Rectangle 1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7895" name="Object 16"/>
          <p:cNvGraphicFramePr>
            <a:graphicFrameLocks noChangeAspect="1"/>
          </p:cNvGraphicFramePr>
          <p:nvPr/>
        </p:nvGraphicFramePr>
        <p:xfrm>
          <a:off x="838200" y="2514600"/>
          <a:ext cx="6324600" cy="914400"/>
        </p:xfrm>
        <a:graphic>
          <a:graphicData uri="http://schemas.openxmlformats.org/presentationml/2006/ole">
            <mc:AlternateContent xmlns:mc="http://schemas.openxmlformats.org/markup-compatibility/2006">
              <mc:Choice xmlns:v="urn:schemas-microsoft-com:vml" Requires="v">
                <p:oleObj spid="_x0000_s37903" name="Equation" r:id="rId14" imgW="2540000" imgH="482600" progId="Equation.DSMT4">
                  <p:embed/>
                </p:oleObj>
              </mc:Choice>
              <mc:Fallback>
                <p:oleObj name="Equation" r:id="rId14" imgW="2540000" imgH="482600" progId="Equation.DSMT4">
                  <p:embed/>
                  <p:pic>
                    <p:nvPicPr>
                      <p:cNvPr id="0" name="Object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38200" y="2514600"/>
                        <a:ext cx="63246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908" name="Rectangle 18"/>
          <p:cNvSpPr>
            <a:spLocks noChangeArrowheads="1"/>
          </p:cNvSpPr>
          <p:nvPr/>
        </p:nvSpPr>
        <p:spPr bwMode="auto">
          <a:xfrm>
            <a:off x="0" y="485775"/>
            <a:ext cx="9144000" cy="0"/>
          </a:xfrm>
          <a:prstGeom prst="rect">
            <a:avLst/>
          </a:prstGeom>
          <a:noFill/>
          <a:ln w="9525">
            <a:noFill/>
            <a:miter lim="800000"/>
            <a:headEnd/>
            <a:tailEnd/>
          </a:ln>
        </p:spPr>
        <p:txBody>
          <a:bodyPr wrap="none" anchor="ctr">
            <a:spAutoFit/>
          </a:bodyPr>
          <a:lstStyle/>
          <a:p>
            <a:endParaRPr lang="en-US"/>
          </a:p>
        </p:txBody>
      </p:sp>
      <p:sp>
        <p:nvSpPr>
          <p:cNvPr id="37909" name="Rectangle 2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7896" name="Object 19"/>
          <p:cNvGraphicFramePr>
            <a:graphicFrameLocks noChangeAspect="1"/>
          </p:cNvGraphicFramePr>
          <p:nvPr/>
        </p:nvGraphicFramePr>
        <p:xfrm>
          <a:off x="1219200" y="3733800"/>
          <a:ext cx="1524000" cy="457200"/>
        </p:xfrm>
        <a:graphic>
          <a:graphicData uri="http://schemas.openxmlformats.org/presentationml/2006/ole">
            <mc:AlternateContent xmlns:mc="http://schemas.openxmlformats.org/markup-compatibility/2006">
              <mc:Choice xmlns:v="urn:schemas-microsoft-com:vml" Requires="v">
                <p:oleObj spid="_x0000_s37904" name="Equation" r:id="rId16" imgW="761669" imgH="253890" progId="Equation.DSMT4">
                  <p:embed/>
                </p:oleObj>
              </mc:Choice>
              <mc:Fallback>
                <p:oleObj name="Equation" r:id="rId16" imgW="761669" imgH="253890" progId="Equation.DSMT4">
                  <p:embed/>
                  <p:pic>
                    <p:nvPicPr>
                      <p:cNvPr id="0" name="Object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219200" y="3733800"/>
                        <a:ext cx="15240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7897" name="Object 21"/>
          <p:cNvGraphicFramePr>
            <a:graphicFrameLocks noChangeAspect="1"/>
          </p:cNvGraphicFramePr>
          <p:nvPr/>
        </p:nvGraphicFramePr>
        <p:xfrm>
          <a:off x="3429000" y="3733800"/>
          <a:ext cx="1447800" cy="434975"/>
        </p:xfrm>
        <a:graphic>
          <a:graphicData uri="http://schemas.openxmlformats.org/presentationml/2006/ole">
            <mc:AlternateContent xmlns:mc="http://schemas.openxmlformats.org/markup-compatibility/2006">
              <mc:Choice xmlns:v="urn:schemas-microsoft-com:vml" Requires="v">
                <p:oleObj spid="_x0000_s37905" name="Equation" r:id="rId18" imgW="723600" imgH="241200" progId="Equation.DSMT4">
                  <p:embed/>
                </p:oleObj>
              </mc:Choice>
              <mc:Fallback>
                <p:oleObj name="Equation" r:id="rId18" imgW="723600" imgH="241200" progId="Equation.DSMT4">
                  <p:embed/>
                  <p:pic>
                    <p:nvPicPr>
                      <p:cNvPr id="0" name="Object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429000" y="3733800"/>
                        <a:ext cx="1447800"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10-5 Inferences on the Variances of Two Normal Populations</a:t>
            </a:r>
            <a:endParaRPr lang="en-US" dirty="0">
              <a:latin typeface="Helvetica"/>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4"/>
          <p:cNvSpPr>
            <a:spLocks noGrp="1" noChangeArrowheads="1"/>
          </p:cNvSpPr>
          <p:nvPr>
            <p:ph type="title"/>
          </p:nvPr>
        </p:nvSpPr>
        <p:spPr>
          <a:xfrm>
            <a:off x="381000" y="0"/>
            <a:ext cx="9144000" cy="838200"/>
          </a:xfrm>
        </p:spPr>
        <p:txBody>
          <a:bodyPr/>
          <a:lstStyle/>
          <a:p>
            <a:pPr algn="l" eaLnBrk="1" hangingPunct="1"/>
            <a:r>
              <a:rPr lang="en-US" sz="2400" b="1" smtClean="0"/>
              <a:t>Example 10-15 </a:t>
            </a:r>
            <a:r>
              <a:rPr lang="en-US" sz="2400" b="1" smtClean="0">
                <a:solidFill>
                  <a:srgbClr val="1F497D"/>
                </a:solidFill>
              </a:rPr>
              <a:t>Surface Finish for Titanium Alloy</a:t>
            </a:r>
            <a:endParaRPr lang="en-US" sz="2400" b="1" smtClean="0"/>
          </a:p>
        </p:txBody>
      </p:sp>
      <p:sp>
        <p:nvSpPr>
          <p:cNvPr id="38916" name="Slide Number Placeholder 5"/>
          <p:cNvSpPr>
            <a:spLocks noGrp="1"/>
          </p:cNvSpPr>
          <p:nvPr>
            <p:ph type="sldNum" sz="quarter" idx="12"/>
          </p:nvPr>
        </p:nvSpPr>
        <p:spPr bwMode="auto">
          <a:noFill/>
          <a:ln>
            <a:miter lim="800000"/>
            <a:headEnd/>
            <a:tailEnd/>
          </a:ln>
        </p:spPr>
        <p:txBody>
          <a:bodyPr/>
          <a:lstStyle/>
          <a:p>
            <a:fld id="{AD49F081-C87C-4C40-8EDA-9A08D7B77855}" type="slidenum">
              <a:rPr lang="en-US" smtClean="0">
                <a:latin typeface="Helvetica"/>
              </a:rPr>
              <a:pPr/>
              <a:t>42</a:t>
            </a:fld>
            <a:endParaRPr lang="en-US" smtClean="0">
              <a:latin typeface="Helvetica"/>
            </a:endParaRPr>
          </a:p>
        </p:txBody>
      </p:sp>
      <p:sp>
        <p:nvSpPr>
          <p:cNvPr id="38917" name="TextBox 6"/>
          <p:cNvSpPr txBox="1">
            <a:spLocks noChangeArrowheads="1"/>
          </p:cNvSpPr>
          <p:nvPr/>
        </p:nvSpPr>
        <p:spPr bwMode="auto">
          <a:xfrm>
            <a:off x="304800" y="1066800"/>
            <a:ext cx="8382000" cy="4524375"/>
          </a:xfrm>
          <a:prstGeom prst="rect">
            <a:avLst/>
          </a:prstGeom>
          <a:noFill/>
          <a:ln w="9525">
            <a:noFill/>
            <a:miter lim="800000"/>
            <a:headEnd/>
            <a:tailEnd/>
          </a:ln>
        </p:spPr>
        <p:txBody>
          <a:bodyPr>
            <a:spAutoFit/>
          </a:bodyPr>
          <a:lstStyle/>
          <a:p>
            <a:endParaRPr lang="en-US">
              <a:solidFill>
                <a:srgbClr val="1F497D"/>
              </a:solidFill>
              <a:latin typeface="Helvetica"/>
            </a:endParaRPr>
          </a:p>
          <a:p>
            <a:r>
              <a:rPr lang="en-US">
                <a:latin typeface="Helvetica"/>
              </a:rPr>
              <a:t>A company manufactures impellers for use in jet-turbine engines. One of the operations involves grinding a particular surface finish on a titanium alloy component. Two different grinding processes can be used, and both processes can produce parts at identical mean surface roughness. The manufacturing engineer would like to select the process having the least variability in surface roughness. A random sample of </a:t>
            </a:r>
            <a:r>
              <a:rPr lang="en-US" i="1">
                <a:latin typeface="Helvetica"/>
              </a:rPr>
              <a:t>n</a:t>
            </a:r>
            <a:r>
              <a:rPr lang="en-US" baseline="-25000">
                <a:latin typeface="Helvetica"/>
              </a:rPr>
              <a:t>1</a:t>
            </a:r>
            <a:r>
              <a:rPr lang="en-US">
                <a:latin typeface="Helvetica"/>
              </a:rPr>
              <a:t> = 11 parts from the first process results in a sample standard deviations </a:t>
            </a:r>
            <a:r>
              <a:rPr lang="en-US" i="1">
                <a:latin typeface="Helvetica"/>
              </a:rPr>
              <a:t>s</a:t>
            </a:r>
            <a:r>
              <a:rPr lang="en-US" baseline="-25000">
                <a:latin typeface="Helvetica"/>
              </a:rPr>
              <a:t>1</a:t>
            </a:r>
            <a:r>
              <a:rPr lang="en-US">
                <a:latin typeface="Helvetica"/>
              </a:rPr>
              <a:t> =5.1 microinches, and a random sample of </a:t>
            </a:r>
          </a:p>
          <a:p>
            <a:r>
              <a:rPr lang="en-US" i="1">
                <a:latin typeface="Helvetica"/>
              </a:rPr>
              <a:t>n</a:t>
            </a:r>
            <a:r>
              <a:rPr lang="en-US" baseline="-25000">
                <a:latin typeface="Helvetica"/>
              </a:rPr>
              <a:t>1</a:t>
            </a:r>
            <a:r>
              <a:rPr lang="en-US" i="1" baseline="-25000">
                <a:latin typeface="Helvetica"/>
              </a:rPr>
              <a:t> </a:t>
            </a:r>
            <a:r>
              <a:rPr lang="en-US">
                <a:latin typeface="Helvetica"/>
              </a:rPr>
              <a:t>=</a:t>
            </a:r>
            <a:r>
              <a:rPr lang="en-US" i="1">
                <a:latin typeface="Helvetica"/>
              </a:rPr>
              <a:t> </a:t>
            </a:r>
            <a:r>
              <a:rPr lang="en-US">
                <a:latin typeface="Helvetica"/>
              </a:rPr>
              <a:t>16 parts from the second process results in a sample standard deviation of </a:t>
            </a:r>
            <a:r>
              <a:rPr lang="en-US" i="1">
                <a:latin typeface="Helvetica"/>
              </a:rPr>
              <a:t>s</a:t>
            </a:r>
            <a:r>
              <a:rPr lang="en-US" baseline="-25000">
                <a:latin typeface="Helvetica"/>
              </a:rPr>
              <a:t>2</a:t>
            </a:r>
            <a:r>
              <a:rPr lang="en-US">
                <a:latin typeface="Helvetica"/>
              </a:rPr>
              <a:t> </a:t>
            </a:r>
            <a:r>
              <a:rPr lang="en-US" i="1">
                <a:latin typeface="Helvetica"/>
              </a:rPr>
              <a:t>= </a:t>
            </a:r>
            <a:r>
              <a:rPr lang="en-US">
                <a:latin typeface="Helvetica"/>
              </a:rPr>
              <a:t>4.7 microinches. Find a 90% confidence interval on the ratio of the two standard deviations, </a:t>
            </a:r>
            <a:r>
              <a:rPr lang="en-US">
                <a:latin typeface="Symbol" pitchFamily="18" charset="2"/>
              </a:rPr>
              <a:t>s</a:t>
            </a:r>
            <a:r>
              <a:rPr lang="en-US" baseline="-25000">
                <a:latin typeface="Helvetica"/>
              </a:rPr>
              <a:t>1</a:t>
            </a:r>
            <a:r>
              <a:rPr lang="en-US">
                <a:latin typeface="Helvetica"/>
              </a:rPr>
              <a:t> / </a:t>
            </a:r>
            <a:r>
              <a:rPr lang="en-US">
                <a:latin typeface="Symbol" pitchFamily="18" charset="2"/>
              </a:rPr>
              <a:t>s</a:t>
            </a:r>
            <a:r>
              <a:rPr lang="en-US" baseline="-25000">
                <a:latin typeface="Helvetica"/>
              </a:rPr>
              <a:t>2.</a:t>
            </a:r>
            <a:endParaRPr lang="en-US">
              <a:latin typeface="Helvetica"/>
            </a:endParaRPr>
          </a:p>
          <a:p>
            <a:r>
              <a:rPr lang="en-US">
                <a:latin typeface="Helvetica"/>
              </a:rPr>
              <a:t> </a:t>
            </a:r>
          </a:p>
          <a:p>
            <a:r>
              <a:rPr lang="en-US">
                <a:latin typeface="Helvetica"/>
              </a:rPr>
              <a:t>Assuming that the two processes are independent and that surface roughness is normally distributed, we can use Equation 10-33 as follows:</a:t>
            </a:r>
          </a:p>
          <a:p>
            <a:r>
              <a:rPr lang="en-US">
                <a:latin typeface="Helvetica"/>
              </a:rPr>
              <a:t> </a:t>
            </a:r>
          </a:p>
          <a:p>
            <a:endParaRPr lang="en-US">
              <a:latin typeface="Helvetica"/>
            </a:endParaRPr>
          </a:p>
        </p:txBody>
      </p:sp>
      <p:sp>
        <p:nvSpPr>
          <p:cNvPr id="38918"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8914" name="Object 6"/>
          <p:cNvGraphicFramePr>
            <a:graphicFrameLocks noChangeAspect="1"/>
          </p:cNvGraphicFramePr>
          <p:nvPr/>
        </p:nvGraphicFramePr>
        <p:xfrm>
          <a:off x="1905000" y="5029200"/>
          <a:ext cx="5105400" cy="914400"/>
        </p:xfrm>
        <a:graphic>
          <a:graphicData uri="http://schemas.openxmlformats.org/presentationml/2006/ole">
            <mc:AlternateContent xmlns:mc="http://schemas.openxmlformats.org/markup-compatibility/2006">
              <mc:Choice xmlns:v="urn:schemas-microsoft-com:vml" Requires="v">
                <p:oleObj spid="_x0000_s38915" name="Equation" r:id="rId4" imgW="2070100" imgH="482600" progId="Equation.DSMT4">
                  <p:embed/>
                </p:oleObj>
              </mc:Choice>
              <mc:Fallback>
                <p:oleObj name="Equation" r:id="rId4" imgW="2070100" imgH="4826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5029200"/>
                        <a:ext cx="51054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10-5 Inferences on the Variances of Two Normal Populations</a:t>
            </a:r>
            <a:endParaRPr lang="en-US" dirty="0">
              <a:latin typeface="Helvetica"/>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type="title"/>
          </p:nvPr>
        </p:nvSpPr>
        <p:spPr>
          <a:xfrm>
            <a:off x="152400" y="0"/>
            <a:ext cx="9144000" cy="838200"/>
          </a:xfrm>
        </p:spPr>
        <p:txBody>
          <a:bodyPr/>
          <a:lstStyle/>
          <a:p>
            <a:pPr algn="l" eaLnBrk="1" hangingPunct="1"/>
            <a:r>
              <a:rPr lang="en-US" sz="2400" b="1" smtClean="0"/>
              <a:t> Example 10-15 </a:t>
            </a:r>
            <a:r>
              <a:rPr lang="en-US" sz="2400" b="1" smtClean="0">
                <a:solidFill>
                  <a:srgbClr val="1F497D"/>
                </a:solidFill>
              </a:rPr>
              <a:t>Surface Finish for Titanium Alloy - Continued</a:t>
            </a:r>
            <a:endParaRPr lang="en-US" sz="2400" b="1" smtClean="0"/>
          </a:p>
        </p:txBody>
      </p:sp>
      <p:sp>
        <p:nvSpPr>
          <p:cNvPr id="39941" name="Slide Number Placeholder 5"/>
          <p:cNvSpPr>
            <a:spLocks noGrp="1"/>
          </p:cNvSpPr>
          <p:nvPr>
            <p:ph type="sldNum" sz="quarter" idx="12"/>
          </p:nvPr>
        </p:nvSpPr>
        <p:spPr bwMode="auto">
          <a:noFill/>
          <a:ln>
            <a:miter lim="800000"/>
            <a:headEnd/>
            <a:tailEnd/>
          </a:ln>
        </p:spPr>
        <p:txBody>
          <a:bodyPr/>
          <a:lstStyle/>
          <a:p>
            <a:fld id="{91B291D1-358E-43B0-A325-87BA9FF537DF}" type="slidenum">
              <a:rPr lang="en-US" smtClean="0">
                <a:latin typeface="Helvetica"/>
              </a:rPr>
              <a:pPr/>
              <a:t>43</a:t>
            </a:fld>
            <a:endParaRPr lang="en-US" smtClean="0">
              <a:latin typeface="Helvetica"/>
            </a:endParaRPr>
          </a:p>
        </p:txBody>
      </p:sp>
      <p:sp>
        <p:nvSpPr>
          <p:cNvPr id="39942" name="TextBox 5"/>
          <p:cNvSpPr txBox="1">
            <a:spLocks noChangeArrowheads="1"/>
          </p:cNvSpPr>
          <p:nvPr/>
        </p:nvSpPr>
        <p:spPr bwMode="auto">
          <a:xfrm>
            <a:off x="457200" y="1219200"/>
            <a:ext cx="8001000" cy="4800600"/>
          </a:xfrm>
          <a:prstGeom prst="rect">
            <a:avLst/>
          </a:prstGeom>
          <a:noFill/>
          <a:ln w="9525">
            <a:noFill/>
            <a:miter lim="800000"/>
            <a:headEnd/>
            <a:tailEnd/>
          </a:ln>
        </p:spPr>
        <p:txBody>
          <a:bodyPr>
            <a:spAutoFit/>
          </a:bodyPr>
          <a:lstStyle/>
          <a:p>
            <a:endParaRPr lang="en-US" b="1">
              <a:latin typeface="Helvetica"/>
            </a:endParaRPr>
          </a:p>
          <a:p>
            <a:endParaRPr lang="en-US">
              <a:latin typeface="Helvetica"/>
            </a:endParaRPr>
          </a:p>
          <a:p>
            <a:endParaRPr lang="en-US">
              <a:latin typeface="Helvetica"/>
            </a:endParaRPr>
          </a:p>
          <a:p>
            <a:endParaRPr lang="en-US">
              <a:latin typeface="Helvetica"/>
            </a:endParaRPr>
          </a:p>
          <a:p>
            <a:r>
              <a:rPr lang="en-US">
                <a:latin typeface="Helvetica"/>
              </a:rPr>
              <a:t>or upon completing the implied calculations and taking square roots,</a:t>
            </a:r>
          </a:p>
          <a:p>
            <a:endParaRPr lang="en-US">
              <a:latin typeface="Helvetica"/>
            </a:endParaRPr>
          </a:p>
          <a:p>
            <a:endParaRPr lang="en-US">
              <a:latin typeface="Helvetica"/>
            </a:endParaRPr>
          </a:p>
          <a:p>
            <a:r>
              <a:rPr lang="en-US">
                <a:latin typeface="Helvetica"/>
              </a:rPr>
              <a:t> </a:t>
            </a:r>
          </a:p>
          <a:p>
            <a:r>
              <a:rPr lang="en-US">
                <a:latin typeface="Helvetica"/>
              </a:rPr>
              <a:t> </a:t>
            </a:r>
          </a:p>
          <a:p>
            <a:r>
              <a:rPr lang="en-US">
                <a:latin typeface="Helvetica"/>
              </a:rPr>
              <a:t>Notice that we have used Equation 10-30 to find </a:t>
            </a:r>
          </a:p>
          <a:p>
            <a:endParaRPr lang="en-US">
              <a:latin typeface="Helvetica"/>
            </a:endParaRPr>
          </a:p>
          <a:p>
            <a:r>
              <a:rPr lang="en-US" i="1">
                <a:latin typeface="Helvetica"/>
              </a:rPr>
              <a:t>                                    f</a:t>
            </a:r>
            <a:r>
              <a:rPr lang="en-US" baseline="-25000">
                <a:latin typeface="Helvetica"/>
              </a:rPr>
              <a:t>0.95,15,10</a:t>
            </a:r>
            <a:r>
              <a:rPr lang="en-US">
                <a:latin typeface="Helvetica"/>
              </a:rPr>
              <a:t> = 1/</a:t>
            </a:r>
            <a:r>
              <a:rPr lang="en-US" i="1">
                <a:latin typeface="Helvetica"/>
              </a:rPr>
              <a:t>f</a:t>
            </a:r>
            <a:r>
              <a:rPr lang="en-US" baseline="-25000">
                <a:latin typeface="Helvetica"/>
              </a:rPr>
              <a:t>0.05,10,15 </a:t>
            </a:r>
            <a:r>
              <a:rPr lang="en-US">
                <a:latin typeface="Helvetica"/>
              </a:rPr>
              <a:t>= 1/2.54= 0.39.</a:t>
            </a:r>
          </a:p>
          <a:p>
            <a:r>
              <a:rPr lang="en-US">
                <a:latin typeface="Helvetica"/>
              </a:rPr>
              <a:t> </a:t>
            </a:r>
          </a:p>
          <a:p>
            <a:r>
              <a:rPr lang="en-US" b="1" u="sng">
                <a:latin typeface="Helvetica"/>
              </a:rPr>
              <a:t>Interpretation:</a:t>
            </a:r>
            <a:r>
              <a:rPr lang="en-US">
                <a:latin typeface="Helvetica"/>
              </a:rPr>
              <a:t> Since this confidence interval includes unity, we cannot claim that the standard deviations of surface roughness for the two processes are different at the 90% level of confidence.</a:t>
            </a:r>
          </a:p>
          <a:p>
            <a:endParaRPr lang="en-US">
              <a:latin typeface="Helvetica"/>
            </a:endParaRPr>
          </a:p>
        </p:txBody>
      </p:sp>
      <p:sp>
        <p:nvSpPr>
          <p:cNvPr id="39943"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9938" name="Object 6"/>
          <p:cNvGraphicFramePr>
            <a:graphicFrameLocks noChangeAspect="1"/>
          </p:cNvGraphicFramePr>
          <p:nvPr/>
        </p:nvGraphicFramePr>
        <p:xfrm>
          <a:off x="2286000" y="1371600"/>
          <a:ext cx="3581400" cy="762000"/>
        </p:xfrm>
        <a:graphic>
          <a:graphicData uri="http://schemas.openxmlformats.org/presentationml/2006/ole">
            <mc:AlternateContent xmlns:mc="http://schemas.openxmlformats.org/markup-compatibility/2006">
              <mc:Choice xmlns:v="urn:schemas-microsoft-com:vml" Requires="v">
                <p:oleObj spid="_x0000_s39940" name="Equation" r:id="rId4" imgW="1905000" imgH="482600" progId="Equation.DSMT4">
                  <p:embed/>
                </p:oleObj>
              </mc:Choice>
              <mc:Fallback>
                <p:oleObj name="Equation" r:id="rId4" imgW="1905000" imgH="4826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1371600"/>
                        <a:ext cx="35814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94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9939" name="Object 8"/>
          <p:cNvGraphicFramePr>
            <a:graphicFrameLocks noChangeAspect="1"/>
          </p:cNvGraphicFramePr>
          <p:nvPr/>
        </p:nvGraphicFramePr>
        <p:xfrm>
          <a:off x="2667000" y="2819400"/>
          <a:ext cx="2819400" cy="685800"/>
        </p:xfrm>
        <a:graphic>
          <a:graphicData uri="http://schemas.openxmlformats.org/presentationml/2006/ole">
            <mc:AlternateContent xmlns:mc="http://schemas.openxmlformats.org/markup-compatibility/2006">
              <mc:Choice xmlns:v="urn:schemas-microsoft-com:vml" Requires="v">
                <p:oleObj spid="_x0000_s39941" name="Equation" r:id="rId6" imgW="1206500" imgH="431800" progId="Equation.DSMT4">
                  <p:embed/>
                </p:oleObj>
              </mc:Choice>
              <mc:Fallback>
                <p:oleObj name="Equation" r:id="rId6" imgW="1206500" imgH="4318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2819400"/>
                        <a:ext cx="28194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945" name="Rectangle 10"/>
          <p:cNvSpPr>
            <a:spLocks noChangeArrowheads="1"/>
          </p:cNvSpPr>
          <p:nvPr/>
        </p:nvSpPr>
        <p:spPr bwMode="auto">
          <a:xfrm>
            <a:off x="0" y="428625"/>
            <a:ext cx="9144000" cy="0"/>
          </a:xfrm>
          <a:prstGeom prst="rect">
            <a:avLst/>
          </a:prstGeom>
          <a:noFill/>
          <a:ln w="9525">
            <a:noFill/>
            <a:miter lim="800000"/>
            <a:headEnd/>
            <a:tailEnd/>
          </a:ln>
        </p:spPr>
        <p:txBody>
          <a:bodyPr wrap="none" anchor="ctr">
            <a:spAutoFit/>
          </a:bodyPr>
          <a:lstStyle/>
          <a:p>
            <a:endParaRPr lang="en-US"/>
          </a:p>
        </p:txBody>
      </p:sp>
      <p:sp>
        <p:nvSpPr>
          <p:cNvPr id="1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10-5 Inferences on the Variances of Two Normal Populations</a:t>
            </a:r>
            <a:endParaRPr lang="en-US" dirty="0">
              <a:latin typeface="Helvetica"/>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Text Box 3"/>
          <p:cNvSpPr txBox="1">
            <a:spLocks noChangeArrowheads="1"/>
          </p:cNvSpPr>
          <p:nvPr/>
        </p:nvSpPr>
        <p:spPr bwMode="auto">
          <a:xfrm>
            <a:off x="76200" y="1524000"/>
            <a:ext cx="8458200" cy="523875"/>
          </a:xfrm>
          <a:prstGeom prst="rect">
            <a:avLst/>
          </a:prstGeom>
          <a:noFill/>
          <a:ln w="9525">
            <a:noFill/>
            <a:miter lim="800000"/>
            <a:headEnd/>
            <a:tailEnd/>
          </a:ln>
        </p:spPr>
        <p:txBody>
          <a:bodyPr>
            <a:spAutoFit/>
          </a:bodyPr>
          <a:lstStyle/>
          <a:p>
            <a:pPr>
              <a:spcBef>
                <a:spcPct val="50000"/>
              </a:spcBef>
            </a:pPr>
            <a:r>
              <a:rPr lang="en-US" sz="2800">
                <a:latin typeface="Helvetica"/>
              </a:rPr>
              <a:t> </a:t>
            </a:r>
            <a:endParaRPr lang="en-US" sz="2800" b="1">
              <a:latin typeface="Helvetica"/>
            </a:endParaRPr>
          </a:p>
        </p:txBody>
      </p:sp>
      <p:sp>
        <p:nvSpPr>
          <p:cNvPr id="40965" name="Rectangle 4"/>
          <p:cNvSpPr>
            <a:spLocks noGrp="1" noChangeArrowheads="1"/>
          </p:cNvSpPr>
          <p:nvPr>
            <p:ph type="title"/>
          </p:nvPr>
        </p:nvSpPr>
        <p:spPr>
          <a:xfrm>
            <a:off x="457200" y="-76200"/>
            <a:ext cx="8534400" cy="838200"/>
          </a:xfrm>
        </p:spPr>
        <p:txBody>
          <a:bodyPr/>
          <a:lstStyle/>
          <a:p>
            <a:pPr algn="l" eaLnBrk="1" hangingPunct="1"/>
            <a:r>
              <a:rPr lang="en-US" sz="2400" b="1" smtClean="0"/>
              <a:t>10-6.1 Large-Sample Test on the Difference in Population Proportions</a:t>
            </a:r>
          </a:p>
        </p:txBody>
      </p:sp>
      <p:sp>
        <p:nvSpPr>
          <p:cNvPr id="40966" name="Text Box 6"/>
          <p:cNvSpPr txBox="1">
            <a:spLocks noChangeArrowheads="1"/>
          </p:cNvSpPr>
          <p:nvPr/>
        </p:nvSpPr>
        <p:spPr bwMode="auto">
          <a:xfrm>
            <a:off x="152400" y="914400"/>
            <a:ext cx="6705600" cy="519113"/>
          </a:xfrm>
          <a:prstGeom prst="rect">
            <a:avLst/>
          </a:prstGeom>
          <a:noFill/>
          <a:ln w="9525">
            <a:noFill/>
            <a:miter lim="800000"/>
            <a:headEnd/>
            <a:tailEnd/>
          </a:ln>
        </p:spPr>
        <p:txBody>
          <a:bodyPr>
            <a:spAutoFit/>
          </a:bodyPr>
          <a:lstStyle/>
          <a:p>
            <a:pPr>
              <a:spcBef>
                <a:spcPct val="50000"/>
              </a:spcBef>
            </a:pPr>
            <a:r>
              <a:rPr lang="en-US" sz="2800">
                <a:latin typeface="Helvetica"/>
              </a:rPr>
              <a:t>We wish to test the hypotheses</a:t>
            </a:r>
            <a:r>
              <a:rPr lang="en-US">
                <a:latin typeface="Helvetica"/>
              </a:rPr>
              <a:t>:</a:t>
            </a:r>
          </a:p>
        </p:txBody>
      </p:sp>
      <p:sp>
        <p:nvSpPr>
          <p:cNvPr id="40967" name="Slide Number Placeholder 6"/>
          <p:cNvSpPr>
            <a:spLocks noGrp="1"/>
          </p:cNvSpPr>
          <p:nvPr>
            <p:ph type="sldNum" sz="quarter" idx="12"/>
          </p:nvPr>
        </p:nvSpPr>
        <p:spPr bwMode="auto">
          <a:noFill/>
          <a:ln>
            <a:miter lim="800000"/>
            <a:headEnd/>
            <a:tailEnd/>
          </a:ln>
        </p:spPr>
        <p:txBody>
          <a:bodyPr/>
          <a:lstStyle/>
          <a:p>
            <a:fld id="{11143E67-B7BF-415E-8F9D-0FA3E404BB97}" type="slidenum">
              <a:rPr lang="en-US" smtClean="0">
                <a:latin typeface="Helvetica"/>
              </a:rPr>
              <a:pPr/>
              <a:t>44</a:t>
            </a:fld>
            <a:endParaRPr lang="en-US" smtClean="0">
              <a:latin typeface="Helvetica"/>
            </a:endParaRPr>
          </a:p>
        </p:txBody>
      </p:sp>
      <p:sp>
        <p:nvSpPr>
          <p:cNvPr id="40968"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0962" name="Object 7"/>
          <p:cNvGraphicFramePr>
            <a:graphicFrameLocks noChangeAspect="1"/>
          </p:cNvGraphicFramePr>
          <p:nvPr/>
        </p:nvGraphicFramePr>
        <p:xfrm>
          <a:off x="3810000" y="1676400"/>
          <a:ext cx="2209800" cy="1143000"/>
        </p:xfrm>
        <a:graphic>
          <a:graphicData uri="http://schemas.openxmlformats.org/presentationml/2006/ole">
            <mc:AlternateContent xmlns:mc="http://schemas.openxmlformats.org/markup-compatibility/2006">
              <mc:Choice xmlns:v="urn:schemas-microsoft-com:vml" Requires="v">
                <p:oleObj spid="_x0000_s40964" name="Equation" r:id="rId4" imgW="774364" imgH="457002" progId="Equation.DSMT4">
                  <p:embed/>
                </p:oleObj>
              </mc:Choice>
              <mc:Fallback>
                <p:oleObj name="Equation" r:id="rId4" imgW="774364" imgH="457002"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1676400"/>
                        <a:ext cx="22098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0969" name="Rectangle 9"/>
          <p:cNvSpPr>
            <a:spLocks noChangeArrowheads="1"/>
          </p:cNvSpPr>
          <p:nvPr/>
        </p:nvSpPr>
        <p:spPr bwMode="auto">
          <a:xfrm>
            <a:off x="0" y="457200"/>
            <a:ext cx="9144000" cy="0"/>
          </a:xfrm>
          <a:prstGeom prst="rect">
            <a:avLst/>
          </a:prstGeom>
          <a:noFill/>
          <a:ln w="9525">
            <a:noFill/>
            <a:miter lim="800000"/>
            <a:headEnd/>
            <a:tailEnd/>
          </a:ln>
        </p:spPr>
        <p:txBody>
          <a:bodyPr wrap="none" anchor="ctr">
            <a:spAutoFit/>
          </a:bodyPr>
          <a:lstStyle/>
          <a:p>
            <a:endParaRPr lang="en-US"/>
          </a:p>
        </p:txBody>
      </p:sp>
      <p:sp>
        <p:nvSpPr>
          <p:cNvPr id="40970" name="Text Box 5"/>
          <p:cNvSpPr txBox="1">
            <a:spLocks noChangeArrowheads="1"/>
          </p:cNvSpPr>
          <p:nvPr/>
        </p:nvSpPr>
        <p:spPr bwMode="auto">
          <a:xfrm>
            <a:off x="228600" y="3008313"/>
            <a:ext cx="8763000" cy="954087"/>
          </a:xfrm>
          <a:prstGeom prst="rect">
            <a:avLst/>
          </a:prstGeom>
          <a:noFill/>
          <a:ln w="9525">
            <a:noFill/>
            <a:miter lim="800000"/>
            <a:headEnd/>
            <a:tailEnd/>
          </a:ln>
        </p:spPr>
        <p:txBody>
          <a:bodyPr>
            <a:spAutoFit/>
          </a:bodyPr>
          <a:lstStyle/>
          <a:p>
            <a:pPr>
              <a:spcBef>
                <a:spcPct val="50000"/>
              </a:spcBef>
            </a:pPr>
            <a:r>
              <a:rPr lang="en-US" sz="2800">
                <a:latin typeface="Helvetica"/>
              </a:rPr>
              <a:t>The following test statistic is distributed approximately as standard normal and is the basis of the test</a:t>
            </a:r>
            <a:r>
              <a:rPr lang="en-US">
                <a:latin typeface="Helvetica"/>
              </a:rPr>
              <a:t>:</a:t>
            </a:r>
          </a:p>
        </p:txBody>
      </p:sp>
      <p:sp>
        <p:nvSpPr>
          <p:cNvPr id="40971" name="TextBox 6"/>
          <p:cNvSpPr txBox="1">
            <a:spLocks noChangeArrowheads="1"/>
          </p:cNvSpPr>
          <p:nvPr/>
        </p:nvSpPr>
        <p:spPr bwMode="auto">
          <a:xfrm>
            <a:off x="533400" y="4572000"/>
            <a:ext cx="7924800" cy="677863"/>
          </a:xfrm>
          <a:prstGeom prst="rect">
            <a:avLst/>
          </a:prstGeom>
          <a:noFill/>
          <a:ln w="9525">
            <a:noFill/>
            <a:miter lim="800000"/>
            <a:headEnd/>
            <a:tailEnd/>
          </a:ln>
        </p:spPr>
        <p:txBody>
          <a:bodyPr>
            <a:spAutoFit/>
          </a:bodyPr>
          <a:lstStyle/>
          <a:p>
            <a:endParaRPr lang="en-US"/>
          </a:p>
          <a:p>
            <a:r>
              <a:rPr lang="en-US">
                <a:latin typeface="Helvetica"/>
              </a:rPr>
              <a:t>                                                                                                            </a:t>
            </a:r>
            <a:r>
              <a:rPr lang="en-US" sz="2000">
                <a:latin typeface="Helvetica"/>
              </a:rPr>
              <a:t>(10-34)</a:t>
            </a:r>
          </a:p>
        </p:txBody>
      </p:sp>
      <p:graphicFrame>
        <p:nvGraphicFramePr>
          <p:cNvPr id="40963" name="Object 9"/>
          <p:cNvGraphicFramePr>
            <a:graphicFrameLocks noChangeAspect="1"/>
          </p:cNvGraphicFramePr>
          <p:nvPr/>
        </p:nvGraphicFramePr>
        <p:xfrm>
          <a:off x="2133600" y="4495800"/>
          <a:ext cx="4648200" cy="1219200"/>
        </p:xfrm>
        <a:graphic>
          <a:graphicData uri="http://schemas.openxmlformats.org/presentationml/2006/ole">
            <mc:AlternateContent xmlns:mc="http://schemas.openxmlformats.org/markup-compatibility/2006">
              <mc:Choice xmlns:v="urn:schemas-microsoft-com:vml" Requires="v">
                <p:oleObj spid="_x0000_s40965" name="Equation" r:id="rId6" imgW="1905000" imgH="698500" progId="Equation.DSMT4">
                  <p:embed/>
                </p:oleObj>
              </mc:Choice>
              <mc:Fallback>
                <p:oleObj name="Equation" r:id="rId6" imgW="1905000" imgH="69850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33600" y="4495800"/>
                        <a:ext cx="464820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10-6 </a:t>
            </a:r>
            <a:r>
              <a:rPr lang="en-US" dirty="0" smtClean="0">
                <a:latin typeface="Helvetica" pitchFamily="50" charset="0"/>
              </a:rPr>
              <a:t>Inference on Two Population  Proportions</a:t>
            </a:r>
            <a:endParaRPr lang="en-US" dirty="0">
              <a:latin typeface="Helvetica"/>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4"/>
          <p:cNvSpPr>
            <a:spLocks noGrp="1" noChangeArrowheads="1"/>
          </p:cNvSpPr>
          <p:nvPr>
            <p:ph type="title"/>
          </p:nvPr>
        </p:nvSpPr>
        <p:spPr>
          <a:xfrm>
            <a:off x="304800" y="-76200"/>
            <a:ext cx="8534400" cy="838200"/>
          </a:xfrm>
        </p:spPr>
        <p:txBody>
          <a:bodyPr>
            <a:normAutofit fontScale="90000"/>
          </a:bodyPr>
          <a:lstStyle/>
          <a:p>
            <a:pPr algn="l" eaLnBrk="1" hangingPunct="1">
              <a:defRPr/>
            </a:pPr>
            <a:r>
              <a:rPr lang="en-US" sz="2600" b="1" smtClean="0"/>
              <a:t>10-6.1 Large-Sample Test on the Difference in Population Proportions</a:t>
            </a:r>
          </a:p>
        </p:txBody>
      </p:sp>
      <p:sp>
        <p:nvSpPr>
          <p:cNvPr id="41988" name="Slide Number Placeholder 5"/>
          <p:cNvSpPr>
            <a:spLocks noGrp="1"/>
          </p:cNvSpPr>
          <p:nvPr>
            <p:ph type="sldNum" sz="quarter" idx="12"/>
          </p:nvPr>
        </p:nvSpPr>
        <p:spPr bwMode="auto">
          <a:noFill/>
          <a:ln>
            <a:miter lim="800000"/>
            <a:headEnd/>
            <a:tailEnd/>
          </a:ln>
        </p:spPr>
        <p:txBody>
          <a:bodyPr/>
          <a:lstStyle/>
          <a:p>
            <a:fld id="{05307ED7-9046-48AB-842B-C55A2880B1DE}" type="slidenum">
              <a:rPr lang="en-US" smtClean="0">
                <a:latin typeface="Helvetica"/>
              </a:rPr>
              <a:pPr/>
              <a:t>45</a:t>
            </a:fld>
            <a:endParaRPr lang="en-US" smtClean="0">
              <a:latin typeface="Helvetica"/>
            </a:endParaRPr>
          </a:p>
        </p:txBody>
      </p:sp>
      <p:sp>
        <p:nvSpPr>
          <p:cNvPr id="41989" name="TextBox 5"/>
          <p:cNvSpPr txBox="1">
            <a:spLocks noChangeArrowheads="1"/>
          </p:cNvSpPr>
          <p:nvPr/>
        </p:nvSpPr>
        <p:spPr bwMode="auto">
          <a:xfrm>
            <a:off x="381000" y="1066800"/>
            <a:ext cx="8382000" cy="1323975"/>
          </a:xfrm>
          <a:prstGeom prst="rect">
            <a:avLst/>
          </a:prstGeom>
          <a:noFill/>
          <a:ln w="9525">
            <a:noFill/>
            <a:miter lim="800000"/>
            <a:headEnd/>
            <a:tailEnd/>
          </a:ln>
        </p:spPr>
        <p:txBody>
          <a:bodyPr>
            <a:spAutoFit/>
          </a:bodyPr>
          <a:lstStyle/>
          <a:p>
            <a:r>
              <a:rPr lang="en-US" sz="2000">
                <a:latin typeface="Helvetica"/>
              </a:rPr>
              <a:t>Null hypothesis:     </a:t>
            </a:r>
            <a:r>
              <a:rPr lang="en-US" sz="2000" i="1">
                <a:latin typeface="Helvetica"/>
              </a:rPr>
              <a:t>H</a:t>
            </a:r>
            <a:r>
              <a:rPr lang="en-US" sz="2000" baseline="-25000">
                <a:latin typeface="Helvetica"/>
              </a:rPr>
              <a:t>0</a:t>
            </a:r>
            <a:r>
              <a:rPr lang="en-US" sz="2000">
                <a:latin typeface="Helvetica"/>
              </a:rPr>
              <a:t>:</a:t>
            </a:r>
            <a:r>
              <a:rPr lang="en-US" sz="2000" i="1">
                <a:latin typeface="Helvetica"/>
              </a:rPr>
              <a:t> p</a:t>
            </a:r>
            <a:r>
              <a:rPr lang="en-US" sz="2000" baseline="-25000">
                <a:latin typeface="Helvetica"/>
              </a:rPr>
              <a:t>1 </a:t>
            </a:r>
            <a:r>
              <a:rPr lang="en-US" sz="2000">
                <a:latin typeface="Helvetica"/>
                <a:sym typeface="Symbol" pitchFamily="18" charset="2"/>
              </a:rPr>
              <a:t></a:t>
            </a:r>
            <a:r>
              <a:rPr lang="en-US" sz="2000" baseline="-25000">
                <a:latin typeface="Helvetica"/>
              </a:rPr>
              <a:t> </a:t>
            </a:r>
            <a:r>
              <a:rPr lang="en-US" sz="2000" i="1">
                <a:latin typeface="Helvetica"/>
              </a:rPr>
              <a:t>p</a:t>
            </a:r>
            <a:r>
              <a:rPr lang="en-US" sz="2000" baseline="-25000">
                <a:latin typeface="Helvetica"/>
              </a:rPr>
              <a:t>2</a:t>
            </a:r>
            <a:endParaRPr lang="en-US" sz="2000">
              <a:latin typeface="Helvetica"/>
            </a:endParaRPr>
          </a:p>
          <a:p>
            <a:r>
              <a:rPr lang="en-US" sz="2000" baseline="-25000">
                <a:latin typeface="Helvetica"/>
              </a:rPr>
              <a:t> </a:t>
            </a:r>
            <a:endParaRPr lang="en-US" sz="2000">
              <a:latin typeface="Helvetica"/>
            </a:endParaRPr>
          </a:p>
          <a:p>
            <a:r>
              <a:rPr lang="en-US" sz="2000" i="1" baseline="-25000">
                <a:latin typeface="Helvetica"/>
              </a:rPr>
              <a:t> </a:t>
            </a:r>
            <a:r>
              <a:rPr lang="en-US" sz="2000">
                <a:latin typeface="Helvetica"/>
              </a:rPr>
              <a:t>Test statistic:</a:t>
            </a:r>
          </a:p>
          <a:p>
            <a:endParaRPr lang="en-US" sz="2000"/>
          </a:p>
        </p:txBody>
      </p:sp>
      <p:sp>
        <p:nvSpPr>
          <p:cNvPr id="41990"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1986" name="Object 6"/>
          <p:cNvGraphicFramePr>
            <a:graphicFrameLocks noChangeAspect="1"/>
          </p:cNvGraphicFramePr>
          <p:nvPr/>
        </p:nvGraphicFramePr>
        <p:xfrm>
          <a:off x="2286000" y="1676400"/>
          <a:ext cx="2514600" cy="1066800"/>
        </p:xfrm>
        <a:graphic>
          <a:graphicData uri="http://schemas.openxmlformats.org/presentationml/2006/ole">
            <mc:AlternateContent xmlns:mc="http://schemas.openxmlformats.org/markup-compatibility/2006">
              <mc:Choice xmlns:v="urn:schemas-microsoft-com:vml" Requires="v">
                <p:oleObj spid="_x0000_s41987" name="Equation" r:id="rId4" imgW="1638300" imgH="749300" progId="Equation.DSMT4">
                  <p:embed/>
                </p:oleObj>
              </mc:Choice>
              <mc:Fallback>
                <p:oleObj name="Equation" r:id="rId4" imgW="1638300" imgH="7493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0" y="1676400"/>
                        <a:ext cx="25146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Table 8"/>
          <p:cNvGraphicFramePr>
            <a:graphicFrameLocks noGrp="1"/>
          </p:cNvGraphicFramePr>
          <p:nvPr/>
        </p:nvGraphicFramePr>
        <p:xfrm>
          <a:off x="533400" y="2971800"/>
          <a:ext cx="8382000" cy="3291840"/>
        </p:xfrm>
        <a:graphic>
          <a:graphicData uri="http://schemas.openxmlformats.org/drawingml/2006/table">
            <a:tbl>
              <a:tblPr/>
              <a:tblGrid>
                <a:gridCol w="2794000"/>
                <a:gridCol w="2794000"/>
                <a:gridCol w="2794000"/>
              </a:tblGrid>
              <a:tr h="0">
                <a:tc>
                  <a:txBody>
                    <a:bodyPr/>
                    <a:lstStyle/>
                    <a:p>
                      <a:pPr marL="0" marR="0" algn="ctr">
                        <a:spcBef>
                          <a:spcPts val="0"/>
                        </a:spcBef>
                        <a:spcAft>
                          <a:spcPts val="0"/>
                        </a:spcAft>
                      </a:pPr>
                      <a:endParaRPr lang="en-US" sz="1800" b="1" dirty="0" smtClean="0">
                        <a:solidFill>
                          <a:srgbClr val="000000"/>
                        </a:solidFill>
                        <a:latin typeface="Helvetica" pitchFamily="34" charset="0"/>
                        <a:ea typeface="Times New Roman"/>
                        <a:cs typeface="Times New Roman"/>
                      </a:endParaRPr>
                    </a:p>
                    <a:p>
                      <a:pPr marL="0" marR="0" algn="ctr">
                        <a:spcBef>
                          <a:spcPts val="0"/>
                        </a:spcBef>
                        <a:spcAft>
                          <a:spcPts val="0"/>
                        </a:spcAft>
                      </a:pPr>
                      <a:r>
                        <a:rPr lang="en-US" sz="1800" b="1" dirty="0" smtClean="0">
                          <a:solidFill>
                            <a:srgbClr val="000000"/>
                          </a:solidFill>
                          <a:latin typeface="Helvetica" pitchFamily="34" charset="0"/>
                          <a:ea typeface="Times New Roman"/>
                          <a:cs typeface="Times New Roman"/>
                        </a:rPr>
                        <a:t>Alternative </a:t>
                      </a:r>
                      <a:r>
                        <a:rPr lang="en-US" sz="1800" b="1" dirty="0">
                          <a:solidFill>
                            <a:srgbClr val="000000"/>
                          </a:solidFill>
                          <a:latin typeface="Helvetica" pitchFamily="34" charset="0"/>
                          <a:ea typeface="Times New Roman"/>
                          <a:cs typeface="Times New Roman"/>
                        </a:rPr>
                        <a:t>Hypothesis</a:t>
                      </a:r>
                      <a:endParaRPr lang="en-US" sz="1800" dirty="0">
                        <a:latin typeface="Helvetica" pitchFamily="34" charset="0"/>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1800" b="1" i="1" dirty="0" smtClean="0">
                        <a:solidFill>
                          <a:srgbClr val="000000"/>
                        </a:solidFill>
                        <a:latin typeface="Helvetica" pitchFamily="34" charset="0"/>
                        <a:ea typeface="Times New Roman"/>
                        <a:cs typeface="Times New Roman"/>
                      </a:endParaRPr>
                    </a:p>
                    <a:p>
                      <a:pPr marL="0" marR="0" algn="ctr">
                        <a:spcBef>
                          <a:spcPts val="0"/>
                        </a:spcBef>
                        <a:spcAft>
                          <a:spcPts val="0"/>
                        </a:spcAft>
                      </a:pPr>
                      <a:r>
                        <a:rPr lang="en-US" sz="1800" b="1" i="1" dirty="0" smtClean="0">
                          <a:solidFill>
                            <a:srgbClr val="000000"/>
                          </a:solidFill>
                          <a:latin typeface="Helvetica" pitchFamily="34" charset="0"/>
                          <a:ea typeface="Times New Roman"/>
                          <a:cs typeface="Times New Roman"/>
                        </a:rPr>
                        <a:t>P</a:t>
                      </a:r>
                      <a:r>
                        <a:rPr lang="en-US" sz="1800" b="1" dirty="0" smtClean="0">
                          <a:solidFill>
                            <a:srgbClr val="000000"/>
                          </a:solidFill>
                          <a:latin typeface="Helvetica" pitchFamily="34" charset="0"/>
                          <a:ea typeface="Times New Roman"/>
                          <a:cs typeface="Times New Roman"/>
                        </a:rPr>
                        <a:t>-Value</a:t>
                      </a:r>
                      <a:endParaRPr lang="en-US" sz="1800" dirty="0">
                        <a:latin typeface="Helvetica" pitchFamily="34" charset="0"/>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rgbClr val="000000"/>
                          </a:solidFill>
                          <a:latin typeface="Helvetica" pitchFamily="34" charset="0"/>
                          <a:ea typeface="Times New Roman"/>
                          <a:cs typeface="Times New Roman"/>
                        </a:rPr>
                        <a:t>Rejection Criterion for Fixed-Level </a:t>
                      </a:r>
                      <a:r>
                        <a:rPr lang="en-US" sz="1800" b="1" dirty="0" smtClean="0">
                          <a:solidFill>
                            <a:srgbClr val="000000"/>
                          </a:solidFill>
                          <a:latin typeface="Helvetica" pitchFamily="34" charset="0"/>
                          <a:ea typeface="Times New Roman"/>
                          <a:cs typeface="Times New Roman"/>
                        </a:rPr>
                        <a:t>Tests</a:t>
                      </a:r>
                    </a:p>
                    <a:p>
                      <a:pPr marL="0" marR="0" algn="ctr">
                        <a:spcBef>
                          <a:spcPts val="0"/>
                        </a:spcBef>
                        <a:spcAft>
                          <a:spcPts val="0"/>
                        </a:spcAft>
                      </a:pPr>
                      <a:endParaRPr lang="en-US" sz="1800" dirty="0">
                        <a:latin typeface="Helvetica" pitchFamily="34" charset="0"/>
                        <a:ea typeface="Times New Roman"/>
                        <a:cs typeface="Times New Roman"/>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US" sz="1800" b="0" i="1" dirty="0">
                          <a:solidFill>
                            <a:srgbClr val="000000"/>
                          </a:solidFill>
                          <a:latin typeface="Helvetica" pitchFamily="34" charset="0"/>
                          <a:ea typeface="Times New Roman"/>
                          <a:cs typeface="Times New Roman"/>
                        </a:rPr>
                        <a:t>H</a:t>
                      </a:r>
                      <a:r>
                        <a:rPr lang="en-US" sz="1800" b="0" baseline="-25000" dirty="0">
                          <a:solidFill>
                            <a:srgbClr val="000000"/>
                          </a:solidFill>
                          <a:latin typeface="Helvetica" pitchFamily="34" charset="0"/>
                          <a:ea typeface="Times New Roman"/>
                          <a:cs typeface="Times New Roman"/>
                        </a:rPr>
                        <a:t>1</a:t>
                      </a:r>
                      <a:r>
                        <a:rPr lang="en-US" sz="1800" b="0" dirty="0">
                          <a:solidFill>
                            <a:srgbClr val="000000"/>
                          </a:solidFill>
                          <a:latin typeface="Helvetica" pitchFamily="34" charset="0"/>
                          <a:ea typeface="Times New Roman"/>
                          <a:cs typeface="Times New Roman"/>
                        </a:rPr>
                        <a:t>: </a:t>
                      </a:r>
                      <a:r>
                        <a:rPr lang="en-US" sz="1800" b="0" i="1" dirty="0">
                          <a:solidFill>
                            <a:srgbClr val="000000"/>
                          </a:solidFill>
                          <a:latin typeface="Helvetica" pitchFamily="34" charset="0"/>
                          <a:ea typeface="Times New Roman"/>
                          <a:cs typeface="Times New Roman"/>
                        </a:rPr>
                        <a:t>p</a:t>
                      </a:r>
                      <a:r>
                        <a:rPr lang="en-US" sz="1800" b="0" baseline="-25000" dirty="0">
                          <a:solidFill>
                            <a:srgbClr val="000000"/>
                          </a:solidFill>
                          <a:latin typeface="Helvetica" pitchFamily="34" charset="0"/>
                          <a:ea typeface="Times New Roman"/>
                          <a:cs typeface="Times New Roman"/>
                        </a:rPr>
                        <a:t>1</a:t>
                      </a:r>
                      <a:r>
                        <a:rPr lang="en-US" sz="1800" b="0" dirty="0">
                          <a:solidFill>
                            <a:srgbClr val="000000"/>
                          </a:solidFill>
                          <a:latin typeface="Helvetica" pitchFamily="34" charset="0"/>
                          <a:ea typeface="Times New Roman"/>
                          <a:cs typeface="Times New Roman"/>
                        </a:rPr>
                        <a:t> </a:t>
                      </a:r>
                      <a:r>
                        <a:rPr lang="en-US" sz="1800" b="0" dirty="0">
                          <a:solidFill>
                            <a:srgbClr val="000000"/>
                          </a:solidFill>
                          <a:latin typeface="Helvetica" pitchFamily="34" charset="0"/>
                          <a:ea typeface="Times New Roman"/>
                          <a:cs typeface="Times New Roman"/>
                          <a:sym typeface="Symbol"/>
                        </a:rPr>
                        <a:t></a:t>
                      </a:r>
                      <a:r>
                        <a:rPr lang="en-US" sz="1800" b="0" dirty="0">
                          <a:solidFill>
                            <a:srgbClr val="000000"/>
                          </a:solidFill>
                          <a:latin typeface="Helvetica" pitchFamily="34" charset="0"/>
                          <a:ea typeface="Times New Roman"/>
                          <a:cs typeface="Times New Roman"/>
                        </a:rPr>
                        <a:t> </a:t>
                      </a:r>
                      <a:r>
                        <a:rPr lang="en-US" sz="1800" b="0" i="1" dirty="0">
                          <a:solidFill>
                            <a:srgbClr val="000000"/>
                          </a:solidFill>
                          <a:latin typeface="Helvetica" pitchFamily="34" charset="0"/>
                          <a:ea typeface="Times New Roman"/>
                          <a:cs typeface="Times New Roman"/>
                        </a:rPr>
                        <a:t>p</a:t>
                      </a:r>
                      <a:r>
                        <a:rPr lang="en-US" sz="1800" b="0" baseline="-25000" dirty="0">
                          <a:solidFill>
                            <a:srgbClr val="000000"/>
                          </a:solidFill>
                          <a:latin typeface="Helvetica" pitchFamily="34" charset="0"/>
                          <a:ea typeface="Times New Roman"/>
                          <a:cs typeface="Times New Roman"/>
                        </a:rPr>
                        <a:t>2</a:t>
                      </a:r>
                      <a:endParaRPr lang="en-US" sz="1800" dirty="0">
                        <a:latin typeface="Helvetica" pitchFamily="34" charset="0"/>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800" b="0" dirty="0">
                          <a:solidFill>
                            <a:srgbClr val="000000"/>
                          </a:solidFill>
                          <a:latin typeface="Helvetica" pitchFamily="34" charset="0"/>
                          <a:ea typeface="Times New Roman"/>
                          <a:cs typeface="Times New Roman"/>
                        </a:rPr>
                        <a:t>Probability above |</a:t>
                      </a: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rPr>
                        <a:t>| and </a:t>
                      </a:r>
                      <a:br>
                        <a:rPr lang="en-US" sz="1800" b="0" dirty="0">
                          <a:solidFill>
                            <a:srgbClr val="000000"/>
                          </a:solidFill>
                          <a:latin typeface="Helvetica" pitchFamily="34" charset="0"/>
                          <a:ea typeface="Times New Roman"/>
                          <a:cs typeface="Times New Roman"/>
                        </a:rPr>
                      </a:br>
                      <a:r>
                        <a:rPr lang="en-US" sz="1800" b="0" dirty="0">
                          <a:solidFill>
                            <a:srgbClr val="000000"/>
                          </a:solidFill>
                          <a:latin typeface="Helvetica" pitchFamily="34" charset="0"/>
                          <a:ea typeface="Times New Roman"/>
                          <a:cs typeface="Times New Roman"/>
                        </a:rPr>
                        <a:t>probability below -|</a:t>
                      </a: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rPr>
                        <a:t>|. </a:t>
                      </a:r>
                      <a:br>
                        <a:rPr lang="en-US" sz="1800" b="0" dirty="0">
                          <a:solidFill>
                            <a:srgbClr val="000000"/>
                          </a:solidFill>
                          <a:latin typeface="Helvetica" pitchFamily="34" charset="0"/>
                          <a:ea typeface="Times New Roman"/>
                          <a:cs typeface="Times New Roman"/>
                        </a:rPr>
                      </a:br>
                      <a:r>
                        <a:rPr lang="en-US" sz="1800" b="0" i="1" dirty="0">
                          <a:solidFill>
                            <a:srgbClr val="000000"/>
                          </a:solidFill>
                          <a:latin typeface="Helvetica" pitchFamily="34" charset="0"/>
                          <a:ea typeface="Times New Roman"/>
                          <a:cs typeface="Times New Roman"/>
                        </a:rPr>
                        <a:t>P</a:t>
                      </a:r>
                      <a:r>
                        <a:rPr lang="en-US" sz="1800" b="0" dirty="0">
                          <a:solidFill>
                            <a:srgbClr val="000000"/>
                          </a:solidFill>
                          <a:latin typeface="Helvetica" pitchFamily="34" charset="0"/>
                          <a:ea typeface="Times New Roman"/>
                          <a:cs typeface="Times New Roman"/>
                        </a:rPr>
                        <a:t> = 2[1 - </a:t>
                      </a:r>
                      <a:r>
                        <a:rPr lang="en-US" sz="1800" b="0" dirty="0">
                          <a:solidFill>
                            <a:srgbClr val="000000"/>
                          </a:solidFill>
                          <a:latin typeface="Helvetica" pitchFamily="34" charset="0"/>
                          <a:ea typeface="Times New Roman"/>
                          <a:cs typeface="Times New Roman"/>
                          <a:sym typeface="Symbol"/>
                        </a:rPr>
                        <a:t></a:t>
                      </a:r>
                      <a:r>
                        <a:rPr lang="en-US" sz="1800" b="0" dirty="0">
                          <a:solidFill>
                            <a:srgbClr val="000000"/>
                          </a:solidFill>
                          <a:latin typeface="Helvetica" pitchFamily="34" charset="0"/>
                          <a:ea typeface="Times New Roman"/>
                          <a:cs typeface="Times New Roman"/>
                        </a:rPr>
                        <a:t>(|</a:t>
                      </a: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smtClean="0">
                          <a:solidFill>
                            <a:srgbClr val="000000"/>
                          </a:solidFill>
                          <a:latin typeface="Helvetica" pitchFamily="34" charset="0"/>
                          <a:ea typeface="Times New Roman"/>
                          <a:cs typeface="Times New Roman"/>
                        </a:rPr>
                        <a:t>|)]</a:t>
                      </a:r>
                    </a:p>
                    <a:p>
                      <a:pPr marL="0" marR="0">
                        <a:spcBef>
                          <a:spcPts val="0"/>
                        </a:spcBef>
                        <a:spcAft>
                          <a:spcPts val="0"/>
                        </a:spcAft>
                      </a:pPr>
                      <a:endParaRPr lang="en-US" sz="1800" dirty="0">
                        <a:latin typeface="Helvetica" pitchFamily="34" charset="0"/>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rPr>
                        <a:t> &gt; </a:t>
                      </a:r>
                      <a:r>
                        <a:rPr lang="en-US" sz="1800" b="0" i="1" dirty="0" err="1">
                          <a:solidFill>
                            <a:srgbClr val="000000"/>
                          </a:solidFill>
                          <a:latin typeface="Helvetica" pitchFamily="34" charset="0"/>
                          <a:ea typeface="Times New Roman"/>
                          <a:cs typeface="Times New Roman"/>
                        </a:rPr>
                        <a:t>z</a:t>
                      </a:r>
                      <a:r>
                        <a:rPr lang="en-US" sz="1800" b="0" baseline="-25000" dirty="0" err="1">
                          <a:solidFill>
                            <a:srgbClr val="000000"/>
                          </a:solidFill>
                          <a:latin typeface="Symbol" pitchFamily="18" charset="2"/>
                          <a:ea typeface="Times New Roman"/>
                          <a:cs typeface="Times New Roman"/>
                        </a:rPr>
                        <a:t>a</a:t>
                      </a:r>
                      <a:r>
                        <a:rPr lang="en-US" sz="1800" b="0" baseline="-25000" dirty="0">
                          <a:solidFill>
                            <a:srgbClr val="000000"/>
                          </a:solidFill>
                          <a:latin typeface="Helvetica" pitchFamily="34" charset="0"/>
                          <a:ea typeface="Times New Roman"/>
                          <a:cs typeface="Times New Roman"/>
                        </a:rPr>
                        <a:t>/2</a:t>
                      </a:r>
                      <a:r>
                        <a:rPr lang="en-US" sz="1800" b="0" dirty="0">
                          <a:solidFill>
                            <a:srgbClr val="000000"/>
                          </a:solidFill>
                          <a:latin typeface="Helvetica" pitchFamily="34" charset="0"/>
                          <a:ea typeface="Times New Roman"/>
                          <a:cs typeface="Times New Roman"/>
                        </a:rPr>
                        <a:t> or </a:t>
                      </a: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rPr>
                        <a:t> &lt; -</a:t>
                      </a:r>
                      <a:r>
                        <a:rPr lang="en-US" sz="1800" b="0" i="1" dirty="0" err="1">
                          <a:solidFill>
                            <a:srgbClr val="000000"/>
                          </a:solidFill>
                          <a:latin typeface="Helvetica" pitchFamily="34" charset="0"/>
                          <a:ea typeface="Times New Roman"/>
                          <a:cs typeface="Times New Roman"/>
                        </a:rPr>
                        <a:t>z</a:t>
                      </a:r>
                      <a:r>
                        <a:rPr lang="en-US" sz="1800" b="0" baseline="-25000" dirty="0" err="1">
                          <a:solidFill>
                            <a:srgbClr val="000000"/>
                          </a:solidFill>
                          <a:latin typeface="Symbol" pitchFamily="18" charset="2"/>
                          <a:ea typeface="Times New Roman"/>
                          <a:cs typeface="Times New Roman"/>
                        </a:rPr>
                        <a:t>a</a:t>
                      </a:r>
                      <a:r>
                        <a:rPr lang="en-US" sz="1800" b="0" baseline="-25000" dirty="0">
                          <a:solidFill>
                            <a:srgbClr val="000000"/>
                          </a:solidFill>
                          <a:latin typeface="Helvetica" pitchFamily="34" charset="0"/>
                          <a:ea typeface="Times New Roman"/>
                          <a:cs typeface="Times New Roman"/>
                        </a:rPr>
                        <a:t>/2</a:t>
                      </a:r>
                      <a:endParaRPr lang="en-US" sz="1800" dirty="0">
                        <a:latin typeface="Helvetica" pitchFamily="34" charset="0"/>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0">
                <a:tc>
                  <a:txBody>
                    <a:bodyPr/>
                    <a:lstStyle/>
                    <a:p>
                      <a:pPr marL="0" marR="0">
                        <a:spcBef>
                          <a:spcPts val="0"/>
                        </a:spcBef>
                        <a:spcAft>
                          <a:spcPts val="0"/>
                        </a:spcAft>
                      </a:pPr>
                      <a:r>
                        <a:rPr lang="en-US" sz="1800" b="0" i="1" dirty="0">
                          <a:solidFill>
                            <a:srgbClr val="000000"/>
                          </a:solidFill>
                          <a:latin typeface="Helvetica" pitchFamily="34" charset="0"/>
                          <a:ea typeface="Times New Roman"/>
                          <a:cs typeface="Times New Roman"/>
                        </a:rPr>
                        <a:t>H</a:t>
                      </a:r>
                      <a:r>
                        <a:rPr lang="en-US" sz="1800" b="0" baseline="-25000" dirty="0">
                          <a:solidFill>
                            <a:srgbClr val="000000"/>
                          </a:solidFill>
                          <a:latin typeface="Helvetica" pitchFamily="34" charset="0"/>
                          <a:ea typeface="Times New Roman"/>
                          <a:cs typeface="Times New Roman"/>
                        </a:rPr>
                        <a:t>1</a:t>
                      </a:r>
                      <a:r>
                        <a:rPr lang="en-US" sz="1800" b="0" dirty="0">
                          <a:solidFill>
                            <a:srgbClr val="000000"/>
                          </a:solidFill>
                          <a:latin typeface="Helvetica" pitchFamily="34" charset="0"/>
                          <a:ea typeface="Times New Roman"/>
                          <a:cs typeface="Times New Roman"/>
                        </a:rPr>
                        <a:t>: </a:t>
                      </a:r>
                      <a:r>
                        <a:rPr lang="en-US" sz="1800" b="0" i="1" dirty="0">
                          <a:solidFill>
                            <a:srgbClr val="000000"/>
                          </a:solidFill>
                          <a:latin typeface="Helvetica" pitchFamily="34" charset="0"/>
                          <a:ea typeface="Times New Roman"/>
                          <a:cs typeface="Times New Roman"/>
                        </a:rPr>
                        <a:t>p</a:t>
                      </a:r>
                      <a:r>
                        <a:rPr lang="en-US" sz="1800" b="0" baseline="-25000" dirty="0">
                          <a:solidFill>
                            <a:srgbClr val="000000"/>
                          </a:solidFill>
                          <a:latin typeface="Helvetica" pitchFamily="34" charset="0"/>
                          <a:ea typeface="Times New Roman"/>
                          <a:cs typeface="Times New Roman"/>
                        </a:rPr>
                        <a:t>1</a:t>
                      </a:r>
                      <a:r>
                        <a:rPr lang="en-US" sz="1800" b="0" dirty="0">
                          <a:solidFill>
                            <a:srgbClr val="000000"/>
                          </a:solidFill>
                          <a:latin typeface="Helvetica" pitchFamily="34" charset="0"/>
                          <a:ea typeface="Times New Roman"/>
                          <a:cs typeface="Times New Roman"/>
                        </a:rPr>
                        <a:t> &gt; </a:t>
                      </a:r>
                      <a:r>
                        <a:rPr lang="en-US" sz="1800" b="0" i="1" dirty="0">
                          <a:solidFill>
                            <a:srgbClr val="000000"/>
                          </a:solidFill>
                          <a:latin typeface="Helvetica" pitchFamily="34" charset="0"/>
                          <a:ea typeface="Times New Roman"/>
                          <a:cs typeface="Times New Roman"/>
                        </a:rPr>
                        <a:t>p</a:t>
                      </a:r>
                      <a:r>
                        <a:rPr lang="en-US" sz="1800" b="0" baseline="-25000" dirty="0">
                          <a:solidFill>
                            <a:srgbClr val="000000"/>
                          </a:solidFill>
                          <a:latin typeface="Helvetica" pitchFamily="34" charset="0"/>
                          <a:ea typeface="Times New Roman"/>
                          <a:cs typeface="Times New Roman"/>
                        </a:rPr>
                        <a:t>2</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b="0" dirty="0">
                          <a:solidFill>
                            <a:srgbClr val="000000"/>
                          </a:solidFill>
                          <a:latin typeface="Helvetica" pitchFamily="34" charset="0"/>
                          <a:ea typeface="Times New Roman"/>
                          <a:cs typeface="Times New Roman"/>
                        </a:rPr>
                        <a:t>Probability above </a:t>
                      </a: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rPr>
                        <a:t>. </a:t>
                      </a:r>
                      <a:br>
                        <a:rPr lang="en-US" sz="1800" b="0" dirty="0">
                          <a:solidFill>
                            <a:srgbClr val="000000"/>
                          </a:solidFill>
                          <a:latin typeface="Helvetica" pitchFamily="34" charset="0"/>
                          <a:ea typeface="Times New Roman"/>
                          <a:cs typeface="Times New Roman"/>
                        </a:rPr>
                      </a:br>
                      <a:r>
                        <a:rPr lang="en-US" sz="1800" b="0" i="1" dirty="0">
                          <a:solidFill>
                            <a:srgbClr val="000000"/>
                          </a:solidFill>
                          <a:latin typeface="Helvetica" pitchFamily="34" charset="0"/>
                          <a:ea typeface="Times New Roman"/>
                          <a:cs typeface="Times New Roman"/>
                        </a:rPr>
                        <a:t>P</a:t>
                      </a:r>
                      <a:r>
                        <a:rPr lang="en-US" sz="1800" b="0" dirty="0">
                          <a:solidFill>
                            <a:srgbClr val="000000"/>
                          </a:solidFill>
                          <a:latin typeface="Helvetica" pitchFamily="34" charset="0"/>
                          <a:ea typeface="Times New Roman"/>
                          <a:cs typeface="Times New Roman"/>
                        </a:rPr>
                        <a:t> = 1 - </a:t>
                      </a:r>
                      <a:r>
                        <a:rPr lang="en-US" sz="1800" b="0" dirty="0">
                          <a:solidFill>
                            <a:srgbClr val="000000"/>
                          </a:solidFill>
                          <a:latin typeface="Helvetica" pitchFamily="34" charset="0"/>
                          <a:ea typeface="Times New Roman"/>
                          <a:cs typeface="Times New Roman"/>
                          <a:sym typeface="Symbol"/>
                        </a:rPr>
                        <a:t></a:t>
                      </a:r>
                      <a:r>
                        <a:rPr lang="en-US" sz="1800" b="0" dirty="0">
                          <a:solidFill>
                            <a:srgbClr val="000000"/>
                          </a:solidFill>
                          <a:latin typeface="Helvetica" pitchFamily="34" charset="0"/>
                          <a:ea typeface="Times New Roman"/>
                          <a:cs typeface="Times New Roman"/>
                        </a:rPr>
                        <a:t>(</a:t>
                      </a: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smtClean="0">
                          <a:solidFill>
                            <a:srgbClr val="000000"/>
                          </a:solidFill>
                          <a:latin typeface="Helvetica" pitchFamily="34" charset="0"/>
                          <a:ea typeface="Times New Roman"/>
                          <a:cs typeface="Times New Roman"/>
                        </a:rPr>
                        <a:t>)</a:t>
                      </a:r>
                    </a:p>
                    <a:p>
                      <a:pPr marL="0" marR="0">
                        <a:spcBef>
                          <a:spcPts val="0"/>
                        </a:spcBef>
                        <a:spcAft>
                          <a:spcPts val="0"/>
                        </a:spcAft>
                      </a:pP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rPr>
                        <a:t> &gt; </a:t>
                      </a:r>
                      <a:r>
                        <a:rPr lang="en-US" sz="1800" b="0" i="1" dirty="0" err="1">
                          <a:solidFill>
                            <a:srgbClr val="000000"/>
                          </a:solidFill>
                          <a:latin typeface="Helvetica" pitchFamily="34" charset="0"/>
                          <a:ea typeface="Times New Roman"/>
                          <a:cs typeface="Times New Roman"/>
                        </a:rPr>
                        <a:t>z</a:t>
                      </a:r>
                      <a:r>
                        <a:rPr lang="en-US" sz="1800" b="0" baseline="-25000" dirty="0" err="1">
                          <a:solidFill>
                            <a:srgbClr val="000000"/>
                          </a:solidFill>
                          <a:latin typeface="Symbol" pitchFamily="18" charset="2"/>
                          <a:ea typeface="Times New Roman"/>
                          <a:cs typeface="Times New Roman"/>
                        </a:rPr>
                        <a:t>a</a:t>
                      </a:r>
                      <a:endParaRPr lang="en-US" sz="1800" dirty="0">
                        <a:latin typeface="Symbol" pitchFamily="18" charset="2"/>
                        <a:ea typeface="Times New Roman"/>
                        <a:cs typeface="Times New Roman"/>
                      </a:endParaRPr>
                    </a:p>
                  </a:txBody>
                  <a:tcPr marL="68580" marR="68580" marT="0" marB="0">
                    <a:lnL>
                      <a:noFill/>
                    </a:lnL>
                    <a:lnR>
                      <a:noFill/>
                    </a:lnR>
                    <a:lnT>
                      <a:noFill/>
                    </a:lnT>
                    <a:lnB>
                      <a:noFill/>
                    </a:lnB>
                  </a:tcPr>
                </a:tc>
              </a:tr>
              <a:tr h="0">
                <a:tc>
                  <a:txBody>
                    <a:bodyPr/>
                    <a:lstStyle/>
                    <a:p>
                      <a:pPr marL="0" marR="0">
                        <a:spcBef>
                          <a:spcPts val="0"/>
                        </a:spcBef>
                        <a:spcAft>
                          <a:spcPts val="0"/>
                        </a:spcAft>
                      </a:pPr>
                      <a:r>
                        <a:rPr lang="en-US" sz="1800" b="0" i="1">
                          <a:solidFill>
                            <a:srgbClr val="000000"/>
                          </a:solidFill>
                          <a:latin typeface="Helvetica" pitchFamily="34" charset="0"/>
                          <a:ea typeface="Times New Roman"/>
                          <a:cs typeface="Times New Roman"/>
                        </a:rPr>
                        <a:t>H</a:t>
                      </a:r>
                      <a:r>
                        <a:rPr lang="en-US" sz="1800" b="0" baseline="-25000">
                          <a:solidFill>
                            <a:srgbClr val="000000"/>
                          </a:solidFill>
                          <a:latin typeface="Helvetica" pitchFamily="34" charset="0"/>
                          <a:ea typeface="Times New Roman"/>
                          <a:cs typeface="Times New Roman"/>
                        </a:rPr>
                        <a:t>1</a:t>
                      </a:r>
                      <a:r>
                        <a:rPr lang="en-US" sz="1800" b="0">
                          <a:solidFill>
                            <a:srgbClr val="000000"/>
                          </a:solidFill>
                          <a:latin typeface="Helvetica" pitchFamily="34" charset="0"/>
                          <a:ea typeface="Times New Roman"/>
                          <a:cs typeface="Times New Roman"/>
                        </a:rPr>
                        <a:t>: </a:t>
                      </a:r>
                      <a:r>
                        <a:rPr lang="en-US" sz="1800" b="0" i="1">
                          <a:solidFill>
                            <a:srgbClr val="000000"/>
                          </a:solidFill>
                          <a:latin typeface="Helvetica" pitchFamily="34" charset="0"/>
                          <a:ea typeface="Times New Roman"/>
                          <a:cs typeface="Times New Roman"/>
                        </a:rPr>
                        <a:t>p</a:t>
                      </a:r>
                      <a:r>
                        <a:rPr lang="en-US" sz="1800" b="0" baseline="-25000">
                          <a:solidFill>
                            <a:srgbClr val="000000"/>
                          </a:solidFill>
                          <a:latin typeface="Helvetica" pitchFamily="34" charset="0"/>
                          <a:ea typeface="Times New Roman"/>
                          <a:cs typeface="Times New Roman"/>
                        </a:rPr>
                        <a:t>1</a:t>
                      </a:r>
                      <a:r>
                        <a:rPr lang="en-US" sz="1800" b="0">
                          <a:solidFill>
                            <a:srgbClr val="000000"/>
                          </a:solidFill>
                          <a:latin typeface="Helvetica" pitchFamily="34" charset="0"/>
                          <a:ea typeface="Times New Roman"/>
                          <a:cs typeface="Times New Roman"/>
                        </a:rPr>
                        <a:t> &lt; </a:t>
                      </a:r>
                      <a:r>
                        <a:rPr lang="en-US" sz="1800" b="0" i="1">
                          <a:solidFill>
                            <a:srgbClr val="000000"/>
                          </a:solidFill>
                          <a:latin typeface="Helvetica" pitchFamily="34" charset="0"/>
                          <a:ea typeface="Times New Roman"/>
                          <a:cs typeface="Times New Roman"/>
                        </a:rPr>
                        <a:t>p</a:t>
                      </a:r>
                      <a:r>
                        <a:rPr lang="en-US" sz="1800" b="0" baseline="-25000">
                          <a:solidFill>
                            <a:srgbClr val="000000"/>
                          </a:solidFill>
                          <a:latin typeface="Helvetica" pitchFamily="34" charset="0"/>
                          <a:ea typeface="Times New Roman"/>
                          <a:cs typeface="Times New Roman"/>
                        </a:rPr>
                        <a:t>2</a:t>
                      </a:r>
                      <a:endParaRPr lang="en-US" sz="180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b="0" dirty="0">
                          <a:solidFill>
                            <a:srgbClr val="000000"/>
                          </a:solidFill>
                          <a:latin typeface="Helvetica" pitchFamily="34" charset="0"/>
                          <a:ea typeface="Times New Roman"/>
                          <a:cs typeface="Times New Roman"/>
                        </a:rPr>
                        <a:t>Probability below </a:t>
                      </a: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rPr>
                        <a:t>. </a:t>
                      </a:r>
                      <a:br>
                        <a:rPr lang="en-US" sz="1800" b="0" dirty="0">
                          <a:solidFill>
                            <a:srgbClr val="000000"/>
                          </a:solidFill>
                          <a:latin typeface="Helvetica" pitchFamily="34" charset="0"/>
                          <a:ea typeface="Times New Roman"/>
                          <a:cs typeface="Times New Roman"/>
                        </a:rPr>
                      </a:br>
                      <a:r>
                        <a:rPr lang="en-US" sz="1800" b="0" i="1" dirty="0">
                          <a:solidFill>
                            <a:srgbClr val="000000"/>
                          </a:solidFill>
                          <a:latin typeface="Helvetica" pitchFamily="34" charset="0"/>
                          <a:ea typeface="Times New Roman"/>
                          <a:cs typeface="Times New Roman"/>
                        </a:rPr>
                        <a:t>P</a:t>
                      </a:r>
                      <a:r>
                        <a:rPr lang="en-US" sz="1800" b="0" dirty="0">
                          <a:solidFill>
                            <a:srgbClr val="000000"/>
                          </a:solidFill>
                          <a:latin typeface="Helvetica" pitchFamily="34" charset="0"/>
                          <a:ea typeface="Times New Roman"/>
                          <a:cs typeface="Times New Roman"/>
                        </a:rPr>
                        <a:t> = </a:t>
                      </a:r>
                      <a:r>
                        <a:rPr lang="en-US" sz="1800" b="0" dirty="0">
                          <a:solidFill>
                            <a:srgbClr val="000000"/>
                          </a:solidFill>
                          <a:latin typeface="Helvetica" pitchFamily="34" charset="0"/>
                          <a:ea typeface="Times New Roman"/>
                          <a:cs typeface="Times New Roman"/>
                          <a:sym typeface="Symbol"/>
                        </a:rPr>
                        <a:t></a:t>
                      </a:r>
                      <a:r>
                        <a:rPr lang="en-US" sz="1800" b="0" dirty="0">
                          <a:solidFill>
                            <a:srgbClr val="000000"/>
                          </a:solidFill>
                          <a:latin typeface="Helvetica" pitchFamily="34" charset="0"/>
                          <a:ea typeface="Times New Roman"/>
                          <a:cs typeface="Times New Roman"/>
                        </a:rPr>
                        <a:t>(</a:t>
                      </a: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rPr>
                        <a:t>)</a:t>
                      </a:r>
                      <a:endParaRPr lang="en-US" sz="1800" dirty="0">
                        <a:latin typeface="Helvetica" pitchFamily="34" charset="0"/>
                        <a:ea typeface="Times New Roman"/>
                        <a:cs typeface="Times New Roman"/>
                      </a:endParaRPr>
                    </a:p>
                  </a:txBody>
                  <a:tcPr marL="68580" marR="68580" marT="0" marB="0">
                    <a:lnL>
                      <a:noFill/>
                    </a:lnL>
                    <a:lnR>
                      <a:noFill/>
                    </a:lnR>
                    <a:lnT>
                      <a:noFill/>
                    </a:lnT>
                    <a:lnB>
                      <a:noFill/>
                    </a:lnB>
                  </a:tcPr>
                </a:tc>
                <a:tc>
                  <a:txBody>
                    <a:bodyPr/>
                    <a:lstStyle/>
                    <a:p>
                      <a:pPr marL="0" marR="0">
                        <a:spcBef>
                          <a:spcPts val="0"/>
                        </a:spcBef>
                        <a:spcAft>
                          <a:spcPts val="0"/>
                        </a:spcAft>
                      </a:pPr>
                      <a:r>
                        <a:rPr lang="en-US" sz="1800" b="0" i="1" dirty="0">
                          <a:solidFill>
                            <a:srgbClr val="000000"/>
                          </a:solidFill>
                          <a:latin typeface="Helvetica" pitchFamily="34" charset="0"/>
                          <a:ea typeface="Times New Roman"/>
                          <a:cs typeface="Times New Roman"/>
                        </a:rPr>
                        <a:t>z</a:t>
                      </a:r>
                      <a:r>
                        <a:rPr lang="en-US" sz="1800" b="0" baseline="-25000" dirty="0">
                          <a:solidFill>
                            <a:srgbClr val="000000"/>
                          </a:solidFill>
                          <a:latin typeface="Helvetica" pitchFamily="34" charset="0"/>
                          <a:ea typeface="Times New Roman"/>
                          <a:cs typeface="Times New Roman"/>
                        </a:rPr>
                        <a:t>0</a:t>
                      </a:r>
                      <a:r>
                        <a:rPr lang="en-US" sz="1800" b="0" dirty="0">
                          <a:solidFill>
                            <a:srgbClr val="000000"/>
                          </a:solidFill>
                          <a:latin typeface="Helvetica" pitchFamily="34" charset="0"/>
                          <a:ea typeface="Times New Roman"/>
                          <a:cs typeface="Times New Roman"/>
                        </a:rPr>
                        <a:t> &lt; -</a:t>
                      </a:r>
                      <a:r>
                        <a:rPr lang="en-US" sz="1800" b="0" i="1" dirty="0" err="1">
                          <a:solidFill>
                            <a:srgbClr val="000000"/>
                          </a:solidFill>
                          <a:latin typeface="Helvetica" pitchFamily="34" charset="0"/>
                          <a:ea typeface="Times New Roman"/>
                          <a:cs typeface="Times New Roman"/>
                        </a:rPr>
                        <a:t>z</a:t>
                      </a:r>
                      <a:r>
                        <a:rPr lang="en-US" sz="1800" b="0" baseline="-25000" dirty="0" err="1">
                          <a:solidFill>
                            <a:srgbClr val="000000"/>
                          </a:solidFill>
                          <a:latin typeface="Symbol" pitchFamily="18" charset="2"/>
                          <a:ea typeface="Times New Roman"/>
                          <a:cs typeface="Times New Roman"/>
                        </a:rPr>
                        <a:t>a</a:t>
                      </a:r>
                      <a:endParaRPr lang="en-US" sz="1800" dirty="0">
                        <a:latin typeface="Symbol" pitchFamily="18" charset="2"/>
                        <a:ea typeface="Times New Roman"/>
                        <a:cs typeface="Times New Roman"/>
                      </a:endParaRPr>
                    </a:p>
                  </a:txBody>
                  <a:tcPr marL="68580" marR="68580" marT="0" marB="0">
                    <a:lnL>
                      <a:noFill/>
                    </a:lnL>
                    <a:lnR>
                      <a:noFill/>
                    </a:lnR>
                    <a:lnT>
                      <a:noFill/>
                    </a:lnT>
                    <a:lnB>
                      <a:noFill/>
                    </a:lnB>
                  </a:tcPr>
                </a:tc>
              </a:tr>
            </a:tbl>
          </a:graphicData>
        </a:graphic>
      </p:graphicFrame>
      <p:sp>
        <p:nvSpPr>
          <p:cNvPr id="42005" name="Rectangle 9"/>
          <p:cNvSpPr>
            <a:spLocks noChangeArrowheads="1"/>
          </p:cNvSpPr>
          <p:nvPr/>
        </p:nvSpPr>
        <p:spPr bwMode="auto">
          <a:xfrm>
            <a:off x="6553200" y="1752600"/>
            <a:ext cx="1009650" cy="400050"/>
          </a:xfrm>
          <a:prstGeom prst="rect">
            <a:avLst/>
          </a:prstGeom>
          <a:noFill/>
          <a:ln w="9525">
            <a:noFill/>
            <a:miter lim="800000"/>
            <a:headEnd/>
            <a:tailEnd/>
          </a:ln>
        </p:spPr>
        <p:txBody>
          <a:bodyPr wrap="none">
            <a:spAutoFit/>
          </a:bodyPr>
          <a:lstStyle/>
          <a:p>
            <a:r>
              <a:rPr lang="en-US" sz="2000">
                <a:latin typeface="Helvetica"/>
              </a:rPr>
              <a:t>(10-35)</a:t>
            </a:r>
            <a:endParaRPr lang="en-US" sz="2000"/>
          </a:p>
        </p:txBody>
      </p:sp>
      <p:sp>
        <p:nvSpPr>
          <p:cNvPr id="1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10-6 </a:t>
            </a:r>
            <a:r>
              <a:rPr lang="en-US" dirty="0" smtClean="0">
                <a:latin typeface="Helvetica" pitchFamily="50" charset="0"/>
              </a:rPr>
              <a:t>Inference on Two Population  Proportions</a:t>
            </a:r>
            <a:endParaRPr lang="en-US" dirty="0">
              <a:latin typeface="Helvetica"/>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4"/>
          <p:cNvSpPr>
            <a:spLocks noGrp="1" noChangeArrowheads="1"/>
          </p:cNvSpPr>
          <p:nvPr>
            <p:ph type="title"/>
          </p:nvPr>
        </p:nvSpPr>
        <p:spPr>
          <a:xfrm>
            <a:off x="381000" y="0"/>
            <a:ext cx="8534400" cy="838200"/>
          </a:xfrm>
        </p:spPr>
        <p:txBody>
          <a:bodyPr/>
          <a:lstStyle/>
          <a:p>
            <a:pPr algn="l" eaLnBrk="1" hangingPunct="1"/>
            <a:r>
              <a:rPr lang="en-US" sz="3200" b="1" smtClean="0"/>
              <a:t>Example 10-16 St. John's Wort</a:t>
            </a:r>
            <a:endParaRPr lang="en-US" sz="3600" b="1" smtClean="0"/>
          </a:p>
        </p:txBody>
      </p:sp>
      <p:sp>
        <p:nvSpPr>
          <p:cNvPr id="43012" name="Slide Number Placeholder 5"/>
          <p:cNvSpPr>
            <a:spLocks noGrp="1"/>
          </p:cNvSpPr>
          <p:nvPr>
            <p:ph type="sldNum" sz="quarter" idx="12"/>
          </p:nvPr>
        </p:nvSpPr>
        <p:spPr bwMode="auto">
          <a:noFill/>
          <a:ln>
            <a:miter lim="800000"/>
            <a:headEnd/>
            <a:tailEnd/>
          </a:ln>
        </p:spPr>
        <p:txBody>
          <a:bodyPr/>
          <a:lstStyle/>
          <a:p>
            <a:fld id="{277CF8E8-A759-4479-A5B1-775B2D40A7D1}" type="slidenum">
              <a:rPr lang="en-US" smtClean="0">
                <a:latin typeface="Helvetica"/>
              </a:rPr>
              <a:pPr/>
              <a:t>46</a:t>
            </a:fld>
            <a:endParaRPr lang="en-US" smtClean="0">
              <a:latin typeface="Helvetica"/>
            </a:endParaRPr>
          </a:p>
        </p:txBody>
      </p:sp>
      <p:sp>
        <p:nvSpPr>
          <p:cNvPr id="80900" name="TextBox 5"/>
          <p:cNvSpPr txBox="1">
            <a:spLocks noChangeArrowheads="1"/>
          </p:cNvSpPr>
          <p:nvPr/>
        </p:nvSpPr>
        <p:spPr bwMode="auto">
          <a:xfrm>
            <a:off x="381000" y="838200"/>
            <a:ext cx="8458200" cy="5099050"/>
          </a:xfrm>
          <a:prstGeom prst="rect">
            <a:avLst/>
          </a:prstGeom>
          <a:noFill/>
          <a:ln w="9525">
            <a:noFill/>
            <a:miter lim="800000"/>
            <a:headEnd/>
            <a:tailEnd/>
          </a:ln>
        </p:spPr>
        <p:txBody>
          <a:bodyPr>
            <a:spAutoFit/>
          </a:bodyPr>
          <a:lstStyle/>
          <a:p>
            <a:pPr>
              <a:defRPr/>
            </a:pPr>
            <a:r>
              <a:rPr lang="en-US" sz="1600" dirty="0">
                <a:latin typeface="+mn-lt"/>
              </a:rPr>
              <a:t>Extracts of St. John's </a:t>
            </a:r>
            <a:r>
              <a:rPr lang="en-US" sz="1600" dirty="0" err="1">
                <a:latin typeface="+mn-lt"/>
              </a:rPr>
              <a:t>Wort</a:t>
            </a:r>
            <a:r>
              <a:rPr lang="en-US" sz="1600" dirty="0">
                <a:latin typeface="+mn-lt"/>
              </a:rPr>
              <a:t> are widely used to treat depression. An article in the April 18, 2001, issue of the </a:t>
            </a:r>
            <a:r>
              <a:rPr lang="en-US" sz="1600" i="1" dirty="0">
                <a:latin typeface="+mn-lt"/>
              </a:rPr>
              <a:t>Journal of the American Medical Association </a:t>
            </a:r>
            <a:r>
              <a:rPr lang="en-US" sz="1600" dirty="0">
                <a:latin typeface="+mn-lt"/>
              </a:rPr>
              <a:t>compared the efficacy of a standard extract of St. John's </a:t>
            </a:r>
            <a:r>
              <a:rPr lang="en-US" sz="1600" dirty="0" err="1">
                <a:latin typeface="+mn-lt"/>
              </a:rPr>
              <a:t>Wort</a:t>
            </a:r>
            <a:r>
              <a:rPr lang="en-US" sz="1600" dirty="0">
                <a:latin typeface="+mn-lt"/>
              </a:rPr>
              <a:t> with a placebo in 200 outpatients diagnosed with major depression. Patients were randomly assigned to two groups; one group received the St. John's </a:t>
            </a:r>
            <a:r>
              <a:rPr lang="en-US" sz="1600" dirty="0" err="1">
                <a:latin typeface="+mn-lt"/>
              </a:rPr>
              <a:t>Wort</a:t>
            </a:r>
            <a:r>
              <a:rPr lang="en-US" sz="1600" dirty="0">
                <a:latin typeface="+mn-lt"/>
              </a:rPr>
              <a:t>, and the other received the placebo. After eight weeks, 19 of the placebo-treated patients showed improvement, and 27 of those treated with St. John's </a:t>
            </a:r>
            <a:r>
              <a:rPr lang="en-US" sz="1600" dirty="0" err="1">
                <a:latin typeface="+mn-lt"/>
              </a:rPr>
              <a:t>Wort</a:t>
            </a:r>
            <a:r>
              <a:rPr lang="en-US" sz="1600" dirty="0">
                <a:latin typeface="+mn-lt"/>
              </a:rPr>
              <a:t> improved. Is there any reason to believe that St. John's </a:t>
            </a:r>
            <a:r>
              <a:rPr lang="en-US" sz="1600" dirty="0" err="1">
                <a:latin typeface="+mn-lt"/>
              </a:rPr>
              <a:t>Wort</a:t>
            </a:r>
            <a:r>
              <a:rPr lang="en-US" sz="1600" dirty="0">
                <a:latin typeface="+mn-lt"/>
              </a:rPr>
              <a:t> is effective in treating major depression? Use a =0.05.</a:t>
            </a:r>
          </a:p>
          <a:p>
            <a:pPr>
              <a:defRPr/>
            </a:pPr>
            <a:r>
              <a:rPr lang="en-US" sz="1600" dirty="0">
                <a:latin typeface="+mn-lt"/>
              </a:rPr>
              <a:t> </a:t>
            </a:r>
          </a:p>
          <a:p>
            <a:pPr>
              <a:defRPr/>
            </a:pPr>
            <a:r>
              <a:rPr lang="en-US" sz="1600" dirty="0">
                <a:latin typeface="+mn-lt"/>
              </a:rPr>
              <a:t>The seven-step hypothesis testing procedure leads to the following results:</a:t>
            </a:r>
          </a:p>
          <a:p>
            <a:pPr>
              <a:defRPr/>
            </a:pPr>
            <a:r>
              <a:rPr lang="en-US" sz="1600" dirty="0">
                <a:latin typeface="+mn-lt"/>
              </a:rPr>
              <a:t> </a:t>
            </a:r>
          </a:p>
          <a:p>
            <a:pPr>
              <a:defRPr/>
            </a:pPr>
            <a:r>
              <a:rPr lang="en-US" sz="1600" b="1" dirty="0">
                <a:latin typeface="+mn-lt"/>
              </a:rPr>
              <a:t>1.</a:t>
            </a:r>
            <a:r>
              <a:rPr lang="en-US" sz="1600" dirty="0">
                <a:latin typeface="+mn-lt"/>
              </a:rPr>
              <a:t> </a:t>
            </a:r>
            <a:r>
              <a:rPr lang="en-US" sz="1600" b="1" dirty="0">
                <a:latin typeface="+mn-lt"/>
              </a:rPr>
              <a:t>Parameter of interest: </a:t>
            </a:r>
            <a:r>
              <a:rPr lang="en-US" sz="1600" dirty="0">
                <a:latin typeface="+mn-lt"/>
              </a:rPr>
              <a:t>The parameters of interest are </a:t>
            </a:r>
            <a:r>
              <a:rPr lang="en-US" sz="1600" i="1" dirty="0">
                <a:latin typeface="+mn-lt"/>
              </a:rPr>
              <a:t>p</a:t>
            </a:r>
            <a:r>
              <a:rPr lang="en-US" sz="1600" baseline="-25000" dirty="0">
                <a:latin typeface="+mn-lt"/>
              </a:rPr>
              <a:t>1</a:t>
            </a:r>
            <a:r>
              <a:rPr lang="en-US" sz="1600" dirty="0">
                <a:latin typeface="+mn-lt"/>
              </a:rPr>
              <a:t> and </a:t>
            </a:r>
            <a:r>
              <a:rPr lang="en-US" sz="1600" i="1" dirty="0">
                <a:latin typeface="+mn-lt"/>
              </a:rPr>
              <a:t>p</a:t>
            </a:r>
            <a:r>
              <a:rPr lang="en-US" sz="1600" baseline="-25000" dirty="0">
                <a:latin typeface="+mn-lt"/>
              </a:rPr>
              <a:t>2</a:t>
            </a:r>
            <a:r>
              <a:rPr lang="en-US" sz="1600" i="1" dirty="0">
                <a:latin typeface="+mn-lt"/>
              </a:rPr>
              <a:t>,</a:t>
            </a:r>
            <a:r>
              <a:rPr lang="en-US" sz="1600" dirty="0">
                <a:latin typeface="+mn-lt"/>
              </a:rPr>
              <a:t> the proportion of patients who improve following treatment with St. John's </a:t>
            </a:r>
            <a:r>
              <a:rPr lang="en-US" sz="1600" dirty="0" err="1">
                <a:latin typeface="+mn-lt"/>
              </a:rPr>
              <a:t>Wort</a:t>
            </a:r>
            <a:r>
              <a:rPr lang="en-US" sz="1600" dirty="0">
                <a:latin typeface="+mn-lt"/>
              </a:rPr>
              <a:t> (</a:t>
            </a:r>
            <a:r>
              <a:rPr lang="en-US" sz="1600" i="1" dirty="0">
                <a:latin typeface="+mn-lt"/>
              </a:rPr>
              <a:t>p</a:t>
            </a:r>
            <a:r>
              <a:rPr lang="en-US" sz="1600" baseline="-25000" dirty="0">
                <a:latin typeface="+mn-lt"/>
              </a:rPr>
              <a:t>1</a:t>
            </a:r>
            <a:r>
              <a:rPr lang="en-US" sz="1600" dirty="0">
                <a:latin typeface="+mn-lt"/>
              </a:rPr>
              <a:t>) or the placebo (</a:t>
            </a:r>
            <a:r>
              <a:rPr lang="en-US" sz="1600" i="1" dirty="0">
                <a:latin typeface="+mn-lt"/>
              </a:rPr>
              <a:t>p</a:t>
            </a:r>
            <a:r>
              <a:rPr lang="en-US" sz="1600" baseline="-25000" dirty="0">
                <a:latin typeface="+mn-lt"/>
              </a:rPr>
              <a:t>2</a:t>
            </a:r>
            <a:r>
              <a:rPr lang="en-US" sz="1600" dirty="0">
                <a:latin typeface="+mn-lt"/>
              </a:rPr>
              <a:t>).</a:t>
            </a:r>
          </a:p>
          <a:p>
            <a:pPr>
              <a:defRPr/>
            </a:pPr>
            <a:r>
              <a:rPr lang="en-US" sz="1600" b="1" i="1" dirty="0">
                <a:latin typeface="+mn-lt"/>
              </a:rPr>
              <a:t> </a:t>
            </a:r>
            <a:endParaRPr lang="en-US" sz="1600" dirty="0">
              <a:latin typeface="+mn-lt"/>
            </a:endParaRPr>
          </a:p>
          <a:p>
            <a:pPr>
              <a:defRPr/>
            </a:pPr>
            <a:r>
              <a:rPr lang="en-US" sz="1600" b="1" dirty="0">
                <a:latin typeface="+mn-lt"/>
              </a:rPr>
              <a:t>2</a:t>
            </a:r>
            <a:r>
              <a:rPr lang="en-US" sz="1600" b="1" i="1" dirty="0">
                <a:latin typeface="+mn-lt"/>
              </a:rPr>
              <a:t>. </a:t>
            </a:r>
            <a:r>
              <a:rPr lang="en-US" sz="1600" b="1" dirty="0">
                <a:latin typeface="+mn-lt"/>
              </a:rPr>
              <a:t>Null hypothesis: </a:t>
            </a:r>
            <a:r>
              <a:rPr lang="en-US" sz="1600" i="1" dirty="0">
                <a:latin typeface="+mn-lt"/>
              </a:rPr>
              <a:t>H</a:t>
            </a:r>
            <a:r>
              <a:rPr lang="en-US" sz="1600" baseline="-25000" dirty="0">
                <a:latin typeface="+mn-lt"/>
              </a:rPr>
              <a:t>0</a:t>
            </a:r>
            <a:r>
              <a:rPr lang="en-US" sz="1600" dirty="0">
                <a:latin typeface="+mn-lt"/>
              </a:rPr>
              <a:t>: </a:t>
            </a:r>
            <a:r>
              <a:rPr lang="en-US" sz="1600" i="1" dirty="0">
                <a:latin typeface="+mn-lt"/>
              </a:rPr>
              <a:t>p</a:t>
            </a:r>
            <a:r>
              <a:rPr lang="en-US" sz="1600" baseline="-25000" dirty="0">
                <a:latin typeface="+mn-lt"/>
              </a:rPr>
              <a:t>1</a:t>
            </a:r>
            <a:r>
              <a:rPr lang="en-US" sz="1600" dirty="0">
                <a:latin typeface="+mn-lt"/>
              </a:rPr>
              <a:t> = </a:t>
            </a:r>
            <a:r>
              <a:rPr lang="en-US" sz="1600" i="1" dirty="0">
                <a:latin typeface="+mn-lt"/>
              </a:rPr>
              <a:t>p</a:t>
            </a:r>
            <a:r>
              <a:rPr lang="en-US" sz="1600" baseline="-25000" dirty="0">
                <a:latin typeface="+mn-lt"/>
              </a:rPr>
              <a:t>2</a:t>
            </a:r>
            <a:endParaRPr lang="en-US" sz="1600" dirty="0">
              <a:latin typeface="+mn-lt"/>
            </a:endParaRPr>
          </a:p>
          <a:p>
            <a:pPr>
              <a:defRPr/>
            </a:pPr>
            <a:r>
              <a:rPr lang="en-US" sz="1600" b="1" dirty="0">
                <a:latin typeface="+mn-lt"/>
              </a:rPr>
              <a:t> </a:t>
            </a:r>
            <a:endParaRPr lang="en-US" sz="1600" dirty="0">
              <a:latin typeface="+mn-lt"/>
            </a:endParaRPr>
          </a:p>
          <a:p>
            <a:pPr>
              <a:defRPr/>
            </a:pPr>
            <a:r>
              <a:rPr lang="en-US" sz="1600" b="1" dirty="0">
                <a:latin typeface="+mn-lt"/>
              </a:rPr>
              <a:t>3. Alternative hypothesis: </a:t>
            </a:r>
            <a:r>
              <a:rPr lang="en-US" sz="1600" i="1" dirty="0">
                <a:latin typeface="+mn-lt"/>
              </a:rPr>
              <a:t>H</a:t>
            </a:r>
            <a:r>
              <a:rPr lang="en-US" sz="1600" baseline="-25000" dirty="0">
                <a:latin typeface="+mn-lt"/>
              </a:rPr>
              <a:t>1</a:t>
            </a:r>
            <a:r>
              <a:rPr lang="en-US" sz="1600" dirty="0">
                <a:latin typeface="+mn-lt"/>
              </a:rPr>
              <a:t>: </a:t>
            </a:r>
            <a:r>
              <a:rPr lang="en-US" sz="1600" i="1" dirty="0">
                <a:latin typeface="+mn-lt"/>
              </a:rPr>
              <a:t>p</a:t>
            </a:r>
            <a:r>
              <a:rPr lang="en-US" sz="1600" baseline="-25000" dirty="0">
                <a:latin typeface="+mn-lt"/>
              </a:rPr>
              <a:t>1</a:t>
            </a:r>
            <a:r>
              <a:rPr lang="en-US" sz="1600" dirty="0">
                <a:latin typeface="+mn-lt"/>
              </a:rPr>
              <a:t> </a:t>
            </a:r>
            <a:r>
              <a:rPr lang="en-US" sz="1600" dirty="0">
                <a:latin typeface="+mn-lt"/>
                <a:sym typeface="Symbol" pitchFamily="18" charset="2"/>
              </a:rPr>
              <a:t></a:t>
            </a:r>
            <a:r>
              <a:rPr lang="en-US" sz="1600" dirty="0">
                <a:latin typeface="+mn-lt"/>
              </a:rPr>
              <a:t> </a:t>
            </a:r>
            <a:r>
              <a:rPr lang="en-US" sz="1600" i="1" dirty="0">
                <a:latin typeface="+mn-lt"/>
              </a:rPr>
              <a:t>p</a:t>
            </a:r>
            <a:r>
              <a:rPr lang="en-US" sz="1600" baseline="-25000" dirty="0">
                <a:latin typeface="+mn-lt"/>
              </a:rPr>
              <a:t>2</a:t>
            </a:r>
          </a:p>
          <a:p>
            <a:pPr>
              <a:defRPr/>
            </a:pPr>
            <a:endParaRPr lang="en-US" sz="1600" baseline="-25000" dirty="0">
              <a:latin typeface="+mn-lt"/>
            </a:endParaRPr>
          </a:p>
          <a:p>
            <a:pPr>
              <a:defRPr/>
            </a:pPr>
            <a:endParaRPr lang="en-US" sz="1600" baseline="-25000" dirty="0">
              <a:latin typeface="+mn-lt"/>
            </a:endParaRPr>
          </a:p>
          <a:p>
            <a:pPr>
              <a:defRPr/>
            </a:pPr>
            <a:r>
              <a:rPr lang="en-US" sz="1600" b="1" dirty="0">
                <a:latin typeface="Helvetica"/>
              </a:rPr>
              <a:t>4. Test Statistic: </a:t>
            </a:r>
            <a:r>
              <a:rPr lang="en-US" sz="1600" dirty="0">
                <a:latin typeface="Helvetica"/>
              </a:rPr>
              <a:t>The test statistic is </a:t>
            </a:r>
          </a:p>
          <a:p>
            <a:pPr>
              <a:defRPr/>
            </a:pPr>
            <a:r>
              <a:rPr lang="en-US" sz="1600" b="1" dirty="0">
                <a:latin typeface="Helvetica"/>
              </a:rPr>
              <a:t> </a:t>
            </a:r>
            <a:endParaRPr lang="en-US" sz="1600" dirty="0">
              <a:latin typeface="+mn-lt"/>
            </a:endParaRPr>
          </a:p>
        </p:txBody>
      </p:sp>
      <p:graphicFrame>
        <p:nvGraphicFramePr>
          <p:cNvPr id="43010" name="Object 6"/>
          <p:cNvGraphicFramePr>
            <a:graphicFrameLocks noChangeAspect="1"/>
          </p:cNvGraphicFramePr>
          <p:nvPr/>
        </p:nvGraphicFramePr>
        <p:xfrm>
          <a:off x="3886200" y="5105400"/>
          <a:ext cx="3048000" cy="1066800"/>
        </p:xfrm>
        <a:graphic>
          <a:graphicData uri="http://schemas.openxmlformats.org/presentationml/2006/ole">
            <mc:AlternateContent xmlns:mc="http://schemas.openxmlformats.org/markup-compatibility/2006">
              <mc:Choice xmlns:v="urn:schemas-microsoft-com:vml" Requires="v">
                <p:oleObj spid="_x0000_s43011" name="Equation" r:id="rId4" imgW="1625600" imgH="711200" progId="Equation.DSMT4">
                  <p:embed/>
                </p:oleObj>
              </mc:Choice>
              <mc:Fallback>
                <p:oleObj name="Equation" r:id="rId4" imgW="1625600" imgH="7112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5105400"/>
                        <a:ext cx="30480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10-6 </a:t>
            </a:r>
            <a:r>
              <a:rPr lang="en-US" dirty="0" smtClean="0">
                <a:latin typeface="Helvetica" pitchFamily="50" charset="0"/>
              </a:rPr>
              <a:t>Inference on Two Population  Proportions</a:t>
            </a:r>
            <a:endParaRPr lang="en-US" dirty="0">
              <a:latin typeface="Helvetica"/>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8" name="Rectangle 4"/>
          <p:cNvSpPr>
            <a:spLocks noGrp="1" noChangeArrowheads="1"/>
          </p:cNvSpPr>
          <p:nvPr>
            <p:ph type="title"/>
          </p:nvPr>
        </p:nvSpPr>
        <p:spPr>
          <a:xfrm>
            <a:off x="304800" y="0"/>
            <a:ext cx="8534400" cy="838200"/>
          </a:xfrm>
        </p:spPr>
        <p:txBody>
          <a:bodyPr/>
          <a:lstStyle/>
          <a:p>
            <a:pPr eaLnBrk="1" hangingPunct="1"/>
            <a:r>
              <a:rPr lang="en-US" sz="3200" b="1" smtClean="0"/>
              <a:t>Example 10-16 St. John's Wort - Continued</a:t>
            </a:r>
          </a:p>
        </p:txBody>
      </p:sp>
      <p:sp>
        <p:nvSpPr>
          <p:cNvPr id="44039" name="Slide Number Placeholder 5"/>
          <p:cNvSpPr>
            <a:spLocks noGrp="1"/>
          </p:cNvSpPr>
          <p:nvPr>
            <p:ph type="sldNum" sz="quarter" idx="12"/>
          </p:nvPr>
        </p:nvSpPr>
        <p:spPr bwMode="auto">
          <a:noFill/>
          <a:ln>
            <a:miter lim="800000"/>
            <a:headEnd/>
            <a:tailEnd/>
          </a:ln>
        </p:spPr>
        <p:txBody>
          <a:bodyPr/>
          <a:lstStyle/>
          <a:p>
            <a:fld id="{EB70C87F-DF4E-4A4E-A658-AB576AE06131}" type="slidenum">
              <a:rPr lang="en-US" smtClean="0">
                <a:latin typeface="Helvetica"/>
              </a:rPr>
              <a:pPr/>
              <a:t>47</a:t>
            </a:fld>
            <a:endParaRPr lang="en-US" smtClean="0">
              <a:latin typeface="Helvetica"/>
            </a:endParaRPr>
          </a:p>
        </p:txBody>
      </p:sp>
      <p:sp>
        <p:nvSpPr>
          <p:cNvPr id="44040" name="TextBox 5"/>
          <p:cNvSpPr txBox="1">
            <a:spLocks noChangeArrowheads="1"/>
          </p:cNvSpPr>
          <p:nvPr/>
        </p:nvSpPr>
        <p:spPr bwMode="auto">
          <a:xfrm>
            <a:off x="533400" y="-1066800"/>
            <a:ext cx="7924800" cy="5486400"/>
          </a:xfrm>
          <a:prstGeom prst="rect">
            <a:avLst/>
          </a:prstGeom>
          <a:noFill/>
          <a:ln w="9525">
            <a:noFill/>
            <a:miter lim="800000"/>
            <a:headEnd/>
            <a:tailEnd/>
          </a:ln>
        </p:spPr>
        <p:txBody>
          <a:bodyPr>
            <a:spAutoFit/>
          </a:bodyPr>
          <a:lstStyle/>
          <a:p>
            <a:endParaRPr lang="en-US" dirty="0">
              <a:latin typeface="Helvetica"/>
            </a:endParaRPr>
          </a:p>
          <a:p>
            <a:endParaRPr lang="en-US" dirty="0">
              <a:latin typeface="Helvetica"/>
            </a:endParaRPr>
          </a:p>
          <a:p>
            <a:endParaRPr lang="en-US" dirty="0">
              <a:latin typeface="Helvetica"/>
            </a:endParaRPr>
          </a:p>
          <a:p>
            <a:endParaRPr lang="en-US" dirty="0">
              <a:latin typeface="Helvetica"/>
            </a:endParaRPr>
          </a:p>
          <a:p>
            <a:endParaRPr lang="en-US" dirty="0">
              <a:latin typeface="Helvetica"/>
            </a:endParaRPr>
          </a:p>
          <a:p>
            <a:r>
              <a:rPr lang="en-US" b="1" dirty="0">
                <a:latin typeface="Helvetica"/>
              </a:rPr>
              <a:t> </a:t>
            </a:r>
            <a:endParaRPr lang="en-US" dirty="0">
              <a:latin typeface="Helvetica"/>
            </a:endParaRPr>
          </a:p>
          <a:p>
            <a:r>
              <a:rPr lang="en-US" b="1" dirty="0">
                <a:latin typeface="Helvetica"/>
              </a:rPr>
              <a:t> </a:t>
            </a:r>
            <a:endParaRPr lang="en-US" dirty="0">
              <a:latin typeface="Helvetica"/>
            </a:endParaRPr>
          </a:p>
          <a:p>
            <a:r>
              <a:rPr lang="en-US" dirty="0">
                <a:latin typeface="Helvetica"/>
              </a:rPr>
              <a:t>where                           ,                          , </a:t>
            </a:r>
            <a:r>
              <a:rPr lang="en-US" i="1" dirty="0">
                <a:latin typeface="Helvetica"/>
              </a:rPr>
              <a:t>n</a:t>
            </a:r>
            <a:r>
              <a:rPr lang="en-US" baseline="-25000" dirty="0">
                <a:latin typeface="Helvetica"/>
              </a:rPr>
              <a:t>1</a:t>
            </a:r>
            <a:r>
              <a:rPr lang="en-US" dirty="0">
                <a:latin typeface="Helvetica"/>
              </a:rPr>
              <a:t> = </a:t>
            </a:r>
            <a:r>
              <a:rPr lang="en-US" i="1" dirty="0">
                <a:latin typeface="Helvetica"/>
              </a:rPr>
              <a:t>n</a:t>
            </a:r>
            <a:r>
              <a:rPr lang="en-US" baseline="-25000" dirty="0">
                <a:latin typeface="Helvetica"/>
              </a:rPr>
              <a:t>2</a:t>
            </a:r>
            <a:r>
              <a:rPr lang="en-US" dirty="0">
                <a:latin typeface="Helvetica"/>
              </a:rPr>
              <a:t> = 100, and</a:t>
            </a:r>
          </a:p>
          <a:p>
            <a:endParaRPr lang="en-US" dirty="0">
              <a:latin typeface="Helvetica"/>
            </a:endParaRPr>
          </a:p>
          <a:p>
            <a:endParaRPr lang="en-US" dirty="0">
              <a:latin typeface="Helvetica"/>
            </a:endParaRPr>
          </a:p>
          <a:p>
            <a:endParaRPr lang="en-US" dirty="0">
              <a:latin typeface="Helvetica"/>
            </a:endParaRPr>
          </a:p>
          <a:p>
            <a:r>
              <a:rPr lang="en-US" dirty="0">
                <a:latin typeface="Helvetica"/>
              </a:rPr>
              <a:t> </a:t>
            </a:r>
          </a:p>
          <a:p>
            <a:r>
              <a:rPr lang="en-US" b="1" dirty="0">
                <a:latin typeface="Helvetica"/>
              </a:rPr>
              <a:t> </a:t>
            </a:r>
            <a:endParaRPr lang="en-US" dirty="0">
              <a:latin typeface="Helvetica"/>
            </a:endParaRPr>
          </a:p>
          <a:p>
            <a:r>
              <a:rPr lang="en-US" b="1" dirty="0">
                <a:latin typeface="Helvetica"/>
              </a:rPr>
              <a:t>5.</a:t>
            </a:r>
            <a:r>
              <a:rPr lang="en-US" dirty="0">
                <a:latin typeface="Helvetica"/>
              </a:rPr>
              <a:t> </a:t>
            </a:r>
            <a:r>
              <a:rPr lang="en-US" b="1" dirty="0">
                <a:latin typeface="Helvetica"/>
              </a:rPr>
              <a:t>Reject </a:t>
            </a:r>
            <a:r>
              <a:rPr lang="en-US" b="1" i="1" dirty="0">
                <a:latin typeface="Helvetica"/>
              </a:rPr>
              <a:t>H</a:t>
            </a:r>
            <a:r>
              <a:rPr lang="en-US" b="1" baseline="-25000" dirty="0">
                <a:latin typeface="Helvetica"/>
              </a:rPr>
              <a:t>0 </a:t>
            </a:r>
            <a:r>
              <a:rPr lang="en-US" b="1" dirty="0">
                <a:latin typeface="Helvetica"/>
              </a:rPr>
              <a:t>if: </a:t>
            </a:r>
            <a:r>
              <a:rPr lang="en-US" dirty="0">
                <a:latin typeface="Helvetica"/>
              </a:rPr>
              <a:t>Reject </a:t>
            </a:r>
            <a:r>
              <a:rPr lang="en-US" i="1" dirty="0">
                <a:latin typeface="Helvetica"/>
              </a:rPr>
              <a:t>H</a:t>
            </a:r>
            <a:r>
              <a:rPr lang="en-US" baseline="-25000" dirty="0">
                <a:latin typeface="Helvetica"/>
              </a:rPr>
              <a:t>0</a:t>
            </a:r>
            <a:r>
              <a:rPr lang="en-US" dirty="0">
                <a:latin typeface="Helvetica"/>
              </a:rPr>
              <a:t>: </a:t>
            </a:r>
            <a:r>
              <a:rPr lang="en-US" i="1" dirty="0">
                <a:latin typeface="Helvetica"/>
              </a:rPr>
              <a:t>p</a:t>
            </a:r>
            <a:r>
              <a:rPr lang="en-US" baseline="-25000" dirty="0">
                <a:latin typeface="Helvetica"/>
              </a:rPr>
              <a:t>1 </a:t>
            </a:r>
            <a:r>
              <a:rPr lang="en-US" dirty="0">
                <a:latin typeface="Helvetica"/>
              </a:rPr>
              <a:t>= </a:t>
            </a:r>
            <a:r>
              <a:rPr lang="en-US" i="1" dirty="0">
                <a:latin typeface="Helvetica"/>
              </a:rPr>
              <a:t>p</a:t>
            </a:r>
            <a:r>
              <a:rPr lang="en-US" baseline="-25000" dirty="0">
                <a:latin typeface="Helvetica"/>
              </a:rPr>
              <a:t>2</a:t>
            </a:r>
            <a:r>
              <a:rPr lang="en-US" dirty="0">
                <a:latin typeface="Helvetica"/>
              </a:rPr>
              <a:t> if the </a:t>
            </a:r>
            <a:r>
              <a:rPr lang="en-US" i="1" dirty="0">
                <a:latin typeface="Helvetica"/>
              </a:rPr>
              <a:t>P</a:t>
            </a:r>
            <a:r>
              <a:rPr lang="en-US" dirty="0">
                <a:latin typeface="Helvetica"/>
              </a:rPr>
              <a:t>-value is less than 0.05.</a:t>
            </a:r>
          </a:p>
          <a:p>
            <a:endParaRPr lang="en-US" dirty="0">
              <a:latin typeface="Helvetica"/>
            </a:endParaRPr>
          </a:p>
          <a:p>
            <a:r>
              <a:rPr lang="en-US" b="1" dirty="0">
                <a:latin typeface="Helvetica"/>
              </a:rPr>
              <a:t>6. Computations: </a:t>
            </a:r>
            <a:r>
              <a:rPr lang="en-US" dirty="0">
                <a:latin typeface="Helvetica"/>
              </a:rPr>
              <a:t>The value of the test statistic is</a:t>
            </a:r>
          </a:p>
          <a:p>
            <a:endParaRPr lang="en-US" dirty="0">
              <a:latin typeface="Helvetica"/>
            </a:endParaRPr>
          </a:p>
          <a:p>
            <a:endParaRPr lang="en-US" dirty="0">
              <a:latin typeface="Helvetica"/>
            </a:endParaRPr>
          </a:p>
          <a:p>
            <a:endParaRPr lang="en-US" dirty="0">
              <a:latin typeface="Helvetica"/>
            </a:endParaRPr>
          </a:p>
          <a:p>
            <a:endParaRPr lang="en-US" dirty="0">
              <a:latin typeface="Helvetica"/>
            </a:endParaRPr>
          </a:p>
          <a:p>
            <a:r>
              <a:rPr lang="en-US" b="1" dirty="0">
                <a:latin typeface="Helvetica"/>
              </a:rPr>
              <a:t>7</a:t>
            </a:r>
            <a:r>
              <a:rPr lang="en-US" dirty="0">
                <a:latin typeface="Helvetica"/>
              </a:rPr>
              <a:t>. </a:t>
            </a:r>
            <a:r>
              <a:rPr lang="en-US" b="1" dirty="0">
                <a:latin typeface="Helvetica"/>
              </a:rPr>
              <a:t>Conclusions:</a:t>
            </a:r>
            <a:r>
              <a:rPr lang="en-US" dirty="0">
                <a:latin typeface="Helvetica"/>
              </a:rPr>
              <a:t> Since </a:t>
            </a:r>
            <a:r>
              <a:rPr lang="en-US" b="1" i="1" dirty="0">
                <a:latin typeface="Helvetica"/>
              </a:rPr>
              <a:t>z</a:t>
            </a:r>
            <a:r>
              <a:rPr lang="en-US" b="1" baseline="-25000" dirty="0">
                <a:latin typeface="Helvetica"/>
              </a:rPr>
              <a:t>0</a:t>
            </a:r>
            <a:r>
              <a:rPr lang="en-US" b="1" dirty="0">
                <a:latin typeface="Helvetica"/>
              </a:rPr>
              <a:t> = </a:t>
            </a:r>
            <a:r>
              <a:rPr lang="en-US" dirty="0">
                <a:latin typeface="Helvetica"/>
              </a:rPr>
              <a:t>1.34, the </a:t>
            </a:r>
            <a:r>
              <a:rPr lang="en-US" i="1" dirty="0">
                <a:latin typeface="Helvetica"/>
              </a:rPr>
              <a:t>P</a:t>
            </a:r>
            <a:r>
              <a:rPr lang="en-US" dirty="0">
                <a:latin typeface="Helvetica"/>
              </a:rPr>
              <a:t>-value is </a:t>
            </a:r>
            <a:r>
              <a:rPr lang="en-US" i="1" dirty="0">
                <a:latin typeface="Helvetica"/>
              </a:rPr>
              <a:t>P </a:t>
            </a:r>
            <a:r>
              <a:rPr lang="en-US" dirty="0">
                <a:latin typeface="Helvetica"/>
              </a:rPr>
              <a:t>=</a:t>
            </a:r>
            <a:r>
              <a:rPr lang="en-US" i="1" dirty="0">
                <a:latin typeface="Helvetica"/>
              </a:rPr>
              <a:t> </a:t>
            </a:r>
            <a:r>
              <a:rPr lang="en-US" dirty="0">
                <a:latin typeface="Helvetica"/>
              </a:rPr>
              <a:t>2[1 </a:t>
            </a:r>
            <a:r>
              <a:rPr lang="en-US" dirty="0">
                <a:latin typeface="Helvetica"/>
                <a:sym typeface="Symbol" pitchFamily="18" charset="2"/>
              </a:rPr>
              <a:t></a:t>
            </a:r>
            <a:r>
              <a:rPr lang="en-US" dirty="0">
                <a:latin typeface="Helvetica"/>
              </a:rPr>
              <a:t> </a:t>
            </a:r>
            <a:r>
              <a:rPr lang="en-US" dirty="0">
                <a:latin typeface="Helvetica"/>
                <a:sym typeface="Symbol" pitchFamily="18" charset="2"/>
              </a:rPr>
              <a:t></a:t>
            </a:r>
            <a:r>
              <a:rPr lang="en-US" dirty="0">
                <a:latin typeface="Helvetica"/>
              </a:rPr>
              <a:t>(1.34)] = 0.18,    </a:t>
            </a:r>
          </a:p>
          <a:p>
            <a:r>
              <a:rPr lang="en-US" dirty="0">
                <a:latin typeface="Helvetica"/>
              </a:rPr>
              <a:t>                             we cannot reject the null hypothesis.</a:t>
            </a:r>
          </a:p>
          <a:p>
            <a:r>
              <a:rPr lang="en-US" dirty="0">
                <a:latin typeface="Helvetica"/>
              </a:rPr>
              <a:t> </a:t>
            </a:r>
          </a:p>
          <a:p>
            <a:r>
              <a:rPr lang="en-US" b="1" u="sng" dirty="0">
                <a:latin typeface="Helvetica"/>
              </a:rPr>
              <a:t>Interpretation:</a:t>
            </a:r>
            <a:r>
              <a:rPr lang="en-US" dirty="0">
                <a:latin typeface="Helvetica"/>
              </a:rPr>
              <a:t> There is insufficient evidence to support the claim that St. John's </a:t>
            </a:r>
            <a:r>
              <a:rPr lang="en-US" dirty="0" err="1">
                <a:latin typeface="Helvetica"/>
              </a:rPr>
              <a:t>Wort</a:t>
            </a:r>
            <a:r>
              <a:rPr lang="en-US" dirty="0">
                <a:latin typeface="Helvetica"/>
              </a:rPr>
              <a:t> is effective in treating major depression.</a:t>
            </a:r>
          </a:p>
        </p:txBody>
      </p:sp>
      <p:sp>
        <p:nvSpPr>
          <p:cNvPr id="44041"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44042" name="Rectangle 8"/>
          <p:cNvSpPr>
            <a:spLocks noChangeArrowheads="1"/>
          </p:cNvSpPr>
          <p:nvPr/>
        </p:nvSpPr>
        <p:spPr bwMode="auto">
          <a:xfrm>
            <a:off x="0" y="714375"/>
            <a:ext cx="9144000" cy="0"/>
          </a:xfrm>
          <a:prstGeom prst="rect">
            <a:avLst/>
          </a:prstGeom>
          <a:noFill/>
          <a:ln w="9525">
            <a:noFill/>
            <a:miter lim="800000"/>
            <a:headEnd/>
            <a:tailEnd/>
          </a:ln>
        </p:spPr>
        <p:txBody>
          <a:bodyPr wrap="none" anchor="ctr">
            <a:spAutoFit/>
          </a:bodyPr>
          <a:lstStyle/>
          <a:p>
            <a:endParaRPr lang="en-US"/>
          </a:p>
        </p:txBody>
      </p:sp>
      <p:sp>
        <p:nvSpPr>
          <p:cNvPr id="44043"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4034" name="Object 9"/>
          <p:cNvGraphicFramePr>
            <a:graphicFrameLocks noChangeAspect="1"/>
          </p:cNvGraphicFramePr>
          <p:nvPr/>
        </p:nvGraphicFramePr>
        <p:xfrm>
          <a:off x="1295400" y="914400"/>
          <a:ext cx="1752600" cy="295275"/>
        </p:xfrm>
        <a:graphic>
          <a:graphicData uri="http://schemas.openxmlformats.org/presentationml/2006/ole">
            <mc:AlternateContent xmlns:mc="http://schemas.openxmlformats.org/markup-compatibility/2006">
              <mc:Choice xmlns:v="urn:schemas-microsoft-com:vml" Requires="v">
                <p:oleObj spid="_x0000_s44038" name="Equation" r:id="rId4" imgW="1205977" imgH="215806" progId="Equation.DSMT4">
                  <p:embed/>
                </p:oleObj>
              </mc:Choice>
              <mc:Fallback>
                <p:oleObj name="Equation" r:id="rId4" imgW="1205977" imgH="215806"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914400"/>
                        <a:ext cx="1752600"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44" name="Rectangle 11"/>
          <p:cNvSpPr>
            <a:spLocks noChangeArrowheads="1"/>
          </p:cNvSpPr>
          <p:nvPr/>
        </p:nvSpPr>
        <p:spPr bwMode="auto">
          <a:xfrm>
            <a:off x="0" y="219075"/>
            <a:ext cx="9144000" cy="0"/>
          </a:xfrm>
          <a:prstGeom prst="rect">
            <a:avLst/>
          </a:prstGeom>
          <a:noFill/>
          <a:ln w="9525">
            <a:noFill/>
            <a:miter lim="800000"/>
            <a:headEnd/>
            <a:tailEnd/>
          </a:ln>
        </p:spPr>
        <p:txBody>
          <a:bodyPr wrap="none" anchor="ctr">
            <a:spAutoFit/>
          </a:bodyPr>
          <a:lstStyle/>
          <a:p>
            <a:endParaRPr lang="en-US"/>
          </a:p>
        </p:txBody>
      </p:sp>
      <p:sp>
        <p:nvSpPr>
          <p:cNvPr id="44045" name="Rectangle 13"/>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4035" name="Object 12"/>
          <p:cNvGraphicFramePr>
            <a:graphicFrameLocks noChangeAspect="1"/>
          </p:cNvGraphicFramePr>
          <p:nvPr/>
        </p:nvGraphicFramePr>
        <p:xfrm>
          <a:off x="3048000" y="914400"/>
          <a:ext cx="1676400" cy="295275"/>
        </p:xfrm>
        <a:graphic>
          <a:graphicData uri="http://schemas.openxmlformats.org/presentationml/2006/ole">
            <mc:AlternateContent xmlns:mc="http://schemas.openxmlformats.org/markup-compatibility/2006">
              <mc:Choice xmlns:v="urn:schemas-microsoft-com:vml" Requires="v">
                <p:oleObj spid="_x0000_s44039" name="Equation" r:id="rId6" imgW="1205977" imgH="215806" progId="Equation.DSMT4">
                  <p:embed/>
                </p:oleObj>
              </mc:Choice>
              <mc:Fallback>
                <p:oleObj name="Equation" r:id="rId6" imgW="1205977" imgH="215806" progId="Equation.DSMT4">
                  <p:embed/>
                  <p:pic>
                    <p:nvPicPr>
                      <p:cNvPr id="0"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914400"/>
                        <a:ext cx="1676400"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46" name="Rectangle 14"/>
          <p:cNvSpPr>
            <a:spLocks noChangeArrowheads="1"/>
          </p:cNvSpPr>
          <p:nvPr/>
        </p:nvSpPr>
        <p:spPr bwMode="auto">
          <a:xfrm>
            <a:off x="0" y="219075"/>
            <a:ext cx="9144000" cy="0"/>
          </a:xfrm>
          <a:prstGeom prst="rect">
            <a:avLst/>
          </a:prstGeom>
          <a:noFill/>
          <a:ln w="9525">
            <a:noFill/>
            <a:miter lim="800000"/>
            <a:headEnd/>
            <a:tailEnd/>
          </a:ln>
        </p:spPr>
        <p:txBody>
          <a:bodyPr wrap="none" anchor="ctr">
            <a:spAutoFit/>
          </a:bodyPr>
          <a:lstStyle/>
          <a:p>
            <a:endParaRPr lang="en-US"/>
          </a:p>
        </p:txBody>
      </p:sp>
      <p:sp>
        <p:nvSpPr>
          <p:cNvPr id="44047" name="Rectangle 1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4036" name="Object 15"/>
          <p:cNvGraphicFramePr>
            <a:graphicFrameLocks noChangeAspect="1"/>
          </p:cNvGraphicFramePr>
          <p:nvPr/>
        </p:nvGraphicFramePr>
        <p:xfrm>
          <a:off x="2667000" y="1447800"/>
          <a:ext cx="3429000" cy="762000"/>
        </p:xfrm>
        <a:graphic>
          <a:graphicData uri="http://schemas.openxmlformats.org/presentationml/2006/ole">
            <mc:AlternateContent xmlns:mc="http://schemas.openxmlformats.org/markup-compatibility/2006">
              <mc:Choice xmlns:v="urn:schemas-microsoft-com:vml" Requires="v">
                <p:oleObj spid="_x0000_s44040" name="Equation" r:id="rId8" imgW="1930400" imgH="431800" progId="Equation.DSMT4">
                  <p:embed/>
                </p:oleObj>
              </mc:Choice>
              <mc:Fallback>
                <p:oleObj name="Equation" r:id="rId8" imgW="1930400" imgH="431800" progId="Equation.DSMT4">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1447800"/>
                        <a:ext cx="34290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37" name="Object 6"/>
          <p:cNvGraphicFramePr>
            <a:graphicFrameLocks noChangeAspect="1"/>
          </p:cNvGraphicFramePr>
          <p:nvPr/>
        </p:nvGraphicFramePr>
        <p:xfrm>
          <a:off x="2971800" y="3352800"/>
          <a:ext cx="3505200" cy="1066800"/>
        </p:xfrm>
        <a:graphic>
          <a:graphicData uri="http://schemas.openxmlformats.org/presentationml/2006/ole">
            <mc:AlternateContent xmlns:mc="http://schemas.openxmlformats.org/markup-compatibility/2006">
              <mc:Choice xmlns:v="urn:schemas-microsoft-com:vml" Requires="v">
                <p:oleObj spid="_x0000_s44041" name="Equation" r:id="rId10" imgW="2311400" imgH="660400" progId="Equation.DSMT4">
                  <p:embed/>
                </p:oleObj>
              </mc:Choice>
              <mc:Fallback>
                <p:oleObj name="Equation" r:id="rId10" imgW="2311400" imgH="660400" progId="Equation.DSMT4">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71800" y="3352800"/>
                        <a:ext cx="35052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10-6 </a:t>
            </a:r>
            <a:r>
              <a:rPr lang="en-US" dirty="0" smtClean="0">
                <a:latin typeface="Helvetica" pitchFamily="50" charset="0"/>
              </a:rPr>
              <a:t>Inference on Two Population  Proportions</a:t>
            </a:r>
            <a:endParaRPr lang="en-US" dirty="0">
              <a:latin typeface="Helvetica"/>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Text Box 3"/>
          <p:cNvSpPr txBox="1">
            <a:spLocks noChangeArrowheads="1"/>
          </p:cNvSpPr>
          <p:nvPr/>
        </p:nvSpPr>
        <p:spPr bwMode="auto">
          <a:xfrm>
            <a:off x="0" y="914400"/>
            <a:ext cx="8763000" cy="519113"/>
          </a:xfrm>
          <a:prstGeom prst="rect">
            <a:avLst/>
          </a:prstGeom>
          <a:noFill/>
          <a:ln w="9525">
            <a:noFill/>
            <a:miter lim="800000"/>
            <a:headEnd/>
            <a:tailEnd/>
          </a:ln>
        </p:spPr>
        <p:txBody>
          <a:bodyPr>
            <a:spAutoFit/>
          </a:bodyPr>
          <a:lstStyle/>
          <a:p>
            <a:pPr>
              <a:spcBef>
                <a:spcPct val="50000"/>
              </a:spcBef>
            </a:pPr>
            <a:r>
              <a:rPr lang="en-US" sz="2800">
                <a:latin typeface="Helvetica"/>
              </a:rPr>
              <a:t> </a:t>
            </a:r>
            <a:endParaRPr lang="en-US" sz="2800" b="1">
              <a:latin typeface="Helvetica"/>
            </a:endParaRPr>
          </a:p>
        </p:txBody>
      </p:sp>
      <p:sp>
        <p:nvSpPr>
          <p:cNvPr id="190467" name="Rectangle 4"/>
          <p:cNvSpPr>
            <a:spLocks noGrp="1" noChangeArrowheads="1"/>
          </p:cNvSpPr>
          <p:nvPr>
            <p:ph type="title"/>
          </p:nvPr>
        </p:nvSpPr>
        <p:spPr>
          <a:xfrm>
            <a:off x="304800" y="0"/>
            <a:ext cx="8534400" cy="838200"/>
          </a:xfrm>
        </p:spPr>
        <p:txBody>
          <a:bodyPr>
            <a:normAutofit fontScale="90000"/>
          </a:bodyPr>
          <a:lstStyle/>
          <a:p>
            <a:pPr>
              <a:spcBef>
                <a:spcPct val="50000"/>
              </a:spcBef>
              <a:defRPr/>
            </a:pPr>
            <a:r>
              <a:rPr lang="en-US" sz="3200" b="1" dirty="0" smtClean="0"/>
              <a:t>10-6.2 </a:t>
            </a:r>
            <a:r>
              <a:rPr lang="en-US" sz="3200" b="1" dirty="0" smtClean="0">
                <a:sym typeface="Symbol" pitchFamily="18" charset="2"/>
              </a:rPr>
              <a:t>Type II Error and Choice of Sample Size</a:t>
            </a:r>
            <a:endParaRPr lang="en-US" sz="3200" b="1" dirty="0"/>
          </a:p>
        </p:txBody>
      </p:sp>
      <p:sp>
        <p:nvSpPr>
          <p:cNvPr id="45061" name="Slide Number Placeholder 5"/>
          <p:cNvSpPr>
            <a:spLocks noGrp="1"/>
          </p:cNvSpPr>
          <p:nvPr>
            <p:ph type="sldNum" sz="quarter" idx="12"/>
          </p:nvPr>
        </p:nvSpPr>
        <p:spPr bwMode="auto">
          <a:noFill/>
          <a:ln>
            <a:miter lim="800000"/>
            <a:headEnd/>
            <a:tailEnd/>
          </a:ln>
        </p:spPr>
        <p:txBody>
          <a:bodyPr/>
          <a:lstStyle/>
          <a:p>
            <a:fld id="{D9C18A81-B2DE-421C-8314-2AE0174F6016}" type="slidenum">
              <a:rPr lang="en-US" smtClean="0">
                <a:latin typeface="Helvetica"/>
              </a:rPr>
              <a:pPr/>
              <a:t>48</a:t>
            </a:fld>
            <a:endParaRPr lang="en-US" smtClean="0">
              <a:latin typeface="Helvetica"/>
            </a:endParaRPr>
          </a:p>
        </p:txBody>
      </p:sp>
      <p:sp>
        <p:nvSpPr>
          <p:cNvPr id="45062" name="TextBox 5"/>
          <p:cNvSpPr txBox="1">
            <a:spLocks noChangeArrowheads="1"/>
          </p:cNvSpPr>
          <p:nvPr/>
        </p:nvSpPr>
        <p:spPr bwMode="auto">
          <a:xfrm>
            <a:off x="533400" y="1676400"/>
            <a:ext cx="8229600" cy="3554413"/>
          </a:xfrm>
          <a:prstGeom prst="rect">
            <a:avLst/>
          </a:prstGeom>
          <a:noFill/>
          <a:ln w="9525">
            <a:noFill/>
            <a:miter lim="800000"/>
            <a:headEnd/>
            <a:tailEnd/>
          </a:ln>
        </p:spPr>
        <p:txBody>
          <a:bodyPr>
            <a:spAutoFit/>
          </a:bodyPr>
          <a:lstStyle/>
          <a:p>
            <a:r>
              <a:rPr lang="en-US" sz="2500">
                <a:latin typeface="Helvetica"/>
              </a:rPr>
              <a:t>If the alternative hypothesis is two sided, the </a:t>
            </a:r>
            <a:r>
              <a:rPr lang="en-US" sz="2500">
                <a:latin typeface="Symbol" pitchFamily="18" charset="2"/>
              </a:rPr>
              <a:t>b</a:t>
            </a:r>
            <a:r>
              <a:rPr lang="en-US" sz="2500">
                <a:latin typeface="Helvetica"/>
              </a:rPr>
              <a:t>-error is</a:t>
            </a:r>
          </a:p>
          <a:p>
            <a:r>
              <a:rPr lang="en-US" sz="2500">
                <a:latin typeface="Helvetica"/>
              </a:rPr>
              <a:t> </a:t>
            </a:r>
          </a:p>
          <a:p>
            <a:r>
              <a:rPr lang="en-US" sz="2500">
                <a:latin typeface="Helvetica"/>
              </a:rPr>
              <a:t>  </a:t>
            </a:r>
          </a:p>
          <a:p>
            <a:endParaRPr lang="en-US" sz="2500">
              <a:latin typeface="Helvetica"/>
            </a:endParaRPr>
          </a:p>
          <a:p>
            <a:endParaRPr lang="en-US" sz="2500">
              <a:latin typeface="Helvetica"/>
            </a:endParaRPr>
          </a:p>
          <a:p>
            <a:endParaRPr lang="en-US" sz="2500">
              <a:latin typeface="Helvetica"/>
            </a:endParaRPr>
          </a:p>
          <a:p>
            <a:endParaRPr lang="en-US" sz="2500">
              <a:latin typeface="Helvetica"/>
            </a:endParaRPr>
          </a:p>
          <a:p>
            <a:r>
              <a:rPr lang="en-US" sz="2500">
                <a:latin typeface="Helvetica"/>
              </a:rPr>
              <a:t>                                                                            (10-37)</a:t>
            </a:r>
          </a:p>
          <a:p>
            <a:endParaRPr lang="en-US" sz="2500">
              <a:latin typeface="Helvetica"/>
            </a:endParaRPr>
          </a:p>
        </p:txBody>
      </p:sp>
      <p:sp>
        <p:nvSpPr>
          <p:cNvPr id="45063"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5058" name="Object 6"/>
          <p:cNvGraphicFramePr>
            <a:graphicFrameLocks noChangeAspect="1"/>
          </p:cNvGraphicFramePr>
          <p:nvPr/>
        </p:nvGraphicFramePr>
        <p:xfrm>
          <a:off x="838200" y="2514600"/>
          <a:ext cx="6400800" cy="2362200"/>
        </p:xfrm>
        <a:graphic>
          <a:graphicData uri="http://schemas.openxmlformats.org/presentationml/2006/ole">
            <mc:AlternateContent xmlns:mc="http://schemas.openxmlformats.org/markup-compatibility/2006">
              <mc:Choice xmlns:v="urn:schemas-microsoft-com:vml" Requires="v">
                <p:oleObj spid="_x0000_s45059" name="Equation" r:id="rId4" imgW="2794000" imgH="1168400" progId="Equation.DSMT4">
                  <p:embed/>
                </p:oleObj>
              </mc:Choice>
              <mc:Fallback>
                <p:oleObj name="Equation" r:id="rId4" imgW="2794000" imgH="11684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2514600"/>
                        <a:ext cx="6400800" cy="2362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5064" name="Rectangle 8"/>
          <p:cNvSpPr>
            <a:spLocks noChangeArrowheads="1"/>
          </p:cNvSpPr>
          <p:nvPr/>
        </p:nvSpPr>
        <p:spPr bwMode="auto">
          <a:xfrm>
            <a:off x="0" y="1171575"/>
            <a:ext cx="9144000" cy="0"/>
          </a:xfrm>
          <a:prstGeom prst="rect">
            <a:avLst/>
          </a:prstGeom>
          <a:noFill/>
          <a:ln w="9525">
            <a:noFill/>
            <a:miter lim="800000"/>
            <a:headEnd/>
            <a:tailEnd/>
          </a:ln>
        </p:spPr>
        <p:txBody>
          <a:bodyPr wrap="none" anchor="ctr">
            <a:spAutoFit/>
          </a:bodyPr>
          <a:lstStyle/>
          <a:p>
            <a:endParaRPr lang="en-US"/>
          </a:p>
        </p:txBody>
      </p:sp>
      <p:sp>
        <p:nvSpPr>
          <p:cNvPr id="9"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10-6 </a:t>
            </a:r>
            <a:r>
              <a:rPr lang="en-US" dirty="0" smtClean="0">
                <a:latin typeface="Helvetica" pitchFamily="50" charset="0"/>
              </a:rPr>
              <a:t>Inference on Two Population  Proportions</a:t>
            </a:r>
            <a:endParaRPr lang="en-US" dirty="0">
              <a:latin typeface="Helvetica"/>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Text Box 3"/>
          <p:cNvSpPr txBox="1">
            <a:spLocks noChangeArrowheads="1"/>
          </p:cNvSpPr>
          <p:nvPr/>
        </p:nvSpPr>
        <p:spPr bwMode="auto">
          <a:xfrm>
            <a:off x="152400" y="914400"/>
            <a:ext cx="8763000" cy="519113"/>
          </a:xfrm>
          <a:prstGeom prst="rect">
            <a:avLst/>
          </a:prstGeom>
          <a:noFill/>
          <a:ln w="9525">
            <a:noFill/>
            <a:miter lim="800000"/>
            <a:headEnd/>
            <a:tailEnd/>
          </a:ln>
        </p:spPr>
        <p:txBody>
          <a:bodyPr>
            <a:spAutoFit/>
          </a:bodyPr>
          <a:lstStyle/>
          <a:p>
            <a:pPr>
              <a:spcBef>
                <a:spcPct val="50000"/>
              </a:spcBef>
            </a:pPr>
            <a:r>
              <a:rPr lang="en-US" sz="2800">
                <a:latin typeface="Helvetica"/>
              </a:rPr>
              <a:t> </a:t>
            </a:r>
            <a:endParaRPr lang="en-US" sz="2800" b="1">
              <a:latin typeface="Helvetica"/>
            </a:endParaRPr>
          </a:p>
        </p:txBody>
      </p:sp>
      <p:sp>
        <p:nvSpPr>
          <p:cNvPr id="192515" name="Rectangle 4"/>
          <p:cNvSpPr>
            <a:spLocks noGrp="1" noChangeArrowheads="1"/>
          </p:cNvSpPr>
          <p:nvPr>
            <p:ph type="title"/>
          </p:nvPr>
        </p:nvSpPr>
        <p:spPr>
          <a:xfrm>
            <a:off x="304800" y="0"/>
            <a:ext cx="8534400" cy="838200"/>
          </a:xfrm>
        </p:spPr>
        <p:txBody>
          <a:bodyPr>
            <a:normAutofit fontScale="90000"/>
          </a:bodyPr>
          <a:lstStyle/>
          <a:p>
            <a:pPr eaLnBrk="1" hangingPunct="1">
              <a:defRPr/>
            </a:pPr>
            <a:r>
              <a:rPr lang="en-US" sz="3200" b="1" dirty="0" smtClean="0"/>
              <a:t>10-6.2 </a:t>
            </a:r>
            <a:r>
              <a:rPr lang="en-US" sz="3200" b="1" dirty="0" smtClean="0">
                <a:sym typeface="Symbol" pitchFamily="18" charset="2"/>
              </a:rPr>
              <a:t>Type II Error and Choice of Sample Size</a:t>
            </a:r>
            <a:endParaRPr lang="en-US" sz="3200" b="1" dirty="0" smtClean="0">
              <a:ea typeface="ＭＳ Ｐゴシック" charset="-128"/>
            </a:endParaRPr>
          </a:p>
        </p:txBody>
      </p:sp>
      <p:sp>
        <p:nvSpPr>
          <p:cNvPr id="46086" name="Slide Number Placeholder 5"/>
          <p:cNvSpPr>
            <a:spLocks noGrp="1"/>
          </p:cNvSpPr>
          <p:nvPr>
            <p:ph type="sldNum" sz="quarter" idx="12"/>
          </p:nvPr>
        </p:nvSpPr>
        <p:spPr bwMode="auto">
          <a:noFill/>
          <a:ln>
            <a:miter lim="800000"/>
            <a:headEnd/>
            <a:tailEnd/>
          </a:ln>
        </p:spPr>
        <p:txBody>
          <a:bodyPr/>
          <a:lstStyle/>
          <a:p>
            <a:fld id="{241719BD-A921-489C-9767-034B295E1F83}" type="slidenum">
              <a:rPr lang="en-US" smtClean="0">
                <a:latin typeface="Helvetica"/>
              </a:rPr>
              <a:pPr/>
              <a:t>49</a:t>
            </a:fld>
            <a:endParaRPr lang="en-US" smtClean="0">
              <a:latin typeface="Helvetica"/>
            </a:endParaRPr>
          </a:p>
        </p:txBody>
      </p:sp>
      <p:sp>
        <p:nvSpPr>
          <p:cNvPr id="46087" name="TextBox 5"/>
          <p:cNvSpPr txBox="1">
            <a:spLocks noChangeArrowheads="1"/>
          </p:cNvSpPr>
          <p:nvPr/>
        </p:nvSpPr>
        <p:spPr bwMode="auto">
          <a:xfrm>
            <a:off x="381000" y="1600200"/>
            <a:ext cx="8382000" cy="4324350"/>
          </a:xfrm>
          <a:prstGeom prst="rect">
            <a:avLst/>
          </a:prstGeom>
          <a:noFill/>
          <a:ln w="9525">
            <a:noFill/>
            <a:miter lim="800000"/>
            <a:headEnd/>
            <a:tailEnd/>
          </a:ln>
        </p:spPr>
        <p:txBody>
          <a:bodyPr>
            <a:spAutoFit/>
          </a:bodyPr>
          <a:lstStyle/>
          <a:p>
            <a:r>
              <a:rPr lang="en-US" sz="2500">
                <a:latin typeface="Helvetica"/>
              </a:rPr>
              <a:t>If the alternative hypothesis is </a:t>
            </a:r>
            <a:r>
              <a:rPr lang="en-US" sz="2500" i="1">
                <a:latin typeface="Helvetica"/>
              </a:rPr>
              <a:t>H</a:t>
            </a:r>
            <a:r>
              <a:rPr lang="en-US" sz="2500" baseline="-25000">
                <a:latin typeface="Helvetica"/>
              </a:rPr>
              <a:t>1</a:t>
            </a:r>
            <a:r>
              <a:rPr lang="en-US" sz="2500">
                <a:latin typeface="Helvetica"/>
              </a:rPr>
              <a:t>: </a:t>
            </a:r>
            <a:r>
              <a:rPr lang="en-US" sz="2500" i="1">
                <a:latin typeface="Helvetica"/>
              </a:rPr>
              <a:t>p</a:t>
            </a:r>
            <a:r>
              <a:rPr lang="en-US" sz="2500" baseline="-25000">
                <a:latin typeface="Helvetica"/>
              </a:rPr>
              <a:t>1 </a:t>
            </a:r>
            <a:r>
              <a:rPr lang="en-US" sz="2500">
                <a:latin typeface="Helvetica"/>
                <a:sym typeface="Symbol" pitchFamily="18" charset="2"/>
              </a:rPr>
              <a:t></a:t>
            </a:r>
            <a:r>
              <a:rPr lang="en-US" sz="2500">
                <a:latin typeface="Helvetica"/>
              </a:rPr>
              <a:t> </a:t>
            </a:r>
            <a:r>
              <a:rPr lang="en-US" sz="2500" i="1">
                <a:latin typeface="Helvetica"/>
              </a:rPr>
              <a:t>p</a:t>
            </a:r>
            <a:r>
              <a:rPr lang="en-US" sz="2500" baseline="-25000">
                <a:latin typeface="Helvetica"/>
              </a:rPr>
              <a:t>2</a:t>
            </a:r>
            <a:r>
              <a:rPr lang="en-US" sz="2500">
                <a:latin typeface="Helvetica"/>
              </a:rPr>
              <a:t>,</a:t>
            </a:r>
          </a:p>
          <a:p>
            <a:r>
              <a:rPr lang="en-US" sz="2500">
                <a:latin typeface="Helvetica"/>
              </a:rPr>
              <a:t> </a:t>
            </a:r>
          </a:p>
          <a:p>
            <a:r>
              <a:rPr lang="en-US" sz="2500">
                <a:latin typeface="Helvetica"/>
              </a:rPr>
              <a:t> </a:t>
            </a:r>
          </a:p>
          <a:p>
            <a:r>
              <a:rPr lang="en-US" sz="2500">
                <a:latin typeface="Helvetica"/>
              </a:rPr>
              <a:t>                                                                            (10-38)</a:t>
            </a:r>
          </a:p>
          <a:p>
            <a:endParaRPr lang="en-US" sz="2500">
              <a:latin typeface="Helvetica"/>
            </a:endParaRPr>
          </a:p>
          <a:p>
            <a:r>
              <a:rPr lang="en-US" sz="2500">
                <a:latin typeface="Helvetica"/>
              </a:rPr>
              <a:t> </a:t>
            </a:r>
          </a:p>
          <a:p>
            <a:r>
              <a:rPr lang="en-US" sz="2500">
                <a:latin typeface="Helvetica"/>
              </a:rPr>
              <a:t>and if the alternative hypothesis is </a:t>
            </a:r>
            <a:r>
              <a:rPr lang="en-US" sz="2500" i="1">
                <a:latin typeface="Helvetica"/>
              </a:rPr>
              <a:t>H</a:t>
            </a:r>
            <a:r>
              <a:rPr lang="en-US" sz="2500" baseline="-25000">
                <a:latin typeface="Helvetica"/>
              </a:rPr>
              <a:t>1</a:t>
            </a:r>
            <a:r>
              <a:rPr lang="en-US" sz="2500">
                <a:latin typeface="Helvetica"/>
              </a:rPr>
              <a:t>: </a:t>
            </a:r>
            <a:r>
              <a:rPr lang="en-US" sz="2500" i="1">
                <a:latin typeface="Helvetica"/>
              </a:rPr>
              <a:t>p</a:t>
            </a:r>
            <a:r>
              <a:rPr lang="en-US" sz="2500" baseline="-25000">
                <a:latin typeface="Helvetica"/>
              </a:rPr>
              <a:t>1 </a:t>
            </a:r>
            <a:r>
              <a:rPr lang="en-US" sz="2500">
                <a:latin typeface="Helvetica"/>
                <a:sym typeface="Symbol" pitchFamily="18" charset="2"/>
              </a:rPr>
              <a:t></a:t>
            </a:r>
            <a:r>
              <a:rPr lang="en-US" sz="2500">
                <a:latin typeface="Helvetica"/>
              </a:rPr>
              <a:t> </a:t>
            </a:r>
            <a:r>
              <a:rPr lang="en-US" sz="2500" i="1">
                <a:latin typeface="Helvetica"/>
              </a:rPr>
              <a:t>p</a:t>
            </a:r>
            <a:r>
              <a:rPr lang="en-US" sz="2500" baseline="-25000">
                <a:latin typeface="Helvetica"/>
              </a:rPr>
              <a:t>2</a:t>
            </a:r>
            <a:r>
              <a:rPr lang="en-US" sz="2500">
                <a:latin typeface="Helvetica"/>
              </a:rPr>
              <a:t>,</a:t>
            </a:r>
          </a:p>
          <a:p>
            <a:endParaRPr lang="en-US" sz="2500">
              <a:latin typeface="Helvetica"/>
            </a:endParaRPr>
          </a:p>
          <a:p>
            <a:r>
              <a:rPr lang="en-US" sz="2500">
                <a:latin typeface="Helvetica"/>
              </a:rPr>
              <a:t> </a:t>
            </a:r>
          </a:p>
          <a:p>
            <a:r>
              <a:rPr lang="en-US" sz="2500">
                <a:latin typeface="Helvetica"/>
              </a:rPr>
              <a:t>                                                                            (10-39)</a:t>
            </a:r>
          </a:p>
          <a:p>
            <a:endParaRPr lang="en-US" sz="2500">
              <a:latin typeface="Helvetica"/>
            </a:endParaRPr>
          </a:p>
        </p:txBody>
      </p:sp>
      <p:sp>
        <p:nvSpPr>
          <p:cNvPr id="46088"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6082" name="Object 6"/>
          <p:cNvGraphicFramePr>
            <a:graphicFrameLocks noChangeAspect="1"/>
          </p:cNvGraphicFramePr>
          <p:nvPr/>
        </p:nvGraphicFramePr>
        <p:xfrm>
          <a:off x="1143000" y="2362200"/>
          <a:ext cx="5410200" cy="1143000"/>
        </p:xfrm>
        <a:graphic>
          <a:graphicData uri="http://schemas.openxmlformats.org/presentationml/2006/ole">
            <mc:AlternateContent xmlns:mc="http://schemas.openxmlformats.org/markup-compatibility/2006">
              <mc:Choice xmlns:v="urn:schemas-microsoft-com:vml" Requires="v">
                <p:oleObj spid="_x0000_s46084" name="Equation" r:id="rId4" imgW="2476500" imgH="584200" progId="Equation.DSMT4">
                  <p:embed/>
                </p:oleObj>
              </mc:Choice>
              <mc:Fallback>
                <p:oleObj name="Equation" r:id="rId4" imgW="2476500" imgH="5842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362200"/>
                        <a:ext cx="54102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089"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6083" name="Object 8"/>
          <p:cNvGraphicFramePr>
            <a:graphicFrameLocks noChangeAspect="1"/>
          </p:cNvGraphicFramePr>
          <p:nvPr/>
        </p:nvGraphicFramePr>
        <p:xfrm>
          <a:off x="914400" y="4572000"/>
          <a:ext cx="6019800" cy="1219200"/>
        </p:xfrm>
        <a:graphic>
          <a:graphicData uri="http://schemas.openxmlformats.org/presentationml/2006/ole">
            <mc:AlternateContent xmlns:mc="http://schemas.openxmlformats.org/markup-compatibility/2006">
              <mc:Choice xmlns:v="urn:schemas-microsoft-com:vml" Requires="v">
                <p:oleObj spid="_x0000_s46085" name="Equation" r:id="rId6" imgW="2794000" imgH="584200" progId="Equation.DSMT4">
                  <p:embed/>
                </p:oleObj>
              </mc:Choice>
              <mc:Fallback>
                <p:oleObj name="Equation" r:id="rId6" imgW="2794000" imgH="5842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4400" y="4572000"/>
                        <a:ext cx="601980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10-6 </a:t>
            </a:r>
            <a:r>
              <a:rPr lang="en-US" dirty="0" smtClean="0">
                <a:latin typeface="Helvetica" pitchFamily="50" charset="0"/>
              </a:rPr>
              <a:t>Inference on Two Population  Proportions</a:t>
            </a:r>
            <a:endParaRPr lang="en-US" dirty="0">
              <a:latin typeface="Helvetic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body" idx="1"/>
          </p:nvPr>
        </p:nvSpPr>
        <p:spPr>
          <a:xfrm>
            <a:off x="609600" y="1600200"/>
            <a:ext cx="7772400" cy="4114800"/>
          </a:xfrm>
        </p:spPr>
        <p:txBody>
          <a:bodyPr/>
          <a:lstStyle/>
          <a:p>
            <a:pPr eaLnBrk="1" hangingPunct="1">
              <a:buFontTx/>
              <a:buNone/>
            </a:pPr>
            <a:endParaRPr lang="en-US" b="1" smtClean="0"/>
          </a:p>
          <a:p>
            <a:pPr eaLnBrk="1" hangingPunct="1">
              <a:buFontTx/>
              <a:buNone/>
            </a:pPr>
            <a:endParaRPr lang="en-US" smtClean="0"/>
          </a:p>
        </p:txBody>
      </p:sp>
      <p:sp>
        <p:nvSpPr>
          <p:cNvPr id="2052" name="Slide Number Placeholder 5"/>
          <p:cNvSpPr>
            <a:spLocks noGrp="1"/>
          </p:cNvSpPr>
          <p:nvPr>
            <p:ph type="sldNum" sz="quarter" idx="12"/>
          </p:nvPr>
        </p:nvSpPr>
        <p:spPr bwMode="auto">
          <a:noFill/>
          <a:ln>
            <a:miter lim="800000"/>
            <a:headEnd/>
            <a:tailEnd/>
          </a:ln>
        </p:spPr>
        <p:txBody>
          <a:bodyPr/>
          <a:lstStyle/>
          <a:p>
            <a:fld id="{6BD65A2F-54D4-4214-8B22-B5FBFED28C6F}" type="slidenum">
              <a:rPr lang="en-US" smtClean="0">
                <a:latin typeface="Helvetica"/>
              </a:rPr>
              <a:pPr/>
              <a:t>5</a:t>
            </a:fld>
            <a:endParaRPr lang="en-US" smtClean="0">
              <a:latin typeface="Helvetica"/>
            </a:endParaRPr>
          </a:p>
        </p:txBody>
      </p:sp>
      <p:sp>
        <p:nvSpPr>
          <p:cNvPr id="2053" name="TextBox 5"/>
          <p:cNvSpPr txBox="1">
            <a:spLocks noChangeArrowheads="1"/>
          </p:cNvSpPr>
          <p:nvPr/>
        </p:nvSpPr>
        <p:spPr bwMode="auto">
          <a:xfrm>
            <a:off x="685800" y="1524000"/>
            <a:ext cx="7848600" cy="3554413"/>
          </a:xfrm>
          <a:prstGeom prst="rect">
            <a:avLst/>
          </a:prstGeom>
          <a:noFill/>
          <a:ln w="9525">
            <a:noFill/>
            <a:miter lim="800000"/>
            <a:headEnd/>
            <a:tailEnd/>
          </a:ln>
        </p:spPr>
        <p:txBody>
          <a:bodyPr>
            <a:spAutoFit/>
          </a:bodyPr>
          <a:lstStyle/>
          <a:p>
            <a:r>
              <a:rPr lang="en-US" sz="2500">
                <a:latin typeface="Helvetica"/>
              </a:rPr>
              <a:t>The quantity</a:t>
            </a:r>
          </a:p>
          <a:p>
            <a:endParaRPr lang="en-US" sz="2500">
              <a:latin typeface="Helvetica"/>
            </a:endParaRPr>
          </a:p>
          <a:p>
            <a:endParaRPr lang="en-US" sz="2500">
              <a:latin typeface="Helvetica"/>
            </a:endParaRPr>
          </a:p>
          <a:p>
            <a:r>
              <a:rPr lang="en-US" sz="2500">
                <a:latin typeface="Helvetica"/>
              </a:rPr>
              <a:t>	                                                         (10-1)</a:t>
            </a:r>
          </a:p>
          <a:p>
            <a:endParaRPr lang="en-US" sz="2500">
              <a:latin typeface="Helvetica"/>
            </a:endParaRPr>
          </a:p>
          <a:p>
            <a:endParaRPr lang="en-US" sz="2500">
              <a:latin typeface="Helvetica"/>
            </a:endParaRPr>
          </a:p>
          <a:p>
            <a:endParaRPr lang="en-US" sz="2500">
              <a:latin typeface="Helvetica"/>
            </a:endParaRPr>
          </a:p>
          <a:p>
            <a:r>
              <a:rPr lang="en-US" sz="2500">
                <a:latin typeface="Helvetica"/>
              </a:rPr>
              <a:t>has a </a:t>
            </a:r>
            <a:r>
              <a:rPr lang="en-US" sz="2500" i="1">
                <a:latin typeface="Helvetica"/>
              </a:rPr>
              <a:t>N</a:t>
            </a:r>
            <a:r>
              <a:rPr lang="en-US" sz="2500">
                <a:latin typeface="Helvetica"/>
              </a:rPr>
              <a:t>(0, 1) distribution.</a:t>
            </a:r>
          </a:p>
          <a:p>
            <a:endParaRPr lang="en-US" sz="2500">
              <a:latin typeface="Helvetica"/>
            </a:endParaRPr>
          </a:p>
        </p:txBody>
      </p:sp>
      <p:sp>
        <p:nvSpPr>
          <p:cNvPr id="2054"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050" name="Object 6"/>
          <p:cNvGraphicFramePr>
            <a:graphicFrameLocks noChangeAspect="1"/>
          </p:cNvGraphicFramePr>
          <p:nvPr/>
        </p:nvGraphicFramePr>
        <p:xfrm>
          <a:off x="2514600" y="2209800"/>
          <a:ext cx="3962400" cy="1676400"/>
        </p:xfrm>
        <a:graphic>
          <a:graphicData uri="http://schemas.openxmlformats.org/presentationml/2006/ole">
            <mc:AlternateContent xmlns:mc="http://schemas.openxmlformats.org/markup-compatibility/2006">
              <mc:Choice xmlns:v="urn:schemas-microsoft-com:vml" Requires="v">
                <p:oleObj spid="_x0000_s2051" name="Equation" r:id="rId4" imgW="1586811" imgH="723586" progId="Equation.DSMT4">
                  <p:embed/>
                </p:oleObj>
              </mc:Choice>
              <mc:Fallback>
                <p:oleObj name="Equation" r:id="rId4" imgW="1586811" imgH="723586"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2209800"/>
                        <a:ext cx="396240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5" name="Rectangle 2"/>
          <p:cNvSpPr>
            <a:spLocks noGrp="1" noChangeArrowheads="1"/>
          </p:cNvSpPr>
          <p:nvPr>
            <p:ph type="title"/>
          </p:nvPr>
        </p:nvSpPr>
        <p:spPr>
          <a:xfrm>
            <a:off x="381000" y="0"/>
            <a:ext cx="8229600" cy="838200"/>
          </a:xfrm>
        </p:spPr>
        <p:txBody>
          <a:bodyPr/>
          <a:lstStyle/>
          <a:p>
            <a:pPr algn="l" eaLnBrk="1" hangingPunct="1"/>
            <a:r>
              <a:rPr lang="en-US" sz="2400" b="1" smtClean="0"/>
              <a:t>10-1:  Inference on the Difference in Means of Two Normal Distributions, Variances Known</a:t>
            </a:r>
            <a:endParaRPr lang="en-US" sz="3200" smtClean="0"/>
          </a:p>
        </p:txBody>
      </p:sp>
      <p:sp>
        <p:nvSpPr>
          <p:cNvPr id="8"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3" name="Rectangle 4"/>
          <p:cNvSpPr>
            <a:spLocks noGrp="1" noChangeArrowheads="1"/>
          </p:cNvSpPr>
          <p:nvPr>
            <p:ph type="title"/>
          </p:nvPr>
        </p:nvSpPr>
        <p:spPr>
          <a:xfrm>
            <a:off x="152400" y="0"/>
            <a:ext cx="8534400" cy="838200"/>
          </a:xfrm>
        </p:spPr>
        <p:txBody>
          <a:bodyPr>
            <a:normAutofit fontScale="90000"/>
          </a:bodyPr>
          <a:lstStyle/>
          <a:p>
            <a:pPr eaLnBrk="1" hangingPunct="1">
              <a:defRPr/>
            </a:pPr>
            <a:r>
              <a:rPr lang="en-US" sz="3200" b="1" dirty="0" smtClean="0"/>
              <a:t>10-6.2 </a:t>
            </a:r>
            <a:r>
              <a:rPr lang="en-US" sz="3200" b="1" dirty="0" smtClean="0">
                <a:sym typeface="Symbol" pitchFamily="18" charset="2"/>
              </a:rPr>
              <a:t>Type II Error and Choice of Sample Size</a:t>
            </a:r>
            <a:endParaRPr lang="en-US" sz="3200" b="1" dirty="0" smtClean="0">
              <a:ea typeface="ＭＳ Ｐゴシック" charset="-128"/>
            </a:endParaRPr>
          </a:p>
        </p:txBody>
      </p:sp>
      <p:sp>
        <p:nvSpPr>
          <p:cNvPr id="47108" name="Slide Number Placeholder 5"/>
          <p:cNvSpPr>
            <a:spLocks noGrp="1"/>
          </p:cNvSpPr>
          <p:nvPr>
            <p:ph type="sldNum" sz="quarter" idx="12"/>
          </p:nvPr>
        </p:nvSpPr>
        <p:spPr bwMode="auto">
          <a:noFill/>
          <a:ln>
            <a:miter lim="800000"/>
            <a:headEnd/>
            <a:tailEnd/>
          </a:ln>
        </p:spPr>
        <p:txBody>
          <a:bodyPr/>
          <a:lstStyle/>
          <a:p>
            <a:fld id="{7EBED189-8C9A-46BE-B33F-1B2EA7DEDD1B}" type="slidenum">
              <a:rPr lang="en-US" smtClean="0">
                <a:latin typeface="Helvetica"/>
              </a:rPr>
              <a:pPr/>
              <a:t>50</a:t>
            </a:fld>
            <a:endParaRPr lang="en-US" smtClean="0">
              <a:latin typeface="Helvetica"/>
            </a:endParaRPr>
          </a:p>
        </p:txBody>
      </p:sp>
      <p:sp>
        <p:nvSpPr>
          <p:cNvPr id="47109" name="TextBox 5"/>
          <p:cNvSpPr txBox="1">
            <a:spLocks noChangeArrowheads="1"/>
          </p:cNvSpPr>
          <p:nvPr/>
        </p:nvSpPr>
        <p:spPr bwMode="auto">
          <a:xfrm>
            <a:off x="304800" y="1600200"/>
            <a:ext cx="8077200" cy="3554413"/>
          </a:xfrm>
          <a:prstGeom prst="rect">
            <a:avLst/>
          </a:prstGeom>
          <a:noFill/>
          <a:ln w="9525">
            <a:noFill/>
            <a:miter lim="800000"/>
            <a:headEnd/>
            <a:tailEnd/>
          </a:ln>
        </p:spPr>
        <p:txBody>
          <a:bodyPr>
            <a:spAutoFit/>
          </a:bodyPr>
          <a:lstStyle/>
          <a:p>
            <a:r>
              <a:rPr lang="en-US" sz="2500">
                <a:latin typeface="Helvetica"/>
              </a:rPr>
              <a:t>For the two-sided alternative, the common sample size is</a:t>
            </a:r>
          </a:p>
          <a:p>
            <a:r>
              <a:rPr lang="en-US" sz="2500">
                <a:latin typeface="Helvetica"/>
              </a:rPr>
              <a:t> </a:t>
            </a:r>
          </a:p>
          <a:p>
            <a:endParaRPr lang="en-US" sz="2500">
              <a:latin typeface="Helvetica"/>
            </a:endParaRPr>
          </a:p>
          <a:p>
            <a:r>
              <a:rPr lang="en-US" sz="2500">
                <a:latin typeface="Helvetica"/>
              </a:rPr>
              <a:t>                                                                             (10-40)</a:t>
            </a:r>
          </a:p>
          <a:p>
            <a:endParaRPr lang="en-US" sz="2500">
              <a:latin typeface="Helvetica"/>
            </a:endParaRPr>
          </a:p>
          <a:p>
            <a:r>
              <a:rPr lang="en-US" sz="2500">
                <a:latin typeface="Helvetica"/>
              </a:rPr>
              <a:t> </a:t>
            </a:r>
          </a:p>
          <a:p>
            <a:r>
              <a:rPr lang="en-US" sz="2500">
                <a:latin typeface="Helvetica"/>
              </a:rPr>
              <a:t>where </a:t>
            </a:r>
            <a:r>
              <a:rPr lang="en-US" sz="2500" i="1">
                <a:latin typeface="Helvetica"/>
              </a:rPr>
              <a:t>q</a:t>
            </a:r>
            <a:r>
              <a:rPr lang="en-US" sz="2500" baseline="-25000">
                <a:latin typeface="Helvetica"/>
              </a:rPr>
              <a:t>1 </a:t>
            </a:r>
            <a:r>
              <a:rPr lang="en-US" sz="2500">
                <a:latin typeface="Helvetica"/>
              </a:rPr>
              <a:t>= 1 </a:t>
            </a:r>
            <a:r>
              <a:rPr lang="en-US" sz="2500">
                <a:latin typeface="Helvetica"/>
                <a:sym typeface="Symbol" pitchFamily="18" charset="2"/>
              </a:rPr>
              <a:t></a:t>
            </a:r>
            <a:r>
              <a:rPr lang="en-US" sz="2500">
                <a:latin typeface="Helvetica"/>
              </a:rPr>
              <a:t> </a:t>
            </a:r>
            <a:r>
              <a:rPr lang="en-US" sz="2500" i="1">
                <a:latin typeface="Helvetica"/>
              </a:rPr>
              <a:t>p</a:t>
            </a:r>
            <a:r>
              <a:rPr lang="en-US" sz="2500" baseline="-25000">
                <a:latin typeface="Helvetica"/>
              </a:rPr>
              <a:t>1</a:t>
            </a:r>
            <a:r>
              <a:rPr lang="en-US" sz="2500">
                <a:latin typeface="Helvetica"/>
              </a:rPr>
              <a:t> and </a:t>
            </a:r>
            <a:r>
              <a:rPr lang="en-US" sz="2500" i="1">
                <a:latin typeface="Helvetica"/>
              </a:rPr>
              <a:t>q</a:t>
            </a:r>
            <a:r>
              <a:rPr lang="en-US" sz="2500" baseline="-25000">
                <a:latin typeface="Helvetica"/>
              </a:rPr>
              <a:t>2 </a:t>
            </a:r>
            <a:r>
              <a:rPr lang="en-US" sz="2500">
                <a:latin typeface="Helvetica"/>
              </a:rPr>
              <a:t>=</a:t>
            </a:r>
            <a:r>
              <a:rPr lang="en-US" sz="2500" baseline="-25000">
                <a:latin typeface="Helvetica"/>
              </a:rPr>
              <a:t> </a:t>
            </a:r>
            <a:r>
              <a:rPr lang="en-US" sz="2500">
                <a:latin typeface="Helvetica"/>
              </a:rPr>
              <a:t>1 </a:t>
            </a:r>
            <a:r>
              <a:rPr lang="en-US" sz="2500">
                <a:latin typeface="Helvetica"/>
                <a:sym typeface="Symbol" pitchFamily="18" charset="2"/>
              </a:rPr>
              <a:t></a:t>
            </a:r>
            <a:r>
              <a:rPr lang="en-US" sz="2500">
                <a:latin typeface="Helvetica"/>
              </a:rPr>
              <a:t> </a:t>
            </a:r>
            <a:r>
              <a:rPr lang="en-US" sz="2500" i="1">
                <a:latin typeface="Helvetica"/>
              </a:rPr>
              <a:t>p</a:t>
            </a:r>
            <a:r>
              <a:rPr lang="en-US" sz="2500" baseline="-25000">
                <a:latin typeface="Helvetica"/>
              </a:rPr>
              <a:t>2</a:t>
            </a:r>
            <a:r>
              <a:rPr lang="en-US" sz="2500">
                <a:latin typeface="Helvetica"/>
              </a:rPr>
              <a:t>.</a:t>
            </a:r>
          </a:p>
          <a:p>
            <a:endParaRPr lang="en-US" sz="2500">
              <a:latin typeface="Helvetica"/>
            </a:endParaRPr>
          </a:p>
        </p:txBody>
      </p:sp>
      <p:sp>
        <p:nvSpPr>
          <p:cNvPr id="47110"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7106" name="Object 6"/>
          <p:cNvGraphicFramePr>
            <a:graphicFrameLocks noChangeAspect="1"/>
          </p:cNvGraphicFramePr>
          <p:nvPr/>
        </p:nvGraphicFramePr>
        <p:xfrm>
          <a:off x="609600" y="2743200"/>
          <a:ext cx="6477000" cy="1066800"/>
        </p:xfrm>
        <a:graphic>
          <a:graphicData uri="http://schemas.openxmlformats.org/presentationml/2006/ole">
            <mc:AlternateContent xmlns:mc="http://schemas.openxmlformats.org/markup-compatibility/2006">
              <mc:Choice xmlns:v="urn:schemas-microsoft-com:vml" Requires="v">
                <p:oleObj spid="_x0000_s47107" name="Equation" r:id="rId4" imgW="3175000" imgH="508000" progId="Equation.DSMT4">
                  <p:embed/>
                </p:oleObj>
              </mc:Choice>
              <mc:Fallback>
                <p:oleObj name="Equation" r:id="rId4" imgW="3175000" imgH="5080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2743200"/>
                        <a:ext cx="64770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111" name="Rectangle 8"/>
          <p:cNvSpPr>
            <a:spLocks noChangeArrowheads="1"/>
          </p:cNvSpPr>
          <p:nvPr/>
        </p:nvSpPr>
        <p:spPr bwMode="auto">
          <a:xfrm>
            <a:off x="0" y="504825"/>
            <a:ext cx="9144000" cy="0"/>
          </a:xfrm>
          <a:prstGeom prst="rect">
            <a:avLst/>
          </a:prstGeom>
          <a:noFill/>
          <a:ln w="9525">
            <a:noFill/>
            <a:miter lim="800000"/>
            <a:headEnd/>
            <a:tailEnd/>
          </a:ln>
        </p:spPr>
        <p:txBody>
          <a:bodyPr wrap="none" anchor="ctr">
            <a:spAutoFit/>
          </a:bodyPr>
          <a:lstStyle/>
          <a:p>
            <a:endParaRPr lang="en-US"/>
          </a:p>
        </p:txBody>
      </p:sp>
      <p:sp>
        <p:nvSpPr>
          <p:cNvPr id="8"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10-6 </a:t>
            </a:r>
            <a:r>
              <a:rPr lang="en-US" dirty="0" smtClean="0">
                <a:latin typeface="Helvetica" pitchFamily="50" charset="0"/>
              </a:rPr>
              <a:t>Inference on Two Population  Proportions</a:t>
            </a:r>
            <a:endParaRPr lang="en-US" dirty="0">
              <a:latin typeface="Helvetica"/>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3" name="Text Box 3"/>
          <p:cNvSpPr txBox="1">
            <a:spLocks noChangeArrowheads="1"/>
          </p:cNvSpPr>
          <p:nvPr/>
        </p:nvSpPr>
        <p:spPr bwMode="auto">
          <a:xfrm>
            <a:off x="228600" y="838200"/>
            <a:ext cx="8763000" cy="523875"/>
          </a:xfrm>
          <a:prstGeom prst="rect">
            <a:avLst/>
          </a:prstGeom>
          <a:noFill/>
          <a:ln w="9525">
            <a:noFill/>
            <a:miter lim="800000"/>
            <a:headEnd/>
            <a:tailEnd/>
          </a:ln>
        </p:spPr>
        <p:txBody>
          <a:bodyPr>
            <a:spAutoFit/>
          </a:bodyPr>
          <a:lstStyle/>
          <a:p>
            <a:pPr algn="ctr">
              <a:spcBef>
                <a:spcPct val="50000"/>
              </a:spcBef>
            </a:pPr>
            <a:r>
              <a:rPr lang="en-US" sz="2800">
                <a:latin typeface="Helvetica"/>
              </a:rPr>
              <a:t> </a:t>
            </a:r>
            <a:endParaRPr lang="en-US" sz="2600" b="1">
              <a:latin typeface="Helvetica"/>
            </a:endParaRPr>
          </a:p>
        </p:txBody>
      </p:sp>
      <p:sp>
        <p:nvSpPr>
          <p:cNvPr id="48134" name="Rectangle 4"/>
          <p:cNvSpPr>
            <a:spLocks noGrp="1" noChangeArrowheads="1"/>
          </p:cNvSpPr>
          <p:nvPr>
            <p:ph type="title"/>
          </p:nvPr>
        </p:nvSpPr>
        <p:spPr>
          <a:xfrm>
            <a:off x="-228600" y="0"/>
            <a:ext cx="8534400" cy="838200"/>
          </a:xfrm>
        </p:spPr>
        <p:txBody>
          <a:bodyPr/>
          <a:lstStyle/>
          <a:p>
            <a:pPr eaLnBrk="1" hangingPunct="1"/>
            <a:r>
              <a:rPr lang="en-US" sz="2400" b="1" smtClean="0"/>
              <a:t>10-6.3 </a:t>
            </a:r>
            <a:r>
              <a:rPr lang="en-US" sz="2400" b="1" smtClean="0">
                <a:sym typeface="Symbol" pitchFamily="18" charset="2"/>
              </a:rPr>
              <a:t>Confidence Interval on the Difference in the  Population Proportions</a:t>
            </a:r>
            <a:endParaRPr lang="en-US" sz="2400" b="1" smtClean="0"/>
          </a:p>
        </p:txBody>
      </p:sp>
      <p:sp>
        <p:nvSpPr>
          <p:cNvPr id="48135" name="Slide Number Placeholder 5"/>
          <p:cNvSpPr>
            <a:spLocks noGrp="1"/>
          </p:cNvSpPr>
          <p:nvPr>
            <p:ph type="sldNum" sz="quarter" idx="12"/>
          </p:nvPr>
        </p:nvSpPr>
        <p:spPr bwMode="auto">
          <a:noFill/>
          <a:ln>
            <a:miter lim="800000"/>
            <a:headEnd/>
            <a:tailEnd/>
          </a:ln>
        </p:spPr>
        <p:txBody>
          <a:bodyPr/>
          <a:lstStyle/>
          <a:p>
            <a:fld id="{B221D29C-268C-402F-BC2B-6AFA7DAFD463}" type="slidenum">
              <a:rPr lang="en-US" smtClean="0">
                <a:latin typeface="Helvetica"/>
              </a:rPr>
              <a:pPr/>
              <a:t>51</a:t>
            </a:fld>
            <a:endParaRPr lang="en-US" smtClean="0">
              <a:latin typeface="Helvetica"/>
            </a:endParaRPr>
          </a:p>
        </p:txBody>
      </p:sp>
      <p:sp>
        <p:nvSpPr>
          <p:cNvPr id="48136" name="TextBox 5"/>
          <p:cNvSpPr txBox="1">
            <a:spLocks noChangeArrowheads="1"/>
          </p:cNvSpPr>
          <p:nvPr/>
        </p:nvSpPr>
        <p:spPr bwMode="auto">
          <a:xfrm>
            <a:off x="533400" y="982663"/>
            <a:ext cx="8305800" cy="4524375"/>
          </a:xfrm>
          <a:prstGeom prst="rect">
            <a:avLst/>
          </a:prstGeom>
          <a:noFill/>
          <a:ln w="9525">
            <a:noFill/>
            <a:miter lim="800000"/>
            <a:headEnd/>
            <a:tailEnd/>
          </a:ln>
        </p:spPr>
        <p:txBody>
          <a:bodyPr>
            <a:spAutoFit/>
          </a:bodyPr>
          <a:lstStyle/>
          <a:p>
            <a:r>
              <a:rPr lang="en-US">
                <a:latin typeface="Helvetica"/>
              </a:rPr>
              <a:t>If     and</a:t>
            </a:r>
            <a:r>
              <a:rPr lang="en-US" i="1">
                <a:latin typeface="Helvetica"/>
              </a:rPr>
              <a:t>     </a:t>
            </a:r>
            <a:r>
              <a:rPr lang="en-US">
                <a:latin typeface="Helvetica"/>
              </a:rPr>
              <a:t>are the sample proportions of observations in two independent random samples of sizes </a:t>
            </a:r>
            <a:r>
              <a:rPr lang="en-US" i="1">
                <a:latin typeface="Helvetica"/>
              </a:rPr>
              <a:t>n</a:t>
            </a:r>
            <a:r>
              <a:rPr lang="en-US" baseline="-25000">
                <a:latin typeface="Helvetica"/>
              </a:rPr>
              <a:t>1</a:t>
            </a:r>
            <a:r>
              <a:rPr lang="en-US" i="1">
                <a:latin typeface="Helvetica"/>
              </a:rPr>
              <a:t> </a:t>
            </a:r>
            <a:r>
              <a:rPr lang="en-US">
                <a:latin typeface="Helvetica"/>
              </a:rPr>
              <a:t>and </a:t>
            </a:r>
            <a:r>
              <a:rPr lang="en-US" i="1">
                <a:latin typeface="Helvetica"/>
              </a:rPr>
              <a:t>n</a:t>
            </a:r>
            <a:r>
              <a:rPr lang="en-US" baseline="-25000">
                <a:latin typeface="Helvetica"/>
              </a:rPr>
              <a:t>2</a:t>
            </a:r>
            <a:r>
              <a:rPr lang="en-US" i="1">
                <a:latin typeface="Helvetica"/>
              </a:rPr>
              <a:t> </a:t>
            </a:r>
            <a:r>
              <a:rPr lang="en-US">
                <a:latin typeface="Helvetica"/>
              </a:rPr>
              <a:t>that belong to a class of interest, an </a:t>
            </a:r>
            <a:r>
              <a:rPr lang="en-US" b="1">
                <a:latin typeface="Helvetica"/>
              </a:rPr>
              <a:t>approximate two-sided 100(1</a:t>
            </a:r>
            <a:r>
              <a:rPr lang="en-US" b="1">
                <a:latin typeface="Helvetica"/>
                <a:sym typeface="Symbol" pitchFamily="18" charset="2"/>
              </a:rPr>
              <a:t></a:t>
            </a:r>
            <a:r>
              <a:rPr lang="en-US" b="1">
                <a:latin typeface="Helvetica"/>
              </a:rPr>
              <a:t> </a:t>
            </a:r>
            <a:r>
              <a:rPr lang="en-US" b="1">
                <a:latin typeface="Symbol" pitchFamily="18" charset="2"/>
              </a:rPr>
              <a:t>a</a:t>
            </a:r>
            <a:r>
              <a:rPr lang="en-US" b="1">
                <a:latin typeface="Helvetica"/>
              </a:rPr>
              <a:t>)% confidence interval on the difference in the true proportions </a:t>
            </a:r>
            <a:r>
              <a:rPr lang="en-US" b="1" i="1">
                <a:latin typeface="Helvetica"/>
              </a:rPr>
              <a:t>p</a:t>
            </a:r>
            <a:r>
              <a:rPr lang="en-US" b="1" baseline="-25000">
                <a:latin typeface="Helvetica"/>
              </a:rPr>
              <a:t>1</a:t>
            </a:r>
            <a:r>
              <a:rPr lang="en-US" b="1" i="1">
                <a:latin typeface="Helvetica"/>
              </a:rPr>
              <a:t> </a:t>
            </a:r>
            <a:r>
              <a:rPr lang="en-US" b="1">
                <a:latin typeface="Helvetica"/>
                <a:sym typeface="Symbol" pitchFamily="18" charset="2"/>
              </a:rPr>
              <a:t></a:t>
            </a:r>
            <a:r>
              <a:rPr lang="en-US" b="1" i="1">
                <a:latin typeface="Helvetica"/>
              </a:rPr>
              <a:t> p</a:t>
            </a:r>
            <a:r>
              <a:rPr lang="en-US" b="1" baseline="-25000">
                <a:latin typeface="Helvetica"/>
              </a:rPr>
              <a:t>2</a:t>
            </a:r>
            <a:r>
              <a:rPr lang="en-US" b="1" i="1">
                <a:latin typeface="Helvetica"/>
              </a:rPr>
              <a:t> </a:t>
            </a:r>
            <a:r>
              <a:rPr lang="en-US" b="1">
                <a:latin typeface="Helvetica"/>
              </a:rPr>
              <a:t>is</a:t>
            </a:r>
          </a:p>
          <a:p>
            <a:endParaRPr lang="en-US" b="1">
              <a:latin typeface="Helvetica"/>
            </a:endParaRPr>
          </a:p>
          <a:p>
            <a:endParaRPr lang="en-US" b="1">
              <a:latin typeface="Helvetica"/>
            </a:endParaRPr>
          </a:p>
          <a:p>
            <a:endParaRPr lang="en-US" b="1">
              <a:latin typeface="Helvetica"/>
            </a:endParaRPr>
          </a:p>
          <a:p>
            <a:endParaRPr lang="en-US" b="1">
              <a:latin typeface="Helvetica"/>
            </a:endParaRPr>
          </a:p>
          <a:p>
            <a:endParaRPr lang="en-US">
              <a:latin typeface="Helvetica"/>
            </a:endParaRPr>
          </a:p>
          <a:p>
            <a:r>
              <a:rPr lang="en-US">
                <a:latin typeface="Helvetica"/>
              </a:rPr>
              <a:t> </a:t>
            </a:r>
          </a:p>
          <a:p>
            <a:r>
              <a:rPr lang="en-US">
                <a:latin typeface="Helvetica"/>
              </a:rPr>
              <a:t>                                                                                                              (10-41)</a:t>
            </a:r>
          </a:p>
          <a:p>
            <a:r>
              <a:rPr lang="en-US">
                <a:latin typeface="Helvetica"/>
              </a:rPr>
              <a:t>  </a:t>
            </a:r>
          </a:p>
          <a:p>
            <a:endParaRPr lang="en-US">
              <a:latin typeface="Helvetica"/>
            </a:endParaRPr>
          </a:p>
          <a:p>
            <a:endParaRPr lang="en-US">
              <a:latin typeface="Helvetica"/>
            </a:endParaRPr>
          </a:p>
          <a:p>
            <a:r>
              <a:rPr lang="en-US">
                <a:latin typeface="Helvetica"/>
              </a:rPr>
              <a:t>where </a:t>
            </a:r>
            <a:r>
              <a:rPr lang="en-US" i="1">
                <a:latin typeface="Helvetica"/>
              </a:rPr>
              <a:t>z</a:t>
            </a:r>
            <a:r>
              <a:rPr lang="en-US" baseline="-25000">
                <a:latin typeface="Symbol" pitchFamily="18" charset="2"/>
              </a:rPr>
              <a:t>a</a:t>
            </a:r>
            <a:r>
              <a:rPr lang="en-US" baseline="-25000">
                <a:latin typeface="Helvetica"/>
              </a:rPr>
              <a:t>/2</a:t>
            </a:r>
            <a:r>
              <a:rPr lang="en-US" i="1">
                <a:latin typeface="Helvetica"/>
              </a:rPr>
              <a:t> </a:t>
            </a:r>
            <a:r>
              <a:rPr lang="en-US">
                <a:latin typeface="Helvetica"/>
              </a:rPr>
              <a:t>is the upper </a:t>
            </a:r>
            <a:r>
              <a:rPr lang="en-US">
                <a:latin typeface="Symbol" pitchFamily="18" charset="2"/>
              </a:rPr>
              <a:t>a</a:t>
            </a:r>
            <a:r>
              <a:rPr lang="en-US">
                <a:latin typeface="Helvetica"/>
              </a:rPr>
              <a:t>/2 percentage point of the standard normal distribution.</a:t>
            </a:r>
          </a:p>
          <a:p>
            <a:endParaRPr lang="en-US">
              <a:latin typeface="Helvetica"/>
            </a:endParaRPr>
          </a:p>
        </p:txBody>
      </p:sp>
      <p:sp>
        <p:nvSpPr>
          <p:cNvPr id="48137"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8130" name="Object 6"/>
          <p:cNvGraphicFramePr>
            <a:graphicFrameLocks noChangeAspect="1"/>
          </p:cNvGraphicFramePr>
          <p:nvPr/>
        </p:nvGraphicFramePr>
        <p:xfrm>
          <a:off x="762000" y="998538"/>
          <a:ext cx="304800" cy="295275"/>
        </p:xfrm>
        <a:graphic>
          <a:graphicData uri="http://schemas.openxmlformats.org/presentationml/2006/ole">
            <mc:AlternateContent xmlns:mc="http://schemas.openxmlformats.org/markup-compatibility/2006">
              <mc:Choice xmlns:v="urn:schemas-microsoft-com:vml" Requires="v">
                <p:oleObj spid="_x0000_s48133" name="Equation" r:id="rId4" imgW="177569" imgH="215619" progId="Equation.DSMT4">
                  <p:embed/>
                </p:oleObj>
              </mc:Choice>
              <mc:Fallback>
                <p:oleObj name="Equation" r:id="rId4" imgW="177569" imgH="215619"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998538"/>
                        <a:ext cx="304800"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8131" name="Object 8"/>
          <p:cNvGraphicFramePr>
            <a:graphicFrameLocks noChangeAspect="1"/>
          </p:cNvGraphicFramePr>
          <p:nvPr/>
        </p:nvGraphicFramePr>
        <p:xfrm>
          <a:off x="1427163" y="990600"/>
          <a:ext cx="325437" cy="312738"/>
        </p:xfrm>
        <a:graphic>
          <a:graphicData uri="http://schemas.openxmlformats.org/presentationml/2006/ole">
            <mc:AlternateContent xmlns:mc="http://schemas.openxmlformats.org/markup-compatibility/2006">
              <mc:Choice xmlns:v="urn:schemas-microsoft-com:vml" Requires="v">
                <p:oleObj spid="_x0000_s48134" name="Equation" r:id="rId6" imgW="190440" imgH="228600" progId="Equation.DSMT4">
                  <p:embed/>
                </p:oleObj>
              </mc:Choice>
              <mc:Fallback>
                <p:oleObj name="Equation" r:id="rId6" imgW="190440" imgH="2286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27163" y="990600"/>
                        <a:ext cx="325437" cy="312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138"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8132" name="Object 9"/>
          <p:cNvGraphicFramePr>
            <a:graphicFrameLocks noChangeAspect="1"/>
          </p:cNvGraphicFramePr>
          <p:nvPr/>
        </p:nvGraphicFramePr>
        <p:xfrm>
          <a:off x="838200" y="2667000"/>
          <a:ext cx="6553200" cy="1676400"/>
        </p:xfrm>
        <a:graphic>
          <a:graphicData uri="http://schemas.openxmlformats.org/presentationml/2006/ole">
            <mc:AlternateContent xmlns:mc="http://schemas.openxmlformats.org/markup-compatibility/2006">
              <mc:Choice xmlns:v="urn:schemas-microsoft-com:vml" Requires="v">
                <p:oleObj spid="_x0000_s48135" name="Equation" r:id="rId8" imgW="3810000" imgH="965200" progId="Equation.DSMT4">
                  <p:embed/>
                </p:oleObj>
              </mc:Choice>
              <mc:Fallback>
                <p:oleObj name="Equation" r:id="rId8" imgW="3810000" imgH="96520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2667000"/>
                        <a:ext cx="655320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10-6 </a:t>
            </a:r>
            <a:r>
              <a:rPr lang="en-US" dirty="0" smtClean="0">
                <a:latin typeface="Helvetica" pitchFamily="50" charset="0"/>
              </a:rPr>
              <a:t>Inference on Two Population  Proportions</a:t>
            </a:r>
            <a:endParaRPr lang="en-US" dirty="0">
              <a:latin typeface="Helvetica"/>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Rectangle 4"/>
          <p:cNvSpPr>
            <a:spLocks noGrp="1" noChangeArrowheads="1"/>
          </p:cNvSpPr>
          <p:nvPr>
            <p:ph type="title"/>
          </p:nvPr>
        </p:nvSpPr>
        <p:spPr>
          <a:xfrm>
            <a:off x="457200" y="0"/>
            <a:ext cx="8534400" cy="838200"/>
          </a:xfrm>
        </p:spPr>
        <p:txBody>
          <a:bodyPr/>
          <a:lstStyle/>
          <a:p>
            <a:pPr algn="l" eaLnBrk="1" hangingPunct="1"/>
            <a:r>
              <a:rPr lang="en-US" sz="2800" b="1" smtClean="0"/>
              <a:t>Example 10-17 </a:t>
            </a:r>
            <a:r>
              <a:rPr lang="en-US" sz="2800" b="1" smtClean="0">
                <a:solidFill>
                  <a:srgbClr val="1F497D"/>
                </a:solidFill>
              </a:rPr>
              <a:t>Defective Bearings</a:t>
            </a:r>
            <a:endParaRPr lang="en-US" sz="3200" b="1" smtClean="0"/>
          </a:p>
        </p:txBody>
      </p:sp>
      <p:sp>
        <p:nvSpPr>
          <p:cNvPr id="49158" name="Slide Number Placeholder 6"/>
          <p:cNvSpPr>
            <a:spLocks noGrp="1"/>
          </p:cNvSpPr>
          <p:nvPr>
            <p:ph type="sldNum" sz="quarter" idx="12"/>
          </p:nvPr>
        </p:nvSpPr>
        <p:spPr bwMode="auto">
          <a:noFill/>
          <a:ln>
            <a:miter lim="800000"/>
            <a:headEnd/>
            <a:tailEnd/>
          </a:ln>
        </p:spPr>
        <p:txBody>
          <a:bodyPr/>
          <a:lstStyle/>
          <a:p>
            <a:fld id="{6E8E6E2C-ACE6-41B3-B401-13D53D765269}" type="slidenum">
              <a:rPr lang="en-US" smtClean="0">
                <a:latin typeface="Helvetica"/>
              </a:rPr>
              <a:pPr/>
              <a:t>52</a:t>
            </a:fld>
            <a:endParaRPr lang="en-US" smtClean="0">
              <a:latin typeface="Helvetica"/>
            </a:endParaRPr>
          </a:p>
        </p:txBody>
      </p:sp>
      <p:sp>
        <p:nvSpPr>
          <p:cNvPr id="49159" name="TextBox 5"/>
          <p:cNvSpPr txBox="1">
            <a:spLocks noChangeArrowheads="1"/>
          </p:cNvSpPr>
          <p:nvPr/>
        </p:nvSpPr>
        <p:spPr bwMode="auto">
          <a:xfrm>
            <a:off x="533400" y="914400"/>
            <a:ext cx="8305800" cy="2862263"/>
          </a:xfrm>
          <a:prstGeom prst="rect">
            <a:avLst/>
          </a:prstGeom>
          <a:noFill/>
          <a:ln w="9525">
            <a:noFill/>
            <a:miter lim="800000"/>
            <a:headEnd/>
            <a:tailEnd/>
          </a:ln>
        </p:spPr>
        <p:txBody>
          <a:bodyPr>
            <a:spAutoFit/>
          </a:bodyPr>
          <a:lstStyle/>
          <a:p>
            <a:r>
              <a:rPr lang="en-US">
                <a:latin typeface="Helvetica"/>
              </a:rPr>
              <a:t>Consider the process of manufacturing crankshaft hearings described in Example 8-8. Suppose that a modification is made in the surface finishing process and that, subse­quently, a second random sample of 85 bearings is obtained. The number of defective bearings in this second sample is 8. Therefore, because </a:t>
            </a:r>
            <a:r>
              <a:rPr lang="en-US" i="1">
                <a:latin typeface="Helvetica"/>
              </a:rPr>
              <a:t>n</a:t>
            </a:r>
            <a:r>
              <a:rPr lang="en-US" b="1" baseline="-25000">
                <a:latin typeface="Helvetica"/>
              </a:rPr>
              <a:t>1</a:t>
            </a:r>
            <a:r>
              <a:rPr lang="en-US" b="1" i="1">
                <a:latin typeface="Helvetica"/>
              </a:rPr>
              <a:t> </a:t>
            </a:r>
            <a:r>
              <a:rPr lang="en-US">
                <a:latin typeface="Helvetica"/>
              </a:rPr>
              <a:t>= 85,                             , </a:t>
            </a:r>
            <a:r>
              <a:rPr lang="en-US" i="1">
                <a:latin typeface="Helvetica"/>
              </a:rPr>
              <a:t>n</a:t>
            </a:r>
            <a:r>
              <a:rPr lang="en-US" baseline="-25000">
                <a:latin typeface="Helvetica"/>
              </a:rPr>
              <a:t>2</a:t>
            </a:r>
            <a:r>
              <a:rPr lang="en-US" b="1" i="1">
                <a:latin typeface="Helvetica"/>
              </a:rPr>
              <a:t> = </a:t>
            </a:r>
            <a:r>
              <a:rPr lang="en-US">
                <a:latin typeface="Helvetica"/>
              </a:rPr>
              <a:t>85, and     </a:t>
            </a:r>
          </a:p>
          <a:p>
            <a:r>
              <a:rPr lang="en-US">
                <a:latin typeface="Helvetica"/>
              </a:rPr>
              <a:t>                                  . Obtain an approximate 95% confidence interval on the difference in the proportion of detective bearings produced under the two processes.</a:t>
            </a:r>
          </a:p>
          <a:p>
            <a:r>
              <a:rPr lang="en-US" b="1" i="1">
                <a:latin typeface="Helvetica"/>
              </a:rPr>
              <a:t> </a:t>
            </a:r>
            <a:endParaRPr lang="en-US">
              <a:latin typeface="Helvetica"/>
            </a:endParaRPr>
          </a:p>
          <a:p>
            <a:endParaRPr lang="en-US">
              <a:latin typeface="Helvetica"/>
            </a:endParaRPr>
          </a:p>
        </p:txBody>
      </p:sp>
      <p:sp>
        <p:nvSpPr>
          <p:cNvPr id="49160"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9154" name="Object 6"/>
          <p:cNvGraphicFramePr>
            <a:graphicFrameLocks noChangeAspect="1"/>
          </p:cNvGraphicFramePr>
          <p:nvPr/>
        </p:nvGraphicFramePr>
        <p:xfrm>
          <a:off x="3429000" y="2057400"/>
          <a:ext cx="1905000" cy="295275"/>
        </p:xfrm>
        <a:graphic>
          <a:graphicData uri="http://schemas.openxmlformats.org/presentationml/2006/ole">
            <mc:AlternateContent xmlns:mc="http://schemas.openxmlformats.org/markup-compatibility/2006">
              <mc:Choice xmlns:v="urn:schemas-microsoft-com:vml" Requires="v">
                <p:oleObj spid="_x0000_s49157" name="Equation" r:id="rId4" imgW="1256755" imgH="215806" progId="Equation.DSMT4">
                  <p:embed/>
                </p:oleObj>
              </mc:Choice>
              <mc:Fallback>
                <p:oleObj name="Equation" r:id="rId4" imgW="1256755" imgH="215806"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2057400"/>
                        <a:ext cx="1905000"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9161"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9155" name="Object 8"/>
          <p:cNvGraphicFramePr>
            <a:graphicFrameLocks noChangeAspect="1"/>
          </p:cNvGraphicFramePr>
          <p:nvPr/>
        </p:nvGraphicFramePr>
        <p:xfrm>
          <a:off x="685800" y="2286000"/>
          <a:ext cx="2133600" cy="381000"/>
        </p:xfrm>
        <a:graphic>
          <a:graphicData uri="http://schemas.openxmlformats.org/presentationml/2006/ole">
            <mc:AlternateContent xmlns:mc="http://schemas.openxmlformats.org/markup-compatibility/2006">
              <mc:Choice xmlns:v="urn:schemas-microsoft-com:vml" Requires="v">
                <p:oleObj spid="_x0000_s49158" name="Equation" r:id="rId6" imgW="1180800" imgH="228600" progId="Equation.DSMT4">
                  <p:embed/>
                </p:oleObj>
              </mc:Choice>
              <mc:Fallback>
                <p:oleObj name="Equation" r:id="rId6" imgW="1180800" imgH="2286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2286000"/>
                        <a:ext cx="2133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9162"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9156" name="Object 10"/>
          <p:cNvGraphicFramePr>
            <a:graphicFrameLocks noChangeAspect="1"/>
          </p:cNvGraphicFramePr>
          <p:nvPr/>
        </p:nvGraphicFramePr>
        <p:xfrm>
          <a:off x="685800" y="3505200"/>
          <a:ext cx="7467600" cy="1676400"/>
        </p:xfrm>
        <a:graphic>
          <a:graphicData uri="http://schemas.openxmlformats.org/presentationml/2006/ole">
            <mc:AlternateContent xmlns:mc="http://schemas.openxmlformats.org/markup-compatibility/2006">
              <mc:Choice xmlns:v="urn:schemas-microsoft-com:vml" Requires="v">
                <p:oleObj spid="_x0000_s49159" name="Equation" r:id="rId8" imgW="4064000" imgH="965200" progId="Equation.DSMT4">
                  <p:embed/>
                </p:oleObj>
              </mc:Choice>
              <mc:Fallback>
                <p:oleObj name="Equation" r:id="rId8" imgW="4064000" imgH="96520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5800" y="3505200"/>
                        <a:ext cx="746760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9163" name="Rectangle 12"/>
          <p:cNvSpPr>
            <a:spLocks noChangeArrowheads="1"/>
          </p:cNvSpPr>
          <p:nvPr/>
        </p:nvSpPr>
        <p:spPr bwMode="auto">
          <a:xfrm>
            <a:off x="0" y="962025"/>
            <a:ext cx="9144000" cy="0"/>
          </a:xfrm>
          <a:prstGeom prst="rect">
            <a:avLst/>
          </a:prstGeom>
          <a:noFill/>
          <a:ln w="9525">
            <a:noFill/>
            <a:miter lim="800000"/>
            <a:headEnd/>
            <a:tailEnd/>
          </a:ln>
        </p:spPr>
        <p:txBody>
          <a:bodyPr wrap="none" anchor="ctr">
            <a:spAutoFit/>
          </a:bodyPr>
          <a:lstStyle/>
          <a:p>
            <a:endParaRPr lang="en-US"/>
          </a:p>
        </p:txBody>
      </p:sp>
      <p:sp>
        <p:nvSpPr>
          <p:cNvPr id="12"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10-6 </a:t>
            </a:r>
            <a:r>
              <a:rPr lang="en-US" dirty="0" smtClean="0">
                <a:latin typeface="Helvetica" pitchFamily="50" charset="0"/>
              </a:rPr>
              <a:t>Inference on Two Population  Proportions</a:t>
            </a:r>
            <a:endParaRPr lang="en-US" dirty="0">
              <a:latin typeface="Helvetica"/>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7" name="Rectangle 4"/>
          <p:cNvSpPr>
            <a:spLocks noGrp="1" noChangeArrowheads="1"/>
          </p:cNvSpPr>
          <p:nvPr>
            <p:ph type="title"/>
          </p:nvPr>
        </p:nvSpPr>
        <p:spPr>
          <a:xfrm>
            <a:off x="304800" y="0"/>
            <a:ext cx="8534400" cy="838200"/>
          </a:xfrm>
        </p:spPr>
        <p:txBody>
          <a:bodyPr>
            <a:normAutofit fontScale="90000"/>
          </a:bodyPr>
          <a:lstStyle/>
          <a:p>
            <a:pPr eaLnBrk="1" hangingPunct="1">
              <a:defRPr/>
            </a:pPr>
            <a:r>
              <a:rPr lang="en-US" sz="3200" b="1" dirty="0" smtClean="0"/>
              <a:t>Example 10-17 </a:t>
            </a:r>
            <a:r>
              <a:rPr lang="en-US" sz="3200" b="1" dirty="0" smtClean="0">
                <a:solidFill>
                  <a:srgbClr val="1F497D"/>
                </a:solidFill>
              </a:rPr>
              <a:t>Defective Bearings - Continued</a:t>
            </a:r>
            <a:endParaRPr lang="en-US" sz="3200" b="1" dirty="0" smtClean="0">
              <a:ea typeface="ＭＳ Ｐゴシック" charset="-128"/>
            </a:endParaRPr>
          </a:p>
        </p:txBody>
      </p:sp>
      <p:sp>
        <p:nvSpPr>
          <p:cNvPr id="50180" name="Slide Number Placeholder 5"/>
          <p:cNvSpPr>
            <a:spLocks noGrp="1"/>
          </p:cNvSpPr>
          <p:nvPr>
            <p:ph type="sldNum" sz="quarter" idx="12"/>
          </p:nvPr>
        </p:nvSpPr>
        <p:spPr bwMode="auto">
          <a:noFill/>
          <a:ln>
            <a:miter lim="800000"/>
            <a:headEnd/>
            <a:tailEnd/>
          </a:ln>
        </p:spPr>
        <p:txBody>
          <a:bodyPr/>
          <a:lstStyle/>
          <a:p>
            <a:fld id="{D2A762DF-23A6-4B9F-BEBE-A0952B7F938F}" type="slidenum">
              <a:rPr lang="en-US" smtClean="0">
                <a:latin typeface="Helvetica"/>
              </a:rPr>
              <a:pPr/>
              <a:t>53</a:t>
            </a:fld>
            <a:endParaRPr lang="en-US" smtClean="0">
              <a:latin typeface="Helvetica"/>
            </a:endParaRPr>
          </a:p>
        </p:txBody>
      </p:sp>
      <p:sp>
        <p:nvSpPr>
          <p:cNvPr id="50181" name="TextBox 5"/>
          <p:cNvSpPr txBox="1">
            <a:spLocks noChangeArrowheads="1"/>
          </p:cNvSpPr>
          <p:nvPr/>
        </p:nvSpPr>
        <p:spPr bwMode="auto">
          <a:xfrm>
            <a:off x="457200" y="1371600"/>
            <a:ext cx="8382000" cy="4246563"/>
          </a:xfrm>
          <a:prstGeom prst="rect">
            <a:avLst/>
          </a:prstGeom>
          <a:noFill/>
          <a:ln w="9525">
            <a:noFill/>
            <a:miter lim="800000"/>
            <a:headEnd/>
            <a:tailEnd/>
          </a:ln>
        </p:spPr>
        <p:txBody>
          <a:bodyPr>
            <a:spAutoFit/>
          </a:bodyPr>
          <a:lstStyle/>
          <a:p>
            <a:endParaRPr lang="en-US">
              <a:latin typeface="Helvetica"/>
            </a:endParaRPr>
          </a:p>
          <a:p>
            <a:r>
              <a:rPr lang="en-US">
                <a:latin typeface="Helvetica"/>
              </a:rPr>
              <a:t> </a:t>
            </a:r>
          </a:p>
          <a:p>
            <a:endParaRPr lang="en-US">
              <a:latin typeface="Helvetica"/>
            </a:endParaRPr>
          </a:p>
          <a:p>
            <a:endParaRPr lang="en-US">
              <a:latin typeface="Helvetica"/>
            </a:endParaRPr>
          </a:p>
          <a:p>
            <a:endParaRPr lang="en-US">
              <a:latin typeface="Helvetica"/>
            </a:endParaRPr>
          </a:p>
          <a:p>
            <a:endParaRPr lang="en-US">
              <a:latin typeface="Helvetica"/>
            </a:endParaRPr>
          </a:p>
          <a:p>
            <a:endParaRPr lang="en-US">
              <a:latin typeface="Helvetica"/>
            </a:endParaRPr>
          </a:p>
          <a:p>
            <a:r>
              <a:rPr lang="en-US">
                <a:latin typeface="Helvetica"/>
              </a:rPr>
              <a:t>This simplifies to</a:t>
            </a:r>
          </a:p>
          <a:p>
            <a:r>
              <a:rPr lang="en-US">
                <a:latin typeface="Helvetica"/>
              </a:rPr>
              <a:t> </a:t>
            </a:r>
          </a:p>
          <a:p>
            <a:r>
              <a:rPr lang="en-US">
                <a:latin typeface="Helvetica"/>
                <a:sym typeface="Symbol" pitchFamily="18" charset="2"/>
              </a:rPr>
              <a:t>                                           </a:t>
            </a:r>
            <a:r>
              <a:rPr lang="en-US">
                <a:latin typeface="Helvetica"/>
              </a:rPr>
              <a:t>0.0685 </a:t>
            </a:r>
            <a:r>
              <a:rPr lang="en-US">
                <a:latin typeface="Helvetica"/>
                <a:sym typeface="Symbol" pitchFamily="18" charset="2"/>
              </a:rPr>
              <a:t></a:t>
            </a:r>
            <a:r>
              <a:rPr lang="en-US">
                <a:latin typeface="Helvetica"/>
              </a:rPr>
              <a:t> </a:t>
            </a:r>
            <a:r>
              <a:rPr lang="en-US" i="1">
                <a:latin typeface="Helvetica"/>
              </a:rPr>
              <a:t>p</a:t>
            </a:r>
            <a:r>
              <a:rPr lang="en-US" baseline="-25000">
                <a:latin typeface="Helvetica"/>
              </a:rPr>
              <a:t>1 </a:t>
            </a:r>
            <a:r>
              <a:rPr lang="en-US">
                <a:latin typeface="Helvetica"/>
                <a:sym typeface="Symbol" pitchFamily="18" charset="2"/>
              </a:rPr>
              <a:t></a:t>
            </a:r>
            <a:r>
              <a:rPr lang="en-US">
                <a:latin typeface="Helvetica"/>
              </a:rPr>
              <a:t> </a:t>
            </a:r>
            <a:r>
              <a:rPr lang="en-US" i="1">
                <a:latin typeface="Helvetica"/>
              </a:rPr>
              <a:t>p</a:t>
            </a:r>
            <a:r>
              <a:rPr lang="en-US" baseline="-25000">
                <a:latin typeface="Helvetica"/>
              </a:rPr>
              <a:t>2 </a:t>
            </a:r>
            <a:r>
              <a:rPr lang="en-US">
                <a:latin typeface="Helvetica"/>
                <a:sym typeface="Symbol" pitchFamily="18" charset="2"/>
              </a:rPr>
              <a:t></a:t>
            </a:r>
            <a:r>
              <a:rPr lang="en-US">
                <a:latin typeface="Helvetica"/>
              </a:rPr>
              <a:t> 0.1155</a:t>
            </a:r>
          </a:p>
          <a:p>
            <a:r>
              <a:rPr lang="en-US">
                <a:latin typeface="Helvetica"/>
              </a:rPr>
              <a:t> </a:t>
            </a:r>
          </a:p>
          <a:p>
            <a:r>
              <a:rPr lang="en-US" b="1" u="sng">
                <a:latin typeface="Helvetica"/>
              </a:rPr>
              <a:t>Interpretation:</a:t>
            </a:r>
            <a:r>
              <a:rPr lang="en-US">
                <a:latin typeface="Helvetica"/>
              </a:rPr>
              <a:t> This confidence interval includes zero. Based on the sample data, it seems unlikely that the changes made in the surface finish process have reduced the proportion of defective crankshaft bearings being produced.</a:t>
            </a:r>
          </a:p>
          <a:p>
            <a:endParaRPr lang="en-US">
              <a:latin typeface="Helvetica"/>
            </a:endParaRPr>
          </a:p>
        </p:txBody>
      </p:sp>
      <p:sp>
        <p:nvSpPr>
          <p:cNvPr id="50182"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50178" name="Object 6"/>
          <p:cNvGraphicFramePr>
            <a:graphicFrameLocks noChangeAspect="1"/>
          </p:cNvGraphicFramePr>
          <p:nvPr/>
        </p:nvGraphicFramePr>
        <p:xfrm>
          <a:off x="457200" y="1447800"/>
          <a:ext cx="8229600" cy="1524000"/>
        </p:xfrm>
        <a:graphic>
          <a:graphicData uri="http://schemas.openxmlformats.org/presentationml/2006/ole">
            <mc:AlternateContent xmlns:mc="http://schemas.openxmlformats.org/markup-compatibility/2006">
              <mc:Choice xmlns:v="urn:schemas-microsoft-com:vml" Requires="v">
                <p:oleObj spid="_x0000_s50179" name="Equation" r:id="rId4" imgW="4953000" imgH="889000" progId="Equation.DSMT4">
                  <p:embed/>
                </p:oleObj>
              </mc:Choice>
              <mc:Fallback>
                <p:oleObj name="Equation" r:id="rId4" imgW="4953000" imgH="8890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447800"/>
                        <a:ext cx="8229600"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10-6 </a:t>
            </a:r>
            <a:r>
              <a:rPr lang="en-US" dirty="0" smtClean="0">
                <a:latin typeface="Helvetica" pitchFamily="50" charset="0"/>
              </a:rPr>
              <a:t>Inference on Two Population  Proportions</a:t>
            </a:r>
            <a:endParaRPr lang="en-US" dirty="0">
              <a:latin typeface="Helvetica"/>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p:cNvSpPr>
            <a:spLocks noGrp="1" noChangeArrowheads="1"/>
          </p:cNvSpPr>
          <p:nvPr>
            <p:ph type="title"/>
          </p:nvPr>
        </p:nvSpPr>
        <p:spPr>
          <a:xfrm>
            <a:off x="457200" y="0"/>
            <a:ext cx="8229600" cy="838200"/>
          </a:xfrm>
        </p:spPr>
        <p:txBody>
          <a:bodyPr/>
          <a:lstStyle/>
          <a:p>
            <a:pPr eaLnBrk="1" hangingPunct="1"/>
            <a:r>
              <a:rPr lang="en-US" sz="2400" b="1" smtClean="0"/>
              <a:t>10-7:  Summary Table and Road Map for Inference Procedures for Two Samples</a:t>
            </a:r>
          </a:p>
        </p:txBody>
      </p:sp>
      <p:sp>
        <p:nvSpPr>
          <p:cNvPr id="58372" name="Slide Number Placeholder 5"/>
          <p:cNvSpPr>
            <a:spLocks noGrp="1"/>
          </p:cNvSpPr>
          <p:nvPr>
            <p:ph type="sldNum" sz="quarter" idx="12"/>
          </p:nvPr>
        </p:nvSpPr>
        <p:spPr bwMode="auto">
          <a:noFill/>
          <a:ln>
            <a:miter lim="800000"/>
            <a:headEnd/>
            <a:tailEnd/>
          </a:ln>
        </p:spPr>
        <p:txBody>
          <a:bodyPr/>
          <a:lstStyle/>
          <a:p>
            <a:fld id="{9E01AF22-5724-4F3F-A678-20C7590CB90B}" type="slidenum">
              <a:rPr lang="en-US" smtClean="0">
                <a:latin typeface="Helvetica"/>
              </a:rPr>
              <a:pPr/>
              <a:t>54</a:t>
            </a:fld>
            <a:endParaRPr lang="en-US" smtClean="0">
              <a:latin typeface="Helvetica"/>
            </a:endParaRPr>
          </a:p>
        </p:txBody>
      </p:sp>
      <p:pic>
        <p:nvPicPr>
          <p:cNvPr id="58373" name="Picture 5"/>
          <p:cNvPicPr>
            <a:picLocks noChangeAspect="1"/>
          </p:cNvPicPr>
          <p:nvPr/>
        </p:nvPicPr>
        <p:blipFill>
          <a:blip r:embed="rId3"/>
          <a:srcRect/>
          <a:stretch>
            <a:fillRect/>
          </a:stretch>
        </p:blipFill>
        <p:spPr bwMode="auto">
          <a:xfrm>
            <a:off x="542925" y="914400"/>
            <a:ext cx="8296275" cy="5327650"/>
          </a:xfrm>
          <a:prstGeom prst="rect">
            <a:avLst/>
          </a:prstGeom>
          <a:noFill/>
          <a:ln w="9525">
            <a:noFill/>
            <a:miter lim="800000"/>
            <a:headEnd/>
            <a:tailEnd/>
          </a:ln>
        </p:spPr>
      </p:pic>
      <p:sp>
        <p:nvSpPr>
          <p:cNvPr id="6" name="Footer Placeholder 9"/>
          <p:cNvSpPr>
            <a:spLocks noGrp="1"/>
          </p:cNvSpPr>
          <p:nvPr>
            <p:ph type="ftr" sz="quarter" idx="11"/>
          </p:nvPr>
        </p:nvSpPr>
        <p:spPr>
          <a:xfrm>
            <a:off x="457200" y="6248400"/>
            <a:ext cx="6629400" cy="365125"/>
          </a:xfrm>
        </p:spPr>
        <p:txBody>
          <a:bodyPr/>
          <a:lstStyle/>
          <a:p>
            <a:pPr fontAlgn="auto">
              <a:spcBef>
                <a:spcPts val="0"/>
              </a:spcBef>
              <a:spcAft>
                <a:spcPts val="0"/>
              </a:spcAft>
              <a:defRPr/>
            </a:pPr>
            <a:r>
              <a:rPr lang="en-US" dirty="0">
                <a:latin typeface="Helvetica"/>
              </a:rPr>
              <a:t>Sec </a:t>
            </a:r>
            <a:r>
              <a:rPr lang="en-US" dirty="0" smtClean="0">
                <a:latin typeface="Helvetica"/>
              </a:rPr>
              <a:t>10-7 </a:t>
            </a:r>
            <a:r>
              <a:rPr lang="en-US" dirty="0" smtClean="0">
                <a:latin typeface="Helvetica" pitchFamily="50" charset="0"/>
              </a:rPr>
              <a:t>Summary Table and  Roadmap for Inference Procedures for Two Samples</a:t>
            </a:r>
            <a:endParaRPr lang="en-US" dirty="0">
              <a:latin typeface="Helvetica" pitchFamily="50"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7"/>
          <p:cNvPicPr>
            <a:picLocks noChangeAspect="1"/>
          </p:cNvPicPr>
          <p:nvPr/>
        </p:nvPicPr>
        <p:blipFill>
          <a:blip r:embed="rId3"/>
          <a:srcRect/>
          <a:stretch>
            <a:fillRect/>
          </a:stretch>
        </p:blipFill>
        <p:spPr bwMode="auto">
          <a:xfrm>
            <a:off x="311150" y="2170113"/>
            <a:ext cx="8528050" cy="4306887"/>
          </a:xfrm>
          <a:prstGeom prst="rect">
            <a:avLst/>
          </a:prstGeom>
          <a:noFill/>
          <a:ln w="9525">
            <a:noFill/>
            <a:miter lim="800000"/>
            <a:headEnd/>
            <a:tailEnd/>
          </a:ln>
        </p:spPr>
      </p:pic>
      <p:sp>
        <p:nvSpPr>
          <p:cNvPr id="59395" name="Rectangle 3"/>
          <p:cNvSpPr>
            <a:spLocks noGrp="1" noChangeArrowheads="1"/>
          </p:cNvSpPr>
          <p:nvPr>
            <p:ph type="title"/>
          </p:nvPr>
        </p:nvSpPr>
        <p:spPr>
          <a:xfrm>
            <a:off x="457200" y="0"/>
            <a:ext cx="8229600" cy="838200"/>
          </a:xfrm>
        </p:spPr>
        <p:txBody>
          <a:bodyPr/>
          <a:lstStyle/>
          <a:p>
            <a:pPr eaLnBrk="1" hangingPunct="1"/>
            <a:r>
              <a:rPr lang="en-US" sz="2400" b="1" smtClean="0"/>
              <a:t>10-7:  Summary Table and Road Map for Inference Procedures for Two Samples</a:t>
            </a:r>
          </a:p>
        </p:txBody>
      </p:sp>
      <p:sp>
        <p:nvSpPr>
          <p:cNvPr id="59396" name="Slide Number Placeholder 6"/>
          <p:cNvSpPr>
            <a:spLocks noGrp="1"/>
          </p:cNvSpPr>
          <p:nvPr>
            <p:ph type="sldNum" sz="quarter" idx="12"/>
          </p:nvPr>
        </p:nvSpPr>
        <p:spPr bwMode="auto">
          <a:noFill/>
          <a:ln>
            <a:miter lim="800000"/>
            <a:headEnd/>
            <a:tailEnd/>
          </a:ln>
        </p:spPr>
        <p:txBody>
          <a:bodyPr/>
          <a:lstStyle/>
          <a:p>
            <a:fld id="{D3803408-01FD-412B-9C12-E20887210E78}" type="slidenum">
              <a:rPr lang="en-US" smtClean="0">
                <a:latin typeface="Helvetica"/>
              </a:rPr>
              <a:pPr/>
              <a:t>55</a:t>
            </a:fld>
            <a:endParaRPr lang="en-US" smtClean="0">
              <a:latin typeface="Helvetica"/>
            </a:endParaRPr>
          </a:p>
        </p:txBody>
      </p:sp>
      <p:pic>
        <p:nvPicPr>
          <p:cNvPr id="59397" name="Picture 6"/>
          <p:cNvPicPr>
            <a:picLocks noChangeAspect="1"/>
          </p:cNvPicPr>
          <p:nvPr/>
        </p:nvPicPr>
        <p:blipFill>
          <a:blip r:embed="rId4"/>
          <a:srcRect/>
          <a:stretch>
            <a:fillRect/>
          </a:stretch>
        </p:blipFill>
        <p:spPr bwMode="auto">
          <a:xfrm>
            <a:off x="292100" y="815975"/>
            <a:ext cx="8394700" cy="1317625"/>
          </a:xfrm>
          <a:prstGeom prst="rect">
            <a:avLst/>
          </a:prstGeom>
          <a:noFill/>
          <a:ln w="9525">
            <a:noFill/>
            <a:miter lim="800000"/>
            <a:headEnd/>
            <a:tailEnd/>
          </a:ln>
        </p:spPr>
      </p:pic>
      <p:sp>
        <p:nvSpPr>
          <p:cNvPr id="6" name="Footer Placeholder 9"/>
          <p:cNvSpPr>
            <a:spLocks noGrp="1"/>
          </p:cNvSpPr>
          <p:nvPr>
            <p:ph type="ftr" sz="quarter" idx="11"/>
          </p:nvPr>
        </p:nvSpPr>
        <p:spPr>
          <a:xfrm>
            <a:off x="457200" y="6340475"/>
            <a:ext cx="6629400" cy="365125"/>
          </a:xfrm>
        </p:spPr>
        <p:txBody>
          <a:bodyPr/>
          <a:lstStyle/>
          <a:p>
            <a:pPr fontAlgn="auto">
              <a:spcBef>
                <a:spcPts val="0"/>
              </a:spcBef>
              <a:spcAft>
                <a:spcPts val="0"/>
              </a:spcAft>
              <a:defRPr/>
            </a:pPr>
            <a:r>
              <a:rPr lang="en-US" dirty="0">
                <a:latin typeface="Helvetica"/>
              </a:rPr>
              <a:t>Sec </a:t>
            </a:r>
            <a:r>
              <a:rPr lang="en-US" dirty="0" smtClean="0">
                <a:latin typeface="Helvetica"/>
              </a:rPr>
              <a:t>10-7 </a:t>
            </a:r>
            <a:r>
              <a:rPr lang="en-US" dirty="0" smtClean="0">
                <a:latin typeface="Helvetica" pitchFamily="50" charset="0"/>
              </a:rPr>
              <a:t>Summary Table and  Roadmap for Inference Procedures for Two Samples</a:t>
            </a:r>
            <a:endParaRPr lang="en-US" dirty="0">
              <a:latin typeface="Helvetica" pitchFamily="50"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Title 1"/>
          <p:cNvSpPr>
            <a:spLocks noGrp="1"/>
          </p:cNvSpPr>
          <p:nvPr>
            <p:ph type="title"/>
          </p:nvPr>
        </p:nvSpPr>
        <p:spPr>
          <a:xfrm>
            <a:off x="457200" y="0"/>
            <a:ext cx="8229600" cy="838200"/>
          </a:xfrm>
        </p:spPr>
        <p:txBody>
          <a:bodyPr>
            <a:normAutofit fontScale="90000"/>
          </a:bodyPr>
          <a:lstStyle/>
          <a:p>
            <a:pPr eaLnBrk="1" hangingPunct="1">
              <a:defRPr/>
            </a:pPr>
            <a:r>
              <a:rPr lang="en-US" sz="3600" smtClean="0">
                <a:ea typeface="ＭＳ Ｐゴシック" charset="-128"/>
              </a:rPr>
              <a:t>Important Terms &amp; Concepts of Chapter 10</a:t>
            </a:r>
          </a:p>
        </p:txBody>
      </p:sp>
      <p:sp>
        <p:nvSpPr>
          <p:cNvPr id="3" name="Content Placeholder 2"/>
          <p:cNvSpPr>
            <a:spLocks noGrp="1"/>
          </p:cNvSpPr>
          <p:nvPr>
            <p:ph idx="1"/>
          </p:nvPr>
        </p:nvSpPr>
        <p:spPr>
          <a:xfrm>
            <a:off x="609600" y="990600"/>
            <a:ext cx="8077200" cy="5029200"/>
          </a:xfrm>
        </p:spPr>
        <p:txBody>
          <a:bodyPr numCol="2" rtlCol="0">
            <a:noAutofit/>
          </a:bodyPr>
          <a:lstStyle/>
          <a:p>
            <a:pPr eaLnBrk="1" fontAlgn="auto" hangingPunct="1">
              <a:spcAft>
                <a:spcPts val="0"/>
              </a:spcAft>
              <a:buFont typeface="Arial" pitchFamily="34" charset="0"/>
              <a:buNone/>
              <a:defRPr/>
            </a:pPr>
            <a:r>
              <a:rPr lang="en-US" sz="2400" dirty="0" smtClean="0">
                <a:ea typeface="+mn-ea"/>
                <a:cs typeface="+mn-cs"/>
              </a:rPr>
              <a:t>Comparative experiments</a:t>
            </a:r>
          </a:p>
          <a:p>
            <a:pPr eaLnBrk="1" fontAlgn="auto" hangingPunct="1">
              <a:spcAft>
                <a:spcPts val="0"/>
              </a:spcAft>
              <a:buFont typeface="Arial" pitchFamily="34" charset="0"/>
              <a:buNone/>
              <a:defRPr/>
            </a:pPr>
            <a:r>
              <a:rPr lang="en-US" sz="2400" dirty="0" smtClean="0">
                <a:ea typeface="+mn-ea"/>
                <a:cs typeface="+mn-cs"/>
              </a:rPr>
              <a:t>Confidence intervals on:</a:t>
            </a:r>
          </a:p>
          <a:p>
            <a:pPr eaLnBrk="1" fontAlgn="auto" hangingPunct="1">
              <a:spcAft>
                <a:spcPts val="0"/>
              </a:spcAft>
              <a:defRPr/>
            </a:pPr>
            <a:r>
              <a:rPr lang="en-US" sz="2400" dirty="0" smtClean="0">
                <a:ea typeface="+mn-ea"/>
                <a:cs typeface="+mn-cs"/>
              </a:rPr>
              <a:t>Differences</a:t>
            </a:r>
          </a:p>
          <a:p>
            <a:pPr eaLnBrk="1" fontAlgn="auto" hangingPunct="1">
              <a:spcAft>
                <a:spcPts val="0"/>
              </a:spcAft>
              <a:defRPr/>
            </a:pPr>
            <a:r>
              <a:rPr lang="en-US" sz="2400" dirty="0" smtClean="0">
                <a:ea typeface="+mn-ea"/>
                <a:cs typeface="+mn-cs"/>
              </a:rPr>
              <a:t>Ratios</a:t>
            </a:r>
          </a:p>
          <a:p>
            <a:pPr eaLnBrk="1" fontAlgn="auto" hangingPunct="1">
              <a:spcAft>
                <a:spcPts val="0"/>
              </a:spcAft>
              <a:buFont typeface="Arial" pitchFamily="34" charset="0"/>
              <a:buNone/>
              <a:defRPr/>
            </a:pPr>
            <a:r>
              <a:rPr lang="en-US" sz="2400" dirty="0" smtClean="0">
                <a:ea typeface="+mn-ea"/>
                <a:cs typeface="+mn-cs"/>
              </a:rPr>
              <a:t>Critical region for a test statistic</a:t>
            </a:r>
          </a:p>
          <a:p>
            <a:pPr eaLnBrk="1" fontAlgn="auto" hangingPunct="1">
              <a:spcAft>
                <a:spcPts val="0"/>
              </a:spcAft>
              <a:buFont typeface="Arial" pitchFamily="34" charset="0"/>
              <a:buNone/>
              <a:defRPr/>
            </a:pPr>
            <a:r>
              <a:rPr lang="en-US" sz="2400" dirty="0" smtClean="0">
                <a:ea typeface="+mn-ea"/>
                <a:cs typeface="+mn-cs"/>
              </a:rPr>
              <a:t>Identifying cause and effect</a:t>
            </a:r>
          </a:p>
          <a:p>
            <a:pPr eaLnBrk="1" fontAlgn="auto" hangingPunct="1">
              <a:spcAft>
                <a:spcPts val="0"/>
              </a:spcAft>
              <a:buFont typeface="Arial" pitchFamily="34" charset="0"/>
              <a:buNone/>
              <a:defRPr/>
            </a:pPr>
            <a:r>
              <a:rPr lang="en-US" sz="2400" dirty="0" smtClean="0">
                <a:ea typeface="+mn-ea"/>
                <a:cs typeface="+mn-cs"/>
              </a:rPr>
              <a:t>Null and alternative hypotheses</a:t>
            </a:r>
          </a:p>
          <a:p>
            <a:pPr eaLnBrk="1" fontAlgn="auto" hangingPunct="1">
              <a:spcAft>
                <a:spcPts val="0"/>
              </a:spcAft>
              <a:buFont typeface="Arial" pitchFamily="34" charset="0"/>
              <a:buNone/>
              <a:defRPr/>
            </a:pPr>
            <a:r>
              <a:rPr lang="en-US" sz="2400" dirty="0" smtClean="0">
                <a:ea typeface="+mn-ea"/>
                <a:cs typeface="+mn-cs"/>
              </a:rPr>
              <a:t>1 &amp; 2-sided alternative hypotheses</a:t>
            </a:r>
          </a:p>
          <a:p>
            <a:pPr eaLnBrk="1" fontAlgn="auto" hangingPunct="1">
              <a:spcAft>
                <a:spcPts val="0"/>
              </a:spcAft>
              <a:buFont typeface="Arial" pitchFamily="34" charset="0"/>
              <a:buNone/>
              <a:defRPr/>
            </a:pPr>
            <a:r>
              <a:rPr lang="en-US" sz="2400" dirty="0" smtClean="0">
                <a:ea typeface="+mn-ea"/>
                <a:cs typeface="+mn-cs"/>
              </a:rPr>
              <a:t>Operating Characteristic (OC) curves</a:t>
            </a:r>
          </a:p>
          <a:p>
            <a:pPr eaLnBrk="1" fontAlgn="auto" hangingPunct="1">
              <a:spcAft>
                <a:spcPts val="0"/>
              </a:spcAft>
              <a:buFont typeface="Arial" pitchFamily="34" charset="0"/>
              <a:buNone/>
              <a:defRPr/>
            </a:pPr>
            <a:endParaRPr lang="en-US" sz="2400" dirty="0" smtClean="0">
              <a:ea typeface="+mn-ea"/>
              <a:cs typeface="+mn-cs"/>
            </a:endParaRPr>
          </a:p>
          <a:p>
            <a:pPr eaLnBrk="1" fontAlgn="auto" hangingPunct="1">
              <a:spcAft>
                <a:spcPts val="0"/>
              </a:spcAft>
              <a:buFont typeface="Arial" pitchFamily="34" charset="0"/>
              <a:buNone/>
              <a:defRPr/>
            </a:pPr>
            <a:r>
              <a:rPr lang="en-US" sz="2400" dirty="0" smtClean="0">
                <a:ea typeface="+mn-ea"/>
                <a:cs typeface="+mn-cs"/>
              </a:rPr>
              <a:t>Paired </a:t>
            </a:r>
            <a:r>
              <a:rPr lang="en-US" sz="2400" i="1" dirty="0" smtClean="0">
                <a:ea typeface="+mn-ea"/>
                <a:cs typeface="+mn-cs"/>
              </a:rPr>
              <a:t>t</a:t>
            </a:r>
            <a:r>
              <a:rPr lang="en-US" sz="2400" dirty="0" smtClean="0">
                <a:ea typeface="+mn-ea"/>
                <a:cs typeface="+mn-cs"/>
              </a:rPr>
              <a:t>-test</a:t>
            </a:r>
          </a:p>
          <a:p>
            <a:pPr eaLnBrk="1" fontAlgn="auto" hangingPunct="1">
              <a:spcAft>
                <a:spcPts val="0"/>
              </a:spcAft>
              <a:buFont typeface="Arial" pitchFamily="34" charset="0"/>
              <a:buNone/>
              <a:defRPr/>
            </a:pPr>
            <a:r>
              <a:rPr lang="en-US" sz="2400" dirty="0" smtClean="0">
                <a:ea typeface="+mn-ea"/>
                <a:cs typeface="+mn-cs"/>
              </a:rPr>
              <a:t>Pooled </a:t>
            </a:r>
            <a:r>
              <a:rPr lang="en-US" sz="2400" i="1" dirty="0" smtClean="0">
                <a:ea typeface="+mn-ea"/>
                <a:cs typeface="+mn-cs"/>
              </a:rPr>
              <a:t>t</a:t>
            </a:r>
            <a:r>
              <a:rPr lang="en-US" sz="2400" dirty="0" smtClean="0">
                <a:ea typeface="+mn-ea"/>
                <a:cs typeface="+mn-cs"/>
              </a:rPr>
              <a:t>-test</a:t>
            </a:r>
          </a:p>
          <a:p>
            <a:pPr eaLnBrk="1" fontAlgn="auto" hangingPunct="1">
              <a:spcAft>
                <a:spcPts val="0"/>
              </a:spcAft>
              <a:buFont typeface="Arial" pitchFamily="34" charset="0"/>
              <a:buNone/>
              <a:defRPr/>
            </a:pPr>
            <a:r>
              <a:rPr lang="en-US" sz="2400" dirty="0" smtClean="0">
                <a:ea typeface="+mn-ea"/>
                <a:cs typeface="+mn-cs"/>
              </a:rPr>
              <a:t>P-value</a:t>
            </a:r>
          </a:p>
          <a:p>
            <a:pPr eaLnBrk="1" fontAlgn="auto" hangingPunct="1">
              <a:spcAft>
                <a:spcPts val="0"/>
              </a:spcAft>
              <a:buFont typeface="Arial" pitchFamily="34" charset="0"/>
              <a:buNone/>
              <a:defRPr/>
            </a:pPr>
            <a:r>
              <a:rPr lang="en-US" sz="2400" dirty="0" smtClean="0">
                <a:ea typeface="+mn-ea"/>
                <a:cs typeface="+mn-cs"/>
              </a:rPr>
              <a:t>Reference distribution for a test statistic</a:t>
            </a:r>
          </a:p>
          <a:p>
            <a:pPr eaLnBrk="1" fontAlgn="auto" hangingPunct="1">
              <a:spcAft>
                <a:spcPts val="0"/>
              </a:spcAft>
              <a:buFont typeface="Arial" pitchFamily="34" charset="0"/>
              <a:buNone/>
              <a:defRPr/>
            </a:pPr>
            <a:r>
              <a:rPr lang="en-US" sz="2400" dirty="0" smtClean="0">
                <a:ea typeface="+mn-ea"/>
                <a:cs typeface="+mn-cs"/>
              </a:rPr>
              <a:t>Sample size determination for: Hypothesis tests</a:t>
            </a:r>
          </a:p>
          <a:p>
            <a:pPr eaLnBrk="1" fontAlgn="auto" hangingPunct="1">
              <a:spcAft>
                <a:spcPts val="0"/>
              </a:spcAft>
              <a:buFont typeface="Arial" pitchFamily="34" charset="0"/>
              <a:buNone/>
              <a:defRPr/>
            </a:pPr>
            <a:r>
              <a:rPr lang="en-US" sz="2400" dirty="0" smtClean="0">
                <a:ea typeface="+mn-ea"/>
                <a:cs typeface="+mn-cs"/>
              </a:rPr>
              <a:t>	Confidence intervals</a:t>
            </a:r>
          </a:p>
          <a:p>
            <a:pPr eaLnBrk="1" fontAlgn="auto" hangingPunct="1">
              <a:spcAft>
                <a:spcPts val="0"/>
              </a:spcAft>
              <a:buFont typeface="Arial" pitchFamily="34" charset="0"/>
              <a:buNone/>
              <a:defRPr/>
            </a:pPr>
            <a:r>
              <a:rPr lang="en-US" sz="2400" dirty="0" smtClean="0">
                <a:ea typeface="+mn-ea"/>
                <a:cs typeface="+mn-cs"/>
              </a:rPr>
              <a:t>Statistical hypotheses</a:t>
            </a:r>
          </a:p>
          <a:p>
            <a:pPr eaLnBrk="1" fontAlgn="auto" hangingPunct="1">
              <a:spcAft>
                <a:spcPts val="0"/>
              </a:spcAft>
              <a:buFont typeface="Arial" pitchFamily="34" charset="0"/>
              <a:buNone/>
              <a:defRPr/>
            </a:pPr>
            <a:r>
              <a:rPr lang="en-US" sz="2400" dirty="0" smtClean="0">
                <a:ea typeface="+mn-ea"/>
                <a:cs typeface="+mn-cs"/>
              </a:rPr>
              <a:t>Test statistic</a:t>
            </a:r>
          </a:p>
          <a:p>
            <a:pPr eaLnBrk="1" fontAlgn="auto" hangingPunct="1">
              <a:spcAft>
                <a:spcPts val="0"/>
              </a:spcAft>
              <a:buFont typeface="Arial" pitchFamily="34" charset="0"/>
              <a:buNone/>
              <a:defRPr/>
            </a:pPr>
            <a:r>
              <a:rPr lang="en-US" sz="2400" dirty="0" smtClean="0">
                <a:ea typeface="+mn-ea"/>
                <a:cs typeface="+mn-cs"/>
              </a:rPr>
              <a:t>Wilcoxon rank-sum test</a:t>
            </a:r>
          </a:p>
        </p:txBody>
      </p:sp>
      <p:sp>
        <p:nvSpPr>
          <p:cNvPr id="60420" name="Slide Number Placeholder 4"/>
          <p:cNvSpPr>
            <a:spLocks noGrp="1"/>
          </p:cNvSpPr>
          <p:nvPr>
            <p:ph type="sldNum" sz="quarter" idx="12"/>
          </p:nvPr>
        </p:nvSpPr>
        <p:spPr bwMode="auto">
          <a:noFill/>
          <a:ln>
            <a:miter lim="800000"/>
            <a:headEnd/>
            <a:tailEnd/>
          </a:ln>
        </p:spPr>
        <p:txBody>
          <a:bodyPr/>
          <a:lstStyle/>
          <a:p>
            <a:fld id="{CD7B73EE-AA33-49C5-A879-170819327FCD}" type="slidenum">
              <a:rPr lang="en-US" smtClean="0">
                <a:latin typeface="Helvetica"/>
              </a:rPr>
              <a:pPr/>
              <a:t>56</a:t>
            </a:fld>
            <a:endParaRPr lang="en-US" smtClean="0">
              <a:latin typeface="Helvetica"/>
            </a:endParaRPr>
          </a:p>
        </p:txBody>
      </p:sp>
      <p:sp>
        <p:nvSpPr>
          <p:cNvPr id="5" name="Footer Placeholder 3"/>
          <p:cNvSpPr>
            <a:spLocks noGrp="1"/>
          </p:cNvSpPr>
          <p:nvPr>
            <p:ph type="ftr" sz="quarter" idx="11"/>
          </p:nvPr>
        </p:nvSpPr>
        <p:spPr>
          <a:xfrm>
            <a:off x="457200" y="6248400"/>
            <a:ext cx="4953000" cy="365125"/>
          </a:xfrm>
        </p:spPr>
        <p:txBody>
          <a:bodyPr/>
          <a:lstStyle/>
          <a:p>
            <a:pPr>
              <a:defRPr/>
            </a:pPr>
            <a:r>
              <a:rPr lang="en-US" dirty="0" smtClean="0">
                <a:latin typeface="Helvetica"/>
              </a:rPr>
              <a:t>Chapter 10 Summary</a:t>
            </a:r>
            <a:endParaRPr lang="en-US" dirty="0">
              <a:latin typeface="Helvetic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609600" y="1600200"/>
            <a:ext cx="7772400" cy="4114800"/>
          </a:xfrm>
        </p:spPr>
        <p:txBody>
          <a:bodyPr/>
          <a:lstStyle/>
          <a:p>
            <a:pPr eaLnBrk="1" hangingPunct="1">
              <a:buFontTx/>
              <a:buNone/>
            </a:pPr>
            <a:endParaRPr lang="en-US" b="1" smtClean="0"/>
          </a:p>
          <a:p>
            <a:pPr eaLnBrk="1" hangingPunct="1">
              <a:buFontTx/>
              <a:buNone/>
            </a:pPr>
            <a:endParaRPr lang="en-US" smtClean="0"/>
          </a:p>
        </p:txBody>
      </p:sp>
      <p:sp>
        <p:nvSpPr>
          <p:cNvPr id="3076" name="Rectangle 6"/>
          <p:cNvSpPr>
            <a:spLocks noChangeArrowheads="1"/>
          </p:cNvSpPr>
          <p:nvPr/>
        </p:nvSpPr>
        <p:spPr bwMode="auto">
          <a:xfrm>
            <a:off x="322263" y="0"/>
            <a:ext cx="8094662" cy="830263"/>
          </a:xfrm>
          <a:prstGeom prst="rect">
            <a:avLst/>
          </a:prstGeom>
          <a:noFill/>
          <a:ln w="9525">
            <a:noFill/>
            <a:miter lim="800000"/>
            <a:headEnd/>
            <a:tailEnd/>
          </a:ln>
        </p:spPr>
        <p:txBody>
          <a:bodyPr wrap="none">
            <a:spAutoFit/>
          </a:bodyPr>
          <a:lstStyle/>
          <a:p>
            <a:r>
              <a:rPr lang="en-US" sz="2400" b="1">
                <a:latin typeface="Helvetica"/>
              </a:rPr>
              <a:t>10-1.1 Hypothesis Tests on the Difference in Means, </a:t>
            </a:r>
          </a:p>
          <a:p>
            <a:r>
              <a:rPr lang="en-US" sz="2400" b="1">
                <a:latin typeface="Helvetica"/>
              </a:rPr>
              <a:t>Variances Known</a:t>
            </a:r>
          </a:p>
        </p:txBody>
      </p:sp>
      <p:sp>
        <p:nvSpPr>
          <p:cNvPr id="3077" name="Slide Number Placeholder 6"/>
          <p:cNvSpPr>
            <a:spLocks noGrp="1"/>
          </p:cNvSpPr>
          <p:nvPr>
            <p:ph type="sldNum" sz="quarter" idx="12"/>
          </p:nvPr>
        </p:nvSpPr>
        <p:spPr bwMode="auto">
          <a:noFill/>
          <a:ln>
            <a:miter lim="800000"/>
            <a:headEnd/>
            <a:tailEnd/>
          </a:ln>
        </p:spPr>
        <p:txBody>
          <a:bodyPr/>
          <a:lstStyle/>
          <a:p>
            <a:fld id="{B483FE9C-7B93-4915-A20A-B0BD9D874663}" type="slidenum">
              <a:rPr lang="en-US" smtClean="0">
                <a:latin typeface="Helvetica"/>
              </a:rPr>
              <a:pPr/>
              <a:t>6</a:t>
            </a:fld>
            <a:endParaRPr lang="en-US" smtClean="0">
              <a:latin typeface="Helvetica"/>
            </a:endParaRPr>
          </a:p>
        </p:txBody>
      </p:sp>
      <p:sp>
        <p:nvSpPr>
          <p:cNvPr id="3078" name="TextBox 6"/>
          <p:cNvSpPr txBox="1">
            <a:spLocks noChangeArrowheads="1"/>
          </p:cNvSpPr>
          <p:nvPr/>
        </p:nvSpPr>
        <p:spPr bwMode="auto">
          <a:xfrm>
            <a:off x="457200" y="1143000"/>
            <a:ext cx="8305800" cy="1200150"/>
          </a:xfrm>
          <a:prstGeom prst="rect">
            <a:avLst/>
          </a:prstGeom>
          <a:noFill/>
          <a:ln w="9525">
            <a:noFill/>
            <a:miter lim="800000"/>
            <a:headEnd/>
            <a:tailEnd/>
          </a:ln>
        </p:spPr>
        <p:txBody>
          <a:bodyPr>
            <a:spAutoFit/>
          </a:bodyPr>
          <a:lstStyle/>
          <a:p>
            <a:r>
              <a:rPr lang="en-US"/>
              <a:t>Null hypothesis:     </a:t>
            </a:r>
            <a:r>
              <a:rPr lang="en-US" i="1"/>
              <a:t>H</a:t>
            </a:r>
            <a:r>
              <a:rPr lang="en-US" baseline="-25000"/>
              <a:t>0</a:t>
            </a:r>
            <a:r>
              <a:rPr lang="en-US"/>
              <a:t>: </a:t>
            </a:r>
            <a:r>
              <a:rPr lang="en-US">
                <a:sym typeface="Symbol" pitchFamily="18" charset="2"/>
              </a:rPr>
              <a:t></a:t>
            </a:r>
            <a:r>
              <a:rPr lang="en-US" baseline="-25000"/>
              <a:t>1</a:t>
            </a:r>
            <a:r>
              <a:rPr lang="en-US"/>
              <a:t> </a:t>
            </a:r>
            <a:r>
              <a:rPr lang="en-US">
                <a:sym typeface="Symbol" pitchFamily="18" charset="2"/>
              </a:rPr>
              <a:t></a:t>
            </a:r>
            <a:r>
              <a:rPr lang="en-US"/>
              <a:t> </a:t>
            </a:r>
            <a:r>
              <a:rPr lang="en-US">
                <a:sym typeface="Symbol" pitchFamily="18" charset="2"/>
              </a:rPr>
              <a:t></a:t>
            </a:r>
            <a:r>
              <a:rPr lang="en-US" baseline="-25000"/>
              <a:t>2</a:t>
            </a:r>
            <a:r>
              <a:rPr lang="en-US"/>
              <a:t> = </a:t>
            </a:r>
            <a:r>
              <a:rPr lang="en-US">
                <a:sym typeface="Symbol" pitchFamily="18" charset="2"/>
              </a:rPr>
              <a:t></a:t>
            </a:r>
            <a:r>
              <a:rPr lang="en-US" baseline="-25000"/>
              <a:t>0</a:t>
            </a:r>
          </a:p>
          <a:p>
            <a:endParaRPr lang="en-US"/>
          </a:p>
          <a:p>
            <a:r>
              <a:rPr lang="en-US"/>
              <a:t>Test statistic: 	                                                                         (10-2)</a:t>
            </a:r>
          </a:p>
          <a:p>
            <a:endParaRPr lang="en-US"/>
          </a:p>
        </p:txBody>
      </p:sp>
      <p:sp>
        <p:nvSpPr>
          <p:cNvPr id="3079" name="Rectangle 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3074" name="Object 7"/>
          <p:cNvGraphicFramePr>
            <a:graphicFrameLocks noChangeAspect="1"/>
          </p:cNvGraphicFramePr>
          <p:nvPr/>
        </p:nvGraphicFramePr>
        <p:xfrm>
          <a:off x="2438400" y="1676400"/>
          <a:ext cx="2286000" cy="914400"/>
        </p:xfrm>
        <a:graphic>
          <a:graphicData uri="http://schemas.openxmlformats.org/presentationml/2006/ole">
            <mc:AlternateContent xmlns:mc="http://schemas.openxmlformats.org/markup-compatibility/2006">
              <mc:Choice xmlns:v="urn:schemas-microsoft-com:vml" Requires="v">
                <p:oleObj spid="_x0000_s3075" name="Equation" r:id="rId4" imgW="1270000" imgH="736600" progId="Equation.DSMT4">
                  <p:embed/>
                </p:oleObj>
              </mc:Choice>
              <mc:Fallback>
                <p:oleObj name="Equation" r:id="rId4" imgW="1270000" imgH="73660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676400"/>
                        <a:ext cx="22860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Table 9"/>
          <p:cNvGraphicFramePr>
            <a:graphicFrameLocks noGrp="1"/>
          </p:cNvGraphicFramePr>
          <p:nvPr/>
        </p:nvGraphicFramePr>
        <p:xfrm>
          <a:off x="457200" y="3048000"/>
          <a:ext cx="8382000" cy="2438400"/>
        </p:xfrm>
        <a:graphic>
          <a:graphicData uri="http://schemas.openxmlformats.org/drawingml/2006/table">
            <a:tbl>
              <a:tblPr/>
              <a:tblGrid>
                <a:gridCol w="2794000"/>
                <a:gridCol w="2794000"/>
                <a:gridCol w="2794000"/>
              </a:tblGrid>
              <a:tr h="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700" b="1" i="0" u="none" strike="noStrike" cap="none" normalizeH="0" baseline="0" dirty="0" smtClean="0">
                          <a:ln>
                            <a:noFill/>
                          </a:ln>
                          <a:solidFill>
                            <a:srgbClr val="000000"/>
                          </a:solidFill>
                          <a:effectLst/>
                          <a:latin typeface="Helvetica" pitchFamily="34" charset="0"/>
                          <a:cs typeface="Times New Roman" pitchFamily="18" charset="0"/>
                        </a:rPr>
                        <a:t>Alternative Hypotheses</a:t>
                      </a:r>
                      <a:endParaRPr kumimoji="0" lang="en-US" sz="1700" b="0" i="0" u="none" strike="noStrike" cap="none" normalizeH="0" baseline="0" dirty="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700" b="1" i="1" u="none" strike="noStrike" cap="none" normalizeH="0" baseline="0" smtClean="0">
                          <a:ln>
                            <a:noFill/>
                          </a:ln>
                          <a:solidFill>
                            <a:srgbClr val="000000"/>
                          </a:solidFill>
                          <a:effectLst/>
                          <a:latin typeface="Helvetica" pitchFamily="34" charset="0"/>
                          <a:cs typeface="Times New Roman" pitchFamily="18" charset="0"/>
                        </a:rPr>
                        <a:t>P</a:t>
                      </a:r>
                      <a:r>
                        <a:rPr kumimoji="0" lang="en-US" sz="1700" b="1" i="0" u="none" strike="noStrike" cap="none" normalizeH="0" baseline="0" smtClean="0">
                          <a:ln>
                            <a:noFill/>
                          </a:ln>
                          <a:solidFill>
                            <a:srgbClr val="000000"/>
                          </a:solidFill>
                          <a:effectLst/>
                          <a:latin typeface="Helvetica" pitchFamily="34" charset="0"/>
                          <a:cs typeface="Times New Roman" pitchFamily="18" charset="0"/>
                        </a:rPr>
                        <a:t>-Value</a:t>
                      </a:r>
                      <a:endParaRPr kumimoji="0" lang="en-US" sz="1700" b="0" i="0" u="none" strike="noStrike" cap="none" normalizeH="0" baseline="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700" b="1" i="0" u="none" strike="noStrike" cap="none" normalizeH="0" baseline="0" smtClean="0">
                          <a:ln>
                            <a:noFill/>
                          </a:ln>
                          <a:solidFill>
                            <a:srgbClr val="000000"/>
                          </a:solidFill>
                          <a:effectLst/>
                          <a:latin typeface="Helvetica" pitchFamily="34" charset="0"/>
                          <a:cs typeface="Times New Roman" pitchFamily="18" charset="0"/>
                        </a:rPr>
                        <a:t>Rejection Criterion For </a:t>
                      </a:r>
                      <a:br>
                        <a:rPr kumimoji="0" lang="en-US" sz="1700" b="1" i="0" u="none" strike="noStrike" cap="none" normalizeH="0" baseline="0" smtClean="0">
                          <a:ln>
                            <a:noFill/>
                          </a:ln>
                          <a:solidFill>
                            <a:srgbClr val="000000"/>
                          </a:solidFill>
                          <a:effectLst/>
                          <a:latin typeface="Helvetica" pitchFamily="34" charset="0"/>
                          <a:cs typeface="Times New Roman" pitchFamily="18" charset="0"/>
                        </a:rPr>
                      </a:br>
                      <a:r>
                        <a:rPr kumimoji="0" lang="en-US" sz="1700" b="1" i="0" u="none" strike="noStrike" cap="none" normalizeH="0" baseline="0" smtClean="0">
                          <a:ln>
                            <a:noFill/>
                          </a:ln>
                          <a:solidFill>
                            <a:srgbClr val="000000"/>
                          </a:solidFill>
                          <a:effectLst/>
                          <a:latin typeface="Helvetica" pitchFamily="34" charset="0"/>
                          <a:cs typeface="Times New Roman" pitchFamily="18" charset="0"/>
                        </a:rPr>
                        <a:t> Fixed-Level Tests</a:t>
                      </a:r>
                      <a:endParaRPr kumimoji="0" lang="en-US" sz="1700" b="0" i="0" u="none" strike="noStrike" cap="none" normalizeH="0" baseline="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rgbClr val="000000"/>
                          </a:solidFill>
                          <a:effectLst/>
                          <a:latin typeface="Helvetica" pitchFamily="34" charset="0"/>
                          <a:cs typeface="Times New Roman" pitchFamily="18" charset="0"/>
                        </a:rPr>
                        <a:t>H</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1</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2</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endParaRPr kumimoji="0" lang="en-US" sz="1800" b="0" i="0" u="none" strike="noStrike" cap="none" normalizeH="0" baseline="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Helvetica" pitchFamily="34" charset="0"/>
                          <a:cs typeface="Times New Roman" pitchFamily="18" charset="0"/>
                        </a:rPr>
                        <a:t>Probability above |</a:t>
                      </a:r>
                      <a:r>
                        <a:rPr kumimoji="0" lang="en-US" sz="1800" b="0" i="1" u="none" strike="noStrike" cap="none" normalizeH="0" baseline="0" dirty="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dirty="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rPr>
                        <a:t>| and probability below </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rPr>
                        <a:t> |</a:t>
                      </a:r>
                      <a:r>
                        <a:rPr kumimoji="0" lang="en-US" sz="1800" b="0" i="1" u="none" strike="noStrike" cap="none" normalizeH="0" baseline="0" dirty="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dirty="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rPr>
                        <a:t>|, </a:t>
                      </a:r>
                      <a:r>
                        <a:rPr kumimoji="0" lang="en-US" sz="1800" b="0" i="1" u="none" strike="noStrike" cap="none" normalizeH="0" baseline="0" dirty="0" smtClean="0">
                          <a:ln>
                            <a:noFill/>
                          </a:ln>
                          <a:solidFill>
                            <a:srgbClr val="000000"/>
                          </a:solidFill>
                          <a:effectLst/>
                          <a:latin typeface="Helvetica" pitchFamily="34" charset="0"/>
                          <a:cs typeface="Times New Roman" pitchFamily="18" charset="0"/>
                        </a:rPr>
                        <a:t>P = </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rPr>
                        <a:t>2[1 </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rPr>
                        <a:t>(|</a:t>
                      </a:r>
                      <a:r>
                        <a:rPr kumimoji="0" lang="en-US" sz="1800" b="0" i="1" u="none" strike="noStrike" cap="none" normalizeH="0" baseline="0" dirty="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dirty="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rPr>
                        <a:t>|)]</a:t>
                      </a:r>
                      <a:endParaRPr kumimoji="0" lang="en-US" sz="1800" b="0" i="0" u="none" strike="noStrike" cap="none" normalizeH="0" baseline="0" dirty="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1" u="none" strike="noStrike" cap="none" normalizeH="0" baseline="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2</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or </a:t>
                      </a:r>
                      <a:r>
                        <a:rPr kumimoji="0" lang="en-US" sz="1800" b="0" i="1" u="none" strike="noStrike" cap="none" normalizeH="0" baseline="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1" u="none" strike="noStrike" cap="none" normalizeH="0" baseline="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2</a:t>
                      </a:r>
                      <a:endParaRPr kumimoji="0" lang="en-US" sz="1800" b="0" i="0" u="none" strike="noStrike" cap="none" normalizeH="0" baseline="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rgbClr val="000000"/>
                          </a:solidFill>
                          <a:effectLst/>
                          <a:latin typeface="Helvetica" pitchFamily="34" charset="0"/>
                          <a:cs typeface="Times New Roman" pitchFamily="18" charset="0"/>
                        </a:rPr>
                        <a:t>H</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1</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1</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2</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&gt;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endParaRPr kumimoji="0" lang="en-US" sz="1800" b="0" i="0" u="none" strike="noStrike" cap="none" normalizeH="0" baseline="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Helvetica" pitchFamily="34" charset="0"/>
                          <a:cs typeface="Times New Roman" pitchFamily="18" charset="0"/>
                        </a:rPr>
                        <a:t>Probability above </a:t>
                      </a:r>
                      <a:r>
                        <a:rPr kumimoji="0" lang="en-US" sz="1800" b="0" i="1" u="none" strike="noStrike" cap="none" normalizeH="0" baseline="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rgbClr val="000000"/>
                          </a:solidFill>
                          <a:effectLst/>
                          <a:latin typeface="Helvetica" pitchFamily="34" charset="0"/>
                          <a:cs typeface="Times New Roman" pitchFamily="18" charset="0"/>
                        </a:rPr>
                        <a:t>P</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 1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a:t>
                      </a:r>
                      <a:r>
                        <a:rPr kumimoji="0" lang="en-US" sz="1800" b="0" i="1" u="none" strike="noStrike" cap="none" normalizeH="0" baseline="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a:t>
                      </a:r>
                      <a:endParaRPr kumimoji="0" lang="en-US" sz="1800" b="0" i="0" u="none" strike="noStrike" cap="none" normalizeH="0" baseline="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1" u="none" strike="noStrike" cap="none" normalizeH="0" baseline="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smtClean="0">
                          <a:ln>
                            <a:noFill/>
                          </a:ln>
                          <a:solidFill>
                            <a:srgbClr val="000000"/>
                          </a:solidFill>
                          <a:effectLst/>
                          <a:latin typeface="Helvetica" pitchFamily="34" charset="0"/>
                          <a:cs typeface="Times New Roman" pitchFamily="18" charset="0"/>
                          <a:sym typeface="Symbol" pitchFamily="18" charset="2"/>
                        </a:rPr>
                        <a:t></a:t>
                      </a:r>
                      <a:endParaRPr kumimoji="0" lang="en-US" sz="1800" b="0" i="0" u="none" strike="noStrike" cap="none" normalizeH="0" baseline="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rgbClr val="000000"/>
                          </a:solidFill>
                          <a:effectLst/>
                          <a:latin typeface="Helvetica" pitchFamily="34" charset="0"/>
                          <a:cs typeface="Times New Roman" pitchFamily="18" charset="0"/>
                        </a:rPr>
                        <a:t>H</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1</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1</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2</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&lt;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endParaRPr kumimoji="0" lang="en-US" sz="1800" b="0" i="0" u="none" strike="noStrike" cap="none" normalizeH="0" baseline="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Helvetica" pitchFamily="34" charset="0"/>
                          <a:cs typeface="Times New Roman" pitchFamily="18" charset="0"/>
                        </a:rPr>
                        <a:t>Probability below </a:t>
                      </a:r>
                      <a:r>
                        <a:rPr kumimoji="0" lang="en-US" sz="1800" b="0" i="1" u="none" strike="noStrike" cap="none" normalizeH="0" baseline="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smtClean="0">
                          <a:ln>
                            <a:noFill/>
                          </a:ln>
                          <a:solidFill>
                            <a:srgbClr val="000000"/>
                          </a:solidFill>
                          <a:effectLst/>
                          <a:latin typeface="Helvetica" pitchFamily="34" charset="0"/>
                          <a:cs typeface="Times New Roman" pitchFamily="18" charset="0"/>
                        </a:rPr>
                        <a:t>P</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 = </a:t>
                      </a:r>
                      <a:r>
                        <a:rPr kumimoji="0" lang="en-US" sz="1800" b="0" i="0" u="none" strike="noStrike" cap="none" normalizeH="0" baseline="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a:t>
                      </a:r>
                      <a:r>
                        <a:rPr kumimoji="0" lang="en-US" sz="1800" b="0" i="1" u="none" strike="noStrike" cap="none" normalizeH="0" baseline="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smtClean="0">
                          <a:ln>
                            <a:noFill/>
                          </a:ln>
                          <a:solidFill>
                            <a:srgbClr val="000000"/>
                          </a:solidFill>
                          <a:effectLst/>
                          <a:latin typeface="Helvetica" pitchFamily="34" charset="0"/>
                          <a:cs typeface="Times New Roman" pitchFamily="18" charset="0"/>
                        </a:rPr>
                        <a:t>)</a:t>
                      </a:r>
                      <a:endParaRPr kumimoji="0" lang="en-US" sz="1800" b="0" i="0" u="none" strike="noStrike" cap="none" normalizeH="0" baseline="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1" u="none" strike="noStrike" cap="none" normalizeH="0" baseline="0" dirty="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dirty="0" smtClean="0">
                          <a:ln>
                            <a:noFill/>
                          </a:ln>
                          <a:solidFill>
                            <a:srgbClr val="000000"/>
                          </a:solidFill>
                          <a:effectLst/>
                          <a:latin typeface="Helvetica" pitchFamily="34" charset="0"/>
                          <a:cs typeface="Times New Roman" pitchFamily="18" charset="0"/>
                        </a:rPr>
                        <a:t>0</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sym typeface="Symbol" pitchFamily="18" charset="2"/>
                        </a:rPr>
                        <a:t></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rPr>
                        <a:t> </a:t>
                      </a:r>
                      <a:r>
                        <a:rPr kumimoji="0" lang="en-US" sz="1800" b="0" i="0" u="none" strike="noStrike" cap="none" normalizeH="0" baseline="0" dirty="0" smtClean="0">
                          <a:ln>
                            <a:noFill/>
                          </a:ln>
                          <a:solidFill>
                            <a:srgbClr val="000000"/>
                          </a:solidFill>
                          <a:effectLst/>
                          <a:latin typeface="Helvetica" pitchFamily="34" charset="0"/>
                          <a:cs typeface="Times New Roman" pitchFamily="18" charset="0"/>
                          <a:sym typeface="Symbol" pitchFamily="18" charset="2"/>
                        </a:rPr>
                        <a:t></a:t>
                      </a:r>
                      <a:r>
                        <a:rPr kumimoji="0" lang="en-US" sz="1800" b="0" i="1" u="none" strike="noStrike" cap="none" normalizeH="0" baseline="0" dirty="0" smtClean="0">
                          <a:ln>
                            <a:noFill/>
                          </a:ln>
                          <a:solidFill>
                            <a:srgbClr val="000000"/>
                          </a:solidFill>
                          <a:effectLst/>
                          <a:latin typeface="Helvetica" pitchFamily="34" charset="0"/>
                          <a:cs typeface="Times New Roman" pitchFamily="18" charset="0"/>
                        </a:rPr>
                        <a:t>z</a:t>
                      </a:r>
                      <a:r>
                        <a:rPr kumimoji="0" lang="en-US" sz="1800" b="0" i="0" u="none" strike="noStrike" cap="none" normalizeH="0" baseline="-25000" dirty="0" smtClean="0">
                          <a:ln>
                            <a:noFill/>
                          </a:ln>
                          <a:solidFill>
                            <a:srgbClr val="000000"/>
                          </a:solidFill>
                          <a:effectLst/>
                          <a:latin typeface="Helvetica" pitchFamily="34" charset="0"/>
                          <a:cs typeface="Times New Roman" pitchFamily="18" charset="0"/>
                          <a:sym typeface="Symbol" pitchFamily="18" charset="2"/>
                        </a:rPr>
                        <a:t></a:t>
                      </a:r>
                      <a:endParaRPr kumimoji="0" lang="en-US" sz="1800" b="0" i="0" u="none" strike="noStrike" cap="none" normalizeH="0" baseline="0" dirty="0" smtClean="0">
                        <a:ln>
                          <a:noFill/>
                        </a:ln>
                        <a:solidFill>
                          <a:schemeClr val="tx1"/>
                        </a:solidFill>
                        <a:effectLst/>
                        <a:latin typeface="Helvetic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10-1</a:t>
            </a:r>
            <a:r>
              <a:rPr lang="en-US" sz="2400" b="1" i="1" smtClean="0"/>
              <a:t>   </a:t>
            </a:r>
            <a:r>
              <a:rPr lang="en-US" sz="2400" b="1" smtClean="0">
                <a:solidFill>
                  <a:srgbClr val="1F497D"/>
                </a:solidFill>
              </a:rPr>
              <a:t>Paint Drying Time</a:t>
            </a:r>
            <a:endParaRPr lang="en-US" sz="2400" smtClean="0"/>
          </a:p>
        </p:txBody>
      </p:sp>
      <p:sp>
        <p:nvSpPr>
          <p:cNvPr id="4101" name="Slide Number Placeholder 5"/>
          <p:cNvSpPr>
            <a:spLocks noGrp="1"/>
          </p:cNvSpPr>
          <p:nvPr>
            <p:ph type="sldNum" sz="quarter" idx="12"/>
          </p:nvPr>
        </p:nvSpPr>
        <p:spPr bwMode="auto">
          <a:noFill/>
          <a:ln>
            <a:miter lim="800000"/>
            <a:headEnd/>
            <a:tailEnd/>
          </a:ln>
        </p:spPr>
        <p:txBody>
          <a:bodyPr/>
          <a:lstStyle/>
          <a:p>
            <a:fld id="{C9DBD585-5373-4D51-BA5C-2DA34903D8C9}" type="slidenum">
              <a:rPr lang="en-US" smtClean="0">
                <a:latin typeface="Helvetica"/>
              </a:rPr>
              <a:pPr/>
              <a:t>7</a:t>
            </a:fld>
            <a:endParaRPr lang="en-US" smtClean="0">
              <a:latin typeface="Helvetica"/>
            </a:endParaRPr>
          </a:p>
        </p:txBody>
      </p:sp>
      <p:sp>
        <p:nvSpPr>
          <p:cNvPr id="5126" name="TextBox 5"/>
          <p:cNvSpPr txBox="1">
            <a:spLocks noChangeArrowheads="1"/>
          </p:cNvSpPr>
          <p:nvPr/>
        </p:nvSpPr>
        <p:spPr bwMode="auto">
          <a:xfrm>
            <a:off x="304800" y="533400"/>
            <a:ext cx="8839200" cy="5354638"/>
          </a:xfrm>
          <a:prstGeom prst="rect">
            <a:avLst/>
          </a:prstGeom>
          <a:noFill/>
          <a:ln w="9525">
            <a:noFill/>
            <a:miter lim="800000"/>
            <a:headEnd/>
            <a:tailEnd/>
          </a:ln>
        </p:spPr>
        <p:txBody>
          <a:bodyPr>
            <a:spAutoFit/>
          </a:bodyPr>
          <a:lstStyle/>
          <a:p>
            <a:pPr>
              <a:defRPr/>
            </a:pPr>
            <a:endParaRPr lang="en-US" dirty="0">
              <a:solidFill>
                <a:srgbClr val="1F497D"/>
              </a:solidFill>
              <a:latin typeface="Helvetica" pitchFamily="34" charset="0"/>
              <a:cs typeface="Arial" charset="0"/>
            </a:endParaRPr>
          </a:p>
          <a:p>
            <a:pPr>
              <a:defRPr/>
            </a:pPr>
            <a:r>
              <a:rPr lang="en-US" dirty="0">
                <a:latin typeface="Helvetica" pitchFamily="34" charset="0"/>
                <a:cs typeface="Arial" charset="0"/>
              </a:rPr>
              <a:t>A product developer is interested in reducing the drying time of a primer paint. Two formulations of the paint are tested; formulation 1 is the standard chemistry, and formulation 2 has a new drying ingredient that should reduce the drying time. From experience, it is known that the standard deviation of drying time is 8 minutes, and this inherent variability should be unaffected by the addition of the new ingredient. Ten specimens are painted with formulation 1, and another 10 specimens are painted with formulation 2; the 20 specimens are painted in random order. The two sample average drying times are               minutes and               minutes, respectively. What conclusions can the product developer draw about the effectiveness of the new ingredient, using </a:t>
            </a:r>
            <a:r>
              <a:rPr lang="en-US" dirty="0">
                <a:latin typeface="Helvetica" pitchFamily="34" charset="0"/>
                <a:cs typeface="Arial" charset="0"/>
                <a:sym typeface="Symbol" pitchFamily="18" charset="2"/>
              </a:rPr>
              <a:t></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dirty="0">
                <a:latin typeface="Helvetica" pitchFamily="34" charset="0"/>
                <a:cs typeface="Arial" charset="0"/>
              </a:rPr>
              <a:t> 0.05?</a:t>
            </a:r>
          </a:p>
          <a:p>
            <a:pPr>
              <a:defRPr/>
            </a:pPr>
            <a:endParaRPr lang="en-US" dirty="0">
              <a:latin typeface="Helvetica" pitchFamily="34" charset="0"/>
              <a:cs typeface="Arial" charset="0"/>
            </a:endParaRPr>
          </a:p>
          <a:p>
            <a:pPr>
              <a:defRPr/>
            </a:pPr>
            <a:r>
              <a:rPr lang="en-US" dirty="0">
                <a:latin typeface="Helvetica" pitchFamily="34" charset="0"/>
                <a:cs typeface="Arial" charset="0"/>
              </a:rPr>
              <a:t>The seven-step procedure is:</a:t>
            </a:r>
          </a:p>
          <a:p>
            <a:pPr>
              <a:defRPr/>
            </a:pPr>
            <a:endParaRPr lang="en-US" dirty="0">
              <a:latin typeface="Helvetica" pitchFamily="34" charset="0"/>
              <a:cs typeface="Arial" charset="0"/>
            </a:endParaRPr>
          </a:p>
          <a:p>
            <a:pPr marL="342900" indent="-342900">
              <a:defRPr/>
            </a:pPr>
            <a:r>
              <a:rPr lang="en-US" b="1" dirty="0">
                <a:latin typeface="Helvetica" pitchFamily="34" charset="0"/>
                <a:cs typeface="Arial" charset="0"/>
              </a:rPr>
              <a:t>1. Parameter of interest: </a:t>
            </a:r>
            <a:r>
              <a:rPr lang="en-US" dirty="0">
                <a:latin typeface="Helvetica" pitchFamily="34" charset="0"/>
                <a:cs typeface="Arial" charset="0"/>
              </a:rPr>
              <a:t>The difference in mean drying times, </a:t>
            </a:r>
            <a:r>
              <a:rPr lang="en-US" dirty="0">
                <a:latin typeface="Helvetica" pitchFamily="34" charset="0"/>
                <a:cs typeface="Arial" charset="0"/>
                <a:sym typeface="Symbol" pitchFamily="18" charset="2"/>
              </a:rPr>
              <a:t></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baseline="-25000" dirty="0">
                <a:latin typeface="Helvetica" pitchFamily="34" charset="0"/>
                <a:cs typeface="Arial" charset="0"/>
              </a:rPr>
              <a:t>2</a:t>
            </a:r>
            <a:r>
              <a:rPr lang="en-US" dirty="0">
                <a:latin typeface="Helvetica" pitchFamily="34" charset="0"/>
                <a:cs typeface="Arial" charset="0"/>
              </a:rPr>
              <a:t>, and </a:t>
            </a:r>
            <a:r>
              <a:rPr lang="en-US" dirty="0">
                <a:latin typeface="Helvetica" pitchFamily="34" charset="0"/>
                <a:cs typeface="Arial" charset="0"/>
                <a:sym typeface="Symbol" pitchFamily="18" charset="2"/>
              </a:rPr>
              <a:t></a:t>
            </a:r>
            <a:r>
              <a:rPr lang="en-US" baseline="-25000" dirty="0">
                <a:latin typeface="Helvetica" pitchFamily="34" charset="0"/>
                <a:cs typeface="Arial" charset="0"/>
              </a:rPr>
              <a:t>0</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dirty="0">
                <a:latin typeface="Helvetica" pitchFamily="34" charset="0"/>
                <a:cs typeface="Arial" charset="0"/>
              </a:rPr>
              <a:t> 0.</a:t>
            </a:r>
          </a:p>
          <a:p>
            <a:pPr marL="342900" indent="-342900">
              <a:buFontTx/>
              <a:buAutoNum type="arabicPeriod"/>
              <a:defRPr/>
            </a:pPr>
            <a:endParaRPr lang="en-US" dirty="0">
              <a:latin typeface="Helvetica" pitchFamily="34" charset="0"/>
              <a:cs typeface="Arial" charset="0"/>
            </a:endParaRPr>
          </a:p>
          <a:p>
            <a:pPr>
              <a:defRPr/>
            </a:pPr>
            <a:r>
              <a:rPr lang="en-US" b="1" dirty="0">
                <a:latin typeface="Helvetica" pitchFamily="34" charset="0"/>
                <a:cs typeface="Arial" charset="0"/>
              </a:rPr>
              <a:t>2. Null hypothesis: </a:t>
            </a:r>
            <a:r>
              <a:rPr lang="en-US" i="1" dirty="0">
                <a:latin typeface="Helvetica" pitchFamily="34" charset="0"/>
                <a:cs typeface="Arial" charset="0"/>
              </a:rPr>
              <a:t>H</a:t>
            </a:r>
            <a:r>
              <a:rPr lang="en-US" baseline="-25000" dirty="0">
                <a:latin typeface="Helvetica" pitchFamily="34" charset="0"/>
                <a:cs typeface="Arial" charset="0"/>
              </a:rPr>
              <a:t>0</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baseline="-25000" dirty="0">
                <a:latin typeface="Helvetica" pitchFamily="34" charset="0"/>
                <a:cs typeface="Arial" charset="0"/>
              </a:rPr>
              <a:t>2</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dirty="0">
                <a:latin typeface="Helvetica" pitchFamily="34" charset="0"/>
                <a:cs typeface="Arial" charset="0"/>
              </a:rPr>
              <a:t> 0.</a:t>
            </a:r>
          </a:p>
          <a:p>
            <a:pPr>
              <a:defRPr/>
            </a:pPr>
            <a:endParaRPr lang="en-US" dirty="0">
              <a:latin typeface="Helvetica" pitchFamily="34" charset="0"/>
              <a:cs typeface="Arial" charset="0"/>
            </a:endParaRPr>
          </a:p>
          <a:p>
            <a:pPr>
              <a:defRPr/>
            </a:pPr>
            <a:r>
              <a:rPr lang="en-US" b="1" dirty="0">
                <a:latin typeface="Helvetica" pitchFamily="34" charset="0"/>
                <a:cs typeface="Arial" charset="0"/>
              </a:rPr>
              <a:t>3.</a:t>
            </a:r>
            <a:r>
              <a:rPr lang="en-US" dirty="0">
                <a:latin typeface="Helvetica" pitchFamily="34" charset="0"/>
                <a:cs typeface="Arial" charset="0"/>
              </a:rPr>
              <a:t> </a:t>
            </a:r>
            <a:r>
              <a:rPr lang="en-US" b="1" dirty="0">
                <a:latin typeface="Helvetica" pitchFamily="34" charset="0"/>
                <a:cs typeface="Arial" charset="0"/>
              </a:rPr>
              <a:t>Alternative hypothesis: </a:t>
            </a:r>
            <a:r>
              <a:rPr lang="en-US" i="1" dirty="0">
                <a:latin typeface="Helvetica" pitchFamily="34" charset="0"/>
                <a:cs typeface="Arial" charset="0"/>
              </a:rPr>
              <a:t>H</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dirty="0">
                <a:latin typeface="Helvetica" pitchFamily="34" charset="0"/>
                <a:cs typeface="Arial" charset="0"/>
              </a:rPr>
              <a:t> </a:t>
            </a:r>
            <a:r>
              <a:rPr lang="en-US" dirty="0">
                <a:latin typeface="Helvetica" pitchFamily="34" charset="0"/>
                <a:cs typeface="Arial" charset="0"/>
                <a:sym typeface="Symbol" pitchFamily="18" charset="2"/>
              </a:rPr>
              <a:t></a:t>
            </a:r>
            <a:r>
              <a:rPr lang="en-US" baseline="-25000" dirty="0">
                <a:latin typeface="Helvetica" pitchFamily="34" charset="0"/>
                <a:cs typeface="Arial" charset="0"/>
              </a:rPr>
              <a:t>2</a:t>
            </a:r>
            <a:r>
              <a:rPr lang="en-US" dirty="0">
                <a:latin typeface="Helvetica" pitchFamily="34" charset="0"/>
                <a:cs typeface="Arial" charset="0"/>
              </a:rPr>
              <a:t>.</a:t>
            </a:r>
          </a:p>
        </p:txBody>
      </p:sp>
      <p:sp>
        <p:nvSpPr>
          <p:cNvPr id="4103"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098" name="Object 6"/>
          <p:cNvGraphicFramePr>
            <a:graphicFrameLocks noChangeAspect="1"/>
          </p:cNvGraphicFramePr>
          <p:nvPr/>
        </p:nvGraphicFramePr>
        <p:xfrm>
          <a:off x="2895600" y="2743200"/>
          <a:ext cx="914400" cy="295275"/>
        </p:xfrm>
        <a:graphic>
          <a:graphicData uri="http://schemas.openxmlformats.org/presentationml/2006/ole">
            <mc:AlternateContent xmlns:mc="http://schemas.openxmlformats.org/markup-compatibility/2006">
              <mc:Choice xmlns:v="urn:schemas-microsoft-com:vml" Requires="v">
                <p:oleObj spid="_x0000_s4100" name="Equation" r:id="rId4" imgW="532937" imgH="215713" progId="Equation.DSMT4">
                  <p:embed/>
                </p:oleObj>
              </mc:Choice>
              <mc:Fallback>
                <p:oleObj name="Equation" r:id="rId4" imgW="532937" imgH="215713"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2743200"/>
                        <a:ext cx="914400" cy="295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4099" name="Object 8"/>
          <p:cNvGraphicFramePr>
            <a:graphicFrameLocks noChangeAspect="1"/>
          </p:cNvGraphicFramePr>
          <p:nvPr/>
        </p:nvGraphicFramePr>
        <p:xfrm>
          <a:off x="5105400" y="2743200"/>
          <a:ext cx="914400" cy="304800"/>
        </p:xfrm>
        <a:graphic>
          <a:graphicData uri="http://schemas.openxmlformats.org/presentationml/2006/ole">
            <mc:AlternateContent xmlns:mc="http://schemas.openxmlformats.org/markup-compatibility/2006">
              <mc:Choice xmlns:v="urn:schemas-microsoft-com:vml" Requires="v">
                <p:oleObj spid="_x0000_s4101" name="Equation" r:id="rId6" imgW="571252" imgH="215806" progId="Equation.DSMT4">
                  <p:embed/>
                </p:oleObj>
              </mc:Choice>
              <mc:Fallback>
                <p:oleObj name="Equation" r:id="rId6" imgW="571252" imgH="215806"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2743200"/>
                        <a:ext cx="914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Rectangle 2"/>
          <p:cNvSpPr>
            <a:spLocks noGrp="1" noChangeArrowheads="1"/>
          </p:cNvSpPr>
          <p:nvPr>
            <p:ph type="title"/>
          </p:nvPr>
        </p:nvSpPr>
        <p:spPr>
          <a:xfrm>
            <a:off x="381000" y="0"/>
            <a:ext cx="8229600" cy="838200"/>
          </a:xfrm>
        </p:spPr>
        <p:txBody>
          <a:bodyPr/>
          <a:lstStyle/>
          <a:p>
            <a:pPr algn="l" eaLnBrk="1" hangingPunct="1"/>
            <a:r>
              <a:rPr lang="en-US" sz="2400" b="1" smtClean="0"/>
              <a:t>EXAMPLE 10-1</a:t>
            </a:r>
            <a:r>
              <a:rPr lang="en-US" sz="2400" b="1" i="1" smtClean="0"/>
              <a:t>   </a:t>
            </a:r>
            <a:r>
              <a:rPr lang="en-US" sz="2400" b="1" smtClean="0">
                <a:solidFill>
                  <a:srgbClr val="1F497D"/>
                </a:solidFill>
              </a:rPr>
              <a:t>Paint Drying Time - Continued</a:t>
            </a:r>
            <a:endParaRPr lang="en-US" sz="2400" smtClean="0"/>
          </a:p>
        </p:txBody>
      </p:sp>
      <p:sp>
        <p:nvSpPr>
          <p:cNvPr id="5128" name="Slide Number Placeholder 5"/>
          <p:cNvSpPr>
            <a:spLocks noGrp="1"/>
          </p:cNvSpPr>
          <p:nvPr>
            <p:ph type="sldNum" sz="quarter" idx="12"/>
          </p:nvPr>
        </p:nvSpPr>
        <p:spPr bwMode="auto">
          <a:noFill/>
          <a:ln>
            <a:miter lim="800000"/>
            <a:headEnd/>
            <a:tailEnd/>
          </a:ln>
        </p:spPr>
        <p:txBody>
          <a:bodyPr/>
          <a:lstStyle/>
          <a:p>
            <a:fld id="{03258D1A-77C7-47D5-B6E6-94CDE917579B}" type="slidenum">
              <a:rPr lang="en-US" smtClean="0">
                <a:latin typeface="Helvetica"/>
              </a:rPr>
              <a:pPr/>
              <a:t>8</a:t>
            </a:fld>
            <a:endParaRPr lang="en-US" smtClean="0">
              <a:latin typeface="Helvetica"/>
            </a:endParaRPr>
          </a:p>
        </p:txBody>
      </p:sp>
      <p:sp>
        <p:nvSpPr>
          <p:cNvPr id="7" name="TextBox 6"/>
          <p:cNvSpPr txBox="1"/>
          <p:nvPr/>
        </p:nvSpPr>
        <p:spPr>
          <a:xfrm>
            <a:off x="381000" y="838200"/>
            <a:ext cx="8305800" cy="5354638"/>
          </a:xfrm>
          <a:prstGeom prst="rect">
            <a:avLst/>
          </a:prstGeom>
          <a:noFill/>
        </p:spPr>
        <p:txBody>
          <a:bodyPr>
            <a:spAutoFit/>
          </a:bodyPr>
          <a:lstStyle/>
          <a:p>
            <a:pPr>
              <a:defRPr/>
            </a:pPr>
            <a:r>
              <a:rPr lang="en-US" b="1" dirty="0">
                <a:latin typeface="Helvetica" pitchFamily="34" charset="0"/>
                <a:cs typeface="Arial" charset="0"/>
              </a:rPr>
              <a:t>4. Test statistic:</a:t>
            </a:r>
            <a:r>
              <a:rPr lang="en-US" dirty="0">
                <a:latin typeface="Helvetica" pitchFamily="34" charset="0"/>
                <a:cs typeface="Arial" charset="0"/>
              </a:rPr>
              <a:t> The test statistic is</a:t>
            </a:r>
          </a:p>
          <a:p>
            <a:pPr>
              <a:defRPr/>
            </a:pPr>
            <a:endParaRPr lang="en-US" dirty="0">
              <a:latin typeface="Helvetica" pitchFamily="34" charset="0"/>
              <a:cs typeface="Arial" charset="0"/>
            </a:endParaRPr>
          </a:p>
          <a:p>
            <a:pPr>
              <a:defRPr/>
            </a:pPr>
            <a:endParaRPr lang="en-US" dirty="0">
              <a:latin typeface="Helvetica" pitchFamily="34" charset="0"/>
              <a:cs typeface="Arial" charset="0"/>
            </a:endParaRPr>
          </a:p>
          <a:p>
            <a:pPr>
              <a:defRPr/>
            </a:pPr>
            <a:endParaRPr lang="en-US" dirty="0">
              <a:latin typeface="Helvetica" pitchFamily="34" charset="0"/>
              <a:cs typeface="Arial" charset="0"/>
            </a:endParaRPr>
          </a:p>
          <a:p>
            <a:pPr>
              <a:defRPr/>
            </a:pPr>
            <a:endParaRPr lang="en-US" dirty="0">
              <a:latin typeface="Helvetica" pitchFamily="34" charset="0"/>
              <a:cs typeface="Arial" charset="0"/>
            </a:endParaRPr>
          </a:p>
          <a:p>
            <a:pPr>
              <a:defRPr/>
            </a:pPr>
            <a:r>
              <a:rPr lang="en-US" dirty="0">
                <a:latin typeface="Helvetica" pitchFamily="34" charset="0"/>
                <a:cs typeface="Arial" charset="0"/>
              </a:rPr>
              <a:t>where                                 and </a:t>
            </a:r>
            <a:r>
              <a:rPr lang="en-US" i="1" dirty="0">
                <a:latin typeface="Helvetica" pitchFamily="34" charset="0"/>
                <a:cs typeface="Arial" charset="0"/>
              </a:rPr>
              <a:t>n</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a:t>
            </a:r>
            <a:r>
              <a:rPr lang="en-US" i="1" dirty="0">
                <a:latin typeface="Helvetica" pitchFamily="34" charset="0"/>
                <a:cs typeface="Arial" charset="0"/>
              </a:rPr>
              <a:t>n</a:t>
            </a:r>
            <a:r>
              <a:rPr lang="en-US" baseline="-25000" dirty="0">
                <a:latin typeface="Helvetica" pitchFamily="34" charset="0"/>
                <a:cs typeface="Arial" charset="0"/>
              </a:rPr>
              <a:t>2</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10.</a:t>
            </a:r>
          </a:p>
          <a:p>
            <a:pPr>
              <a:defRPr/>
            </a:pPr>
            <a:endParaRPr lang="en-US" dirty="0">
              <a:latin typeface="Helvetica" pitchFamily="34" charset="0"/>
              <a:cs typeface="Arial" charset="0"/>
            </a:endParaRPr>
          </a:p>
          <a:p>
            <a:pPr>
              <a:defRPr/>
            </a:pPr>
            <a:r>
              <a:rPr lang="en-US" b="1" dirty="0">
                <a:latin typeface="Helvetica" pitchFamily="34" charset="0"/>
                <a:cs typeface="Arial" charset="0"/>
              </a:rPr>
              <a:t>5. Reject </a:t>
            </a:r>
            <a:r>
              <a:rPr lang="en-US" b="1" i="1" dirty="0">
                <a:latin typeface="Helvetica" pitchFamily="34" charset="0"/>
                <a:cs typeface="Arial" charset="0"/>
              </a:rPr>
              <a:t>H</a:t>
            </a:r>
            <a:r>
              <a:rPr lang="en-US" b="1" baseline="-25000" dirty="0">
                <a:latin typeface="Helvetica" pitchFamily="34" charset="0"/>
                <a:cs typeface="Arial" charset="0"/>
              </a:rPr>
              <a:t>0</a:t>
            </a:r>
            <a:r>
              <a:rPr lang="en-US" b="1" dirty="0">
                <a:latin typeface="Helvetica" pitchFamily="34" charset="0"/>
                <a:cs typeface="Arial" charset="0"/>
              </a:rPr>
              <a:t> if:</a:t>
            </a:r>
            <a:r>
              <a:rPr lang="en-US" dirty="0">
                <a:latin typeface="Helvetica" pitchFamily="34" charset="0"/>
                <a:cs typeface="Arial" charset="0"/>
              </a:rPr>
              <a:t> Reject </a:t>
            </a:r>
            <a:r>
              <a:rPr lang="en-US" i="1" dirty="0">
                <a:latin typeface="Helvetica" pitchFamily="34" charset="0"/>
                <a:cs typeface="Arial" charset="0"/>
              </a:rPr>
              <a:t>H</a:t>
            </a:r>
            <a:r>
              <a:rPr lang="en-US" baseline="-25000" dirty="0">
                <a:latin typeface="Helvetica" pitchFamily="34" charset="0"/>
                <a:cs typeface="Arial" charset="0"/>
              </a:rPr>
              <a:t>0</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1</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a:t>
            </a:r>
            <a:r>
              <a:rPr lang="en-US" dirty="0">
                <a:latin typeface="Helvetica" pitchFamily="34" charset="0"/>
                <a:cs typeface="Arial" charset="0"/>
                <a:sym typeface="Symbol"/>
              </a:rPr>
              <a:t></a:t>
            </a:r>
            <a:r>
              <a:rPr lang="en-US" baseline="-25000" dirty="0">
                <a:latin typeface="Helvetica" pitchFamily="34" charset="0"/>
                <a:cs typeface="Arial" charset="0"/>
              </a:rPr>
              <a:t>2</a:t>
            </a:r>
            <a:r>
              <a:rPr lang="en-US" dirty="0">
                <a:latin typeface="Helvetica" pitchFamily="34" charset="0"/>
                <a:cs typeface="Arial" charset="0"/>
              </a:rPr>
              <a:t> if the </a:t>
            </a:r>
            <a:r>
              <a:rPr lang="en-US" i="1" dirty="0">
                <a:latin typeface="Helvetica" pitchFamily="34" charset="0"/>
                <a:cs typeface="Arial" charset="0"/>
              </a:rPr>
              <a:t>P</a:t>
            </a:r>
            <a:r>
              <a:rPr lang="en-US" dirty="0">
                <a:latin typeface="Helvetica" pitchFamily="34" charset="0"/>
                <a:cs typeface="Arial" charset="0"/>
              </a:rPr>
              <a:t>-value is less than 0.05.</a:t>
            </a:r>
          </a:p>
          <a:p>
            <a:pPr>
              <a:defRPr/>
            </a:pPr>
            <a:endParaRPr lang="en-US" dirty="0">
              <a:latin typeface="Helvetica" pitchFamily="34" charset="0"/>
              <a:cs typeface="Arial" charset="0"/>
            </a:endParaRPr>
          </a:p>
          <a:p>
            <a:pPr>
              <a:defRPr/>
            </a:pPr>
            <a:r>
              <a:rPr lang="en-US" b="1" dirty="0">
                <a:latin typeface="Helvetica" pitchFamily="34" charset="0"/>
                <a:cs typeface="Arial" charset="0"/>
              </a:rPr>
              <a:t>6. Computations:</a:t>
            </a:r>
            <a:r>
              <a:rPr lang="en-US" dirty="0">
                <a:latin typeface="Helvetica" pitchFamily="34" charset="0"/>
                <a:cs typeface="Arial" charset="0"/>
              </a:rPr>
              <a:t> Since             minutes and            minutes, the test statistic is</a:t>
            </a:r>
          </a:p>
          <a:p>
            <a:pPr>
              <a:defRPr/>
            </a:pPr>
            <a:endParaRPr lang="en-US" dirty="0">
              <a:latin typeface="Helvetica" pitchFamily="34" charset="0"/>
              <a:cs typeface="Arial" charset="0"/>
            </a:endParaRPr>
          </a:p>
          <a:p>
            <a:pPr>
              <a:defRPr/>
            </a:pPr>
            <a:endParaRPr lang="en-US" dirty="0">
              <a:latin typeface="Helvetica" pitchFamily="34" charset="0"/>
              <a:cs typeface="Arial" charset="0"/>
            </a:endParaRPr>
          </a:p>
          <a:p>
            <a:pPr>
              <a:defRPr/>
            </a:pPr>
            <a:endParaRPr lang="en-US" dirty="0">
              <a:latin typeface="Helvetica" pitchFamily="34" charset="0"/>
              <a:cs typeface="Arial" charset="0"/>
            </a:endParaRPr>
          </a:p>
          <a:p>
            <a:pPr>
              <a:defRPr/>
            </a:pPr>
            <a:endParaRPr lang="en-US" dirty="0">
              <a:latin typeface="Helvetica" pitchFamily="34" charset="0"/>
              <a:cs typeface="Arial" charset="0"/>
            </a:endParaRPr>
          </a:p>
          <a:p>
            <a:pPr marL="342900" indent="-342900">
              <a:buFontTx/>
              <a:buAutoNum type="arabicPeriod" startAt="7"/>
              <a:defRPr/>
            </a:pPr>
            <a:r>
              <a:rPr lang="en-US" b="1" dirty="0">
                <a:latin typeface="Helvetica" pitchFamily="34" charset="0"/>
                <a:cs typeface="Arial" charset="0"/>
              </a:rPr>
              <a:t>Conclusion: </a:t>
            </a:r>
            <a:r>
              <a:rPr lang="en-US" dirty="0">
                <a:latin typeface="Helvetica" pitchFamily="34" charset="0"/>
                <a:cs typeface="Arial" charset="0"/>
              </a:rPr>
              <a:t>Since </a:t>
            </a:r>
            <a:r>
              <a:rPr lang="en-US" i="1" dirty="0">
                <a:latin typeface="Helvetica" pitchFamily="34" charset="0"/>
                <a:cs typeface="Arial" charset="0"/>
              </a:rPr>
              <a:t>z</a:t>
            </a:r>
            <a:r>
              <a:rPr lang="en-US" baseline="-25000" dirty="0">
                <a:latin typeface="Helvetica" pitchFamily="34" charset="0"/>
                <a:cs typeface="Arial" charset="0"/>
              </a:rPr>
              <a:t>0</a:t>
            </a:r>
            <a:r>
              <a:rPr lang="en-US" dirty="0">
                <a:latin typeface="Helvetica" pitchFamily="34" charset="0"/>
                <a:cs typeface="Arial" charset="0"/>
              </a:rPr>
              <a:t> = 2.52, the </a:t>
            </a:r>
            <a:r>
              <a:rPr lang="en-US" i="1" dirty="0">
                <a:latin typeface="Helvetica" pitchFamily="34" charset="0"/>
                <a:cs typeface="Arial" charset="0"/>
              </a:rPr>
              <a:t>P</a:t>
            </a:r>
            <a:r>
              <a:rPr lang="en-US" dirty="0">
                <a:latin typeface="Helvetica" pitchFamily="34" charset="0"/>
                <a:cs typeface="Arial" charset="0"/>
              </a:rPr>
              <a:t>-value is </a:t>
            </a:r>
            <a:r>
              <a:rPr lang="en-US" i="1" dirty="0">
                <a:latin typeface="Helvetica" pitchFamily="34" charset="0"/>
                <a:cs typeface="Arial" charset="0"/>
              </a:rPr>
              <a:t>P</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1 </a:t>
            </a:r>
            <a:r>
              <a:rPr lang="en-US" dirty="0">
                <a:latin typeface="Helvetica" pitchFamily="34" charset="0"/>
                <a:cs typeface="Arial" charset="0"/>
                <a:sym typeface="Symbol"/>
              </a:rPr>
              <a:t></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(2.52) </a:t>
            </a:r>
            <a:r>
              <a:rPr lang="en-US" dirty="0">
                <a:latin typeface="Helvetica" pitchFamily="34" charset="0"/>
                <a:cs typeface="Arial" charset="0"/>
                <a:sym typeface="Symbol"/>
              </a:rPr>
              <a:t></a:t>
            </a:r>
            <a:r>
              <a:rPr lang="en-US" dirty="0">
                <a:latin typeface="Helvetica" pitchFamily="34" charset="0"/>
                <a:cs typeface="Arial" charset="0"/>
              </a:rPr>
              <a:t> 0.0059, so we reject </a:t>
            </a:r>
            <a:r>
              <a:rPr lang="en-US" i="1" dirty="0">
                <a:latin typeface="Helvetica" pitchFamily="34" charset="0"/>
                <a:cs typeface="Arial" charset="0"/>
              </a:rPr>
              <a:t>H</a:t>
            </a:r>
            <a:r>
              <a:rPr lang="en-US" baseline="-25000" dirty="0">
                <a:latin typeface="Helvetica" pitchFamily="34" charset="0"/>
                <a:cs typeface="Arial" charset="0"/>
              </a:rPr>
              <a:t>0</a:t>
            </a:r>
            <a:r>
              <a:rPr lang="en-US" dirty="0">
                <a:latin typeface="Helvetica" pitchFamily="34" charset="0"/>
                <a:cs typeface="Arial" charset="0"/>
              </a:rPr>
              <a:t> at the </a:t>
            </a:r>
            <a:r>
              <a:rPr lang="en-US" dirty="0">
                <a:latin typeface="Helvetica" pitchFamily="34" charset="0"/>
                <a:cs typeface="Arial" charset="0"/>
                <a:sym typeface="Symbol"/>
              </a:rPr>
              <a:t></a:t>
            </a:r>
            <a:r>
              <a:rPr lang="en-US" dirty="0">
                <a:latin typeface="Helvetica" pitchFamily="34" charset="0"/>
                <a:cs typeface="Arial" charset="0"/>
              </a:rPr>
              <a:t> </a:t>
            </a:r>
            <a:r>
              <a:rPr lang="en-US" dirty="0">
                <a:latin typeface="Helvetica" pitchFamily="34" charset="0"/>
                <a:cs typeface="Arial" charset="0"/>
                <a:sym typeface="Symbol"/>
              </a:rPr>
              <a:t></a:t>
            </a:r>
            <a:r>
              <a:rPr lang="en-US" dirty="0">
                <a:latin typeface="Helvetica" pitchFamily="34" charset="0"/>
                <a:cs typeface="Arial" charset="0"/>
              </a:rPr>
              <a:t> 0.05 level</a:t>
            </a:r>
          </a:p>
          <a:p>
            <a:pPr marL="342900" indent="-342900">
              <a:defRPr/>
            </a:pPr>
            <a:endParaRPr lang="en-US" dirty="0">
              <a:latin typeface="Helvetica" pitchFamily="34" charset="0"/>
              <a:cs typeface="Arial" charset="0"/>
            </a:endParaRPr>
          </a:p>
          <a:p>
            <a:pPr>
              <a:defRPr/>
            </a:pPr>
            <a:r>
              <a:rPr lang="en-US" b="1" u="sng" dirty="0">
                <a:latin typeface="Helvetica" pitchFamily="34" charset="0"/>
                <a:cs typeface="Arial" charset="0"/>
              </a:rPr>
              <a:t>Interpretation:</a:t>
            </a:r>
            <a:r>
              <a:rPr lang="en-US" dirty="0">
                <a:latin typeface="Helvetica" pitchFamily="34" charset="0"/>
                <a:cs typeface="Arial" charset="0"/>
              </a:rPr>
              <a:t> We can conclude that adding the new ingredient to the paint 	           significantly reduces the drying time.</a:t>
            </a:r>
          </a:p>
        </p:txBody>
      </p:sp>
      <p:sp>
        <p:nvSpPr>
          <p:cNvPr id="5130"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5122" name="Object 6"/>
          <p:cNvGraphicFramePr>
            <a:graphicFrameLocks noChangeAspect="1"/>
          </p:cNvGraphicFramePr>
          <p:nvPr/>
        </p:nvGraphicFramePr>
        <p:xfrm>
          <a:off x="4191000" y="1219200"/>
          <a:ext cx="2438400" cy="990600"/>
        </p:xfrm>
        <a:graphic>
          <a:graphicData uri="http://schemas.openxmlformats.org/presentationml/2006/ole">
            <mc:AlternateContent xmlns:mc="http://schemas.openxmlformats.org/markup-compatibility/2006">
              <mc:Choice xmlns:v="urn:schemas-microsoft-com:vml" Requires="v">
                <p:oleObj spid="_x0000_s5127" name="Equation" r:id="rId4" imgW="1054100" imgH="711200" progId="Equation.DSMT4">
                  <p:embed/>
                </p:oleObj>
              </mc:Choice>
              <mc:Fallback>
                <p:oleObj name="Equation" r:id="rId4" imgW="1054100" imgH="71120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1000" y="1219200"/>
                        <a:ext cx="24384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31"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5123" name="Object 8"/>
          <p:cNvGraphicFramePr>
            <a:graphicFrameLocks noChangeAspect="1"/>
          </p:cNvGraphicFramePr>
          <p:nvPr/>
        </p:nvGraphicFramePr>
        <p:xfrm>
          <a:off x="1143000" y="2133600"/>
          <a:ext cx="1981200" cy="409575"/>
        </p:xfrm>
        <a:graphic>
          <a:graphicData uri="http://schemas.openxmlformats.org/presentationml/2006/ole">
            <mc:AlternateContent xmlns:mc="http://schemas.openxmlformats.org/markup-compatibility/2006">
              <mc:Choice xmlns:v="urn:schemas-microsoft-com:vml" Requires="v">
                <p:oleObj spid="_x0000_s5128" name="Equation" r:id="rId6" imgW="1269449" imgH="253890" progId="Equation.DSMT4">
                  <p:embed/>
                </p:oleObj>
              </mc:Choice>
              <mc:Fallback>
                <p:oleObj name="Equation" r:id="rId6" imgW="1269449" imgH="25389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2133600"/>
                        <a:ext cx="1981200"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32"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5124" name="Object 10"/>
          <p:cNvGraphicFramePr>
            <a:graphicFrameLocks noChangeAspect="1"/>
          </p:cNvGraphicFramePr>
          <p:nvPr/>
        </p:nvGraphicFramePr>
        <p:xfrm>
          <a:off x="3048000" y="3362325"/>
          <a:ext cx="685800" cy="304800"/>
        </p:xfrm>
        <a:graphic>
          <a:graphicData uri="http://schemas.openxmlformats.org/presentationml/2006/ole">
            <mc:AlternateContent xmlns:mc="http://schemas.openxmlformats.org/markup-compatibility/2006">
              <mc:Choice xmlns:v="urn:schemas-microsoft-com:vml" Requires="v">
                <p:oleObj spid="_x0000_s5129" name="Equation" r:id="rId8" imgW="532937" imgH="215713" progId="Equation.DSMT4">
                  <p:embed/>
                </p:oleObj>
              </mc:Choice>
              <mc:Fallback>
                <p:oleObj name="Equation" r:id="rId8" imgW="532937" imgH="215713"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8000" y="3362325"/>
                        <a:ext cx="685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12"/>
          <p:cNvGraphicFramePr>
            <a:graphicFrameLocks noChangeAspect="1"/>
          </p:cNvGraphicFramePr>
          <p:nvPr/>
        </p:nvGraphicFramePr>
        <p:xfrm>
          <a:off x="5091113" y="3352800"/>
          <a:ext cx="700087" cy="323850"/>
        </p:xfrm>
        <a:graphic>
          <a:graphicData uri="http://schemas.openxmlformats.org/presentationml/2006/ole">
            <mc:AlternateContent xmlns:mc="http://schemas.openxmlformats.org/markup-compatibility/2006">
              <mc:Choice xmlns:v="urn:schemas-microsoft-com:vml" Requires="v">
                <p:oleObj spid="_x0000_s5130" name="Equation" r:id="rId10" imgW="545760" imgH="228600" progId="Equation.DSMT4">
                  <p:embed/>
                </p:oleObj>
              </mc:Choice>
              <mc:Fallback>
                <p:oleObj name="Equation" r:id="rId10" imgW="545760" imgH="228600" progId="Equation.DSMT4">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91113" y="3352800"/>
                        <a:ext cx="700087" cy="323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33" name="Rectangle 1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5126" name="Object 13"/>
          <p:cNvGraphicFramePr>
            <a:graphicFrameLocks noChangeAspect="1"/>
          </p:cNvGraphicFramePr>
          <p:nvPr/>
        </p:nvGraphicFramePr>
        <p:xfrm>
          <a:off x="3200400" y="3657600"/>
          <a:ext cx="2590800" cy="904875"/>
        </p:xfrm>
        <a:graphic>
          <a:graphicData uri="http://schemas.openxmlformats.org/presentationml/2006/ole">
            <mc:AlternateContent xmlns:mc="http://schemas.openxmlformats.org/markup-compatibility/2006">
              <mc:Choice xmlns:v="urn:schemas-microsoft-com:vml" Requires="v">
                <p:oleObj spid="_x0000_s5131" name="Equation" r:id="rId12" imgW="1600200" imgH="673100" progId="Equation.DSMT4">
                  <p:embed/>
                </p:oleObj>
              </mc:Choice>
              <mc:Fallback>
                <p:oleObj name="Equation" r:id="rId12" imgW="1600200" imgH="673100" progId="Equation.DSMT4">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3657600"/>
                        <a:ext cx="2590800" cy="904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a:xfrm>
            <a:off x="304800" y="0"/>
            <a:ext cx="8229600" cy="838200"/>
          </a:xfrm>
        </p:spPr>
        <p:txBody>
          <a:bodyPr/>
          <a:lstStyle/>
          <a:p>
            <a:pPr algn="l" eaLnBrk="1" hangingPunct="1"/>
            <a:r>
              <a:rPr lang="en-US" sz="2400" b="1" smtClean="0"/>
              <a:t>10-1.2 Type II Error and Choice of Sample Size</a:t>
            </a:r>
            <a:endParaRPr lang="en-US" sz="2400" smtClean="0"/>
          </a:p>
        </p:txBody>
      </p:sp>
      <p:sp>
        <p:nvSpPr>
          <p:cNvPr id="6149" name="Rectangle 3"/>
          <p:cNvSpPr>
            <a:spLocks noGrp="1" noChangeArrowheads="1"/>
          </p:cNvSpPr>
          <p:nvPr>
            <p:ph type="body" idx="1"/>
          </p:nvPr>
        </p:nvSpPr>
        <p:spPr>
          <a:xfrm>
            <a:off x="609600" y="1600200"/>
            <a:ext cx="7772400" cy="4114800"/>
          </a:xfrm>
        </p:spPr>
        <p:txBody>
          <a:bodyPr/>
          <a:lstStyle/>
          <a:p>
            <a:pPr eaLnBrk="1" hangingPunct="1">
              <a:buFontTx/>
              <a:buNone/>
            </a:pPr>
            <a:endParaRPr lang="en-US" b="1" smtClean="0"/>
          </a:p>
          <a:p>
            <a:pPr eaLnBrk="1" hangingPunct="1">
              <a:buFontTx/>
              <a:buNone/>
            </a:pPr>
            <a:endParaRPr lang="en-US" smtClean="0"/>
          </a:p>
        </p:txBody>
      </p:sp>
      <p:sp>
        <p:nvSpPr>
          <p:cNvPr id="6150" name="Rectangle 7"/>
          <p:cNvSpPr>
            <a:spLocks noChangeArrowheads="1"/>
          </p:cNvSpPr>
          <p:nvPr/>
        </p:nvSpPr>
        <p:spPr bwMode="auto">
          <a:xfrm>
            <a:off x="609600" y="990600"/>
            <a:ext cx="4495800" cy="369888"/>
          </a:xfrm>
          <a:prstGeom prst="rect">
            <a:avLst/>
          </a:prstGeom>
          <a:noFill/>
          <a:ln w="9525">
            <a:noFill/>
            <a:miter lim="800000"/>
            <a:headEnd/>
            <a:tailEnd/>
          </a:ln>
        </p:spPr>
        <p:txBody>
          <a:bodyPr wrap="none">
            <a:spAutoFit/>
          </a:bodyPr>
          <a:lstStyle/>
          <a:p>
            <a:r>
              <a:rPr lang="en-US" b="1">
                <a:latin typeface="Helvetica"/>
              </a:rPr>
              <a:t>Use of Operating Characteristic Curves</a:t>
            </a:r>
          </a:p>
        </p:txBody>
      </p:sp>
      <p:sp>
        <p:nvSpPr>
          <p:cNvPr id="6151" name="Rectangle 8"/>
          <p:cNvSpPr>
            <a:spLocks noChangeArrowheads="1"/>
          </p:cNvSpPr>
          <p:nvPr/>
        </p:nvSpPr>
        <p:spPr bwMode="auto">
          <a:xfrm>
            <a:off x="609600" y="2133600"/>
            <a:ext cx="2603500" cy="369888"/>
          </a:xfrm>
          <a:prstGeom prst="rect">
            <a:avLst/>
          </a:prstGeom>
          <a:noFill/>
          <a:ln w="9525">
            <a:noFill/>
            <a:miter lim="800000"/>
            <a:headEnd/>
            <a:tailEnd/>
          </a:ln>
        </p:spPr>
        <p:txBody>
          <a:bodyPr wrap="none">
            <a:spAutoFit/>
          </a:bodyPr>
          <a:lstStyle/>
          <a:p>
            <a:r>
              <a:rPr lang="en-US" b="1" u="sng">
                <a:latin typeface="Helvetica"/>
              </a:rPr>
              <a:t>Two-sided alternative:</a:t>
            </a:r>
          </a:p>
        </p:txBody>
      </p:sp>
      <p:sp>
        <p:nvSpPr>
          <p:cNvPr id="6152" name="Rectangle 10"/>
          <p:cNvSpPr>
            <a:spLocks noChangeArrowheads="1"/>
          </p:cNvSpPr>
          <p:nvPr/>
        </p:nvSpPr>
        <p:spPr bwMode="auto">
          <a:xfrm>
            <a:off x="685800" y="3733800"/>
            <a:ext cx="2608263" cy="369888"/>
          </a:xfrm>
          <a:prstGeom prst="rect">
            <a:avLst/>
          </a:prstGeom>
          <a:noFill/>
          <a:ln w="9525">
            <a:noFill/>
            <a:miter lim="800000"/>
            <a:headEnd/>
            <a:tailEnd/>
          </a:ln>
        </p:spPr>
        <p:txBody>
          <a:bodyPr wrap="none">
            <a:spAutoFit/>
          </a:bodyPr>
          <a:lstStyle/>
          <a:p>
            <a:r>
              <a:rPr lang="en-US" b="1" u="sng">
                <a:latin typeface="Helvetica"/>
              </a:rPr>
              <a:t>One-sided alternative:</a:t>
            </a:r>
          </a:p>
        </p:txBody>
      </p:sp>
      <p:sp>
        <p:nvSpPr>
          <p:cNvPr id="6153" name="Slide Number Placeholder 10"/>
          <p:cNvSpPr>
            <a:spLocks noGrp="1"/>
          </p:cNvSpPr>
          <p:nvPr>
            <p:ph type="sldNum" sz="quarter" idx="12"/>
          </p:nvPr>
        </p:nvSpPr>
        <p:spPr bwMode="auto">
          <a:noFill/>
          <a:ln>
            <a:miter lim="800000"/>
            <a:headEnd/>
            <a:tailEnd/>
          </a:ln>
        </p:spPr>
        <p:txBody>
          <a:bodyPr/>
          <a:lstStyle/>
          <a:p>
            <a:fld id="{454E4686-59B5-444D-A589-A16DFD0A4135}" type="slidenum">
              <a:rPr lang="en-US" smtClean="0">
                <a:latin typeface="Helvetica"/>
              </a:rPr>
              <a:pPr/>
              <a:t>9</a:t>
            </a:fld>
            <a:endParaRPr lang="en-US" smtClean="0">
              <a:latin typeface="Helvetica"/>
            </a:endParaRPr>
          </a:p>
        </p:txBody>
      </p:sp>
      <p:sp>
        <p:nvSpPr>
          <p:cNvPr id="6154"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6146" name="Object 11"/>
          <p:cNvGraphicFramePr>
            <a:graphicFrameLocks noChangeAspect="1"/>
          </p:cNvGraphicFramePr>
          <p:nvPr/>
        </p:nvGraphicFramePr>
        <p:xfrm>
          <a:off x="4267200" y="1905000"/>
          <a:ext cx="3581400" cy="990600"/>
        </p:xfrm>
        <a:graphic>
          <a:graphicData uri="http://schemas.openxmlformats.org/presentationml/2006/ole">
            <mc:AlternateContent xmlns:mc="http://schemas.openxmlformats.org/markup-compatibility/2006">
              <mc:Choice xmlns:v="urn:schemas-microsoft-com:vml" Requires="v">
                <p:oleObj spid="_x0000_s6148" name="Equation" r:id="rId4" imgW="2019300" imgH="533400" progId="Equation.DSMT4">
                  <p:embed/>
                </p:oleObj>
              </mc:Choice>
              <mc:Fallback>
                <p:oleObj name="Equation" r:id="rId4" imgW="2019300" imgH="533400" progId="Equation.DSMT4">
                  <p:embed/>
                  <p:pic>
                    <p:nvPicPr>
                      <p:cNvPr id="0"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1905000"/>
                        <a:ext cx="35814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5" name="Rectangle 1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6147" name="Object 13"/>
          <p:cNvGraphicFramePr>
            <a:graphicFrameLocks noChangeAspect="1"/>
          </p:cNvGraphicFramePr>
          <p:nvPr/>
        </p:nvGraphicFramePr>
        <p:xfrm>
          <a:off x="4191000" y="3657600"/>
          <a:ext cx="3733800" cy="990600"/>
        </p:xfrm>
        <a:graphic>
          <a:graphicData uri="http://schemas.openxmlformats.org/presentationml/2006/ole">
            <mc:AlternateContent xmlns:mc="http://schemas.openxmlformats.org/markup-compatibility/2006">
              <mc:Choice xmlns:v="urn:schemas-microsoft-com:vml" Requires="v">
                <p:oleObj spid="_x0000_s6149" name="Equation" r:id="rId6" imgW="1993900" imgH="533400" progId="Equation.DSMT4">
                  <p:embed/>
                </p:oleObj>
              </mc:Choice>
              <mc:Fallback>
                <p:oleObj name="Equation" r:id="rId6" imgW="1993900" imgH="533400" progId="Equation.DSMT4">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1000" y="3657600"/>
                        <a:ext cx="37338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Footer Placeholder 9"/>
          <p:cNvSpPr>
            <a:spLocks noGrp="1"/>
          </p:cNvSpPr>
          <p:nvPr>
            <p:ph type="ftr" sz="quarter" idx="11"/>
          </p:nvPr>
        </p:nvSpPr>
        <p:spPr>
          <a:xfrm>
            <a:off x="457200" y="6248400"/>
            <a:ext cx="6629400" cy="365125"/>
          </a:xfrm>
        </p:spPr>
        <p:txBody>
          <a:bodyPr/>
          <a:lstStyle/>
          <a:p>
            <a:pPr>
              <a:defRPr/>
            </a:pPr>
            <a:r>
              <a:rPr lang="en-US" dirty="0">
                <a:latin typeface="Helvetica"/>
              </a:rPr>
              <a:t>Sec </a:t>
            </a:r>
            <a:r>
              <a:rPr lang="en-US" dirty="0" smtClean="0">
                <a:latin typeface="Helvetica"/>
              </a:rPr>
              <a:t>10-1 </a:t>
            </a:r>
            <a:r>
              <a:rPr lang="en-US" dirty="0" smtClean="0">
                <a:latin typeface="Helvetica" pitchFamily="50" charset="0"/>
              </a:rPr>
              <a:t>Inference on the Difference in Means of Two Normal Distributions, Variances Known</a:t>
            </a:r>
            <a:endParaRPr lang="en-US" dirty="0">
              <a:latin typeface="Helvetic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amp;R Chapter 3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elvetica">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M&amp;R Chapter 3 Template</Template>
  <TotalTime>1219</TotalTime>
  <Words>4790</Words>
  <Application>Microsoft Office PowerPoint</Application>
  <PresentationFormat>On-screen Show (4:3)</PresentationFormat>
  <Paragraphs>988</Paragraphs>
  <Slides>56</Slides>
  <Notes>56</Notes>
  <HiddenSlides>0</HiddenSlides>
  <MMClips>0</MMClips>
  <ScaleCrop>false</ScaleCrop>
  <HeadingPairs>
    <vt:vector size="8" baseType="variant">
      <vt:variant>
        <vt:lpstr>Fonts Used</vt:lpstr>
      </vt:variant>
      <vt:variant>
        <vt:i4>8</vt:i4>
      </vt:variant>
      <vt:variant>
        <vt:lpstr>Theme</vt:lpstr>
      </vt:variant>
      <vt:variant>
        <vt:i4>3</vt:i4>
      </vt:variant>
      <vt:variant>
        <vt:lpstr>Embedded OLE Servers</vt:lpstr>
      </vt:variant>
      <vt:variant>
        <vt:i4>1</vt:i4>
      </vt:variant>
      <vt:variant>
        <vt:lpstr>Slide Titles</vt:lpstr>
      </vt:variant>
      <vt:variant>
        <vt:i4>56</vt:i4>
      </vt:variant>
    </vt:vector>
  </HeadingPairs>
  <TitlesOfParts>
    <vt:vector size="68" baseType="lpstr">
      <vt:lpstr>MS PGothic</vt:lpstr>
      <vt:lpstr>MS PGothic</vt:lpstr>
      <vt:lpstr>Arial</vt:lpstr>
      <vt:lpstr>Calibri</vt:lpstr>
      <vt:lpstr>Helvetica</vt:lpstr>
      <vt:lpstr>Mathematica1</vt:lpstr>
      <vt:lpstr>Symbol</vt:lpstr>
      <vt:lpstr>Times New Roman</vt:lpstr>
      <vt:lpstr>M&amp;R Chapter 3 Template</vt:lpstr>
      <vt:lpstr>Custom Design</vt:lpstr>
      <vt:lpstr>1_Custom Design</vt:lpstr>
      <vt:lpstr>Equation</vt:lpstr>
      <vt:lpstr>PowerPoint Presentation</vt:lpstr>
      <vt:lpstr>PowerPoint Presentation</vt:lpstr>
      <vt:lpstr>Learning Objectives for Chapter 10</vt:lpstr>
      <vt:lpstr>10-1:  Inference on the Difference in Means of Two Normal Distributions, Variances Known</vt:lpstr>
      <vt:lpstr>10-1:  Inference on the Difference in Means of Two Normal Distributions, Variances Known</vt:lpstr>
      <vt:lpstr>PowerPoint Presentation</vt:lpstr>
      <vt:lpstr>EXAMPLE 10-1   Paint Drying Time</vt:lpstr>
      <vt:lpstr>EXAMPLE 10-1   Paint Drying Time - Continued</vt:lpstr>
      <vt:lpstr>10-1.2 Type II Error and Choice of Sample Size</vt:lpstr>
      <vt:lpstr>10-1.2 Type II Error and Choice of Sample Size</vt:lpstr>
      <vt:lpstr>EXAMPLE 10-3 Paint Drying Time Sample Size</vt:lpstr>
      <vt:lpstr>10-1.3 Confidence Interval on a Difference in Means,  Variances Known</vt:lpstr>
      <vt:lpstr>EXAMPLE 10-4   Aluminum Tensile Strength</vt:lpstr>
      <vt:lpstr>10-1:  Inference for a Difference in Means of Two Normal Distributions, Variances Known</vt:lpstr>
      <vt:lpstr>10-1:  Inference for a Difference in Means of Two Normal Distributions, Variances Known</vt:lpstr>
      <vt:lpstr>10-2.1 Hypotheses Tests on the Difference  in Means, Variances Unknown</vt:lpstr>
      <vt:lpstr>Tests on the Difference in Means of Two Normal Distributions, Variances Unknown and Equal</vt:lpstr>
      <vt:lpstr>EXAMPLE 10-5   Yield from a Catalyst</vt:lpstr>
      <vt:lpstr>EXAMPLE 10-5   Yield from a Catalyst - Continued</vt:lpstr>
      <vt:lpstr>EXAMPLE 10-5   Yield from a Catalyst - Continued</vt:lpstr>
      <vt:lpstr>10-2.1 Hypotheses Tests on the Difference  in Means, Variances Unknown</vt:lpstr>
      <vt:lpstr>EXAMPLE 10-6   Arsenic in Drinking Water</vt:lpstr>
      <vt:lpstr>EXAMPLE 10-6   Arsenic in Drinking Water - Continued</vt:lpstr>
      <vt:lpstr>EXAMPLE 10-6   Arsenic in Drinking Water - Continued</vt:lpstr>
      <vt:lpstr>10-2.2 Type II Error and Choice of Sample Size</vt:lpstr>
      <vt:lpstr>10-2.3 Confidence Interval on the Difference in Means, Variance Unknown</vt:lpstr>
      <vt:lpstr>Example 10-9 Cement Hydration</vt:lpstr>
      <vt:lpstr>10-2.3 Confidence Interval on the Difference in Means, Variance Unknown</vt:lpstr>
      <vt:lpstr>10-4:  Paired t-Test</vt:lpstr>
      <vt:lpstr>Example 10-11 Shear Strength of Steel Girder</vt:lpstr>
      <vt:lpstr>Example 10-11 Shear Strength of Steel Girder</vt:lpstr>
      <vt:lpstr>A Confidence Interval for D from Paired Samples</vt:lpstr>
      <vt:lpstr>Example 10-12 Parallel Park Cars</vt:lpstr>
      <vt:lpstr>10-5 Inferences on the Variances of Two Normal Populations</vt:lpstr>
      <vt:lpstr> 10-5.2 Hypothesis Tests on the Ratio of Two Variances</vt:lpstr>
      <vt:lpstr>10-5.2 Hypothesis Tests on the Ratio of Two Variances</vt:lpstr>
      <vt:lpstr>Example 10-13 Semiconductor Etch Variability</vt:lpstr>
      <vt:lpstr>10-5 Inferences on the Variances of Two Normal Populations</vt:lpstr>
      <vt:lpstr>10-5.3  Type II Error and Choice of Sample Size</vt:lpstr>
      <vt:lpstr>Example 10-14 Semiconductor Etch Variability Sample Size</vt:lpstr>
      <vt:lpstr>10-5.4 Confidence Interval on the Ratio of Two Variances</vt:lpstr>
      <vt:lpstr>Example 10-15 Surface Finish for Titanium Alloy</vt:lpstr>
      <vt:lpstr> Example 10-15 Surface Finish for Titanium Alloy - Continued</vt:lpstr>
      <vt:lpstr>10-6.1 Large-Sample Test on the Difference in Population Proportions</vt:lpstr>
      <vt:lpstr>10-6.1 Large-Sample Test on the Difference in Population Proportions</vt:lpstr>
      <vt:lpstr>Example 10-16 St. John's Wort</vt:lpstr>
      <vt:lpstr>Example 10-16 St. John's Wort - Continued</vt:lpstr>
      <vt:lpstr>10-6.2 Type II Error and Choice of Sample Size</vt:lpstr>
      <vt:lpstr>10-6.2 Type II Error and Choice of Sample Size</vt:lpstr>
      <vt:lpstr>10-6.2 Type II Error and Choice of Sample Size</vt:lpstr>
      <vt:lpstr>10-6.3 Confidence Interval on the Difference in the  Population Proportions</vt:lpstr>
      <vt:lpstr>Example 10-17 Defective Bearings</vt:lpstr>
      <vt:lpstr>Example 10-17 Defective Bearings - Continued</vt:lpstr>
      <vt:lpstr>10-7:  Summary Table and Road Map for Inference Procedures for Two Samples</vt:lpstr>
      <vt:lpstr>10-7:  Summary Table and Road Map for Inference Procedures for Two Samples</vt:lpstr>
      <vt:lpstr>Important Terms &amp; Concepts of Chapter 10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Administratr</dc:creator>
  <cp:lastModifiedBy>Rajagopalan Balaji</cp:lastModifiedBy>
  <cp:revision>235</cp:revision>
  <dcterms:created xsi:type="dcterms:W3CDTF">2010-11-03T23:03:03Z</dcterms:created>
  <dcterms:modified xsi:type="dcterms:W3CDTF">2017-03-30T16:55:23Z</dcterms:modified>
</cp:coreProperties>
</file>