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58"/>
  </p:notesMasterIdLst>
  <p:sldIdLst>
    <p:sldId id="383" r:id="rId4"/>
    <p:sldId id="384" r:id="rId5"/>
    <p:sldId id="385" r:id="rId6"/>
    <p:sldId id="386" r:id="rId7"/>
    <p:sldId id="387" r:id="rId8"/>
    <p:sldId id="322" r:id="rId9"/>
    <p:sldId id="323" r:id="rId10"/>
    <p:sldId id="324" r:id="rId11"/>
    <p:sldId id="325" r:id="rId12"/>
    <p:sldId id="326" r:id="rId13"/>
    <p:sldId id="330" r:id="rId14"/>
    <p:sldId id="331" r:id="rId15"/>
    <p:sldId id="332" r:id="rId16"/>
    <p:sldId id="333" r:id="rId17"/>
    <p:sldId id="334" r:id="rId18"/>
    <p:sldId id="335" r:id="rId19"/>
    <p:sldId id="336" r:id="rId20"/>
    <p:sldId id="337" r:id="rId21"/>
    <p:sldId id="340" r:id="rId22"/>
    <p:sldId id="341" r:id="rId23"/>
    <p:sldId id="342" r:id="rId24"/>
    <p:sldId id="343" r:id="rId25"/>
    <p:sldId id="344" r:id="rId26"/>
    <p:sldId id="346" r:id="rId27"/>
    <p:sldId id="347" r:id="rId28"/>
    <p:sldId id="348" r:id="rId29"/>
    <p:sldId id="349" r:id="rId30"/>
    <p:sldId id="354" r:id="rId31"/>
    <p:sldId id="355" r:id="rId32"/>
    <p:sldId id="358" r:id="rId33"/>
    <p:sldId id="359"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06" r:id="rId57"/>
  </p:sldIdLst>
  <p:sldSz cx="9144000" cy="6858000" type="screen4x3"/>
  <p:notesSz cx="7010400" cy="9296400"/>
  <p:embeddedFontLst>
    <p:embeddedFont>
      <p:font typeface="ＭＳ Ｐゴシック" panose="020B0600070205080204" pitchFamily="34" charset="-128"/>
      <p:regular r:id="rId59"/>
    </p:embeddedFont>
    <p:embeddedFont>
      <p:font typeface="Helvetica" panose="020B0604020202020204" pitchFamily="3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97707" autoAdjust="0"/>
  </p:normalViewPr>
  <p:slideViewPr>
    <p:cSldViewPr>
      <p:cViewPr varScale="1">
        <p:scale>
          <a:sx n="63" d="100"/>
          <a:sy n="63" d="100"/>
        </p:scale>
        <p:origin x="6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5.fntdata"/><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4.fntdata"/><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smtClean="0">
                <a:latin typeface="Calibri"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cs typeface="Arial" pitchFamily="34" charset="0"/>
              </a:defRPr>
            </a:lvl1pPr>
          </a:lstStyle>
          <a:p>
            <a:pPr>
              <a:defRPr/>
            </a:pPr>
            <a:fld id="{33B0C591-507F-4FDD-A37B-4D6E4A6B874A}" type="datetimeFigureOut">
              <a:rPr lang="en-US"/>
              <a:pPr>
                <a:defRPr/>
              </a:pPr>
              <a:t>3/30/2017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smtClean="0">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Calibri" pitchFamily="34" charset="0"/>
                <a:cs typeface="Arial" pitchFamily="34" charset="0"/>
              </a:defRPr>
            </a:lvl1pPr>
          </a:lstStyle>
          <a:p>
            <a:pPr>
              <a:defRPr/>
            </a:pPr>
            <a:fld id="{8E6C2CE2-87EF-4B59-A53A-FE64538EAB8D}" type="slidenum">
              <a:rPr lang="en-US"/>
              <a:pPr>
                <a:defRPr/>
              </a:pPr>
              <a:t>‹#›</a:t>
            </a:fld>
            <a:endParaRPr lang="en-US"/>
          </a:p>
        </p:txBody>
      </p:sp>
    </p:spTree>
    <p:extLst>
      <p:ext uri="{BB962C8B-B14F-4D97-AF65-F5344CB8AC3E}">
        <p14:creationId xmlns:p14="http://schemas.microsoft.com/office/powerpoint/2010/main" val="2225590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EC073A-6DA4-4658-9929-E65FF0310908}" type="slidenum">
              <a:rPr lang="en-US" smtClean="0"/>
              <a:pPr>
                <a:defRPr/>
              </a:pPr>
              <a:t>1</a:t>
            </a:fld>
            <a:endParaRPr lang="en-US"/>
          </a:p>
        </p:txBody>
      </p:sp>
    </p:spTree>
    <p:extLst>
      <p:ext uri="{BB962C8B-B14F-4D97-AF65-F5344CB8AC3E}">
        <p14:creationId xmlns:p14="http://schemas.microsoft.com/office/powerpoint/2010/main" val="3602350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a:lstStyle/>
          <a:p>
            <a:fld id="{86447722-6326-42D9-8B5C-A5C21F3F1250}" type="slidenum">
              <a:rPr lang="en-US">
                <a:cs typeface="Arial" charset="0"/>
              </a:rPr>
              <a:pPr/>
              <a:t>10</a:t>
            </a:fld>
            <a:endParaRPr lang="en-US">
              <a:cs typeface="Arial" charset="0"/>
            </a:endParaRPr>
          </a:p>
        </p:txBody>
      </p:sp>
    </p:spTree>
    <p:extLst>
      <p:ext uri="{BB962C8B-B14F-4D97-AF65-F5344CB8AC3E}">
        <p14:creationId xmlns:p14="http://schemas.microsoft.com/office/powerpoint/2010/main" val="2590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a:lstStyle/>
          <a:p>
            <a:fld id="{671D6EE3-C87F-4AC6-B1BE-916B0C26381A}" type="slidenum">
              <a:rPr lang="en-US">
                <a:cs typeface="Arial" charset="0"/>
              </a:rPr>
              <a:pPr/>
              <a:t>11</a:t>
            </a:fld>
            <a:endParaRPr lang="en-US">
              <a:cs typeface="Arial" charset="0"/>
            </a:endParaRPr>
          </a:p>
        </p:txBody>
      </p:sp>
    </p:spTree>
    <p:extLst>
      <p:ext uri="{BB962C8B-B14F-4D97-AF65-F5344CB8AC3E}">
        <p14:creationId xmlns:p14="http://schemas.microsoft.com/office/powerpoint/2010/main" val="422005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a:lstStyle/>
          <a:p>
            <a:fld id="{A6FB4E48-288F-4C35-9DBF-59BBFF34901F}" type="slidenum">
              <a:rPr lang="en-US">
                <a:cs typeface="Arial" charset="0"/>
              </a:rPr>
              <a:pPr/>
              <a:t>12</a:t>
            </a:fld>
            <a:endParaRPr lang="en-US">
              <a:cs typeface="Arial" charset="0"/>
            </a:endParaRPr>
          </a:p>
        </p:txBody>
      </p:sp>
    </p:spTree>
    <p:extLst>
      <p:ext uri="{BB962C8B-B14F-4D97-AF65-F5344CB8AC3E}">
        <p14:creationId xmlns:p14="http://schemas.microsoft.com/office/powerpoint/2010/main" val="799928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a:lstStyle/>
          <a:p>
            <a:fld id="{A4F632DA-C985-4649-98AD-B5C98907E365}" type="slidenum">
              <a:rPr lang="en-US">
                <a:cs typeface="Arial" charset="0"/>
              </a:rPr>
              <a:pPr/>
              <a:t>13</a:t>
            </a:fld>
            <a:endParaRPr lang="en-US">
              <a:cs typeface="Arial" charset="0"/>
            </a:endParaRPr>
          </a:p>
        </p:txBody>
      </p:sp>
    </p:spTree>
    <p:extLst>
      <p:ext uri="{BB962C8B-B14F-4D97-AF65-F5344CB8AC3E}">
        <p14:creationId xmlns:p14="http://schemas.microsoft.com/office/powerpoint/2010/main" val="409717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a:lstStyle/>
          <a:p>
            <a:fld id="{B276E014-E7F0-462B-84DE-5160314BC258}" type="slidenum">
              <a:rPr lang="en-US">
                <a:cs typeface="Arial" charset="0"/>
              </a:rPr>
              <a:pPr/>
              <a:t>14</a:t>
            </a:fld>
            <a:endParaRPr lang="en-US">
              <a:cs typeface="Arial" charset="0"/>
            </a:endParaRPr>
          </a:p>
        </p:txBody>
      </p:sp>
    </p:spTree>
    <p:extLst>
      <p:ext uri="{BB962C8B-B14F-4D97-AF65-F5344CB8AC3E}">
        <p14:creationId xmlns:p14="http://schemas.microsoft.com/office/powerpoint/2010/main" val="360992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a:lstStyle/>
          <a:p>
            <a:fld id="{51C1AEB8-4732-411A-B0C2-F1D111E9E756}" type="slidenum">
              <a:rPr lang="en-US">
                <a:cs typeface="Arial" charset="0"/>
              </a:rPr>
              <a:pPr/>
              <a:t>15</a:t>
            </a:fld>
            <a:endParaRPr lang="en-US">
              <a:cs typeface="Arial" charset="0"/>
            </a:endParaRPr>
          </a:p>
        </p:txBody>
      </p:sp>
    </p:spTree>
    <p:extLst>
      <p:ext uri="{BB962C8B-B14F-4D97-AF65-F5344CB8AC3E}">
        <p14:creationId xmlns:p14="http://schemas.microsoft.com/office/powerpoint/2010/main" val="2330571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a:lstStyle/>
          <a:p>
            <a:fld id="{21554EC5-174C-4F8E-BB01-B51054CACBD4}" type="slidenum">
              <a:rPr lang="en-US">
                <a:cs typeface="Arial" charset="0"/>
              </a:rPr>
              <a:pPr/>
              <a:t>16</a:t>
            </a:fld>
            <a:endParaRPr lang="en-US">
              <a:cs typeface="Arial" charset="0"/>
            </a:endParaRPr>
          </a:p>
        </p:txBody>
      </p:sp>
    </p:spTree>
    <p:extLst>
      <p:ext uri="{BB962C8B-B14F-4D97-AF65-F5344CB8AC3E}">
        <p14:creationId xmlns:p14="http://schemas.microsoft.com/office/powerpoint/2010/main" val="317106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a:lstStyle/>
          <a:p>
            <a:fld id="{FD4A474F-7E25-4C34-9F83-F8BF0734C408}" type="slidenum">
              <a:rPr lang="en-US">
                <a:cs typeface="Arial" charset="0"/>
              </a:rPr>
              <a:pPr/>
              <a:t>17</a:t>
            </a:fld>
            <a:endParaRPr lang="en-US">
              <a:cs typeface="Arial" charset="0"/>
            </a:endParaRPr>
          </a:p>
        </p:txBody>
      </p:sp>
    </p:spTree>
    <p:extLst>
      <p:ext uri="{BB962C8B-B14F-4D97-AF65-F5344CB8AC3E}">
        <p14:creationId xmlns:p14="http://schemas.microsoft.com/office/powerpoint/2010/main" val="228894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a:lstStyle/>
          <a:p>
            <a:fld id="{A00A4B90-3A77-43B9-88F4-32061AD44E8D}" type="slidenum">
              <a:rPr lang="en-US">
                <a:cs typeface="Arial" charset="0"/>
              </a:rPr>
              <a:pPr/>
              <a:t>18</a:t>
            </a:fld>
            <a:endParaRPr lang="en-US">
              <a:cs typeface="Arial" charset="0"/>
            </a:endParaRPr>
          </a:p>
        </p:txBody>
      </p:sp>
    </p:spTree>
    <p:extLst>
      <p:ext uri="{BB962C8B-B14F-4D97-AF65-F5344CB8AC3E}">
        <p14:creationId xmlns:p14="http://schemas.microsoft.com/office/powerpoint/2010/main" val="3985722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a:lstStyle/>
          <a:p>
            <a:fld id="{8EF698E3-5A15-48B5-8F28-5F2CD2F8E8E2}" type="slidenum">
              <a:rPr lang="en-US">
                <a:cs typeface="Arial" charset="0"/>
              </a:rPr>
              <a:pPr/>
              <a:t>19</a:t>
            </a:fld>
            <a:endParaRPr lang="en-US">
              <a:cs typeface="Arial" charset="0"/>
            </a:endParaRPr>
          </a:p>
        </p:txBody>
      </p:sp>
    </p:spTree>
    <p:extLst>
      <p:ext uri="{BB962C8B-B14F-4D97-AF65-F5344CB8AC3E}">
        <p14:creationId xmlns:p14="http://schemas.microsoft.com/office/powerpoint/2010/main" val="413162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ED5AB925-7A0E-4F38-BA0E-D479174A8E88}" type="slidenum">
              <a:rPr lang="en-US">
                <a:cs typeface="Arial" charset="0"/>
              </a:rPr>
              <a:pPr/>
              <a:t>2</a:t>
            </a:fld>
            <a:endParaRPr lang="en-US">
              <a:cs typeface="Arial" charset="0"/>
            </a:endParaRPr>
          </a:p>
        </p:txBody>
      </p:sp>
    </p:spTree>
    <p:extLst>
      <p:ext uri="{BB962C8B-B14F-4D97-AF65-F5344CB8AC3E}">
        <p14:creationId xmlns:p14="http://schemas.microsoft.com/office/powerpoint/2010/main" val="248144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a:lstStyle/>
          <a:p>
            <a:fld id="{EA8764B8-3311-4670-AA16-859652B9085D}" type="slidenum">
              <a:rPr lang="en-US">
                <a:cs typeface="Arial" charset="0"/>
              </a:rPr>
              <a:pPr/>
              <a:t>20</a:t>
            </a:fld>
            <a:endParaRPr lang="en-US">
              <a:cs typeface="Arial" charset="0"/>
            </a:endParaRPr>
          </a:p>
        </p:txBody>
      </p:sp>
    </p:spTree>
    <p:extLst>
      <p:ext uri="{BB962C8B-B14F-4D97-AF65-F5344CB8AC3E}">
        <p14:creationId xmlns:p14="http://schemas.microsoft.com/office/powerpoint/2010/main" val="3658921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a:lstStyle/>
          <a:p>
            <a:fld id="{4FF5F6A1-0DCB-4FB2-930E-F68576D64213}" type="slidenum">
              <a:rPr lang="en-US">
                <a:cs typeface="Arial" charset="0"/>
              </a:rPr>
              <a:pPr/>
              <a:t>21</a:t>
            </a:fld>
            <a:endParaRPr lang="en-US">
              <a:cs typeface="Arial" charset="0"/>
            </a:endParaRPr>
          </a:p>
        </p:txBody>
      </p:sp>
    </p:spTree>
    <p:extLst>
      <p:ext uri="{BB962C8B-B14F-4D97-AF65-F5344CB8AC3E}">
        <p14:creationId xmlns:p14="http://schemas.microsoft.com/office/powerpoint/2010/main" val="2204635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a:lstStyle/>
          <a:p>
            <a:fld id="{77B98392-3FC9-4C2E-8F34-AA3097969E2A}" type="slidenum">
              <a:rPr lang="en-US">
                <a:cs typeface="Arial" charset="0"/>
              </a:rPr>
              <a:pPr/>
              <a:t>22</a:t>
            </a:fld>
            <a:endParaRPr lang="en-US">
              <a:cs typeface="Arial" charset="0"/>
            </a:endParaRPr>
          </a:p>
        </p:txBody>
      </p:sp>
    </p:spTree>
    <p:extLst>
      <p:ext uri="{BB962C8B-B14F-4D97-AF65-F5344CB8AC3E}">
        <p14:creationId xmlns:p14="http://schemas.microsoft.com/office/powerpoint/2010/main" val="1660801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noFill/>
          <a:ln>
            <a:miter lim="800000"/>
            <a:headEnd/>
            <a:tailEnd/>
          </a:ln>
        </p:spPr>
        <p:txBody>
          <a:bodyPr/>
          <a:lstStyle/>
          <a:p>
            <a:fld id="{F5257090-6277-4E3E-9C1A-512B195F649F}" type="slidenum">
              <a:rPr lang="en-US">
                <a:cs typeface="Arial" charset="0"/>
              </a:rPr>
              <a:pPr/>
              <a:t>23</a:t>
            </a:fld>
            <a:endParaRPr lang="en-US">
              <a:cs typeface="Arial" charset="0"/>
            </a:endParaRPr>
          </a:p>
        </p:txBody>
      </p:sp>
    </p:spTree>
    <p:extLst>
      <p:ext uri="{BB962C8B-B14F-4D97-AF65-F5344CB8AC3E}">
        <p14:creationId xmlns:p14="http://schemas.microsoft.com/office/powerpoint/2010/main" val="745086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a:lstStyle/>
          <a:p>
            <a:fld id="{9B46215F-3430-43D0-8C29-5A09FAE84552}" type="slidenum">
              <a:rPr lang="en-US">
                <a:cs typeface="Arial" charset="0"/>
              </a:rPr>
              <a:pPr/>
              <a:t>24</a:t>
            </a:fld>
            <a:endParaRPr lang="en-US">
              <a:cs typeface="Arial" charset="0"/>
            </a:endParaRPr>
          </a:p>
        </p:txBody>
      </p:sp>
    </p:spTree>
    <p:extLst>
      <p:ext uri="{BB962C8B-B14F-4D97-AF65-F5344CB8AC3E}">
        <p14:creationId xmlns:p14="http://schemas.microsoft.com/office/powerpoint/2010/main" val="4224917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a:lstStyle/>
          <a:p>
            <a:fld id="{A32A9944-DAB5-4586-B048-F27780047DA0}" type="slidenum">
              <a:rPr lang="en-US">
                <a:cs typeface="Arial" charset="0"/>
              </a:rPr>
              <a:pPr/>
              <a:t>25</a:t>
            </a:fld>
            <a:endParaRPr lang="en-US">
              <a:cs typeface="Arial" charset="0"/>
            </a:endParaRPr>
          </a:p>
        </p:txBody>
      </p:sp>
    </p:spTree>
    <p:extLst>
      <p:ext uri="{BB962C8B-B14F-4D97-AF65-F5344CB8AC3E}">
        <p14:creationId xmlns:p14="http://schemas.microsoft.com/office/powerpoint/2010/main" val="756805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ln>
            <a:miter lim="800000"/>
            <a:headEnd/>
            <a:tailEnd/>
          </a:ln>
        </p:spPr>
        <p:txBody>
          <a:bodyPr/>
          <a:lstStyle/>
          <a:p>
            <a:fld id="{A8EA70A0-0D6D-4322-87A2-0298B4D789DF}" type="slidenum">
              <a:rPr lang="en-US">
                <a:cs typeface="Arial" charset="0"/>
              </a:rPr>
              <a:pPr/>
              <a:t>26</a:t>
            </a:fld>
            <a:endParaRPr lang="en-US">
              <a:cs typeface="Arial" charset="0"/>
            </a:endParaRPr>
          </a:p>
        </p:txBody>
      </p:sp>
    </p:spTree>
    <p:extLst>
      <p:ext uri="{BB962C8B-B14F-4D97-AF65-F5344CB8AC3E}">
        <p14:creationId xmlns:p14="http://schemas.microsoft.com/office/powerpoint/2010/main" val="1357845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a:lstStyle/>
          <a:p>
            <a:fld id="{2D6B552E-2524-43C0-9E82-385401CC5BF5}" type="slidenum">
              <a:rPr lang="en-US">
                <a:cs typeface="Arial" charset="0"/>
              </a:rPr>
              <a:pPr/>
              <a:t>27</a:t>
            </a:fld>
            <a:endParaRPr lang="en-US">
              <a:cs typeface="Arial" charset="0"/>
            </a:endParaRPr>
          </a:p>
        </p:txBody>
      </p:sp>
    </p:spTree>
    <p:extLst>
      <p:ext uri="{BB962C8B-B14F-4D97-AF65-F5344CB8AC3E}">
        <p14:creationId xmlns:p14="http://schemas.microsoft.com/office/powerpoint/2010/main" val="3021798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a:lstStyle/>
          <a:p>
            <a:fld id="{7BC918D9-4FDF-44B3-AB1D-3F437EAB2CF8}" type="slidenum">
              <a:rPr lang="en-US">
                <a:cs typeface="Arial" charset="0"/>
              </a:rPr>
              <a:pPr/>
              <a:t>28</a:t>
            </a:fld>
            <a:endParaRPr lang="en-US">
              <a:cs typeface="Arial" charset="0"/>
            </a:endParaRPr>
          </a:p>
        </p:txBody>
      </p:sp>
    </p:spTree>
    <p:extLst>
      <p:ext uri="{BB962C8B-B14F-4D97-AF65-F5344CB8AC3E}">
        <p14:creationId xmlns:p14="http://schemas.microsoft.com/office/powerpoint/2010/main" val="4129349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a:lstStyle/>
          <a:p>
            <a:fld id="{64E2D4BE-0553-4BC2-A2A0-A5C3D364F704}" type="slidenum">
              <a:rPr lang="en-US">
                <a:cs typeface="Arial" charset="0"/>
              </a:rPr>
              <a:pPr/>
              <a:t>29</a:t>
            </a:fld>
            <a:endParaRPr lang="en-US">
              <a:cs typeface="Arial" charset="0"/>
            </a:endParaRPr>
          </a:p>
        </p:txBody>
      </p:sp>
    </p:spTree>
    <p:extLst>
      <p:ext uri="{BB962C8B-B14F-4D97-AF65-F5344CB8AC3E}">
        <p14:creationId xmlns:p14="http://schemas.microsoft.com/office/powerpoint/2010/main" val="371590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0CB2CCF4-D520-406C-959C-4BB48EC6E4E7}" type="slidenum">
              <a:rPr lang="en-US">
                <a:cs typeface="Arial" charset="0"/>
              </a:rPr>
              <a:pPr/>
              <a:t>3</a:t>
            </a:fld>
            <a:endParaRPr lang="en-US">
              <a:cs typeface="Arial" charset="0"/>
            </a:endParaRPr>
          </a:p>
        </p:txBody>
      </p:sp>
    </p:spTree>
    <p:extLst>
      <p:ext uri="{BB962C8B-B14F-4D97-AF65-F5344CB8AC3E}">
        <p14:creationId xmlns:p14="http://schemas.microsoft.com/office/powerpoint/2010/main" val="24847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a:lstStyle/>
          <a:p>
            <a:fld id="{2F77D715-BD3D-40D7-B931-697E3CAEA84B}" type="slidenum">
              <a:rPr lang="en-US">
                <a:cs typeface="Arial" charset="0"/>
              </a:rPr>
              <a:pPr/>
              <a:t>30</a:t>
            </a:fld>
            <a:endParaRPr lang="en-US">
              <a:cs typeface="Arial" charset="0"/>
            </a:endParaRPr>
          </a:p>
        </p:txBody>
      </p:sp>
    </p:spTree>
    <p:extLst>
      <p:ext uri="{BB962C8B-B14F-4D97-AF65-F5344CB8AC3E}">
        <p14:creationId xmlns:p14="http://schemas.microsoft.com/office/powerpoint/2010/main" val="69766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a:lstStyle/>
          <a:p>
            <a:fld id="{EA81261B-9F14-4140-8BF5-66C953A8ACB3}" type="slidenum">
              <a:rPr lang="en-US">
                <a:cs typeface="Arial" charset="0"/>
              </a:rPr>
              <a:pPr/>
              <a:t>31</a:t>
            </a:fld>
            <a:endParaRPr lang="en-US">
              <a:cs typeface="Arial" charset="0"/>
            </a:endParaRPr>
          </a:p>
        </p:txBody>
      </p:sp>
    </p:spTree>
    <p:extLst>
      <p:ext uri="{BB962C8B-B14F-4D97-AF65-F5344CB8AC3E}">
        <p14:creationId xmlns:p14="http://schemas.microsoft.com/office/powerpoint/2010/main" val="3815004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a:lstStyle/>
          <a:p>
            <a:fld id="{237733AA-F9DF-4911-9D63-98FD6ABEFBCD}" type="slidenum">
              <a:rPr lang="en-US">
                <a:cs typeface="Arial" charset="0"/>
              </a:rPr>
              <a:pPr/>
              <a:t>32</a:t>
            </a:fld>
            <a:endParaRPr lang="en-US">
              <a:cs typeface="Arial" charset="0"/>
            </a:endParaRPr>
          </a:p>
        </p:txBody>
      </p:sp>
    </p:spTree>
    <p:extLst>
      <p:ext uri="{BB962C8B-B14F-4D97-AF65-F5344CB8AC3E}">
        <p14:creationId xmlns:p14="http://schemas.microsoft.com/office/powerpoint/2010/main" val="3316860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a:lstStyle/>
          <a:p>
            <a:fld id="{BEC82C09-F889-45B9-BC0F-922429C57C1B}" type="slidenum">
              <a:rPr lang="en-US">
                <a:cs typeface="Arial" charset="0"/>
              </a:rPr>
              <a:pPr/>
              <a:t>33</a:t>
            </a:fld>
            <a:endParaRPr lang="en-US">
              <a:cs typeface="Arial" charset="0"/>
            </a:endParaRPr>
          </a:p>
        </p:txBody>
      </p:sp>
    </p:spTree>
    <p:extLst>
      <p:ext uri="{BB962C8B-B14F-4D97-AF65-F5344CB8AC3E}">
        <p14:creationId xmlns:p14="http://schemas.microsoft.com/office/powerpoint/2010/main" val="2804869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a:lstStyle/>
          <a:p>
            <a:fld id="{BA950E37-FE6C-44C2-8CF1-321AF5B9E3B9}" type="slidenum">
              <a:rPr lang="en-US">
                <a:cs typeface="Arial" charset="0"/>
              </a:rPr>
              <a:pPr/>
              <a:t>34</a:t>
            </a:fld>
            <a:endParaRPr lang="en-US">
              <a:cs typeface="Arial" charset="0"/>
            </a:endParaRPr>
          </a:p>
        </p:txBody>
      </p:sp>
    </p:spTree>
    <p:extLst>
      <p:ext uri="{BB962C8B-B14F-4D97-AF65-F5344CB8AC3E}">
        <p14:creationId xmlns:p14="http://schemas.microsoft.com/office/powerpoint/2010/main" val="1027849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a:lstStyle/>
          <a:p>
            <a:fld id="{25095CD1-C5D4-48CB-95D6-A903583CF55D}" type="slidenum">
              <a:rPr lang="en-US">
                <a:cs typeface="Arial" charset="0"/>
              </a:rPr>
              <a:pPr/>
              <a:t>35</a:t>
            </a:fld>
            <a:endParaRPr lang="en-US">
              <a:cs typeface="Arial" charset="0"/>
            </a:endParaRPr>
          </a:p>
        </p:txBody>
      </p:sp>
    </p:spTree>
    <p:extLst>
      <p:ext uri="{BB962C8B-B14F-4D97-AF65-F5344CB8AC3E}">
        <p14:creationId xmlns:p14="http://schemas.microsoft.com/office/powerpoint/2010/main" val="228068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a:lstStyle/>
          <a:p>
            <a:fld id="{8B778598-7AB8-4774-9435-726DC6D64D4F}" type="slidenum">
              <a:rPr lang="en-US">
                <a:cs typeface="Arial" charset="0"/>
              </a:rPr>
              <a:pPr/>
              <a:t>36</a:t>
            </a:fld>
            <a:endParaRPr lang="en-US">
              <a:cs typeface="Arial" charset="0"/>
            </a:endParaRPr>
          </a:p>
        </p:txBody>
      </p:sp>
    </p:spTree>
    <p:extLst>
      <p:ext uri="{BB962C8B-B14F-4D97-AF65-F5344CB8AC3E}">
        <p14:creationId xmlns:p14="http://schemas.microsoft.com/office/powerpoint/2010/main" val="1517586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a:lstStyle/>
          <a:p>
            <a:fld id="{A0C6AF5C-89FC-412B-AAAC-6EAEC0FC68F4}" type="slidenum">
              <a:rPr lang="en-US">
                <a:cs typeface="Arial" charset="0"/>
              </a:rPr>
              <a:pPr/>
              <a:t>37</a:t>
            </a:fld>
            <a:endParaRPr lang="en-US">
              <a:cs typeface="Arial" charset="0"/>
            </a:endParaRPr>
          </a:p>
        </p:txBody>
      </p:sp>
    </p:spTree>
    <p:extLst>
      <p:ext uri="{BB962C8B-B14F-4D97-AF65-F5344CB8AC3E}">
        <p14:creationId xmlns:p14="http://schemas.microsoft.com/office/powerpoint/2010/main" val="3536128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a:lstStyle/>
          <a:p>
            <a:fld id="{8ACD1EB4-14DC-47F1-82F4-309876A845C2}" type="slidenum">
              <a:rPr lang="en-US">
                <a:cs typeface="Arial" charset="0"/>
              </a:rPr>
              <a:pPr/>
              <a:t>38</a:t>
            </a:fld>
            <a:endParaRPr lang="en-US">
              <a:cs typeface="Arial" charset="0"/>
            </a:endParaRPr>
          </a:p>
        </p:txBody>
      </p:sp>
    </p:spTree>
    <p:extLst>
      <p:ext uri="{BB962C8B-B14F-4D97-AF65-F5344CB8AC3E}">
        <p14:creationId xmlns:p14="http://schemas.microsoft.com/office/powerpoint/2010/main" val="383340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a:lstStyle/>
          <a:p>
            <a:fld id="{89830956-2A58-4811-AF8E-18506C004BE3}" type="slidenum">
              <a:rPr lang="en-US">
                <a:cs typeface="Arial" charset="0"/>
              </a:rPr>
              <a:pPr/>
              <a:t>39</a:t>
            </a:fld>
            <a:endParaRPr lang="en-US">
              <a:cs typeface="Arial" charset="0"/>
            </a:endParaRPr>
          </a:p>
        </p:txBody>
      </p:sp>
    </p:spTree>
    <p:extLst>
      <p:ext uri="{BB962C8B-B14F-4D97-AF65-F5344CB8AC3E}">
        <p14:creationId xmlns:p14="http://schemas.microsoft.com/office/powerpoint/2010/main" val="229092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a:lstStyle/>
          <a:p>
            <a:fld id="{51B4CD5A-A1D2-49E2-B6A8-8F78CF390185}" type="slidenum">
              <a:rPr lang="en-US">
                <a:cs typeface="Arial" charset="0"/>
              </a:rPr>
              <a:pPr/>
              <a:t>4</a:t>
            </a:fld>
            <a:endParaRPr lang="en-US">
              <a:cs typeface="Arial" charset="0"/>
            </a:endParaRPr>
          </a:p>
        </p:txBody>
      </p:sp>
    </p:spTree>
    <p:extLst>
      <p:ext uri="{BB962C8B-B14F-4D97-AF65-F5344CB8AC3E}">
        <p14:creationId xmlns:p14="http://schemas.microsoft.com/office/powerpoint/2010/main" val="2945349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a:lstStyle/>
          <a:p>
            <a:fld id="{0BFA2919-C9F7-4FFE-9915-17B975558253}" type="slidenum">
              <a:rPr lang="en-US">
                <a:cs typeface="Arial" charset="0"/>
              </a:rPr>
              <a:pPr/>
              <a:t>40</a:t>
            </a:fld>
            <a:endParaRPr lang="en-US">
              <a:cs typeface="Arial" charset="0"/>
            </a:endParaRPr>
          </a:p>
        </p:txBody>
      </p:sp>
    </p:spTree>
    <p:extLst>
      <p:ext uri="{BB962C8B-B14F-4D97-AF65-F5344CB8AC3E}">
        <p14:creationId xmlns:p14="http://schemas.microsoft.com/office/powerpoint/2010/main" val="2483111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a:lstStyle/>
          <a:p>
            <a:fld id="{7E7916F8-3138-49A9-8E5D-F5F028EBB428}" type="slidenum">
              <a:rPr lang="en-US">
                <a:cs typeface="Arial" charset="0"/>
              </a:rPr>
              <a:pPr/>
              <a:t>41</a:t>
            </a:fld>
            <a:endParaRPr lang="en-US">
              <a:cs typeface="Arial" charset="0"/>
            </a:endParaRPr>
          </a:p>
        </p:txBody>
      </p:sp>
    </p:spTree>
    <p:extLst>
      <p:ext uri="{BB962C8B-B14F-4D97-AF65-F5344CB8AC3E}">
        <p14:creationId xmlns:p14="http://schemas.microsoft.com/office/powerpoint/2010/main" val="4285979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a:lstStyle/>
          <a:p>
            <a:fld id="{5B34C921-A765-4107-B2CA-1DA52765713C}" type="slidenum">
              <a:rPr lang="en-US">
                <a:cs typeface="Arial" charset="0"/>
              </a:rPr>
              <a:pPr/>
              <a:t>42</a:t>
            </a:fld>
            <a:endParaRPr lang="en-US">
              <a:cs typeface="Arial" charset="0"/>
            </a:endParaRPr>
          </a:p>
        </p:txBody>
      </p:sp>
    </p:spTree>
    <p:extLst>
      <p:ext uri="{BB962C8B-B14F-4D97-AF65-F5344CB8AC3E}">
        <p14:creationId xmlns:p14="http://schemas.microsoft.com/office/powerpoint/2010/main" val="2799791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a:lstStyle/>
          <a:p>
            <a:fld id="{A00426A6-E523-4F8D-A514-DFE438E73EA0}" type="slidenum">
              <a:rPr lang="en-US">
                <a:cs typeface="Arial" charset="0"/>
              </a:rPr>
              <a:pPr/>
              <a:t>43</a:t>
            </a:fld>
            <a:endParaRPr lang="en-US">
              <a:cs typeface="Arial" charset="0"/>
            </a:endParaRPr>
          </a:p>
        </p:txBody>
      </p:sp>
    </p:spTree>
    <p:extLst>
      <p:ext uri="{BB962C8B-B14F-4D97-AF65-F5344CB8AC3E}">
        <p14:creationId xmlns:p14="http://schemas.microsoft.com/office/powerpoint/2010/main" val="31687537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a:lstStyle/>
          <a:p>
            <a:fld id="{BBD574E0-8558-4431-BD8C-9B2AC8464E90}" type="slidenum">
              <a:rPr lang="en-US">
                <a:cs typeface="Arial" charset="0"/>
              </a:rPr>
              <a:pPr/>
              <a:t>44</a:t>
            </a:fld>
            <a:endParaRPr lang="en-US">
              <a:cs typeface="Arial" charset="0"/>
            </a:endParaRPr>
          </a:p>
        </p:txBody>
      </p:sp>
    </p:spTree>
    <p:extLst>
      <p:ext uri="{BB962C8B-B14F-4D97-AF65-F5344CB8AC3E}">
        <p14:creationId xmlns:p14="http://schemas.microsoft.com/office/powerpoint/2010/main" val="1398624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a:lstStyle/>
          <a:p>
            <a:fld id="{3256B72D-03CB-4237-B5DC-E955FFAC20AB}" type="slidenum">
              <a:rPr lang="en-US">
                <a:cs typeface="Arial" charset="0"/>
              </a:rPr>
              <a:pPr/>
              <a:t>45</a:t>
            </a:fld>
            <a:endParaRPr lang="en-US">
              <a:cs typeface="Arial" charset="0"/>
            </a:endParaRPr>
          </a:p>
        </p:txBody>
      </p:sp>
    </p:spTree>
    <p:extLst>
      <p:ext uri="{BB962C8B-B14F-4D97-AF65-F5344CB8AC3E}">
        <p14:creationId xmlns:p14="http://schemas.microsoft.com/office/powerpoint/2010/main" val="1416845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noFill/>
          <a:ln>
            <a:miter lim="800000"/>
            <a:headEnd/>
            <a:tailEnd/>
          </a:ln>
        </p:spPr>
        <p:txBody>
          <a:bodyPr/>
          <a:lstStyle/>
          <a:p>
            <a:fld id="{F8EA0323-3D56-4B53-87DE-6487A1AB7F10}" type="slidenum">
              <a:rPr lang="en-US">
                <a:cs typeface="Arial" charset="0"/>
              </a:rPr>
              <a:pPr/>
              <a:t>46</a:t>
            </a:fld>
            <a:endParaRPr lang="en-US">
              <a:cs typeface="Arial" charset="0"/>
            </a:endParaRPr>
          </a:p>
        </p:txBody>
      </p:sp>
    </p:spTree>
    <p:extLst>
      <p:ext uri="{BB962C8B-B14F-4D97-AF65-F5344CB8AC3E}">
        <p14:creationId xmlns:p14="http://schemas.microsoft.com/office/powerpoint/2010/main" val="2797154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noFill/>
          <a:ln>
            <a:miter lim="800000"/>
            <a:headEnd/>
            <a:tailEnd/>
          </a:ln>
        </p:spPr>
        <p:txBody>
          <a:bodyPr/>
          <a:lstStyle/>
          <a:p>
            <a:fld id="{6CAAB182-436E-458E-B81F-E88E23C56A11}" type="slidenum">
              <a:rPr lang="en-US">
                <a:cs typeface="Arial" charset="0"/>
              </a:rPr>
              <a:pPr/>
              <a:t>47</a:t>
            </a:fld>
            <a:endParaRPr lang="en-US">
              <a:cs typeface="Arial" charset="0"/>
            </a:endParaRPr>
          </a:p>
        </p:txBody>
      </p:sp>
    </p:spTree>
    <p:extLst>
      <p:ext uri="{BB962C8B-B14F-4D97-AF65-F5344CB8AC3E}">
        <p14:creationId xmlns:p14="http://schemas.microsoft.com/office/powerpoint/2010/main" val="835127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noFill/>
          <a:ln>
            <a:miter lim="800000"/>
            <a:headEnd/>
            <a:tailEnd/>
          </a:ln>
        </p:spPr>
        <p:txBody>
          <a:bodyPr/>
          <a:lstStyle/>
          <a:p>
            <a:fld id="{D36E834C-875E-440E-81B9-9D555104B7E3}" type="slidenum">
              <a:rPr lang="en-US">
                <a:cs typeface="Arial" charset="0"/>
              </a:rPr>
              <a:pPr/>
              <a:t>48</a:t>
            </a:fld>
            <a:endParaRPr lang="en-US">
              <a:cs typeface="Arial" charset="0"/>
            </a:endParaRPr>
          </a:p>
        </p:txBody>
      </p:sp>
    </p:spTree>
    <p:extLst>
      <p:ext uri="{BB962C8B-B14F-4D97-AF65-F5344CB8AC3E}">
        <p14:creationId xmlns:p14="http://schemas.microsoft.com/office/powerpoint/2010/main" val="39900318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noFill/>
          <a:ln>
            <a:miter lim="800000"/>
            <a:headEnd/>
            <a:tailEnd/>
          </a:ln>
        </p:spPr>
        <p:txBody>
          <a:bodyPr/>
          <a:lstStyle/>
          <a:p>
            <a:fld id="{4036B876-FA03-4F0F-A1E0-949D9C734364}" type="slidenum">
              <a:rPr lang="en-US">
                <a:cs typeface="Arial" charset="0"/>
              </a:rPr>
              <a:pPr/>
              <a:t>49</a:t>
            </a:fld>
            <a:endParaRPr lang="en-US">
              <a:cs typeface="Arial" charset="0"/>
            </a:endParaRPr>
          </a:p>
        </p:txBody>
      </p:sp>
    </p:spTree>
    <p:extLst>
      <p:ext uri="{BB962C8B-B14F-4D97-AF65-F5344CB8AC3E}">
        <p14:creationId xmlns:p14="http://schemas.microsoft.com/office/powerpoint/2010/main" val="1551906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B5B87ACD-7233-41EE-9AD3-4AF5CBF34BB4}" type="slidenum">
              <a:rPr lang="en-US">
                <a:cs typeface="Arial" charset="0"/>
              </a:rPr>
              <a:pPr/>
              <a:t>5</a:t>
            </a:fld>
            <a:endParaRPr lang="en-US">
              <a:cs typeface="Arial" charset="0"/>
            </a:endParaRPr>
          </a:p>
        </p:txBody>
      </p:sp>
    </p:spTree>
    <p:extLst>
      <p:ext uri="{BB962C8B-B14F-4D97-AF65-F5344CB8AC3E}">
        <p14:creationId xmlns:p14="http://schemas.microsoft.com/office/powerpoint/2010/main" val="3193472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noFill/>
          <a:ln>
            <a:miter lim="800000"/>
            <a:headEnd/>
            <a:tailEnd/>
          </a:ln>
        </p:spPr>
        <p:txBody>
          <a:bodyPr/>
          <a:lstStyle/>
          <a:p>
            <a:fld id="{B45BC32A-ABF7-44AF-B25C-3E668570DB1E}" type="slidenum">
              <a:rPr lang="en-US">
                <a:cs typeface="Arial" charset="0"/>
              </a:rPr>
              <a:pPr/>
              <a:t>50</a:t>
            </a:fld>
            <a:endParaRPr lang="en-US">
              <a:cs typeface="Arial" charset="0"/>
            </a:endParaRPr>
          </a:p>
        </p:txBody>
      </p:sp>
    </p:spTree>
    <p:extLst>
      <p:ext uri="{BB962C8B-B14F-4D97-AF65-F5344CB8AC3E}">
        <p14:creationId xmlns:p14="http://schemas.microsoft.com/office/powerpoint/2010/main" val="1932581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a:lstStyle/>
          <a:p>
            <a:fld id="{799EE4CB-7113-42B7-9644-DC9451059454}" type="slidenum">
              <a:rPr lang="en-US">
                <a:cs typeface="Arial" charset="0"/>
              </a:rPr>
              <a:pPr/>
              <a:t>51</a:t>
            </a:fld>
            <a:endParaRPr lang="en-US">
              <a:cs typeface="Arial" charset="0"/>
            </a:endParaRPr>
          </a:p>
        </p:txBody>
      </p:sp>
    </p:spTree>
    <p:extLst>
      <p:ext uri="{BB962C8B-B14F-4D97-AF65-F5344CB8AC3E}">
        <p14:creationId xmlns:p14="http://schemas.microsoft.com/office/powerpoint/2010/main" val="217461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a:lstStyle/>
          <a:p>
            <a:fld id="{B1E7AD22-1454-454D-9030-36C698285314}" type="slidenum">
              <a:rPr lang="en-US">
                <a:cs typeface="Arial" charset="0"/>
              </a:rPr>
              <a:pPr/>
              <a:t>52</a:t>
            </a:fld>
            <a:endParaRPr lang="en-US">
              <a:cs typeface="Arial" charset="0"/>
            </a:endParaRPr>
          </a:p>
        </p:txBody>
      </p:sp>
    </p:spTree>
    <p:extLst>
      <p:ext uri="{BB962C8B-B14F-4D97-AF65-F5344CB8AC3E}">
        <p14:creationId xmlns:p14="http://schemas.microsoft.com/office/powerpoint/2010/main" val="30979537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noFill/>
          <a:ln>
            <a:miter lim="800000"/>
            <a:headEnd/>
            <a:tailEnd/>
          </a:ln>
        </p:spPr>
        <p:txBody>
          <a:bodyPr/>
          <a:lstStyle/>
          <a:p>
            <a:fld id="{673B2611-9FDC-4368-894D-7A8BFDEF0AD3}" type="slidenum">
              <a:rPr lang="en-US">
                <a:cs typeface="Arial" charset="0"/>
              </a:rPr>
              <a:pPr/>
              <a:t>53</a:t>
            </a:fld>
            <a:endParaRPr lang="en-US">
              <a:cs typeface="Arial" charset="0"/>
            </a:endParaRPr>
          </a:p>
        </p:txBody>
      </p:sp>
    </p:spTree>
    <p:extLst>
      <p:ext uri="{BB962C8B-B14F-4D97-AF65-F5344CB8AC3E}">
        <p14:creationId xmlns:p14="http://schemas.microsoft.com/office/powerpoint/2010/main" val="15042132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noFill/>
          <a:ln>
            <a:miter lim="800000"/>
            <a:headEnd/>
            <a:tailEnd/>
          </a:ln>
        </p:spPr>
        <p:txBody>
          <a:bodyPr/>
          <a:lstStyle/>
          <a:p>
            <a:fld id="{6F3BDFDD-F4F3-4CD9-BDE9-A9E6DAF6AFE7}" type="slidenum">
              <a:rPr lang="en-US">
                <a:cs typeface="Arial" charset="0"/>
              </a:rPr>
              <a:pPr/>
              <a:t>54</a:t>
            </a:fld>
            <a:endParaRPr lang="en-US">
              <a:cs typeface="Arial" charset="0"/>
            </a:endParaRPr>
          </a:p>
        </p:txBody>
      </p:sp>
    </p:spTree>
    <p:extLst>
      <p:ext uri="{BB962C8B-B14F-4D97-AF65-F5344CB8AC3E}">
        <p14:creationId xmlns:p14="http://schemas.microsoft.com/office/powerpoint/2010/main" val="295859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a:lstStyle/>
          <a:p>
            <a:fld id="{FE1DCCF5-3851-4005-8749-37CDF115ACAD}" type="slidenum">
              <a:rPr lang="en-US">
                <a:cs typeface="Arial" charset="0"/>
              </a:rPr>
              <a:pPr/>
              <a:t>6</a:t>
            </a:fld>
            <a:endParaRPr lang="en-US">
              <a:cs typeface="Arial" charset="0"/>
            </a:endParaRPr>
          </a:p>
        </p:txBody>
      </p:sp>
    </p:spTree>
    <p:extLst>
      <p:ext uri="{BB962C8B-B14F-4D97-AF65-F5344CB8AC3E}">
        <p14:creationId xmlns:p14="http://schemas.microsoft.com/office/powerpoint/2010/main" val="3912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a:lstStyle/>
          <a:p>
            <a:fld id="{99B4A9A4-F0A0-4D8A-A9CA-310E0F386847}" type="slidenum">
              <a:rPr lang="en-US">
                <a:cs typeface="Arial" charset="0"/>
              </a:rPr>
              <a:pPr/>
              <a:t>7</a:t>
            </a:fld>
            <a:endParaRPr lang="en-US">
              <a:cs typeface="Arial" charset="0"/>
            </a:endParaRPr>
          </a:p>
        </p:txBody>
      </p:sp>
    </p:spTree>
    <p:extLst>
      <p:ext uri="{BB962C8B-B14F-4D97-AF65-F5344CB8AC3E}">
        <p14:creationId xmlns:p14="http://schemas.microsoft.com/office/powerpoint/2010/main" val="88173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a:lstStyle/>
          <a:p>
            <a:fld id="{6E49E334-0AD7-49BA-959A-EF362E3F1AA2}" type="slidenum">
              <a:rPr lang="en-US">
                <a:cs typeface="Arial" charset="0"/>
              </a:rPr>
              <a:pPr/>
              <a:t>8</a:t>
            </a:fld>
            <a:endParaRPr lang="en-US">
              <a:cs typeface="Arial" charset="0"/>
            </a:endParaRPr>
          </a:p>
        </p:txBody>
      </p:sp>
    </p:spTree>
    <p:extLst>
      <p:ext uri="{BB962C8B-B14F-4D97-AF65-F5344CB8AC3E}">
        <p14:creationId xmlns:p14="http://schemas.microsoft.com/office/powerpoint/2010/main" val="71921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a:lstStyle/>
          <a:p>
            <a:fld id="{705F4231-8981-45E9-885C-0E06B960548C}" type="slidenum">
              <a:rPr lang="en-US">
                <a:cs typeface="Arial" charset="0"/>
              </a:rPr>
              <a:pPr/>
              <a:t>9</a:t>
            </a:fld>
            <a:endParaRPr lang="en-US">
              <a:cs typeface="Arial" charset="0"/>
            </a:endParaRPr>
          </a:p>
        </p:txBody>
      </p:sp>
    </p:spTree>
    <p:extLst>
      <p:ext uri="{BB962C8B-B14F-4D97-AF65-F5344CB8AC3E}">
        <p14:creationId xmlns:p14="http://schemas.microsoft.com/office/powerpoint/2010/main" val="202712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7BDE1F4-0488-4251-B570-5A36EF64D438}"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E39F16-1F6C-41EF-BF6A-AE726E7FA83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02A18E-86C8-47F3-BCF3-D11F8F34C772}"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endParaRPr lang="en-US" dirty="0"/>
          </a:p>
        </p:txBody>
      </p:sp>
      <p:sp>
        <p:nvSpPr>
          <p:cNvPr id="6" name="Slide Number Placeholder 5"/>
          <p:cNvSpPr>
            <a:spLocks noGrp="1"/>
          </p:cNvSpPr>
          <p:nvPr>
            <p:ph type="sldNum" sz="quarter" idx="12"/>
          </p:nvPr>
        </p:nvSpPr>
        <p:spPr>
          <a:xfrm>
            <a:off x="7467600" y="6248400"/>
            <a:ext cx="1371600" cy="365125"/>
          </a:xfrm>
        </p:spPr>
        <p:txBody>
          <a:bodyPr/>
          <a:lstStyle>
            <a:lvl1pPr>
              <a:defRPr/>
            </a:lvl1pPr>
          </a:lstStyle>
          <a:p>
            <a:pPr>
              <a:defRPr/>
            </a:pPr>
            <a:fld id="{7CB56DED-E305-46AC-B7C4-8F8A3751F2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421135-D784-4E54-AEF1-2B746A5C0B8A}"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endParaRPr lang="en-US" dirty="0"/>
          </a:p>
        </p:txBody>
      </p:sp>
      <p:sp>
        <p:nvSpPr>
          <p:cNvPr id="6" name="Slide Number Placeholder 5"/>
          <p:cNvSpPr>
            <a:spLocks noGrp="1"/>
          </p:cNvSpPr>
          <p:nvPr>
            <p:ph type="sldNum" sz="quarter" idx="12"/>
          </p:nvPr>
        </p:nvSpPr>
        <p:spPr>
          <a:xfrm>
            <a:off x="7467600" y="6248400"/>
            <a:ext cx="1371600" cy="365125"/>
          </a:xfrm>
        </p:spPr>
        <p:txBody>
          <a:bodyPr/>
          <a:lstStyle>
            <a:lvl1pPr>
              <a:defRPr/>
            </a:lvl1pPr>
          </a:lstStyle>
          <a:p>
            <a:pPr>
              <a:defRPr/>
            </a:pPr>
            <a:fld id="{3CB10F92-F43F-4A08-B8AD-D7EF972FE1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Wiley_Logo_0112_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7347" y="763960"/>
            <a:ext cx="4550712" cy="959748"/>
          </a:xfrm>
          <a:prstGeom prst="rect">
            <a:avLst/>
          </a:prstGeom>
        </p:spPr>
      </p:pic>
      <p:sp>
        <p:nvSpPr>
          <p:cNvPr id="4" name="Title 3"/>
          <p:cNvSpPr>
            <a:spLocks noGrp="1"/>
          </p:cNvSpPr>
          <p:nvPr>
            <p:ph type="title"/>
          </p:nvPr>
        </p:nvSpPr>
        <p:spPr/>
        <p:txBody>
          <a:bodyPr/>
          <a:lstStyle/>
          <a:p>
            <a:r>
              <a:rPr lang="en-US" dirty="0" smtClean="0"/>
              <a:t>Click to edit Master title style</a:t>
            </a:r>
            <a:endParaRPr lang="en-US" dirty="0"/>
          </a:p>
        </p:txBody>
      </p:sp>
      <p:sp>
        <p:nvSpPr>
          <p:cNvPr id="6" name="Rectangle 5"/>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spTree>
    <p:extLst>
      <p:ext uri="{BB962C8B-B14F-4D97-AF65-F5344CB8AC3E}">
        <p14:creationId xmlns:p14="http://schemas.microsoft.com/office/powerpoint/2010/main" val="3919452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DC4E6B-1B49-4667-81E8-A07122EF0EB9}"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7BBBFFC9-7A6D-4CF9-AA85-7678C7272FB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E7A317-4406-4277-9A49-C8D4230158B5}"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63F8B649-6AD0-4FB3-86D3-9671DB1A96A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E9E4B0-7012-4EF3-9DA5-786FB81E50B7}"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7C0462B8-C313-462C-85FE-D94B57D4382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6F1A70-FA21-4CD8-A32C-D089864191D6}" type="datetime1">
              <a:rPr lang="en-US"/>
              <a:pPr>
                <a:defRPr/>
              </a:pPr>
              <a:t>3/30/2017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1B1625C5-7812-45BA-A681-251CAF1FDA7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B8C288-96E9-4BF8-B987-56EA6C1D5F7F}" type="datetime1">
              <a:rPr lang="en-US"/>
              <a:pPr>
                <a:defRPr/>
              </a:pPr>
              <a:t>3/30/2017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Sec 2-</a:t>
            </a:r>
          </a:p>
        </p:txBody>
      </p:sp>
      <p:sp>
        <p:nvSpPr>
          <p:cNvPr id="9" name="Slide Number Placeholder 5"/>
          <p:cNvSpPr>
            <a:spLocks noGrp="1"/>
          </p:cNvSpPr>
          <p:nvPr>
            <p:ph type="sldNum" sz="quarter" idx="12"/>
          </p:nvPr>
        </p:nvSpPr>
        <p:spPr/>
        <p:txBody>
          <a:bodyPr/>
          <a:lstStyle>
            <a:lvl1pPr>
              <a:defRPr/>
            </a:lvl1pPr>
          </a:lstStyle>
          <a:p>
            <a:pPr>
              <a:defRPr/>
            </a:pPr>
            <a:fld id="{AC08CB1F-0C4A-4A7D-916F-8F75854A4E3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AFCA62-CE4B-49F7-8CF2-58978DE11E9D}" type="datetime1">
              <a:rPr lang="en-US"/>
              <a:pPr>
                <a:defRPr/>
              </a:pPr>
              <a:t>3/30/2017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Sec 2-</a:t>
            </a:r>
          </a:p>
        </p:txBody>
      </p:sp>
      <p:sp>
        <p:nvSpPr>
          <p:cNvPr id="5" name="Slide Number Placeholder 5"/>
          <p:cNvSpPr>
            <a:spLocks noGrp="1"/>
          </p:cNvSpPr>
          <p:nvPr>
            <p:ph type="sldNum" sz="quarter" idx="12"/>
          </p:nvPr>
        </p:nvSpPr>
        <p:spPr/>
        <p:txBody>
          <a:bodyPr/>
          <a:lstStyle>
            <a:lvl1pPr>
              <a:defRPr/>
            </a:lvl1pPr>
          </a:lstStyle>
          <a:p>
            <a:pPr>
              <a:defRPr/>
            </a:pPr>
            <a:fld id="{C5C1614C-C99C-41FD-8DB9-9C4A0FB4BC5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97390B-09AA-4252-9926-7605DE2C5F24}" type="datetime1">
              <a:rPr lang="en-US"/>
              <a:pPr>
                <a:defRPr/>
              </a:pPr>
              <a:t>3/30/2017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Sec 2-</a:t>
            </a:r>
          </a:p>
        </p:txBody>
      </p:sp>
      <p:sp>
        <p:nvSpPr>
          <p:cNvPr id="4" name="Slide Number Placeholder 5"/>
          <p:cNvSpPr>
            <a:spLocks noGrp="1"/>
          </p:cNvSpPr>
          <p:nvPr>
            <p:ph type="sldNum" sz="quarter" idx="12"/>
          </p:nvPr>
        </p:nvSpPr>
        <p:spPr/>
        <p:txBody>
          <a:bodyPr/>
          <a:lstStyle>
            <a:lvl1pPr>
              <a:defRPr/>
            </a:lvl1pPr>
          </a:lstStyle>
          <a:p>
            <a:pPr>
              <a:defRPr/>
            </a:pPr>
            <a:fld id="{68607588-93AC-45FD-960D-AC380A4138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7620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868362"/>
          </a:xfrm>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6477000" y="6248400"/>
            <a:ext cx="990600" cy="365125"/>
          </a:xfrm>
        </p:spPr>
        <p:txBody>
          <a:bodyPr/>
          <a:lstStyle>
            <a:lvl1pPr>
              <a:defRPr smtClean="0"/>
            </a:lvl1pPr>
          </a:lstStyle>
          <a:p>
            <a:pPr>
              <a:defRPr/>
            </a:pPr>
            <a:fld id="{D7392442-2609-4B4A-8BA8-15F074DACFE4}" type="datetime1">
              <a:rPr lang="en-US"/>
              <a:pPr>
                <a:defRPr/>
              </a:pPr>
              <a:t>3/30/2017</a:t>
            </a:fld>
            <a:endParaRPr lang="en-US"/>
          </a:p>
        </p:txBody>
      </p:sp>
      <p:sp>
        <p:nvSpPr>
          <p:cNvPr id="7" name="Footer Placeholder 4"/>
          <p:cNvSpPr>
            <a:spLocks noGrp="1"/>
          </p:cNvSpPr>
          <p:nvPr>
            <p:ph type="ftr" sz="quarter" idx="11"/>
          </p:nvPr>
        </p:nvSpPr>
        <p:spPr>
          <a:xfrm>
            <a:off x="457200" y="6248400"/>
            <a:ext cx="4953000" cy="365125"/>
          </a:xfrm>
        </p:spPr>
        <p:txBody>
          <a:bodyPr/>
          <a:lstStyle>
            <a:lvl1pPr>
              <a:defRPr/>
            </a:lvl1pPr>
          </a:lstStyle>
          <a:p>
            <a:pPr>
              <a:defRPr/>
            </a:pPr>
            <a:r>
              <a:rPr lang="en-US"/>
              <a:t>Sec 2-</a:t>
            </a:r>
          </a:p>
        </p:txBody>
      </p:sp>
      <p:sp>
        <p:nvSpPr>
          <p:cNvPr id="8" name="Slide Number Placeholder 5"/>
          <p:cNvSpPr>
            <a:spLocks noGrp="1"/>
          </p:cNvSpPr>
          <p:nvPr>
            <p:ph type="sldNum" sz="quarter" idx="12"/>
          </p:nvPr>
        </p:nvSpPr>
        <p:spPr>
          <a:xfrm>
            <a:off x="7772400" y="6248400"/>
            <a:ext cx="1066800" cy="365125"/>
          </a:xfrm>
        </p:spPr>
        <p:txBody>
          <a:bodyPr/>
          <a:lstStyle>
            <a:lvl1pPr>
              <a:defRPr smtClean="0"/>
            </a:lvl1pPr>
          </a:lstStyle>
          <a:p>
            <a:pPr>
              <a:defRPr/>
            </a:pPr>
            <a:fld id="{D452D455-C333-44FC-9110-BC5F112EEE4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E3C57B-181A-47A9-AFCF-19D1C888BA98}" type="datetime1">
              <a:rPr lang="en-US"/>
              <a:pPr>
                <a:defRPr/>
              </a:pPr>
              <a:t>3/30/2017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851EBAF1-17C6-4716-9F5A-7D781E61BAB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50829A-0529-4ED5-92D3-B9BE2E8B9080}" type="datetime1">
              <a:rPr lang="en-US"/>
              <a:pPr>
                <a:defRPr/>
              </a:pPr>
              <a:t>3/30/2017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27FDA1F7-5082-4260-8C9B-A3866AA0A9A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A47EDA-99B9-4F01-B882-8D2F8D0DA513}"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67DDD101-3E68-44E2-856F-44EE0C6D293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9BB3E9-395E-4DAF-9E09-CD409FD4455E}"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6A8CC3C7-1193-4799-9A00-41B11A71849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7A6B3E-72E9-4104-8D04-C496884ED9AB}"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56261730-96ED-4F64-9799-2878F9D2B34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8242E7-3CBB-4060-8ABF-807D57DB2E11}"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BC79BC69-52A3-4E9E-9728-31CB3A9D32D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487BEF-DDD5-4AED-921F-873F1749DBD3}"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D78CC05B-5FE1-4131-B043-513F202B21D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DA03E0-2E60-4A07-9F75-BD1A1149395D}" type="datetime1">
              <a:rPr lang="en-US"/>
              <a:pPr>
                <a:defRPr/>
              </a:pPr>
              <a:t>3/30/2017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A9ADD119-7BE1-432A-B166-CD7C86A7F04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471B87-255B-4041-969F-3AC5771559EE}" type="datetime1">
              <a:rPr lang="en-US"/>
              <a:pPr>
                <a:defRPr/>
              </a:pPr>
              <a:t>3/30/2017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Sec 2-</a:t>
            </a:r>
          </a:p>
        </p:txBody>
      </p:sp>
      <p:sp>
        <p:nvSpPr>
          <p:cNvPr id="9" name="Slide Number Placeholder 5"/>
          <p:cNvSpPr>
            <a:spLocks noGrp="1"/>
          </p:cNvSpPr>
          <p:nvPr>
            <p:ph type="sldNum" sz="quarter" idx="12"/>
          </p:nvPr>
        </p:nvSpPr>
        <p:spPr/>
        <p:txBody>
          <a:bodyPr/>
          <a:lstStyle>
            <a:lvl1pPr>
              <a:defRPr/>
            </a:lvl1pPr>
          </a:lstStyle>
          <a:p>
            <a:pPr>
              <a:defRPr/>
            </a:pPr>
            <a:fld id="{4FB5A862-C4C6-4344-80D2-BEACDD6E398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AA9D6-F923-4D8E-829C-298A860A6F9D}" type="datetime1">
              <a:rPr lang="en-US"/>
              <a:pPr>
                <a:defRPr/>
              </a:pPr>
              <a:t>3/30/2017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Sec 2-</a:t>
            </a:r>
          </a:p>
        </p:txBody>
      </p:sp>
      <p:sp>
        <p:nvSpPr>
          <p:cNvPr id="5" name="Slide Number Placeholder 5"/>
          <p:cNvSpPr>
            <a:spLocks noGrp="1"/>
          </p:cNvSpPr>
          <p:nvPr>
            <p:ph type="sldNum" sz="quarter" idx="12"/>
          </p:nvPr>
        </p:nvSpPr>
        <p:spPr/>
        <p:txBody>
          <a:bodyPr/>
          <a:lstStyle>
            <a:lvl1pPr>
              <a:defRPr/>
            </a:lvl1pPr>
          </a:lstStyle>
          <a:p>
            <a:pPr>
              <a:defRPr/>
            </a:pPr>
            <a:fld id="{76133374-5001-4F29-BD78-237F1EC6B4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8A560D-5BDA-441A-A464-B73C31C6007E}"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endParaRPr lang="en-US" dirty="0"/>
          </a:p>
        </p:txBody>
      </p:sp>
      <p:sp>
        <p:nvSpPr>
          <p:cNvPr id="6" name="Slide Number Placeholder 5"/>
          <p:cNvSpPr>
            <a:spLocks noGrp="1"/>
          </p:cNvSpPr>
          <p:nvPr>
            <p:ph type="sldNum" sz="quarter" idx="12"/>
          </p:nvPr>
        </p:nvSpPr>
        <p:spPr>
          <a:xfrm>
            <a:off x="7467600" y="6248400"/>
            <a:ext cx="1371600" cy="365125"/>
          </a:xfrm>
        </p:spPr>
        <p:txBody>
          <a:bodyPr/>
          <a:lstStyle>
            <a:lvl1pPr>
              <a:defRPr/>
            </a:lvl1pPr>
          </a:lstStyle>
          <a:p>
            <a:pPr>
              <a:defRPr/>
            </a:pPr>
            <a:fld id="{9EBAC063-2F8E-4AA6-B340-A5992C5A609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EEC3FD-94CE-4619-BF24-5FCE72B9C3E1}" type="datetime1">
              <a:rPr lang="en-US"/>
              <a:pPr>
                <a:defRPr/>
              </a:pPr>
              <a:t>3/30/2017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Sec 2-</a:t>
            </a:r>
          </a:p>
        </p:txBody>
      </p:sp>
      <p:sp>
        <p:nvSpPr>
          <p:cNvPr id="4" name="Slide Number Placeholder 5"/>
          <p:cNvSpPr>
            <a:spLocks noGrp="1"/>
          </p:cNvSpPr>
          <p:nvPr>
            <p:ph type="sldNum" sz="quarter" idx="12"/>
          </p:nvPr>
        </p:nvSpPr>
        <p:spPr/>
        <p:txBody>
          <a:bodyPr/>
          <a:lstStyle>
            <a:lvl1pPr>
              <a:defRPr/>
            </a:lvl1pPr>
          </a:lstStyle>
          <a:p>
            <a:pPr>
              <a:defRPr/>
            </a:pPr>
            <a:fld id="{02C37C57-4C7D-479F-8F2F-3DF832CF870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5B42B4-135F-47B0-818A-C2508FCD49D9}" type="datetime1">
              <a:rPr lang="en-US"/>
              <a:pPr>
                <a:defRPr/>
              </a:pPr>
              <a:t>3/30/2017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0D389F18-5F94-4DE4-A45C-AC94E5AC93B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30EAD6-60C6-46A0-8C9A-18E418E3C36E}" type="datetime1">
              <a:rPr lang="en-US"/>
              <a:pPr>
                <a:defRPr/>
              </a:pPr>
              <a:t>3/30/2017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Sec 2-</a:t>
            </a:r>
          </a:p>
        </p:txBody>
      </p:sp>
      <p:sp>
        <p:nvSpPr>
          <p:cNvPr id="7" name="Slide Number Placeholder 5"/>
          <p:cNvSpPr>
            <a:spLocks noGrp="1"/>
          </p:cNvSpPr>
          <p:nvPr>
            <p:ph type="sldNum" sz="quarter" idx="12"/>
          </p:nvPr>
        </p:nvSpPr>
        <p:spPr/>
        <p:txBody>
          <a:bodyPr/>
          <a:lstStyle>
            <a:lvl1pPr>
              <a:defRPr/>
            </a:lvl1pPr>
          </a:lstStyle>
          <a:p>
            <a:pPr>
              <a:defRPr/>
            </a:pPr>
            <a:fld id="{070A4483-8EF3-4705-8442-310A5F0E8B2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1D2BD2-93AD-4A04-A1EA-7A0B986810BF}"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058CAB04-3C22-4449-8D5E-2686D82A656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1A8A3C-9B3B-45A0-A34D-B6CC428CE726}" type="datetime1">
              <a:rPr lang="en-US"/>
              <a:pPr>
                <a:defRPr/>
              </a:pPr>
              <a:t>3/30/2017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Sec 2-</a:t>
            </a:r>
          </a:p>
        </p:txBody>
      </p:sp>
      <p:sp>
        <p:nvSpPr>
          <p:cNvPr id="6" name="Slide Number Placeholder 5"/>
          <p:cNvSpPr>
            <a:spLocks noGrp="1"/>
          </p:cNvSpPr>
          <p:nvPr>
            <p:ph type="sldNum" sz="quarter" idx="12"/>
          </p:nvPr>
        </p:nvSpPr>
        <p:spPr/>
        <p:txBody>
          <a:bodyPr/>
          <a:lstStyle>
            <a:lvl1pPr>
              <a:defRPr/>
            </a:lvl1pPr>
          </a:lstStyle>
          <a:p>
            <a:pPr>
              <a:defRPr/>
            </a:pPr>
            <a:fld id="{4F3C6A92-ADC0-48DB-8CD3-D5AC95706E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6D4E3C8-1866-4472-9190-107177E4CC7A}" type="datetime1">
              <a:rPr lang="en-US"/>
              <a:pPr>
                <a:defRPr/>
              </a:pPr>
              <a:t>3/30/2017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Sec 2-</a:t>
            </a:r>
            <a:endParaRPr lang="en-US" dirty="0"/>
          </a:p>
        </p:txBody>
      </p:sp>
      <p:sp>
        <p:nvSpPr>
          <p:cNvPr id="7" name="Slide Number Placeholder 5"/>
          <p:cNvSpPr>
            <a:spLocks noGrp="1"/>
          </p:cNvSpPr>
          <p:nvPr>
            <p:ph type="sldNum" sz="quarter" idx="12"/>
          </p:nvPr>
        </p:nvSpPr>
        <p:spPr>
          <a:xfrm>
            <a:off x="7467600" y="6248400"/>
            <a:ext cx="1371600" cy="365125"/>
          </a:xfrm>
        </p:spPr>
        <p:txBody>
          <a:bodyPr/>
          <a:lstStyle>
            <a:lvl1pPr>
              <a:defRPr/>
            </a:lvl1pPr>
          </a:lstStyle>
          <a:p>
            <a:pPr>
              <a:defRPr/>
            </a:pPr>
            <a:fld id="{0956FE4D-BBFD-4A28-BE27-436AEB7AEBB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95638B-CA9B-47F5-9B5A-0221A7433F9A}" type="datetime1">
              <a:rPr lang="en-US"/>
              <a:pPr>
                <a:defRPr/>
              </a:pPr>
              <a:t>3/30/2017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Sec 2-</a:t>
            </a:r>
            <a:endParaRPr lang="en-US" dirty="0"/>
          </a:p>
        </p:txBody>
      </p:sp>
      <p:sp>
        <p:nvSpPr>
          <p:cNvPr id="9" name="Slide Number Placeholder 5"/>
          <p:cNvSpPr>
            <a:spLocks noGrp="1"/>
          </p:cNvSpPr>
          <p:nvPr>
            <p:ph type="sldNum" sz="quarter" idx="12"/>
          </p:nvPr>
        </p:nvSpPr>
        <p:spPr>
          <a:xfrm>
            <a:off x="7467600" y="6248400"/>
            <a:ext cx="1371600" cy="365125"/>
          </a:xfrm>
        </p:spPr>
        <p:txBody>
          <a:bodyPr/>
          <a:lstStyle>
            <a:lvl1pPr>
              <a:defRPr/>
            </a:lvl1pPr>
          </a:lstStyle>
          <a:p>
            <a:pPr>
              <a:defRPr/>
            </a:pPr>
            <a:fld id="{3489AAE4-9ECF-40C3-B587-FECA99A147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4006C2-9261-4EC4-84F4-2CFDA330BB79}" type="datetime1">
              <a:rPr lang="en-US"/>
              <a:pPr>
                <a:defRPr/>
              </a:pPr>
              <a:t>3/30/2017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Sec 2-</a:t>
            </a:r>
            <a:endParaRPr lang="en-US" dirty="0"/>
          </a:p>
        </p:txBody>
      </p:sp>
      <p:sp>
        <p:nvSpPr>
          <p:cNvPr id="5" name="Slide Number Placeholder 5"/>
          <p:cNvSpPr>
            <a:spLocks noGrp="1"/>
          </p:cNvSpPr>
          <p:nvPr>
            <p:ph type="sldNum" sz="quarter" idx="12"/>
          </p:nvPr>
        </p:nvSpPr>
        <p:spPr>
          <a:xfrm>
            <a:off x="7467600" y="6248400"/>
            <a:ext cx="1371600" cy="365125"/>
          </a:xfrm>
        </p:spPr>
        <p:txBody>
          <a:bodyPr/>
          <a:lstStyle>
            <a:lvl1pPr>
              <a:defRPr/>
            </a:lvl1pPr>
          </a:lstStyle>
          <a:p>
            <a:pPr>
              <a:defRPr/>
            </a:pPr>
            <a:fld id="{D277682E-DBBA-48C6-AE72-8E21EF7F1A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EDF6D0-1B79-4A99-9CC0-DEB1C1DD33DC}" type="datetime1">
              <a:rPr lang="en-US"/>
              <a:pPr>
                <a:defRPr/>
              </a:pPr>
              <a:t>3/30/2017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Sec 2-</a:t>
            </a:r>
            <a:endParaRPr lang="en-US" dirty="0"/>
          </a:p>
        </p:txBody>
      </p:sp>
      <p:sp>
        <p:nvSpPr>
          <p:cNvPr id="4" name="Slide Number Placeholder 5"/>
          <p:cNvSpPr>
            <a:spLocks noGrp="1"/>
          </p:cNvSpPr>
          <p:nvPr>
            <p:ph type="sldNum" sz="quarter" idx="12"/>
          </p:nvPr>
        </p:nvSpPr>
        <p:spPr>
          <a:xfrm>
            <a:off x="7467600" y="6248400"/>
            <a:ext cx="1371600" cy="365125"/>
          </a:xfrm>
        </p:spPr>
        <p:txBody>
          <a:bodyPr/>
          <a:lstStyle>
            <a:lvl1pPr>
              <a:defRPr/>
            </a:lvl1pPr>
          </a:lstStyle>
          <a:p>
            <a:pPr>
              <a:defRPr/>
            </a:pPr>
            <a:fld id="{0C3085D3-BBEF-4998-A9BF-69A119854DD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AA3B70-A04E-4068-BCCE-3A642E1A83B4}" type="datetime1">
              <a:rPr lang="en-US"/>
              <a:pPr>
                <a:defRPr/>
              </a:pPr>
              <a:t>3/30/2017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Sec 2-</a:t>
            </a:r>
            <a:endParaRPr lang="en-US" dirty="0"/>
          </a:p>
        </p:txBody>
      </p:sp>
      <p:sp>
        <p:nvSpPr>
          <p:cNvPr id="7" name="Slide Number Placeholder 5"/>
          <p:cNvSpPr>
            <a:spLocks noGrp="1"/>
          </p:cNvSpPr>
          <p:nvPr>
            <p:ph type="sldNum" sz="quarter" idx="12"/>
          </p:nvPr>
        </p:nvSpPr>
        <p:spPr>
          <a:xfrm>
            <a:off x="7467600" y="6248400"/>
            <a:ext cx="1371600" cy="365125"/>
          </a:xfrm>
        </p:spPr>
        <p:txBody>
          <a:bodyPr/>
          <a:lstStyle>
            <a:lvl1pPr>
              <a:defRPr/>
            </a:lvl1pPr>
          </a:lstStyle>
          <a:p>
            <a:pPr>
              <a:defRPr/>
            </a:pPr>
            <a:fld id="{037624D8-B829-4C5F-BC61-5DC0975A97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F26592-1EE2-4743-A304-FF224745A56B}" type="datetime1">
              <a:rPr lang="en-US"/>
              <a:pPr>
                <a:defRPr/>
              </a:pPr>
              <a:t>3/30/2017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Sec 2-</a:t>
            </a:r>
            <a:endParaRPr lang="en-US" dirty="0"/>
          </a:p>
        </p:txBody>
      </p:sp>
      <p:sp>
        <p:nvSpPr>
          <p:cNvPr id="7" name="Slide Number Placeholder 5"/>
          <p:cNvSpPr>
            <a:spLocks noGrp="1"/>
          </p:cNvSpPr>
          <p:nvPr>
            <p:ph type="sldNum" sz="quarter" idx="12"/>
          </p:nvPr>
        </p:nvSpPr>
        <p:spPr>
          <a:xfrm>
            <a:off x="7467600" y="6248400"/>
            <a:ext cx="1371600" cy="365125"/>
          </a:xfrm>
        </p:spPr>
        <p:txBody>
          <a:bodyPr/>
          <a:lstStyle>
            <a:lvl1pPr>
              <a:defRPr/>
            </a:lvl1pPr>
          </a:lstStyle>
          <a:p>
            <a:pPr>
              <a:defRPr/>
            </a:pPr>
            <a:fld id="{BA13EFC2-71E8-4C89-BF7D-31249CCC71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867400" y="6324600"/>
            <a:ext cx="11430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pitchFamily="34" charset="0"/>
              </a:defRPr>
            </a:lvl1pPr>
          </a:lstStyle>
          <a:p>
            <a:pPr>
              <a:defRPr/>
            </a:pPr>
            <a:fld id="{FA1454D6-CB61-48BF-BE35-FC28C338DE5D}" type="datetime1">
              <a:rPr lang="en-US"/>
              <a:pPr>
                <a:defRPr/>
              </a:pPr>
              <a:t>3/30/2017</a:t>
            </a:fld>
            <a:endParaRPr lang="en-US"/>
          </a:p>
        </p:txBody>
      </p:sp>
      <p:sp>
        <p:nvSpPr>
          <p:cNvPr id="5" name="Footer Placeholder 4"/>
          <p:cNvSpPr>
            <a:spLocks noGrp="1"/>
          </p:cNvSpPr>
          <p:nvPr>
            <p:ph type="ftr" sz="quarter" idx="3"/>
          </p:nvPr>
        </p:nvSpPr>
        <p:spPr>
          <a:xfrm>
            <a:off x="457200" y="6324600"/>
            <a:ext cx="5029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Sec 2-</a:t>
            </a:r>
            <a:endParaRPr lang="en-US" dirty="0"/>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cs typeface="Arial" pitchFamily="34" charset="0"/>
              </a:defRPr>
            </a:lvl1pPr>
          </a:lstStyle>
          <a:p>
            <a:pPr>
              <a:defRPr/>
            </a:pPr>
            <a:fld id="{EB620204-451D-489F-A864-7BDDABB5FE18}" type="slidenum">
              <a:rPr lang="en-US"/>
              <a:pPr>
                <a:defRPr/>
              </a:pPr>
              <a:t>‹#›</a:t>
            </a:fld>
            <a:endParaRPr lang="en-US"/>
          </a:p>
        </p:txBody>
      </p:sp>
      <p:sp>
        <p:nvSpPr>
          <p:cNvPr id="7" name="Rectangle 6"/>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51"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5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pitchFamily="34" charset="0"/>
              </a:defRPr>
            </a:lvl1pPr>
          </a:lstStyle>
          <a:p>
            <a:pPr>
              <a:defRPr/>
            </a:pPr>
            <a:fld id="{1C9C432C-095A-470E-8842-86C973481C87}" type="datetime1">
              <a:rPr lang="en-US"/>
              <a:pPr>
                <a:defRPr/>
              </a:pPr>
              <a:t>3/30/2017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Sec 2-</a:t>
            </a:r>
          </a:p>
        </p:txBody>
      </p:sp>
      <p:sp>
        <p:nvSpPr>
          <p:cNvPr id="6" name="Slide Number Placeholder 5"/>
          <p:cNvSpPr>
            <a:spLocks noGrp="1"/>
          </p:cNvSpPr>
          <p:nvPr>
            <p:ph type="sldNum" sz="quarter" idx="4"/>
          </p:nvPr>
        </p:nvSpPr>
        <p:spPr>
          <a:xfrm>
            <a:off x="6705600" y="6248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cs typeface="Arial" pitchFamily="34" charset="0"/>
              </a:defRPr>
            </a:lvl1pPr>
          </a:lstStyle>
          <a:p>
            <a:pPr>
              <a:defRPr/>
            </a:pPr>
            <a:fld id="{71D16E6A-DF16-49D3-ABC6-FC90CDB28B74}" type="slidenum">
              <a:rPr lang="en-US"/>
              <a:pPr>
                <a:defRPr/>
              </a:pPr>
              <a:t>‹#›</a:t>
            </a:fld>
            <a:endParaRPr lang="en-US"/>
          </a:p>
        </p:txBody>
      </p:sp>
      <p:sp>
        <p:nvSpPr>
          <p:cNvPr id="7" name="Rectangle 6"/>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5814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pitchFamily="34" charset="0"/>
              </a:defRPr>
            </a:lvl1pPr>
          </a:lstStyle>
          <a:p>
            <a:pPr>
              <a:defRPr/>
            </a:pPr>
            <a:fld id="{345321D1-9DAF-4602-A30A-04BC236B425F}" type="datetime1">
              <a:rPr lang="en-US"/>
              <a:pPr>
                <a:defRPr/>
              </a:pPr>
              <a:t>3/30/2017</a:t>
            </a:fld>
            <a:endParaRPr lang="en-US"/>
          </a:p>
        </p:txBody>
      </p:sp>
      <p:sp>
        <p:nvSpPr>
          <p:cNvPr id="5"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Sec 2-</a:t>
            </a:r>
          </a:p>
        </p:txBody>
      </p:sp>
      <p:sp>
        <p:nvSpPr>
          <p:cNvPr id="6" name="Slide Number Placeholder 5"/>
          <p:cNvSpPr>
            <a:spLocks noGrp="1"/>
          </p:cNvSpPr>
          <p:nvPr>
            <p:ph type="sldNum" sz="quarter" idx="4"/>
          </p:nvPr>
        </p:nvSpPr>
        <p:spPr>
          <a:xfrm>
            <a:off x="6705600" y="6248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cs typeface="Arial" pitchFamily="34" charset="0"/>
              </a:defRPr>
            </a:lvl1pPr>
          </a:lstStyle>
          <a:p>
            <a:pPr>
              <a:defRPr/>
            </a:pPr>
            <a:fld id="{5E7DECA0-166C-440F-A9E3-7EA2C537F81D}" type="slidenum">
              <a:rPr lang="en-US"/>
              <a:pPr>
                <a:defRPr/>
              </a:pPr>
              <a:t>‹#›</a:t>
            </a:fld>
            <a:endParaRPr lang="en-US"/>
          </a:p>
        </p:txBody>
      </p:sp>
      <p:sp>
        <p:nvSpPr>
          <p:cNvPr id="7" name="Rectangle 6"/>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0.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16.wmf"/><Relationship Id="rId4" Type="http://schemas.openxmlformats.org/officeDocument/2006/relationships/oleObject" Target="../embeddings/oleObject13.bin"/><Relationship Id="rId9"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3.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22.wmf"/><Relationship Id="rId4" Type="http://schemas.openxmlformats.org/officeDocument/2006/relationships/oleObject" Target="../embeddings/oleObject19.bin"/><Relationship Id="rId9"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5.wmf"/><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6.w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wmf"/><Relationship Id="rId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9.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6.bin"/><Relationship Id="rId5" Type="http://schemas.openxmlformats.org/officeDocument/2006/relationships/image" Target="../media/image28.wmf"/><Relationship Id="rId4" Type="http://schemas.openxmlformats.org/officeDocument/2006/relationships/oleObject" Target="../embeddings/oleObject25.bin"/><Relationship Id="rId9" Type="http://schemas.openxmlformats.org/officeDocument/2006/relationships/image" Target="../media/image3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1.wmf"/><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2.wmf"/><Relationship Id="rId4"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2.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1.bin"/><Relationship Id="rId5" Type="http://schemas.openxmlformats.org/officeDocument/2006/relationships/image" Target="../media/image33.wmf"/><Relationship Id="rId4" Type="http://schemas.openxmlformats.org/officeDocument/2006/relationships/oleObject" Target="../embeddings/oleObject30.bin"/><Relationship Id="rId9" Type="http://schemas.openxmlformats.org/officeDocument/2006/relationships/image" Target="../media/image35.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23.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4.bin"/><Relationship Id="rId5" Type="http://schemas.openxmlformats.org/officeDocument/2006/relationships/image" Target="../media/image36.wmf"/><Relationship Id="rId4" Type="http://schemas.openxmlformats.org/officeDocument/2006/relationships/oleObject" Target="../embeddings/oleObject33.bin"/><Relationship Id="rId9"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7.bin"/><Relationship Id="rId5" Type="http://schemas.openxmlformats.org/officeDocument/2006/relationships/image" Target="../media/image39.wmf"/><Relationship Id="rId4" Type="http://schemas.openxmlformats.org/officeDocument/2006/relationships/oleObject" Target="../embeddings/oleObject36.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25.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9.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3.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9.wmf"/><Relationship Id="rId3" Type="http://schemas.openxmlformats.org/officeDocument/2006/relationships/notesSlide" Target="../notesSlides/notesSlide26.xml"/><Relationship Id="rId7" Type="http://schemas.openxmlformats.org/officeDocument/2006/relationships/image" Target="../media/image46.wmf"/><Relationship Id="rId12"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3.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7.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4.wmf"/><Relationship Id="rId3" Type="http://schemas.openxmlformats.org/officeDocument/2006/relationships/notesSlide" Target="../notesSlides/notesSlide27.xml"/><Relationship Id="rId7" Type="http://schemas.openxmlformats.org/officeDocument/2006/relationships/image" Target="../media/image51.wmf"/><Relationship Id="rId12"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8.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2.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28.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53.bin"/><Relationship Id="rId5" Type="http://schemas.openxmlformats.org/officeDocument/2006/relationships/image" Target="../media/image55.wmf"/><Relationship Id="rId4" Type="http://schemas.openxmlformats.org/officeDocument/2006/relationships/oleObject" Target="../embeddings/oleObject52.bin"/><Relationship Id="rId9" Type="http://schemas.openxmlformats.org/officeDocument/2006/relationships/image" Target="../media/image57.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56.bin"/><Relationship Id="rId5" Type="http://schemas.openxmlformats.org/officeDocument/2006/relationships/image" Target="../media/image58.wmf"/><Relationship Id="rId4" Type="http://schemas.openxmlformats.org/officeDocument/2006/relationships/oleObject" Target="../embeddings/oleObject5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8.bin"/><Relationship Id="rId5" Type="http://schemas.openxmlformats.org/officeDocument/2006/relationships/image" Target="../media/image60.wmf"/><Relationship Id="rId4" Type="http://schemas.openxmlformats.org/officeDocument/2006/relationships/oleObject" Target="../embeddings/oleObject57.bin"/></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5.wmf"/><Relationship Id="rId4" Type="http://schemas.openxmlformats.org/officeDocument/2006/relationships/oleObject" Target="../embeddings/oleObject59.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70.wmf"/><Relationship Id="rId3" Type="http://schemas.openxmlformats.org/officeDocument/2006/relationships/notesSlide" Target="../notesSlides/notesSlide38.xml"/><Relationship Id="rId7" Type="http://schemas.openxmlformats.org/officeDocument/2006/relationships/image" Target="../media/image67.wmf"/><Relationship Id="rId12"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1.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68.wmf"/><Relationship Id="rId14" Type="http://schemas.openxmlformats.org/officeDocument/2006/relationships/oleObject" Target="../embeddings/oleObject65.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39.xml"/><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67.bin"/><Relationship Id="rId5" Type="http://schemas.openxmlformats.org/officeDocument/2006/relationships/image" Target="../media/image72.wmf"/><Relationship Id="rId4" Type="http://schemas.openxmlformats.org/officeDocument/2006/relationships/oleObject" Target="../embeddings/oleObject66.bin"/><Relationship Id="rId9" Type="http://schemas.openxmlformats.org/officeDocument/2006/relationships/image" Target="../media/image7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75.wmf"/><Relationship Id="rId4" Type="http://schemas.openxmlformats.org/officeDocument/2006/relationships/oleObject" Target="../embeddings/oleObject6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76.wmf"/><Relationship Id="rId4" Type="http://schemas.openxmlformats.org/officeDocument/2006/relationships/oleObject" Target="../embeddings/oleObject70.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78.wmf"/><Relationship Id="rId4" Type="http://schemas.openxmlformats.org/officeDocument/2006/relationships/oleObject" Target="../embeddings/oleObject7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79.wmf"/><Relationship Id="rId4" Type="http://schemas.openxmlformats.org/officeDocument/2006/relationships/oleObject" Target="../embeddings/oleObject7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80.wmf"/><Relationship Id="rId4" Type="http://schemas.openxmlformats.org/officeDocument/2006/relationships/oleObject" Target="../embeddings/oleObject7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82.png"/><Relationship Id="rId5" Type="http://schemas.openxmlformats.org/officeDocument/2006/relationships/image" Target="../media/image81.wmf"/><Relationship Id="rId4" Type="http://schemas.openxmlformats.org/officeDocument/2006/relationships/oleObject" Target="../embeddings/oleObject74.bin"/></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53.xml"/><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76.bin"/><Relationship Id="rId5" Type="http://schemas.openxmlformats.org/officeDocument/2006/relationships/image" Target="../media/image85.wmf"/><Relationship Id="rId4" Type="http://schemas.openxmlformats.org/officeDocument/2006/relationships/oleObject" Target="../embeddings/oleObject75.bin"/><Relationship Id="rId9" Type="http://schemas.openxmlformats.org/officeDocument/2006/relationships/image" Target="../media/image8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13.wmf"/><Relationship Id="rId4" Type="http://schemas.openxmlformats.org/officeDocument/2006/relationships/oleObject" Target="../embeddings/oleObject10.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8"/>
          <p:cNvSpPr>
            <a:spLocks noGrp="1" noChangeArrowheads="1"/>
          </p:cNvSpPr>
          <p:nvPr/>
        </p:nvSpPr>
        <p:spPr bwMode="auto">
          <a:xfrm>
            <a:off x="304800" y="4862024"/>
            <a:ext cx="8648700" cy="1261272"/>
          </a:xfrm>
          <a:prstGeom prst="rect">
            <a:avLst/>
          </a:prstGeom>
          <a:noFill/>
          <a:ln w="9525">
            <a:noFill/>
            <a:miter lim="800000"/>
            <a:headEnd/>
            <a:tailEnd/>
          </a:ln>
        </p:spPr>
        <p:txBody>
          <a:bodyPr/>
          <a:lstStyle/>
          <a:p>
            <a:pPr algn="ctr"/>
            <a:r>
              <a:rPr lang="en-US" sz="3400" b="1" dirty="0">
                <a:latin typeface="Helvetica" pitchFamily="34" charset="0"/>
                <a:cs typeface="Times New Roman" pitchFamily="18" charset="0"/>
              </a:rPr>
              <a:t>Chapter </a:t>
            </a:r>
            <a:r>
              <a:rPr lang="en-US" sz="3400" b="1" dirty="0" smtClean="0">
                <a:latin typeface="Helvetica" pitchFamily="34" charset="0"/>
                <a:cs typeface="Times New Roman" pitchFamily="18" charset="0"/>
              </a:rPr>
              <a:t>11</a:t>
            </a:r>
            <a:endParaRPr lang="en-US" sz="2500" dirty="0" smtClean="0">
              <a:latin typeface="Helvetica" pitchFamily="34" charset="0"/>
              <a:cs typeface="Helvetica" pitchFamily="34" charset="0"/>
            </a:endParaRPr>
          </a:p>
          <a:p>
            <a:pPr algn="ctr"/>
            <a:r>
              <a:rPr lang="en-US" sz="3400" dirty="0" smtClean="0">
                <a:latin typeface="Helvetica" pitchFamily="50" charset="0"/>
              </a:rPr>
              <a:t>Simple Linear Regression and Correlation</a:t>
            </a:r>
            <a:endParaRPr lang="en-US" sz="3400" dirty="0">
              <a:latin typeface="Helvetica" pitchFamily="50" charset="0"/>
            </a:endParaRPr>
          </a:p>
        </p:txBody>
      </p:sp>
      <p:sp>
        <p:nvSpPr>
          <p:cNvPr id="12" name="Rectangle 34"/>
          <p:cNvSpPr>
            <a:spLocks noGrp="1" noChangeArrowheads="1"/>
          </p:cNvSpPr>
          <p:nvPr/>
        </p:nvSpPr>
        <p:spPr bwMode="auto">
          <a:xfrm>
            <a:off x="2946950" y="2152952"/>
            <a:ext cx="5483018" cy="2590800"/>
          </a:xfrm>
          <a:prstGeom prst="rect">
            <a:avLst/>
          </a:prstGeom>
          <a:noFill/>
          <a:ln w="9525">
            <a:noFill/>
            <a:miter lim="800000"/>
            <a:headEnd/>
            <a:tailEnd/>
          </a:ln>
        </p:spPr>
        <p:txBody>
          <a:bodyPr anchor="ctr"/>
          <a:lstStyle/>
          <a:p>
            <a:pPr algn="ctr"/>
            <a:r>
              <a:rPr lang="en-US" sz="3400" b="1" dirty="0" smtClean="0">
                <a:latin typeface="Helvetica" pitchFamily="34" charset="0"/>
                <a:ea typeface="ＭＳ Ｐゴシック" charset="-128"/>
                <a:cs typeface="Times New Roman" pitchFamily="18" charset="0"/>
              </a:rPr>
              <a:t>Applied Statistics and Probability for Engineers</a:t>
            </a:r>
          </a:p>
          <a:p>
            <a:pPr algn="ctr"/>
            <a:endParaRPr lang="en-US" sz="2800" b="1" dirty="0" smtClean="0">
              <a:latin typeface="Times New Roman" pitchFamily="18" charset="0"/>
              <a:ea typeface="ＭＳ Ｐゴシック" charset="-128"/>
              <a:cs typeface="Times New Roman" pitchFamily="18" charset="0"/>
            </a:endParaRPr>
          </a:p>
          <a:p>
            <a:pPr algn="ctr"/>
            <a:r>
              <a:rPr lang="en-US" sz="3000" b="1" dirty="0" smtClean="0">
                <a:latin typeface="Helvetica" pitchFamily="34" charset="0"/>
                <a:ea typeface="ＭＳ Ｐゴシック" charset="-128"/>
                <a:cs typeface="Times New Roman" pitchFamily="18" charset="0"/>
              </a:rPr>
              <a:t>Sixth Edition</a:t>
            </a:r>
          </a:p>
          <a:p>
            <a:pPr algn="ctr">
              <a:lnSpc>
                <a:spcPct val="200000"/>
              </a:lnSpc>
            </a:pPr>
            <a:r>
              <a:rPr lang="en-US" sz="1800" b="1" dirty="0" smtClean="0">
                <a:latin typeface="Helvetica" pitchFamily="34" charset="0"/>
                <a:ea typeface="ＭＳ Ｐゴシック" charset="-128"/>
                <a:cs typeface="Times New Roman" pitchFamily="18" charset="0"/>
              </a:rPr>
              <a:t>Douglas C. Montgomery    George C. </a:t>
            </a:r>
            <a:r>
              <a:rPr lang="en-US" sz="1800" b="1" dirty="0" err="1" smtClean="0">
                <a:latin typeface="Helvetica" pitchFamily="34" charset="0"/>
                <a:ea typeface="ＭＳ Ｐゴシック" charset="-128"/>
                <a:cs typeface="Times New Roman" pitchFamily="18" charset="0"/>
              </a:rPr>
              <a:t>Runger</a:t>
            </a:r>
            <a:endParaRPr lang="en-US" sz="1800" b="1" dirty="0">
              <a:latin typeface="Helvetica" pitchFamily="34" charset="0"/>
              <a:ea typeface="ＭＳ Ｐゴシック" charset="-128"/>
              <a:cs typeface="Times New Roman" pitchFamily="18" charset="0"/>
            </a:endParaRPr>
          </a:p>
        </p:txBody>
      </p:sp>
      <p:grpSp>
        <p:nvGrpSpPr>
          <p:cNvPr id="2" name="Group 15"/>
          <p:cNvGrpSpPr/>
          <p:nvPr/>
        </p:nvGrpSpPr>
        <p:grpSpPr>
          <a:xfrm>
            <a:off x="546204" y="2107464"/>
            <a:ext cx="8051592" cy="2697542"/>
            <a:chOff x="631825" y="2107464"/>
            <a:chExt cx="7880350" cy="2697542"/>
          </a:xfrm>
        </p:grpSpPr>
        <p:sp>
          <p:nvSpPr>
            <p:cNvPr id="13" name="Line 36"/>
            <p:cNvSpPr>
              <a:spLocks noChangeShapeType="1"/>
            </p:cNvSpPr>
            <p:nvPr/>
          </p:nvSpPr>
          <p:spPr bwMode="auto">
            <a:xfrm>
              <a:off x="631825" y="2107464"/>
              <a:ext cx="7880350" cy="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 name="Line 37"/>
            <p:cNvSpPr>
              <a:spLocks noChangeShapeType="1"/>
            </p:cNvSpPr>
            <p:nvPr/>
          </p:nvSpPr>
          <p:spPr bwMode="auto">
            <a:xfrm>
              <a:off x="631825" y="4805006"/>
              <a:ext cx="7880350" cy="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3" name="Rectangle 2"/>
          <p:cNvSpPr/>
          <p:nvPr/>
        </p:nvSpPr>
        <p:spPr>
          <a:xfrm>
            <a:off x="7543800" y="6400800"/>
            <a:ext cx="144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180" name="Picture 4"/>
          <p:cNvPicPr>
            <a:picLocks noChangeAspect="1" noChangeArrowheads="1"/>
          </p:cNvPicPr>
          <p:nvPr/>
        </p:nvPicPr>
        <p:blipFill>
          <a:blip r:embed="rId3" cstate="print"/>
          <a:srcRect/>
          <a:stretch>
            <a:fillRect/>
          </a:stretch>
        </p:blipFill>
        <p:spPr bwMode="auto">
          <a:xfrm>
            <a:off x="838200" y="2239963"/>
            <a:ext cx="1828800" cy="2408237"/>
          </a:xfrm>
          <a:prstGeom prst="rect">
            <a:avLst/>
          </a:prstGeom>
          <a:noFill/>
          <a:ln w="9525">
            <a:noFill/>
            <a:miter lim="800000"/>
            <a:headEnd/>
            <a:tailEnd/>
          </a:ln>
          <a:effectLst/>
        </p:spPr>
      </p:pic>
    </p:spTree>
    <p:extLst>
      <p:ext uri="{BB962C8B-B14F-4D97-AF65-F5344CB8AC3E}">
        <p14:creationId xmlns:p14="http://schemas.microsoft.com/office/powerpoint/2010/main" val="3842289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838200"/>
          </a:xfrm>
        </p:spPr>
        <p:txBody>
          <a:bodyPr>
            <a:normAutofit fontScale="90000"/>
          </a:bodyPr>
          <a:lstStyle/>
          <a:p>
            <a:pPr algn="l" eaLnBrk="1" hangingPunct="1"/>
            <a:r>
              <a:rPr lang="en-US" sz="3600" b="1" dirty="0" smtClean="0">
                <a:latin typeface="Helvetica" pitchFamily="34" charset="0"/>
                <a:cs typeface="Helvetica" pitchFamily="34" charset="0"/>
              </a:rPr>
              <a:t>EXAMPLE 11-1</a:t>
            </a:r>
            <a:r>
              <a:rPr lang="en-US" sz="3600" dirty="0" smtClean="0">
                <a:latin typeface="Helvetica" pitchFamily="34" charset="0"/>
                <a:cs typeface="Helvetica" pitchFamily="34" charset="0"/>
              </a:rPr>
              <a:t>   </a:t>
            </a:r>
            <a:r>
              <a:rPr lang="en-US" sz="3600" b="1" dirty="0" smtClean="0">
                <a:solidFill>
                  <a:srgbClr val="1F497D"/>
                </a:solidFill>
                <a:latin typeface="Helvetica" pitchFamily="34" charset="0"/>
                <a:cs typeface="Helvetica" pitchFamily="34" charset="0"/>
              </a:rPr>
              <a:t>Oxygen Purity -</a:t>
            </a:r>
            <a:r>
              <a:rPr lang="en-US" sz="2700" b="1" dirty="0" smtClean="0">
                <a:solidFill>
                  <a:srgbClr val="1F497D"/>
                </a:solidFill>
                <a:latin typeface="Helvetica" pitchFamily="34" charset="0"/>
                <a:cs typeface="Helvetica" pitchFamily="34" charset="0"/>
              </a:rPr>
              <a:t> continued</a:t>
            </a:r>
            <a:endParaRPr lang="en-US" sz="3600" dirty="0" smtClean="0">
              <a:latin typeface="Helvetica" pitchFamily="50" charset="0"/>
            </a:endParaRPr>
          </a:p>
        </p:txBody>
      </p:sp>
      <p:sp>
        <p:nvSpPr>
          <p:cNvPr id="25603"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25605" name="Slide Number Placeholder 6"/>
          <p:cNvSpPr>
            <a:spLocks noGrp="1"/>
          </p:cNvSpPr>
          <p:nvPr>
            <p:ph type="sldNum" sz="quarter" idx="12"/>
          </p:nvPr>
        </p:nvSpPr>
        <p:spPr bwMode="auto">
          <a:noFill/>
          <a:ln>
            <a:miter lim="800000"/>
            <a:headEnd/>
            <a:tailEnd/>
          </a:ln>
        </p:spPr>
        <p:txBody>
          <a:bodyPr/>
          <a:lstStyle/>
          <a:p>
            <a:fld id="{7A8C1D06-A3FB-472C-A00A-A6827C966776}" type="slidenum">
              <a:rPr lang="en-US">
                <a:latin typeface="Helvetica" pitchFamily="50" charset="0"/>
                <a:cs typeface="Arial" charset="0"/>
              </a:rPr>
              <a:pPr/>
              <a:t>10</a:t>
            </a:fld>
            <a:endParaRPr lang="en-US">
              <a:latin typeface="Helvetica" pitchFamily="50" charset="0"/>
              <a:cs typeface="Arial" charset="0"/>
            </a:endParaRPr>
          </a:p>
        </p:txBody>
      </p:sp>
      <p:sp>
        <p:nvSpPr>
          <p:cNvPr id="7" name="TextBox 6"/>
          <p:cNvSpPr txBox="1"/>
          <p:nvPr/>
        </p:nvSpPr>
        <p:spPr>
          <a:xfrm>
            <a:off x="533400" y="1219200"/>
            <a:ext cx="8001000" cy="4247317"/>
          </a:xfrm>
          <a:prstGeom prst="rect">
            <a:avLst/>
          </a:prstGeom>
          <a:noFill/>
        </p:spPr>
        <p:txBody>
          <a:bodyPr wrap="square" rtlCol="0">
            <a:spAutoFit/>
          </a:bodyPr>
          <a:lstStyle/>
          <a:p>
            <a:r>
              <a:rPr lang="en-US" dirty="0" smtClean="0">
                <a:latin typeface="Helvetica" pitchFamily="34" charset="0"/>
                <a:cs typeface="Helvetica" pitchFamily="34" charset="0"/>
              </a:rPr>
              <a:t>Therefore, the least squares estimates of the slope and intercept are</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and</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The fitted simple linear regression model (with the coefficients reported to three decimal places) is</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a:latin typeface="Helvetica" pitchFamily="34" charset="0"/>
              <a:cs typeface="Helvetica" pitchFamily="34" charset="0"/>
            </a:endParaRPr>
          </a:p>
        </p:txBody>
      </p:sp>
      <p:sp>
        <p:nvSpPr>
          <p:cNvPr id="109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9569" name="Object 1"/>
          <p:cNvGraphicFramePr>
            <a:graphicFrameLocks noChangeAspect="1"/>
          </p:cNvGraphicFramePr>
          <p:nvPr/>
        </p:nvGraphicFramePr>
        <p:xfrm>
          <a:off x="2514600" y="1676400"/>
          <a:ext cx="3581400" cy="762000"/>
        </p:xfrm>
        <a:graphic>
          <a:graphicData uri="http://schemas.openxmlformats.org/presentationml/2006/ole">
            <mc:AlternateContent xmlns:mc="http://schemas.openxmlformats.org/markup-compatibility/2006">
              <mc:Choice xmlns:v="urn:schemas-microsoft-com:vml" Requires="v">
                <p:oleObj spid="_x0000_s109575" name="Equation" r:id="rId4" imgW="2006600" imgH="457200" progId="Equation.DSMT4">
                  <p:embed/>
                </p:oleObj>
              </mc:Choice>
              <mc:Fallback>
                <p:oleObj name="Equation" r:id="rId4" imgW="2006600" imgH="4572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676400"/>
                        <a:ext cx="35814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9571" name="Object 3"/>
          <p:cNvGraphicFramePr>
            <a:graphicFrameLocks noChangeAspect="1"/>
          </p:cNvGraphicFramePr>
          <p:nvPr/>
        </p:nvGraphicFramePr>
        <p:xfrm>
          <a:off x="1295400" y="2743200"/>
          <a:ext cx="6324600" cy="457199"/>
        </p:xfrm>
        <a:graphic>
          <a:graphicData uri="http://schemas.openxmlformats.org/presentationml/2006/ole">
            <mc:AlternateContent xmlns:mc="http://schemas.openxmlformats.org/markup-compatibility/2006">
              <mc:Choice xmlns:v="urn:schemas-microsoft-com:vml" Requires="v">
                <p:oleObj spid="_x0000_s109576" name="Equation" r:id="rId6" imgW="3289300" imgH="254000" progId="Equation.DSMT4">
                  <p:embed/>
                </p:oleObj>
              </mc:Choice>
              <mc:Fallback>
                <p:oleObj name="Equation" r:id="rId6" imgW="3289300" imgH="2540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743200"/>
                        <a:ext cx="6324600" cy="457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3" name="Rectangle 5"/>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95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9574" name="Object 6"/>
          <p:cNvGraphicFramePr>
            <a:graphicFrameLocks noChangeAspect="1"/>
          </p:cNvGraphicFramePr>
          <p:nvPr/>
        </p:nvGraphicFramePr>
        <p:xfrm>
          <a:off x="2971800" y="4114800"/>
          <a:ext cx="2590800" cy="352425"/>
        </p:xfrm>
        <a:graphic>
          <a:graphicData uri="http://schemas.openxmlformats.org/presentationml/2006/ole">
            <mc:AlternateContent xmlns:mc="http://schemas.openxmlformats.org/markup-compatibility/2006">
              <mc:Choice xmlns:v="urn:schemas-microsoft-com:vml" Requires="v">
                <p:oleObj spid="_x0000_s109577" name="Equation" r:id="rId8" imgW="1346200" imgH="203200" progId="Equation.DSMT4">
                  <p:embed/>
                </p:oleObj>
              </mc:Choice>
              <mc:Fallback>
                <p:oleObj name="Equation" r:id="rId8" imgW="1346200" imgH="2032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114800"/>
                        <a:ext cx="25908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11-2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838200"/>
          </a:xfrm>
        </p:spPr>
        <p:txBody>
          <a:bodyPr/>
          <a:lstStyle/>
          <a:p>
            <a:pPr eaLnBrk="1" hangingPunct="1"/>
            <a:r>
              <a:rPr lang="en-US" sz="3600" b="1" dirty="0" smtClean="0">
                <a:latin typeface="Helvetica" pitchFamily="50" charset="0"/>
              </a:rPr>
              <a:t>11-2: Simple Linear Regression </a:t>
            </a:r>
            <a:endParaRPr lang="en-US" sz="3600" dirty="0" smtClean="0">
              <a:latin typeface="Helvetica" pitchFamily="50" charset="0"/>
            </a:endParaRPr>
          </a:p>
        </p:txBody>
      </p:sp>
      <p:sp>
        <p:nvSpPr>
          <p:cNvPr id="29699"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29700" name="Text Box 5"/>
          <p:cNvSpPr txBox="1">
            <a:spLocks noChangeArrowheads="1"/>
          </p:cNvSpPr>
          <p:nvPr/>
        </p:nvSpPr>
        <p:spPr bwMode="auto">
          <a:xfrm>
            <a:off x="533400" y="969962"/>
            <a:ext cx="7391400" cy="554038"/>
          </a:xfrm>
          <a:prstGeom prst="rect">
            <a:avLst/>
          </a:prstGeom>
          <a:noFill/>
          <a:ln w="9525">
            <a:noFill/>
            <a:miter lim="800000"/>
            <a:headEnd/>
            <a:tailEnd/>
          </a:ln>
        </p:spPr>
        <p:txBody>
          <a:bodyPr>
            <a:spAutoFit/>
          </a:bodyPr>
          <a:lstStyle/>
          <a:p>
            <a:r>
              <a:rPr lang="en-US" sz="3000" b="1" u="sng" dirty="0">
                <a:solidFill>
                  <a:srgbClr val="1F497D"/>
                </a:solidFill>
                <a:latin typeface="Helvetica" pitchFamily="50" charset="0"/>
              </a:rPr>
              <a:t>Estimating </a:t>
            </a:r>
            <a:r>
              <a:rPr lang="en-US" sz="3000" b="1" u="sng" dirty="0">
                <a:solidFill>
                  <a:srgbClr val="1F497D"/>
                </a:solidFill>
                <a:latin typeface="Helvetica" pitchFamily="50" charset="0"/>
                <a:sym typeface="Symbol" pitchFamily="18" charset="2"/>
              </a:rPr>
              <a:t></a:t>
            </a:r>
            <a:r>
              <a:rPr lang="en-US" sz="3000" b="1" u="sng" baseline="30000" dirty="0">
                <a:solidFill>
                  <a:srgbClr val="1F497D"/>
                </a:solidFill>
                <a:latin typeface="Helvetica" pitchFamily="50" charset="0"/>
                <a:sym typeface="Symbol" pitchFamily="18" charset="2"/>
              </a:rPr>
              <a:t>2</a:t>
            </a:r>
            <a:endParaRPr lang="en-US" sz="3000" b="1" u="sng" dirty="0">
              <a:solidFill>
                <a:srgbClr val="1F497D"/>
              </a:solidFill>
              <a:latin typeface="Helvetica" pitchFamily="50" charset="0"/>
            </a:endParaRPr>
          </a:p>
        </p:txBody>
      </p:sp>
      <p:sp>
        <p:nvSpPr>
          <p:cNvPr id="29701" name="Text Box 7"/>
          <p:cNvSpPr txBox="1">
            <a:spLocks noChangeArrowheads="1"/>
          </p:cNvSpPr>
          <p:nvPr/>
        </p:nvSpPr>
        <p:spPr bwMode="auto">
          <a:xfrm>
            <a:off x="609600" y="1752600"/>
            <a:ext cx="7086600" cy="519113"/>
          </a:xfrm>
          <a:prstGeom prst="rect">
            <a:avLst/>
          </a:prstGeom>
          <a:noFill/>
          <a:ln w="9525">
            <a:noFill/>
            <a:miter lim="800000"/>
            <a:headEnd/>
            <a:tailEnd/>
          </a:ln>
        </p:spPr>
        <p:txBody>
          <a:bodyPr>
            <a:spAutoFit/>
          </a:bodyPr>
          <a:lstStyle/>
          <a:p>
            <a:r>
              <a:rPr lang="en-US" sz="2800" dirty="0">
                <a:latin typeface="Helvetica" pitchFamily="50" charset="0"/>
              </a:rPr>
              <a:t>The error sum of squares is</a:t>
            </a:r>
          </a:p>
        </p:txBody>
      </p:sp>
      <p:sp>
        <p:nvSpPr>
          <p:cNvPr id="29702" name="Text Box 9"/>
          <p:cNvSpPr txBox="1">
            <a:spLocks noChangeArrowheads="1"/>
          </p:cNvSpPr>
          <p:nvPr/>
        </p:nvSpPr>
        <p:spPr bwMode="auto">
          <a:xfrm>
            <a:off x="685800" y="4191000"/>
            <a:ext cx="7467600" cy="954107"/>
          </a:xfrm>
          <a:prstGeom prst="rect">
            <a:avLst/>
          </a:prstGeom>
          <a:noFill/>
          <a:ln w="9525">
            <a:noFill/>
            <a:miter lim="800000"/>
            <a:headEnd/>
            <a:tailEnd/>
          </a:ln>
        </p:spPr>
        <p:txBody>
          <a:bodyPr wrap="square">
            <a:spAutoFit/>
          </a:bodyPr>
          <a:lstStyle/>
          <a:p>
            <a:r>
              <a:rPr lang="en-US" sz="2800" dirty="0">
                <a:latin typeface="Helvetica" pitchFamily="50" charset="0"/>
              </a:rPr>
              <a:t>It can be shown that the expected value of the error sum of squares is E(SS</a:t>
            </a:r>
            <a:r>
              <a:rPr lang="en-US" sz="2800" baseline="-25000" dirty="0">
                <a:latin typeface="Helvetica" pitchFamily="50" charset="0"/>
              </a:rPr>
              <a:t>E</a:t>
            </a:r>
            <a:r>
              <a:rPr lang="en-US" sz="2800" dirty="0">
                <a:latin typeface="Helvetica" pitchFamily="50" charset="0"/>
              </a:rPr>
              <a:t>) = (</a:t>
            </a:r>
            <a:r>
              <a:rPr lang="en-US" sz="2800" i="1" dirty="0">
                <a:latin typeface="Helvetica" pitchFamily="50" charset="0"/>
              </a:rPr>
              <a:t>n</a:t>
            </a:r>
            <a:r>
              <a:rPr lang="en-US" sz="2800" dirty="0">
                <a:latin typeface="Helvetica" pitchFamily="50" charset="0"/>
              </a:rPr>
              <a:t> – 2)</a:t>
            </a:r>
            <a:r>
              <a:rPr lang="en-US" sz="2800" b="1" dirty="0">
                <a:latin typeface="Helvetica" pitchFamily="50" charset="0"/>
                <a:sym typeface="Symbol" pitchFamily="18" charset="2"/>
              </a:rPr>
              <a:t></a:t>
            </a:r>
            <a:r>
              <a:rPr lang="en-US" sz="2800" b="1" baseline="30000" dirty="0">
                <a:latin typeface="Helvetica" pitchFamily="50" charset="0"/>
                <a:sym typeface="Symbol" pitchFamily="18" charset="2"/>
              </a:rPr>
              <a:t>2</a:t>
            </a:r>
            <a:r>
              <a:rPr lang="en-US" sz="2800" dirty="0">
                <a:latin typeface="Helvetica" pitchFamily="50" charset="0"/>
                <a:sym typeface="Symbol" pitchFamily="18" charset="2"/>
              </a:rPr>
              <a:t>.</a:t>
            </a:r>
          </a:p>
        </p:txBody>
      </p:sp>
      <p:sp>
        <p:nvSpPr>
          <p:cNvPr id="29703" name="Slide Number Placeholder 8"/>
          <p:cNvSpPr>
            <a:spLocks noGrp="1"/>
          </p:cNvSpPr>
          <p:nvPr>
            <p:ph type="sldNum" sz="quarter" idx="12"/>
          </p:nvPr>
        </p:nvSpPr>
        <p:spPr bwMode="auto">
          <a:noFill/>
          <a:ln>
            <a:miter lim="800000"/>
            <a:headEnd/>
            <a:tailEnd/>
          </a:ln>
        </p:spPr>
        <p:txBody>
          <a:bodyPr/>
          <a:lstStyle/>
          <a:p>
            <a:fld id="{3E9845E8-C8A8-40FA-8559-CC8F184A94A2}" type="slidenum">
              <a:rPr lang="en-US">
                <a:latin typeface="Helvetica" pitchFamily="50" charset="0"/>
                <a:cs typeface="Arial" charset="0"/>
              </a:rPr>
              <a:pPr/>
              <a:t>11</a:t>
            </a:fld>
            <a:endParaRPr lang="en-US">
              <a:latin typeface="Helvetica" pitchFamily="50" charset="0"/>
              <a:cs typeface="Arial" charset="0"/>
            </a:endParaRPr>
          </a:p>
        </p:txBody>
      </p:sp>
      <p:sp>
        <p:nvSpPr>
          <p:cNvPr id="1013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1377" name="Object 1"/>
          <p:cNvGraphicFramePr>
            <a:graphicFrameLocks noChangeAspect="1"/>
          </p:cNvGraphicFramePr>
          <p:nvPr/>
        </p:nvGraphicFramePr>
        <p:xfrm>
          <a:off x="2286000" y="2667000"/>
          <a:ext cx="3810000" cy="990600"/>
        </p:xfrm>
        <a:graphic>
          <a:graphicData uri="http://schemas.openxmlformats.org/presentationml/2006/ole">
            <mc:AlternateContent xmlns:mc="http://schemas.openxmlformats.org/markup-compatibility/2006">
              <mc:Choice xmlns:v="urn:schemas-microsoft-com:vml" Requires="v">
                <p:oleObj spid="_x0000_s101378" name="Equation" r:id="rId4" imgW="1739900" imgH="482600" progId="Equation.DSMT4">
                  <p:embed/>
                </p:oleObj>
              </mc:Choice>
              <mc:Fallback>
                <p:oleObj name="Equation" r:id="rId4" imgW="1739900" imgH="4826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667000"/>
                        <a:ext cx="38100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11-2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838200"/>
          </a:xfrm>
        </p:spPr>
        <p:txBody>
          <a:bodyPr/>
          <a:lstStyle/>
          <a:p>
            <a:pPr eaLnBrk="1" hangingPunct="1"/>
            <a:r>
              <a:rPr lang="en-US" sz="3600" b="1" dirty="0" smtClean="0">
                <a:latin typeface="Helvetica" pitchFamily="50" charset="0"/>
              </a:rPr>
              <a:t>11-2: Simple Linear Regression </a:t>
            </a:r>
            <a:endParaRPr lang="en-US" sz="3600" dirty="0" smtClean="0">
              <a:latin typeface="Helvetica" pitchFamily="50" charset="0"/>
            </a:endParaRPr>
          </a:p>
        </p:txBody>
      </p:sp>
      <p:sp>
        <p:nvSpPr>
          <p:cNvPr id="30723"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latin typeface="Helvetica" pitchFamily="50" charset="0"/>
            </a:endParaRPr>
          </a:p>
          <a:p>
            <a:pPr eaLnBrk="1" hangingPunct="1">
              <a:buFontTx/>
              <a:buNone/>
            </a:pPr>
            <a:endParaRPr lang="en-US" dirty="0" smtClean="0">
              <a:latin typeface="Helvetica" pitchFamily="50" charset="0"/>
            </a:endParaRPr>
          </a:p>
        </p:txBody>
      </p:sp>
      <p:sp>
        <p:nvSpPr>
          <p:cNvPr id="30724" name="Text Box 5"/>
          <p:cNvSpPr txBox="1">
            <a:spLocks noChangeArrowheads="1"/>
          </p:cNvSpPr>
          <p:nvPr/>
        </p:nvSpPr>
        <p:spPr bwMode="auto">
          <a:xfrm>
            <a:off x="533400" y="990600"/>
            <a:ext cx="7391400" cy="579438"/>
          </a:xfrm>
          <a:prstGeom prst="rect">
            <a:avLst/>
          </a:prstGeom>
          <a:noFill/>
          <a:ln w="9525">
            <a:noFill/>
            <a:miter lim="800000"/>
            <a:headEnd/>
            <a:tailEnd/>
          </a:ln>
        </p:spPr>
        <p:txBody>
          <a:bodyPr>
            <a:spAutoFit/>
          </a:bodyPr>
          <a:lstStyle/>
          <a:p>
            <a:r>
              <a:rPr lang="en-US" sz="3200" b="1" u="sng" dirty="0">
                <a:solidFill>
                  <a:srgbClr val="1F497D"/>
                </a:solidFill>
                <a:latin typeface="Helvetica" pitchFamily="50" charset="0"/>
              </a:rPr>
              <a:t>Estimating </a:t>
            </a:r>
            <a:r>
              <a:rPr lang="en-US" sz="3200" b="1" u="sng" dirty="0">
                <a:solidFill>
                  <a:srgbClr val="1F497D"/>
                </a:solidFill>
                <a:latin typeface="Helvetica" pitchFamily="50" charset="0"/>
                <a:sym typeface="Symbol" pitchFamily="18" charset="2"/>
              </a:rPr>
              <a:t></a:t>
            </a:r>
            <a:r>
              <a:rPr lang="en-US" sz="3200" b="1" u="sng" baseline="30000" dirty="0">
                <a:solidFill>
                  <a:srgbClr val="1F497D"/>
                </a:solidFill>
                <a:latin typeface="Helvetica" pitchFamily="50" charset="0"/>
                <a:sym typeface="Symbol" pitchFamily="18" charset="2"/>
              </a:rPr>
              <a:t>2</a:t>
            </a:r>
            <a:endParaRPr lang="en-US" sz="3200" b="1" u="sng" dirty="0">
              <a:solidFill>
                <a:srgbClr val="1F497D"/>
              </a:solidFill>
              <a:latin typeface="Helvetica" pitchFamily="50" charset="0"/>
            </a:endParaRPr>
          </a:p>
        </p:txBody>
      </p:sp>
      <p:sp>
        <p:nvSpPr>
          <p:cNvPr id="30725" name="Text Box 8"/>
          <p:cNvSpPr txBox="1">
            <a:spLocks noChangeArrowheads="1"/>
          </p:cNvSpPr>
          <p:nvPr/>
        </p:nvSpPr>
        <p:spPr bwMode="auto">
          <a:xfrm>
            <a:off x="609600" y="1828800"/>
            <a:ext cx="7086600" cy="519113"/>
          </a:xfrm>
          <a:prstGeom prst="rect">
            <a:avLst/>
          </a:prstGeom>
          <a:noFill/>
          <a:ln w="9525">
            <a:noFill/>
            <a:miter lim="800000"/>
            <a:headEnd/>
            <a:tailEnd/>
          </a:ln>
        </p:spPr>
        <p:txBody>
          <a:bodyPr>
            <a:spAutoFit/>
          </a:bodyPr>
          <a:lstStyle/>
          <a:p>
            <a:r>
              <a:rPr lang="en-US" sz="2800" dirty="0">
                <a:latin typeface="Helvetica" pitchFamily="50" charset="0"/>
                <a:sym typeface="Symbol" pitchFamily="18" charset="2"/>
              </a:rPr>
              <a:t>An </a:t>
            </a:r>
            <a:r>
              <a:rPr lang="en-US" sz="2800" b="1" dirty="0">
                <a:solidFill>
                  <a:srgbClr val="1F497D"/>
                </a:solidFill>
                <a:latin typeface="Helvetica" pitchFamily="50" charset="0"/>
                <a:sym typeface="Symbol" pitchFamily="18" charset="2"/>
              </a:rPr>
              <a:t>unbiased estimator</a:t>
            </a:r>
            <a:r>
              <a:rPr lang="en-US" sz="2800" dirty="0">
                <a:solidFill>
                  <a:srgbClr val="1F497D"/>
                </a:solidFill>
                <a:latin typeface="Helvetica" pitchFamily="50" charset="0"/>
                <a:sym typeface="Symbol" pitchFamily="18" charset="2"/>
              </a:rPr>
              <a:t> </a:t>
            </a:r>
            <a:r>
              <a:rPr lang="en-US" sz="2800" dirty="0">
                <a:latin typeface="Helvetica" pitchFamily="50" charset="0"/>
                <a:sym typeface="Symbol" pitchFamily="18" charset="2"/>
              </a:rPr>
              <a:t>of </a:t>
            </a:r>
            <a:r>
              <a:rPr lang="en-US" sz="2800" baseline="30000" dirty="0">
                <a:latin typeface="Helvetica" pitchFamily="50" charset="0"/>
                <a:sym typeface="Symbol" pitchFamily="18" charset="2"/>
              </a:rPr>
              <a:t>2 </a:t>
            </a:r>
            <a:r>
              <a:rPr lang="en-US" sz="2800" dirty="0">
                <a:latin typeface="Helvetica" pitchFamily="50" charset="0"/>
                <a:sym typeface="Symbol" pitchFamily="18" charset="2"/>
              </a:rPr>
              <a:t>is</a:t>
            </a:r>
            <a:endParaRPr lang="en-US" sz="2800" baseline="30000" dirty="0">
              <a:latin typeface="Helvetica" pitchFamily="50" charset="0"/>
              <a:sym typeface="Symbol" pitchFamily="18" charset="2"/>
            </a:endParaRPr>
          </a:p>
        </p:txBody>
      </p:sp>
      <p:sp>
        <p:nvSpPr>
          <p:cNvPr id="30726" name="Text Box 10"/>
          <p:cNvSpPr txBox="1">
            <a:spLocks noChangeArrowheads="1"/>
          </p:cNvSpPr>
          <p:nvPr/>
        </p:nvSpPr>
        <p:spPr bwMode="auto">
          <a:xfrm>
            <a:off x="609600" y="4038600"/>
            <a:ext cx="6248400" cy="954088"/>
          </a:xfrm>
          <a:prstGeom prst="rect">
            <a:avLst/>
          </a:prstGeom>
          <a:noFill/>
          <a:ln w="9525">
            <a:noFill/>
            <a:miter lim="800000"/>
            <a:headEnd/>
            <a:tailEnd/>
          </a:ln>
        </p:spPr>
        <p:txBody>
          <a:bodyPr>
            <a:spAutoFit/>
          </a:bodyPr>
          <a:lstStyle/>
          <a:p>
            <a:r>
              <a:rPr lang="en-US" sz="2800" dirty="0">
                <a:latin typeface="Helvetica" pitchFamily="50" charset="0"/>
              </a:rPr>
              <a:t>where </a:t>
            </a:r>
            <a:r>
              <a:rPr lang="en-US" sz="2800" i="1" dirty="0">
                <a:latin typeface="Helvetica" pitchFamily="50" charset="0"/>
              </a:rPr>
              <a:t>SS</a:t>
            </a:r>
            <a:r>
              <a:rPr lang="en-US" sz="2800" baseline="-25000" dirty="0">
                <a:latin typeface="Helvetica" pitchFamily="50" charset="0"/>
              </a:rPr>
              <a:t>E</a:t>
            </a:r>
            <a:r>
              <a:rPr lang="en-US" sz="2800" dirty="0">
                <a:latin typeface="Helvetica" pitchFamily="50" charset="0"/>
              </a:rPr>
              <a:t> can be easily computed using</a:t>
            </a:r>
          </a:p>
        </p:txBody>
      </p:sp>
      <p:sp>
        <p:nvSpPr>
          <p:cNvPr id="30727" name="Slide Number Placeholder 9"/>
          <p:cNvSpPr>
            <a:spLocks noGrp="1"/>
          </p:cNvSpPr>
          <p:nvPr>
            <p:ph type="sldNum" sz="quarter" idx="12"/>
          </p:nvPr>
        </p:nvSpPr>
        <p:spPr bwMode="auto">
          <a:noFill/>
          <a:ln>
            <a:miter lim="800000"/>
            <a:headEnd/>
            <a:tailEnd/>
          </a:ln>
        </p:spPr>
        <p:txBody>
          <a:bodyPr/>
          <a:lstStyle/>
          <a:p>
            <a:fld id="{3A96D990-7584-4FF3-B4C6-26637BE5AD53}" type="slidenum">
              <a:rPr lang="en-US">
                <a:latin typeface="Helvetica" pitchFamily="50" charset="0"/>
                <a:cs typeface="Arial" charset="0"/>
              </a:rPr>
              <a:pPr/>
              <a:t>12</a:t>
            </a:fld>
            <a:endParaRPr lang="en-US">
              <a:latin typeface="Helvetica" pitchFamily="50" charset="0"/>
              <a:cs typeface="Arial" charset="0"/>
            </a:endParaRPr>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9329" name="Object 1"/>
          <p:cNvGraphicFramePr>
            <a:graphicFrameLocks noChangeAspect="1"/>
          </p:cNvGraphicFramePr>
          <p:nvPr/>
        </p:nvGraphicFramePr>
        <p:xfrm>
          <a:off x="2819400" y="2590800"/>
          <a:ext cx="2286000" cy="914400"/>
        </p:xfrm>
        <a:graphic>
          <a:graphicData uri="http://schemas.openxmlformats.org/presentationml/2006/ole">
            <mc:AlternateContent xmlns:mc="http://schemas.openxmlformats.org/markup-compatibility/2006">
              <mc:Choice xmlns:v="urn:schemas-microsoft-com:vml" Requires="v">
                <p:oleObj spid="_x0000_s99333" name="Equation" r:id="rId4" imgW="698197" imgH="431613" progId="Equation.DSMT4">
                  <p:embed/>
                </p:oleObj>
              </mc:Choice>
              <mc:Fallback>
                <p:oleObj name="Equation" r:id="rId4" imgW="698197" imgH="431613"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590800"/>
                        <a:ext cx="2286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1" name="Rectangle 3"/>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6705600" y="2895600"/>
            <a:ext cx="1143000" cy="400110"/>
          </a:xfrm>
          <a:prstGeom prst="rect">
            <a:avLst/>
          </a:prstGeom>
          <a:noFill/>
        </p:spPr>
        <p:txBody>
          <a:bodyPr wrap="square" rtlCol="0">
            <a:spAutoFit/>
          </a:bodyPr>
          <a:lstStyle/>
          <a:p>
            <a:r>
              <a:rPr lang="en-US" sz="2000" dirty="0" smtClean="0">
                <a:latin typeface="Helvetica" pitchFamily="34" charset="0"/>
                <a:cs typeface="Helvetica" pitchFamily="34" charset="0"/>
              </a:rPr>
              <a:t>(11-4)</a:t>
            </a:r>
            <a:endParaRPr lang="en-US" sz="2000" dirty="0">
              <a:latin typeface="Helvetica" pitchFamily="34" charset="0"/>
              <a:cs typeface="Helvetica" pitchFamily="34" charset="0"/>
            </a:endParaRPr>
          </a:p>
        </p:txBody>
      </p:sp>
      <p:sp>
        <p:nvSpPr>
          <p:cNvPr id="993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9332" name="Object 4"/>
          <p:cNvGraphicFramePr>
            <a:graphicFrameLocks noChangeAspect="1"/>
          </p:cNvGraphicFramePr>
          <p:nvPr/>
        </p:nvGraphicFramePr>
        <p:xfrm>
          <a:off x="2895600" y="4953000"/>
          <a:ext cx="3200400" cy="685800"/>
        </p:xfrm>
        <a:graphic>
          <a:graphicData uri="http://schemas.openxmlformats.org/presentationml/2006/ole">
            <mc:AlternateContent xmlns:mc="http://schemas.openxmlformats.org/markup-compatibility/2006">
              <mc:Choice xmlns:v="urn:schemas-microsoft-com:vml" Requires="v">
                <p:oleObj spid="_x0000_s99334" name="Equation" r:id="rId6" imgW="1167893" imgH="266584" progId="Equation.DSMT4">
                  <p:embed/>
                </p:oleObj>
              </mc:Choice>
              <mc:Fallback>
                <p:oleObj name="Equation" r:id="rId6" imgW="1167893" imgH="266584"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953000"/>
                        <a:ext cx="3200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705600" y="5010090"/>
            <a:ext cx="1143000" cy="400110"/>
          </a:xfrm>
          <a:prstGeom prst="rect">
            <a:avLst/>
          </a:prstGeom>
          <a:noFill/>
        </p:spPr>
        <p:txBody>
          <a:bodyPr wrap="square" rtlCol="0">
            <a:spAutoFit/>
          </a:bodyPr>
          <a:lstStyle/>
          <a:p>
            <a:r>
              <a:rPr lang="en-US" sz="2000" dirty="0" smtClean="0">
                <a:latin typeface="Helvetica" pitchFamily="34" charset="0"/>
                <a:cs typeface="Helvetica" pitchFamily="34" charset="0"/>
              </a:rPr>
              <a:t>(11-5)</a:t>
            </a:r>
            <a:endParaRPr lang="en-US" sz="2000" dirty="0">
              <a:latin typeface="Helvetica" pitchFamily="34" charset="0"/>
              <a:cs typeface="Helvetica" pitchFamily="34" charset="0"/>
            </a:endParaRPr>
          </a:p>
        </p:txBody>
      </p:sp>
      <p:sp>
        <p:nvSpPr>
          <p:cNvPr id="15"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11-2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0"/>
            <a:ext cx="8382000" cy="838200"/>
          </a:xfrm>
        </p:spPr>
        <p:txBody>
          <a:bodyPr>
            <a:noAutofit/>
          </a:bodyPr>
          <a:lstStyle/>
          <a:p>
            <a:pPr eaLnBrk="1" hangingPunct="1"/>
            <a:r>
              <a:rPr lang="en-US" sz="2700" b="1" dirty="0" smtClean="0">
                <a:latin typeface="Helvetica" pitchFamily="50" charset="0"/>
              </a:rPr>
              <a:t>11-3: Properties of the Least Squares Estimators </a:t>
            </a:r>
            <a:endParaRPr lang="en-US" sz="2700" dirty="0" smtClean="0">
              <a:latin typeface="Helvetica" pitchFamily="50" charset="0"/>
            </a:endParaRPr>
          </a:p>
        </p:txBody>
      </p:sp>
      <p:sp>
        <p:nvSpPr>
          <p:cNvPr id="31747"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31748" name="Text Box 13"/>
          <p:cNvSpPr txBox="1">
            <a:spLocks noChangeArrowheads="1"/>
          </p:cNvSpPr>
          <p:nvPr/>
        </p:nvSpPr>
        <p:spPr bwMode="auto">
          <a:xfrm>
            <a:off x="685800" y="1219200"/>
            <a:ext cx="5410200" cy="519113"/>
          </a:xfrm>
          <a:prstGeom prst="rect">
            <a:avLst/>
          </a:prstGeom>
          <a:noFill/>
          <a:ln w="9525">
            <a:noFill/>
            <a:miter lim="800000"/>
            <a:headEnd/>
            <a:tailEnd/>
          </a:ln>
        </p:spPr>
        <p:txBody>
          <a:bodyPr>
            <a:spAutoFit/>
          </a:bodyPr>
          <a:lstStyle/>
          <a:p>
            <a:pPr>
              <a:buFontTx/>
              <a:buChar char="•"/>
            </a:pPr>
            <a:r>
              <a:rPr lang="en-US" sz="2800" dirty="0">
                <a:latin typeface="Helvetica" pitchFamily="50" charset="0"/>
              </a:rPr>
              <a:t> Slope Properties</a:t>
            </a:r>
          </a:p>
        </p:txBody>
      </p:sp>
      <p:sp>
        <p:nvSpPr>
          <p:cNvPr id="31749" name="Text Box 14"/>
          <p:cNvSpPr txBox="1">
            <a:spLocks noChangeArrowheads="1"/>
          </p:cNvSpPr>
          <p:nvPr/>
        </p:nvSpPr>
        <p:spPr bwMode="auto">
          <a:xfrm>
            <a:off x="762000" y="3276600"/>
            <a:ext cx="5410200" cy="519113"/>
          </a:xfrm>
          <a:prstGeom prst="rect">
            <a:avLst/>
          </a:prstGeom>
          <a:noFill/>
          <a:ln w="9525">
            <a:noFill/>
            <a:miter lim="800000"/>
            <a:headEnd/>
            <a:tailEnd/>
          </a:ln>
        </p:spPr>
        <p:txBody>
          <a:bodyPr>
            <a:spAutoFit/>
          </a:bodyPr>
          <a:lstStyle/>
          <a:p>
            <a:pPr>
              <a:buFontTx/>
              <a:buChar char="•"/>
            </a:pPr>
            <a:r>
              <a:rPr lang="en-US" sz="2800" dirty="0">
                <a:latin typeface="Helvetica" pitchFamily="50" charset="0"/>
              </a:rPr>
              <a:t> Intercept Properties</a:t>
            </a:r>
          </a:p>
        </p:txBody>
      </p:sp>
      <p:sp>
        <p:nvSpPr>
          <p:cNvPr id="31750" name="Slide Number Placeholder 9"/>
          <p:cNvSpPr>
            <a:spLocks noGrp="1"/>
          </p:cNvSpPr>
          <p:nvPr>
            <p:ph type="sldNum" sz="quarter" idx="12"/>
          </p:nvPr>
        </p:nvSpPr>
        <p:spPr bwMode="auto">
          <a:noFill/>
          <a:ln>
            <a:miter lim="800000"/>
            <a:headEnd/>
            <a:tailEnd/>
          </a:ln>
        </p:spPr>
        <p:txBody>
          <a:bodyPr/>
          <a:lstStyle/>
          <a:p>
            <a:fld id="{FE6D7434-1252-430B-BD6E-1C2425E0A431}" type="slidenum">
              <a:rPr lang="en-US">
                <a:latin typeface="Helvetica" pitchFamily="50" charset="0"/>
                <a:cs typeface="Arial" charset="0"/>
              </a:rPr>
              <a:pPr/>
              <a:t>13</a:t>
            </a:fld>
            <a:endParaRPr lang="en-US">
              <a:latin typeface="Helvetica" pitchFamily="50" charset="0"/>
              <a:cs typeface="Arial" charset="0"/>
            </a:endParaRPr>
          </a:p>
        </p:txBody>
      </p:sp>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7281" name="Object 1"/>
          <p:cNvGraphicFramePr>
            <a:graphicFrameLocks noChangeAspect="1"/>
          </p:cNvGraphicFramePr>
          <p:nvPr/>
        </p:nvGraphicFramePr>
        <p:xfrm>
          <a:off x="1676400" y="2209800"/>
          <a:ext cx="1828800" cy="533400"/>
        </p:xfrm>
        <a:graphic>
          <a:graphicData uri="http://schemas.openxmlformats.org/presentationml/2006/ole">
            <mc:AlternateContent xmlns:mc="http://schemas.openxmlformats.org/markup-compatibility/2006">
              <mc:Choice xmlns:v="urn:schemas-microsoft-com:vml" Requires="v">
                <p:oleObj spid="_x0000_s97286" name="Equation" r:id="rId4" imgW="660113" imgH="241195" progId="Equation.DSMT4">
                  <p:embed/>
                </p:oleObj>
              </mc:Choice>
              <mc:Fallback>
                <p:oleObj name="Equation" r:id="rId4" imgW="660113" imgH="241195"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09800"/>
                        <a:ext cx="1828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7283" name="Object 3"/>
          <p:cNvGraphicFramePr>
            <a:graphicFrameLocks noChangeAspect="1"/>
          </p:cNvGraphicFramePr>
          <p:nvPr/>
        </p:nvGraphicFramePr>
        <p:xfrm>
          <a:off x="4648200" y="2057400"/>
          <a:ext cx="2133600" cy="990600"/>
        </p:xfrm>
        <a:graphic>
          <a:graphicData uri="http://schemas.openxmlformats.org/presentationml/2006/ole">
            <mc:AlternateContent xmlns:mc="http://schemas.openxmlformats.org/markup-compatibility/2006">
              <mc:Choice xmlns:v="urn:schemas-microsoft-com:vml" Requires="v">
                <p:oleObj spid="_x0000_s97287" name="Equation" r:id="rId6" imgW="774364" imgH="469696" progId="Equation.DSMT4">
                  <p:embed/>
                </p:oleObj>
              </mc:Choice>
              <mc:Fallback>
                <p:oleObj name="Equation" r:id="rId6" imgW="774364" imgH="469696"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057400"/>
                        <a:ext cx="2133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7285" name="Object 5"/>
          <p:cNvGraphicFramePr>
            <a:graphicFrameLocks noChangeAspect="1"/>
          </p:cNvGraphicFramePr>
          <p:nvPr/>
        </p:nvGraphicFramePr>
        <p:xfrm>
          <a:off x="1600200" y="4114800"/>
          <a:ext cx="5867400" cy="1066800"/>
        </p:xfrm>
        <a:graphic>
          <a:graphicData uri="http://schemas.openxmlformats.org/presentationml/2006/ole">
            <mc:AlternateContent xmlns:mc="http://schemas.openxmlformats.org/markup-compatibility/2006">
              <mc:Choice xmlns:v="urn:schemas-microsoft-com:vml" Requires="v">
                <p:oleObj spid="_x0000_s97288" name="Equation" r:id="rId8" imgW="2565400" imgH="508000" progId="Equation.DSMT4">
                  <p:embed/>
                </p:oleObj>
              </mc:Choice>
              <mc:Fallback>
                <p:oleObj name="Equation" r:id="rId8" imgW="2565400" imgH="508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114800"/>
                        <a:ext cx="58674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11-3 Properties of the Least Squares Estimators</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838200"/>
          </a:xfrm>
        </p:spPr>
        <p:txBody>
          <a:bodyPr>
            <a:normAutofit/>
          </a:bodyPr>
          <a:lstStyle/>
          <a:p>
            <a:pPr eaLnBrk="1" hangingPunct="1"/>
            <a:r>
              <a:rPr lang="en-US" sz="2700" b="1" dirty="0" smtClean="0">
                <a:latin typeface="Helvetica" pitchFamily="50" charset="0"/>
              </a:rPr>
              <a:t>11-4: Hypothesis Tests in Simple Linear Regression</a:t>
            </a:r>
            <a:endParaRPr lang="en-US" sz="2700" dirty="0" smtClean="0">
              <a:latin typeface="Helvetica" pitchFamily="50" charset="0"/>
            </a:endParaRPr>
          </a:p>
        </p:txBody>
      </p:sp>
      <p:sp>
        <p:nvSpPr>
          <p:cNvPr id="32771"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latin typeface="Helvetica" pitchFamily="50" charset="0"/>
            </a:endParaRPr>
          </a:p>
          <a:p>
            <a:pPr eaLnBrk="1" hangingPunct="1">
              <a:buFontTx/>
              <a:buNone/>
            </a:pPr>
            <a:endParaRPr lang="en-US" dirty="0" smtClean="0">
              <a:latin typeface="Helvetica" pitchFamily="50" charset="0"/>
            </a:endParaRPr>
          </a:p>
        </p:txBody>
      </p:sp>
      <p:sp>
        <p:nvSpPr>
          <p:cNvPr id="32772" name="Text Box 8"/>
          <p:cNvSpPr txBox="1">
            <a:spLocks noChangeArrowheads="1"/>
          </p:cNvSpPr>
          <p:nvPr/>
        </p:nvSpPr>
        <p:spPr bwMode="auto">
          <a:xfrm>
            <a:off x="457200" y="1004887"/>
            <a:ext cx="4038600" cy="519113"/>
          </a:xfrm>
          <a:prstGeom prst="rect">
            <a:avLst/>
          </a:prstGeom>
          <a:noFill/>
          <a:ln w="9525">
            <a:noFill/>
            <a:miter lim="800000"/>
            <a:headEnd/>
            <a:tailEnd/>
          </a:ln>
        </p:spPr>
        <p:txBody>
          <a:bodyPr>
            <a:spAutoFit/>
          </a:bodyPr>
          <a:lstStyle/>
          <a:p>
            <a:r>
              <a:rPr lang="en-US" sz="2800" b="1" dirty="0">
                <a:solidFill>
                  <a:srgbClr val="1F497D"/>
                </a:solidFill>
                <a:latin typeface="Helvetica" pitchFamily="50" charset="0"/>
              </a:rPr>
              <a:t>11-4.1 Use of </a:t>
            </a:r>
            <a:r>
              <a:rPr lang="en-US" sz="2800" b="1" i="1" dirty="0">
                <a:solidFill>
                  <a:srgbClr val="1F497D"/>
                </a:solidFill>
                <a:latin typeface="Helvetica" pitchFamily="50" charset="0"/>
              </a:rPr>
              <a:t>t</a:t>
            </a:r>
            <a:r>
              <a:rPr lang="en-US" sz="2800" b="1" dirty="0">
                <a:solidFill>
                  <a:srgbClr val="1F497D"/>
                </a:solidFill>
                <a:latin typeface="Helvetica" pitchFamily="50" charset="0"/>
              </a:rPr>
              <a:t>-Tests</a:t>
            </a:r>
          </a:p>
        </p:txBody>
      </p:sp>
      <p:sp>
        <p:nvSpPr>
          <p:cNvPr id="32773" name="Text Box 11"/>
          <p:cNvSpPr txBox="1">
            <a:spLocks noChangeArrowheads="1"/>
          </p:cNvSpPr>
          <p:nvPr/>
        </p:nvSpPr>
        <p:spPr bwMode="auto">
          <a:xfrm>
            <a:off x="609600" y="1752600"/>
            <a:ext cx="7391400" cy="2246769"/>
          </a:xfrm>
          <a:prstGeom prst="rect">
            <a:avLst/>
          </a:prstGeom>
          <a:noFill/>
          <a:ln w="9525">
            <a:noFill/>
            <a:miter lim="800000"/>
            <a:headEnd/>
            <a:tailEnd/>
          </a:ln>
        </p:spPr>
        <p:txBody>
          <a:bodyPr wrap="square">
            <a:spAutoFit/>
          </a:bodyPr>
          <a:lstStyle/>
          <a:p>
            <a:r>
              <a:rPr lang="en-US" sz="2800" dirty="0">
                <a:latin typeface="Helvetica" pitchFamily="50" charset="0"/>
              </a:rPr>
              <a:t>Suppose we wish to </a:t>
            </a:r>
            <a:r>
              <a:rPr lang="en-US" sz="2800" dirty="0" smtClean="0">
                <a:latin typeface="Helvetica" pitchFamily="50" charset="0"/>
              </a:rPr>
              <a:t>test</a:t>
            </a:r>
          </a:p>
          <a:p>
            <a:endParaRPr lang="en-US" sz="2800" dirty="0" smtClean="0">
              <a:latin typeface="Helvetica" pitchFamily="50" charset="0"/>
            </a:endParaRPr>
          </a:p>
          <a:p>
            <a:r>
              <a:rPr lang="en-US" sz="2800" i="1" dirty="0" smtClean="0"/>
              <a:t>                                H</a:t>
            </a:r>
            <a:r>
              <a:rPr lang="en-US" sz="2800" baseline="-25000" dirty="0" smtClean="0"/>
              <a:t>0</a:t>
            </a:r>
            <a:r>
              <a:rPr lang="en-US" sz="2800" dirty="0" smtClean="0"/>
              <a:t>: </a:t>
            </a:r>
            <a:r>
              <a:rPr lang="en-US" sz="2800" dirty="0" smtClean="0">
                <a:latin typeface="Symbol" pitchFamily="18" charset="2"/>
              </a:rPr>
              <a:t>b</a:t>
            </a:r>
            <a:r>
              <a:rPr lang="en-US" sz="2800" baseline="-25000" dirty="0" smtClean="0"/>
              <a:t>1</a:t>
            </a:r>
            <a:r>
              <a:rPr lang="en-US" sz="2800" dirty="0" smtClean="0"/>
              <a:t> = </a:t>
            </a:r>
            <a:r>
              <a:rPr lang="en-US" sz="2800" dirty="0" smtClean="0">
                <a:latin typeface="Symbol" pitchFamily="18" charset="2"/>
              </a:rPr>
              <a:t>b</a:t>
            </a:r>
            <a:r>
              <a:rPr lang="en-US" sz="2800" baseline="-25000" dirty="0" smtClean="0"/>
              <a:t>1,0</a:t>
            </a:r>
            <a:endParaRPr lang="en-US" sz="2800" dirty="0" smtClean="0"/>
          </a:p>
          <a:p>
            <a:r>
              <a:rPr lang="en-US" sz="2800" i="1" dirty="0" smtClean="0"/>
              <a:t>                                H</a:t>
            </a:r>
            <a:r>
              <a:rPr lang="en-US" sz="2800" baseline="-25000" dirty="0" smtClean="0"/>
              <a:t>1</a:t>
            </a:r>
            <a:r>
              <a:rPr lang="en-US" sz="2800" dirty="0" smtClean="0"/>
              <a:t>: </a:t>
            </a:r>
            <a:r>
              <a:rPr lang="en-US" sz="2800" dirty="0" smtClean="0">
                <a:latin typeface="Symbol" pitchFamily="18" charset="2"/>
              </a:rPr>
              <a:t>b</a:t>
            </a:r>
            <a:r>
              <a:rPr lang="en-US" sz="2800" baseline="-25000" dirty="0" smtClean="0"/>
              <a:t>1</a:t>
            </a:r>
            <a:r>
              <a:rPr lang="en-US" sz="2800" dirty="0" smtClean="0"/>
              <a:t> </a:t>
            </a:r>
            <a:r>
              <a:rPr lang="en-US" sz="2800" dirty="0" smtClean="0">
                <a:sym typeface="Symbol"/>
              </a:rPr>
              <a:t></a:t>
            </a:r>
            <a:r>
              <a:rPr lang="en-US" sz="2800" dirty="0" smtClean="0"/>
              <a:t> </a:t>
            </a:r>
            <a:r>
              <a:rPr lang="en-US" sz="2800" dirty="0" smtClean="0">
                <a:latin typeface="Symbol" pitchFamily="18" charset="2"/>
              </a:rPr>
              <a:t>b</a:t>
            </a:r>
            <a:r>
              <a:rPr lang="en-US" sz="2800" baseline="-25000" dirty="0" smtClean="0"/>
              <a:t>1,0</a:t>
            </a:r>
            <a:endParaRPr lang="en-US" sz="2800" dirty="0" smtClean="0"/>
          </a:p>
          <a:p>
            <a:endParaRPr lang="en-US" sz="2800" dirty="0">
              <a:latin typeface="Helvetica" pitchFamily="50" charset="0"/>
            </a:endParaRPr>
          </a:p>
        </p:txBody>
      </p:sp>
      <p:sp>
        <p:nvSpPr>
          <p:cNvPr id="32774" name="Text Box 13"/>
          <p:cNvSpPr txBox="1">
            <a:spLocks noChangeArrowheads="1"/>
          </p:cNvSpPr>
          <p:nvPr/>
        </p:nvSpPr>
        <p:spPr bwMode="auto">
          <a:xfrm>
            <a:off x="685800" y="3810000"/>
            <a:ext cx="6705600" cy="519113"/>
          </a:xfrm>
          <a:prstGeom prst="rect">
            <a:avLst/>
          </a:prstGeom>
          <a:noFill/>
          <a:ln w="9525">
            <a:noFill/>
            <a:miter lim="800000"/>
            <a:headEnd/>
            <a:tailEnd/>
          </a:ln>
        </p:spPr>
        <p:txBody>
          <a:bodyPr>
            <a:spAutoFit/>
          </a:bodyPr>
          <a:lstStyle/>
          <a:p>
            <a:r>
              <a:rPr lang="en-US" sz="2800" dirty="0">
                <a:latin typeface="Helvetica" pitchFamily="50" charset="0"/>
              </a:rPr>
              <a:t>An appropriate test statistic would be</a:t>
            </a:r>
          </a:p>
        </p:txBody>
      </p:sp>
      <p:sp>
        <p:nvSpPr>
          <p:cNvPr id="32775" name="Slide Number Placeholder 9"/>
          <p:cNvSpPr>
            <a:spLocks noGrp="1"/>
          </p:cNvSpPr>
          <p:nvPr>
            <p:ph type="sldNum" sz="quarter" idx="12"/>
          </p:nvPr>
        </p:nvSpPr>
        <p:spPr bwMode="auto">
          <a:noFill/>
          <a:ln>
            <a:miter lim="800000"/>
            <a:headEnd/>
            <a:tailEnd/>
          </a:ln>
        </p:spPr>
        <p:txBody>
          <a:bodyPr/>
          <a:lstStyle/>
          <a:p>
            <a:fld id="{24068BB6-D689-4074-A399-74F527C70F35}" type="slidenum">
              <a:rPr lang="en-US">
                <a:latin typeface="Helvetica" pitchFamily="50" charset="0"/>
                <a:cs typeface="Arial" charset="0"/>
              </a:rPr>
              <a:pPr/>
              <a:t>14</a:t>
            </a:fld>
            <a:endParaRPr lang="en-US">
              <a:latin typeface="Helvetica" pitchFamily="50" charset="0"/>
              <a:cs typeface="Arial" charset="0"/>
            </a:endParaRPr>
          </a:p>
        </p:txBody>
      </p:sp>
      <p:sp>
        <p:nvSpPr>
          <p:cNvPr id="95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5233" name="Object 1"/>
          <p:cNvGraphicFramePr>
            <a:graphicFrameLocks noChangeAspect="1"/>
          </p:cNvGraphicFramePr>
          <p:nvPr/>
        </p:nvGraphicFramePr>
        <p:xfrm>
          <a:off x="3657600" y="4495800"/>
          <a:ext cx="2286000" cy="1143000"/>
        </p:xfrm>
        <a:graphic>
          <a:graphicData uri="http://schemas.openxmlformats.org/presentationml/2006/ole">
            <mc:AlternateContent xmlns:mc="http://schemas.openxmlformats.org/markup-compatibility/2006">
              <mc:Choice xmlns:v="urn:schemas-microsoft-com:vml" Requires="v">
                <p:oleObj spid="_x0000_s95234" name="Equation" r:id="rId4" imgW="889000" imgH="558800" progId="Equation.DSMT4">
                  <p:embed/>
                </p:oleObj>
              </mc:Choice>
              <mc:Fallback>
                <p:oleObj name="Equation" r:id="rId4" imgW="889000" imgH="5588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495800"/>
                        <a:ext cx="22860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5" name="Rectangle 3"/>
          <p:cNvSpPr>
            <a:spLocks noChangeArrowheads="1"/>
          </p:cNvSpPr>
          <p:nvPr/>
        </p:nvSpPr>
        <p:spPr bwMode="auto">
          <a:xfrm>
            <a:off x="0" y="56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11-4 Hypothesis Tests in Simple Linear Regression</a:t>
            </a:r>
            <a:endParaRPr lang="en-US" dirty="0">
              <a:latin typeface="Helvetica" pitchFamily="50" charset="0"/>
            </a:endParaRPr>
          </a:p>
        </p:txBody>
      </p:sp>
      <p:sp>
        <p:nvSpPr>
          <p:cNvPr id="12" name="TextBox 11"/>
          <p:cNvSpPr txBox="1"/>
          <p:nvPr/>
        </p:nvSpPr>
        <p:spPr>
          <a:xfrm>
            <a:off x="6705600" y="5010090"/>
            <a:ext cx="1143000" cy="400110"/>
          </a:xfrm>
          <a:prstGeom prst="rect">
            <a:avLst/>
          </a:prstGeom>
          <a:noFill/>
        </p:spPr>
        <p:txBody>
          <a:bodyPr wrap="square" rtlCol="0">
            <a:spAutoFit/>
          </a:bodyPr>
          <a:lstStyle/>
          <a:p>
            <a:r>
              <a:rPr lang="en-US" sz="2000" dirty="0" smtClean="0">
                <a:latin typeface="Helvetica" pitchFamily="34" charset="0"/>
                <a:cs typeface="Helvetica" pitchFamily="34" charset="0"/>
              </a:rPr>
              <a:t>(11-6)</a:t>
            </a:r>
            <a:endParaRPr lang="en-US" sz="2000" dirty="0">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838200"/>
          </a:xfrm>
        </p:spPr>
        <p:txBody>
          <a:bodyPr>
            <a:normAutofit/>
          </a:bodyPr>
          <a:lstStyle/>
          <a:p>
            <a:pPr eaLnBrk="1" hangingPunct="1"/>
            <a:r>
              <a:rPr lang="en-US" sz="2700" b="1" dirty="0" smtClean="0">
                <a:latin typeface="Helvetica" pitchFamily="50" charset="0"/>
              </a:rPr>
              <a:t>11-4: Hypothesis Tests in Simple Linear Regression </a:t>
            </a:r>
            <a:endParaRPr lang="en-US" sz="2700" dirty="0" smtClean="0">
              <a:latin typeface="Helvetica" pitchFamily="50" charset="0"/>
            </a:endParaRPr>
          </a:p>
        </p:txBody>
      </p:sp>
      <p:sp>
        <p:nvSpPr>
          <p:cNvPr id="33795"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33796" name="Text Box 5"/>
          <p:cNvSpPr txBox="1">
            <a:spLocks noChangeArrowheads="1"/>
          </p:cNvSpPr>
          <p:nvPr/>
        </p:nvSpPr>
        <p:spPr bwMode="auto">
          <a:xfrm>
            <a:off x="457200" y="990600"/>
            <a:ext cx="4038600" cy="519113"/>
          </a:xfrm>
          <a:prstGeom prst="rect">
            <a:avLst/>
          </a:prstGeom>
          <a:noFill/>
          <a:ln w="9525">
            <a:noFill/>
            <a:miter lim="800000"/>
            <a:headEnd/>
            <a:tailEnd/>
          </a:ln>
        </p:spPr>
        <p:txBody>
          <a:bodyPr>
            <a:spAutoFit/>
          </a:bodyPr>
          <a:lstStyle/>
          <a:p>
            <a:r>
              <a:rPr lang="en-US" sz="2800" b="1" dirty="0">
                <a:solidFill>
                  <a:srgbClr val="1F497D"/>
                </a:solidFill>
                <a:latin typeface="Helvetica" pitchFamily="50" charset="0"/>
              </a:rPr>
              <a:t>11-4.1 Use of </a:t>
            </a:r>
            <a:r>
              <a:rPr lang="en-US" sz="2800" b="1" i="1" dirty="0">
                <a:solidFill>
                  <a:srgbClr val="1F497D"/>
                </a:solidFill>
                <a:latin typeface="Helvetica" pitchFamily="50" charset="0"/>
              </a:rPr>
              <a:t>t</a:t>
            </a:r>
            <a:r>
              <a:rPr lang="en-US" sz="2800" b="1" dirty="0">
                <a:solidFill>
                  <a:srgbClr val="1F497D"/>
                </a:solidFill>
                <a:latin typeface="Helvetica" pitchFamily="50" charset="0"/>
              </a:rPr>
              <a:t>-Tests</a:t>
            </a:r>
          </a:p>
        </p:txBody>
      </p:sp>
      <p:sp>
        <p:nvSpPr>
          <p:cNvPr id="33797" name="Text Box 6"/>
          <p:cNvSpPr txBox="1">
            <a:spLocks noChangeArrowheads="1"/>
          </p:cNvSpPr>
          <p:nvPr/>
        </p:nvSpPr>
        <p:spPr bwMode="auto">
          <a:xfrm>
            <a:off x="533400" y="3581400"/>
            <a:ext cx="6781800" cy="1815882"/>
          </a:xfrm>
          <a:prstGeom prst="rect">
            <a:avLst/>
          </a:prstGeom>
          <a:noFill/>
          <a:ln w="9525">
            <a:noFill/>
            <a:miter lim="800000"/>
            <a:headEnd/>
            <a:tailEnd/>
          </a:ln>
        </p:spPr>
        <p:txBody>
          <a:bodyPr>
            <a:spAutoFit/>
          </a:bodyPr>
          <a:lstStyle/>
          <a:p>
            <a:r>
              <a:rPr lang="en-US" sz="2800" dirty="0">
                <a:latin typeface="Helvetica" pitchFamily="50" charset="0"/>
              </a:rPr>
              <a:t>We would reject the null hypothesis </a:t>
            </a:r>
            <a:r>
              <a:rPr lang="en-US" sz="2800" dirty="0" smtClean="0">
                <a:latin typeface="Helvetica" pitchFamily="50" charset="0"/>
              </a:rPr>
              <a:t>if</a:t>
            </a:r>
          </a:p>
          <a:p>
            <a:endParaRPr lang="en-US" sz="2800" dirty="0" smtClean="0">
              <a:latin typeface="Helvetica" pitchFamily="50" charset="0"/>
            </a:endParaRPr>
          </a:p>
          <a:p>
            <a:r>
              <a:rPr lang="en-US" sz="2800" dirty="0" smtClean="0"/>
              <a:t>                              |</a:t>
            </a:r>
            <a:r>
              <a:rPr lang="en-US" sz="2800" i="1" dirty="0" smtClean="0"/>
              <a:t>t</a:t>
            </a:r>
            <a:r>
              <a:rPr lang="en-US" sz="2800" baseline="-25000" dirty="0" smtClean="0"/>
              <a:t>0</a:t>
            </a:r>
            <a:r>
              <a:rPr lang="en-US" sz="2800" dirty="0" smtClean="0"/>
              <a:t>| &gt; </a:t>
            </a:r>
            <a:r>
              <a:rPr lang="en-US" sz="2800" i="1" dirty="0" err="1" smtClean="0"/>
              <a:t>t</a:t>
            </a:r>
            <a:r>
              <a:rPr lang="en-US" sz="2800" baseline="-25000" dirty="0" err="1" smtClean="0">
                <a:latin typeface="Symbol" pitchFamily="18" charset="2"/>
              </a:rPr>
              <a:t>a</a:t>
            </a:r>
            <a:r>
              <a:rPr lang="en-US" sz="2800" baseline="-25000" dirty="0" smtClean="0"/>
              <a:t>/2,</a:t>
            </a:r>
            <a:r>
              <a:rPr lang="en-US" sz="2800" i="1" baseline="-25000" dirty="0" smtClean="0"/>
              <a:t>n</a:t>
            </a:r>
            <a:r>
              <a:rPr lang="en-US" sz="2800" baseline="-25000" dirty="0" smtClean="0"/>
              <a:t> - 2</a:t>
            </a:r>
            <a:endParaRPr lang="en-US" sz="2800" dirty="0" smtClean="0"/>
          </a:p>
          <a:p>
            <a:endParaRPr lang="en-US" sz="2800" dirty="0">
              <a:latin typeface="Helvetica" pitchFamily="50" charset="0"/>
            </a:endParaRPr>
          </a:p>
        </p:txBody>
      </p:sp>
      <p:sp>
        <p:nvSpPr>
          <p:cNvPr id="33798" name="Text Box 11"/>
          <p:cNvSpPr txBox="1">
            <a:spLocks noChangeArrowheads="1"/>
          </p:cNvSpPr>
          <p:nvPr/>
        </p:nvSpPr>
        <p:spPr bwMode="auto">
          <a:xfrm>
            <a:off x="457200" y="1676400"/>
            <a:ext cx="7162800" cy="519113"/>
          </a:xfrm>
          <a:prstGeom prst="rect">
            <a:avLst/>
          </a:prstGeom>
          <a:noFill/>
          <a:ln w="9525">
            <a:noFill/>
            <a:miter lim="800000"/>
            <a:headEnd/>
            <a:tailEnd/>
          </a:ln>
        </p:spPr>
        <p:txBody>
          <a:bodyPr>
            <a:spAutoFit/>
          </a:bodyPr>
          <a:lstStyle/>
          <a:p>
            <a:r>
              <a:rPr lang="en-US" sz="2800" dirty="0">
                <a:latin typeface="Helvetica" pitchFamily="50" charset="0"/>
              </a:rPr>
              <a:t>The test statistic could also be written as</a:t>
            </a:r>
            <a:r>
              <a:rPr lang="en-US" dirty="0">
                <a:latin typeface="Helvetica" pitchFamily="50" charset="0"/>
              </a:rPr>
              <a:t>:</a:t>
            </a:r>
          </a:p>
        </p:txBody>
      </p:sp>
      <p:sp>
        <p:nvSpPr>
          <p:cNvPr id="33799" name="Slide Number Placeholder 9"/>
          <p:cNvSpPr>
            <a:spLocks noGrp="1"/>
          </p:cNvSpPr>
          <p:nvPr>
            <p:ph type="sldNum" sz="quarter" idx="12"/>
          </p:nvPr>
        </p:nvSpPr>
        <p:spPr bwMode="auto">
          <a:noFill/>
          <a:ln>
            <a:miter lim="800000"/>
            <a:headEnd/>
            <a:tailEnd/>
          </a:ln>
        </p:spPr>
        <p:txBody>
          <a:bodyPr/>
          <a:lstStyle/>
          <a:p>
            <a:fld id="{4E3A55E9-7D2D-4694-9FC4-51A68E16EE6F}" type="slidenum">
              <a:rPr lang="en-US">
                <a:latin typeface="Helvetica" pitchFamily="50" charset="0"/>
                <a:cs typeface="Arial" charset="0"/>
              </a:rPr>
              <a:pPr/>
              <a:t>15</a:t>
            </a:fld>
            <a:endParaRPr lang="en-US">
              <a:latin typeface="Helvetica" pitchFamily="50" charset="0"/>
              <a:cs typeface="Arial" charset="0"/>
            </a:endParaRPr>
          </a:p>
        </p:txBody>
      </p:sp>
      <p:sp>
        <p:nvSpPr>
          <p:cNvPr id="93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85" name="Object 1"/>
          <p:cNvGraphicFramePr>
            <a:graphicFrameLocks noChangeAspect="1"/>
          </p:cNvGraphicFramePr>
          <p:nvPr/>
        </p:nvGraphicFramePr>
        <p:xfrm>
          <a:off x="2362200" y="2286000"/>
          <a:ext cx="2971800" cy="1143000"/>
        </p:xfrm>
        <a:graphic>
          <a:graphicData uri="http://schemas.openxmlformats.org/presentationml/2006/ole">
            <mc:AlternateContent xmlns:mc="http://schemas.openxmlformats.org/markup-compatibility/2006">
              <mc:Choice xmlns:v="urn:schemas-microsoft-com:vml" Requires="v">
                <p:oleObj spid="_x0000_s93186" name="Equation" r:id="rId4" imgW="875920" imgH="495085" progId="Equation.DSMT4">
                  <p:embed/>
                </p:oleObj>
              </mc:Choice>
              <mc:Fallback>
                <p:oleObj name="Equation" r:id="rId4" imgW="875920" imgH="495085"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286000"/>
                        <a:ext cx="29718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11-4 Hypothesis Tests in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838200"/>
          </a:xfrm>
        </p:spPr>
        <p:txBody>
          <a:bodyPr>
            <a:normAutofit/>
          </a:bodyPr>
          <a:lstStyle/>
          <a:p>
            <a:pPr eaLnBrk="1" hangingPunct="1"/>
            <a:r>
              <a:rPr lang="en-US" sz="2700" b="1" dirty="0" smtClean="0">
                <a:latin typeface="Helvetica" pitchFamily="50" charset="0"/>
              </a:rPr>
              <a:t>11-4: Hypothesis Tests in Simple Linear Regression </a:t>
            </a:r>
            <a:endParaRPr lang="en-US" sz="2700" dirty="0" smtClean="0">
              <a:latin typeface="Helvetica" pitchFamily="50" charset="0"/>
            </a:endParaRPr>
          </a:p>
        </p:txBody>
      </p:sp>
      <p:sp>
        <p:nvSpPr>
          <p:cNvPr id="34819"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latin typeface="Helvetica" pitchFamily="50" charset="0"/>
            </a:endParaRPr>
          </a:p>
          <a:p>
            <a:pPr eaLnBrk="1" hangingPunct="1">
              <a:buFontTx/>
              <a:buNone/>
            </a:pPr>
            <a:endParaRPr lang="en-US" dirty="0" smtClean="0">
              <a:latin typeface="Helvetica" pitchFamily="50" charset="0"/>
            </a:endParaRPr>
          </a:p>
        </p:txBody>
      </p:sp>
      <p:sp>
        <p:nvSpPr>
          <p:cNvPr id="34820" name="Text Box 5"/>
          <p:cNvSpPr txBox="1">
            <a:spLocks noChangeArrowheads="1"/>
          </p:cNvSpPr>
          <p:nvPr/>
        </p:nvSpPr>
        <p:spPr bwMode="auto">
          <a:xfrm>
            <a:off x="457200" y="990600"/>
            <a:ext cx="4038600" cy="519113"/>
          </a:xfrm>
          <a:prstGeom prst="rect">
            <a:avLst/>
          </a:prstGeom>
          <a:noFill/>
          <a:ln w="9525">
            <a:noFill/>
            <a:miter lim="800000"/>
            <a:headEnd/>
            <a:tailEnd/>
          </a:ln>
        </p:spPr>
        <p:txBody>
          <a:bodyPr>
            <a:spAutoFit/>
          </a:bodyPr>
          <a:lstStyle/>
          <a:p>
            <a:r>
              <a:rPr lang="en-US" sz="2800" b="1" dirty="0">
                <a:solidFill>
                  <a:srgbClr val="1F497D"/>
                </a:solidFill>
                <a:latin typeface="Helvetica" pitchFamily="50" charset="0"/>
              </a:rPr>
              <a:t>11-4.1 Use of </a:t>
            </a:r>
            <a:r>
              <a:rPr lang="en-US" sz="2800" b="1" i="1" dirty="0">
                <a:solidFill>
                  <a:srgbClr val="1F497D"/>
                </a:solidFill>
                <a:latin typeface="Helvetica" pitchFamily="50" charset="0"/>
              </a:rPr>
              <a:t>t</a:t>
            </a:r>
            <a:r>
              <a:rPr lang="en-US" sz="2800" b="1" dirty="0">
                <a:solidFill>
                  <a:srgbClr val="1F497D"/>
                </a:solidFill>
                <a:latin typeface="Helvetica" pitchFamily="50" charset="0"/>
              </a:rPr>
              <a:t>-Tests</a:t>
            </a:r>
          </a:p>
        </p:txBody>
      </p:sp>
      <p:sp>
        <p:nvSpPr>
          <p:cNvPr id="34821" name="Text Box 6"/>
          <p:cNvSpPr txBox="1">
            <a:spLocks noChangeArrowheads="1"/>
          </p:cNvSpPr>
          <p:nvPr/>
        </p:nvSpPr>
        <p:spPr bwMode="auto">
          <a:xfrm>
            <a:off x="609600" y="1676400"/>
            <a:ext cx="6858000" cy="2246769"/>
          </a:xfrm>
          <a:prstGeom prst="rect">
            <a:avLst/>
          </a:prstGeom>
          <a:noFill/>
          <a:ln w="9525">
            <a:noFill/>
            <a:miter lim="800000"/>
            <a:headEnd/>
            <a:tailEnd/>
          </a:ln>
        </p:spPr>
        <p:txBody>
          <a:bodyPr wrap="square">
            <a:spAutoFit/>
          </a:bodyPr>
          <a:lstStyle/>
          <a:p>
            <a:r>
              <a:rPr lang="en-US" sz="2800" dirty="0">
                <a:latin typeface="Helvetica" pitchFamily="50" charset="0"/>
              </a:rPr>
              <a:t>Suppose we wish to </a:t>
            </a:r>
            <a:r>
              <a:rPr lang="en-US" sz="2800" dirty="0" smtClean="0">
                <a:latin typeface="Helvetica" pitchFamily="50" charset="0"/>
              </a:rPr>
              <a:t>test</a:t>
            </a:r>
          </a:p>
          <a:p>
            <a:endParaRPr lang="en-US" sz="2800" dirty="0" smtClean="0">
              <a:latin typeface="Helvetica" pitchFamily="50" charset="0"/>
            </a:endParaRPr>
          </a:p>
          <a:p>
            <a:r>
              <a:rPr lang="en-US" sz="2800" i="1" dirty="0" smtClean="0"/>
              <a:t>                                H</a:t>
            </a:r>
            <a:r>
              <a:rPr lang="en-US" sz="2800" baseline="-25000" dirty="0" smtClean="0"/>
              <a:t>0</a:t>
            </a:r>
            <a:r>
              <a:rPr lang="en-US" sz="2800" dirty="0" smtClean="0"/>
              <a:t>: </a:t>
            </a:r>
            <a:r>
              <a:rPr lang="en-US" sz="2800" dirty="0" smtClean="0">
                <a:latin typeface="Symbol" pitchFamily="18" charset="2"/>
              </a:rPr>
              <a:t>b</a:t>
            </a:r>
            <a:r>
              <a:rPr lang="en-US" sz="2800" baseline="-25000" dirty="0" smtClean="0"/>
              <a:t>0</a:t>
            </a:r>
            <a:r>
              <a:rPr lang="en-US" sz="2800" dirty="0" smtClean="0"/>
              <a:t> = </a:t>
            </a:r>
            <a:r>
              <a:rPr lang="en-US" sz="2800" dirty="0" smtClean="0">
                <a:latin typeface="Symbol" pitchFamily="18" charset="2"/>
              </a:rPr>
              <a:t>b</a:t>
            </a:r>
            <a:r>
              <a:rPr lang="en-US" sz="2800" baseline="-25000" dirty="0" smtClean="0"/>
              <a:t>0,0</a:t>
            </a:r>
            <a:endParaRPr lang="en-US" sz="2800" dirty="0" smtClean="0"/>
          </a:p>
          <a:p>
            <a:r>
              <a:rPr lang="en-US" sz="2800" i="1" dirty="0" smtClean="0"/>
              <a:t>                                H</a:t>
            </a:r>
            <a:r>
              <a:rPr lang="en-US" sz="2800" baseline="-25000" dirty="0" smtClean="0"/>
              <a:t>1</a:t>
            </a:r>
            <a:r>
              <a:rPr lang="en-US" sz="2800" dirty="0" smtClean="0"/>
              <a:t>: </a:t>
            </a:r>
            <a:r>
              <a:rPr lang="en-US" sz="2800" dirty="0" smtClean="0">
                <a:latin typeface="Symbol" pitchFamily="18" charset="2"/>
              </a:rPr>
              <a:t>b</a:t>
            </a:r>
            <a:r>
              <a:rPr lang="en-US" sz="2800" baseline="-25000" dirty="0" smtClean="0"/>
              <a:t>0</a:t>
            </a:r>
            <a:r>
              <a:rPr lang="en-US" sz="2800" dirty="0" smtClean="0"/>
              <a:t> </a:t>
            </a:r>
            <a:r>
              <a:rPr lang="en-US" sz="2800" dirty="0" smtClean="0">
                <a:sym typeface="Symbol"/>
              </a:rPr>
              <a:t></a:t>
            </a:r>
            <a:r>
              <a:rPr lang="en-US" sz="2800" dirty="0" smtClean="0"/>
              <a:t> </a:t>
            </a:r>
            <a:r>
              <a:rPr lang="en-US" sz="2800" dirty="0" smtClean="0">
                <a:latin typeface="Symbol" pitchFamily="18" charset="2"/>
              </a:rPr>
              <a:t>b</a:t>
            </a:r>
            <a:r>
              <a:rPr lang="en-US" sz="2800" baseline="-25000" dirty="0" smtClean="0"/>
              <a:t>0,0</a:t>
            </a:r>
            <a:endParaRPr lang="en-US" sz="2800" dirty="0" smtClean="0"/>
          </a:p>
          <a:p>
            <a:endParaRPr lang="en-US" sz="2800" dirty="0">
              <a:latin typeface="Helvetica" pitchFamily="50" charset="0"/>
            </a:endParaRPr>
          </a:p>
        </p:txBody>
      </p:sp>
      <p:sp>
        <p:nvSpPr>
          <p:cNvPr id="34822" name="Text Box 8"/>
          <p:cNvSpPr txBox="1">
            <a:spLocks noChangeArrowheads="1"/>
          </p:cNvSpPr>
          <p:nvPr/>
        </p:nvSpPr>
        <p:spPr bwMode="auto">
          <a:xfrm>
            <a:off x="685800" y="3657600"/>
            <a:ext cx="6705600" cy="519113"/>
          </a:xfrm>
          <a:prstGeom prst="rect">
            <a:avLst/>
          </a:prstGeom>
          <a:noFill/>
          <a:ln w="9525">
            <a:noFill/>
            <a:miter lim="800000"/>
            <a:headEnd/>
            <a:tailEnd/>
          </a:ln>
        </p:spPr>
        <p:txBody>
          <a:bodyPr>
            <a:spAutoFit/>
          </a:bodyPr>
          <a:lstStyle/>
          <a:p>
            <a:r>
              <a:rPr lang="en-US" sz="2800" dirty="0">
                <a:latin typeface="Helvetica" pitchFamily="50" charset="0"/>
              </a:rPr>
              <a:t>An appropriate test statistic would be</a:t>
            </a:r>
          </a:p>
        </p:txBody>
      </p:sp>
      <p:sp>
        <p:nvSpPr>
          <p:cNvPr id="34823" name="Slide Number Placeholder 9"/>
          <p:cNvSpPr>
            <a:spLocks noGrp="1"/>
          </p:cNvSpPr>
          <p:nvPr>
            <p:ph type="sldNum" sz="quarter" idx="12"/>
          </p:nvPr>
        </p:nvSpPr>
        <p:spPr bwMode="auto">
          <a:noFill/>
          <a:ln>
            <a:miter lim="800000"/>
            <a:headEnd/>
            <a:tailEnd/>
          </a:ln>
        </p:spPr>
        <p:txBody>
          <a:bodyPr/>
          <a:lstStyle/>
          <a:p>
            <a:fld id="{3983A112-AD4B-46F5-A892-9E341AC4E812}" type="slidenum">
              <a:rPr lang="en-US">
                <a:latin typeface="Helvetica" pitchFamily="50" charset="0"/>
                <a:cs typeface="Arial" charset="0"/>
              </a:rPr>
              <a:pPr/>
              <a:t>16</a:t>
            </a:fld>
            <a:endParaRPr lang="en-US">
              <a:latin typeface="Helvetica" pitchFamily="50" charset="0"/>
              <a:cs typeface="Arial" charset="0"/>
            </a:endParaRPr>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1137" name="Object 1"/>
          <p:cNvGraphicFramePr>
            <a:graphicFrameLocks noChangeAspect="1"/>
          </p:cNvGraphicFramePr>
          <p:nvPr/>
        </p:nvGraphicFramePr>
        <p:xfrm>
          <a:off x="2362200" y="4267200"/>
          <a:ext cx="4572000" cy="1371600"/>
        </p:xfrm>
        <a:graphic>
          <a:graphicData uri="http://schemas.openxmlformats.org/presentationml/2006/ole">
            <mc:AlternateContent xmlns:mc="http://schemas.openxmlformats.org/markup-compatibility/2006">
              <mc:Choice xmlns:v="urn:schemas-microsoft-com:vml" Requires="v">
                <p:oleObj spid="_x0000_s91138" name="Equation" r:id="rId4" imgW="2019300" imgH="812800" progId="Equation.DSMT4">
                  <p:embed/>
                </p:oleObj>
              </mc:Choice>
              <mc:Fallback>
                <p:oleObj name="Equation" r:id="rId4" imgW="2019300" imgH="8128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267200"/>
                        <a:ext cx="45720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11-4 Hypothesis Tests in Simple Linear Regression</a:t>
            </a:r>
            <a:endParaRPr lang="en-US" dirty="0">
              <a:latin typeface="Helvetica" pitchFamily="50" charset="0"/>
            </a:endParaRPr>
          </a:p>
        </p:txBody>
      </p:sp>
      <p:sp>
        <p:nvSpPr>
          <p:cNvPr id="11" name="TextBox 10"/>
          <p:cNvSpPr txBox="1"/>
          <p:nvPr/>
        </p:nvSpPr>
        <p:spPr>
          <a:xfrm>
            <a:off x="7467600" y="4495800"/>
            <a:ext cx="1143000" cy="400110"/>
          </a:xfrm>
          <a:prstGeom prst="rect">
            <a:avLst/>
          </a:prstGeom>
          <a:noFill/>
        </p:spPr>
        <p:txBody>
          <a:bodyPr wrap="square" rtlCol="0">
            <a:spAutoFit/>
          </a:bodyPr>
          <a:lstStyle/>
          <a:p>
            <a:r>
              <a:rPr lang="en-US" sz="2000" dirty="0" smtClean="0">
                <a:latin typeface="Helvetica" pitchFamily="34" charset="0"/>
                <a:cs typeface="Helvetica" pitchFamily="34" charset="0"/>
              </a:rPr>
              <a:t>(11-7)</a:t>
            </a:r>
            <a:endParaRPr lang="en-US" sz="2000" dirty="0">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838200"/>
          </a:xfrm>
        </p:spPr>
        <p:txBody>
          <a:bodyPr>
            <a:normAutofit/>
          </a:bodyPr>
          <a:lstStyle/>
          <a:p>
            <a:pPr eaLnBrk="1" hangingPunct="1"/>
            <a:r>
              <a:rPr lang="en-US" sz="2700" b="1" dirty="0" smtClean="0">
                <a:latin typeface="Helvetica" pitchFamily="50" charset="0"/>
              </a:rPr>
              <a:t>11-4: Hypothesis Tests in Simple Linear Regression </a:t>
            </a:r>
            <a:endParaRPr lang="en-US" sz="2700" dirty="0" smtClean="0">
              <a:latin typeface="Helvetica" pitchFamily="50" charset="0"/>
            </a:endParaRPr>
          </a:p>
        </p:txBody>
      </p:sp>
      <p:sp>
        <p:nvSpPr>
          <p:cNvPr id="35843"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35844" name="Text Box 5"/>
          <p:cNvSpPr txBox="1">
            <a:spLocks noChangeArrowheads="1"/>
          </p:cNvSpPr>
          <p:nvPr/>
        </p:nvSpPr>
        <p:spPr bwMode="auto">
          <a:xfrm>
            <a:off x="457200" y="990600"/>
            <a:ext cx="4038600" cy="519113"/>
          </a:xfrm>
          <a:prstGeom prst="rect">
            <a:avLst/>
          </a:prstGeom>
          <a:noFill/>
          <a:ln w="9525">
            <a:noFill/>
            <a:miter lim="800000"/>
            <a:headEnd/>
            <a:tailEnd/>
          </a:ln>
        </p:spPr>
        <p:txBody>
          <a:bodyPr>
            <a:spAutoFit/>
          </a:bodyPr>
          <a:lstStyle/>
          <a:p>
            <a:r>
              <a:rPr lang="en-US" sz="2800" b="1" dirty="0">
                <a:solidFill>
                  <a:srgbClr val="1F497D"/>
                </a:solidFill>
                <a:latin typeface="Helvetica" pitchFamily="50" charset="0"/>
              </a:rPr>
              <a:t>11-4.1 Use of </a:t>
            </a:r>
            <a:r>
              <a:rPr lang="en-US" sz="2800" b="1" i="1" dirty="0">
                <a:solidFill>
                  <a:srgbClr val="1F497D"/>
                </a:solidFill>
                <a:latin typeface="Helvetica" pitchFamily="50" charset="0"/>
              </a:rPr>
              <a:t>t</a:t>
            </a:r>
            <a:r>
              <a:rPr lang="en-US" sz="2800" b="1" dirty="0">
                <a:solidFill>
                  <a:srgbClr val="1F497D"/>
                </a:solidFill>
                <a:latin typeface="Helvetica" pitchFamily="50" charset="0"/>
              </a:rPr>
              <a:t>-Tests</a:t>
            </a:r>
          </a:p>
        </p:txBody>
      </p:sp>
      <p:sp>
        <p:nvSpPr>
          <p:cNvPr id="35845" name="Text Box 6"/>
          <p:cNvSpPr txBox="1">
            <a:spLocks noChangeArrowheads="1"/>
          </p:cNvSpPr>
          <p:nvPr/>
        </p:nvSpPr>
        <p:spPr bwMode="auto">
          <a:xfrm>
            <a:off x="762000" y="1752600"/>
            <a:ext cx="6781800" cy="2246769"/>
          </a:xfrm>
          <a:prstGeom prst="rect">
            <a:avLst/>
          </a:prstGeom>
          <a:noFill/>
          <a:ln w="9525">
            <a:noFill/>
            <a:miter lim="800000"/>
            <a:headEnd/>
            <a:tailEnd/>
          </a:ln>
        </p:spPr>
        <p:txBody>
          <a:bodyPr>
            <a:spAutoFit/>
          </a:bodyPr>
          <a:lstStyle/>
          <a:p>
            <a:r>
              <a:rPr lang="en-US" sz="2800" dirty="0">
                <a:latin typeface="Helvetica" pitchFamily="50" charset="0"/>
              </a:rPr>
              <a:t>We would reject the null hypothesis </a:t>
            </a:r>
            <a:r>
              <a:rPr lang="en-US" sz="2800" dirty="0" smtClean="0">
                <a:latin typeface="Helvetica" pitchFamily="50" charset="0"/>
              </a:rPr>
              <a:t>if</a:t>
            </a:r>
          </a:p>
          <a:p>
            <a:endParaRPr lang="en-US" sz="2800" dirty="0" smtClean="0">
              <a:latin typeface="Helvetica" pitchFamily="50" charset="0"/>
            </a:endParaRPr>
          </a:p>
          <a:p>
            <a:endParaRPr lang="en-US" sz="2800" dirty="0" smtClean="0">
              <a:latin typeface="Helvetica" pitchFamily="50" charset="0"/>
            </a:endParaRPr>
          </a:p>
          <a:p>
            <a:r>
              <a:rPr lang="en-US" sz="2800" dirty="0" smtClean="0"/>
              <a:t>                              </a:t>
            </a:r>
            <a:r>
              <a:rPr lang="en-US" sz="2800" dirty="0" smtClean="0">
                <a:latin typeface="Helvetica" pitchFamily="34" charset="0"/>
                <a:cs typeface="Helvetica" pitchFamily="34" charset="0"/>
              </a:rPr>
              <a:t>|</a:t>
            </a:r>
            <a:r>
              <a:rPr lang="en-US" sz="2800" i="1" dirty="0" smtClean="0">
                <a:latin typeface="Helvetica" pitchFamily="34" charset="0"/>
                <a:cs typeface="Helvetica" pitchFamily="34" charset="0"/>
              </a:rPr>
              <a:t>t</a:t>
            </a:r>
            <a:r>
              <a:rPr lang="en-US" sz="2800" baseline="-25000" dirty="0" smtClean="0">
                <a:latin typeface="Helvetica" pitchFamily="34" charset="0"/>
                <a:cs typeface="Helvetica" pitchFamily="34" charset="0"/>
              </a:rPr>
              <a:t>0</a:t>
            </a:r>
            <a:r>
              <a:rPr lang="en-US" sz="2800" dirty="0" smtClean="0">
                <a:latin typeface="Helvetica" pitchFamily="34" charset="0"/>
                <a:cs typeface="Helvetica" pitchFamily="34" charset="0"/>
              </a:rPr>
              <a:t>| &gt; </a:t>
            </a:r>
            <a:r>
              <a:rPr lang="en-US" sz="2800" i="1" dirty="0" err="1" smtClean="0">
                <a:latin typeface="Helvetica" pitchFamily="34" charset="0"/>
                <a:cs typeface="Helvetica" pitchFamily="34" charset="0"/>
              </a:rPr>
              <a:t>t</a:t>
            </a:r>
            <a:r>
              <a:rPr lang="en-US" sz="2800" baseline="-25000" dirty="0" err="1" smtClean="0">
                <a:latin typeface="Symbol" pitchFamily="18" charset="2"/>
                <a:cs typeface="Helvetica" pitchFamily="34" charset="0"/>
              </a:rPr>
              <a:t>a</a:t>
            </a:r>
            <a:r>
              <a:rPr lang="en-US" sz="2800" baseline="-25000" dirty="0" smtClean="0">
                <a:latin typeface="Helvetica" pitchFamily="34" charset="0"/>
                <a:cs typeface="Helvetica" pitchFamily="34" charset="0"/>
              </a:rPr>
              <a:t>/2,</a:t>
            </a:r>
            <a:r>
              <a:rPr lang="en-US" sz="2800" i="1" baseline="-25000" dirty="0" smtClean="0">
                <a:latin typeface="Helvetica" pitchFamily="34" charset="0"/>
                <a:cs typeface="Helvetica" pitchFamily="34" charset="0"/>
              </a:rPr>
              <a:t>n</a:t>
            </a:r>
            <a:r>
              <a:rPr lang="en-US" sz="2800" baseline="-25000" dirty="0" smtClean="0">
                <a:latin typeface="Helvetica" pitchFamily="34" charset="0"/>
                <a:cs typeface="Helvetica" pitchFamily="34" charset="0"/>
              </a:rPr>
              <a:t> - 2</a:t>
            </a:r>
            <a:endParaRPr lang="en-US" sz="2800" dirty="0" smtClean="0">
              <a:latin typeface="Helvetica" pitchFamily="34" charset="0"/>
              <a:cs typeface="Helvetica" pitchFamily="34" charset="0"/>
            </a:endParaRPr>
          </a:p>
          <a:p>
            <a:endParaRPr lang="en-US" sz="2800" dirty="0">
              <a:latin typeface="Helvetica" pitchFamily="50" charset="0"/>
            </a:endParaRPr>
          </a:p>
        </p:txBody>
      </p:sp>
      <p:sp>
        <p:nvSpPr>
          <p:cNvPr id="35846" name="Slide Number Placeholder 7"/>
          <p:cNvSpPr>
            <a:spLocks noGrp="1"/>
          </p:cNvSpPr>
          <p:nvPr>
            <p:ph type="sldNum" sz="quarter" idx="12"/>
          </p:nvPr>
        </p:nvSpPr>
        <p:spPr bwMode="auto">
          <a:noFill/>
          <a:ln>
            <a:miter lim="800000"/>
            <a:headEnd/>
            <a:tailEnd/>
          </a:ln>
        </p:spPr>
        <p:txBody>
          <a:bodyPr/>
          <a:lstStyle/>
          <a:p>
            <a:fld id="{7429F3F0-B6A2-403A-ACDF-09B237BAE540}" type="slidenum">
              <a:rPr lang="en-US">
                <a:latin typeface="Helvetica" pitchFamily="50" charset="0"/>
                <a:cs typeface="Arial" charset="0"/>
              </a:rPr>
              <a:pPr/>
              <a:t>17</a:t>
            </a:fld>
            <a:endParaRPr lang="en-US">
              <a:latin typeface="Helvetica" pitchFamily="50" charset="0"/>
              <a:cs typeface="Arial" charset="0"/>
            </a:endParaRPr>
          </a:p>
        </p:txBody>
      </p:sp>
      <p:sp>
        <p:nvSpPr>
          <p:cNvPr id="7"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11-4 Hypothesis Tests in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838200"/>
          </a:xfrm>
        </p:spPr>
        <p:txBody>
          <a:bodyPr>
            <a:normAutofit/>
          </a:bodyPr>
          <a:lstStyle/>
          <a:p>
            <a:pPr eaLnBrk="1" hangingPunct="1"/>
            <a:r>
              <a:rPr lang="en-US" sz="2700" b="1" dirty="0" smtClean="0">
                <a:latin typeface="Helvetica" pitchFamily="50" charset="0"/>
              </a:rPr>
              <a:t>11-4: Hypothesis Tests in Simple Linear Regression </a:t>
            </a:r>
            <a:endParaRPr lang="en-US" sz="2700" dirty="0" smtClean="0">
              <a:latin typeface="Helvetica" pitchFamily="50" charset="0"/>
            </a:endParaRPr>
          </a:p>
        </p:txBody>
      </p:sp>
      <p:sp>
        <p:nvSpPr>
          <p:cNvPr id="36867"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latin typeface="Helvetica" pitchFamily="50" charset="0"/>
            </a:endParaRPr>
          </a:p>
          <a:p>
            <a:pPr eaLnBrk="1" hangingPunct="1">
              <a:buFontTx/>
              <a:buNone/>
            </a:pPr>
            <a:endParaRPr lang="en-US" dirty="0" smtClean="0">
              <a:latin typeface="Helvetica" pitchFamily="50" charset="0"/>
            </a:endParaRPr>
          </a:p>
        </p:txBody>
      </p:sp>
      <p:sp>
        <p:nvSpPr>
          <p:cNvPr id="36868" name="Text Box 5"/>
          <p:cNvSpPr txBox="1">
            <a:spLocks noChangeArrowheads="1"/>
          </p:cNvSpPr>
          <p:nvPr/>
        </p:nvSpPr>
        <p:spPr bwMode="auto">
          <a:xfrm>
            <a:off x="457200" y="990600"/>
            <a:ext cx="4038600" cy="519113"/>
          </a:xfrm>
          <a:prstGeom prst="rect">
            <a:avLst/>
          </a:prstGeom>
          <a:noFill/>
          <a:ln w="9525">
            <a:noFill/>
            <a:miter lim="800000"/>
            <a:headEnd/>
            <a:tailEnd/>
          </a:ln>
        </p:spPr>
        <p:txBody>
          <a:bodyPr>
            <a:spAutoFit/>
          </a:bodyPr>
          <a:lstStyle/>
          <a:p>
            <a:r>
              <a:rPr lang="en-US" sz="2800" b="1" dirty="0">
                <a:solidFill>
                  <a:srgbClr val="1F497D"/>
                </a:solidFill>
                <a:latin typeface="Helvetica" pitchFamily="50" charset="0"/>
              </a:rPr>
              <a:t>11-4.1 Use of </a:t>
            </a:r>
            <a:r>
              <a:rPr lang="en-US" sz="2800" b="1" i="1" dirty="0">
                <a:solidFill>
                  <a:srgbClr val="1F497D"/>
                </a:solidFill>
                <a:latin typeface="Helvetica" pitchFamily="50" charset="0"/>
              </a:rPr>
              <a:t>t</a:t>
            </a:r>
            <a:r>
              <a:rPr lang="en-US" sz="2800" b="1" dirty="0">
                <a:solidFill>
                  <a:srgbClr val="1F497D"/>
                </a:solidFill>
                <a:latin typeface="Helvetica" pitchFamily="50" charset="0"/>
              </a:rPr>
              <a:t>-Tests</a:t>
            </a:r>
          </a:p>
        </p:txBody>
      </p:sp>
      <p:sp>
        <p:nvSpPr>
          <p:cNvPr id="36869" name="Text Box 6"/>
          <p:cNvSpPr txBox="1">
            <a:spLocks noChangeArrowheads="1"/>
          </p:cNvSpPr>
          <p:nvPr/>
        </p:nvSpPr>
        <p:spPr bwMode="auto">
          <a:xfrm>
            <a:off x="609600" y="1524000"/>
            <a:ext cx="8077200" cy="2677656"/>
          </a:xfrm>
          <a:prstGeom prst="rect">
            <a:avLst/>
          </a:prstGeom>
          <a:noFill/>
          <a:ln w="9525">
            <a:noFill/>
            <a:miter lim="800000"/>
            <a:headEnd/>
            <a:tailEnd/>
          </a:ln>
        </p:spPr>
        <p:txBody>
          <a:bodyPr>
            <a:spAutoFit/>
          </a:bodyPr>
          <a:lstStyle/>
          <a:p>
            <a:r>
              <a:rPr lang="en-US" sz="2800" dirty="0">
                <a:latin typeface="Helvetica" pitchFamily="50" charset="0"/>
              </a:rPr>
              <a:t>An important special case of the hypotheses of Equation 11-18 </a:t>
            </a:r>
            <a:r>
              <a:rPr lang="en-US" sz="2800" dirty="0" smtClean="0">
                <a:latin typeface="Helvetica" pitchFamily="50" charset="0"/>
              </a:rPr>
              <a:t>is</a:t>
            </a:r>
          </a:p>
          <a:p>
            <a:endParaRPr lang="en-US" sz="2800" dirty="0" smtClean="0">
              <a:latin typeface="Helvetica" pitchFamily="50" charset="0"/>
            </a:endParaRPr>
          </a:p>
          <a:p>
            <a:r>
              <a:rPr lang="en-US" sz="2800" b="1" i="1" dirty="0" smtClean="0"/>
              <a:t>                                </a:t>
            </a:r>
            <a:r>
              <a:rPr lang="en-US" sz="2800" i="1" dirty="0" smtClean="0">
                <a:latin typeface="Helvetica" pitchFamily="34" charset="0"/>
                <a:cs typeface="Helvetica" pitchFamily="34" charset="0"/>
              </a:rPr>
              <a:t>H</a:t>
            </a:r>
            <a:r>
              <a:rPr lang="en-US" sz="2800" baseline="-25000" dirty="0" smtClean="0">
                <a:latin typeface="Helvetica" pitchFamily="34" charset="0"/>
                <a:cs typeface="Helvetica" pitchFamily="34" charset="0"/>
              </a:rPr>
              <a:t>0</a:t>
            </a:r>
            <a:r>
              <a:rPr lang="en-US" sz="2800" dirty="0" smtClean="0">
                <a:latin typeface="Helvetica" pitchFamily="34" charset="0"/>
                <a:cs typeface="Helvetica" pitchFamily="34" charset="0"/>
              </a:rPr>
              <a:t>: </a:t>
            </a:r>
            <a:r>
              <a:rPr lang="en-US" sz="2800" dirty="0" smtClean="0">
                <a:latin typeface="Symbol" pitchFamily="18" charset="2"/>
                <a:cs typeface="Helvetica" pitchFamily="34" charset="0"/>
              </a:rPr>
              <a:t>b</a:t>
            </a:r>
            <a:r>
              <a:rPr lang="en-US" sz="2800" baseline="-25000" dirty="0" smtClean="0">
                <a:latin typeface="Helvetica" pitchFamily="34" charset="0"/>
                <a:cs typeface="Helvetica" pitchFamily="34" charset="0"/>
              </a:rPr>
              <a:t>1</a:t>
            </a:r>
            <a:r>
              <a:rPr lang="en-US" sz="2800" dirty="0" smtClean="0">
                <a:latin typeface="Helvetica" pitchFamily="34" charset="0"/>
                <a:cs typeface="Helvetica" pitchFamily="34" charset="0"/>
              </a:rPr>
              <a:t> = 0</a:t>
            </a:r>
          </a:p>
          <a:p>
            <a:r>
              <a:rPr lang="en-US" sz="2800" i="1" dirty="0" smtClean="0">
                <a:latin typeface="Helvetica" pitchFamily="34" charset="0"/>
                <a:cs typeface="Helvetica" pitchFamily="34" charset="0"/>
              </a:rPr>
              <a:t>                                H</a:t>
            </a:r>
            <a:r>
              <a:rPr lang="en-US" sz="2800" baseline="-25000" dirty="0" smtClean="0">
                <a:latin typeface="Helvetica" pitchFamily="34" charset="0"/>
                <a:cs typeface="Helvetica" pitchFamily="34" charset="0"/>
              </a:rPr>
              <a:t>1</a:t>
            </a:r>
            <a:r>
              <a:rPr lang="en-US" sz="2800" dirty="0" smtClean="0">
                <a:latin typeface="Helvetica" pitchFamily="34" charset="0"/>
                <a:cs typeface="Helvetica" pitchFamily="34" charset="0"/>
              </a:rPr>
              <a:t>: </a:t>
            </a:r>
            <a:r>
              <a:rPr lang="en-US" sz="2800" dirty="0" smtClean="0">
                <a:latin typeface="Symbol" pitchFamily="18" charset="2"/>
                <a:cs typeface="Helvetica" pitchFamily="34" charset="0"/>
              </a:rPr>
              <a:t>b</a:t>
            </a:r>
            <a:r>
              <a:rPr lang="en-US" sz="2800" baseline="-25000" dirty="0" smtClean="0">
                <a:latin typeface="Helvetica" pitchFamily="34" charset="0"/>
                <a:cs typeface="Helvetica" pitchFamily="34" charset="0"/>
              </a:rPr>
              <a:t>1</a:t>
            </a:r>
            <a:r>
              <a:rPr lang="en-US" sz="2800" dirty="0" smtClean="0">
                <a:latin typeface="Helvetica" pitchFamily="34" charset="0"/>
                <a:cs typeface="Helvetica" pitchFamily="34" charset="0"/>
              </a:rPr>
              <a:t> </a:t>
            </a:r>
            <a:r>
              <a:rPr lang="en-US" sz="2800" dirty="0" smtClean="0">
                <a:latin typeface="Helvetica" pitchFamily="34" charset="0"/>
                <a:cs typeface="Helvetica" pitchFamily="34" charset="0"/>
                <a:sym typeface="Symbol"/>
              </a:rPr>
              <a:t></a:t>
            </a:r>
            <a:r>
              <a:rPr lang="en-US" sz="2800" dirty="0" smtClean="0">
                <a:latin typeface="Helvetica" pitchFamily="34" charset="0"/>
                <a:cs typeface="Helvetica" pitchFamily="34" charset="0"/>
              </a:rPr>
              <a:t> 0</a:t>
            </a:r>
          </a:p>
          <a:p>
            <a:endParaRPr lang="en-US" sz="2800" dirty="0">
              <a:latin typeface="Helvetica" pitchFamily="50" charset="0"/>
            </a:endParaRPr>
          </a:p>
        </p:txBody>
      </p:sp>
      <p:sp>
        <p:nvSpPr>
          <p:cNvPr id="36870" name="Text Box 8"/>
          <p:cNvSpPr txBox="1">
            <a:spLocks noChangeArrowheads="1"/>
          </p:cNvSpPr>
          <p:nvPr/>
        </p:nvSpPr>
        <p:spPr bwMode="auto">
          <a:xfrm>
            <a:off x="685800" y="3962400"/>
            <a:ext cx="8458200" cy="1816100"/>
          </a:xfrm>
          <a:prstGeom prst="rect">
            <a:avLst/>
          </a:prstGeom>
          <a:noFill/>
          <a:ln w="9525">
            <a:noFill/>
            <a:miter lim="800000"/>
            <a:headEnd/>
            <a:tailEnd/>
          </a:ln>
        </p:spPr>
        <p:txBody>
          <a:bodyPr>
            <a:spAutoFit/>
          </a:bodyPr>
          <a:lstStyle/>
          <a:p>
            <a:r>
              <a:rPr lang="en-US" sz="2800" dirty="0">
                <a:latin typeface="Helvetica" pitchFamily="50" charset="0"/>
              </a:rPr>
              <a:t>These hypotheses relate to the </a:t>
            </a:r>
            <a:r>
              <a:rPr lang="en-US" sz="2800" b="1" dirty="0">
                <a:solidFill>
                  <a:srgbClr val="1F497D"/>
                </a:solidFill>
                <a:latin typeface="Helvetica" pitchFamily="50" charset="0"/>
              </a:rPr>
              <a:t>significance of regression</a:t>
            </a:r>
            <a:r>
              <a:rPr lang="en-US" sz="2800" dirty="0">
                <a:latin typeface="Helvetica" pitchFamily="50" charset="0"/>
              </a:rPr>
              <a:t>.</a:t>
            </a:r>
          </a:p>
          <a:p>
            <a:r>
              <a:rPr lang="en-US" sz="2800" i="1" dirty="0">
                <a:latin typeface="Helvetica" pitchFamily="50" charset="0"/>
              </a:rPr>
              <a:t>Failure</a:t>
            </a:r>
            <a:r>
              <a:rPr lang="en-US" sz="2800" dirty="0">
                <a:latin typeface="Helvetica" pitchFamily="50" charset="0"/>
              </a:rPr>
              <a:t> to reject </a:t>
            </a:r>
            <a:r>
              <a:rPr lang="en-US" sz="2800" i="1" dirty="0">
                <a:latin typeface="Helvetica" pitchFamily="50" charset="0"/>
              </a:rPr>
              <a:t>H</a:t>
            </a:r>
            <a:r>
              <a:rPr lang="en-US" sz="2800" baseline="-25000" dirty="0">
                <a:latin typeface="Helvetica" pitchFamily="50" charset="0"/>
              </a:rPr>
              <a:t>0</a:t>
            </a:r>
            <a:r>
              <a:rPr lang="en-US" sz="2800" dirty="0">
                <a:latin typeface="Helvetica" pitchFamily="50" charset="0"/>
              </a:rPr>
              <a:t> is equivalent to concluding that there is no linear relationship between </a:t>
            </a:r>
            <a:r>
              <a:rPr lang="en-US" sz="2800" i="1" dirty="0">
                <a:latin typeface="Helvetica" pitchFamily="50" charset="0"/>
              </a:rPr>
              <a:t>x</a:t>
            </a:r>
            <a:r>
              <a:rPr lang="en-US" sz="2800" dirty="0">
                <a:latin typeface="Helvetica" pitchFamily="50" charset="0"/>
              </a:rPr>
              <a:t> and </a:t>
            </a:r>
            <a:r>
              <a:rPr lang="en-US" sz="2800" i="1" dirty="0">
                <a:latin typeface="Helvetica" pitchFamily="50" charset="0"/>
              </a:rPr>
              <a:t>Y</a:t>
            </a:r>
            <a:r>
              <a:rPr lang="en-US" sz="2800" dirty="0">
                <a:latin typeface="Helvetica" pitchFamily="50" charset="0"/>
              </a:rPr>
              <a:t>.</a:t>
            </a:r>
          </a:p>
        </p:txBody>
      </p:sp>
      <p:sp>
        <p:nvSpPr>
          <p:cNvPr id="36872" name="Slide Number Placeholder 8"/>
          <p:cNvSpPr>
            <a:spLocks noGrp="1"/>
          </p:cNvSpPr>
          <p:nvPr>
            <p:ph type="sldNum" sz="quarter" idx="12"/>
          </p:nvPr>
        </p:nvSpPr>
        <p:spPr bwMode="auto">
          <a:noFill/>
          <a:ln>
            <a:miter lim="800000"/>
            <a:headEnd/>
            <a:tailEnd/>
          </a:ln>
        </p:spPr>
        <p:txBody>
          <a:bodyPr/>
          <a:lstStyle/>
          <a:p>
            <a:fld id="{AB9BA655-DF25-412D-A287-E53436BD97E7}" type="slidenum">
              <a:rPr lang="en-US">
                <a:latin typeface="Helvetica" pitchFamily="50" charset="0"/>
                <a:cs typeface="Arial" charset="0"/>
              </a:rPr>
              <a:pPr/>
              <a:t>18</a:t>
            </a:fld>
            <a:endParaRPr lang="en-US">
              <a:latin typeface="Helvetica" pitchFamily="50" charset="0"/>
              <a:cs typeface="Arial" charset="0"/>
            </a:endParaRPr>
          </a:p>
        </p:txBody>
      </p:sp>
      <p:sp>
        <p:nvSpPr>
          <p:cNvPr id="8"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11-4 Hypothesis Tests in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838200"/>
          </a:xfrm>
        </p:spPr>
        <p:txBody>
          <a:bodyPr>
            <a:normAutofit/>
          </a:bodyPr>
          <a:lstStyle/>
          <a:p>
            <a:pPr eaLnBrk="1" hangingPunct="1"/>
            <a:r>
              <a:rPr lang="en-US" sz="2700" b="1" dirty="0" smtClean="0">
                <a:latin typeface="Helvetica" pitchFamily="50" charset="0"/>
              </a:rPr>
              <a:t>11-4: Hypothesis Tests in Simple Linear Regression </a:t>
            </a:r>
            <a:endParaRPr lang="en-US" sz="2700" dirty="0" smtClean="0">
              <a:latin typeface="Helvetica" pitchFamily="50" charset="0"/>
            </a:endParaRPr>
          </a:p>
        </p:txBody>
      </p:sp>
      <p:sp>
        <p:nvSpPr>
          <p:cNvPr id="39939"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39941" name="Slide Number Placeholder 6"/>
          <p:cNvSpPr>
            <a:spLocks noGrp="1"/>
          </p:cNvSpPr>
          <p:nvPr>
            <p:ph type="sldNum" sz="quarter" idx="12"/>
          </p:nvPr>
        </p:nvSpPr>
        <p:spPr bwMode="auto">
          <a:noFill/>
          <a:ln>
            <a:miter lim="800000"/>
            <a:headEnd/>
            <a:tailEnd/>
          </a:ln>
        </p:spPr>
        <p:txBody>
          <a:bodyPr/>
          <a:lstStyle/>
          <a:p>
            <a:fld id="{1578626B-4761-4C8C-A56C-FC111C7E73C7}" type="slidenum">
              <a:rPr lang="en-US">
                <a:latin typeface="Helvetica" pitchFamily="50" charset="0"/>
                <a:cs typeface="Arial" charset="0"/>
              </a:rPr>
              <a:pPr/>
              <a:t>19</a:t>
            </a:fld>
            <a:endParaRPr lang="en-US">
              <a:latin typeface="Helvetica" pitchFamily="50" charset="0"/>
              <a:cs typeface="Arial" charset="0"/>
            </a:endParaRPr>
          </a:p>
        </p:txBody>
      </p:sp>
      <p:sp>
        <p:nvSpPr>
          <p:cNvPr id="7" name="TextBox 6"/>
          <p:cNvSpPr txBox="1"/>
          <p:nvPr/>
        </p:nvSpPr>
        <p:spPr>
          <a:xfrm>
            <a:off x="381000" y="762000"/>
            <a:ext cx="8763000" cy="5539978"/>
          </a:xfrm>
          <a:prstGeom prst="rect">
            <a:avLst/>
          </a:prstGeom>
          <a:noFill/>
        </p:spPr>
        <p:txBody>
          <a:bodyPr wrap="square" rtlCol="0">
            <a:spAutoFit/>
          </a:bodyPr>
          <a:lstStyle/>
          <a:p>
            <a:r>
              <a:rPr lang="en-US" sz="1600" b="1" dirty="0" smtClean="0">
                <a:latin typeface="Helvetica" pitchFamily="34" charset="0"/>
                <a:cs typeface="Helvetica" pitchFamily="34" charset="0"/>
              </a:rPr>
              <a:t>EXAMPLE 11-2 </a:t>
            </a:r>
            <a:r>
              <a:rPr lang="en-US" sz="1600" b="1" dirty="0" smtClean="0">
                <a:solidFill>
                  <a:srgbClr val="1F497D"/>
                </a:solidFill>
                <a:latin typeface="Helvetica" pitchFamily="34" charset="0"/>
                <a:cs typeface="Helvetica" pitchFamily="34" charset="0"/>
              </a:rPr>
              <a:t>Oxygen Purity</a:t>
            </a:r>
            <a:r>
              <a:rPr lang="en-US" sz="1600" dirty="0" smtClean="0">
                <a:solidFill>
                  <a:srgbClr val="1F497D"/>
                </a:solidFill>
                <a:latin typeface="Helvetica" pitchFamily="34" charset="0"/>
                <a:cs typeface="Helvetica" pitchFamily="34" charset="0"/>
              </a:rPr>
              <a:t> </a:t>
            </a:r>
            <a:r>
              <a:rPr lang="en-US" sz="1600" b="1" dirty="0" smtClean="0">
                <a:solidFill>
                  <a:srgbClr val="1F497D"/>
                </a:solidFill>
                <a:latin typeface="Helvetica" pitchFamily="34" charset="0"/>
                <a:cs typeface="Helvetica" pitchFamily="34" charset="0"/>
              </a:rPr>
              <a:t>Tests of Coefficients </a:t>
            </a:r>
            <a:r>
              <a:rPr lang="en-US" sz="1600" dirty="0" smtClean="0">
                <a:latin typeface="Helvetica" pitchFamily="34" charset="0"/>
                <a:cs typeface="Helvetica" pitchFamily="34" charset="0"/>
              </a:rPr>
              <a:t>We will test for significance of regression using the model for the oxygen purity data from Example 11-1. The hypotheses are</a:t>
            </a:r>
          </a:p>
          <a:p>
            <a:r>
              <a:rPr lang="en-US" sz="1600" i="1" dirty="0" smtClean="0">
                <a:latin typeface="Helvetica" pitchFamily="34" charset="0"/>
                <a:cs typeface="Helvetica" pitchFamily="34" charset="0"/>
              </a:rPr>
              <a:t>                                                     H</a:t>
            </a:r>
            <a:r>
              <a:rPr lang="en-US" sz="1600" baseline="-25000" dirty="0" smtClean="0">
                <a:latin typeface="Helvetica" pitchFamily="34" charset="0"/>
                <a:cs typeface="Helvetica" pitchFamily="34" charset="0"/>
              </a:rPr>
              <a:t>0</a:t>
            </a:r>
            <a:r>
              <a:rPr lang="en-US" sz="1600" dirty="0" smtClean="0">
                <a:latin typeface="Helvetica" pitchFamily="34" charset="0"/>
                <a:cs typeface="Helvetica" pitchFamily="34" charset="0"/>
              </a:rPr>
              <a:t>: </a:t>
            </a:r>
            <a:r>
              <a:rPr lang="en-US" sz="1600" dirty="0" smtClean="0">
                <a:latin typeface="Symbol" pitchFamily="18" charset="2"/>
                <a:cs typeface="Helvetica" pitchFamily="34" charset="0"/>
              </a:rPr>
              <a:t>b</a:t>
            </a:r>
            <a:r>
              <a:rPr lang="en-US" sz="1600" baseline="-25000" dirty="0" smtClean="0">
                <a:latin typeface="Helvetica" pitchFamily="34" charset="0"/>
                <a:cs typeface="Helvetica" pitchFamily="34" charset="0"/>
              </a:rPr>
              <a:t>1</a:t>
            </a:r>
            <a:r>
              <a:rPr lang="en-US" sz="1600" dirty="0" smtClean="0">
                <a:latin typeface="Helvetica" pitchFamily="34" charset="0"/>
                <a:cs typeface="Helvetica" pitchFamily="34" charset="0"/>
              </a:rPr>
              <a:t> = 0</a:t>
            </a:r>
          </a:p>
          <a:p>
            <a:r>
              <a:rPr lang="en-US" sz="1600" i="1" dirty="0" smtClean="0">
                <a:latin typeface="Helvetica" pitchFamily="34" charset="0"/>
                <a:cs typeface="Helvetica" pitchFamily="34" charset="0"/>
              </a:rPr>
              <a:t>                                                     H</a:t>
            </a:r>
            <a:r>
              <a:rPr lang="en-US" sz="1600" baseline="-25000" dirty="0" smtClean="0">
                <a:latin typeface="Helvetica" pitchFamily="34" charset="0"/>
                <a:cs typeface="Helvetica" pitchFamily="34" charset="0"/>
              </a:rPr>
              <a:t>1</a:t>
            </a:r>
            <a:r>
              <a:rPr lang="en-US" sz="1600" dirty="0" smtClean="0">
                <a:latin typeface="Helvetica" pitchFamily="34" charset="0"/>
                <a:cs typeface="Helvetica" pitchFamily="34" charset="0"/>
              </a:rPr>
              <a:t>: </a:t>
            </a:r>
            <a:r>
              <a:rPr lang="en-US" sz="1600" dirty="0" smtClean="0">
                <a:latin typeface="Symbol" pitchFamily="18" charset="2"/>
                <a:cs typeface="Helvetica" pitchFamily="34" charset="0"/>
              </a:rPr>
              <a:t>b</a:t>
            </a:r>
            <a:r>
              <a:rPr lang="en-US" sz="1600" baseline="-25000" dirty="0" smtClean="0">
                <a:latin typeface="Helvetica" pitchFamily="34" charset="0"/>
                <a:cs typeface="Helvetica" pitchFamily="34" charset="0"/>
              </a:rPr>
              <a:t>1</a:t>
            </a:r>
            <a:r>
              <a:rPr lang="en-US" sz="1600" dirty="0" smtClean="0">
                <a:latin typeface="Helvetica" pitchFamily="34" charset="0"/>
                <a:cs typeface="Helvetica" pitchFamily="34" charset="0"/>
              </a:rPr>
              <a:t> </a:t>
            </a:r>
            <a:r>
              <a:rPr lang="en-US" sz="1600" dirty="0" smtClean="0">
                <a:latin typeface="Helvetica" pitchFamily="34" charset="0"/>
                <a:cs typeface="Helvetica" pitchFamily="34" charset="0"/>
                <a:sym typeface="Symbol"/>
              </a:rPr>
              <a:t></a:t>
            </a:r>
            <a:r>
              <a:rPr lang="en-US" sz="1600" dirty="0" smtClean="0">
                <a:latin typeface="Helvetica" pitchFamily="34" charset="0"/>
                <a:cs typeface="Helvetica" pitchFamily="34" charset="0"/>
              </a:rPr>
              <a:t> 0</a:t>
            </a:r>
          </a:p>
          <a:p>
            <a:r>
              <a:rPr lang="en-US" sz="1600" dirty="0" smtClean="0">
                <a:latin typeface="Helvetica" pitchFamily="34" charset="0"/>
                <a:cs typeface="Helvetica" pitchFamily="34" charset="0"/>
              </a:rPr>
              <a:t>and we will use </a:t>
            </a:r>
            <a:r>
              <a:rPr lang="en-US" sz="1600" dirty="0" smtClean="0">
                <a:latin typeface="Symbol" pitchFamily="18" charset="2"/>
                <a:cs typeface="Helvetica" pitchFamily="34" charset="0"/>
              </a:rPr>
              <a:t>a</a:t>
            </a:r>
            <a:r>
              <a:rPr lang="en-US" sz="1600" dirty="0" smtClean="0">
                <a:latin typeface="Helvetica" pitchFamily="34" charset="0"/>
                <a:cs typeface="Helvetica" pitchFamily="34" charset="0"/>
              </a:rPr>
              <a:t> = 0.01. From Example 11-1 and Table 11-2 we have</a:t>
            </a:r>
          </a:p>
          <a:p>
            <a:endParaRPr lang="en-US" sz="1600" dirty="0" smtClean="0">
              <a:latin typeface="Helvetica" pitchFamily="34" charset="0"/>
              <a:cs typeface="Helvetica" pitchFamily="34" charset="0"/>
            </a:endParaRPr>
          </a:p>
          <a:p>
            <a:endParaRPr lang="en-US" sz="1600" dirty="0" smtClean="0">
              <a:latin typeface="Helvetica" pitchFamily="34" charset="0"/>
              <a:cs typeface="Helvetica" pitchFamily="34" charset="0"/>
            </a:endParaRPr>
          </a:p>
          <a:p>
            <a:r>
              <a:rPr lang="en-US" sz="1600" dirty="0" smtClean="0">
                <a:latin typeface="Helvetica" pitchFamily="34" charset="0"/>
                <a:cs typeface="Helvetica" pitchFamily="34" charset="0"/>
              </a:rPr>
              <a:t>so the </a:t>
            </a:r>
            <a:r>
              <a:rPr lang="en-US" sz="1600" i="1" dirty="0" smtClean="0">
                <a:latin typeface="Helvetica" pitchFamily="34" charset="0"/>
                <a:cs typeface="Helvetica" pitchFamily="34" charset="0"/>
              </a:rPr>
              <a:t>t</a:t>
            </a:r>
            <a:r>
              <a:rPr lang="en-US" sz="1600" dirty="0" smtClean="0">
                <a:latin typeface="Helvetica" pitchFamily="34" charset="0"/>
                <a:cs typeface="Helvetica" pitchFamily="34" charset="0"/>
              </a:rPr>
              <a:t>-statistic in Equation 11-6 becomes</a:t>
            </a:r>
          </a:p>
          <a:p>
            <a:endParaRPr lang="en-US" sz="1600" dirty="0" smtClean="0">
              <a:latin typeface="Helvetica" pitchFamily="34" charset="0"/>
              <a:cs typeface="Helvetica" pitchFamily="34" charset="0"/>
            </a:endParaRPr>
          </a:p>
          <a:p>
            <a:endParaRPr lang="en-US" sz="1600" dirty="0" smtClean="0">
              <a:latin typeface="Helvetica" pitchFamily="34" charset="0"/>
              <a:cs typeface="Helvetica" pitchFamily="34" charset="0"/>
            </a:endParaRPr>
          </a:p>
          <a:p>
            <a:endParaRPr lang="en-US" sz="1600" dirty="0" smtClean="0">
              <a:latin typeface="Helvetica" pitchFamily="34" charset="0"/>
              <a:cs typeface="Helvetica" pitchFamily="34" charset="0"/>
            </a:endParaRPr>
          </a:p>
          <a:p>
            <a:endParaRPr lang="en-US" sz="1600" dirty="0" smtClean="0">
              <a:latin typeface="Helvetica" pitchFamily="34" charset="0"/>
              <a:cs typeface="Helvetica" pitchFamily="34" charset="0"/>
            </a:endParaRPr>
          </a:p>
          <a:p>
            <a:r>
              <a:rPr lang="en-US" sz="1600" dirty="0" smtClean="0">
                <a:latin typeface="Helvetica" pitchFamily="34" charset="0"/>
                <a:cs typeface="Helvetica" pitchFamily="34" charset="0"/>
              </a:rPr>
              <a:t>Practical Interpretation: Since the reference value of </a:t>
            </a:r>
            <a:r>
              <a:rPr lang="en-US" sz="1600" i="1" dirty="0" smtClean="0">
                <a:latin typeface="Helvetica" pitchFamily="34" charset="0"/>
                <a:cs typeface="Helvetica" pitchFamily="34" charset="0"/>
              </a:rPr>
              <a:t>t</a:t>
            </a:r>
            <a:r>
              <a:rPr lang="en-US" sz="1600" dirty="0" smtClean="0">
                <a:latin typeface="Helvetica" pitchFamily="34" charset="0"/>
                <a:cs typeface="Helvetica" pitchFamily="34" charset="0"/>
              </a:rPr>
              <a:t>  is </a:t>
            </a:r>
            <a:r>
              <a:rPr lang="en-US" sz="1600" i="1" dirty="0" smtClean="0">
                <a:latin typeface="Helvetica" pitchFamily="34" charset="0"/>
                <a:cs typeface="Helvetica" pitchFamily="34" charset="0"/>
              </a:rPr>
              <a:t>t</a:t>
            </a:r>
            <a:r>
              <a:rPr lang="en-US" sz="1600" baseline="-25000" dirty="0" smtClean="0">
                <a:latin typeface="Helvetica" pitchFamily="34" charset="0"/>
                <a:cs typeface="Helvetica" pitchFamily="34" charset="0"/>
              </a:rPr>
              <a:t>0.005,18</a:t>
            </a:r>
            <a:r>
              <a:rPr lang="en-US" sz="1600" dirty="0" smtClean="0">
                <a:latin typeface="Helvetica" pitchFamily="34" charset="0"/>
                <a:cs typeface="Helvetica" pitchFamily="34" charset="0"/>
              </a:rPr>
              <a:t> = 2.88, the value of the test statistic is very far into the critical region, implying that </a:t>
            </a:r>
            <a:r>
              <a:rPr lang="en-US" sz="1600" i="1" dirty="0" smtClean="0">
                <a:latin typeface="Helvetica" pitchFamily="34" charset="0"/>
                <a:cs typeface="Helvetica" pitchFamily="34" charset="0"/>
              </a:rPr>
              <a:t>H</a:t>
            </a:r>
            <a:r>
              <a:rPr lang="en-US" sz="1600" baseline="-25000" dirty="0" smtClean="0">
                <a:latin typeface="Helvetica" pitchFamily="34" charset="0"/>
                <a:cs typeface="Helvetica" pitchFamily="34" charset="0"/>
              </a:rPr>
              <a:t>0</a:t>
            </a:r>
            <a:r>
              <a:rPr lang="en-US" sz="1600" dirty="0" smtClean="0">
                <a:latin typeface="Helvetica" pitchFamily="34" charset="0"/>
                <a:cs typeface="Helvetica" pitchFamily="34" charset="0"/>
              </a:rPr>
              <a:t>: </a:t>
            </a:r>
            <a:r>
              <a:rPr lang="en-US" sz="1600" dirty="0" smtClean="0">
                <a:latin typeface="Symbol" pitchFamily="18" charset="2"/>
                <a:cs typeface="Helvetica" pitchFamily="34" charset="0"/>
              </a:rPr>
              <a:t>b</a:t>
            </a:r>
            <a:r>
              <a:rPr lang="en-US" sz="1600" baseline="-25000" dirty="0" smtClean="0">
                <a:latin typeface="Helvetica" pitchFamily="34" charset="0"/>
                <a:cs typeface="Helvetica" pitchFamily="34" charset="0"/>
              </a:rPr>
              <a:t>1</a:t>
            </a:r>
            <a:r>
              <a:rPr lang="en-US" sz="1600" dirty="0" smtClean="0">
                <a:latin typeface="Helvetica" pitchFamily="34" charset="0"/>
                <a:cs typeface="Helvetica" pitchFamily="34" charset="0"/>
              </a:rPr>
              <a:t> = 0 should be rejected. There is strong evidence to support this claim. The </a:t>
            </a:r>
            <a:r>
              <a:rPr lang="en-US" sz="1600" i="1" dirty="0" smtClean="0">
                <a:latin typeface="Helvetica" pitchFamily="34" charset="0"/>
                <a:cs typeface="Helvetica" pitchFamily="34" charset="0"/>
              </a:rPr>
              <a:t>P</a:t>
            </a:r>
            <a:r>
              <a:rPr lang="en-US" sz="1600" dirty="0" smtClean="0">
                <a:latin typeface="Helvetica" pitchFamily="34" charset="0"/>
                <a:cs typeface="Helvetica" pitchFamily="34" charset="0"/>
              </a:rPr>
              <a:t>-value for this test is                     . This was obtained manually with a calculator.</a:t>
            </a:r>
          </a:p>
          <a:p>
            <a:endParaRPr lang="en-US" sz="1600" dirty="0" smtClean="0">
              <a:latin typeface="Helvetica" pitchFamily="34" charset="0"/>
              <a:cs typeface="Helvetica" pitchFamily="34" charset="0"/>
            </a:endParaRPr>
          </a:p>
          <a:p>
            <a:r>
              <a:rPr lang="en-US" sz="1600" dirty="0" smtClean="0">
                <a:latin typeface="Helvetica" pitchFamily="34" charset="0"/>
                <a:cs typeface="Helvetica" pitchFamily="34" charset="0"/>
              </a:rPr>
              <a:t>Table 11-2 presents the Minitab output for this problem. Notice that the </a:t>
            </a:r>
            <a:r>
              <a:rPr lang="en-US" sz="1600" i="1" dirty="0" smtClean="0">
                <a:latin typeface="Helvetica" pitchFamily="34" charset="0"/>
                <a:cs typeface="Helvetica" pitchFamily="34" charset="0"/>
              </a:rPr>
              <a:t>t</a:t>
            </a:r>
            <a:r>
              <a:rPr lang="en-US" sz="1600" dirty="0" smtClean="0">
                <a:latin typeface="Helvetica" pitchFamily="34" charset="0"/>
                <a:cs typeface="Helvetica" pitchFamily="34" charset="0"/>
              </a:rPr>
              <a:t>-statistic value for the slope is computed as 11.35 and that the reported </a:t>
            </a:r>
            <a:r>
              <a:rPr lang="en-US" sz="1600" i="1" dirty="0" smtClean="0">
                <a:latin typeface="Helvetica" pitchFamily="34" charset="0"/>
                <a:cs typeface="Helvetica" pitchFamily="34" charset="0"/>
              </a:rPr>
              <a:t>P</a:t>
            </a:r>
            <a:r>
              <a:rPr lang="en-US" sz="1600" dirty="0" smtClean="0">
                <a:latin typeface="Helvetica" pitchFamily="34" charset="0"/>
                <a:cs typeface="Helvetica" pitchFamily="34" charset="0"/>
              </a:rPr>
              <a:t>-value is </a:t>
            </a:r>
            <a:r>
              <a:rPr lang="en-US" sz="1600" i="1" dirty="0" smtClean="0">
                <a:latin typeface="Helvetica" pitchFamily="34" charset="0"/>
                <a:cs typeface="Helvetica" pitchFamily="34" charset="0"/>
              </a:rPr>
              <a:t>P</a:t>
            </a:r>
            <a:r>
              <a:rPr lang="en-US" sz="1600" dirty="0" smtClean="0">
                <a:latin typeface="Helvetica" pitchFamily="34" charset="0"/>
                <a:cs typeface="Helvetica" pitchFamily="34" charset="0"/>
              </a:rPr>
              <a:t> = 0.000. Minitab also reports the </a:t>
            </a:r>
            <a:r>
              <a:rPr lang="en-US" sz="1600" i="1" dirty="0" smtClean="0">
                <a:latin typeface="Helvetica" pitchFamily="34" charset="0"/>
                <a:cs typeface="Helvetica" pitchFamily="34" charset="0"/>
              </a:rPr>
              <a:t>t</a:t>
            </a:r>
            <a:r>
              <a:rPr lang="en-US" sz="1600" dirty="0" smtClean="0">
                <a:latin typeface="Helvetica" pitchFamily="34" charset="0"/>
                <a:cs typeface="Helvetica" pitchFamily="34" charset="0"/>
              </a:rPr>
              <a:t>-statistic for testing the hypothesis </a:t>
            </a:r>
            <a:r>
              <a:rPr lang="en-US" sz="1600" i="1" dirty="0" smtClean="0">
                <a:latin typeface="Helvetica" pitchFamily="34" charset="0"/>
                <a:cs typeface="Helvetica" pitchFamily="34" charset="0"/>
              </a:rPr>
              <a:t>H</a:t>
            </a:r>
            <a:r>
              <a:rPr lang="en-US" sz="1600" baseline="-25000" dirty="0" smtClean="0">
                <a:latin typeface="Helvetica" pitchFamily="34" charset="0"/>
                <a:cs typeface="Helvetica" pitchFamily="34" charset="0"/>
              </a:rPr>
              <a:t>0</a:t>
            </a:r>
            <a:r>
              <a:rPr lang="en-US" sz="1600" dirty="0" smtClean="0">
                <a:latin typeface="Helvetica" pitchFamily="34" charset="0"/>
                <a:cs typeface="Helvetica" pitchFamily="34" charset="0"/>
              </a:rPr>
              <a:t>: </a:t>
            </a:r>
            <a:r>
              <a:rPr lang="en-US" sz="1600" dirty="0" smtClean="0">
                <a:latin typeface="Symbol" pitchFamily="18" charset="2"/>
                <a:cs typeface="Helvetica" pitchFamily="34" charset="0"/>
              </a:rPr>
              <a:t>b</a:t>
            </a:r>
            <a:r>
              <a:rPr lang="en-US" sz="1600" baseline="-25000" dirty="0" smtClean="0">
                <a:latin typeface="Helvetica" pitchFamily="34" charset="0"/>
                <a:cs typeface="Helvetica" pitchFamily="34" charset="0"/>
              </a:rPr>
              <a:t>0</a:t>
            </a:r>
            <a:r>
              <a:rPr lang="en-US" sz="1600" dirty="0" smtClean="0">
                <a:latin typeface="Helvetica" pitchFamily="34" charset="0"/>
                <a:cs typeface="Helvetica" pitchFamily="34" charset="0"/>
              </a:rPr>
              <a:t> = 0. This statistic is computed from Equation 11-7, with </a:t>
            </a:r>
            <a:r>
              <a:rPr lang="en-US" sz="1600" dirty="0" smtClean="0">
                <a:latin typeface="Symbol" pitchFamily="18" charset="2"/>
                <a:cs typeface="Helvetica" pitchFamily="34" charset="0"/>
              </a:rPr>
              <a:t>b</a:t>
            </a:r>
            <a:r>
              <a:rPr lang="en-US" sz="1600" baseline="-25000" dirty="0" smtClean="0">
                <a:latin typeface="Helvetica" pitchFamily="34" charset="0"/>
                <a:cs typeface="Helvetica" pitchFamily="34" charset="0"/>
              </a:rPr>
              <a:t>0,0</a:t>
            </a:r>
            <a:r>
              <a:rPr lang="en-US" sz="1600" dirty="0" smtClean="0">
                <a:latin typeface="Helvetica" pitchFamily="34" charset="0"/>
                <a:cs typeface="Helvetica" pitchFamily="34" charset="0"/>
              </a:rPr>
              <a:t> = 0, as </a:t>
            </a:r>
            <a:r>
              <a:rPr lang="en-US" sz="1600" i="1" dirty="0" smtClean="0">
                <a:latin typeface="Helvetica" pitchFamily="34" charset="0"/>
                <a:cs typeface="Helvetica" pitchFamily="34" charset="0"/>
              </a:rPr>
              <a:t>t</a:t>
            </a:r>
            <a:r>
              <a:rPr lang="en-US" sz="1600" baseline="-25000" dirty="0" smtClean="0">
                <a:latin typeface="Helvetica" pitchFamily="34" charset="0"/>
                <a:cs typeface="Helvetica" pitchFamily="34" charset="0"/>
              </a:rPr>
              <a:t>0</a:t>
            </a:r>
            <a:r>
              <a:rPr lang="en-US" sz="1600" dirty="0" smtClean="0">
                <a:latin typeface="Helvetica" pitchFamily="34" charset="0"/>
                <a:cs typeface="Helvetica" pitchFamily="34" charset="0"/>
              </a:rPr>
              <a:t> = 46.62. Clearly, then, the hypothesis that the intercept is zero is rejected.</a:t>
            </a:r>
          </a:p>
          <a:p>
            <a:endParaRPr lang="en-US" dirty="0">
              <a:latin typeface="Helvetica" pitchFamily="34" charset="0"/>
              <a:cs typeface="Helvetica" pitchFamily="34" charset="0"/>
            </a:endParaRPr>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897" name="Object 1"/>
          <p:cNvGraphicFramePr>
            <a:graphicFrameLocks noChangeAspect="1"/>
          </p:cNvGraphicFramePr>
          <p:nvPr/>
        </p:nvGraphicFramePr>
        <p:xfrm>
          <a:off x="1981200" y="2057400"/>
          <a:ext cx="4419600" cy="381000"/>
        </p:xfrm>
        <a:graphic>
          <a:graphicData uri="http://schemas.openxmlformats.org/presentationml/2006/ole">
            <mc:AlternateContent xmlns:mc="http://schemas.openxmlformats.org/markup-compatibility/2006">
              <mc:Choice xmlns:v="urn:schemas-microsoft-com:vml" Requires="v">
                <p:oleObj spid="_x0000_s80902" name="Equation" r:id="rId4" imgW="3048000" imgH="266700" progId="Equation.DSMT4">
                  <p:embed/>
                </p:oleObj>
              </mc:Choice>
              <mc:Fallback>
                <p:oleObj name="Equation" r:id="rId4" imgW="3048000" imgH="2667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057400"/>
                        <a:ext cx="4419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899" name="Object 3"/>
          <p:cNvGraphicFramePr>
            <a:graphicFrameLocks noChangeAspect="1"/>
          </p:cNvGraphicFramePr>
          <p:nvPr/>
        </p:nvGraphicFramePr>
        <p:xfrm>
          <a:off x="2057400" y="2743200"/>
          <a:ext cx="4648200" cy="762000"/>
        </p:xfrm>
        <a:graphic>
          <a:graphicData uri="http://schemas.openxmlformats.org/presentationml/2006/ole">
            <mc:AlternateContent xmlns:mc="http://schemas.openxmlformats.org/markup-compatibility/2006">
              <mc:Choice xmlns:v="urn:schemas-microsoft-com:vml" Requires="v">
                <p:oleObj spid="_x0000_s80903" name="Equation" r:id="rId6" imgW="2971800" imgH="533400" progId="Equation.DSMT4">
                  <p:embed/>
                </p:oleObj>
              </mc:Choice>
              <mc:Fallback>
                <p:oleObj name="Equation" r:id="rId6" imgW="2971800" imgH="5334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2743200"/>
                        <a:ext cx="4648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901" name="Object 5"/>
          <p:cNvGraphicFramePr>
            <a:graphicFrameLocks noChangeAspect="1"/>
          </p:cNvGraphicFramePr>
          <p:nvPr/>
        </p:nvGraphicFramePr>
        <p:xfrm>
          <a:off x="6248400" y="4038600"/>
          <a:ext cx="1219200" cy="457200"/>
        </p:xfrm>
        <a:graphic>
          <a:graphicData uri="http://schemas.openxmlformats.org/presentationml/2006/ole">
            <mc:AlternateContent xmlns:mc="http://schemas.openxmlformats.org/markup-compatibility/2006">
              <mc:Choice xmlns:v="urn:schemas-microsoft-com:vml" Requires="v">
                <p:oleObj spid="_x0000_s80904" name="Equation" r:id="rId8" imgW="939392" imgH="330057" progId="Equation.DSMT4">
                  <p:embed/>
                </p:oleObj>
              </mc:Choice>
              <mc:Fallback>
                <p:oleObj name="Equation" r:id="rId8" imgW="939392" imgH="330057"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4038600"/>
                        <a:ext cx="1219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11-4 Hypothesis Tests in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2"/>
          </p:nvPr>
        </p:nvSpPr>
        <p:spPr bwMode="auto">
          <a:xfrm>
            <a:off x="7467600" y="6248400"/>
            <a:ext cx="1371600" cy="365125"/>
          </a:xfrm>
          <a:noFill/>
          <a:ln>
            <a:miter lim="800000"/>
            <a:headEnd/>
            <a:tailEnd/>
          </a:ln>
        </p:spPr>
        <p:txBody>
          <a:bodyPr/>
          <a:lstStyle/>
          <a:p>
            <a:fld id="{BCE9121C-768D-4E91-8051-CF956A592DB5}" type="slidenum">
              <a:rPr lang="en-US">
                <a:latin typeface="Helvetica" pitchFamily="50" charset="0"/>
                <a:cs typeface="Arial" charset="0"/>
              </a:rPr>
              <a:pPr/>
              <a:t>2</a:t>
            </a:fld>
            <a:endParaRPr lang="en-US" dirty="0">
              <a:latin typeface="Helvetica" pitchFamily="50" charset="0"/>
              <a:cs typeface="Arial" charset="0"/>
            </a:endParaRPr>
          </a:p>
        </p:txBody>
      </p:sp>
      <p:sp>
        <p:nvSpPr>
          <p:cNvPr id="6147" name="TextBox 3"/>
          <p:cNvSpPr txBox="1">
            <a:spLocks noChangeArrowheads="1"/>
          </p:cNvSpPr>
          <p:nvPr/>
        </p:nvSpPr>
        <p:spPr bwMode="auto">
          <a:xfrm>
            <a:off x="0" y="50800"/>
            <a:ext cx="2743200" cy="1400383"/>
          </a:xfrm>
          <a:prstGeom prst="rect">
            <a:avLst/>
          </a:prstGeom>
          <a:noFill/>
          <a:ln w="9525">
            <a:noFill/>
            <a:miter lim="800000"/>
            <a:headEnd/>
            <a:tailEnd/>
          </a:ln>
        </p:spPr>
        <p:txBody>
          <a:bodyPr>
            <a:spAutoFit/>
          </a:bodyPr>
          <a:lstStyle/>
          <a:p>
            <a:pPr algn="ctr"/>
            <a:r>
              <a:rPr lang="en-US" sz="8500" b="1" dirty="0">
                <a:solidFill>
                  <a:srgbClr val="1F497D"/>
                </a:solidFill>
                <a:latin typeface="Helvetica" pitchFamily="50" charset="0"/>
                <a:cs typeface="Times New Roman" pitchFamily="18" charset="0"/>
              </a:rPr>
              <a:t>11</a:t>
            </a:r>
          </a:p>
        </p:txBody>
      </p:sp>
      <p:sp>
        <p:nvSpPr>
          <p:cNvPr id="6148" name="TextBox 5"/>
          <p:cNvSpPr txBox="1">
            <a:spLocks noChangeArrowheads="1"/>
          </p:cNvSpPr>
          <p:nvPr/>
        </p:nvSpPr>
        <p:spPr bwMode="auto">
          <a:xfrm>
            <a:off x="3048000" y="152400"/>
            <a:ext cx="5715000" cy="1169551"/>
          </a:xfrm>
          <a:prstGeom prst="rect">
            <a:avLst/>
          </a:prstGeom>
          <a:noFill/>
          <a:ln w="9525">
            <a:noFill/>
            <a:miter lim="800000"/>
            <a:headEnd/>
            <a:tailEnd/>
          </a:ln>
        </p:spPr>
        <p:txBody>
          <a:bodyPr wrap="square">
            <a:spAutoFit/>
          </a:bodyPr>
          <a:lstStyle/>
          <a:p>
            <a:r>
              <a:rPr lang="en-US" sz="3500" b="1" dirty="0">
                <a:solidFill>
                  <a:srgbClr val="1F497D"/>
                </a:solidFill>
                <a:latin typeface="Helvetica" pitchFamily="50" charset="0"/>
              </a:rPr>
              <a:t>Simple Linear Regression and Correlation</a:t>
            </a:r>
          </a:p>
        </p:txBody>
      </p:sp>
      <p:sp>
        <p:nvSpPr>
          <p:cNvPr id="7" name="TextBox 6"/>
          <p:cNvSpPr txBox="1"/>
          <p:nvPr/>
        </p:nvSpPr>
        <p:spPr>
          <a:xfrm>
            <a:off x="228600" y="1752600"/>
            <a:ext cx="8610600" cy="4524315"/>
          </a:xfrm>
          <a:prstGeom prst="rect">
            <a:avLst/>
          </a:prstGeom>
          <a:noFill/>
        </p:spPr>
        <p:txBody>
          <a:bodyPr numCol="2">
            <a:spAutoFit/>
          </a:bodyPr>
          <a:lstStyle/>
          <a:p>
            <a:pPr fontAlgn="auto">
              <a:spcBef>
                <a:spcPts val="0"/>
              </a:spcBef>
              <a:spcAft>
                <a:spcPts val="0"/>
              </a:spcAft>
              <a:defRPr/>
            </a:pPr>
            <a:r>
              <a:rPr lang="en-US" sz="1600" dirty="0">
                <a:latin typeface="Helvetica" pitchFamily="50" charset="0"/>
                <a:cs typeface="+mn-cs"/>
              </a:rPr>
              <a:t>11-1   Empirical Models</a:t>
            </a:r>
          </a:p>
          <a:p>
            <a:pPr fontAlgn="auto">
              <a:spcBef>
                <a:spcPts val="0"/>
              </a:spcBef>
              <a:spcAft>
                <a:spcPts val="0"/>
              </a:spcAft>
              <a:defRPr/>
            </a:pPr>
            <a:r>
              <a:rPr lang="en-US" sz="1600" dirty="0">
                <a:latin typeface="Helvetica" pitchFamily="50" charset="0"/>
                <a:cs typeface="+mn-cs"/>
              </a:rPr>
              <a:t>11-2   Simple Linear Regression</a:t>
            </a:r>
          </a:p>
          <a:p>
            <a:pPr fontAlgn="auto">
              <a:spcBef>
                <a:spcPts val="0"/>
              </a:spcBef>
              <a:spcAft>
                <a:spcPts val="0"/>
              </a:spcAft>
              <a:defRPr/>
            </a:pPr>
            <a:r>
              <a:rPr lang="en-US" sz="1600" dirty="0">
                <a:latin typeface="Helvetica" pitchFamily="50" charset="0"/>
                <a:cs typeface="+mn-cs"/>
              </a:rPr>
              <a:t>11-3   Properties of the Least Squares </a:t>
            </a:r>
            <a:r>
              <a:rPr lang="en-US" sz="1600" dirty="0" smtClean="0">
                <a:latin typeface="Helvetica" pitchFamily="50" charset="0"/>
                <a:cs typeface="+mn-cs"/>
              </a:rPr>
              <a:t>   </a:t>
            </a:r>
          </a:p>
          <a:p>
            <a:pPr fontAlgn="auto">
              <a:spcBef>
                <a:spcPts val="0"/>
              </a:spcBef>
              <a:spcAft>
                <a:spcPts val="0"/>
              </a:spcAft>
              <a:defRPr/>
            </a:pPr>
            <a:r>
              <a:rPr lang="en-US" sz="1600" dirty="0" smtClean="0">
                <a:latin typeface="Helvetica" pitchFamily="50" charset="0"/>
                <a:cs typeface="+mn-cs"/>
              </a:rPr>
              <a:t>          Estimators</a:t>
            </a:r>
            <a:endParaRPr lang="en-US" sz="1600" dirty="0">
              <a:latin typeface="Helvetica" pitchFamily="50" charset="0"/>
              <a:cs typeface="+mn-cs"/>
            </a:endParaRPr>
          </a:p>
          <a:p>
            <a:pPr fontAlgn="auto">
              <a:spcBef>
                <a:spcPts val="0"/>
              </a:spcBef>
              <a:spcAft>
                <a:spcPts val="0"/>
              </a:spcAft>
              <a:defRPr/>
            </a:pPr>
            <a:r>
              <a:rPr lang="en-US" sz="1600" dirty="0">
                <a:latin typeface="Helvetica" pitchFamily="50" charset="0"/>
                <a:cs typeface="+mn-cs"/>
              </a:rPr>
              <a:t>11-4   Hypothesis Test in Simple Linear </a:t>
            </a:r>
            <a:r>
              <a:rPr lang="en-US" sz="1600" dirty="0" smtClean="0">
                <a:latin typeface="Helvetica" pitchFamily="50" charset="0"/>
                <a:cs typeface="+mn-cs"/>
              </a:rPr>
              <a:t> </a:t>
            </a:r>
          </a:p>
          <a:p>
            <a:pPr fontAlgn="auto">
              <a:spcBef>
                <a:spcPts val="0"/>
              </a:spcBef>
              <a:spcAft>
                <a:spcPts val="0"/>
              </a:spcAft>
              <a:defRPr/>
            </a:pPr>
            <a:r>
              <a:rPr lang="en-US" sz="1600" dirty="0" smtClean="0">
                <a:latin typeface="Helvetica" pitchFamily="50" charset="0"/>
                <a:cs typeface="+mn-cs"/>
              </a:rPr>
              <a:t>          Regression</a:t>
            </a:r>
            <a:endParaRPr lang="en-US" sz="1600" dirty="0">
              <a:latin typeface="Helvetica" pitchFamily="50" charset="0"/>
              <a:cs typeface="+mn-cs"/>
            </a:endParaRPr>
          </a:p>
          <a:p>
            <a:pPr fontAlgn="auto">
              <a:spcBef>
                <a:spcPts val="0"/>
              </a:spcBef>
              <a:spcAft>
                <a:spcPts val="0"/>
              </a:spcAft>
              <a:defRPr/>
            </a:pPr>
            <a:r>
              <a:rPr lang="en-US" sz="1600" dirty="0">
                <a:latin typeface="Helvetica" pitchFamily="50" charset="0"/>
                <a:cs typeface="+mn-cs"/>
              </a:rPr>
              <a:t>   11-4.1 Use of </a:t>
            </a:r>
            <a:r>
              <a:rPr lang="en-US" sz="1600" i="1" dirty="0">
                <a:latin typeface="Helvetica" pitchFamily="50" charset="0"/>
                <a:cs typeface="+mn-cs"/>
              </a:rPr>
              <a:t>t</a:t>
            </a:r>
            <a:r>
              <a:rPr lang="en-US" sz="1600" dirty="0">
                <a:latin typeface="Helvetica" pitchFamily="50" charset="0"/>
                <a:cs typeface="+mn-cs"/>
              </a:rPr>
              <a:t>-tests</a:t>
            </a:r>
          </a:p>
          <a:p>
            <a:pPr fontAlgn="auto">
              <a:spcBef>
                <a:spcPts val="0"/>
              </a:spcBef>
              <a:spcAft>
                <a:spcPts val="0"/>
              </a:spcAft>
              <a:defRPr/>
            </a:pPr>
            <a:r>
              <a:rPr lang="en-US" sz="1600" dirty="0">
                <a:latin typeface="Helvetica" pitchFamily="50" charset="0"/>
                <a:cs typeface="+mn-cs"/>
              </a:rPr>
              <a:t>   11-4.2 Analysis of variance approach to test </a:t>
            </a:r>
            <a:r>
              <a:rPr lang="en-US" sz="1600" dirty="0" smtClean="0">
                <a:latin typeface="Helvetica" pitchFamily="50" charset="0"/>
                <a:cs typeface="+mn-cs"/>
              </a:rPr>
              <a:t>   </a:t>
            </a:r>
          </a:p>
          <a:p>
            <a:pPr fontAlgn="auto">
              <a:spcBef>
                <a:spcPts val="0"/>
              </a:spcBef>
              <a:spcAft>
                <a:spcPts val="0"/>
              </a:spcAft>
              <a:defRPr/>
            </a:pPr>
            <a:r>
              <a:rPr lang="en-US" sz="1600" dirty="0" smtClean="0">
                <a:latin typeface="Helvetica" pitchFamily="50" charset="0"/>
                <a:cs typeface="+mn-cs"/>
              </a:rPr>
              <a:t>              significance </a:t>
            </a:r>
            <a:r>
              <a:rPr lang="en-US" sz="1600" dirty="0">
                <a:latin typeface="Helvetica" pitchFamily="50" charset="0"/>
                <a:cs typeface="+mn-cs"/>
              </a:rPr>
              <a:t>of regression</a:t>
            </a:r>
          </a:p>
          <a:p>
            <a:pPr fontAlgn="auto">
              <a:spcBef>
                <a:spcPts val="0"/>
              </a:spcBef>
              <a:spcAft>
                <a:spcPts val="0"/>
              </a:spcAft>
              <a:defRPr/>
            </a:pPr>
            <a:r>
              <a:rPr lang="en-US" sz="1600" dirty="0">
                <a:latin typeface="Helvetica" pitchFamily="50" charset="0"/>
                <a:cs typeface="+mn-cs"/>
              </a:rPr>
              <a:t>11-5   Confidence Intervals</a:t>
            </a:r>
          </a:p>
          <a:p>
            <a:pPr fontAlgn="auto">
              <a:spcBef>
                <a:spcPts val="0"/>
              </a:spcBef>
              <a:spcAft>
                <a:spcPts val="0"/>
              </a:spcAft>
              <a:defRPr/>
            </a:pPr>
            <a:r>
              <a:rPr lang="en-US" sz="1600" dirty="0">
                <a:latin typeface="Helvetica" pitchFamily="50" charset="0"/>
                <a:cs typeface="+mn-cs"/>
              </a:rPr>
              <a:t>   11-5.1 Confidence intervals on the slope and </a:t>
            </a:r>
            <a:endParaRPr lang="en-US" sz="1600" dirty="0" smtClean="0">
              <a:latin typeface="Helvetica" pitchFamily="50" charset="0"/>
              <a:cs typeface="+mn-cs"/>
            </a:endParaRPr>
          </a:p>
          <a:p>
            <a:pPr fontAlgn="auto">
              <a:spcBef>
                <a:spcPts val="0"/>
              </a:spcBef>
              <a:spcAft>
                <a:spcPts val="0"/>
              </a:spcAft>
              <a:defRPr/>
            </a:pPr>
            <a:r>
              <a:rPr lang="en-US" sz="1600" dirty="0" smtClean="0">
                <a:latin typeface="Helvetica" pitchFamily="50" charset="0"/>
                <a:cs typeface="+mn-cs"/>
              </a:rPr>
              <a:t>              intercept</a:t>
            </a:r>
            <a:endParaRPr lang="en-US" sz="1600" dirty="0">
              <a:latin typeface="Helvetica" pitchFamily="50" charset="0"/>
              <a:cs typeface="+mn-cs"/>
            </a:endParaRPr>
          </a:p>
          <a:p>
            <a:pPr fontAlgn="auto">
              <a:spcBef>
                <a:spcPts val="0"/>
              </a:spcBef>
              <a:spcAft>
                <a:spcPts val="0"/>
              </a:spcAft>
              <a:defRPr/>
            </a:pPr>
            <a:r>
              <a:rPr lang="en-US" sz="1600" dirty="0">
                <a:latin typeface="Helvetica" pitchFamily="50" charset="0"/>
                <a:cs typeface="+mn-cs"/>
              </a:rPr>
              <a:t>   11-5.2 Confidence interval on the mean </a:t>
            </a:r>
            <a:r>
              <a:rPr lang="en-US" sz="1600" dirty="0" smtClean="0">
                <a:latin typeface="Helvetica" pitchFamily="50" charset="0"/>
                <a:cs typeface="+mn-cs"/>
              </a:rPr>
              <a:t> </a:t>
            </a:r>
          </a:p>
          <a:p>
            <a:pPr fontAlgn="auto">
              <a:spcBef>
                <a:spcPts val="0"/>
              </a:spcBef>
              <a:spcAft>
                <a:spcPts val="0"/>
              </a:spcAft>
              <a:defRPr/>
            </a:pPr>
            <a:r>
              <a:rPr lang="en-US" sz="1600" dirty="0" smtClean="0">
                <a:latin typeface="Helvetica" pitchFamily="50" charset="0"/>
                <a:cs typeface="+mn-cs"/>
              </a:rPr>
              <a:t>              response</a:t>
            </a:r>
            <a:endParaRPr lang="en-US" sz="1600" dirty="0">
              <a:latin typeface="Helvetica" pitchFamily="50" charset="0"/>
              <a:cs typeface="+mn-cs"/>
            </a:endParaRPr>
          </a:p>
          <a:p>
            <a:pPr fontAlgn="auto">
              <a:spcBef>
                <a:spcPts val="0"/>
              </a:spcBef>
              <a:spcAft>
                <a:spcPts val="0"/>
              </a:spcAft>
              <a:defRPr/>
            </a:pPr>
            <a:r>
              <a:rPr lang="en-US" sz="1600" dirty="0">
                <a:latin typeface="Helvetica" pitchFamily="50" charset="0"/>
                <a:cs typeface="+mn-cs"/>
              </a:rPr>
              <a:t>11-6   Prediction of New Observations</a:t>
            </a:r>
          </a:p>
          <a:p>
            <a:pPr fontAlgn="auto">
              <a:spcBef>
                <a:spcPts val="0"/>
              </a:spcBef>
              <a:spcAft>
                <a:spcPts val="0"/>
              </a:spcAft>
              <a:defRPr/>
            </a:pPr>
            <a:r>
              <a:rPr lang="en-US" sz="1600" dirty="0">
                <a:latin typeface="Helvetica" pitchFamily="50" charset="0"/>
                <a:cs typeface="+mn-cs"/>
              </a:rPr>
              <a:t>11-7   Adequacy of the Regression Model</a:t>
            </a:r>
          </a:p>
          <a:p>
            <a:pPr fontAlgn="auto">
              <a:spcBef>
                <a:spcPts val="0"/>
              </a:spcBef>
              <a:spcAft>
                <a:spcPts val="0"/>
              </a:spcAft>
              <a:defRPr/>
            </a:pPr>
            <a:r>
              <a:rPr lang="en-US" sz="1600" dirty="0">
                <a:latin typeface="Helvetica" pitchFamily="50" charset="0"/>
                <a:cs typeface="+mn-cs"/>
              </a:rPr>
              <a:t>   11-7.1 Residual analysis</a:t>
            </a:r>
          </a:p>
          <a:p>
            <a:pPr fontAlgn="auto">
              <a:spcBef>
                <a:spcPts val="0"/>
              </a:spcBef>
              <a:spcAft>
                <a:spcPts val="0"/>
              </a:spcAft>
              <a:defRPr/>
            </a:pPr>
            <a:r>
              <a:rPr lang="en-US" sz="1600" dirty="0">
                <a:latin typeface="Helvetica" pitchFamily="50" charset="0"/>
                <a:cs typeface="+mn-cs"/>
              </a:rPr>
              <a:t>   11-7.2 Coefficient of determination (R</a:t>
            </a:r>
            <a:r>
              <a:rPr lang="en-US" sz="1600" baseline="30000" dirty="0">
                <a:latin typeface="Helvetica" pitchFamily="50" charset="0"/>
                <a:cs typeface="+mn-cs"/>
              </a:rPr>
              <a:t>2</a:t>
            </a:r>
            <a:r>
              <a:rPr lang="en-US" sz="1600" dirty="0">
                <a:latin typeface="Helvetica" pitchFamily="50" charset="0"/>
                <a:cs typeface="+mn-cs"/>
              </a:rPr>
              <a:t>)</a:t>
            </a:r>
          </a:p>
          <a:p>
            <a:pPr fontAlgn="auto">
              <a:spcBef>
                <a:spcPts val="0"/>
              </a:spcBef>
              <a:spcAft>
                <a:spcPts val="0"/>
              </a:spcAft>
              <a:defRPr/>
            </a:pPr>
            <a:r>
              <a:rPr lang="en-US" sz="1600" dirty="0">
                <a:latin typeface="Helvetica" pitchFamily="50" charset="0"/>
                <a:cs typeface="+mn-cs"/>
              </a:rPr>
              <a:t>11-8   Correlation</a:t>
            </a:r>
          </a:p>
          <a:p>
            <a:pPr fontAlgn="auto">
              <a:spcBef>
                <a:spcPts val="0"/>
              </a:spcBef>
              <a:spcAft>
                <a:spcPts val="0"/>
              </a:spcAft>
              <a:defRPr/>
            </a:pPr>
            <a:r>
              <a:rPr lang="en-US" sz="1600" dirty="0">
                <a:latin typeface="Helvetica" pitchFamily="50" charset="0"/>
                <a:cs typeface="+mn-cs"/>
              </a:rPr>
              <a:t>11-9   Regression on Transformed Variables</a:t>
            </a:r>
          </a:p>
          <a:p>
            <a:pPr fontAlgn="auto">
              <a:spcBef>
                <a:spcPts val="0"/>
              </a:spcBef>
              <a:spcAft>
                <a:spcPts val="0"/>
              </a:spcAft>
              <a:defRPr/>
            </a:pPr>
            <a:r>
              <a:rPr lang="en-US" sz="1600" dirty="0">
                <a:latin typeface="Helvetica" pitchFamily="50" charset="0"/>
                <a:cs typeface="+mn-cs"/>
              </a:rPr>
              <a:t>11-10 </a:t>
            </a:r>
            <a:r>
              <a:rPr lang="en-US" sz="1600" dirty="0" smtClean="0">
                <a:latin typeface="Helvetica" pitchFamily="50" charset="0"/>
                <a:cs typeface="+mn-cs"/>
              </a:rPr>
              <a:t>Logistic </a:t>
            </a:r>
            <a:r>
              <a:rPr lang="en-US" sz="1600" dirty="0">
                <a:latin typeface="Helvetica" pitchFamily="50" charset="0"/>
                <a:cs typeface="+mn-cs"/>
              </a:rPr>
              <a:t>Regression</a:t>
            </a:r>
          </a:p>
        </p:txBody>
      </p:sp>
      <p:sp>
        <p:nvSpPr>
          <p:cNvPr id="6150" name="TextBox 7"/>
          <p:cNvSpPr txBox="1">
            <a:spLocks noChangeArrowheads="1"/>
          </p:cNvSpPr>
          <p:nvPr/>
        </p:nvSpPr>
        <p:spPr bwMode="auto">
          <a:xfrm>
            <a:off x="304800" y="1295400"/>
            <a:ext cx="2625725" cy="400050"/>
          </a:xfrm>
          <a:prstGeom prst="rect">
            <a:avLst/>
          </a:prstGeom>
          <a:noFill/>
          <a:ln w="9525">
            <a:noFill/>
            <a:miter lim="800000"/>
            <a:headEnd/>
            <a:tailEnd/>
          </a:ln>
        </p:spPr>
        <p:txBody>
          <a:bodyPr wrap="none">
            <a:spAutoFit/>
          </a:bodyPr>
          <a:lstStyle/>
          <a:p>
            <a:r>
              <a:rPr lang="en-US" sz="2000" b="1" dirty="0">
                <a:latin typeface="Helvetica" pitchFamily="50" charset="0"/>
              </a:rPr>
              <a:t>CHAPTER OUTLINE</a:t>
            </a:r>
          </a:p>
        </p:txBody>
      </p:sp>
      <p:sp>
        <p:nvSpPr>
          <p:cNvPr id="10" name="Footer Placeholder 9"/>
          <p:cNvSpPr>
            <a:spLocks noGrp="1"/>
          </p:cNvSpPr>
          <p:nvPr>
            <p:ph type="ftr" sz="quarter" idx="11"/>
          </p:nvPr>
        </p:nvSpPr>
        <p:spPr/>
        <p:txBody>
          <a:bodyPr/>
          <a:lstStyle/>
          <a:p>
            <a:pPr>
              <a:defRPr/>
            </a:pPr>
            <a:r>
              <a:rPr lang="en-US" dirty="0">
                <a:latin typeface="Helvetica" pitchFamily="50" charset="0"/>
              </a:rPr>
              <a:t>Chapter 11 </a:t>
            </a:r>
            <a:r>
              <a:rPr lang="en-US" dirty="0" smtClean="0">
                <a:latin typeface="Helvetica" pitchFamily="50" charset="0"/>
              </a:rPr>
              <a:t>Title and Outline</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838200"/>
          </a:xfrm>
        </p:spPr>
        <p:txBody>
          <a:bodyPr>
            <a:normAutofit/>
          </a:bodyPr>
          <a:lstStyle/>
          <a:p>
            <a:pPr eaLnBrk="1" hangingPunct="1"/>
            <a:r>
              <a:rPr lang="en-US" sz="2700" b="1" dirty="0" smtClean="0">
                <a:latin typeface="Helvetica" pitchFamily="50" charset="0"/>
              </a:rPr>
              <a:t>11-4: Hypothesis Tests in Simple Linear Regression </a:t>
            </a:r>
            <a:endParaRPr lang="en-US" sz="2700" dirty="0" smtClean="0">
              <a:latin typeface="Helvetica" pitchFamily="50" charset="0"/>
            </a:endParaRPr>
          </a:p>
        </p:txBody>
      </p:sp>
      <p:sp>
        <p:nvSpPr>
          <p:cNvPr id="40963"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latin typeface="Helvetica" pitchFamily="50" charset="0"/>
            </a:endParaRPr>
          </a:p>
          <a:p>
            <a:pPr eaLnBrk="1" hangingPunct="1">
              <a:buFontTx/>
              <a:buNone/>
            </a:pPr>
            <a:endParaRPr lang="en-US" dirty="0" smtClean="0">
              <a:latin typeface="Helvetica" pitchFamily="50" charset="0"/>
            </a:endParaRPr>
          </a:p>
        </p:txBody>
      </p:sp>
      <p:sp>
        <p:nvSpPr>
          <p:cNvPr id="40964" name="Text Box 5"/>
          <p:cNvSpPr txBox="1">
            <a:spLocks noChangeArrowheads="1"/>
          </p:cNvSpPr>
          <p:nvPr/>
        </p:nvSpPr>
        <p:spPr bwMode="auto">
          <a:xfrm>
            <a:off x="533400" y="958850"/>
            <a:ext cx="8229600" cy="946150"/>
          </a:xfrm>
          <a:prstGeom prst="rect">
            <a:avLst/>
          </a:prstGeom>
          <a:noFill/>
          <a:ln w="9525">
            <a:noFill/>
            <a:miter lim="800000"/>
            <a:headEnd/>
            <a:tailEnd/>
          </a:ln>
        </p:spPr>
        <p:txBody>
          <a:bodyPr>
            <a:spAutoFit/>
          </a:bodyPr>
          <a:lstStyle/>
          <a:p>
            <a:r>
              <a:rPr lang="en-US" sz="2800" b="1" dirty="0">
                <a:latin typeface="Helvetica" pitchFamily="50" charset="0"/>
              </a:rPr>
              <a:t>11-4.2 Analysis of Variance Approach to Test Significance of Regression</a:t>
            </a:r>
          </a:p>
        </p:txBody>
      </p:sp>
      <p:sp>
        <p:nvSpPr>
          <p:cNvPr id="40965" name="Text Box 7"/>
          <p:cNvSpPr txBox="1">
            <a:spLocks noChangeArrowheads="1"/>
          </p:cNvSpPr>
          <p:nvPr/>
        </p:nvSpPr>
        <p:spPr bwMode="auto">
          <a:xfrm>
            <a:off x="685800" y="2057400"/>
            <a:ext cx="8458200" cy="1815882"/>
          </a:xfrm>
          <a:prstGeom prst="rect">
            <a:avLst/>
          </a:prstGeom>
          <a:noFill/>
          <a:ln w="9525">
            <a:noFill/>
            <a:miter lim="800000"/>
            <a:headEnd/>
            <a:tailEnd/>
          </a:ln>
        </p:spPr>
        <p:txBody>
          <a:bodyPr wrap="square">
            <a:spAutoFit/>
          </a:bodyPr>
          <a:lstStyle/>
          <a:p>
            <a:r>
              <a:rPr lang="en-US" sz="2800" dirty="0">
                <a:latin typeface="Helvetica" pitchFamily="50" charset="0"/>
              </a:rPr>
              <a:t>The </a:t>
            </a:r>
            <a:r>
              <a:rPr lang="en-US" sz="2800" dirty="0">
                <a:solidFill>
                  <a:srgbClr val="1F497D"/>
                </a:solidFill>
                <a:latin typeface="Helvetica" pitchFamily="50" charset="0"/>
              </a:rPr>
              <a:t>analysis of variance </a:t>
            </a:r>
            <a:r>
              <a:rPr lang="en-US" sz="2800" dirty="0">
                <a:latin typeface="Helvetica" pitchFamily="50" charset="0"/>
              </a:rPr>
              <a:t>identity </a:t>
            </a:r>
            <a:r>
              <a:rPr lang="en-US" sz="2800" dirty="0" smtClean="0">
                <a:latin typeface="Helvetica" pitchFamily="50" charset="0"/>
              </a:rPr>
              <a:t>is</a:t>
            </a:r>
          </a:p>
          <a:p>
            <a:endParaRPr lang="en-US" sz="2800" dirty="0" smtClean="0">
              <a:latin typeface="Helvetica" pitchFamily="50" charset="0"/>
            </a:endParaRPr>
          </a:p>
          <a:p>
            <a:r>
              <a:rPr lang="en-US" sz="2800" dirty="0" smtClean="0">
                <a:latin typeface="Helvetica" pitchFamily="50" charset="0"/>
              </a:rPr>
              <a:t>                                                                    (11-8)</a:t>
            </a:r>
          </a:p>
          <a:p>
            <a:endParaRPr lang="en-US" sz="2800" dirty="0">
              <a:latin typeface="Helvetica" pitchFamily="50" charset="0"/>
            </a:endParaRPr>
          </a:p>
        </p:txBody>
      </p:sp>
      <p:sp>
        <p:nvSpPr>
          <p:cNvPr id="40966" name="Text Box 9"/>
          <p:cNvSpPr txBox="1">
            <a:spLocks noChangeArrowheads="1"/>
          </p:cNvSpPr>
          <p:nvPr/>
        </p:nvSpPr>
        <p:spPr bwMode="auto">
          <a:xfrm>
            <a:off x="685800" y="3886200"/>
            <a:ext cx="8153400" cy="1384995"/>
          </a:xfrm>
          <a:prstGeom prst="rect">
            <a:avLst/>
          </a:prstGeom>
          <a:noFill/>
          <a:ln w="9525">
            <a:noFill/>
            <a:miter lim="800000"/>
            <a:headEnd/>
            <a:tailEnd/>
          </a:ln>
        </p:spPr>
        <p:txBody>
          <a:bodyPr wrap="square">
            <a:spAutoFit/>
          </a:bodyPr>
          <a:lstStyle/>
          <a:p>
            <a:r>
              <a:rPr lang="en-US" sz="2800" dirty="0">
                <a:latin typeface="Helvetica" pitchFamily="50" charset="0"/>
              </a:rPr>
              <a:t>Symbolically</a:t>
            </a:r>
            <a:r>
              <a:rPr lang="en-US" sz="2800" dirty="0" smtClean="0">
                <a:latin typeface="Helvetica" pitchFamily="50" charset="0"/>
              </a:rPr>
              <a:t>,</a:t>
            </a:r>
          </a:p>
          <a:p>
            <a:endParaRPr lang="en-US" sz="2800" dirty="0" smtClean="0">
              <a:latin typeface="Helvetica" pitchFamily="50" charset="0"/>
            </a:endParaRPr>
          </a:p>
          <a:p>
            <a:r>
              <a:rPr lang="en-US" sz="2800" dirty="0" smtClean="0">
                <a:latin typeface="Helvetica" pitchFamily="50" charset="0"/>
              </a:rPr>
              <a:t>         </a:t>
            </a:r>
            <a:r>
              <a:rPr lang="en-US" sz="2800" i="1" dirty="0" smtClean="0"/>
              <a:t>SS</a:t>
            </a:r>
            <a:r>
              <a:rPr lang="en-US" sz="2800" i="1" baseline="-25000" dirty="0" smtClean="0"/>
              <a:t>T</a:t>
            </a:r>
            <a:r>
              <a:rPr lang="en-US" sz="2800" dirty="0" smtClean="0"/>
              <a:t> = </a:t>
            </a:r>
            <a:r>
              <a:rPr lang="en-US" sz="2800" i="1" dirty="0" smtClean="0"/>
              <a:t>SS</a:t>
            </a:r>
            <a:r>
              <a:rPr lang="en-US" sz="2800" i="1" baseline="-25000" dirty="0" smtClean="0"/>
              <a:t>R</a:t>
            </a:r>
            <a:r>
              <a:rPr lang="en-US" sz="2800" dirty="0" smtClean="0"/>
              <a:t> + </a:t>
            </a:r>
            <a:r>
              <a:rPr lang="en-US" sz="2800" i="1" dirty="0" smtClean="0"/>
              <a:t>SS</a:t>
            </a:r>
            <a:r>
              <a:rPr lang="en-US" sz="2800" i="1" baseline="-25000" dirty="0" smtClean="0"/>
              <a:t>E </a:t>
            </a:r>
            <a:r>
              <a:rPr lang="en-US" sz="2800" dirty="0" smtClean="0">
                <a:latin typeface="Helvetica" pitchFamily="50" charset="0"/>
              </a:rPr>
              <a:t>                               (11-9)</a:t>
            </a:r>
            <a:endParaRPr lang="en-US" sz="2800" dirty="0">
              <a:latin typeface="Helvetica" pitchFamily="50" charset="0"/>
            </a:endParaRPr>
          </a:p>
        </p:txBody>
      </p:sp>
      <p:sp>
        <p:nvSpPr>
          <p:cNvPr id="40967" name="Slide Number Placeholder 9"/>
          <p:cNvSpPr>
            <a:spLocks noGrp="1"/>
          </p:cNvSpPr>
          <p:nvPr>
            <p:ph type="sldNum" sz="quarter" idx="12"/>
          </p:nvPr>
        </p:nvSpPr>
        <p:spPr bwMode="auto">
          <a:noFill/>
          <a:ln>
            <a:miter lim="800000"/>
            <a:headEnd/>
            <a:tailEnd/>
          </a:ln>
        </p:spPr>
        <p:txBody>
          <a:bodyPr/>
          <a:lstStyle/>
          <a:p>
            <a:fld id="{24D59330-CFA2-45DC-966E-076DA5CA2B92}" type="slidenum">
              <a:rPr lang="en-US">
                <a:latin typeface="Helvetica" pitchFamily="50" charset="0"/>
                <a:cs typeface="Arial" charset="0"/>
              </a:rPr>
              <a:pPr/>
              <a:t>20</a:t>
            </a:fld>
            <a:endParaRPr lang="en-US">
              <a:latin typeface="Helvetica" pitchFamily="50" charset="0"/>
              <a:cs typeface="Arial" charset="0"/>
            </a:endParaRPr>
          </a:p>
        </p:txBody>
      </p:sp>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8849" name="Object 1"/>
          <p:cNvGraphicFramePr>
            <a:graphicFrameLocks noChangeAspect="1"/>
          </p:cNvGraphicFramePr>
          <p:nvPr/>
        </p:nvGraphicFramePr>
        <p:xfrm>
          <a:off x="1219200" y="2743200"/>
          <a:ext cx="5715000" cy="990600"/>
        </p:xfrm>
        <a:graphic>
          <a:graphicData uri="http://schemas.openxmlformats.org/presentationml/2006/ole">
            <mc:AlternateContent xmlns:mc="http://schemas.openxmlformats.org/markup-compatibility/2006">
              <mc:Choice xmlns:v="urn:schemas-microsoft-com:vml" Requires="v">
                <p:oleObj spid="_x0000_s78850" name="Equation" r:id="rId4" imgW="2514600" imgH="482600" progId="Equation.DSMT4">
                  <p:embed/>
                </p:oleObj>
              </mc:Choice>
              <mc:Fallback>
                <p:oleObj name="Equation" r:id="rId4" imgW="2514600" imgH="4826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743200"/>
                        <a:ext cx="57150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11-4 Hypothesis Tests in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838200"/>
          </a:xfrm>
        </p:spPr>
        <p:txBody>
          <a:bodyPr>
            <a:normAutofit/>
          </a:bodyPr>
          <a:lstStyle/>
          <a:p>
            <a:pPr eaLnBrk="1" hangingPunct="1"/>
            <a:r>
              <a:rPr lang="en-US" sz="2700" b="1" dirty="0" smtClean="0">
                <a:latin typeface="Helvetica" pitchFamily="50" charset="0"/>
              </a:rPr>
              <a:t>11-4: Hypothesis Tests in Simple Linear Regression </a:t>
            </a:r>
            <a:endParaRPr lang="en-US" sz="2700" dirty="0" smtClean="0">
              <a:latin typeface="Helvetica" pitchFamily="50" charset="0"/>
            </a:endParaRPr>
          </a:p>
        </p:txBody>
      </p:sp>
      <p:sp>
        <p:nvSpPr>
          <p:cNvPr id="41987"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41988" name="Text Box 5"/>
          <p:cNvSpPr txBox="1">
            <a:spLocks noChangeArrowheads="1"/>
          </p:cNvSpPr>
          <p:nvPr/>
        </p:nvSpPr>
        <p:spPr bwMode="auto">
          <a:xfrm>
            <a:off x="533400" y="990600"/>
            <a:ext cx="8229600" cy="946150"/>
          </a:xfrm>
          <a:prstGeom prst="rect">
            <a:avLst/>
          </a:prstGeom>
          <a:noFill/>
          <a:ln w="9525">
            <a:noFill/>
            <a:miter lim="800000"/>
            <a:headEnd/>
            <a:tailEnd/>
          </a:ln>
        </p:spPr>
        <p:txBody>
          <a:bodyPr>
            <a:spAutoFit/>
          </a:bodyPr>
          <a:lstStyle/>
          <a:p>
            <a:r>
              <a:rPr lang="en-US" sz="2800" b="1" dirty="0">
                <a:latin typeface="Helvetica" pitchFamily="50" charset="0"/>
              </a:rPr>
              <a:t>11-4.2 Analysis of Variance Approach to Test Significance of Regression</a:t>
            </a:r>
          </a:p>
        </p:txBody>
      </p:sp>
      <p:sp>
        <p:nvSpPr>
          <p:cNvPr id="41989" name="Text Box 6"/>
          <p:cNvSpPr txBox="1">
            <a:spLocks noChangeArrowheads="1"/>
          </p:cNvSpPr>
          <p:nvPr/>
        </p:nvSpPr>
        <p:spPr bwMode="auto">
          <a:xfrm>
            <a:off x="685800" y="2057400"/>
            <a:ext cx="8077200" cy="1815882"/>
          </a:xfrm>
          <a:prstGeom prst="rect">
            <a:avLst/>
          </a:prstGeom>
          <a:noFill/>
          <a:ln w="9525">
            <a:noFill/>
            <a:miter lim="800000"/>
            <a:headEnd/>
            <a:tailEnd/>
          </a:ln>
        </p:spPr>
        <p:txBody>
          <a:bodyPr>
            <a:spAutoFit/>
          </a:bodyPr>
          <a:lstStyle/>
          <a:p>
            <a:r>
              <a:rPr lang="en-US" sz="2800" dirty="0">
                <a:latin typeface="Helvetica" pitchFamily="50" charset="0"/>
              </a:rPr>
              <a:t>If the null hypothesis, H</a:t>
            </a:r>
            <a:r>
              <a:rPr lang="en-US" sz="2800" baseline="-25000" dirty="0">
                <a:latin typeface="Helvetica" pitchFamily="50" charset="0"/>
              </a:rPr>
              <a:t>0</a:t>
            </a:r>
            <a:r>
              <a:rPr lang="en-US" sz="2800" dirty="0">
                <a:latin typeface="Helvetica" pitchFamily="50" charset="0"/>
              </a:rPr>
              <a:t>: </a:t>
            </a:r>
            <a:r>
              <a:rPr lang="en-US" sz="2800" dirty="0">
                <a:latin typeface="Helvetica" pitchFamily="50" charset="0"/>
                <a:sym typeface="Symbol" pitchFamily="18" charset="2"/>
              </a:rPr>
              <a:t></a:t>
            </a:r>
            <a:r>
              <a:rPr lang="en-US" sz="2800" baseline="-25000" dirty="0">
                <a:latin typeface="Helvetica" pitchFamily="50" charset="0"/>
                <a:sym typeface="Symbol" pitchFamily="18" charset="2"/>
              </a:rPr>
              <a:t>1</a:t>
            </a:r>
            <a:r>
              <a:rPr lang="en-US" sz="2800" dirty="0">
                <a:latin typeface="Helvetica" pitchFamily="50" charset="0"/>
                <a:sym typeface="Symbol" pitchFamily="18" charset="2"/>
              </a:rPr>
              <a:t> = 0 is true, the </a:t>
            </a:r>
            <a:r>
              <a:rPr lang="en-US" sz="2800" dirty="0" smtClean="0">
                <a:latin typeface="Helvetica" pitchFamily="50" charset="0"/>
                <a:sym typeface="Symbol" pitchFamily="18" charset="2"/>
              </a:rPr>
              <a:t>statistic</a:t>
            </a:r>
          </a:p>
          <a:p>
            <a:endParaRPr lang="en-US" sz="2800" dirty="0" smtClean="0">
              <a:latin typeface="Helvetica" pitchFamily="50" charset="0"/>
              <a:sym typeface="Symbol" pitchFamily="18" charset="2"/>
            </a:endParaRPr>
          </a:p>
          <a:p>
            <a:r>
              <a:rPr lang="en-US" sz="2800" dirty="0" smtClean="0">
                <a:latin typeface="Helvetica" pitchFamily="50" charset="0"/>
                <a:sym typeface="Symbol" pitchFamily="18" charset="2"/>
              </a:rPr>
              <a:t>                                                                    (11-10)</a:t>
            </a:r>
            <a:endParaRPr lang="en-US" sz="2800" dirty="0">
              <a:latin typeface="Helvetica" pitchFamily="50" charset="0"/>
              <a:sym typeface="Symbol" pitchFamily="18" charset="2"/>
            </a:endParaRPr>
          </a:p>
        </p:txBody>
      </p:sp>
      <p:sp>
        <p:nvSpPr>
          <p:cNvPr id="41990" name="Text Box 8"/>
          <p:cNvSpPr txBox="1">
            <a:spLocks noChangeArrowheads="1"/>
          </p:cNvSpPr>
          <p:nvPr/>
        </p:nvSpPr>
        <p:spPr bwMode="auto">
          <a:xfrm>
            <a:off x="685800" y="4419600"/>
            <a:ext cx="7696200" cy="946150"/>
          </a:xfrm>
          <a:prstGeom prst="rect">
            <a:avLst/>
          </a:prstGeom>
          <a:noFill/>
          <a:ln w="9525">
            <a:noFill/>
            <a:miter lim="800000"/>
            <a:headEnd/>
            <a:tailEnd/>
          </a:ln>
        </p:spPr>
        <p:txBody>
          <a:bodyPr>
            <a:spAutoFit/>
          </a:bodyPr>
          <a:lstStyle/>
          <a:p>
            <a:r>
              <a:rPr lang="en-US" sz="2800" dirty="0">
                <a:latin typeface="Helvetica" pitchFamily="50" charset="0"/>
              </a:rPr>
              <a:t>follows the </a:t>
            </a:r>
            <a:r>
              <a:rPr lang="en-US" sz="2800" i="1" dirty="0">
                <a:latin typeface="Helvetica" pitchFamily="50" charset="0"/>
              </a:rPr>
              <a:t>F</a:t>
            </a:r>
            <a:r>
              <a:rPr lang="en-US" sz="2800" baseline="-25000" dirty="0">
                <a:latin typeface="Helvetica" pitchFamily="50" charset="0"/>
              </a:rPr>
              <a:t>1,n-2</a:t>
            </a:r>
            <a:r>
              <a:rPr lang="en-US" sz="2800" dirty="0">
                <a:latin typeface="Helvetica" pitchFamily="50" charset="0"/>
              </a:rPr>
              <a:t> distribution and we would reject if </a:t>
            </a:r>
            <a:r>
              <a:rPr lang="en-US" sz="2800" i="1" dirty="0">
                <a:latin typeface="Helvetica" pitchFamily="50" charset="0"/>
              </a:rPr>
              <a:t>f</a:t>
            </a:r>
            <a:r>
              <a:rPr lang="en-US" sz="2800" baseline="-25000" dirty="0">
                <a:latin typeface="Helvetica" pitchFamily="50" charset="0"/>
              </a:rPr>
              <a:t>0</a:t>
            </a:r>
            <a:r>
              <a:rPr lang="en-US" sz="2800" dirty="0">
                <a:latin typeface="Helvetica" pitchFamily="50" charset="0"/>
              </a:rPr>
              <a:t> &gt; </a:t>
            </a:r>
            <a:r>
              <a:rPr lang="en-US" sz="2800" i="1" dirty="0">
                <a:latin typeface="Helvetica" pitchFamily="50" charset="0"/>
              </a:rPr>
              <a:t>f</a:t>
            </a:r>
            <a:r>
              <a:rPr lang="en-US" sz="2800" baseline="-25000" dirty="0">
                <a:latin typeface="Helvetica" pitchFamily="50" charset="0"/>
                <a:sym typeface="Symbol" pitchFamily="18" charset="2"/>
              </a:rPr>
              <a:t>,1,n-2</a:t>
            </a:r>
            <a:r>
              <a:rPr lang="en-US" sz="2800" dirty="0">
                <a:latin typeface="Helvetica" pitchFamily="50" charset="0"/>
                <a:sym typeface="Symbol" pitchFamily="18" charset="2"/>
              </a:rPr>
              <a:t>.</a:t>
            </a:r>
            <a:endParaRPr lang="en-US" sz="2800" dirty="0">
              <a:latin typeface="Helvetica" pitchFamily="50" charset="0"/>
            </a:endParaRPr>
          </a:p>
        </p:txBody>
      </p:sp>
      <p:sp>
        <p:nvSpPr>
          <p:cNvPr id="41991" name="Slide Number Placeholder 8"/>
          <p:cNvSpPr>
            <a:spLocks noGrp="1"/>
          </p:cNvSpPr>
          <p:nvPr>
            <p:ph type="sldNum" sz="quarter" idx="12"/>
          </p:nvPr>
        </p:nvSpPr>
        <p:spPr bwMode="auto">
          <a:noFill/>
          <a:ln>
            <a:miter lim="800000"/>
            <a:headEnd/>
            <a:tailEnd/>
          </a:ln>
        </p:spPr>
        <p:txBody>
          <a:bodyPr/>
          <a:lstStyle/>
          <a:p>
            <a:fld id="{42C31ED2-BF8C-4C4A-94DB-B10B43BE276E}" type="slidenum">
              <a:rPr lang="en-US">
                <a:latin typeface="Helvetica" pitchFamily="50" charset="0"/>
                <a:cs typeface="Arial" charset="0"/>
              </a:rPr>
              <a:pPr/>
              <a:t>21</a:t>
            </a:fld>
            <a:endParaRPr lang="en-US">
              <a:latin typeface="Helvetica" pitchFamily="50" charset="0"/>
              <a:cs typeface="Arial" charset="0"/>
            </a:endParaRPr>
          </a:p>
        </p:txBody>
      </p:sp>
      <p:sp>
        <p:nvSpPr>
          <p:cNvPr id="76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6801" name="Object 1"/>
          <p:cNvGraphicFramePr>
            <a:graphicFrameLocks noChangeAspect="1"/>
          </p:cNvGraphicFramePr>
          <p:nvPr/>
        </p:nvGraphicFramePr>
        <p:xfrm>
          <a:off x="2438400" y="3200400"/>
          <a:ext cx="3962400" cy="914400"/>
        </p:xfrm>
        <a:graphic>
          <a:graphicData uri="http://schemas.openxmlformats.org/presentationml/2006/ole">
            <mc:AlternateContent xmlns:mc="http://schemas.openxmlformats.org/markup-compatibility/2006">
              <mc:Choice xmlns:v="urn:schemas-microsoft-com:vml" Requires="v">
                <p:oleObj spid="_x0000_s76802" name="Equation" r:id="rId4" imgW="1574800" imgH="431800" progId="Equation.DSMT4">
                  <p:embed/>
                </p:oleObj>
              </mc:Choice>
              <mc:Fallback>
                <p:oleObj name="Equation" r:id="rId4" imgW="1574800" imgH="4318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200400"/>
                        <a:ext cx="3962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3" name="Rectangle 3"/>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11-4 Hypothesis Tests in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838200"/>
          </a:xfrm>
        </p:spPr>
        <p:txBody>
          <a:bodyPr>
            <a:normAutofit/>
          </a:bodyPr>
          <a:lstStyle/>
          <a:p>
            <a:pPr eaLnBrk="1" hangingPunct="1"/>
            <a:r>
              <a:rPr lang="en-US" sz="2700" b="1" dirty="0" smtClean="0">
                <a:latin typeface="Helvetica" pitchFamily="50" charset="0"/>
              </a:rPr>
              <a:t>11-4: Hypothesis Tests in Simple Linear Regression </a:t>
            </a:r>
            <a:endParaRPr lang="en-US" sz="2700" dirty="0" smtClean="0">
              <a:latin typeface="Helvetica" pitchFamily="50" charset="0"/>
            </a:endParaRPr>
          </a:p>
        </p:txBody>
      </p:sp>
      <p:sp>
        <p:nvSpPr>
          <p:cNvPr id="43011"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43012" name="Text Box 5"/>
          <p:cNvSpPr txBox="1">
            <a:spLocks noChangeArrowheads="1"/>
          </p:cNvSpPr>
          <p:nvPr/>
        </p:nvSpPr>
        <p:spPr bwMode="auto">
          <a:xfrm>
            <a:off x="533400" y="838200"/>
            <a:ext cx="8229600" cy="946150"/>
          </a:xfrm>
          <a:prstGeom prst="rect">
            <a:avLst/>
          </a:prstGeom>
          <a:noFill/>
          <a:ln w="9525">
            <a:noFill/>
            <a:miter lim="800000"/>
            <a:headEnd/>
            <a:tailEnd/>
          </a:ln>
        </p:spPr>
        <p:txBody>
          <a:bodyPr>
            <a:spAutoFit/>
          </a:bodyPr>
          <a:lstStyle/>
          <a:p>
            <a:r>
              <a:rPr lang="en-US" sz="2800" b="1" dirty="0">
                <a:latin typeface="Helvetica" pitchFamily="50" charset="0"/>
              </a:rPr>
              <a:t>11-4.2 Analysis of Variance Approach to Test Significance of Regression</a:t>
            </a:r>
          </a:p>
        </p:txBody>
      </p:sp>
      <p:sp>
        <p:nvSpPr>
          <p:cNvPr id="43013" name="Text Box 6"/>
          <p:cNvSpPr txBox="1">
            <a:spLocks noChangeArrowheads="1"/>
          </p:cNvSpPr>
          <p:nvPr/>
        </p:nvSpPr>
        <p:spPr bwMode="auto">
          <a:xfrm>
            <a:off x="457200" y="1828800"/>
            <a:ext cx="8458200" cy="3970318"/>
          </a:xfrm>
          <a:prstGeom prst="rect">
            <a:avLst/>
          </a:prstGeom>
          <a:noFill/>
          <a:ln w="9525">
            <a:noFill/>
            <a:miter lim="800000"/>
            <a:headEnd/>
            <a:tailEnd/>
          </a:ln>
        </p:spPr>
        <p:txBody>
          <a:bodyPr>
            <a:spAutoFit/>
          </a:bodyPr>
          <a:lstStyle/>
          <a:p>
            <a:r>
              <a:rPr lang="en-US" sz="2800" dirty="0">
                <a:latin typeface="Helvetica" pitchFamily="50" charset="0"/>
              </a:rPr>
              <a:t>The quantities, MS</a:t>
            </a:r>
            <a:r>
              <a:rPr lang="en-US" sz="2800" baseline="-25000" dirty="0">
                <a:latin typeface="Helvetica" pitchFamily="50" charset="0"/>
              </a:rPr>
              <a:t>R</a:t>
            </a:r>
            <a:r>
              <a:rPr lang="en-US" sz="2800" dirty="0">
                <a:latin typeface="Helvetica" pitchFamily="50" charset="0"/>
              </a:rPr>
              <a:t> and MS</a:t>
            </a:r>
            <a:r>
              <a:rPr lang="en-US" sz="2800" baseline="-25000" dirty="0">
                <a:latin typeface="Helvetica" pitchFamily="50" charset="0"/>
              </a:rPr>
              <a:t>E</a:t>
            </a:r>
            <a:r>
              <a:rPr lang="en-US" sz="2800" dirty="0">
                <a:latin typeface="Helvetica" pitchFamily="50" charset="0"/>
              </a:rPr>
              <a:t> are called mean squares.</a:t>
            </a:r>
          </a:p>
          <a:p>
            <a:r>
              <a:rPr lang="en-US" sz="2800" b="1" dirty="0">
                <a:solidFill>
                  <a:srgbClr val="1F497D"/>
                </a:solidFill>
                <a:latin typeface="Helvetica" pitchFamily="50" charset="0"/>
              </a:rPr>
              <a:t>Analysis of variance</a:t>
            </a:r>
            <a:r>
              <a:rPr lang="en-US" sz="2800" dirty="0">
                <a:solidFill>
                  <a:srgbClr val="1F497D"/>
                </a:solidFill>
                <a:latin typeface="Helvetica" pitchFamily="50" charset="0"/>
              </a:rPr>
              <a:t> </a:t>
            </a:r>
            <a:r>
              <a:rPr lang="en-US" sz="2800" dirty="0">
                <a:latin typeface="Helvetica" pitchFamily="50" charset="0"/>
              </a:rPr>
              <a:t>table</a:t>
            </a:r>
            <a:r>
              <a:rPr lang="en-US" sz="2800" dirty="0" smtClean="0">
                <a:latin typeface="Helvetica" pitchFamily="50" charset="0"/>
              </a:rPr>
              <a:t>:</a:t>
            </a:r>
          </a:p>
          <a:p>
            <a:endParaRPr lang="en-US" sz="2800" dirty="0" smtClean="0">
              <a:latin typeface="Helvetica" pitchFamily="50" charset="0"/>
              <a:sym typeface="Symbol" pitchFamily="18" charset="2"/>
            </a:endParaRPr>
          </a:p>
          <a:p>
            <a:endParaRPr lang="en-US" sz="2800" dirty="0" smtClean="0">
              <a:latin typeface="Helvetica" pitchFamily="50" charset="0"/>
              <a:sym typeface="Symbol" pitchFamily="18" charset="2"/>
            </a:endParaRPr>
          </a:p>
          <a:p>
            <a:endParaRPr lang="en-US" sz="2800" dirty="0" smtClean="0">
              <a:latin typeface="Helvetica" pitchFamily="50" charset="0"/>
              <a:sym typeface="Symbol" pitchFamily="18" charset="2"/>
            </a:endParaRPr>
          </a:p>
          <a:p>
            <a:endParaRPr lang="en-US" sz="2800" dirty="0" smtClean="0">
              <a:latin typeface="Helvetica" pitchFamily="50" charset="0"/>
              <a:sym typeface="Symbol" pitchFamily="18" charset="2"/>
            </a:endParaRPr>
          </a:p>
          <a:p>
            <a:endParaRPr lang="en-US" sz="2800" dirty="0" smtClean="0">
              <a:latin typeface="Helvetica" pitchFamily="50" charset="0"/>
              <a:sym typeface="Symbol" pitchFamily="18" charset="2"/>
            </a:endParaRPr>
          </a:p>
          <a:p>
            <a:r>
              <a:rPr lang="en-US" sz="2000" dirty="0" smtClean="0">
                <a:latin typeface="Helvetica" pitchFamily="50" charset="0"/>
                <a:sym typeface="Symbol" pitchFamily="18" charset="2"/>
              </a:rPr>
              <a:t>Note that </a:t>
            </a:r>
            <a:r>
              <a:rPr lang="en-US" sz="2000" i="1" dirty="0" smtClean="0">
                <a:latin typeface="Helvetica" pitchFamily="50" charset="0"/>
                <a:sym typeface="Symbol" pitchFamily="18" charset="2"/>
              </a:rPr>
              <a:t>MS</a:t>
            </a:r>
            <a:r>
              <a:rPr lang="en-US" sz="2000" baseline="-25000" dirty="0" smtClean="0">
                <a:latin typeface="Helvetica" pitchFamily="50" charset="0"/>
                <a:sym typeface="Symbol" pitchFamily="18" charset="2"/>
              </a:rPr>
              <a:t>E</a:t>
            </a:r>
            <a:r>
              <a:rPr lang="en-US" sz="2000" dirty="0" smtClean="0">
                <a:latin typeface="Helvetica" pitchFamily="50" charset="0"/>
                <a:sym typeface="Symbol" pitchFamily="18" charset="2"/>
              </a:rPr>
              <a:t> = </a:t>
            </a:r>
            <a:endParaRPr lang="en-US" sz="2000" dirty="0">
              <a:latin typeface="Helvetica" pitchFamily="50" charset="0"/>
              <a:sym typeface="Symbol" pitchFamily="18" charset="2"/>
            </a:endParaRPr>
          </a:p>
        </p:txBody>
      </p:sp>
      <p:sp>
        <p:nvSpPr>
          <p:cNvPr id="43014" name="Slide Number Placeholder 7"/>
          <p:cNvSpPr>
            <a:spLocks noGrp="1"/>
          </p:cNvSpPr>
          <p:nvPr>
            <p:ph type="sldNum" sz="quarter" idx="12"/>
          </p:nvPr>
        </p:nvSpPr>
        <p:spPr bwMode="auto">
          <a:noFill/>
          <a:ln>
            <a:miter lim="800000"/>
            <a:headEnd/>
            <a:tailEnd/>
          </a:ln>
        </p:spPr>
        <p:txBody>
          <a:bodyPr/>
          <a:lstStyle/>
          <a:p>
            <a:fld id="{47D05A60-2123-4186-A3E6-237CE694DC93}" type="slidenum">
              <a:rPr lang="en-US">
                <a:latin typeface="Helvetica" pitchFamily="50" charset="0"/>
                <a:cs typeface="Arial" charset="0"/>
              </a:rPr>
              <a:pPr/>
              <a:t>22</a:t>
            </a:fld>
            <a:endParaRPr lang="en-US">
              <a:latin typeface="Helvetica" pitchFamily="50" charset="0"/>
              <a:cs typeface="Arial" charset="0"/>
            </a:endParaRPr>
          </a:p>
        </p:txBody>
      </p:sp>
      <p:graphicFrame>
        <p:nvGraphicFramePr>
          <p:cNvPr id="8" name="Table 7"/>
          <p:cNvGraphicFramePr>
            <a:graphicFrameLocks noGrp="1"/>
          </p:cNvGraphicFramePr>
          <p:nvPr/>
        </p:nvGraphicFramePr>
        <p:xfrm>
          <a:off x="457199" y="3517265"/>
          <a:ext cx="8153400" cy="1632297"/>
        </p:xfrm>
        <a:graphic>
          <a:graphicData uri="http://schemas.openxmlformats.org/drawingml/2006/table">
            <a:tbl>
              <a:tblPr/>
              <a:tblGrid>
                <a:gridCol w="1550102"/>
                <a:gridCol w="1912019"/>
                <a:gridCol w="1816420"/>
                <a:gridCol w="1433040"/>
                <a:gridCol w="1441819"/>
              </a:tblGrid>
              <a:tr h="275878">
                <a:tc>
                  <a:txBody>
                    <a:bodyPr/>
                    <a:lstStyle/>
                    <a:p>
                      <a:pPr marL="0" marR="0" algn="ctr">
                        <a:spcBef>
                          <a:spcPts val="0"/>
                        </a:spcBef>
                        <a:spcAft>
                          <a:spcPts val="0"/>
                        </a:spcAft>
                      </a:pPr>
                      <a:r>
                        <a:rPr lang="en-US" sz="1800" b="0" dirty="0">
                          <a:solidFill>
                            <a:srgbClr val="000000"/>
                          </a:solidFill>
                          <a:latin typeface="Helvetica" pitchFamily="34" charset="0"/>
                          <a:ea typeface="Times New Roman"/>
                          <a:cs typeface="Helvetica" pitchFamily="34" charset="0"/>
                        </a:rPr>
                        <a:t>Source of Variation</a:t>
                      </a:r>
                      <a:endParaRPr lang="en-US" sz="1800" dirty="0">
                        <a:latin typeface="Helvetica" pitchFamily="34" charset="0"/>
                        <a:ea typeface="Times New Roman"/>
                        <a:cs typeface="Helvetica" pitchFamily="34"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solidFill>
                            <a:srgbClr val="000000"/>
                          </a:solidFill>
                          <a:latin typeface="Helvetica" pitchFamily="34" charset="0"/>
                          <a:ea typeface="Times New Roman"/>
                          <a:cs typeface="Helvetica" pitchFamily="34" charset="0"/>
                        </a:rPr>
                        <a:t>Sum of Squares</a:t>
                      </a:r>
                      <a:endParaRPr lang="en-US" sz="1800" dirty="0">
                        <a:latin typeface="Helvetica" pitchFamily="34" charset="0"/>
                        <a:ea typeface="Times New Roman"/>
                        <a:cs typeface="Helvetica" pitchFamily="34"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solidFill>
                            <a:srgbClr val="000000"/>
                          </a:solidFill>
                          <a:latin typeface="Helvetica" pitchFamily="34" charset="0"/>
                          <a:ea typeface="Times New Roman"/>
                          <a:cs typeface="Helvetica" pitchFamily="34" charset="0"/>
                        </a:rPr>
                        <a:t>Degrees of Freedom</a:t>
                      </a:r>
                      <a:endParaRPr lang="en-US" sz="1800" dirty="0">
                        <a:latin typeface="Helvetica" pitchFamily="34" charset="0"/>
                        <a:ea typeface="Times New Roman"/>
                        <a:cs typeface="Helvetica" pitchFamily="34"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solidFill>
                            <a:srgbClr val="000000"/>
                          </a:solidFill>
                          <a:latin typeface="Helvetica" pitchFamily="34" charset="0"/>
                          <a:ea typeface="Times New Roman"/>
                          <a:cs typeface="Helvetica" pitchFamily="34" charset="0"/>
                        </a:rPr>
                        <a:t>Mean Square</a:t>
                      </a:r>
                      <a:endParaRPr lang="en-US" sz="1800" dirty="0">
                        <a:latin typeface="Helvetica" pitchFamily="34" charset="0"/>
                        <a:ea typeface="Times New Roman"/>
                        <a:cs typeface="Helvetica" pitchFamily="34"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spc="-50" dirty="0">
                          <a:solidFill>
                            <a:srgbClr val="000000"/>
                          </a:solidFill>
                          <a:latin typeface="Helvetica" pitchFamily="34" charset="0"/>
                          <a:ea typeface="Times New Roman"/>
                          <a:cs typeface="Helvetica" pitchFamily="34" charset="0"/>
                        </a:rPr>
                        <a:t>F</a:t>
                      </a:r>
                      <a:r>
                        <a:rPr lang="en-US" sz="1800" i="0" spc="-50" baseline="-25000" dirty="0">
                          <a:solidFill>
                            <a:srgbClr val="000000"/>
                          </a:solidFill>
                          <a:latin typeface="Helvetica" pitchFamily="34" charset="0"/>
                          <a:ea typeface="Times New Roman"/>
                          <a:cs typeface="Helvetica" pitchFamily="34" charset="0"/>
                        </a:rPr>
                        <a:t>0</a:t>
                      </a:r>
                      <a:endParaRPr lang="en-US" sz="1800" dirty="0">
                        <a:latin typeface="Helvetica" pitchFamily="34" charset="0"/>
                        <a:ea typeface="Times New Roman"/>
                        <a:cs typeface="Helvetica" pitchFamily="34"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r>
              <a:tr h="386647">
                <a:tc>
                  <a:txBody>
                    <a:bodyPr/>
                    <a:lstStyle/>
                    <a:p>
                      <a:pPr marL="0" marR="0">
                        <a:spcBef>
                          <a:spcPts val="0"/>
                        </a:spcBef>
                        <a:spcAft>
                          <a:spcPts val="0"/>
                        </a:spcAft>
                      </a:pPr>
                      <a:r>
                        <a:rPr lang="en-US" sz="1800" b="0" dirty="0">
                          <a:solidFill>
                            <a:srgbClr val="000000"/>
                          </a:solidFill>
                          <a:latin typeface="Helvetica" pitchFamily="34" charset="0"/>
                          <a:ea typeface="Times New Roman"/>
                          <a:cs typeface="Helvetica" pitchFamily="34" charset="0"/>
                        </a:rPr>
                        <a:t>Regression</a:t>
                      </a:r>
                      <a:endParaRPr lang="en-US" sz="1800" dirty="0">
                        <a:latin typeface="Helvetica" pitchFamily="34" charset="0"/>
                        <a:ea typeface="Times New Roman"/>
                        <a:cs typeface="Helvetica" pitchFamily="34"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800" b="1" i="1" spc="50" dirty="0">
                        <a:solidFill>
                          <a:srgbClr val="000000"/>
                        </a:solidFill>
                        <a:latin typeface="Helvetica" pitchFamily="34" charset="0"/>
                        <a:ea typeface="Times New Roman"/>
                        <a:cs typeface="Helvetica" pitchFamily="34"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0" dirty="0">
                          <a:solidFill>
                            <a:srgbClr val="000000"/>
                          </a:solidFill>
                          <a:latin typeface="Helvetica" pitchFamily="34" charset="0"/>
                          <a:ea typeface="Times New Roman"/>
                          <a:cs typeface="Helvetica" pitchFamily="34" charset="0"/>
                        </a:rPr>
                        <a:t>1</a:t>
                      </a:r>
                      <a:endParaRPr lang="en-US" sz="1800" dirty="0">
                        <a:latin typeface="Helvetica" pitchFamily="34" charset="0"/>
                        <a:ea typeface="Times New Roman"/>
                        <a:cs typeface="Helvetica" pitchFamily="34"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i="1" spc="50" dirty="0">
                          <a:solidFill>
                            <a:srgbClr val="000000"/>
                          </a:solidFill>
                          <a:latin typeface="Helvetica" pitchFamily="34" charset="0"/>
                          <a:ea typeface="Times New Roman"/>
                          <a:cs typeface="Helvetica" pitchFamily="34" charset="0"/>
                        </a:rPr>
                        <a:t>MS</a:t>
                      </a:r>
                      <a:r>
                        <a:rPr lang="en-US" sz="1800" i="1" spc="50" baseline="-25000" dirty="0">
                          <a:solidFill>
                            <a:srgbClr val="000000"/>
                          </a:solidFill>
                          <a:latin typeface="Helvetica" pitchFamily="34" charset="0"/>
                          <a:ea typeface="Times New Roman"/>
                          <a:cs typeface="Helvetica" pitchFamily="34" charset="0"/>
                        </a:rPr>
                        <a:t>R</a:t>
                      </a:r>
                      <a:endParaRPr lang="en-US" sz="1800" dirty="0">
                        <a:latin typeface="Helvetica" pitchFamily="34" charset="0"/>
                        <a:ea typeface="Times New Roman"/>
                        <a:cs typeface="Helvetica" pitchFamily="34"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i="1" spc="50">
                          <a:solidFill>
                            <a:srgbClr val="000000"/>
                          </a:solidFill>
                          <a:latin typeface="Helvetica" pitchFamily="34" charset="0"/>
                          <a:ea typeface="Times New Roman"/>
                          <a:cs typeface="Helvetica" pitchFamily="34" charset="0"/>
                        </a:rPr>
                        <a:t>MS</a:t>
                      </a:r>
                      <a:r>
                        <a:rPr lang="en-US" sz="1800" i="1" spc="50" baseline="-25000">
                          <a:solidFill>
                            <a:srgbClr val="000000"/>
                          </a:solidFill>
                          <a:latin typeface="Helvetica" pitchFamily="34" charset="0"/>
                          <a:ea typeface="Times New Roman"/>
                          <a:cs typeface="Helvetica" pitchFamily="34" charset="0"/>
                        </a:rPr>
                        <a:t>R</a:t>
                      </a:r>
                      <a:r>
                        <a:rPr lang="en-US" sz="1800" i="0" spc="50">
                          <a:solidFill>
                            <a:srgbClr val="000000"/>
                          </a:solidFill>
                          <a:latin typeface="Helvetica" pitchFamily="34" charset="0"/>
                          <a:ea typeface="Times New Roman"/>
                          <a:cs typeface="Helvetica" pitchFamily="34" charset="0"/>
                        </a:rPr>
                        <a:t>/</a:t>
                      </a:r>
                      <a:r>
                        <a:rPr lang="en-US" sz="1800" i="1" spc="50">
                          <a:solidFill>
                            <a:srgbClr val="000000"/>
                          </a:solidFill>
                          <a:latin typeface="Helvetica" pitchFamily="34" charset="0"/>
                          <a:ea typeface="Times New Roman"/>
                          <a:cs typeface="Helvetica" pitchFamily="34" charset="0"/>
                        </a:rPr>
                        <a:t>MS</a:t>
                      </a:r>
                      <a:r>
                        <a:rPr lang="en-US" sz="1800" i="1" spc="50" baseline="-25000">
                          <a:solidFill>
                            <a:srgbClr val="000000"/>
                          </a:solidFill>
                          <a:latin typeface="Helvetica" pitchFamily="34" charset="0"/>
                          <a:ea typeface="Times New Roman"/>
                          <a:cs typeface="Helvetica" pitchFamily="34" charset="0"/>
                        </a:rPr>
                        <a:t>E</a:t>
                      </a:r>
                      <a:endParaRPr lang="en-US" sz="1800">
                        <a:latin typeface="Helvetica" pitchFamily="34" charset="0"/>
                        <a:ea typeface="Times New Roman"/>
                        <a:cs typeface="Helvetica" pitchFamily="34"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r>
              <a:tr h="315588">
                <a:tc>
                  <a:txBody>
                    <a:bodyPr/>
                    <a:lstStyle/>
                    <a:p>
                      <a:pPr marL="0" marR="0">
                        <a:spcBef>
                          <a:spcPts val="0"/>
                        </a:spcBef>
                        <a:spcAft>
                          <a:spcPts val="0"/>
                        </a:spcAft>
                      </a:pPr>
                      <a:r>
                        <a:rPr lang="en-US" sz="1800" b="0" dirty="0">
                          <a:solidFill>
                            <a:srgbClr val="000000"/>
                          </a:solidFill>
                          <a:latin typeface="Helvetica" pitchFamily="34" charset="0"/>
                          <a:ea typeface="Times New Roman"/>
                          <a:cs typeface="Helvetica" pitchFamily="34" charset="0"/>
                        </a:rPr>
                        <a:t>Error</a:t>
                      </a:r>
                      <a:endParaRPr lang="en-US" sz="1800" dirty="0">
                        <a:latin typeface="Helvetica" pitchFamily="34" charset="0"/>
                        <a:ea typeface="Times New Roman"/>
                        <a:cs typeface="Helvetica" pitchFamily="34" charset="0"/>
                      </a:endParaRPr>
                    </a:p>
                  </a:txBody>
                  <a:tcPr marL="25400" marR="25400" marT="0" marB="0">
                    <a:lnL>
                      <a:noFill/>
                    </a:lnL>
                    <a:lnR>
                      <a:noFill/>
                    </a:lnR>
                    <a:lnT>
                      <a:noFill/>
                    </a:lnT>
                    <a:lnB>
                      <a:noFill/>
                    </a:lnB>
                  </a:tcPr>
                </a:tc>
                <a:tc>
                  <a:txBody>
                    <a:bodyPr/>
                    <a:lstStyle/>
                    <a:p>
                      <a:pPr marL="0" marR="0">
                        <a:spcBef>
                          <a:spcPts val="0"/>
                        </a:spcBef>
                        <a:spcAft>
                          <a:spcPts val="0"/>
                        </a:spcAft>
                      </a:pPr>
                      <a:endParaRPr lang="en-US" sz="1800" i="1" spc="50" dirty="0">
                        <a:solidFill>
                          <a:srgbClr val="000000"/>
                        </a:solidFill>
                        <a:latin typeface="Helvetica" pitchFamily="34" charset="0"/>
                        <a:ea typeface="Times New Roman"/>
                        <a:cs typeface="Helvetica" pitchFamily="34" charset="0"/>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1800" i="1" spc="50" dirty="0">
                          <a:solidFill>
                            <a:srgbClr val="000000"/>
                          </a:solidFill>
                          <a:latin typeface="Helvetica" pitchFamily="34" charset="0"/>
                          <a:ea typeface="Times New Roman"/>
                          <a:cs typeface="Helvetica" pitchFamily="34" charset="0"/>
                        </a:rPr>
                        <a:t>n</a:t>
                      </a:r>
                      <a:r>
                        <a:rPr lang="en-US" sz="1800" i="0" spc="50" dirty="0">
                          <a:solidFill>
                            <a:srgbClr val="000000"/>
                          </a:solidFill>
                          <a:latin typeface="Helvetica" pitchFamily="34" charset="0"/>
                          <a:ea typeface="Times New Roman"/>
                          <a:cs typeface="Helvetica" pitchFamily="34" charset="0"/>
                        </a:rPr>
                        <a:t> - 2</a:t>
                      </a:r>
                      <a:endParaRPr lang="en-US" sz="1800" dirty="0">
                        <a:latin typeface="Helvetica" pitchFamily="34" charset="0"/>
                        <a:ea typeface="Times New Roman"/>
                        <a:cs typeface="Helvetica" pitchFamily="34" charset="0"/>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1800" i="1" spc="50" dirty="0">
                          <a:solidFill>
                            <a:srgbClr val="000000"/>
                          </a:solidFill>
                          <a:latin typeface="Helvetica" pitchFamily="34" charset="0"/>
                          <a:ea typeface="Times New Roman"/>
                          <a:cs typeface="Helvetica" pitchFamily="34" charset="0"/>
                        </a:rPr>
                        <a:t>MS</a:t>
                      </a:r>
                      <a:r>
                        <a:rPr lang="en-US" sz="1800" i="1" spc="50" baseline="-25000" dirty="0">
                          <a:solidFill>
                            <a:srgbClr val="000000"/>
                          </a:solidFill>
                          <a:latin typeface="Helvetica" pitchFamily="34" charset="0"/>
                          <a:ea typeface="Times New Roman"/>
                          <a:cs typeface="Helvetica" pitchFamily="34" charset="0"/>
                        </a:rPr>
                        <a:t>E</a:t>
                      </a:r>
                      <a:endParaRPr lang="en-US" sz="1800" dirty="0">
                        <a:latin typeface="Helvetica" pitchFamily="34" charset="0"/>
                        <a:ea typeface="Times New Roman"/>
                        <a:cs typeface="Helvetica" pitchFamily="34" charset="0"/>
                      </a:endParaRPr>
                    </a:p>
                  </a:txBody>
                  <a:tcPr marL="25400" marR="25400" marT="0" marB="0">
                    <a:lnL>
                      <a:noFill/>
                    </a:lnL>
                    <a:lnR>
                      <a:noFill/>
                    </a:lnR>
                    <a:lnT>
                      <a:noFill/>
                    </a:lnT>
                    <a:lnB>
                      <a:noFill/>
                    </a:lnB>
                  </a:tcPr>
                </a:tc>
                <a:tc>
                  <a:txBody>
                    <a:bodyPr/>
                    <a:lstStyle/>
                    <a:p>
                      <a:pPr marL="0" marR="0" algn="ctr">
                        <a:spcBef>
                          <a:spcPts val="0"/>
                        </a:spcBef>
                        <a:spcAft>
                          <a:spcPts val="0"/>
                        </a:spcAft>
                      </a:pPr>
                      <a:endParaRPr lang="en-US" sz="1800" dirty="0">
                        <a:latin typeface="Helvetica" pitchFamily="34" charset="0"/>
                        <a:ea typeface="Times New Roman"/>
                        <a:cs typeface="Helvetica" pitchFamily="34" charset="0"/>
                      </a:endParaRPr>
                    </a:p>
                  </a:txBody>
                  <a:tcPr marL="25400" marR="25400" marT="0" marB="0">
                    <a:lnL>
                      <a:noFill/>
                    </a:lnL>
                    <a:lnR>
                      <a:noFill/>
                    </a:lnR>
                    <a:lnT>
                      <a:noFill/>
                    </a:lnT>
                    <a:lnB>
                      <a:noFill/>
                    </a:lnB>
                  </a:tcPr>
                </a:tc>
              </a:tr>
              <a:tr h="381422">
                <a:tc>
                  <a:txBody>
                    <a:bodyPr/>
                    <a:lstStyle/>
                    <a:p>
                      <a:pPr marL="0" marR="0">
                        <a:spcBef>
                          <a:spcPts val="0"/>
                        </a:spcBef>
                        <a:spcAft>
                          <a:spcPts val="0"/>
                        </a:spcAft>
                      </a:pPr>
                      <a:r>
                        <a:rPr lang="en-US" sz="1800" b="0">
                          <a:solidFill>
                            <a:srgbClr val="000000"/>
                          </a:solidFill>
                          <a:latin typeface="Helvetica" pitchFamily="34" charset="0"/>
                          <a:ea typeface="Times New Roman"/>
                          <a:cs typeface="Helvetica" pitchFamily="34" charset="0"/>
                        </a:rPr>
                        <a:t>Total</a:t>
                      </a:r>
                      <a:endParaRPr lang="en-US" sz="1800">
                        <a:latin typeface="Helvetica" pitchFamily="34" charset="0"/>
                        <a:ea typeface="Times New Roman"/>
                        <a:cs typeface="Helvetica" pitchFamily="34"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i="1" spc="50" dirty="0">
                          <a:solidFill>
                            <a:srgbClr val="000000"/>
                          </a:solidFill>
                          <a:latin typeface="Helvetica" pitchFamily="34" charset="0"/>
                          <a:ea typeface="Times New Roman"/>
                          <a:cs typeface="Helvetica" pitchFamily="34" charset="0"/>
                        </a:rPr>
                        <a:t>SS</a:t>
                      </a:r>
                      <a:r>
                        <a:rPr lang="en-US" sz="1600" i="1" spc="50" baseline="-25000" dirty="0">
                          <a:solidFill>
                            <a:srgbClr val="000000"/>
                          </a:solidFill>
                          <a:latin typeface="Helvetica" pitchFamily="34" charset="0"/>
                          <a:ea typeface="Times New Roman"/>
                          <a:cs typeface="Helvetica" pitchFamily="34" charset="0"/>
                        </a:rPr>
                        <a:t>T</a:t>
                      </a:r>
                      <a:endParaRPr lang="en-US" sz="1600" dirty="0">
                        <a:latin typeface="Helvetica" pitchFamily="34" charset="0"/>
                        <a:ea typeface="Times New Roman"/>
                        <a:cs typeface="Helvetica" pitchFamily="34"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i="1" dirty="0">
                          <a:solidFill>
                            <a:srgbClr val="000000"/>
                          </a:solidFill>
                          <a:latin typeface="Helvetica" pitchFamily="34" charset="0"/>
                          <a:ea typeface="Times New Roman"/>
                          <a:cs typeface="Helvetica" pitchFamily="34" charset="0"/>
                        </a:rPr>
                        <a:t>n</a:t>
                      </a:r>
                      <a:r>
                        <a:rPr lang="en-US" sz="1800" b="0" dirty="0">
                          <a:solidFill>
                            <a:srgbClr val="000000"/>
                          </a:solidFill>
                          <a:latin typeface="Helvetica" pitchFamily="34" charset="0"/>
                          <a:ea typeface="Times New Roman"/>
                          <a:cs typeface="Helvetica" pitchFamily="34" charset="0"/>
                        </a:rPr>
                        <a:t> - 1</a:t>
                      </a:r>
                      <a:endParaRPr lang="en-US" sz="1800" dirty="0">
                        <a:latin typeface="Helvetica" pitchFamily="34" charset="0"/>
                        <a:ea typeface="Times New Roman"/>
                        <a:cs typeface="Helvetica" pitchFamily="34"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latin typeface="Helvetica" pitchFamily="34" charset="0"/>
                        <a:ea typeface="Times New Roman"/>
                        <a:cs typeface="Helvetica" pitchFamily="34"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latin typeface="Helvetica" pitchFamily="34" charset="0"/>
                        <a:ea typeface="Times New Roman"/>
                        <a:cs typeface="Helvetica" pitchFamily="34"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4754" name="Object 2"/>
          <p:cNvGraphicFramePr>
            <a:graphicFrameLocks noChangeAspect="1"/>
          </p:cNvGraphicFramePr>
          <p:nvPr/>
        </p:nvGraphicFramePr>
        <p:xfrm>
          <a:off x="2057400" y="4076700"/>
          <a:ext cx="990600" cy="342900"/>
        </p:xfrm>
        <a:graphic>
          <a:graphicData uri="http://schemas.openxmlformats.org/presentationml/2006/ole">
            <mc:AlternateContent xmlns:mc="http://schemas.openxmlformats.org/markup-compatibility/2006">
              <mc:Choice xmlns:v="urn:schemas-microsoft-com:vml" Requires="v">
                <p:oleObj spid="_x0000_s74756" name="Equation" r:id="rId4" imgW="774364" imgH="266584" progId="Equation.DSMT4">
                  <p:embed/>
                </p:oleObj>
              </mc:Choice>
              <mc:Fallback>
                <p:oleObj name="Equation" r:id="rId4" imgW="774364" imgH="266584"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076700"/>
                        <a:ext cx="9906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3" name="Object 1"/>
          <p:cNvGraphicFramePr>
            <a:graphicFrameLocks noChangeAspect="1"/>
          </p:cNvGraphicFramePr>
          <p:nvPr/>
        </p:nvGraphicFramePr>
        <p:xfrm>
          <a:off x="2057400" y="4419600"/>
          <a:ext cx="1524000" cy="342900"/>
        </p:xfrm>
        <a:graphic>
          <a:graphicData uri="http://schemas.openxmlformats.org/presentationml/2006/ole">
            <mc:AlternateContent xmlns:mc="http://schemas.openxmlformats.org/markup-compatibility/2006">
              <mc:Choice xmlns:v="urn:schemas-microsoft-com:vml" Requires="v">
                <p:oleObj spid="_x0000_s74757" name="Equation" r:id="rId6" imgW="1155199" imgH="266584" progId="Equation.DSMT4">
                  <p:embed/>
                </p:oleObj>
              </mc:Choice>
              <mc:Fallback>
                <p:oleObj name="Equation" r:id="rId6" imgW="1155199" imgH="266584" progId="Equation.DSMT4">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419600"/>
                        <a:ext cx="1524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a:off x="533400" y="3429000"/>
            <a:ext cx="8001000"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2362200" y="5257800"/>
          <a:ext cx="381000" cy="381000"/>
        </p:xfrm>
        <a:graphic>
          <a:graphicData uri="http://schemas.openxmlformats.org/presentationml/2006/ole">
            <mc:AlternateContent xmlns:mc="http://schemas.openxmlformats.org/markup-compatibility/2006">
              <mc:Choice xmlns:v="urn:schemas-microsoft-com:vml" Requires="v">
                <p:oleObj spid="_x0000_s74758" name="Equation" r:id="rId8" imgW="203040" imgH="203040" progId="Equation.DSMT4">
                  <p:embed/>
                </p:oleObj>
              </mc:Choice>
              <mc:Fallback>
                <p:oleObj name="Equation" r:id="rId8" imgW="203040" imgH="20304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525780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11-4 Hypothesis Tests in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838200"/>
          </a:xfrm>
        </p:spPr>
        <p:txBody>
          <a:bodyPr>
            <a:normAutofit/>
          </a:bodyPr>
          <a:lstStyle/>
          <a:p>
            <a:pPr eaLnBrk="1" hangingPunct="1"/>
            <a:r>
              <a:rPr lang="en-US" sz="2700" b="1" dirty="0" smtClean="0">
                <a:latin typeface="Helvetica" pitchFamily="50" charset="0"/>
              </a:rPr>
              <a:t>11-4: Hypothesis Tests in Simple Linear Regression </a:t>
            </a:r>
            <a:endParaRPr lang="en-US" sz="2700" dirty="0" smtClean="0">
              <a:latin typeface="Helvetica" pitchFamily="50" charset="0"/>
            </a:endParaRPr>
          </a:p>
        </p:txBody>
      </p:sp>
      <p:sp>
        <p:nvSpPr>
          <p:cNvPr id="44035"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44037" name="Slide Number Placeholder 6"/>
          <p:cNvSpPr>
            <a:spLocks noGrp="1"/>
          </p:cNvSpPr>
          <p:nvPr>
            <p:ph type="sldNum" sz="quarter" idx="12"/>
          </p:nvPr>
        </p:nvSpPr>
        <p:spPr bwMode="auto">
          <a:noFill/>
          <a:ln>
            <a:miter lim="800000"/>
            <a:headEnd/>
            <a:tailEnd/>
          </a:ln>
        </p:spPr>
        <p:txBody>
          <a:bodyPr/>
          <a:lstStyle/>
          <a:p>
            <a:fld id="{53D1644B-89D9-4FCC-B0C4-17F28E95940E}" type="slidenum">
              <a:rPr lang="en-US">
                <a:latin typeface="Helvetica" pitchFamily="50" charset="0"/>
                <a:cs typeface="Arial" charset="0"/>
              </a:rPr>
              <a:pPr/>
              <a:t>23</a:t>
            </a:fld>
            <a:endParaRPr lang="en-US">
              <a:latin typeface="Helvetica" pitchFamily="50" charset="0"/>
              <a:cs typeface="Arial" charset="0"/>
            </a:endParaRPr>
          </a:p>
        </p:txBody>
      </p:sp>
      <p:sp>
        <p:nvSpPr>
          <p:cNvPr id="8" name="TextBox 7"/>
          <p:cNvSpPr txBox="1"/>
          <p:nvPr/>
        </p:nvSpPr>
        <p:spPr>
          <a:xfrm>
            <a:off x="381000" y="990600"/>
            <a:ext cx="8305800" cy="5355312"/>
          </a:xfrm>
          <a:prstGeom prst="rect">
            <a:avLst/>
          </a:prstGeom>
          <a:noFill/>
        </p:spPr>
        <p:txBody>
          <a:bodyPr wrap="square" rtlCol="0">
            <a:spAutoFit/>
          </a:bodyPr>
          <a:lstStyle/>
          <a:p>
            <a:r>
              <a:rPr lang="en-US" b="1" dirty="0" smtClean="0">
                <a:latin typeface="Helvetica" pitchFamily="34" charset="0"/>
                <a:cs typeface="Helvetica" pitchFamily="34" charset="0"/>
              </a:rPr>
              <a:t>EXAMPLE 11-3  </a:t>
            </a:r>
            <a:r>
              <a:rPr lang="en-US" b="1" dirty="0" smtClean="0">
                <a:solidFill>
                  <a:srgbClr val="1F497D"/>
                </a:solidFill>
                <a:latin typeface="Helvetica" pitchFamily="34" charset="0"/>
                <a:cs typeface="Helvetica" pitchFamily="34" charset="0"/>
              </a:rPr>
              <a:t>Oxygen Purity ANOVA</a:t>
            </a:r>
            <a:r>
              <a:rPr lang="en-US" b="1" dirty="0" smtClean="0">
                <a:latin typeface="Helvetica" pitchFamily="34" charset="0"/>
                <a:cs typeface="Helvetica" pitchFamily="34" charset="0"/>
              </a:rPr>
              <a:t> </a:t>
            </a:r>
            <a:r>
              <a:rPr lang="en-US" dirty="0" smtClean="0">
                <a:latin typeface="Helvetica" pitchFamily="34" charset="0"/>
                <a:cs typeface="Helvetica" pitchFamily="34" charset="0"/>
              </a:rPr>
              <a:t>We will use the analysis of variance approach to test for significance of regression using the oxygen purity data model from Example 11-1. Recall that                                    , </a:t>
            </a:r>
            <a:r>
              <a:rPr lang="en-US" i="1" dirty="0" err="1" smtClean="0">
                <a:latin typeface="Helvetica" pitchFamily="34" charset="0"/>
                <a:cs typeface="Helvetica" pitchFamily="34" charset="0"/>
              </a:rPr>
              <a:t>S</a:t>
            </a:r>
            <a:r>
              <a:rPr lang="en-US" i="1" baseline="-25000" dirty="0" err="1" smtClean="0">
                <a:latin typeface="Helvetica" pitchFamily="34" charset="0"/>
                <a:cs typeface="Helvetica" pitchFamily="34" charset="0"/>
              </a:rPr>
              <a:t>xy</a:t>
            </a:r>
            <a:r>
              <a:rPr lang="en-US" dirty="0" smtClean="0">
                <a:latin typeface="Helvetica" pitchFamily="34" charset="0"/>
                <a:cs typeface="Helvetica" pitchFamily="34" charset="0"/>
              </a:rPr>
              <a:t> = 10.17744, and </a:t>
            </a:r>
            <a:r>
              <a:rPr lang="en-US" i="1" dirty="0" smtClean="0">
                <a:latin typeface="Helvetica" pitchFamily="34" charset="0"/>
                <a:cs typeface="Helvetica" pitchFamily="34" charset="0"/>
              </a:rPr>
              <a:t>n </a:t>
            </a:r>
            <a:r>
              <a:rPr lang="en-US" dirty="0" smtClean="0">
                <a:latin typeface="Helvetica" pitchFamily="34" charset="0"/>
                <a:cs typeface="Helvetica" pitchFamily="34" charset="0"/>
              </a:rPr>
              <a:t>= 20. The regression sum of squares is</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and the error sum of squares is</a:t>
            </a:r>
          </a:p>
          <a:p>
            <a:endParaRPr lang="en-US" dirty="0" smtClean="0">
              <a:latin typeface="Helvetica" pitchFamily="34" charset="0"/>
              <a:cs typeface="Helvetica" pitchFamily="34" charset="0"/>
            </a:endParaRPr>
          </a:p>
          <a:p>
            <a:r>
              <a:rPr lang="en-US" i="1" dirty="0" smtClean="0">
                <a:latin typeface="Helvetica" pitchFamily="34" charset="0"/>
                <a:cs typeface="Helvetica" pitchFamily="34" charset="0"/>
              </a:rPr>
              <a:t>                        SS</a:t>
            </a:r>
            <a:r>
              <a:rPr lang="en-US" i="1" baseline="-25000" dirty="0" smtClean="0">
                <a:latin typeface="Helvetica" pitchFamily="34" charset="0"/>
                <a:cs typeface="Helvetica" pitchFamily="34" charset="0"/>
              </a:rPr>
              <a:t>E</a:t>
            </a:r>
            <a:r>
              <a:rPr lang="en-US" i="1" dirty="0" smtClean="0">
                <a:latin typeface="Helvetica" pitchFamily="34" charset="0"/>
                <a:cs typeface="Helvetica" pitchFamily="34" charset="0"/>
              </a:rPr>
              <a:t> = SS</a:t>
            </a:r>
            <a:r>
              <a:rPr lang="en-US" i="1" baseline="-25000" dirty="0" smtClean="0">
                <a:latin typeface="Helvetica" pitchFamily="34" charset="0"/>
                <a:cs typeface="Helvetica" pitchFamily="34" charset="0"/>
              </a:rPr>
              <a:t>T</a:t>
            </a:r>
            <a:r>
              <a:rPr lang="en-US" dirty="0" smtClean="0">
                <a:latin typeface="Helvetica" pitchFamily="34" charset="0"/>
                <a:cs typeface="Helvetica" pitchFamily="34" charset="0"/>
              </a:rPr>
              <a:t> - </a:t>
            </a:r>
            <a:r>
              <a:rPr lang="en-US" i="1" dirty="0" smtClean="0">
                <a:latin typeface="Helvetica" pitchFamily="34" charset="0"/>
                <a:cs typeface="Helvetica" pitchFamily="34" charset="0"/>
              </a:rPr>
              <a:t>SS</a:t>
            </a:r>
            <a:r>
              <a:rPr lang="en-US" i="1" baseline="-25000" dirty="0" smtClean="0">
                <a:latin typeface="Helvetica" pitchFamily="34" charset="0"/>
                <a:cs typeface="Helvetica" pitchFamily="34" charset="0"/>
              </a:rPr>
              <a:t>R</a:t>
            </a:r>
            <a:r>
              <a:rPr lang="en-US" i="1" dirty="0" smtClean="0">
                <a:latin typeface="Helvetica" pitchFamily="34" charset="0"/>
                <a:cs typeface="Helvetica" pitchFamily="34" charset="0"/>
              </a:rPr>
              <a:t> = </a:t>
            </a:r>
            <a:r>
              <a:rPr lang="en-US" dirty="0" smtClean="0">
                <a:latin typeface="Helvetica" pitchFamily="34" charset="0"/>
                <a:cs typeface="Helvetica" pitchFamily="34" charset="0"/>
              </a:rPr>
              <a:t>173.38 - 152.13 = 21.25</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The analysis of variance for testing </a:t>
            </a:r>
            <a:r>
              <a:rPr lang="en-US" i="1" dirty="0" smtClean="0">
                <a:latin typeface="Helvetica" pitchFamily="34" charset="0"/>
                <a:cs typeface="Helvetica" pitchFamily="34" charset="0"/>
              </a:rPr>
              <a:t>H</a:t>
            </a:r>
            <a:r>
              <a:rPr lang="en-US" baseline="-25000" dirty="0" smtClean="0">
                <a:latin typeface="Helvetica" pitchFamily="34" charset="0"/>
                <a:cs typeface="Helvetica" pitchFamily="34" charset="0"/>
              </a:rPr>
              <a:t>0</a:t>
            </a:r>
            <a:r>
              <a:rPr lang="en-US" dirty="0" smtClean="0">
                <a:latin typeface="Helvetica" pitchFamily="34" charset="0"/>
                <a:cs typeface="Helvetica" pitchFamily="34" charset="0"/>
              </a:rPr>
              <a:t>: </a:t>
            </a:r>
            <a:r>
              <a:rPr lang="en-US" dirty="0" smtClean="0">
                <a:latin typeface="Symbol" pitchFamily="18" charset="2"/>
                <a:cs typeface="Helvetica" pitchFamily="34" charset="0"/>
              </a:rPr>
              <a:t>b</a:t>
            </a:r>
            <a:r>
              <a:rPr lang="en-US" baseline="-25000" dirty="0" smtClean="0">
                <a:latin typeface="Helvetica" pitchFamily="34" charset="0"/>
                <a:cs typeface="Helvetica" pitchFamily="34" charset="0"/>
              </a:rPr>
              <a:t>1</a:t>
            </a:r>
            <a:r>
              <a:rPr lang="en-US" dirty="0" smtClean="0">
                <a:latin typeface="Helvetica" pitchFamily="34" charset="0"/>
                <a:cs typeface="Helvetica" pitchFamily="34" charset="0"/>
              </a:rPr>
              <a:t> = 0 is summarized in the Minitab output in Table 11-2. The test statistic is </a:t>
            </a:r>
            <a:r>
              <a:rPr lang="en-US" i="1" dirty="0" smtClean="0">
                <a:latin typeface="Helvetica" pitchFamily="34" charset="0"/>
                <a:cs typeface="Helvetica" pitchFamily="34" charset="0"/>
              </a:rPr>
              <a:t>f</a:t>
            </a:r>
            <a:r>
              <a:rPr lang="en-US" baseline="-25000" dirty="0" smtClean="0">
                <a:latin typeface="Helvetica" pitchFamily="34" charset="0"/>
                <a:cs typeface="Helvetica" pitchFamily="34" charset="0"/>
              </a:rPr>
              <a:t>0</a:t>
            </a:r>
            <a:r>
              <a:rPr lang="en-US" dirty="0" smtClean="0">
                <a:latin typeface="Helvetica" pitchFamily="34" charset="0"/>
                <a:cs typeface="Helvetica" pitchFamily="34" charset="0"/>
              </a:rPr>
              <a:t> = </a:t>
            </a:r>
            <a:r>
              <a:rPr lang="en-US" i="1" dirty="0" smtClean="0">
                <a:latin typeface="Helvetica" pitchFamily="34" charset="0"/>
                <a:cs typeface="Helvetica" pitchFamily="34" charset="0"/>
              </a:rPr>
              <a:t>MS</a:t>
            </a:r>
            <a:r>
              <a:rPr lang="en-US" i="1" baseline="-25000" dirty="0" smtClean="0">
                <a:latin typeface="Helvetica" pitchFamily="34" charset="0"/>
                <a:cs typeface="Helvetica" pitchFamily="34" charset="0"/>
              </a:rPr>
              <a:t>R</a:t>
            </a:r>
            <a:r>
              <a:rPr lang="en-US" dirty="0" smtClean="0">
                <a:latin typeface="Helvetica" pitchFamily="34" charset="0"/>
                <a:cs typeface="Helvetica" pitchFamily="34" charset="0"/>
              </a:rPr>
              <a:t>/</a:t>
            </a:r>
            <a:r>
              <a:rPr lang="en-US" i="1" dirty="0" smtClean="0">
                <a:latin typeface="Helvetica" pitchFamily="34" charset="0"/>
                <a:cs typeface="Helvetica" pitchFamily="34" charset="0"/>
              </a:rPr>
              <a:t>MS</a:t>
            </a:r>
            <a:r>
              <a:rPr lang="en-US" i="1" baseline="-25000" dirty="0" smtClean="0">
                <a:latin typeface="Helvetica" pitchFamily="34" charset="0"/>
                <a:cs typeface="Helvetica" pitchFamily="34" charset="0"/>
              </a:rPr>
              <a:t>E</a:t>
            </a:r>
            <a:r>
              <a:rPr lang="en-US" dirty="0" smtClean="0">
                <a:latin typeface="Helvetica" pitchFamily="34" charset="0"/>
                <a:cs typeface="Helvetica" pitchFamily="34" charset="0"/>
              </a:rPr>
              <a:t> = 152.13/1.18 = 128.86, for which we find that the </a:t>
            </a:r>
            <a:r>
              <a:rPr lang="en-US" i="1" dirty="0" smtClean="0">
                <a:latin typeface="Helvetica" pitchFamily="34" charset="0"/>
                <a:cs typeface="Helvetica" pitchFamily="34" charset="0"/>
              </a:rPr>
              <a:t>P-</a:t>
            </a:r>
            <a:r>
              <a:rPr lang="en-US" dirty="0" smtClean="0">
                <a:latin typeface="Helvetica" pitchFamily="34" charset="0"/>
                <a:cs typeface="Helvetica" pitchFamily="34" charset="0"/>
              </a:rPr>
              <a:t>value is                      , so we conclude that </a:t>
            </a:r>
            <a:r>
              <a:rPr lang="en-US" dirty="0" smtClean="0">
                <a:latin typeface="Symbol" pitchFamily="18" charset="2"/>
                <a:cs typeface="Helvetica" pitchFamily="34" charset="0"/>
              </a:rPr>
              <a:t>b</a:t>
            </a:r>
            <a:r>
              <a:rPr lang="en-US" baseline="-25000" dirty="0" smtClean="0">
                <a:latin typeface="Helvetica" pitchFamily="34" charset="0"/>
                <a:cs typeface="Helvetica" pitchFamily="34" charset="0"/>
              </a:rPr>
              <a:t>1</a:t>
            </a:r>
            <a:r>
              <a:rPr lang="en-US" dirty="0" smtClean="0">
                <a:latin typeface="Helvetica" pitchFamily="34" charset="0"/>
                <a:cs typeface="Helvetica" pitchFamily="34" charset="0"/>
              </a:rPr>
              <a:t> is not zero.</a:t>
            </a:r>
          </a:p>
          <a:p>
            <a:r>
              <a:rPr lang="en-US" dirty="0" smtClean="0">
                <a:latin typeface="Helvetica" pitchFamily="34" charset="0"/>
                <a:cs typeface="Helvetica" pitchFamily="34" charset="0"/>
              </a:rPr>
              <a:t>There are frequently minor differences in terminology among computer packages. For example, sometimes the regression sum of squares is called the “model”</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 sum of squares, and the error sum of squares is called the “residual” sum of squares.</a:t>
            </a:r>
          </a:p>
          <a:p>
            <a:endParaRPr lang="en-US" dirty="0">
              <a:latin typeface="Helvetica" pitchFamily="34" charset="0"/>
              <a:cs typeface="Helvetica" pitchFamily="34" charset="0"/>
            </a:endParaRPr>
          </a:p>
        </p:txBody>
      </p:sp>
      <p:sp>
        <p:nvSpPr>
          <p:cNvPr id="287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7745" name="Object 1"/>
          <p:cNvGraphicFramePr>
            <a:graphicFrameLocks noChangeAspect="1"/>
          </p:cNvGraphicFramePr>
          <p:nvPr/>
        </p:nvGraphicFramePr>
        <p:xfrm>
          <a:off x="4267200" y="1524000"/>
          <a:ext cx="2286000" cy="381000"/>
        </p:xfrm>
        <a:graphic>
          <a:graphicData uri="http://schemas.openxmlformats.org/presentationml/2006/ole">
            <mc:AlternateContent xmlns:mc="http://schemas.openxmlformats.org/markup-compatibility/2006">
              <mc:Choice xmlns:v="urn:schemas-microsoft-com:vml" Requires="v">
                <p:oleObj spid="_x0000_s287750" name="Equation" r:id="rId4" imgW="1612900" imgH="241300" progId="Equation.DSMT4">
                  <p:embed/>
                </p:oleObj>
              </mc:Choice>
              <mc:Fallback>
                <p:oleObj name="Equation" r:id="rId4" imgW="1612900" imgH="2413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524000"/>
                        <a:ext cx="2286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7747" name="Object 3"/>
          <p:cNvGraphicFramePr>
            <a:graphicFrameLocks noChangeAspect="1"/>
          </p:cNvGraphicFramePr>
          <p:nvPr/>
        </p:nvGraphicFramePr>
        <p:xfrm>
          <a:off x="1981200" y="2171700"/>
          <a:ext cx="4495800" cy="419100"/>
        </p:xfrm>
        <a:graphic>
          <a:graphicData uri="http://schemas.openxmlformats.org/presentationml/2006/ole">
            <mc:AlternateContent xmlns:mc="http://schemas.openxmlformats.org/markup-compatibility/2006">
              <mc:Choice xmlns:v="urn:schemas-microsoft-com:vml" Requires="v">
                <p:oleObj spid="_x0000_s287751" name="Equation" r:id="rId6" imgW="2578100" imgH="266700" progId="Equation.DSMT4">
                  <p:embed/>
                </p:oleObj>
              </mc:Choice>
              <mc:Fallback>
                <p:oleObj name="Equation" r:id="rId6" imgW="2578100" imgH="2667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171700"/>
                        <a:ext cx="449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7749" name="Object 5"/>
          <p:cNvGraphicFramePr>
            <a:graphicFrameLocks noChangeAspect="1"/>
          </p:cNvGraphicFramePr>
          <p:nvPr/>
        </p:nvGraphicFramePr>
        <p:xfrm>
          <a:off x="4114800" y="4114800"/>
          <a:ext cx="1371600" cy="533400"/>
        </p:xfrm>
        <a:graphic>
          <a:graphicData uri="http://schemas.openxmlformats.org/presentationml/2006/ole">
            <mc:AlternateContent xmlns:mc="http://schemas.openxmlformats.org/markup-compatibility/2006">
              <mc:Choice xmlns:v="urn:schemas-microsoft-com:vml" Requires="v">
                <p:oleObj spid="_x0000_s287752" name="Equation" r:id="rId8" imgW="939392" imgH="330057" progId="Equation.DSMT4">
                  <p:embed/>
                </p:oleObj>
              </mc:Choice>
              <mc:Fallback>
                <p:oleObj name="Equation" r:id="rId8" imgW="939392" imgH="330057"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4114800"/>
                        <a:ext cx="1371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11-4 Hypothesis Tests in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11-5: Confidence Intervals </a:t>
            </a:r>
            <a:endParaRPr lang="en-US" sz="3600" dirty="0" smtClean="0">
              <a:latin typeface="Helvetica" pitchFamily="50" charset="0"/>
            </a:endParaRPr>
          </a:p>
        </p:txBody>
      </p:sp>
      <p:sp>
        <p:nvSpPr>
          <p:cNvPr id="46083"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46084" name="Text Box 6"/>
          <p:cNvSpPr txBox="1">
            <a:spLocks noChangeArrowheads="1"/>
          </p:cNvSpPr>
          <p:nvPr/>
        </p:nvSpPr>
        <p:spPr bwMode="auto">
          <a:xfrm>
            <a:off x="228600" y="914400"/>
            <a:ext cx="8534400" cy="477838"/>
          </a:xfrm>
          <a:prstGeom prst="rect">
            <a:avLst/>
          </a:prstGeom>
          <a:noFill/>
          <a:ln w="9525">
            <a:noFill/>
            <a:miter lim="800000"/>
            <a:headEnd/>
            <a:tailEnd/>
          </a:ln>
        </p:spPr>
        <p:txBody>
          <a:bodyPr>
            <a:spAutoFit/>
          </a:bodyPr>
          <a:lstStyle/>
          <a:p>
            <a:r>
              <a:rPr lang="en-US" sz="2500" b="1" dirty="0">
                <a:latin typeface="Helvetica" pitchFamily="50" charset="0"/>
              </a:rPr>
              <a:t>11-5.1 Confidence Intervals on the Slope and Intercept</a:t>
            </a:r>
          </a:p>
        </p:txBody>
      </p:sp>
      <p:sp>
        <p:nvSpPr>
          <p:cNvPr id="46085" name="Text Box 8"/>
          <p:cNvSpPr txBox="1">
            <a:spLocks noChangeArrowheads="1"/>
          </p:cNvSpPr>
          <p:nvPr/>
        </p:nvSpPr>
        <p:spPr bwMode="auto">
          <a:xfrm>
            <a:off x="304800" y="1447800"/>
            <a:ext cx="4114800" cy="519113"/>
          </a:xfrm>
          <a:prstGeom prst="rect">
            <a:avLst/>
          </a:prstGeom>
          <a:noFill/>
          <a:ln w="9525">
            <a:noFill/>
            <a:miter lim="800000"/>
            <a:headEnd/>
            <a:tailEnd/>
          </a:ln>
        </p:spPr>
        <p:txBody>
          <a:bodyPr>
            <a:spAutoFit/>
          </a:bodyPr>
          <a:lstStyle/>
          <a:p>
            <a:r>
              <a:rPr lang="en-US" sz="2800" dirty="0">
                <a:solidFill>
                  <a:srgbClr val="1F497D"/>
                </a:solidFill>
                <a:latin typeface="Helvetica" pitchFamily="50" charset="0"/>
              </a:rPr>
              <a:t>Definition</a:t>
            </a:r>
          </a:p>
        </p:txBody>
      </p:sp>
      <p:sp>
        <p:nvSpPr>
          <p:cNvPr id="46086" name="Slide Number Placeholder 7"/>
          <p:cNvSpPr>
            <a:spLocks noGrp="1"/>
          </p:cNvSpPr>
          <p:nvPr>
            <p:ph type="sldNum" sz="quarter" idx="12"/>
          </p:nvPr>
        </p:nvSpPr>
        <p:spPr bwMode="auto">
          <a:noFill/>
          <a:ln>
            <a:miter lim="800000"/>
            <a:headEnd/>
            <a:tailEnd/>
          </a:ln>
        </p:spPr>
        <p:txBody>
          <a:bodyPr/>
          <a:lstStyle/>
          <a:p>
            <a:fld id="{AFDA3D13-9AAF-4014-A06B-873CC423896C}" type="slidenum">
              <a:rPr lang="en-US">
                <a:latin typeface="Helvetica" pitchFamily="50" charset="0"/>
                <a:cs typeface="Arial" charset="0"/>
              </a:rPr>
              <a:pPr/>
              <a:t>24</a:t>
            </a:fld>
            <a:endParaRPr lang="en-US">
              <a:latin typeface="Helvetica" pitchFamily="50" charset="0"/>
              <a:cs typeface="Arial" charset="0"/>
            </a:endParaRPr>
          </a:p>
        </p:txBody>
      </p:sp>
      <p:sp>
        <p:nvSpPr>
          <p:cNvPr id="8" name="TextBox 7"/>
          <p:cNvSpPr txBox="1"/>
          <p:nvPr/>
        </p:nvSpPr>
        <p:spPr>
          <a:xfrm>
            <a:off x="381000" y="1981200"/>
            <a:ext cx="8458200" cy="3693319"/>
          </a:xfrm>
          <a:prstGeom prst="rect">
            <a:avLst/>
          </a:prstGeom>
          <a:noFill/>
        </p:spPr>
        <p:txBody>
          <a:bodyPr wrap="square" rtlCol="0">
            <a:spAutoFit/>
          </a:bodyPr>
          <a:lstStyle/>
          <a:p>
            <a:r>
              <a:rPr lang="en-US" dirty="0" smtClean="0">
                <a:latin typeface="Helvetica" pitchFamily="34" charset="0"/>
                <a:cs typeface="Helvetica" pitchFamily="34" charset="0"/>
              </a:rPr>
              <a:t>Under the assumption that the observation are normally and independently distributed, a 100(1 - </a:t>
            </a:r>
            <a:r>
              <a:rPr lang="en-US" dirty="0" smtClean="0">
                <a:latin typeface="Symbol" pitchFamily="18" charset="2"/>
                <a:cs typeface="Helvetica" pitchFamily="34" charset="0"/>
              </a:rPr>
              <a:t>a</a:t>
            </a:r>
            <a:r>
              <a:rPr lang="en-US" dirty="0" smtClean="0">
                <a:latin typeface="Helvetica" pitchFamily="34" charset="0"/>
                <a:cs typeface="Helvetica" pitchFamily="34" charset="0"/>
              </a:rPr>
              <a:t>)% </a:t>
            </a:r>
            <a:r>
              <a:rPr lang="en-US" b="1" dirty="0" smtClean="0">
                <a:latin typeface="Helvetica" pitchFamily="34" charset="0"/>
                <a:cs typeface="Helvetica" pitchFamily="34" charset="0"/>
              </a:rPr>
              <a:t>confidence interval on the slope</a:t>
            </a:r>
            <a:r>
              <a:rPr lang="en-US" dirty="0" smtClean="0">
                <a:latin typeface="Helvetica" pitchFamily="34" charset="0"/>
                <a:cs typeface="Helvetica" pitchFamily="34" charset="0"/>
              </a:rPr>
              <a:t> </a:t>
            </a:r>
            <a:r>
              <a:rPr lang="en-US" dirty="0" smtClean="0">
                <a:latin typeface="Symbol" pitchFamily="18" charset="2"/>
                <a:cs typeface="Helvetica" pitchFamily="34" charset="0"/>
              </a:rPr>
              <a:t>b</a:t>
            </a:r>
            <a:r>
              <a:rPr lang="en-US" baseline="-25000" dirty="0" smtClean="0">
                <a:latin typeface="Helvetica" pitchFamily="34" charset="0"/>
                <a:cs typeface="Helvetica" pitchFamily="34" charset="0"/>
              </a:rPr>
              <a:t>1</a:t>
            </a:r>
            <a:r>
              <a:rPr lang="en-US" dirty="0" smtClean="0">
                <a:latin typeface="Helvetica" pitchFamily="34" charset="0"/>
                <a:cs typeface="Helvetica" pitchFamily="34" charset="0"/>
              </a:rPr>
              <a:t> in simple linear regression is</a:t>
            </a:r>
          </a:p>
          <a:p>
            <a:r>
              <a:rPr lang="en-US" dirty="0" smtClean="0">
                <a:latin typeface="Helvetica" pitchFamily="34" charset="0"/>
                <a:cs typeface="Helvetica" pitchFamily="34" charset="0"/>
              </a:rPr>
              <a:t> </a:t>
            </a:r>
          </a:p>
          <a:p>
            <a:r>
              <a:rPr lang="en-US" dirty="0" smtClean="0">
                <a:latin typeface="Helvetica" pitchFamily="34" charset="0"/>
                <a:cs typeface="Helvetica" pitchFamily="34" charset="0"/>
              </a:rPr>
              <a:t>	                                                                                               (11-11)</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Similarly, a 100(1 - </a:t>
            </a:r>
            <a:r>
              <a:rPr lang="en-US" dirty="0" smtClean="0">
                <a:latin typeface="Symbol" pitchFamily="18" charset="2"/>
                <a:cs typeface="Helvetica" pitchFamily="34" charset="0"/>
              </a:rPr>
              <a:t>a</a:t>
            </a:r>
            <a:r>
              <a:rPr lang="en-US" dirty="0" smtClean="0">
                <a:latin typeface="Helvetica" pitchFamily="34" charset="0"/>
                <a:cs typeface="Helvetica" pitchFamily="34" charset="0"/>
              </a:rPr>
              <a:t>)% </a:t>
            </a:r>
            <a:r>
              <a:rPr lang="en-US" b="1" dirty="0" smtClean="0">
                <a:latin typeface="Helvetica" pitchFamily="34" charset="0"/>
                <a:cs typeface="Helvetica" pitchFamily="34" charset="0"/>
              </a:rPr>
              <a:t>confidence interval on the intercept</a:t>
            </a:r>
            <a:r>
              <a:rPr lang="en-US" dirty="0" smtClean="0">
                <a:latin typeface="Helvetica" pitchFamily="34" charset="0"/>
                <a:cs typeface="Helvetica" pitchFamily="34" charset="0"/>
              </a:rPr>
              <a:t> </a:t>
            </a:r>
            <a:r>
              <a:rPr lang="en-US" dirty="0" smtClean="0">
                <a:latin typeface="Symbol" pitchFamily="18" charset="2"/>
                <a:cs typeface="Helvetica" pitchFamily="34" charset="0"/>
              </a:rPr>
              <a:t>b</a:t>
            </a:r>
            <a:r>
              <a:rPr lang="en-US" baseline="-25000" dirty="0" smtClean="0">
                <a:latin typeface="Helvetica" pitchFamily="34" charset="0"/>
                <a:cs typeface="Helvetica" pitchFamily="34" charset="0"/>
              </a:rPr>
              <a:t>0</a:t>
            </a:r>
            <a:r>
              <a:rPr lang="en-US" dirty="0" smtClean="0">
                <a:latin typeface="Helvetica" pitchFamily="34" charset="0"/>
                <a:cs typeface="Helvetica" pitchFamily="34" charset="0"/>
              </a:rPr>
              <a:t> is</a:t>
            </a:r>
          </a:p>
          <a:p>
            <a:r>
              <a:rPr lang="en-US" dirty="0" smtClean="0">
                <a:latin typeface="Helvetica" pitchFamily="34" charset="0"/>
                <a:cs typeface="Helvetica" pitchFamily="34" charset="0"/>
              </a:rPr>
              <a:t>	</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                                                                                                              </a:t>
            </a:r>
          </a:p>
          <a:p>
            <a:r>
              <a:rPr lang="en-US" dirty="0" smtClean="0">
                <a:latin typeface="Helvetica" pitchFamily="34" charset="0"/>
                <a:cs typeface="Helvetica" pitchFamily="34" charset="0"/>
              </a:rPr>
              <a:t>                                                                                                               (11-12)</a:t>
            </a:r>
          </a:p>
          <a:p>
            <a:endParaRPr lang="en-US" dirty="0">
              <a:latin typeface="Helvetica" pitchFamily="34" charset="0"/>
              <a:cs typeface="Helvetica" pitchFamily="34" charset="0"/>
            </a:endParaRPr>
          </a:p>
        </p:txBody>
      </p:sp>
      <p:sp>
        <p:nvSpPr>
          <p:cNvPr id="283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3649" name="Object 1"/>
          <p:cNvGraphicFramePr>
            <a:graphicFrameLocks noChangeAspect="1"/>
          </p:cNvGraphicFramePr>
          <p:nvPr/>
        </p:nvGraphicFramePr>
        <p:xfrm>
          <a:off x="1219200" y="2819400"/>
          <a:ext cx="5410200" cy="914400"/>
        </p:xfrm>
        <a:graphic>
          <a:graphicData uri="http://schemas.openxmlformats.org/presentationml/2006/ole">
            <mc:AlternateContent xmlns:mc="http://schemas.openxmlformats.org/markup-compatibility/2006">
              <mc:Choice xmlns:v="urn:schemas-microsoft-com:vml" Requires="v">
                <p:oleObj spid="_x0000_s283652" name="Equation" r:id="rId4" imgW="2616200" imgH="520700" progId="Equation.DSMT4">
                  <p:embed/>
                </p:oleObj>
              </mc:Choice>
              <mc:Fallback>
                <p:oleObj name="Equation" r:id="rId4" imgW="2616200" imgH="5207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819400"/>
                        <a:ext cx="5410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3651" name="Object 3"/>
          <p:cNvGraphicFramePr>
            <a:graphicFrameLocks noChangeAspect="1"/>
          </p:cNvGraphicFramePr>
          <p:nvPr/>
        </p:nvGraphicFramePr>
        <p:xfrm>
          <a:off x="533400" y="4419600"/>
          <a:ext cx="6858000" cy="1752600"/>
        </p:xfrm>
        <a:graphic>
          <a:graphicData uri="http://schemas.openxmlformats.org/presentationml/2006/ole">
            <mc:AlternateContent xmlns:mc="http://schemas.openxmlformats.org/markup-compatibility/2006">
              <mc:Choice xmlns:v="urn:schemas-microsoft-com:vml" Requires="v">
                <p:oleObj spid="_x0000_s283653" name="Equation" r:id="rId6" imgW="3949700" imgH="1143000" progId="Equation.DSMT4">
                  <p:embed/>
                </p:oleObj>
              </mc:Choice>
              <mc:Fallback>
                <p:oleObj name="Equation" r:id="rId6" imgW="3949700" imgH="11430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419600"/>
                        <a:ext cx="68580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11-5 Confidence Intervals</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11-5: Confidence Intervals </a:t>
            </a:r>
            <a:endParaRPr lang="en-US" sz="3600" dirty="0" smtClean="0">
              <a:latin typeface="Helvetica" pitchFamily="50" charset="0"/>
            </a:endParaRPr>
          </a:p>
        </p:txBody>
      </p:sp>
      <p:sp>
        <p:nvSpPr>
          <p:cNvPr id="47107"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47109" name="Slide Number Placeholder 6"/>
          <p:cNvSpPr>
            <a:spLocks noGrp="1"/>
          </p:cNvSpPr>
          <p:nvPr>
            <p:ph type="sldNum" sz="quarter" idx="12"/>
          </p:nvPr>
        </p:nvSpPr>
        <p:spPr bwMode="auto">
          <a:noFill/>
          <a:ln>
            <a:miter lim="800000"/>
            <a:headEnd/>
            <a:tailEnd/>
          </a:ln>
        </p:spPr>
        <p:txBody>
          <a:bodyPr/>
          <a:lstStyle/>
          <a:p>
            <a:fld id="{B0DE8222-9715-4307-A261-1D826D8FFCF6}" type="slidenum">
              <a:rPr lang="en-US">
                <a:latin typeface="Helvetica" pitchFamily="50" charset="0"/>
                <a:cs typeface="Arial" charset="0"/>
              </a:rPr>
              <a:pPr/>
              <a:t>25</a:t>
            </a:fld>
            <a:endParaRPr lang="en-US">
              <a:latin typeface="Helvetica" pitchFamily="50" charset="0"/>
              <a:cs typeface="Arial" charset="0"/>
            </a:endParaRPr>
          </a:p>
        </p:txBody>
      </p:sp>
      <p:sp>
        <p:nvSpPr>
          <p:cNvPr id="7" name="TextBox 6"/>
          <p:cNvSpPr txBox="1"/>
          <p:nvPr/>
        </p:nvSpPr>
        <p:spPr>
          <a:xfrm>
            <a:off x="457200" y="914400"/>
            <a:ext cx="8305800" cy="5355312"/>
          </a:xfrm>
          <a:prstGeom prst="rect">
            <a:avLst/>
          </a:prstGeom>
          <a:noFill/>
        </p:spPr>
        <p:txBody>
          <a:bodyPr wrap="square" rtlCol="0">
            <a:spAutoFit/>
          </a:bodyPr>
          <a:lstStyle/>
          <a:p>
            <a:r>
              <a:rPr lang="en-US" b="1" dirty="0" smtClean="0">
                <a:latin typeface="Helvetica" pitchFamily="34" charset="0"/>
                <a:cs typeface="Helvetica" pitchFamily="34" charset="0"/>
              </a:rPr>
              <a:t>EXAMPLE 11-4</a:t>
            </a:r>
            <a:r>
              <a:rPr lang="en-US" dirty="0" smtClean="0">
                <a:latin typeface="Helvetica" pitchFamily="34" charset="0"/>
                <a:cs typeface="Helvetica" pitchFamily="34" charset="0"/>
              </a:rPr>
              <a:t>  </a:t>
            </a:r>
            <a:r>
              <a:rPr lang="en-US" b="1" dirty="0" smtClean="0">
                <a:solidFill>
                  <a:srgbClr val="1F497D"/>
                </a:solidFill>
                <a:latin typeface="Helvetica" pitchFamily="34" charset="0"/>
                <a:cs typeface="Helvetica" pitchFamily="34" charset="0"/>
              </a:rPr>
              <a:t>Oxygen Purity Confidence Interval on the Slope</a:t>
            </a:r>
            <a:r>
              <a:rPr lang="en-US" dirty="0" smtClean="0">
                <a:solidFill>
                  <a:srgbClr val="1F497D"/>
                </a:solidFill>
                <a:latin typeface="Helvetica" pitchFamily="34" charset="0"/>
                <a:cs typeface="Helvetica" pitchFamily="34" charset="0"/>
              </a:rPr>
              <a:t> </a:t>
            </a:r>
            <a:r>
              <a:rPr lang="en-US" dirty="0" smtClean="0">
                <a:latin typeface="Helvetica" pitchFamily="34" charset="0"/>
                <a:cs typeface="Helvetica" pitchFamily="34" charset="0"/>
              </a:rPr>
              <a:t>We will find a 95% confidence interval on the slope of the regression line using the data in Example 11-1. Recall that                                       , and               (see Table 11-2). Then, from Equation 11-11 we find</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 </a:t>
            </a:r>
          </a:p>
          <a:p>
            <a:r>
              <a:rPr lang="en-US" dirty="0" smtClean="0">
                <a:latin typeface="Helvetica" pitchFamily="34" charset="0"/>
                <a:cs typeface="Helvetica" pitchFamily="34" charset="0"/>
              </a:rPr>
              <a:t> </a:t>
            </a:r>
          </a:p>
          <a:p>
            <a:r>
              <a:rPr lang="en-US" dirty="0" smtClean="0">
                <a:latin typeface="Helvetica" pitchFamily="34" charset="0"/>
                <a:cs typeface="Helvetica" pitchFamily="34" charset="0"/>
              </a:rPr>
              <a:t>Or</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This simplifies to</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                                             12.181 </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 </a:t>
            </a:r>
            <a:r>
              <a:rPr lang="en-US" dirty="0" smtClean="0">
                <a:latin typeface="Symbol" pitchFamily="18" charset="2"/>
                <a:cs typeface="Helvetica" pitchFamily="34" charset="0"/>
              </a:rPr>
              <a:t>b</a:t>
            </a:r>
            <a:r>
              <a:rPr lang="en-US" baseline="-25000" dirty="0" smtClean="0">
                <a:latin typeface="Helvetica" pitchFamily="34" charset="0"/>
                <a:cs typeface="Helvetica" pitchFamily="34" charset="0"/>
              </a:rPr>
              <a:t>1</a:t>
            </a:r>
            <a:r>
              <a:rPr lang="en-US" dirty="0" smtClean="0">
                <a:latin typeface="Helvetica" pitchFamily="34" charset="0"/>
                <a:cs typeface="Helvetica" pitchFamily="34" charset="0"/>
              </a:rPr>
              <a:t> </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 17.713</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Practical Interpretation: This CI does not include zero, so there is strong evidence (at </a:t>
            </a:r>
            <a:r>
              <a:rPr lang="en-US" dirty="0" smtClean="0">
                <a:latin typeface="Symbol" pitchFamily="18" charset="2"/>
                <a:cs typeface="Helvetica" pitchFamily="34" charset="0"/>
              </a:rPr>
              <a:t>a</a:t>
            </a:r>
            <a:r>
              <a:rPr lang="en-US" dirty="0" smtClean="0">
                <a:latin typeface="Helvetica" pitchFamily="34" charset="0"/>
                <a:cs typeface="Helvetica" pitchFamily="34" charset="0"/>
              </a:rPr>
              <a:t> = 0.05) that the slope is not zero. The CI is reasonably narrow (</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2.766) because the error variance is fairly small.</a:t>
            </a:r>
          </a:p>
          <a:p>
            <a:endParaRPr lang="en-US" dirty="0">
              <a:latin typeface="Helvetica" pitchFamily="34" charset="0"/>
              <a:cs typeface="Helvetica" pitchFamily="34" charset="0"/>
            </a:endParaRPr>
          </a:p>
        </p:txBody>
      </p:sp>
      <p:sp>
        <p:nvSpPr>
          <p:cNvPr id="281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1601" name="Object 1"/>
          <p:cNvGraphicFramePr>
            <a:graphicFrameLocks noChangeAspect="1"/>
          </p:cNvGraphicFramePr>
          <p:nvPr/>
        </p:nvGraphicFramePr>
        <p:xfrm>
          <a:off x="3429000" y="1447800"/>
          <a:ext cx="2438400" cy="381000"/>
        </p:xfrm>
        <a:graphic>
          <a:graphicData uri="http://schemas.openxmlformats.org/presentationml/2006/ole">
            <mc:AlternateContent xmlns:mc="http://schemas.openxmlformats.org/markup-compatibility/2006">
              <mc:Choice xmlns:v="urn:schemas-microsoft-com:vml" Requires="v">
                <p:oleObj spid="_x0000_s281610" name="Equation" r:id="rId4" imgW="1663700" imgH="254000" progId="Equation.DSMT4">
                  <p:embed/>
                </p:oleObj>
              </mc:Choice>
              <mc:Fallback>
                <p:oleObj name="Equation" r:id="rId4" imgW="1663700" imgH="2540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447800"/>
                        <a:ext cx="2438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1603"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16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1604" name="Object 4"/>
          <p:cNvGraphicFramePr>
            <a:graphicFrameLocks noChangeAspect="1"/>
          </p:cNvGraphicFramePr>
          <p:nvPr/>
        </p:nvGraphicFramePr>
        <p:xfrm>
          <a:off x="6400800" y="1447800"/>
          <a:ext cx="838200" cy="381000"/>
        </p:xfrm>
        <a:graphic>
          <a:graphicData uri="http://schemas.openxmlformats.org/presentationml/2006/ole">
            <mc:AlternateContent xmlns:mc="http://schemas.openxmlformats.org/markup-compatibility/2006">
              <mc:Choice xmlns:v="urn:schemas-microsoft-com:vml" Requires="v">
                <p:oleObj spid="_x0000_s281611" name="Equation" r:id="rId6" imgW="622030" imgH="228501" progId="Equation.DSMT4">
                  <p:embed/>
                </p:oleObj>
              </mc:Choice>
              <mc:Fallback>
                <p:oleObj name="Equation" r:id="rId6" imgW="622030" imgH="228501"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447800"/>
                        <a:ext cx="838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1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1606" name="Object 6"/>
          <p:cNvGraphicFramePr>
            <a:graphicFrameLocks noChangeAspect="1"/>
          </p:cNvGraphicFramePr>
          <p:nvPr/>
        </p:nvGraphicFramePr>
        <p:xfrm>
          <a:off x="2009775" y="2151063"/>
          <a:ext cx="4819650" cy="725487"/>
        </p:xfrm>
        <a:graphic>
          <a:graphicData uri="http://schemas.openxmlformats.org/presentationml/2006/ole">
            <mc:AlternateContent xmlns:mc="http://schemas.openxmlformats.org/markup-compatibility/2006">
              <mc:Choice xmlns:v="urn:schemas-microsoft-com:vml" Requires="v">
                <p:oleObj spid="_x0000_s281612" name="Equation" r:id="rId8" imgW="2374560" imgH="495000" progId="Equation.DSMT4">
                  <p:embed/>
                </p:oleObj>
              </mc:Choice>
              <mc:Fallback>
                <p:oleObj name="Equation" r:id="rId8" imgW="2374560" imgH="4950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9775" y="2151063"/>
                        <a:ext cx="4819650" cy="72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1608" name="Rectangle 8"/>
          <p:cNvSpPr>
            <a:spLocks noChangeArrowheads="1"/>
          </p:cNvSpPr>
          <p:nvPr/>
        </p:nvSpPr>
        <p:spPr bwMode="auto">
          <a:xfrm>
            <a:off x="0" y="523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16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1609" name="Object 9"/>
          <p:cNvGraphicFramePr>
            <a:graphicFrameLocks noChangeAspect="1"/>
          </p:cNvGraphicFramePr>
          <p:nvPr/>
        </p:nvGraphicFramePr>
        <p:xfrm>
          <a:off x="1447800" y="3124201"/>
          <a:ext cx="6019800" cy="685800"/>
        </p:xfrm>
        <a:graphic>
          <a:graphicData uri="http://schemas.openxmlformats.org/presentationml/2006/ole">
            <mc:AlternateContent xmlns:mc="http://schemas.openxmlformats.org/markup-compatibility/2006">
              <mc:Choice xmlns:v="urn:schemas-microsoft-com:vml" Requires="v">
                <p:oleObj spid="_x0000_s281613" name="Equation" r:id="rId10" imgW="3555720" imgH="444240" progId="Equation.DSMT4">
                  <p:embed/>
                </p:oleObj>
              </mc:Choice>
              <mc:Fallback>
                <p:oleObj name="Equation" r:id="rId10" imgW="3555720" imgH="44424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3124201"/>
                        <a:ext cx="6019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1611" name="Rectangle 11"/>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11-5 Confidence Intervals</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11-5: Confidence Intervals </a:t>
            </a:r>
            <a:endParaRPr lang="en-US" sz="3600" dirty="0" smtClean="0">
              <a:latin typeface="Helvetica" pitchFamily="50" charset="0"/>
            </a:endParaRPr>
          </a:p>
        </p:txBody>
      </p:sp>
      <p:sp>
        <p:nvSpPr>
          <p:cNvPr id="48131"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48132" name="Text Box 5"/>
          <p:cNvSpPr txBox="1">
            <a:spLocks noChangeArrowheads="1"/>
          </p:cNvSpPr>
          <p:nvPr/>
        </p:nvSpPr>
        <p:spPr bwMode="auto">
          <a:xfrm>
            <a:off x="228600" y="762000"/>
            <a:ext cx="8534400" cy="954088"/>
          </a:xfrm>
          <a:prstGeom prst="rect">
            <a:avLst/>
          </a:prstGeom>
          <a:noFill/>
          <a:ln w="9525">
            <a:noFill/>
            <a:miter lim="800000"/>
            <a:headEnd/>
            <a:tailEnd/>
          </a:ln>
        </p:spPr>
        <p:txBody>
          <a:bodyPr>
            <a:spAutoFit/>
          </a:bodyPr>
          <a:lstStyle/>
          <a:p>
            <a:r>
              <a:rPr lang="en-US" sz="2800" b="1" dirty="0">
                <a:latin typeface="Helvetica" pitchFamily="50" charset="0"/>
              </a:rPr>
              <a:t>11-5.2 Confidence Interval on the Mean Response</a:t>
            </a:r>
          </a:p>
        </p:txBody>
      </p:sp>
      <p:sp>
        <p:nvSpPr>
          <p:cNvPr id="48133" name="Text Box 8"/>
          <p:cNvSpPr txBox="1">
            <a:spLocks noChangeArrowheads="1"/>
          </p:cNvSpPr>
          <p:nvPr/>
        </p:nvSpPr>
        <p:spPr bwMode="auto">
          <a:xfrm>
            <a:off x="304800" y="2133600"/>
            <a:ext cx="2971800" cy="519113"/>
          </a:xfrm>
          <a:prstGeom prst="rect">
            <a:avLst/>
          </a:prstGeom>
          <a:noFill/>
          <a:ln w="9525">
            <a:noFill/>
            <a:miter lim="800000"/>
            <a:headEnd/>
            <a:tailEnd/>
          </a:ln>
        </p:spPr>
        <p:txBody>
          <a:bodyPr>
            <a:spAutoFit/>
          </a:bodyPr>
          <a:lstStyle/>
          <a:p>
            <a:r>
              <a:rPr lang="en-US" sz="2800" dirty="0">
                <a:solidFill>
                  <a:srgbClr val="1F497D"/>
                </a:solidFill>
                <a:latin typeface="Helvetica" pitchFamily="50" charset="0"/>
              </a:rPr>
              <a:t>Definition</a:t>
            </a:r>
          </a:p>
        </p:txBody>
      </p:sp>
      <p:sp>
        <p:nvSpPr>
          <p:cNvPr id="48134" name="Slide Number Placeholder 8"/>
          <p:cNvSpPr>
            <a:spLocks noGrp="1"/>
          </p:cNvSpPr>
          <p:nvPr>
            <p:ph type="sldNum" sz="quarter" idx="12"/>
          </p:nvPr>
        </p:nvSpPr>
        <p:spPr bwMode="auto">
          <a:noFill/>
          <a:ln>
            <a:miter lim="800000"/>
            <a:headEnd/>
            <a:tailEnd/>
          </a:ln>
        </p:spPr>
        <p:txBody>
          <a:bodyPr/>
          <a:lstStyle/>
          <a:p>
            <a:fld id="{AF2BAA2C-0016-4680-89A0-C44972BA50D7}" type="slidenum">
              <a:rPr lang="en-US">
                <a:latin typeface="Helvetica" pitchFamily="50" charset="0"/>
                <a:cs typeface="Arial" charset="0"/>
              </a:rPr>
              <a:pPr/>
              <a:t>26</a:t>
            </a:fld>
            <a:endParaRPr lang="en-US">
              <a:latin typeface="Helvetica" pitchFamily="50" charset="0"/>
              <a:cs typeface="Arial" charset="0"/>
            </a:endParaRPr>
          </a:p>
        </p:txBody>
      </p:sp>
      <p:sp>
        <p:nvSpPr>
          <p:cNvPr id="279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9553" name="Object 1"/>
          <p:cNvGraphicFramePr>
            <a:graphicFrameLocks noChangeAspect="1"/>
          </p:cNvGraphicFramePr>
          <p:nvPr/>
        </p:nvGraphicFramePr>
        <p:xfrm>
          <a:off x="2895600" y="1524000"/>
          <a:ext cx="2590800" cy="504825"/>
        </p:xfrm>
        <a:graphic>
          <a:graphicData uri="http://schemas.openxmlformats.org/presentationml/2006/ole">
            <mc:AlternateContent xmlns:mc="http://schemas.openxmlformats.org/markup-compatibility/2006">
              <mc:Choice xmlns:v="urn:schemas-microsoft-com:vml" Requires="v">
                <p:oleObj spid="_x0000_s279565" name="Equation" r:id="rId4" imgW="1054100" imgH="279400" progId="Equation.DSMT4">
                  <p:embed/>
                </p:oleObj>
              </mc:Choice>
              <mc:Fallback>
                <p:oleObj name="Equation" r:id="rId4" imgW="1054100" imgH="2794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524000"/>
                        <a:ext cx="25908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9555" name="Rectangle 3"/>
          <p:cNvSpPr>
            <a:spLocks noChangeArrowheads="1"/>
          </p:cNvSpPr>
          <p:nvPr/>
        </p:nvSpPr>
        <p:spPr bwMode="auto">
          <a:xfrm>
            <a:off x="0" y="276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304800" y="2667000"/>
            <a:ext cx="8534400" cy="3139321"/>
          </a:xfrm>
          <a:prstGeom prst="rect">
            <a:avLst/>
          </a:prstGeom>
          <a:noFill/>
        </p:spPr>
        <p:txBody>
          <a:bodyPr wrap="square" rtlCol="0">
            <a:spAutoFit/>
          </a:bodyPr>
          <a:lstStyle/>
          <a:p>
            <a:r>
              <a:rPr lang="en-US" dirty="0" smtClean="0">
                <a:latin typeface="Helvetica" pitchFamily="34" charset="0"/>
                <a:cs typeface="Helvetica" pitchFamily="34" charset="0"/>
              </a:rPr>
              <a:t>A 100(1 - </a:t>
            </a:r>
            <a:r>
              <a:rPr lang="en-US" dirty="0" smtClean="0">
                <a:latin typeface="Symbol" pitchFamily="18" charset="2"/>
                <a:cs typeface="Helvetica" pitchFamily="34" charset="0"/>
              </a:rPr>
              <a:t>a</a:t>
            </a:r>
            <a:r>
              <a:rPr lang="en-US" dirty="0" smtClean="0">
                <a:latin typeface="Helvetica" pitchFamily="34" charset="0"/>
                <a:cs typeface="Helvetica" pitchFamily="34" charset="0"/>
              </a:rPr>
              <a:t>)% </a:t>
            </a:r>
            <a:r>
              <a:rPr lang="en-US" b="1" dirty="0" smtClean="0">
                <a:latin typeface="Helvetica" pitchFamily="34" charset="0"/>
                <a:cs typeface="Helvetica" pitchFamily="34" charset="0"/>
              </a:rPr>
              <a:t>confidence interval about the mean response</a:t>
            </a:r>
            <a:r>
              <a:rPr lang="en-US" dirty="0" smtClean="0">
                <a:latin typeface="Helvetica" pitchFamily="34" charset="0"/>
                <a:cs typeface="Helvetica" pitchFamily="34" charset="0"/>
              </a:rPr>
              <a:t> at the value of    </a:t>
            </a:r>
          </a:p>
          <a:p>
            <a:r>
              <a:rPr lang="en-US" dirty="0" smtClean="0">
                <a:latin typeface="Helvetica" pitchFamily="34" charset="0"/>
                <a:cs typeface="Helvetica" pitchFamily="34" charset="0"/>
              </a:rPr>
              <a:t>          , say             , is given by</a:t>
            </a:r>
          </a:p>
          <a:p>
            <a:r>
              <a:rPr lang="en-US" b="1" dirty="0" smtClean="0">
                <a:latin typeface="Helvetica" pitchFamily="34" charset="0"/>
                <a:cs typeface="Helvetica" pitchFamily="34" charset="0"/>
              </a:rPr>
              <a:t> </a:t>
            </a:r>
          </a:p>
          <a:p>
            <a:endParaRPr lang="en-US" b="1"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                                                                                                                       </a:t>
            </a:r>
          </a:p>
          <a:p>
            <a:r>
              <a:rPr lang="en-US" dirty="0" smtClean="0">
                <a:latin typeface="Helvetica" pitchFamily="34" charset="0"/>
                <a:cs typeface="Helvetica" pitchFamily="34" charset="0"/>
              </a:rPr>
              <a:t>								    (11-13)</a:t>
            </a:r>
          </a:p>
          <a:p>
            <a:r>
              <a:rPr lang="en-US" b="1" dirty="0" smtClean="0">
                <a:latin typeface="Helvetica" pitchFamily="34" charset="0"/>
                <a:cs typeface="Helvetica" pitchFamily="34" charset="0"/>
              </a:rPr>
              <a:t> </a:t>
            </a:r>
            <a:endParaRPr lang="en-US" dirty="0" smtClean="0">
              <a:latin typeface="Helvetica" pitchFamily="34" charset="0"/>
              <a:cs typeface="Helvetica" pitchFamily="34" charset="0"/>
            </a:endParaRPr>
          </a:p>
          <a:p>
            <a:r>
              <a:rPr lang="en-US" b="1" dirty="0" smtClean="0">
                <a:latin typeface="Helvetica" pitchFamily="34" charset="0"/>
                <a:cs typeface="Helvetica" pitchFamily="34" charset="0"/>
              </a:rPr>
              <a:t> </a:t>
            </a:r>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where                                is computed from the fitted regression model.</a:t>
            </a:r>
          </a:p>
          <a:p>
            <a:endParaRPr lang="en-US" dirty="0">
              <a:latin typeface="Helvetica" pitchFamily="34" charset="0"/>
              <a:cs typeface="Helvetica" pitchFamily="34" charset="0"/>
            </a:endParaRPr>
          </a:p>
        </p:txBody>
      </p:sp>
      <p:sp>
        <p:nvSpPr>
          <p:cNvPr id="2795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9556" name="Object 4"/>
          <p:cNvGraphicFramePr>
            <a:graphicFrameLocks noChangeAspect="1"/>
          </p:cNvGraphicFramePr>
          <p:nvPr/>
        </p:nvGraphicFramePr>
        <p:xfrm>
          <a:off x="381000" y="2971800"/>
          <a:ext cx="685800" cy="381000"/>
        </p:xfrm>
        <a:graphic>
          <a:graphicData uri="http://schemas.openxmlformats.org/presentationml/2006/ole">
            <mc:AlternateContent xmlns:mc="http://schemas.openxmlformats.org/markup-compatibility/2006">
              <mc:Choice xmlns:v="urn:schemas-microsoft-com:vml" Requires="v">
                <p:oleObj spid="_x0000_s279566" name="Equation" r:id="rId6" imgW="406224" imgH="228501" progId="Equation.DSMT4">
                  <p:embed/>
                </p:oleObj>
              </mc:Choice>
              <mc:Fallback>
                <p:oleObj name="Equation" r:id="rId6" imgW="406224" imgH="228501"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971800"/>
                        <a:ext cx="685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9558" name="Rectangle 6"/>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95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9559" name="Object 7"/>
          <p:cNvGraphicFramePr>
            <a:graphicFrameLocks noChangeAspect="1"/>
          </p:cNvGraphicFramePr>
          <p:nvPr/>
        </p:nvGraphicFramePr>
        <p:xfrm>
          <a:off x="1524000" y="2971800"/>
          <a:ext cx="838200" cy="381000"/>
        </p:xfrm>
        <a:graphic>
          <a:graphicData uri="http://schemas.openxmlformats.org/presentationml/2006/ole">
            <mc:AlternateContent xmlns:mc="http://schemas.openxmlformats.org/markup-compatibility/2006">
              <mc:Choice xmlns:v="urn:schemas-microsoft-com:vml" Requires="v">
                <p:oleObj spid="_x0000_s279567" name="Equation" r:id="rId8" imgW="342751" imgH="253890" progId="Equation.DSMT4">
                  <p:embed/>
                </p:oleObj>
              </mc:Choice>
              <mc:Fallback>
                <p:oleObj name="Equation" r:id="rId8" imgW="342751" imgH="25389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971800"/>
                        <a:ext cx="838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9561" name="Rectangle 9"/>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95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9562" name="Object 10"/>
          <p:cNvGraphicFramePr>
            <a:graphicFrameLocks noChangeAspect="1"/>
          </p:cNvGraphicFramePr>
          <p:nvPr/>
        </p:nvGraphicFramePr>
        <p:xfrm>
          <a:off x="533400" y="3429000"/>
          <a:ext cx="7391400" cy="1447800"/>
        </p:xfrm>
        <a:graphic>
          <a:graphicData uri="http://schemas.openxmlformats.org/presentationml/2006/ole">
            <mc:AlternateContent xmlns:mc="http://schemas.openxmlformats.org/markup-compatibility/2006">
              <mc:Choice xmlns:v="urn:schemas-microsoft-com:vml" Requires="v">
                <p:oleObj spid="_x0000_s279568" name="Equation" r:id="rId10" imgW="4089400" imgH="1143000" progId="Equation.DSMT4">
                  <p:embed/>
                </p:oleObj>
              </mc:Choice>
              <mc:Fallback>
                <p:oleObj name="Equation" r:id="rId10" imgW="4089400" imgH="114300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3429000"/>
                        <a:ext cx="73914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95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9564" name="Object 12"/>
          <p:cNvGraphicFramePr>
            <a:graphicFrameLocks noChangeAspect="1"/>
          </p:cNvGraphicFramePr>
          <p:nvPr/>
        </p:nvGraphicFramePr>
        <p:xfrm>
          <a:off x="1066800" y="5105400"/>
          <a:ext cx="1905000" cy="381000"/>
        </p:xfrm>
        <a:graphic>
          <a:graphicData uri="http://schemas.openxmlformats.org/presentationml/2006/ole">
            <mc:AlternateContent xmlns:mc="http://schemas.openxmlformats.org/markup-compatibility/2006">
              <mc:Choice xmlns:v="urn:schemas-microsoft-com:vml" Requires="v">
                <p:oleObj spid="_x0000_s279569" name="Equation" r:id="rId12" imgW="1091726" imgH="279279" progId="Equation.DSMT4">
                  <p:embed/>
                </p:oleObj>
              </mc:Choice>
              <mc:Fallback>
                <p:oleObj name="Equation" r:id="rId12" imgW="1091726" imgH="279279"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5105400"/>
                        <a:ext cx="1905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9566" name="Rectangle 14"/>
          <p:cNvSpPr>
            <a:spLocks noChangeArrowheads="1"/>
          </p:cNvSpPr>
          <p:nvPr/>
        </p:nvSpPr>
        <p:spPr bwMode="auto">
          <a:xfrm>
            <a:off x="0" y="276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11-5 Confidence Intervals</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11-5: Confidence Intervals </a:t>
            </a:r>
            <a:endParaRPr lang="en-US" sz="3600" dirty="0" smtClean="0">
              <a:latin typeface="Helvetica" pitchFamily="50" charset="0"/>
            </a:endParaRPr>
          </a:p>
        </p:txBody>
      </p:sp>
      <p:sp>
        <p:nvSpPr>
          <p:cNvPr id="49155"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latin typeface="Helvetica" pitchFamily="50" charset="0"/>
            </a:endParaRPr>
          </a:p>
          <a:p>
            <a:pPr eaLnBrk="1" hangingPunct="1">
              <a:buFontTx/>
              <a:buNone/>
            </a:pPr>
            <a:endParaRPr lang="en-US" dirty="0" smtClean="0">
              <a:latin typeface="Helvetica" pitchFamily="50" charset="0"/>
            </a:endParaRPr>
          </a:p>
        </p:txBody>
      </p:sp>
      <p:sp>
        <p:nvSpPr>
          <p:cNvPr id="49156" name="Text Box 5"/>
          <p:cNvSpPr txBox="1">
            <a:spLocks noChangeArrowheads="1"/>
          </p:cNvSpPr>
          <p:nvPr/>
        </p:nvSpPr>
        <p:spPr bwMode="auto">
          <a:xfrm>
            <a:off x="304800" y="838200"/>
            <a:ext cx="8534400" cy="369332"/>
          </a:xfrm>
          <a:prstGeom prst="rect">
            <a:avLst/>
          </a:prstGeom>
          <a:noFill/>
          <a:ln w="9525">
            <a:noFill/>
            <a:miter lim="800000"/>
            <a:headEnd/>
            <a:tailEnd/>
          </a:ln>
        </p:spPr>
        <p:txBody>
          <a:bodyPr>
            <a:spAutoFit/>
          </a:bodyPr>
          <a:lstStyle/>
          <a:p>
            <a:r>
              <a:rPr lang="en-US" b="1" dirty="0">
                <a:latin typeface="Helvetica" pitchFamily="50" charset="0"/>
              </a:rPr>
              <a:t>Example </a:t>
            </a:r>
            <a:r>
              <a:rPr lang="en-US" b="1" dirty="0" smtClean="0">
                <a:latin typeface="Helvetica" pitchFamily="50" charset="0"/>
              </a:rPr>
              <a:t>11-5  </a:t>
            </a:r>
            <a:r>
              <a:rPr lang="en-US" b="1" dirty="0" smtClean="0">
                <a:solidFill>
                  <a:srgbClr val="1F497D"/>
                </a:solidFill>
                <a:latin typeface="Helvetica" pitchFamily="50" charset="0"/>
              </a:rPr>
              <a:t>Oxygen Purity Confidence Interval on the Mean Response</a:t>
            </a:r>
            <a:endParaRPr lang="en-US" b="1" dirty="0">
              <a:solidFill>
                <a:srgbClr val="1F497D"/>
              </a:solidFill>
              <a:latin typeface="Helvetica" pitchFamily="50" charset="0"/>
            </a:endParaRPr>
          </a:p>
        </p:txBody>
      </p:sp>
      <p:sp>
        <p:nvSpPr>
          <p:cNvPr id="49157" name="Slide Number Placeholder 6"/>
          <p:cNvSpPr>
            <a:spLocks noGrp="1"/>
          </p:cNvSpPr>
          <p:nvPr>
            <p:ph type="sldNum" sz="quarter" idx="12"/>
          </p:nvPr>
        </p:nvSpPr>
        <p:spPr bwMode="auto">
          <a:noFill/>
          <a:ln>
            <a:miter lim="800000"/>
            <a:headEnd/>
            <a:tailEnd/>
          </a:ln>
        </p:spPr>
        <p:txBody>
          <a:bodyPr/>
          <a:lstStyle/>
          <a:p>
            <a:fld id="{02BB7609-AE03-4005-8398-90BD1B3F3FAC}" type="slidenum">
              <a:rPr lang="en-US">
                <a:latin typeface="Helvetica" pitchFamily="50" charset="0"/>
                <a:cs typeface="Arial" charset="0"/>
              </a:rPr>
              <a:pPr/>
              <a:t>27</a:t>
            </a:fld>
            <a:endParaRPr lang="en-US">
              <a:latin typeface="Helvetica" pitchFamily="50" charset="0"/>
              <a:cs typeface="Arial" charset="0"/>
            </a:endParaRPr>
          </a:p>
        </p:txBody>
      </p:sp>
      <p:sp>
        <p:nvSpPr>
          <p:cNvPr id="9" name="TextBox 8"/>
          <p:cNvSpPr txBox="1"/>
          <p:nvPr/>
        </p:nvSpPr>
        <p:spPr>
          <a:xfrm>
            <a:off x="381000" y="1295400"/>
            <a:ext cx="8229600" cy="5078313"/>
          </a:xfrm>
          <a:prstGeom prst="rect">
            <a:avLst/>
          </a:prstGeom>
          <a:noFill/>
        </p:spPr>
        <p:txBody>
          <a:bodyPr wrap="square" rtlCol="0">
            <a:spAutoFit/>
          </a:bodyPr>
          <a:lstStyle/>
          <a:p>
            <a:r>
              <a:rPr lang="en-US" dirty="0" smtClean="0">
                <a:latin typeface="Helvetica" pitchFamily="34" charset="0"/>
                <a:cs typeface="Helvetica" pitchFamily="34" charset="0"/>
              </a:rPr>
              <a:t>We will construct a 95% confidence interval about the mean response for the data in Example 11-1. The fitted model is                                         , and the 95% confidence interval on          is found from Equation 11-13 as</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Suppose that we are interested in predicting mean oxygen purity when </a:t>
            </a:r>
          </a:p>
          <a:p>
            <a:r>
              <a:rPr lang="en-US" i="1" dirty="0" smtClean="0">
                <a:latin typeface="Helvetica" pitchFamily="34" charset="0"/>
                <a:cs typeface="Helvetica" pitchFamily="34" charset="0"/>
              </a:rPr>
              <a:t>x</a:t>
            </a:r>
            <a:r>
              <a:rPr lang="en-US" baseline="-25000" dirty="0" smtClean="0">
                <a:latin typeface="Helvetica" pitchFamily="34" charset="0"/>
                <a:cs typeface="Helvetica" pitchFamily="34" charset="0"/>
              </a:rPr>
              <a:t>0</a:t>
            </a:r>
            <a:r>
              <a:rPr lang="en-US" dirty="0" smtClean="0">
                <a:latin typeface="Helvetica" pitchFamily="34" charset="0"/>
                <a:cs typeface="Helvetica" pitchFamily="34" charset="0"/>
              </a:rPr>
              <a:t> = 100%. Then</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and the 95% confidence interval is</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or</a:t>
            </a:r>
          </a:p>
          <a:p>
            <a:r>
              <a:rPr lang="en-US" dirty="0" smtClean="0">
                <a:latin typeface="Helvetica" pitchFamily="34" charset="0"/>
                <a:cs typeface="Helvetica" pitchFamily="34" charset="0"/>
              </a:rPr>
              <a:t>                                               89.23 </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 0.75</a:t>
            </a:r>
          </a:p>
          <a:p>
            <a:r>
              <a:rPr lang="en-US" dirty="0" smtClean="0">
                <a:latin typeface="Helvetica" pitchFamily="34" charset="0"/>
                <a:cs typeface="Helvetica" pitchFamily="34" charset="0"/>
              </a:rPr>
              <a:t>Therefore, the 95% CI on </a:t>
            </a:r>
            <a:r>
              <a:rPr lang="en-US" dirty="0" smtClean="0">
                <a:latin typeface="Symbol" pitchFamily="18" charset="2"/>
                <a:cs typeface="Helvetica" pitchFamily="34" charset="0"/>
              </a:rPr>
              <a:t>m</a:t>
            </a:r>
            <a:r>
              <a:rPr lang="en-US" i="1" baseline="-25000" dirty="0" smtClean="0">
                <a:latin typeface="Helvetica" pitchFamily="34" charset="0"/>
                <a:cs typeface="Helvetica" pitchFamily="34" charset="0"/>
              </a:rPr>
              <a:t>Y</a:t>
            </a:r>
            <a:r>
              <a:rPr lang="en-US" baseline="-25000" dirty="0" smtClean="0">
                <a:latin typeface="Helvetica" pitchFamily="34" charset="0"/>
                <a:cs typeface="Helvetica" pitchFamily="34" charset="0"/>
              </a:rPr>
              <a:t>|1.00</a:t>
            </a:r>
            <a:r>
              <a:rPr lang="en-US" dirty="0" smtClean="0">
                <a:latin typeface="Helvetica" pitchFamily="34" charset="0"/>
                <a:cs typeface="Helvetica" pitchFamily="34" charset="0"/>
              </a:rPr>
              <a:t> is</a:t>
            </a:r>
          </a:p>
          <a:p>
            <a:r>
              <a:rPr lang="en-US" dirty="0" smtClean="0">
                <a:latin typeface="Helvetica" pitchFamily="34" charset="0"/>
                <a:cs typeface="Helvetica" pitchFamily="34" charset="0"/>
              </a:rPr>
              <a:t>                                          88.48 </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 </a:t>
            </a:r>
            <a:r>
              <a:rPr lang="en-US" dirty="0" smtClean="0">
                <a:latin typeface="Symbol" pitchFamily="18" charset="2"/>
                <a:cs typeface="Helvetica" pitchFamily="34" charset="0"/>
              </a:rPr>
              <a:t>m</a:t>
            </a:r>
            <a:r>
              <a:rPr lang="en-US" i="1" baseline="-25000" dirty="0" smtClean="0">
                <a:latin typeface="Helvetica" pitchFamily="34" charset="0"/>
                <a:cs typeface="Helvetica" pitchFamily="34" charset="0"/>
              </a:rPr>
              <a:t>Y</a:t>
            </a:r>
            <a:r>
              <a:rPr lang="en-US" baseline="-25000" dirty="0" smtClean="0">
                <a:latin typeface="Helvetica" pitchFamily="34" charset="0"/>
                <a:cs typeface="Helvetica" pitchFamily="34" charset="0"/>
              </a:rPr>
              <a:t>|1.00</a:t>
            </a:r>
            <a:r>
              <a:rPr lang="en-US" dirty="0" smtClean="0">
                <a:latin typeface="Helvetica" pitchFamily="34" charset="0"/>
                <a:cs typeface="Helvetica" pitchFamily="34" charset="0"/>
              </a:rPr>
              <a:t> </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 89.98</a:t>
            </a:r>
          </a:p>
          <a:p>
            <a:r>
              <a:rPr lang="en-US" dirty="0" smtClean="0">
                <a:latin typeface="Helvetica" pitchFamily="34" charset="0"/>
                <a:cs typeface="Helvetica" pitchFamily="34" charset="0"/>
              </a:rPr>
              <a:t>This is a reasonable narrow CI.</a:t>
            </a:r>
          </a:p>
          <a:p>
            <a:endParaRPr lang="en-US" dirty="0">
              <a:latin typeface="Helvetica" pitchFamily="34" charset="0"/>
              <a:cs typeface="Helvetica" pitchFamily="34" charset="0"/>
            </a:endParaRPr>
          </a:p>
        </p:txBody>
      </p:sp>
      <p:sp>
        <p:nvSpPr>
          <p:cNvPr id="277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7505" name="Object 1"/>
          <p:cNvGraphicFramePr>
            <a:graphicFrameLocks noChangeAspect="1"/>
          </p:cNvGraphicFramePr>
          <p:nvPr/>
        </p:nvGraphicFramePr>
        <p:xfrm>
          <a:off x="4648200" y="1600200"/>
          <a:ext cx="2590800" cy="381000"/>
        </p:xfrm>
        <a:graphic>
          <a:graphicData uri="http://schemas.openxmlformats.org/presentationml/2006/ole">
            <mc:AlternateContent xmlns:mc="http://schemas.openxmlformats.org/markup-compatibility/2006">
              <mc:Choice xmlns:v="urn:schemas-microsoft-com:vml" Requires="v">
                <p:oleObj spid="_x0000_s277517" name="Equation" r:id="rId4" imgW="1625600" imgH="254000" progId="Equation.DSMT4">
                  <p:embed/>
                </p:oleObj>
              </mc:Choice>
              <mc:Fallback>
                <p:oleObj name="Equation" r:id="rId4" imgW="1625600" imgH="2540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600200"/>
                        <a:ext cx="2590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7507"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75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7508" name="Object 4"/>
          <p:cNvGraphicFramePr>
            <a:graphicFrameLocks noChangeAspect="1"/>
          </p:cNvGraphicFramePr>
          <p:nvPr/>
        </p:nvGraphicFramePr>
        <p:xfrm>
          <a:off x="3276600" y="1828800"/>
          <a:ext cx="533400" cy="409575"/>
        </p:xfrm>
        <a:graphic>
          <a:graphicData uri="http://schemas.openxmlformats.org/presentationml/2006/ole">
            <mc:AlternateContent xmlns:mc="http://schemas.openxmlformats.org/markup-compatibility/2006">
              <mc:Choice xmlns:v="urn:schemas-microsoft-com:vml" Requires="v">
                <p:oleObj spid="_x0000_s277518" name="Equation" r:id="rId6" imgW="342751" imgH="253890" progId="Equation.DSMT4">
                  <p:embed/>
                </p:oleObj>
              </mc:Choice>
              <mc:Fallback>
                <p:oleObj name="Equation" r:id="rId6" imgW="342751" imgH="25389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828800"/>
                        <a:ext cx="5334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7510" name="Rectangle 6"/>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7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7511" name="Object 7"/>
          <p:cNvGraphicFramePr>
            <a:graphicFrameLocks noChangeAspect="1"/>
          </p:cNvGraphicFramePr>
          <p:nvPr/>
        </p:nvGraphicFramePr>
        <p:xfrm>
          <a:off x="2057400" y="2209800"/>
          <a:ext cx="4495800" cy="856343"/>
        </p:xfrm>
        <a:graphic>
          <a:graphicData uri="http://schemas.openxmlformats.org/presentationml/2006/ole">
            <mc:AlternateContent xmlns:mc="http://schemas.openxmlformats.org/markup-compatibility/2006">
              <mc:Choice xmlns:v="urn:schemas-microsoft-com:vml" Requires="v">
                <p:oleObj spid="_x0000_s277519" name="Equation" r:id="rId8" imgW="2628900" imgH="558800" progId="Equation.DSMT4">
                  <p:embed/>
                </p:oleObj>
              </mc:Choice>
              <mc:Fallback>
                <p:oleObj name="Equation" r:id="rId8" imgW="2628900" imgH="558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209800"/>
                        <a:ext cx="4495800" cy="8563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7513" name="Rectangle 9"/>
          <p:cNvSpPr>
            <a:spLocks noChangeArrowheads="1"/>
          </p:cNvSpPr>
          <p:nvPr/>
        </p:nvSpPr>
        <p:spPr bwMode="auto">
          <a:xfrm>
            <a:off x="0" y="56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751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7514" name="Object 10"/>
          <p:cNvGraphicFramePr>
            <a:graphicFrameLocks noChangeAspect="1"/>
          </p:cNvGraphicFramePr>
          <p:nvPr/>
        </p:nvGraphicFramePr>
        <p:xfrm>
          <a:off x="2286000" y="3276600"/>
          <a:ext cx="4419600" cy="457200"/>
        </p:xfrm>
        <a:graphic>
          <a:graphicData uri="http://schemas.openxmlformats.org/presentationml/2006/ole">
            <mc:AlternateContent xmlns:mc="http://schemas.openxmlformats.org/markup-compatibility/2006">
              <mc:Choice xmlns:v="urn:schemas-microsoft-com:vml" Requires="v">
                <p:oleObj spid="_x0000_s277520" name="Equation" r:id="rId10" imgW="2438400" imgH="254000" progId="Equation.DSMT4">
                  <p:embed/>
                </p:oleObj>
              </mc:Choice>
              <mc:Fallback>
                <p:oleObj name="Equation" r:id="rId10" imgW="2438400" imgH="25400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3276600"/>
                        <a:ext cx="4419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751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7516" name="Object 12"/>
          <p:cNvGraphicFramePr>
            <a:graphicFrameLocks noChangeAspect="1"/>
          </p:cNvGraphicFramePr>
          <p:nvPr/>
        </p:nvGraphicFramePr>
        <p:xfrm>
          <a:off x="3352800" y="3886200"/>
          <a:ext cx="5029200" cy="914400"/>
        </p:xfrm>
        <a:graphic>
          <a:graphicData uri="http://schemas.openxmlformats.org/presentationml/2006/ole">
            <mc:AlternateContent xmlns:mc="http://schemas.openxmlformats.org/markup-compatibility/2006">
              <mc:Choice xmlns:v="urn:schemas-microsoft-com:vml" Requires="v">
                <p:oleObj spid="_x0000_s277521" name="Equation" r:id="rId12" imgW="2781300" imgH="558800" progId="Equation.DSMT4">
                  <p:embed/>
                </p:oleObj>
              </mc:Choice>
              <mc:Fallback>
                <p:oleObj name="Equation" r:id="rId12" imgW="2781300" imgH="55880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3886200"/>
                        <a:ext cx="5029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11-5 Confidence Intervals</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11-6: Prediction of New Observations </a:t>
            </a:r>
            <a:endParaRPr lang="en-US" sz="3600" dirty="0" smtClean="0">
              <a:latin typeface="Helvetica" pitchFamily="50" charset="0"/>
            </a:endParaRPr>
          </a:p>
        </p:txBody>
      </p:sp>
      <p:sp>
        <p:nvSpPr>
          <p:cNvPr id="54275" name="Rectangle 4"/>
          <p:cNvSpPr>
            <a:spLocks noChangeArrowheads="1"/>
          </p:cNvSpPr>
          <p:nvPr/>
        </p:nvSpPr>
        <p:spPr bwMode="auto">
          <a:xfrm>
            <a:off x="457200" y="914400"/>
            <a:ext cx="5486400" cy="523220"/>
          </a:xfrm>
          <a:prstGeom prst="rect">
            <a:avLst/>
          </a:prstGeom>
          <a:noFill/>
          <a:ln w="9525">
            <a:noFill/>
            <a:miter lim="800000"/>
            <a:headEnd/>
            <a:tailEnd/>
          </a:ln>
        </p:spPr>
        <p:txBody>
          <a:bodyPr wrap="square">
            <a:spAutoFit/>
          </a:bodyPr>
          <a:lstStyle/>
          <a:p>
            <a:r>
              <a:rPr lang="en-US" sz="2800" b="1" dirty="0" smtClean="0"/>
              <a:t>Prediction Interval</a:t>
            </a:r>
            <a:endParaRPr lang="en-US" sz="2600" b="1" dirty="0">
              <a:solidFill>
                <a:srgbClr val="009900"/>
              </a:solidFill>
              <a:latin typeface="Helvetica" pitchFamily="50" charset="0"/>
            </a:endParaRPr>
          </a:p>
        </p:txBody>
      </p:sp>
      <p:sp>
        <p:nvSpPr>
          <p:cNvPr id="54276" name="Slide Number Placeholder 5"/>
          <p:cNvSpPr>
            <a:spLocks noGrp="1"/>
          </p:cNvSpPr>
          <p:nvPr>
            <p:ph type="sldNum" sz="quarter" idx="12"/>
          </p:nvPr>
        </p:nvSpPr>
        <p:spPr bwMode="auto">
          <a:noFill/>
          <a:ln>
            <a:miter lim="800000"/>
            <a:headEnd/>
            <a:tailEnd/>
          </a:ln>
        </p:spPr>
        <p:txBody>
          <a:bodyPr/>
          <a:lstStyle/>
          <a:p>
            <a:fld id="{1A31DE43-5AAF-4402-9073-B5620FB4F0DC}" type="slidenum">
              <a:rPr lang="en-US">
                <a:latin typeface="Helvetica" pitchFamily="50" charset="0"/>
                <a:cs typeface="Arial" charset="0"/>
              </a:rPr>
              <a:pPr/>
              <a:t>28</a:t>
            </a:fld>
            <a:endParaRPr lang="en-US">
              <a:latin typeface="Helvetica" pitchFamily="50" charset="0"/>
              <a:cs typeface="Arial" charset="0"/>
            </a:endParaRPr>
          </a:p>
        </p:txBody>
      </p:sp>
      <p:sp>
        <p:nvSpPr>
          <p:cNvPr id="6" name="TextBox 5"/>
          <p:cNvSpPr txBox="1"/>
          <p:nvPr/>
        </p:nvSpPr>
        <p:spPr>
          <a:xfrm>
            <a:off x="457200" y="1524000"/>
            <a:ext cx="8229600" cy="3416320"/>
          </a:xfrm>
          <a:prstGeom prst="rect">
            <a:avLst/>
          </a:prstGeom>
          <a:noFill/>
        </p:spPr>
        <p:txBody>
          <a:bodyPr wrap="square" rtlCol="0">
            <a:spAutoFit/>
          </a:bodyPr>
          <a:lstStyle/>
          <a:p>
            <a:r>
              <a:rPr lang="en-US" dirty="0" smtClean="0">
                <a:latin typeface="Helvetica" pitchFamily="34" charset="0"/>
                <a:cs typeface="Helvetica" pitchFamily="34" charset="0"/>
              </a:rPr>
              <a:t>A 100(1 - </a:t>
            </a:r>
            <a:r>
              <a:rPr lang="en-US" dirty="0" smtClean="0">
                <a:latin typeface="Symbol" pitchFamily="18" charset="2"/>
                <a:cs typeface="Helvetica" pitchFamily="34" charset="0"/>
              </a:rPr>
              <a:t>a</a:t>
            </a:r>
            <a:r>
              <a:rPr lang="en-US" dirty="0" smtClean="0">
                <a:latin typeface="Helvetica" pitchFamily="34" charset="0"/>
                <a:cs typeface="Helvetica" pitchFamily="34" charset="0"/>
              </a:rPr>
              <a:t>) % </a:t>
            </a:r>
            <a:r>
              <a:rPr lang="en-US" b="1" dirty="0" smtClean="0">
                <a:latin typeface="Helvetica" pitchFamily="34" charset="0"/>
                <a:cs typeface="Helvetica" pitchFamily="34" charset="0"/>
              </a:rPr>
              <a:t>prediction interval on a future observation</a:t>
            </a:r>
            <a:r>
              <a:rPr lang="en-US" dirty="0" smtClean="0">
                <a:latin typeface="Helvetica" pitchFamily="34" charset="0"/>
                <a:cs typeface="Helvetica" pitchFamily="34" charset="0"/>
              </a:rPr>
              <a:t> </a:t>
            </a:r>
            <a:r>
              <a:rPr lang="en-US" i="1" dirty="0" smtClean="0">
                <a:latin typeface="Helvetica" pitchFamily="34" charset="0"/>
                <a:cs typeface="Helvetica" pitchFamily="34" charset="0"/>
              </a:rPr>
              <a:t>Y</a:t>
            </a:r>
            <a:r>
              <a:rPr lang="en-US" baseline="-25000" dirty="0" smtClean="0">
                <a:latin typeface="Helvetica" pitchFamily="34" charset="0"/>
                <a:cs typeface="Helvetica" pitchFamily="34" charset="0"/>
              </a:rPr>
              <a:t>0</a:t>
            </a:r>
            <a:r>
              <a:rPr lang="en-US" dirty="0" smtClean="0">
                <a:latin typeface="Helvetica" pitchFamily="34" charset="0"/>
                <a:cs typeface="Helvetica" pitchFamily="34" charset="0"/>
              </a:rPr>
              <a:t> at the value </a:t>
            </a:r>
            <a:r>
              <a:rPr lang="en-US" i="1" dirty="0" smtClean="0">
                <a:latin typeface="Helvetica" pitchFamily="34" charset="0"/>
                <a:cs typeface="Helvetica" pitchFamily="34" charset="0"/>
              </a:rPr>
              <a:t>x</a:t>
            </a:r>
            <a:r>
              <a:rPr lang="en-US" baseline="-25000" dirty="0" smtClean="0">
                <a:latin typeface="Helvetica" pitchFamily="34" charset="0"/>
                <a:cs typeface="Helvetica" pitchFamily="34" charset="0"/>
              </a:rPr>
              <a:t>0</a:t>
            </a:r>
            <a:r>
              <a:rPr lang="en-US" dirty="0" smtClean="0">
                <a:latin typeface="Helvetica" pitchFamily="34" charset="0"/>
                <a:cs typeface="Helvetica" pitchFamily="34" charset="0"/>
              </a:rPr>
              <a:t> is given by</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	                                                                                                   (11-14)</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The value      is computed from the regression model                         .</a:t>
            </a:r>
          </a:p>
          <a:p>
            <a:endParaRPr lang="en-US" dirty="0">
              <a:latin typeface="Helvetica" pitchFamily="34" charset="0"/>
              <a:cs typeface="Helvetica" pitchFamily="34" charset="0"/>
            </a:endParaRPr>
          </a:p>
        </p:txBody>
      </p:sp>
      <p:sp>
        <p:nvSpPr>
          <p:cNvPr id="267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7265" name="Object 1"/>
          <p:cNvGraphicFramePr>
            <a:graphicFrameLocks noChangeAspect="1"/>
          </p:cNvGraphicFramePr>
          <p:nvPr/>
        </p:nvGraphicFramePr>
        <p:xfrm>
          <a:off x="533400" y="2286000"/>
          <a:ext cx="7162800" cy="1752600"/>
        </p:xfrm>
        <a:graphic>
          <a:graphicData uri="http://schemas.openxmlformats.org/presentationml/2006/ole">
            <mc:AlternateContent xmlns:mc="http://schemas.openxmlformats.org/markup-compatibility/2006">
              <mc:Choice xmlns:v="urn:schemas-microsoft-com:vml" Requires="v">
                <p:oleObj spid="_x0000_s267270" name="Equation" r:id="rId4" imgW="3822700" imgH="1143000" progId="Equation.DSMT4">
                  <p:embed/>
                </p:oleObj>
              </mc:Choice>
              <mc:Fallback>
                <p:oleObj name="Equation" r:id="rId4" imgW="3822700" imgH="11430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86000"/>
                        <a:ext cx="71628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7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7267" name="Object 3"/>
          <p:cNvGraphicFramePr>
            <a:graphicFrameLocks noChangeAspect="1"/>
          </p:cNvGraphicFramePr>
          <p:nvPr/>
        </p:nvGraphicFramePr>
        <p:xfrm>
          <a:off x="1600200" y="4267200"/>
          <a:ext cx="304800" cy="381000"/>
        </p:xfrm>
        <a:graphic>
          <a:graphicData uri="http://schemas.openxmlformats.org/presentationml/2006/ole">
            <mc:AlternateContent xmlns:mc="http://schemas.openxmlformats.org/markup-compatibility/2006">
              <mc:Choice xmlns:v="urn:schemas-microsoft-com:vml" Requires="v">
                <p:oleObj spid="_x0000_s267271" name="Equation" r:id="rId6" imgW="190500" imgH="228600" progId="Equation.DSMT4">
                  <p:embed/>
                </p:oleObj>
              </mc:Choice>
              <mc:Fallback>
                <p:oleObj name="Equation" r:id="rId6" imgW="19050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267200"/>
                        <a:ext cx="304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72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7269" name="Object 5"/>
          <p:cNvGraphicFramePr>
            <a:graphicFrameLocks noChangeAspect="1"/>
          </p:cNvGraphicFramePr>
          <p:nvPr/>
        </p:nvGraphicFramePr>
        <p:xfrm>
          <a:off x="5943600" y="4238625"/>
          <a:ext cx="1524000" cy="409575"/>
        </p:xfrm>
        <a:graphic>
          <a:graphicData uri="http://schemas.openxmlformats.org/presentationml/2006/ole">
            <mc:AlternateContent xmlns:mc="http://schemas.openxmlformats.org/markup-compatibility/2006">
              <mc:Choice xmlns:v="urn:schemas-microsoft-com:vml" Requires="v">
                <p:oleObj spid="_x0000_s267272" name="Equation" r:id="rId8" imgW="914400" imgH="254000" progId="Equation.DSMT4">
                  <p:embed/>
                </p:oleObj>
              </mc:Choice>
              <mc:Fallback>
                <p:oleObj name="Equation" r:id="rId8" imgW="914400" imgH="254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4238625"/>
                        <a:ext cx="15240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11-6 Prediction of New Observations</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11-6: Prediction of New Observations </a:t>
            </a:r>
            <a:endParaRPr lang="en-US" sz="3600" dirty="0" smtClean="0">
              <a:latin typeface="Helvetica" pitchFamily="50" charset="0"/>
            </a:endParaRPr>
          </a:p>
        </p:txBody>
      </p:sp>
      <p:sp>
        <p:nvSpPr>
          <p:cNvPr id="55300" name="Slide Number Placeholder 5"/>
          <p:cNvSpPr>
            <a:spLocks noGrp="1"/>
          </p:cNvSpPr>
          <p:nvPr>
            <p:ph type="sldNum" sz="quarter" idx="12"/>
          </p:nvPr>
        </p:nvSpPr>
        <p:spPr bwMode="auto">
          <a:noFill/>
          <a:ln>
            <a:miter lim="800000"/>
            <a:headEnd/>
            <a:tailEnd/>
          </a:ln>
        </p:spPr>
        <p:txBody>
          <a:bodyPr/>
          <a:lstStyle/>
          <a:p>
            <a:fld id="{E3608D5B-3500-48F8-A64D-F746353AF230}" type="slidenum">
              <a:rPr lang="en-US">
                <a:latin typeface="Helvetica" pitchFamily="50" charset="0"/>
                <a:cs typeface="Arial" charset="0"/>
              </a:rPr>
              <a:pPr/>
              <a:t>29</a:t>
            </a:fld>
            <a:endParaRPr lang="en-US">
              <a:latin typeface="Helvetica" pitchFamily="50" charset="0"/>
              <a:cs typeface="Arial" charset="0"/>
            </a:endParaRPr>
          </a:p>
        </p:txBody>
      </p:sp>
      <p:sp>
        <p:nvSpPr>
          <p:cNvPr id="6" name="TextBox 5"/>
          <p:cNvSpPr txBox="1"/>
          <p:nvPr/>
        </p:nvSpPr>
        <p:spPr>
          <a:xfrm>
            <a:off x="381000" y="1135082"/>
            <a:ext cx="8382000" cy="5078313"/>
          </a:xfrm>
          <a:prstGeom prst="rect">
            <a:avLst/>
          </a:prstGeom>
          <a:noFill/>
        </p:spPr>
        <p:txBody>
          <a:bodyPr wrap="square" rtlCol="0">
            <a:spAutoFit/>
          </a:bodyPr>
          <a:lstStyle/>
          <a:p>
            <a:r>
              <a:rPr lang="en-US" b="1" dirty="0" smtClean="0">
                <a:latin typeface="Helvetica" pitchFamily="34" charset="0"/>
                <a:cs typeface="Helvetica" pitchFamily="34" charset="0"/>
              </a:rPr>
              <a:t>EXAMPLE 11-6</a:t>
            </a:r>
            <a:r>
              <a:rPr lang="en-US" dirty="0" smtClean="0">
                <a:latin typeface="Helvetica" pitchFamily="34" charset="0"/>
                <a:cs typeface="Helvetica" pitchFamily="34" charset="0"/>
              </a:rPr>
              <a:t> </a:t>
            </a:r>
            <a:r>
              <a:rPr lang="en-US" b="1" dirty="0" smtClean="0">
                <a:solidFill>
                  <a:srgbClr val="1F497D"/>
                </a:solidFill>
                <a:latin typeface="Helvetica" pitchFamily="34" charset="0"/>
                <a:cs typeface="Helvetica" pitchFamily="34" charset="0"/>
              </a:rPr>
              <a:t>Oxygen Purity Prediction Interval </a:t>
            </a:r>
          </a:p>
          <a:p>
            <a:endParaRPr lang="en-US" b="1" dirty="0" smtClean="0">
              <a:solidFill>
                <a:srgbClr val="1F497D"/>
              </a:solidFill>
              <a:latin typeface="Helvetica" pitchFamily="34" charset="0"/>
              <a:cs typeface="Helvetica" pitchFamily="34" charset="0"/>
            </a:endParaRPr>
          </a:p>
          <a:p>
            <a:r>
              <a:rPr lang="en-US" dirty="0" smtClean="0">
                <a:latin typeface="Helvetica" pitchFamily="34" charset="0"/>
                <a:cs typeface="Helvetica" pitchFamily="34" charset="0"/>
              </a:rPr>
              <a:t>To illustrate the construction of a prediction interval, suppose we use the data in Example 11-1 and find a 95% prediction interval on the next observation of oxygen purity </a:t>
            </a:r>
            <a:r>
              <a:rPr lang="en-US" i="1" dirty="0" smtClean="0">
                <a:latin typeface="Helvetica" pitchFamily="34" charset="0"/>
                <a:cs typeface="Helvetica" pitchFamily="34" charset="0"/>
              </a:rPr>
              <a:t>x</a:t>
            </a:r>
            <a:r>
              <a:rPr lang="en-US" baseline="-25000" dirty="0" smtClean="0">
                <a:latin typeface="Helvetica" pitchFamily="34" charset="0"/>
                <a:cs typeface="Helvetica" pitchFamily="34" charset="0"/>
              </a:rPr>
              <a:t>0</a:t>
            </a:r>
            <a:r>
              <a:rPr lang="en-US" dirty="0" smtClean="0">
                <a:latin typeface="Helvetica" pitchFamily="34" charset="0"/>
                <a:cs typeface="Helvetica" pitchFamily="34" charset="0"/>
              </a:rPr>
              <a:t> = 1.00%. Using Equation 11-14 and recalling from Example 11-5 that                  , we find that the prediction interval is</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which simplifies to</a:t>
            </a:r>
          </a:p>
          <a:p>
            <a:r>
              <a:rPr lang="en-US" dirty="0" smtClean="0">
                <a:latin typeface="Helvetica" pitchFamily="34" charset="0"/>
                <a:cs typeface="Helvetica" pitchFamily="34" charset="0"/>
              </a:rPr>
              <a:t>                                                     86.83 </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 </a:t>
            </a:r>
            <a:r>
              <a:rPr lang="en-US" i="1" dirty="0" smtClean="0">
                <a:latin typeface="Helvetica" pitchFamily="34" charset="0"/>
                <a:cs typeface="Helvetica" pitchFamily="34" charset="0"/>
              </a:rPr>
              <a:t>y</a:t>
            </a:r>
            <a:r>
              <a:rPr lang="en-US" baseline="-25000" dirty="0" smtClean="0">
                <a:latin typeface="Helvetica" pitchFamily="34" charset="0"/>
                <a:cs typeface="Helvetica" pitchFamily="34" charset="0"/>
              </a:rPr>
              <a:t>0</a:t>
            </a:r>
            <a:r>
              <a:rPr lang="en-US" dirty="0" smtClean="0">
                <a:latin typeface="Helvetica" pitchFamily="34" charset="0"/>
                <a:cs typeface="Helvetica" pitchFamily="34" charset="0"/>
              </a:rPr>
              <a:t> </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 91.63</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This is a reasonably narrow prediction interval.</a:t>
            </a:r>
            <a:endParaRPr lang="en-US" dirty="0">
              <a:latin typeface="Helvetica" pitchFamily="34" charset="0"/>
              <a:cs typeface="Helvetica" pitchFamily="34" charset="0"/>
            </a:endParaRPr>
          </a:p>
        </p:txBody>
      </p:sp>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5217" name="Object 1"/>
          <p:cNvGraphicFramePr>
            <a:graphicFrameLocks noChangeAspect="1"/>
          </p:cNvGraphicFramePr>
          <p:nvPr/>
        </p:nvGraphicFramePr>
        <p:xfrm>
          <a:off x="914400" y="2514600"/>
          <a:ext cx="1066800" cy="381000"/>
        </p:xfrm>
        <a:graphic>
          <a:graphicData uri="http://schemas.openxmlformats.org/presentationml/2006/ole">
            <mc:AlternateContent xmlns:mc="http://schemas.openxmlformats.org/markup-compatibility/2006">
              <mc:Choice xmlns:v="urn:schemas-microsoft-com:vml" Requires="v">
                <p:oleObj spid="_x0000_s265220" name="Equation" r:id="rId4" imgW="685800" imgH="228600" progId="Equation.DSMT4">
                  <p:embed/>
                </p:oleObj>
              </mc:Choice>
              <mc:Fallback>
                <p:oleObj name="Equation" r:id="rId4" imgW="685800" imgH="2286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514600"/>
                        <a:ext cx="1066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5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5219" name="Object 3"/>
          <p:cNvGraphicFramePr>
            <a:graphicFrameLocks noChangeAspect="1"/>
          </p:cNvGraphicFramePr>
          <p:nvPr/>
        </p:nvGraphicFramePr>
        <p:xfrm>
          <a:off x="1371600" y="3200400"/>
          <a:ext cx="6248400" cy="1524000"/>
        </p:xfrm>
        <a:graphic>
          <a:graphicData uri="http://schemas.openxmlformats.org/presentationml/2006/ole">
            <mc:AlternateContent xmlns:mc="http://schemas.openxmlformats.org/markup-compatibility/2006">
              <mc:Choice xmlns:v="urn:schemas-microsoft-com:vml" Requires="v">
                <p:oleObj spid="_x0000_s265221" name="Equation" r:id="rId6" imgW="3543300" imgH="1143000" progId="Equation.DSMT4">
                  <p:embed/>
                </p:oleObj>
              </mc:Choice>
              <mc:Fallback>
                <p:oleObj name="Equation" r:id="rId6" imgW="3543300" imgH="11430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200400"/>
                        <a:ext cx="62484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11-6 Prediction of New Observations</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868363"/>
          </a:xfrm>
        </p:spPr>
        <p:txBody>
          <a:bodyPr/>
          <a:lstStyle/>
          <a:p>
            <a:pPr eaLnBrk="1" hangingPunct="1"/>
            <a:r>
              <a:rPr lang="en-US" dirty="0" smtClean="0">
                <a:latin typeface="Helvetica" pitchFamily="50" charset="0"/>
              </a:rPr>
              <a:t>Learning Objectives for Chapter 11</a:t>
            </a:r>
          </a:p>
        </p:txBody>
      </p:sp>
      <p:sp>
        <p:nvSpPr>
          <p:cNvPr id="3" name="Content Placeholder 2"/>
          <p:cNvSpPr>
            <a:spLocks noGrp="1"/>
          </p:cNvSpPr>
          <p:nvPr>
            <p:ph idx="1"/>
          </p:nvPr>
        </p:nvSpPr>
        <p:spPr/>
        <p:txBody>
          <a:bodyPr>
            <a:normAutofit lnSpcReduction="10000"/>
          </a:bodyPr>
          <a:lstStyle/>
          <a:p>
            <a:pPr eaLnBrk="1" hangingPunct="1">
              <a:lnSpc>
                <a:spcPct val="90000"/>
              </a:lnSpc>
              <a:buFont typeface="Arial" pitchFamily="34" charset="0"/>
              <a:buNone/>
              <a:defRPr/>
            </a:pPr>
            <a:r>
              <a:rPr lang="en-US" sz="2400" dirty="0" smtClean="0">
                <a:latin typeface="Helvetica" pitchFamily="50" charset="0"/>
              </a:rPr>
              <a:t>After careful study of this chapter, you should be able to do</a:t>
            </a:r>
          </a:p>
          <a:p>
            <a:pPr eaLnBrk="1" hangingPunct="1">
              <a:lnSpc>
                <a:spcPct val="90000"/>
              </a:lnSpc>
              <a:buFont typeface="Arial" pitchFamily="34" charset="0"/>
              <a:buNone/>
              <a:defRPr/>
            </a:pPr>
            <a:r>
              <a:rPr lang="en-US" sz="2400" dirty="0" smtClean="0">
                <a:latin typeface="Helvetica" pitchFamily="50" charset="0"/>
              </a:rPr>
              <a:t>the following:</a:t>
            </a:r>
          </a:p>
          <a:p>
            <a:pPr eaLnBrk="1" hangingPunct="1">
              <a:lnSpc>
                <a:spcPct val="90000"/>
              </a:lnSpc>
              <a:buFont typeface="Calibri" pitchFamily="34" charset="0"/>
              <a:buAutoNum type="arabicPeriod"/>
              <a:defRPr/>
            </a:pPr>
            <a:r>
              <a:rPr lang="en-US" sz="2000" dirty="0" smtClean="0">
                <a:latin typeface="Helvetica" pitchFamily="50" charset="0"/>
              </a:rPr>
              <a:t>Use simple linear regression for building empirical models to engineering and scientific data.</a:t>
            </a:r>
          </a:p>
          <a:p>
            <a:pPr eaLnBrk="1" hangingPunct="1">
              <a:lnSpc>
                <a:spcPct val="90000"/>
              </a:lnSpc>
              <a:buFont typeface="Calibri" pitchFamily="34" charset="0"/>
              <a:buAutoNum type="arabicPeriod"/>
              <a:defRPr/>
            </a:pPr>
            <a:r>
              <a:rPr lang="en-US" sz="2000" dirty="0" smtClean="0">
                <a:latin typeface="Helvetica" pitchFamily="50" charset="0"/>
              </a:rPr>
              <a:t>Understand how the method of least squares is used to estimate the parameters in a linear regression model.</a:t>
            </a:r>
          </a:p>
          <a:p>
            <a:pPr eaLnBrk="1" hangingPunct="1">
              <a:lnSpc>
                <a:spcPct val="90000"/>
              </a:lnSpc>
              <a:buFont typeface="Calibri" pitchFamily="34" charset="0"/>
              <a:buAutoNum type="arabicPeriod"/>
              <a:defRPr/>
            </a:pPr>
            <a:r>
              <a:rPr lang="en-US" sz="2000" dirty="0" smtClean="0">
                <a:latin typeface="Helvetica" pitchFamily="50" charset="0"/>
              </a:rPr>
              <a:t>Analyze residuals to determine if the regression model is an adequate fit to the data or to see if any underlying assumptions are violated.</a:t>
            </a:r>
          </a:p>
          <a:p>
            <a:pPr eaLnBrk="1" hangingPunct="1">
              <a:lnSpc>
                <a:spcPct val="90000"/>
              </a:lnSpc>
              <a:buFont typeface="Calibri" pitchFamily="34" charset="0"/>
              <a:buAutoNum type="arabicPeriod"/>
              <a:defRPr/>
            </a:pPr>
            <a:r>
              <a:rPr lang="en-US" sz="2000" dirty="0" smtClean="0">
                <a:latin typeface="Helvetica" pitchFamily="50" charset="0"/>
              </a:rPr>
              <a:t>Test the statistical hypotheses and construct confidence intervals on the regression model parameters.</a:t>
            </a:r>
          </a:p>
          <a:p>
            <a:pPr eaLnBrk="1" hangingPunct="1">
              <a:lnSpc>
                <a:spcPct val="90000"/>
              </a:lnSpc>
              <a:buFont typeface="Calibri" pitchFamily="34" charset="0"/>
              <a:buAutoNum type="arabicPeriod"/>
              <a:defRPr/>
            </a:pPr>
            <a:r>
              <a:rPr lang="en-US" sz="2000" dirty="0" smtClean="0">
                <a:latin typeface="Helvetica" pitchFamily="50" charset="0"/>
              </a:rPr>
              <a:t>Use the regression model to make a prediction of a future observation and construct an appropriate prediction interval on the future observation.</a:t>
            </a:r>
          </a:p>
          <a:p>
            <a:pPr eaLnBrk="1" hangingPunct="1">
              <a:lnSpc>
                <a:spcPct val="90000"/>
              </a:lnSpc>
              <a:buFont typeface="Calibri" pitchFamily="34" charset="0"/>
              <a:buAutoNum type="arabicPeriod"/>
              <a:defRPr/>
            </a:pPr>
            <a:r>
              <a:rPr lang="en-US" sz="2000" dirty="0" smtClean="0">
                <a:latin typeface="Helvetica" pitchFamily="50" charset="0"/>
              </a:rPr>
              <a:t>Apply the correlation model.</a:t>
            </a:r>
          </a:p>
          <a:p>
            <a:pPr eaLnBrk="1" hangingPunct="1">
              <a:lnSpc>
                <a:spcPct val="90000"/>
              </a:lnSpc>
              <a:buFont typeface="Calibri" pitchFamily="34" charset="0"/>
              <a:buAutoNum type="arabicPeriod"/>
              <a:defRPr/>
            </a:pPr>
            <a:r>
              <a:rPr lang="en-US" sz="2000" dirty="0" smtClean="0">
                <a:latin typeface="Helvetica" pitchFamily="50" charset="0"/>
              </a:rPr>
              <a:t>Use simple transformations to achieve a linear regression model.</a:t>
            </a:r>
          </a:p>
          <a:p>
            <a:pPr eaLnBrk="1" hangingPunct="1">
              <a:lnSpc>
                <a:spcPct val="90000"/>
              </a:lnSpc>
              <a:buFont typeface="Arial" pitchFamily="34" charset="0"/>
              <a:buChar char="•"/>
              <a:defRPr/>
            </a:pPr>
            <a:endParaRPr lang="en-US" dirty="0" smtClean="0">
              <a:latin typeface="Helvetica" pitchFamily="50" charset="0"/>
            </a:endParaRPr>
          </a:p>
        </p:txBody>
      </p:sp>
      <p:sp>
        <p:nvSpPr>
          <p:cNvPr id="7172" name="Slide Number Placeholder 3"/>
          <p:cNvSpPr>
            <a:spLocks noGrp="1"/>
          </p:cNvSpPr>
          <p:nvPr>
            <p:ph type="sldNum" sz="quarter" idx="12"/>
          </p:nvPr>
        </p:nvSpPr>
        <p:spPr bwMode="auto">
          <a:noFill/>
          <a:ln>
            <a:miter lim="800000"/>
            <a:headEnd/>
            <a:tailEnd/>
          </a:ln>
        </p:spPr>
        <p:txBody>
          <a:bodyPr/>
          <a:lstStyle/>
          <a:p>
            <a:fld id="{144C2CEF-81C3-4FE0-A548-CAED24D9227F}" type="slidenum">
              <a:rPr lang="en-US">
                <a:latin typeface="Helvetica" pitchFamily="50" charset="0"/>
                <a:cs typeface="Arial" charset="0"/>
              </a:rPr>
              <a:pPr/>
              <a:t>3</a:t>
            </a:fld>
            <a:endParaRPr lang="en-US" dirty="0">
              <a:latin typeface="Helvetica" pitchFamily="50" charset="0"/>
              <a:cs typeface="Arial" charset="0"/>
            </a:endParaRPr>
          </a:p>
        </p:txBody>
      </p:sp>
      <p:sp>
        <p:nvSpPr>
          <p:cNvPr id="7" name="Footer Placeholder 6"/>
          <p:cNvSpPr>
            <a:spLocks noGrp="1"/>
          </p:cNvSpPr>
          <p:nvPr>
            <p:ph type="ftr" sz="quarter" idx="11"/>
          </p:nvPr>
        </p:nvSpPr>
        <p:spPr/>
        <p:txBody>
          <a:bodyPr/>
          <a:lstStyle/>
          <a:p>
            <a:pPr>
              <a:defRPr/>
            </a:pPr>
            <a:r>
              <a:rPr lang="en-US" dirty="0">
                <a:latin typeface="Helvetica" pitchFamily="50" charset="0"/>
              </a:rPr>
              <a:t>Chapter 11 Learning 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838200"/>
          </a:xfrm>
        </p:spPr>
        <p:txBody>
          <a:bodyPr>
            <a:normAutofit/>
          </a:bodyPr>
          <a:lstStyle/>
          <a:p>
            <a:pPr eaLnBrk="1" hangingPunct="1"/>
            <a:r>
              <a:rPr lang="en-US" sz="3400" b="1" dirty="0" smtClean="0">
                <a:latin typeface="Helvetica" pitchFamily="50" charset="0"/>
              </a:rPr>
              <a:t>11-7: Adequacy of the Regression Model </a:t>
            </a:r>
            <a:endParaRPr lang="en-US" sz="3400" dirty="0" smtClean="0">
              <a:latin typeface="Helvetica" pitchFamily="50" charset="0"/>
            </a:endParaRPr>
          </a:p>
        </p:txBody>
      </p:sp>
      <p:sp>
        <p:nvSpPr>
          <p:cNvPr id="58371" name="Text Box 7"/>
          <p:cNvSpPr txBox="1">
            <a:spLocks noChangeArrowheads="1"/>
          </p:cNvSpPr>
          <p:nvPr/>
        </p:nvSpPr>
        <p:spPr bwMode="auto">
          <a:xfrm>
            <a:off x="533400" y="990600"/>
            <a:ext cx="8077200" cy="4400550"/>
          </a:xfrm>
          <a:prstGeom prst="rect">
            <a:avLst/>
          </a:prstGeom>
          <a:noFill/>
          <a:ln w="9525">
            <a:noFill/>
            <a:miter lim="800000"/>
            <a:headEnd/>
            <a:tailEnd/>
          </a:ln>
        </p:spPr>
        <p:txBody>
          <a:bodyPr>
            <a:spAutoFit/>
          </a:bodyPr>
          <a:lstStyle/>
          <a:p>
            <a:pPr marL="457200" indent="-457200">
              <a:buFontTx/>
              <a:buChar char="•"/>
            </a:pPr>
            <a:r>
              <a:rPr lang="en-US" sz="2800" dirty="0">
                <a:latin typeface="Helvetica" pitchFamily="50" charset="0"/>
              </a:rPr>
              <a:t>Fitting a regression model requires several assumptions.</a:t>
            </a:r>
          </a:p>
          <a:p>
            <a:pPr marL="914400" lvl="1" indent="-457200">
              <a:buFontTx/>
              <a:buAutoNum type="arabicPeriod"/>
            </a:pPr>
            <a:r>
              <a:rPr lang="en-US" sz="2800" dirty="0">
                <a:latin typeface="Helvetica" pitchFamily="50" charset="0"/>
              </a:rPr>
              <a:t>Errors are uncorrelated random variables with mean zero;</a:t>
            </a:r>
          </a:p>
          <a:p>
            <a:pPr marL="914400" lvl="1" indent="-457200">
              <a:buFontTx/>
              <a:buAutoNum type="arabicPeriod"/>
            </a:pPr>
            <a:r>
              <a:rPr lang="en-US" sz="2800" dirty="0">
                <a:latin typeface="Helvetica" pitchFamily="50" charset="0"/>
              </a:rPr>
              <a:t>Errors have constant variance; and,</a:t>
            </a:r>
          </a:p>
          <a:p>
            <a:pPr marL="914400" lvl="1" indent="-457200">
              <a:buFontTx/>
              <a:buAutoNum type="arabicPeriod"/>
            </a:pPr>
            <a:r>
              <a:rPr lang="en-US" sz="2800" dirty="0">
                <a:latin typeface="Helvetica" pitchFamily="50" charset="0"/>
              </a:rPr>
              <a:t>Errors be normally distributed.</a:t>
            </a:r>
          </a:p>
          <a:p>
            <a:pPr marL="457200" indent="-457200">
              <a:buFontTx/>
              <a:buChar char="•"/>
            </a:pPr>
            <a:r>
              <a:rPr lang="en-US" sz="2800" dirty="0">
                <a:latin typeface="Helvetica" pitchFamily="50" charset="0"/>
              </a:rPr>
              <a:t>The analyst should always consider the validity of these assumptions to be doubtful and conduct analyses to examine the adequacy of the model</a:t>
            </a:r>
          </a:p>
        </p:txBody>
      </p:sp>
      <p:sp>
        <p:nvSpPr>
          <p:cNvPr id="58372" name="Slide Number Placeholder 4"/>
          <p:cNvSpPr>
            <a:spLocks noGrp="1"/>
          </p:cNvSpPr>
          <p:nvPr>
            <p:ph type="sldNum" sz="quarter" idx="12"/>
          </p:nvPr>
        </p:nvSpPr>
        <p:spPr bwMode="auto">
          <a:noFill/>
          <a:ln>
            <a:miter lim="800000"/>
            <a:headEnd/>
            <a:tailEnd/>
          </a:ln>
        </p:spPr>
        <p:txBody>
          <a:bodyPr/>
          <a:lstStyle/>
          <a:p>
            <a:fld id="{1118C360-6EAC-438A-B8F8-98260063F6E0}" type="slidenum">
              <a:rPr lang="en-US">
                <a:latin typeface="Helvetica" pitchFamily="50" charset="0"/>
                <a:cs typeface="Arial" charset="0"/>
              </a:rPr>
              <a:pPr/>
              <a:t>30</a:t>
            </a:fld>
            <a:endParaRPr lang="en-US">
              <a:latin typeface="Helvetica" pitchFamily="50" charset="0"/>
              <a:cs typeface="Arial" charset="0"/>
            </a:endParaRPr>
          </a:p>
        </p:txBody>
      </p:sp>
      <p:sp>
        <p:nvSpPr>
          <p:cNvPr id="5"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11-7 Adequacy of the Regression Model</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838200"/>
          </a:xfrm>
        </p:spPr>
        <p:txBody>
          <a:bodyPr>
            <a:normAutofit/>
          </a:bodyPr>
          <a:lstStyle/>
          <a:p>
            <a:pPr eaLnBrk="1" hangingPunct="1"/>
            <a:r>
              <a:rPr lang="en-US" sz="3400" b="1" dirty="0" smtClean="0">
                <a:latin typeface="Helvetica" pitchFamily="50" charset="0"/>
              </a:rPr>
              <a:t>11-7: Adequacy of the Regression Model </a:t>
            </a:r>
            <a:endParaRPr lang="en-US" sz="3400" dirty="0" smtClean="0">
              <a:latin typeface="Helvetica" pitchFamily="50" charset="0"/>
            </a:endParaRPr>
          </a:p>
        </p:txBody>
      </p:sp>
      <p:sp>
        <p:nvSpPr>
          <p:cNvPr id="59395" name="Rectangle 4"/>
          <p:cNvSpPr>
            <a:spLocks noChangeArrowheads="1"/>
          </p:cNvSpPr>
          <p:nvPr/>
        </p:nvSpPr>
        <p:spPr bwMode="auto">
          <a:xfrm>
            <a:off x="228600" y="1004887"/>
            <a:ext cx="5181600" cy="519113"/>
          </a:xfrm>
          <a:prstGeom prst="rect">
            <a:avLst/>
          </a:prstGeom>
          <a:noFill/>
          <a:ln w="9525">
            <a:noFill/>
            <a:miter lim="800000"/>
            <a:headEnd/>
            <a:tailEnd/>
          </a:ln>
        </p:spPr>
        <p:txBody>
          <a:bodyPr>
            <a:spAutoFit/>
          </a:bodyPr>
          <a:lstStyle/>
          <a:p>
            <a:r>
              <a:rPr lang="en-US" sz="2800" b="1" dirty="0">
                <a:latin typeface="Helvetica" pitchFamily="50" charset="0"/>
              </a:rPr>
              <a:t>11-7.1 Residual Analysis</a:t>
            </a:r>
          </a:p>
        </p:txBody>
      </p:sp>
      <p:sp>
        <p:nvSpPr>
          <p:cNvPr id="59396" name="Rectangle 6"/>
          <p:cNvSpPr>
            <a:spLocks noChangeArrowheads="1"/>
          </p:cNvSpPr>
          <p:nvPr/>
        </p:nvSpPr>
        <p:spPr bwMode="auto">
          <a:xfrm>
            <a:off x="304800" y="1676400"/>
            <a:ext cx="8382000" cy="3046988"/>
          </a:xfrm>
          <a:prstGeom prst="rect">
            <a:avLst/>
          </a:prstGeom>
          <a:noFill/>
          <a:ln w="9525">
            <a:noFill/>
            <a:miter lim="800000"/>
            <a:headEnd/>
            <a:tailEnd/>
          </a:ln>
        </p:spPr>
        <p:txBody>
          <a:bodyPr>
            <a:spAutoFit/>
          </a:bodyPr>
          <a:lstStyle/>
          <a:p>
            <a:pPr>
              <a:buFontTx/>
              <a:buChar char="•"/>
            </a:pPr>
            <a:r>
              <a:rPr lang="en-US" sz="2400" dirty="0">
                <a:latin typeface="Helvetica" pitchFamily="50" charset="0"/>
              </a:rPr>
              <a:t>  The </a:t>
            </a:r>
            <a:r>
              <a:rPr lang="en-US" sz="2400" b="1" dirty="0">
                <a:latin typeface="Helvetica" pitchFamily="50" charset="0"/>
              </a:rPr>
              <a:t>residuals </a:t>
            </a:r>
            <a:r>
              <a:rPr lang="en-US" sz="2400" dirty="0">
                <a:latin typeface="Helvetica" pitchFamily="50" charset="0"/>
              </a:rPr>
              <a:t>from a regression model are e</a:t>
            </a:r>
            <a:r>
              <a:rPr lang="en-US" sz="2400" baseline="-25000" dirty="0">
                <a:latin typeface="Helvetica" pitchFamily="50" charset="0"/>
              </a:rPr>
              <a:t>i</a:t>
            </a:r>
            <a:r>
              <a:rPr lang="en-US" sz="2400" dirty="0">
                <a:latin typeface="Helvetica" pitchFamily="50" charset="0"/>
              </a:rPr>
              <a:t> = </a:t>
            </a:r>
            <a:r>
              <a:rPr lang="en-US" sz="2400" i="1" dirty="0">
                <a:latin typeface="Helvetica" pitchFamily="50" charset="0"/>
              </a:rPr>
              <a:t>y</a:t>
            </a:r>
            <a:r>
              <a:rPr lang="en-US" sz="2400" i="1" baseline="-25000" dirty="0">
                <a:latin typeface="Helvetica" pitchFamily="50" charset="0"/>
              </a:rPr>
              <a:t>i</a:t>
            </a:r>
            <a:r>
              <a:rPr lang="en-US" sz="2400" dirty="0">
                <a:latin typeface="Helvetica" pitchFamily="50" charset="0"/>
              </a:rPr>
              <a:t> - </a:t>
            </a:r>
            <a:r>
              <a:rPr lang="en-US" sz="2400" i="1" dirty="0">
                <a:latin typeface="Helvetica" pitchFamily="50" charset="0"/>
              </a:rPr>
              <a:t>ŷ</a:t>
            </a:r>
            <a:r>
              <a:rPr lang="en-US" sz="2400" i="1" baseline="-25000" dirty="0">
                <a:latin typeface="Helvetica" pitchFamily="50" charset="0"/>
              </a:rPr>
              <a:t>i</a:t>
            </a:r>
            <a:r>
              <a:rPr lang="en-US" sz="2400" dirty="0">
                <a:latin typeface="Helvetica" pitchFamily="50" charset="0"/>
              </a:rPr>
              <a:t> , where </a:t>
            </a:r>
            <a:r>
              <a:rPr lang="en-US" sz="2400" i="1" dirty="0">
                <a:latin typeface="Helvetica" pitchFamily="50" charset="0"/>
              </a:rPr>
              <a:t>y</a:t>
            </a:r>
            <a:r>
              <a:rPr lang="en-US" sz="2400" i="1" baseline="-25000" dirty="0">
                <a:latin typeface="Helvetica" pitchFamily="50" charset="0"/>
              </a:rPr>
              <a:t>i</a:t>
            </a:r>
            <a:r>
              <a:rPr lang="en-US" sz="2400" i="1" dirty="0">
                <a:latin typeface="Helvetica" pitchFamily="50" charset="0"/>
              </a:rPr>
              <a:t> </a:t>
            </a:r>
            <a:r>
              <a:rPr lang="en-US" sz="2400" dirty="0">
                <a:latin typeface="Helvetica" pitchFamily="50" charset="0"/>
              </a:rPr>
              <a:t>is an actual observation and </a:t>
            </a:r>
            <a:r>
              <a:rPr lang="en-US" sz="2400" i="1" dirty="0">
                <a:latin typeface="Helvetica" pitchFamily="50" charset="0"/>
              </a:rPr>
              <a:t>ŷ</a:t>
            </a:r>
            <a:r>
              <a:rPr lang="en-US" sz="2400" i="1" baseline="-25000" dirty="0">
                <a:latin typeface="Helvetica" pitchFamily="50" charset="0"/>
              </a:rPr>
              <a:t>i</a:t>
            </a:r>
            <a:r>
              <a:rPr lang="en-US" sz="2400" dirty="0">
                <a:latin typeface="Helvetica" pitchFamily="50" charset="0"/>
              </a:rPr>
              <a:t> is the corresponding fitted value from the regression model. </a:t>
            </a:r>
            <a:endParaRPr lang="en-US" sz="2400" dirty="0" smtClean="0">
              <a:latin typeface="Helvetica" pitchFamily="50" charset="0"/>
            </a:endParaRPr>
          </a:p>
          <a:p>
            <a:pPr>
              <a:buFontTx/>
              <a:buChar char="•"/>
            </a:pPr>
            <a:endParaRPr lang="en-US" sz="2400" dirty="0">
              <a:latin typeface="Helvetica" pitchFamily="50" charset="0"/>
            </a:endParaRPr>
          </a:p>
          <a:p>
            <a:pPr>
              <a:buFontTx/>
              <a:buChar char="•"/>
            </a:pPr>
            <a:r>
              <a:rPr lang="en-US" sz="2400" dirty="0">
                <a:latin typeface="Helvetica" pitchFamily="50" charset="0"/>
              </a:rPr>
              <a:t>  Analysis of the residuals is frequently helpful in checking the assumption that the errors are approximately normally distributed with constant variance, and in determining whether additional terms in the model would be useful.</a:t>
            </a:r>
          </a:p>
        </p:txBody>
      </p:sp>
      <p:sp>
        <p:nvSpPr>
          <p:cNvPr id="59397" name="Slide Number Placeholder 5"/>
          <p:cNvSpPr>
            <a:spLocks noGrp="1"/>
          </p:cNvSpPr>
          <p:nvPr>
            <p:ph type="sldNum" sz="quarter" idx="12"/>
          </p:nvPr>
        </p:nvSpPr>
        <p:spPr bwMode="auto">
          <a:noFill/>
          <a:ln>
            <a:miter lim="800000"/>
            <a:headEnd/>
            <a:tailEnd/>
          </a:ln>
        </p:spPr>
        <p:txBody>
          <a:bodyPr/>
          <a:lstStyle/>
          <a:p>
            <a:fld id="{FA17BB72-52DC-436F-B639-48524CED883A}" type="slidenum">
              <a:rPr lang="en-US">
                <a:latin typeface="Helvetica" pitchFamily="50" charset="0"/>
                <a:cs typeface="Arial" charset="0"/>
              </a:rPr>
              <a:pPr/>
              <a:t>31</a:t>
            </a:fld>
            <a:endParaRPr lang="en-US">
              <a:latin typeface="Helvetica" pitchFamily="50" charset="0"/>
              <a:cs typeface="Arial" charset="0"/>
            </a:endParaRPr>
          </a:p>
        </p:txBody>
      </p:sp>
      <p:sp>
        <p:nvSpPr>
          <p:cNvPr id="6"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11-7 Adequacy of the Regression Model</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838200"/>
          </a:xfrm>
        </p:spPr>
        <p:txBody>
          <a:bodyPr>
            <a:normAutofit/>
          </a:bodyPr>
          <a:lstStyle/>
          <a:p>
            <a:pPr eaLnBrk="1" hangingPunct="1"/>
            <a:r>
              <a:rPr lang="en-US" sz="3400" b="1" dirty="0" smtClean="0">
                <a:latin typeface="Helvetica" pitchFamily="50" charset="0"/>
              </a:rPr>
              <a:t>11-7: Adequacy of the Regression Model </a:t>
            </a:r>
            <a:endParaRPr lang="en-US" sz="3400" dirty="0" smtClean="0">
              <a:latin typeface="Helvetica" pitchFamily="50" charset="0"/>
            </a:endParaRPr>
          </a:p>
        </p:txBody>
      </p:sp>
      <p:sp>
        <p:nvSpPr>
          <p:cNvPr id="61444" name="Slide Number Placeholder 5"/>
          <p:cNvSpPr>
            <a:spLocks noGrp="1"/>
          </p:cNvSpPr>
          <p:nvPr>
            <p:ph type="sldNum" sz="quarter" idx="12"/>
          </p:nvPr>
        </p:nvSpPr>
        <p:spPr bwMode="auto">
          <a:noFill/>
          <a:ln>
            <a:miter lim="800000"/>
            <a:headEnd/>
            <a:tailEnd/>
          </a:ln>
        </p:spPr>
        <p:txBody>
          <a:bodyPr/>
          <a:lstStyle/>
          <a:p>
            <a:fld id="{5F84B7F3-B962-4AF7-ABE3-E6A838EB3630}" type="slidenum">
              <a:rPr lang="en-US">
                <a:latin typeface="Helvetica" pitchFamily="50" charset="0"/>
                <a:cs typeface="Arial" charset="0"/>
              </a:rPr>
              <a:pPr/>
              <a:t>32</a:t>
            </a:fld>
            <a:endParaRPr lang="en-US">
              <a:latin typeface="Helvetica" pitchFamily="50" charset="0"/>
              <a:cs typeface="Arial" charset="0"/>
            </a:endParaRPr>
          </a:p>
        </p:txBody>
      </p:sp>
      <p:sp>
        <p:nvSpPr>
          <p:cNvPr id="7" name="TextBox 6"/>
          <p:cNvSpPr txBox="1"/>
          <p:nvPr/>
        </p:nvSpPr>
        <p:spPr>
          <a:xfrm>
            <a:off x="304800" y="920889"/>
            <a:ext cx="8610600" cy="5509200"/>
          </a:xfrm>
          <a:prstGeom prst="rect">
            <a:avLst/>
          </a:prstGeom>
          <a:noFill/>
        </p:spPr>
        <p:txBody>
          <a:bodyPr wrap="square" rtlCol="0">
            <a:spAutoFit/>
          </a:bodyPr>
          <a:lstStyle/>
          <a:p>
            <a:r>
              <a:rPr lang="en-US" sz="2400" b="1" dirty="0" smtClean="0">
                <a:latin typeface="Helvetica" pitchFamily="34" charset="0"/>
                <a:cs typeface="Helvetica" pitchFamily="34" charset="0"/>
              </a:rPr>
              <a:t>EXAMPLE 11-7</a:t>
            </a:r>
            <a:r>
              <a:rPr lang="en-US" sz="2400" dirty="0" smtClean="0">
                <a:latin typeface="Helvetica" pitchFamily="34" charset="0"/>
                <a:cs typeface="Helvetica" pitchFamily="34" charset="0"/>
              </a:rPr>
              <a:t> </a:t>
            </a:r>
            <a:r>
              <a:rPr lang="en-US" sz="2400" b="1" dirty="0" smtClean="0">
                <a:solidFill>
                  <a:srgbClr val="1F497D"/>
                </a:solidFill>
                <a:latin typeface="Helvetica" pitchFamily="34" charset="0"/>
                <a:cs typeface="Helvetica" pitchFamily="34" charset="0"/>
              </a:rPr>
              <a:t>Oxygen Purity Residuals</a:t>
            </a:r>
          </a:p>
          <a:p>
            <a:r>
              <a:rPr lang="en-US" sz="2400" b="1" dirty="0" smtClean="0">
                <a:solidFill>
                  <a:srgbClr val="1F497D"/>
                </a:solidFill>
                <a:latin typeface="Helvetica" pitchFamily="34" charset="0"/>
                <a:cs typeface="Helvetica" pitchFamily="34" charset="0"/>
              </a:rPr>
              <a:t> </a:t>
            </a:r>
            <a:r>
              <a:rPr lang="en-US" sz="2000" dirty="0" smtClean="0">
                <a:latin typeface="Helvetica" pitchFamily="34" charset="0"/>
                <a:cs typeface="Helvetica" pitchFamily="34" charset="0"/>
              </a:rPr>
              <a:t>The regression model for the oxygen purity data in Example 11-1 is                                                                                                      </a:t>
            </a:r>
          </a:p>
          <a:p>
            <a:r>
              <a:rPr lang="en-US" sz="2000" dirty="0" smtClean="0">
                <a:latin typeface="Helvetica" pitchFamily="34" charset="0"/>
                <a:cs typeface="Helvetica" pitchFamily="34" charset="0"/>
              </a:rPr>
              <a:t>                                     . </a:t>
            </a:r>
          </a:p>
          <a:p>
            <a:endParaRPr lang="en-US" sz="2000" dirty="0" smtClean="0">
              <a:latin typeface="Helvetica" pitchFamily="34" charset="0"/>
              <a:cs typeface="Helvetica" pitchFamily="34" charset="0"/>
            </a:endParaRPr>
          </a:p>
          <a:p>
            <a:r>
              <a:rPr lang="en-US" sz="2000" dirty="0" smtClean="0">
                <a:latin typeface="Helvetica" pitchFamily="34" charset="0"/>
                <a:cs typeface="Helvetica" pitchFamily="34" charset="0"/>
              </a:rPr>
              <a:t>Table 11-4 presents the observed and predicted values of </a:t>
            </a:r>
            <a:r>
              <a:rPr lang="en-US" sz="2000" i="1" dirty="0" smtClean="0">
                <a:latin typeface="Helvetica" pitchFamily="34" charset="0"/>
                <a:cs typeface="Helvetica" pitchFamily="34" charset="0"/>
              </a:rPr>
              <a:t>y</a:t>
            </a:r>
            <a:r>
              <a:rPr lang="en-US" sz="2000" dirty="0" smtClean="0">
                <a:latin typeface="Helvetica" pitchFamily="34" charset="0"/>
                <a:cs typeface="Helvetica" pitchFamily="34" charset="0"/>
              </a:rPr>
              <a:t> at each value of </a:t>
            </a:r>
            <a:r>
              <a:rPr lang="en-US" sz="2000" i="1" dirty="0" smtClean="0">
                <a:latin typeface="Helvetica" pitchFamily="34" charset="0"/>
                <a:cs typeface="Helvetica" pitchFamily="34" charset="0"/>
              </a:rPr>
              <a:t>x </a:t>
            </a:r>
            <a:r>
              <a:rPr lang="en-US" sz="2000" dirty="0" smtClean="0">
                <a:latin typeface="Helvetica" pitchFamily="34" charset="0"/>
                <a:cs typeface="Helvetica" pitchFamily="34" charset="0"/>
              </a:rPr>
              <a:t>from this data set, along with the corresponding residual. These values were computed using Minitab and show the number of decimal places typical of computer output. </a:t>
            </a:r>
          </a:p>
          <a:p>
            <a:endParaRPr lang="en-US" sz="2000" dirty="0" smtClean="0">
              <a:latin typeface="Helvetica" pitchFamily="34" charset="0"/>
              <a:cs typeface="Helvetica" pitchFamily="34" charset="0"/>
            </a:endParaRPr>
          </a:p>
          <a:p>
            <a:r>
              <a:rPr lang="en-US" sz="2000" dirty="0" smtClean="0">
                <a:latin typeface="Helvetica" pitchFamily="34" charset="0"/>
                <a:cs typeface="Helvetica" pitchFamily="34" charset="0"/>
              </a:rPr>
              <a:t>A normal probability plot of the residuals is shown in Fig. 11-10. Since the residuals fall approximately along a straight line in the figure, we conclude that there is no severe departure from normality. </a:t>
            </a:r>
          </a:p>
          <a:p>
            <a:endParaRPr lang="en-US" sz="2000" dirty="0" smtClean="0">
              <a:latin typeface="Helvetica" pitchFamily="34" charset="0"/>
              <a:cs typeface="Helvetica" pitchFamily="34" charset="0"/>
            </a:endParaRPr>
          </a:p>
          <a:p>
            <a:r>
              <a:rPr lang="en-US" sz="2000" dirty="0" smtClean="0">
                <a:latin typeface="Helvetica" pitchFamily="34" charset="0"/>
                <a:cs typeface="Helvetica" pitchFamily="34" charset="0"/>
              </a:rPr>
              <a:t>The residuals are also plotted against the predicted value     in Fig. 11-11 and against the hydrocarbon levels </a:t>
            </a:r>
            <a:r>
              <a:rPr lang="en-US" sz="2000" i="1" dirty="0" smtClean="0">
                <a:latin typeface="Helvetica" pitchFamily="34" charset="0"/>
                <a:cs typeface="Helvetica" pitchFamily="34" charset="0"/>
              </a:rPr>
              <a:t>x</a:t>
            </a:r>
            <a:r>
              <a:rPr lang="en-US" sz="2000" i="1" baseline="-25000" dirty="0" smtClean="0">
                <a:latin typeface="Helvetica" pitchFamily="34" charset="0"/>
                <a:cs typeface="Helvetica" pitchFamily="34" charset="0"/>
              </a:rPr>
              <a:t>i</a:t>
            </a:r>
            <a:r>
              <a:rPr lang="en-US" sz="2000" i="1" dirty="0" smtClean="0">
                <a:latin typeface="Helvetica" pitchFamily="34" charset="0"/>
                <a:cs typeface="Helvetica" pitchFamily="34" charset="0"/>
              </a:rPr>
              <a:t> </a:t>
            </a:r>
            <a:r>
              <a:rPr lang="en-US" sz="2000" dirty="0" smtClean="0">
                <a:latin typeface="Helvetica" pitchFamily="34" charset="0"/>
                <a:cs typeface="Helvetica" pitchFamily="34" charset="0"/>
              </a:rPr>
              <a:t>in Fig. 11-12. These plots do not indicate any serious model inadequacies.</a:t>
            </a:r>
            <a:endParaRPr lang="en-US" sz="2400" dirty="0" smtClean="0">
              <a:latin typeface="Helvetica" pitchFamily="34" charset="0"/>
              <a:cs typeface="Helvetica" pitchFamily="34" charset="0"/>
            </a:endParaRPr>
          </a:p>
          <a:p>
            <a:endParaRPr lang="en-US" sz="2400" dirty="0">
              <a:latin typeface="Helvetica" pitchFamily="34" charset="0"/>
              <a:cs typeface="Helvetica" pitchFamily="34" charset="0"/>
            </a:endParaRPr>
          </a:p>
        </p:txBody>
      </p:sp>
      <p:sp>
        <p:nvSpPr>
          <p:cNvPr id="2529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2929" name="Object 1"/>
          <p:cNvGraphicFramePr>
            <a:graphicFrameLocks noChangeAspect="1"/>
          </p:cNvGraphicFramePr>
          <p:nvPr/>
        </p:nvGraphicFramePr>
        <p:xfrm>
          <a:off x="533400" y="1752600"/>
          <a:ext cx="2514600" cy="304800"/>
        </p:xfrm>
        <a:graphic>
          <a:graphicData uri="http://schemas.openxmlformats.org/presentationml/2006/ole">
            <mc:AlternateContent xmlns:mc="http://schemas.openxmlformats.org/markup-compatibility/2006">
              <mc:Choice xmlns:v="urn:schemas-microsoft-com:vml" Requires="v">
                <p:oleObj spid="_x0000_s252932" name="Equation" r:id="rId4" imgW="1346040" imgH="203040" progId="Equation.DSMT4">
                  <p:embed/>
                </p:oleObj>
              </mc:Choice>
              <mc:Fallback>
                <p:oleObj name="Equation" r:id="rId4" imgW="1346040" imgH="20304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25146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2931" name="Object 3"/>
          <p:cNvGraphicFramePr>
            <a:graphicFrameLocks noChangeAspect="1"/>
          </p:cNvGraphicFramePr>
          <p:nvPr/>
        </p:nvGraphicFramePr>
        <p:xfrm>
          <a:off x="6858000" y="5029200"/>
          <a:ext cx="304800" cy="381000"/>
        </p:xfrm>
        <a:graphic>
          <a:graphicData uri="http://schemas.openxmlformats.org/presentationml/2006/ole">
            <mc:AlternateContent xmlns:mc="http://schemas.openxmlformats.org/markup-compatibility/2006">
              <mc:Choice xmlns:v="urn:schemas-microsoft-com:vml" Requires="v">
                <p:oleObj spid="_x0000_s252933" name="Equation" r:id="rId6" imgW="165028" imgH="228501" progId="Equation.DSMT4">
                  <p:embed/>
                </p:oleObj>
              </mc:Choice>
              <mc:Fallback>
                <p:oleObj name="Equation" r:id="rId6" imgW="165028" imgH="228501"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5029200"/>
                        <a:ext cx="304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11-7 Adequacy of the Regression Model</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838200"/>
          </a:xfrm>
        </p:spPr>
        <p:txBody>
          <a:bodyPr>
            <a:normAutofit/>
          </a:bodyPr>
          <a:lstStyle/>
          <a:p>
            <a:pPr eaLnBrk="1" hangingPunct="1"/>
            <a:r>
              <a:rPr lang="en-US" sz="3400" b="1" dirty="0" smtClean="0">
                <a:latin typeface="Helvetica" pitchFamily="50" charset="0"/>
              </a:rPr>
              <a:t>11-7: Adequacy of the Regression Model </a:t>
            </a:r>
            <a:endParaRPr lang="en-US" sz="3400" dirty="0" smtClean="0">
              <a:latin typeface="Helvetica" pitchFamily="50" charset="0"/>
            </a:endParaRPr>
          </a:p>
        </p:txBody>
      </p:sp>
      <p:sp>
        <p:nvSpPr>
          <p:cNvPr id="62468" name="Slide Number Placeholder 5"/>
          <p:cNvSpPr>
            <a:spLocks noGrp="1"/>
          </p:cNvSpPr>
          <p:nvPr>
            <p:ph type="sldNum" sz="quarter" idx="12"/>
          </p:nvPr>
        </p:nvSpPr>
        <p:spPr bwMode="auto">
          <a:noFill/>
          <a:ln>
            <a:miter lim="800000"/>
            <a:headEnd/>
            <a:tailEnd/>
          </a:ln>
        </p:spPr>
        <p:txBody>
          <a:bodyPr/>
          <a:lstStyle/>
          <a:p>
            <a:fld id="{D8643642-EFB5-41F8-BD7B-5425C4152B12}" type="slidenum">
              <a:rPr lang="en-US">
                <a:latin typeface="Helvetica" pitchFamily="50" charset="0"/>
                <a:cs typeface="Arial" charset="0"/>
              </a:rPr>
              <a:pPr/>
              <a:t>33</a:t>
            </a:fld>
            <a:endParaRPr lang="en-US">
              <a:latin typeface="Helvetica" pitchFamily="50" charset="0"/>
              <a:cs typeface="Arial" charset="0"/>
            </a:endParaRPr>
          </a:p>
        </p:txBody>
      </p:sp>
      <p:sp>
        <p:nvSpPr>
          <p:cNvPr id="6"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11-7 Adequacy of the Regression Model</a:t>
            </a:r>
            <a:endParaRPr lang="en-US" dirty="0">
              <a:latin typeface="Helvetica" pitchFamily="50" charset="0"/>
            </a:endParaRPr>
          </a:p>
        </p:txBody>
      </p:sp>
      <p:sp>
        <p:nvSpPr>
          <p:cNvPr id="7" name="Rectangle 4"/>
          <p:cNvSpPr>
            <a:spLocks noChangeArrowheads="1"/>
          </p:cNvSpPr>
          <p:nvPr/>
        </p:nvSpPr>
        <p:spPr bwMode="auto">
          <a:xfrm>
            <a:off x="381000" y="928687"/>
            <a:ext cx="5181600" cy="519113"/>
          </a:xfrm>
          <a:prstGeom prst="rect">
            <a:avLst/>
          </a:prstGeom>
          <a:noFill/>
          <a:ln w="9525">
            <a:noFill/>
            <a:miter lim="800000"/>
            <a:headEnd/>
            <a:tailEnd/>
          </a:ln>
        </p:spPr>
        <p:txBody>
          <a:bodyPr>
            <a:spAutoFit/>
          </a:bodyPr>
          <a:lstStyle/>
          <a:p>
            <a:r>
              <a:rPr lang="en-US" sz="2800" b="1" u="sng" dirty="0">
                <a:latin typeface="Helvetica" pitchFamily="50" charset="0"/>
              </a:rPr>
              <a:t>Example 11-7</a:t>
            </a:r>
          </a:p>
        </p:txBody>
      </p:sp>
      <p:pic>
        <p:nvPicPr>
          <p:cNvPr id="306181" name="Picture 5"/>
          <p:cNvPicPr>
            <a:picLocks noChangeAspect="1" noChangeArrowheads="1"/>
          </p:cNvPicPr>
          <p:nvPr/>
        </p:nvPicPr>
        <p:blipFill>
          <a:blip r:embed="rId3"/>
          <a:srcRect/>
          <a:stretch>
            <a:fillRect/>
          </a:stretch>
        </p:blipFill>
        <p:spPr bwMode="auto">
          <a:xfrm>
            <a:off x="195263" y="1676400"/>
            <a:ext cx="8753475"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838200"/>
          </a:xfrm>
        </p:spPr>
        <p:txBody>
          <a:bodyPr>
            <a:normAutofit/>
          </a:bodyPr>
          <a:lstStyle/>
          <a:p>
            <a:pPr eaLnBrk="1" hangingPunct="1"/>
            <a:r>
              <a:rPr lang="en-US" sz="3400" b="1" dirty="0" smtClean="0">
                <a:latin typeface="Helvetica" pitchFamily="50" charset="0"/>
              </a:rPr>
              <a:t>11-7: Adequacy of the Regression Model </a:t>
            </a:r>
            <a:endParaRPr lang="en-US" sz="3400" dirty="0" smtClean="0">
              <a:latin typeface="Helvetica" pitchFamily="50" charset="0"/>
            </a:endParaRPr>
          </a:p>
        </p:txBody>
      </p:sp>
      <p:sp>
        <p:nvSpPr>
          <p:cNvPr id="63491" name="Rectangle 4"/>
          <p:cNvSpPr>
            <a:spLocks noChangeArrowheads="1"/>
          </p:cNvSpPr>
          <p:nvPr/>
        </p:nvSpPr>
        <p:spPr bwMode="auto">
          <a:xfrm>
            <a:off x="381000" y="1004887"/>
            <a:ext cx="5181600" cy="519113"/>
          </a:xfrm>
          <a:prstGeom prst="rect">
            <a:avLst/>
          </a:prstGeom>
          <a:noFill/>
          <a:ln w="9525">
            <a:noFill/>
            <a:miter lim="800000"/>
            <a:headEnd/>
            <a:tailEnd/>
          </a:ln>
        </p:spPr>
        <p:txBody>
          <a:bodyPr>
            <a:spAutoFit/>
          </a:bodyPr>
          <a:lstStyle/>
          <a:p>
            <a:r>
              <a:rPr lang="en-US" sz="2800" b="1" u="sng" dirty="0">
                <a:latin typeface="Helvetica" pitchFamily="50" charset="0"/>
              </a:rPr>
              <a:t>Example 11-7</a:t>
            </a:r>
          </a:p>
        </p:txBody>
      </p:sp>
      <p:sp>
        <p:nvSpPr>
          <p:cNvPr id="63492" name="Rectangle 7"/>
          <p:cNvSpPr>
            <a:spLocks noChangeArrowheads="1"/>
          </p:cNvSpPr>
          <p:nvPr/>
        </p:nvSpPr>
        <p:spPr bwMode="auto">
          <a:xfrm>
            <a:off x="304800" y="3429000"/>
            <a:ext cx="3048000" cy="923925"/>
          </a:xfrm>
          <a:prstGeom prst="rect">
            <a:avLst/>
          </a:prstGeom>
          <a:noFill/>
          <a:ln w="9525">
            <a:noFill/>
            <a:miter lim="800000"/>
            <a:headEnd/>
            <a:tailEnd/>
          </a:ln>
        </p:spPr>
        <p:txBody>
          <a:bodyPr>
            <a:spAutoFit/>
          </a:bodyPr>
          <a:lstStyle/>
          <a:p>
            <a:r>
              <a:rPr lang="en-US" b="1" dirty="0">
                <a:solidFill>
                  <a:srgbClr val="1F497D"/>
                </a:solidFill>
                <a:latin typeface="Helvetica" pitchFamily="50" charset="0"/>
              </a:rPr>
              <a:t>Figure 11-10 </a:t>
            </a:r>
            <a:r>
              <a:rPr lang="en-US" dirty="0">
                <a:latin typeface="Helvetica" pitchFamily="50" charset="0"/>
              </a:rPr>
              <a:t>Normal probability plot of residuals, Example 11-7.            </a:t>
            </a:r>
          </a:p>
        </p:txBody>
      </p:sp>
      <p:sp>
        <p:nvSpPr>
          <p:cNvPr id="63493" name="Slide Number Placeholder 6"/>
          <p:cNvSpPr>
            <a:spLocks noGrp="1"/>
          </p:cNvSpPr>
          <p:nvPr>
            <p:ph type="sldNum" sz="quarter" idx="12"/>
          </p:nvPr>
        </p:nvSpPr>
        <p:spPr bwMode="auto">
          <a:noFill/>
          <a:ln>
            <a:miter lim="800000"/>
            <a:headEnd/>
            <a:tailEnd/>
          </a:ln>
        </p:spPr>
        <p:txBody>
          <a:bodyPr/>
          <a:lstStyle/>
          <a:p>
            <a:fld id="{77D17309-22AD-4357-B38E-51CD68633F96}" type="slidenum">
              <a:rPr lang="en-US">
                <a:latin typeface="Helvetica" pitchFamily="50" charset="0"/>
                <a:cs typeface="Arial" charset="0"/>
              </a:rPr>
              <a:pPr/>
              <a:t>34</a:t>
            </a:fld>
            <a:endParaRPr lang="en-US">
              <a:latin typeface="Helvetica" pitchFamily="50" charset="0"/>
              <a:cs typeface="Arial" charset="0"/>
            </a:endParaRPr>
          </a:p>
        </p:txBody>
      </p:sp>
      <p:sp>
        <p:nvSpPr>
          <p:cNvPr id="7"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11-7 Adequacy of the Regression Model</a:t>
            </a:r>
            <a:endParaRPr lang="en-US" dirty="0">
              <a:latin typeface="Helvetica" pitchFamily="50" charset="0"/>
            </a:endParaRPr>
          </a:p>
        </p:txBody>
      </p:sp>
      <p:pic>
        <p:nvPicPr>
          <p:cNvPr id="304130" name="Picture 2"/>
          <p:cNvPicPr>
            <a:picLocks noChangeAspect="1" noChangeArrowheads="1"/>
          </p:cNvPicPr>
          <p:nvPr/>
        </p:nvPicPr>
        <p:blipFill>
          <a:blip r:embed="rId3"/>
          <a:srcRect/>
          <a:stretch>
            <a:fillRect/>
          </a:stretch>
        </p:blipFill>
        <p:spPr bwMode="auto">
          <a:xfrm>
            <a:off x="3952875" y="1704975"/>
            <a:ext cx="4733925" cy="3781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838200"/>
          </a:xfrm>
        </p:spPr>
        <p:txBody>
          <a:bodyPr>
            <a:normAutofit/>
          </a:bodyPr>
          <a:lstStyle/>
          <a:p>
            <a:pPr eaLnBrk="1" hangingPunct="1"/>
            <a:r>
              <a:rPr lang="en-US" sz="3400" b="1" dirty="0" smtClean="0">
                <a:latin typeface="Helvetica" pitchFamily="50" charset="0"/>
              </a:rPr>
              <a:t>11-7: Adequacy of the Regression Model </a:t>
            </a:r>
            <a:endParaRPr lang="en-US" sz="3400" dirty="0" smtClean="0">
              <a:latin typeface="Helvetica" pitchFamily="50" charset="0"/>
            </a:endParaRPr>
          </a:p>
        </p:txBody>
      </p:sp>
      <p:sp>
        <p:nvSpPr>
          <p:cNvPr id="64515" name="Rectangle 4"/>
          <p:cNvSpPr>
            <a:spLocks noChangeArrowheads="1"/>
          </p:cNvSpPr>
          <p:nvPr/>
        </p:nvSpPr>
        <p:spPr bwMode="auto">
          <a:xfrm>
            <a:off x="381000" y="990600"/>
            <a:ext cx="5181600" cy="519113"/>
          </a:xfrm>
          <a:prstGeom prst="rect">
            <a:avLst/>
          </a:prstGeom>
          <a:noFill/>
          <a:ln w="9525">
            <a:noFill/>
            <a:miter lim="800000"/>
            <a:headEnd/>
            <a:tailEnd/>
          </a:ln>
        </p:spPr>
        <p:txBody>
          <a:bodyPr>
            <a:spAutoFit/>
          </a:bodyPr>
          <a:lstStyle/>
          <a:p>
            <a:r>
              <a:rPr lang="en-US" sz="2800" b="1" u="sng" dirty="0">
                <a:latin typeface="Helvetica" pitchFamily="50" charset="0"/>
              </a:rPr>
              <a:t>Example 11-7</a:t>
            </a:r>
          </a:p>
        </p:txBody>
      </p:sp>
      <p:sp>
        <p:nvSpPr>
          <p:cNvPr id="64516" name="Rectangle 6"/>
          <p:cNvSpPr>
            <a:spLocks noChangeArrowheads="1"/>
          </p:cNvSpPr>
          <p:nvPr/>
        </p:nvSpPr>
        <p:spPr bwMode="auto">
          <a:xfrm>
            <a:off x="304800" y="3429000"/>
            <a:ext cx="3048000" cy="1200150"/>
          </a:xfrm>
          <a:prstGeom prst="rect">
            <a:avLst/>
          </a:prstGeom>
          <a:noFill/>
          <a:ln w="9525">
            <a:noFill/>
            <a:miter lim="800000"/>
            <a:headEnd/>
            <a:tailEnd/>
          </a:ln>
        </p:spPr>
        <p:txBody>
          <a:bodyPr>
            <a:spAutoFit/>
          </a:bodyPr>
          <a:lstStyle/>
          <a:p>
            <a:r>
              <a:rPr lang="en-US" b="1" dirty="0">
                <a:solidFill>
                  <a:srgbClr val="1F497D"/>
                </a:solidFill>
                <a:latin typeface="Helvetica" pitchFamily="50" charset="0"/>
              </a:rPr>
              <a:t>Figure 11-11 </a:t>
            </a:r>
            <a:r>
              <a:rPr lang="en-US" dirty="0">
                <a:latin typeface="Helvetica" pitchFamily="50" charset="0"/>
              </a:rPr>
              <a:t>Plot of residuals versus predicted oxygen purity, </a:t>
            </a:r>
            <a:r>
              <a:rPr lang="en-US" i="1" dirty="0">
                <a:latin typeface="Helvetica" pitchFamily="50" charset="0"/>
              </a:rPr>
              <a:t>ŷ</a:t>
            </a:r>
            <a:r>
              <a:rPr lang="en-US" dirty="0">
                <a:latin typeface="Helvetica" pitchFamily="50" charset="0"/>
              </a:rPr>
              <a:t>, Example 11-7.            </a:t>
            </a:r>
          </a:p>
        </p:txBody>
      </p:sp>
      <p:sp>
        <p:nvSpPr>
          <p:cNvPr id="64517" name="Slide Number Placeholder 6"/>
          <p:cNvSpPr>
            <a:spLocks noGrp="1"/>
          </p:cNvSpPr>
          <p:nvPr>
            <p:ph type="sldNum" sz="quarter" idx="12"/>
          </p:nvPr>
        </p:nvSpPr>
        <p:spPr bwMode="auto">
          <a:noFill/>
          <a:ln>
            <a:miter lim="800000"/>
            <a:headEnd/>
            <a:tailEnd/>
          </a:ln>
        </p:spPr>
        <p:txBody>
          <a:bodyPr/>
          <a:lstStyle/>
          <a:p>
            <a:fld id="{E93C7DA0-0EB7-4F45-A79D-A668340DC250}" type="slidenum">
              <a:rPr lang="en-US">
                <a:latin typeface="Helvetica" pitchFamily="50" charset="0"/>
                <a:cs typeface="Arial" charset="0"/>
              </a:rPr>
              <a:pPr/>
              <a:t>35</a:t>
            </a:fld>
            <a:endParaRPr lang="en-US">
              <a:latin typeface="Helvetica" pitchFamily="50" charset="0"/>
              <a:cs typeface="Arial" charset="0"/>
            </a:endParaRPr>
          </a:p>
        </p:txBody>
      </p:sp>
      <p:sp>
        <p:nvSpPr>
          <p:cNvPr id="7"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11-7 Adequacy of the Regression Model</a:t>
            </a:r>
            <a:endParaRPr lang="en-US" dirty="0">
              <a:latin typeface="Helvetica" pitchFamily="50" charset="0"/>
            </a:endParaRPr>
          </a:p>
        </p:txBody>
      </p:sp>
      <p:pic>
        <p:nvPicPr>
          <p:cNvPr id="302081" name="Picture 1"/>
          <p:cNvPicPr>
            <a:picLocks noChangeAspect="1" noChangeArrowheads="1"/>
          </p:cNvPicPr>
          <p:nvPr/>
        </p:nvPicPr>
        <p:blipFill>
          <a:blip r:embed="rId3"/>
          <a:srcRect/>
          <a:stretch>
            <a:fillRect/>
          </a:stretch>
        </p:blipFill>
        <p:spPr bwMode="auto">
          <a:xfrm>
            <a:off x="3495675" y="1924050"/>
            <a:ext cx="5191125" cy="3638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838200"/>
          </a:xfrm>
        </p:spPr>
        <p:txBody>
          <a:bodyPr>
            <a:normAutofit/>
          </a:bodyPr>
          <a:lstStyle/>
          <a:p>
            <a:pPr eaLnBrk="1" hangingPunct="1"/>
            <a:r>
              <a:rPr lang="en-US" sz="3400" b="1" dirty="0" smtClean="0">
                <a:latin typeface="Helvetica" pitchFamily="50" charset="0"/>
              </a:rPr>
              <a:t>11-7: Adequacy of the Regression Model </a:t>
            </a:r>
            <a:endParaRPr lang="en-US" sz="3400" dirty="0" smtClean="0">
              <a:latin typeface="Helvetica" pitchFamily="50" charset="0"/>
            </a:endParaRPr>
          </a:p>
        </p:txBody>
      </p:sp>
      <p:sp>
        <p:nvSpPr>
          <p:cNvPr id="65539" name="Rectangle 4"/>
          <p:cNvSpPr>
            <a:spLocks noChangeArrowheads="1"/>
          </p:cNvSpPr>
          <p:nvPr/>
        </p:nvSpPr>
        <p:spPr bwMode="auto">
          <a:xfrm>
            <a:off x="381000" y="928687"/>
            <a:ext cx="7010400" cy="519113"/>
          </a:xfrm>
          <a:prstGeom prst="rect">
            <a:avLst/>
          </a:prstGeom>
          <a:noFill/>
          <a:ln w="9525">
            <a:noFill/>
            <a:miter lim="800000"/>
            <a:headEnd/>
            <a:tailEnd/>
          </a:ln>
        </p:spPr>
        <p:txBody>
          <a:bodyPr>
            <a:spAutoFit/>
          </a:bodyPr>
          <a:lstStyle/>
          <a:p>
            <a:r>
              <a:rPr lang="en-US" sz="2800" b="1" dirty="0">
                <a:latin typeface="Helvetica" pitchFamily="50" charset="0"/>
              </a:rPr>
              <a:t>11-7.2 Coefficient of Determination (R</a:t>
            </a:r>
            <a:r>
              <a:rPr lang="en-US" sz="2800" b="1" baseline="30000" dirty="0">
                <a:latin typeface="Helvetica" pitchFamily="50" charset="0"/>
              </a:rPr>
              <a:t>2</a:t>
            </a:r>
            <a:r>
              <a:rPr lang="en-US" sz="2800" b="1" dirty="0">
                <a:latin typeface="Helvetica" pitchFamily="50" charset="0"/>
              </a:rPr>
              <a:t>)</a:t>
            </a:r>
          </a:p>
        </p:txBody>
      </p:sp>
      <p:sp>
        <p:nvSpPr>
          <p:cNvPr id="65541" name="Text Box 8"/>
          <p:cNvSpPr txBox="1">
            <a:spLocks noChangeArrowheads="1"/>
          </p:cNvSpPr>
          <p:nvPr/>
        </p:nvSpPr>
        <p:spPr bwMode="auto">
          <a:xfrm>
            <a:off x="609600" y="1600200"/>
            <a:ext cx="2209800" cy="492125"/>
          </a:xfrm>
          <a:prstGeom prst="rect">
            <a:avLst/>
          </a:prstGeom>
          <a:noFill/>
          <a:ln w="9525">
            <a:noFill/>
            <a:miter lim="800000"/>
            <a:headEnd/>
            <a:tailEnd/>
          </a:ln>
        </p:spPr>
        <p:txBody>
          <a:bodyPr>
            <a:spAutoFit/>
          </a:bodyPr>
          <a:lstStyle/>
          <a:p>
            <a:pPr>
              <a:buFontTx/>
              <a:buChar char="•"/>
            </a:pPr>
            <a:r>
              <a:rPr lang="en-US" sz="2600" dirty="0">
                <a:latin typeface="Helvetica" pitchFamily="50" charset="0"/>
              </a:rPr>
              <a:t> The quantity</a:t>
            </a:r>
          </a:p>
        </p:txBody>
      </p:sp>
      <p:sp>
        <p:nvSpPr>
          <p:cNvPr id="65542" name="Text Box 9"/>
          <p:cNvSpPr txBox="1">
            <a:spLocks noChangeArrowheads="1"/>
          </p:cNvSpPr>
          <p:nvPr/>
        </p:nvSpPr>
        <p:spPr bwMode="auto">
          <a:xfrm>
            <a:off x="762000" y="3048000"/>
            <a:ext cx="8382000" cy="2892425"/>
          </a:xfrm>
          <a:prstGeom prst="rect">
            <a:avLst/>
          </a:prstGeom>
          <a:noFill/>
          <a:ln w="9525">
            <a:noFill/>
            <a:miter lim="800000"/>
            <a:headEnd/>
            <a:tailEnd/>
          </a:ln>
        </p:spPr>
        <p:txBody>
          <a:bodyPr>
            <a:spAutoFit/>
          </a:bodyPr>
          <a:lstStyle/>
          <a:p>
            <a:r>
              <a:rPr lang="en-US" sz="2600" dirty="0">
                <a:latin typeface="Helvetica" pitchFamily="50" charset="0"/>
              </a:rPr>
              <a:t>  is called the </a:t>
            </a:r>
            <a:r>
              <a:rPr lang="en-US" sz="2600" b="1" dirty="0">
                <a:solidFill>
                  <a:srgbClr val="1F497D"/>
                </a:solidFill>
                <a:latin typeface="Helvetica" pitchFamily="50" charset="0"/>
              </a:rPr>
              <a:t>coefficient of determination</a:t>
            </a:r>
            <a:r>
              <a:rPr lang="en-US" sz="2600" dirty="0">
                <a:solidFill>
                  <a:srgbClr val="1F497D"/>
                </a:solidFill>
                <a:latin typeface="Helvetica" pitchFamily="50" charset="0"/>
              </a:rPr>
              <a:t> </a:t>
            </a:r>
            <a:r>
              <a:rPr lang="en-US" sz="2600" dirty="0">
                <a:latin typeface="Helvetica" pitchFamily="50" charset="0"/>
              </a:rPr>
              <a:t>and is   often used to judge the adequacy of a regression model.</a:t>
            </a:r>
          </a:p>
          <a:p>
            <a:pPr>
              <a:buFontTx/>
              <a:buChar char="•"/>
            </a:pPr>
            <a:r>
              <a:rPr lang="en-US" sz="2600" dirty="0">
                <a:latin typeface="Helvetica" pitchFamily="50" charset="0"/>
              </a:rPr>
              <a:t> 0 </a:t>
            </a:r>
            <a:r>
              <a:rPr lang="en-US" sz="2600" dirty="0">
                <a:latin typeface="Helvetica" pitchFamily="50" charset="0"/>
                <a:sym typeface="Symbol" pitchFamily="18" charset="2"/>
              </a:rPr>
              <a:t> R</a:t>
            </a:r>
            <a:r>
              <a:rPr lang="en-US" sz="2600" baseline="30000" dirty="0">
                <a:latin typeface="Helvetica" pitchFamily="50" charset="0"/>
                <a:sym typeface="Symbol" pitchFamily="18" charset="2"/>
              </a:rPr>
              <a:t>2</a:t>
            </a:r>
            <a:r>
              <a:rPr lang="en-US" sz="2600" dirty="0">
                <a:latin typeface="Helvetica" pitchFamily="50" charset="0"/>
                <a:sym typeface="Symbol" pitchFamily="18" charset="2"/>
              </a:rPr>
              <a:t>  1;</a:t>
            </a:r>
          </a:p>
          <a:p>
            <a:pPr>
              <a:buFontTx/>
              <a:buChar char="•"/>
            </a:pPr>
            <a:r>
              <a:rPr lang="en-US" sz="2600" dirty="0">
                <a:latin typeface="Helvetica" pitchFamily="50" charset="0"/>
                <a:sym typeface="Symbol" pitchFamily="18" charset="2"/>
              </a:rPr>
              <a:t> We often refer (loosely) to R</a:t>
            </a:r>
            <a:r>
              <a:rPr lang="en-US" sz="2600" baseline="30000" dirty="0">
                <a:latin typeface="Helvetica" pitchFamily="50" charset="0"/>
                <a:sym typeface="Symbol" pitchFamily="18" charset="2"/>
              </a:rPr>
              <a:t>2</a:t>
            </a:r>
            <a:r>
              <a:rPr lang="en-US" sz="2600" dirty="0">
                <a:latin typeface="Helvetica" pitchFamily="50" charset="0"/>
                <a:sym typeface="Symbol" pitchFamily="18" charset="2"/>
              </a:rPr>
              <a:t> as the amount of variability in the data explained or accounted for by the regression model.</a:t>
            </a:r>
            <a:endParaRPr lang="en-US" sz="2600" dirty="0">
              <a:latin typeface="Helvetica" pitchFamily="50" charset="0"/>
            </a:endParaRPr>
          </a:p>
        </p:txBody>
      </p:sp>
      <p:sp>
        <p:nvSpPr>
          <p:cNvPr id="65543" name="Slide Number Placeholder 7"/>
          <p:cNvSpPr>
            <a:spLocks noGrp="1"/>
          </p:cNvSpPr>
          <p:nvPr>
            <p:ph type="sldNum" sz="quarter" idx="12"/>
          </p:nvPr>
        </p:nvSpPr>
        <p:spPr bwMode="auto">
          <a:noFill/>
          <a:ln>
            <a:miter lim="800000"/>
            <a:headEnd/>
            <a:tailEnd/>
          </a:ln>
        </p:spPr>
        <p:txBody>
          <a:bodyPr/>
          <a:lstStyle/>
          <a:p>
            <a:fld id="{AD9BC5A7-CE32-46B6-998E-1A51479AE349}" type="slidenum">
              <a:rPr lang="en-US">
                <a:latin typeface="Helvetica" pitchFamily="50" charset="0"/>
                <a:cs typeface="Arial" charset="0"/>
              </a:rPr>
              <a:pPr/>
              <a:t>36</a:t>
            </a:fld>
            <a:endParaRPr lang="en-US">
              <a:latin typeface="Helvetica" pitchFamily="50" charset="0"/>
              <a:cs typeface="Arial" charset="0"/>
            </a:endParaRPr>
          </a:p>
        </p:txBody>
      </p:sp>
      <p:sp>
        <p:nvSpPr>
          <p:cNvPr id="244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4737" name="Object 1"/>
          <p:cNvGraphicFramePr>
            <a:graphicFrameLocks noChangeAspect="1"/>
          </p:cNvGraphicFramePr>
          <p:nvPr/>
        </p:nvGraphicFramePr>
        <p:xfrm>
          <a:off x="3048000" y="1981200"/>
          <a:ext cx="3048000" cy="914400"/>
        </p:xfrm>
        <a:graphic>
          <a:graphicData uri="http://schemas.openxmlformats.org/presentationml/2006/ole">
            <mc:AlternateContent xmlns:mc="http://schemas.openxmlformats.org/markup-compatibility/2006">
              <mc:Choice xmlns:v="urn:schemas-microsoft-com:vml" Requires="v">
                <p:oleObj spid="_x0000_s244738" name="Equation" r:id="rId4" imgW="1295400" imgH="431800" progId="Equation.DSMT4">
                  <p:embed/>
                </p:oleObj>
              </mc:Choice>
              <mc:Fallback>
                <p:oleObj name="Equation" r:id="rId4" imgW="1295400" imgH="4318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981200"/>
                        <a:ext cx="3048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11-7 Adequacy of the Regression Model</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838200"/>
          </a:xfrm>
        </p:spPr>
        <p:txBody>
          <a:bodyPr>
            <a:normAutofit/>
          </a:bodyPr>
          <a:lstStyle/>
          <a:p>
            <a:pPr eaLnBrk="1" hangingPunct="1"/>
            <a:r>
              <a:rPr lang="en-US" sz="3400" b="1" dirty="0" smtClean="0">
                <a:latin typeface="Helvetica" pitchFamily="50" charset="0"/>
              </a:rPr>
              <a:t>11-7: Adequacy of the Regression Model </a:t>
            </a:r>
            <a:endParaRPr lang="en-US" sz="3400" dirty="0" smtClean="0">
              <a:latin typeface="Helvetica" pitchFamily="50" charset="0"/>
            </a:endParaRPr>
          </a:p>
        </p:txBody>
      </p:sp>
      <p:sp>
        <p:nvSpPr>
          <p:cNvPr id="66563" name="Rectangle 4"/>
          <p:cNvSpPr>
            <a:spLocks noChangeArrowheads="1"/>
          </p:cNvSpPr>
          <p:nvPr/>
        </p:nvSpPr>
        <p:spPr bwMode="auto">
          <a:xfrm>
            <a:off x="381000" y="990600"/>
            <a:ext cx="7010400" cy="519113"/>
          </a:xfrm>
          <a:prstGeom prst="rect">
            <a:avLst/>
          </a:prstGeom>
          <a:noFill/>
          <a:ln w="9525">
            <a:noFill/>
            <a:miter lim="800000"/>
            <a:headEnd/>
            <a:tailEnd/>
          </a:ln>
        </p:spPr>
        <p:txBody>
          <a:bodyPr>
            <a:spAutoFit/>
          </a:bodyPr>
          <a:lstStyle/>
          <a:p>
            <a:r>
              <a:rPr lang="en-US" sz="2800" b="1" dirty="0">
                <a:latin typeface="Helvetica" pitchFamily="50" charset="0"/>
              </a:rPr>
              <a:t>11-7.2 Coefficient of Determination (R</a:t>
            </a:r>
            <a:r>
              <a:rPr lang="en-US" sz="2800" b="1" baseline="30000" dirty="0">
                <a:latin typeface="Helvetica" pitchFamily="50" charset="0"/>
              </a:rPr>
              <a:t>2</a:t>
            </a:r>
            <a:r>
              <a:rPr lang="en-US" sz="2800" b="1" dirty="0">
                <a:latin typeface="Helvetica" pitchFamily="50" charset="0"/>
              </a:rPr>
              <a:t>)</a:t>
            </a:r>
          </a:p>
        </p:txBody>
      </p:sp>
      <p:sp>
        <p:nvSpPr>
          <p:cNvPr id="66564" name="Text Box 6"/>
          <p:cNvSpPr txBox="1">
            <a:spLocks noChangeArrowheads="1"/>
          </p:cNvSpPr>
          <p:nvPr/>
        </p:nvSpPr>
        <p:spPr bwMode="auto">
          <a:xfrm>
            <a:off x="609600" y="1752600"/>
            <a:ext cx="7848600" cy="2678113"/>
          </a:xfrm>
          <a:prstGeom prst="rect">
            <a:avLst/>
          </a:prstGeom>
          <a:noFill/>
          <a:ln w="9525">
            <a:noFill/>
            <a:miter lim="800000"/>
            <a:headEnd/>
            <a:tailEnd/>
          </a:ln>
        </p:spPr>
        <p:txBody>
          <a:bodyPr>
            <a:spAutoFit/>
          </a:bodyPr>
          <a:lstStyle/>
          <a:p>
            <a:pPr>
              <a:buFontTx/>
              <a:buChar char="•"/>
            </a:pPr>
            <a:r>
              <a:rPr lang="en-US" sz="2800" dirty="0">
                <a:latin typeface="Helvetica" pitchFamily="50" charset="0"/>
              </a:rPr>
              <a:t> For the oxygen purity regression model, </a:t>
            </a:r>
          </a:p>
          <a:p>
            <a:r>
              <a:rPr lang="en-US" sz="2800" dirty="0">
                <a:latin typeface="Helvetica" pitchFamily="50" charset="0"/>
              </a:rPr>
              <a:t>  		R</a:t>
            </a:r>
            <a:r>
              <a:rPr lang="en-US" sz="2800" baseline="30000" dirty="0">
                <a:latin typeface="Helvetica" pitchFamily="50" charset="0"/>
              </a:rPr>
              <a:t>2</a:t>
            </a:r>
            <a:r>
              <a:rPr lang="en-US" sz="2800" dirty="0">
                <a:latin typeface="Helvetica" pitchFamily="50" charset="0"/>
              </a:rPr>
              <a:t> = SS</a:t>
            </a:r>
            <a:r>
              <a:rPr lang="en-US" sz="2800" baseline="-25000" dirty="0">
                <a:latin typeface="Helvetica" pitchFamily="50" charset="0"/>
              </a:rPr>
              <a:t>R</a:t>
            </a:r>
            <a:r>
              <a:rPr lang="en-US" sz="2800" dirty="0">
                <a:latin typeface="Helvetica" pitchFamily="50" charset="0"/>
              </a:rPr>
              <a:t>/SS</a:t>
            </a:r>
            <a:r>
              <a:rPr lang="en-US" sz="2800" baseline="-25000" dirty="0">
                <a:latin typeface="Helvetica" pitchFamily="50" charset="0"/>
              </a:rPr>
              <a:t>T</a:t>
            </a:r>
            <a:r>
              <a:rPr lang="en-US" sz="2800" dirty="0">
                <a:latin typeface="Helvetica" pitchFamily="50" charset="0"/>
              </a:rPr>
              <a:t> </a:t>
            </a:r>
          </a:p>
          <a:p>
            <a:r>
              <a:rPr lang="en-US" sz="2800" dirty="0">
                <a:latin typeface="Helvetica" pitchFamily="50" charset="0"/>
              </a:rPr>
              <a:t>		     = 152.13/173.38 </a:t>
            </a:r>
          </a:p>
          <a:p>
            <a:r>
              <a:rPr lang="en-US" sz="2800" dirty="0">
                <a:latin typeface="Helvetica" pitchFamily="50" charset="0"/>
              </a:rPr>
              <a:t>		     = 0.877</a:t>
            </a:r>
          </a:p>
          <a:p>
            <a:pPr>
              <a:buFontTx/>
              <a:buChar char="•"/>
            </a:pPr>
            <a:r>
              <a:rPr lang="en-US" sz="2800" dirty="0">
                <a:latin typeface="Helvetica" pitchFamily="50" charset="0"/>
              </a:rPr>
              <a:t>  Thus, the model accounts for 87.7% of the variability in the data.</a:t>
            </a:r>
          </a:p>
        </p:txBody>
      </p:sp>
      <p:sp>
        <p:nvSpPr>
          <p:cNvPr id="66565" name="Slide Number Placeholder 5"/>
          <p:cNvSpPr>
            <a:spLocks noGrp="1"/>
          </p:cNvSpPr>
          <p:nvPr>
            <p:ph type="sldNum" sz="quarter" idx="12"/>
          </p:nvPr>
        </p:nvSpPr>
        <p:spPr bwMode="auto">
          <a:noFill/>
          <a:ln>
            <a:miter lim="800000"/>
            <a:headEnd/>
            <a:tailEnd/>
          </a:ln>
        </p:spPr>
        <p:txBody>
          <a:bodyPr/>
          <a:lstStyle/>
          <a:p>
            <a:fld id="{D1A7D2C7-E49C-464F-8BD7-3B33C34FE838}" type="slidenum">
              <a:rPr lang="en-US">
                <a:latin typeface="Helvetica" pitchFamily="50" charset="0"/>
                <a:cs typeface="Arial" charset="0"/>
              </a:rPr>
              <a:pPr/>
              <a:t>37</a:t>
            </a:fld>
            <a:endParaRPr lang="en-US">
              <a:latin typeface="Helvetica" pitchFamily="50" charset="0"/>
              <a:cs typeface="Arial" charset="0"/>
            </a:endParaRPr>
          </a:p>
        </p:txBody>
      </p:sp>
      <p:sp>
        <p:nvSpPr>
          <p:cNvPr id="6"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11-7 Adequacy of the Regression Model</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11-8: Correlation </a:t>
            </a:r>
            <a:endParaRPr lang="en-US" sz="3600" dirty="0" smtClean="0">
              <a:latin typeface="Helvetica" pitchFamily="50" charset="0"/>
            </a:endParaRPr>
          </a:p>
        </p:txBody>
      </p:sp>
      <p:sp>
        <p:nvSpPr>
          <p:cNvPr id="67589" name="Slide Number Placeholder 5"/>
          <p:cNvSpPr>
            <a:spLocks noGrp="1"/>
          </p:cNvSpPr>
          <p:nvPr>
            <p:ph type="sldNum" sz="quarter" idx="12"/>
          </p:nvPr>
        </p:nvSpPr>
        <p:spPr bwMode="auto">
          <a:noFill/>
          <a:ln>
            <a:miter lim="800000"/>
            <a:headEnd/>
            <a:tailEnd/>
          </a:ln>
        </p:spPr>
        <p:txBody>
          <a:bodyPr/>
          <a:lstStyle/>
          <a:p>
            <a:fld id="{A08FE27A-A987-4777-B6C6-2B8B763CE6F9}" type="slidenum">
              <a:rPr lang="en-US">
                <a:latin typeface="Helvetica" pitchFamily="50" charset="0"/>
                <a:cs typeface="Arial" charset="0"/>
              </a:rPr>
              <a:pPr/>
              <a:t>38</a:t>
            </a:fld>
            <a:endParaRPr lang="en-US">
              <a:latin typeface="Helvetica" pitchFamily="50" charset="0"/>
              <a:cs typeface="Arial" charset="0"/>
            </a:endParaRPr>
          </a:p>
        </p:txBody>
      </p:sp>
      <p:sp>
        <p:nvSpPr>
          <p:cNvPr id="6" name="TextBox 5"/>
          <p:cNvSpPr txBox="1"/>
          <p:nvPr/>
        </p:nvSpPr>
        <p:spPr>
          <a:xfrm>
            <a:off x="228600" y="914400"/>
            <a:ext cx="8686800" cy="5355312"/>
          </a:xfrm>
          <a:prstGeom prst="rect">
            <a:avLst/>
          </a:prstGeom>
          <a:noFill/>
        </p:spPr>
        <p:txBody>
          <a:bodyPr wrap="square" rtlCol="0">
            <a:spAutoFit/>
          </a:bodyPr>
          <a:lstStyle/>
          <a:p>
            <a:r>
              <a:rPr lang="en-US" dirty="0" smtClean="0">
                <a:latin typeface="Helvetica" pitchFamily="34" charset="0"/>
                <a:cs typeface="Helvetica" pitchFamily="34" charset="0"/>
              </a:rPr>
              <a:t>We assume that the joint distribution of </a:t>
            </a:r>
            <a:r>
              <a:rPr lang="en-US" i="1" dirty="0" smtClean="0">
                <a:latin typeface="Helvetica" pitchFamily="34" charset="0"/>
                <a:cs typeface="Helvetica" pitchFamily="34" charset="0"/>
              </a:rPr>
              <a:t>X</a:t>
            </a:r>
            <a:r>
              <a:rPr lang="en-US" i="1" baseline="-25000" dirty="0" smtClean="0">
                <a:latin typeface="Helvetica" pitchFamily="34" charset="0"/>
                <a:cs typeface="Helvetica" pitchFamily="34" charset="0"/>
              </a:rPr>
              <a:t>i</a:t>
            </a:r>
            <a:r>
              <a:rPr lang="en-US" dirty="0" smtClean="0">
                <a:latin typeface="Helvetica" pitchFamily="34" charset="0"/>
                <a:cs typeface="Helvetica" pitchFamily="34" charset="0"/>
              </a:rPr>
              <a:t> and </a:t>
            </a:r>
            <a:r>
              <a:rPr lang="en-US" i="1" dirty="0" smtClean="0">
                <a:latin typeface="Helvetica" pitchFamily="34" charset="0"/>
                <a:cs typeface="Helvetica" pitchFamily="34" charset="0"/>
              </a:rPr>
              <a:t>Y</a:t>
            </a:r>
            <a:r>
              <a:rPr lang="en-US" i="1" baseline="-25000" dirty="0" smtClean="0">
                <a:latin typeface="Helvetica" pitchFamily="34" charset="0"/>
                <a:cs typeface="Helvetica" pitchFamily="34" charset="0"/>
              </a:rPr>
              <a:t>i</a:t>
            </a:r>
            <a:r>
              <a:rPr lang="en-US" dirty="0" smtClean="0">
                <a:latin typeface="Helvetica" pitchFamily="34" charset="0"/>
                <a:cs typeface="Helvetica" pitchFamily="34" charset="0"/>
              </a:rPr>
              <a:t> is the bivariate normal distribution presented in Chapter 5, and </a:t>
            </a:r>
            <a:r>
              <a:rPr lang="en-US" dirty="0" err="1" smtClean="0">
                <a:latin typeface="Symbol" pitchFamily="18" charset="2"/>
                <a:cs typeface="Helvetica" pitchFamily="34" charset="0"/>
              </a:rPr>
              <a:t>m</a:t>
            </a:r>
            <a:r>
              <a:rPr lang="en-US" i="1" baseline="-25000" dirty="0" err="1" smtClean="0">
                <a:latin typeface="Helvetica" pitchFamily="34" charset="0"/>
                <a:cs typeface="Helvetica" pitchFamily="34" charset="0"/>
              </a:rPr>
              <a:t>Y</a:t>
            </a:r>
            <a:r>
              <a:rPr lang="en-US" dirty="0" smtClean="0">
                <a:latin typeface="Helvetica" pitchFamily="34" charset="0"/>
                <a:cs typeface="Helvetica" pitchFamily="34" charset="0"/>
              </a:rPr>
              <a:t> and      are the mean and variance of </a:t>
            </a:r>
            <a:r>
              <a:rPr lang="en-US" i="1" dirty="0" smtClean="0">
                <a:latin typeface="Helvetica" pitchFamily="34" charset="0"/>
                <a:cs typeface="Helvetica" pitchFamily="34" charset="0"/>
              </a:rPr>
              <a:t>Y</a:t>
            </a:r>
            <a:r>
              <a:rPr lang="en-US" dirty="0" smtClean="0">
                <a:latin typeface="Helvetica" pitchFamily="34" charset="0"/>
                <a:cs typeface="Helvetica" pitchFamily="34" charset="0"/>
              </a:rPr>
              <a:t>, </a:t>
            </a:r>
            <a:r>
              <a:rPr lang="en-US" dirty="0" err="1" smtClean="0">
                <a:latin typeface="Symbol" pitchFamily="18" charset="2"/>
                <a:cs typeface="Helvetica" pitchFamily="34" charset="0"/>
              </a:rPr>
              <a:t>m</a:t>
            </a:r>
            <a:r>
              <a:rPr lang="en-US" i="1" baseline="-25000" dirty="0" err="1" smtClean="0">
                <a:latin typeface="Helvetica" pitchFamily="34" charset="0"/>
                <a:cs typeface="Helvetica" pitchFamily="34" charset="0"/>
              </a:rPr>
              <a:t>X</a:t>
            </a:r>
            <a:r>
              <a:rPr lang="en-US" dirty="0" smtClean="0">
                <a:latin typeface="Helvetica" pitchFamily="34" charset="0"/>
                <a:cs typeface="Helvetica" pitchFamily="34" charset="0"/>
              </a:rPr>
              <a:t> and     are the mean and variance </a:t>
            </a:r>
            <a:r>
              <a:rPr lang="en-US" i="1" dirty="0" smtClean="0">
                <a:latin typeface="Helvetica" pitchFamily="34" charset="0"/>
                <a:cs typeface="Helvetica" pitchFamily="34" charset="0"/>
              </a:rPr>
              <a:t>X</a:t>
            </a:r>
            <a:r>
              <a:rPr lang="en-US" dirty="0" smtClean="0">
                <a:latin typeface="Helvetica" pitchFamily="34" charset="0"/>
                <a:cs typeface="Helvetica" pitchFamily="34" charset="0"/>
              </a:rPr>
              <a:t>, and </a:t>
            </a:r>
            <a:r>
              <a:rPr lang="en-US" dirty="0" smtClean="0">
                <a:latin typeface="Symbol" pitchFamily="18" charset="2"/>
                <a:cs typeface="Helvetica" pitchFamily="34" charset="0"/>
              </a:rPr>
              <a:t>r</a:t>
            </a:r>
            <a:r>
              <a:rPr lang="en-US" dirty="0" smtClean="0">
                <a:latin typeface="Helvetica" pitchFamily="34" charset="0"/>
                <a:cs typeface="Helvetica" pitchFamily="34" charset="0"/>
              </a:rPr>
              <a:t> is the </a:t>
            </a:r>
            <a:r>
              <a:rPr lang="en-US" b="1" dirty="0" smtClean="0">
                <a:latin typeface="Helvetica" pitchFamily="34" charset="0"/>
                <a:cs typeface="Helvetica" pitchFamily="34" charset="0"/>
              </a:rPr>
              <a:t>correlation coefficient</a:t>
            </a:r>
            <a:r>
              <a:rPr lang="en-US" dirty="0" smtClean="0">
                <a:latin typeface="Helvetica" pitchFamily="34" charset="0"/>
                <a:cs typeface="Helvetica" pitchFamily="34" charset="0"/>
              </a:rPr>
              <a:t> between </a:t>
            </a:r>
            <a:r>
              <a:rPr lang="en-US" i="1" dirty="0" smtClean="0">
                <a:latin typeface="Helvetica" pitchFamily="34" charset="0"/>
                <a:cs typeface="Helvetica" pitchFamily="34" charset="0"/>
              </a:rPr>
              <a:t>Y</a:t>
            </a:r>
            <a:r>
              <a:rPr lang="en-US" dirty="0" smtClean="0">
                <a:latin typeface="Helvetica" pitchFamily="34" charset="0"/>
                <a:cs typeface="Helvetica" pitchFamily="34" charset="0"/>
              </a:rPr>
              <a:t> and </a:t>
            </a:r>
            <a:r>
              <a:rPr lang="en-US" i="1" dirty="0" smtClean="0">
                <a:latin typeface="Helvetica" pitchFamily="34" charset="0"/>
                <a:cs typeface="Helvetica" pitchFamily="34" charset="0"/>
              </a:rPr>
              <a:t>X</a:t>
            </a:r>
            <a:r>
              <a:rPr lang="en-US" dirty="0" smtClean="0">
                <a:latin typeface="Helvetica" pitchFamily="34" charset="0"/>
                <a:cs typeface="Helvetica" pitchFamily="34" charset="0"/>
              </a:rPr>
              <a:t>. Recall that the correlation coefficient is defined as</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	                                                                                              (11-15)</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where </a:t>
            </a:r>
            <a:r>
              <a:rPr lang="en-US" dirty="0" err="1" smtClean="0">
                <a:latin typeface="Symbol" pitchFamily="18" charset="2"/>
                <a:cs typeface="Helvetica" pitchFamily="34" charset="0"/>
              </a:rPr>
              <a:t>s</a:t>
            </a:r>
            <a:r>
              <a:rPr lang="en-US" i="1" baseline="-25000" dirty="0" err="1" smtClean="0">
                <a:latin typeface="Helvetica" pitchFamily="34" charset="0"/>
                <a:cs typeface="Helvetica" pitchFamily="34" charset="0"/>
              </a:rPr>
              <a:t>XY</a:t>
            </a:r>
            <a:r>
              <a:rPr lang="en-US" dirty="0" smtClean="0">
                <a:latin typeface="Helvetica" pitchFamily="34" charset="0"/>
                <a:cs typeface="Helvetica" pitchFamily="34" charset="0"/>
              </a:rPr>
              <a:t> is the covariance between </a:t>
            </a:r>
            <a:r>
              <a:rPr lang="en-US" i="1" dirty="0" smtClean="0">
                <a:latin typeface="Helvetica" pitchFamily="34" charset="0"/>
                <a:cs typeface="Helvetica" pitchFamily="34" charset="0"/>
              </a:rPr>
              <a:t>Y</a:t>
            </a:r>
            <a:r>
              <a:rPr lang="en-US" dirty="0" smtClean="0">
                <a:latin typeface="Helvetica" pitchFamily="34" charset="0"/>
                <a:cs typeface="Helvetica" pitchFamily="34" charset="0"/>
              </a:rPr>
              <a:t> and </a:t>
            </a:r>
            <a:r>
              <a:rPr lang="en-US" i="1" dirty="0" smtClean="0">
                <a:latin typeface="Helvetica" pitchFamily="34" charset="0"/>
                <a:cs typeface="Helvetica" pitchFamily="34" charset="0"/>
              </a:rPr>
              <a:t>X</a:t>
            </a:r>
            <a:r>
              <a:rPr lang="en-US" dirty="0" smtClean="0">
                <a:latin typeface="Helvetica" pitchFamily="34" charset="0"/>
                <a:cs typeface="Helvetica" pitchFamily="34" charset="0"/>
              </a:rPr>
              <a:t>.</a:t>
            </a:r>
          </a:p>
          <a:p>
            <a:r>
              <a:rPr lang="en-US" dirty="0" smtClean="0">
                <a:latin typeface="Helvetica" pitchFamily="34" charset="0"/>
                <a:cs typeface="Helvetica" pitchFamily="34" charset="0"/>
              </a:rPr>
              <a:t>The conditional distribution of </a:t>
            </a:r>
            <a:r>
              <a:rPr lang="en-US" i="1" dirty="0" smtClean="0">
                <a:latin typeface="Helvetica" pitchFamily="34" charset="0"/>
                <a:cs typeface="Helvetica" pitchFamily="34" charset="0"/>
              </a:rPr>
              <a:t>Y</a:t>
            </a:r>
            <a:r>
              <a:rPr lang="en-US" dirty="0" smtClean="0">
                <a:latin typeface="Helvetica" pitchFamily="34" charset="0"/>
                <a:cs typeface="Helvetica" pitchFamily="34" charset="0"/>
              </a:rPr>
              <a:t> for a given value of </a:t>
            </a:r>
            <a:r>
              <a:rPr lang="en-US" i="1" dirty="0" smtClean="0">
                <a:latin typeface="Helvetica" pitchFamily="34" charset="0"/>
                <a:cs typeface="Helvetica" pitchFamily="34" charset="0"/>
              </a:rPr>
              <a:t>X</a:t>
            </a:r>
            <a:r>
              <a:rPr lang="en-US" dirty="0" smtClean="0">
                <a:latin typeface="Helvetica" pitchFamily="34" charset="0"/>
                <a:cs typeface="Helvetica" pitchFamily="34" charset="0"/>
              </a:rPr>
              <a:t> = </a:t>
            </a:r>
            <a:r>
              <a:rPr lang="en-US" i="1" dirty="0" smtClean="0">
                <a:latin typeface="Helvetica" pitchFamily="34" charset="0"/>
                <a:cs typeface="Helvetica" pitchFamily="34" charset="0"/>
              </a:rPr>
              <a:t>x</a:t>
            </a:r>
            <a:r>
              <a:rPr lang="en-US" dirty="0" smtClean="0">
                <a:latin typeface="Helvetica" pitchFamily="34" charset="0"/>
                <a:cs typeface="Helvetica" pitchFamily="34" charset="0"/>
              </a:rPr>
              <a:t> is</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	                                                                                              (11-16)</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where</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                                                                                                             (11-17)</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 </a:t>
            </a:r>
          </a:p>
          <a:p>
            <a:r>
              <a:rPr lang="en-US" dirty="0" smtClean="0">
                <a:latin typeface="Helvetica" pitchFamily="34" charset="0"/>
                <a:cs typeface="Helvetica" pitchFamily="34" charset="0"/>
              </a:rPr>
              <a:t>                                                                                                             (11-18)</a:t>
            </a:r>
          </a:p>
          <a:p>
            <a:endParaRPr lang="en-US" dirty="0">
              <a:latin typeface="Helvetica" pitchFamily="34" charset="0"/>
              <a:cs typeface="Helvetica" pitchFamily="34" charset="0"/>
            </a:endParaRPr>
          </a:p>
        </p:txBody>
      </p:sp>
      <p:sp>
        <p:nvSpPr>
          <p:cNvPr id="2406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641" name="Object 1"/>
          <p:cNvGraphicFramePr>
            <a:graphicFrameLocks noChangeAspect="1"/>
          </p:cNvGraphicFramePr>
          <p:nvPr/>
        </p:nvGraphicFramePr>
        <p:xfrm>
          <a:off x="3886200" y="1143000"/>
          <a:ext cx="371475" cy="381000"/>
        </p:xfrm>
        <a:graphic>
          <a:graphicData uri="http://schemas.openxmlformats.org/presentationml/2006/ole">
            <mc:AlternateContent xmlns:mc="http://schemas.openxmlformats.org/markup-compatibility/2006">
              <mc:Choice xmlns:v="urn:schemas-microsoft-com:vml" Requires="v">
                <p:oleObj spid="_x0000_s240655" name="Equation" r:id="rId4" imgW="215713" imgH="253780" progId="Equation.DSMT4">
                  <p:embed/>
                </p:oleObj>
              </mc:Choice>
              <mc:Fallback>
                <p:oleObj name="Equation" r:id="rId4" imgW="215713" imgH="25378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143000"/>
                        <a:ext cx="3714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643" name="Object 3"/>
          <p:cNvGraphicFramePr>
            <a:graphicFrameLocks noChangeAspect="1"/>
          </p:cNvGraphicFramePr>
          <p:nvPr/>
        </p:nvGraphicFramePr>
        <p:xfrm>
          <a:off x="8305800" y="1143000"/>
          <a:ext cx="457200" cy="381000"/>
        </p:xfrm>
        <a:graphic>
          <a:graphicData uri="http://schemas.openxmlformats.org/presentationml/2006/ole">
            <mc:AlternateContent xmlns:mc="http://schemas.openxmlformats.org/markup-compatibility/2006">
              <mc:Choice xmlns:v="urn:schemas-microsoft-com:vml" Requires="v">
                <p:oleObj spid="_x0000_s240656" name="Equation" r:id="rId6" imgW="241195" imgH="253890" progId="Equation.DSMT4">
                  <p:embed/>
                </p:oleObj>
              </mc:Choice>
              <mc:Fallback>
                <p:oleObj name="Equation" r:id="rId6" imgW="241195" imgH="25389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1143000"/>
                        <a:ext cx="457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645" name="Object 5"/>
          <p:cNvGraphicFramePr>
            <a:graphicFrameLocks noChangeAspect="1"/>
          </p:cNvGraphicFramePr>
          <p:nvPr/>
        </p:nvGraphicFramePr>
        <p:xfrm>
          <a:off x="3276600" y="2133600"/>
          <a:ext cx="1371600" cy="685800"/>
        </p:xfrm>
        <a:graphic>
          <a:graphicData uri="http://schemas.openxmlformats.org/presentationml/2006/ole">
            <mc:AlternateContent xmlns:mc="http://schemas.openxmlformats.org/markup-compatibility/2006">
              <mc:Choice xmlns:v="urn:schemas-microsoft-com:vml" Requires="v">
                <p:oleObj spid="_x0000_s240657" name="Equation" r:id="rId8" imgW="685800" imgH="431800" progId="Equation.DSMT4">
                  <p:embed/>
                </p:oleObj>
              </mc:Choice>
              <mc:Fallback>
                <p:oleObj name="Equation" r:id="rId8" imgW="685800" imgH="431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133600"/>
                        <a:ext cx="1371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7" name="Rectangle 7"/>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064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648" name="Object 8"/>
          <p:cNvGraphicFramePr>
            <a:graphicFrameLocks noChangeAspect="1"/>
          </p:cNvGraphicFramePr>
          <p:nvPr/>
        </p:nvGraphicFramePr>
        <p:xfrm>
          <a:off x="1905000" y="3505200"/>
          <a:ext cx="4800600" cy="838200"/>
        </p:xfrm>
        <a:graphic>
          <a:graphicData uri="http://schemas.openxmlformats.org/presentationml/2006/ole">
            <mc:AlternateContent xmlns:mc="http://schemas.openxmlformats.org/markup-compatibility/2006">
              <mc:Choice xmlns:v="urn:schemas-microsoft-com:vml" Requires="v">
                <p:oleObj spid="_x0000_s240658" name="Equation" r:id="rId10" imgW="2844800" imgH="635000" progId="Equation.DSMT4">
                  <p:embed/>
                </p:oleObj>
              </mc:Choice>
              <mc:Fallback>
                <p:oleObj name="Equation" r:id="rId10" imgW="2844800" imgH="6350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3505200"/>
                        <a:ext cx="4800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50" name="Rectangle 10"/>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065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651" name="Object 11"/>
          <p:cNvGraphicFramePr>
            <a:graphicFrameLocks noChangeAspect="1"/>
          </p:cNvGraphicFramePr>
          <p:nvPr/>
        </p:nvGraphicFramePr>
        <p:xfrm>
          <a:off x="3352800" y="4724400"/>
          <a:ext cx="2514600" cy="685800"/>
        </p:xfrm>
        <a:graphic>
          <a:graphicData uri="http://schemas.openxmlformats.org/presentationml/2006/ole">
            <mc:AlternateContent xmlns:mc="http://schemas.openxmlformats.org/markup-compatibility/2006">
              <mc:Choice xmlns:v="urn:schemas-microsoft-com:vml" Requires="v">
                <p:oleObj spid="_x0000_s240659" name="Equation" r:id="rId12" imgW="1193800" imgH="431800" progId="Equation.DSMT4">
                  <p:embed/>
                </p:oleObj>
              </mc:Choice>
              <mc:Fallback>
                <p:oleObj name="Equation" r:id="rId12" imgW="1193800" imgH="43180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4724400"/>
                        <a:ext cx="2514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53" name="Rectangle 13"/>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065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654" name="Object 14"/>
          <p:cNvGraphicFramePr>
            <a:graphicFrameLocks noChangeAspect="1"/>
          </p:cNvGraphicFramePr>
          <p:nvPr/>
        </p:nvGraphicFramePr>
        <p:xfrm>
          <a:off x="3429000" y="5562600"/>
          <a:ext cx="1066800" cy="609600"/>
        </p:xfrm>
        <a:graphic>
          <a:graphicData uri="http://schemas.openxmlformats.org/presentationml/2006/ole">
            <mc:AlternateContent xmlns:mc="http://schemas.openxmlformats.org/markup-compatibility/2006">
              <mc:Choice xmlns:v="urn:schemas-microsoft-com:vml" Requires="v">
                <p:oleObj spid="_x0000_s240660" name="Equation" r:id="rId14" imgW="685800" imgH="431800" progId="Equation.DSMT4">
                  <p:embed/>
                </p:oleObj>
              </mc:Choice>
              <mc:Fallback>
                <p:oleObj name="Equation" r:id="rId14" imgW="685800" imgH="431800" progId="Equation.DSMT4">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29000" y="5562600"/>
                        <a:ext cx="1066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11-8 Correlation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11-8: Correlation </a:t>
            </a:r>
            <a:endParaRPr lang="en-US" sz="3600" dirty="0" smtClean="0">
              <a:latin typeface="Helvetica" pitchFamily="50" charset="0"/>
            </a:endParaRPr>
          </a:p>
        </p:txBody>
      </p:sp>
      <p:sp>
        <p:nvSpPr>
          <p:cNvPr id="68613" name="Text Box 8"/>
          <p:cNvSpPr txBox="1">
            <a:spLocks noChangeArrowheads="1"/>
          </p:cNvSpPr>
          <p:nvPr/>
        </p:nvSpPr>
        <p:spPr bwMode="auto">
          <a:xfrm>
            <a:off x="228600" y="4876800"/>
            <a:ext cx="3276600" cy="369332"/>
          </a:xfrm>
          <a:prstGeom prst="rect">
            <a:avLst/>
          </a:prstGeom>
          <a:noFill/>
          <a:ln w="9525">
            <a:noFill/>
            <a:miter lim="800000"/>
            <a:headEnd/>
            <a:tailEnd/>
          </a:ln>
        </p:spPr>
        <p:txBody>
          <a:bodyPr>
            <a:spAutoFit/>
          </a:bodyPr>
          <a:lstStyle/>
          <a:p>
            <a:r>
              <a:rPr lang="en-US" dirty="0">
                <a:latin typeface="Helvetica" pitchFamily="50" charset="0"/>
              </a:rPr>
              <a:t>We may also write:</a:t>
            </a:r>
          </a:p>
        </p:txBody>
      </p:sp>
      <p:sp>
        <p:nvSpPr>
          <p:cNvPr id="68614" name="Slide Number Placeholder 6"/>
          <p:cNvSpPr>
            <a:spLocks noGrp="1"/>
          </p:cNvSpPr>
          <p:nvPr>
            <p:ph type="sldNum" sz="quarter" idx="12"/>
          </p:nvPr>
        </p:nvSpPr>
        <p:spPr bwMode="auto">
          <a:noFill/>
          <a:ln>
            <a:miter lim="800000"/>
            <a:headEnd/>
            <a:tailEnd/>
          </a:ln>
        </p:spPr>
        <p:txBody>
          <a:bodyPr/>
          <a:lstStyle/>
          <a:p>
            <a:fld id="{AAD27262-29C5-499B-B956-E49BDE7D9BFC}" type="slidenum">
              <a:rPr lang="en-US">
                <a:latin typeface="Helvetica" pitchFamily="50" charset="0"/>
                <a:cs typeface="Arial" charset="0"/>
              </a:rPr>
              <a:pPr/>
              <a:t>39</a:t>
            </a:fld>
            <a:endParaRPr lang="en-US">
              <a:latin typeface="Helvetica" pitchFamily="50" charset="0"/>
              <a:cs typeface="Arial" charset="0"/>
            </a:endParaRPr>
          </a:p>
        </p:txBody>
      </p:sp>
      <p:sp>
        <p:nvSpPr>
          <p:cNvPr id="7" name="TextBox 6"/>
          <p:cNvSpPr txBox="1"/>
          <p:nvPr/>
        </p:nvSpPr>
        <p:spPr>
          <a:xfrm>
            <a:off x="304800" y="990600"/>
            <a:ext cx="8610600" cy="3693319"/>
          </a:xfrm>
          <a:prstGeom prst="rect">
            <a:avLst/>
          </a:prstGeom>
          <a:noFill/>
        </p:spPr>
        <p:txBody>
          <a:bodyPr wrap="square" rtlCol="0">
            <a:spAutoFit/>
          </a:bodyPr>
          <a:lstStyle/>
          <a:p>
            <a:r>
              <a:rPr lang="en-US" dirty="0" smtClean="0">
                <a:latin typeface="Helvetica" pitchFamily="34" charset="0"/>
                <a:cs typeface="Helvetica" pitchFamily="34" charset="0"/>
              </a:rPr>
              <a:t>It is possible to draw inferences about the correlation coefficient </a:t>
            </a:r>
            <a:r>
              <a:rPr lang="en-US" dirty="0" smtClean="0">
                <a:latin typeface="Symbol" pitchFamily="18" charset="2"/>
                <a:cs typeface="Helvetica" pitchFamily="34" charset="0"/>
              </a:rPr>
              <a:t>r</a:t>
            </a:r>
            <a:r>
              <a:rPr lang="en-US" dirty="0" smtClean="0">
                <a:latin typeface="Helvetica" pitchFamily="34" charset="0"/>
                <a:cs typeface="Helvetica" pitchFamily="34" charset="0"/>
              </a:rPr>
              <a:t> in this model. The estimator of </a:t>
            </a:r>
            <a:r>
              <a:rPr lang="en-US" dirty="0" smtClean="0">
                <a:latin typeface="Symbol" pitchFamily="18" charset="2"/>
                <a:cs typeface="Helvetica" pitchFamily="34" charset="0"/>
              </a:rPr>
              <a:t>r</a:t>
            </a:r>
            <a:r>
              <a:rPr lang="en-US" dirty="0" smtClean="0">
                <a:latin typeface="Helvetica" pitchFamily="34" charset="0"/>
                <a:cs typeface="Helvetica" pitchFamily="34" charset="0"/>
              </a:rPr>
              <a:t> is the </a:t>
            </a:r>
            <a:r>
              <a:rPr lang="en-US" b="1" dirty="0" smtClean="0">
                <a:latin typeface="Helvetica" pitchFamily="34" charset="0"/>
                <a:cs typeface="Helvetica" pitchFamily="34" charset="0"/>
              </a:rPr>
              <a:t>sample correlation coefficient</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	                                                                                            </a:t>
            </a:r>
          </a:p>
          <a:p>
            <a:r>
              <a:rPr lang="en-US" dirty="0" smtClean="0">
                <a:latin typeface="Helvetica" pitchFamily="34" charset="0"/>
                <a:cs typeface="Helvetica" pitchFamily="34" charset="0"/>
              </a:rPr>
              <a:t>                                                                                                            (11-19)</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Note that</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	                                                                                              (11-20)</a:t>
            </a:r>
          </a:p>
          <a:p>
            <a:endParaRPr lang="en-US" dirty="0">
              <a:latin typeface="Helvetica" pitchFamily="34" charset="0"/>
              <a:cs typeface="Helvetica" pitchFamily="34" charset="0"/>
            </a:endParaRPr>
          </a:p>
        </p:txBody>
      </p:sp>
      <p:sp>
        <p:nvSpPr>
          <p:cNvPr id="2385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8593" name="Object 1"/>
          <p:cNvGraphicFramePr>
            <a:graphicFrameLocks noChangeAspect="1"/>
          </p:cNvGraphicFramePr>
          <p:nvPr/>
        </p:nvGraphicFramePr>
        <p:xfrm>
          <a:off x="1676400" y="1676400"/>
          <a:ext cx="5257800" cy="1524000"/>
        </p:xfrm>
        <a:graphic>
          <a:graphicData uri="http://schemas.openxmlformats.org/presentationml/2006/ole">
            <mc:AlternateContent xmlns:mc="http://schemas.openxmlformats.org/markup-compatibility/2006">
              <mc:Choice xmlns:v="urn:schemas-microsoft-com:vml" Requires="v">
                <p:oleObj spid="_x0000_s238598" name="Equation" r:id="rId4" imgW="3086100" imgH="1003300" progId="Equation.DSMT4">
                  <p:embed/>
                </p:oleObj>
              </mc:Choice>
              <mc:Fallback>
                <p:oleObj name="Equation" r:id="rId4" imgW="3086100" imgH="10033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676400"/>
                        <a:ext cx="52578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85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8595" name="Object 3"/>
          <p:cNvGraphicFramePr>
            <a:graphicFrameLocks noChangeAspect="1"/>
          </p:cNvGraphicFramePr>
          <p:nvPr/>
        </p:nvGraphicFramePr>
        <p:xfrm>
          <a:off x="3352800" y="3733800"/>
          <a:ext cx="1981200" cy="914400"/>
        </p:xfrm>
        <a:graphic>
          <a:graphicData uri="http://schemas.openxmlformats.org/presentationml/2006/ole">
            <mc:AlternateContent xmlns:mc="http://schemas.openxmlformats.org/markup-compatibility/2006">
              <mc:Choice xmlns:v="urn:schemas-microsoft-com:vml" Requires="v">
                <p:oleObj spid="_x0000_s238599" name="Equation" r:id="rId6" imgW="1016000" imgH="520700" progId="Equation.DSMT4">
                  <p:embed/>
                </p:oleObj>
              </mc:Choice>
              <mc:Fallback>
                <p:oleObj name="Equation" r:id="rId6" imgW="1016000" imgH="5207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3733800"/>
                        <a:ext cx="1981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85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8597" name="Object 5"/>
          <p:cNvGraphicFramePr>
            <a:graphicFrameLocks noChangeAspect="1"/>
          </p:cNvGraphicFramePr>
          <p:nvPr/>
        </p:nvGraphicFramePr>
        <p:xfrm>
          <a:off x="1981200" y="5334000"/>
          <a:ext cx="4114800" cy="838200"/>
        </p:xfrm>
        <a:graphic>
          <a:graphicData uri="http://schemas.openxmlformats.org/presentationml/2006/ole">
            <mc:AlternateContent xmlns:mc="http://schemas.openxmlformats.org/markup-compatibility/2006">
              <mc:Choice xmlns:v="urn:schemas-microsoft-com:vml" Requires="v">
                <p:oleObj spid="_x0000_s238600" name="Equation" r:id="rId8" imgW="1854200" imgH="495300" progId="Equation.DSMT4">
                  <p:embed/>
                </p:oleObj>
              </mc:Choice>
              <mc:Fallback>
                <p:oleObj name="Equation" r:id="rId8" imgW="1854200" imgH="4953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5334000"/>
                        <a:ext cx="4114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11-8 Correlation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868363"/>
          </a:xfrm>
        </p:spPr>
        <p:txBody>
          <a:bodyPr/>
          <a:lstStyle/>
          <a:p>
            <a:pPr eaLnBrk="1" hangingPunct="1"/>
            <a:r>
              <a:rPr lang="en-US" sz="3600" b="1" dirty="0" smtClean="0">
                <a:latin typeface="Helvetica" pitchFamily="50" charset="0"/>
              </a:rPr>
              <a:t>11-1: Empirical Models</a:t>
            </a:r>
          </a:p>
        </p:txBody>
      </p:sp>
      <p:sp>
        <p:nvSpPr>
          <p:cNvPr id="8195"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8196" name="Rectangle 17"/>
          <p:cNvSpPr>
            <a:spLocks noChangeArrowheads="1"/>
          </p:cNvSpPr>
          <p:nvPr/>
        </p:nvSpPr>
        <p:spPr bwMode="auto">
          <a:xfrm>
            <a:off x="381000" y="990600"/>
            <a:ext cx="8458200" cy="4400550"/>
          </a:xfrm>
          <a:prstGeom prst="rect">
            <a:avLst/>
          </a:prstGeom>
          <a:noFill/>
          <a:ln w="9525">
            <a:noFill/>
            <a:miter lim="800000"/>
            <a:headEnd/>
            <a:tailEnd/>
          </a:ln>
        </p:spPr>
        <p:txBody>
          <a:bodyPr>
            <a:spAutoFit/>
          </a:bodyPr>
          <a:lstStyle/>
          <a:p>
            <a:pPr>
              <a:buFontTx/>
              <a:buChar char="•"/>
            </a:pPr>
            <a:r>
              <a:rPr lang="en-US" dirty="0">
                <a:latin typeface="Helvetica" pitchFamily="50" charset="0"/>
              </a:rPr>
              <a:t> </a:t>
            </a:r>
            <a:r>
              <a:rPr lang="en-US" sz="2800" dirty="0">
                <a:latin typeface="Helvetica" pitchFamily="50" charset="0"/>
              </a:rPr>
              <a:t>Many problems in engineering and science involve exploring the relationships between two or more variables. </a:t>
            </a:r>
          </a:p>
          <a:p>
            <a:pPr>
              <a:buFontTx/>
              <a:buChar char="•"/>
            </a:pPr>
            <a:r>
              <a:rPr lang="en-US" sz="2800" dirty="0">
                <a:latin typeface="Helvetica" pitchFamily="50" charset="0"/>
              </a:rPr>
              <a:t> </a:t>
            </a:r>
            <a:r>
              <a:rPr lang="en-US" sz="2800" b="1" dirty="0">
                <a:solidFill>
                  <a:srgbClr val="1F497D"/>
                </a:solidFill>
                <a:latin typeface="Helvetica" pitchFamily="50" charset="0"/>
              </a:rPr>
              <a:t>Regression analysis </a:t>
            </a:r>
            <a:r>
              <a:rPr lang="en-US" sz="2800" dirty="0">
                <a:latin typeface="Helvetica" pitchFamily="50" charset="0"/>
              </a:rPr>
              <a:t>is a statistical technique that is very useful for these types of problems. </a:t>
            </a:r>
          </a:p>
          <a:p>
            <a:pPr>
              <a:buFontTx/>
              <a:buChar char="•"/>
            </a:pPr>
            <a:r>
              <a:rPr lang="en-US" sz="2800" dirty="0">
                <a:latin typeface="Helvetica" pitchFamily="50" charset="0"/>
              </a:rPr>
              <a:t> For example, in a chemical process, suppose that the yield of the product is related to the process-operating temperature. </a:t>
            </a:r>
          </a:p>
          <a:p>
            <a:pPr>
              <a:buFontTx/>
              <a:buChar char="•"/>
            </a:pPr>
            <a:r>
              <a:rPr lang="en-US" sz="2800" dirty="0">
                <a:latin typeface="Helvetica" pitchFamily="50" charset="0"/>
              </a:rPr>
              <a:t> Regression analysis can be used to build a model to predict yield at a given temperature level.</a:t>
            </a:r>
          </a:p>
        </p:txBody>
      </p:sp>
      <p:sp>
        <p:nvSpPr>
          <p:cNvPr id="8197" name="Slide Number Placeholder 5"/>
          <p:cNvSpPr>
            <a:spLocks noGrp="1"/>
          </p:cNvSpPr>
          <p:nvPr>
            <p:ph type="sldNum" sz="quarter" idx="12"/>
          </p:nvPr>
        </p:nvSpPr>
        <p:spPr bwMode="auto">
          <a:noFill/>
          <a:ln>
            <a:miter lim="800000"/>
            <a:headEnd/>
            <a:tailEnd/>
          </a:ln>
        </p:spPr>
        <p:txBody>
          <a:bodyPr/>
          <a:lstStyle/>
          <a:p>
            <a:fld id="{845F0EF0-15AF-4AAE-8EB4-DDFA93B2F8BD}" type="slidenum">
              <a:rPr lang="en-US">
                <a:latin typeface="Helvetica" pitchFamily="50" charset="0"/>
                <a:cs typeface="Arial" charset="0"/>
              </a:rPr>
              <a:pPr/>
              <a:t>4</a:t>
            </a:fld>
            <a:endParaRPr lang="en-US">
              <a:latin typeface="Helvetica" pitchFamily="50" charset="0"/>
              <a:cs typeface="Arial" charset="0"/>
            </a:endParaRPr>
          </a:p>
        </p:txBody>
      </p:sp>
      <p:sp>
        <p:nvSpPr>
          <p:cNvPr id="6"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11-1 Empirical Models</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11-8: Correlation </a:t>
            </a:r>
            <a:endParaRPr lang="en-US" sz="3600" dirty="0" smtClean="0">
              <a:latin typeface="Helvetica" pitchFamily="50" charset="0"/>
            </a:endParaRPr>
          </a:p>
        </p:txBody>
      </p:sp>
      <p:sp>
        <p:nvSpPr>
          <p:cNvPr id="69635" name="Text Box 6"/>
          <p:cNvSpPr txBox="1">
            <a:spLocks noChangeArrowheads="1"/>
          </p:cNvSpPr>
          <p:nvPr/>
        </p:nvSpPr>
        <p:spPr bwMode="auto">
          <a:xfrm>
            <a:off x="381000" y="990600"/>
            <a:ext cx="7391400" cy="1969770"/>
          </a:xfrm>
          <a:prstGeom prst="rect">
            <a:avLst/>
          </a:prstGeom>
          <a:noFill/>
          <a:ln w="9525">
            <a:noFill/>
            <a:miter lim="800000"/>
            <a:headEnd/>
            <a:tailEnd/>
          </a:ln>
        </p:spPr>
        <p:txBody>
          <a:bodyPr>
            <a:spAutoFit/>
          </a:bodyPr>
          <a:lstStyle/>
          <a:p>
            <a:r>
              <a:rPr lang="en-US" sz="2400" dirty="0">
                <a:latin typeface="Helvetica" pitchFamily="50" charset="0"/>
              </a:rPr>
              <a:t>It is often useful to test the </a:t>
            </a:r>
            <a:r>
              <a:rPr lang="en-US" sz="2400" dirty="0" smtClean="0">
                <a:latin typeface="Helvetica" pitchFamily="50" charset="0"/>
              </a:rPr>
              <a:t>hypotheses</a:t>
            </a:r>
          </a:p>
          <a:p>
            <a:endParaRPr lang="en-US" sz="2400" dirty="0" smtClean="0">
              <a:latin typeface="Helvetica" pitchFamily="50" charset="0"/>
            </a:endParaRPr>
          </a:p>
          <a:p>
            <a:r>
              <a:rPr lang="en-US" sz="2500" i="1" dirty="0" smtClean="0">
                <a:latin typeface="Helvetica" pitchFamily="34" charset="0"/>
                <a:cs typeface="Helvetica" pitchFamily="34" charset="0"/>
              </a:rPr>
              <a:t>                                        H</a:t>
            </a:r>
            <a:r>
              <a:rPr lang="en-US" sz="2500" baseline="-25000" dirty="0" smtClean="0">
                <a:latin typeface="Helvetica" pitchFamily="34" charset="0"/>
                <a:cs typeface="Helvetica" pitchFamily="34" charset="0"/>
              </a:rPr>
              <a:t>0</a:t>
            </a:r>
            <a:r>
              <a:rPr lang="en-US" sz="2500" dirty="0" smtClean="0">
                <a:latin typeface="Helvetica" pitchFamily="34" charset="0"/>
                <a:cs typeface="Helvetica" pitchFamily="34" charset="0"/>
              </a:rPr>
              <a:t>: </a:t>
            </a:r>
            <a:r>
              <a:rPr lang="en-US" sz="2500" dirty="0" smtClean="0">
                <a:latin typeface="Symbol" pitchFamily="18" charset="2"/>
                <a:cs typeface="Helvetica" pitchFamily="34" charset="0"/>
              </a:rPr>
              <a:t>r</a:t>
            </a:r>
            <a:r>
              <a:rPr lang="en-US" sz="2500" dirty="0" smtClean="0">
                <a:latin typeface="Helvetica" pitchFamily="34" charset="0"/>
                <a:cs typeface="Helvetica" pitchFamily="34" charset="0"/>
              </a:rPr>
              <a:t> = 0</a:t>
            </a:r>
          </a:p>
          <a:p>
            <a:r>
              <a:rPr lang="en-US" sz="2500" i="1" dirty="0" smtClean="0">
                <a:latin typeface="Helvetica" pitchFamily="34" charset="0"/>
                <a:cs typeface="Helvetica" pitchFamily="34" charset="0"/>
              </a:rPr>
              <a:t>                                        H</a:t>
            </a:r>
            <a:r>
              <a:rPr lang="en-US" sz="2500" baseline="-25000" dirty="0" smtClean="0">
                <a:latin typeface="Helvetica" pitchFamily="34" charset="0"/>
                <a:cs typeface="Helvetica" pitchFamily="34" charset="0"/>
              </a:rPr>
              <a:t>1</a:t>
            </a:r>
            <a:r>
              <a:rPr lang="en-US" sz="2500" dirty="0" smtClean="0">
                <a:latin typeface="Helvetica" pitchFamily="34" charset="0"/>
                <a:cs typeface="Helvetica" pitchFamily="34" charset="0"/>
              </a:rPr>
              <a:t>: </a:t>
            </a:r>
            <a:r>
              <a:rPr lang="en-US" sz="2500" dirty="0" smtClean="0">
                <a:latin typeface="Symbol" pitchFamily="18" charset="2"/>
                <a:cs typeface="Helvetica" pitchFamily="34" charset="0"/>
              </a:rPr>
              <a:t>r</a:t>
            </a:r>
            <a:r>
              <a:rPr lang="en-US" sz="2500" dirty="0" smtClean="0">
                <a:latin typeface="Helvetica" pitchFamily="34" charset="0"/>
                <a:cs typeface="Helvetica" pitchFamily="34" charset="0"/>
              </a:rPr>
              <a:t> </a:t>
            </a:r>
            <a:r>
              <a:rPr lang="en-US" sz="2500" dirty="0" smtClean="0">
                <a:latin typeface="Helvetica" pitchFamily="34" charset="0"/>
                <a:cs typeface="Helvetica" pitchFamily="34" charset="0"/>
                <a:sym typeface="Symbol"/>
              </a:rPr>
              <a:t></a:t>
            </a:r>
            <a:r>
              <a:rPr lang="en-US" sz="2500" dirty="0" smtClean="0">
                <a:latin typeface="Helvetica" pitchFamily="34" charset="0"/>
                <a:cs typeface="Helvetica" pitchFamily="34" charset="0"/>
              </a:rPr>
              <a:t> 0</a:t>
            </a:r>
          </a:p>
          <a:p>
            <a:endParaRPr lang="en-US" sz="2400" dirty="0">
              <a:latin typeface="Helvetica" pitchFamily="50" charset="0"/>
            </a:endParaRPr>
          </a:p>
        </p:txBody>
      </p:sp>
      <p:sp>
        <p:nvSpPr>
          <p:cNvPr id="69637" name="Text Box 8"/>
          <p:cNvSpPr txBox="1">
            <a:spLocks noChangeArrowheads="1"/>
          </p:cNvSpPr>
          <p:nvPr/>
        </p:nvSpPr>
        <p:spPr bwMode="auto">
          <a:xfrm>
            <a:off x="457200" y="2895600"/>
            <a:ext cx="7772400" cy="461963"/>
          </a:xfrm>
          <a:prstGeom prst="rect">
            <a:avLst/>
          </a:prstGeom>
          <a:noFill/>
          <a:ln w="9525">
            <a:noFill/>
            <a:miter lim="800000"/>
            <a:headEnd/>
            <a:tailEnd/>
          </a:ln>
        </p:spPr>
        <p:txBody>
          <a:bodyPr>
            <a:spAutoFit/>
          </a:bodyPr>
          <a:lstStyle/>
          <a:p>
            <a:r>
              <a:rPr lang="en-US" sz="2400" dirty="0">
                <a:latin typeface="Helvetica" pitchFamily="50" charset="0"/>
              </a:rPr>
              <a:t>The appropriate test statistic for these hypotheses is</a:t>
            </a:r>
          </a:p>
        </p:txBody>
      </p:sp>
      <p:sp>
        <p:nvSpPr>
          <p:cNvPr id="69638" name="Text Box 10"/>
          <p:cNvSpPr txBox="1">
            <a:spLocks noChangeArrowheads="1"/>
          </p:cNvSpPr>
          <p:nvPr/>
        </p:nvSpPr>
        <p:spPr bwMode="auto">
          <a:xfrm>
            <a:off x="609600" y="4953000"/>
            <a:ext cx="7772400" cy="461963"/>
          </a:xfrm>
          <a:prstGeom prst="rect">
            <a:avLst/>
          </a:prstGeom>
          <a:noFill/>
          <a:ln w="9525">
            <a:noFill/>
            <a:miter lim="800000"/>
            <a:headEnd/>
            <a:tailEnd/>
          </a:ln>
        </p:spPr>
        <p:txBody>
          <a:bodyPr>
            <a:spAutoFit/>
          </a:bodyPr>
          <a:lstStyle/>
          <a:p>
            <a:r>
              <a:rPr lang="en-US" sz="2400" dirty="0">
                <a:latin typeface="Helvetica" pitchFamily="50" charset="0"/>
              </a:rPr>
              <a:t>Reject </a:t>
            </a:r>
            <a:r>
              <a:rPr lang="en-US" sz="2400" i="1" dirty="0">
                <a:latin typeface="Helvetica" pitchFamily="50" charset="0"/>
              </a:rPr>
              <a:t>H</a:t>
            </a:r>
            <a:r>
              <a:rPr lang="en-US" sz="2400" baseline="-25000" dirty="0">
                <a:latin typeface="Helvetica" pitchFamily="50" charset="0"/>
              </a:rPr>
              <a:t>0</a:t>
            </a:r>
            <a:r>
              <a:rPr lang="en-US" sz="2400" dirty="0">
                <a:latin typeface="Helvetica" pitchFamily="50" charset="0"/>
              </a:rPr>
              <a:t> if |</a:t>
            </a:r>
            <a:r>
              <a:rPr lang="en-US" sz="2400" i="1" dirty="0">
                <a:latin typeface="Helvetica" pitchFamily="50" charset="0"/>
              </a:rPr>
              <a:t>t</a:t>
            </a:r>
            <a:r>
              <a:rPr lang="en-US" sz="2400" baseline="-25000" dirty="0">
                <a:latin typeface="Helvetica" pitchFamily="50" charset="0"/>
              </a:rPr>
              <a:t>0</a:t>
            </a:r>
            <a:r>
              <a:rPr lang="en-US" sz="2400" dirty="0">
                <a:latin typeface="Helvetica" pitchFamily="50" charset="0"/>
              </a:rPr>
              <a:t>| &gt; </a:t>
            </a:r>
            <a:r>
              <a:rPr lang="en-US" sz="2400" i="1" dirty="0">
                <a:latin typeface="Helvetica" pitchFamily="50" charset="0"/>
              </a:rPr>
              <a:t>t</a:t>
            </a:r>
            <a:r>
              <a:rPr lang="en-US" sz="2400" baseline="-25000" dirty="0">
                <a:latin typeface="Helvetica" pitchFamily="50" charset="0"/>
                <a:sym typeface="Symbol" pitchFamily="18" charset="2"/>
              </a:rPr>
              <a:t>/2,</a:t>
            </a:r>
            <a:r>
              <a:rPr lang="en-US" sz="2400" i="1" baseline="-25000" dirty="0">
                <a:latin typeface="Helvetica" pitchFamily="50" charset="0"/>
                <a:sym typeface="Symbol" pitchFamily="18" charset="2"/>
              </a:rPr>
              <a:t>n</a:t>
            </a:r>
            <a:r>
              <a:rPr lang="en-US" sz="2400" baseline="-25000" dirty="0">
                <a:latin typeface="Helvetica" pitchFamily="50" charset="0"/>
                <a:sym typeface="Symbol" pitchFamily="18" charset="2"/>
              </a:rPr>
              <a:t>-2</a:t>
            </a:r>
            <a:r>
              <a:rPr lang="en-US" sz="2400" dirty="0">
                <a:latin typeface="Helvetica" pitchFamily="50" charset="0"/>
                <a:sym typeface="Symbol" pitchFamily="18" charset="2"/>
              </a:rPr>
              <a:t>.</a:t>
            </a:r>
            <a:endParaRPr lang="en-US" sz="2400" dirty="0">
              <a:latin typeface="Helvetica" pitchFamily="50" charset="0"/>
            </a:endParaRPr>
          </a:p>
        </p:txBody>
      </p:sp>
      <p:sp>
        <p:nvSpPr>
          <p:cNvPr id="69639" name="Slide Number Placeholder 8"/>
          <p:cNvSpPr>
            <a:spLocks noGrp="1"/>
          </p:cNvSpPr>
          <p:nvPr>
            <p:ph type="sldNum" sz="quarter" idx="12"/>
          </p:nvPr>
        </p:nvSpPr>
        <p:spPr bwMode="auto">
          <a:noFill/>
          <a:ln>
            <a:miter lim="800000"/>
            <a:headEnd/>
            <a:tailEnd/>
          </a:ln>
        </p:spPr>
        <p:txBody>
          <a:bodyPr/>
          <a:lstStyle/>
          <a:p>
            <a:fld id="{8FD6BD7F-99C2-41E7-898F-0F7877CD7DA3}" type="slidenum">
              <a:rPr lang="en-US">
                <a:latin typeface="Helvetica" pitchFamily="50" charset="0"/>
                <a:cs typeface="Arial" charset="0"/>
              </a:rPr>
              <a:pPr/>
              <a:t>40</a:t>
            </a:fld>
            <a:endParaRPr lang="en-US">
              <a:latin typeface="Helvetica" pitchFamily="50" charset="0"/>
              <a:cs typeface="Arial" charset="0"/>
            </a:endParaRPr>
          </a:p>
        </p:txBody>
      </p:sp>
      <p:sp>
        <p:nvSpPr>
          <p:cNvPr id="236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6545" name="Object 1"/>
          <p:cNvGraphicFramePr>
            <a:graphicFrameLocks noChangeAspect="1"/>
          </p:cNvGraphicFramePr>
          <p:nvPr/>
        </p:nvGraphicFramePr>
        <p:xfrm>
          <a:off x="3657600" y="3581400"/>
          <a:ext cx="1752600" cy="990600"/>
        </p:xfrm>
        <a:graphic>
          <a:graphicData uri="http://schemas.openxmlformats.org/presentationml/2006/ole">
            <mc:AlternateContent xmlns:mc="http://schemas.openxmlformats.org/markup-compatibility/2006">
              <mc:Choice xmlns:v="urn:schemas-microsoft-com:vml" Requires="v">
                <p:oleObj spid="_x0000_s236546" name="Equation" r:id="rId4" imgW="901309" imgH="520474" progId="Equation.DSMT4">
                  <p:embed/>
                </p:oleObj>
              </mc:Choice>
              <mc:Fallback>
                <p:oleObj name="Equation" r:id="rId4" imgW="901309" imgH="520474"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581400"/>
                        <a:ext cx="1752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6547" name="Rectangle 3"/>
          <p:cNvSpPr>
            <a:spLocks noChangeArrowheads="1"/>
          </p:cNvSpPr>
          <p:nvPr/>
        </p:nvSpPr>
        <p:spPr bwMode="auto">
          <a:xfrm>
            <a:off x="0" y="523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6705600" y="3810000"/>
            <a:ext cx="1219200" cy="369332"/>
          </a:xfrm>
          <a:prstGeom prst="rect">
            <a:avLst/>
          </a:prstGeom>
          <a:noFill/>
        </p:spPr>
        <p:txBody>
          <a:bodyPr wrap="square" rtlCol="0">
            <a:spAutoFit/>
          </a:bodyPr>
          <a:lstStyle/>
          <a:p>
            <a:r>
              <a:rPr lang="en-US" dirty="0" smtClean="0">
                <a:latin typeface="Helvetica" pitchFamily="34" charset="0"/>
                <a:cs typeface="Helvetica" pitchFamily="34" charset="0"/>
              </a:rPr>
              <a:t>(11-21)</a:t>
            </a:r>
            <a:endParaRPr lang="en-US" dirty="0">
              <a:latin typeface="Helvetica" pitchFamily="34" charset="0"/>
              <a:cs typeface="Helvetica" pitchFamily="34" charset="0"/>
            </a:endParaRPr>
          </a:p>
        </p:txBody>
      </p:sp>
      <p:sp>
        <p:nvSpPr>
          <p:cNvPr id="13"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11-8 Correlation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11-8: Correlation </a:t>
            </a:r>
            <a:endParaRPr lang="en-US" sz="3600" dirty="0" smtClean="0">
              <a:latin typeface="Helvetica" pitchFamily="50" charset="0"/>
            </a:endParaRPr>
          </a:p>
        </p:txBody>
      </p:sp>
      <p:sp>
        <p:nvSpPr>
          <p:cNvPr id="70659" name="Text Box 4"/>
          <p:cNvSpPr txBox="1">
            <a:spLocks noChangeArrowheads="1"/>
          </p:cNvSpPr>
          <p:nvPr/>
        </p:nvSpPr>
        <p:spPr bwMode="auto">
          <a:xfrm>
            <a:off x="381000" y="990600"/>
            <a:ext cx="7391400" cy="2246769"/>
          </a:xfrm>
          <a:prstGeom prst="rect">
            <a:avLst/>
          </a:prstGeom>
          <a:noFill/>
          <a:ln w="9525">
            <a:noFill/>
            <a:miter lim="800000"/>
            <a:headEnd/>
            <a:tailEnd/>
          </a:ln>
        </p:spPr>
        <p:txBody>
          <a:bodyPr>
            <a:spAutoFit/>
          </a:bodyPr>
          <a:lstStyle/>
          <a:p>
            <a:r>
              <a:rPr lang="en-US" sz="2800" dirty="0">
                <a:latin typeface="Helvetica" pitchFamily="50" charset="0"/>
              </a:rPr>
              <a:t>The test procedure for the </a:t>
            </a:r>
            <a:r>
              <a:rPr lang="en-US" sz="2800" dirty="0" smtClean="0">
                <a:latin typeface="Helvetica" pitchFamily="50" charset="0"/>
              </a:rPr>
              <a:t>hypothesis</a:t>
            </a:r>
          </a:p>
          <a:p>
            <a:endParaRPr lang="en-US" sz="2800" dirty="0" smtClean="0">
              <a:latin typeface="Helvetica" pitchFamily="50" charset="0"/>
            </a:endParaRPr>
          </a:p>
          <a:p>
            <a:r>
              <a:rPr lang="en-US" sz="2800" i="1" dirty="0" smtClean="0">
                <a:latin typeface="Helvetica" pitchFamily="34" charset="0"/>
                <a:cs typeface="Helvetica" pitchFamily="34" charset="0"/>
              </a:rPr>
              <a:t>                                     H</a:t>
            </a:r>
            <a:r>
              <a:rPr lang="en-US" sz="2800" baseline="-25000" dirty="0" smtClean="0">
                <a:latin typeface="Helvetica" pitchFamily="34" charset="0"/>
                <a:cs typeface="Helvetica" pitchFamily="34" charset="0"/>
              </a:rPr>
              <a:t>0</a:t>
            </a:r>
            <a:r>
              <a:rPr lang="en-US" sz="2800" dirty="0" smtClean="0">
                <a:latin typeface="Helvetica" pitchFamily="34" charset="0"/>
                <a:cs typeface="Helvetica" pitchFamily="34" charset="0"/>
              </a:rPr>
              <a:t>: </a:t>
            </a:r>
            <a:r>
              <a:rPr lang="en-US" sz="2800" dirty="0" smtClean="0">
                <a:latin typeface="Symbol" pitchFamily="18" charset="2"/>
                <a:cs typeface="Helvetica" pitchFamily="34" charset="0"/>
              </a:rPr>
              <a:t>r</a:t>
            </a:r>
            <a:r>
              <a:rPr lang="en-US" sz="2800" dirty="0" smtClean="0">
                <a:latin typeface="Helvetica" pitchFamily="34" charset="0"/>
                <a:cs typeface="Helvetica" pitchFamily="34" charset="0"/>
              </a:rPr>
              <a:t> = 0</a:t>
            </a:r>
          </a:p>
          <a:p>
            <a:r>
              <a:rPr lang="en-US" sz="2800" i="1" dirty="0" smtClean="0">
                <a:latin typeface="Helvetica" pitchFamily="34" charset="0"/>
                <a:cs typeface="Helvetica" pitchFamily="34" charset="0"/>
              </a:rPr>
              <a:t>                                     H</a:t>
            </a:r>
            <a:r>
              <a:rPr lang="en-US" sz="2800" baseline="-25000" dirty="0" smtClean="0">
                <a:latin typeface="Helvetica" pitchFamily="34" charset="0"/>
                <a:cs typeface="Helvetica" pitchFamily="34" charset="0"/>
              </a:rPr>
              <a:t>1</a:t>
            </a:r>
            <a:r>
              <a:rPr lang="en-US" sz="2800" dirty="0" smtClean="0">
                <a:latin typeface="Helvetica" pitchFamily="34" charset="0"/>
                <a:cs typeface="Helvetica" pitchFamily="34" charset="0"/>
              </a:rPr>
              <a:t>: </a:t>
            </a:r>
            <a:r>
              <a:rPr lang="en-US" sz="2800" dirty="0" smtClean="0">
                <a:latin typeface="Symbol" pitchFamily="18" charset="2"/>
                <a:cs typeface="Helvetica" pitchFamily="34" charset="0"/>
              </a:rPr>
              <a:t>r</a:t>
            </a:r>
            <a:r>
              <a:rPr lang="en-US" sz="2800" dirty="0" smtClean="0">
                <a:latin typeface="Helvetica" pitchFamily="34" charset="0"/>
                <a:cs typeface="Helvetica" pitchFamily="34" charset="0"/>
              </a:rPr>
              <a:t> </a:t>
            </a:r>
            <a:r>
              <a:rPr lang="en-US" sz="2800" dirty="0" smtClean="0">
                <a:latin typeface="Helvetica" pitchFamily="34" charset="0"/>
                <a:cs typeface="Helvetica" pitchFamily="34" charset="0"/>
                <a:sym typeface="Symbol"/>
              </a:rPr>
              <a:t></a:t>
            </a:r>
            <a:r>
              <a:rPr lang="en-US" sz="2800" dirty="0" smtClean="0">
                <a:latin typeface="Helvetica" pitchFamily="34" charset="0"/>
                <a:cs typeface="Helvetica" pitchFamily="34" charset="0"/>
              </a:rPr>
              <a:t> 0</a:t>
            </a:r>
          </a:p>
          <a:p>
            <a:endParaRPr lang="en-US" sz="2800" dirty="0">
              <a:latin typeface="Helvetica" pitchFamily="50" charset="0"/>
            </a:endParaRPr>
          </a:p>
        </p:txBody>
      </p:sp>
      <p:sp>
        <p:nvSpPr>
          <p:cNvPr id="70660" name="Text Box 6"/>
          <p:cNvSpPr txBox="1">
            <a:spLocks noChangeArrowheads="1"/>
          </p:cNvSpPr>
          <p:nvPr/>
        </p:nvSpPr>
        <p:spPr bwMode="auto">
          <a:xfrm>
            <a:off x="457200" y="3048000"/>
            <a:ext cx="7772400" cy="946150"/>
          </a:xfrm>
          <a:prstGeom prst="rect">
            <a:avLst/>
          </a:prstGeom>
          <a:noFill/>
          <a:ln w="9525">
            <a:noFill/>
            <a:miter lim="800000"/>
            <a:headEnd/>
            <a:tailEnd/>
          </a:ln>
        </p:spPr>
        <p:txBody>
          <a:bodyPr>
            <a:spAutoFit/>
          </a:bodyPr>
          <a:lstStyle/>
          <a:p>
            <a:r>
              <a:rPr lang="en-US" sz="2800" dirty="0">
                <a:latin typeface="Helvetica" pitchFamily="50" charset="0"/>
              </a:rPr>
              <a:t>where </a:t>
            </a:r>
            <a:r>
              <a:rPr lang="en-US" sz="2800" dirty="0">
                <a:latin typeface="Helvetica" pitchFamily="50" charset="0"/>
                <a:sym typeface="Symbol" pitchFamily="18" charset="2"/>
              </a:rPr>
              <a:t></a:t>
            </a:r>
            <a:r>
              <a:rPr lang="en-US" sz="2800" baseline="-25000" dirty="0">
                <a:latin typeface="Helvetica" pitchFamily="50" charset="0"/>
                <a:sym typeface="Symbol" pitchFamily="18" charset="2"/>
              </a:rPr>
              <a:t>0</a:t>
            </a:r>
            <a:r>
              <a:rPr lang="en-US" sz="2800" dirty="0">
                <a:latin typeface="Helvetica" pitchFamily="50" charset="0"/>
                <a:sym typeface="Symbol" pitchFamily="18" charset="2"/>
              </a:rPr>
              <a:t>  0 is somewhat more complicated. In this case, the appropriate test statistic is </a:t>
            </a:r>
            <a:endParaRPr lang="en-US" sz="2800" dirty="0">
              <a:latin typeface="Helvetica" pitchFamily="50" charset="0"/>
            </a:endParaRPr>
          </a:p>
        </p:txBody>
      </p:sp>
      <p:sp>
        <p:nvSpPr>
          <p:cNvPr id="70662" name="Text Box 11"/>
          <p:cNvSpPr txBox="1">
            <a:spLocks noChangeArrowheads="1"/>
          </p:cNvSpPr>
          <p:nvPr/>
        </p:nvSpPr>
        <p:spPr bwMode="auto">
          <a:xfrm>
            <a:off x="609600" y="4876800"/>
            <a:ext cx="7772400" cy="519113"/>
          </a:xfrm>
          <a:prstGeom prst="rect">
            <a:avLst/>
          </a:prstGeom>
          <a:noFill/>
          <a:ln w="9525">
            <a:noFill/>
            <a:miter lim="800000"/>
            <a:headEnd/>
            <a:tailEnd/>
          </a:ln>
        </p:spPr>
        <p:txBody>
          <a:bodyPr>
            <a:spAutoFit/>
          </a:bodyPr>
          <a:lstStyle/>
          <a:p>
            <a:r>
              <a:rPr lang="en-US" sz="2800" dirty="0">
                <a:latin typeface="Helvetica" pitchFamily="50" charset="0"/>
              </a:rPr>
              <a:t>Reject </a:t>
            </a:r>
            <a:r>
              <a:rPr lang="en-US" sz="2800" i="1" dirty="0">
                <a:latin typeface="Helvetica" pitchFamily="50" charset="0"/>
              </a:rPr>
              <a:t>H</a:t>
            </a:r>
            <a:r>
              <a:rPr lang="en-US" sz="2800" baseline="-25000" dirty="0">
                <a:latin typeface="Helvetica" pitchFamily="50" charset="0"/>
              </a:rPr>
              <a:t>0</a:t>
            </a:r>
            <a:r>
              <a:rPr lang="en-US" sz="2800" dirty="0">
                <a:latin typeface="Helvetica" pitchFamily="50" charset="0"/>
              </a:rPr>
              <a:t> if |</a:t>
            </a:r>
            <a:r>
              <a:rPr lang="en-US" sz="2800" i="1" dirty="0">
                <a:latin typeface="Helvetica" pitchFamily="50" charset="0"/>
              </a:rPr>
              <a:t>z</a:t>
            </a:r>
            <a:r>
              <a:rPr lang="en-US" sz="2800" baseline="-25000" dirty="0">
                <a:latin typeface="Helvetica" pitchFamily="50" charset="0"/>
              </a:rPr>
              <a:t>0</a:t>
            </a:r>
            <a:r>
              <a:rPr lang="en-US" sz="2800" dirty="0">
                <a:latin typeface="Helvetica" pitchFamily="50" charset="0"/>
              </a:rPr>
              <a:t>| &gt; </a:t>
            </a:r>
            <a:r>
              <a:rPr lang="en-US" sz="2800" i="1" dirty="0">
                <a:latin typeface="Helvetica" pitchFamily="50" charset="0"/>
              </a:rPr>
              <a:t>z</a:t>
            </a:r>
            <a:r>
              <a:rPr lang="en-US" sz="2800" baseline="-25000" dirty="0">
                <a:latin typeface="Helvetica" pitchFamily="50" charset="0"/>
                <a:sym typeface="Symbol" pitchFamily="18" charset="2"/>
              </a:rPr>
              <a:t>/2</a:t>
            </a:r>
            <a:r>
              <a:rPr lang="en-US" sz="2800" dirty="0">
                <a:latin typeface="Helvetica" pitchFamily="50" charset="0"/>
                <a:sym typeface="Symbol" pitchFamily="18" charset="2"/>
              </a:rPr>
              <a:t>.</a:t>
            </a:r>
            <a:endParaRPr lang="en-US" sz="2800" dirty="0">
              <a:latin typeface="Helvetica" pitchFamily="50" charset="0"/>
            </a:endParaRPr>
          </a:p>
        </p:txBody>
      </p:sp>
      <p:sp>
        <p:nvSpPr>
          <p:cNvPr id="70663" name="Slide Number Placeholder 8"/>
          <p:cNvSpPr>
            <a:spLocks noGrp="1"/>
          </p:cNvSpPr>
          <p:nvPr>
            <p:ph type="sldNum" sz="quarter" idx="12"/>
          </p:nvPr>
        </p:nvSpPr>
        <p:spPr bwMode="auto">
          <a:noFill/>
          <a:ln>
            <a:miter lim="800000"/>
            <a:headEnd/>
            <a:tailEnd/>
          </a:ln>
        </p:spPr>
        <p:txBody>
          <a:bodyPr/>
          <a:lstStyle/>
          <a:p>
            <a:fld id="{79076A01-0835-48F8-8A6D-05277BEA6178}" type="slidenum">
              <a:rPr lang="en-US">
                <a:latin typeface="Helvetica" pitchFamily="50" charset="0"/>
                <a:cs typeface="Arial" charset="0"/>
              </a:rPr>
              <a:pPr/>
              <a:t>41</a:t>
            </a:fld>
            <a:endParaRPr lang="en-US">
              <a:latin typeface="Helvetica" pitchFamily="50" charset="0"/>
              <a:cs typeface="Arial" charset="0"/>
            </a:endParaRPr>
          </a:p>
        </p:txBody>
      </p:sp>
      <p:sp>
        <p:nvSpPr>
          <p:cNvPr id="9" name="TextBox 8"/>
          <p:cNvSpPr txBox="1"/>
          <p:nvPr/>
        </p:nvSpPr>
        <p:spPr>
          <a:xfrm>
            <a:off x="685800" y="4114800"/>
            <a:ext cx="8001000" cy="892552"/>
          </a:xfrm>
          <a:prstGeom prst="rect">
            <a:avLst/>
          </a:prstGeom>
          <a:noFill/>
        </p:spPr>
        <p:txBody>
          <a:bodyPr wrap="square" rtlCol="0">
            <a:spAutoFit/>
          </a:bodyPr>
          <a:lstStyle/>
          <a:p>
            <a:r>
              <a:rPr lang="en-US" sz="2600" i="1" dirty="0" smtClean="0">
                <a:latin typeface="Helvetica" pitchFamily="34" charset="0"/>
                <a:cs typeface="Helvetica" pitchFamily="34" charset="0"/>
              </a:rPr>
              <a:t>         Z</a:t>
            </a:r>
            <a:r>
              <a:rPr lang="en-US" sz="2600" baseline="-25000" dirty="0" smtClean="0">
                <a:latin typeface="Helvetica" pitchFamily="34" charset="0"/>
                <a:cs typeface="Helvetica" pitchFamily="34" charset="0"/>
              </a:rPr>
              <a:t>0</a:t>
            </a:r>
            <a:r>
              <a:rPr lang="en-US" sz="2600" dirty="0" smtClean="0">
                <a:latin typeface="Helvetica" pitchFamily="34" charset="0"/>
                <a:cs typeface="Helvetica" pitchFamily="34" charset="0"/>
              </a:rPr>
              <a:t> = (</a:t>
            </a:r>
            <a:r>
              <a:rPr lang="en-US" sz="2600" dirty="0" err="1" smtClean="0">
                <a:latin typeface="Helvetica" pitchFamily="34" charset="0"/>
                <a:cs typeface="Helvetica" pitchFamily="34" charset="0"/>
              </a:rPr>
              <a:t>arctanh</a:t>
            </a:r>
            <a:r>
              <a:rPr lang="en-US" sz="2600" dirty="0" smtClean="0">
                <a:latin typeface="Helvetica" pitchFamily="34" charset="0"/>
                <a:cs typeface="Helvetica" pitchFamily="34" charset="0"/>
              </a:rPr>
              <a:t> </a:t>
            </a:r>
            <a:r>
              <a:rPr lang="en-US" sz="2600" i="1" dirty="0" smtClean="0">
                <a:latin typeface="Helvetica" pitchFamily="34" charset="0"/>
                <a:cs typeface="Helvetica" pitchFamily="34" charset="0"/>
              </a:rPr>
              <a:t>R</a:t>
            </a:r>
            <a:r>
              <a:rPr lang="en-US" sz="2600" dirty="0" smtClean="0">
                <a:latin typeface="Helvetica" pitchFamily="34" charset="0"/>
                <a:cs typeface="Helvetica" pitchFamily="34" charset="0"/>
              </a:rPr>
              <a:t> - </a:t>
            </a:r>
            <a:r>
              <a:rPr lang="en-US" sz="2600" dirty="0" err="1" smtClean="0">
                <a:latin typeface="Helvetica" pitchFamily="34" charset="0"/>
                <a:cs typeface="Helvetica" pitchFamily="34" charset="0"/>
              </a:rPr>
              <a:t>arctanh</a:t>
            </a:r>
            <a:r>
              <a:rPr lang="en-US" sz="2600" dirty="0" smtClean="0">
                <a:latin typeface="Helvetica" pitchFamily="34" charset="0"/>
                <a:cs typeface="Helvetica" pitchFamily="34" charset="0"/>
              </a:rPr>
              <a:t> </a:t>
            </a:r>
            <a:r>
              <a:rPr lang="en-US" sz="2600" dirty="0" smtClean="0">
                <a:latin typeface="Symbol" pitchFamily="18" charset="2"/>
                <a:cs typeface="Helvetica" pitchFamily="34" charset="0"/>
              </a:rPr>
              <a:t>r</a:t>
            </a:r>
            <a:r>
              <a:rPr lang="en-US" sz="2600" baseline="-25000" dirty="0" smtClean="0">
                <a:latin typeface="Helvetica" pitchFamily="34" charset="0"/>
                <a:cs typeface="Helvetica" pitchFamily="34" charset="0"/>
              </a:rPr>
              <a:t>0</a:t>
            </a:r>
            <a:r>
              <a:rPr lang="en-US" sz="2600" dirty="0" smtClean="0">
                <a:latin typeface="Helvetica" pitchFamily="34" charset="0"/>
                <a:cs typeface="Helvetica" pitchFamily="34" charset="0"/>
              </a:rPr>
              <a:t>)(</a:t>
            </a:r>
            <a:r>
              <a:rPr lang="en-US" sz="2600" i="1" dirty="0" smtClean="0">
                <a:latin typeface="Helvetica" pitchFamily="34" charset="0"/>
                <a:cs typeface="Helvetica" pitchFamily="34" charset="0"/>
              </a:rPr>
              <a:t>n</a:t>
            </a:r>
            <a:r>
              <a:rPr lang="en-US" sz="2600" dirty="0" smtClean="0">
                <a:latin typeface="Helvetica" pitchFamily="34" charset="0"/>
                <a:cs typeface="Helvetica" pitchFamily="34" charset="0"/>
              </a:rPr>
              <a:t> - 3)</a:t>
            </a:r>
            <a:r>
              <a:rPr lang="en-US" sz="2600" baseline="30000" dirty="0" smtClean="0">
                <a:latin typeface="Helvetica" pitchFamily="34" charset="0"/>
                <a:cs typeface="Helvetica" pitchFamily="34" charset="0"/>
              </a:rPr>
              <a:t>1/2</a:t>
            </a:r>
            <a:r>
              <a:rPr lang="en-US" sz="2600" dirty="0" smtClean="0">
                <a:latin typeface="Helvetica" pitchFamily="34" charset="0"/>
                <a:cs typeface="Helvetica" pitchFamily="34" charset="0"/>
              </a:rPr>
              <a:t>	    (11-22)</a:t>
            </a:r>
          </a:p>
          <a:p>
            <a:endParaRPr lang="en-US" sz="2600" dirty="0">
              <a:latin typeface="Helvetica" pitchFamily="34" charset="0"/>
              <a:cs typeface="Helvetica" pitchFamily="34" charset="0"/>
            </a:endParaRPr>
          </a:p>
        </p:txBody>
      </p:sp>
      <p:sp>
        <p:nvSpPr>
          <p:cNvPr id="10"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11-8 Correlation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11-8: Correlation </a:t>
            </a:r>
            <a:endParaRPr lang="en-US" sz="3600" dirty="0" smtClean="0">
              <a:latin typeface="Helvetica" pitchFamily="50" charset="0"/>
            </a:endParaRPr>
          </a:p>
        </p:txBody>
      </p:sp>
      <p:sp>
        <p:nvSpPr>
          <p:cNvPr id="71683" name="Text Box 4"/>
          <p:cNvSpPr txBox="1">
            <a:spLocks noChangeArrowheads="1"/>
          </p:cNvSpPr>
          <p:nvPr/>
        </p:nvSpPr>
        <p:spPr bwMode="auto">
          <a:xfrm>
            <a:off x="381000" y="1828800"/>
            <a:ext cx="7924800" cy="492125"/>
          </a:xfrm>
          <a:prstGeom prst="rect">
            <a:avLst/>
          </a:prstGeom>
          <a:noFill/>
          <a:ln w="9525">
            <a:noFill/>
            <a:miter lim="800000"/>
            <a:headEnd/>
            <a:tailEnd/>
          </a:ln>
        </p:spPr>
        <p:txBody>
          <a:bodyPr>
            <a:spAutoFit/>
          </a:bodyPr>
          <a:lstStyle/>
          <a:p>
            <a:r>
              <a:rPr lang="en-US" sz="2600">
                <a:latin typeface="Helvetica" pitchFamily="50" charset="0"/>
              </a:rPr>
              <a:t>The approximate 100(1- </a:t>
            </a:r>
            <a:r>
              <a:rPr lang="en-US" sz="2600">
                <a:latin typeface="Helvetica" pitchFamily="50" charset="0"/>
                <a:sym typeface="Symbol" pitchFamily="18" charset="2"/>
              </a:rPr>
              <a:t>)% confidence interval is</a:t>
            </a:r>
          </a:p>
        </p:txBody>
      </p:sp>
      <p:sp>
        <p:nvSpPr>
          <p:cNvPr id="71684" name="Slide Number Placeholder 5"/>
          <p:cNvSpPr>
            <a:spLocks noGrp="1"/>
          </p:cNvSpPr>
          <p:nvPr>
            <p:ph type="sldNum" sz="quarter" idx="12"/>
          </p:nvPr>
        </p:nvSpPr>
        <p:spPr bwMode="auto">
          <a:noFill/>
          <a:ln>
            <a:miter lim="800000"/>
            <a:headEnd/>
            <a:tailEnd/>
          </a:ln>
        </p:spPr>
        <p:txBody>
          <a:bodyPr/>
          <a:lstStyle/>
          <a:p>
            <a:fld id="{61E7429F-8046-4EFD-9544-B5890DB3D333}" type="slidenum">
              <a:rPr lang="en-US">
                <a:latin typeface="Helvetica" pitchFamily="50" charset="0"/>
                <a:cs typeface="Arial" charset="0"/>
              </a:rPr>
              <a:pPr/>
              <a:t>42</a:t>
            </a:fld>
            <a:endParaRPr lang="en-US">
              <a:latin typeface="Helvetica" pitchFamily="50" charset="0"/>
              <a:cs typeface="Arial" charset="0"/>
            </a:endParaRPr>
          </a:p>
        </p:txBody>
      </p:sp>
      <p:sp>
        <p:nvSpPr>
          <p:cNvPr id="232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2449" name="Object 1"/>
          <p:cNvGraphicFramePr>
            <a:graphicFrameLocks noChangeAspect="1"/>
          </p:cNvGraphicFramePr>
          <p:nvPr/>
        </p:nvGraphicFramePr>
        <p:xfrm>
          <a:off x="609600" y="2649538"/>
          <a:ext cx="6705599" cy="1008062"/>
        </p:xfrm>
        <a:graphic>
          <a:graphicData uri="http://schemas.openxmlformats.org/presentationml/2006/ole">
            <mc:AlternateContent xmlns:mc="http://schemas.openxmlformats.org/markup-compatibility/2006">
              <mc:Choice xmlns:v="urn:schemas-microsoft-com:vml" Requires="v">
                <p:oleObj spid="_x0000_s232450" name="Equation" r:id="rId4" imgW="3619440" imgH="533160" progId="Equation.DSMT4">
                  <p:embed/>
                </p:oleObj>
              </mc:Choice>
              <mc:Fallback>
                <p:oleObj name="Equation" r:id="rId4" imgW="3619440" imgH="53316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649538"/>
                        <a:ext cx="6705599"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7391400" y="2895600"/>
            <a:ext cx="1219200" cy="369332"/>
          </a:xfrm>
          <a:prstGeom prst="rect">
            <a:avLst/>
          </a:prstGeom>
          <a:noFill/>
        </p:spPr>
        <p:txBody>
          <a:bodyPr wrap="square" rtlCol="0">
            <a:spAutoFit/>
          </a:bodyPr>
          <a:lstStyle/>
          <a:p>
            <a:r>
              <a:rPr lang="en-US" dirty="0" smtClean="0">
                <a:latin typeface="Helvetica" pitchFamily="34" charset="0"/>
                <a:cs typeface="Helvetica" pitchFamily="34" charset="0"/>
              </a:rPr>
              <a:t>(11-23)</a:t>
            </a:r>
            <a:endParaRPr lang="en-US" dirty="0">
              <a:latin typeface="Helvetica" pitchFamily="34" charset="0"/>
              <a:cs typeface="Helvetica" pitchFamily="34" charset="0"/>
            </a:endParaRPr>
          </a:p>
        </p:txBody>
      </p:sp>
      <p:sp>
        <p:nvSpPr>
          <p:cNvPr id="10"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11-8 Correlation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11-8: Correlation </a:t>
            </a:r>
            <a:endParaRPr lang="en-US" sz="3600" dirty="0" smtClean="0">
              <a:latin typeface="Helvetica" pitchFamily="50" charset="0"/>
            </a:endParaRPr>
          </a:p>
        </p:txBody>
      </p:sp>
      <p:sp>
        <p:nvSpPr>
          <p:cNvPr id="72708" name="Slide Number Placeholder 5"/>
          <p:cNvSpPr>
            <a:spLocks noGrp="1"/>
          </p:cNvSpPr>
          <p:nvPr>
            <p:ph type="sldNum" sz="quarter" idx="12"/>
          </p:nvPr>
        </p:nvSpPr>
        <p:spPr bwMode="auto">
          <a:noFill/>
          <a:ln>
            <a:miter lim="800000"/>
            <a:headEnd/>
            <a:tailEnd/>
          </a:ln>
        </p:spPr>
        <p:txBody>
          <a:bodyPr/>
          <a:lstStyle/>
          <a:p>
            <a:fld id="{3B38C80A-F019-4A7F-A258-152472017A8D}" type="slidenum">
              <a:rPr lang="en-US">
                <a:latin typeface="Helvetica" pitchFamily="50" charset="0"/>
                <a:cs typeface="Arial" charset="0"/>
              </a:rPr>
              <a:pPr/>
              <a:t>43</a:t>
            </a:fld>
            <a:endParaRPr lang="en-US">
              <a:latin typeface="Helvetica" pitchFamily="50" charset="0"/>
              <a:cs typeface="Arial" charset="0"/>
            </a:endParaRPr>
          </a:p>
        </p:txBody>
      </p:sp>
      <p:sp>
        <p:nvSpPr>
          <p:cNvPr id="6" name="TextBox 5"/>
          <p:cNvSpPr txBox="1"/>
          <p:nvPr/>
        </p:nvSpPr>
        <p:spPr>
          <a:xfrm>
            <a:off x="381000" y="1066800"/>
            <a:ext cx="8382000" cy="4801314"/>
          </a:xfrm>
          <a:prstGeom prst="rect">
            <a:avLst/>
          </a:prstGeom>
          <a:noFill/>
        </p:spPr>
        <p:txBody>
          <a:bodyPr wrap="square" rtlCol="0">
            <a:spAutoFit/>
          </a:bodyPr>
          <a:lstStyle/>
          <a:p>
            <a:r>
              <a:rPr lang="en-US" b="1" dirty="0" smtClean="0">
                <a:latin typeface="Helvetica" pitchFamily="34" charset="0"/>
                <a:cs typeface="Helvetica" pitchFamily="34" charset="0"/>
              </a:rPr>
              <a:t>EXAMPLE 11-8</a:t>
            </a:r>
            <a:r>
              <a:rPr lang="en-US" dirty="0" smtClean="0">
                <a:latin typeface="Helvetica" pitchFamily="34" charset="0"/>
                <a:cs typeface="Helvetica" pitchFamily="34" charset="0"/>
              </a:rPr>
              <a:t> </a:t>
            </a:r>
            <a:r>
              <a:rPr lang="en-US" b="1" dirty="0" smtClean="0">
                <a:solidFill>
                  <a:srgbClr val="1F497D"/>
                </a:solidFill>
                <a:latin typeface="Helvetica" pitchFamily="34" charset="0"/>
                <a:cs typeface="Helvetica" pitchFamily="34" charset="0"/>
              </a:rPr>
              <a:t>Wire Bond Pull Strength</a:t>
            </a:r>
            <a:r>
              <a:rPr lang="en-US" dirty="0" smtClean="0">
                <a:latin typeface="Helvetica" pitchFamily="34" charset="0"/>
                <a:cs typeface="Helvetica" pitchFamily="34" charset="0"/>
              </a:rPr>
              <a:t> In Chapter 1 (Section 1-3) an application of regression analysis is described in which an engineer at a semiconductor assembly plant is investigating the relationship between pull strength of a wire bond and two factors: wire length and die height. In this example, we will consider only one of the factors, the wire length. A random sample of 25 units is selected and tested, and the wire bond pull strength and wire length arc observed for each unit. The data are shown in Table 1-2. We assume that pull strength and wire length are jointly normally distributed.</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Figure 11-13 shows a scatter diagram of wire bond strength versus wire length. We have used the Minitab option of displaying box plots of each individual variable on the scatter diagram. There is evidence of a linear relationship between the two variables.</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The Minitab output for fitting a simple linear regression model to the data is shown below.</a:t>
            </a:r>
          </a:p>
          <a:p>
            <a:endParaRPr lang="en-US" dirty="0">
              <a:latin typeface="Helvetica" pitchFamily="34" charset="0"/>
              <a:cs typeface="Helvetica" pitchFamily="34" charset="0"/>
            </a:endParaRPr>
          </a:p>
        </p:txBody>
      </p:sp>
      <p:sp>
        <p:nvSpPr>
          <p:cNvPr id="7"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11-8 Correlation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11-8: Correlation </a:t>
            </a:r>
            <a:endParaRPr lang="en-US" sz="3600" dirty="0" smtClean="0">
              <a:latin typeface="Helvetica" pitchFamily="50" charset="0"/>
            </a:endParaRPr>
          </a:p>
        </p:txBody>
      </p:sp>
      <p:sp>
        <p:nvSpPr>
          <p:cNvPr id="73731" name="Rectangle 7"/>
          <p:cNvSpPr>
            <a:spLocks noChangeArrowheads="1"/>
          </p:cNvSpPr>
          <p:nvPr/>
        </p:nvSpPr>
        <p:spPr bwMode="auto">
          <a:xfrm>
            <a:off x="533400" y="5638800"/>
            <a:ext cx="8305800" cy="354013"/>
          </a:xfrm>
          <a:prstGeom prst="rect">
            <a:avLst/>
          </a:prstGeom>
          <a:noFill/>
          <a:ln w="9525">
            <a:noFill/>
            <a:miter lim="800000"/>
            <a:headEnd/>
            <a:tailEnd/>
          </a:ln>
        </p:spPr>
        <p:txBody>
          <a:bodyPr>
            <a:spAutoFit/>
          </a:bodyPr>
          <a:lstStyle/>
          <a:p>
            <a:r>
              <a:rPr lang="en-US" sz="1700" b="1" dirty="0">
                <a:solidFill>
                  <a:srgbClr val="1F497D"/>
                </a:solidFill>
                <a:latin typeface="Helvetica" pitchFamily="50" charset="0"/>
              </a:rPr>
              <a:t>Figure 11-13 </a:t>
            </a:r>
            <a:r>
              <a:rPr lang="en-US" sz="1700" dirty="0">
                <a:latin typeface="Helvetica" pitchFamily="50" charset="0"/>
              </a:rPr>
              <a:t>Scatter plot of wire bond strength versus wire length, Example 11-8.            </a:t>
            </a:r>
          </a:p>
        </p:txBody>
      </p:sp>
      <p:sp>
        <p:nvSpPr>
          <p:cNvPr id="73732" name="Slide Number Placeholder 5"/>
          <p:cNvSpPr>
            <a:spLocks noGrp="1"/>
          </p:cNvSpPr>
          <p:nvPr>
            <p:ph type="sldNum" sz="quarter" idx="12"/>
          </p:nvPr>
        </p:nvSpPr>
        <p:spPr bwMode="auto">
          <a:noFill/>
          <a:ln>
            <a:miter lim="800000"/>
            <a:headEnd/>
            <a:tailEnd/>
          </a:ln>
        </p:spPr>
        <p:txBody>
          <a:bodyPr/>
          <a:lstStyle/>
          <a:p>
            <a:fld id="{FE97915C-952C-40F8-94BF-650F863E4E28}" type="slidenum">
              <a:rPr lang="en-US">
                <a:latin typeface="Helvetica" pitchFamily="50" charset="0"/>
                <a:cs typeface="Arial" charset="0"/>
              </a:rPr>
              <a:pPr/>
              <a:t>44</a:t>
            </a:fld>
            <a:endParaRPr lang="en-US">
              <a:latin typeface="Helvetica" pitchFamily="50" charset="0"/>
              <a:cs typeface="Arial" charset="0"/>
            </a:endParaRPr>
          </a:p>
        </p:txBody>
      </p:sp>
      <p:sp>
        <p:nvSpPr>
          <p:cNvPr id="6"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11-8 Correlation</a:t>
            </a:r>
            <a:endParaRPr lang="en-US" dirty="0">
              <a:latin typeface="Helvetica" pitchFamily="50" charset="0"/>
            </a:endParaRPr>
          </a:p>
        </p:txBody>
      </p:sp>
      <p:pic>
        <p:nvPicPr>
          <p:cNvPr id="319489" name="Picture 1"/>
          <p:cNvPicPr>
            <a:picLocks noChangeAspect="1" noChangeArrowheads="1"/>
          </p:cNvPicPr>
          <p:nvPr/>
        </p:nvPicPr>
        <p:blipFill>
          <a:blip r:embed="rId3"/>
          <a:srcRect/>
          <a:stretch>
            <a:fillRect/>
          </a:stretch>
        </p:blipFill>
        <p:spPr bwMode="auto">
          <a:xfrm>
            <a:off x="1295400" y="914400"/>
            <a:ext cx="6553200" cy="4676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11-8: Correlation </a:t>
            </a:r>
            <a:endParaRPr lang="en-US" sz="3600" dirty="0" smtClean="0">
              <a:latin typeface="Helvetica" pitchFamily="50" charset="0"/>
            </a:endParaRPr>
          </a:p>
        </p:txBody>
      </p:sp>
      <p:sp>
        <p:nvSpPr>
          <p:cNvPr id="74755" name="Text Box 4"/>
          <p:cNvSpPr txBox="1">
            <a:spLocks noChangeArrowheads="1"/>
          </p:cNvSpPr>
          <p:nvPr/>
        </p:nvSpPr>
        <p:spPr bwMode="auto">
          <a:xfrm>
            <a:off x="381000" y="762000"/>
            <a:ext cx="7924800" cy="519113"/>
          </a:xfrm>
          <a:prstGeom prst="rect">
            <a:avLst/>
          </a:prstGeom>
          <a:noFill/>
          <a:ln w="9525">
            <a:noFill/>
            <a:miter lim="800000"/>
            <a:headEnd/>
            <a:tailEnd/>
          </a:ln>
        </p:spPr>
        <p:txBody>
          <a:bodyPr>
            <a:spAutoFit/>
          </a:bodyPr>
          <a:lstStyle/>
          <a:p>
            <a:r>
              <a:rPr lang="en-US" sz="2800" b="1" dirty="0">
                <a:latin typeface="Helvetica" pitchFamily="50" charset="0"/>
              </a:rPr>
              <a:t>Minitab Output for Example 11-8</a:t>
            </a:r>
            <a:endParaRPr lang="en-US" sz="2800" b="1" dirty="0">
              <a:latin typeface="Helvetica" pitchFamily="50" charset="0"/>
              <a:sym typeface="Symbol" pitchFamily="18" charset="2"/>
            </a:endParaRPr>
          </a:p>
        </p:txBody>
      </p:sp>
      <p:sp>
        <p:nvSpPr>
          <p:cNvPr id="74756" name="Slide Number Placeholder 5"/>
          <p:cNvSpPr>
            <a:spLocks noGrp="1"/>
          </p:cNvSpPr>
          <p:nvPr>
            <p:ph type="sldNum" sz="quarter" idx="12"/>
          </p:nvPr>
        </p:nvSpPr>
        <p:spPr bwMode="auto">
          <a:noFill/>
          <a:ln>
            <a:miter lim="800000"/>
            <a:headEnd/>
            <a:tailEnd/>
          </a:ln>
        </p:spPr>
        <p:txBody>
          <a:bodyPr/>
          <a:lstStyle/>
          <a:p>
            <a:fld id="{0E7F991A-F277-4CC7-877B-1E9C581F6627}" type="slidenum">
              <a:rPr lang="en-US">
                <a:latin typeface="Helvetica" pitchFamily="50" charset="0"/>
                <a:cs typeface="Arial" charset="0"/>
              </a:rPr>
              <a:pPr/>
              <a:t>45</a:t>
            </a:fld>
            <a:endParaRPr lang="en-US">
              <a:latin typeface="Helvetica" pitchFamily="50" charset="0"/>
              <a:cs typeface="Arial" charset="0"/>
            </a:endParaRPr>
          </a:p>
        </p:txBody>
      </p:sp>
      <p:sp>
        <p:nvSpPr>
          <p:cNvPr id="6" name="TextBox 5"/>
          <p:cNvSpPr txBox="1"/>
          <p:nvPr/>
        </p:nvSpPr>
        <p:spPr>
          <a:xfrm>
            <a:off x="381000" y="1295400"/>
            <a:ext cx="8458200" cy="5078313"/>
          </a:xfrm>
          <a:prstGeom prst="rect">
            <a:avLst/>
          </a:prstGeom>
          <a:noFill/>
        </p:spPr>
        <p:txBody>
          <a:bodyPr wrap="square" rtlCol="0">
            <a:spAutoFit/>
          </a:bodyPr>
          <a:lstStyle/>
          <a:p>
            <a:r>
              <a:rPr lang="en-US" b="1" dirty="0" smtClean="0">
                <a:latin typeface="Helvetica" pitchFamily="34" charset="0"/>
                <a:cs typeface="Helvetica" pitchFamily="34" charset="0"/>
              </a:rPr>
              <a:t>Regression Analysis: Strength versus Length</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The regression equation is</a:t>
            </a:r>
          </a:p>
          <a:p>
            <a:r>
              <a:rPr lang="en-US" dirty="0" smtClean="0">
                <a:latin typeface="Helvetica" pitchFamily="34" charset="0"/>
                <a:cs typeface="Helvetica" pitchFamily="34" charset="0"/>
              </a:rPr>
              <a:t>Strength = 5.11 + 2.90 Length</a:t>
            </a:r>
          </a:p>
          <a:p>
            <a:r>
              <a:rPr lang="en-US" dirty="0" smtClean="0">
                <a:latin typeface="Helvetica" pitchFamily="34" charset="0"/>
                <a:cs typeface="Helvetica" pitchFamily="34" charset="0"/>
              </a:rPr>
              <a:t> </a:t>
            </a:r>
          </a:p>
          <a:p>
            <a:r>
              <a:rPr lang="en-US" dirty="0" smtClean="0">
                <a:latin typeface="Helvetica" pitchFamily="34" charset="0"/>
                <a:cs typeface="Helvetica" pitchFamily="34" charset="0"/>
              </a:rPr>
              <a:t>Predictor	</a:t>
            </a:r>
            <a:r>
              <a:rPr lang="en-US" dirty="0" err="1" smtClean="0">
                <a:latin typeface="Helvetica" pitchFamily="34" charset="0"/>
                <a:cs typeface="Helvetica" pitchFamily="34" charset="0"/>
              </a:rPr>
              <a:t>Coef</a:t>
            </a:r>
            <a:r>
              <a:rPr lang="en-US" dirty="0" smtClean="0">
                <a:latin typeface="Helvetica" pitchFamily="34" charset="0"/>
                <a:cs typeface="Helvetica" pitchFamily="34" charset="0"/>
              </a:rPr>
              <a:t>	SE </a:t>
            </a:r>
            <a:r>
              <a:rPr lang="en-US" dirty="0" err="1" smtClean="0">
                <a:latin typeface="Helvetica" pitchFamily="34" charset="0"/>
                <a:cs typeface="Helvetica" pitchFamily="34" charset="0"/>
              </a:rPr>
              <a:t>Coef</a:t>
            </a:r>
            <a:r>
              <a:rPr lang="en-US" dirty="0" smtClean="0">
                <a:latin typeface="Helvetica" pitchFamily="34" charset="0"/>
                <a:cs typeface="Helvetica" pitchFamily="34" charset="0"/>
              </a:rPr>
              <a:t>	       T	       P</a:t>
            </a:r>
          </a:p>
          <a:p>
            <a:r>
              <a:rPr lang="en-US" dirty="0" smtClean="0">
                <a:latin typeface="Helvetica" pitchFamily="34" charset="0"/>
                <a:cs typeface="Helvetica" pitchFamily="34" charset="0"/>
              </a:rPr>
              <a:t>Constant	5.115	  1.146	     4.46     0.000</a:t>
            </a:r>
          </a:p>
          <a:p>
            <a:r>
              <a:rPr lang="en-US" dirty="0" smtClean="0">
                <a:latin typeface="Helvetica" pitchFamily="34" charset="0"/>
                <a:cs typeface="Helvetica" pitchFamily="34" charset="0"/>
              </a:rPr>
              <a:t>Length	               2.9027     0.1170	   24.80	   0.000</a:t>
            </a:r>
          </a:p>
          <a:p>
            <a:r>
              <a:rPr lang="en-US" dirty="0" smtClean="0">
                <a:latin typeface="Helvetica" pitchFamily="34" charset="0"/>
                <a:cs typeface="Helvetica" pitchFamily="34" charset="0"/>
              </a:rPr>
              <a:t> </a:t>
            </a:r>
          </a:p>
          <a:p>
            <a:r>
              <a:rPr lang="en-US" dirty="0" smtClean="0">
                <a:latin typeface="Helvetica" pitchFamily="34" charset="0"/>
                <a:cs typeface="Helvetica" pitchFamily="34" charset="0"/>
              </a:rPr>
              <a:t>S = 3.093		R-Sq = 96.4%		R-Sq(</a:t>
            </a:r>
            <a:r>
              <a:rPr lang="en-US" dirty="0" err="1" smtClean="0">
                <a:latin typeface="Helvetica" pitchFamily="34" charset="0"/>
                <a:cs typeface="Helvetica" pitchFamily="34" charset="0"/>
              </a:rPr>
              <a:t>adj</a:t>
            </a:r>
            <a:r>
              <a:rPr lang="en-US" dirty="0" smtClean="0">
                <a:latin typeface="Helvetica" pitchFamily="34" charset="0"/>
                <a:cs typeface="Helvetica" pitchFamily="34" charset="0"/>
              </a:rPr>
              <a:t>) = 96.2%</a:t>
            </a:r>
          </a:p>
          <a:p>
            <a:r>
              <a:rPr lang="en-US" dirty="0" smtClean="0">
                <a:latin typeface="Helvetica" pitchFamily="34" charset="0"/>
                <a:cs typeface="Helvetica" pitchFamily="34" charset="0"/>
              </a:rPr>
              <a:t>PRESS = 272.144	R-Sq(</a:t>
            </a:r>
            <a:r>
              <a:rPr lang="en-US" dirty="0" err="1" smtClean="0">
                <a:latin typeface="Helvetica" pitchFamily="34" charset="0"/>
                <a:cs typeface="Helvetica" pitchFamily="34" charset="0"/>
              </a:rPr>
              <a:t>pred</a:t>
            </a:r>
            <a:r>
              <a:rPr lang="en-US" dirty="0" smtClean="0">
                <a:latin typeface="Helvetica" pitchFamily="34" charset="0"/>
                <a:cs typeface="Helvetica" pitchFamily="34" charset="0"/>
              </a:rPr>
              <a:t>) = 95.54%		</a:t>
            </a:r>
          </a:p>
          <a:p>
            <a:r>
              <a:rPr lang="en-US" dirty="0" smtClean="0">
                <a:latin typeface="Helvetica" pitchFamily="34" charset="0"/>
                <a:cs typeface="Helvetica" pitchFamily="34" charset="0"/>
              </a:rPr>
              <a:t> </a:t>
            </a:r>
          </a:p>
          <a:p>
            <a:r>
              <a:rPr lang="en-US" dirty="0" smtClean="0">
                <a:latin typeface="Helvetica" pitchFamily="34" charset="0"/>
                <a:cs typeface="Helvetica" pitchFamily="34" charset="0"/>
              </a:rPr>
              <a:t>Analysis of Variance</a:t>
            </a:r>
          </a:p>
          <a:p>
            <a:r>
              <a:rPr lang="en-US" dirty="0" smtClean="0">
                <a:latin typeface="Helvetica" pitchFamily="34" charset="0"/>
                <a:cs typeface="Helvetica" pitchFamily="34" charset="0"/>
              </a:rPr>
              <a:t> </a:t>
            </a:r>
          </a:p>
          <a:p>
            <a:r>
              <a:rPr lang="en-US" dirty="0" smtClean="0">
                <a:latin typeface="Helvetica" pitchFamily="34" charset="0"/>
                <a:cs typeface="Helvetica" pitchFamily="34" charset="0"/>
              </a:rPr>
              <a:t>Source	               DF	   SS	    MS	       F	       P</a:t>
            </a:r>
          </a:p>
          <a:p>
            <a:r>
              <a:rPr lang="en-US" dirty="0" smtClean="0">
                <a:latin typeface="Helvetica" pitchFamily="34" charset="0"/>
                <a:cs typeface="Helvetica" pitchFamily="34" charset="0"/>
              </a:rPr>
              <a:t>Regression	  1	5885.9	  5885.9	   615.08	    0.000</a:t>
            </a:r>
          </a:p>
          <a:p>
            <a:r>
              <a:rPr lang="en-US" dirty="0" smtClean="0">
                <a:latin typeface="Helvetica" pitchFamily="34" charset="0"/>
                <a:cs typeface="Helvetica" pitchFamily="34" charset="0"/>
              </a:rPr>
              <a:t>Residual Error	23	  220.1	        9.6		</a:t>
            </a:r>
          </a:p>
          <a:p>
            <a:r>
              <a:rPr lang="en-US" dirty="0" smtClean="0">
                <a:latin typeface="Helvetica" pitchFamily="34" charset="0"/>
                <a:cs typeface="Helvetica" pitchFamily="34" charset="0"/>
              </a:rPr>
              <a:t>Total	               24	6105.9			</a:t>
            </a:r>
            <a:endParaRPr lang="en-US" dirty="0">
              <a:latin typeface="Helvetica" pitchFamily="34" charset="0"/>
              <a:cs typeface="Helvetica" pitchFamily="34" charset="0"/>
            </a:endParaRPr>
          </a:p>
        </p:txBody>
      </p:sp>
      <p:sp>
        <p:nvSpPr>
          <p:cNvPr id="7"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11-8 Correlation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11-8: Correlation </a:t>
            </a:r>
            <a:endParaRPr lang="en-US" sz="3600" dirty="0" smtClean="0">
              <a:latin typeface="Helvetica" pitchFamily="50" charset="0"/>
            </a:endParaRPr>
          </a:p>
        </p:txBody>
      </p:sp>
      <p:sp>
        <p:nvSpPr>
          <p:cNvPr id="75779" name="Text Box 4"/>
          <p:cNvSpPr txBox="1">
            <a:spLocks noChangeArrowheads="1"/>
          </p:cNvSpPr>
          <p:nvPr/>
        </p:nvSpPr>
        <p:spPr bwMode="auto">
          <a:xfrm>
            <a:off x="381000" y="762000"/>
            <a:ext cx="7924800" cy="369332"/>
          </a:xfrm>
          <a:prstGeom prst="rect">
            <a:avLst/>
          </a:prstGeom>
          <a:noFill/>
          <a:ln w="9525">
            <a:noFill/>
            <a:miter lim="800000"/>
            <a:headEnd/>
            <a:tailEnd/>
          </a:ln>
        </p:spPr>
        <p:txBody>
          <a:bodyPr>
            <a:spAutoFit/>
          </a:bodyPr>
          <a:lstStyle/>
          <a:p>
            <a:r>
              <a:rPr lang="en-US" b="1" dirty="0">
                <a:latin typeface="Helvetica" pitchFamily="50" charset="0"/>
              </a:rPr>
              <a:t>Example 11-8 (continued)</a:t>
            </a:r>
            <a:endParaRPr lang="en-US" b="1" dirty="0">
              <a:latin typeface="Helvetica" pitchFamily="50" charset="0"/>
              <a:sym typeface="Symbol" pitchFamily="18" charset="2"/>
            </a:endParaRPr>
          </a:p>
        </p:txBody>
      </p:sp>
      <p:sp>
        <p:nvSpPr>
          <p:cNvPr id="75780" name="Slide Number Placeholder 5"/>
          <p:cNvSpPr>
            <a:spLocks noGrp="1"/>
          </p:cNvSpPr>
          <p:nvPr>
            <p:ph type="sldNum" sz="quarter" idx="12"/>
          </p:nvPr>
        </p:nvSpPr>
        <p:spPr bwMode="auto">
          <a:noFill/>
          <a:ln>
            <a:miter lim="800000"/>
            <a:headEnd/>
            <a:tailEnd/>
          </a:ln>
        </p:spPr>
        <p:txBody>
          <a:bodyPr/>
          <a:lstStyle/>
          <a:p>
            <a:fld id="{E364BB82-E2C3-4A22-BF79-263ED4CC114C}" type="slidenum">
              <a:rPr lang="en-US">
                <a:latin typeface="Helvetica" pitchFamily="50" charset="0"/>
                <a:cs typeface="Arial" charset="0"/>
              </a:rPr>
              <a:pPr/>
              <a:t>46</a:t>
            </a:fld>
            <a:endParaRPr lang="en-US">
              <a:latin typeface="Helvetica" pitchFamily="50" charset="0"/>
              <a:cs typeface="Arial" charset="0"/>
            </a:endParaRPr>
          </a:p>
        </p:txBody>
      </p:sp>
      <p:sp>
        <p:nvSpPr>
          <p:cNvPr id="6" name="TextBox 5"/>
          <p:cNvSpPr txBox="1"/>
          <p:nvPr/>
        </p:nvSpPr>
        <p:spPr>
          <a:xfrm>
            <a:off x="457200" y="1295400"/>
            <a:ext cx="8229600" cy="3139321"/>
          </a:xfrm>
          <a:prstGeom prst="rect">
            <a:avLst/>
          </a:prstGeom>
          <a:noFill/>
        </p:spPr>
        <p:txBody>
          <a:bodyPr wrap="square" rtlCol="0">
            <a:spAutoFit/>
          </a:bodyPr>
          <a:lstStyle/>
          <a:p>
            <a:r>
              <a:rPr lang="en-US" dirty="0" smtClean="0">
                <a:latin typeface="Helvetica" pitchFamily="34" charset="0"/>
                <a:cs typeface="Helvetica" pitchFamily="34" charset="0"/>
              </a:rPr>
              <a:t>Now </a:t>
            </a:r>
            <a:r>
              <a:rPr lang="en-US" i="1" dirty="0" err="1" smtClean="0">
                <a:latin typeface="Helvetica" pitchFamily="34" charset="0"/>
                <a:cs typeface="Helvetica" pitchFamily="34" charset="0"/>
              </a:rPr>
              <a:t>S</a:t>
            </a:r>
            <a:r>
              <a:rPr lang="en-US" i="1" baseline="-25000" dirty="0" err="1" smtClean="0">
                <a:latin typeface="Helvetica" pitchFamily="34" charset="0"/>
                <a:cs typeface="Helvetica" pitchFamily="34" charset="0"/>
              </a:rPr>
              <a:t>xx</a:t>
            </a:r>
            <a:r>
              <a:rPr lang="en-US" dirty="0" smtClean="0">
                <a:latin typeface="Helvetica" pitchFamily="34" charset="0"/>
                <a:cs typeface="Helvetica" pitchFamily="34" charset="0"/>
              </a:rPr>
              <a:t> = 698.56 and </a:t>
            </a:r>
            <a:r>
              <a:rPr lang="en-US" i="1" dirty="0" err="1" smtClean="0">
                <a:latin typeface="Helvetica" pitchFamily="34" charset="0"/>
                <a:cs typeface="Helvetica" pitchFamily="34" charset="0"/>
              </a:rPr>
              <a:t>S</a:t>
            </a:r>
            <a:r>
              <a:rPr lang="en-US" i="1" baseline="-25000" dirty="0" err="1" smtClean="0">
                <a:latin typeface="Helvetica" pitchFamily="34" charset="0"/>
                <a:cs typeface="Helvetica" pitchFamily="34" charset="0"/>
              </a:rPr>
              <a:t>xy</a:t>
            </a:r>
            <a:r>
              <a:rPr lang="en-US" dirty="0" smtClean="0">
                <a:latin typeface="Helvetica" pitchFamily="34" charset="0"/>
                <a:cs typeface="Helvetica" pitchFamily="34" charset="0"/>
              </a:rPr>
              <a:t> = 2027.7132, and the sample correlation coefficient is</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Note that </a:t>
            </a:r>
            <a:r>
              <a:rPr lang="en-US" i="1" dirty="0" smtClean="0">
                <a:latin typeface="Helvetica" pitchFamily="34" charset="0"/>
                <a:cs typeface="Helvetica" pitchFamily="34" charset="0"/>
              </a:rPr>
              <a:t>r</a:t>
            </a:r>
            <a:r>
              <a:rPr lang="en-US" baseline="30000" dirty="0" smtClean="0">
                <a:latin typeface="Helvetica" pitchFamily="34" charset="0"/>
                <a:cs typeface="Helvetica" pitchFamily="34" charset="0"/>
              </a:rPr>
              <a:t>2</a:t>
            </a:r>
            <a:r>
              <a:rPr lang="en-US" dirty="0" smtClean="0">
                <a:latin typeface="Helvetica" pitchFamily="34" charset="0"/>
                <a:cs typeface="Helvetica" pitchFamily="34" charset="0"/>
              </a:rPr>
              <a:t> = (0.9818)</a:t>
            </a:r>
            <a:r>
              <a:rPr lang="en-US" baseline="30000" dirty="0" smtClean="0">
                <a:latin typeface="Helvetica" pitchFamily="34" charset="0"/>
                <a:cs typeface="Helvetica" pitchFamily="34" charset="0"/>
              </a:rPr>
              <a:t>2</a:t>
            </a:r>
            <a:r>
              <a:rPr lang="en-US" dirty="0" smtClean="0">
                <a:latin typeface="Helvetica" pitchFamily="34" charset="0"/>
                <a:cs typeface="Helvetica" pitchFamily="34" charset="0"/>
              </a:rPr>
              <a:t> = 0.9640 (which is reported in the Minitab output), or that approximately 96.40% of the variability in pull strength is explained by the linear relationship to wire length.</a:t>
            </a:r>
          </a:p>
          <a:p>
            <a:endParaRPr lang="en-US" dirty="0">
              <a:latin typeface="Helvetica" pitchFamily="34" charset="0"/>
              <a:cs typeface="Helvetica" pitchFamily="34" charset="0"/>
            </a:endParaRPr>
          </a:p>
        </p:txBody>
      </p:sp>
      <p:sp>
        <p:nvSpPr>
          <p:cNvPr id="224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4257" name="Object 1"/>
          <p:cNvGraphicFramePr>
            <a:graphicFrameLocks noChangeAspect="1"/>
          </p:cNvGraphicFramePr>
          <p:nvPr/>
        </p:nvGraphicFramePr>
        <p:xfrm>
          <a:off x="1371600" y="2209800"/>
          <a:ext cx="5715000" cy="762000"/>
        </p:xfrm>
        <a:graphic>
          <a:graphicData uri="http://schemas.openxmlformats.org/presentationml/2006/ole">
            <mc:AlternateContent xmlns:mc="http://schemas.openxmlformats.org/markup-compatibility/2006">
              <mc:Choice xmlns:v="urn:schemas-microsoft-com:vml" Requires="v">
                <p:oleObj spid="_x0000_s224258" name="Equation" r:id="rId4" imgW="3022600" imgH="469900" progId="Equation.DSMT4">
                  <p:embed/>
                </p:oleObj>
              </mc:Choice>
              <mc:Fallback>
                <p:oleObj name="Equation" r:id="rId4" imgW="3022600" imgH="4699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209800"/>
                        <a:ext cx="5715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11-8 Correlation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11-8: Correlation </a:t>
            </a:r>
            <a:endParaRPr lang="en-US" sz="3600" dirty="0" smtClean="0">
              <a:latin typeface="Helvetica" pitchFamily="50" charset="0"/>
            </a:endParaRPr>
          </a:p>
        </p:txBody>
      </p:sp>
      <p:sp>
        <p:nvSpPr>
          <p:cNvPr id="76803" name="Text Box 4"/>
          <p:cNvSpPr txBox="1">
            <a:spLocks noChangeArrowheads="1"/>
          </p:cNvSpPr>
          <p:nvPr/>
        </p:nvSpPr>
        <p:spPr bwMode="auto">
          <a:xfrm>
            <a:off x="381000" y="762000"/>
            <a:ext cx="7924800" cy="369332"/>
          </a:xfrm>
          <a:prstGeom prst="rect">
            <a:avLst/>
          </a:prstGeom>
          <a:noFill/>
          <a:ln w="9525">
            <a:noFill/>
            <a:miter lim="800000"/>
            <a:headEnd/>
            <a:tailEnd/>
          </a:ln>
        </p:spPr>
        <p:txBody>
          <a:bodyPr>
            <a:spAutoFit/>
          </a:bodyPr>
          <a:lstStyle/>
          <a:p>
            <a:r>
              <a:rPr lang="en-US" b="1" dirty="0">
                <a:latin typeface="Helvetica" pitchFamily="50" charset="0"/>
              </a:rPr>
              <a:t>Example 11-8 (continued)</a:t>
            </a:r>
            <a:endParaRPr lang="en-US" b="1" dirty="0">
              <a:latin typeface="Helvetica" pitchFamily="50" charset="0"/>
              <a:sym typeface="Symbol" pitchFamily="18" charset="2"/>
            </a:endParaRPr>
          </a:p>
        </p:txBody>
      </p:sp>
      <p:sp>
        <p:nvSpPr>
          <p:cNvPr id="76804" name="Slide Number Placeholder 6"/>
          <p:cNvSpPr>
            <a:spLocks noGrp="1"/>
          </p:cNvSpPr>
          <p:nvPr>
            <p:ph type="sldNum" sz="quarter" idx="12"/>
          </p:nvPr>
        </p:nvSpPr>
        <p:spPr bwMode="auto">
          <a:noFill/>
          <a:ln>
            <a:miter lim="800000"/>
            <a:headEnd/>
            <a:tailEnd/>
          </a:ln>
        </p:spPr>
        <p:txBody>
          <a:bodyPr/>
          <a:lstStyle/>
          <a:p>
            <a:fld id="{0EB5F0E8-DA97-4E57-9044-15DC1AA2E982}" type="slidenum">
              <a:rPr lang="en-US">
                <a:latin typeface="Helvetica" pitchFamily="50" charset="0"/>
                <a:cs typeface="Arial" charset="0"/>
              </a:rPr>
              <a:pPr/>
              <a:t>47</a:t>
            </a:fld>
            <a:endParaRPr lang="en-US">
              <a:latin typeface="Helvetica" pitchFamily="50" charset="0"/>
              <a:cs typeface="Arial" charset="0"/>
            </a:endParaRPr>
          </a:p>
        </p:txBody>
      </p:sp>
      <p:sp>
        <p:nvSpPr>
          <p:cNvPr id="7" name="TextBox 6"/>
          <p:cNvSpPr txBox="1"/>
          <p:nvPr/>
        </p:nvSpPr>
        <p:spPr>
          <a:xfrm>
            <a:off x="457200" y="1219200"/>
            <a:ext cx="8382000" cy="3970318"/>
          </a:xfrm>
          <a:prstGeom prst="rect">
            <a:avLst/>
          </a:prstGeom>
          <a:noFill/>
        </p:spPr>
        <p:txBody>
          <a:bodyPr wrap="square" rtlCol="0">
            <a:spAutoFit/>
          </a:bodyPr>
          <a:lstStyle/>
          <a:p>
            <a:r>
              <a:rPr lang="en-US" dirty="0" smtClean="0">
                <a:latin typeface="Helvetica" pitchFamily="34" charset="0"/>
                <a:cs typeface="Helvetica" pitchFamily="34" charset="0"/>
              </a:rPr>
              <a:t>Now suppose that we wish to test the hypotheses</a:t>
            </a:r>
          </a:p>
          <a:p>
            <a:endParaRPr lang="en-US" dirty="0" smtClean="0">
              <a:latin typeface="Helvetica" pitchFamily="34" charset="0"/>
              <a:cs typeface="Helvetica" pitchFamily="34" charset="0"/>
            </a:endParaRPr>
          </a:p>
          <a:p>
            <a:r>
              <a:rPr lang="en-US" i="1" dirty="0" smtClean="0">
                <a:latin typeface="Helvetica" pitchFamily="34" charset="0"/>
                <a:cs typeface="Helvetica" pitchFamily="34" charset="0"/>
              </a:rPr>
              <a:t>                                                         H</a:t>
            </a:r>
            <a:r>
              <a:rPr lang="en-US" baseline="-25000" dirty="0" smtClean="0">
                <a:latin typeface="Helvetica" pitchFamily="34" charset="0"/>
                <a:cs typeface="Helvetica" pitchFamily="34" charset="0"/>
              </a:rPr>
              <a:t>0</a:t>
            </a:r>
            <a:r>
              <a:rPr lang="en-US" dirty="0" smtClean="0">
                <a:latin typeface="Helvetica" pitchFamily="34" charset="0"/>
                <a:cs typeface="Helvetica" pitchFamily="34" charset="0"/>
              </a:rPr>
              <a:t>: </a:t>
            </a:r>
            <a:r>
              <a:rPr lang="en-US" dirty="0" smtClean="0">
                <a:latin typeface="Symbol" pitchFamily="18" charset="2"/>
                <a:cs typeface="Helvetica" pitchFamily="34" charset="0"/>
              </a:rPr>
              <a:t>r</a:t>
            </a:r>
            <a:r>
              <a:rPr lang="en-US" dirty="0" smtClean="0">
                <a:latin typeface="Helvetica" pitchFamily="34" charset="0"/>
                <a:cs typeface="Helvetica" pitchFamily="34" charset="0"/>
              </a:rPr>
              <a:t> = 0</a:t>
            </a:r>
          </a:p>
          <a:p>
            <a:r>
              <a:rPr lang="en-US" i="1" dirty="0" smtClean="0">
                <a:latin typeface="Helvetica" pitchFamily="34" charset="0"/>
                <a:cs typeface="Helvetica" pitchFamily="34" charset="0"/>
              </a:rPr>
              <a:t>                                                         H</a:t>
            </a:r>
            <a:r>
              <a:rPr lang="en-US" baseline="-25000" dirty="0" smtClean="0">
                <a:latin typeface="Helvetica" pitchFamily="34" charset="0"/>
                <a:cs typeface="Helvetica" pitchFamily="34" charset="0"/>
              </a:rPr>
              <a:t>1</a:t>
            </a:r>
            <a:r>
              <a:rPr lang="en-US" dirty="0" smtClean="0">
                <a:latin typeface="Helvetica" pitchFamily="34" charset="0"/>
                <a:cs typeface="Helvetica" pitchFamily="34" charset="0"/>
              </a:rPr>
              <a:t>: </a:t>
            </a:r>
            <a:r>
              <a:rPr lang="en-US" dirty="0" smtClean="0">
                <a:latin typeface="Symbol" pitchFamily="18" charset="2"/>
                <a:cs typeface="Helvetica" pitchFamily="34" charset="0"/>
              </a:rPr>
              <a:t>r</a:t>
            </a:r>
            <a:r>
              <a:rPr lang="en-US" dirty="0" smtClean="0">
                <a:latin typeface="Helvetica" pitchFamily="34" charset="0"/>
                <a:cs typeface="Helvetica" pitchFamily="34" charset="0"/>
              </a:rPr>
              <a:t> </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 0</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with </a:t>
            </a:r>
            <a:r>
              <a:rPr lang="en-US" dirty="0" smtClean="0">
                <a:latin typeface="Symbol" pitchFamily="18" charset="2"/>
                <a:cs typeface="Helvetica" pitchFamily="34" charset="0"/>
              </a:rPr>
              <a:t>a</a:t>
            </a:r>
            <a:r>
              <a:rPr lang="en-US" dirty="0" smtClean="0">
                <a:latin typeface="Helvetica" pitchFamily="34" charset="0"/>
                <a:cs typeface="Helvetica" pitchFamily="34" charset="0"/>
              </a:rPr>
              <a:t> = 0.05. We can compute the </a:t>
            </a:r>
            <a:r>
              <a:rPr lang="en-US" i="1" dirty="0" smtClean="0">
                <a:latin typeface="Helvetica" pitchFamily="34" charset="0"/>
                <a:cs typeface="Helvetica" pitchFamily="34" charset="0"/>
              </a:rPr>
              <a:t>t</a:t>
            </a:r>
            <a:r>
              <a:rPr lang="en-US" dirty="0" smtClean="0">
                <a:latin typeface="Helvetica" pitchFamily="34" charset="0"/>
                <a:cs typeface="Helvetica" pitchFamily="34" charset="0"/>
              </a:rPr>
              <a:t>-statistic of Equation 11-21 as</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This statistic is also reported in the Minitab output as a test of </a:t>
            </a:r>
            <a:r>
              <a:rPr lang="en-US" i="1" dirty="0" smtClean="0">
                <a:latin typeface="Helvetica" pitchFamily="34" charset="0"/>
                <a:cs typeface="Helvetica" pitchFamily="34" charset="0"/>
              </a:rPr>
              <a:t>H</a:t>
            </a:r>
            <a:r>
              <a:rPr lang="en-US" baseline="-25000" dirty="0" smtClean="0">
                <a:latin typeface="Helvetica" pitchFamily="34" charset="0"/>
                <a:cs typeface="Helvetica" pitchFamily="34" charset="0"/>
              </a:rPr>
              <a:t>0</a:t>
            </a:r>
            <a:r>
              <a:rPr lang="en-US" dirty="0" smtClean="0">
                <a:latin typeface="Helvetica" pitchFamily="34" charset="0"/>
                <a:cs typeface="Helvetica" pitchFamily="34" charset="0"/>
              </a:rPr>
              <a:t>: </a:t>
            </a:r>
            <a:r>
              <a:rPr lang="en-US" dirty="0" smtClean="0">
                <a:latin typeface="Symbol" pitchFamily="18" charset="2"/>
                <a:cs typeface="Helvetica" pitchFamily="34" charset="0"/>
              </a:rPr>
              <a:t>b</a:t>
            </a:r>
            <a:r>
              <a:rPr lang="en-US" baseline="-25000" dirty="0" smtClean="0">
                <a:latin typeface="Helvetica" pitchFamily="34" charset="0"/>
                <a:cs typeface="Helvetica" pitchFamily="34" charset="0"/>
              </a:rPr>
              <a:t>1</a:t>
            </a:r>
            <a:r>
              <a:rPr lang="en-US" dirty="0" smtClean="0">
                <a:latin typeface="Helvetica" pitchFamily="34" charset="0"/>
                <a:cs typeface="Helvetica" pitchFamily="34" charset="0"/>
              </a:rPr>
              <a:t> = 0. Because </a:t>
            </a:r>
            <a:r>
              <a:rPr lang="en-US" i="1" dirty="0" smtClean="0">
                <a:latin typeface="Helvetica" pitchFamily="34" charset="0"/>
                <a:cs typeface="Helvetica" pitchFamily="34" charset="0"/>
              </a:rPr>
              <a:t>t</a:t>
            </a:r>
            <a:r>
              <a:rPr lang="en-US" baseline="-25000" dirty="0" smtClean="0">
                <a:latin typeface="Helvetica" pitchFamily="34" charset="0"/>
                <a:cs typeface="Helvetica" pitchFamily="34" charset="0"/>
              </a:rPr>
              <a:t>0.025,23</a:t>
            </a:r>
            <a:r>
              <a:rPr lang="en-US" dirty="0" smtClean="0">
                <a:latin typeface="Helvetica" pitchFamily="34" charset="0"/>
                <a:cs typeface="Helvetica" pitchFamily="34" charset="0"/>
              </a:rPr>
              <a:t> = 2.069, we reject </a:t>
            </a:r>
            <a:r>
              <a:rPr lang="en-US" i="1" dirty="0" smtClean="0">
                <a:latin typeface="Helvetica" pitchFamily="34" charset="0"/>
                <a:cs typeface="Helvetica" pitchFamily="34" charset="0"/>
              </a:rPr>
              <a:t>H</a:t>
            </a:r>
            <a:r>
              <a:rPr lang="en-US" baseline="-25000" dirty="0" smtClean="0">
                <a:latin typeface="Helvetica" pitchFamily="34" charset="0"/>
                <a:cs typeface="Helvetica" pitchFamily="34" charset="0"/>
              </a:rPr>
              <a:t>0</a:t>
            </a:r>
            <a:r>
              <a:rPr lang="en-US" dirty="0" smtClean="0">
                <a:latin typeface="Helvetica" pitchFamily="34" charset="0"/>
                <a:cs typeface="Helvetica" pitchFamily="34" charset="0"/>
              </a:rPr>
              <a:t> and conclude that the correlation coefficient </a:t>
            </a:r>
            <a:r>
              <a:rPr lang="en-US" dirty="0" smtClean="0">
                <a:latin typeface="Symbol" pitchFamily="18" charset="2"/>
                <a:cs typeface="Helvetica" pitchFamily="34" charset="0"/>
              </a:rPr>
              <a:t>r</a:t>
            </a:r>
            <a:r>
              <a:rPr lang="en-US" dirty="0" smtClean="0">
                <a:latin typeface="Helvetica" pitchFamily="34" charset="0"/>
                <a:cs typeface="Helvetica" pitchFamily="34" charset="0"/>
              </a:rPr>
              <a:t> </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 0.</a:t>
            </a:r>
          </a:p>
          <a:p>
            <a:endParaRPr lang="en-US" dirty="0">
              <a:latin typeface="Helvetica" pitchFamily="34" charset="0"/>
              <a:cs typeface="Helvetica" pitchFamily="34" charset="0"/>
            </a:endParaRPr>
          </a:p>
        </p:txBody>
      </p:sp>
      <p:sp>
        <p:nvSpPr>
          <p:cNvPr id="222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2209" name="Object 1"/>
          <p:cNvGraphicFramePr>
            <a:graphicFrameLocks noChangeAspect="1"/>
          </p:cNvGraphicFramePr>
          <p:nvPr/>
        </p:nvGraphicFramePr>
        <p:xfrm>
          <a:off x="2514600" y="2971800"/>
          <a:ext cx="3657600" cy="838200"/>
        </p:xfrm>
        <a:graphic>
          <a:graphicData uri="http://schemas.openxmlformats.org/presentationml/2006/ole">
            <mc:AlternateContent xmlns:mc="http://schemas.openxmlformats.org/markup-compatibility/2006">
              <mc:Choice xmlns:v="urn:schemas-microsoft-com:vml" Requires="v">
                <p:oleObj spid="_x0000_s222210" name="Equation" r:id="rId4" imgW="2171700" imgH="520700" progId="Equation.DSMT4">
                  <p:embed/>
                </p:oleObj>
              </mc:Choice>
              <mc:Fallback>
                <p:oleObj name="Equation" r:id="rId4" imgW="2171700" imgH="5207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971800"/>
                        <a:ext cx="3657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11-8 Correlation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838200"/>
          </a:xfrm>
        </p:spPr>
        <p:txBody>
          <a:bodyPr/>
          <a:lstStyle/>
          <a:p>
            <a:pPr eaLnBrk="1" hangingPunct="1"/>
            <a:r>
              <a:rPr lang="en-US" sz="3600" b="1" dirty="0" smtClean="0">
                <a:latin typeface="Helvetica" pitchFamily="50" charset="0"/>
              </a:rPr>
              <a:t>11-8: Correlation </a:t>
            </a:r>
            <a:endParaRPr lang="en-US" sz="3600" dirty="0" smtClean="0">
              <a:latin typeface="Helvetica" pitchFamily="50" charset="0"/>
            </a:endParaRPr>
          </a:p>
        </p:txBody>
      </p:sp>
      <p:sp>
        <p:nvSpPr>
          <p:cNvPr id="77828" name="Slide Number Placeholder 5"/>
          <p:cNvSpPr>
            <a:spLocks noGrp="1"/>
          </p:cNvSpPr>
          <p:nvPr>
            <p:ph type="sldNum" sz="quarter" idx="12"/>
          </p:nvPr>
        </p:nvSpPr>
        <p:spPr bwMode="auto">
          <a:noFill/>
          <a:ln>
            <a:miter lim="800000"/>
            <a:headEnd/>
            <a:tailEnd/>
          </a:ln>
        </p:spPr>
        <p:txBody>
          <a:bodyPr/>
          <a:lstStyle/>
          <a:p>
            <a:fld id="{C152F4C3-2706-45E5-B9DB-E0CFA84E4AED}" type="slidenum">
              <a:rPr lang="en-US">
                <a:latin typeface="Helvetica" pitchFamily="50" charset="0"/>
                <a:cs typeface="Arial" charset="0"/>
              </a:rPr>
              <a:pPr/>
              <a:t>48</a:t>
            </a:fld>
            <a:endParaRPr lang="en-US">
              <a:latin typeface="Helvetica" pitchFamily="50" charset="0"/>
              <a:cs typeface="Arial" charset="0"/>
            </a:endParaRPr>
          </a:p>
        </p:txBody>
      </p:sp>
      <p:sp>
        <p:nvSpPr>
          <p:cNvPr id="6" name="Text Box 4"/>
          <p:cNvSpPr txBox="1">
            <a:spLocks noChangeArrowheads="1"/>
          </p:cNvSpPr>
          <p:nvPr/>
        </p:nvSpPr>
        <p:spPr bwMode="auto">
          <a:xfrm>
            <a:off x="381000" y="762000"/>
            <a:ext cx="7924800" cy="369332"/>
          </a:xfrm>
          <a:prstGeom prst="rect">
            <a:avLst/>
          </a:prstGeom>
          <a:noFill/>
          <a:ln w="9525">
            <a:noFill/>
            <a:miter lim="800000"/>
            <a:headEnd/>
            <a:tailEnd/>
          </a:ln>
        </p:spPr>
        <p:txBody>
          <a:bodyPr>
            <a:spAutoFit/>
          </a:bodyPr>
          <a:lstStyle/>
          <a:p>
            <a:r>
              <a:rPr lang="en-US" b="1" dirty="0">
                <a:latin typeface="Helvetica" pitchFamily="50" charset="0"/>
              </a:rPr>
              <a:t>Example 11-8 (continued)</a:t>
            </a:r>
            <a:endParaRPr lang="en-US" b="1" dirty="0">
              <a:latin typeface="Helvetica" pitchFamily="50" charset="0"/>
              <a:sym typeface="Symbol" pitchFamily="18" charset="2"/>
            </a:endParaRPr>
          </a:p>
        </p:txBody>
      </p:sp>
      <p:sp>
        <p:nvSpPr>
          <p:cNvPr id="7" name="TextBox 6"/>
          <p:cNvSpPr txBox="1"/>
          <p:nvPr/>
        </p:nvSpPr>
        <p:spPr>
          <a:xfrm>
            <a:off x="457200" y="1447800"/>
            <a:ext cx="8077200" cy="3139321"/>
          </a:xfrm>
          <a:prstGeom prst="rect">
            <a:avLst/>
          </a:prstGeom>
          <a:noFill/>
        </p:spPr>
        <p:txBody>
          <a:bodyPr wrap="square" rtlCol="0">
            <a:spAutoFit/>
          </a:bodyPr>
          <a:lstStyle/>
          <a:p>
            <a:r>
              <a:rPr lang="en-US" dirty="0" smtClean="0">
                <a:latin typeface="Helvetica" pitchFamily="34" charset="0"/>
                <a:cs typeface="Helvetica" pitchFamily="34" charset="0"/>
              </a:rPr>
              <a:t>Finally, we may construct an approximate 95% confidence interval on r from Equation 11-23. Since </a:t>
            </a:r>
            <a:r>
              <a:rPr lang="en-US" dirty="0" err="1" smtClean="0">
                <a:latin typeface="Helvetica" pitchFamily="34" charset="0"/>
                <a:cs typeface="Helvetica" pitchFamily="34" charset="0"/>
              </a:rPr>
              <a:t>arctanh</a:t>
            </a:r>
            <a:r>
              <a:rPr lang="en-US" dirty="0" smtClean="0">
                <a:latin typeface="Helvetica" pitchFamily="34" charset="0"/>
                <a:cs typeface="Helvetica" pitchFamily="34" charset="0"/>
              </a:rPr>
              <a:t> </a:t>
            </a:r>
            <a:r>
              <a:rPr lang="en-US" i="1" dirty="0" smtClean="0">
                <a:latin typeface="Helvetica" pitchFamily="34" charset="0"/>
                <a:cs typeface="Helvetica" pitchFamily="34" charset="0"/>
              </a:rPr>
              <a:t>r</a:t>
            </a:r>
            <a:r>
              <a:rPr lang="en-US" dirty="0" smtClean="0">
                <a:latin typeface="Helvetica" pitchFamily="34" charset="0"/>
                <a:cs typeface="Helvetica" pitchFamily="34" charset="0"/>
              </a:rPr>
              <a:t> = </a:t>
            </a:r>
            <a:r>
              <a:rPr lang="en-US" dirty="0" err="1" smtClean="0">
                <a:latin typeface="Helvetica" pitchFamily="34" charset="0"/>
                <a:cs typeface="Helvetica" pitchFamily="34" charset="0"/>
              </a:rPr>
              <a:t>arctanh</a:t>
            </a:r>
            <a:r>
              <a:rPr lang="en-US" dirty="0" smtClean="0">
                <a:latin typeface="Helvetica" pitchFamily="34" charset="0"/>
                <a:cs typeface="Helvetica" pitchFamily="34" charset="0"/>
              </a:rPr>
              <a:t> 0.9818 = 2.3452, Equation 11-23 becomes</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which reduces to</a:t>
            </a:r>
          </a:p>
          <a:p>
            <a:endParaRPr lang="en-US" dirty="0" smtClean="0">
              <a:latin typeface="Helvetica" pitchFamily="34" charset="0"/>
              <a:cs typeface="Helvetica" pitchFamily="34" charset="0"/>
            </a:endParaRPr>
          </a:p>
          <a:p>
            <a:r>
              <a:rPr lang="en-US" dirty="0" smtClean="0">
                <a:latin typeface="Helvetica" pitchFamily="34" charset="0"/>
                <a:cs typeface="Helvetica" pitchFamily="34" charset="0"/>
              </a:rPr>
              <a:t>                                            0.9585 </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 </a:t>
            </a:r>
            <a:r>
              <a:rPr lang="en-US" dirty="0" smtClean="0">
                <a:latin typeface="Symbol" pitchFamily="18" charset="2"/>
                <a:cs typeface="Helvetica" pitchFamily="34" charset="0"/>
              </a:rPr>
              <a:t>r </a:t>
            </a:r>
            <a:r>
              <a:rPr lang="en-US" dirty="0" smtClean="0">
                <a:latin typeface="Helvetica" pitchFamily="34" charset="0"/>
                <a:cs typeface="Helvetica" pitchFamily="34" charset="0"/>
                <a:sym typeface="Symbol"/>
              </a:rPr>
              <a:t></a:t>
            </a:r>
            <a:r>
              <a:rPr lang="en-US" dirty="0" smtClean="0">
                <a:latin typeface="Helvetica" pitchFamily="34" charset="0"/>
                <a:cs typeface="Helvetica" pitchFamily="34" charset="0"/>
              </a:rPr>
              <a:t> 0.9921</a:t>
            </a:r>
          </a:p>
          <a:p>
            <a:endParaRPr lang="en-US" dirty="0">
              <a:latin typeface="Helvetica" pitchFamily="34" charset="0"/>
              <a:cs typeface="Helvetica" pitchFamily="34" charset="0"/>
            </a:endParaRPr>
          </a:p>
        </p:txBody>
      </p:sp>
      <p:sp>
        <p:nvSpPr>
          <p:cNvPr id="220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0161" name="Object 1"/>
          <p:cNvGraphicFramePr>
            <a:graphicFrameLocks noChangeAspect="1"/>
          </p:cNvGraphicFramePr>
          <p:nvPr/>
        </p:nvGraphicFramePr>
        <p:xfrm>
          <a:off x="1828800" y="2362200"/>
          <a:ext cx="5029200" cy="762000"/>
        </p:xfrm>
        <a:graphic>
          <a:graphicData uri="http://schemas.openxmlformats.org/presentationml/2006/ole">
            <mc:AlternateContent xmlns:mc="http://schemas.openxmlformats.org/markup-compatibility/2006">
              <mc:Choice xmlns:v="urn:schemas-microsoft-com:vml" Requires="v">
                <p:oleObj spid="_x0000_s220162" name="Equation" r:id="rId4" imgW="3073400" imgH="431800" progId="Equation.DSMT4">
                  <p:embed/>
                </p:oleObj>
              </mc:Choice>
              <mc:Fallback>
                <p:oleObj name="Equation" r:id="rId4" imgW="3073400" imgH="4318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362200"/>
                        <a:ext cx="5029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0163" name="Rectangle 3"/>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11-8 Correlation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838200"/>
          </a:xfrm>
        </p:spPr>
        <p:txBody>
          <a:bodyPr/>
          <a:lstStyle/>
          <a:p>
            <a:pPr eaLnBrk="1" hangingPunct="1"/>
            <a:r>
              <a:rPr lang="en-US" sz="3200" b="1" dirty="0" smtClean="0">
                <a:latin typeface="Helvetica" pitchFamily="50" charset="0"/>
              </a:rPr>
              <a:t>11-9: Transformation and Logistic Regression</a:t>
            </a:r>
            <a:endParaRPr lang="en-US" sz="3200" dirty="0" smtClean="0">
              <a:latin typeface="Helvetica" pitchFamily="50" charset="0"/>
            </a:endParaRPr>
          </a:p>
        </p:txBody>
      </p:sp>
      <p:sp>
        <p:nvSpPr>
          <p:cNvPr id="78852" name="Slide Number Placeholder 4"/>
          <p:cNvSpPr>
            <a:spLocks noGrp="1"/>
          </p:cNvSpPr>
          <p:nvPr>
            <p:ph type="sldNum" sz="quarter" idx="12"/>
          </p:nvPr>
        </p:nvSpPr>
        <p:spPr bwMode="auto">
          <a:noFill/>
          <a:ln>
            <a:miter lim="800000"/>
            <a:headEnd/>
            <a:tailEnd/>
          </a:ln>
        </p:spPr>
        <p:txBody>
          <a:bodyPr/>
          <a:lstStyle/>
          <a:p>
            <a:fld id="{57705E8D-D5B5-43B8-8EAA-BD16A9383827}" type="slidenum">
              <a:rPr lang="en-US">
                <a:latin typeface="Helvetica" pitchFamily="50" charset="0"/>
                <a:cs typeface="Arial" charset="0"/>
              </a:rPr>
              <a:pPr/>
              <a:t>49</a:t>
            </a:fld>
            <a:endParaRPr lang="en-US">
              <a:latin typeface="Helvetica" pitchFamily="50" charset="0"/>
              <a:cs typeface="Arial" charset="0"/>
            </a:endParaRPr>
          </a:p>
        </p:txBody>
      </p:sp>
      <p:sp>
        <p:nvSpPr>
          <p:cNvPr id="5" name="TextBox 4"/>
          <p:cNvSpPr txBox="1"/>
          <p:nvPr/>
        </p:nvSpPr>
        <p:spPr>
          <a:xfrm>
            <a:off x="152400" y="990600"/>
            <a:ext cx="8686800" cy="4893647"/>
          </a:xfrm>
          <a:prstGeom prst="rect">
            <a:avLst/>
          </a:prstGeom>
          <a:noFill/>
        </p:spPr>
        <p:txBody>
          <a:bodyPr wrap="square" rtlCol="0">
            <a:spAutoFit/>
          </a:bodyPr>
          <a:lstStyle/>
          <a:p>
            <a:r>
              <a:rPr lang="en-US" sz="2400" dirty="0" smtClean="0">
                <a:latin typeface="Helvetica" pitchFamily="34" charset="0"/>
                <a:cs typeface="Helvetica" pitchFamily="34" charset="0"/>
              </a:rPr>
              <a:t>We occasionally find that the straight-line regression model </a:t>
            </a:r>
          </a:p>
          <a:p>
            <a:r>
              <a:rPr lang="en-US" sz="2400" i="1" dirty="0" smtClean="0">
                <a:latin typeface="Helvetica" pitchFamily="34" charset="0"/>
                <a:cs typeface="Helvetica" pitchFamily="34" charset="0"/>
              </a:rPr>
              <a:t>Y</a:t>
            </a:r>
            <a:r>
              <a:rPr lang="en-US" sz="2400" dirty="0" smtClean="0">
                <a:latin typeface="Helvetica" pitchFamily="34" charset="0"/>
                <a:cs typeface="Helvetica" pitchFamily="34" charset="0"/>
              </a:rPr>
              <a:t> = </a:t>
            </a:r>
            <a:r>
              <a:rPr lang="en-US" sz="2400" dirty="0" smtClean="0">
                <a:latin typeface="Symbol" pitchFamily="18" charset="2"/>
                <a:cs typeface="Helvetica" pitchFamily="34" charset="0"/>
              </a:rPr>
              <a:t>b</a:t>
            </a:r>
            <a:r>
              <a:rPr lang="en-US" sz="2400" baseline="-25000" dirty="0" smtClean="0">
                <a:latin typeface="Helvetica" pitchFamily="34" charset="0"/>
                <a:cs typeface="Helvetica" pitchFamily="34" charset="0"/>
              </a:rPr>
              <a:t>0</a:t>
            </a:r>
            <a:r>
              <a:rPr lang="en-US" sz="2400" dirty="0" smtClean="0">
                <a:latin typeface="Helvetica" pitchFamily="34" charset="0"/>
                <a:cs typeface="Helvetica" pitchFamily="34" charset="0"/>
              </a:rPr>
              <a:t> + </a:t>
            </a:r>
            <a:r>
              <a:rPr lang="en-US" sz="2400" dirty="0" smtClean="0">
                <a:latin typeface="Symbol" pitchFamily="18" charset="2"/>
                <a:cs typeface="Helvetica" pitchFamily="34" charset="0"/>
              </a:rPr>
              <a:t>b</a:t>
            </a:r>
            <a:r>
              <a:rPr lang="en-US" sz="2400" baseline="-25000" dirty="0" smtClean="0">
                <a:latin typeface="Helvetica" pitchFamily="34" charset="0"/>
                <a:cs typeface="Helvetica" pitchFamily="34" charset="0"/>
              </a:rPr>
              <a:t>1</a:t>
            </a:r>
            <a:r>
              <a:rPr lang="en-US" sz="2400" i="1" dirty="0" smtClean="0">
                <a:latin typeface="Helvetica" pitchFamily="34" charset="0"/>
                <a:cs typeface="Helvetica" pitchFamily="34" charset="0"/>
              </a:rPr>
              <a:t>x</a:t>
            </a:r>
            <a:r>
              <a:rPr lang="en-US" sz="2400" dirty="0" smtClean="0">
                <a:latin typeface="Helvetica" pitchFamily="34" charset="0"/>
                <a:cs typeface="Helvetica" pitchFamily="34" charset="0"/>
              </a:rPr>
              <a:t> + </a:t>
            </a:r>
            <a:r>
              <a:rPr lang="en-US" sz="2400" dirty="0" smtClean="0">
                <a:latin typeface="Helvetica" pitchFamily="34" charset="0"/>
                <a:cs typeface="Helvetica" pitchFamily="34" charset="0"/>
                <a:sym typeface="Symbol"/>
              </a:rPr>
              <a:t></a:t>
            </a:r>
            <a:r>
              <a:rPr lang="en-US" sz="2400" dirty="0" smtClean="0">
                <a:latin typeface="Helvetica" pitchFamily="34" charset="0"/>
                <a:cs typeface="Helvetica" pitchFamily="34" charset="0"/>
              </a:rPr>
              <a:t> inappropriate because the true regression function is nonlinear. Sometimes nonlinearity is visually determined from the scatter diagram, and sometimes, because of prior experience or underlying theory, we know in advance that the model is nonlinear. </a:t>
            </a:r>
          </a:p>
          <a:p>
            <a:endParaRPr lang="en-US" sz="2400" dirty="0" smtClean="0">
              <a:latin typeface="Helvetica" pitchFamily="34" charset="0"/>
              <a:cs typeface="Helvetica" pitchFamily="34" charset="0"/>
            </a:endParaRPr>
          </a:p>
          <a:p>
            <a:r>
              <a:rPr lang="en-US" sz="2400" dirty="0" smtClean="0">
                <a:latin typeface="Helvetica" pitchFamily="34" charset="0"/>
                <a:cs typeface="Helvetica" pitchFamily="34" charset="0"/>
              </a:rPr>
              <a:t>Occasionally, a scatter diagram will exhibit an apparent nonlinear relationship between </a:t>
            </a:r>
            <a:r>
              <a:rPr lang="en-US" sz="2400" i="1" dirty="0" smtClean="0">
                <a:latin typeface="Helvetica" pitchFamily="34" charset="0"/>
                <a:cs typeface="Helvetica" pitchFamily="34" charset="0"/>
              </a:rPr>
              <a:t>Y</a:t>
            </a:r>
            <a:r>
              <a:rPr lang="en-US" sz="2400" dirty="0" smtClean="0">
                <a:latin typeface="Helvetica" pitchFamily="34" charset="0"/>
                <a:cs typeface="Helvetica" pitchFamily="34" charset="0"/>
              </a:rPr>
              <a:t> and </a:t>
            </a:r>
            <a:r>
              <a:rPr lang="en-US" sz="2400" i="1" dirty="0" smtClean="0">
                <a:latin typeface="Helvetica" pitchFamily="34" charset="0"/>
                <a:cs typeface="Helvetica" pitchFamily="34" charset="0"/>
              </a:rPr>
              <a:t>x</a:t>
            </a:r>
            <a:r>
              <a:rPr lang="en-US" sz="2400" dirty="0" smtClean="0">
                <a:latin typeface="Helvetica" pitchFamily="34" charset="0"/>
                <a:cs typeface="Helvetica" pitchFamily="34" charset="0"/>
              </a:rPr>
              <a:t>. In some of these situations, a nonlinear function can be expressed as a straight line by using a suitable transformation. Such nonlinear models are called </a:t>
            </a:r>
            <a:r>
              <a:rPr lang="en-US" sz="2400" b="1" dirty="0" smtClean="0">
                <a:latin typeface="Helvetica" pitchFamily="34" charset="0"/>
                <a:cs typeface="Helvetica" pitchFamily="34" charset="0"/>
              </a:rPr>
              <a:t>intrinsically linear.</a:t>
            </a:r>
            <a:endParaRPr lang="en-US" sz="2400" dirty="0" smtClean="0">
              <a:latin typeface="Helvetica" pitchFamily="34" charset="0"/>
              <a:cs typeface="Helvetica" pitchFamily="34" charset="0"/>
            </a:endParaRPr>
          </a:p>
          <a:p>
            <a:endParaRPr lang="en-US" sz="2400" dirty="0">
              <a:latin typeface="Helvetica" pitchFamily="34" charset="0"/>
              <a:cs typeface="Helvetica" pitchFamily="34" charset="0"/>
            </a:endParaRPr>
          </a:p>
        </p:txBody>
      </p:sp>
      <p:sp>
        <p:nvSpPr>
          <p:cNvPr id="6"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11-9 Transformation and Logistic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838200"/>
          </a:xfrm>
        </p:spPr>
        <p:txBody>
          <a:bodyPr/>
          <a:lstStyle/>
          <a:p>
            <a:pPr eaLnBrk="1" hangingPunct="1"/>
            <a:r>
              <a:rPr lang="en-US" sz="3600" b="1" dirty="0" smtClean="0">
                <a:latin typeface="Helvetica" pitchFamily="50" charset="0"/>
              </a:rPr>
              <a:t>11-2: Simple Linear Regression </a:t>
            </a:r>
            <a:endParaRPr lang="en-US" sz="3600" dirty="0" smtClean="0">
              <a:latin typeface="Helvetica" pitchFamily="50" charset="0"/>
            </a:endParaRPr>
          </a:p>
        </p:txBody>
      </p:sp>
      <p:sp>
        <p:nvSpPr>
          <p:cNvPr id="15363"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15364" name="Rectangle 7"/>
          <p:cNvSpPr>
            <a:spLocks noChangeArrowheads="1"/>
          </p:cNvSpPr>
          <p:nvPr/>
        </p:nvSpPr>
        <p:spPr bwMode="auto">
          <a:xfrm>
            <a:off x="381000" y="1219200"/>
            <a:ext cx="8153400" cy="2677656"/>
          </a:xfrm>
          <a:prstGeom prst="rect">
            <a:avLst/>
          </a:prstGeom>
          <a:noFill/>
          <a:ln w="9525">
            <a:noFill/>
            <a:miter lim="800000"/>
            <a:headEnd/>
            <a:tailEnd/>
          </a:ln>
        </p:spPr>
        <p:txBody>
          <a:bodyPr>
            <a:spAutoFit/>
          </a:bodyPr>
          <a:lstStyle/>
          <a:p>
            <a:pPr>
              <a:buFontTx/>
              <a:buChar char="•"/>
            </a:pPr>
            <a:r>
              <a:rPr lang="en-US" dirty="0">
                <a:latin typeface="Helvetica" pitchFamily="50" charset="0"/>
              </a:rPr>
              <a:t> </a:t>
            </a:r>
            <a:r>
              <a:rPr lang="en-US" sz="2800" dirty="0">
                <a:latin typeface="Helvetica" pitchFamily="50" charset="0"/>
              </a:rPr>
              <a:t>The </a:t>
            </a:r>
            <a:r>
              <a:rPr lang="en-US" sz="2800" b="1" dirty="0" smtClean="0">
                <a:latin typeface="Helvetica" pitchFamily="50" charset="0"/>
              </a:rPr>
              <a:t>simple </a:t>
            </a:r>
            <a:r>
              <a:rPr lang="en-US" sz="2800" b="1" dirty="0">
                <a:latin typeface="Helvetica" pitchFamily="50" charset="0"/>
              </a:rPr>
              <a:t>linear regression </a:t>
            </a:r>
            <a:r>
              <a:rPr lang="en-US" sz="2800" dirty="0">
                <a:latin typeface="Helvetica" pitchFamily="50" charset="0"/>
              </a:rPr>
              <a:t>considers a single </a:t>
            </a:r>
            <a:r>
              <a:rPr lang="en-US" sz="2800" b="1" dirty="0">
                <a:solidFill>
                  <a:srgbClr val="1F497D"/>
                </a:solidFill>
                <a:latin typeface="Helvetica" pitchFamily="50" charset="0"/>
              </a:rPr>
              <a:t>regressor</a:t>
            </a:r>
            <a:r>
              <a:rPr lang="en-US" sz="2800" b="1" dirty="0">
                <a:latin typeface="Helvetica" pitchFamily="50" charset="0"/>
              </a:rPr>
              <a:t> </a:t>
            </a:r>
            <a:r>
              <a:rPr lang="en-US" sz="2800" dirty="0">
                <a:latin typeface="Helvetica" pitchFamily="50" charset="0"/>
              </a:rPr>
              <a:t>or </a:t>
            </a:r>
            <a:r>
              <a:rPr lang="en-US" sz="2800" b="1" dirty="0">
                <a:solidFill>
                  <a:srgbClr val="1F497D"/>
                </a:solidFill>
                <a:latin typeface="Helvetica" pitchFamily="50" charset="0"/>
              </a:rPr>
              <a:t>predictor</a:t>
            </a:r>
            <a:r>
              <a:rPr lang="en-US" sz="2800" b="1" dirty="0">
                <a:latin typeface="Helvetica" pitchFamily="50" charset="0"/>
              </a:rPr>
              <a:t> </a:t>
            </a:r>
            <a:r>
              <a:rPr lang="en-US" sz="2800" i="1" dirty="0">
                <a:latin typeface="Helvetica" pitchFamily="50" charset="0"/>
              </a:rPr>
              <a:t>x </a:t>
            </a:r>
            <a:r>
              <a:rPr lang="en-US" sz="2800" dirty="0">
                <a:latin typeface="Helvetica" pitchFamily="50" charset="0"/>
              </a:rPr>
              <a:t>and a </a:t>
            </a:r>
            <a:r>
              <a:rPr lang="en-US" sz="2800" b="1" dirty="0">
                <a:solidFill>
                  <a:srgbClr val="1F497D"/>
                </a:solidFill>
                <a:latin typeface="Helvetica" pitchFamily="50" charset="0"/>
              </a:rPr>
              <a:t>dependent</a:t>
            </a:r>
            <a:r>
              <a:rPr lang="en-US" sz="2800" dirty="0">
                <a:latin typeface="Helvetica" pitchFamily="50" charset="0"/>
              </a:rPr>
              <a:t> or </a:t>
            </a:r>
            <a:r>
              <a:rPr lang="en-US" sz="2800" b="1" dirty="0">
                <a:solidFill>
                  <a:srgbClr val="1F497D"/>
                </a:solidFill>
                <a:latin typeface="Helvetica" pitchFamily="50" charset="0"/>
              </a:rPr>
              <a:t>response variable </a:t>
            </a:r>
            <a:r>
              <a:rPr lang="en-US" sz="2800" i="1" dirty="0">
                <a:latin typeface="Helvetica" pitchFamily="50" charset="0"/>
              </a:rPr>
              <a:t>Y</a:t>
            </a:r>
            <a:r>
              <a:rPr lang="en-US" sz="2800" dirty="0">
                <a:latin typeface="Helvetica" pitchFamily="50" charset="0"/>
              </a:rPr>
              <a:t>.</a:t>
            </a:r>
          </a:p>
          <a:p>
            <a:pPr>
              <a:buFontTx/>
              <a:buChar char="•"/>
            </a:pPr>
            <a:r>
              <a:rPr lang="en-US" sz="2800" dirty="0">
                <a:latin typeface="Helvetica" pitchFamily="50" charset="0"/>
              </a:rPr>
              <a:t> The expected value of </a:t>
            </a:r>
            <a:r>
              <a:rPr lang="en-US" sz="2800" i="1" dirty="0">
                <a:latin typeface="Helvetica" pitchFamily="50" charset="0"/>
              </a:rPr>
              <a:t>Y</a:t>
            </a:r>
            <a:r>
              <a:rPr lang="en-US" sz="2800" dirty="0">
                <a:latin typeface="Helvetica" pitchFamily="50" charset="0"/>
              </a:rPr>
              <a:t> at each level of </a:t>
            </a:r>
            <a:r>
              <a:rPr lang="en-US" sz="2800" i="1" dirty="0">
                <a:latin typeface="Helvetica" pitchFamily="50" charset="0"/>
              </a:rPr>
              <a:t>x</a:t>
            </a:r>
            <a:r>
              <a:rPr lang="en-US" sz="2800" dirty="0">
                <a:latin typeface="Helvetica" pitchFamily="50" charset="0"/>
              </a:rPr>
              <a:t> is a random variable</a:t>
            </a:r>
            <a:r>
              <a:rPr lang="en-US" sz="2800" dirty="0" smtClean="0">
                <a:latin typeface="Helvetica" pitchFamily="50" charset="0"/>
              </a:rPr>
              <a:t>:</a:t>
            </a:r>
          </a:p>
          <a:p>
            <a:r>
              <a:rPr lang="en-US" sz="2800" i="1" dirty="0" smtClean="0">
                <a:latin typeface="Helvetica" pitchFamily="34" charset="0"/>
                <a:cs typeface="Helvetica" pitchFamily="34" charset="0"/>
              </a:rPr>
              <a:t>                          E</a:t>
            </a:r>
            <a:r>
              <a:rPr lang="en-US" sz="2800" dirty="0" smtClean="0">
                <a:latin typeface="Helvetica" pitchFamily="34" charset="0"/>
                <a:cs typeface="Helvetica" pitchFamily="34" charset="0"/>
              </a:rPr>
              <a:t>(</a:t>
            </a:r>
            <a:r>
              <a:rPr lang="en-US" sz="2800" i="1" dirty="0" err="1" smtClean="0">
                <a:latin typeface="Helvetica" pitchFamily="34" charset="0"/>
                <a:cs typeface="Helvetica" pitchFamily="34" charset="0"/>
              </a:rPr>
              <a:t>Y</a:t>
            </a:r>
            <a:r>
              <a:rPr lang="en-US" sz="2800" dirty="0" err="1" smtClean="0">
                <a:latin typeface="Helvetica" pitchFamily="34" charset="0"/>
                <a:cs typeface="Helvetica" pitchFamily="34" charset="0"/>
              </a:rPr>
              <a:t>|</a:t>
            </a:r>
            <a:r>
              <a:rPr lang="en-US" sz="2800" i="1" dirty="0" err="1" smtClean="0">
                <a:latin typeface="Helvetica" pitchFamily="34" charset="0"/>
                <a:cs typeface="Helvetica" pitchFamily="34" charset="0"/>
              </a:rPr>
              <a:t>x</a:t>
            </a:r>
            <a:r>
              <a:rPr lang="en-US" sz="2800" dirty="0" smtClean="0">
                <a:latin typeface="Helvetica" pitchFamily="34" charset="0"/>
                <a:cs typeface="Helvetica" pitchFamily="34" charset="0"/>
              </a:rPr>
              <a:t>) = </a:t>
            </a:r>
            <a:r>
              <a:rPr lang="en-US" sz="2800" dirty="0" smtClean="0">
                <a:latin typeface="Symbol" pitchFamily="18" charset="2"/>
                <a:cs typeface="Helvetica" pitchFamily="34" charset="0"/>
              </a:rPr>
              <a:t>b</a:t>
            </a:r>
            <a:r>
              <a:rPr lang="en-US" sz="2800" baseline="-25000" dirty="0" smtClean="0">
                <a:latin typeface="Helvetica" pitchFamily="34" charset="0"/>
                <a:cs typeface="Helvetica" pitchFamily="34" charset="0"/>
              </a:rPr>
              <a:t>0</a:t>
            </a:r>
            <a:r>
              <a:rPr lang="en-US" sz="2800" dirty="0" smtClean="0">
                <a:latin typeface="Helvetica" pitchFamily="34" charset="0"/>
                <a:cs typeface="Helvetica" pitchFamily="34" charset="0"/>
              </a:rPr>
              <a:t> + </a:t>
            </a:r>
            <a:r>
              <a:rPr lang="en-US" sz="2800" dirty="0" smtClean="0">
                <a:latin typeface="Symbol" pitchFamily="18" charset="2"/>
                <a:cs typeface="Helvetica" pitchFamily="34" charset="0"/>
              </a:rPr>
              <a:t>b</a:t>
            </a:r>
            <a:r>
              <a:rPr lang="en-US" sz="2800" baseline="-25000" dirty="0" smtClean="0">
                <a:latin typeface="Helvetica" pitchFamily="34" charset="0"/>
                <a:cs typeface="Helvetica" pitchFamily="34" charset="0"/>
              </a:rPr>
              <a:t>1</a:t>
            </a:r>
            <a:r>
              <a:rPr lang="en-US" sz="2800" i="1" dirty="0" smtClean="0">
                <a:latin typeface="Helvetica" pitchFamily="34" charset="0"/>
                <a:cs typeface="Helvetica" pitchFamily="34" charset="0"/>
              </a:rPr>
              <a:t>x</a:t>
            </a:r>
            <a:endParaRPr lang="en-US" sz="2800" dirty="0" smtClean="0">
              <a:latin typeface="Helvetica" pitchFamily="50" charset="0"/>
            </a:endParaRPr>
          </a:p>
        </p:txBody>
      </p:sp>
      <p:sp>
        <p:nvSpPr>
          <p:cNvPr id="15365" name="Rectangle 9"/>
          <p:cNvSpPr>
            <a:spLocks noChangeArrowheads="1"/>
          </p:cNvSpPr>
          <p:nvPr/>
        </p:nvSpPr>
        <p:spPr bwMode="auto">
          <a:xfrm>
            <a:off x="381000" y="4191000"/>
            <a:ext cx="8382000" cy="1384995"/>
          </a:xfrm>
          <a:prstGeom prst="rect">
            <a:avLst/>
          </a:prstGeom>
          <a:noFill/>
          <a:ln w="9525">
            <a:noFill/>
            <a:miter lim="800000"/>
            <a:headEnd/>
            <a:tailEnd/>
          </a:ln>
        </p:spPr>
        <p:txBody>
          <a:bodyPr>
            <a:spAutoFit/>
          </a:bodyPr>
          <a:lstStyle/>
          <a:p>
            <a:pPr>
              <a:buFontTx/>
              <a:buChar char="•"/>
            </a:pPr>
            <a:r>
              <a:rPr lang="en-US" sz="2800" dirty="0">
                <a:latin typeface="Helvetica" pitchFamily="50" charset="0"/>
              </a:rPr>
              <a:t> We assume that each observation, </a:t>
            </a:r>
            <a:r>
              <a:rPr lang="en-US" sz="2800" i="1" dirty="0">
                <a:latin typeface="Helvetica" pitchFamily="50" charset="0"/>
              </a:rPr>
              <a:t>Y</a:t>
            </a:r>
            <a:r>
              <a:rPr lang="en-US" sz="2800" dirty="0">
                <a:latin typeface="Helvetica" pitchFamily="50" charset="0"/>
              </a:rPr>
              <a:t>, can be described by the </a:t>
            </a:r>
            <a:r>
              <a:rPr lang="en-US" sz="2800" dirty="0" smtClean="0">
                <a:latin typeface="Helvetica" pitchFamily="50" charset="0"/>
              </a:rPr>
              <a:t>model</a:t>
            </a:r>
          </a:p>
          <a:p>
            <a:r>
              <a:rPr lang="en-US" sz="2800" i="1" dirty="0" smtClean="0">
                <a:latin typeface="Helvetica" pitchFamily="34" charset="0"/>
                <a:cs typeface="Helvetica" pitchFamily="34" charset="0"/>
              </a:rPr>
              <a:t>                                 Y</a:t>
            </a:r>
            <a:r>
              <a:rPr lang="en-US" sz="2800" dirty="0" smtClean="0">
                <a:latin typeface="Helvetica" pitchFamily="34" charset="0"/>
                <a:cs typeface="Helvetica" pitchFamily="34" charset="0"/>
              </a:rPr>
              <a:t> = </a:t>
            </a:r>
            <a:r>
              <a:rPr lang="en-US" sz="2800" dirty="0" smtClean="0">
                <a:latin typeface="Symbol" pitchFamily="18" charset="2"/>
                <a:cs typeface="Helvetica" pitchFamily="34" charset="0"/>
              </a:rPr>
              <a:t>b</a:t>
            </a:r>
            <a:r>
              <a:rPr lang="en-US" sz="2800" baseline="-25000" dirty="0" smtClean="0">
                <a:latin typeface="Helvetica" pitchFamily="34" charset="0"/>
                <a:cs typeface="Helvetica" pitchFamily="34" charset="0"/>
              </a:rPr>
              <a:t>0</a:t>
            </a:r>
            <a:r>
              <a:rPr lang="en-US" sz="2800" dirty="0" smtClean="0">
                <a:latin typeface="Helvetica" pitchFamily="34" charset="0"/>
                <a:cs typeface="Helvetica" pitchFamily="34" charset="0"/>
              </a:rPr>
              <a:t> + </a:t>
            </a:r>
            <a:r>
              <a:rPr lang="en-US" sz="2800" dirty="0" smtClean="0">
                <a:latin typeface="Symbol" pitchFamily="18" charset="2"/>
                <a:cs typeface="Helvetica" pitchFamily="34" charset="0"/>
              </a:rPr>
              <a:t>b</a:t>
            </a:r>
            <a:r>
              <a:rPr lang="en-US" sz="2800" baseline="-25000" dirty="0" smtClean="0">
                <a:latin typeface="Helvetica" pitchFamily="34" charset="0"/>
                <a:cs typeface="Helvetica" pitchFamily="34" charset="0"/>
              </a:rPr>
              <a:t>1</a:t>
            </a:r>
            <a:r>
              <a:rPr lang="en-US" sz="2800" i="1" dirty="0" smtClean="0">
                <a:latin typeface="Helvetica" pitchFamily="34" charset="0"/>
                <a:cs typeface="Helvetica" pitchFamily="34" charset="0"/>
              </a:rPr>
              <a:t>x</a:t>
            </a:r>
            <a:r>
              <a:rPr lang="en-US" sz="2800" dirty="0" smtClean="0">
                <a:latin typeface="Helvetica" pitchFamily="34" charset="0"/>
                <a:cs typeface="Helvetica" pitchFamily="34" charset="0"/>
              </a:rPr>
              <a:t> + </a:t>
            </a:r>
            <a:r>
              <a:rPr lang="en-US" sz="2800" dirty="0" smtClean="0">
                <a:latin typeface="Symbol" pitchFamily="18" charset="2"/>
                <a:cs typeface="Helvetica" pitchFamily="34" charset="0"/>
                <a:sym typeface="Symbol"/>
              </a:rPr>
              <a:t></a:t>
            </a:r>
            <a:endParaRPr lang="en-US" sz="2800" dirty="0">
              <a:latin typeface="Helvetica" pitchFamily="50" charset="0"/>
            </a:endParaRPr>
          </a:p>
        </p:txBody>
      </p:sp>
      <p:sp>
        <p:nvSpPr>
          <p:cNvPr id="15366" name="Slide Number Placeholder 8"/>
          <p:cNvSpPr>
            <a:spLocks noGrp="1"/>
          </p:cNvSpPr>
          <p:nvPr>
            <p:ph type="sldNum" sz="quarter" idx="12"/>
          </p:nvPr>
        </p:nvSpPr>
        <p:spPr bwMode="auto">
          <a:noFill/>
          <a:ln>
            <a:miter lim="800000"/>
            <a:headEnd/>
            <a:tailEnd/>
          </a:ln>
        </p:spPr>
        <p:txBody>
          <a:bodyPr/>
          <a:lstStyle/>
          <a:p>
            <a:fld id="{F5C7FD7F-E72F-492C-8947-B56F663853D3}" type="slidenum">
              <a:rPr lang="en-US">
                <a:latin typeface="Helvetica" pitchFamily="50" charset="0"/>
                <a:cs typeface="Arial" charset="0"/>
              </a:rPr>
              <a:pPr/>
              <a:t>5</a:t>
            </a:fld>
            <a:endParaRPr lang="en-US">
              <a:latin typeface="Helvetica" pitchFamily="50" charset="0"/>
              <a:cs typeface="Arial" charset="0"/>
            </a:endParaRPr>
          </a:p>
        </p:txBody>
      </p:sp>
      <p:sp>
        <p:nvSpPr>
          <p:cNvPr id="7"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11-2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0"/>
            <a:ext cx="9144000" cy="838200"/>
          </a:xfrm>
        </p:spPr>
        <p:txBody>
          <a:bodyPr>
            <a:noAutofit/>
          </a:bodyPr>
          <a:lstStyle/>
          <a:p>
            <a:pPr eaLnBrk="1" hangingPunct="1"/>
            <a:r>
              <a:rPr lang="en-US" sz="3200" b="1" dirty="0" smtClean="0">
                <a:latin typeface="Helvetica" pitchFamily="50" charset="0"/>
              </a:rPr>
              <a:t>11-9: Transformation and Logistic Regression</a:t>
            </a:r>
            <a:endParaRPr lang="en-US" sz="3200" dirty="0" smtClean="0">
              <a:latin typeface="Helvetica" pitchFamily="50" charset="0"/>
            </a:endParaRPr>
          </a:p>
        </p:txBody>
      </p:sp>
      <p:sp>
        <p:nvSpPr>
          <p:cNvPr id="1029" name="Rectangle 11"/>
          <p:cNvSpPr>
            <a:spLocks noChangeArrowheads="1"/>
          </p:cNvSpPr>
          <p:nvPr/>
        </p:nvSpPr>
        <p:spPr bwMode="auto">
          <a:xfrm>
            <a:off x="685800" y="5105400"/>
            <a:ext cx="4419600" cy="646113"/>
          </a:xfrm>
          <a:prstGeom prst="rect">
            <a:avLst/>
          </a:prstGeom>
          <a:noFill/>
          <a:ln w="9525">
            <a:noFill/>
            <a:miter lim="800000"/>
            <a:headEnd/>
            <a:tailEnd/>
          </a:ln>
        </p:spPr>
        <p:txBody>
          <a:bodyPr>
            <a:spAutoFit/>
          </a:bodyPr>
          <a:lstStyle/>
          <a:p>
            <a:r>
              <a:rPr lang="en-US" b="1" dirty="0">
                <a:solidFill>
                  <a:srgbClr val="1F497D"/>
                </a:solidFill>
                <a:latin typeface="Helvetica" pitchFamily="50" charset="0"/>
              </a:rPr>
              <a:t>Table 11-5 </a:t>
            </a:r>
            <a:r>
              <a:rPr lang="en-US" dirty="0">
                <a:latin typeface="Helvetica" pitchFamily="50" charset="0"/>
              </a:rPr>
              <a:t>Observed Values and Regressor Variable for Example 11-9.            </a:t>
            </a:r>
          </a:p>
        </p:txBody>
      </p:sp>
      <p:sp>
        <p:nvSpPr>
          <p:cNvPr id="1030" name="Slide Number Placeholder 9"/>
          <p:cNvSpPr>
            <a:spLocks noGrp="1"/>
          </p:cNvSpPr>
          <p:nvPr>
            <p:ph type="sldNum" sz="quarter" idx="12"/>
          </p:nvPr>
        </p:nvSpPr>
        <p:spPr bwMode="auto">
          <a:noFill/>
          <a:ln>
            <a:miter lim="800000"/>
            <a:headEnd/>
            <a:tailEnd/>
          </a:ln>
        </p:spPr>
        <p:txBody>
          <a:bodyPr/>
          <a:lstStyle/>
          <a:p>
            <a:fld id="{8FF222AD-94F2-4543-9FC7-0E2D299CC9A6}" type="slidenum">
              <a:rPr lang="en-US">
                <a:latin typeface="Helvetica" pitchFamily="50" charset="0"/>
                <a:cs typeface="Arial" charset="0"/>
              </a:rPr>
              <a:pPr/>
              <a:t>50</a:t>
            </a:fld>
            <a:endParaRPr lang="en-US">
              <a:latin typeface="Helvetica" pitchFamily="50" charset="0"/>
              <a:cs typeface="Arial" charset="0"/>
            </a:endParaRPr>
          </a:p>
        </p:txBody>
      </p:sp>
      <p:sp>
        <p:nvSpPr>
          <p:cNvPr id="11" name="TextBox 10"/>
          <p:cNvSpPr txBox="1"/>
          <p:nvPr/>
        </p:nvSpPr>
        <p:spPr>
          <a:xfrm>
            <a:off x="304800" y="990600"/>
            <a:ext cx="4114800" cy="2308324"/>
          </a:xfrm>
          <a:prstGeom prst="rect">
            <a:avLst/>
          </a:prstGeom>
          <a:noFill/>
        </p:spPr>
        <p:txBody>
          <a:bodyPr wrap="square" rtlCol="0">
            <a:spAutoFit/>
          </a:bodyPr>
          <a:lstStyle/>
          <a:p>
            <a:r>
              <a:rPr lang="en-US" b="1" dirty="0" smtClean="0"/>
              <a:t>EXAMPLE 11</a:t>
            </a:r>
            <a:r>
              <a:rPr lang="en-US" dirty="0" smtClean="0"/>
              <a:t>-</a:t>
            </a:r>
            <a:r>
              <a:rPr lang="en-US" b="1" dirty="0" smtClean="0"/>
              <a:t>9</a:t>
            </a:r>
            <a:r>
              <a:rPr lang="en-US" dirty="0" smtClean="0"/>
              <a:t> </a:t>
            </a:r>
            <a:r>
              <a:rPr lang="en-US" b="1" dirty="0" smtClean="0">
                <a:solidFill>
                  <a:srgbClr val="1F497D"/>
                </a:solidFill>
              </a:rPr>
              <a:t>Windmill Power </a:t>
            </a:r>
          </a:p>
          <a:p>
            <a:r>
              <a:rPr lang="en-US" dirty="0" smtClean="0"/>
              <a:t>A research engineer is investigating the use of a windmill to generate electricity and has collected data on the DC output from this windmill and the corresponding wind velocity. The data are plotted in Figure 11-14 and listed in Table 11-5</a:t>
            </a:r>
            <a:endParaRPr lang="en-US" dirty="0"/>
          </a:p>
        </p:txBody>
      </p:sp>
      <p:graphicFrame>
        <p:nvGraphicFramePr>
          <p:cNvPr id="12" name="Table 11"/>
          <p:cNvGraphicFramePr>
            <a:graphicFrameLocks noGrp="1"/>
          </p:cNvGraphicFramePr>
          <p:nvPr/>
        </p:nvGraphicFramePr>
        <p:xfrm>
          <a:off x="4724400" y="1066800"/>
          <a:ext cx="3886200" cy="5052469"/>
        </p:xfrm>
        <a:graphic>
          <a:graphicData uri="http://schemas.openxmlformats.org/drawingml/2006/table">
            <a:tbl>
              <a:tblPr/>
              <a:tblGrid>
                <a:gridCol w="1180233"/>
                <a:gridCol w="1515843"/>
                <a:gridCol w="1190124"/>
              </a:tblGrid>
              <a:tr h="296584">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Observation Number, </a:t>
                      </a:r>
                      <a:r>
                        <a:rPr lang="en-US" sz="1200" i="1" dirty="0" err="1">
                          <a:solidFill>
                            <a:srgbClr val="000000"/>
                          </a:solidFill>
                          <a:latin typeface="Helvetica" pitchFamily="34" charset="0"/>
                          <a:ea typeface="Times New Roman"/>
                          <a:cs typeface="Helvetica" pitchFamily="34" charset="0"/>
                        </a:rPr>
                        <a:t>i</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Wind Velocity (mph), </a:t>
                      </a:r>
                      <a:r>
                        <a:rPr lang="en-US" sz="1200" i="1">
                          <a:solidFill>
                            <a:srgbClr val="000000"/>
                          </a:solidFill>
                          <a:latin typeface="Helvetica" pitchFamily="34" charset="0"/>
                          <a:ea typeface="Times New Roman"/>
                          <a:cs typeface="Helvetica" pitchFamily="34" charset="0"/>
                        </a:rPr>
                        <a:t>x</a:t>
                      </a:r>
                      <a:r>
                        <a:rPr lang="en-US" sz="1200" i="1" baseline="-25000">
                          <a:solidFill>
                            <a:srgbClr val="000000"/>
                          </a:solidFill>
                          <a:latin typeface="Helvetica" pitchFamily="34" charset="0"/>
                          <a:ea typeface="Times New Roman"/>
                          <a:cs typeface="Helvetica" pitchFamily="34" charset="0"/>
                        </a:rPr>
                        <a:t>i</a:t>
                      </a:r>
                      <a:endParaRPr lang="en-US" sz="1200">
                        <a:latin typeface="Helvetica" pitchFamily="34" charset="0"/>
                        <a:ea typeface="Times New Roman"/>
                        <a:cs typeface="Helvetica" pitchFamily="34" charset="0"/>
                      </a:endParaRPr>
                    </a:p>
                  </a:txBody>
                  <a:tcPr marL="19640" marR="1964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DC Output, </a:t>
                      </a:r>
                      <a:r>
                        <a:rPr lang="en-US" sz="1200" b="0" i="1" dirty="0">
                          <a:solidFill>
                            <a:srgbClr val="000000"/>
                          </a:solidFill>
                          <a:latin typeface="Helvetica" pitchFamily="34" charset="0"/>
                          <a:ea typeface="Times New Roman"/>
                          <a:cs typeface="Helvetica" pitchFamily="34" charset="0"/>
                        </a:rPr>
                        <a:t>y</a:t>
                      </a:r>
                      <a:r>
                        <a:rPr lang="en-US" sz="1200" b="0" i="1" baseline="-25000" dirty="0">
                          <a:solidFill>
                            <a:srgbClr val="000000"/>
                          </a:solidFill>
                          <a:latin typeface="Helvetica" pitchFamily="34" charset="0"/>
                          <a:ea typeface="Times New Roman"/>
                          <a:cs typeface="Helvetica" pitchFamily="34" charset="0"/>
                        </a:rPr>
                        <a:t>i</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w="12700" cap="flat" cmpd="sng" algn="ctr">
                      <a:solidFill>
                        <a:srgbClr val="000000"/>
                      </a:solidFill>
                      <a:prstDash val="solid"/>
                      <a:round/>
                      <a:headEnd type="none" w="med" len="med"/>
                      <a:tailEnd type="none" w="med" len="med"/>
                    </a:lnB>
                  </a:tcPr>
                </a:tc>
              </a:tr>
              <a:tr h="212009">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1</a:t>
                      </a:r>
                      <a:endParaRPr lang="en-US" sz="1200" dirty="0">
                        <a:latin typeface="Helvetica" pitchFamily="34" charset="0"/>
                        <a:ea typeface="Times New Roman"/>
                        <a:cs typeface="Helvetica" pitchFamily="34" charset="0"/>
                      </a:endParaRPr>
                    </a:p>
                  </a:txBody>
                  <a:tcPr marL="19640" marR="1964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5.00</a:t>
                      </a:r>
                      <a:endParaRPr lang="en-US" sz="1200">
                        <a:latin typeface="Helvetica" pitchFamily="34" charset="0"/>
                        <a:ea typeface="Times New Roman"/>
                        <a:cs typeface="Helvetica" pitchFamily="34" charset="0"/>
                      </a:endParaRPr>
                    </a:p>
                  </a:txBody>
                  <a:tcPr marL="19640" marR="1964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1.582</a:t>
                      </a:r>
                      <a:endParaRPr lang="en-US" sz="1200">
                        <a:latin typeface="Helvetica" pitchFamily="34" charset="0"/>
                        <a:ea typeface="Times New Roman"/>
                        <a:cs typeface="Helvetica" pitchFamily="34" charset="0"/>
                      </a:endParaRPr>
                    </a:p>
                  </a:txBody>
                  <a:tcPr marL="19640" marR="19640" marT="0" marB="0">
                    <a:lnL>
                      <a:noFill/>
                    </a:lnL>
                    <a:lnR>
                      <a:noFill/>
                    </a:lnR>
                    <a:lnT w="12700" cap="flat" cmpd="sng" algn="ctr">
                      <a:solidFill>
                        <a:srgbClr val="000000"/>
                      </a:solidFill>
                      <a:prstDash val="solid"/>
                      <a:round/>
                      <a:headEnd type="none" w="med" len="med"/>
                      <a:tailEnd type="none" w="med" len="med"/>
                    </a:lnT>
                    <a:lnB>
                      <a:noFill/>
                    </a:lnB>
                  </a:tcPr>
                </a:tc>
              </a:tr>
              <a:tr h="183343">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2</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6.00</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1.822</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97676">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3</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3.40</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1.057</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r>
              <a:tr h="194689">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4</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2.70</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0.500</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3343">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5</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10.00</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2.236</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0356">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6</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9.70</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2.386</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0356">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7</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9.55</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2.294</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3343">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8</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3.05</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0.558</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0356">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9</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8.15</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2.166</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0356">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10</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6.20</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1.866</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3343">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11</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2.90</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0.653</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0356">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12</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6.35</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1.930</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3343">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13</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4.60</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1.562</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0356">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14</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5.80</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1.737</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3343">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15</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7.40</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2.088</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0356">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16</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3.60</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1.137</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0356">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17</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7.85</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2.179</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r>
              <a:tr h="183343">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18</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8.80</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2.112</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r>
              <a:tr h="180356">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19</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7.00</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1.800</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r>
              <a:tr h="183343">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20</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5.45</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1.501</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r>
              <a:tr h="180356">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21</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9.10</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2.303</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r>
              <a:tr h="180356">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22</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10.20</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2.310</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r>
              <a:tr h="183343">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23</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4.10</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1.194</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r>
              <a:tr h="180356">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24</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3.95</a:t>
                      </a:r>
                      <a:endParaRPr lang="en-US" sz="1200">
                        <a:latin typeface="Helvetica" pitchFamily="34" charset="0"/>
                        <a:ea typeface="Times New Roman"/>
                        <a:cs typeface="Helvetica" pitchFamily="34" charset="0"/>
                      </a:endParaRPr>
                    </a:p>
                  </a:txBody>
                  <a:tcPr marL="19640" marR="19640" marT="0" marB="0">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1.144</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a:noFill/>
                    </a:lnB>
                  </a:tcPr>
                </a:tc>
              </a:tr>
              <a:tr h="237688">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25</a:t>
                      </a:r>
                      <a:endParaRPr lang="en-US" sz="1200">
                        <a:latin typeface="Helvetica" pitchFamily="34" charset="0"/>
                        <a:ea typeface="Times New Roman"/>
                        <a:cs typeface="Helvetica" pitchFamily="34" charset="0"/>
                      </a:endParaRPr>
                    </a:p>
                  </a:txBody>
                  <a:tcPr marL="19640" marR="1964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Helvetica" pitchFamily="34" charset="0"/>
                          <a:ea typeface="Times New Roman"/>
                          <a:cs typeface="Helvetica" pitchFamily="34" charset="0"/>
                        </a:rPr>
                        <a:t>2.45</a:t>
                      </a:r>
                      <a:endParaRPr lang="en-US" sz="1200">
                        <a:latin typeface="Helvetica" pitchFamily="34" charset="0"/>
                        <a:ea typeface="Times New Roman"/>
                        <a:cs typeface="Helvetica" pitchFamily="34" charset="0"/>
                      </a:endParaRPr>
                    </a:p>
                  </a:txBody>
                  <a:tcPr marL="19640" marR="1964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Helvetica" pitchFamily="34" charset="0"/>
                          <a:ea typeface="Times New Roman"/>
                          <a:cs typeface="Helvetica" pitchFamily="34" charset="0"/>
                        </a:rPr>
                        <a:t>0.123</a:t>
                      </a:r>
                      <a:endParaRPr lang="en-US" sz="1200" dirty="0">
                        <a:latin typeface="Helvetica" pitchFamily="34" charset="0"/>
                        <a:ea typeface="Times New Roman"/>
                        <a:cs typeface="Helvetica" pitchFamily="34" charset="0"/>
                      </a:endParaRPr>
                    </a:p>
                  </a:txBody>
                  <a:tcPr marL="19640" marR="1964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6"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11-9 Transformation and Logistic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5"/>
          <p:cNvSpPr txBox="1">
            <a:spLocks noChangeArrowheads="1"/>
          </p:cNvSpPr>
          <p:nvPr/>
        </p:nvSpPr>
        <p:spPr bwMode="auto">
          <a:xfrm>
            <a:off x="228600" y="928687"/>
            <a:ext cx="7924800" cy="519113"/>
          </a:xfrm>
          <a:prstGeom prst="rect">
            <a:avLst/>
          </a:prstGeom>
          <a:noFill/>
          <a:ln w="9525">
            <a:noFill/>
            <a:miter lim="800000"/>
            <a:headEnd/>
            <a:tailEnd/>
          </a:ln>
        </p:spPr>
        <p:txBody>
          <a:bodyPr>
            <a:spAutoFit/>
          </a:bodyPr>
          <a:lstStyle/>
          <a:p>
            <a:r>
              <a:rPr lang="en-US" sz="2800" b="1" dirty="0">
                <a:latin typeface="Helvetica" pitchFamily="50" charset="0"/>
              </a:rPr>
              <a:t>Example 11-9 (Continued)</a:t>
            </a:r>
            <a:endParaRPr lang="en-US" sz="2800" b="1" dirty="0">
              <a:latin typeface="Helvetica" pitchFamily="50" charset="0"/>
              <a:sym typeface="Symbol" pitchFamily="18" charset="2"/>
            </a:endParaRPr>
          </a:p>
        </p:txBody>
      </p:sp>
      <p:sp>
        <p:nvSpPr>
          <p:cNvPr id="79876" name="Slide Number Placeholder 6"/>
          <p:cNvSpPr>
            <a:spLocks noGrp="1"/>
          </p:cNvSpPr>
          <p:nvPr>
            <p:ph type="sldNum" sz="quarter" idx="12"/>
          </p:nvPr>
        </p:nvSpPr>
        <p:spPr bwMode="auto">
          <a:noFill/>
          <a:ln>
            <a:miter lim="800000"/>
            <a:headEnd/>
            <a:tailEnd/>
          </a:ln>
        </p:spPr>
        <p:txBody>
          <a:bodyPr/>
          <a:lstStyle/>
          <a:p>
            <a:fld id="{2DFD45C4-6F9B-45AE-9AE7-FDBD223F6586}" type="slidenum">
              <a:rPr lang="en-US">
                <a:latin typeface="Helvetica" pitchFamily="50" charset="0"/>
                <a:cs typeface="Arial" charset="0"/>
              </a:rPr>
              <a:pPr/>
              <a:t>51</a:t>
            </a:fld>
            <a:endParaRPr lang="en-US">
              <a:latin typeface="Helvetica" pitchFamily="50" charset="0"/>
              <a:cs typeface="Arial" charset="0"/>
            </a:endParaRPr>
          </a:p>
        </p:txBody>
      </p:sp>
      <p:sp>
        <p:nvSpPr>
          <p:cNvPr id="7"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11-9 Transformation and Logistic Regression</a:t>
            </a:r>
            <a:endParaRPr lang="en-US" dirty="0">
              <a:latin typeface="Helvetica" pitchFamily="50" charset="0"/>
            </a:endParaRPr>
          </a:p>
        </p:txBody>
      </p:sp>
      <p:sp>
        <p:nvSpPr>
          <p:cNvPr id="10" name="Rectangle 2"/>
          <p:cNvSpPr>
            <a:spLocks noGrp="1" noChangeArrowheads="1"/>
          </p:cNvSpPr>
          <p:nvPr>
            <p:ph type="title"/>
          </p:nvPr>
        </p:nvSpPr>
        <p:spPr>
          <a:xfrm>
            <a:off x="0" y="0"/>
            <a:ext cx="9144000" cy="838200"/>
          </a:xfrm>
        </p:spPr>
        <p:txBody>
          <a:bodyPr>
            <a:noAutofit/>
          </a:bodyPr>
          <a:lstStyle/>
          <a:p>
            <a:pPr eaLnBrk="1" hangingPunct="1"/>
            <a:r>
              <a:rPr lang="en-US" sz="3200" b="1" dirty="0" smtClean="0">
                <a:latin typeface="Helvetica" pitchFamily="50" charset="0"/>
              </a:rPr>
              <a:t>11-9: Transformation and Logistic Regression</a:t>
            </a:r>
            <a:endParaRPr lang="en-US" sz="3200" dirty="0" smtClean="0">
              <a:latin typeface="Helvetica" pitchFamily="50" charset="0"/>
            </a:endParaRPr>
          </a:p>
        </p:txBody>
      </p:sp>
      <p:sp>
        <p:nvSpPr>
          <p:cNvPr id="11" name="Rectangle 11"/>
          <p:cNvSpPr>
            <a:spLocks noChangeArrowheads="1"/>
          </p:cNvSpPr>
          <p:nvPr/>
        </p:nvSpPr>
        <p:spPr bwMode="auto">
          <a:xfrm>
            <a:off x="533400" y="5237202"/>
            <a:ext cx="4419600" cy="553998"/>
          </a:xfrm>
          <a:prstGeom prst="rect">
            <a:avLst/>
          </a:prstGeom>
          <a:noFill/>
          <a:ln w="9525">
            <a:noFill/>
            <a:miter lim="800000"/>
            <a:headEnd/>
            <a:tailEnd/>
          </a:ln>
        </p:spPr>
        <p:txBody>
          <a:bodyPr>
            <a:spAutoFit/>
          </a:bodyPr>
          <a:lstStyle/>
          <a:p>
            <a:r>
              <a:rPr lang="en-US" sz="1500" b="1" dirty="0" smtClean="0">
                <a:solidFill>
                  <a:srgbClr val="1F497D"/>
                </a:solidFill>
                <a:latin typeface="Helvetica" pitchFamily="50" charset="0"/>
              </a:rPr>
              <a:t>Figure 11-14 </a:t>
            </a:r>
            <a:r>
              <a:rPr lang="en-US" sz="1500" dirty="0" smtClean="0">
                <a:latin typeface="Helvetica" pitchFamily="50" charset="0"/>
              </a:rPr>
              <a:t>Plot of DC output </a:t>
            </a:r>
            <a:r>
              <a:rPr lang="en-US" sz="1500" i="1" dirty="0" smtClean="0">
                <a:latin typeface="Helvetica" pitchFamily="50" charset="0"/>
              </a:rPr>
              <a:t>y</a:t>
            </a:r>
            <a:r>
              <a:rPr lang="en-US" sz="1500" dirty="0" smtClean="0">
                <a:latin typeface="Helvetica" pitchFamily="50" charset="0"/>
              </a:rPr>
              <a:t> versus wind velocity </a:t>
            </a:r>
            <a:r>
              <a:rPr lang="en-US" sz="1500" i="1" dirty="0" smtClean="0">
                <a:latin typeface="Helvetica" pitchFamily="50" charset="0"/>
              </a:rPr>
              <a:t>x</a:t>
            </a:r>
            <a:r>
              <a:rPr lang="en-US" sz="1500" dirty="0" smtClean="0">
                <a:latin typeface="Helvetica" pitchFamily="50" charset="0"/>
              </a:rPr>
              <a:t> for the windmill data.</a:t>
            </a:r>
            <a:endParaRPr lang="en-US" sz="1500" dirty="0">
              <a:latin typeface="Helvetica" pitchFamily="50" charset="0"/>
            </a:endParaRPr>
          </a:p>
        </p:txBody>
      </p:sp>
      <p:sp>
        <p:nvSpPr>
          <p:cNvPr id="12" name="Rectangle 11"/>
          <p:cNvSpPr>
            <a:spLocks noChangeArrowheads="1"/>
          </p:cNvSpPr>
          <p:nvPr/>
        </p:nvSpPr>
        <p:spPr bwMode="auto">
          <a:xfrm>
            <a:off x="4953000" y="5257800"/>
            <a:ext cx="4038600" cy="553998"/>
          </a:xfrm>
          <a:prstGeom prst="rect">
            <a:avLst/>
          </a:prstGeom>
          <a:noFill/>
          <a:ln w="9525">
            <a:noFill/>
            <a:miter lim="800000"/>
            <a:headEnd/>
            <a:tailEnd/>
          </a:ln>
        </p:spPr>
        <p:txBody>
          <a:bodyPr wrap="square">
            <a:spAutoFit/>
          </a:bodyPr>
          <a:lstStyle/>
          <a:p>
            <a:r>
              <a:rPr lang="en-US" sz="1500" b="1" dirty="0" smtClean="0">
                <a:solidFill>
                  <a:srgbClr val="1F497D"/>
                </a:solidFill>
                <a:latin typeface="Helvetica" pitchFamily="50" charset="0"/>
              </a:rPr>
              <a:t>Figure 11-15 </a:t>
            </a:r>
            <a:r>
              <a:rPr lang="en-US" sz="1500" dirty="0" smtClean="0">
                <a:latin typeface="Helvetica" pitchFamily="50" charset="0"/>
              </a:rPr>
              <a:t>Plot of residuals </a:t>
            </a:r>
            <a:r>
              <a:rPr lang="en-US" sz="1500" i="1" dirty="0" err="1" smtClean="0">
                <a:latin typeface="Helvetica" pitchFamily="50" charset="0"/>
              </a:rPr>
              <a:t>e</a:t>
            </a:r>
            <a:r>
              <a:rPr lang="en-US" sz="1500" i="1" baseline="-25000" dirty="0" err="1" smtClean="0">
                <a:latin typeface="Helvetica" pitchFamily="50" charset="0"/>
              </a:rPr>
              <a:t>i</a:t>
            </a:r>
            <a:r>
              <a:rPr lang="en-US" sz="1500" dirty="0" smtClean="0">
                <a:latin typeface="Helvetica" pitchFamily="50" charset="0"/>
              </a:rPr>
              <a:t> versus fitted values     for the windmill data.</a:t>
            </a:r>
            <a:endParaRPr lang="en-US" sz="1500" dirty="0">
              <a:latin typeface="Helvetica" pitchFamily="50" charset="0"/>
            </a:endParaRPr>
          </a:p>
        </p:txBody>
      </p:sp>
      <p:graphicFrame>
        <p:nvGraphicFramePr>
          <p:cNvPr id="13" name="Object 12"/>
          <p:cNvGraphicFramePr>
            <a:graphicFrameLocks noChangeAspect="1"/>
          </p:cNvGraphicFramePr>
          <p:nvPr/>
        </p:nvGraphicFramePr>
        <p:xfrm>
          <a:off x="5638800" y="5486400"/>
          <a:ext cx="152400" cy="304800"/>
        </p:xfrm>
        <a:graphic>
          <a:graphicData uri="http://schemas.openxmlformats.org/presentationml/2006/ole">
            <mc:AlternateContent xmlns:mc="http://schemas.openxmlformats.org/markup-compatibility/2006">
              <mc:Choice xmlns:v="urn:schemas-microsoft-com:vml" Requires="v">
                <p:oleObj spid="_x0000_s328706" name="Equation" r:id="rId4" imgW="152280" imgH="228600" progId="Equation.DSMT4">
                  <p:embed/>
                </p:oleObj>
              </mc:Choice>
              <mc:Fallback>
                <p:oleObj name="Equation" r:id="rId4" imgW="152280" imgH="2286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486400"/>
                        <a:ext cx="152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8709" name="Picture 5"/>
          <p:cNvPicPr>
            <a:picLocks noChangeAspect="1" noChangeArrowheads="1"/>
          </p:cNvPicPr>
          <p:nvPr/>
        </p:nvPicPr>
        <p:blipFill>
          <a:blip r:embed="rId6"/>
          <a:srcRect/>
          <a:stretch>
            <a:fillRect/>
          </a:stretch>
        </p:blipFill>
        <p:spPr bwMode="auto">
          <a:xfrm>
            <a:off x="4876800" y="1609725"/>
            <a:ext cx="3952875" cy="3638550"/>
          </a:xfrm>
          <a:prstGeom prst="rect">
            <a:avLst/>
          </a:prstGeom>
          <a:noFill/>
          <a:ln w="9525">
            <a:noFill/>
            <a:miter lim="800000"/>
            <a:headEnd/>
            <a:tailEnd/>
          </a:ln>
          <a:effectLst/>
        </p:spPr>
      </p:pic>
      <p:pic>
        <p:nvPicPr>
          <p:cNvPr id="328710" name="Picture 6"/>
          <p:cNvPicPr>
            <a:picLocks noChangeAspect="1" noChangeArrowheads="1"/>
          </p:cNvPicPr>
          <p:nvPr/>
        </p:nvPicPr>
        <p:blipFill>
          <a:blip r:embed="rId7"/>
          <a:srcRect/>
          <a:stretch>
            <a:fillRect/>
          </a:stretch>
        </p:blipFill>
        <p:spPr bwMode="auto">
          <a:xfrm>
            <a:off x="76200" y="1985963"/>
            <a:ext cx="4648200" cy="2886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4"/>
          <p:cNvSpPr txBox="1">
            <a:spLocks noChangeArrowheads="1"/>
          </p:cNvSpPr>
          <p:nvPr/>
        </p:nvSpPr>
        <p:spPr bwMode="auto">
          <a:xfrm>
            <a:off x="228600" y="914400"/>
            <a:ext cx="7924800" cy="519113"/>
          </a:xfrm>
          <a:prstGeom prst="rect">
            <a:avLst/>
          </a:prstGeom>
          <a:noFill/>
          <a:ln w="9525">
            <a:noFill/>
            <a:miter lim="800000"/>
            <a:headEnd/>
            <a:tailEnd/>
          </a:ln>
        </p:spPr>
        <p:txBody>
          <a:bodyPr>
            <a:spAutoFit/>
          </a:bodyPr>
          <a:lstStyle/>
          <a:p>
            <a:r>
              <a:rPr lang="en-US" sz="2800" b="1" dirty="0">
                <a:latin typeface="Helvetica" pitchFamily="50" charset="0"/>
              </a:rPr>
              <a:t>Example 11-9 </a:t>
            </a:r>
            <a:r>
              <a:rPr lang="en-US" b="1" dirty="0">
                <a:latin typeface="Helvetica" pitchFamily="50" charset="0"/>
              </a:rPr>
              <a:t>(Continued)</a:t>
            </a:r>
            <a:endParaRPr lang="en-US" sz="2800" b="1" dirty="0">
              <a:latin typeface="Helvetica" pitchFamily="50" charset="0"/>
              <a:sym typeface="Symbol" pitchFamily="18" charset="2"/>
            </a:endParaRPr>
          </a:p>
        </p:txBody>
      </p:sp>
      <p:sp>
        <p:nvSpPr>
          <p:cNvPr id="80900" name="Slide Number Placeholder 6"/>
          <p:cNvSpPr>
            <a:spLocks noGrp="1"/>
          </p:cNvSpPr>
          <p:nvPr>
            <p:ph type="sldNum" sz="quarter" idx="12"/>
          </p:nvPr>
        </p:nvSpPr>
        <p:spPr bwMode="auto">
          <a:noFill/>
          <a:ln>
            <a:miter lim="800000"/>
            <a:headEnd/>
            <a:tailEnd/>
          </a:ln>
        </p:spPr>
        <p:txBody>
          <a:bodyPr/>
          <a:lstStyle/>
          <a:p>
            <a:fld id="{B937C377-5253-48E4-AEE8-7C0DE5F46D95}" type="slidenum">
              <a:rPr lang="en-US">
                <a:latin typeface="Helvetica" pitchFamily="50" charset="0"/>
                <a:cs typeface="Arial" charset="0"/>
              </a:rPr>
              <a:pPr/>
              <a:t>52</a:t>
            </a:fld>
            <a:endParaRPr lang="en-US">
              <a:latin typeface="Helvetica" pitchFamily="50" charset="0"/>
              <a:cs typeface="Arial" charset="0"/>
            </a:endParaRPr>
          </a:p>
        </p:txBody>
      </p:sp>
      <p:sp>
        <p:nvSpPr>
          <p:cNvPr id="6"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11-9 Transformation and Logistic Regression</a:t>
            </a:r>
            <a:endParaRPr lang="en-US" dirty="0">
              <a:latin typeface="Helvetica" pitchFamily="50" charset="0"/>
            </a:endParaRPr>
          </a:p>
        </p:txBody>
      </p:sp>
      <p:sp>
        <p:nvSpPr>
          <p:cNvPr id="8" name="Rectangle 2"/>
          <p:cNvSpPr>
            <a:spLocks noGrp="1" noChangeArrowheads="1"/>
          </p:cNvSpPr>
          <p:nvPr>
            <p:ph type="title"/>
          </p:nvPr>
        </p:nvSpPr>
        <p:spPr>
          <a:xfrm>
            <a:off x="0" y="0"/>
            <a:ext cx="9144000" cy="838200"/>
          </a:xfrm>
        </p:spPr>
        <p:txBody>
          <a:bodyPr>
            <a:noAutofit/>
          </a:bodyPr>
          <a:lstStyle/>
          <a:p>
            <a:pPr eaLnBrk="1" hangingPunct="1"/>
            <a:r>
              <a:rPr lang="en-US" sz="3200" b="1" dirty="0" smtClean="0">
                <a:latin typeface="Helvetica" pitchFamily="50" charset="0"/>
              </a:rPr>
              <a:t>11-9: Transformation and Logistic Regression</a:t>
            </a:r>
            <a:endParaRPr lang="en-US" sz="3200" dirty="0" smtClean="0">
              <a:latin typeface="Helvetica" pitchFamily="50" charset="0"/>
            </a:endParaRPr>
          </a:p>
        </p:txBody>
      </p:sp>
      <p:sp>
        <p:nvSpPr>
          <p:cNvPr id="9" name="Rectangle 11"/>
          <p:cNvSpPr>
            <a:spLocks noChangeArrowheads="1"/>
          </p:cNvSpPr>
          <p:nvPr/>
        </p:nvSpPr>
        <p:spPr bwMode="auto">
          <a:xfrm>
            <a:off x="2438400" y="5237202"/>
            <a:ext cx="4419600" cy="553998"/>
          </a:xfrm>
          <a:prstGeom prst="rect">
            <a:avLst/>
          </a:prstGeom>
          <a:noFill/>
          <a:ln w="9525">
            <a:noFill/>
            <a:miter lim="800000"/>
            <a:headEnd/>
            <a:tailEnd/>
          </a:ln>
        </p:spPr>
        <p:txBody>
          <a:bodyPr>
            <a:spAutoFit/>
          </a:bodyPr>
          <a:lstStyle/>
          <a:p>
            <a:r>
              <a:rPr lang="en-US" sz="1500" b="1" dirty="0" smtClean="0">
                <a:solidFill>
                  <a:srgbClr val="1F497D"/>
                </a:solidFill>
                <a:latin typeface="Helvetica" pitchFamily="50" charset="0"/>
              </a:rPr>
              <a:t>Figure 11-16 </a:t>
            </a:r>
            <a:r>
              <a:rPr lang="en-US" sz="1500" dirty="0" smtClean="0">
                <a:latin typeface="Helvetica" pitchFamily="50" charset="0"/>
              </a:rPr>
              <a:t>Plot of DC output versus </a:t>
            </a:r>
            <a:r>
              <a:rPr lang="en-US" sz="1500" i="1" dirty="0" smtClean="0">
                <a:latin typeface="Helvetica" pitchFamily="50" charset="0"/>
              </a:rPr>
              <a:t>x</a:t>
            </a:r>
            <a:r>
              <a:rPr lang="en-US" sz="1500" dirty="0" smtClean="0">
                <a:latin typeface="Helvetica" pitchFamily="50" charset="0"/>
              </a:rPr>
              <a:t>’ = 1/</a:t>
            </a:r>
            <a:r>
              <a:rPr lang="en-US" sz="1500" i="1" dirty="0" smtClean="0">
                <a:latin typeface="Helvetica" pitchFamily="50" charset="0"/>
              </a:rPr>
              <a:t>x</a:t>
            </a:r>
            <a:r>
              <a:rPr lang="en-US" sz="1500" dirty="0" smtClean="0">
                <a:latin typeface="Helvetica" pitchFamily="50" charset="0"/>
              </a:rPr>
              <a:t> for the windmill data.</a:t>
            </a:r>
            <a:endParaRPr lang="en-US" sz="1500" dirty="0">
              <a:latin typeface="Helvetica" pitchFamily="50" charset="0"/>
            </a:endParaRPr>
          </a:p>
        </p:txBody>
      </p:sp>
      <p:pic>
        <p:nvPicPr>
          <p:cNvPr id="335875" name="Picture 3"/>
          <p:cNvPicPr>
            <a:picLocks noChangeAspect="1" noChangeArrowheads="1"/>
          </p:cNvPicPr>
          <p:nvPr/>
        </p:nvPicPr>
        <p:blipFill>
          <a:blip r:embed="rId3"/>
          <a:srcRect/>
          <a:stretch>
            <a:fillRect/>
          </a:stretch>
        </p:blipFill>
        <p:spPr bwMode="auto">
          <a:xfrm>
            <a:off x="1981200" y="1447800"/>
            <a:ext cx="5114925" cy="3667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4"/>
          <p:cNvSpPr txBox="1">
            <a:spLocks noChangeArrowheads="1"/>
          </p:cNvSpPr>
          <p:nvPr/>
        </p:nvSpPr>
        <p:spPr bwMode="auto">
          <a:xfrm>
            <a:off x="228600" y="762000"/>
            <a:ext cx="7924800" cy="519113"/>
          </a:xfrm>
          <a:prstGeom prst="rect">
            <a:avLst/>
          </a:prstGeom>
          <a:noFill/>
          <a:ln w="9525">
            <a:noFill/>
            <a:miter lim="800000"/>
            <a:headEnd/>
            <a:tailEnd/>
          </a:ln>
        </p:spPr>
        <p:txBody>
          <a:bodyPr>
            <a:spAutoFit/>
          </a:bodyPr>
          <a:lstStyle/>
          <a:p>
            <a:r>
              <a:rPr lang="en-US" sz="2800" b="1" dirty="0">
                <a:latin typeface="Helvetica" pitchFamily="50" charset="0"/>
              </a:rPr>
              <a:t>Example 11-9 </a:t>
            </a:r>
            <a:r>
              <a:rPr lang="en-US" b="1" dirty="0">
                <a:latin typeface="Helvetica" pitchFamily="50" charset="0"/>
              </a:rPr>
              <a:t>(Continued)</a:t>
            </a:r>
            <a:endParaRPr lang="en-US" sz="2800" b="1" dirty="0">
              <a:latin typeface="Helvetica" pitchFamily="50" charset="0"/>
              <a:sym typeface="Symbol" pitchFamily="18" charset="2"/>
            </a:endParaRPr>
          </a:p>
        </p:txBody>
      </p:sp>
      <p:sp>
        <p:nvSpPr>
          <p:cNvPr id="81926" name="Slide Number Placeholder 6"/>
          <p:cNvSpPr>
            <a:spLocks noGrp="1"/>
          </p:cNvSpPr>
          <p:nvPr>
            <p:ph type="sldNum" sz="quarter" idx="12"/>
          </p:nvPr>
        </p:nvSpPr>
        <p:spPr bwMode="auto">
          <a:noFill/>
          <a:ln>
            <a:miter lim="800000"/>
            <a:headEnd/>
            <a:tailEnd/>
          </a:ln>
        </p:spPr>
        <p:txBody>
          <a:bodyPr/>
          <a:lstStyle/>
          <a:p>
            <a:fld id="{FE7408A1-40FF-4997-A2DB-E1A1D9C1CD25}" type="slidenum">
              <a:rPr lang="en-US">
                <a:latin typeface="Helvetica" pitchFamily="50" charset="0"/>
                <a:cs typeface="Arial" charset="0"/>
              </a:rPr>
              <a:pPr/>
              <a:t>53</a:t>
            </a:fld>
            <a:endParaRPr lang="en-US">
              <a:latin typeface="Helvetica" pitchFamily="50" charset="0"/>
              <a:cs typeface="Arial" charset="0"/>
            </a:endParaRPr>
          </a:p>
        </p:txBody>
      </p:sp>
      <p:sp>
        <p:nvSpPr>
          <p:cNvPr id="8" name="TextBox 7"/>
          <p:cNvSpPr txBox="1"/>
          <p:nvPr/>
        </p:nvSpPr>
        <p:spPr>
          <a:xfrm>
            <a:off x="457200" y="4953000"/>
            <a:ext cx="8534400" cy="1815882"/>
          </a:xfrm>
          <a:prstGeom prst="rect">
            <a:avLst/>
          </a:prstGeom>
          <a:noFill/>
        </p:spPr>
        <p:txBody>
          <a:bodyPr wrap="square" rtlCol="0">
            <a:spAutoFit/>
          </a:bodyPr>
          <a:lstStyle/>
          <a:p>
            <a:r>
              <a:rPr lang="en-US" sz="1400" dirty="0" smtClean="0">
                <a:latin typeface="Helvetica" pitchFamily="34" charset="0"/>
                <a:cs typeface="Helvetica" pitchFamily="34" charset="0"/>
              </a:rPr>
              <a:t>A plot of the residuals from the transformed model versus      is shown in Figure 11-17. This plot does not reveal any serious problem with inequality of variance. The normal probability plot, shown in Figure 11-18, gives a mild indication that the errors come from a distribution with heavier tails than the normal (notice the slight upward and downward curve at the extremes). This normal probability plot has the </a:t>
            </a:r>
            <a:r>
              <a:rPr lang="en-US" sz="1400" i="1" dirty="0" smtClean="0">
                <a:latin typeface="Helvetica" pitchFamily="34" charset="0"/>
                <a:cs typeface="Helvetica" pitchFamily="34" charset="0"/>
              </a:rPr>
              <a:t>z</a:t>
            </a:r>
            <a:r>
              <a:rPr lang="en-US" sz="1400" dirty="0" smtClean="0">
                <a:latin typeface="Helvetica" pitchFamily="34" charset="0"/>
                <a:cs typeface="Helvetica" pitchFamily="34" charset="0"/>
              </a:rPr>
              <a:t>-score value plotted on the horizontal axis. Since there is no strong signal of model inadequacy, we conclude that the transformed model is satisfactory.</a:t>
            </a:r>
          </a:p>
          <a:p>
            <a:r>
              <a:rPr lang="en-US" sz="1400" b="1" dirty="0" smtClean="0">
                <a:latin typeface="Helvetica" pitchFamily="34" charset="0"/>
                <a:cs typeface="Helvetica" pitchFamily="34" charset="0"/>
              </a:rPr>
              <a:t> </a:t>
            </a:r>
            <a:endParaRPr lang="en-US" sz="1400" dirty="0" smtClean="0">
              <a:latin typeface="Helvetica" pitchFamily="34" charset="0"/>
              <a:cs typeface="Helvetica" pitchFamily="34" charset="0"/>
            </a:endParaRPr>
          </a:p>
          <a:p>
            <a:endParaRPr lang="en-US" sz="1400" dirty="0">
              <a:latin typeface="Helvetica" pitchFamily="34" charset="0"/>
              <a:cs typeface="Helvetica" pitchFamily="34" charset="0"/>
            </a:endParaRPr>
          </a:p>
        </p:txBody>
      </p:sp>
      <p:sp>
        <p:nvSpPr>
          <p:cNvPr id="292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2865" name="Object 1"/>
          <p:cNvGraphicFramePr>
            <a:graphicFrameLocks noChangeAspect="1"/>
          </p:cNvGraphicFramePr>
          <p:nvPr/>
        </p:nvGraphicFramePr>
        <p:xfrm>
          <a:off x="5099050" y="4964113"/>
          <a:ext cx="157163" cy="311150"/>
        </p:xfrm>
        <a:graphic>
          <a:graphicData uri="http://schemas.openxmlformats.org/presentationml/2006/ole">
            <mc:AlternateContent xmlns:mc="http://schemas.openxmlformats.org/markup-compatibility/2006">
              <mc:Choice xmlns:v="urn:schemas-microsoft-com:vml" Requires="v">
                <p:oleObj spid="_x0000_s292867" name="Equation" r:id="rId4" imgW="152280" imgH="228600" progId="Equation.DSMT4">
                  <p:embed/>
                </p:oleObj>
              </mc:Choice>
              <mc:Fallback>
                <p:oleObj name="Equation" r:id="rId4" imgW="152280" imgH="2286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050" y="4964113"/>
                        <a:ext cx="157163"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11-9 Transformation and Logistic Regression</a:t>
            </a:r>
            <a:endParaRPr lang="en-US" dirty="0">
              <a:latin typeface="Helvetica" pitchFamily="50" charset="0"/>
            </a:endParaRPr>
          </a:p>
        </p:txBody>
      </p:sp>
      <p:sp>
        <p:nvSpPr>
          <p:cNvPr id="13" name="Rectangle 2"/>
          <p:cNvSpPr>
            <a:spLocks noGrp="1" noChangeArrowheads="1"/>
          </p:cNvSpPr>
          <p:nvPr>
            <p:ph type="title"/>
          </p:nvPr>
        </p:nvSpPr>
        <p:spPr>
          <a:xfrm>
            <a:off x="0" y="0"/>
            <a:ext cx="9144000" cy="838200"/>
          </a:xfrm>
        </p:spPr>
        <p:txBody>
          <a:bodyPr>
            <a:noAutofit/>
          </a:bodyPr>
          <a:lstStyle/>
          <a:p>
            <a:pPr eaLnBrk="1" hangingPunct="1"/>
            <a:r>
              <a:rPr lang="en-US" sz="3200" b="1" dirty="0" smtClean="0">
                <a:latin typeface="Helvetica" pitchFamily="50" charset="0"/>
              </a:rPr>
              <a:t>11-9: Transformation and Logistic Regression</a:t>
            </a:r>
            <a:endParaRPr lang="en-US" sz="3200" dirty="0" smtClean="0">
              <a:latin typeface="Helvetica" pitchFamily="50" charset="0"/>
            </a:endParaRPr>
          </a:p>
        </p:txBody>
      </p:sp>
      <p:sp>
        <p:nvSpPr>
          <p:cNvPr id="14" name="Rectangle 13"/>
          <p:cNvSpPr>
            <a:spLocks noChangeArrowheads="1"/>
          </p:cNvSpPr>
          <p:nvPr/>
        </p:nvSpPr>
        <p:spPr bwMode="auto">
          <a:xfrm>
            <a:off x="762000" y="4343400"/>
            <a:ext cx="4038600" cy="461665"/>
          </a:xfrm>
          <a:prstGeom prst="rect">
            <a:avLst/>
          </a:prstGeom>
          <a:noFill/>
          <a:ln w="9525">
            <a:noFill/>
            <a:miter lim="800000"/>
            <a:headEnd/>
            <a:tailEnd/>
          </a:ln>
        </p:spPr>
        <p:txBody>
          <a:bodyPr wrap="square">
            <a:spAutoFit/>
          </a:bodyPr>
          <a:lstStyle/>
          <a:p>
            <a:r>
              <a:rPr lang="en-US" sz="1200" b="1" dirty="0" smtClean="0">
                <a:solidFill>
                  <a:srgbClr val="1F497D"/>
                </a:solidFill>
                <a:latin typeface="Helvetica" pitchFamily="50" charset="0"/>
              </a:rPr>
              <a:t>Figure 11-17 </a:t>
            </a:r>
            <a:r>
              <a:rPr lang="en-US" sz="1200" dirty="0" smtClean="0">
                <a:latin typeface="Helvetica" pitchFamily="50" charset="0"/>
              </a:rPr>
              <a:t>Plot of residuals versus fitted values</a:t>
            </a:r>
          </a:p>
          <a:p>
            <a:r>
              <a:rPr lang="en-US" sz="1200" dirty="0" smtClean="0">
                <a:latin typeface="Helvetica" pitchFamily="50" charset="0"/>
              </a:rPr>
              <a:t>     for the transformed model for the windmill data.</a:t>
            </a:r>
            <a:endParaRPr lang="en-US" sz="1200" dirty="0">
              <a:latin typeface="Helvetica" pitchFamily="50" charset="0"/>
            </a:endParaRPr>
          </a:p>
        </p:txBody>
      </p:sp>
      <p:graphicFrame>
        <p:nvGraphicFramePr>
          <p:cNvPr id="2" name="Object 2"/>
          <p:cNvGraphicFramePr>
            <a:graphicFrameLocks noChangeAspect="1"/>
          </p:cNvGraphicFramePr>
          <p:nvPr/>
        </p:nvGraphicFramePr>
        <p:xfrm>
          <a:off x="914400" y="4572000"/>
          <a:ext cx="152400" cy="228600"/>
        </p:xfrm>
        <a:graphic>
          <a:graphicData uri="http://schemas.openxmlformats.org/presentationml/2006/ole">
            <mc:AlternateContent xmlns:mc="http://schemas.openxmlformats.org/markup-compatibility/2006">
              <mc:Choice xmlns:v="urn:schemas-microsoft-com:vml" Requires="v">
                <p:oleObj spid="_x0000_s292868" name="Equation" r:id="rId6" imgW="152280" imgH="228600" progId="Equation.DSMT4">
                  <p:embed/>
                </p:oleObj>
              </mc:Choice>
              <mc:Fallback>
                <p:oleObj name="Equation" r:id="rId6" imgW="152280" imgH="22860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572000"/>
                        <a:ext cx="152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a:spLocks noChangeArrowheads="1"/>
          </p:cNvSpPr>
          <p:nvPr/>
        </p:nvSpPr>
        <p:spPr bwMode="auto">
          <a:xfrm>
            <a:off x="4572000" y="4343400"/>
            <a:ext cx="4038600" cy="461665"/>
          </a:xfrm>
          <a:prstGeom prst="rect">
            <a:avLst/>
          </a:prstGeom>
          <a:noFill/>
          <a:ln w="9525">
            <a:noFill/>
            <a:miter lim="800000"/>
            <a:headEnd/>
            <a:tailEnd/>
          </a:ln>
        </p:spPr>
        <p:txBody>
          <a:bodyPr wrap="square">
            <a:spAutoFit/>
          </a:bodyPr>
          <a:lstStyle/>
          <a:p>
            <a:r>
              <a:rPr lang="en-US" sz="1200" b="1" dirty="0" smtClean="0">
                <a:solidFill>
                  <a:srgbClr val="1F497D"/>
                </a:solidFill>
                <a:latin typeface="Helvetica" pitchFamily="50" charset="0"/>
              </a:rPr>
              <a:t>Figure 11-18 </a:t>
            </a:r>
            <a:r>
              <a:rPr lang="en-US" sz="1200" dirty="0" smtClean="0">
                <a:latin typeface="Helvetica" pitchFamily="50" charset="0"/>
              </a:rPr>
              <a:t>Normal probability plot of the residuals      for the transformed model for the windmill data. </a:t>
            </a:r>
            <a:endParaRPr lang="en-US" sz="1200" dirty="0">
              <a:latin typeface="Helvetica" pitchFamily="50" charset="0"/>
            </a:endParaRPr>
          </a:p>
        </p:txBody>
      </p:sp>
      <p:pic>
        <p:nvPicPr>
          <p:cNvPr id="292868" name="Picture 4"/>
          <p:cNvPicPr>
            <a:picLocks noChangeAspect="1" noChangeArrowheads="1"/>
          </p:cNvPicPr>
          <p:nvPr/>
        </p:nvPicPr>
        <p:blipFill>
          <a:blip r:embed="rId8"/>
          <a:srcRect/>
          <a:stretch>
            <a:fillRect/>
          </a:stretch>
        </p:blipFill>
        <p:spPr bwMode="auto">
          <a:xfrm>
            <a:off x="885825" y="1371600"/>
            <a:ext cx="3305175" cy="2924175"/>
          </a:xfrm>
          <a:prstGeom prst="rect">
            <a:avLst/>
          </a:prstGeom>
          <a:noFill/>
          <a:ln w="9525">
            <a:noFill/>
            <a:miter lim="800000"/>
            <a:headEnd/>
            <a:tailEnd/>
          </a:ln>
          <a:effectLst/>
        </p:spPr>
      </p:pic>
      <p:pic>
        <p:nvPicPr>
          <p:cNvPr id="292869" name="Picture 5"/>
          <p:cNvPicPr>
            <a:picLocks noChangeAspect="1" noChangeArrowheads="1"/>
          </p:cNvPicPr>
          <p:nvPr/>
        </p:nvPicPr>
        <p:blipFill>
          <a:blip r:embed="rId9"/>
          <a:srcRect/>
          <a:stretch>
            <a:fillRect/>
          </a:stretch>
        </p:blipFill>
        <p:spPr bwMode="auto">
          <a:xfrm>
            <a:off x="4581525" y="1181100"/>
            <a:ext cx="3495675" cy="3162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0"/>
            <a:ext cx="8229600" cy="838200"/>
          </a:xfrm>
        </p:spPr>
        <p:txBody>
          <a:bodyPr/>
          <a:lstStyle/>
          <a:p>
            <a:pPr eaLnBrk="1" hangingPunct="1"/>
            <a:r>
              <a:rPr lang="en-US" sz="3200" smtClean="0">
                <a:latin typeface="Helvetica" pitchFamily="50" charset="0"/>
              </a:rPr>
              <a:t>Important Terms &amp; Concepts of Chapter 11</a:t>
            </a:r>
          </a:p>
        </p:txBody>
      </p:sp>
      <p:sp>
        <p:nvSpPr>
          <p:cNvPr id="3" name="Content Placeholder 2"/>
          <p:cNvSpPr>
            <a:spLocks noGrp="1"/>
          </p:cNvSpPr>
          <p:nvPr>
            <p:ph idx="1"/>
          </p:nvPr>
        </p:nvSpPr>
        <p:spPr>
          <a:xfrm>
            <a:off x="609600" y="838200"/>
            <a:ext cx="8077200" cy="5410200"/>
          </a:xfrm>
        </p:spPr>
        <p:txBody>
          <a:bodyPr numCol="2" rtlCol="0">
            <a:noAutofit/>
          </a:bodyPr>
          <a:lstStyle/>
          <a:p>
            <a:pPr eaLnBrk="1" fontAlgn="auto" hangingPunct="1">
              <a:spcAft>
                <a:spcPts val="0"/>
              </a:spcAft>
              <a:buFont typeface="Arial" pitchFamily="34" charset="0"/>
              <a:buNone/>
              <a:defRPr/>
            </a:pPr>
            <a:r>
              <a:rPr lang="en-US" sz="2200" dirty="0" smtClean="0">
                <a:latin typeface="Helvetica" pitchFamily="50" charset="0"/>
              </a:rPr>
              <a:t>Analysis of variance test in regression</a:t>
            </a:r>
          </a:p>
          <a:p>
            <a:pPr eaLnBrk="1" fontAlgn="auto" hangingPunct="1">
              <a:spcAft>
                <a:spcPts val="0"/>
              </a:spcAft>
              <a:buFont typeface="Arial" pitchFamily="34" charset="0"/>
              <a:buNone/>
              <a:defRPr/>
            </a:pPr>
            <a:r>
              <a:rPr lang="en-US" sz="2200" dirty="0" smtClean="0">
                <a:latin typeface="Helvetica" pitchFamily="50" charset="0"/>
              </a:rPr>
              <a:t>Confidence interval on mean response</a:t>
            </a:r>
          </a:p>
          <a:p>
            <a:pPr eaLnBrk="1" fontAlgn="auto" hangingPunct="1">
              <a:spcAft>
                <a:spcPts val="0"/>
              </a:spcAft>
              <a:buFont typeface="Arial" pitchFamily="34" charset="0"/>
              <a:buNone/>
              <a:defRPr/>
            </a:pPr>
            <a:r>
              <a:rPr lang="en-US" sz="2200" dirty="0" smtClean="0">
                <a:latin typeface="Helvetica" pitchFamily="50" charset="0"/>
              </a:rPr>
              <a:t>Correlation coefficient</a:t>
            </a:r>
          </a:p>
          <a:p>
            <a:pPr eaLnBrk="1" fontAlgn="auto" hangingPunct="1">
              <a:spcAft>
                <a:spcPts val="0"/>
              </a:spcAft>
              <a:buFont typeface="Arial" pitchFamily="34" charset="0"/>
              <a:buNone/>
              <a:defRPr/>
            </a:pPr>
            <a:r>
              <a:rPr lang="en-US" sz="2200" dirty="0" smtClean="0">
                <a:latin typeface="Helvetica" pitchFamily="50" charset="0"/>
              </a:rPr>
              <a:t>Empirical model</a:t>
            </a:r>
          </a:p>
          <a:p>
            <a:pPr eaLnBrk="1" fontAlgn="auto" hangingPunct="1">
              <a:spcAft>
                <a:spcPts val="0"/>
              </a:spcAft>
              <a:buFont typeface="Arial" pitchFamily="34" charset="0"/>
              <a:buNone/>
              <a:defRPr/>
            </a:pPr>
            <a:r>
              <a:rPr lang="en-US" sz="2200" dirty="0" smtClean="0">
                <a:latin typeface="Helvetica" pitchFamily="50" charset="0"/>
              </a:rPr>
              <a:t>Confidence intervals on model parameters</a:t>
            </a:r>
          </a:p>
          <a:p>
            <a:pPr eaLnBrk="1" fontAlgn="auto" hangingPunct="1">
              <a:spcAft>
                <a:spcPts val="0"/>
              </a:spcAft>
              <a:buFont typeface="Arial" pitchFamily="34" charset="0"/>
              <a:buNone/>
              <a:defRPr/>
            </a:pPr>
            <a:r>
              <a:rPr lang="en-US" sz="2200" dirty="0" smtClean="0">
                <a:latin typeface="Helvetica" pitchFamily="50" charset="0"/>
              </a:rPr>
              <a:t>Intrinsically linear model</a:t>
            </a:r>
          </a:p>
          <a:p>
            <a:pPr eaLnBrk="1" fontAlgn="auto" hangingPunct="1">
              <a:spcAft>
                <a:spcPts val="0"/>
              </a:spcAft>
              <a:buFont typeface="Arial" pitchFamily="34" charset="0"/>
              <a:buNone/>
              <a:defRPr/>
            </a:pPr>
            <a:r>
              <a:rPr lang="en-US" sz="2200" dirty="0" smtClean="0">
                <a:latin typeface="Helvetica" pitchFamily="50" charset="0"/>
              </a:rPr>
              <a:t>Least squares estimation of regression model parameters</a:t>
            </a:r>
          </a:p>
          <a:p>
            <a:pPr eaLnBrk="1" fontAlgn="auto" hangingPunct="1">
              <a:spcAft>
                <a:spcPts val="0"/>
              </a:spcAft>
              <a:buFont typeface="Arial" pitchFamily="34" charset="0"/>
              <a:buNone/>
              <a:defRPr/>
            </a:pPr>
            <a:r>
              <a:rPr lang="en-US" sz="2200" dirty="0" smtClean="0">
                <a:latin typeface="Helvetica" pitchFamily="50" charset="0"/>
              </a:rPr>
              <a:t>Logistics regression</a:t>
            </a:r>
          </a:p>
          <a:p>
            <a:pPr eaLnBrk="1" fontAlgn="auto" hangingPunct="1">
              <a:spcAft>
                <a:spcPts val="0"/>
              </a:spcAft>
              <a:buFont typeface="Arial" pitchFamily="34" charset="0"/>
              <a:buNone/>
              <a:defRPr/>
            </a:pPr>
            <a:r>
              <a:rPr lang="en-US" sz="2200" dirty="0" smtClean="0">
                <a:latin typeface="Helvetica" pitchFamily="50" charset="0"/>
              </a:rPr>
              <a:t>Model adequacy checking</a:t>
            </a:r>
          </a:p>
          <a:p>
            <a:pPr eaLnBrk="1" fontAlgn="auto" hangingPunct="1">
              <a:spcAft>
                <a:spcPts val="0"/>
              </a:spcAft>
              <a:buFont typeface="Arial" pitchFamily="34" charset="0"/>
              <a:buNone/>
              <a:defRPr/>
            </a:pPr>
            <a:r>
              <a:rPr lang="en-US" sz="2200" dirty="0" smtClean="0">
                <a:latin typeface="Helvetica" pitchFamily="50" charset="0"/>
              </a:rPr>
              <a:t>Odds ratio</a:t>
            </a:r>
          </a:p>
          <a:p>
            <a:pPr eaLnBrk="1" fontAlgn="auto" hangingPunct="1">
              <a:spcAft>
                <a:spcPts val="0"/>
              </a:spcAft>
              <a:buFont typeface="Arial" pitchFamily="34" charset="0"/>
              <a:buNone/>
              <a:defRPr/>
            </a:pPr>
            <a:r>
              <a:rPr lang="en-US" sz="2200" dirty="0" smtClean="0">
                <a:latin typeface="Helvetica" pitchFamily="50" charset="0"/>
              </a:rPr>
              <a:t>Prediction interval on a future observation</a:t>
            </a:r>
          </a:p>
          <a:p>
            <a:pPr eaLnBrk="1" fontAlgn="auto" hangingPunct="1">
              <a:spcAft>
                <a:spcPts val="0"/>
              </a:spcAft>
              <a:buFont typeface="Arial" pitchFamily="34" charset="0"/>
              <a:buNone/>
              <a:defRPr/>
            </a:pPr>
            <a:r>
              <a:rPr lang="en-US" sz="2200" dirty="0" smtClean="0">
                <a:latin typeface="Helvetica" pitchFamily="50" charset="0"/>
              </a:rPr>
              <a:t>Regression analysis</a:t>
            </a:r>
          </a:p>
          <a:p>
            <a:pPr eaLnBrk="1" fontAlgn="auto" hangingPunct="1">
              <a:spcAft>
                <a:spcPts val="0"/>
              </a:spcAft>
              <a:buFont typeface="Arial" pitchFamily="34" charset="0"/>
              <a:buNone/>
              <a:defRPr/>
            </a:pPr>
            <a:r>
              <a:rPr lang="en-US" sz="2200" dirty="0" smtClean="0">
                <a:latin typeface="Helvetica" pitchFamily="50" charset="0"/>
              </a:rPr>
              <a:t>Residual plots</a:t>
            </a:r>
          </a:p>
          <a:p>
            <a:pPr eaLnBrk="1" fontAlgn="auto" hangingPunct="1">
              <a:spcAft>
                <a:spcPts val="0"/>
              </a:spcAft>
              <a:buFont typeface="Arial" pitchFamily="34" charset="0"/>
              <a:buNone/>
              <a:defRPr/>
            </a:pPr>
            <a:r>
              <a:rPr lang="en-US" sz="2200" dirty="0" smtClean="0">
                <a:latin typeface="Helvetica" pitchFamily="50" charset="0"/>
              </a:rPr>
              <a:t>Residuals</a:t>
            </a:r>
          </a:p>
          <a:p>
            <a:pPr eaLnBrk="1" fontAlgn="auto" hangingPunct="1">
              <a:spcAft>
                <a:spcPts val="0"/>
              </a:spcAft>
              <a:buFont typeface="Arial" pitchFamily="34" charset="0"/>
              <a:buNone/>
              <a:defRPr/>
            </a:pPr>
            <a:r>
              <a:rPr lang="en-US" sz="2200" dirty="0" smtClean="0">
                <a:latin typeface="Helvetica" pitchFamily="50" charset="0"/>
              </a:rPr>
              <a:t>Scatter diagram</a:t>
            </a:r>
          </a:p>
          <a:p>
            <a:pPr eaLnBrk="1" fontAlgn="auto" hangingPunct="1">
              <a:spcAft>
                <a:spcPts val="0"/>
              </a:spcAft>
              <a:buFont typeface="Arial" pitchFamily="34" charset="0"/>
              <a:buNone/>
              <a:defRPr/>
            </a:pPr>
            <a:r>
              <a:rPr lang="en-US" sz="2200" dirty="0" smtClean="0">
                <a:latin typeface="Helvetica" pitchFamily="50" charset="0"/>
              </a:rPr>
              <a:t>Simple linear regression model standard error</a:t>
            </a:r>
          </a:p>
          <a:p>
            <a:pPr eaLnBrk="1" fontAlgn="auto" hangingPunct="1">
              <a:spcAft>
                <a:spcPts val="0"/>
              </a:spcAft>
              <a:buFont typeface="Arial" pitchFamily="34" charset="0"/>
              <a:buNone/>
              <a:defRPr/>
            </a:pPr>
            <a:r>
              <a:rPr lang="en-US" sz="2200" dirty="0" smtClean="0">
                <a:latin typeface="Helvetica" pitchFamily="50" charset="0"/>
              </a:rPr>
              <a:t>Statistical test on model parameters</a:t>
            </a:r>
          </a:p>
          <a:p>
            <a:pPr eaLnBrk="1" fontAlgn="auto" hangingPunct="1">
              <a:spcAft>
                <a:spcPts val="0"/>
              </a:spcAft>
              <a:buFont typeface="Arial" pitchFamily="34" charset="0"/>
              <a:buNone/>
              <a:defRPr/>
            </a:pPr>
            <a:r>
              <a:rPr lang="en-US" sz="2200" dirty="0" smtClean="0">
                <a:latin typeface="Helvetica" pitchFamily="50" charset="0"/>
              </a:rPr>
              <a:t>Transformations</a:t>
            </a:r>
          </a:p>
        </p:txBody>
      </p:sp>
      <p:sp>
        <p:nvSpPr>
          <p:cNvPr id="82948" name="Slide Number Placeholder 4"/>
          <p:cNvSpPr>
            <a:spLocks noGrp="1"/>
          </p:cNvSpPr>
          <p:nvPr>
            <p:ph type="sldNum" sz="quarter" idx="12"/>
          </p:nvPr>
        </p:nvSpPr>
        <p:spPr bwMode="auto">
          <a:noFill/>
          <a:ln>
            <a:miter lim="800000"/>
            <a:headEnd/>
            <a:tailEnd/>
          </a:ln>
        </p:spPr>
        <p:txBody>
          <a:bodyPr/>
          <a:lstStyle/>
          <a:p>
            <a:fld id="{B7F01FBB-B7D8-4A21-BF7A-DDADA3E171C4}" type="slidenum">
              <a:rPr lang="en-US">
                <a:latin typeface="Helvetica" pitchFamily="50" charset="0"/>
                <a:cs typeface="Arial" charset="0"/>
              </a:rPr>
              <a:pPr/>
              <a:t>54</a:t>
            </a:fld>
            <a:endParaRPr lang="en-US">
              <a:latin typeface="Helvetica" pitchFamily="50" charset="0"/>
              <a:cs typeface="Arial" charset="0"/>
            </a:endParaRPr>
          </a:p>
        </p:txBody>
      </p:sp>
      <p:sp>
        <p:nvSpPr>
          <p:cNvPr id="7" name="Footer Placeholder 6"/>
          <p:cNvSpPr>
            <a:spLocks noGrp="1"/>
          </p:cNvSpPr>
          <p:nvPr>
            <p:ph type="ftr" sz="quarter" idx="11"/>
          </p:nvPr>
        </p:nvSpPr>
        <p:spPr/>
        <p:txBody>
          <a:bodyPr/>
          <a:lstStyle/>
          <a:p>
            <a:pPr>
              <a:defRPr/>
            </a:pPr>
            <a:r>
              <a:rPr lang="en-US">
                <a:latin typeface="Helvetica" pitchFamily="50" charset="0"/>
              </a:rPr>
              <a:t>Chapter 11 Summary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838200"/>
          </a:xfrm>
        </p:spPr>
        <p:txBody>
          <a:bodyPr/>
          <a:lstStyle/>
          <a:p>
            <a:pPr eaLnBrk="1" hangingPunct="1"/>
            <a:r>
              <a:rPr lang="en-US" sz="3600" b="1" dirty="0" smtClean="0">
                <a:latin typeface="Helvetica" pitchFamily="50" charset="0"/>
              </a:rPr>
              <a:t>11-2: Simple Linear Regression </a:t>
            </a:r>
            <a:endParaRPr lang="en-US" sz="3600" dirty="0" smtClean="0">
              <a:latin typeface="Helvetica" pitchFamily="50" charset="0"/>
            </a:endParaRPr>
          </a:p>
        </p:txBody>
      </p:sp>
      <p:sp>
        <p:nvSpPr>
          <p:cNvPr id="21507"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21508" name="Text Box 7"/>
          <p:cNvSpPr txBox="1">
            <a:spLocks noChangeArrowheads="1"/>
          </p:cNvSpPr>
          <p:nvPr/>
        </p:nvSpPr>
        <p:spPr bwMode="auto">
          <a:xfrm>
            <a:off x="381000" y="838200"/>
            <a:ext cx="5943600" cy="523220"/>
          </a:xfrm>
          <a:prstGeom prst="rect">
            <a:avLst/>
          </a:prstGeom>
          <a:noFill/>
          <a:ln w="9525">
            <a:noFill/>
            <a:miter lim="800000"/>
            <a:headEnd/>
            <a:tailEnd/>
          </a:ln>
        </p:spPr>
        <p:txBody>
          <a:bodyPr>
            <a:spAutoFit/>
          </a:bodyPr>
          <a:lstStyle/>
          <a:p>
            <a:r>
              <a:rPr lang="en-US" sz="2800" b="1" dirty="0" smtClean="0"/>
              <a:t>Least Squares Estimates</a:t>
            </a:r>
            <a:endParaRPr lang="en-US" sz="2800" b="1" dirty="0">
              <a:solidFill>
                <a:schemeClr val="accent1"/>
              </a:solidFill>
              <a:latin typeface="Helvetica" pitchFamily="50" charset="0"/>
            </a:endParaRPr>
          </a:p>
        </p:txBody>
      </p:sp>
      <p:sp>
        <p:nvSpPr>
          <p:cNvPr id="21509" name="Slide Number Placeholder 6"/>
          <p:cNvSpPr>
            <a:spLocks noGrp="1"/>
          </p:cNvSpPr>
          <p:nvPr>
            <p:ph type="sldNum" sz="quarter" idx="12"/>
          </p:nvPr>
        </p:nvSpPr>
        <p:spPr bwMode="auto">
          <a:noFill/>
          <a:ln>
            <a:miter lim="800000"/>
            <a:headEnd/>
            <a:tailEnd/>
          </a:ln>
        </p:spPr>
        <p:txBody>
          <a:bodyPr/>
          <a:lstStyle/>
          <a:p>
            <a:fld id="{88269670-FB90-44E5-80E1-38DDC0E19C07}" type="slidenum">
              <a:rPr lang="en-US">
                <a:latin typeface="Helvetica" pitchFamily="50" charset="0"/>
                <a:cs typeface="Arial" charset="0"/>
              </a:rPr>
              <a:pPr/>
              <a:t>6</a:t>
            </a:fld>
            <a:endParaRPr lang="en-US">
              <a:latin typeface="Helvetica" pitchFamily="50" charset="0"/>
              <a:cs typeface="Arial" charset="0"/>
            </a:endParaRPr>
          </a:p>
        </p:txBody>
      </p:sp>
      <p:sp>
        <p:nvSpPr>
          <p:cNvPr id="7" name="TextBox 6"/>
          <p:cNvSpPr txBox="1"/>
          <p:nvPr/>
        </p:nvSpPr>
        <p:spPr>
          <a:xfrm>
            <a:off x="457200" y="1371600"/>
            <a:ext cx="8153400" cy="5016758"/>
          </a:xfrm>
          <a:prstGeom prst="rect">
            <a:avLst/>
          </a:prstGeom>
          <a:noFill/>
        </p:spPr>
        <p:txBody>
          <a:bodyPr wrap="square" rtlCol="0">
            <a:spAutoFit/>
          </a:bodyPr>
          <a:lstStyle/>
          <a:p>
            <a:r>
              <a:rPr lang="en-US" sz="2000" dirty="0" smtClean="0">
                <a:latin typeface="Helvetica" pitchFamily="34" charset="0"/>
                <a:cs typeface="Helvetica" pitchFamily="34" charset="0"/>
              </a:rPr>
              <a:t>The </a:t>
            </a:r>
            <a:r>
              <a:rPr lang="en-US" sz="2000" b="1" dirty="0" smtClean="0">
                <a:latin typeface="Helvetica" pitchFamily="34" charset="0"/>
                <a:cs typeface="Helvetica" pitchFamily="34" charset="0"/>
              </a:rPr>
              <a:t>least-squares estimates</a:t>
            </a:r>
            <a:r>
              <a:rPr lang="en-US" sz="2000" dirty="0" smtClean="0">
                <a:latin typeface="Helvetica" pitchFamily="34" charset="0"/>
                <a:cs typeface="Helvetica" pitchFamily="34" charset="0"/>
              </a:rPr>
              <a:t> of the intercept and slope in the simple linear regression model are</a:t>
            </a:r>
          </a:p>
          <a:p>
            <a:endParaRPr lang="en-US" sz="2000" dirty="0" smtClean="0">
              <a:latin typeface="Helvetica" pitchFamily="34" charset="0"/>
              <a:cs typeface="Helvetica" pitchFamily="34" charset="0"/>
            </a:endParaRPr>
          </a:p>
          <a:p>
            <a:r>
              <a:rPr lang="en-US" sz="2000" dirty="0" smtClean="0">
                <a:latin typeface="Helvetica" pitchFamily="34" charset="0"/>
                <a:cs typeface="Helvetica" pitchFamily="34" charset="0"/>
              </a:rPr>
              <a:t>                                                                                        	(11-1)</a:t>
            </a:r>
          </a:p>
          <a:p>
            <a:endParaRPr lang="en-US" sz="2000" dirty="0" smtClean="0">
              <a:latin typeface="Helvetica" pitchFamily="34" charset="0"/>
              <a:cs typeface="Helvetica" pitchFamily="34" charset="0"/>
            </a:endParaRPr>
          </a:p>
          <a:p>
            <a:endParaRPr lang="en-US" sz="2000" dirty="0" smtClean="0">
              <a:latin typeface="Helvetica" pitchFamily="34" charset="0"/>
              <a:cs typeface="Helvetica" pitchFamily="34" charset="0"/>
            </a:endParaRPr>
          </a:p>
          <a:p>
            <a:endParaRPr lang="en-US" sz="2000" dirty="0" smtClean="0">
              <a:latin typeface="Helvetica" pitchFamily="34" charset="0"/>
              <a:cs typeface="Helvetica" pitchFamily="34" charset="0"/>
            </a:endParaRPr>
          </a:p>
          <a:p>
            <a:endParaRPr lang="en-US" sz="2000" dirty="0" smtClean="0">
              <a:latin typeface="Helvetica" pitchFamily="34" charset="0"/>
              <a:cs typeface="Helvetica" pitchFamily="34" charset="0"/>
            </a:endParaRPr>
          </a:p>
          <a:p>
            <a:r>
              <a:rPr lang="en-US" sz="2000" dirty="0" smtClean="0">
                <a:latin typeface="Helvetica" pitchFamily="34" charset="0"/>
                <a:cs typeface="Helvetica" pitchFamily="34" charset="0"/>
              </a:rPr>
              <a:t>                                                                                	</a:t>
            </a:r>
          </a:p>
          <a:p>
            <a:r>
              <a:rPr lang="en-US" sz="2000" dirty="0" smtClean="0">
                <a:latin typeface="Helvetica" pitchFamily="34" charset="0"/>
                <a:cs typeface="Helvetica" pitchFamily="34" charset="0"/>
              </a:rPr>
              <a:t>                                                                                             (11-2)</a:t>
            </a:r>
          </a:p>
          <a:p>
            <a:endParaRPr lang="en-US" sz="2000" dirty="0" smtClean="0">
              <a:latin typeface="Helvetica" pitchFamily="34" charset="0"/>
              <a:cs typeface="Helvetica" pitchFamily="34" charset="0"/>
            </a:endParaRPr>
          </a:p>
          <a:p>
            <a:endParaRPr lang="en-US" sz="2000" dirty="0" smtClean="0">
              <a:latin typeface="Helvetica" pitchFamily="34" charset="0"/>
              <a:cs typeface="Helvetica" pitchFamily="34" charset="0"/>
            </a:endParaRPr>
          </a:p>
          <a:p>
            <a:endParaRPr lang="en-US" sz="2000" dirty="0" smtClean="0">
              <a:latin typeface="Helvetica" pitchFamily="34" charset="0"/>
              <a:cs typeface="Helvetica" pitchFamily="34" charset="0"/>
            </a:endParaRPr>
          </a:p>
          <a:p>
            <a:endParaRPr lang="en-US" sz="2000" dirty="0" smtClean="0">
              <a:latin typeface="Helvetica" pitchFamily="34" charset="0"/>
              <a:cs typeface="Helvetica" pitchFamily="34" charset="0"/>
            </a:endParaRPr>
          </a:p>
          <a:p>
            <a:r>
              <a:rPr lang="en-US" sz="2000" dirty="0" smtClean="0">
                <a:latin typeface="Helvetica" pitchFamily="34" charset="0"/>
                <a:cs typeface="Helvetica" pitchFamily="34" charset="0"/>
              </a:rPr>
              <a:t>where                               and                             .</a:t>
            </a:r>
          </a:p>
          <a:p>
            <a:endParaRPr lang="en-US" sz="2000" dirty="0">
              <a:latin typeface="Helvetica" pitchFamily="34" charset="0"/>
              <a:cs typeface="Helvetica" pitchFamily="34" charset="0"/>
            </a:endParaRPr>
          </a:p>
        </p:txBody>
      </p:sp>
      <p:sp>
        <p:nvSpPr>
          <p:cNvPr id="11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7761" name="Object 1"/>
          <p:cNvGraphicFramePr>
            <a:graphicFrameLocks noChangeAspect="1"/>
          </p:cNvGraphicFramePr>
          <p:nvPr/>
        </p:nvGraphicFramePr>
        <p:xfrm>
          <a:off x="2819400" y="2209800"/>
          <a:ext cx="2057400" cy="485775"/>
        </p:xfrm>
        <a:graphic>
          <a:graphicData uri="http://schemas.openxmlformats.org/presentationml/2006/ole">
            <mc:AlternateContent xmlns:mc="http://schemas.openxmlformats.org/markup-compatibility/2006">
              <mc:Choice xmlns:v="urn:schemas-microsoft-com:vml" Requires="v">
                <p:oleObj spid="_x0000_s117769" name="Equation" r:id="rId4" imgW="799753" imgH="253890" progId="Equation.DSMT4">
                  <p:embed/>
                </p:oleObj>
              </mc:Choice>
              <mc:Fallback>
                <p:oleObj name="Equation" r:id="rId4" imgW="799753" imgH="25389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209800"/>
                        <a:ext cx="20574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7763" name="Object 3"/>
          <p:cNvGraphicFramePr>
            <a:graphicFrameLocks noChangeAspect="1"/>
          </p:cNvGraphicFramePr>
          <p:nvPr/>
        </p:nvGraphicFramePr>
        <p:xfrm>
          <a:off x="1828800" y="2819400"/>
          <a:ext cx="4724400" cy="2590800"/>
        </p:xfrm>
        <a:graphic>
          <a:graphicData uri="http://schemas.openxmlformats.org/presentationml/2006/ole">
            <mc:AlternateContent xmlns:mc="http://schemas.openxmlformats.org/markup-compatibility/2006">
              <mc:Choice xmlns:v="urn:schemas-microsoft-com:vml" Requires="v">
                <p:oleObj spid="_x0000_s117770" name="Equation" r:id="rId6" imgW="1879600" imgH="1498600" progId="Equation.DSMT4">
                  <p:embed/>
                </p:oleObj>
              </mc:Choice>
              <mc:Fallback>
                <p:oleObj name="Equation" r:id="rId6" imgW="1879600" imgH="149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2819400"/>
                        <a:ext cx="4724400"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7765" name="Object 5"/>
          <p:cNvGraphicFramePr>
            <a:graphicFrameLocks noChangeAspect="1"/>
          </p:cNvGraphicFramePr>
          <p:nvPr/>
        </p:nvGraphicFramePr>
        <p:xfrm>
          <a:off x="1447800" y="5562600"/>
          <a:ext cx="1981200" cy="533400"/>
        </p:xfrm>
        <a:graphic>
          <a:graphicData uri="http://schemas.openxmlformats.org/presentationml/2006/ole">
            <mc:AlternateContent xmlns:mc="http://schemas.openxmlformats.org/markup-compatibility/2006">
              <mc:Choice xmlns:v="urn:schemas-microsoft-com:vml" Requires="v">
                <p:oleObj spid="_x0000_s117771" name="Equation" r:id="rId8" imgW="1015559" imgH="266584" progId="Equation.DSMT4">
                  <p:embed/>
                </p:oleObj>
              </mc:Choice>
              <mc:Fallback>
                <p:oleObj name="Equation" r:id="rId8" imgW="1015559" imgH="266584"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5562600"/>
                        <a:ext cx="1981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67" name="Rectangle 7"/>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6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7768" name="Object 8"/>
          <p:cNvGraphicFramePr>
            <a:graphicFrameLocks noChangeAspect="1"/>
          </p:cNvGraphicFramePr>
          <p:nvPr/>
        </p:nvGraphicFramePr>
        <p:xfrm>
          <a:off x="3962400" y="5562600"/>
          <a:ext cx="1981200" cy="533400"/>
        </p:xfrm>
        <a:graphic>
          <a:graphicData uri="http://schemas.openxmlformats.org/presentationml/2006/ole">
            <mc:AlternateContent xmlns:mc="http://schemas.openxmlformats.org/markup-compatibility/2006">
              <mc:Choice xmlns:v="urn:schemas-microsoft-com:vml" Requires="v">
                <p:oleObj spid="_x0000_s117772" name="Equation" r:id="rId10" imgW="1015559" imgH="266584" progId="Equation.DSMT4">
                  <p:embed/>
                </p:oleObj>
              </mc:Choice>
              <mc:Fallback>
                <p:oleObj name="Equation" r:id="rId10" imgW="1015559" imgH="266584"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5562600"/>
                        <a:ext cx="1981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70" name="Rectangle 10"/>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11-2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838200"/>
          </a:xfrm>
        </p:spPr>
        <p:txBody>
          <a:bodyPr/>
          <a:lstStyle/>
          <a:p>
            <a:pPr eaLnBrk="1" hangingPunct="1"/>
            <a:r>
              <a:rPr lang="en-US" sz="3600" b="1" dirty="0" smtClean="0">
                <a:latin typeface="Helvetica" pitchFamily="50" charset="0"/>
              </a:rPr>
              <a:t>11-2: Simple Linear Regression </a:t>
            </a:r>
            <a:endParaRPr lang="en-US" sz="3600" dirty="0" smtClean="0">
              <a:latin typeface="Helvetica" pitchFamily="50" charset="0"/>
            </a:endParaRPr>
          </a:p>
        </p:txBody>
      </p:sp>
      <p:sp>
        <p:nvSpPr>
          <p:cNvPr id="22531"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latin typeface="Helvetica" pitchFamily="50" charset="0"/>
            </a:endParaRPr>
          </a:p>
          <a:p>
            <a:pPr eaLnBrk="1" hangingPunct="1">
              <a:buFontTx/>
              <a:buNone/>
            </a:pPr>
            <a:endParaRPr lang="en-US" dirty="0" smtClean="0">
              <a:latin typeface="Helvetica" pitchFamily="50" charset="0"/>
            </a:endParaRPr>
          </a:p>
        </p:txBody>
      </p:sp>
      <p:sp>
        <p:nvSpPr>
          <p:cNvPr id="22532" name="Slide Number Placeholder 5"/>
          <p:cNvSpPr>
            <a:spLocks noGrp="1"/>
          </p:cNvSpPr>
          <p:nvPr>
            <p:ph type="sldNum" sz="quarter" idx="12"/>
          </p:nvPr>
        </p:nvSpPr>
        <p:spPr bwMode="auto">
          <a:noFill/>
          <a:ln>
            <a:miter lim="800000"/>
            <a:headEnd/>
            <a:tailEnd/>
          </a:ln>
        </p:spPr>
        <p:txBody>
          <a:bodyPr/>
          <a:lstStyle/>
          <a:p>
            <a:fld id="{AF26B8C3-0448-43C5-A6FC-EC2F86825E60}" type="slidenum">
              <a:rPr lang="en-US">
                <a:latin typeface="Helvetica" pitchFamily="50" charset="0"/>
                <a:cs typeface="Arial" charset="0"/>
              </a:rPr>
              <a:pPr/>
              <a:t>7</a:t>
            </a:fld>
            <a:endParaRPr lang="en-US">
              <a:latin typeface="Helvetica" pitchFamily="50" charset="0"/>
              <a:cs typeface="Arial" charset="0"/>
            </a:endParaRPr>
          </a:p>
        </p:txBody>
      </p:sp>
      <p:sp>
        <p:nvSpPr>
          <p:cNvPr id="6" name="TextBox 5"/>
          <p:cNvSpPr txBox="1"/>
          <p:nvPr/>
        </p:nvSpPr>
        <p:spPr>
          <a:xfrm>
            <a:off x="533400" y="1143000"/>
            <a:ext cx="8077200" cy="4401205"/>
          </a:xfrm>
          <a:prstGeom prst="rect">
            <a:avLst/>
          </a:prstGeom>
          <a:noFill/>
        </p:spPr>
        <p:txBody>
          <a:bodyPr wrap="square" rtlCol="0">
            <a:spAutoFit/>
          </a:bodyPr>
          <a:lstStyle/>
          <a:p>
            <a:r>
              <a:rPr lang="en-US" sz="2000" dirty="0" smtClean="0">
                <a:latin typeface="Helvetica" pitchFamily="34" charset="0"/>
                <a:cs typeface="Helvetica" pitchFamily="34" charset="0"/>
              </a:rPr>
              <a:t>The </a:t>
            </a:r>
            <a:r>
              <a:rPr lang="en-US" sz="2000" b="1" dirty="0" smtClean="0">
                <a:latin typeface="Helvetica" pitchFamily="34" charset="0"/>
                <a:cs typeface="Helvetica" pitchFamily="34" charset="0"/>
              </a:rPr>
              <a:t>fitted </a:t>
            </a:r>
            <a:r>
              <a:rPr lang="en-US" sz="2000" dirty="0" smtClean="0">
                <a:latin typeface="Helvetica" pitchFamily="34" charset="0"/>
                <a:cs typeface="Helvetica" pitchFamily="34" charset="0"/>
              </a:rPr>
              <a:t>or </a:t>
            </a:r>
            <a:r>
              <a:rPr lang="en-US" sz="2000" b="1" dirty="0" smtClean="0">
                <a:latin typeface="Helvetica" pitchFamily="34" charset="0"/>
                <a:cs typeface="Helvetica" pitchFamily="34" charset="0"/>
              </a:rPr>
              <a:t>estimated regression line </a:t>
            </a:r>
            <a:r>
              <a:rPr lang="en-US" sz="2000" dirty="0" smtClean="0">
                <a:latin typeface="Helvetica" pitchFamily="34" charset="0"/>
                <a:cs typeface="Helvetica" pitchFamily="34" charset="0"/>
              </a:rPr>
              <a:t>is therefore</a:t>
            </a:r>
          </a:p>
          <a:p>
            <a:endParaRPr lang="en-US" sz="2000" dirty="0" smtClean="0">
              <a:latin typeface="Helvetica" pitchFamily="34" charset="0"/>
              <a:cs typeface="Helvetica" pitchFamily="34" charset="0"/>
            </a:endParaRPr>
          </a:p>
          <a:p>
            <a:r>
              <a:rPr lang="en-US" sz="2000" dirty="0" smtClean="0">
                <a:latin typeface="Helvetica" pitchFamily="34" charset="0"/>
                <a:cs typeface="Helvetica" pitchFamily="34" charset="0"/>
              </a:rPr>
              <a:t>                                                                                       	(11-3)</a:t>
            </a:r>
          </a:p>
          <a:p>
            <a:endParaRPr lang="en-US" sz="2000" dirty="0" smtClean="0">
              <a:latin typeface="Helvetica" pitchFamily="34" charset="0"/>
              <a:cs typeface="Helvetica" pitchFamily="34" charset="0"/>
            </a:endParaRPr>
          </a:p>
          <a:p>
            <a:endParaRPr lang="en-US" sz="2000" dirty="0" smtClean="0">
              <a:latin typeface="Helvetica" pitchFamily="34" charset="0"/>
              <a:cs typeface="Helvetica" pitchFamily="34" charset="0"/>
            </a:endParaRPr>
          </a:p>
          <a:p>
            <a:r>
              <a:rPr lang="en-US" sz="2000" dirty="0" smtClean="0">
                <a:latin typeface="Helvetica" pitchFamily="34" charset="0"/>
                <a:cs typeface="Helvetica" pitchFamily="34" charset="0"/>
              </a:rPr>
              <a:t>Note that each pair of observations satisfies the relationship</a:t>
            </a:r>
          </a:p>
          <a:p>
            <a:endParaRPr lang="en-US" sz="2000" dirty="0" smtClean="0">
              <a:latin typeface="Helvetica" pitchFamily="34" charset="0"/>
              <a:cs typeface="Helvetica" pitchFamily="34" charset="0"/>
            </a:endParaRPr>
          </a:p>
          <a:p>
            <a:endParaRPr lang="en-US" sz="2000" dirty="0" smtClean="0">
              <a:latin typeface="Helvetica" pitchFamily="34" charset="0"/>
              <a:cs typeface="Helvetica" pitchFamily="34" charset="0"/>
            </a:endParaRPr>
          </a:p>
          <a:p>
            <a:endParaRPr lang="en-US" sz="2000" dirty="0" smtClean="0">
              <a:latin typeface="Helvetica" pitchFamily="34" charset="0"/>
              <a:cs typeface="Helvetica" pitchFamily="34" charset="0"/>
            </a:endParaRPr>
          </a:p>
          <a:p>
            <a:endParaRPr lang="en-US" sz="2000" dirty="0" smtClean="0">
              <a:latin typeface="Helvetica" pitchFamily="34" charset="0"/>
              <a:cs typeface="Helvetica" pitchFamily="34" charset="0"/>
            </a:endParaRPr>
          </a:p>
          <a:p>
            <a:endParaRPr lang="en-US" sz="2000" dirty="0" smtClean="0">
              <a:latin typeface="Helvetica" pitchFamily="34" charset="0"/>
              <a:cs typeface="Helvetica" pitchFamily="34" charset="0"/>
            </a:endParaRPr>
          </a:p>
          <a:p>
            <a:r>
              <a:rPr lang="en-US" sz="2000" dirty="0" smtClean="0">
                <a:latin typeface="Helvetica" pitchFamily="34" charset="0"/>
                <a:cs typeface="Helvetica" pitchFamily="34" charset="0"/>
              </a:rPr>
              <a:t>where </a:t>
            </a:r>
            <a:r>
              <a:rPr lang="en-US" sz="2000" b="1" i="1" dirty="0" smtClean="0">
                <a:latin typeface="Helvetica" pitchFamily="34" charset="0"/>
                <a:cs typeface="Helvetica" pitchFamily="34" charset="0"/>
              </a:rPr>
              <a:t>                      </a:t>
            </a:r>
            <a:r>
              <a:rPr lang="en-US" sz="2000" dirty="0" smtClean="0">
                <a:latin typeface="Helvetica" pitchFamily="34" charset="0"/>
                <a:cs typeface="Helvetica" pitchFamily="34" charset="0"/>
              </a:rPr>
              <a:t>is called the residual. The residual describes the error in the fit of the model to the </a:t>
            </a:r>
            <a:r>
              <a:rPr lang="en-US" sz="2000" i="1" dirty="0" smtClean="0">
                <a:latin typeface="Helvetica" pitchFamily="34" charset="0"/>
                <a:cs typeface="Helvetica" pitchFamily="34" charset="0"/>
              </a:rPr>
              <a:t>i</a:t>
            </a:r>
            <a:r>
              <a:rPr lang="en-US" sz="2000" baseline="30000" dirty="0" smtClean="0">
                <a:latin typeface="Helvetica" pitchFamily="34" charset="0"/>
                <a:cs typeface="Helvetica" pitchFamily="34" charset="0"/>
              </a:rPr>
              <a:t>th</a:t>
            </a:r>
            <a:r>
              <a:rPr lang="en-US" sz="2000" dirty="0" smtClean="0">
                <a:latin typeface="Helvetica" pitchFamily="34" charset="0"/>
                <a:cs typeface="Helvetica" pitchFamily="34" charset="0"/>
              </a:rPr>
              <a:t> observation </a:t>
            </a:r>
            <a:r>
              <a:rPr lang="en-US" sz="2000" i="1" dirty="0" smtClean="0">
                <a:latin typeface="Helvetica" pitchFamily="34" charset="0"/>
                <a:cs typeface="Helvetica" pitchFamily="34" charset="0"/>
              </a:rPr>
              <a:t>y</a:t>
            </a:r>
            <a:r>
              <a:rPr lang="en-US" sz="2000" i="1" baseline="-25000" dirty="0" smtClean="0">
                <a:latin typeface="Helvetica" pitchFamily="34" charset="0"/>
                <a:cs typeface="Helvetica" pitchFamily="34" charset="0"/>
              </a:rPr>
              <a:t>i</a:t>
            </a:r>
            <a:r>
              <a:rPr lang="en-US" sz="2000" dirty="0" smtClean="0">
                <a:latin typeface="Helvetica" pitchFamily="34" charset="0"/>
                <a:cs typeface="Helvetica" pitchFamily="34" charset="0"/>
              </a:rPr>
              <a:t>. </a:t>
            </a:r>
          </a:p>
          <a:p>
            <a:endParaRPr lang="en-US" sz="2000" dirty="0">
              <a:latin typeface="Helvetica" pitchFamily="34" charset="0"/>
              <a:cs typeface="Helvetica" pitchFamily="34" charset="0"/>
            </a:endParaRPr>
          </a:p>
        </p:txBody>
      </p:sp>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5713" name="Object 1"/>
          <p:cNvGraphicFramePr>
            <a:graphicFrameLocks noChangeAspect="1"/>
          </p:cNvGraphicFramePr>
          <p:nvPr/>
        </p:nvGraphicFramePr>
        <p:xfrm>
          <a:off x="2971800" y="1676400"/>
          <a:ext cx="2133600" cy="533400"/>
        </p:xfrm>
        <a:graphic>
          <a:graphicData uri="http://schemas.openxmlformats.org/presentationml/2006/ole">
            <mc:AlternateContent xmlns:mc="http://schemas.openxmlformats.org/markup-compatibility/2006">
              <mc:Choice xmlns:v="urn:schemas-microsoft-com:vml" Requires="v">
                <p:oleObj spid="_x0000_s115718" name="Equation" r:id="rId4" imgW="787058" imgH="253890" progId="Equation.DSMT4">
                  <p:embed/>
                </p:oleObj>
              </mc:Choice>
              <mc:Fallback>
                <p:oleObj name="Equation" r:id="rId4" imgW="787058" imgH="25389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676400"/>
                        <a:ext cx="2133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5715" name="Object 3"/>
          <p:cNvGraphicFramePr>
            <a:graphicFrameLocks noChangeAspect="1"/>
          </p:cNvGraphicFramePr>
          <p:nvPr/>
        </p:nvGraphicFramePr>
        <p:xfrm>
          <a:off x="2362200" y="3505200"/>
          <a:ext cx="4572000" cy="533400"/>
        </p:xfrm>
        <a:graphic>
          <a:graphicData uri="http://schemas.openxmlformats.org/presentationml/2006/ole">
            <mc:AlternateContent xmlns:mc="http://schemas.openxmlformats.org/markup-compatibility/2006">
              <mc:Choice xmlns:v="urn:schemas-microsoft-com:vml" Requires="v">
                <p:oleObj spid="_x0000_s115719" name="Equation" r:id="rId6" imgW="2209800" imgH="254000" progId="Equation.DSMT4">
                  <p:embed/>
                </p:oleObj>
              </mc:Choice>
              <mc:Fallback>
                <p:oleObj name="Equation" r:id="rId6" imgW="2209800" imgH="2540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505200"/>
                        <a:ext cx="4572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5717" name="Object 5"/>
          <p:cNvGraphicFramePr>
            <a:graphicFrameLocks noChangeAspect="1"/>
          </p:cNvGraphicFramePr>
          <p:nvPr/>
        </p:nvGraphicFramePr>
        <p:xfrm>
          <a:off x="1371600" y="4419600"/>
          <a:ext cx="1524000" cy="457200"/>
        </p:xfrm>
        <a:graphic>
          <a:graphicData uri="http://schemas.openxmlformats.org/presentationml/2006/ole">
            <mc:AlternateContent xmlns:mc="http://schemas.openxmlformats.org/markup-compatibility/2006">
              <mc:Choice xmlns:v="urn:schemas-microsoft-com:vml" Requires="v">
                <p:oleObj spid="_x0000_s115720" name="Equation" r:id="rId8" imgW="711200" imgH="228600" progId="Equation.DSMT4">
                  <p:embed/>
                </p:oleObj>
              </mc:Choice>
              <mc:Fallback>
                <p:oleObj name="Equation" r:id="rId8" imgW="71120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419600"/>
                        <a:ext cx="1524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11-2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38200"/>
          </a:xfrm>
        </p:spPr>
        <p:txBody>
          <a:bodyPr/>
          <a:lstStyle/>
          <a:p>
            <a:pPr eaLnBrk="1" hangingPunct="1"/>
            <a:r>
              <a:rPr lang="en-US" sz="3600" b="1" dirty="0" smtClean="0">
                <a:latin typeface="Helvetica" pitchFamily="50" charset="0"/>
              </a:rPr>
              <a:t>11-2: Simple Linear Regression </a:t>
            </a:r>
            <a:endParaRPr lang="en-US" sz="3600" dirty="0" smtClean="0">
              <a:latin typeface="Helvetica" pitchFamily="50" charset="0"/>
            </a:endParaRPr>
          </a:p>
        </p:txBody>
      </p:sp>
      <p:sp>
        <p:nvSpPr>
          <p:cNvPr id="23555"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latin typeface="Helvetica" pitchFamily="50" charset="0"/>
            </a:endParaRPr>
          </a:p>
          <a:p>
            <a:pPr eaLnBrk="1" hangingPunct="1">
              <a:buFontTx/>
              <a:buNone/>
            </a:pPr>
            <a:endParaRPr lang="en-US" smtClean="0">
              <a:latin typeface="Helvetica" pitchFamily="50" charset="0"/>
            </a:endParaRPr>
          </a:p>
        </p:txBody>
      </p:sp>
      <p:sp>
        <p:nvSpPr>
          <p:cNvPr id="23556" name="Text Box 6"/>
          <p:cNvSpPr txBox="1">
            <a:spLocks noChangeArrowheads="1"/>
          </p:cNvSpPr>
          <p:nvPr/>
        </p:nvSpPr>
        <p:spPr bwMode="auto">
          <a:xfrm>
            <a:off x="609600" y="1066800"/>
            <a:ext cx="7391400" cy="519113"/>
          </a:xfrm>
          <a:prstGeom prst="rect">
            <a:avLst/>
          </a:prstGeom>
          <a:noFill/>
          <a:ln w="9525">
            <a:noFill/>
            <a:miter lim="800000"/>
            <a:headEnd/>
            <a:tailEnd/>
          </a:ln>
        </p:spPr>
        <p:txBody>
          <a:bodyPr>
            <a:spAutoFit/>
          </a:bodyPr>
          <a:lstStyle/>
          <a:p>
            <a:r>
              <a:rPr lang="en-US" sz="2800" b="1" dirty="0">
                <a:solidFill>
                  <a:srgbClr val="1F497D"/>
                </a:solidFill>
                <a:latin typeface="Helvetica" pitchFamily="50" charset="0"/>
              </a:rPr>
              <a:t>Notation</a:t>
            </a:r>
          </a:p>
        </p:txBody>
      </p:sp>
      <p:sp>
        <p:nvSpPr>
          <p:cNvPr id="23559" name="Slide Number Placeholder 7"/>
          <p:cNvSpPr>
            <a:spLocks noGrp="1"/>
          </p:cNvSpPr>
          <p:nvPr>
            <p:ph type="sldNum" sz="quarter" idx="12"/>
          </p:nvPr>
        </p:nvSpPr>
        <p:spPr bwMode="auto">
          <a:noFill/>
          <a:ln>
            <a:miter lim="800000"/>
            <a:headEnd/>
            <a:tailEnd/>
          </a:ln>
        </p:spPr>
        <p:txBody>
          <a:bodyPr/>
          <a:lstStyle/>
          <a:p>
            <a:fld id="{2FD1B220-DD2F-4D37-A52E-AAE62C75010F}" type="slidenum">
              <a:rPr lang="en-US">
                <a:latin typeface="Helvetica" pitchFamily="50" charset="0"/>
                <a:cs typeface="Arial" charset="0"/>
              </a:rPr>
              <a:pPr/>
              <a:t>8</a:t>
            </a:fld>
            <a:endParaRPr lang="en-US">
              <a:latin typeface="Helvetica" pitchFamily="50" charset="0"/>
              <a:cs typeface="Arial" charset="0"/>
            </a:endParaRPr>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65" name="Object 1"/>
          <p:cNvGraphicFramePr>
            <a:graphicFrameLocks noChangeAspect="1"/>
          </p:cNvGraphicFramePr>
          <p:nvPr/>
        </p:nvGraphicFramePr>
        <p:xfrm>
          <a:off x="762000" y="1752600"/>
          <a:ext cx="4876800" cy="1524000"/>
        </p:xfrm>
        <a:graphic>
          <a:graphicData uri="http://schemas.openxmlformats.org/presentationml/2006/ole">
            <mc:AlternateContent xmlns:mc="http://schemas.openxmlformats.org/markup-compatibility/2006">
              <mc:Choice xmlns:v="urn:schemas-microsoft-com:vml" Requires="v">
                <p:oleObj spid="_x0000_s113669" name="Equation" r:id="rId4" imgW="2336800" imgH="787400" progId="Equation.DSMT4">
                  <p:embed/>
                </p:oleObj>
              </mc:Choice>
              <mc:Fallback>
                <p:oleObj name="Equation" r:id="rId4" imgW="2336800" imgH="7874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52600"/>
                        <a:ext cx="48768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67" name="Rectangle 3"/>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68" name="Object 4"/>
          <p:cNvGraphicFramePr>
            <a:graphicFrameLocks noChangeAspect="1"/>
          </p:cNvGraphicFramePr>
          <p:nvPr/>
        </p:nvGraphicFramePr>
        <p:xfrm>
          <a:off x="609600" y="3581400"/>
          <a:ext cx="7162800" cy="1524000"/>
        </p:xfrm>
        <a:graphic>
          <a:graphicData uri="http://schemas.openxmlformats.org/presentationml/2006/ole">
            <mc:AlternateContent xmlns:mc="http://schemas.openxmlformats.org/markup-compatibility/2006">
              <mc:Choice xmlns:v="urn:schemas-microsoft-com:vml" Requires="v">
                <p:oleObj spid="_x0000_s113670" name="Equation" r:id="rId6" imgW="2971800" imgH="736600" progId="Equation.DSMT4">
                  <p:embed/>
                </p:oleObj>
              </mc:Choice>
              <mc:Fallback>
                <p:oleObj name="Equation" r:id="rId6" imgW="2971800" imgH="736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581400"/>
                        <a:ext cx="71628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11-2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0"/>
            <a:ext cx="8229600" cy="838200"/>
          </a:xfrm>
        </p:spPr>
        <p:txBody>
          <a:bodyPr/>
          <a:lstStyle/>
          <a:p>
            <a:pPr algn="l" eaLnBrk="1" hangingPunct="1"/>
            <a:r>
              <a:rPr lang="en-US" sz="3600" b="1" dirty="0" smtClean="0">
                <a:latin typeface="Helvetica" pitchFamily="34" charset="0"/>
                <a:cs typeface="Helvetica" pitchFamily="34" charset="0"/>
              </a:rPr>
              <a:t>EXAMPLE 11-1</a:t>
            </a:r>
            <a:r>
              <a:rPr lang="en-US" sz="3600" dirty="0" smtClean="0">
                <a:latin typeface="Helvetica" pitchFamily="34" charset="0"/>
                <a:cs typeface="Helvetica" pitchFamily="34" charset="0"/>
              </a:rPr>
              <a:t>   </a:t>
            </a:r>
            <a:r>
              <a:rPr lang="en-US" sz="3600" b="1" dirty="0" smtClean="0">
                <a:solidFill>
                  <a:srgbClr val="1F497D"/>
                </a:solidFill>
                <a:latin typeface="Helvetica" pitchFamily="34" charset="0"/>
                <a:cs typeface="Helvetica" pitchFamily="34" charset="0"/>
              </a:rPr>
              <a:t>Oxygen Purity</a:t>
            </a:r>
            <a:endParaRPr lang="en-US" sz="3600" dirty="0" smtClean="0">
              <a:solidFill>
                <a:srgbClr val="1F497D"/>
              </a:solidFill>
              <a:latin typeface="Helvetica" pitchFamily="50" charset="0"/>
            </a:endParaRPr>
          </a:p>
        </p:txBody>
      </p:sp>
      <p:sp>
        <p:nvSpPr>
          <p:cNvPr id="24580" name="Rectangle 3"/>
          <p:cNvSpPr>
            <a:spLocks noGrp="1" noChangeArrowheads="1"/>
          </p:cNvSpPr>
          <p:nvPr>
            <p:ph type="body" idx="1"/>
          </p:nvPr>
        </p:nvSpPr>
        <p:spPr>
          <a:xfrm>
            <a:off x="457200" y="1600200"/>
            <a:ext cx="7772400" cy="4114800"/>
          </a:xfrm>
        </p:spPr>
        <p:txBody>
          <a:bodyPr/>
          <a:lstStyle/>
          <a:p>
            <a:pPr eaLnBrk="1" hangingPunct="1">
              <a:buFontTx/>
              <a:buNone/>
            </a:pPr>
            <a:endParaRPr lang="en-US" b="1" dirty="0" smtClean="0">
              <a:latin typeface="Helvetica" pitchFamily="50" charset="0"/>
            </a:endParaRPr>
          </a:p>
          <a:p>
            <a:pPr eaLnBrk="1" hangingPunct="1">
              <a:buFontTx/>
              <a:buNone/>
            </a:pPr>
            <a:endParaRPr lang="en-US" dirty="0" smtClean="0">
              <a:latin typeface="Helvetica" pitchFamily="50" charset="0"/>
            </a:endParaRPr>
          </a:p>
        </p:txBody>
      </p:sp>
      <p:sp>
        <p:nvSpPr>
          <p:cNvPr id="24582" name="Slide Number Placeholder 7"/>
          <p:cNvSpPr>
            <a:spLocks noGrp="1"/>
          </p:cNvSpPr>
          <p:nvPr>
            <p:ph type="sldNum" sz="quarter" idx="12"/>
          </p:nvPr>
        </p:nvSpPr>
        <p:spPr bwMode="auto">
          <a:noFill/>
          <a:ln>
            <a:miter lim="800000"/>
            <a:headEnd/>
            <a:tailEnd/>
          </a:ln>
        </p:spPr>
        <p:txBody>
          <a:bodyPr/>
          <a:lstStyle/>
          <a:p>
            <a:fld id="{01253C03-B81D-43CA-9D3A-2D99AA7005E6}" type="slidenum">
              <a:rPr lang="en-US">
                <a:latin typeface="Helvetica" pitchFamily="50" charset="0"/>
                <a:cs typeface="Arial" charset="0"/>
              </a:rPr>
              <a:pPr/>
              <a:t>9</a:t>
            </a:fld>
            <a:endParaRPr lang="en-US">
              <a:latin typeface="Helvetica" pitchFamily="50" charset="0"/>
              <a:cs typeface="Arial" charset="0"/>
            </a:endParaRPr>
          </a:p>
        </p:txBody>
      </p:sp>
      <p:sp>
        <p:nvSpPr>
          <p:cNvPr id="8" name="TextBox 7"/>
          <p:cNvSpPr txBox="1"/>
          <p:nvPr/>
        </p:nvSpPr>
        <p:spPr>
          <a:xfrm>
            <a:off x="457200" y="914400"/>
            <a:ext cx="8382000" cy="923330"/>
          </a:xfrm>
          <a:prstGeom prst="rect">
            <a:avLst/>
          </a:prstGeom>
          <a:noFill/>
        </p:spPr>
        <p:txBody>
          <a:bodyPr wrap="square" rtlCol="0">
            <a:spAutoFit/>
          </a:bodyPr>
          <a:lstStyle/>
          <a:p>
            <a:r>
              <a:rPr lang="en-US" dirty="0" smtClean="0">
                <a:latin typeface="Helvetica" pitchFamily="34" charset="0"/>
                <a:cs typeface="Helvetica" pitchFamily="34" charset="0"/>
              </a:rPr>
              <a:t>We will fit a simple linear regression model to the oxygen purity data in </a:t>
            </a:r>
          </a:p>
          <a:p>
            <a:r>
              <a:rPr lang="en-US" dirty="0" smtClean="0">
                <a:latin typeface="Helvetica" pitchFamily="34" charset="0"/>
                <a:cs typeface="Helvetica" pitchFamily="34" charset="0"/>
              </a:rPr>
              <a:t>Table 11-1. The following quantities may be computed:</a:t>
            </a:r>
          </a:p>
          <a:p>
            <a:endParaRPr lang="en-US" dirty="0">
              <a:latin typeface="Helvetica" pitchFamily="34" charset="0"/>
              <a:cs typeface="Helvetica" pitchFamily="34" charset="0"/>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617" name="Object 1"/>
          <p:cNvGraphicFramePr>
            <a:graphicFrameLocks noChangeAspect="1"/>
          </p:cNvGraphicFramePr>
          <p:nvPr/>
        </p:nvGraphicFramePr>
        <p:xfrm>
          <a:off x="1676400" y="1524000"/>
          <a:ext cx="5105400" cy="2057400"/>
        </p:xfrm>
        <a:graphic>
          <a:graphicData uri="http://schemas.openxmlformats.org/presentationml/2006/ole">
            <mc:AlternateContent xmlns:mc="http://schemas.openxmlformats.org/markup-compatibility/2006">
              <mc:Choice xmlns:v="urn:schemas-microsoft-com:vml" Requires="v">
                <p:oleObj spid="_x0000_s111623" name="Equation" r:id="rId4" imgW="2489200" imgH="1701800" progId="Equation.DSMT4">
                  <p:embed/>
                </p:oleObj>
              </mc:Choice>
              <mc:Fallback>
                <p:oleObj name="Equation" r:id="rId4" imgW="2489200" imgH="17018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524000"/>
                        <a:ext cx="5105400"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6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619" name="Object 3"/>
          <p:cNvGraphicFramePr>
            <a:graphicFrameLocks noChangeAspect="1"/>
          </p:cNvGraphicFramePr>
          <p:nvPr/>
        </p:nvGraphicFramePr>
        <p:xfrm>
          <a:off x="1676400" y="3581400"/>
          <a:ext cx="4724400" cy="1219200"/>
        </p:xfrm>
        <a:graphic>
          <a:graphicData uri="http://schemas.openxmlformats.org/presentationml/2006/ole">
            <mc:AlternateContent xmlns:mc="http://schemas.openxmlformats.org/markup-compatibility/2006">
              <mc:Choice xmlns:v="urn:schemas-microsoft-com:vml" Requires="v">
                <p:oleObj spid="_x0000_s111624" name="Equation" r:id="rId6" imgW="2794000" imgH="990600" progId="Equation.DSMT4">
                  <p:embed/>
                </p:oleObj>
              </mc:Choice>
              <mc:Fallback>
                <p:oleObj name="Equation" r:id="rId6" imgW="2794000" imgH="990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581400"/>
                        <a:ext cx="47244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621" name="Rectangle 5"/>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162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622" name="Object 6"/>
          <p:cNvGraphicFramePr>
            <a:graphicFrameLocks noChangeAspect="1"/>
          </p:cNvGraphicFramePr>
          <p:nvPr/>
        </p:nvGraphicFramePr>
        <p:xfrm>
          <a:off x="1676400" y="4800600"/>
          <a:ext cx="4943475" cy="1447800"/>
        </p:xfrm>
        <a:graphic>
          <a:graphicData uri="http://schemas.openxmlformats.org/presentationml/2006/ole">
            <mc:AlternateContent xmlns:mc="http://schemas.openxmlformats.org/markup-compatibility/2006">
              <mc:Choice xmlns:v="urn:schemas-microsoft-com:vml" Requires="v">
                <p:oleObj spid="_x0000_s111625" name="Equation" r:id="rId8" imgW="3035300" imgH="1143000" progId="Equation.DSMT4">
                  <p:embed/>
                </p:oleObj>
              </mc:Choice>
              <mc:Fallback>
                <p:oleObj name="Equation" r:id="rId8" imgW="3035300" imgH="11430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800600"/>
                        <a:ext cx="494347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143000" y="4800600"/>
            <a:ext cx="609600" cy="369332"/>
          </a:xfrm>
          <a:prstGeom prst="rect">
            <a:avLst/>
          </a:prstGeom>
          <a:noFill/>
        </p:spPr>
        <p:txBody>
          <a:bodyPr wrap="square" rtlCol="0">
            <a:spAutoFit/>
          </a:bodyPr>
          <a:lstStyle/>
          <a:p>
            <a:r>
              <a:rPr lang="en-US" dirty="0" smtClean="0">
                <a:latin typeface="Helvetica" pitchFamily="34" charset="0"/>
                <a:cs typeface="Helvetica" pitchFamily="34" charset="0"/>
              </a:rPr>
              <a:t>and</a:t>
            </a:r>
            <a:endParaRPr lang="en-US" dirty="0">
              <a:latin typeface="Helvetica" pitchFamily="34" charset="0"/>
              <a:cs typeface="Helvetica" pitchFamily="34" charset="0"/>
            </a:endParaRPr>
          </a:p>
        </p:txBody>
      </p:sp>
      <p:sp>
        <p:nvSpPr>
          <p:cNvPr id="14" name="Footer Placeholder 6"/>
          <p:cNvSpPr>
            <a:spLocks noGrp="1"/>
          </p:cNvSpPr>
          <p:nvPr>
            <p:ph type="ftr" sz="quarter" idx="11"/>
          </p:nvPr>
        </p:nvSpPr>
        <p:spPr>
          <a:xfrm>
            <a:off x="457200" y="6248400"/>
            <a:ext cx="4953000" cy="365125"/>
          </a:xfrm>
        </p:spPr>
        <p:txBody>
          <a:bodyPr/>
          <a:lstStyle/>
          <a:p>
            <a:pPr>
              <a:defRPr/>
            </a:pPr>
            <a:r>
              <a:rPr lang="en-US" dirty="0" smtClean="0">
                <a:latin typeface="Helvetica" pitchFamily="50" charset="0"/>
              </a:rPr>
              <a:t>Sec 11-2 Simple Linear Regression</a:t>
            </a:r>
            <a:endParaRPr lang="en-US" dirty="0">
              <a:latin typeface="Helvetica" pitchFamily="50"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mp;R Chapter 3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M&amp;R Chapter 3 Template</Template>
  <TotalTime>1006</TotalTime>
  <Words>3674</Words>
  <Application>Microsoft Office PowerPoint</Application>
  <PresentationFormat>On-screen Show (4:3)</PresentationFormat>
  <Paragraphs>727</Paragraphs>
  <Slides>54</Slides>
  <Notes>54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64" baseType="lpstr">
      <vt:lpstr>ＭＳ Ｐゴシック</vt:lpstr>
      <vt:lpstr>Times New Roman</vt:lpstr>
      <vt:lpstr>Arial</vt:lpstr>
      <vt:lpstr>Helvetica</vt:lpstr>
      <vt:lpstr>Calibri</vt:lpstr>
      <vt:lpstr>Symbol</vt:lpstr>
      <vt:lpstr>M&amp;R Chapter 3 Template</vt:lpstr>
      <vt:lpstr>Custom Design</vt:lpstr>
      <vt:lpstr>1_Custom Design</vt:lpstr>
      <vt:lpstr>Equation</vt:lpstr>
      <vt:lpstr>PowerPoint Presentation</vt:lpstr>
      <vt:lpstr>PowerPoint Presentation</vt:lpstr>
      <vt:lpstr>Learning Objectives for Chapter 11</vt:lpstr>
      <vt:lpstr>11-1: Empirical Models</vt:lpstr>
      <vt:lpstr>11-2: Simple Linear Regression </vt:lpstr>
      <vt:lpstr>11-2: Simple Linear Regression </vt:lpstr>
      <vt:lpstr>11-2: Simple Linear Regression </vt:lpstr>
      <vt:lpstr>11-2: Simple Linear Regression </vt:lpstr>
      <vt:lpstr>EXAMPLE 11-1   Oxygen Purity</vt:lpstr>
      <vt:lpstr>EXAMPLE 11-1   Oxygen Purity - continued</vt:lpstr>
      <vt:lpstr>11-2: Simple Linear Regression </vt:lpstr>
      <vt:lpstr>11-2: Simple Linear Regression </vt:lpstr>
      <vt:lpstr>11-3: Properties of the Least Squares Estimators </vt:lpstr>
      <vt:lpstr>11-4: Hypothesis Tests in Simple Linear Regression</vt:lpstr>
      <vt:lpstr>11-4: Hypothesis Tests in Simple Linear Regression </vt:lpstr>
      <vt:lpstr>11-4: Hypothesis Tests in Simple Linear Regression </vt:lpstr>
      <vt:lpstr>11-4: Hypothesis Tests in Simple Linear Regression </vt:lpstr>
      <vt:lpstr>11-4: Hypothesis Tests in Simple Linear Regression </vt:lpstr>
      <vt:lpstr>11-4: Hypothesis Tests in Simple Linear Regression </vt:lpstr>
      <vt:lpstr>11-4: Hypothesis Tests in Simple Linear Regression </vt:lpstr>
      <vt:lpstr>11-4: Hypothesis Tests in Simple Linear Regression </vt:lpstr>
      <vt:lpstr>11-4: Hypothesis Tests in Simple Linear Regression </vt:lpstr>
      <vt:lpstr>11-4: Hypothesis Tests in Simple Linear Regression </vt:lpstr>
      <vt:lpstr>11-5: Confidence Intervals </vt:lpstr>
      <vt:lpstr>11-5: Confidence Intervals </vt:lpstr>
      <vt:lpstr>11-5: Confidence Intervals </vt:lpstr>
      <vt:lpstr>11-5: Confidence Intervals </vt:lpstr>
      <vt:lpstr>11-6: Prediction of New Observations </vt:lpstr>
      <vt:lpstr>11-6: Prediction of New Observations </vt:lpstr>
      <vt:lpstr>11-7: Adequacy of the Regression Model </vt:lpstr>
      <vt:lpstr>11-7: Adequacy of the Regression Model </vt:lpstr>
      <vt:lpstr>11-7: Adequacy of the Regression Model </vt:lpstr>
      <vt:lpstr>11-7: Adequacy of the Regression Model </vt:lpstr>
      <vt:lpstr>11-7: Adequacy of the Regression Model </vt:lpstr>
      <vt:lpstr>11-7: Adequacy of the Regression Model </vt:lpstr>
      <vt:lpstr>11-7: Adequacy of the Regression Model </vt:lpstr>
      <vt:lpstr>11-7: Adequacy of the Regression Model </vt:lpstr>
      <vt:lpstr>11-8: Correlation </vt:lpstr>
      <vt:lpstr>11-8: Correlation </vt:lpstr>
      <vt:lpstr>11-8: Correlation </vt:lpstr>
      <vt:lpstr>11-8: Correlation </vt:lpstr>
      <vt:lpstr>11-8: Correlation </vt:lpstr>
      <vt:lpstr>11-8: Correlation </vt:lpstr>
      <vt:lpstr>11-8: Correlation </vt:lpstr>
      <vt:lpstr>11-8: Correlation </vt:lpstr>
      <vt:lpstr>11-8: Correlation </vt:lpstr>
      <vt:lpstr>11-8: Correlation </vt:lpstr>
      <vt:lpstr>11-8: Correlation </vt:lpstr>
      <vt:lpstr>11-9: Transformation and Logistic Regression</vt:lpstr>
      <vt:lpstr>11-9: Transformation and Logistic Regression</vt:lpstr>
      <vt:lpstr>11-9: Transformation and Logistic Regression</vt:lpstr>
      <vt:lpstr>11-9: Transformation and Logistic Regression</vt:lpstr>
      <vt:lpstr>11-9: Transformation and Logistic Regression</vt:lpstr>
      <vt:lpstr>Important Terms &amp; Concepts of Chapter 11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Rajagopalan Balaji</cp:lastModifiedBy>
  <cp:revision>202</cp:revision>
  <dcterms:created xsi:type="dcterms:W3CDTF">2010-07-18T22:36:56Z</dcterms:created>
  <dcterms:modified xsi:type="dcterms:W3CDTF">2017-03-30T16:56:45Z</dcterms:modified>
</cp:coreProperties>
</file>