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69" r:id="rId4"/>
    <p:sldId id="258" r:id="rId5"/>
    <p:sldId id="259" r:id="rId6"/>
    <p:sldId id="261" r:id="rId7"/>
    <p:sldId id="260" r:id="rId8"/>
    <p:sldId id="263" r:id="rId9"/>
    <p:sldId id="265" r:id="rId10"/>
    <p:sldId id="266" r:id="rId11"/>
    <p:sldId id="267" r:id="rId12"/>
    <p:sldId id="282" r:id="rId13"/>
    <p:sldId id="268" r:id="rId14"/>
    <p:sldId id="283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79" autoAdjust="0"/>
  </p:normalViewPr>
  <p:slideViewPr>
    <p:cSldViewPr snapToGrid="0" showGuides="1">
      <p:cViewPr varScale="1">
        <p:scale>
          <a:sx n="60" d="100"/>
          <a:sy n="60" d="100"/>
        </p:scale>
        <p:origin x="908" y="44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64A91-4D02-4E94-94B9-D31BA619EE6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2E37C-3140-4C81-9F48-9D6F5805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GEV</a:t>
            </a:r>
            <a:r>
              <a:rPr lang="en-US" baseline="0" dirty="0" smtClean="0"/>
              <a:t> Problem # 6</a:t>
            </a:r>
            <a:endParaRPr lang="en-US" dirty="0" smtClean="0"/>
          </a:p>
          <a:p>
            <a:r>
              <a:rPr lang="en-US" dirty="0" smtClean="0"/>
              <a:t>HMM (Problem</a:t>
            </a:r>
            <a:r>
              <a:rPr lang="en-US" baseline="0" dirty="0" smtClean="0"/>
              <a:t> #4/7/10)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2E37C-3140-4C81-9F48-9D6F5805A1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Presenting in the context of GEV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2E37C-3140-4C81-9F48-9D6F5805A1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8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2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8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250 simulations from the fitted HMM. This involves generating the state sequence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4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>
                <a:effectLst/>
              </a:rPr>
              <a:t/>
            </a:r>
            <a:br>
              <a:rPr lang="de-DE" smtClean="0">
                <a:effectLst/>
              </a:rPr>
            </a:br>
            <a:r>
              <a:rPr lang="de-DE" smtClean="0">
                <a:effectLst/>
              </a:rPr>
              <a:t>Eric Gilleland, Richard W. Katz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2E37C-3140-4C81-9F48-9D6F5805A1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5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0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return.level</a:t>
            </a:r>
            <a:r>
              <a:rPr lang="en-US" dirty="0" smtClean="0"/>
              <a:t>()</a:t>
            </a:r>
            <a:r>
              <a:rPr lang="en-US" baseline="0" dirty="0" smtClean="0"/>
              <a:t> command to plot historical fluctuation in flood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return.level</a:t>
            </a:r>
            <a:r>
              <a:rPr lang="en-US" dirty="0" smtClean="0"/>
              <a:t>()</a:t>
            </a:r>
            <a:r>
              <a:rPr lang="en-US" baseline="0" dirty="0" smtClean="0"/>
              <a:t> command to plot historical fluctuation in flood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BE601-3F42-4758-B4E2-4C4C694B62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CDD8-DF01-4384-B133-465C2EFEBEDD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0344-B271-4DE4-8F14-5C56EA6D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3462" y="1781025"/>
            <a:ext cx="7085076" cy="1708160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018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smtClean="0"/>
              <a:t>Nonstationary GEV Models</a:t>
            </a:r>
            <a:br>
              <a:rPr lang="en-US" sz="4400" smtClean="0"/>
            </a:br>
            <a:r>
              <a:rPr lang="en-US" sz="4400" smtClean="0"/>
              <a:t>Hidden Markov Models</a:t>
            </a:r>
            <a:endParaRPr lang="en-US" sz="4400"/>
          </a:p>
        </p:txBody>
      </p:sp>
      <p:sp>
        <p:nvSpPr>
          <p:cNvPr id="4" name="Rectangle 3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6331" y="5673130"/>
            <a:ext cx="389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Hidden Markov Models for Time Series</a:t>
            </a:r>
          </a:p>
          <a:p>
            <a:pPr algn="ctr"/>
            <a:r>
              <a:rPr lang="en-US" i="1" dirty="0" smtClean="0"/>
              <a:t>Walter Zucchini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5953" y="4669602"/>
            <a:ext cx="3884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An Introduction to Statistical Modeling</a:t>
            </a:r>
          </a:p>
          <a:p>
            <a:pPr algn="ctr"/>
            <a:r>
              <a:rPr lang="en-US" b="1" u="sng" dirty="0"/>
              <a:t>o</a:t>
            </a:r>
            <a:r>
              <a:rPr lang="en-US" b="1" u="sng" dirty="0" smtClean="0"/>
              <a:t>f Extreme Values</a:t>
            </a:r>
          </a:p>
          <a:p>
            <a:pPr algn="ctr"/>
            <a:r>
              <a:rPr lang="en-US" i="1" dirty="0" smtClean="0"/>
              <a:t>Stuart Coles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573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37" y="1487463"/>
            <a:ext cx="7297544" cy="4785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tangle 20"/>
          <p:cNvSpPr/>
          <p:nvPr/>
        </p:nvSpPr>
        <p:spPr>
          <a:xfrm>
            <a:off x="119443" y="2299149"/>
            <a:ext cx="4629375" cy="3162404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45957" y="287673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Example:</a:t>
            </a:r>
          </a:p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2222" y="348225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7778104" y="30117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97" y="2802652"/>
            <a:ext cx="4496158" cy="30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21178" y="1885481"/>
            <a:ext cx="4629375" cy="3162404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45957" y="68231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Example:</a:t>
            </a:r>
          </a:p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2222" y="742862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7778104" y="695807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38" y="2158956"/>
            <a:ext cx="4496158" cy="3019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150" y="1831558"/>
            <a:ext cx="7100396" cy="31948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09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21178" y="1885481"/>
            <a:ext cx="4629375" cy="3162404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45957" y="68231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Example:</a:t>
            </a:r>
          </a:p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2222" y="742862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7778104" y="695807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38" y="2158956"/>
            <a:ext cx="4496158" cy="301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12" y="1614365"/>
            <a:ext cx="7226671" cy="41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45957" y="68231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2222" y="577762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7778104" y="530707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444314" y="1596890"/>
            <a:ext cx="5261542" cy="3531736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/>
              <a:t>extRemes 2.0: An Extreme Value Analysis Package in R</a:t>
            </a:r>
            <a:endParaRPr lang="en-US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/>
              <a:t>Fit a nonstationary GEV distributions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smtClean="0"/>
              <a:t>Select best model using AIC/BIC/LR Test</a:t>
            </a:r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smtClean="0"/>
              <a:t>Model/risk assessment</a:t>
            </a:r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99" y="1899856"/>
            <a:ext cx="3676650" cy="33337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455225" y="1974054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31215" y="3171825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31215" y="4311805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593" y="2959579"/>
            <a:ext cx="6032559" cy="57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739" y="4157350"/>
            <a:ext cx="52006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745957" y="68231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2222" y="577762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7778104" y="530707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2095500"/>
            <a:ext cx="87058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900" y="968973"/>
            <a:ext cx="5676300" cy="4778231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mtClean="0"/>
              <a:t>Nonstationary GEV models</a:t>
            </a:r>
          </a:p>
          <a:p>
            <a:pPr lvl="2">
              <a:buFontTx/>
              <a:buChar char="-"/>
            </a:pPr>
            <a:r>
              <a:rPr lang="en-US" smtClean="0"/>
              <a:t>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Nonstationary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R code demonstration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II. Hidden Markov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Mixture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Markov chains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HMMs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R code demonstration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717" y="-77119"/>
            <a:ext cx="1516345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28" y="620650"/>
            <a:ext cx="6059771" cy="2670163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2788481" cy="44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Mixed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Models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709311"/>
            <a:ext cx="51933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Mixed models assume </a:t>
            </a:r>
            <a:r>
              <a:rPr lang="en-US" sz="2000" b="1" dirty="0"/>
              <a:t>the record of observed floods have been sampled from multiple populations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7025" y="7581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44061" y="7581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2692" y="2012588"/>
                <a:ext cx="5139287" cy="2655279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9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sz="1000" u="sng" dirty="0" smtClean="0"/>
              </a:p>
              <a:p>
                <a:pPr algn="ctr"/>
                <a:endParaRPr lang="en-US" sz="1000" u="sng" dirty="0"/>
              </a:p>
              <a:p>
                <a:pPr algn="ctr"/>
                <a:endParaRPr lang="en-US" sz="1000" u="sng" dirty="0" smtClean="0"/>
              </a:p>
              <a:p>
                <a:pPr algn="ctr"/>
                <a:endParaRPr lang="en-US" sz="1000" u="sng" dirty="0"/>
              </a:p>
              <a:p>
                <a:pPr algn="ctr"/>
                <a:endParaRPr lang="en-US" sz="1000" u="sng" dirty="0" smtClean="0"/>
              </a:p>
              <a:p>
                <a:pPr algn="ctr"/>
                <a:endParaRPr lang="en-US" sz="1000" u="sng" dirty="0"/>
              </a:p>
              <a:p>
                <a:pPr algn="ctr"/>
                <a:endParaRPr lang="en-US" sz="1000" u="sng" dirty="0" smtClean="0"/>
              </a:p>
              <a:p>
                <a:pPr algn="ctr"/>
                <a:endParaRPr lang="en-US" sz="1000" u="sng" dirty="0"/>
              </a:p>
              <a:p>
                <a:pPr algn="ctr"/>
                <a:endParaRPr lang="en-US" sz="1000" u="sng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Applicable to any component distribution </a:t>
                </a:r>
                <a:endParaRPr lang="en-US" sz="1000" u="sng" dirty="0" smtClean="0"/>
              </a:p>
              <a:p>
                <a:pPr lvl="2"/>
                <a:endParaRPr lang="en-US" sz="1000" b="1" dirty="0" smtClean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92" y="2012588"/>
                <a:ext cx="5139287" cy="2655279"/>
              </a:xfrm>
              <a:prstGeom prst="rect">
                <a:avLst/>
              </a:prstGeom>
              <a:blipFill rotWithShape="0">
                <a:blip r:embed="rId4"/>
                <a:stretch>
                  <a:fillRect l="-350"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944671" y="374573"/>
            <a:ext cx="4092996" cy="5934476"/>
            <a:chOff x="7118326" y="319311"/>
            <a:chExt cx="4480632" cy="6496514"/>
          </a:xfrm>
        </p:grpSpPr>
        <p:grpSp>
          <p:nvGrpSpPr>
            <p:cNvPr id="11" name="Group 10"/>
            <p:cNvGrpSpPr/>
            <p:nvPr/>
          </p:nvGrpSpPr>
          <p:grpSpPr>
            <a:xfrm>
              <a:off x="7118326" y="473200"/>
              <a:ext cx="4480632" cy="5993077"/>
              <a:chOff x="7581493" y="958543"/>
              <a:chExt cx="3962381" cy="529989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t="7580" r="46079" b="10176"/>
              <a:stretch/>
            </p:blipFill>
            <p:spPr>
              <a:xfrm>
                <a:off x="7581493" y="958543"/>
                <a:ext cx="3951363" cy="2618601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7584794" y="3683912"/>
                <a:ext cx="3959080" cy="2574529"/>
                <a:chOff x="7584794" y="3683912"/>
                <a:chExt cx="3959080" cy="257452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3602" t="9711" b="11275"/>
                <a:stretch/>
              </p:blipFill>
              <p:spPr>
                <a:xfrm>
                  <a:off x="8146602" y="3744792"/>
                  <a:ext cx="3397272" cy="251364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579" r="91582" b="12067"/>
                <a:stretch/>
              </p:blipFill>
              <p:spPr>
                <a:xfrm>
                  <a:off x="7584794" y="3683912"/>
                  <a:ext cx="616893" cy="2558382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9148711" y="319311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GEV Model</a:t>
              </a:r>
              <a:endParaRPr lang="en-US" sz="1400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95983" y="3408612"/>
              <a:ext cx="1522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GEV Mixed Model</a:t>
              </a:r>
              <a:endParaRPr lang="en-US" sz="1400" b="1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68707" t="92445" r="14763" b="-492"/>
            <a:stretch/>
          </p:blipFill>
          <p:spPr>
            <a:xfrm>
              <a:off x="8760002" y="6434736"/>
              <a:ext cx="1801512" cy="381089"/>
            </a:xfrm>
            <a:prstGeom prst="rect">
              <a:avLst/>
            </a:prstGeom>
          </p:spPr>
        </p:pic>
      </p:grpSp>
      <p:sp>
        <p:nvSpPr>
          <p:cNvPr id="4" name="Left Brace 3"/>
          <p:cNvSpPr/>
          <p:nvPr/>
        </p:nvSpPr>
        <p:spPr>
          <a:xfrm rot="16200000">
            <a:off x="2814947" y="2376526"/>
            <a:ext cx="182880" cy="6400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7187" y="2985238"/>
            <a:ext cx="12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GEV State 1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08400" y="2616759"/>
            <a:ext cx="533400" cy="40504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48057" y="3011941"/>
            <a:ext cx="201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Probability of being</a:t>
            </a:r>
          </a:p>
          <a:p>
            <a:r>
              <a:rPr lang="en-US" smtClean="0"/>
              <a:t>In State 1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89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2788481" cy="44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Mixed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Models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51933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There is a sequence of observed states that exists with a mixed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7825" y="8089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44061" y="7835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02692" y="2164988"/>
                <a:ext cx="5139287" cy="3547831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US" sz="900" dirty="0" smtClean="0"/>
              </a:p>
              <a:p>
                <a:pPr algn="ctr"/>
                <a:endParaRPr lang="en-US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:endParaRPr lang="en-US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smtClean="0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/>
              </a:p>
              <a:p>
                <a:pPr algn="ctr"/>
                <a:endParaRPr lang="en-US" sz="1000" u="sng" dirty="0" smtClean="0"/>
              </a:p>
              <a:p>
                <a:pPr lvl="2"/>
                <a:endParaRPr lang="en-US" sz="1000" b="1" dirty="0" smtClean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92" y="2164988"/>
                <a:ext cx="5139287" cy="354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11017" y="656600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2814947" y="2884526"/>
            <a:ext cx="182880" cy="6400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3509" y="3488849"/>
            <a:ext cx="8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State 1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08400" y="3124759"/>
            <a:ext cx="533400" cy="40504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48057" y="3519941"/>
            <a:ext cx="201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Probability of being</a:t>
            </a:r>
          </a:p>
          <a:p>
            <a:r>
              <a:rPr lang="en-US" smtClean="0"/>
              <a:t>In State 1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515" y="1334911"/>
            <a:ext cx="5219700" cy="47529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94725" y="1806324"/>
            <a:ext cx="659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smtClean="0"/>
              <a:t> State 1</a:t>
            </a:r>
            <a:endParaRPr lang="en-US" sz="1200" b="1"/>
          </a:p>
        </p:txBody>
      </p:sp>
      <p:sp>
        <p:nvSpPr>
          <p:cNvPr id="26" name="TextBox 25"/>
          <p:cNvSpPr txBox="1"/>
          <p:nvPr/>
        </p:nvSpPr>
        <p:spPr>
          <a:xfrm>
            <a:off x="7517154" y="1806324"/>
            <a:ext cx="6239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smtClean="0"/>
              <a:t>State 2</a:t>
            </a:r>
            <a:endParaRPr lang="en-US" sz="1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10105" y="1999837"/>
                <a:ext cx="878830" cy="32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smtClean="0"/>
                  <a:t>= 0.75</a:t>
                </a:r>
                <a:endParaRPr lang="en-US" sz="1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105" y="1999837"/>
                <a:ext cx="878830" cy="326243"/>
              </a:xfrm>
              <a:prstGeom prst="rect">
                <a:avLst/>
              </a:prstGeom>
              <a:blipFill rotWithShape="0">
                <a:blip r:embed="rId6"/>
                <a:stretch>
                  <a:fillRect t="-1852" r="-1389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38563" y="2028880"/>
                <a:ext cx="878830" cy="32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smtClean="0"/>
                  <a:t>= 0.25</a:t>
                </a:r>
                <a:endParaRPr lang="en-US" sz="140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63" y="2028880"/>
                <a:ext cx="878830" cy="326243"/>
              </a:xfrm>
              <a:prstGeom prst="rect">
                <a:avLst/>
              </a:prstGeom>
              <a:blipFill rotWithShape="0">
                <a:blip r:embed="rId7"/>
                <a:stretch>
                  <a:fillRect t="-1887" r="-138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767151" y="1659872"/>
                <a:ext cx="732893" cy="32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1400" b="1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151" y="1659872"/>
                <a:ext cx="732893" cy="3262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611903" y="1682466"/>
                <a:ext cx="740907" cy="326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400" b="1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03" y="1682466"/>
                <a:ext cx="740907" cy="3262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010445" y="4664200"/>
            <a:ext cx="518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State Sequence = [C</a:t>
            </a:r>
            <a:r>
              <a:rPr lang="en-US" smtClean="0"/>
              <a:t>1</a:t>
            </a:r>
            <a:r>
              <a:rPr lang="en-US" sz="2400" smtClean="0"/>
              <a:t>, C</a:t>
            </a:r>
            <a:r>
              <a:rPr lang="en-US" smtClean="0"/>
              <a:t>2</a:t>
            </a:r>
            <a:r>
              <a:rPr lang="en-US" sz="2400" smtClean="0"/>
              <a:t>, C</a:t>
            </a:r>
            <a:r>
              <a:rPr lang="en-US" smtClean="0"/>
              <a:t>1</a:t>
            </a:r>
            <a:r>
              <a:rPr lang="en-US" sz="2400" smtClean="0"/>
              <a:t>, C</a:t>
            </a:r>
            <a:r>
              <a:rPr lang="en-US" smtClean="0"/>
              <a:t>1</a:t>
            </a:r>
            <a:r>
              <a:rPr lang="en-US" sz="2400" smtClean="0"/>
              <a:t>, C</a:t>
            </a:r>
            <a:r>
              <a:rPr lang="en-US" smtClean="0"/>
              <a:t>2</a:t>
            </a:r>
            <a:r>
              <a:rPr lang="en-US" sz="2400" smtClean="0"/>
              <a:t>, C</a:t>
            </a:r>
            <a:r>
              <a:rPr lang="en-US" smtClean="0"/>
              <a:t>1</a:t>
            </a:r>
            <a:r>
              <a:rPr lang="en-US" sz="2400"/>
              <a:t>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608" y="251959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83729" y="309346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92474" y="366267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08238" y="424599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24004" y="481880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29260" y="539162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sz="1050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2788481" cy="44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Markov Chains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51933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Hidden Markov models: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state sequence follows the Markov Property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7825" y="8089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44061" y="783572"/>
            <a:ext cx="45719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2692" y="2164988"/>
            <a:ext cx="5139287" cy="4170372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900" dirty="0" smtClean="0"/>
          </a:p>
          <a:p>
            <a:pPr marL="285750" indent="-285750">
              <a:buFontTx/>
              <a:buChar char="-"/>
            </a:pPr>
            <a:r>
              <a:rPr lang="en-US" smtClean="0">
                <a:latin typeface="Cambria Math" panose="02040503050406030204" pitchFamily="18" charset="0"/>
              </a:rPr>
              <a:t>The probability of being in a particular state is dependent on the previous state</a:t>
            </a:r>
          </a:p>
          <a:p>
            <a:endParaRPr lang="en-US" smtClean="0">
              <a:latin typeface="Cambria Math" panose="020405030504060302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mtClean="0">
                <a:latin typeface="Cambria Math" panose="02040503050406030204" pitchFamily="18" charset="0"/>
              </a:rPr>
              <a:t>Incorporates an element of serial dependence</a:t>
            </a:r>
            <a:endParaRPr lang="en-US">
              <a:latin typeface="Cambria Math" panose="02040503050406030204" pitchFamily="18" charset="0"/>
            </a:endParaRPr>
          </a:p>
          <a:p>
            <a:endParaRPr lang="en-US" smtClean="0">
              <a:latin typeface="Cambria Math" panose="02040503050406030204" pitchFamily="18" charset="0"/>
            </a:endParaRPr>
          </a:p>
          <a:p>
            <a:endParaRPr lang="en-US">
              <a:latin typeface="Cambria Math" panose="02040503050406030204" pitchFamily="18" charset="0"/>
            </a:endParaRPr>
          </a:p>
          <a:p>
            <a:endParaRPr lang="en-US" smtClean="0">
              <a:latin typeface="Cambria Math" panose="02040503050406030204" pitchFamily="18" charset="0"/>
            </a:endParaRPr>
          </a:p>
          <a:p>
            <a:endParaRPr lang="en-US" smtClean="0">
              <a:latin typeface="Cambria Math" panose="02040503050406030204" pitchFamily="18" charset="0"/>
            </a:endParaRPr>
          </a:p>
          <a:p>
            <a:r>
              <a:rPr lang="en-US" smtClean="0">
                <a:latin typeface="Cambria Math" panose="02040503050406030204" pitchFamily="18" charset="0"/>
              </a:rPr>
              <a:t>- Can be expressed as a transition probability matrix (TPM)</a:t>
            </a:r>
          </a:p>
          <a:p>
            <a:pPr algn="ctr"/>
            <a:endParaRPr lang="en-US">
              <a:latin typeface="Cambria Math" panose="02040503050406030204" pitchFamily="18" charset="0"/>
            </a:endParaRPr>
          </a:p>
          <a:p>
            <a:pPr algn="ctr"/>
            <a:endParaRPr lang="en-US" sz="1000" u="sng"/>
          </a:p>
          <a:p>
            <a:pPr algn="ctr"/>
            <a:endParaRPr lang="en-US" sz="1000" u="sng"/>
          </a:p>
          <a:p>
            <a:pPr algn="ctr"/>
            <a:endParaRPr lang="en-US" sz="1000" u="sng" dirty="0" smtClean="0"/>
          </a:p>
          <a:p>
            <a:pPr lvl="2"/>
            <a:endParaRPr lang="en-US" sz="10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578150" y="953911"/>
            <a:ext cx="5219700" cy="5224388"/>
            <a:chOff x="6531515" y="1334911"/>
            <a:chExt cx="5219700" cy="5224388"/>
          </a:xfrm>
          <a:solidFill>
            <a:schemeClr val="bg1"/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1515" y="1334911"/>
              <a:ext cx="5219700" cy="4752975"/>
            </a:xfrm>
            <a:prstGeom prst="rect">
              <a:avLst/>
            </a:prstGeom>
            <a:grpFill/>
          </p:spPr>
        </p:pic>
        <p:sp>
          <p:nvSpPr>
            <p:cNvPr id="25" name="TextBox 24"/>
            <p:cNvSpPr txBox="1"/>
            <p:nvPr/>
          </p:nvSpPr>
          <p:spPr>
            <a:xfrm>
              <a:off x="6694725" y="1806324"/>
              <a:ext cx="65921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 State 1</a:t>
              </a:r>
              <a:endParaRPr lang="en-US" sz="1200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7154" y="1806324"/>
              <a:ext cx="623953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1" smtClean="0"/>
                <a:t>State 2</a:t>
              </a:r>
              <a:endParaRPr lang="en-US" sz="12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610105" y="1999837"/>
                  <a:ext cx="878830" cy="32624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smtClean="0"/>
                    <a:t>= 0.75</a:t>
                  </a:r>
                  <a:endParaRPr lang="en-US" sz="140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105" y="1999837"/>
                  <a:ext cx="878830" cy="3262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87" r="-1389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438563" y="2028880"/>
                  <a:ext cx="878830" cy="32624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smtClean="0"/>
                    <a:t>= 0.25</a:t>
                  </a:r>
                  <a:endParaRPr lang="en-US" sz="140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8563" y="2028880"/>
                  <a:ext cx="878830" cy="3262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389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767151" y="1659872"/>
                  <a:ext cx="732893" cy="32624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en-US" sz="1400" b="1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7151" y="1659872"/>
                  <a:ext cx="732893" cy="3262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0611903" y="1682466"/>
                  <a:ext cx="740907" cy="32624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sz="1400" b="1" i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1903" y="1682466"/>
                  <a:ext cx="740907" cy="3262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7107489" y="6159189"/>
              <a:ext cx="424532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State Sequence = [C</a:t>
              </a:r>
              <a:r>
                <a:rPr lang="en-US" sz="1600" smtClean="0"/>
                <a:t>1</a:t>
              </a:r>
              <a:r>
                <a:rPr lang="en-US" sz="2000" smtClean="0"/>
                <a:t>, C</a:t>
              </a:r>
              <a:r>
                <a:rPr lang="en-US" sz="1600" smtClean="0"/>
                <a:t>2</a:t>
              </a:r>
              <a:r>
                <a:rPr lang="en-US" sz="2000" smtClean="0"/>
                <a:t>, C</a:t>
              </a:r>
              <a:r>
                <a:rPr lang="en-US" sz="1600" smtClean="0"/>
                <a:t>1</a:t>
              </a:r>
              <a:r>
                <a:rPr lang="en-US" sz="2000" smtClean="0"/>
                <a:t>, C</a:t>
              </a:r>
              <a:r>
                <a:rPr lang="en-US" sz="1600" smtClean="0"/>
                <a:t>1</a:t>
              </a:r>
              <a:r>
                <a:rPr lang="en-US" sz="2000" smtClean="0"/>
                <a:t>, C</a:t>
              </a:r>
              <a:r>
                <a:rPr lang="en-US" sz="1600" smtClean="0"/>
                <a:t>2</a:t>
              </a:r>
              <a:r>
                <a:rPr lang="en-US" sz="2000" smtClean="0"/>
                <a:t>, C</a:t>
              </a:r>
              <a:r>
                <a:rPr lang="en-US" sz="1600" smtClean="0"/>
                <a:t>1</a:t>
              </a:r>
              <a:r>
                <a:rPr lang="en-US" sz="2000"/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42141" y="5482828"/>
                <a:ext cx="2362313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𝑇𝑃𝑀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41" y="5482828"/>
                <a:ext cx="2362313" cy="7772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81499" y="3989086"/>
                <a:ext cx="3575209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499" y="3989086"/>
                <a:ext cx="3575209" cy="439736"/>
              </a:xfrm>
              <a:prstGeom prst="rect">
                <a:avLst/>
              </a:prstGeom>
              <a:blipFill rotWithShape="0">
                <a:blip r:embed="rId10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53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Hidden Markov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66725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8061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0396" y="1633138"/>
            <a:ext cx="8991600" cy="1938992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/>
              <a:t>A </a:t>
            </a:r>
            <a:r>
              <a:rPr lang="en-US" sz="2000" u="sng"/>
              <a:t>doubly embedded </a:t>
            </a:r>
            <a:r>
              <a:rPr lang="en-US" sz="2000"/>
              <a:t>stochastic process that can be used to model time series </a:t>
            </a:r>
            <a:r>
              <a:rPr lang="en-US" sz="2000" smtClean="0"/>
              <a:t>data</a:t>
            </a:r>
          </a:p>
          <a:p>
            <a:endParaRPr lang="en-US" sz="2000"/>
          </a:p>
          <a:p>
            <a:pPr marL="457200" indent="-457200">
              <a:buAutoNum type="arabicPeriod"/>
            </a:pPr>
            <a:r>
              <a:rPr lang="en-US" sz="2000" smtClean="0"/>
              <a:t>Each </a:t>
            </a:r>
            <a:r>
              <a:rPr lang="en-US" sz="2000"/>
              <a:t>time-series observation is a stochastic sample from a corresponding, underlying </a:t>
            </a:r>
            <a:r>
              <a:rPr lang="en-US" sz="2000" smtClean="0"/>
              <a:t>distribution</a:t>
            </a:r>
          </a:p>
          <a:p>
            <a:endParaRPr lang="en-US" sz="2000"/>
          </a:p>
          <a:p>
            <a:r>
              <a:rPr lang="en-US" sz="2000" smtClean="0"/>
              <a:t>2. The sequence of underlying </a:t>
            </a:r>
            <a:r>
              <a:rPr lang="en-US" sz="2000"/>
              <a:t>distributions, or hidden states, follow a Markov chain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0043" t="83708" r="16423" b="2665"/>
          <a:stretch/>
        </p:blipFill>
        <p:spPr>
          <a:xfrm>
            <a:off x="597893" y="5219767"/>
            <a:ext cx="2272307" cy="6477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39638" t="72821" b="14888"/>
          <a:stretch/>
        </p:blipFill>
        <p:spPr>
          <a:xfrm>
            <a:off x="3205767" y="5232467"/>
            <a:ext cx="3150713" cy="584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/>
          <p:cNvSpPr txBox="1"/>
          <p:nvPr/>
        </p:nvSpPr>
        <p:spPr>
          <a:xfrm>
            <a:off x="1264240" y="5936294"/>
            <a:ext cx="6592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 State 1</a:t>
            </a:r>
            <a:endParaRPr lang="en-US" sz="1200" b="1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40043" t="83708" r="16423" b="2665"/>
          <a:stretch/>
        </p:blipFill>
        <p:spPr>
          <a:xfrm>
            <a:off x="6683380" y="5200716"/>
            <a:ext cx="2272307" cy="6477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40043" t="83708" r="16423" b="2665"/>
          <a:stretch/>
        </p:blipFill>
        <p:spPr>
          <a:xfrm>
            <a:off x="9396887" y="5162616"/>
            <a:ext cx="2272307" cy="6477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9" name="TextBox 48"/>
          <p:cNvSpPr txBox="1"/>
          <p:nvPr/>
        </p:nvSpPr>
        <p:spPr>
          <a:xfrm>
            <a:off x="7489923" y="5923594"/>
            <a:ext cx="6592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 State 1</a:t>
            </a:r>
            <a:endParaRPr lang="en-US" sz="1200" b="1"/>
          </a:p>
        </p:txBody>
      </p:sp>
      <p:sp>
        <p:nvSpPr>
          <p:cNvPr id="50" name="TextBox 49"/>
          <p:cNvSpPr txBox="1"/>
          <p:nvPr/>
        </p:nvSpPr>
        <p:spPr>
          <a:xfrm>
            <a:off x="10203430" y="5909578"/>
            <a:ext cx="6592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 State 1</a:t>
            </a:r>
            <a:endParaRPr lang="en-US" sz="1200" b="1"/>
          </a:p>
        </p:txBody>
      </p:sp>
      <p:sp>
        <p:nvSpPr>
          <p:cNvPr id="51" name="TextBox 50"/>
          <p:cNvSpPr txBox="1"/>
          <p:nvPr/>
        </p:nvSpPr>
        <p:spPr>
          <a:xfrm>
            <a:off x="4577607" y="5899217"/>
            <a:ext cx="6239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smtClean="0"/>
              <a:t>State 2</a:t>
            </a:r>
            <a:endParaRPr lang="en-US" sz="1200" b="1"/>
          </a:p>
        </p:txBody>
      </p:sp>
      <p:sp>
        <p:nvSpPr>
          <p:cNvPr id="52" name="TextBox 51"/>
          <p:cNvSpPr txBox="1"/>
          <p:nvPr/>
        </p:nvSpPr>
        <p:spPr>
          <a:xfrm>
            <a:off x="1051219" y="4246321"/>
            <a:ext cx="10852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Observation 1</a:t>
            </a:r>
          </a:p>
          <a:p>
            <a:pPr algn="ctr"/>
            <a:r>
              <a:rPr lang="en-US" sz="1200" b="1"/>
              <a:t>t</a:t>
            </a:r>
            <a:r>
              <a:rPr lang="en-US" sz="1200" b="1" smtClean="0"/>
              <a:t>=1</a:t>
            </a:r>
            <a:endParaRPr lang="en-US" sz="1200" b="1"/>
          </a:p>
        </p:txBody>
      </p:sp>
      <p:sp>
        <p:nvSpPr>
          <p:cNvPr id="54" name="TextBox 53"/>
          <p:cNvSpPr txBox="1"/>
          <p:nvPr/>
        </p:nvSpPr>
        <p:spPr>
          <a:xfrm>
            <a:off x="4238493" y="4213178"/>
            <a:ext cx="10852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Observation 2</a:t>
            </a:r>
          </a:p>
          <a:p>
            <a:pPr algn="ctr"/>
            <a:r>
              <a:rPr lang="en-US" sz="1200" b="1" smtClean="0"/>
              <a:t>t=2</a:t>
            </a:r>
            <a:endParaRPr lang="en-US" sz="1200" b="1"/>
          </a:p>
        </p:txBody>
      </p:sp>
      <p:sp>
        <p:nvSpPr>
          <p:cNvPr id="55" name="TextBox 54"/>
          <p:cNvSpPr txBox="1"/>
          <p:nvPr/>
        </p:nvSpPr>
        <p:spPr>
          <a:xfrm>
            <a:off x="7276902" y="4213177"/>
            <a:ext cx="10852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Observation 3</a:t>
            </a:r>
          </a:p>
          <a:p>
            <a:pPr algn="ctr"/>
            <a:r>
              <a:rPr lang="en-US" sz="1200" b="1" smtClean="0"/>
              <a:t>t=3</a:t>
            </a:r>
            <a:endParaRPr lang="en-US" sz="1200" b="1"/>
          </a:p>
        </p:txBody>
      </p:sp>
      <p:sp>
        <p:nvSpPr>
          <p:cNvPr id="56" name="TextBox 55"/>
          <p:cNvSpPr txBox="1"/>
          <p:nvPr/>
        </p:nvSpPr>
        <p:spPr>
          <a:xfrm>
            <a:off x="9990409" y="4213176"/>
            <a:ext cx="10852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Observation 4</a:t>
            </a:r>
          </a:p>
          <a:p>
            <a:pPr algn="ctr"/>
            <a:r>
              <a:rPr lang="en-US" sz="1200" b="1" smtClean="0"/>
              <a:t>t=4</a:t>
            </a:r>
            <a:endParaRPr lang="en-US" sz="1200" b="1"/>
          </a:p>
        </p:txBody>
      </p:sp>
      <p:sp>
        <p:nvSpPr>
          <p:cNvPr id="6" name="Down Arrow 5"/>
          <p:cNvSpPr/>
          <p:nvPr/>
        </p:nvSpPr>
        <p:spPr>
          <a:xfrm flipV="1">
            <a:off x="1502409" y="4750678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 flipV="1">
            <a:off x="4729564" y="4750678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flipV="1">
            <a:off x="7728092" y="4762719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flipV="1">
            <a:off x="10441599" y="4735695"/>
            <a:ext cx="182880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5400000" flipV="1">
            <a:off x="2847608" y="5659932"/>
            <a:ext cx="36576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9691" y="5935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TPM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52050" y="5909578"/>
            <a:ext cx="914400" cy="370870"/>
            <a:chOff x="2725688" y="6086652"/>
            <a:chExt cx="914400" cy="370870"/>
          </a:xfrm>
        </p:grpSpPr>
        <p:sp>
          <p:nvSpPr>
            <p:cNvPr id="63" name="Down Arrow 62"/>
            <p:cNvSpPr/>
            <p:nvPr/>
          </p:nvSpPr>
          <p:spPr>
            <a:xfrm rot="5400000" flipV="1">
              <a:off x="3000008" y="5812332"/>
              <a:ext cx="365760" cy="914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22091" y="608819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TPM</a:t>
              </a: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64686" y="5862642"/>
            <a:ext cx="914400" cy="370870"/>
            <a:chOff x="2878088" y="6239052"/>
            <a:chExt cx="914400" cy="370870"/>
          </a:xfrm>
        </p:grpSpPr>
        <p:sp>
          <p:nvSpPr>
            <p:cNvPr id="65" name="Down Arrow 64"/>
            <p:cNvSpPr/>
            <p:nvPr/>
          </p:nvSpPr>
          <p:spPr>
            <a:xfrm rot="5400000" flipV="1">
              <a:off x="3152408" y="5964732"/>
              <a:ext cx="365760" cy="914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74491" y="624059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TPM</a:t>
              </a:r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90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900" y="968973"/>
            <a:ext cx="5676300" cy="4778231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mtClean="0"/>
              <a:t>Nonstationary GEV models</a:t>
            </a:r>
          </a:p>
          <a:p>
            <a:pPr lvl="2">
              <a:buFontTx/>
              <a:buChar char="-"/>
            </a:pPr>
            <a:r>
              <a:rPr lang="en-US" smtClean="0"/>
              <a:t>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Nonstationary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R code demonstration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II. Hidden Markov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Mixture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Markov chains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HMMs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R code demonstration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717" y="-77119"/>
            <a:ext cx="1516345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Hidden Markov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66725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8061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992" y="1797152"/>
            <a:ext cx="4393208" cy="4401205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2000" smtClean="0"/>
          </a:p>
          <a:p>
            <a:r>
              <a:rPr lang="en-US" sz="2000" smtClean="0"/>
              <a:t>Given a set of observed points, we are tasked with decoding:</a:t>
            </a:r>
          </a:p>
          <a:p>
            <a:endParaRPr lang="en-US" sz="2000"/>
          </a:p>
          <a:p>
            <a:pPr marL="457200" indent="-457200">
              <a:buAutoNum type="arabicPeriod"/>
            </a:pPr>
            <a:r>
              <a:rPr lang="en-US" sz="2000" smtClean="0"/>
              <a:t>A number of underlying distribution parameters</a:t>
            </a:r>
          </a:p>
          <a:p>
            <a:pPr marL="457200" indent="-457200">
              <a:buAutoNum type="arabicPeriod"/>
            </a:pPr>
            <a:endParaRPr lang="en-US" sz="2000" smtClean="0"/>
          </a:p>
          <a:p>
            <a:pPr marL="457200" indent="-457200">
              <a:buAutoNum type="arabicPeriod"/>
            </a:pPr>
            <a:endParaRPr lang="en-US" sz="2000"/>
          </a:p>
          <a:p>
            <a:pPr marL="457200" indent="-457200">
              <a:buAutoNum type="arabicPeriod"/>
            </a:pPr>
            <a:endParaRPr lang="en-US" sz="2000"/>
          </a:p>
          <a:p>
            <a:pPr marL="457200" indent="-457200">
              <a:buAutoNum type="arabicPeriod"/>
            </a:pPr>
            <a:r>
              <a:rPr lang="en-US" sz="2000" smtClean="0"/>
              <a:t>A transition probability matrix</a:t>
            </a:r>
          </a:p>
          <a:p>
            <a:pPr marL="457200" indent="-457200">
              <a:buAutoNum type="arabicPeriod"/>
            </a:pPr>
            <a:endParaRPr lang="en-US" sz="2000" smtClean="0"/>
          </a:p>
          <a:p>
            <a:pPr marL="457200" indent="-457200">
              <a:buAutoNum type="arabicPeriod"/>
            </a:pPr>
            <a:endParaRPr lang="en-US" sz="2000"/>
          </a:p>
          <a:p>
            <a:pPr marL="457200" indent="-457200">
              <a:buAutoNum type="arabicPeriod"/>
            </a:pPr>
            <a:endParaRPr lang="en-US" sz="2000"/>
          </a:p>
          <a:p>
            <a:pPr marL="457200" indent="-457200">
              <a:buAutoNum type="arabicPeriod"/>
            </a:pPr>
            <a:endParaRPr lang="en-US" sz="200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60700" y="3697670"/>
            <a:ext cx="1192762" cy="687864"/>
            <a:chOff x="3060700" y="3811970"/>
            <a:chExt cx="1192762" cy="687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3120172" y="3811970"/>
                  <a:ext cx="10226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𝑮𝑬𝑽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172" y="3811970"/>
                  <a:ext cx="102265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1667" r="-49405" b="-18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060700" y="4130502"/>
                  <a:ext cx="11927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700" y="4130502"/>
                  <a:ext cx="119276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644086" y="3710370"/>
            <a:ext cx="1192762" cy="687864"/>
            <a:chOff x="1644086" y="3811970"/>
            <a:chExt cx="1192762" cy="687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708275" y="3811970"/>
                  <a:ext cx="10226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𝑮𝑬𝑽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275" y="3811970"/>
                  <a:ext cx="102265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21667" r="-50000" b="-18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1644086" y="4130502"/>
                  <a:ext cx="11927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4086" y="4130502"/>
                  <a:ext cx="119276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01376" y="5122509"/>
                <a:ext cx="2270943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𝑻𝑷𝑴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76" y="5122509"/>
                <a:ext cx="2270943" cy="7087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922492" y="1532918"/>
            <a:ext cx="4393208" cy="5016758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2000" smtClean="0"/>
          </a:p>
          <a:p>
            <a:r>
              <a:rPr lang="en-US" sz="2000" smtClean="0"/>
              <a:t>Expectation-Maximization (EM) Algorithm (Baum-Welch Algorithm) </a:t>
            </a:r>
          </a:p>
          <a:p>
            <a:endParaRPr lang="en-US" sz="2000"/>
          </a:p>
          <a:p>
            <a:pPr marL="457200" indent="-457200">
              <a:buAutoNum type="arabicPeriod"/>
            </a:pPr>
            <a:r>
              <a:rPr lang="en-US" sz="2000" smtClean="0"/>
              <a:t>Expectation Step: </a:t>
            </a:r>
            <a:r>
              <a:rPr lang="en-US" sz="2000"/>
              <a:t>estimate of the data likelihood given parameter </a:t>
            </a:r>
            <a:r>
              <a:rPr lang="en-US" sz="2000" smtClean="0"/>
              <a:t>estimates</a:t>
            </a:r>
            <a:endParaRPr lang="en-US" sz="2000"/>
          </a:p>
          <a:p>
            <a:pPr marL="457200" indent="-457200">
              <a:buAutoNum type="arabicPeriod"/>
            </a:pPr>
            <a:endParaRPr lang="en-US" sz="2000" smtClean="0"/>
          </a:p>
          <a:p>
            <a:pPr marL="457200" indent="-457200">
              <a:buAutoNum type="arabicPeriod"/>
            </a:pPr>
            <a:r>
              <a:rPr lang="en-US" sz="2000" smtClean="0"/>
              <a:t>Maximization Step: data likelihood is maximized with respect to the parameters</a:t>
            </a:r>
          </a:p>
          <a:p>
            <a:pPr marL="457200" indent="-457200">
              <a:buAutoNum type="arabicPeriod"/>
            </a:pPr>
            <a:endParaRPr lang="en-US" sz="2000"/>
          </a:p>
          <a:p>
            <a:r>
              <a:rPr lang="en-US" sz="2000"/>
              <a:t>The E‐step and M‐step are repeated until convergence of parameter values is </a:t>
            </a:r>
            <a:r>
              <a:rPr lang="en-US" sz="2000" smtClean="0"/>
              <a:t>achieved</a:t>
            </a:r>
          </a:p>
          <a:p>
            <a:endParaRPr lang="en-US" sz="2000"/>
          </a:p>
        </p:txBody>
      </p:sp>
      <p:sp>
        <p:nvSpPr>
          <p:cNvPr id="7" name="Right Arrow 6"/>
          <p:cNvSpPr/>
          <p:nvPr/>
        </p:nvSpPr>
        <p:spPr>
          <a:xfrm rot="10800000">
            <a:off x="5722590" y="3105150"/>
            <a:ext cx="610096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51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-2313472" y="1083009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Baum-Welch Algorithm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50560" y="918708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1896" y="918708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099" y="2172263"/>
            <a:ext cx="4393208" cy="4093428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Provide parameter estimates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lvl="1"/>
            <a:r>
              <a:rPr lang="en-US" sz="2000" i="1" dirty="0" smtClean="0"/>
              <a:t>Delta provides initial probability </a:t>
            </a:r>
            <a:r>
              <a:rPr lang="en-US" sz="2000" i="1" dirty="0" err="1" smtClean="0"/>
              <a:t>distibrution</a:t>
            </a:r>
            <a:r>
              <a:rPr lang="en-US" sz="2000" i="1" dirty="0" smtClean="0"/>
              <a:t> of the hidden states</a:t>
            </a:r>
          </a:p>
          <a:p>
            <a:pPr lvl="1"/>
            <a:r>
              <a:rPr lang="en-US" sz="2000" i="1" dirty="0" smtClean="0"/>
              <a:t>(see </a:t>
            </a:r>
            <a:r>
              <a:rPr lang="en-US" sz="2000" i="1" dirty="0" err="1" smtClean="0"/>
              <a:t>nonstat</a:t>
            </a:r>
            <a:r>
              <a:rPr lang="en-US" sz="2000" i="1" dirty="0" smtClean="0"/>
              <a:t> in ?</a:t>
            </a:r>
            <a:r>
              <a:rPr lang="en-US" sz="2000" i="1" dirty="0" err="1" smtClean="0"/>
              <a:t>dthmm</a:t>
            </a:r>
            <a:r>
              <a:rPr lang="en-US" sz="2000" i="1" dirty="0" smtClean="0"/>
              <a:t>())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Run Baum-Welch algorithm</a:t>
            </a:r>
          </a:p>
          <a:p>
            <a:pPr marL="457200" indent="-457200">
              <a:buFontTx/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Simulate (see simulate() command)</a:t>
            </a:r>
          </a:p>
          <a:p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5314053" y="2556881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305" y="1804862"/>
            <a:ext cx="6231083" cy="268791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5314053" y="4892222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147" y="4786735"/>
            <a:ext cx="6219825" cy="647700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 rot="16200000">
            <a:off x="10820767" y="4755540"/>
            <a:ext cx="182880" cy="16459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5156" y="5914098"/>
            <a:ext cx="192302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smtClean="0"/>
              <a:t>Convergence Criteria</a:t>
            </a:r>
            <a:endParaRPr lang="en-US" sz="1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147" y="961576"/>
            <a:ext cx="3467100" cy="5334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9423797" y="1281541"/>
            <a:ext cx="365760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418544" y="1076592"/>
            <a:ext cx="365760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00067" y="1178090"/>
            <a:ext cx="765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GEV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784304" y="950238"/>
            <a:ext cx="2230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other (</a:t>
            </a:r>
            <a:r>
              <a:rPr lang="en-US" sz="1400" dirty="0" err="1" smtClean="0"/>
              <a:t>gamma,LN,Nor</a:t>
            </a:r>
            <a:r>
              <a:rPr lang="en-US" sz="1400" dirty="0" smtClean="0"/>
              <a:t>…)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15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Viterbi Algorithm</a:t>
            </a:r>
          </a:p>
          <a:p>
            <a:pPr marL="0" indent="0" algn="ctr">
              <a:buNone/>
            </a:pPr>
            <a:endParaRPr lang="en-US" sz="2000" b="1" smtClean="0"/>
          </a:p>
        </p:txBody>
      </p:sp>
      <p:sp>
        <p:nvSpPr>
          <p:cNvPr id="18" name="Rectangle 17"/>
          <p:cNvSpPr/>
          <p:nvPr/>
        </p:nvSpPr>
        <p:spPr>
          <a:xfrm>
            <a:off x="4866725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8061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099" y="2172263"/>
            <a:ext cx="4393208" cy="2862322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20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Predicts most likely sequence of Markov states given the observed      dataset</a:t>
            </a:r>
          </a:p>
          <a:p>
            <a:pPr marL="457200" indent="-457200">
              <a:buAutoNum type="arabicPeriod"/>
            </a:pPr>
            <a:endParaRPr lang="en-US" sz="2000" smtClean="0"/>
          </a:p>
          <a:p>
            <a:pPr marL="457200" indent="-457200">
              <a:buAutoNum type="arabicPeriod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This can be obtained from your fit model object</a:t>
            </a:r>
            <a:endParaRPr lang="en-US" sz="2000"/>
          </a:p>
          <a:p>
            <a:pPr marL="457200" indent="-457200">
              <a:buAutoNum type="arabicPeriod"/>
            </a:pPr>
            <a:endParaRPr lang="en-US" sz="2000" smtClean="0"/>
          </a:p>
        </p:txBody>
      </p:sp>
      <p:sp>
        <p:nvSpPr>
          <p:cNvPr id="20" name="Right Arrow 19"/>
          <p:cNvSpPr/>
          <p:nvPr/>
        </p:nvSpPr>
        <p:spPr>
          <a:xfrm>
            <a:off x="5314053" y="4176639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147" y="2432852"/>
            <a:ext cx="6219825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147" y="3708542"/>
            <a:ext cx="4629150" cy="105727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7975842" y="3213430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58918" y="5366746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[1, 2, 2, 1, 1, 1, 1, 2, 2, 1, 1, 2, 1,]</a:t>
            </a:r>
            <a:endParaRPr lang="en-US" sz="2400" b="1"/>
          </a:p>
        </p:txBody>
      </p:sp>
      <p:sp>
        <p:nvSpPr>
          <p:cNvPr id="22" name="Right Arrow 21"/>
          <p:cNvSpPr/>
          <p:nvPr/>
        </p:nvSpPr>
        <p:spPr>
          <a:xfrm rot="5400000">
            <a:off x="7975841" y="4960590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64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Fit a logistic regression model to your decoded state sequence </a:t>
            </a:r>
          </a:p>
          <a:p>
            <a:pPr marL="0" indent="0" algn="ctr">
              <a:buNone/>
            </a:pPr>
            <a:endParaRPr lang="en-US" sz="2000" b="1" smtClean="0"/>
          </a:p>
        </p:txBody>
      </p:sp>
      <p:sp>
        <p:nvSpPr>
          <p:cNvPr id="18" name="Rectangle 17"/>
          <p:cNvSpPr/>
          <p:nvPr/>
        </p:nvSpPr>
        <p:spPr>
          <a:xfrm>
            <a:off x="2745825" y="7228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76261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099" y="2172263"/>
            <a:ext cx="4393208" cy="3477875"/>
          </a:xfrm>
          <a:prstGeom prst="rect">
            <a:avLst/>
          </a:prstGeom>
          <a:solidFill>
            <a:srgbClr val="EAEAEA">
              <a:alpha val="5607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Incorporate covariates</a:t>
            </a:r>
          </a:p>
          <a:p>
            <a:pPr lvl="1"/>
            <a:r>
              <a:rPr lang="en-US" sz="2000" smtClean="0"/>
              <a:t>- Local hydrometeorological data</a:t>
            </a:r>
          </a:p>
          <a:p>
            <a:pPr lvl="1"/>
            <a:r>
              <a:rPr lang="en-US" sz="2000" smtClean="0"/>
              <a:t>- Large scale ocean-atmosphere  	signals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/>
              <a:t>Simulate: akin </a:t>
            </a:r>
            <a:r>
              <a:rPr lang="en-US" sz="2000"/>
              <a:t>to using nonhomogeneous transition </a:t>
            </a:r>
            <a:r>
              <a:rPr lang="en-US" sz="2000" smtClean="0"/>
              <a:t>probability matrix</a:t>
            </a:r>
            <a:endParaRPr lang="en-US" sz="2000"/>
          </a:p>
          <a:p>
            <a:pPr marL="457200" indent="-457200">
              <a:buAutoNum type="arabicPeriod"/>
            </a:pPr>
            <a:endParaRPr lang="en-US" sz="200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347" y="2019442"/>
            <a:ext cx="4629150" cy="10572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43118" y="3677646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[1, 2, 2, 1, 1, 1, 1, 2, 2, 1, 1, 2, 1,]</a:t>
            </a:r>
            <a:endParaRPr lang="en-US" sz="2400" b="1"/>
          </a:p>
        </p:txBody>
      </p:sp>
      <p:sp>
        <p:nvSpPr>
          <p:cNvPr id="21" name="Right Arrow 20"/>
          <p:cNvSpPr/>
          <p:nvPr/>
        </p:nvSpPr>
        <p:spPr>
          <a:xfrm rot="5400000">
            <a:off x="8560041" y="3271490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953" y="4724967"/>
            <a:ext cx="5334000" cy="63817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8560041" y="4276029"/>
            <a:ext cx="3657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9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02693" y="861711"/>
            <a:ext cx="10667007" cy="943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Fit a logistic regression model to your decoded state sequence </a:t>
            </a:r>
          </a:p>
          <a:p>
            <a:pPr marL="0" indent="0" algn="ctr">
              <a:buNone/>
            </a:pPr>
            <a:endParaRPr lang="en-US" sz="2000" b="1" smtClean="0"/>
          </a:p>
        </p:txBody>
      </p:sp>
      <p:sp>
        <p:nvSpPr>
          <p:cNvPr id="18" name="Rectangle 17"/>
          <p:cNvSpPr/>
          <p:nvPr/>
        </p:nvSpPr>
        <p:spPr>
          <a:xfrm>
            <a:off x="2745825" y="7228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76261" y="697410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6" y="3845242"/>
            <a:ext cx="5900420" cy="2178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8" y="1830262"/>
            <a:ext cx="3370263" cy="174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47" y="1830262"/>
            <a:ext cx="3130153" cy="40524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46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53"/>
            <a:ext cx="3187700" cy="489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Hidden Markov Models (HMM)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370" y="1065009"/>
            <a:ext cx="8820150" cy="462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017" y="6576513"/>
            <a:ext cx="18421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Coles (2001), Zucchini (2016)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444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900" y="968973"/>
            <a:ext cx="5676300" cy="4778231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mtClean="0"/>
              <a:t>Nonstationary GEV models</a:t>
            </a:r>
          </a:p>
          <a:p>
            <a:pPr lvl="2">
              <a:buFontTx/>
              <a:buChar char="-"/>
            </a:pPr>
            <a:r>
              <a:rPr lang="en-US" smtClean="0"/>
              <a:t>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Nonstationary GEV modeling</a:t>
            </a:r>
          </a:p>
          <a:p>
            <a:pPr lvl="2">
              <a:buFontTx/>
              <a:buChar char="-"/>
            </a:pPr>
            <a:r>
              <a:rPr lang="en-US" smtClean="0"/>
              <a:t>R code demonstration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II. Hidden Markov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Mixture models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Markov chains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HMMs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mtClean="0"/>
              <a:t>- </a:t>
            </a:r>
            <a:r>
              <a:rPr lang="en-US"/>
              <a:t>R code demonstration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717" y="-77119"/>
            <a:ext cx="1516345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928" y="3260737"/>
            <a:ext cx="6059771" cy="2670163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308" y="813525"/>
            <a:ext cx="11474373" cy="1546577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58" y="1106192"/>
            <a:ext cx="5450122" cy="1229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If you take the block maxima from a dataset (i.e. the </a:t>
            </a:r>
            <a:r>
              <a:rPr lang="en-US" sz="2000" b="1" smtClean="0"/>
              <a:t>yearly maxima of i.i.d variables, </a:t>
            </a:r>
            <a:r>
              <a:rPr lang="en-US" sz="2000" b="1" dirty="0" smtClean="0"/>
              <a:t>M</a:t>
            </a:r>
            <a:r>
              <a:rPr lang="en-US" sz="2000" b="1" baseline="-25000" dirty="0" smtClean="0"/>
              <a:t>365</a:t>
            </a:r>
            <a:r>
              <a:rPr lang="en-US" sz="2000" b="1" dirty="0" smtClean="0"/>
              <a:t> = max{X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 . . . , X</a:t>
            </a:r>
            <a:r>
              <a:rPr lang="en-US" sz="2000" b="1" baseline="-25000" dirty="0" smtClean="0"/>
              <a:t>365</a:t>
            </a:r>
            <a:r>
              <a:rPr lang="en-US" sz="2000" b="1" dirty="0" smtClean="0"/>
              <a:t>})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945944" y="1289952"/>
            <a:ext cx="391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converges to a GEV distribution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941091" y="1397878"/>
            <a:ext cx="430905" cy="23083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48055" y="2443734"/>
            <a:ext cx="7495890" cy="4029405"/>
            <a:chOff x="6247594" y="2593862"/>
            <a:chExt cx="5523455" cy="31762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7594" y="2593862"/>
              <a:ext cx="5523455" cy="317629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524335" y="2903415"/>
              <a:ext cx="163168" cy="257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80717" y="-77119"/>
            <a:ext cx="4875331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GEV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3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2436" y="1220509"/>
            <a:ext cx="5516333" cy="5424562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14" name="Rectangle 13"/>
          <p:cNvSpPr/>
          <p:nvPr/>
        </p:nvSpPr>
        <p:spPr>
          <a:xfrm>
            <a:off x="3556968" y="506116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48643" y="506116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4035" y="301216"/>
            <a:ext cx="6745294" cy="58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+mn-lt"/>
              </a:rPr>
              <a:t>Generalized Extreme Value Distribution (GEV)</a:t>
            </a:r>
            <a:endParaRPr lang="en-US" sz="2000" b="1" dirty="0">
              <a:latin typeface="+mn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8874" y="1404936"/>
            <a:ext cx="4943456" cy="487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Industry standard for flood frequency analysis in the UK</a:t>
            </a:r>
          </a:p>
          <a:p>
            <a:pPr algn="l"/>
            <a:endParaRPr lang="en-US" sz="1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3 </a:t>
            </a:r>
            <a:r>
              <a:rPr lang="en-US" sz="1800" b="1" smtClean="0"/>
              <a:t>parameter distribution</a:t>
            </a:r>
            <a:endParaRPr lang="en-US" sz="1800" b="1" dirty="0" smtClean="0"/>
          </a:p>
          <a:p>
            <a:pPr algn="l"/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/>
              <a:t> </a:t>
            </a:r>
            <a:endParaRPr lang="en-US" sz="1800" b="1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mtClean="0"/>
              <a:t>Assumes stationary risk</a:t>
            </a:r>
            <a:endParaRPr lang="en-US" sz="1800" b="1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algn="l"/>
            <a:endParaRPr lang="en-US" sz="1800" b="1" dirty="0" smtClean="0"/>
          </a:p>
          <a:p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889" y="2834160"/>
                <a:ext cx="3624835" cy="1530612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𝐳</m:t>
                                          </m:r>
                                          <m:r>
                                            <a:rPr lang="en-US" b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89" y="2834160"/>
                <a:ext cx="3624835" cy="1530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706060" y="4244578"/>
            <a:ext cx="28170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µ</a:t>
            </a:r>
            <a:r>
              <a:rPr lang="en-US" sz="1600" b="1" dirty="0"/>
              <a:t>: location parameter</a:t>
            </a:r>
          </a:p>
          <a:p>
            <a:endParaRPr lang="en-US" sz="900" b="1" dirty="0" smtClean="0"/>
          </a:p>
          <a:p>
            <a:r>
              <a:rPr lang="el-GR" sz="1600" b="1" dirty="0" smtClean="0"/>
              <a:t>σ</a:t>
            </a:r>
            <a:r>
              <a:rPr lang="en-US" sz="1600" b="1" dirty="0"/>
              <a:t>: scale parameter</a:t>
            </a:r>
          </a:p>
          <a:p>
            <a:endParaRPr lang="en-US" sz="900" b="1" dirty="0" smtClean="0"/>
          </a:p>
          <a:p>
            <a:r>
              <a:rPr lang="el-GR" sz="1600" b="1" dirty="0" smtClean="0"/>
              <a:t>ξ</a:t>
            </a:r>
            <a:r>
              <a:rPr lang="en-US" sz="1600" b="1" dirty="0"/>
              <a:t>: shape parameter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8694" y="65875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(Coles 2001)</a:t>
            </a:r>
            <a:endParaRPr lang="en-US" sz="12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204" y="2199609"/>
            <a:ext cx="5946244" cy="331542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0717" y="-77119"/>
            <a:ext cx="4875331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GEV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8282" y="1713663"/>
            <a:ext cx="4844196" cy="3647152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50" u="sng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63505" y="1987595"/>
            <a:ext cx="4493750" cy="487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smtClean="0"/>
              <a:t>Calculate the risk of exceeding a flow level</a:t>
            </a:r>
            <a:endParaRPr lang="en-US" sz="1800" b="1" dirty="0"/>
          </a:p>
          <a:p>
            <a:pPr algn="l"/>
            <a:endParaRPr lang="en-US" sz="1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algn="l"/>
            <a:endParaRPr lang="en-US" sz="1800" b="1" dirty="0" smtClean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56968" y="881020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48643" y="899308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23353" y="658292"/>
            <a:ext cx="6745294" cy="58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+mn-lt"/>
              </a:rPr>
              <a:t>Generalized Extreme Value Distribution (GEV)</a:t>
            </a:r>
            <a:endParaRPr lang="en-US" sz="20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8694" y="65875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(Coles 2001)</a:t>
            </a:r>
            <a:endParaRPr lang="en-US" sz="12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179" y="1713663"/>
            <a:ext cx="6828366" cy="33636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282" y="6935393"/>
            <a:ext cx="2832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 Calculate Risk of Flood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80" y="2801898"/>
            <a:ext cx="2553799" cy="1916530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80717" y="-77119"/>
            <a:ext cx="4875331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GEV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44314" y="1596890"/>
            <a:ext cx="5261542" cy="4385816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/>
              <a:t>extRemes 2.0: An Extreme Value Analysis Package in R</a:t>
            </a:r>
            <a:endParaRPr lang="en-US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/>
              <a:t>Fit a stationary GEV distribution</a:t>
            </a:r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smtClean="0"/>
              <a:t>Perform standard operations</a:t>
            </a: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5" name="Rectangle 4"/>
          <p:cNvSpPr/>
          <p:nvPr/>
        </p:nvSpPr>
        <p:spPr>
          <a:xfrm>
            <a:off x="1" y="4190541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56968" y="804020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48643" y="822308"/>
            <a:ext cx="45719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23353" y="581292"/>
            <a:ext cx="6745294" cy="586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+mn-lt"/>
              </a:rPr>
              <a:t>Generalized Extreme Value Distribution (GEV)</a:t>
            </a:r>
            <a:endParaRPr lang="en-US" sz="20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8694" y="65875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(Coles 2001)</a:t>
            </a:r>
            <a:endParaRPr lang="en-US" sz="1200" i="1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717" y="-77119"/>
            <a:ext cx="4875331" cy="53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GEV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099" y="1899856"/>
            <a:ext cx="3676650" cy="3333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455225" y="1974054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099" y="3040451"/>
            <a:ext cx="2771775" cy="51435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5431215" y="3171825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099" y="4265789"/>
            <a:ext cx="4695825" cy="1066800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5431215" y="4311805"/>
            <a:ext cx="658368" cy="1839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45957" y="60380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GEV model </a:t>
            </a:r>
            <a:r>
              <a:rPr lang="en-US" sz="2000" b="1" smtClean="0"/>
              <a:t>enables modeling of nonstationary risk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559" y="593955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8873978" y="610211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52340" y="1854931"/>
                <a:ext cx="3624835" cy="1370888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16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340" y="1854931"/>
                <a:ext cx="3624835" cy="13708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57848" y="4634035"/>
                <a:ext cx="3350594" cy="349326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48" y="4634035"/>
                <a:ext cx="3350594" cy="3493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52340" y="3728664"/>
                <a:ext cx="3350595" cy="358368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340" y="3728664"/>
                <a:ext cx="3350595" cy="3583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352340" y="5515933"/>
                <a:ext cx="1075832" cy="349326"/>
              </a:xfrm>
              <a:prstGeom prst="rect">
                <a:avLst/>
              </a:prstGeom>
              <a:solidFill>
                <a:srgbClr val="EAEAEA">
                  <a:alpha val="56078"/>
                </a:srgb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340" y="5515933"/>
                <a:ext cx="1075832" cy="3493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flipV="1">
            <a:off x="8197028" y="5089939"/>
            <a:ext cx="226743" cy="32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sp>
        <p:nvSpPr>
          <p:cNvPr id="26" name="Down Arrow 25"/>
          <p:cNvSpPr/>
          <p:nvPr/>
        </p:nvSpPr>
        <p:spPr>
          <a:xfrm flipV="1">
            <a:off x="8197027" y="4182019"/>
            <a:ext cx="226743" cy="32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8210439" y="3313257"/>
            <a:ext cx="226743" cy="32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4314" y="1760519"/>
            <a:ext cx="5261542" cy="3808735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/>
              <a:t>Covariates (x</a:t>
            </a:r>
            <a:r>
              <a:rPr lang="en-US" sz="1100" b="1" smtClean="0"/>
              <a:t>n</a:t>
            </a:r>
            <a:r>
              <a:rPr lang="en-US" b="1" smtClean="0"/>
              <a:t>) to shift location (µ) and scale (σ) parameters of the distribution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i="1" u="sng">
              <a:solidFill>
                <a:schemeClr val="bg2">
                  <a:lumMod val="2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Commonly used covariates:</a:t>
            </a:r>
          </a:p>
          <a:p>
            <a:pPr lvl="2"/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Average precipitation</a:t>
            </a:r>
          </a:p>
          <a:p>
            <a:pPr lvl="2"/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Average temperature</a:t>
            </a:r>
          </a:p>
          <a:p>
            <a:pPr lvl="2"/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Ocean atmosphere system climate indices</a:t>
            </a:r>
            <a:endParaRPr lang="en-US" b="1">
              <a:solidFill>
                <a:schemeClr val="bg2">
                  <a:lumMod val="2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4069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157350"/>
            <a:ext cx="12192000" cy="2392326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8266" y="1680117"/>
            <a:ext cx="5261542" cy="3162404"/>
          </a:xfrm>
          <a:prstGeom prst="rect">
            <a:avLst/>
          </a:prstGeom>
          <a:solidFill>
            <a:srgbClr val="EAEAEA">
              <a:alpha val="54118"/>
            </a:srgb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smtClean="0"/>
          </a:p>
          <a:p>
            <a:pPr lvl="1"/>
            <a:endParaRPr lang="en-US" sz="1050" b="1" smtClean="0"/>
          </a:p>
          <a:p>
            <a:pPr lvl="1"/>
            <a:endParaRPr lang="en-US" sz="1050" b="1"/>
          </a:p>
          <a:p>
            <a:pPr lvl="1"/>
            <a:endParaRPr lang="en-US" sz="105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8" y="90213"/>
            <a:ext cx="2172626" cy="387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Nonstationary GEV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45957" y="603800"/>
            <a:ext cx="6700086" cy="63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mtClean="0"/>
              <a:t>Example:</a:t>
            </a:r>
          </a:p>
          <a:p>
            <a:pPr marL="0" indent="0" algn="ctr">
              <a:buNone/>
            </a:pPr>
            <a:r>
              <a:rPr lang="en-US" sz="2000" b="1" smtClean="0"/>
              <a:t>The </a:t>
            </a:r>
            <a:r>
              <a:rPr lang="en-US" sz="2000" b="1" dirty="0" smtClean="0"/>
              <a:t>nonstationary </a:t>
            </a:r>
            <a:r>
              <a:rPr lang="en-US" sz="2000" b="1" smtClean="0"/>
              <a:t>GEV model</a:t>
            </a:r>
            <a:endParaRPr lang="en-US" sz="2000" b="1" i="1" u="sng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4097" y="625852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7806979" y="617297"/>
            <a:ext cx="45719" cy="64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11216931" y="6549676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(Coles 2001)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3" y="1999353"/>
            <a:ext cx="4496158" cy="30194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830697" y="1664794"/>
            <a:ext cx="4060288" cy="3151905"/>
            <a:chOff x="3712112" y="5586781"/>
            <a:chExt cx="4060288" cy="315190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112" y="5586781"/>
              <a:ext cx="4060288" cy="315190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856292" y="5651168"/>
              <a:ext cx="171187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The non-stationary GEV distribution can represent many different GEV distributions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671900" y="7850006"/>
                  <a:ext cx="1081232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GEV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1100" dirty="0" smtClean="0"/>
                    <a:t> =</a:t>
                  </a:r>
                  <a14:m>
                    <m:oMath xmlns:m="http://schemas.openxmlformats.org/officeDocument/2006/math">
                      <m:r>
                        <a:rPr lang="en-US" sz="11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900" y="7850006"/>
                  <a:ext cx="1081232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Down Arrow 32"/>
            <p:cNvSpPr/>
            <p:nvPr/>
          </p:nvSpPr>
          <p:spPr>
            <a:xfrm rot="7800000">
              <a:off x="4599866" y="7573313"/>
              <a:ext cx="134112" cy="274320"/>
            </a:xfrm>
            <a:prstGeom prst="downArrow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4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8871" y="6575821"/>
              <a:ext cx="139927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Potential future GEV based on future precipitation </a:t>
              </a:r>
              <a:endParaRPr lang="en-US" sz="1100" dirty="0"/>
            </a:p>
          </p:txBody>
        </p:sp>
        <p:sp>
          <p:nvSpPr>
            <p:cNvPr id="35" name="Down Arrow 34"/>
            <p:cNvSpPr/>
            <p:nvPr/>
          </p:nvSpPr>
          <p:spPr>
            <a:xfrm rot="3600000">
              <a:off x="6417885" y="7152226"/>
              <a:ext cx="134112" cy="274320"/>
            </a:xfrm>
            <a:prstGeom prst="downArrow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112" tIns="67056" rIns="134112" bIns="6705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4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278" y="5312519"/>
            <a:ext cx="6328918" cy="9056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77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1052</Words>
  <Application>Microsoft Office PowerPoint</Application>
  <PresentationFormat>Widescreen</PresentationFormat>
  <Paragraphs>575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Nonstationary GEV Models Hidden Markov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Nonstationary GEV</vt:lpstr>
      <vt:lpstr>Nonstationary GEV</vt:lpstr>
      <vt:lpstr>Nonstationary GEV</vt:lpstr>
      <vt:lpstr>Nonstationary GEV</vt:lpstr>
      <vt:lpstr>Nonstationary GEV</vt:lpstr>
      <vt:lpstr>Nonstationary GEV</vt:lpstr>
      <vt:lpstr>Nonstationary GEV</vt:lpstr>
      <vt:lpstr>PowerPoint Presentation</vt:lpstr>
      <vt:lpstr>Mixed Models</vt:lpstr>
      <vt:lpstr>Mixed Models</vt:lpstr>
      <vt:lpstr>Markov Chains</vt:lpstr>
      <vt:lpstr>Hidden Markov Models (HMM)</vt:lpstr>
      <vt:lpstr>Hidden Markov Models (HMM)</vt:lpstr>
      <vt:lpstr>Hidden Markov Models (HMM)</vt:lpstr>
      <vt:lpstr>Hidden Markov Models (HMM)</vt:lpstr>
      <vt:lpstr>Hidden Markov Models (HMM)</vt:lpstr>
      <vt:lpstr>Hidden Markov Models (HMM)</vt:lpstr>
      <vt:lpstr>Hidden Markov Models (HMM)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Dusen</dc:creator>
  <cp:lastModifiedBy>Rajagopalan Balaji</cp:lastModifiedBy>
  <cp:revision>96</cp:revision>
  <dcterms:created xsi:type="dcterms:W3CDTF">2018-11-23T16:03:16Z</dcterms:created>
  <dcterms:modified xsi:type="dcterms:W3CDTF">2018-12-01T15:23:06Z</dcterms:modified>
</cp:coreProperties>
</file>