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7" r:id="rId3"/>
    <p:sldId id="289" r:id="rId4"/>
    <p:sldId id="291" r:id="rId5"/>
    <p:sldId id="321" r:id="rId6"/>
    <p:sldId id="312" r:id="rId7"/>
    <p:sldId id="311" r:id="rId8"/>
    <p:sldId id="310" r:id="rId9"/>
    <p:sldId id="309" r:id="rId10"/>
    <p:sldId id="308" r:id="rId11"/>
    <p:sldId id="305" r:id="rId12"/>
    <p:sldId id="306" r:id="rId13"/>
    <p:sldId id="307" r:id="rId14"/>
    <p:sldId id="314" r:id="rId15"/>
    <p:sldId id="313" r:id="rId16"/>
    <p:sldId id="315" r:id="rId17"/>
    <p:sldId id="316" r:id="rId18"/>
    <p:sldId id="317" r:id="rId19"/>
    <p:sldId id="318" r:id="rId20"/>
    <p:sldId id="292" r:id="rId21"/>
    <p:sldId id="319" r:id="rId22"/>
    <p:sldId id="303" r:id="rId23"/>
    <p:sldId id="320" r:id="rId24"/>
    <p:sldId id="281" r:id="rId25"/>
    <p:sldId id="293" r:id="rId26"/>
    <p:sldId id="297" r:id="rId27"/>
    <p:sldId id="298" r:id="rId28"/>
    <p:sldId id="299" r:id="rId29"/>
    <p:sldId id="300" r:id="rId30"/>
    <p:sldId id="302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Horvath" initials="SH" lastIdx="1" clrIdx="0">
    <p:extLst>
      <p:ext uri="{19B8F6BF-5375-455C-9EA6-DF929625EA0E}">
        <p15:presenceInfo xmlns:p15="http://schemas.microsoft.com/office/powerpoint/2012/main" userId="4d9cd263684639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78CB-F1E3-4A74-B9E9-56F1216D3E9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9402-4BC5-447E-BCA6-BB44F84D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CF96-7DC4-4B30-A87B-820B23C29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97F79-4EC2-4E28-B9D7-788CF9421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A7982-B233-4706-B2EB-D5D59295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D518-9509-4C33-8E4D-6E10AE49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6E8D-8680-4075-AC57-5490ECBF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8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330F-EE6C-4432-8536-7B8553AA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7505D-78F7-47D3-B6F0-735CEBA85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E64C2-2154-4BC8-8205-D23145C7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9AC2E-E1F9-4AF0-B76F-17C70DAD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4886-91BB-4C1A-8437-9B64B079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02498-1183-4887-BF69-DC356F946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CC6AB-F26D-4BD3-B79D-7A5C99BA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0A46-991F-4603-8DA9-38CEAD94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010E4-8CC6-4705-82C0-2AD5784C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70074-1854-4E76-8E01-8854CBEF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2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CCF2-A9AB-4CD6-A1B6-81932110D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9A717-0A5F-47E0-B301-7E3A1E1FD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E14B-FD5B-4C37-B55C-2B2C774F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018BE-B072-4D7C-98F4-6E446B9B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C131-0D62-4F40-9521-CE2DEA72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9BAD-3022-4A06-AFF4-5F8D0538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462E-0AAD-4FCD-9253-1C6421AD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4E59-FBCA-4E87-9CD0-BE9AC357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59196-E0FC-466A-B955-924E8135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ED5CB-CACD-4E11-9259-6C416270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AB1E-4312-428E-BB7B-6F5D62C7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2271D-4BD0-457A-91E5-50F12B62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EAE9-6846-4BAB-84DE-0BC47F09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B8C72-28D6-46D7-AF7A-9434476B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7A89-F432-441E-96ED-D57147AC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98C1-2013-4042-A7F7-4E064A5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EF33-2CDA-45CC-82DF-641D6E6AC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48CE6-BDD7-4B7D-9F1D-5B5E74E67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20B11-9A71-4D85-B49D-5B2DB1CF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6955-AA62-433D-ACA6-C671F58F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D97AD-2914-4AB7-9FC7-B0108266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BE41-8D63-459A-A6FB-1B530D4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C57F8-F831-4738-8458-621B11B3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CD21D-2C45-44F3-8000-C391A6C4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8ADF5-2ECD-4D83-9618-DAD386E23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8471D-76DA-47B0-9D01-787C8BD58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E52FF-6381-40CD-B52D-51308A43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CFA36-61AD-4A8D-93E1-124CD179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7C009-FE58-4DFC-B32C-2933A931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D21-A72C-4C7B-B1DD-CCF7341B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E7FC1-8EBA-4AA9-AF3E-9588410E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46762-B522-4C15-88AC-C16CB707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670A3-F63F-48E0-AEBF-92B18B38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2C04C3-553C-4362-801D-BF873E0C11E5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3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0B385-47BE-43D7-A995-4EE7FD82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A5411-BAEE-4675-82A8-4559239C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52247-A12D-4DFA-9F35-EFFF8ABE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1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19DF-499F-4E2C-83A7-EE3B49ED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6E2A-7F68-4DFF-B2C9-E1DEE4527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40139-9F41-4D7E-9792-AAA4FB7CC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526B3-B86E-4C49-8668-5005357A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A05FF-244D-49D6-B925-DA9F8D29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6D657-184B-4729-B1D0-D1C53FA5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C017-2164-4CF9-B8FC-BE6DBCC0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210A-E40F-4E75-A446-C0E97C6E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9265-594F-4F5A-8414-A3298F51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38B93-EA9D-4B89-BEE1-EAF90075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BCBE4-2FF3-46B3-BD72-FA70AF94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DC8D-E1DC-4D00-92F9-C7DBCB15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97556-530F-4352-88B0-41D98EA6E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2E392-9E2C-4ED2-AFE3-0065B376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AB64D-6A47-42C0-8204-83784913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17167-77E2-4A8B-B32C-96445BFA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B879-F18D-4710-85C9-35DD3DE8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F4F8-9C31-4CBA-BF6A-C94B43F0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AB0FD-5E6B-47E3-8A2E-A25399E1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8915A-ABEE-4BAC-8F41-C7CDD888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F9407-364C-4961-B76C-D38FF3BB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FACF-7096-4F26-8B64-DC51315F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1D828-393A-4007-A102-F1E070DDD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A94D7-CA95-45AC-BE98-4B4B212E6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631AA-FBBF-419F-908D-9DFE987D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8C26-BDFF-4D5E-BABD-5E94735A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A749-3033-4C78-9750-59842C89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9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A09B-595F-496A-B53B-EC6520EE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CC39-168E-4B98-8AA1-E8AC591E9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25BC-4DCC-42E0-A14F-91C13544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5F7D9-B47E-43DC-AEE0-4E4F9407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D508-4B2A-4C04-95C2-6C316EB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E789-8CC7-4B82-8691-ADD7E298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E72E-7837-431A-849F-53F770AE5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2F404-05CA-4BD4-9351-2D5B8DF4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07D09-3A74-41AA-A401-FB227B2E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35EA4-3DA3-4A08-A134-FD595896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90F3B-FDB6-431B-9C5A-089A07EF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CB9D-716B-41D9-A708-786EFE1F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D330B-2A20-4484-AF3C-130D4A93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8C48E-FF59-4ED4-AF8C-DBF7CCBF8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B47BF-BD2A-4CF3-842F-E4FEDACD6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2CE31-C98F-4305-8FF0-B9001B9F6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46DE1-8562-467A-AAE3-A7DBD048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318FF-39A9-437D-BE98-F720873A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8AD36-48F7-442B-877F-99D0C0E7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5796-EEDE-4045-8A2D-22BD6698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48EAA-CFC0-478B-A800-7E13B18B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36E00-47CC-4F50-9516-A151CCF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28AF6-A10B-469E-9FA8-F5327A63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70FF8-2E37-483C-B6FC-C0036F8B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5190F-BEB2-42A7-BBCC-47A53707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46B90-C8A0-4678-B719-F3831F4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9219-EB63-4A81-8933-53017398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F8F1-E7B9-4FC4-97C9-D0EA7F7F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73440-BAFF-4B09-B7A3-483CB9E9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38174-7346-4D86-A6E8-3B098246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95CF5-F5EF-421C-A714-E9C79F9E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CDBA2-AA31-484F-B8B9-3CF655C9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0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349C-0FF9-457C-80AF-11718BD0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FD056-30E2-4F35-ACF4-36551CEF6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E26A2-9910-42A5-BB0D-E5ACCA6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175E7-7513-4CF9-8DF7-2C81B22B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5F04B-88A8-4EC0-9770-C4362946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6D3D6-011B-484C-B1F2-439302A8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C8177-DB62-41D8-80A9-6022463D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09F3-76D1-4E96-9332-CD71E552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8589C-1D01-43DF-9997-B647BFEF4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E486-FF81-4241-9685-C98021D643A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A0EC-1FDF-4930-A4A2-738FE973F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B29A0-9A29-471C-8BCE-B0E11E408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3082-D079-42AE-95B8-9357B68B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F1778-8736-498E-AFB5-AA759283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0AE9D-295E-4812-8CF9-AA8B5F29E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ADF3-E3DC-4CF8-9C31-8852C028B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B612-267B-4BA0-8CCA-1FCA7B564D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C4FC-A75D-4D31-90A0-323458E3F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66EE8-7AEA-49BA-AE84-59AD1E134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7817-1415-4E35-A259-16E90E4F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FEAA-FAE7-4DB6-8DD3-67DDD7DE7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451"/>
            <a:ext cx="12192000" cy="123597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An Introduction to Self-Organizing Maps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9E6A6-CAF6-47F6-A671-BC8DA0185976}"/>
              </a:ext>
            </a:extLst>
          </p:cNvPr>
          <p:cNvSpPr txBox="1"/>
          <p:nvPr/>
        </p:nvSpPr>
        <p:spPr>
          <a:xfrm>
            <a:off x="4343213" y="1453324"/>
            <a:ext cx="3505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November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Data Analysis Techniques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Colorado Boulder</a:t>
            </a:r>
          </a:p>
        </p:txBody>
      </p:sp>
      <p:pic>
        <p:nvPicPr>
          <p:cNvPr id="10" name="Picture 4" descr="http://www.ai-junkie.com/ann/som/images/Figure3.jpg">
            <a:extLst>
              <a:ext uri="{FF2B5EF4-FFF2-40B4-BE49-F238E27FC236}">
                <a16:creationId xmlns:a16="http://schemas.microsoft.com/office/drawing/2014/main" id="{22244AE7-BE8A-4A2F-8366-5958AFD1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04" y="2700746"/>
            <a:ext cx="3871216" cy="3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elf organizing maps">
            <a:extLst>
              <a:ext uri="{FF2B5EF4-FFF2-40B4-BE49-F238E27FC236}">
                <a16:creationId xmlns:a16="http://schemas.microsoft.com/office/drawing/2014/main" id="{B1E295F2-9D7F-45E8-A385-1547BEFB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1" y="3198079"/>
            <a:ext cx="4000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8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Define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94691" y="1884218"/>
            <a:ext cx="74732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819B5-BAE4-41F8-BDCE-1A475F2BE1E8}"/>
              </a:ext>
            </a:extLst>
          </p:cNvPr>
          <p:cNvSpPr txBox="1"/>
          <p:nvPr/>
        </p:nvSpPr>
        <p:spPr>
          <a:xfrm>
            <a:off x="1394691" y="2652845"/>
            <a:ext cx="229928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Weight/Code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0565-D3D4-4E8C-8442-0A2B98E4DF2A}"/>
              </a:ext>
            </a:extLst>
          </p:cNvPr>
          <p:cNvSpPr txBox="1"/>
          <p:nvPr/>
        </p:nvSpPr>
        <p:spPr>
          <a:xfrm>
            <a:off x="1394691" y="3421472"/>
            <a:ext cx="1353384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Input Layer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1A1CF-6A6E-425E-9BA8-CFE60591B58E}"/>
              </a:ext>
            </a:extLst>
          </p:cNvPr>
          <p:cNvSpPr txBox="1"/>
          <p:nvPr/>
        </p:nvSpPr>
        <p:spPr>
          <a:xfrm>
            <a:off x="1394691" y="4167785"/>
            <a:ext cx="1728678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Kohonen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Layer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5E38B-F88C-4E87-B786-5053355BF890}"/>
              </a:ext>
            </a:extLst>
          </p:cNvPr>
          <p:cNvSpPr txBox="1"/>
          <p:nvPr/>
        </p:nvSpPr>
        <p:spPr>
          <a:xfrm>
            <a:off x="1394691" y="4928562"/>
            <a:ext cx="282603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Best Matching Unit, BMU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13CF0-B8E7-4D01-BCF9-4C9C5D353B66}"/>
              </a:ext>
            </a:extLst>
          </p:cNvPr>
          <p:cNvSpPr txBox="1"/>
          <p:nvPr/>
        </p:nvSpPr>
        <p:spPr>
          <a:xfrm>
            <a:off x="1394691" y="5739269"/>
            <a:ext cx="248177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Neighborhood/Radius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D0A01-A8DF-49E9-B20E-571F3756824E}"/>
              </a:ext>
            </a:extLst>
          </p:cNvPr>
          <p:cNvSpPr/>
          <p:nvPr/>
        </p:nvSpPr>
        <p:spPr>
          <a:xfrm>
            <a:off x="6622471" y="231833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117E13-723F-4475-AFE9-A3ED7721DD42}"/>
              </a:ext>
            </a:extLst>
          </p:cNvPr>
          <p:cNvSpPr/>
          <p:nvPr/>
        </p:nvSpPr>
        <p:spPr>
          <a:xfrm>
            <a:off x="7326744" y="231855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CB93F1-365C-4998-B20A-4395295FAEF2}"/>
              </a:ext>
            </a:extLst>
          </p:cNvPr>
          <p:cNvSpPr/>
          <p:nvPr/>
        </p:nvSpPr>
        <p:spPr>
          <a:xfrm>
            <a:off x="8031017" y="231833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469FE-F422-4D9B-8ED3-57FA93CA0B6A}"/>
              </a:ext>
            </a:extLst>
          </p:cNvPr>
          <p:cNvSpPr/>
          <p:nvPr/>
        </p:nvSpPr>
        <p:spPr>
          <a:xfrm>
            <a:off x="8735290" y="231833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247543-A915-473A-B57B-8DB2F87A8F4A}"/>
              </a:ext>
            </a:extLst>
          </p:cNvPr>
          <p:cNvSpPr/>
          <p:nvPr/>
        </p:nvSpPr>
        <p:spPr>
          <a:xfrm>
            <a:off x="9439563" y="231833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1717E5-8B44-4BE4-AC44-294C45D34A4C}"/>
              </a:ext>
            </a:extLst>
          </p:cNvPr>
          <p:cNvSpPr/>
          <p:nvPr/>
        </p:nvSpPr>
        <p:spPr>
          <a:xfrm>
            <a:off x="6622471" y="302908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9DC024-B952-43C4-8FE5-3B05B46A11AA}"/>
              </a:ext>
            </a:extLst>
          </p:cNvPr>
          <p:cNvSpPr/>
          <p:nvPr/>
        </p:nvSpPr>
        <p:spPr>
          <a:xfrm>
            <a:off x="7326744" y="302908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18E5B0-3C25-4A43-90B6-42D1FD4A0FA0}"/>
              </a:ext>
            </a:extLst>
          </p:cNvPr>
          <p:cNvSpPr/>
          <p:nvPr/>
        </p:nvSpPr>
        <p:spPr>
          <a:xfrm>
            <a:off x="8031017" y="302908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514E57-F79E-40BA-BD15-7A7A3E6FACF3}"/>
              </a:ext>
            </a:extLst>
          </p:cNvPr>
          <p:cNvSpPr/>
          <p:nvPr/>
        </p:nvSpPr>
        <p:spPr>
          <a:xfrm>
            <a:off x="8756071" y="3029187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F7C8F7-F0B2-49B7-8BD1-C17286727380}"/>
              </a:ext>
            </a:extLst>
          </p:cNvPr>
          <p:cNvSpPr/>
          <p:nvPr/>
        </p:nvSpPr>
        <p:spPr>
          <a:xfrm>
            <a:off x="9444733" y="302908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19C0CF-98C7-4BDA-BE99-79D1AF0DBD58}"/>
              </a:ext>
            </a:extLst>
          </p:cNvPr>
          <p:cNvSpPr/>
          <p:nvPr/>
        </p:nvSpPr>
        <p:spPr>
          <a:xfrm>
            <a:off x="6622470" y="373984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2D874C-F36E-42E8-A28C-9997276DB291}"/>
              </a:ext>
            </a:extLst>
          </p:cNvPr>
          <p:cNvSpPr/>
          <p:nvPr/>
        </p:nvSpPr>
        <p:spPr>
          <a:xfrm>
            <a:off x="6622322" y="445059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96FDE5-C2F6-40AD-BAE4-78CEE156061F}"/>
              </a:ext>
            </a:extLst>
          </p:cNvPr>
          <p:cNvSpPr/>
          <p:nvPr/>
        </p:nvSpPr>
        <p:spPr>
          <a:xfrm>
            <a:off x="6622322" y="516135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63989E-22EE-4B28-AAD8-AAD108C8BC19}"/>
              </a:ext>
            </a:extLst>
          </p:cNvPr>
          <p:cNvSpPr/>
          <p:nvPr/>
        </p:nvSpPr>
        <p:spPr>
          <a:xfrm>
            <a:off x="7326744" y="373984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BCB8F0-6882-49C7-B637-BD4376929391}"/>
              </a:ext>
            </a:extLst>
          </p:cNvPr>
          <p:cNvSpPr/>
          <p:nvPr/>
        </p:nvSpPr>
        <p:spPr>
          <a:xfrm>
            <a:off x="8031017" y="3729269"/>
            <a:ext cx="646546" cy="64654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7584F2-167F-4FB2-BA35-5563137D12F6}"/>
              </a:ext>
            </a:extLst>
          </p:cNvPr>
          <p:cNvSpPr/>
          <p:nvPr/>
        </p:nvSpPr>
        <p:spPr>
          <a:xfrm>
            <a:off x="8756071" y="373984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C1E5D4-1D69-45FA-B82E-FDFA63AA7C1F}"/>
              </a:ext>
            </a:extLst>
          </p:cNvPr>
          <p:cNvSpPr/>
          <p:nvPr/>
        </p:nvSpPr>
        <p:spPr>
          <a:xfrm>
            <a:off x="9460344" y="373984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EA54EF-57E6-4AFF-A704-0263C2422AD4}"/>
              </a:ext>
            </a:extLst>
          </p:cNvPr>
          <p:cNvSpPr/>
          <p:nvPr/>
        </p:nvSpPr>
        <p:spPr>
          <a:xfrm>
            <a:off x="7326744" y="445059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C480BC-5113-4A7B-9FFD-DFB442289B0C}"/>
              </a:ext>
            </a:extLst>
          </p:cNvPr>
          <p:cNvSpPr/>
          <p:nvPr/>
        </p:nvSpPr>
        <p:spPr>
          <a:xfrm>
            <a:off x="8035635" y="445059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F876A7-7B76-4E5B-A3C3-B69D7D0BFB6D}"/>
              </a:ext>
            </a:extLst>
          </p:cNvPr>
          <p:cNvSpPr/>
          <p:nvPr/>
        </p:nvSpPr>
        <p:spPr>
          <a:xfrm>
            <a:off x="8756071" y="4455416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C2F044-3A05-402A-9B0F-2CCDDD1D57BF}"/>
              </a:ext>
            </a:extLst>
          </p:cNvPr>
          <p:cNvSpPr/>
          <p:nvPr/>
        </p:nvSpPr>
        <p:spPr>
          <a:xfrm>
            <a:off x="7326744" y="516135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E47037-5314-4D28-B139-5DE084FE8F84}"/>
              </a:ext>
            </a:extLst>
          </p:cNvPr>
          <p:cNvSpPr/>
          <p:nvPr/>
        </p:nvSpPr>
        <p:spPr>
          <a:xfrm>
            <a:off x="8031017" y="5158437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05E6C1-E303-4E21-A86A-B02F6CC625A9}"/>
              </a:ext>
            </a:extLst>
          </p:cNvPr>
          <p:cNvSpPr/>
          <p:nvPr/>
        </p:nvSpPr>
        <p:spPr>
          <a:xfrm>
            <a:off x="8735290" y="5158437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BAF3FB-2EEA-4EFD-8F93-84DA55F15E79}"/>
              </a:ext>
            </a:extLst>
          </p:cNvPr>
          <p:cNvSpPr/>
          <p:nvPr/>
        </p:nvSpPr>
        <p:spPr>
          <a:xfrm>
            <a:off x="9446489" y="4439330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53B867-88E0-4F0C-8B1D-A0868774CBBD}"/>
              </a:ext>
            </a:extLst>
          </p:cNvPr>
          <p:cNvSpPr/>
          <p:nvPr/>
        </p:nvSpPr>
        <p:spPr>
          <a:xfrm>
            <a:off x="9439563" y="5158437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CA68AEB-CB06-4507-A253-039E1CC1E956}"/>
              </a:ext>
            </a:extLst>
          </p:cNvPr>
          <p:cNvSpPr/>
          <p:nvPr/>
        </p:nvSpPr>
        <p:spPr>
          <a:xfrm>
            <a:off x="6729655" y="2442433"/>
            <a:ext cx="3265984" cy="3265984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42B08B-BDEA-4770-999C-70F016078A56}"/>
              </a:ext>
            </a:extLst>
          </p:cNvPr>
          <p:cNvCxnSpPr>
            <a:cxnSpLocks/>
            <a:endCxn id="37" idx="1"/>
          </p:cNvCxnSpPr>
          <p:nvPr/>
        </p:nvCxnSpPr>
        <p:spPr>
          <a:xfrm flipH="1" flipV="1">
            <a:off x="7207947" y="2920725"/>
            <a:ext cx="1154700" cy="11547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8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Input Layer</a:t>
            </a:r>
          </a:p>
        </p:txBody>
      </p:sp>
      <p:pic>
        <p:nvPicPr>
          <p:cNvPr id="2050" name="Picture 2" descr="Scatterplot3d - R software and data visualization">
            <a:extLst>
              <a:ext uri="{FF2B5EF4-FFF2-40B4-BE49-F238E27FC236}">
                <a16:creationId xmlns:a16="http://schemas.microsoft.com/office/drawing/2014/main" id="{B9F612D0-00EB-4A26-B3BB-930A9EAC5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8720" r="6632" b="10572"/>
          <a:stretch/>
        </p:blipFill>
        <p:spPr bwMode="auto">
          <a:xfrm>
            <a:off x="6440896" y="2115128"/>
            <a:ext cx="4790522" cy="37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CA962A-DD90-48DF-93A5-CD88B4FB8627}"/>
              </a:ext>
            </a:extLst>
          </p:cNvPr>
          <p:cNvSpPr txBox="1"/>
          <p:nvPr/>
        </p:nvSpPr>
        <p:spPr>
          <a:xfrm>
            <a:off x="838200" y="2087420"/>
            <a:ext cx="5089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given observation, </a:t>
            </a:r>
            <a:r>
              <a:rPr lang="en-US" b="1" dirty="0"/>
              <a:t>u</a:t>
            </a:r>
            <a:r>
              <a:rPr lang="en-US" dirty="0"/>
              <a:t>, there are three variables:</a:t>
            </a:r>
          </a:p>
          <a:p>
            <a:r>
              <a:rPr lang="en-US" dirty="0" err="1"/>
              <a:t>Sepal.Length</a:t>
            </a:r>
            <a:r>
              <a:rPr lang="en-US" dirty="0"/>
              <a:t> -&gt; x</a:t>
            </a:r>
          </a:p>
          <a:p>
            <a:r>
              <a:rPr lang="en-US" dirty="0" err="1"/>
              <a:t>Sepal.Width</a:t>
            </a:r>
            <a:r>
              <a:rPr lang="en-US" dirty="0"/>
              <a:t> -&gt; y</a:t>
            </a:r>
          </a:p>
          <a:p>
            <a:r>
              <a:rPr lang="en-US" dirty="0" err="1"/>
              <a:t>Petal.Length</a:t>
            </a:r>
            <a:r>
              <a:rPr lang="en-US" dirty="0"/>
              <a:t> -&gt; z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261473-CE12-4D2A-AA46-13F9CA754062}"/>
                  </a:ext>
                </a:extLst>
              </p:cNvPr>
              <p:cNvSpPr txBox="1"/>
              <p:nvPr/>
            </p:nvSpPr>
            <p:spPr>
              <a:xfrm>
                <a:off x="2198255" y="4296012"/>
                <a:ext cx="811119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261473-CE12-4D2A-AA46-13F9CA754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255" y="4296012"/>
                <a:ext cx="811119" cy="718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95D4A3-68D2-436F-A860-DED5D21CC503}"/>
                  </a:ext>
                </a:extLst>
              </p:cNvPr>
              <p:cNvSpPr txBox="1"/>
              <p:nvPr/>
            </p:nvSpPr>
            <p:spPr>
              <a:xfrm>
                <a:off x="3017802" y="4296012"/>
                <a:ext cx="702820" cy="733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95D4A3-68D2-436F-A860-DED5D21C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02" y="4296012"/>
                <a:ext cx="702820" cy="733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0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64C5-1C6F-4F8B-88F8-B9100149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88" y="1791132"/>
            <a:ext cx="3857625" cy="477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E62471-D863-4F5E-BDFC-80A35586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64" y="1591107"/>
            <a:ext cx="3886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4D774-3444-4845-9740-3B1515A8DE20}"/>
              </a:ext>
            </a:extLst>
          </p:cNvPr>
          <p:cNvSpPr txBox="1"/>
          <p:nvPr/>
        </p:nvSpPr>
        <p:spPr>
          <a:xfrm>
            <a:off x="1052946" y="2189018"/>
            <a:ext cx="4313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Randomly position the grid’s nodes in the data space.</a:t>
            </a:r>
          </a:p>
        </p:txBody>
      </p:sp>
      <p:pic>
        <p:nvPicPr>
          <p:cNvPr id="5" name="Picture 2" descr="Scatterplot3d - R software and data visualization">
            <a:extLst>
              <a:ext uri="{FF2B5EF4-FFF2-40B4-BE49-F238E27FC236}">
                <a16:creationId xmlns:a16="http://schemas.microsoft.com/office/drawing/2014/main" id="{221010BD-5A1D-4C47-AB7E-56077BE84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8720" r="6632" b="10572"/>
          <a:stretch/>
        </p:blipFill>
        <p:spPr bwMode="auto">
          <a:xfrm>
            <a:off x="6440896" y="2115128"/>
            <a:ext cx="4790522" cy="37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C87F672-3660-4C6B-8465-31C5CC820D95}"/>
              </a:ext>
            </a:extLst>
          </p:cNvPr>
          <p:cNvSpPr/>
          <p:nvPr/>
        </p:nvSpPr>
        <p:spPr>
          <a:xfrm>
            <a:off x="8231678" y="315364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F297A4-3CBC-4203-8CE6-AE0ADE53FEB0}"/>
              </a:ext>
            </a:extLst>
          </p:cNvPr>
          <p:cNvSpPr/>
          <p:nvPr/>
        </p:nvSpPr>
        <p:spPr>
          <a:xfrm>
            <a:off x="9176558" y="320444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17774F-EB76-4105-9329-48C52040A193}"/>
              </a:ext>
            </a:extLst>
          </p:cNvPr>
          <p:cNvSpPr/>
          <p:nvPr/>
        </p:nvSpPr>
        <p:spPr>
          <a:xfrm>
            <a:off x="7911638" y="387927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67BCB5-DDC5-47AA-BFF2-0D0B69D4EB30}"/>
              </a:ext>
            </a:extLst>
          </p:cNvPr>
          <p:cNvSpPr/>
          <p:nvPr/>
        </p:nvSpPr>
        <p:spPr>
          <a:xfrm>
            <a:off x="8785357" y="398087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A01AC-9425-4C0A-8BE1-A95CFD51BAF7}"/>
              </a:ext>
            </a:extLst>
          </p:cNvPr>
          <p:cNvSpPr/>
          <p:nvPr/>
        </p:nvSpPr>
        <p:spPr>
          <a:xfrm>
            <a:off x="7629698" y="348892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E3F9CF-498C-46E3-9C03-F18727D14C68}"/>
              </a:ext>
            </a:extLst>
          </p:cNvPr>
          <p:cNvSpPr/>
          <p:nvPr/>
        </p:nvSpPr>
        <p:spPr>
          <a:xfrm>
            <a:off x="8886957" y="2775527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39F42C-565C-4754-9EDF-B94477CAAC75}"/>
              </a:ext>
            </a:extLst>
          </p:cNvPr>
          <p:cNvSpPr/>
          <p:nvPr/>
        </p:nvSpPr>
        <p:spPr>
          <a:xfrm>
            <a:off x="8643158" y="338732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B9D62A-4EA4-4A19-9C96-1C7FDE474099}"/>
              </a:ext>
            </a:extLst>
          </p:cNvPr>
          <p:cNvSpPr/>
          <p:nvPr/>
        </p:nvSpPr>
        <p:spPr>
          <a:xfrm>
            <a:off x="8380268" y="359052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AD3D63-68A6-4560-A7A7-C68C7D56391D}"/>
              </a:ext>
            </a:extLst>
          </p:cNvPr>
          <p:cNvSpPr/>
          <p:nvPr/>
        </p:nvSpPr>
        <p:spPr>
          <a:xfrm>
            <a:off x="9571528" y="387927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3605C0-D233-4A3F-BEB4-71CD4654646B}"/>
              </a:ext>
            </a:extLst>
          </p:cNvPr>
          <p:cNvSpPr/>
          <p:nvPr/>
        </p:nvSpPr>
        <p:spPr>
          <a:xfrm>
            <a:off x="8431068" y="446809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59B205-5CCD-4343-8F88-9F7C538504FA}"/>
              </a:ext>
            </a:extLst>
          </p:cNvPr>
          <p:cNvSpPr/>
          <p:nvPr/>
        </p:nvSpPr>
        <p:spPr>
          <a:xfrm>
            <a:off x="7792184" y="451889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851A2A-5456-4D9A-8D39-36A667B165FB}"/>
              </a:ext>
            </a:extLst>
          </p:cNvPr>
          <p:cNvSpPr/>
          <p:nvPr/>
        </p:nvSpPr>
        <p:spPr>
          <a:xfrm>
            <a:off x="9665046" y="3265277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505672-3676-43EF-AA7D-11F3EA39A3C9}"/>
              </a:ext>
            </a:extLst>
          </p:cNvPr>
          <p:cNvSpPr/>
          <p:nvPr/>
        </p:nvSpPr>
        <p:spPr>
          <a:xfrm>
            <a:off x="8972855" y="369212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674DC3-51C3-46D1-A41A-996A04F8FED2}"/>
              </a:ext>
            </a:extLst>
          </p:cNvPr>
          <p:cNvSpPr/>
          <p:nvPr/>
        </p:nvSpPr>
        <p:spPr>
          <a:xfrm>
            <a:off x="8011506" y="3366877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6AFA3A-F5A0-4DEF-A81D-11A784DE6C20}"/>
              </a:ext>
            </a:extLst>
          </p:cNvPr>
          <p:cNvSpPr/>
          <p:nvPr/>
        </p:nvSpPr>
        <p:spPr>
          <a:xfrm>
            <a:off x="8968352" y="4526742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70A8B1-20CF-4944-9670-D1C19D4EF2DC}"/>
              </a:ext>
            </a:extLst>
          </p:cNvPr>
          <p:cNvSpPr/>
          <p:nvPr/>
        </p:nvSpPr>
        <p:spPr>
          <a:xfrm>
            <a:off x="8321386" y="408131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C310A1-E5DD-496E-9107-CD507B7C8F5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680960" y="3550920"/>
            <a:ext cx="245557" cy="343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8699C9-B8D4-4FFB-906C-D4E0DB3DEFA8}"/>
              </a:ext>
            </a:extLst>
          </p:cNvPr>
          <p:cNvCxnSpPr>
            <a:cxnSpLocks/>
          </p:cNvCxnSpPr>
          <p:nvPr/>
        </p:nvCxnSpPr>
        <p:spPr>
          <a:xfrm flipV="1">
            <a:off x="7680960" y="3258820"/>
            <a:ext cx="1546860" cy="2875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AC3143-A280-437C-9CC0-680B59FFF8D6}"/>
              </a:ext>
            </a:extLst>
          </p:cNvPr>
          <p:cNvCxnSpPr>
            <a:cxnSpLocks/>
          </p:cNvCxnSpPr>
          <p:nvPr/>
        </p:nvCxnSpPr>
        <p:spPr>
          <a:xfrm flipV="1">
            <a:off x="8427720" y="3324860"/>
            <a:ext cx="1292860" cy="322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956213-024D-4ADF-A12C-8692EEDC9E91}"/>
              </a:ext>
            </a:extLst>
          </p:cNvPr>
          <p:cNvCxnSpPr>
            <a:cxnSpLocks/>
          </p:cNvCxnSpPr>
          <p:nvPr/>
        </p:nvCxnSpPr>
        <p:spPr>
          <a:xfrm flipV="1">
            <a:off x="8475980" y="3327400"/>
            <a:ext cx="1247140" cy="1198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CC3631-B6D7-4C01-9DF1-BC0116684C55}"/>
              </a:ext>
            </a:extLst>
          </p:cNvPr>
          <p:cNvCxnSpPr>
            <a:cxnSpLocks/>
          </p:cNvCxnSpPr>
          <p:nvPr/>
        </p:nvCxnSpPr>
        <p:spPr>
          <a:xfrm>
            <a:off x="8293100" y="3213100"/>
            <a:ext cx="1330960" cy="718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EA3FFC-8F86-4EA4-A88B-4C5974A4ACA8}"/>
              </a:ext>
            </a:extLst>
          </p:cNvPr>
          <p:cNvCxnSpPr>
            <a:cxnSpLocks/>
          </p:cNvCxnSpPr>
          <p:nvPr/>
        </p:nvCxnSpPr>
        <p:spPr>
          <a:xfrm flipH="1">
            <a:off x="7843520" y="4137660"/>
            <a:ext cx="520700" cy="444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53E7FD-7FF2-41FC-9E8C-60B3688ED48F}"/>
              </a:ext>
            </a:extLst>
          </p:cNvPr>
          <p:cNvCxnSpPr>
            <a:cxnSpLocks/>
          </p:cNvCxnSpPr>
          <p:nvPr/>
        </p:nvCxnSpPr>
        <p:spPr>
          <a:xfrm flipH="1" flipV="1">
            <a:off x="8061960" y="3434080"/>
            <a:ext cx="957580" cy="114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097A94-C654-4CAE-9043-B1D0109C3F7D}"/>
              </a:ext>
            </a:extLst>
          </p:cNvPr>
          <p:cNvCxnSpPr>
            <a:cxnSpLocks/>
          </p:cNvCxnSpPr>
          <p:nvPr/>
        </p:nvCxnSpPr>
        <p:spPr>
          <a:xfrm flipH="1">
            <a:off x="7960360" y="3746500"/>
            <a:ext cx="1071880" cy="185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DD410A-4CA6-4E41-A1D7-7C0EE0F990C8}"/>
              </a:ext>
            </a:extLst>
          </p:cNvPr>
          <p:cNvCxnSpPr>
            <a:cxnSpLocks/>
          </p:cNvCxnSpPr>
          <p:nvPr/>
        </p:nvCxnSpPr>
        <p:spPr>
          <a:xfrm flipH="1">
            <a:off x="8836660" y="3751580"/>
            <a:ext cx="187960" cy="264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75A519-B918-4807-BDEF-D915A430C4D7}"/>
              </a:ext>
            </a:extLst>
          </p:cNvPr>
          <p:cNvCxnSpPr>
            <a:cxnSpLocks/>
          </p:cNvCxnSpPr>
          <p:nvPr/>
        </p:nvCxnSpPr>
        <p:spPr>
          <a:xfrm flipH="1" flipV="1">
            <a:off x="8265160" y="3215640"/>
            <a:ext cx="769620" cy="5308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130278-D6FA-4AD8-BC4B-6E0D577C52B4}"/>
              </a:ext>
            </a:extLst>
          </p:cNvPr>
          <p:cNvCxnSpPr>
            <a:cxnSpLocks/>
          </p:cNvCxnSpPr>
          <p:nvPr/>
        </p:nvCxnSpPr>
        <p:spPr>
          <a:xfrm flipV="1">
            <a:off x="8369300" y="3931920"/>
            <a:ext cx="1247140" cy="198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AD8BDB-467B-4AAD-9C51-E0C15C63AAB1}"/>
              </a:ext>
            </a:extLst>
          </p:cNvPr>
          <p:cNvCxnSpPr>
            <a:cxnSpLocks/>
          </p:cNvCxnSpPr>
          <p:nvPr/>
        </p:nvCxnSpPr>
        <p:spPr>
          <a:xfrm flipV="1">
            <a:off x="7957820" y="3261360"/>
            <a:ext cx="1280160" cy="67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612A8B-1C3D-4395-B648-51043DB7266F}"/>
              </a:ext>
            </a:extLst>
          </p:cNvPr>
          <p:cNvCxnSpPr>
            <a:cxnSpLocks/>
          </p:cNvCxnSpPr>
          <p:nvPr/>
        </p:nvCxnSpPr>
        <p:spPr>
          <a:xfrm flipH="1" flipV="1">
            <a:off x="8422640" y="3655060"/>
            <a:ext cx="63500" cy="86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30B0A1-63F5-4AE0-8C9C-F45ED1AE04FE}"/>
              </a:ext>
            </a:extLst>
          </p:cNvPr>
          <p:cNvCxnSpPr>
            <a:cxnSpLocks/>
          </p:cNvCxnSpPr>
          <p:nvPr/>
        </p:nvCxnSpPr>
        <p:spPr>
          <a:xfrm flipH="1" flipV="1">
            <a:off x="8285480" y="3200400"/>
            <a:ext cx="723900" cy="1394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3EAD5F-9F51-42FD-9C72-6A181C150927}"/>
              </a:ext>
            </a:extLst>
          </p:cNvPr>
          <p:cNvCxnSpPr>
            <a:cxnSpLocks/>
          </p:cNvCxnSpPr>
          <p:nvPr/>
        </p:nvCxnSpPr>
        <p:spPr>
          <a:xfrm flipH="1" flipV="1">
            <a:off x="7670800" y="3561080"/>
            <a:ext cx="187960" cy="998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207B80-8CF6-4138-9F0A-DBDEA6122082}"/>
              </a:ext>
            </a:extLst>
          </p:cNvPr>
          <p:cNvCxnSpPr>
            <a:cxnSpLocks/>
          </p:cNvCxnSpPr>
          <p:nvPr/>
        </p:nvCxnSpPr>
        <p:spPr>
          <a:xfrm flipH="1" flipV="1">
            <a:off x="7680960" y="3550920"/>
            <a:ext cx="1155700" cy="4800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ADBE669-2A9F-4414-BFD9-76C93F20BB93}"/>
              </a:ext>
            </a:extLst>
          </p:cNvPr>
          <p:cNvCxnSpPr>
            <a:cxnSpLocks/>
          </p:cNvCxnSpPr>
          <p:nvPr/>
        </p:nvCxnSpPr>
        <p:spPr>
          <a:xfrm flipH="1">
            <a:off x="8376920" y="2824480"/>
            <a:ext cx="561340" cy="1297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D38F6-BD2C-43DF-A340-76A161F15ACD}"/>
              </a:ext>
            </a:extLst>
          </p:cNvPr>
          <p:cNvCxnSpPr>
            <a:cxnSpLocks/>
          </p:cNvCxnSpPr>
          <p:nvPr/>
        </p:nvCxnSpPr>
        <p:spPr>
          <a:xfrm>
            <a:off x="8933180" y="2827020"/>
            <a:ext cx="96520" cy="927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4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4D774-3444-4845-9740-3B1515A8DE20}"/>
              </a:ext>
            </a:extLst>
          </p:cNvPr>
          <p:cNvSpPr txBox="1"/>
          <p:nvPr/>
        </p:nvSpPr>
        <p:spPr>
          <a:xfrm>
            <a:off x="1052946" y="2189018"/>
            <a:ext cx="4313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2: Select one data point, either randomly or systematically cycling through the dataset in order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89276-8826-45DA-8772-9D742C53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6" y="1637289"/>
            <a:ext cx="3886200" cy="4972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8049B-39C4-4DE3-8C83-A4A2A3BE35AA}"/>
              </a:ext>
            </a:extLst>
          </p:cNvPr>
          <p:cNvSpPr txBox="1"/>
          <p:nvPr/>
        </p:nvSpPr>
        <p:spPr>
          <a:xfrm>
            <a:off x="5698834" y="2177329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point </a:t>
            </a:r>
            <a:r>
              <a:rPr lang="en-US" b="1" dirty="0"/>
              <a:t>u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9C857B4-5373-47AD-943A-4C7914A7B5DE}"/>
              </a:ext>
            </a:extLst>
          </p:cNvPr>
          <p:cNvSpPr/>
          <p:nvPr/>
        </p:nvSpPr>
        <p:spPr>
          <a:xfrm rot="5400000">
            <a:off x="6120950" y="2694443"/>
            <a:ext cx="498764" cy="2032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1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4D774-3444-4845-9740-3B1515A8DE20}"/>
              </a:ext>
            </a:extLst>
          </p:cNvPr>
          <p:cNvSpPr txBox="1"/>
          <p:nvPr/>
        </p:nvSpPr>
        <p:spPr>
          <a:xfrm>
            <a:off x="1052946" y="2189018"/>
            <a:ext cx="4313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3: Find the node that is closest to the chosen data point. This node is called the Best Matching Unit (BMU).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F4048-0159-46A5-B1D2-2251F203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742" y="1551709"/>
            <a:ext cx="1830268" cy="1877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E7B5D-FF31-4623-9256-822CEC9B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138" y="1551710"/>
            <a:ext cx="1844546" cy="187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41EDE-C29C-4460-B613-667BFACDA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76" y="3834955"/>
            <a:ext cx="4431083" cy="277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D5C8E-7FA2-4B4E-B4FB-AD9C1B79B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812" y="1551709"/>
            <a:ext cx="1805087" cy="18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4D774-3444-4845-9740-3B1515A8DE20}"/>
              </a:ext>
            </a:extLst>
          </p:cNvPr>
          <p:cNvSpPr txBox="1"/>
          <p:nvPr/>
        </p:nvSpPr>
        <p:spPr>
          <a:xfrm>
            <a:off x="1052946" y="2189018"/>
            <a:ext cx="4313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4: Move the BMU closer to that data point. The distance moved by the BMU is determined by a </a:t>
            </a:r>
            <a:r>
              <a:rPr lang="en-US" sz="2400" i="1" dirty="0"/>
              <a:t>learning rate</a:t>
            </a:r>
            <a:r>
              <a:rPr lang="en-US" sz="2400" dirty="0"/>
              <a:t>, which decreases after each iteration.</a:t>
            </a:r>
          </a:p>
        </p:txBody>
      </p:sp>
      <p:pic>
        <p:nvPicPr>
          <p:cNvPr id="9" name="Picture 2" descr="https://upload.wikimedia.org/wikipedia/commons/thumb/9/91/Somtraining.svg/500px-Somtraining.svg.png">
            <a:extLst>
              <a:ext uri="{FF2B5EF4-FFF2-40B4-BE49-F238E27FC236}">
                <a16:creationId xmlns:a16="http://schemas.microsoft.com/office/drawing/2014/main" id="{C6FF16A6-663A-4F92-9D87-36D46F2DD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4"/>
          <a:stretch/>
        </p:blipFill>
        <p:spPr bwMode="auto">
          <a:xfrm>
            <a:off x="6003636" y="2762439"/>
            <a:ext cx="5535310" cy="24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659845-D38D-4F01-810F-C52F6E440B0E}"/>
              </a:ext>
            </a:extLst>
          </p:cNvPr>
          <p:cNvSpPr/>
          <p:nvPr/>
        </p:nvSpPr>
        <p:spPr>
          <a:xfrm>
            <a:off x="8506691" y="3768436"/>
            <a:ext cx="628073" cy="517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3BF9ABD-811D-4D2E-AF43-27F6B3BC750A}"/>
              </a:ext>
            </a:extLst>
          </p:cNvPr>
          <p:cNvSpPr/>
          <p:nvPr/>
        </p:nvSpPr>
        <p:spPr>
          <a:xfrm rot="16710343">
            <a:off x="6825673" y="4543053"/>
            <a:ext cx="858982" cy="26794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2DB82DB-1B6F-4C95-914F-218B617D31F5}"/>
              </a:ext>
            </a:extLst>
          </p:cNvPr>
          <p:cNvSpPr/>
          <p:nvPr/>
        </p:nvSpPr>
        <p:spPr>
          <a:xfrm rot="16710343">
            <a:off x="10330873" y="4811377"/>
            <a:ext cx="858982" cy="26794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4D774-3444-4845-9740-3B1515A8DE20}"/>
              </a:ext>
            </a:extLst>
          </p:cNvPr>
          <p:cNvSpPr txBox="1"/>
          <p:nvPr/>
        </p:nvSpPr>
        <p:spPr>
          <a:xfrm>
            <a:off x="1052946" y="2189018"/>
            <a:ext cx="4313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5: Move the BMU’s neighbors closer to that data point as well, with farther away neighbors moving less. Neighbors are identified using a radius around the BMU, and the value for this radius decreases after each iteration.</a:t>
            </a:r>
          </a:p>
        </p:txBody>
      </p:sp>
      <p:pic>
        <p:nvPicPr>
          <p:cNvPr id="9" name="Picture 2" descr="https://upload.wikimedia.org/wikipedia/commons/thumb/9/91/Somtraining.svg/500px-Somtraining.svg.png">
            <a:extLst>
              <a:ext uri="{FF2B5EF4-FFF2-40B4-BE49-F238E27FC236}">
                <a16:creationId xmlns:a16="http://schemas.microsoft.com/office/drawing/2014/main" id="{C6FF16A6-663A-4F92-9D87-36D46F2DD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4"/>
          <a:stretch/>
        </p:blipFill>
        <p:spPr bwMode="auto">
          <a:xfrm>
            <a:off x="6003636" y="2762439"/>
            <a:ext cx="5535310" cy="24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659845-D38D-4F01-810F-C52F6E440B0E}"/>
              </a:ext>
            </a:extLst>
          </p:cNvPr>
          <p:cNvSpPr/>
          <p:nvPr/>
        </p:nvSpPr>
        <p:spPr>
          <a:xfrm>
            <a:off x="8506691" y="3768436"/>
            <a:ext cx="628073" cy="5172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3BF9ABD-811D-4D2E-AF43-27F6B3BC750A}"/>
              </a:ext>
            </a:extLst>
          </p:cNvPr>
          <p:cNvSpPr/>
          <p:nvPr/>
        </p:nvSpPr>
        <p:spPr>
          <a:xfrm rot="16710343">
            <a:off x="6557819" y="4506108"/>
            <a:ext cx="858982" cy="267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2DB82DB-1B6F-4C95-914F-218B617D31F5}"/>
              </a:ext>
            </a:extLst>
          </p:cNvPr>
          <p:cNvSpPr/>
          <p:nvPr/>
        </p:nvSpPr>
        <p:spPr>
          <a:xfrm rot="16710343">
            <a:off x="9924473" y="4677024"/>
            <a:ext cx="858982" cy="267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42B71A7-FBAB-492C-BD0A-7AC2B0E757CE}"/>
              </a:ext>
            </a:extLst>
          </p:cNvPr>
          <p:cNvSpPr/>
          <p:nvPr/>
        </p:nvSpPr>
        <p:spPr>
          <a:xfrm rot="7172050">
            <a:off x="7365615" y="3262902"/>
            <a:ext cx="858982" cy="26794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84D171F-55C0-4D2F-8F32-5FBEF9EDCC6A}"/>
              </a:ext>
            </a:extLst>
          </p:cNvPr>
          <p:cNvSpPr/>
          <p:nvPr/>
        </p:nvSpPr>
        <p:spPr>
          <a:xfrm rot="3297501">
            <a:off x="6470755" y="3274064"/>
            <a:ext cx="858982" cy="26794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FB0433-5052-4B9B-B846-2B1695C8B27D}"/>
              </a:ext>
            </a:extLst>
          </p:cNvPr>
          <p:cNvSpPr/>
          <p:nvPr/>
        </p:nvSpPr>
        <p:spPr>
          <a:xfrm rot="7172050">
            <a:off x="10570883" y="3435312"/>
            <a:ext cx="858982" cy="26794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DD0274D-76C1-471D-89FE-743D40F109E6}"/>
              </a:ext>
            </a:extLst>
          </p:cNvPr>
          <p:cNvSpPr/>
          <p:nvPr/>
        </p:nvSpPr>
        <p:spPr>
          <a:xfrm rot="3297501">
            <a:off x="9764207" y="3435311"/>
            <a:ext cx="858982" cy="26794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Learning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4D774-3444-4845-9740-3B1515A8DE20}"/>
              </a:ext>
            </a:extLst>
          </p:cNvPr>
          <p:cNvSpPr txBox="1"/>
          <p:nvPr/>
        </p:nvSpPr>
        <p:spPr>
          <a:xfrm>
            <a:off x="1052946" y="2189018"/>
            <a:ext cx="4313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6: Update the learning rate and BMU radius, before repeating Steps 1 to 4. Iterate these steps until positions of neurons have been stabilized.</a:t>
            </a:r>
          </a:p>
        </p:txBody>
      </p:sp>
      <p:pic>
        <p:nvPicPr>
          <p:cNvPr id="8194" name="Picture 2" descr="Image result for recycle symbol">
            <a:extLst>
              <a:ext uri="{FF2B5EF4-FFF2-40B4-BE49-F238E27FC236}">
                <a16:creationId xmlns:a16="http://schemas.microsoft.com/office/drawing/2014/main" id="{F15A77D8-E1FB-4006-9F7A-9BF5B060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5" y="1955155"/>
            <a:ext cx="4522756" cy="43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3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SOM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0BE73-7645-4E05-A85F-78D4F55183D6}"/>
              </a:ext>
            </a:extLst>
          </p:cNvPr>
          <p:cNvSpPr txBox="1"/>
          <p:nvPr/>
        </p:nvSpPr>
        <p:spPr>
          <a:xfrm>
            <a:off x="277090" y="1402438"/>
            <a:ext cx="20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Self-Organizing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9F2F6-F351-4991-940D-9151C62BCC3E}"/>
              </a:ext>
            </a:extLst>
          </p:cNvPr>
          <p:cNvSpPr txBox="1"/>
          <p:nvPr/>
        </p:nvSpPr>
        <p:spPr>
          <a:xfrm>
            <a:off x="544425" y="1771770"/>
            <a:ext cx="4831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/>
              <a:t>Step 1</a:t>
            </a:r>
            <a:r>
              <a:rPr lang="en-US" sz="1600" dirty="0"/>
              <a:t>: Randomly position the grid’s neurons in the data space.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/>
              <a:t>Step 2</a:t>
            </a:r>
            <a:r>
              <a:rPr lang="en-US" sz="1600" dirty="0"/>
              <a:t>: Select one data point, either randomly or systematically cycling through the dataset in order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/>
              <a:t>Step 3</a:t>
            </a:r>
            <a:r>
              <a:rPr lang="en-US" sz="1600" dirty="0"/>
              <a:t>: Find the neuron that is closest to the chosen data point. This neuron is called the Best Matching Unit (BMU).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/>
              <a:t>Step 4</a:t>
            </a:r>
            <a:r>
              <a:rPr lang="en-US" sz="1600" dirty="0"/>
              <a:t>: Move the BMU closer to that data point. The distance moved by the BMU is determined by a </a:t>
            </a:r>
            <a:r>
              <a:rPr lang="en-US" sz="1600" i="1" dirty="0"/>
              <a:t>learning rate</a:t>
            </a:r>
            <a:r>
              <a:rPr lang="en-US" sz="1600" dirty="0"/>
              <a:t>, which decreases after each iteration.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/>
              <a:t>Step 5</a:t>
            </a:r>
            <a:r>
              <a:rPr lang="en-US" sz="1600" dirty="0"/>
              <a:t>: Move the BMU’s neighbors closer to that data point as well, with farther away neighbors moving less. Neighbors are identified using a radius around the BMU, and the value for this radius decreases after each iteration.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/>
              <a:t>Step 6</a:t>
            </a:r>
            <a:r>
              <a:rPr lang="en-US" sz="1600" dirty="0"/>
              <a:t>: Update the learning rate and BMU radius, before repeating Steps 1 to 4. Iterate these steps until positions of neurons have been stabilized.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FA0DD-7BE4-44B4-9843-0870E33DC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75" y="904009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9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Self-Organizing Maps -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117600" y="2013527"/>
            <a:ext cx="5216108" cy="2352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Unsupervised Neural Network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Cluster High-Dimensional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Contains Input Layer, Weights, </a:t>
            </a:r>
            <a:r>
              <a:rPr lang="en-US" sz="2000" dirty="0" err="1"/>
              <a:t>Kohonen</a:t>
            </a:r>
            <a:r>
              <a:rPr lang="en-US" sz="2000" dirty="0"/>
              <a:t> Layer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Retains the Topology of the Input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90CD39-417B-4242-81D1-ECAC10EB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5"/>
          <a:stretch/>
        </p:blipFill>
        <p:spPr>
          <a:xfrm>
            <a:off x="6232718" y="2013527"/>
            <a:ext cx="5598062" cy="4149435"/>
          </a:xfrm>
          <a:prstGeom prst="rect">
            <a:avLst/>
          </a:prstGeom>
        </p:spPr>
      </p:pic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E2C91866-4CA2-40B8-A019-C1146CAE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4234203"/>
            <a:ext cx="3891107" cy="22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2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2D Map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7E73C-AD44-4575-BAE1-0227E854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1" y="2042247"/>
            <a:ext cx="4857750" cy="40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F29C0-C197-4EDE-9BC6-A8C13F9CB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36" y="1673780"/>
            <a:ext cx="2091501" cy="1755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75FDE-49E5-4FD2-A205-BDC53B849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752" y="1673780"/>
            <a:ext cx="2128737" cy="1823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DF1E5F-EE16-4688-8AC5-4C6F7B73E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321" y="1673780"/>
            <a:ext cx="2091501" cy="1784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C46636-73AD-48AC-9826-EDAC80A53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837" y="1673780"/>
            <a:ext cx="2119652" cy="1784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978BD5-9E06-485D-ADA2-FF7040C03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970" y="3747428"/>
            <a:ext cx="3393629" cy="28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Grid Types</a:t>
            </a:r>
          </a:p>
        </p:txBody>
      </p:sp>
      <p:pic>
        <p:nvPicPr>
          <p:cNvPr id="1028" name="Picture 4" descr="grids">
            <a:extLst>
              <a:ext uri="{FF2B5EF4-FFF2-40B4-BE49-F238E27FC236}">
                <a16:creationId xmlns:a16="http://schemas.microsoft.com/office/drawing/2014/main" id="{361FF4BF-498E-4DFE-A05B-B63249FB0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7"/>
          <a:stretch/>
        </p:blipFill>
        <p:spPr bwMode="auto">
          <a:xfrm>
            <a:off x="1224742" y="2239410"/>
            <a:ext cx="9742515" cy="34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EA2B3C-B26F-42FE-9339-BA77CF921F6D}"/>
              </a:ext>
            </a:extLst>
          </p:cNvPr>
          <p:cNvSpPr txBox="1"/>
          <p:nvPr/>
        </p:nvSpPr>
        <p:spPr>
          <a:xfrm>
            <a:off x="2789382" y="5855855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Toroidal Grid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00090-476A-4B38-8147-035353BB5719}"/>
              </a:ext>
            </a:extLst>
          </p:cNvPr>
          <p:cNvSpPr txBox="1"/>
          <p:nvPr/>
        </p:nvSpPr>
        <p:spPr>
          <a:xfrm>
            <a:off x="7680037" y="5855855"/>
            <a:ext cx="175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Rectangular Grid</a:t>
            </a:r>
          </a:p>
        </p:txBody>
      </p:sp>
    </p:spTree>
    <p:extLst>
      <p:ext uri="{BB962C8B-B14F-4D97-AF65-F5344CB8AC3E}">
        <p14:creationId xmlns:p14="http://schemas.microsoft.com/office/powerpoint/2010/main" val="2130372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Result</a:t>
            </a:r>
          </a:p>
        </p:txBody>
      </p:sp>
      <p:pic>
        <p:nvPicPr>
          <p:cNvPr id="1026" name="Picture 2" descr="https://upload.wikimedia.org/wikipedia/commons/thumb/9/91/Somtraining.svg/500px-Somtraining.svg.png">
            <a:extLst>
              <a:ext uri="{FF2B5EF4-FFF2-40B4-BE49-F238E27FC236}">
                <a16:creationId xmlns:a16="http://schemas.microsoft.com/office/drawing/2014/main" id="{22E87824-3EDA-40BA-BDA4-82E07A90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" y="1577806"/>
            <a:ext cx="5193145" cy="14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i-junkie.com/ann/som/images/Figure3.jpg">
            <a:extLst>
              <a:ext uri="{FF2B5EF4-FFF2-40B4-BE49-F238E27FC236}">
                <a16:creationId xmlns:a16="http://schemas.microsoft.com/office/drawing/2014/main" id="{6E433CED-A2B9-4B13-9E5C-C42C7BE7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92" y="3047998"/>
            <a:ext cx="3329999" cy="33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F7173E16-6818-4E08-90E3-18C30D8E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09" y="3878046"/>
            <a:ext cx="3891107" cy="22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23A47-1FF8-4FCA-8D4C-BA25C7AD8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r="15843" b="1414"/>
          <a:stretch/>
        </p:blipFill>
        <p:spPr>
          <a:xfrm>
            <a:off x="507850" y="3429000"/>
            <a:ext cx="3201939" cy="29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7517-DF8C-4E02-95CE-F56988E4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/>
          <a:lstStyle/>
          <a:p>
            <a:r>
              <a:rPr lang="en-US" dirty="0"/>
              <a:t>Melt Onset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AEB86-75EF-4041-B3EF-C0DCCC5E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34" y="1588655"/>
            <a:ext cx="5809716" cy="4904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3709E-F2F1-4C7E-B606-648B33E8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0" r="26950" b="2222"/>
          <a:stretch/>
        </p:blipFill>
        <p:spPr>
          <a:xfrm>
            <a:off x="758090" y="1588655"/>
            <a:ext cx="3722073" cy="4904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BE3F1-7BDA-44FD-99B6-89FD7D5D41A2}"/>
              </a:ext>
            </a:extLst>
          </p:cNvPr>
          <p:cNvSpPr txBox="1"/>
          <p:nvPr/>
        </p:nvSpPr>
        <p:spPr>
          <a:xfrm>
            <a:off x="6299062" y="1457850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Mortin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55818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Atmospheric Rivers</a:t>
            </a:r>
          </a:p>
        </p:txBody>
      </p:sp>
      <p:pic>
        <p:nvPicPr>
          <p:cNvPr id="4098" name="Picture 2" descr="https://www.frontiersin.org/files/Articles/76616/feart-02-00002-HTML/image_m/feart-02-00002-g001.jpg">
            <a:extLst>
              <a:ext uri="{FF2B5EF4-FFF2-40B4-BE49-F238E27FC236}">
                <a16:creationId xmlns:a16="http://schemas.microsoft.com/office/drawing/2014/main" id="{FEF59779-72A5-4A06-86DE-47C689D52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b="60888"/>
          <a:stretch/>
        </p:blipFill>
        <p:spPr bwMode="auto">
          <a:xfrm>
            <a:off x="6096000" y="3579090"/>
            <a:ext cx="5988549" cy="30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frontiersin.org/files/Articles/76616/feart-02-00002-HTML/image_m/feart-02-00002-g001.jpg">
            <a:extLst>
              <a:ext uri="{FF2B5EF4-FFF2-40B4-BE49-F238E27FC236}">
                <a16:creationId xmlns:a16="http://schemas.microsoft.com/office/drawing/2014/main" id="{608FACF0-16AB-4614-AB9E-2115F87CD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0"/>
          <a:stretch/>
        </p:blipFill>
        <p:spPr bwMode="auto">
          <a:xfrm>
            <a:off x="197699" y="1462637"/>
            <a:ext cx="5713574" cy="42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E5B532-3391-440D-B402-78AA8D4EF297}"/>
              </a:ext>
            </a:extLst>
          </p:cNvPr>
          <p:cNvSpPr txBox="1"/>
          <p:nvPr/>
        </p:nvSpPr>
        <p:spPr>
          <a:xfrm>
            <a:off x="857506" y="6012425"/>
            <a:ext cx="4393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https://www.frontiersin.org/articles/10.3389/feart.2014.00002/full</a:t>
            </a:r>
          </a:p>
        </p:txBody>
      </p:sp>
    </p:spTree>
    <p:extLst>
      <p:ext uri="{BB962C8B-B14F-4D97-AF65-F5344CB8AC3E}">
        <p14:creationId xmlns:p14="http://schemas.microsoft.com/office/powerpoint/2010/main" val="378735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Preliminary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B7142-486B-41C4-877A-DABAE4C74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r="15843" b="1414"/>
          <a:stretch/>
        </p:blipFill>
        <p:spPr>
          <a:xfrm>
            <a:off x="240147" y="1551709"/>
            <a:ext cx="5433290" cy="5015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396A9-4F2F-4368-8FDA-6F5AD5FA0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r="16654" b="1818"/>
          <a:stretch/>
        </p:blipFill>
        <p:spPr>
          <a:xfrm>
            <a:off x="6437746" y="1551709"/>
            <a:ext cx="5329380" cy="5019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D7C37-FEB3-495F-9E7A-88E2496F62A4}"/>
              </a:ext>
            </a:extLst>
          </p:cNvPr>
          <p:cNvSpPr txBox="1"/>
          <p:nvPr/>
        </p:nvSpPr>
        <p:spPr>
          <a:xfrm>
            <a:off x="5593444" y="1551709"/>
            <a:ext cx="308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0321-F3EA-4EE5-8072-CAF585594EBA}"/>
              </a:ext>
            </a:extLst>
          </p:cNvPr>
          <p:cNvSpPr txBox="1"/>
          <p:nvPr/>
        </p:nvSpPr>
        <p:spPr>
          <a:xfrm>
            <a:off x="11611023" y="1494801"/>
            <a:ext cx="601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4E0B9E-548D-452C-8332-6C50D1696D9C}"/>
              </a:ext>
            </a:extLst>
          </p:cNvPr>
          <p:cNvSpPr/>
          <p:nvPr/>
        </p:nvSpPr>
        <p:spPr>
          <a:xfrm>
            <a:off x="10485581" y="1930400"/>
            <a:ext cx="893726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A4AAD1-3678-4BFE-9453-7D9C7E5C5FB3}"/>
              </a:ext>
            </a:extLst>
          </p:cNvPr>
          <p:cNvSpPr/>
          <p:nvPr/>
        </p:nvSpPr>
        <p:spPr>
          <a:xfrm>
            <a:off x="9640454" y="2840181"/>
            <a:ext cx="893726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1BDB6B-FF91-42DD-AA30-E99C108CCC37}"/>
              </a:ext>
            </a:extLst>
          </p:cNvPr>
          <p:cNvSpPr/>
          <p:nvPr/>
        </p:nvSpPr>
        <p:spPr>
          <a:xfrm>
            <a:off x="10471727" y="5666509"/>
            <a:ext cx="893726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02C8A-B7CC-48F5-BACB-94B75A5E0926}"/>
              </a:ext>
            </a:extLst>
          </p:cNvPr>
          <p:cNvSpPr txBox="1"/>
          <p:nvPr/>
        </p:nvSpPr>
        <p:spPr>
          <a:xfrm>
            <a:off x="9751831" y="1369476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# of Melt Days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5EB045-736F-48EC-89DC-6BFAAE586219}"/>
              </a:ext>
            </a:extLst>
          </p:cNvPr>
          <p:cNvSpPr/>
          <p:nvPr/>
        </p:nvSpPr>
        <p:spPr>
          <a:xfrm>
            <a:off x="6389254" y="2858655"/>
            <a:ext cx="893726" cy="86821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B50D90-671C-4361-BA7D-E4A7E76C8CF1}"/>
              </a:ext>
            </a:extLst>
          </p:cNvPr>
          <p:cNvSpPr/>
          <p:nvPr/>
        </p:nvSpPr>
        <p:spPr>
          <a:xfrm>
            <a:off x="8001000" y="5680364"/>
            <a:ext cx="893726" cy="86821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82CE64-00DC-4A96-9EDA-3269F72AEF54}"/>
              </a:ext>
            </a:extLst>
          </p:cNvPr>
          <p:cNvSpPr/>
          <p:nvPr/>
        </p:nvSpPr>
        <p:spPr>
          <a:xfrm>
            <a:off x="7178963" y="5671128"/>
            <a:ext cx="893726" cy="86821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9BDF0-724E-4D24-B137-3497F84068A4}"/>
              </a:ext>
            </a:extLst>
          </p:cNvPr>
          <p:cNvSpPr txBox="1"/>
          <p:nvPr/>
        </p:nvSpPr>
        <p:spPr>
          <a:xfrm>
            <a:off x="6179634" y="1459376"/>
            <a:ext cx="19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Low # of Melt Days</a:t>
            </a:r>
          </a:p>
        </p:txBody>
      </p:sp>
    </p:spTree>
    <p:extLst>
      <p:ext uri="{BB962C8B-B14F-4D97-AF65-F5344CB8AC3E}">
        <p14:creationId xmlns:p14="http://schemas.microsoft.com/office/powerpoint/2010/main" val="7588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 animBg="1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Preliminary Results – Surface Air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845B4-415F-45ED-81E8-A6602B6E4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7946" b="8552"/>
          <a:stretch/>
        </p:blipFill>
        <p:spPr>
          <a:xfrm>
            <a:off x="0" y="2085109"/>
            <a:ext cx="7484329" cy="4010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8E7FA-33F3-462D-88A8-BD6B0669D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r="18321" b="2492"/>
          <a:stretch/>
        </p:blipFill>
        <p:spPr>
          <a:xfrm>
            <a:off x="8029605" y="2085109"/>
            <a:ext cx="3922253" cy="4010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1A791E-74F3-4159-B0B8-29C5741C13ED}"/>
              </a:ext>
            </a:extLst>
          </p:cNvPr>
          <p:cNvSpPr txBox="1"/>
          <p:nvPr/>
        </p:nvSpPr>
        <p:spPr>
          <a:xfrm>
            <a:off x="7484329" y="23368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18458-5316-4324-8E38-8D7C63FF9AAD}"/>
              </a:ext>
            </a:extLst>
          </p:cNvPr>
          <p:cNvSpPr txBox="1"/>
          <p:nvPr/>
        </p:nvSpPr>
        <p:spPr>
          <a:xfrm>
            <a:off x="11914360" y="23368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2210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780629"/>
          </a:xfrm>
        </p:spPr>
        <p:txBody>
          <a:bodyPr>
            <a:normAutofit/>
          </a:bodyPr>
          <a:lstStyle/>
          <a:p>
            <a:r>
              <a:rPr lang="en-US" dirty="0"/>
              <a:t>Preliminary Results – Surface Specific Humidity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7C36B-F0D9-4A79-8C70-84FBA0B51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6733" b="8687"/>
          <a:stretch/>
        </p:blipFill>
        <p:spPr>
          <a:xfrm>
            <a:off x="0" y="2085109"/>
            <a:ext cx="7544369" cy="4010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1FA4F-4A1E-4267-A270-FADB55EE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r="18731" b="2761"/>
          <a:stretch/>
        </p:blipFill>
        <p:spPr>
          <a:xfrm>
            <a:off x="7961739" y="2085109"/>
            <a:ext cx="4027055" cy="4015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70D88E-D434-4AAA-B28C-F3B74E07B83A}"/>
              </a:ext>
            </a:extLst>
          </p:cNvPr>
          <p:cNvSpPr txBox="1"/>
          <p:nvPr/>
        </p:nvSpPr>
        <p:spPr>
          <a:xfrm>
            <a:off x="7165101" y="197129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kg/kg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81E2D-FE2C-486A-B000-51BDB042741B}"/>
              </a:ext>
            </a:extLst>
          </p:cNvPr>
          <p:cNvSpPr txBox="1"/>
          <p:nvPr/>
        </p:nvSpPr>
        <p:spPr>
          <a:xfrm>
            <a:off x="11598568" y="197129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kg/kg</a:t>
            </a:r>
          </a:p>
        </p:txBody>
      </p:sp>
    </p:spTree>
    <p:extLst>
      <p:ext uri="{BB962C8B-B14F-4D97-AF65-F5344CB8AC3E}">
        <p14:creationId xmlns:p14="http://schemas.microsoft.com/office/powerpoint/2010/main" val="1706604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780629"/>
          </a:xfrm>
        </p:spPr>
        <p:txBody>
          <a:bodyPr>
            <a:normAutofit/>
          </a:bodyPr>
          <a:lstStyle/>
          <a:p>
            <a:r>
              <a:rPr lang="en-US" dirty="0"/>
              <a:t>Preliminary Results –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0E47D-93A3-4B07-8DD6-00288560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7138" b="8822"/>
          <a:stretch/>
        </p:blipFill>
        <p:spPr>
          <a:xfrm>
            <a:off x="1327714" y="1394299"/>
            <a:ext cx="4980709" cy="2670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C057-B3EB-45FB-89A8-AA4AC6F60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r="18915" b="2761"/>
          <a:stretch/>
        </p:blipFill>
        <p:spPr>
          <a:xfrm>
            <a:off x="8055510" y="1394299"/>
            <a:ext cx="2581825" cy="26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F81EB-5CAD-4ADA-878D-6933404A1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7812" b="9494"/>
          <a:stretch/>
        </p:blipFill>
        <p:spPr>
          <a:xfrm>
            <a:off x="1327715" y="4169344"/>
            <a:ext cx="4980710" cy="266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F978A-0CA9-40A0-8191-8BED9AD79B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9" r="19079" b="2492"/>
          <a:stretch/>
        </p:blipFill>
        <p:spPr>
          <a:xfrm>
            <a:off x="8055510" y="4199051"/>
            <a:ext cx="2581825" cy="26589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A193A-882F-4894-B5DB-8669521BD6EA}"/>
              </a:ext>
            </a:extLst>
          </p:cNvPr>
          <p:cNvSpPr txBox="1"/>
          <p:nvPr/>
        </p:nvSpPr>
        <p:spPr>
          <a:xfrm>
            <a:off x="6293426" y="1394299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W/m^2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EF007-627F-4E47-A4D3-56B66BCC4393}"/>
              </a:ext>
            </a:extLst>
          </p:cNvPr>
          <p:cNvSpPr txBox="1"/>
          <p:nvPr/>
        </p:nvSpPr>
        <p:spPr>
          <a:xfrm>
            <a:off x="10536433" y="139429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W/m^2</a:t>
            </a:r>
          </a:p>
        </p:txBody>
      </p:sp>
    </p:spTree>
    <p:extLst>
      <p:ext uri="{BB962C8B-B14F-4D97-AF65-F5344CB8AC3E}">
        <p14:creationId xmlns:p14="http://schemas.microsoft.com/office/powerpoint/2010/main" val="214011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780629"/>
          </a:xfrm>
        </p:spPr>
        <p:txBody>
          <a:bodyPr>
            <a:normAutofit/>
          </a:bodyPr>
          <a:lstStyle/>
          <a:p>
            <a:r>
              <a:rPr lang="en-US" dirty="0"/>
              <a:t>Preliminary Results – Day of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B4652-7C83-472E-896F-6CBBB11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99" y="1413070"/>
            <a:ext cx="8711402" cy="53339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8FFE2BE-A08A-45F0-95E1-AF48E43E7D44}"/>
              </a:ext>
            </a:extLst>
          </p:cNvPr>
          <p:cNvSpPr/>
          <p:nvPr/>
        </p:nvSpPr>
        <p:spPr>
          <a:xfrm>
            <a:off x="9228334" y="1304290"/>
            <a:ext cx="1305846" cy="1268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711A9-6BB0-4F38-9C18-5CFA26CFFCE2}"/>
              </a:ext>
            </a:extLst>
          </p:cNvPr>
          <p:cNvSpPr/>
          <p:nvPr/>
        </p:nvSpPr>
        <p:spPr>
          <a:xfrm>
            <a:off x="7764371" y="2343381"/>
            <a:ext cx="1305846" cy="1268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8AB86-1827-42A1-A033-AEF6C4805C58}"/>
              </a:ext>
            </a:extLst>
          </p:cNvPr>
          <p:cNvSpPr/>
          <p:nvPr/>
        </p:nvSpPr>
        <p:spPr>
          <a:xfrm>
            <a:off x="9228334" y="5444930"/>
            <a:ext cx="1305846" cy="1268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560910-14E0-4039-9B97-C981A323591B}"/>
              </a:ext>
            </a:extLst>
          </p:cNvPr>
          <p:cNvSpPr/>
          <p:nvPr/>
        </p:nvSpPr>
        <p:spPr>
          <a:xfrm>
            <a:off x="1740299" y="2343381"/>
            <a:ext cx="1305846" cy="12685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65BC8D-200F-45F0-B3CE-611E974941EF}"/>
              </a:ext>
            </a:extLst>
          </p:cNvPr>
          <p:cNvSpPr/>
          <p:nvPr/>
        </p:nvSpPr>
        <p:spPr>
          <a:xfrm>
            <a:off x="3241208" y="5478426"/>
            <a:ext cx="1305846" cy="12685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3A924D-5AC7-4EF2-9CB3-F26C8D005E5A}"/>
              </a:ext>
            </a:extLst>
          </p:cNvPr>
          <p:cNvSpPr/>
          <p:nvPr/>
        </p:nvSpPr>
        <p:spPr>
          <a:xfrm>
            <a:off x="4654372" y="5513854"/>
            <a:ext cx="1305846" cy="12685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Other Clustering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97742-A829-4455-A11C-FCC10FE87565}"/>
              </a:ext>
            </a:extLst>
          </p:cNvPr>
          <p:cNvSpPr txBox="1"/>
          <p:nvPr/>
        </p:nvSpPr>
        <p:spPr>
          <a:xfrm>
            <a:off x="369455" y="1564088"/>
            <a:ext cx="29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0B754B-B1D0-4597-8D8C-5A02D35EB721}"/>
              </a:ext>
            </a:extLst>
          </p:cNvPr>
          <p:cNvSpPr txBox="1"/>
          <p:nvPr/>
        </p:nvSpPr>
        <p:spPr>
          <a:xfrm>
            <a:off x="6096000" y="15640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Means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DA276A-5520-4D40-87C8-A66ADFB93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30" y="2217522"/>
            <a:ext cx="3933825" cy="3933825"/>
          </a:xfrm>
          <a:prstGeom prst="rect">
            <a:avLst/>
          </a:prstGeom>
        </p:spPr>
      </p:pic>
      <p:pic>
        <p:nvPicPr>
          <p:cNvPr id="3074" name="Picture 2" descr="PCA Intro.PNG">
            <a:extLst>
              <a:ext uri="{FF2B5EF4-FFF2-40B4-BE49-F238E27FC236}">
                <a16:creationId xmlns:a16="http://schemas.microsoft.com/office/drawing/2014/main" id="{49FC2C35-8E11-45AF-A918-D8B7EA80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2" y="2095477"/>
            <a:ext cx="2621862" cy="25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rplot PCA Food">
            <a:extLst>
              <a:ext uri="{FF2B5EF4-FFF2-40B4-BE49-F238E27FC236}">
                <a16:creationId xmlns:a16="http://schemas.microsoft.com/office/drawing/2014/main" id="{059E2804-1ECC-4137-890A-7F593A1D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21" y="3045009"/>
            <a:ext cx="3147860" cy="31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94" y="275434"/>
            <a:ext cx="3414311" cy="780629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ED5C54-5F29-4F6C-941B-F1C74992BB80}"/>
              </a:ext>
            </a:extLst>
          </p:cNvPr>
          <p:cNvSpPr txBox="1">
            <a:spLocks/>
          </p:cNvSpPr>
          <p:nvPr/>
        </p:nvSpPr>
        <p:spPr>
          <a:xfrm>
            <a:off x="1609770" y="2011305"/>
            <a:ext cx="4246084" cy="78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1399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Self-Organizing Maps -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15483" y="4482551"/>
            <a:ext cx="4342856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Similarity between nodes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Nodes are organized in resulting map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Can capture nonlinear relationships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Nodes have physical meaning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2B8AA-A379-466D-A848-6C51018A7B86}"/>
              </a:ext>
            </a:extLst>
          </p:cNvPr>
          <p:cNvSpPr txBox="1"/>
          <p:nvPr/>
        </p:nvSpPr>
        <p:spPr>
          <a:xfrm>
            <a:off x="6761158" y="4485466"/>
            <a:ext cx="4751365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Need to define grid size/type a priori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method for determining best grid 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Can be computationally expensive</a:t>
            </a:r>
          </a:p>
        </p:txBody>
      </p:sp>
      <p:pic>
        <p:nvPicPr>
          <p:cNvPr id="16386" name="Picture 2" descr="Image result for thumbs up">
            <a:extLst>
              <a:ext uri="{FF2B5EF4-FFF2-40B4-BE49-F238E27FC236}">
                <a16:creationId xmlns:a16="http://schemas.microsoft.com/office/drawing/2014/main" id="{F701E9C6-495C-4165-9ABF-2359867D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3" b="34842"/>
          <a:stretch/>
        </p:blipFill>
        <p:spPr bwMode="auto">
          <a:xfrm>
            <a:off x="2085356" y="1616364"/>
            <a:ext cx="2100849" cy="21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umbs up">
            <a:extLst>
              <a:ext uri="{FF2B5EF4-FFF2-40B4-BE49-F238E27FC236}">
                <a16:creationId xmlns:a16="http://schemas.microsoft.com/office/drawing/2014/main" id="{7B1324AB-FE03-4035-9FE4-915B11D66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2" t="26042" b="11181"/>
          <a:stretch/>
        </p:blipFill>
        <p:spPr bwMode="auto">
          <a:xfrm>
            <a:off x="7665460" y="1717961"/>
            <a:ext cx="2100849" cy="20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2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Define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94691" y="1884218"/>
            <a:ext cx="74732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Node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2EB60A-4752-452C-B3F8-51F0E422EE8E}"/>
              </a:ext>
            </a:extLst>
          </p:cNvPr>
          <p:cNvGrpSpPr/>
          <p:nvPr/>
        </p:nvGrpSpPr>
        <p:grpSpPr>
          <a:xfrm>
            <a:off x="5363281" y="1754900"/>
            <a:ext cx="4990981" cy="4998139"/>
            <a:chOff x="6620313" y="2321373"/>
            <a:chExt cx="3484568" cy="34895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B26850-8716-416E-8B0B-22E5E6AFC5E7}"/>
                </a:ext>
              </a:extLst>
            </p:cNvPr>
            <p:cNvSpPr/>
            <p:nvPr/>
          </p:nvSpPr>
          <p:spPr>
            <a:xfrm>
              <a:off x="6620462" y="232137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6E5FDB-BD2D-4F51-A5FA-0A1C4D762079}"/>
                </a:ext>
              </a:extLst>
            </p:cNvPr>
            <p:cNvSpPr/>
            <p:nvPr/>
          </p:nvSpPr>
          <p:spPr>
            <a:xfrm>
              <a:off x="7324735" y="2321595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9A6275-544F-4C45-AA2D-786A0EBAD8E5}"/>
                </a:ext>
              </a:extLst>
            </p:cNvPr>
            <p:cNvSpPr/>
            <p:nvPr/>
          </p:nvSpPr>
          <p:spPr>
            <a:xfrm>
              <a:off x="8029008" y="232137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F2A354-BBCE-4537-A96E-4AE9B8D7ECF0}"/>
                </a:ext>
              </a:extLst>
            </p:cNvPr>
            <p:cNvSpPr/>
            <p:nvPr/>
          </p:nvSpPr>
          <p:spPr>
            <a:xfrm>
              <a:off x="8733281" y="232137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F19B519-900C-4B71-A858-C1801283F614}"/>
                </a:ext>
              </a:extLst>
            </p:cNvPr>
            <p:cNvSpPr/>
            <p:nvPr/>
          </p:nvSpPr>
          <p:spPr>
            <a:xfrm>
              <a:off x="9437554" y="232137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DD90A6-5BB7-4807-8654-31A40305F0E5}"/>
                </a:ext>
              </a:extLst>
            </p:cNvPr>
            <p:cNvSpPr/>
            <p:nvPr/>
          </p:nvSpPr>
          <p:spPr>
            <a:xfrm>
              <a:off x="6620462" y="303212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2F8F7A-5F53-4850-840D-84854C8A012D}"/>
                </a:ext>
              </a:extLst>
            </p:cNvPr>
            <p:cNvSpPr/>
            <p:nvPr/>
          </p:nvSpPr>
          <p:spPr>
            <a:xfrm>
              <a:off x="7324735" y="303212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7F0AE-E5AA-4B71-BFEC-C93B93A86EA8}"/>
                </a:ext>
              </a:extLst>
            </p:cNvPr>
            <p:cNvSpPr/>
            <p:nvPr/>
          </p:nvSpPr>
          <p:spPr>
            <a:xfrm>
              <a:off x="8029008" y="303212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08F888F-2E0E-4694-A6DF-B6FC35F16ADB}"/>
                </a:ext>
              </a:extLst>
            </p:cNvPr>
            <p:cNvSpPr/>
            <p:nvPr/>
          </p:nvSpPr>
          <p:spPr>
            <a:xfrm>
              <a:off x="8754062" y="3032229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FA4D09-C93D-4F60-AF65-52848788DDF9}"/>
                </a:ext>
              </a:extLst>
            </p:cNvPr>
            <p:cNvSpPr/>
            <p:nvPr/>
          </p:nvSpPr>
          <p:spPr>
            <a:xfrm>
              <a:off x="9442724" y="303212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FF8F93-8FCC-4668-8DB9-E22782D608D4}"/>
                </a:ext>
              </a:extLst>
            </p:cNvPr>
            <p:cNvSpPr/>
            <p:nvPr/>
          </p:nvSpPr>
          <p:spPr>
            <a:xfrm>
              <a:off x="6620461" y="374288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50E9C9-359C-425D-81D9-4BC8721631A5}"/>
                </a:ext>
              </a:extLst>
            </p:cNvPr>
            <p:cNvSpPr/>
            <p:nvPr/>
          </p:nvSpPr>
          <p:spPr>
            <a:xfrm>
              <a:off x="6620313" y="445363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3FE4A6-8269-4E54-B726-C06B88C91124}"/>
                </a:ext>
              </a:extLst>
            </p:cNvPr>
            <p:cNvSpPr/>
            <p:nvPr/>
          </p:nvSpPr>
          <p:spPr>
            <a:xfrm>
              <a:off x="6620313" y="516439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75A5BD-B81A-4246-B003-A6556A6AF48E}"/>
                </a:ext>
              </a:extLst>
            </p:cNvPr>
            <p:cNvSpPr/>
            <p:nvPr/>
          </p:nvSpPr>
          <p:spPr>
            <a:xfrm>
              <a:off x="7324735" y="374288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8C87A7F-B163-428D-A4DC-9DD635809B1D}"/>
                </a:ext>
              </a:extLst>
            </p:cNvPr>
            <p:cNvSpPr/>
            <p:nvPr/>
          </p:nvSpPr>
          <p:spPr>
            <a:xfrm>
              <a:off x="8029008" y="3732311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2A698D-1551-4C72-8C87-9B6AC33745FA}"/>
                </a:ext>
              </a:extLst>
            </p:cNvPr>
            <p:cNvSpPr/>
            <p:nvPr/>
          </p:nvSpPr>
          <p:spPr>
            <a:xfrm>
              <a:off x="8754062" y="374288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CF859B-1F67-433A-8923-7FF53D1F6872}"/>
                </a:ext>
              </a:extLst>
            </p:cNvPr>
            <p:cNvSpPr/>
            <p:nvPr/>
          </p:nvSpPr>
          <p:spPr>
            <a:xfrm>
              <a:off x="9458335" y="374288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3B7459-2121-4060-A14C-CEB384C61876}"/>
                </a:ext>
              </a:extLst>
            </p:cNvPr>
            <p:cNvSpPr/>
            <p:nvPr/>
          </p:nvSpPr>
          <p:spPr>
            <a:xfrm>
              <a:off x="7324735" y="445363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2224D2-5CDD-49F2-91B9-2938EBE97B0A}"/>
                </a:ext>
              </a:extLst>
            </p:cNvPr>
            <p:cNvSpPr/>
            <p:nvPr/>
          </p:nvSpPr>
          <p:spPr>
            <a:xfrm>
              <a:off x="8033626" y="445363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03A817-8C6B-441E-A5B1-34EE88D0A525}"/>
                </a:ext>
              </a:extLst>
            </p:cNvPr>
            <p:cNvSpPr/>
            <p:nvPr/>
          </p:nvSpPr>
          <p:spPr>
            <a:xfrm>
              <a:off x="8754062" y="4458458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BD644E-F50E-4A2A-A3AC-A8911092559A}"/>
                </a:ext>
              </a:extLst>
            </p:cNvPr>
            <p:cNvSpPr/>
            <p:nvPr/>
          </p:nvSpPr>
          <p:spPr>
            <a:xfrm>
              <a:off x="7324735" y="5164393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0DA6A27-6BCC-4DA9-8436-D3C3AAFC2C3B}"/>
                </a:ext>
              </a:extLst>
            </p:cNvPr>
            <p:cNvSpPr/>
            <p:nvPr/>
          </p:nvSpPr>
          <p:spPr>
            <a:xfrm>
              <a:off x="8029008" y="5161479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DCCCA0-82DD-4929-B397-FE4BF7AA4DE4}"/>
                </a:ext>
              </a:extLst>
            </p:cNvPr>
            <p:cNvSpPr/>
            <p:nvPr/>
          </p:nvSpPr>
          <p:spPr>
            <a:xfrm>
              <a:off x="8733281" y="5161479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9658ED-D61F-42A0-8B97-319394927A30}"/>
                </a:ext>
              </a:extLst>
            </p:cNvPr>
            <p:cNvSpPr/>
            <p:nvPr/>
          </p:nvSpPr>
          <p:spPr>
            <a:xfrm>
              <a:off x="9444480" y="4442372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33CD68-849E-484E-8696-1DDCB39AA34F}"/>
                </a:ext>
              </a:extLst>
            </p:cNvPr>
            <p:cNvSpPr/>
            <p:nvPr/>
          </p:nvSpPr>
          <p:spPr>
            <a:xfrm>
              <a:off x="9437554" y="5161479"/>
              <a:ext cx="646546" cy="6465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9CDB09D-D399-4654-A281-6AD23FA32AA1}"/>
              </a:ext>
            </a:extLst>
          </p:cNvPr>
          <p:cNvSpPr txBox="1"/>
          <p:nvPr/>
        </p:nvSpPr>
        <p:spPr>
          <a:xfrm>
            <a:off x="5426598" y="203533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3B558F-765C-4CB2-B169-0E4DC74E048D}"/>
              </a:ext>
            </a:extLst>
          </p:cNvPr>
          <p:cNvSpPr txBox="1"/>
          <p:nvPr/>
        </p:nvSpPr>
        <p:spPr>
          <a:xfrm>
            <a:off x="6403676" y="203533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75068F-5138-45C6-9383-F45C814200C6}"/>
              </a:ext>
            </a:extLst>
          </p:cNvPr>
          <p:cNvSpPr txBox="1"/>
          <p:nvPr/>
        </p:nvSpPr>
        <p:spPr>
          <a:xfrm>
            <a:off x="7406629" y="2033261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EA80BB-0302-499F-960D-9A75DB0E9F27}"/>
              </a:ext>
            </a:extLst>
          </p:cNvPr>
          <p:cNvSpPr txBox="1"/>
          <p:nvPr/>
        </p:nvSpPr>
        <p:spPr>
          <a:xfrm>
            <a:off x="9385978" y="61011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EDDF3B-9279-44C2-8E0A-25850297C1CA}"/>
              </a:ext>
            </a:extLst>
          </p:cNvPr>
          <p:cNvSpPr txBox="1"/>
          <p:nvPr/>
        </p:nvSpPr>
        <p:spPr>
          <a:xfrm>
            <a:off x="5649016" y="134111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E2AE8F-EAC6-436A-9D33-39FCD4455556}"/>
              </a:ext>
            </a:extLst>
          </p:cNvPr>
          <p:cNvSpPr txBox="1"/>
          <p:nvPr/>
        </p:nvSpPr>
        <p:spPr>
          <a:xfrm>
            <a:off x="6657752" y="134111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0BF7AC-6677-4D26-A176-E9C8CB114125}"/>
              </a:ext>
            </a:extLst>
          </p:cNvPr>
          <p:cNvSpPr txBox="1"/>
          <p:nvPr/>
        </p:nvSpPr>
        <p:spPr>
          <a:xfrm>
            <a:off x="7660705" y="134715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40936D-02B5-4456-8C93-D5A2394B157B}"/>
              </a:ext>
            </a:extLst>
          </p:cNvPr>
          <p:cNvSpPr txBox="1"/>
          <p:nvPr/>
        </p:nvSpPr>
        <p:spPr>
          <a:xfrm>
            <a:off x="8663658" y="134715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331A70-AA54-4011-B86A-0035AA3CC532}"/>
              </a:ext>
            </a:extLst>
          </p:cNvPr>
          <p:cNvSpPr txBox="1"/>
          <p:nvPr/>
        </p:nvSpPr>
        <p:spPr>
          <a:xfrm>
            <a:off x="9698563" y="134765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69B76C-AFD4-4C11-8D94-86585E10B72D}"/>
              </a:ext>
            </a:extLst>
          </p:cNvPr>
          <p:cNvSpPr txBox="1"/>
          <p:nvPr/>
        </p:nvSpPr>
        <p:spPr>
          <a:xfrm>
            <a:off x="4918823" y="199408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AE7383-551B-4853-B42A-598FE02CA25A}"/>
              </a:ext>
            </a:extLst>
          </p:cNvPr>
          <p:cNvSpPr txBox="1"/>
          <p:nvPr/>
        </p:nvSpPr>
        <p:spPr>
          <a:xfrm>
            <a:off x="4918823" y="305128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06F6B-F27D-416E-A537-A3711898D101}"/>
              </a:ext>
            </a:extLst>
          </p:cNvPr>
          <p:cNvSpPr txBox="1"/>
          <p:nvPr/>
        </p:nvSpPr>
        <p:spPr>
          <a:xfrm>
            <a:off x="4918823" y="410847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72AF5F-38DE-4585-913E-5168577A5757}"/>
              </a:ext>
            </a:extLst>
          </p:cNvPr>
          <p:cNvSpPr txBox="1"/>
          <p:nvPr/>
        </p:nvSpPr>
        <p:spPr>
          <a:xfrm>
            <a:off x="4918823" y="507118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216614-EE89-420B-A49D-1ADF6F17334E}"/>
              </a:ext>
            </a:extLst>
          </p:cNvPr>
          <p:cNvSpPr txBox="1"/>
          <p:nvPr/>
        </p:nvSpPr>
        <p:spPr>
          <a:xfrm>
            <a:off x="4918823" y="610117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82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Define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94691" y="1884218"/>
            <a:ext cx="74732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819B5-BAE4-41F8-BDCE-1A475F2BE1E8}"/>
              </a:ext>
            </a:extLst>
          </p:cNvPr>
          <p:cNvSpPr txBox="1"/>
          <p:nvPr/>
        </p:nvSpPr>
        <p:spPr>
          <a:xfrm>
            <a:off x="1394691" y="2652845"/>
            <a:ext cx="229928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Weight/Code Vector</a:t>
            </a:r>
          </a:p>
        </p:txBody>
      </p:sp>
      <p:pic>
        <p:nvPicPr>
          <p:cNvPr id="6146" name="Picture 2" descr="Image result for self organizing maps">
            <a:extLst>
              <a:ext uri="{FF2B5EF4-FFF2-40B4-BE49-F238E27FC236}">
                <a16:creationId xmlns:a16="http://schemas.microsoft.com/office/drawing/2014/main" id="{5E0E6C40-741A-4C3B-B731-17DDE13D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02" y="2073010"/>
            <a:ext cx="5657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5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Define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94691" y="1884218"/>
            <a:ext cx="74732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819B5-BAE4-41F8-BDCE-1A475F2BE1E8}"/>
              </a:ext>
            </a:extLst>
          </p:cNvPr>
          <p:cNvSpPr txBox="1"/>
          <p:nvPr/>
        </p:nvSpPr>
        <p:spPr>
          <a:xfrm>
            <a:off x="1394691" y="2652845"/>
            <a:ext cx="229928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Weight/Code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0565-D3D4-4E8C-8442-0A2B98E4DF2A}"/>
              </a:ext>
            </a:extLst>
          </p:cNvPr>
          <p:cNvSpPr txBox="1"/>
          <p:nvPr/>
        </p:nvSpPr>
        <p:spPr>
          <a:xfrm>
            <a:off x="1394691" y="3421472"/>
            <a:ext cx="135338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Input Layer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247543-A915-473A-B57B-8DB2F87A8F4A}"/>
              </a:ext>
            </a:extLst>
          </p:cNvPr>
          <p:cNvSpPr/>
          <p:nvPr/>
        </p:nvSpPr>
        <p:spPr>
          <a:xfrm>
            <a:off x="10129982" y="2977154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x,y,z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6" name="Picture 2" descr="Scatterplot3d - R software and data visualization">
            <a:extLst>
              <a:ext uri="{FF2B5EF4-FFF2-40B4-BE49-F238E27FC236}">
                <a16:creationId xmlns:a16="http://schemas.microsoft.com/office/drawing/2014/main" id="{9C9C3055-2D8A-4B25-80A3-B02CC7C0C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8720" r="6632" b="10572"/>
          <a:stretch/>
        </p:blipFill>
        <p:spPr bwMode="auto">
          <a:xfrm>
            <a:off x="5203351" y="2798619"/>
            <a:ext cx="3675896" cy="2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A357A04F-3FFD-4407-8AE1-6996A70C8496}"/>
              </a:ext>
            </a:extLst>
          </p:cNvPr>
          <p:cNvSpPr/>
          <p:nvPr/>
        </p:nvSpPr>
        <p:spPr>
          <a:xfrm>
            <a:off x="10129982" y="367461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x,y,z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2D4A9E1-8F90-4FA3-8808-94E4C6269906}"/>
              </a:ext>
            </a:extLst>
          </p:cNvPr>
          <p:cNvSpPr/>
          <p:nvPr/>
        </p:nvSpPr>
        <p:spPr>
          <a:xfrm>
            <a:off x="10129982" y="4372082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x,y,z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Define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94691" y="1884218"/>
            <a:ext cx="74732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819B5-BAE4-41F8-BDCE-1A475F2BE1E8}"/>
              </a:ext>
            </a:extLst>
          </p:cNvPr>
          <p:cNvSpPr txBox="1"/>
          <p:nvPr/>
        </p:nvSpPr>
        <p:spPr>
          <a:xfrm>
            <a:off x="1394691" y="2652845"/>
            <a:ext cx="229928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Weight/Code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0565-D3D4-4E8C-8442-0A2B98E4DF2A}"/>
              </a:ext>
            </a:extLst>
          </p:cNvPr>
          <p:cNvSpPr txBox="1"/>
          <p:nvPr/>
        </p:nvSpPr>
        <p:spPr>
          <a:xfrm>
            <a:off x="1394691" y="3421472"/>
            <a:ext cx="1353384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Input Layer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1A1CF-6A6E-425E-9BA8-CFE60591B58E}"/>
              </a:ext>
            </a:extLst>
          </p:cNvPr>
          <p:cNvSpPr txBox="1"/>
          <p:nvPr/>
        </p:nvSpPr>
        <p:spPr>
          <a:xfrm>
            <a:off x="1394691" y="4167785"/>
            <a:ext cx="1728678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Kohonen</a:t>
            </a:r>
            <a:r>
              <a:rPr lang="en-US" sz="2000" dirty="0"/>
              <a:t> Layer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D0A01-A8DF-49E9-B20E-571F3756824E}"/>
              </a:ext>
            </a:extLst>
          </p:cNvPr>
          <p:cNvSpPr/>
          <p:nvPr/>
        </p:nvSpPr>
        <p:spPr>
          <a:xfrm>
            <a:off x="6620462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117E13-723F-4475-AFE9-A3ED7721DD42}"/>
              </a:ext>
            </a:extLst>
          </p:cNvPr>
          <p:cNvSpPr/>
          <p:nvPr/>
        </p:nvSpPr>
        <p:spPr>
          <a:xfrm>
            <a:off x="7324735" y="2321595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CB93F1-365C-4998-B20A-4395295FAEF2}"/>
              </a:ext>
            </a:extLst>
          </p:cNvPr>
          <p:cNvSpPr/>
          <p:nvPr/>
        </p:nvSpPr>
        <p:spPr>
          <a:xfrm>
            <a:off x="8029008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469FE-F422-4D9B-8ED3-57FA93CA0B6A}"/>
              </a:ext>
            </a:extLst>
          </p:cNvPr>
          <p:cNvSpPr/>
          <p:nvPr/>
        </p:nvSpPr>
        <p:spPr>
          <a:xfrm>
            <a:off x="8733281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247543-A915-473A-B57B-8DB2F87A8F4A}"/>
              </a:ext>
            </a:extLst>
          </p:cNvPr>
          <p:cNvSpPr/>
          <p:nvPr/>
        </p:nvSpPr>
        <p:spPr>
          <a:xfrm>
            <a:off x="9437554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1717E5-8B44-4BE4-AC44-294C45D34A4C}"/>
              </a:ext>
            </a:extLst>
          </p:cNvPr>
          <p:cNvSpPr/>
          <p:nvPr/>
        </p:nvSpPr>
        <p:spPr>
          <a:xfrm>
            <a:off x="6620462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9DC024-B952-43C4-8FE5-3B05B46A11AA}"/>
              </a:ext>
            </a:extLst>
          </p:cNvPr>
          <p:cNvSpPr/>
          <p:nvPr/>
        </p:nvSpPr>
        <p:spPr>
          <a:xfrm>
            <a:off x="7324735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18E5B0-3C25-4A43-90B6-42D1FD4A0FA0}"/>
              </a:ext>
            </a:extLst>
          </p:cNvPr>
          <p:cNvSpPr/>
          <p:nvPr/>
        </p:nvSpPr>
        <p:spPr>
          <a:xfrm>
            <a:off x="8029008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514E57-F79E-40BA-BD15-7A7A3E6FACF3}"/>
              </a:ext>
            </a:extLst>
          </p:cNvPr>
          <p:cNvSpPr/>
          <p:nvPr/>
        </p:nvSpPr>
        <p:spPr>
          <a:xfrm>
            <a:off x="8754062" y="303222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F7C8F7-F0B2-49B7-8BD1-C17286727380}"/>
              </a:ext>
            </a:extLst>
          </p:cNvPr>
          <p:cNvSpPr/>
          <p:nvPr/>
        </p:nvSpPr>
        <p:spPr>
          <a:xfrm>
            <a:off x="9442724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19C0CF-98C7-4BDA-BE99-79D1AF0DBD58}"/>
              </a:ext>
            </a:extLst>
          </p:cNvPr>
          <p:cNvSpPr/>
          <p:nvPr/>
        </p:nvSpPr>
        <p:spPr>
          <a:xfrm>
            <a:off x="6620461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2D874C-F36E-42E8-A28C-9997276DB291}"/>
              </a:ext>
            </a:extLst>
          </p:cNvPr>
          <p:cNvSpPr/>
          <p:nvPr/>
        </p:nvSpPr>
        <p:spPr>
          <a:xfrm>
            <a:off x="6620313" y="445363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96FDE5-C2F6-40AD-BAE4-78CEE156061F}"/>
              </a:ext>
            </a:extLst>
          </p:cNvPr>
          <p:cNvSpPr/>
          <p:nvPr/>
        </p:nvSpPr>
        <p:spPr>
          <a:xfrm>
            <a:off x="6620313" y="516439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63989E-22EE-4B28-AAD8-AAD108C8BC19}"/>
              </a:ext>
            </a:extLst>
          </p:cNvPr>
          <p:cNvSpPr/>
          <p:nvPr/>
        </p:nvSpPr>
        <p:spPr>
          <a:xfrm>
            <a:off x="7324735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BCB8F0-6882-49C7-B637-BD4376929391}"/>
              </a:ext>
            </a:extLst>
          </p:cNvPr>
          <p:cNvSpPr/>
          <p:nvPr/>
        </p:nvSpPr>
        <p:spPr>
          <a:xfrm>
            <a:off x="8029008" y="3732311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7584F2-167F-4FB2-BA35-5563137D12F6}"/>
              </a:ext>
            </a:extLst>
          </p:cNvPr>
          <p:cNvSpPr/>
          <p:nvPr/>
        </p:nvSpPr>
        <p:spPr>
          <a:xfrm>
            <a:off x="8754062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C1E5D4-1D69-45FA-B82E-FDFA63AA7C1F}"/>
              </a:ext>
            </a:extLst>
          </p:cNvPr>
          <p:cNvSpPr/>
          <p:nvPr/>
        </p:nvSpPr>
        <p:spPr>
          <a:xfrm>
            <a:off x="9458335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EA54EF-57E6-4AFF-A704-0263C2422AD4}"/>
              </a:ext>
            </a:extLst>
          </p:cNvPr>
          <p:cNvSpPr/>
          <p:nvPr/>
        </p:nvSpPr>
        <p:spPr>
          <a:xfrm>
            <a:off x="7324735" y="445363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C480BC-5113-4A7B-9FFD-DFB442289B0C}"/>
              </a:ext>
            </a:extLst>
          </p:cNvPr>
          <p:cNvSpPr/>
          <p:nvPr/>
        </p:nvSpPr>
        <p:spPr>
          <a:xfrm>
            <a:off x="8033626" y="445363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F876A7-7B76-4E5B-A3C3-B69D7D0BFB6D}"/>
              </a:ext>
            </a:extLst>
          </p:cNvPr>
          <p:cNvSpPr/>
          <p:nvPr/>
        </p:nvSpPr>
        <p:spPr>
          <a:xfrm>
            <a:off x="8754062" y="445845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C2F044-3A05-402A-9B0F-2CCDDD1D57BF}"/>
              </a:ext>
            </a:extLst>
          </p:cNvPr>
          <p:cNvSpPr/>
          <p:nvPr/>
        </p:nvSpPr>
        <p:spPr>
          <a:xfrm>
            <a:off x="7324735" y="516439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E47037-5314-4D28-B139-5DE084FE8F84}"/>
              </a:ext>
            </a:extLst>
          </p:cNvPr>
          <p:cNvSpPr/>
          <p:nvPr/>
        </p:nvSpPr>
        <p:spPr>
          <a:xfrm>
            <a:off x="8029008" y="516147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05E6C1-E303-4E21-A86A-B02F6CC625A9}"/>
              </a:ext>
            </a:extLst>
          </p:cNvPr>
          <p:cNvSpPr/>
          <p:nvPr/>
        </p:nvSpPr>
        <p:spPr>
          <a:xfrm>
            <a:off x="8733281" y="516147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BAF3FB-2EEA-4EFD-8F93-84DA55F15E79}"/>
              </a:ext>
            </a:extLst>
          </p:cNvPr>
          <p:cNvSpPr/>
          <p:nvPr/>
        </p:nvSpPr>
        <p:spPr>
          <a:xfrm>
            <a:off x="9444480" y="4442372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53B867-88E0-4F0C-8B1D-A0868774CBBD}"/>
              </a:ext>
            </a:extLst>
          </p:cNvPr>
          <p:cNvSpPr/>
          <p:nvPr/>
        </p:nvSpPr>
        <p:spPr>
          <a:xfrm>
            <a:off x="9437554" y="516147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B8FA-E6B8-4D49-9AF6-AB4174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</p:spPr>
        <p:txBody>
          <a:bodyPr>
            <a:normAutofit/>
          </a:bodyPr>
          <a:lstStyle/>
          <a:p>
            <a:r>
              <a:rPr lang="en-US" dirty="0"/>
              <a:t>Define Terms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AABC5-6AFB-4DB1-B870-B4FAD15A3D66}"/>
              </a:ext>
            </a:extLst>
          </p:cNvPr>
          <p:cNvSpPr txBox="1"/>
          <p:nvPr/>
        </p:nvSpPr>
        <p:spPr>
          <a:xfrm>
            <a:off x="1394691" y="1884218"/>
            <a:ext cx="74732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819B5-BAE4-41F8-BDCE-1A475F2BE1E8}"/>
              </a:ext>
            </a:extLst>
          </p:cNvPr>
          <p:cNvSpPr txBox="1"/>
          <p:nvPr/>
        </p:nvSpPr>
        <p:spPr>
          <a:xfrm>
            <a:off x="1394691" y="2652845"/>
            <a:ext cx="229928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Weight/Code Vector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0565-D3D4-4E8C-8442-0A2B98E4DF2A}"/>
              </a:ext>
            </a:extLst>
          </p:cNvPr>
          <p:cNvSpPr txBox="1"/>
          <p:nvPr/>
        </p:nvSpPr>
        <p:spPr>
          <a:xfrm>
            <a:off x="1394691" y="3421472"/>
            <a:ext cx="1353384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Input Layer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1A1CF-6A6E-425E-9BA8-CFE60591B58E}"/>
              </a:ext>
            </a:extLst>
          </p:cNvPr>
          <p:cNvSpPr txBox="1"/>
          <p:nvPr/>
        </p:nvSpPr>
        <p:spPr>
          <a:xfrm>
            <a:off x="1394691" y="4167785"/>
            <a:ext cx="1728678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Kohonen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Layer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5E38B-F88C-4E87-B786-5053355BF890}"/>
              </a:ext>
            </a:extLst>
          </p:cNvPr>
          <p:cNvSpPr txBox="1"/>
          <p:nvPr/>
        </p:nvSpPr>
        <p:spPr>
          <a:xfrm>
            <a:off x="1394691" y="4928562"/>
            <a:ext cx="282603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Best Matching Unit, BMU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D0A01-A8DF-49E9-B20E-571F3756824E}"/>
              </a:ext>
            </a:extLst>
          </p:cNvPr>
          <p:cNvSpPr/>
          <p:nvPr/>
        </p:nvSpPr>
        <p:spPr>
          <a:xfrm>
            <a:off x="6620462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117E13-723F-4475-AFE9-A3ED7721DD42}"/>
              </a:ext>
            </a:extLst>
          </p:cNvPr>
          <p:cNvSpPr/>
          <p:nvPr/>
        </p:nvSpPr>
        <p:spPr>
          <a:xfrm>
            <a:off x="7324735" y="2321595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CB93F1-365C-4998-B20A-4395295FAEF2}"/>
              </a:ext>
            </a:extLst>
          </p:cNvPr>
          <p:cNvSpPr/>
          <p:nvPr/>
        </p:nvSpPr>
        <p:spPr>
          <a:xfrm>
            <a:off x="8029008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469FE-F422-4D9B-8ED3-57FA93CA0B6A}"/>
              </a:ext>
            </a:extLst>
          </p:cNvPr>
          <p:cNvSpPr/>
          <p:nvPr/>
        </p:nvSpPr>
        <p:spPr>
          <a:xfrm>
            <a:off x="8733281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247543-A915-473A-B57B-8DB2F87A8F4A}"/>
              </a:ext>
            </a:extLst>
          </p:cNvPr>
          <p:cNvSpPr/>
          <p:nvPr/>
        </p:nvSpPr>
        <p:spPr>
          <a:xfrm>
            <a:off x="9437554" y="232137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1717E5-8B44-4BE4-AC44-294C45D34A4C}"/>
              </a:ext>
            </a:extLst>
          </p:cNvPr>
          <p:cNvSpPr/>
          <p:nvPr/>
        </p:nvSpPr>
        <p:spPr>
          <a:xfrm>
            <a:off x="6620462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9DC024-B952-43C4-8FE5-3B05B46A11AA}"/>
              </a:ext>
            </a:extLst>
          </p:cNvPr>
          <p:cNvSpPr/>
          <p:nvPr/>
        </p:nvSpPr>
        <p:spPr>
          <a:xfrm>
            <a:off x="7324735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18E5B0-3C25-4A43-90B6-42D1FD4A0FA0}"/>
              </a:ext>
            </a:extLst>
          </p:cNvPr>
          <p:cNvSpPr/>
          <p:nvPr/>
        </p:nvSpPr>
        <p:spPr>
          <a:xfrm>
            <a:off x="8029008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514E57-F79E-40BA-BD15-7A7A3E6FACF3}"/>
              </a:ext>
            </a:extLst>
          </p:cNvPr>
          <p:cNvSpPr/>
          <p:nvPr/>
        </p:nvSpPr>
        <p:spPr>
          <a:xfrm>
            <a:off x="8754062" y="303222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F7C8F7-F0B2-49B7-8BD1-C17286727380}"/>
              </a:ext>
            </a:extLst>
          </p:cNvPr>
          <p:cNvSpPr/>
          <p:nvPr/>
        </p:nvSpPr>
        <p:spPr>
          <a:xfrm>
            <a:off x="9442724" y="303212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19C0CF-98C7-4BDA-BE99-79D1AF0DBD58}"/>
              </a:ext>
            </a:extLst>
          </p:cNvPr>
          <p:cNvSpPr/>
          <p:nvPr/>
        </p:nvSpPr>
        <p:spPr>
          <a:xfrm>
            <a:off x="6620461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2D874C-F36E-42E8-A28C-9997276DB291}"/>
              </a:ext>
            </a:extLst>
          </p:cNvPr>
          <p:cNvSpPr/>
          <p:nvPr/>
        </p:nvSpPr>
        <p:spPr>
          <a:xfrm>
            <a:off x="6620313" y="445363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96FDE5-C2F6-40AD-BAE4-78CEE156061F}"/>
              </a:ext>
            </a:extLst>
          </p:cNvPr>
          <p:cNvSpPr/>
          <p:nvPr/>
        </p:nvSpPr>
        <p:spPr>
          <a:xfrm>
            <a:off x="6620313" y="516439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63989E-22EE-4B28-AAD8-AAD108C8BC19}"/>
              </a:ext>
            </a:extLst>
          </p:cNvPr>
          <p:cNvSpPr/>
          <p:nvPr/>
        </p:nvSpPr>
        <p:spPr>
          <a:xfrm>
            <a:off x="7324735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BCB8F0-6882-49C7-B637-BD4376929391}"/>
              </a:ext>
            </a:extLst>
          </p:cNvPr>
          <p:cNvSpPr/>
          <p:nvPr/>
        </p:nvSpPr>
        <p:spPr>
          <a:xfrm>
            <a:off x="8029008" y="3732311"/>
            <a:ext cx="646546" cy="64654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7584F2-167F-4FB2-BA35-5563137D12F6}"/>
              </a:ext>
            </a:extLst>
          </p:cNvPr>
          <p:cNvSpPr/>
          <p:nvPr/>
        </p:nvSpPr>
        <p:spPr>
          <a:xfrm>
            <a:off x="8754062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C1E5D4-1D69-45FA-B82E-FDFA63AA7C1F}"/>
              </a:ext>
            </a:extLst>
          </p:cNvPr>
          <p:cNvSpPr/>
          <p:nvPr/>
        </p:nvSpPr>
        <p:spPr>
          <a:xfrm>
            <a:off x="9458335" y="374288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EA54EF-57E6-4AFF-A704-0263C2422AD4}"/>
              </a:ext>
            </a:extLst>
          </p:cNvPr>
          <p:cNvSpPr/>
          <p:nvPr/>
        </p:nvSpPr>
        <p:spPr>
          <a:xfrm>
            <a:off x="7324735" y="445363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C480BC-5113-4A7B-9FFD-DFB442289B0C}"/>
              </a:ext>
            </a:extLst>
          </p:cNvPr>
          <p:cNvSpPr/>
          <p:nvPr/>
        </p:nvSpPr>
        <p:spPr>
          <a:xfrm>
            <a:off x="8033626" y="445363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F876A7-7B76-4E5B-A3C3-B69D7D0BFB6D}"/>
              </a:ext>
            </a:extLst>
          </p:cNvPr>
          <p:cNvSpPr/>
          <p:nvPr/>
        </p:nvSpPr>
        <p:spPr>
          <a:xfrm>
            <a:off x="8754062" y="4458458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C2F044-3A05-402A-9B0F-2CCDDD1D57BF}"/>
              </a:ext>
            </a:extLst>
          </p:cNvPr>
          <p:cNvSpPr/>
          <p:nvPr/>
        </p:nvSpPr>
        <p:spPr>
          <a:xfrm>
            <a:off x="7324735" y="5164393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E47037-5314-4D28-B139-5DE084FE8F84}"/>
              </a:ext>
            </a:extLst>
          </p:cNvPr>
          <p:cNvSpPr/>
          <p:nvPr/>
        </p:nvSpPr>
        <p:spPr>
          <a:xfrm>
            <a:off x="8029008" y="516147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05E6C1-E303-4E21-A86A-B02F6CC625A9}"/>
              </a:ext>
            </a:extLst>
          </p:cNvPr>
          <p:cNvSpPr/>
          <p:nvPr/>
        </p:nvSpPr>
        <p:spPr>
          <a:xfrm>
            <a:off x="8733281" y="516147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BAF3FB-2EEA-4EFD-8F93-84DA55F15E79}"/>
              </a:ext>
            </a:extLst>
          </p:cNvPr>
          <p:cNvSpPr/>
          <p:nvPr/>
        </p:nvSpPr>
        <p:spPr>
          <a:xfrm>
            <a:off x="9444480" y="4442372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53B867-88E0-4F0C-8B1D-A0868774CBBD}"/>
              </a:ext>
            </a:extLst>
          </p:cNvPr>
          <p:cNvSpPr/>
          <p:nvPr/>
        </p:nvSpPr>
        <p:spPr>
          <a:xfrm>
            <a:off x="9437554" y="5161479"/>
            <a:ext cx="646546" cy="64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579</Words>
  <Application>Microsoft Office PowerPoint</Application>
  <PresentationFormat>Widescreen</PresentationFormat>
  <Paragraphs>119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1_Office Theme</vt:lpstr>
      <vt:lpstr>An Introduction to Self-Organizing Maps</vt:lpstr>
      <vt:lpstr>Self-Organizing Maps - Overview</vt:lpstr>
      <vt:lpstr>Other Clustering Methods</vt:lpstr>
      <vt:lpstr>Self-Organizing Maps - Overview</vt:lpstr>
      <vt:lpstr>Define Terms</vt:lpstr>
      <vt:lpstr>Define Terms</vt:lpstr>
      <vt:lpstr>Define Terms</vt:lpstr>
      <vt:lpstr>Define Terms</vt:lpstr>
      <vt:lpstr>Define Terms</vt:lpstr>
      <vt:lpstr>Define Terms</vt:lpstr>
      <vt:lpstr>Input Layer</vt:lpstr>
      <vt:lpstr>Learning Process</vt:lpstr>
      <vt:lpstr>Learning Process</vt:lpstr>
      <vt:lpstr>Learning Process</vt:lpstr>
      <vt:lpstr>Learning Process</vt:lpstr>
      <vt:lpstr>Learning Process</vt:lpstr>
      <vt:lpstr>Learning Process</vt:lpstr>
      <vt:lpstr>Learning Process</vt:lpstr>
      <vt:lpstr>SOM Learning</vt:lpstr>
      <vt:lpstr>2D Map Perspective</vt:lpstr>
      <vt:lpstr>Grid Types</vt:lpstr>
      <vt:lpstr>Result</vt:lpstr>
      <vt:lpstr>Melt Onset</vt:lpstr>
      <vt:lpstr>Atmospheric Rivers</vt:lpstr>
      <vt:lpstr>Preliminary Results</vt:lpstr>
      <vt:lpstr>Preliminary Results – Surface Air Temperature</vt:lpstr>
      <vt:lpstr>Preliminary Results – Surface Specific Humidity</vt:lpstr>
      <vt:lpstr>Preliminary Results – Energy</vt:lpstr>
      <vt:lpstr>Preliminary Results – Day of Year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Arctic Moisture Transport in Relation to Melt Onset through Self-Organizing Maps</dc:title>
  <dc:creator>Sean Horvath</dc:creator>
  <cp:lastModifiedBy>Sean Horvath</cp:lastModifiedBy>
  <cp:revision>53</cp:revision>
  <dcterms:created xsi:type="dcterms:W3CDTF">2018-10-09T20:07:29Z</dcterms:created>
  <dcterms:modified xsi:type="dcterms:W3CDTF">2018-11-01T13:43:57Z</dcterms:modified>
</cp:coreProperties>
</file>