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3" r:id="rId3"/>
    <p:sldMasterId id="2147483686" r:id="rId4"/>
  </p:sldMasterIdLst>
  <p:notesMasterIdLst>
    <p:notesMasterId r:id="rId50"/>
  </p:notesMasterIdLst>
  <p:handoutMasterIdLst>
    <p:handoutMasterId r:id="rId51"/>
  </p:handoutMasterIdLst>
  <p:sldIdLst>
    <p:sldId id="473" r:id="rId5"/>
    <p:sldId id="430" r:id="rId6"/>
    <p:sldId id="383" r:id="rId7"/>
    <p:sldId id="315" r:id="rId8"/>
    <p:sldId id="316" r:id="rId9"/>
    <p:sldId id="406" r:id="rId10"/>
    <p:sldId id="385" r:id="rId11"/>
    <p:sldId id="421" r:id="rId12"/>
    <p:sldId id="317" r:id="rId13"/>
    <p:sldId id="437" r:id="rId14"/>
    <p:sldId id="438" r:id="rId15"/>
    <p:sldId id="439" r:id="rId16"/>
    <p:sldId id="440" r:id="rId17"/>
    <p:sldId id="441" r:id="rId18"/>
    <p:sldId id="442" r:id="rId19"/>
    <p:sldId id="443" r:id="rId20"/>
    <p:sldId id="444" r:id="rId21"/>
    <p:sldId id="445" r:id="rId22"/>
    <p:sldId id="446" r:id="rId23"/>
    <p:sldId id="328" r:id="rId24"/>
    <p:sldId id="447" r:id="rId25"/>
    <p:sldId id="480" r:id="rId26"/>
    <p:sldId id="481" r:id="rId27"/>
    <p:sldId id="482" r:id="rId28"/>
    <p:sldId id="384" r:id="rId29"/>
    <p:sldId id="419" r:id="rId30"/>
    <p:sldId id="420" r:id="rId31"/>
    <p:sldId id="431" r:id="rId32"/>
    <p:sldId id="393" r:id="rId33"/>
    <p:sldId id="422" r:id="rId34"/>
    <p:sldId id="423" r:id="rId35"/>
    <p:sldId id="424" r:id="rId36"/>
    <p:sldId id="427" r:id="rId37"/>
    <p:sldId id="428" r:id="rId38"/>
    <p:sldId id="435" r:id="rId39"/>
    <p:sldId id="425" r:id="rId40"/>
    <p:sldId id="426" r:id="rId41"/>
    <p:sldId id="394" r:id="rId42"/>
    <p:sldId id="381" r:id="rId43"/>
    <p:sldId id="382" r:id="rId44"/>
    <p:sldId id="436" r:id="rId45"/>
    <p:sldId id="429" r:id="rId46"/>
    <p:sldId id="395" r:id="rId47"/>
    <p:sldId id="404" r:id="rId48"/>
    <p:sldId id="405" r:id="rId49"/>
  </p:sldIdLst>
  <p:sldSz cx="9144000" cy="6858000" type="screen4x3"/>
  <p:notesSz cx="6858000" cy="9199563"/>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99CC"/>
    <a:srgbClr val="0000FF"/>
    <a:srgbClr val="33CCFF"/>
    <a:srgbClr val="800080"/>
    <a:srgbClr val="6666FF"/>
    <a:srgbClr val="33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3AFB2-72EF-4D6A-B02F-C931521E46B2}" v="11" dt="2022-10-28T13:06:55.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000" autoAdjust="0"/>
  </p:normalViewPr>
  <p:slideViewPr>
    <p:cSldViewPr snapToGrid="0">
      <p:cViewPr varScale="1">
        <p:scale>
          <a:sx n="57" d="100"/>
          <a:sy n="57" d="100"/>
        </p:scale>
        <p:origin x="1492"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816" y="-72"/>
      </p:cViewPr>
      <p:guideLst>
        <p:guide orient="horz" pos="2897"/>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gopalan Balaji" userId="fef2073b-d548-489c-9436-683445f1996c" providerId="ADAL" clId="{0233AFB2-72EF-4D6A-B02F-C931521E46B2}"/>
    <pc:docChg chg="undo redo custSel delSld modSld">
      <pc:chgData name="Rajagopalan Balaji" userId="fef2073b-d548-489c-9436-683445f1996c" providerId="ADAL" clId="{0233AFB2-72EF-4D6A-B02F-C931521E46B2}" dt="2022-10-28T13:07:19.822" v="87" actId="47"/>
      <pc:docMkLst>
        <pc:docMk/>
      </pc:docMkLst>
      <pc:sldChg chg="delSp mod">
        <pc:chgData name="Rajagopalan Balaji" userId="fef2073b-d548-489c-9436-683445f1996c" providerId="ADAL" clId="{0233AFB2-72EF-4D6A-B02F-C931521E46B2}" dt="2022-10-27T13:21:52.859" v="1" actId="478"/>
        <pc:sldMkLst>
          <pc:docMk/>
          <pc:sldMk cId="1977953130" sldId="317"/>
        </pc:sldMkLst>
        <pc:spChg chg="del">
          <ac:chgData name="Rajagopalan Balaji" userId="fef2073b-d548-489c-9436-683445f1996c" providerId="ADAL" clId="{0233AFB2-72EF-4D6A-B02F-C931521E46B2}" dt="2022-10-27T13:21:43.967" v="0" actId="478"/>
          <ac:spMkLst>
            <pc:docMk/>
            <pc:sldMk cId="1977953130" sldId="317"/>
            <ac:spMk id="4" creationId="{00000000-0000-0000-0000-000000000000}"/>
          </ac:spMkLst>
        </pc:spChg>
        <pc:spChg chg="del">
          <ac:chgData name="Rajagopalan Balaji" userId="fef2073b-d548-489c-9436-683445f1996c" providerId="ADAL" clId="{0233AFB2-72EF-4D6A-B02F-C931521E46B2}" dt="2022-10-27T13:21:52.859" v="1" actId="478"/>
          <ac:spMkLst>
            <pc:docMk/>
            <pc:sldMk cId="1977953130" sldId="317"/>
            <ac:spMk id="6" creationId="{00000000-0000-0000-0000-000000000000}"/>
          </ac:spMkLst>
        </pc:spChg>
      </pc:sldChg>
      <pc:sldChg chg="modSp mod">
        <pc:chgData name="Rajagopalan Balaji" userId="fef2073b-d548-489c-9436-683445f1996c" providerId="ADAL" clId="{0233AFB2-72EF-4D6A-B02F-C931521E46B2}" dt="2022-10-28T13:07:04.418" v="84" actId="20577"/>
        <pc:sldMkLst>
          <pc:docMk/>
          <pc:sldMk cId="0" sldId="430"/>
        </pc:sldMkLst>
        <pc:spChg chg="mod">
          <ac:chgData name="Rajagopalan Balaji" userId="fef2073b-d548-489c-9436-683445f1996c" providerId="ADAL" clId="{0233AFB2-72EF-4D6A-B02F-C931521E46B2}" dt="2022-10-28T13:07:04.418" v="84" actId="20577"/>
          <ac:spMkLst>
            <pc:docMk/>
            <pc:sldMk cId="0" sldId="430"/>
            <ac:spMk id="3" creationId="{00000000-0000-0000-0000-000000000000}"/>
          </ac:spMkLst>
        </pc:spChg>
      </pc:sldChg>
      <pc:sldChg chg="del">
        <pc:chgData name="Rajagopalan Balaji" userId="fef2073b-d548-489c-9436-683445f1996c" providerId="ADAL" clId="{0233AFB2-72EF-4D6A-B02F-C931521E46B2}" dt="2022-10-28T13:07:15.356" v="85" actId="47"/>
        <pc:sldMkLst>
          <pc:docMk/>
          <pc:sldMk cId="2994685513" sldId="432"/>
        </pc:sldMkLst>
      </pc:sldChg>
      <pc:sldChg chg="del">
        <pc:chgData name="Rajagopalan Balaji" userId="fef2073b-d548-489c-9436-683445f1996c" providerId="ADAL" clId="{0233AFB2-72EF-4D6A-B02F-C931521E46B2}" dt="2022-10-28T13:07:19.822" v="87" actId="47"/>
        <pc:sldMkLst>
          <pc:docMk/>
          <pc:sldMk cId="588631229" sldId="433"/>
        </pc:sldMkLst>
      </pc:sldChg>
      <pc:sldChg chg="del">
        <pc:chgData name="Rajagopalan Balaji" userId="fef2073b-d548-489c-9436-683445f1996c" providerId="ADAL" clId="{0233AFB2-72EF-4D6A-B02F-C931521E46B2}" dt="2022-10-28T13:07:16.433" v="86" actId="47"/>
        <pc:sldMkLst>
          <pc:docMk/>
          <pc:sldMk cId="198076897" sldId="434"/>
        </pc:sldMkLst>
      </pc:sldChg>
      <pc:sldChg chg="delSp modSp mod">
        <pc:chgData name="Rajagopalan Balaji" userId="fef2073b-d548-489c-9436-683445f1996c" providerId="ADAL" clId="{0233AFB2-72EF-4D6A-B02F-C931521E46B2}" dt="2022-10-27T14:06:30.365" v="33" actId="20577"/>
        <pc:sldMkLst>
          <pc:docMk/>
          <pc:sldMk cId="2029307869" sldId="437"/>
        </pc:sldMkLst>
        <pc:spChg chg="mod">
          <ac:chgData name="Rajagopalan Balaji" userId="fef2073b-d548-489c-9436-683445f1996c" providerId="ADAL" clId="{0233AFB2-72EF-4D6A-B02F-C931521E46B2}" dt="2022-10-27T14:06:30.365" v="33" actId="20577"/>
          <ac:spMkLst>
            <pc:docMk/>
            <pc:sldMk cId="2029307869" sldId="437"/>
            <ac:spMk id="3" creationId="{00000000-0000-0000-0000-000000000000}"/>
          </ac:spMkLst>
        </pc:spChg>
        <pc:spChg chg="del">
          <ac:chgData name="Rajagopalan Balaji" userId="fef2073b-d548-489c-9436-683445f1996c" providerId="ADAL" clId="{0233AFB2-72EF-4D6A-B02F-C931521E46B2}" dt="2022-10-27T13:21:59.483" v="3" actId="478"/>
          <ac:spMkLst>
            <pc:docMk/>
            <pc:sldMk cId="2029307869" sldId="437"/>
            <ac:spMk id="4" creationId="{00000000-0000-0000-0000-000000000000}"/>
          </ac:spMkLst>
        </pc:spChg>
        <pc:spChg chg="del">
          <ac:chgData name="Rajagopalan Balaji" userId="fef2073b-d548-489c-9436-683445f1996c" providerId="ADAL" clId="{0233AFB2-72EF-4D6A-B02F-C931521E46B2}" dt="2022-10-27T13:21:57.207" v="2" actId="478"/>
          <ac:spMkLst>
            <pc:docMk/>
            <pc:sldMk cId="2029307869" sldId="437"/>
            <ac:spMk id="6" creationId="{00000000-0000-0000-0000-000000000000}"/>
          </ac:spMkLst>
        </pc:spChg>
      </pc:sldChg>
      <pc:sldChg chg="addSp delSp modSp mod">
        <pc:chgData name="Rajagopalan Balaji" userId="fef2073b-d548-489c-9436-683445f1996c" providerId="ADAL" clId="{0233AFB2-72EF-4D6A-B02F-C931521E46B2}" dt="2022-10-27T14:05:24.540" v="21" actId="1076"/>
        <pc:sldMkLst>
          <pc:docMk/>
          <pc:sldMk cId="1821003037" sldId="438"/>
        </pc:sldMkLst>
        <pc:spChg chg="mod">
          <ac:chgData name="Rajagopalan Balaji" userId="fef2073b-d548-489c-9436-683445f1996c" providerId="ADAL" clId="{0233AFB2-72EF-4D6A-B02F-C931521E46B2}" dt="2022-10-27T14:05:13.168" v="18"/>
          <ac:spMkLst>
            <pc:docMk/>
            <pc:sldMk cId="1821003037" sldId="438"/>
            <ac:spMk id="3" creationId="{00000000-0000-0000-0000-000000000000}"/>
          </ac:spMkLst>
        </pc:spChg>
        <pc:picChg chg="mod">
          <ac:chgData name="Rajagopalan Balaji" userId="fef2073b-d548-489c-9436-683445f1996c" providerId="ADAL" clId="{0233AFB2-72EF-4D6A-B02F-C931521E46B2}" dt="2022-10-27T14:05:24.540" v="21" actId="1076"/>
          <ac:picMkLst>
            <pc:docMk/>
            <pc:sldMk cId="1821003037" sldId="438"/>
            <ac:picMk id="7" creationId="{00000000-0000-0000-0000-000000000000}"/>
          </ac:picMkLst>
        </pc:picChg>
        <pc:picChg chg="add del">
          <ac:chgData name="Rajagopalan Balaji" userId="fef2073b-d548-489c-9436-683445f1996c" providerId="ADAL" clId="{0233AFB2-72EF-4D6A-B02F-C931521E46B2}" dt="2022-10-27T14:05:21.692" v="20" actId="478"/>
          <ac:picMkLst>
            <pc:docMk/>
            <pc:sldMk cId="1821003037" sldId="438"/>
            <ac:picMk id="9" creationId="{FC1168BB-D287-8410-8235-A68A9BBED6AE}"/>
          </ac:picMkLst>
        </pc:picChg>
      </pc:sldChg>
      <pc:sldChg chg="modSp mod">
        <pc:chgData name="Rajagopalan Balaji" userId="fef2073b-d548-489c-9436-683445f1996c" providerId="ADAL" clId="{0233AFB2-72EF-4D6A-B02F-C931521E46B2}" dt="2022-10-27T14:02:45.385" v="7" actId="1076"/>
        <pc:sldMkLst>
          <pc:docMk/>
          <pc:sldMk cId="4267612038" sldId="439"/>
        </pc:sldMkLst>
        <pc:picChg chg="mod">
          <ac:chgData name="Rajagopalan Balaji" userId="fef2073b-d548-489c-9436-683445f1996c" providerId="ADAL" clId="{0233AFB2-72EF-4D6A-B02F-C931521E46B2}" dt="2022-10-27T14:02:24.241" v="5" actId="1076"/>
          <ac:picMkLst>
            <pc:docMk/>
            <pc:sldMk cId="4267612038" sldId="439"/>
            <ac:picMk id="8" creationId="{00000000-0000-0000-0000-000000000000}"/>
          </ac:picMkLst>
        </pc:picChg>
        <pc:picChg chg="mod">
          <ac:chgData name="Rajagopalan Balaji" userId="fef2073b-d548-489c-9436-683445f1996c" providerId="ADAL" clId="{0233AFB2-72EF-4D6A-B02F-C931521E46B2}" dt="2022-10-27T14:02:36.354" v="6" actId="1076"/>
          <ac:picMkLst>
            <pc:docMk/>
            <pc:sldMk cId="4267612038" sldId="439"/>
            <ac:picMk id="9" creationId="{00000000-0000-0000-0000-000000000000}"/>
          </ac:picMkLst>
        </pc:picChg>
        <pc:picChg chg="mod">
          <ac:chgData name="Rajagopalan Balaji" userId="fef2073b-d548-489c-9436-683445f1996c" providerId="ADAL" clId="{0233AFB2-72EF-4D6A-B02F-C931521E46B2}" dt="2022-10-27T14:02:45.385" v="7" actId="1076"/>
          <ac:picMkLst>
            <pc:docMk/>
            <pc:sldMk cId="4267612038" sldId="439"/>
            <ac:picMk id="10" creationId="{00000000-0000-0000-0000-000000000000}"/>
          </ac:picMkLst>
        </pc:picChg>
      </pc:sldChg>
      <pc:sldChg chg="addSp modSp mod">
        <pc:chgData name="Rajagopalan Balaji" userId="fef2073b-d548-489c-9436-683445f1996c" providerId="ADAL" clId="{0233AFB2-72EF-4D6A-B02F-C931521E46B2}" dt="2022-10-27T14:03:42.518" v="10" actId="1076"/>
        <pc:sldMkLst>
          <pc:docMk/>
          <pc:sldMk cId="3857897141" sldId="440"/>
        </pc:sldMkLst>
        <pc:spChg chg="add mod">
          <ac:chgData name="Rajagopalan Balaji" userId="fef2073b-d548-489c-9436-683445f1996c" providerId="ADAL" clId="{0233AFB2-72EF-4D6A-B02F-C931521E46B2}" dt="2022-10-27T14:03:42.518" v="10" actId="1076"/>
          <ac:spMkLst>
            <pc:docMk/>
            <pc:sldMk cId="3857897141" sldId="440"/>
            <ac:spMk id="7" creationId="{EA7287DA-B877-ACF8-15B9-843C7B46AFE9}"/>
          </ac:spMkLst>
        </pc:spChg>
      </pc:sldChg>
      <pc:sldChg chg="addSp modSp mod">
        <pc:chgData name="Rajagopalan Balaji" userId="fef2073b-d548-489c-9436-683445f1996c" providerId="ADAL" clId="{0233AFB2-72EF-4D6A-B02F-C931521E46B2}" dt="2022-10-27T14:04:52.671" v="16" actId="1076"/>
        <pc:sldMkLst>
          <pc:docMk/>
          <pc:sldMk cId="1754531760" sldId="442"/>
        </pc:sldMkLst>
        <pc:spChg chg="add mod">
          <ac:chgData name="Rajagopalan Balaji" userId="fef2073b-d548-489c-9436-683445f1996c" providerId="ADAL" clId="{0233AFB2-72EF-4D6A-B02F-C931521E46B2}" dt="2022-10-27T14:04:52.671" v="16" actId="1076"/>
          <ac:spMkLst>
            <pc:docMk/>
            <pc:sldMk cId="1754531760" sldId="442"/>
            <ac:spMk id="9" creationId="{1D2ED087-6052-5154-95FD-517BAE17CE0B}"/>
          </ac:spMkLst>
        </pc:spChg>
      </pc:sldChg>
      <pc:sldChg chg="modSp mod">
        <pc:chgData name="Rajagopalan Balaji" userId="fef2073b-d548-489c-9436-683445f1996c" providerId="ADAL" clId="{0233AFB2-72EF-4D6A-B02F-C931521E46B2}" dt="2022-10-27T15:23:10.854" v="36" actId="20577"/>
        <pc:sldMkLst>
          <pc:docMk/>
          <pc:sldMk cId="1959529174" sldId="445"/>
        </pc:sldMkLst>
        <pc:spChg chg="mod">
          <ac:chgData name="Rajagopalan Balaji" userId="fef2073b-d548-489c-9436-683445f1996c" providerId="ADAL" clId="{0233AFB2-72EF-4D6A-B02F-C931521E46B2}" dt="2022-10-27T15:23:10.854" v="36" actId="20577"/>
          <ac:spMkLst>
            <pc:docMk/>
            <pc:sldMk cId="1959529174" sldId="445"/>
            <ac:spMk id="3" creationId="{00000000-0000-0000-0000-000000000000}"/>
          </ac:spMkLst>
        </pc:spChg>
      </pc:sldChg>
      <pc:sldChg chg="modSp mod">
        <pc:chgData name="Rajagopalan Balaji" userId="fef2073b-d548-489c-9436-683445f1996c" providerId="ADAL" clId="{0233AFB2-72EF-4D6A-B02F-C931521E46B2}" dt="2022-10-27T15:24:01.827" v="82" actId="20577"/>
        <pc:sldMkLst>
          <pc:docMk/>
          <pc:sldMk cId="2678194425" sldId="447"/>
        </pc:sldMkLst>
        <pc:spChg chg="mod">
          <ac:chgData name="Rajagopalan Balaji" userId="fef2073b-d548-489c-9436-683445f1996c" providerId="ADAL" clId="{0233AFB2-72EF-4D6A-B02F-C931521E46B2}" dt="2022-10-27T15:24:01.827" v="82" actId="20577"/>
          <ac:spMkLst>
            <pc:docMk/>
            <pc:sldMk cId="2678194425" sldId="44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1026"/>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19811" name="Rectangle 1027"/>
          <p:cNvSpPr>
            <a:spLocks noGrp="1" noChangeArrowheads="1"/>
          </p:cNvSpPr>
          <p:nvPr>
            <p:ph type="dt" sz="quarter" idx="1"/>
          </p:nvPr>
        </p:nvSpPr>
        <p:spPr bwMode="auto">
          <a:xfrm>
            <a:off x="3873500" y="0"/>
            <a:ext cx="2946400"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19812" name="Rectangle 1028"/>
          <p:cNvSpPr>
            <a:spLocks noGrp="1" noChangeArrowheads="1"/>
          </p:cNvSpPr>
          <p:nvPr>
            <p:ph type="ftr" sz="quarter" idx="2"/>
          </p:nvPr>
        </p:nvSpPr>
        <p:spPr bwMode="auto">
          <a:xfrm>
            <a:off x="0" y="8704263"/>
            <a:ext cx="2944813"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19813" name="Rectangle 1029"/>
          <p:cNvSpPr>
            <a:spLocks noGrp="1" noChangeArrowheads="1"/>
          </p:cNvSpPr>
          <p:nvPr>
            <p:ph type="sldNum" sz="quarter" idx="3"/>
          </p:nvPr>
        </p:nvSpPr>
        <p:spPr bwMode="auto">
          <a:xfrm>
            <a:off x="3873500" y="8704263"/>
            <a:ext cx="2946400"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9AE960FD-5DD9-4652-988D-67083BA2E641}" type="slidenum">
              <a:rPr lang="en-US"/>
              <a:pPr/>
              <a:t>‹#›</a:t>
            </a:fld>
            <a:endParaRPr lang="en-US"/>
          </a:p>
        </p:txBody>
      </p:sp>
    </p:spTree>
    <p:extLst>
      <p:ext uri="{BB962C8B-B14F-4D97-AF65-F5344CB8AC3E}">
        <p14:creationId xmlns:p14="http://schemas.microsoft.com/office/powerpoint/2010/main" val="299866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51163"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2291" name="Rectangle 3"/>
          <p:cNvSpPr>
            <a:spLocks noGrp="1" noChangeArrowheads="1"/>
          </p:cNvSpPr>
          <p:nvPr>
            <p:ph type="dt" idx="1"/>
          </p:nvPr>
        </p:nvSpPr>
        <p:spPr bwMode="auto">
          <a:xfrm>
            <a:off x="3883025" y="0"/>
            <a:ext cx="2949575"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2292" name="Rectangle 4"/>
          <p:cNvSpPr>
            <a:spLocks noGrp="1" noRot="1" noChangeAspect="1" noChangeArrowheads="1" noTextEdit="1"/>
          </p:cNvSpPr>
          <p:nvPr>
            <p:ph type="sldImg" idx="2"/>
          </p:nvPr>
        </p:nvSpPr>
        <p:spPr bwMode="auto">
          <a:xfrm>
            <a:off x="1150938" y="706438"/>
            <a:ext cx="4611687" cy="3459162"/>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1863" y="4378325"/>
            <a:ext cx="5048250" cy="4167188"/>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756650"/>
            <a:ext cx="2951163"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2295" name="Rectangle 7"/>
          <p:cNvSpPr>
            <a:spLocks noGrp="1" noChangeArrowheads="1"/>
          </p:cNvSpPr>
          <p:nvPr>
            <p:ph type="sldNum" sz="quarter" idx="5"/>
          </p:nvPr>
        </p:nvSpPr>
        <p:spPr bwMode="auto">
          <a:xfrm>
            <a:off x="3883025" y="8756650"/>
            <a:ext cx="2949575"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08F28D81-9593-4385-B6E5-AE7DCB580499}" type="slidenum">
              <a:rPr lang="en-US"/>
              <a:pPr/>
              <a:t>‹#›</a:t>
            </a:fld>
            <a:endParaRPr lang="en-US"/>
          </a:p>
        </p:txBody>
      </p:sp>
    </p:spTree>
    <p:extLst>
      <p:ext uri="{BB962C8B-B14F-4D97-AF65-F5344CB8AC3E}">
        <p14:creationId xmlns:p14="http://schemas.microsoft.com/office/powerpoint/2010/main" val="2319795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www.intechopen.com</a:t>
            </a:r>
            <a:r>
              <a:rPr lang="en-US" dirty="0"/>
              <a:t>/books/crop-production/irrigation-of-sandy-soils-basics-and-scheduling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901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Amount and rate of infiltration is controlled by: </a:t>
            </a:r>
          </a:p>
          <a:p>
            <a:pPr marL="171450" indent="-171450">
              <a:buFont typeface="Arial" charset="0"/>
              <a:buChar char="•"/>
            </a:pPr>
            <a:r>
              <a:rPr lang="en-US" b="1" dirty="0"/>
              <a:t>Surface K</a:t>
            </a:r>
          </a:p>
          <a:p>
            <a:pPr marL="171450" indent="-171450">
              <a:buFont typeface="Arial" charset="0"/>
              <a:buChar char="•"/>
            </a:pPr>
            <a:r>
              <a:rPr lang="en-US" b="1" dirty="0"/>
              <a:t>rate of water application </a:t>
            </a:r>
          </a:p>
          <a:p>
            <a:pPr marL="171450" indent="-171450">
              <a:buFont typeface="Arial" charset="0"/>
              <a:buChar char="•"/>
            </a:pPr>
            <a:r>
              <a:rPr lang="en-US" b="1" dirty="0"/>
              <a:t>Starting </a:t>
            </a:r>
            <a:r>
              <a:rPr lang="en-US" b="1" dirty="0">
                <a:latin typeface="Symbol" charset="2"/>
                <a:ea typeface="Symbol" charset="2"/>
                <a:cs typeface="Symbol" charset="2"/>
              </a:rPr>
              <a:t>q</a:t>
            </a:r>
          </a:p>
          <a:p>
            <a:pPr marL="171450" indent="-171450">
              <a:buFont typeface="Arial" charset="0"/>
              <a:buChar char="•"/>
            </a:pPr>
            <a:r>
              <a:rPr lang="en-US" b="1" dirty="0"/>
              <a:t>Surface slope/roughness</a:t>
            </a:r>
          </a:p>
          <a:p>
            <a:pPr marL="171450" indent="-171450">
              <a:buFont typeface="Arial" charset="0"/>
              <a:buChar char="•"/>
            </a:pPr>
            <a:r>
              <a:rPr lang="en-US" b="1" dirty="0"/>
              <a:t>Soil chemical characteristics</a:t>
            </a:r>
          </a:p>
          <a:p>
            <a:pPr marL="171450" indent="-171450">
              <a:buFont typeface="Arial" charset="0"/>
              <a:buChar char="•"/>
            </a:pPr>
            <a:r>
              <a:rPr lang="en-US" b="1" dirty="0"/>
              <a:t>Properties of water</a:t>
            </a:r>
          </a:p>
          <a:p>
            <a:endParaRPr lang="en-US" dirty="0"/>
          </a:p>
          <a:p>
            <a:endParaRPr lang="en-US" dirty="0"/>
          </a:p>
          <a:p>
            <a:r>
              <a:rPr lang="en-US" dirty="0"/>
              <a:t>https://</a:t>
            </a:r>
            <a:r>
              <a:rPr lang="en-US" dirty="0" err="1"/>
              <a:t>www.pioneer.com</a:t>
            </a:r>
            <a:r>
              <a:rPr lang="en-US" dirty="0"/>
              <a:t>/home/site/us/agronomy/library/soil-water-</a:t>
            </a:r>
            <a:r>
              <a:rPr lang="en-US" dirty="0" err="1"/>
              <a:t>mgmt</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8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www.intechopen.com</a:t>
            </a:r>
            <a:r>
              <a:rPr lang="en-US" dirty="0"/>
              <a:t>/books/crop-production/irrigation-of-sandy-soils-basics-and-scheduling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07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Basic idea – create a constant head boundary at surface and </a:t>
            </a:r>
            <a:r>
              <a:rPr lang="en-US" b="1" dirty="0"/>
              <a:t>record rate of infiltration (i.e., rate of refill to keep water level constant)</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458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www.environmentalbiophysics.org</a:t>
            </a:r>
            <a:r>
              <a:rPr lang="en-US" dirty="0"/>
              <a:t>/double-ring-</a:t>
            </a:r>
            <a:r>
              <a:rPr lang="en-US" dirty="0" err="1"/>
              <a:t>infiltrometers</a:t>
            </a:r>
            <a:r>
              <a:rPr lang="en-US" dirty="0"/>
              <a:t>-versus-dual-head-</a:t>
            </a:r>
            <a:r>
              <a:rPr lang="en-US" dirty="0" err="1"/>
              <a:t>infiltrometers</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00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89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balance of water applied to a plot of interest:</a:t>
            </a:r>
            <a:br>
              <a:rPr lang="en-US" dirty="0"/>
            </a:br>
            <a:br>
              <a:rPr lang="en-US" dirty="0"/>
            </a:br>
            <a:r>
              <a:rPr lang="en-US" b="1" dirty="0"/>
              <a:t>f(t) = w – q(t)</a:t>
            </a:r>
          </a:p>
          <a:p>
            <a:r>
              <a:rPr lang="en-US" dirty="0"/>
              <a:t>Measure runoff from plot, </a:t>
            </a:r>
            <a:r>
              <a:rPr lang="en-US" i="1" dirty="0">
                <a:latin typeface="Times New Roman" charset="0"/>
                <a:ea typeface="Times New Roman" charset="0"/>
                <a:cs typeface="Times New Roman" charset="0"/>
              </a:rPr>
              <a:t>q</a:t>
            </a:r>
            <a:r>
              <a:rPr lang="en-US" dirty="0"/>
              <a:t>(</a:t>
            </a:r>
            <a:r>
              <a:rPr lang="en-US" i="1" dirty="0">
                <a:latin typeface="Times New Roman" charset="0"/>
                <a:ea typeface="Times New Roman" charset="0"/>
                <a:cs typeface="Times New Roman" charset="0"/>
              </a:rPr>
              <a:t>t</a:t>
            </a:r>
            <a:r>
              <a:rPr lang="en-US" dirty="0"/>
              <a:t>)</a:t>
            </a:r>
          </a:p>
          <a:p>
            <a:endParaRPr lang="en-US" dirty="0"/>
          </a:p>
          <a:p>
            <a:r>
              <a:rPr lang="en-US" dirty="0"/>
              <a:t>http://</a:t>
            </a:r>
            <a:r>
              <a:rPr lang="en-US" dirty="0" err="1"/>
              <a:t>calag.ucanr.edu</a:t>
            </a:r>
            <a:r>
              <a:rPr lang="en-US" dirty="0"/>
              <a:t>/Archive/?article=ca.v070n02p62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68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www.researchgate.net</a:t>
            </a:r>
            <a:r>
              <a:rPr lang="en-US" dirty="0"/>
              <a:t>/figure/229728827_fig5_Figure-8-Time-lapse-photographs-of-infiltration-along-a-vertical-soil-section-at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82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www.kgs.ku.edu</a:t>
            </a:r>
            <a:r>
              <a:rPr lang="en-US" dirty="0"/>
              <a:t>/Hydro/Publications/2007/OFR07_14/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16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A few ground rules</a:t>
            </a:r>
            <a:r>
              <a:rPr lang="en-US" dirty="0"/>
              <a:t>:</a:t>
            </a:r>
          </a:p>
          <a:p>
            <a:pPr marL="514350" indent="-514350">
              <a:buAutoNum type="arabicParenR"/>
            </a:pPr>
            <a:r>
              <a:rPr lang="en-US" dirty="0" err="1">
                <a:sym typeface="Wingdings"/>
              </a:rPr>
              <a:t>Darcian</a:t>
            </a:r>
            <a:r>
              <a:rPr lang="en-US" dirty="0">
                <a:sym typeface="Wingdings"/>
              </a:rPr>
              <a:t> flow rules in the subsurface; soil volumes are </a:t>
            </a:r>
            <a:r>
              <a:rPr lang="en-US" b="1" dirty="0">
                <a:sym typeface="Wingdings"/>
              </a:rPr>
              <a:t>large</a:t>
            </a:r>
            <a:r>
              <a:rPr lang="en-US" dirty="0">
                <a:sym typeface="Wingdings"/>
              </a:rPr>
              <a:t> compared to void sizes; preferential flow through </a:t>
            </a:r>
            <a:r>
              <a:rPr lang="en-US" b="1" dirty="0" err="1">
                <a:sym typeface="Wingdings"/>
              </a:rPr>
              <a:t>macropores</a:t>
            </a:r>
            <a:r>
              <a:rPr lang="en-US" dirty="0">
                <a:sym typeface="Wingdings"/>
              </a:rPr>
              <a:t> can happen as well</a:t>
            </a:r>
          </a:p>
          <a:p>
            <a:pPr marL="514350" indent="-514350">
              <a:buAutoNum type="arabicParenR"/>
            </a:pPr>
            <a:r>
              <a:rPr lang="en-US" dirty="0">
                <a:sym typeface="Wingdings"/>
              </a:rPr>
              <a:t>Upward air flow through the soil is </a:t>
            </a:r>
            <a:r>
              <a:rPr lang="en-US" b="1" dirty="0">
                <a:sym typeface="Wingdings"/>
              </a:rPr>
              <a:t>neglected</a:t>
            </a:r>
          </a:p>
          <a:p>
            <a:pPr marL="514350" indent="-514350">
              <a:buAutoNum type="arabicParenR"/>
            </a:pPr>
            <a:r>
              <a:rPr lang="en-US" dirty="0">
                <a:sym typeface="Wingdings"/>
              </a:rPr>
              <a:t>Water movement due to osmotic or thermal gradients during </a:t>
            </a:r>
            <a:r>
              <a:rPr lang="en-US" b="1" dirty="0">
                <a:sym typeface="Wingdings"/>
              </a:rPr>
              <a:t>freezing or thawing </a:t>
            </a:r>
            <a:r>
              <a:rPr lang="en-US" dirty="0">
                <a:sym typeface="Wingdings"/>
              </a:rPr>
              <a:t>is not considered</a:t>
            </a:r>
            <a:r>
              <a:rPr lang="is-IS" dirty="0">
                <a:sym typeface="Wingdings"/>
              </a:rPr>
              <a:t>…</a:t>
            </a:r>
            <a:endParaRPr lang="en-US" dirty="0">
              <a:sym typeface="Wingding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92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5E1A3-7E3A-1243-BA50-E8DFCFF652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58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newsstand.clemson.edu</a:t>
            </a:r>
            <a:r>
              <a:rPr lang="en-US" dirty="0"/>
              <a:t>/</a:t>
            </a:r>
            <a:r>
              <a:rPr lang="en-US" dirty="0" err="1"/>
              <a:t>wp</a:t>
            </a:r>
            <a:r>
              <a:rPr lang="en-US" dirty="0"/>
              <a:t>-content/uploads/2015/09/IMG_0022.jpg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027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5E1A3-7E3A-1243-BA50-E8DFCFF652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6755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5E1A3-7E3A-1243-BA50-E8DFCFF652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39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74692-2656-4A51-91F9-BE14F6E022CE}" type="slidenum">
              <a:rPr lang="en-US"/>
              <a:pPr/>
              <a:t>29</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pPr>
              <a:spcBef>
                <a:spcPct val="0"/>
              </a:spcBef>
            </a:pPr>
            <a:r>
              <a:rPr lang="en-US"/>
              <a:t>Figure 37.  Green-Ampt model idealization of wetting front penetration into a soil profile. </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EC3E3-55D3-4A8C-BD02-E58A3AB2308E}" type="slidenum">
              <a:rPr lang="en-US">
                <a:solidFill>
                  <a:prstClr val="black"/>
                </a:solidFill>
              </a:rPr>
              <a:pPr/>
              <a:t>35</a:t>
            </a:fld>
            <a:endParaRPr lang="en-US">
              <a:solidFill>
                <a:prstClr val="black"/>
              </a:solidFill>
            </a:endParaRPr>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pPr>
              <a:spcBef>
                <a:spcPct val="0"/>
              </a:spcBef>
            </a:pPr>
            <a:r>
              <a:rPr lang="en-US"/>
              <a:t>Figure 40.  Partition of surface water input into infiltration and runoff using the Horton infiltration equation.  Ponding starts at t1. The cumulative depth of water that has infiltrated up to this time is the area F1 (shaded gray).  This is less than the maximum possible infiltration up to t1 under the fc(t) curve.  To accommodate this the fc(t) curve is shifted in time by an amount to so that the cumulative infiltration from to to t1 (hatched area) equals F1.  Runoff is precipitation in excess of fc(t-to) (blue area).</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EC3E3-55D3-4A8C-BD02-E58A3AB2308E}" type="slidenum">
              <a:rPr lang="en-US"/>
              <a:pPr/>
              <a:t>38</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pPr>
              <a:spcBef>
                <a:spcPct val="0"/>
              </a:spcBef>
            </a:pPr>
            <a:r>
              <a:rPr lang="en-US" dirty="0"/>
              <a:t>Figure 40.  Partition of surface water input into infiltration and runoff using the Horton infiltration equation.  Ponding starts at t1. The cumulative depth of water that has infiltrated up to this time is the area F1 (shaded gray).  This is less than the maximum possible infiltration up to t1 under the fc(t) curve.  To accommodate this the fc(t) curve is shifted in time by an amount to so that the cumulative infiltration from to </a:t>
            </a:r>
            <a:r>
              <a:rPr lang="en-US" dirty="0" err="1"/>
              <a:t>to</a:t>
            </a:r>
            <a:r>
              <a:rPr lang="en-US" dirty="0"/>
              <a:t> t1 (hatched area) equals F1.  Runoff is precipitation in excess of fc(t-to) (blue area).</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56EAD-E715-4567-9D90-F4549815D6B0}" type="slidenum">
              <a:rPr lang="en-US"/>
              <a:pPr/>
              <a:t>39</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pPr>
              <a:spcBef>
                <a:spcPct val="50000"/>
              </a:spcBef>
            </a:pPr>
            <a:r>
              <a:rPr lang="en-US"/>
              <a:t>Figure 41.  Pulse runoff hyetograph obtained from surface water input hyetograph and variable infiltration capacity.</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B1937-DA85-4743-AA58-DBC6A8F5831B}" type="slidenum">
              <a:rPr lang="en-US"/>
              <a:pPr/>
              <a:t>40</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pPr>
              <a:spcBef>
                <a:spcPct val="0"/>
              </a:spcBef>
            </a:pPr>
            <a:r>
              <a:rPr lang="en-US"/>
              <a:t>Figure 42.  Flow chart for determining infiltration and runoff generated under variable surface water input intensity.</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E2211-6EBD-40D5-AC23-1393E95212B9}" type="slidenum">
              <a:rPr lang="en-US"/>
              <a:pPr/>
              <a:t>41</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pPr>
              <a:spcBef>
                <a:spcPct val="0"/>
              </a:spcBef>
            </a:pPr>
            <a:r>
              <a:rPr lang="en-US"/>
              <a:t>Figure 43.  Rainfall Hyetograph, Infiltration Capacity and Runoff Generated in Example 1.  Numbers are infiltration in cm in each interval.</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E2211-6EBD-40D5-AC23-1393E95212B9}" type="slidenum">
              <a:rPr lang="en-US"/>
              <a:pPr/>
              <a:t>43</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pPr>
              <a:spcBef>
                <a:spcPct val="0"/>
              </a:spcBef>
            </a:pPr>
            <a:r>
              <a:rPr lang="en-US"/>
              <a:t>Figure 43.  Rainfall Hyetograph, Infiltration Capacity and Runoff Generated in Example 1.  Numbers are infiltration in cm in each interval.</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F1BC6-511A-40B6-9D03-B36CACCB851A}" type="slidenum">
              <a:rPr lang="en-US"/>
              <a:pPr/>
              <a:t>44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a:spcBef>
                <a:spcPct val="0"/>
              </a:spcBef>
            </a:pPr>
            <a:r>
              <a:rPr lang="en-US"/>
              <a:t>Figure 44.  Rainfall Hyetograph, Infiltration Capacity and Runoff Generated in Example 2. Numbers are infiltration in cm in each interval.</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F9C01-67A7-417C-B7D2-6D1471C2993F}" type="slidenum">
              <a:rPr lang="en-US"/>
              <a:pPr/>
              <a:t>6</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pPr>
              <a:spcBef>
                <a:spcPct val="50000"/>
              </a:spcBef>
            </a:pPr>
            <a:r>
              <a:rPr lang="en-US"/>
              <a:t>Figure 38.  Saturation excess runoff generation mechanism.  (a) Moisture content versus depth profiles, and (b) Runoff generation time series. (from Bras, 1990)</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ED4E4-1148-45B7-9E1F-B530ED2E6F07}" type="slidenum">
              <a:rPr lang="en-US"/>
              <a:pPr/>
              <a:t>45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pPr>
              <a:spcBef>
                <a:spcPct val="0"/>
              </a:spcBef>
            </a:pPr>
            <a:r>
              <a:rPr lang="en-US"/>
              <a:t>Figure 45.  Rainfall Hyetograph, Infiltration Capacity and Runoff Generated in Example 3. Numbers are infiltration in cm in each interval.</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4A315-E816-46F5-8774-C8477B969B4D}" type="slidenum">
              <a:rPr lang="en-US"/>
              <a:pPr/>
              <a:t>7</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pPr>
              <a:spcBef>
                <a:spcPct val="50000"/>
              </a:spcBef>
            </a:pPr>
            <a:r>
              <a:rPr lang="en-US"/>
              <a:t>Figure 37.  Infiltration excess runoff generation mechanism.  (a) Moisture content versus depth profiles and (b) Runoff generation time series. (from Bras, 1990)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EEBB7-5E59-4034-BBAD-832E1E55290B}" type="slidenum">
              <a:rPr lang="en-US"/>
              <a:pPr/>
              <a:t>8</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Water input rate</a:t>
            </a:r>
            <a:r>
              <a:rPr lang="en-US" dirty="0"/>
              <a:t>, </a:t>
            </a:r>
            <a:r>
              <a:rPr lang="en-US" i="1" dirty="0"/>
              <a:t>w</a:t>
            </a:r>
            <a:r>
              <a:rPr lang="en-US" dirty="0"/>
              <a:t>(</a:t>
            </a:r>
            <a:r>
              <a:rPr lang="en-US" i="1" dirty="0"/>
              <a:t>t</a:t>
            </a:r>
            <a:r>
              <a:rPr lang="en-US" dirty="0"/>
              <a:t>) – rate at which water arrives at the surface due to rain, snowmelt, or irrigation (from </a:t>
            </a:r>
            <a:r>
              <a:rPr lang="en-US" i="1" dirty="0"/>
              <a:t>t</a:t>
            </a:r>
            <a:r>
              <a:rPr lang="en-US" dirty="0"/>
              <a:t>=0 to </a:t>
            </a:r>
            <a:r>
              <a:rPr lang="en-US" i="1" dirty="0"/>
              <a:t>t</a:t>
            </a:r>
            <a:r>
              <a:rPr lang="en-US" dirty="0"/>
              <a:t>=</a:t>
            </a:r>
            <a:r>
              <a:rPr lang="en-US" i="1" dirty="0"/>
              <a:t>T</a:t>
            </a:r>
            <a:r>
              <a:rPr lang="en-US" i="1" baseline="-25000" dirty="0"/>
              <a:t>w</a:t>
            </a:r>
            <a:r>
              <a:rPr lang="en-US" dirty="0"/>
              <a:t>)</a:t>
            </a:r>
          </a:p>
          <a:p>
            <a:r>
              <a:rPr lang="en-US" b="1" dirty="0"/>
              <a:t>Infiltration rate</a:t>
            </a:r>
            <a:r>
              <a:rPr lang="en-US" dirty="0"/>
              <a:t>, </a:t>
            </a:r>
            <a:r>
              <a:rPr lang="en-US" i="1" dirty="0"/>
              <a:t>f</a:t>
            </a:r>
            <a:r>
              <a:rPr lang="en-US" dirty="0"/>
              <a:t>(</a:t>
            </a:r>
            <a:r>
              <a:rPr lang="en-US" i="1" dirty="0"/>
              <a:t>t</a:t>
            </a:r>
            <a:r>
              <a:rPr lang="en-US" dirty="0"/>
              <a:t>) – rate at which water enters the soil from the surface</a:t>
            </a:r>
          </a:p>
          <a:p>
            <a:r>
              <a:rPr lang="en-US" b="1" dirty="0" err="1"/>
              <a:t>Infiltrabilility</a:t>
            </a:r>
            <a:r>
              <a:rPr lang="en-US" b="1" dirty="0"/>
              <a:t>/Infiltration capacity</a:t>
            </a:r>
            <a:r>
              <a:rPr lang="en-US" dirty="0"/>
              <a:t>, </a:t>
            </a:r>
            <a:r>
              <a:rPr lang="en-US" i="1" dirty="0"/>
              <a:t>f*</a:t>
            </a:r>
            <a:r>
              <a:rPr lang="en-US" dirty="0"/>
              <a:t>(</a:t>
            </a:r>
            <a:r>
              <a:rPr lang="en-US" i="1" dirty="0"/>
              <a:t>t</a:t>
            </a:r>
            <a:r>
              <a:rPr lang="en-US" dirty="0"/>
              <a:t>) – maximum rate of </a:t>
            </a:r>
            <a:r>
              <a:rPr lang="en-US" i="1" dirty="0"/>
              <a:t>f</a:t>
            </a:r>
            <a:r>
              <a:rPr lang="en-US" dirty="0"/>
              <a:t>(</a:t>
            </a:r>
            <a:r>
              <a:rPr lang="en-US" i="1" dirty="0"/>
              <a:t>t</a:t>
            </a:r>
            <a:r>
              <a:rPr lang="en-US" dirty="0"/>
              <a:t>) that can occur at any time; note that this changes during the infiltration event.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7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Depth of ponding</a:t>
            </a:r>
            <a:r>
              <a:rPr lang="en-US" dirty="0"/>
              <a:t>, </a:t>
            </a:r>
            <a:r>
              <a:rPr lang="en-US" i="1" dirty="0"/>
              <a:t>H</a:t>
            </a:r>
            <a:r>
              <a:rPr lang="en-US" dirty="0"/>
              <a:t>(</a:t>
            </a:r>
            <a:r>
              <a:rPr lang="en-US" i="1" dirty="0"/>
              <a:t>t</a:t>
            </a:r>
            <a:r>
              <a:rPr lang="en-US" dirty="0"/>
              <a:t>) – the depth of water standing on the surface. </a:t>
            </a:r>
          </a:p>
          <a:p>
            <a:r>
              <a:rPr lang="en-US" dirty="0"/>
              <a:t>3 ponding conditions:</a:t>
            </a:r>
          </a:p>
          <a:p>
            <a:pPr lvl="1"/>
            <a:r>
              <a:rPr lang="en-US" i="1" dirty="0"/>
              <a:t>No ponding</a:t>
            </a:r>
            <a:r>
              <a:rPr lang="en-US" dirty="0"/>
              <a:t>: infiltration rate is the same as water-input rate;  </a:t>
            </a:r>
            <a:r>
              <a:rPr lang="en-US" b="1" dirty="0"/>
              <a:t>H(t) = 0;  w(t) ≤ f*(t) </a:t>
            </a:r>
          </a:p>
          <a:p>
            <a:pPr lvl="1"/>
            <a:r>
              <a:rPr lang="en-US" i="1" dirty="0"/>
              <a:t>Saturation from above</a:t>
            </a:r>
            <a:r>
              <a:rPr lang="en-US" dirty="0"/>
              <a:t>: ponding is present because water-input rate exceeds </a:t>
            </a:r>
            <a:r>
              <a:rPr lang="en-US" dirty="0" err="1"/>
              <a:t>infiltratability</a:t>
            </a:r>
            <a:r>
              <a:rPr lang="en-US" dirty="0"/>
              <a:t>;  </a:t>
            </a:r>
            <a:r>
              <a:rPr lang="en-US" b="1" dirty="0"/>
              <a:t>H(t) &gt; 0;   f(t) = f*(t) ≤ w(t)</a:t>
            </a:r>
          </a:p>
          <a:p>
            <a:pPr lvl="1"/>
            <a:r>
              <a:rPr lang="en-US" i="1" dirty="0"/>
              <a:t>Saturation from below</a:t>
            </a:r>
            <a:r>
              <a:rPr lang="en-US" dirty="0"/>
              <a:t>: ponding is present because the water table has risen to the surface; </a:t>
            </a:r>
            <a:r>
              <a:rPr lang="en-US" b="1" dirty="0"/>
              <a:t>H(t) ≥ 0;   f(t) = f*(t) = 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028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What’s the sequence of infiltration?</a:t>
            </a:r>
          </a:p>
          <a:p>
            <a:pPr marL="0" indent="0">
              <a:buNone/>
            </a:pPr>
            <a:r>
              <a:rPr lang="en-US" sz="1100" i="1" dirty="0">
                <a:sym typeface="Wingdings"/>
              </a:rPr>
              <a:t>Let’s assume that rainfall rate is constant…</a:t>
            </a:r>
          </a:p>
          <a:p>
            <a:pPr marL="514350" indent="-514350">
              <a:buFont typeface="+mj-lt"/>
              <a:buAutoNum type="arabicPeriod"/>
            </a:pPr>
            <a:r>
              <a:rPr lang="en-US" i="1" dirty="0">
                <a:sym typeface="Wingdings"/>
              </a:rPr>
              <a:t>At first, </a:t>
            </a:r>
            <a:r>
              <a:rPr lang="en-US" b="1" i="1" dirty="0">
                <a:sym typeface="Wingdings"/>
              </a:rPr>
              <a:t>all rain will infiltrate</a:t>
            </a:r>
          </a:p>
          <a:p>
            <a:pPr marL="514350" indent="-514350">
              <a:buFont typeface="+mj-lt"/>
              <a:buAutoNum type="arabicPeriod"/>
            </a:pPr>
            <a:r>
              <a:rPr lang="en-US" i="1" dirty="0">
                <a:sym typeface="Wingdings"/>
              </a:rPr>
              <a:t>Then, as time goes on, the infiltration capacity of the soil </a:t>
            </a:r>
            <a:r>
              <a:rPr lang="en-US" b="1" i="1" dirty="0">
                <a:sym typeface="Wingdings"/>
              </a:rPr>
              <a:t>decreases</a:t>
            </a:r>
          </a:p>
          <a:p>
            <a:pPr marL="514350" indent="-514350">
              <a:buFont typeface="+mj-lt"/>
              <a:buAutoNum type="arabicPeriod"/>
            </a:pPr>
            <a:r>
              <a:rPr lang="en-US" i="1" dirty="0">
                <a:sym typeface="Wingdings"/>
              </a:rPr>
              <a:t>As a consequence, the actual infiltration rate </a:t>
            </a:r>
            <a:r>
              <a:rPr lang="en-US" b="1" i="1" dirty="0">
                <a:sym typeface="Wingdings"/>
              </a:rPr>
              <a:t>decreases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71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a:t>4. If infiltration decreases but rainfall rate stays the same, what happens? </a:t>
            </a:r>
            <a:endParaRPr lang="en-US" sz="1200" i="1" dirty="0">
              <a:sym typeface="Wingdings"/>
            </a:endParaRPr>
          </a:p>
          <a:p>
            <a:pPr marL="0" indent="0">
              <a:buNone/>
            </a:pPr>
            <a:r>
              <a:rPr lang="en-US" sz="1200" b="1" i="1" dirty="0">
                <a:sym typeface="Wingdings"/>
              </a:rPr>
              <a:t>PONDING (note </a:t>
            </a:r>
            <a:r>
              <a:rPr lang="en-US" sz="1200" b="1" i="1" dirty="0" err="1">
                <a:sym typeface="Wingdings"/>
              </a:rPr>
              <a:t>t</a:t>
            </a:r>
            <a:r>
              <a:rPr lang="en-US" sz="1200" b="1" i="1" baseline="-25000" dirty="0" err="1">
                <a:sym typeface="Wingdings"/>
              </a:rPr>
              <a:t>p</a:t>
            </a:r>
            <a:r>
              <a:rPr lang="en-US" sz="1200" b="1" i="1" dirty="0">
                <a:sym typeface="Wingdings"/>
              </a:rPr>
              <a:t> on graph)</a:t>
            </a:r>
            <a:endParaRPr lang="en-US" sz="1200" i="1" dirty="0">
              <a:sym typeface="Wingdings"/>
            </a:endParaRPr>
          </a:p>
          <a:p>
            <a:pPr marL="0" indent="0">
              <a:buNone/>
            </a:pPr>
            <a:r>
              <a:rPr lang="en-US" sz="1200" i="1" dirty="0">
                <a:sym typeface="Wingdings"/>
              </a:rPr>
              <a:t>So, the rate sequence is:</a:t>
            </a:r>
          </a:p>
          <a:p>
            <a:pPr marL="0" indent="0">
              <a:buNone/>
            </a:pPr>
            <a:r>
              <a:rPr lang="en-US" sz="1200" b="1" i="1" dirty="0">
                <a:sym typeface="Wingdings"/>
              </a:rPr>
              <a:t>FILL IN EQNS AND TIMES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229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Fall 2021</a:t>
            </a:r>
          </a:p>
        </p:txBody>
      </p:sp>
      <p:sp>
        <p:nvSpPr>
          <p:cNvPr id="5" name="Footer Placeholder 4"/>
          <p:cNvSpPr>
            <a:spLocks noGrp="1"/>
          </p:cNvSpPr>
          <p:nvPr>
            <p:ph type="ftr" sz="quarter" idx="11"/>
          </p:nvPr>
        </p:nvSpPr>
        <p:spPr/>
        <p:txBody>
          <a:bodyPr/>
          <a:lstStyle>
            <a:lvl1pPr>
              <a:defRPr/>
            </a:lvl1pPr>
          </a:lstStyle>
          <a:p>
            <a:r>
              <a:rPr lang="en-US"/>
              <a:t>CVEN 5333 – Physical Hydrology;</a:t>
            </a:r>
          </a:p>
        </p:txBody>
      </p:sp>
      <p:sp>
        <p:nvSpPr>
          <p:cNvPr id="6" name="Slide Number Placeholder 5"/>
          <p:cNvSpPr>
            <a:spLocks noGrp="1"/>
          </p:cNvSpPr>
          <p:nvPr>
            <p:ph type="sldNum" sz="quarter" idx="12"/>
          </p:nvPr>
        </p:nvSpPr>
        <p:spPr/>
        <p:txBody>
          <a:bodyPr/>
          <a:lstStyle>
            <a:lvl1pPr>
              <a:defRPr/>
            </a:lvl1pPr>
          </a:lstStyle>
          <a:p>
            <a:fld id="{A2874B5F-6DDC-4A39-992C-E63DAE1A570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Fall 2021</a:t>
            </a:r>
          </a:p>
        </p:txBody>
      </p:sp>
      <p:sp>
        <p:nvSpPr>
          <p:cNvPr id="5" name="Footer Placeholder 4"/>
          <p:cNvSpPr>
            <a:spLocks noGrp="1"/>
          </p:cNvSpPr>
          <p:nvPr>
            <p:ph type="ftr" sz="quarter" idx="11"/>
          </p:nvPr>
        </p:nvSpPr>
        <p:spPr/>
        <p:txBody>
          <a:bodyPr/>
          <a:lstStyle>
            <a:lvl1pPr>
              <a:defRPr/>
            </a:lvl1pPr>
          </a:lstStyle>
          <a:p>
            <a:r>
              <a:rPr lang="en-US"/>
              <a:t>CVEN 5333 – Physical Hydrology;</a:t>
            </a:r>
          </a:p>
        </p:txBody>
      </p:sp>
      <p:sp>
        <p:nvSpPr>
          <p:cNvPr id="6" name="Slide Number Placeholder 5"/>
          <p:cNvSpPr>
            <a:spLocks noGrp="1"/>
          </p:cNvSpPr>
          <p:nvPr>
            <p:ph type="sldNum" sz="quarter" idx="12"/>
          </p:nvPr>
        </p:nvSpPr>
        <p:spPr/>
        <p:txBody>
          <a:bodyPr/>
          <a:lstStyle>
            <a:lvl1pPr>
              <a:defRPr/>
            </a:lvl1pPr>
          </a:lstStyle>
          <a:p>
            <a:fld id="{E4CDE96B-664E-4B6D-9423-D50DE47F187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Fall 2021</a:t>
            </a:r>
          </a:p>
        </p:txBody>
      </p:sp>
      <p:sp>
        <p:nvSpPr>
          <p:cNvPr id="5" name="Footer Placeholder 4"/>
          <p:cNvSpPr>
            <a:spLocks noGrp="1"/>
          </p:cNvSpPr>
          <p:nvPr>
            <p:ph type="ftr" sz="quarter" idx="11"/>
          </p:nvPr>
        </p:nvSpPr>
        <p:spPr/>
        <p:txBody>
          <a:bodyPr/>
          <a:lstStyle>
            <a:lvl1pPr>
              <a:defRPr/>
            </a:lvl1pPr>
          </a:lstStyle>
          <a:p>
            <a:r>
              <a:rPr lang="en-US"/>
              <a:t>CVEN 5333 – Physical Hydrology;</a:t>
            </a:r>
          </a:p>
        </p:txBody>
      </p:sp>
      <p:sp>
        <p:nvSpPr>
          <p:cNvPr id="6" name="Slide Number Placeholder 5"/>
          <p:cNvSpPr>
            <a:spLocks noGrp="1"/>
          </p:cNvSpPr>
          <p:nvPr>
            <p:ph type="sldNum" sz="quarter" idx="12"/>
          </p:nvPr>
        </p:nvSpPr>
        <p:spPr/>
        <p:txBody>
          <a:bodyPr/>
          <a:lstStyle>
            <a:lvl1pPr>
              <a:defRPr/>
            </a:lvl1pPr>
          </a:lstStyle>
          <a:p>
            <a:fld id="{6C00F535-E712-453F-8780-12A4086E2E5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419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796300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6622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21892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Fall 2021</a:t>
            </a:r>
          </a:p>
        </p:txBody>
      </p:sp>
      <p:sp>
        <p:nvSpPr>
          <p:cNvPr id="8" name="Footer Placeholder 7"/>
          <p:cNvSpPr>
            <a:spLocks noGrp="1"/>
          </p:cNvSpPr>
          <p:nvPr>
            <p:ph type="ftr" sz="quarter" idx="11"/>
          </p:nvPr>
        </p:nvSpPr>
        <p:spPr/>
        <p:txBody>
          <a:bodyPr/>
          <a:lstStyle/>
          <a:p>
            <a:r>
              <a:rPr lang="en-US"/>
              <a:t>CVEN 5333 – Physical Hydrology;</a:t>
            </a:r>
          </a:p>
        </p:txBody>
      </p:sp>
      <p:sp>
        <p:nvSpPr>
          <p:cNvPr id="9" name="Slide Number Placeholder 8"/>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33441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Fall 2021</a:t>
            </a:r>
          </a:p>
        </p:txBody>
      </p:sp>
      <p:sp>
        <p:nvSpPr>
          <p:cNvPr id="4" name="Footer Placeholder 3"/>
          <p:cNvSpPr>
            <a:spLocks noGrp="1"/>
          </p:cNvSpPr>
          <p:nvPr>
            <p:ph type="ftr" sz="quarter" idx="11"/>
          </p:nvPr>
        </p:nvSpPr>
        <p:spPr/>
        <p:txBody>
          <a:bodyPr/>
          <a:lstStyle/>
          <a:p>
            <a:r>
              <a:rPr lang="en-US"/>
              <a:t>CVEN 5333 – Physical Hydrology;</a:t>
            </a:r>
          </a:p>
        </p:txBody>
      </p:sp>
      <p:sp>
        <p:nvSpPr>
          <p:cNvPr id="5" name="Slide Number Placeholder 4"/>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961841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Fall 2021</a:t>
            </a:r>
          </a:p>
        </p:txBody>
      </p:sp>
      <p:sp>
        <p:nvSpPr>
          <p:cNvPr id="3" name="Footer Placeholder 2"/>
          <p:cNvSpPr>
            <a:spLocks noGrp="1"/>
          </p:cNvSpPr>
          <p:nvPr>
            <p:ph type="ftr" sz="quarter" idx="11"/>
          </p:nvPr>
        </p:nvSpPr>
        <p:spPr/>
        <p:txBody>
          <a:bodyPr/>
          <a:lstStyle/>
          <a:p>
            <a:r>
              <a:rPr lang="en-US"/>
              <a:t>CVEN 5333 – Physical Hydrology;</a:t>
            </a:r>
          </a:p>
        </p:txBody>
      </p:sp>
      <p:sp>
        <p:nvSpPr>
          <p:cNvPr id="4" name="Slide Number Placeholder 3"/>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449121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46524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Fall 2021</a:t>
            </a:r>
          </a:p>
        </p:txBody>
      </p:sp>
      <p:sp>
        <p:nvSpPr>
          <p:cNvPr id="5" name="Footer Placeholder 4"/>
          <p:cNvSpPr>
            <a:spLocks noGrp="1"/>
          </p:cNvSpPr>
          <p:nvPr>
            <p:ph type="ftr" sz="quarter" idx="11"/>
          </p:nvPr>
        </p:nvSpPr>
        <p:spPr/>
        <p:txBody>
          <a:bodyPr/>
          <a:lstStyle>
            <a:lvl1pPr>
              <a:defRPr/>
            </a:lvl1pPr>
          </a:lstStyle>
          <a:p>
            <a:r>
              <a:rPr lang="en-US"/>
              <a:t>CVEN 5333 – Physical Hydrology;</a:t>
            </a:r>
          </a:p>
        </p:txBody>
      </p:sp>
      <p:sp>
        <p:nvSpPr>
          <p:cNvPr id="6" name="Slide Number Placeholder 5"/>
          <p:cNvSpPr>
            <a:spLocks noGrp="1"/>
          </p:cNvSpPr>
          <p:nvPr>
            <p:ph type="sldNum" sz="quarter" idx="12"/>
          </p:nvPr>
        </p:nvSpPr>
        <p:spPr/>
        <p:txBody>
          <a:bodyPr/>
          <a:lstStyle>
            <a:lvl1pPr>
              <a:defRPr/>
            </a:lvl1pPr>
          </a:lstStyle>
          <a:p>
            <a:fld id="{8D6BAE63-7B61-4695-ADEF-7BD5046FBFE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60437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278537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283358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en-US"/>
              <a:t>Fall 2021</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t>CVEN 5333 – Physical Hydrology;</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CE736FD-025D-0648-A6D0-8E749B5EEB57}" type="slidenum">
              <a:rPr lang="en-US" altLang="en-US"/>
              <a:pPr/>
              <a:t>‹#›</a:t>
            </a:fld>
            <a:endParaRPr lang="en-US" altLang="en-US"/>
          </a:p>
        </p:txBody>
      </p:sp>
    </p:spTree>
    <p:extLst>
      <p:ext uri="{BB962C8B-B14F-4D97-AF65-F5344CB8AC3E}">
        <p14:creationId xmlns:p14="http://schemas.microsoft.com/office/powerpoint/2010/main" val="241580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97579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068250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61914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74336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Fall 2021</a:t>
            </a:r>
          </a:p>
        </p:txBody>
      </p:sp>
      <p:sp>
        <p:nvSpPr>
          <p:cNvPr id="8" name="Footer Placeholder 7"/>
          <p:cNvSpPr>
            <a:spLocks noGrp="1"/>
          </p:cNvSpPr>
          <p:nvPr>
            <p:ph type="ftr" sz="quarter" idx="11"/>
          </p:nvPr>
        </p:nvSpPr>
        <p:spPr/>
        <p:txBody>
          <a:bodyPr/>
          <a:lstStyle/>
          <a:p>
            <a:r>
              <a:rPr lang="en-US"/>
              <a:t>CVEN 5333 – Physical Hydrology;</a:t>
            </a:r>
          </a:p>
        </p:txBody>
      </p:sp>
      <p:sp>
        <p:nvSpPr>
          <p:cNvPr id="9" name="Slide Number Placeholder 8"/>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129131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Fall 2021</a:t>
            </a:r>
          </a:p>
        </p:txBody>
      </p:sp>
      <p:sp>
        <p:nvSpPr>
          <p:cNvPr id="4" name="Footer Placeholder 3"/>
          <p:cNvSpPr>
            <a:spLocks noGrp="1"/>
          </p:cNvSpPr>
          <p:nvPr>
            <p:ph type="ftr" sz="quarter" idx="11"/>
          </p:nvPr>
        </p:nvSpPr>
        <p:spPr/>
        <p:txBody>
          <a:bodyPr/>
          <a:lstStyle/>
          <a:p>
            <a:r>
              <a:rPr lang="en-US"/>
              <a:t>CVEN 5333 – Physical Hydrology;</a:t>
            </a:r>
          </a:p>
        </p:txBody>
      </p:sp>
      <p:sp>
        <p:nvSpPr>
          <p:cNvPr id="5" name="Slide Number Placeholder 4"/>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45927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Fall 2021</a:t>
            </a:r>
          </a:p>
        </p:txBody>
      </p:sp>
      <p:sp>
        <p:nvSpPr>
          <p:cNvPr id="5" name="Footer Placeholder 4"/>
          <p:cNvSpPr>
            <a:spLocks noGrp="1"/>
          </p:cNvSpPr>
          <p:nvPr>
            <p:ph type="ftr" sz="quarter" idx="11"/>
          </p:nvPr>
        </p:nvSpPr>
        <p:spPr/>
        <p:txBody>
          <a:bodyPr/>
          <a:lstStyle>
            <a:lvl1pPr>
              <a:defRPr/>
            </a:lvl1pPr>
          </a:lstStyle>
          <a:p>
            <a:r>
              <a:rPr lang="en-US"/>
              <a:t>CVEN 5333 – Physical Hydrology;</a:t>
            </a:r>
          </a:p>
        </p:txBody>
      </p:sp>
      <p:sp>
        <p:nvSpPr>
          <p:cNvPr id="6" name="Slide Number Placeholder 5"/>
          <p:cNvSpPr>
            <a:spLocks noGrp="1"/>
          </p:cNvSpPr>
          <p:nvPr>
            <p:ph type="sldNum" sz="quarter" idx="12"/>
          </p:nvPr>
        </p:nvSpPr>
        <p:spPr/>
        <p:txBody>
          <a:bodyPr/>
          <a:lstStyle>
            <a:lvl1pPr>
              <a:defRPr/>
            </a:lvl1pPr>
          </a:lstStyle>
          <a:p>
            <a:fld id="{F1201E41-235D-4B82-9D3F-8E9627D3CA6F}"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Fall 2021</a:t>
            </a:r>
          </a:p>
        </p:txBody>
      </p:sp>
      <p:sp>
        <p:nvSpPr>
          <p:cNvPr id="3" name="Footer Placeholder 2"/>
          <p:cNvSpPr>
            <a:spLocks noGrp="1"/>
          </p:cNvSpPr>
          <p:nvPr>
            <p:ph type="ftr" sz="quarter" idx="11"/>
          </p:nvPr>
        </p:nvSpPr>
        <p:spPr/>
        <p:txBody>
          <a:bodyPr/>
          <a:lstStyle/>
          <a:p>
            <a:r>
              <a:rPr lang="en-US"/>
              <a:t>CVEN 5333 – Physical Hydrology;</a:t>
            </a:r>
          </a:p>
        </p:txBody>
      </p:sp>
      <p:sp>
        <p:nvSpPr>
          <p:cNvPr id="4" name="Slide Number Placeholder 3"/>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326612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873667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651156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372513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026109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en-US"/>
              <a:t>Fall 2021</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t>CVEN 5333 – Physical Hydrology;</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CE736FD-025D-0648-A6D0-8E749B5EEB57}" type="slidenum">
              <a:rPr lang="en-US" altLang="en-US"/>
              <a:pPr/>
              <a:t>‹#›</a:t>
            </a:fld>
            <a:endParaRPr lang="en-US" altLang="en-US"/>
          </a:p>
        </p:txBody>
      </p:sp>
    </p:spTree>
    <p:extLst>
      <p:ext uri="{BB962C8B-B14F-4D97-AF65-F5344CB8AC3E}">
        <p14:creationId xmlns:p14="http://schemas.microsoft.com/office/powerpoint/2010/main" val="1242065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6" name="Rectangle 6"/>
          <p:cNvSpPr>
            <a:spLocks noGrp="1" noChangeArrowheads="1"/>
          </p:cNvSpPr>
          <p:nvPr>
            <p:ph type="sldNum" sz="quarter" idx="12"/>
          </p:nvPr>
        </p:nvSpPr>
        <p:spPr>
          <a:ln/>
        </p:spPr>
        <p:txBody>
          <a:bodyPr/>
          <a:lstStyle>
            <a:lvl1pPr>
              <a:defRPr/>
            </a:lvl1pPr>
          </a:lstStyle>
          <a:p>
            <a:pPr>
              <a:defRPr/>
            </a:pPr>
            <a:fld id="{DC1F406F-2876-4069-B562-DF0353B61F12}" type="slidenum">
              <a:rPr lang="en-US"/>
              <a:pPr>
                <a:defRPr/>
              </a:pPr>
              <a:t>‹#›</a:t>
            </a:fld>
            <a:endParaRPr lang="en-US"/>
          </a:p>
        </p:txBody>
      </p:sp>
    </p:spTree>
    <p:extLst>
      <p:ext uri="{BB962C8B-B14F-4D97-AF65-F5344CB8AC3E}">
        <p14:creationId xmlns:p14="http://schemas.microsoft.com/office/powerpoint/2010/main" val="2390036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6" name="Rectangle 6"/>
          <p:cNvSpPr>
            <a:spLocks noGrp="1" noChangeArrowheads="1"/>
          </p:cNvSpPr>
          <p:nvPr>
            <p:ph type="sldNum" sz="quarter" idx="12"/>
          </p:nvPr>
        </p:nvSpPr>
        <p:spPr>
          <a:ln/>
        </p:spPr>
        <p:txBody>
          <a:bodyPr/>
          <a:lstStyle>
            <a:lvl1pPr>
              <a:defRPr/>
            </a:lvl1pPr>
          </a:lstStyle>
          <a:p>
            <a:pPr>
              <a:defRPr/>
            </a:pPr>
            <a:fld id="{D2F37C98-6AF1-4E10-ADFD-BE8DC0424CA8}" type="slidenum">
              <a:rPr lang="en-US"/>
              <a:pPr>
                <a:defRPr/>
              </a:pPr>
              <a:t>‹#›</a:t>
            </a:fld>
            <a:endParaRPr lang="en-US"/>
          </a:p>
        </p:txBody>
      </p:sp>
    </p:spTree>
    <p:extLst>
      <p:ext uri="{BB962C8B-B14F-4D97-AF65-F5344CB8AC3E}">
        <p14:creationId xmlns:p14="http://schemas.microsoft.com/office/powerpoint/2010/main" val="1434561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6" name="Rectangle 6"/>
          <p:cNvSpPr>
            <a:spLocks noGrp="1" noChangeArrowheads="1"/>
          </p:cNvSpPr>
          <p:nvPr>
            <p:ph type="sldNum" sz="quarter" idx="12"/>
          </p:nvPr>
        </p:nvSpPr>
        <p:spPr>
          <a:ln/>
        </p:spPr>
        <p:txBody>
          <a:bodyPr/>
          <a:lstStyle>
            <a:lvl1pPr>
              <a:defRPr/>
            </a:lvl1pPr>
          </a:lstStyle>
          <a:p>
            <a:pPr>
              <a:defRPr/>
            </a:pPr>
            <a:fld id="{2E560D0C-7ADB-4415-8945-F922459C1630}" type="slidenum">
              <a:rPr lang="en-US"/>
              <a:pPr>
                <a:defRPr/>
              </a:pPr>
              <a:t>‹#›</a:t>
            </a:fld>
            <a:endParaRPr lang="en-US"/>
          </a:p>
        </p:txBody>
      </p:sp>
    </p:spTree>
    <p:extLst>
      <p:ext uri="{BB962C8B-B14F-4D97-AF65-F5344CB8AC3E}">
        <p14:creationId xmlns:p14="http://schemas.microsoft.com/office/powerpoint/2010/main" val="249266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7" name="Rectangle 6"/>
          <p:cNvSpPr>
            <a:spLocks noGrp="1" noChangeArrowheads="1"/>
          </p:cNvSpPr>
          <p:nvPr>
            <p:ph type="sldNum" sz="quarter" idx="12"/>
          </p:nvPr>
        </p:nvSpPr>
        <p:spPr>
          <a:ln/>
        </p:spPr>
        <p:txBody>
          <a:bodyPr/>
          <a:lstStyle>
            <a:lvl1pPr>
              <a:defRPr/>
            </a:lvl1pPr>
          </a:lstStyle>
          <a:p>
            <a:pPr>
              <a:defRPr/>
            </a:pPr>
            <a:fld id="{EA73D93E-7B9D-4758-8969-8CDD3D4F0C9E}" type="slidenum">
              <a:rPr lang="en-US"/>
              <a:pPr>
                <a:defRPr/>
              </a:pPr>
              <a:t>‹#›</a:t>
            </a:fld>
            <a:endParaRPr lang="en-US"/>
          </a:p>
        </p:txBody>
      </p:sp>
    </p:spTree>
    <p:extLst>
      <p:ext uri="{BB962C8B-B14F-4D97-AF65-F5344CB8AC3E}">
        <p14:creationId xmlns:p14="http://schemas.microsoft.com/office/powerpoint/2010/main" val="19508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Fall 2021</a:t>
            </a:r>
          </a:p>
        </p:txBody>
      </p:sp>
      <p:sp>
        <p:nvSpPr>
          <p:cNvPr id="6" name="Footer Placeholder 5"/>
          <p:cNvSpPr>
            <a:spLocks noGrp="1"/>
          </p:cNvSpPr>
          <p:nvPr>
            <p:ph type="ftr" sz="quarter" idx="11"/>
          </p:nvPr>
        </p:nvSpPr>
        <p:spPr/>
        <p:txBody>
          <a:bodyPr/>
          <a:lstStyle>
            <a:lvl1pPr>
              <a:defRPr/>
            </a:lvl1pPr>
          </a:lstStyle>
          <a:p>
            <a:r>
              <a:rPr lang="en-US"/>
              <a:t>CVEN 5333 – Physical Hydrology;</a:t>
            </a:r>
          </a:p>
        </p:txBody>
      </p:sp>
      <p:sp>
        <p:nvSpPr>
          <p:cNvPr id="7" name="Slide Number Placeholder 6"/>
          <p:cNvSpPr>
            <a:spLocks noGrp="1"/>
          </p:cNvSpPr>
          <p:nvPr>
            <p:ph type="sldNum" sz="quarter" idx="12"/>
          </p:nvPr>
        </p:nvSpPr>
        <p:spPr/>
        <p:txBody>
          <a:bodyPr/>
          <a:lstStyle>
            <a:lvl1pPr>
              <a:defRPr/>
            </a:lvl1pPr>
          </a:lstStyle>
          <a:p>
            <a:fld id="{34344B0B-E516-44F0-939E-BFFC8C4C7696}"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9" name="Rectangle 6"/>
          <p:cNvSpPr>
            <a:spLocks noGrp="1" noChangeArrowheads="1"/>
          </p:cNvSpPr>
          <p:nvPr>
            <p:ph type="sldNum" sz="quarter" idx="12"/>
          </p:nvPr>
        </p:nvSpPr>
        <p:spPr>
          <a:ln/>
        </p:spPr>
        <p:txBody>
          <a:bodyPr/>
          <a:lstStyle>
            <a:lvl1pPr>
              <a:defRPr/>
            </a:lvl1pPr>
          </a:lstStyle>
          <a:p>
            <a:pPr>
              <a:defRPr/>
            </a:pPr>
            <a:fld id="{F74FB042-6E2E-4EE6-97F1-ED6B1A2F8FEC}" type="slidenum">
              <a:rPr lang="en-US"/>
              <a:pPr>
                <a:defRPr/>
              </a:pPr>
              <a:t>‹#›</a:t>
            </a:fld>
            <a:endParaRPr lang="en-US"/>
          </a:p>
        </p:txBody>
      </p:sp>
    </p:spTree>
    <p:extLst>
      <p:ext uri="{BB962C8B-B14F-4D97-AF65-F5344CB8AC3E}">
        <p14:creationId xmlns:p14="http://schemas.microsoft.com/office/powerpoint/2010/main" val="1924607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5" name="Rectangle 6"/>
          <p:cNvSpPr>
            <a:spLocks noGrp="1" noChangeArrowheads="1"/>
          </p:cNvSpPr>
          <p:nvPr>
            <p:ph type="sldNum" sz="quarter" idx="12"/>
          </p:nvPr>
        </p:nvSpPr>
        <p:spPr>
          <a:ln/>
        </p:spPr>
        <p:txBody>
          <a:bodyPr/>
          <a:lstStyle>
            <a:lvl1pPr>
              <a:defRPr/>
            </a:lvl1pPr>
          </a:lstStyle>
          <a:p>
            <a:pPr>
              <a:defRPr/>
            </a:pPr>
            <a:fld id="{D2651206-8550-4F8B-8041-FE5F46C2D98A}" type="slidenum">
              <a:rPr lang="en-US"/>
              <a:pPr>
                <a:defRPr/>
              </a:pPr>
              <a:t>‹#›</a:t>
            </a:fld>
            <a:endParaRPr lang="en-US"/>
          </a:p>
        </p:txBody>
      </p:sp>
    </p:spTree>
    <p:extLst>
      <p:ext uri="{BB962C8B-B14F-4D97-AF65-F5344CB8AC3E}">
        <p14:creationId xmlns:p14="http://schemas.microsoft.com/office/powerpoint/2010/main" val="1033679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4" name="Rectangle 6"/>
          <p:cNvSpPr>
            <a:spLocks noGrp="1" noChangeArrowheads="1"/>
          </p:cNvSpPr>
          <p:nvPr>
            <p:ph type="sldNum" sz="quarter" idx="12"/>
          </p:nvPr>
        </p:nvSpPr>
        <p:spPr>
          <a:ln/>
        </p:spPr>
        <p:txBody>
          <a:bodyPr/>
          <a:lstStyle>
            <a:lvl1pPr>
              <a:defRPr/>
            </a:lvl1pPr>
          </a:lstStyle>
          <a:p>
            <a:pPr>
              <a:defRPr/>
            </a:pPr>
            <a:fld id="{8F4E6608-416A-4BE0-A932-02504286E0A5}" type="slidenum">
              <a:rPr lang="en-US"/>
              <a:pPr>
                <a:defRPr/>
              </a:pPr>
              <a:t>‹#›</a:t>
            </a:fld>
            <a:endParaRPr lang="en-US"/>
          </a:p>
        </p:txBody>
      </p:sp>
    </p:spTree>
    <p:extLst>
      <p:ext uri="{BB962C8B-B14F-4D97-AF65-F5344CB8AC3E}">
        <p14:creationId xmlns:p14="http://schemas.microsoft.com/office/powerpoint/2010/main" val="1830806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7" name="Rectangle 6"/>
          <p:cNvSpPr>
            <a:spLocks noGrp="1" noChangeArrowheads="1"/>
          </p:cNvSpPr>
          <p:nvPr>
            <p:ph type="sldNum" sz="quarter" idx="12"/>
          </p:nvPr>
        </p:nvSpPr>
        <p:spPr>
          <a:ln/>
        </p:spPr>
        <p:txBody>
          <a:bodyPr/>
          <a:lstStyle>
            <a:lvl1pPr>
              <a:defRPr/>
            </a:lvl1pPr>
          </a:lstStyle>
          <a:p>
            <a:pPr>
              <a:defRPr/>
            </a:pPr>
            <a:fld id="{ABBD02D9-19C4-42FC-A118-1D507973E555}" type="slidenum">
              <a:rPr lang="en-US"/>
              <a:pPr>
                <a:defRPr/>
              </a:pPr>
              <a:t>‹#›</a:t>
            </a:fld>
            <a:endParaRPr lang="en-US"/>
          </a:p>
        </p:txBody>
      </p:sp>
    </p:spTree>
    <p:extLst>
      <p:ext uri="{BB962C8B-B14F-4D97-AF65-F5344CB8AC3E}">
        <p14:creationId xmlns:p14="http://schemas.microsoft.com/office/powerpoint/2010/main" val="1548621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7" name="Rectangle 6"/>
          <p:cNvSpPr>
            <a:spLocks noGrp="1" noChangeArrowheads="1"/>
          </p:cNvSpPr>
          <p:nvPr>
            <p:ph type="sldNum" sz="quarter" idx="12"/>
          </p:nvPr>
        </p:nvSpPr>
        <p:spPr>
          <a:ln/>
        </p:spPr>
        <p:txBody>
          <a:bodyPr/>
          <a:lstStyle>
            <a:lvl1pPr>
              <a:defRPr/>
            </a:lvl1pPr>
          </a:lstStyle>
          <a:p>
            <a:pPr>
              <a:defRPr/>
            </a:pPr>
            <a:fld id="{0BE83061-F74D-40B4-B9D8-3FE5B1FF54E8}" type="slidenum">
              <a:rPr lang="en-US"/>
              <a:pPr>
                <a:defRPr/>
              </a:pPr>
              <a:t>‹#›</a:t>
            </a:fld>
            <a:endParaRPr lang="en-US"/>
          </a:p>
        </p:txBody>
      </p:sp>
    </p:spTree>
    <p:extLst>
      <p:ext uri="{BB962C8B-B14F-4D97-AF65-F5344CB8AC3E}">
        <p14:creationId xmlns:p14="http://schemas.microsoft.com/office/powerpoint/2010/main" val="1847191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6" name="Rectangle 6"/>
          <p:cNvSpPr>
            <a:spLocks noGrp="1" noChangeArrowheads="1"/>
          </p:cNvSpPr>
          <p:nvPr>
            <p:ph type="sldNum" sz="quarter" idx="12"/>
          </p:nvPr>
        </p:nvSpPr>
        <p:spPr>
          <a:ln/>
        </p:spPr>
        <p:txBody>
          <a:bodyPr/>
          <a:lstStyle>
            <a:lvl1pPr>
              <a:defRPr/>
            </a:lvl1pPr>
          </a:lstStyle>
          <a:p>
            <a:pPr>
              <a:defRPr/>
            </a:pPr>
            <a:fld id="{6409EE86-8410-447B-BFA0-388D32258946}" type="slidenum">
              <a:rPr lang="en-US"/>
              <a:pPr>
                <a:defRPr/>
              </a:pPr>
              <a:t>‹#›</a:t>
            </a:fld>
            <a:endParaRPr lang="en-US"/>
          </a:p>
        </p:txBody>
      </p:sp>
    </p:spTree>
    <p:extLst>
      <p:ext uri="{BB962C8B-B14F-4D97-AF65-F5344CB8AC3E}">
        <p14:creationId xmlns:p14="http://schemas.microsoft.com/office/powerpoint/2010/main" val="3353747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Fall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CVEN 5333 – Physical Hydrology; Gooseff</a:t>
            </a:r>
          </a:p>
        </p:txBody>
      </p:sp>
      <p:sp>
        <p:nvSpPr>
          <p:cNvPr id="6" name="Rectangle 6"/>
          <p:cNvSpPr>
            <a:spLocks noGrp="1" noChangeArrowheads="1"/>
          </p:cNvSpPr>
          <p:nvPr>
            <p:ph type="sldNum" sz="quarter" idx="12"/>
          </p:nvPr>
        </p:nvSpPr>
        <p:spPr>
          <a:ln/>
        </p:spPr>
        <p:txBody>
          <a:bodyPr/>
          <a:lstStyle>
            <a:lvl1pPr>
              <a:defRPr/>
            </a:lvl1pPr>
          </a:lstStyle>
          <a:p>
            <a:pPr>
              <a:defRPr/>
            </a:pPr>
            <a:fld id="{6C260FD8-6574-4452-9784-E4B095BC93C7}" type="slidenum">
              <a:rPr lang="en-US"/>
              <a:pPr>
                <a:defRPr/>
              </a:pPr>
              <a:t>‹#›</a:t>
            </a:fld>
            <a:endParaRPr lang="en-US"/>
          </a:p>
        </p:txBody>
      </p:sp>
    </p:spTree>
    <p:extLst>
      <p:ext uri="{BB962C8B-B14F-4D97-AF65-F5344CB8AC3E}">
        <p14:creationId xmlns:p14="http://schemas.microsoft.com/office/powerpoint/2010/main" val="401149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Fall 2021</a:t>
            </a:r>
          </a:p>
        </p:txBody>
      </p:sp>
      <p:sp>
        <p:nvSpPr>
          <p:cNvPr id="8" name="Footer Placeholder 7"/>
          <p:cNvSpPr>
            <a:spLocks noGrp="1"/>
          </p:cNvSpPr>
          <p:nvPr>
            <p:ph type="ftr" sz="quarter" idx="11"/>
          </p:nvPr>
        </p:nvSpPr>
        <p:spPr/>
        <p:txBody>
          <a:bodyPr/>
          <a:lstStyle>
            <a:lvl1pPr>
              <a:defRPr/>
            </a:lvl1pPr>
          </a:lstStyle>
          <a:p>
            <a:r>
              <a:rPr lang="en-US"/>
              <a:t>CVEN 5333 – Physical Hydrology;</a:t>
            </a:r>
          </a:p>
        </p:txBody>
      </p:sp>
      <p:sp>
        <p:nvSpPr>
          <p:cNvPr id="9" name="Slide Number Placeholder 8"/>
          <p:cNvSpPr>
            <a:spLocks noGrp="1"/>
          </p:cNvSpPr>
          <p:nvPr>
            <p:ph type="sldNum" sz="quarter" idx="12"/>
          </p:nvPr>
        </p:nvSpPr>
        <p:spPr/>
        <p:txBody>
          <a:bodyPr/>
          <a:lstStyle>
            <a:lvl1pPr>
              <a:defRPr/>
            </a:lvl1pPr>
          </a:lstStyle>
          <a:p>
            <a:fld id="{AD19C4A8-D4AB-4278-9E5C-A413587703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Fall 2021</a:t>
            </a:r>
          </a:p>
        </p:txBody>
      </p:sp>
      <p:sp>
        <p:nvSpPr>
          <p:cNvPr id="4" name="Footer Placeholder 3"/>
          <p:cNvSpPr>
            <a:spLocks noGrp="1"/>
          </p:cNvSpPr>
          <p:nvPr>
            <p:ph type="ftr" sz="quarter" idx="11"/>
          </p:nvPr>
        </p:nvSpPr>
        <p:spPr/>
        <p:txBody>
          <a:bodyPr/>
          <a:lstStyle>
            <a:lvl1pPr>
              <a:defRPr/>
            </a:lvl1pPr>
          </a:lstStyle>
          <a:p>
            <a:r>
              <a:rPr lang="en-US"/>
              <a:t>CVEN 5333 – Physical Hydrology;</a:t>
            </a:r>
          </a:p>
        </p:txBody>
      </p:sp>
      <p:sp>
        <p:nvSpPr>
          <p:cNvPr id="5" name="Slide Number Placeholder 4"/>
          <p:cNvSpPr>
            <a:spLocks noGrp="1"/>
          </p:cNvSpPr>
          <p:nvPr>
            <p:ph type="sldNum" sz="quarter" idx="12"/>
          </p:nvPr>
        </p:nvSpPr>
        <p:spPr/>
        <p:txBody>
          <a:bodyPr/>
          <a:lstStyle>
            <a:lvl1pPr>
              <a:defRPr/>
            </a:lvl1pPr>
          </a:lstStyle>
          <a:p>
            <a:fld id="{530263EF-BA25-475C-A948-FCA3E610C1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Fall 2021</a:t>
            </a:r>
          </a:p>
        </p:txBody>
      </p:sp>
      <p:sp>
        <p:nvSpPr>
          <p:cNvPr id="3" name="Footer Placeholder 2"/>
          <p:cNvSpPr>
            <a:spLocks noGrp="1"/>
          </p:cNvSpPr>
          <p:nvPr>
            <p:ph type="ftr" sz="quarter" idx="11"/>
          </p:nvPr>
        </p:nvSpPr>
        <p:spPr/>
        <p:txBody>
          <a:bodyPr/>
          <a:lstStyle>
            <a:lvl1pPr>
              <a:defRPr/>
            </a:lvl1pPr>
          </a:lstStyle>
          <a:p>
            <a:r>
              <a:rPr lang="en-US"/>
              <a:t>CVEN 5333 – Physical Hydrology;</a:t>
            </a:r>
          </a:p>
        </p:txBody>
      </p:sp>
      <p:sp>
        <p:nvSpPr>
          <p:cNvPr id="4" name="Slide Number Placeholder 3"/>
          <p:cNvSpPr>
            <a:spLocks noGrp="1"/>
          </p:cNvSpPr>
          <p:nvPr>
            <p:ph type="sldNum" sz="quarter" idx="12"/>
          </p:nvPr>
        </p:nvSpPr>
        <p:spPr/>
        <p:txBody>
          <a:bodyPr/>
          <a:lstStyle>
            <a:lvl1pPr>
              <a:defRPr/>
            </a:lvl1pPr>
          </a:lstStyle>
          <a:p>
            <a:fld id="{3222F9B7-FB28-4D1D-A11A-C5C1306DF8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Fall 2021</a:t>
            </a:r>
          </a:p>
        </p:txBody>
      </p:sp>
      <p:sp>
        <p:nvSpPr>
          <p:cNvPr id="6" name="Footer Placeholder 5"/>
          <p:cNvSpPr>
            <a:spLocks noGrp="1"/>
          </p:cNvSpPr>
          <p:nvPr>
            <p:ph type="ftr" sz="quarter" idx="11"/>
          </p:nvPr>
        </p:nvSpPr>
        <p:spPr/>
        <p:txBody>
          <a:bodyPr/>
          <a:lstStyle>
            <a:lvl1pPr>
              <a:defRPr/>
            </a:lvl1pPr>
          </a:lstStyle>
          <a:p>
            <a:r>
              <a:rPr lang="en-US"/>
              <a:t>CVEN 5333 – Physical Hydrology;</a:t>
            </a:r>
          </a:p>
        </p:txBody>
      </p:sp>
      <p:sp>
        <p:nvSpPr>
          <p:cNvPr id="7" name="Slide Number Placeholder 6"/>
          <p:cNvSpPr>
            <a:spLocks noGrp="1"/>
          </p:cNvSpPr>
          <p:nvPr>
            <p:ph type="sldNum" sz="quarter" idx="12"/>
          </p:nvPr>
        </p:nvSpPr>
        <p:spPr/>
        <p:txBody>
          <a:bodyPr/>
          <a:lstStyle>
            <a:lvl1pPr>
              <a:defRPr/>
            </a:lvl1pPr>
          </a:lstStyle>
          <a:p>
            <a:fld id="{EF0A3298-C71A-465D-9CA2-3190411ABD5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Fall 2021</a:t>
            </a:r>
          </a:p>
        </p:txBody>
      </p:sp>
      <p:sp>
        <p:nvSpPr>
          <p:cNvPr id="6" name="Footer Placeholder 5"/>
          <p:cNvSpPr>
            <a:spLocks noGrp="1"/>
          </p:cNvSpPr>
          <p:nvPr>
            <p:ph type="ftr" sz="quarter" idx="11"/>
          </p:nvPr>
        </p:nvSpPr>
        <p:spPr/>
        <p:txBody>
          <a:bodyPr/>
          <a:lstStyle>
            <a:lvl1pPr>
              <a:defRPr/>
            </a:lvl1pPr>
          </a:lstStyle>
          <a:p>
            <a:r>
              <a:rPr lang="en-US"/>
              <a:t>CVEN 5333 – Physical Hydrology;</a:t>
            </a:r>
          </a:p>
        </p:txBody>
      </p:sp>
      <p:sp>
        <p:nvSpPr>
          <p:cNvPr id="7" name="Slide Number Placeholder 6"/>
          <p:cNvSpPr>
            <a:spLocks noGrp="1"/>
          </p:cNvSpPr>
          <p:nvPr>
            <p:ph type="sldNum" sz="quarter" idx="12"/>
          </p:nvPr>
        </p:nvSpPr>
        <p:spPr/>
        <p:txBody>
          <a:bodyPr/>
          <a:lstStyle>
            <a:lvl1pPr>
              <a:defRPr/>
            </a:lvl1pPr>
          </a:lstStyle>
          <a:p>
            <a:fld id="{58E2F7AE-D820-447B-B773-D97AD4868C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r>
              <a:rPr lang="en-US"/>
              <a:t>Fall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a:t>CVEN 5333 – Physical Hydrology;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AE435E3-C9D2-4FF0-89BD-F95D1BB963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Fall 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CVEN 5333 – Physical Hydrology;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EFAB9-C179-4968-B8AA-7F4A66B6CBA7}" type="slidenum">
              <a:rPr lang="en-US" smtClean="0"/>
              <a:pPr/>
              <a:t>‹#›</a:t>
            </a:fld>
            <a:endParaRPr lang="en-US"/>
          </a:p>
        </p:txBody>
      </p:sp>
    </p:spTree>
    <p:extLst>
      <p:ext uri="{BB962C8B-B14F-4D97-AF65-F5344CB8AC3E}">
        <p14:creationId xmlns:p14="http://schemas.microsoft.com/office/powerpoint/2010/main" val="1073777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Fall 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CVEN 5333 – Physical Hydrology;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EFAB9-C179-4968-B8AA-7F4A66B6CBA7}" type="slidenum">
              <a:rPr lang="en-US" smtClean="0"/>
              <a:pPr/>
              <a:t>‹#›</a:t>
            </a:fld>
            <a:endParaRPr lang="en-US"/>
          </a:p>
        </p:txBody>
      </p:sp>
    </p:spTree>
    <p:extLst>
      <p:ext uri="{BB962C8B-B14F-4D97-AF65-F5344CB8AC3E}">
        <p14:creationId xmlns:p14="http://schemas.microsoft.com/office/powerpoint/2010/main" val="6390447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Fall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CVEN 5333 – Physical Hydrology; Gooseff</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CF62EF5-1394-4B3F-9D7F-7A0A988E6616}" type="slidenum">
              <a:rPr lang="en-US"/>
              <a:pPr>
                <a:defRPr/>
              </a:pPr>
              <a:t>‹#›</a:t>
            </a:fld>
            <a:endParaRPr lang="en-US"/>
          </a:p>
        </p:txBody>
      </p:sp>
    </p:spTree>
    <p:extLst>
      <p:ext uri="{BB962C8B-B14F-4D97-AF65-F5344CB8AC3E}">
        <p14:creationId xmlns:p14="http://schemas.microsoft.com/office/powerpoint/2010/main" val="41229789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ivil.colorado.edu/~balajir/CVEN5333" TargetMode="External"/><Relationship Id="rId2" Type="http://schemas.openxmlformats.org/officeDocument/2006/relationships/hyperlink" Target="mailto:balajir@colorado.edu" TargetMode="Externa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8.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37.wmf"/><Relationship Id="rId3" Type="http://schemas.openxmlformats.org/officeDocument/2006/relationships/image" Target="../media/image31.wmf"/><Relationship Id="rId7" Type="http://schemas.openxmlformats.org/officeDocument/2006/relationships/image" Target="../media/image34.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5.wmf"/><Relationship Id="rId1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40.wmf"/><Relationship Id="rId4" Type="http://schemas.openxmlformats.org/officeDocument/2006/relationships/oleObject" Target="../embeddings/oleObject20.bin"/><Relationship Id="rId9"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4.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e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46.e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oleObject" Target="../embeddings/oleObject28.bin"/><Relationship Id="rId1" Type="http://schemas.openxmlformats.org/officeDocument/2006/relationships/slideLayout" Target="../slideLayouts/slideLayout6.xml"/><Relationship Id="rId6" Type="http://schemas.openxmlformats.org/officeDocument/2006/relationships/oleObject" Target="../embeddings/oleObject30.bin"/><Relationship Id="rId5" Type="http://schemas.openxmlformats.org/officeDocument/2006/relationships/image" Target="../media/image49.wmf"/><Relationship Id="rId4" Type="http://schemas.openxmlformats.org/officeDocument/2006/relationships/oleObject" Target="../embeddings/oleObject29.bin"/><Relationship Id="rId9" Type="http://schemas.openxmlformats.org/officeDocument/2006/relationships/image" Target="../media/image51.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34.bin"/><Relationship Id="rId5" Type="http://schemas.openxmlformats.org/officeDocument/2006/relationships/image" Target="../media/image53.emf"/><Relationship Id="rId4" Type="http://schemas.openxmlformats.org/officeDocument/2006/relationships/oleObject" Target="../embeddings/oleObject33.bin"/><Relationship Id="rId9" Type="http://schemas.openxmlformats.org/officeDocument/2006/relationships/image" Target="../media/image55.wmf"/></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58.wmf"/><Relationship Id="rId4" Type="http://schemas.openxmlformats.org/officeDocument/2006/relationships/oleObject" Target="../embeddings/oleObject3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39.bin"/><Relationship Id="rId1" Type="http://schemas.openxmlformats.org/officeDocument/2006/relationships/slideLayout" Target="../slideLayouts/slideLayout7.xml"/><Relationship Id="rId6" Type="http://schemas.openxmlformats.org/officeDocument/2006/relationships/oleObject" Target="../embeddings/oleObject41.bin"/><Relationship Id="rId5" Type="http://schemas.openxmlformats.org/officeDocument/2006/relationships/image" Target="../media/image61.emf"/><Relationship Id="rId4" Type="http://schemas.openxmlformats.org/officeDocument/2006/relationships/oleObject" Target="../embeddings/oleObject40.bin"/><Relationship Id="rId9" Type="http://schemas.openxmlformats.org/officeDocument/2006/relationships/image" Target="../media/image63.wmf"/></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4.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oleObject" Target="../embeddings/oleObject44.bin"/><Relationship Id="rId5" Type="http://schemas.openxmlformats.org/officeDocument/2006/relationships/image" Target="../media/image57.wmf"/><Relationship Id="rId4" Type="http://schemas.openxmlformats.org/officeDocument/2006/relationships/oleObject" Target="../embeddings/oleObject43.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70.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7.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49.bin"/><Relationship Id="rId14" Type="http://schemas.openxmlformats.org/officeDocument/2006/relationships/image" Target="../media/image71.wmf"/></Relationships>
</file>

<file path=ppt/slides/_rels/slide4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oleObject" Target="../embeddings/oleObject52.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457200"/>
            <a:ext cx="7772400" cy="1143000"/>
          </a:xfrm>
        </p:spPr>
        <p:txBody>
          <a:bodyPr>
            <a:normAutofit fontScale="90000"/>
          </a:bodyPr>
          <a:lstStyle/>
          <a:p>
            <a:r>
              <a:rPr lang="en-US" sz="3600" dirty="0"/>
              <a:t>Physical Hydrology &amp; </a:t>
            </a:r>
            <a:r>
              <a:rPr lang="en-US" sz="3600" dirty="0" err="1"/>
              <a:t>Hydroclimatology</a:t>
            </a:r>
            <a:br>
              <a:rPr lang="en-US" sz="3600" dirty="0"/>
            </a:br>
            <a:r>
              <a:rPr lang="en-US" sz="3600" dirty="0"/>
              <a:t>(</a:t>
            </a:r>
            <a:r>
              <a:rPr lang="en-US" sz="3600" dirty="0" err="1"/>
              <a:t>Multiscale</a:t>
            </a:r>
            <a:r>
              <a:rPr lang="en-US" sz="3600" dirty="0"/>
              <a:t> Hydrology)</a:t>
            </a:r>
          </a:p>
        </p:txBody>
      </p:sp>
      <p:sp>
        <p:nvSpPr>
          <p:cNvPr id="172035" name="Rectangle 3"/>
          <p:cNvSpPr>
            <a:spLocks noGrp="1" noChangeArrowheads="1"/>
          </p:cNvSpPr>
          <p:nvPr>
            <p:ph type="body" idx="1"/>
          </p:nvPr>
        </p:nvSpPr>
        <p:spPr>
          <a:xfrm>
            <a:off x="685800" y="1828800"/>
            <a:ext cx="7772400" cy="4114800"/>
          </a:xfrm>
        </p:spPr>
        <p:txBody>
          <a:bodyPr/>
          <a:lstStyle/>
          <a:p>
            <a:pPr marL="0" indent="0" algn="ctr">
              <a:lnSpc>
                <a:spcPct val="90000"/>
              </a:lnSpc>
              <a:buFontTx/>
              <a:buNone/>
            </a:pPr>
            <a:r>
              <a:rPr lang="en-US" sz="2800" dirty="0">
                <a:solidFill>
                  <a:srgbClr val="FF3300"/>
                </a:solidFill>
              </a:rPr>
              <a:t>A science dealing with the properties, distribution and circulation of water.</a:t>
            </a:r>
          </a:p>
          <a:p>
            <a:pPr marL="0" indent="0" algn="ctr">
              <a:lnSpc>
                <a:spcPct val="90000"/>
              </a:lnSpc>
              <a:buFontTx/>
              <a:buNone/>
            </a:pPr>
            <a:endParaRPr lang="en-US" sz="2800" dirty="0"/>
          </a:p>
          <a:p>
            <a:pPr marL="0" indent="0" algn="ctr">
              <a:lnSpc>
                <a:spcPct val="90000"/>
              </a:lnSpc>
              <a:buFontTx/>
              <a:buNone/>
            </a:pPr>
            <a:r>
              <a:rPr lang="en-US" sz="2800" dirty="0"/>
              <a:t>R. </a:t>
            </a:r>
            <a:r>
              <a:rPr lang="en-US" sz="2800" dirty="0" err="1"/>
              <a:t>Balaji</a:t>
            </a:r>
            <a:endParaRPr lang="en-US" sz="2800" dirty="0"/>
          </a:p>
          <a:p>
            <a:pPr marL="0" indent="0" algn="ctr">
              <a:lnSpc>
                <a:spcPct val="90000"/>
              </a:lnSpc>
              <a:buFontTx/>
              <a:buNone/>
            </a:pPr>
            <a:endParaRPr lang="en-US" sz="2800" u="sng" dirty="0">
              <a:solidFill>
                <a:schemeClr val="accent2"/>
              </a:solidFill>
            </a:endParaRPr>
          </a:p>
          <a:p>
            <a:pPr marL="0" indent="0" algn="ctr">
              <a:lnSpc>
                <a:spcPct val="90000"/>
              </a:lnSpc>
              <a:buFontTx/>
              <a:buNone/>
            </a:pPr>
            <a:r>
              <a:rPr lang="en-US" sz="2800" dirty="0">
                <a:hlinkClick r:id="rId2"/>
              </a:rPr>
              <a:t>balajir@colorado.edu</a:t>
            </a:r>
            <a:endParaRPr lang="en-US" sz="2800" dirty="0"/>
          </a:p>
          <a:p>
            <a:pPr marL="0" indent="0" algn="ctr">
              <a:lnSpc>
                <a:spcPct val="90000"/>
              </a:lnSpc>
              <a:buFontTx/>
              <a:buNone/>
            </a:pPr>
            <a:r>
              <a:rPr lang="en-US" sz="2800" dirty="0"/>
              <a:t>CVEN5333 </a:t>
            </a:r>
            <a:r>
              <a:rPr lang="en-US" sz="2800" dirty="0">
                <a:hlinkClick r:id="rId3"/>
              </a:rPr>
              <a:t>http://civil.colorado.edu/~balajir/CVEN5333</a:t>
            </a:r>
            <a:endParaRPr lang="en-US" sz="2800" dirty="0"/>
          </a:p>
          <a:p>
            <a:pPr marL="0" indent="0" algn="ctr">
              <a:lnSpc>
                <a:spcPct val="90000"/>
              </a:lnSpc>
              <a:buNone/>
            </a:pPr>
            <a:r>
              <a:rPr lang="en-US" sz="2800" dirty="0"/>
              <a:t>Includes slides from Prof. Mike </a:t>
            </a:r>
            <a:r>
              <a:rPr lang="en-US" sz="2800" dirty="0" err="1"/>
              <a:t>Gooseff</a:t>
            </a:r>
            <a:r>
              <a:rPr lang="en-US" sz="2800" dirty="0"/>
              <a:t> </a:t>
            </a:r>
          </a:p>
          <a:p>
            <a:pPr marL="0" indent="0" algn="ctr">
              <a:lnSpc>
                <a:spcPct val="90000"/>
              </a:lnSpc>
              <a:buFontTx/>
              <a:buNone/>
            </a:pPr>
            <a:r>
              <a:rPr lang="en-US" sz="2800" dirty="0"/>
              <a:t>   </a:t>
            </a:r>
          </a:p>
          <a:p>
            <a:pPr marL="0" indent="0" algn="ctr">
              <a:lnSpc>
                <a:spcPct val="90000"/>
              </a:lnSpc>
            </a:pPr>
            <a:endParaRPr lang="en-US" sz="2800" dirty="0"/>
          </a:p>
        </p:txBody>
      </p:sp>
      <p:sp>
        <p:nvSpPr>
          <p:cNvPr id="2" name="Footer Placeholder 1">
            <a:extLst>
              <a:ext uri="{FF2B5EF4-FFF2-40B4-BE49-F238E27FC236}">
                <a16:creationId xmlns:a16="http://schemas.microsoft.com/office/drawing/2014/main" id="{89B27275-7803-73B4-41CA-EC81F385FA5E}"/>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Garamond" pitchFamily="18" charset="0"/>
                <a:ea typeface="+mn-ea"/>
                <a:cs typeface="+mn-cs"/>
              </a:rPr>
              <a:t>CVEN 5333 – Physical Hydrology; Gooseff</a:t>
            </a:r>
          </a:p>
        </p:txBody>
      </p:sp>
    </p:spTree>
    <p:extLst>
      <p:ext uri="{BB962C8B-B14F-4D97-AF65-F5344CB8AC3E}">
        <p14:creationId xmlns:p14="http://schemas.microsoft.com/office/powerpoint/2010/main" val="317488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Infiltration</a:t>
            </a:r>
            <a:br>
              <a:rPr lang="en-US" dirty="0"/>
            </a:br>
            <a:r>
              <a:rPr lang="en-US" sz="3600" i="1" dirty="0"/>
              <a:t>some definitions</a:t>
            </a:r>
            <a:endParaRPr lang="en-US" sz="3600" dirty="0"/>
          </a:p>
        </p:txBody>
      </p:sp>
      <p:sp>
        <p:nvSpPr>
          <p:cNvPr id="3" name="Content Placeholder 2"/>
          <p:cNvSpPr>
            <a:spLocks noGrp="1"/>
          </p:cNvSpPr>
          <p:nvPr>
            <p:ph idx="1"/>
          </p:nvPr>
        </p:nvSpPr>
        <p:spPr>
          <a:xfrm>
            <a:off x="457200" y="1417638"/>
            <a:ext cx="8229600" cy="5135562"/>
          </a:xfrm>
        </p:spPr>
        <p:txBody>
          <a:bodyPr>
            <a:normAutofit fontScale="85000" lnSpcReduction="20000"/>
          </a:bodyPr>
          <a:lstStyle/>
          <a:p>
            <a:r>
              <a:rPr lang="en-US" b="1" dirty="0"/>
              <a:t>Depth of ponding</a:t>
            </a:r>
            <a:r>
              <a:rPr lang="en-US" dirty="0"/>
              <a:t>, </a:t>
            </a:r>
            <a:r>
              <a:rPr lang="en-US" i="1" dirty="0"/>
              <a:t>H</a:t>
            </a:r>
            <a:r>
              <a:rPr lang="en-US" dirty="0"/>
              <a:t>(</a:t>
            </a:r>
            <a:r>
              <a:rPr lang="en-US" i="1" dirty="0"/>
              <a:t>t</a:t>
            </a:r>
            <a:r>
              <a:rPr lang="en-US" dirty="0"/>
              <a:t>) – the depth of water standing on the surface. </a:t>
            </a:r>
          </a:p>
          <a:p>
            <a:r>
              <a:rPr lang="en-US" dirty="0"/>
              <a:t>3 ponding conditions:</a:t>
            </a:r>
          </a:p>
          <a:p>
            <a:pPr lvl="1"/>
            <a:r>
              <a:rPr lang="en-US" i="1" dirty="0"/>
              <a:t>No ponding: infiltration rate is the same as water-input rate;  </a:t>
            </a:r>
            <a:r>
              <a:rPr lang="en-US" b="1" i="1" dirty="0"/>
              <a:t>H(t) = 0;  w(t) ≤ f*(t) </a:t>
            </a:r>
          </a:p>
          <a:p>
            <a:pPr marL="457200" lvl="1" indent="0">
              <a:buNone/>
            </a:pPr>
            <a:endParaRPr lang="en-US" b="1" i="1" dirty="0"/>
          </a:p>
          <a:p>
            <a:pPr lvl="1"/>
            <a:r>
              <a:rPr lang="en-US" i="1" dirty="0"/>
              <a:t>Saturation from above: ponding is present because water-input rate exceeds </a:t>
            </a:r>
            <a:r>
              <a:rPr lang="en-US" i="1" dirty="0" err="1"/>
              <a:t>infiltratability</a:t>
            </a:r>
            <a:r>
              <a:rPr lang="en-US" i="1" dirty="0"/>
              <a:t>;  </a:t>
            </a:r>
            <a:r>
              <a:rPr lang="en-US" b="1" i="1" dirty="0"/>
              <a:t>H(t) &gt; 0;   f(t) = f*(t) ≤ w(t)</a:t>
            </a:r>
          </a:p>
          <a:p>
            <a:pPr marL="457200" lvl="1" indent="0">
              <a:buNone/>
            </a:pPr>
            <a:endParaRPr lang="en-US" b="1" i="1" dirty="0"/>
          </a:p>
          <a:p>
            <a:pPr lvl="1"/>
            <a:r>
              <a:rPr lang="en-US" i="1" dirty="0"/>
              <a:t>Saturation from below: ponding is present because the water table has risen to the surface; </a:t>
            </a:r>
            <a:r>
              <a:rPr lang="en-US" b="1" i="1" dirty="0"/>
              <a:t>H(t) ≥ 0;   f(t) = f*(t) = 0</a:t>
            </a:r>
            <a:br>
              <a:rPr lang="en-US" dirty="0"/>
            </a:b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spTree>
    <p:extLst>
      <p:ext uri="{BB962C8B-B14F-4D97-AF65-F5344CB8AC3E}">
        <p14:creationId xmlns:p14="http://schemas.microsoft.com/office/powerpoint/2010/main" val="202930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a:t>Infiltration Process</a:t>
            </a:r>
            <a:endParaRPr lang="en-US" sz="4900" i="1" dirty="0"/>
          </a:p>
        </p:txBody>
      </p:sp>
      <p:sp>
        <p:nvSpPr>
          <p:cNvPr id="3" name="Content Placeholder 2"/>
          <p:cNvSpPr>
            <a:spLocks noGrp="1"/>
          </p:cNvSpPr>
          <p:nvPr>
            <p:ph idx="1"/>
          </p:nvPr>
        </p:nvSpPr>
        <p:spPr>
          <a:xfrm>
            <a:off x="457200" y="1417638"/>
            <a:ext cx="8382000" cy="5059362"/>
          </a:xfrm>
        </p:spPr>
        <p:txBody>
          <a:bodyPr>
            <a:normAutofit/>
          </a:bodyPr>
          <a:lstStyle/>
          <a:p>
            <a:pPr marL="0" indent="0">
              <a:buNone/>
            </a:pPr>
            <a:r>
              <a:rPr lang="en-US" dirty="0"/>
              <a:t>What’s the sequence of infiltration?</a:t>
            </a:r>
          </a:p>
          <a:p>
            <a:pPr marL="0" indent="0">
              <a:buNone/>
            </a:pPr>
            <a:r>
              <a:rPr lang="en-US" sz="2800" i="1" dirty="0">
                <a:sym typeface="Wingdings"/>
              </a:rPr>
              <a:t>Let’s assume that rainfall rate is constant…</a:t>
            </a:r>
          </a:p>
          <a:p>
            <a:pPr marL="514350" indent="-514350">
              <a:buFont typeface="+mj-lt"/>
              <a:buAutoNum type="arabicPeriod"/>
            </a:pPr>
            <a:r>
              <a:rPr lang="en-US" i="1" dirty="0">
                <a:sym typeface="Wingdings"/>
              </a:rPr>
              <a:t>At first, all rain will infiltrate</a:t>
            </a:r>
          </a:p>
          <a:p>
            <a:pPr marL="514350" indent="-514350">
              <a:buFont typeface="+mj-lt"/>
              <a:buAutoNum type="arabicPeriod"/>
            </a:pPr>
            <a:r>
              <a:rPr lang="en-US" i="1" dirty="0">
                <a:sym typeface="Wingdings"/>
              </a:rPr>
              <a:t>Then, as time goes on, the infiltration capacity of the soil decreases</a:t>
            </a:r>
          </a:p>
          <a:p>
            <a:pPr marL="514350" indent="-514350">
              <a:buFont typeface="+mj-lt"/>
              <a:buAutoNum type="arabicPeriod"/>
            </a:pPr>
            <a:r>
              <a:rPr lang="en-US" i="1" dirty="0">
                <a:sym typeface="Wingdings"/>
              </a:rPr>
              <a:t>As a consequence, the actual infiltration rate decreases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7" name="Picture 6"/>
          <p:cNvPicPr>
            <a:picLocks noChangeAspect="1"/>
          </p:cNvPicPr>
          <p:nvPr/>
        </p:nvPicPr>
        <p:blipFill>
          <a:blip r:embed="rId3"/>
          <a:stretch>
            <a:fillRect/>
          </a:stretch>
        </p:blipFill>
        <p:spPr>
          <a:xfrm>
            <a:off x="4724400" y="3947319"/>
            <a:ext cx="4419600" cy="2836107"/>
          </a:xfrm>
          <a:prstGeom prst="rect">
            <a:avLst/>
          </a:prstGeom>
        </p:spPr>
      </p:pic>
    </p:spTree>
    <p:extLst>
      <p:ext uri="{BB962C8B-B14F-4D97-AF65-F5344CB8AC3E}">
        <p14:creationId xmlns:p14="http://schemas.microsoft.com/office/powerpoint/2010/main" val="182100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a:t>Infiltration Process</a:t>
            </a:r>
            <a:endParaRPr lang="en-US" sz="4900" i="1" dirty="0"/>
          </a:p>
        </p:txBody>
      </p:sp>
      <p:sp>
        <p:nvSpPr>
          <p:cNvPr id="3" name="Content Placeholder 2"/>
          <p:cNvSpPr>
            <a:spLocks noGrp="1"/>
          </p:cNvSpPr>
          <p:nvPr>
            <p:ph idx="1"/>
          </p:nvPr>
        </p:nvSpPr>
        <p:spPr>
          <a:xfrm>
            <a:off x="457200" y="1417638"/>
            <a:ext cx="8382000" cy="5059362"/>
          </a:xfrm>
        </p:spPr>
        <p:txBody>
          <a:bodyPr>
            <a:normAutofit/>
          </a:bodyPr>
          <a:lstStyle/>
          <a:p>
            <a:pPr marL="0" indent="0">
              <a:buNone/>
            </a:pPr>
            <a:r>
              <a:rPr lang="en-US" sz="2800" i="1" dirty="0"/>
              <a:t>4. If infiltration decreases </a:t>
            </a:r>
            <a:br>
              <a:rPr lang="en-US" sz="2800" i="1" dirty="0"/>
            </a:br>
            <a:r>
              <a:rPr lang="en-US" sz="2800" i="1" dirty="0"/>
              <a:t>but rainfall rate stays the </a:t>
            </a:r>
            <a:br>
              <a:rPr lang="en-US" sz="2800" i="1" dirty="0"/>
            </a:br>
            <a:r>
              <a:rPr lang="en-US" sz="2800" i="1" dirty="0"/>
              <a:t>same, what happens? </a:t>
            </a:r>
            <a:br>
              <a:rPr lang="en-US" sz="2800" i="1" dirty="0">
                <a:sym typeface="Wingdings"/>
              </a:rPr>
            </a:br>
            <a:endParaRPr lang="en-US" sz="2800" i="1" dirty="0">
              <a:sym typeface="Wingdings"/>
            </a:endParaRPr>
          </a:p>
          <a:p>
            <a:pPr marL="0" indent="0">
              <a:buNone/>
            </a:pPr>
            <a:endParaRPr lang="en-US" sz="2800" i="1" dirty="0">
              <a:sym typeface="Wingdings"/>
            </a:endParaRPr>
          </a:p>
          <a:p>
            <a:pPr marL="0" indent="0">
              <a:buNone/>
            </a:pPr>
            <a:r>
              <a:rPr lang="en-US" sz="2800" i="1" dirty="0">
                <a:sym typeface="Wingdings"/>
              </a:rPr>
              <a:t>So, the rate sequence is: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7" name="Picture 6"/>
          <p:cNvPicPr>
            <a:picLocks noChangeAspect="1"/>
          </p:cNvPicPr>
          <p:nvPr/>
        </p:nvPicPr>
        <p:blipFill>
          <a:blip r:embed="rId3"/>
          <a:stretch>
            <a:fillRect/>
          </a:stretch>
        </p:blipFill>
        <p:spPr>
          <a:xfrm>
            <a:off x="4724400" y="1417638"/>
            <a:ext cx="4419600" cy="2836107"/>
          </a:xfrm>
          <a:prstGeom prst="rect">
            <a:avLst/>
          </a:prstGeom>
        </p:spPr>
      </p:pic>
      <p:pic>
        <p:nvPicPr>
          <p:cNvPr id="8" name="Picture 7"/>
          <p:cNvPicPr>
            <a:picLocks noChangeAspect="1"/>
          </p:cNvPicPr>
          <p:nvPr/>
        </p:nvPicPr>
        <p:blipFill>
          <a:blip r:embed="rId4"/>
          <a:stretch>
            <a:fillRect/>
          </a:stretch>
        </p:blipFill>
        <p:spPr>
          <a:xfrm>
            <a:off x="634541" y="4253745"/>
            <a:ext cx="1956259" cy="629405"/>
          </a:xfrm>
          <a:prstGeom prst="rect">
            <a:avLst/>
          </a:prstGeom>
        </p:spPr>
      </p:pic>
      <p:pic>
        <p:nvPicPr>
          <p:cNvPr id="9" name="Picture 8"/>
          <p:cNvPicPr>
            <a:picLocks noChangeAspect="1"/>
          </p:cNvPicPr>
          <p:nvPr/>
        </p:nvPicPr>
        <p:blipFill>
          <a:blip r:embed="rId5"/>
          <a:stretch>
            <a:fillRect/>
          </a:stretch>
        </p:blipFill>
        <p:spPr>
          <a:xfrm>
            <a:off x="634541" y="4787702"/>
            <a:ext cx="4800600" cy="1104900"/>
          </a:xfrm>
          <a:prstGeom prst="rect">
            <a:avLst/>
          </a:prstGeom>
        </p:spPr>
      </p:pic>
      <p:pic>
        <p:nvPicPr>
          <p:cNvPr id="10" name="Picture 9"/>
          <p:cNvPicPr>
            <a:picLocks noChangeAspect="1"/>
          </p:cNvPicPr>
          <p:nvPr/>
        </p:nvPicPr>
        <p:blipFill>
          <a:blip r:embed="rId6"/>
          <a:stretch>
            <a:fillRect/>
          </a:stretch>
        </p:blipFill>
        <p:spPr>
          <a:xfrm>
            <a:off x="552450" y="5778500"/>
            <a:ext cx="5143500" cy="1079500"/>
          </a:xfrm>
          <a:prstGeom prst="rect">
            <a:avLst/>
          </a:prstGeom>
        </p:spPr>
      </p:pic>
    </p:spTree>
    <p:extLst>
      <p:ext uri="{BB962C8B-B14F-4D97-AF65-F5344CB8AC3E}">
        <p14:creationId xmlns:p14="http://schemas.microsoft.com/office/powerpoint/2010/main" val="426761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t>Infiltration Process</a:t>
            </a:r>
          </a:p>
        </p:txBody>
      </p:sp>
      <p:sp>
        <p:nvSpPr>
          <p:cNvPr id="3" name="Content Placeholder 2"/>
          <p:cNvSpPr>
            <a:spLocks noGrp="1"/>
          </p:cNvSpPr>
          <p:nvPr>
            <p:ph idx="1"/>
          </p:nvPr>
        </p:nvSpPr>
        <p:spPr>
          <a:xfrm>
            <a:off x="457200" y="1600200"/>
            <a:ext cx="3953932" cy="4756150"/>
          </a:xfrm>
        </p:spPr>
        <p:txBody>
          <a:bodyPr>
            <a:normAutofit/>
          </a:bodyPr>
          <a:lstStyle/>
          <a:p>
            <a:pPr marL="0" indent="0">
              <a:buNone/>
            </a:pPr>
            <a:r>
              <a:rPr lang="en-US" sz="2600" dirty="0"/>
              <a:t>Amount and rate of infiltration is controlled by</a:t>
            </a:r>
            <a:r>
              <a:rPr lang="en-US" sz="2600"/>
              <a:t>: </a:t>
            </a:r>
            <a:endParaRPr lang="en-US" sz="2600"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26626" name="Picture 2" descr="mage result for soil water infil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1981200"/>
            <a:ext cx="4724401" cy="3271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7287DA-B877-ACF8-15B9-843C7B46AFE9}"/>
              </a:ext>
            </a:extLst>
          </p:cNvPr>
          <p:cNvSpPr txBox="1"/>
          <p:nvPr/>
        </p:nvSpPr>
        <p:spPr>
          <a:xfrm>
            <a:off x="457200" y="3247807"/>
            <a:ext cx="4660250" cy="3108543"/>
          </a:xfrm>
          <a:prstGeom prst="rect">
            <a:avLst/>
          </a:prstGeom>
          <a:noFill/>
        </p:spPr>
        <p:txBody>
          <a:bodyPr wrap="none" rtlCol="0">
            <a:spAutoFit/>
          </a:bodyPr>
          <a:lstStyle/>
          <a:p>
            <a:pPr marL="171450" indent="-171450">
              <a:buFont typeface="Arial" charset="0"/>
              <a:buChar char="•"/>
            </a:pPr>
            <a:r>
              <a:rPr lang="en-US" b="1" dirty="0"/>
              <a:t>Surface K</a:t>
            </a:r>
          </a:p>
          <a:p>
            <a:pPr marL="171450" indent="-171450">
              <a:buFont typeface="Arial" charset="0"/>
              <a:buChar char="•"/>
            </a:pPr>
            <a:r>
              <a:rPr lang="en-US" b="1" dirty="0"/>
              <a:t>rate of water application </a:t>
            </a:r>
          </a:p>
          <a:p>
            <a:pPr marL="171450" indent="-171450">
              <a:buFont typeface="Arial" charset="0"/>
              <a:buChar char="•"/>
            </a:pPr>
            <a:r>
              <a:rPr lang="en-US" b="1" dirty="0"/>
              <a:t>Starting </a:t>
            </a:r>
            <a:r>
              <a:rPr lang="en-US" b="1" dirty="0">
                <a:latin typeface="Symbol" charset="2"/>
                <a:ea typeface="Symbol" charset="2"/>
                <a:cs typeface="Symbol" charset="2"/>
              </a:rPr>
              <a:t>q</a:t>
            </a:r>
          </a:p>
          <a:p>
            <a:pPr marL="171450" indent="-171450">
              <a:buFont typeface="Arial" charset="0"/>
              <a:buChar char="•"/>
            </a:pPr>
            <a:r>
              <a:rPr lang="en-US" b="1" dirty="0"/>
              <a:t>Surface slope/roughness</a:t>
            </a:r>
          </a:p>
          <a:p>
            <a:pPr marL="171450" indent="-171450">
              <a:buFont typeface="Arial" charset="0"/>
              <a:buChar char="•"/>
            </a:pPr>
            <a:r>
              <a:rPr lang="en-US" b="1" dirty="0"/>
              <a:t>Soil chemical characteristics</a:t>
            </a:r>
          </a:p>
          <a:p>
            <a:pPr marL="171450" indent="-171450">
              <a:buFont typeface="Arial" charset="0"/>
              <a:buChar char="•"/>
            </a:pPr>
            <a:r>
              <a:rPr lang="en-US" b="1" dirty="0"/>
              <a:t>Properties of water</a:t>
            </a:r>
          </a:p>
          <a:p>
            <a:endParaRPr lang="en-US" dirty="0"/>
          </a:p>
        </p:txBody>
      </p:sp>
    </p:spTree>
    <p:extLst>
      <p:ext uri="{BB962C8B-B14F-4D97-AF65-F5344CB8AC3E}">
        <p14:creationId xmlns:p14="http://schemas.microsoft.com/office/powerpoint/2010/main" val="385789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Example: </a:t>
            </a:r>
            <a:r>
              <a:rPr lang="en-US"/>
              <a:t>comparing infiltration </a:t>
            </a:r>
            <a:r>
              <a:rPr lang="en-US" dirty="0"/>
              <a:t>in sandy vs. clayey soils</a:t>
            </a:r>
            <a:r>
              <a:rPr lang="is-IS" dirty="0"/>
              <a:t>…</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1026" name="Picture 2" descr="mage result for soil water infil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17638"/>
            <a:ext cx="6888508" cy="497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7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a:t>Measuring Infiltration</a:t>
            </a:r>
            <a:br>
              <a:rPr lang="en-US" dirty="0"/>
            </a:br>
            <a:r>
              <a:rPr lang="en-US" sz="3600" i="1" dirty="0"/>
              <a:t>Ring </a:t>
            </a:r>
            <a:r>
              <a:rPr lang="en-US" sz="3600" i="1" dirty="0" err="1"/>
              <a:t>Infiltrometer</a:t>
            </a:r>
            <a:endParaRPr lang="en-US" sz="3600" i="1" dirty="0"/>
          </a:p>
        </p:txBody>
      </p:sp>
      <p:sp>
        <p:nvSpPr>
          <p:cNvPr id="3" name="Content Placeholder 2"/>
          <p:cNvSpPr>
            <a:spLocks noGrp="1"/>
          </p:cNvSpPr>
          <p:nvPr>
            <p:ph idx="1"/>
          </p:nvPr>
        </p:nvSpPr>
        <p:spPr>
          <a:xfrm>
            <a:off x="457200" y="1600200"/>
            <a:ext cx="3505200" cy="4525963"/>
          </a:xfrm>
        </p:spPr>
        <p:txBody>
          <a:bodyPr/>
          <a:lstStyle/>
          <a:p>
            <a:r>
              <a:rPr lang="en-US" dirty="0"/>
              <a:t>Basic idea – create a constant head boundary at surface and </a:t>
            </a:r>
            <a:br>
              <a:rPr lang="en-US" dirty="0"/>
            </a:b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5361"/>
          <a:stretch/>
        </p:blipFill>
        <p:spPr>
          <a:xfrm>
            <a:off x="4164508" y="1647824"/>
            <a:ext cx="4979492" cy="4143375"/>
          </a:xfrm>
          <a:prstGeom prst="rect">
            <a:avLst/>
          </a:prstGeom>
        </p:spPr>
      </p:pic>
      <p:sp>
        <p:nvSpPr>
          <p:cNvPr id="9" name="TextBox 8">
            <a:extLst>
              <a:ext uri="{FF2B5EF4-FFF2-40B4-BE49-F238E27FC236}">
                <a16:creationId xmlns:a16="http://schemas.microsoft.com/office/drawing/2014/main" id="{1D2ED087-6052-5154-95FD-517BAE17CE0B}"/>
              </a:ext>
            </a:extLst>
          </p:cNvPr>
          <p:cNvSpPr txBox="1"/>
          <p:nvPr/>
        </p:nvSpPr>
        <p:spPr>
          <a:xfrm>
            <a:off x="838200" y="3719511"/>
            <a:ext cx="4572000" cy="1384995"/>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record rate of infiltration (i.e., rate of refill to keep water level constant)</a:t>
            </a:r>
          </a:p>
        </p:txBody>
      </p:sp>
    </p:spTree>
    <p:extLst>
      <p:ext uri="{BB962C8B-B14F-4D97-AF65-F5344CB8AC3E}">
        <p14:creationId xmlns:p14="http://schemas.microsoft.com/office/powerpoint/2010/main" val="175453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a:t>Measuring Infiltration</a:t>
            </a:r>
            <a:br>
              <a:rPr lang="en-US" dirty="0"/>
            </a:br>
            <a:r>
              <a:rPr lang="en-US" sz="3600" i="1" dirty="0"/>
              <a:t>Double Ring </a:t>
            </a:r>
            <a:r>
              <a:rPr lang="en-US" sz="3600" i="1" dirty="0" err="1"/>
              <a:t>Infiltrometer</a:t>
            </a:r>
            <a:r>
              <a:rPr lang="en-US" sz="3600" i="1" dirty="0"/>
              <a:t> – more control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3074" name="Picture 2" descr="nfiltro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4096"/>
            <a:ext cx="4669626" cy="52361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filtrome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030" y="1600200"/>
            <a:ext cx="4259214" cy="477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3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a:t>Measuring Infiltration</a:t>
            </a:r>
            <a:br>
              <a:rPr lang="en-US" dirty="0"/>
            </a:br>
            <a:r>
              <a:rPr lang="en-US" sz="3600" i="1" dirty="0"/>
              <a:t>Tension/Disc </a:t>
            </a:r>
            <a:r>
              <a:rPr lang="en-US" sz="3600" i="1" dirty="0" err="1"/>
              <a:t>Infiltrometer</a:t>
            </a:r>
            <a:endParaRPr lang="en-US" i="1" dirty="0"/>
          </a:p>
        </p:txBody>
      </p:sp>
      <p:sp>
        <p:nvSpPr>
          <p:cNvPr id="3" name="Content Placeholder 2"/>
          <p:cNvSpPr>
            <a:spLocks noGrp="1"/>
          </p:cNvSpPr>
          <p:nvPr>
            <p:ph idx="1"/>
          </p:nvPr>
        </p:nvSpPr>
        <p:spPr>
          <a:xfrm>
            <a:off x="457200" y="1600200"/>
            <a:ext cx="3319462" cy="4525963"/>
          </a:xfrm>
        </p:spPr>
        <p:txBody>
          <a:bodyPr/>
          <a:lstStyle/>
          <a:p>
            <a:r>
              <a:rPr lang="en-US" dirty="0"/>
              <a:t>Similar idea to ring </a:t>
            </a:r>
            <a:r>
              <a:rPr lang="en-US" dirty="0" err="1"/>
              <a:t>infiltrometers</a:t>
            </a:r>
            <a:endParaRPr lang="en-US" dirty="0"/>
          </a:p>
          <a:p>
            <a:pPr lvl="3"/>
            <a:endParaRPr lang="en-US" dirty="0"/>
          </a:p>
          <a:p>
            <a:r>
              <a:rPr lang="en-US" dirty="0"/>
              <a:t>Water enters the soils though a porous disc </a:t>
            </a:r>
          </a:p>
          <a:p>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5122" name="Picture 2" descr="mage result for disc infilt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968" y="1519606"/>
            <a:ext cx="5073732" cy="483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43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a:t>Measuring Infiltration</a:t>
            </a:r>
            <a:br>
              <a:rPr lang="en-US" dirty="0"/>
            </a:br>
            <a:r>
              <a:rPr lang="en-US" sz="3600" i="1" dirty="0"/>
              <a:t>Sprinkler-Plot Studies</a:t>
            </a:r>
            <a:endParaRPr lang="en-US" i="1" dirty="0"/>
          </a:p>
        </p:txBody>
      </p:sp>
      <p:sp>
        <p:nvSpPr>
          <p:cNvPr id="3" name="Content Placeholder 2"/>
          <p:cNvSpPr>
            <a:spLocks noGrp="1"/>
          </p:cNvSpPr>
          <p:nvPr>
            <p:ph idx="1"/>
          </p:nvPr>
        </p:nvSpPr>
        <p:spPr>
          <a:xfrm>
            <a:off x="457200" y="1600200"/>
            <a:ext cx="4572000" cy="4525963"/>
          </a:xfrm>
        </p:spPr>
        <p:txBody>
          <a:bodyPr/>
          <a:lstStyle/>
          <a:p>
            <a:r>
              <a:rPr lang="en-US" dirty="0"/>
              <a:t>Mass balance of water applied to a plot of interest:</a:t>
            </a:r>
            <a:br>
              <a:rPr lang="en-US" dirty="0"/>
            </a:br>
            <a:r>
              <a:rPr lang="en-US" b="1" dirty="0"/>
              <a:t>f(t) = w – q(t)</a:t>
            </a:r>
            <a:br>
              <a:rPr lang="en-US" dirty="0"/>
            </a:br>
            <a:endParaRPr lang="en-US" dirty="0"/>
          </a:p>
          <a:p>
            <a:r>
              <a:rPr lang="en-US" dirty="0"/>
              <a:t>Measure runoff from plot, </a:t>
            </a:r>
            <a:r>
              <a:rPr lang="en-US" i="1" dirty="0">
                <a:latin typeface="Times New Roman" charset="0"/>
                <a:ea typeface="Times New Roman" charset="0"/>
                <a:cs typeface="Times New Roman" charset="0"/>
              </a:rPr>
              <a:t>q</a:t>
            </a:r>
            <a:r>
              <a:rPr lang="en-US" dirty="0"/>
              <a:t>(</a:t>
            </a:r>
            <a:r>
              <a:rPr lang="en-US" i="1" dirty="0">
                <a:latin typeface="Times New Roman" charset="0"/>
                <a:ea typeface="Times New Roman" charset="0"/>
                <a:cs typeface="Times New Roman" charset="0"/>
              </a:rPr>
              <a:t>t</a:t>
            </a:r>
            <a:r>
              <a:rPr lang="en-US" dirty="0"/>
              <a:t>)</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6146" name="Picture 2" descr="mage result for sprinkler infiltration stu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17638"/>
            <a:ext cx="3369733" cy="502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2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a:t>Measuring Infiltration</a:t>
            </a:r>
            <a:br>
              <a:rPr lang="en-US" dirty="0"/>
            </a:br>
            <a:r>
              <a:rPr lang="en-US" sz="3600" i="1" dirty="0"/>
              <a:t>Sprinkler-Plot Studies</a:t>
            </a:r>
            <a:endParaRPr lang="en-US" i="1" dirty="0"/>
          </a:p>
        </p:txBody>
      </p:sp>
      <p:sp>
        <p:nvSpPr>
          <p:cNvPr id="3" name="Content Placeholder 2"/>
          <p:cNvSpPr>
            <a:spLocks noGrp="1"/>
          </p:cNvSpPr>
          <p:nvPr>
            <p:ph idx="1"/>
          </p:nvPr>
        </p:nvSpPr>
        <p:spPr>
          <a:xfrm>
            <a:off x="457200" y="1600200"/>
            <a:ext cx="8229600" cy="4525963"/>
          </a:xfrm>
        </p:spPr>
        <p:txBody>
          <a:bodyPr/>
          <a:lstStyle/>
          <a:p>
            <a:r>
              <a:rPr lang="en-US" dirty="0"/>
              <a:t>Alternatively, you can look for </a:t>
            </a:r>
            <a:r>
              <a:rPr lang="en-US"/>
              <a:t>infiltrated water (and dye)</a:t>
            </a:r>
            <a:br>
              <a:rPr lang="en-US"/>
            </a:b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7170" name="Picture 2" descr="mage result for dye infiltration stu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95601"/>
            <a:ext cx="8810248" cy="346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9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 and unsaturated flow</a:t>
            </a:r>
          </a:p>
        </p:txBody>
      </p:sp>
      <p:sp>
        <p:nvSpPr>
          <p:cNvPr id="3" name="Content Placeholder 2"/>
          <p:cNvSpPr>
            <a:spLocks noGrp="1"/>
          </p:cNvSpPr>
          <p:nvPr>
            <p:ph idx="1"/>
          </p:nvPr>
        </p:nvSpPr>
        <p:spPr/>
        <p:txBody>
          <a:bodyPr/>
          <a:lstStyle/>
          <a:p>
            <a:pPr lvl="0">
              <a:buNone/>
            </a:pPr>
            <a:r>
              <a:rPr lang="en-US" dirty="0"/>
              <a:t>Learning objective</a:t>
            </a:r>
          </a:p>
          <a:p>
            <a:pPr lvl="0"/>
            <a:r>
              <a:rPr lang="en-US" dirty="0"/>
              <a:t>Be able to calculate infiltration, infiltration capacity and runoff rates using the methods described in the Rainfall Runoff workbook chapter 5 and Dingman chapter 8.</a:t>
            </a:r>
          </a:p>
          <a:p>
            <a:endParaRPr lang="en-US" dirty="0"/>
          </a:p>
        </p:txBody>
      </p:sp>
      <p:sp>
        <p:nvSpPr>
          <p:cNvPr id="4" name="Footer Placeholder 3">
            <a:extLst>
              <a:ext uri="{FF2B5EF4-FFF2-40B4-BE49-F238E27FC236}">
                <a16:creationId xmlns:a16="http://schemas.microsoft.com/office/drawing/2014/main" id="{E49B5278-8541-2925-3E3E-EF323E5DC528}"/>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a:t>Measuring Infiltration</a:t>
            </a:r>
            <a:br>
              <a:rPr lang="en-US" dirty="0"/>
            </a:br>
            <a:r>
              <a:rPr lang="en-US" sz="3600" i="1" dirty="0"/>
              <a:t>Sprinkler-Plot Studies</a:t>
            </a:r>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8194" name="Picture 2" descr="mage result for dye infiltration stu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31566"/>
            <a:ext cx="5726983" cy="43108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ge result for dye infiltration stud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1524000"/>
            <a:ext cx="3629025" cy="489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8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a:t>Infiltration</a:t>
            </a:r>
            <a:br>
              <a:rPr lang="en-US" dirty="0"/>
            </a:br>
            <a:r>
              <a:rPr lang="en-US" sz="3600" i="1" dirty="0"/>
              <a:t>Infiltration rate models</a:t>
            </a:r>
            <a:endParaRPr lang="en-US" sz="4900" i="1" dirty="0"/>
          </a:p>
        </p:txBody>
      </p:sp>
      <p:sp>
        <p:nvSpPr>
          <p:cNvPr id="3" name="Content Placeholder 2"/>
          <p:cNvSpPr>
            <a:spLocks noGrp="1"/>
          </p:cNvSpPr>
          <p:nvPr>
            <p:ph idx="1"/>
          </p:nvPr>
        </p:nvSpPr>
        <p:spPr>
          <a:xfrm>
            <a:off x="457200" y="1417638"/>
            <a:ext cx="8382000" cy="5059362"/>
          </a:xfrm>
        </p:spPr>
        <p:txBody>
          <a:bodyPr>
            <a:normAutofit/>
          </a:bodyPr>
          <a:lstStyle/>
          <a:p>
            <a:pPr marL="0" indent="0">
              <a:buNone/>
            </a:pPr>
            <a:r>
              <a:rPr lang="en-US" u="sng" dirty="0"/>
              <a:t>A few ground rules</a:t>
            </a:r>
            <a:r>
              <a:rPr lang="en-US" dirty="0"/>
              <a:t>:</a:t>
            </a:r>
          </a:p>
          <a:p>
            <a:pPr marL="514350" indent="-514350">
              <a:buAutoNum type="arabicParenR"/>
            </a:pPr>
            <a:r>
              <a:rPr lang="en-US" dirty="0" err="1">
                <a:sym typeface="Wingdings"/>
              </a:rPr>
              <a:t>Darcian</a:t>
            </a:r>
            <a:r>
              <a:rPr lang="en-US" dirty="0">
                <a:sym typeface="Wingdings"/>
              </a:rPr>
              <a:t> flow rules in the subsurface; soil volumes are    </a:t>
            </a:r>
            <a:r>
              <a:rPr lang="en-US" b="1" dirty="0">
                <a:sym typeface="Wingdings"/>
              </a:rPr>
              <a:t>large</a:t>
            </a:r>
            <a:r>
              <a:rPr lang="en-US" dirty="0">
                <a:sym typeface="Wingdings"/>
              </a:rPr>
              <a:t>           compared to void sizes; preferential flow through   </a:t>
            </a:r>
            <a:r>
              <a:rPr lang="en-US" b="1" dirty="0">
                <a:sym typeface="Wingdings"/>
              </a:rPr>
              <a:t>micropores</a:t>
            </a:r>
            <a:r>
              <a:rPr lang="en-US" dirty="0">
                <a:sym typeface="Wingdings"/>
              </a:rPr>
              <a:t>                                 can happen as well </a:t>
            </a:r>
          </a:p>
          <a:p>
            <a:pPr marL="514350" indent="-514350">
              <a:buAutoNum type="arabicParenR"/>
            </a:pPr>
            <a:r>
              <a:rPr lang="en-US" dirty="0">
                <a:sym typeface="Wingdings"/>
              </a:rPr>
              <a:t>Upward air flow through the soil is  </a:t>
            </a:r>
            <a:r>
              <a:rPr lang="en-US" b="1" dirty="0">
                <a:sym typeface="Wingdings"/>
              </a:rPr>
              <a:t>neglected</a:t>
            </a:r>
            <a:endParaRPr lang="en-US" dirty="0">
              <a:sym typeface="Wingdings"/>
            </a:endParaRPr>
          </a:p>
          <a:p>
            <a:pPr marL="514350" indent="-514350">
              <a:buAutoNum type="arabicParenR"/>
            </a:pPr>
            <a:r>
              <a:rPr lang="en-US" dirty="0">
                <a:sym typeface="Wingdings"/>
              </a:rPr>
              <a:t>Water movement due to osmotic or thermal gradients during </a:t>
            </a:r>
            <a:r>
              <a:rPr lang="en-US" b="1" dirty="0">
                <a:sym typeface="Wingdings"/>
              </a:rPr>
              <a:t>freezing or thawing</a:t>
            </a:r>
            <a:br>
              <a:rPr lang="en-US" dirty="0">
                <a:sym typeface="Wingdings"/>
              </a:rPr>
            </a:br>
            <a:r>
              <a:rPr lang="en-US" dirty="0">
                <a:sym typeface="Wingdings"/>
              </a:rPr>
              <a:t>is not considered</a:t>
            </a:r>
            <a:r>
              <a:rPr lang="is-IS" dirty="0">
                <a:sym typeface="Wingdings"/>
              </a:rPr>
              <a:t>…</a:t>
            </a:r>
            <a:endParaRPr lang="en-US" dirty="0">
              <a:sym typeface="Wingdings"/>
            </a:endParaRPr>
          </a:p>
          <a:p>
            <a:pPr marL="514350" indent="-514350">
              <a:buAutoNum type="arabicParenR"/>
            </a:pPr>
            <a:endParaRPr lang="en-US" dirty="0">
              <a:sym typeface="Wingding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spTree>
    <p:extLst>
      <p:ext uri="{BB962C8B-B14F-4D97-AF65-F5344CB8AC3E}">
        <p14:creationId xmlns:p14="http://schemas.microsoft.com/office/powerpoint/2010/main" val="267819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60000"/>
              <a:lumOff val="40000"/>
            </a:schemeClr>
          </a:solidFill>
        </p:spPr>
        <p:txBody>
          <a:bodyPr>
            <a:normAutofit/>
          </a:bodyPr>
          <a:lstStyle/>
          <a:p>
            <a:r>
              <a:rPr lang="en-US" dirty="0" err="1"/>
              <a:t>Unsat’d</a:t>
            </a:r>
            <a:r>
              <a:rPr lang="en-US" dirty="0"/>
              <a:t> Darcy’s Law</a:t>
            </a:r>
          </a:p>
        </p:txBody>
      </p:sp>
      <p:graphicFrame>
        <p:nvGraphicFramePr>
          <p:cNvPr id="7" name="Object 6"/>
          <p:cNvGraphicFramePr>
            <a:graphicFrameLocks noChangeAspect="1"/>
          </p:cNvGraphicFramePr>
          <p:nvPr/>
        </p:nvGraphicFramePr>
        <p:xfrm>
          <a:off x="3132931" y="1739948"/>
          <a:ext cx="2547937" cy="690562"/>
        </p:xfrm>
        <a:graphic>
          <a:graphicData uri="http://schemas.openxmlformats.org/presentationml/2006/ole">
            <mc:AlternateContent xmlns:mc="http://schemas.openxmlformats.org/markup-compatibility/2006">
              <mc:Choice xmlns:v="urn:schemas-microsoft-com:vml" Requires="v">
                <p:oleObj name="Equation" r:id="rId3" imgW="749300" imgH="203200" progId="Equation.3">
                  <p:embed/>
                </p:oleObj>
              </mc:Choice>
              <mc:Fallback>
                <p:oleObj name="Equation" r:id="rId3" imgW="749300" imgH="203200" progId="Equation.3">
                  <p:embed/>
                  <p:pic>
                    <p:nvPicPr>
                      <p:cNvPr id="7" name="Object 6"/>
                      <p:cNvPicPr/>
                      <p:nvPr/>
                    </p:nvPicPr>
                    <p:blipFill>
                      <a:blip r:embed="rId4"/>
                      <a:stretch>
                        <a:fillRect/>
                      </a:stretch>
                    </p:blipFill>
                    <p:spPr>
                      <a:xfrm>
                        <a:off x="3132931" y="1739948"/>
                        <a:ext cx="2547937" cy="690562"/>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2938461" y="3030489"/>
          <a:ext cx="2936875" cy="1338262"/>
        </p:xfrm>
        <a:graphic>
          <a:graphicData uri="http://schemas.openxmlformats.org/presentationml/2006/ole">
            <mc:AlternateContent xmlns:mc="http://schemas.openxmlformats.org/markup-compatibility/2006">
              <mc:Choice xmlns:v="urn:schemas-microsoft-com:vml" Requires="v">
                <p:oleObj name="Equation" r:id="rId5" imgW="863600" imgH="393700" progId="Equation.3">
                  <p:embed/>
                </p:oleObj>
              </mc:Choice>
              <mc:Fallback>
                <p:oleObj name="Equation" r:id="rId5" imgW="863600" imgH="393700" progId="Equation.3">
                  <p:embed/>
                  <p:pic>
                    <p:nvPicPr>
                      <p:cNvPr id="8" name="Object 7"/>
                      <p:cNvPicPr/>
                      <p:nvPr/>
                    </p:nvPicPr>
                    <p:blipFill>
                      <a:blip r:embed="rId6"/>
                      <a:stretch>
                        <a:fillRect/>
                      </a:stretch>
                    </p:blipFill>
                    <p:spPr>
                      <a:xfrm>
                        <a:off x="2938461" y="3030489"/>
                        <a:ext cx="2936875" cy="1338262"/>
                      </a:xfrm>
                      <a:prstGeom prst="rect">
                        <a:avLst/>
                      </a:prstGeom>
                    </p:spPr>
                  </p:pic>
                </p:oleObj>
              </mc:Fallback>
            </mc:AlternateContent>
          </a:graphicData>
        </a:graphic>
      </p:graphicFrame>
      <p:sp>
        <p:nvSpPr>
          <p:cNvPr id="4" name="TextBox 3"/>
          <p:cNvSpPr txBox="1"/>
          <p:nvPr/>
        </p:nvSpPr>
        <p:spPr>
          <a:xfrm>
            <a:off x="76200" y="5422580"/>
            <a:ext cx="9067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Calibri"/>
                <a:ea typeface="+mn-ea"/>
                <a:cs typeface="+mn-cs"/>
              </a:rPr>
              <a:t>Woah</a:t>
            </a:r>
            <a:r>
              <a:rPr kumimoji="0" lang="en-US" sz="2400" b="0" i="1" u="none" strike="noStrike" kern="1200" cap="none" spc="0" normalizeH="0" baseline="0" noProof="0" dirty="0">
                <a:ln>
                  <a:noFill/>
                </a:ln>
                <a:solidFill>
                  <a:prstClr val="black"/>
                </a:solidFill>
                <a:effectLst/>
                <a:uLnTx/>
                <a:uFillTx/>
                <a:latin typeface="Calibri"/>
                <a:ea typeface="+mn-ea"/>
                <a:cs typeface="+mn-cs"/>
              </a:rPr>
              <a:t>, everything seems to be a function of moisture content. This is a tough problem…</a:t>
            </a:r>
          </a:p>
        </p:txBody>
      </p:sp>
      <p:sp>
        <p:nvSpPr>
          <p:cNvPr id="6" name="Rectangle 5">
            <a:extLst>
              <a:ext uri="{FF2B5EF4-FFF2-40B4-BE49-F238E27FC236}">
                <a16:creationId xmlns:a16="http://schemas.microsoft.com/office/drawing/2014/main" id="{C5B15081-9C85-6C41-8AF5-476A4715972E}"/>
              </a:ext>
            </a:extLst>
          </p:cNvPr>
          <p:cNvSpPr/>
          <p:nvPr/>
        </p:nvSpPr>
        <p:spPr>
          <a:xfrm>
            <a:off x="3132931" y="1515245"/>
            <a:ext cx="2851595" cy="141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B3F7408-302C-5C43-A7A0-DCB9E7A0E2D1}"/>
              </a:ext>
            </a:extLst>
          </p:cNvPr>
          <p:cNvSpPr/>
          <p:nvPr/>
        </p:nvSpPr>
        <p:spPr>
          <a:xfrm>
            <a:off x="2981100" y="3157585"/>
            <a:ext cx="2851595" cy="141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0DF46B0-DE72-BF44-82AA-EAD42CFB40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spTree>
    <p:extLst>
      <p:ext uri="{BB962C8B-B14F-4D97-AF65-F5344CB8AC3E}">
        <p14:creationId xmlns:p14="http://schemas.microsoft.com/office/powerpoint/2010/main" val="58049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60000"/>
              <a:lumOff val="40000"/>
            </a:schemeClr>
          </a:solidFill>
        </p:spPr>
        <p:txBody>
          <a:bodyPr>
            <a:normAutofit fontScale="90000"/>
          </a:bodyPr>
          <a:lstStyle/>
          <a:p>
            <a:r>
              <a:rPr lang="en-US" dirty="0" err="1"/>
              <a:t>Unsat’d</a:t>
            </a:r>
            <a:r>
              <a:rPr lang="en-US" dirty="0"/>
              <a:t> Darcy’s Law:</a:t>
            </a:r>
            <a:br>
              <a:rPr lang="en-US" dirty="0"/>
            </a:br>
            <a:r>
              <a:rPr lang="en-US" dirty="0"/>
              <a:t>1-D flow in vertical direction</a:t>
            </a:r>
          </a:p>
        </p:txBody>
      </p:sp>
      <p:graphicFrame>
        <p:nvGraphicFramePr>
          <p:cNvPr id="8" name="Object 7"/>
          <p:cNvGraphicFramePr>
            <a:graphicFrameLocks noChangeAspect="1"/>
          </p:cNvGraphicFramePr>
          <p:nvPr/>
        </p:nvGraphicFramePr>
        <p:xfrm>
          <a:off x="993775" y="2154238"/>
          <a:ext cx="6826250" cy="1466850"/>
        </p:xfrm>
        <a:graphic>
          <a:graphicData uri="http://schemas.openxmlformats.org/presentationml/2006/ole">
            <mc:AlternateContent xmlns:mc="http://schemas.openxmlformats.org/markup-compatibility/2006">
              <mc:Choice xmlns:v="urn:schemas-microsoft-com:vml" Requires="v">
                <p:oleObj name="Equation" r:id="rId3" imgW="2006600" imgH="431800" progId="Equation.3">
                  <p:embed/>
                </p:oleObj>
              </mc:Choice>
              <mc:Fallback>
                <p:oleObj name="Equation" r:id="rId3" imgW="2006600" imgH="431800" progId="Equation.3">
                  <p:embed/>
                  <p:pic>
                    <p:nvPicPr>
                      <p:cNvPr id="8" name="Object 7"/>
                      <p:cNvPicPr/>
                      <p:nvPr/>
                    </p:nvPicPr>
                    <p:blipFill>
                      <a:blip r:embed="rId4"/>
                      <a:stretch>
                        <a:fillRect/>
                      </a:stretch>
                    </p:blipFill>
                    <p:spPr>
                      <a:xfrm>
                        <a:off x="993775" y="2154238"/>
                        <a:ext cx="6826250" cy="146685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2266950" y="3621088"/>
          <a:ext cx="4278313" cy="1466850"/>
        </p:xfrm>
        <a:graphic>
          <a:graphicData uri="http://schemas.openxmlformats.org/presentationml/2006/ole">
            <mc:AlternateContent xmlns:mc="http://schemas.openxmlformats.org/markup-compatibility/2006">
              <mc:Choice xmlns:v="urn:schemas-microsoft-com:vml" Requires="v">
                <p:oleObj name="Equation" r:id="rId5" imgW="1257300" imgH="431800" progId="Equation.3">
                  <p:embed/>
                </p:oleObj>
              </mc:Choice>
              <mc:Fallback>
                <p:oleObj name="Equation" r:id="rId5" imgW="1257300" imgH="431800" progId="Equation.3">
                  <p:embed/>
                  <p:pic>
                    <p:nvPicPr>
                      <p:cNvPr id="6" name="Object 5"/>
                      <p:cNvPicPr/>
                      <p:nvPr/>
                    </p:nvPicPr>
                    <p:blipFill>
                      <a:blip r:embed="rId6"/>
                      <a:stretch>
                        <a:fillRect/>
                      </a:stretch>
                    </p:blipFill>
                    <p:spPr>
                      <a:xfrm>
                        <a:off x="2266950" y="3621088"/>
                        <a:ext cx="4278313" cy="1466850"/>
                      </a:xfrm>
                      <a:prstGeom prst="rect">
                        <a:avLst/>
                      </a:prstGeom>
                    </p:spPr>
                  </p:pic>
                </p:oleObj>
              </mc:Fallback>
            </mc:AlternateContent>
          </a:graphicData>
        </a:graphic>
      </p:graphicFrame>
      <p:sp>
        <p:nvSpPr>
          <p:cNvPr id="3" name="TextBox 2"/>
          <p:cNvSpPr txBox="1"/>
          <p:nvPr/>
        </p:nvSpPr>
        <p:spPr>
          <a:xfrm>
            <a:off x="195729" y="5709664"/>
            <a:ext cx="84366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This describes the </a:t>
            </a:r>
            <a:r>
              <a:rPr kumimoji="0" lang="en-US" sz="2400" b="1" i="1" u="none" strike="noStrike" kern="1200" cap="none" spc="0" normalizeH="0" baseline="0" noProof="0" dirty="0">
                <a:ln>
                  <a:noFill/>
                </a:ln>
                <a:solidFill>
                  <a:prstClr val="black"/>
                </a:solidFill>
                <a:effectLst/>
                <a:uLnTx/>
                <a:uFillTx/>
                <a:latin typeface="Calibri"/>
                <a:ea typeface="+mn-ea"/>
                <a:cs typeface="+mn-cs"/>
              </a:rPr>
              <a:t>steady</a:t>
            </a:r>
            <a:r>
              <a:rPr kumimoji="0" lang="en-US" sz="2400" b="0" i="1" u="none" strike="noStrike" kern="1200" cap="none" spc="0" normalizeH="0" baseline="0" noProof="0" dirty="0">
                <a:ln>
                  <a:noFill/>
                </a:ln>
                <a:solidFill>
                  <a:prstClr val="black"/>
                </a:solidFill>
                <a:effectLst/>
                <a:uLnTx/>
                <a:uFillTx/>
                <a:latin typeface="Calibri"/>
                <a:ea typeface="+mn-ea"/>
                <a:cs typeface="+mn-cs"/>
              </a:rPr>
              <a:t> flow of soil moisture, but what about transience? </a:t>
            </a:r>
          </a:p>
        </p:txBody>
      </p:sp>
      <p:sp>
        <p:nvSpPr>
          <p:cNvPr id="7" name="Rectangle 6">
            <a:extLst>
              <a:ext uri="{FF2B5EF4-FFF2-40B4-BE49-F238E27FC236}">
                <a16:creationId xmlns:a16="http://schemas.microsoft.com/office/drawing/2014/main" id="{5A1F7269-6C61-5D4A-B8CD-C365B6C943EC}"/>
              </a:ext>
            </a:extLst>
          </p:cNvPr>
          <p:cNvSpPr/>
          <p:nvPr/>
        </p:nvSpPr>
        <p:spPr>
          <a:xfrm>
            <a:off x="4406106" y="2175669"/>
            <a:ext cx="3463401" cy="141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8F4147C9-B137-7E47-8868-D9C1700D57A5}"/>
              </a:ext>
            </a:extLst>
          </p:cNvPr>
          <p:cNvSpPr/>
          <p:nvPr/>
        </p:nvSpPr>
        <p:spPr>
          <a:xfrm>
            <a:off x="3252632" y="3624602"/>
            <a:ext cx="4278313" cy="141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5EAD100-2D54-8641-8435-3F85E08B9F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spTree>
    <p:extLst>
      <p:ext uri="{BB962C8B-B14F-4D97-AF65-F5344CB8AC3E}">
        <p14:creationId xmlns:p14="http://schemas.microsoft.com/office/powerpoint/2010/main" val="33080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60000"/>
              <a:lumOff val="40000"/>
            </a:schemeClr>
          </a:solidFill>
        </p:spPr>
        <p:txBody>
          <a:bodyPr>
            <a:normAutofit fontScale="90000"/>
          </a:bodyPr>
          <a:lstStyle/>
          <a:p>
            <a:r>
              <a:rPr lang="en-US" dirty="0" err="1"/>
              <a:t>Unsat’d</a:t>
            </a:r>
            <a:r>
              <a:rPr lang="en-US" dirty="0"/>
              <a:t> Darcy’s Law:</a:t>
            </a:r>
            <a:br>
              <a:rPr lang="en-US" dirty="0"/>
            </a:br>
            <a:r>
              <a:rPr lang="en-US" dirty="0"/>
              <a:t>1-D flow in vertical direction</a:t>
            </a:r>
          </a:p>
        </p:txBody>
      </p:sp>
      <p:graphicFrame>
        <p:nvGraphicFramePr>
          <p:cNvPr id="7" name="Object 6"/>
          <p:cNvGraphicFramePr>
            <a:graphicFrameLocks noChangeAspect="1"/>
          </p:cNvGraphicFramePr>
          <p:nvPr/>
        </p:nvGraphicFramePr>
        <p:xfrm>
          <a:off x="1751062" y="1446206"/>
          <a:ext cx="2378075" cy="1379537"/>
        </p:xfrm>
        <a:graphic>
          <a:graphicData uri="http://schemas.openxmlformats.org/presentationml/2006/ole">
            <mc:AlternateContent xmlns:mc="http://schemas.openxmlformats.org/markup-compatibility/2006">
              <mc:Choice xmlns:v="urn:schemas-microsoft-com:vml" Requires="v">
                <p:oleObj name="Equation" r:id="rId3" imgW="698500" imgH="406400" progId="Equation.3">
                  <p:embed/>
                </p:oleObj>
              </mc:Choice>
              <mc:Fallback>
                <p:oleObj name="Equation" r:id="rId3" imgW="698500" imgH="406400" progId="Equation.3">
                  <p:embed/>
                  <p:pic>
                    <p:nvPicPr>
                      <p:cNvPr id="7" name="Object 6"/>
                      <p:cNvPicPr/>
                      <p:nvPr/>
                    </p:nvPicPr>
                    <p:blipFill>
                      <a:blip r:embed="rId4"/>
                      <a:stretch>
                        <a:fillRect/>
                      </a:stretch>
                    </p:blipFill>
                    <p:spPr>
                      <a:xfrm>
                        <a:off x="1751062" y="1446206"/>
                        <a:ext cx="2378075" cy="1379537"/>
                      </a:xfrm>
                      <a:prstGeom prst="rect">
                        <a:avLst/>
                      </a:prstGeom>
                    </p:spPr>
                  </p:pic>
                </p:oleObj>
              </mc:Fallback>
            </mc:AlternateContent>
          </a:graphicData>
        </a:graphic>
      </p:graphicFrame>
      <p:sp>
        <p:nvSpPr>
          <p:cNvPr id="4" name="TextBox 3"/>
          <p:cNvSpPr txBox="1"/>
          <p:nvPr/>
        </p:nvSpPr>
        <p:spPr>
          <a:xfrm>
            <a:off x="5495430" y="1720475"/>
            <a:ext cx="33322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Continuity equation </a:t>
            </a:r>
            <a:r>
              <a:rPr kumimoji="0" lang="en-US" sz="2400" b="0" i="0" u="none" strike="noStrike" kern="1200" cap="none" spc="0" normalizeH="0" baseline="0" noProof="0" dirty="0">
                <a:ln>
                  <a:noFill/>
                </a:ln>
                <a:solidFill>
                  <a:prstClr val="black"/>
                </a:solidFill>
                <a:effectLst/>
                <a:uLnTx/>
                <a:uFillTx/>
                <a:latin typeface="Calibri"/>
                <a:ea typeface="+mn-ea"/>
                <a:cs typeface="+mn-cs"/>
              </a:rPr>
              <a:t>for the case of vertical flow</a:t>
            </a:r>
          </a:p>
        </p:txBody>
      </p:sp>
      <p:sp>
        <p:nvSpPr>
          <p:cNvPr id="5" name="TextBox 4"/>
          <p:cNvSpPr txBox="1"/>
          <p:nvPr/>
        </p:nvSpPr>
        <p:spPr>
          <a:xfrm>
            <a:off x="210705" y="2880484"/>
            <a:ext cx="25195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Rate of change in mass within a small control volume</a:t>
            </a:r>
          </a:p>
        </p:txBody>
      </p:sp>
      <p:sp>
        <p:nvSpPr>
          <p:cNvPr id="10" name="TextBox 9"/>
          <p:cNvSpPr txBox="1"/>
          <p:nvPr/>
        </p:nvSpPr>
        <p:spPr>
          <a:xfrm>
            <a:off x="3210792" y="2725057"/>
            <a:ext cx="23308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Difference between the inflow and outflow rates across control volume</a:t>
            </a:r>
          </a:p>
        </p:txBody>
      </p:sp>
      <p:sp>
        <p:nvSpPr>
          <p:cNvPr id="11" name="TextBox 10"/>
          <p:cNvSpPr txBox="1"/>
          <p:nvPr/>
        </p:nvSpPr>
        <p:spPr>
          <a:xfrm>
            <a:off x="2670892" y="3077465"/>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p:cNvSpPr txBox="1"/>
          <p:nvPr/>
        </p:nvSpPr>
        <p:spPr>
          <a:xfrm>
            <a:off x="3944471" y="5632824"/>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3" name="Object 12"/>
          <p:cNvGraphicFramePr>
            <a:graphicFrameLocks noChangeAspect="1"/>
          </p:cNvGraphicFramePr>
          <p:nvPr/>
        </p:nvGraphicFramePr>
        <p:xfrm>
          <a:off x="470302" y="4673067"/>
          <a:ext cx="4297642" cy="1308560"/>
        </p:xfrm>
        <a:graphic>
          <a:graphicData uri="http://schemas.openxmlformats.org/presentationml/2006/ole">
            <mc:AlternateContent xmlns:mc="http://schemas.openxmlformats.org/markup-compatibility/2006">
              <mc:Choice xmlns:v="urn:schemas-microsoft-com:vml" Requires="v">
                <p:oleObj name="Equation" r:id="rId5" imgW="1498600" imgH="457200" progId="Equation.3">
                  <p:embed/>
                </p:oleObj>
              </mc:Choice>
              <mc:Fallback>
                <p:oleObj name="Equation" r:id="rId5" imgW="1498600" imgH="457200" progId="Equation.3">
                  <p:embed/>
                  <p:pic>
                    <p:nvPicPr>
                      <p:cNvPr id="13" name="Object 12"/>
                      <p:cNvPicPr/>
                      <p:nvPr/>
                    </p:nvPicPr>
                    <p:blipFill>
                      <a:blip r:embed="rId6"/>
                      <a:stretch>
                        <a:fillRect/>
                      </a:stretch>
                    </p:blipFill>
                    <p:spPr>
                      <a:xfrm>
                        <a:off x="470302" y="4673067"/>
                        <a:ext cx="4297642" cy="1308560"/>
                      </a:xfrm>
                      <a:prstGeom prst="rect">
                        <a:avLst/>
                      </a:prstGeom>
                    </p:spPr>
                  </p:pic>
                </p:oleObj>
              </mc:Fallback>
            </mc:AlternateContent>
          </a:graphicData>
        </a:graphic>
      </p:graphicFrame>
      <p:sp>
        <p:nvSpPr>
          <p:cNvPr id="14" name="TextBox 13"/>
          <p:cNvSpPr txBox="1"/>
          <p:nvPr/>
        </p:nvSpPr>
        <p:spPr>
          <a:xfrm>
            <a:off x="4767944" y="4394075"/>
            <a:ext cx="429764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By assembling the equation from the last slide (Darcy for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unsat’d</a:t>
            </a:r>
            <a:r>
              <a:rPr kumimoji="0" lang="en-US" sz="2400" b="0" i="0" u="none" strike="noStrike" kern="1200" cap="none" spc="0" normalizeH="0" baseline="0" noProof="0" dirty="0">
                <a:ln>
                  <a:noFill/>
                </a:ln>
                <a:solidFill>
                  <a:prstClr val="black"/>
                </a:solidFill>
                <a:effectLst/>
                <a:uLnTx/>
                <a:uFillTx/>
                <a:latin typeface="Calibri"/>
                <a:ea typeface="+mn-ea"/>
                <a:cs typeface="+mn-cs"/>
              </a:rPr>
              <a:t>) and the continuity equation, we arrive at the </a:t>
            </a:r>
            <a:r>
              <a:rPr kumimoji="0" lang="en-US" sz="2400" b="1" i="0" u="none" strike="noStrike" kern="1200" cap="none" spc="0" normalizeH="0" baseline="0" noProof="0" dirty="0">
                <a:ln>
                  <a:noFill/>
                </a:ln>
                <a:solidFill>
                  <a:prstClr val="black"/>
                </a:solidFill>
                <a:effectLst/>
                <a:uLnTx/>
                <a:uFillTx/>
                <a:latin typeface="Calibri"/>
                <a:ea typeface="+mn-ea"/>
                <a:cs typeface="+mn-cs"/>
              </a:rPr>
              <a:t>1-D Richard’s Equation</a:t>
            </a:r>
          </a:p>
        </p:txBody>
      </p:sp>
      <p:sp>
        <p:nvSpPr>
          <p:cNvPr id="15" name="Rectangle 14"/>
          <p:cNvSpPr/>
          <p:nvPr/>
        </p:nvSpPr>
        <p:spPr>
          <a:xfrm>
            <a:off x="210705" y="2779798"/>
            <a:ext cx="5330911" cy="126869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AB1B15E-1552-0948-BE1E-97C5064E07D2}"/>
              </a:ext>
            </a:extLst>
          </p:cNvPr>
          <p:cNvSpPr/>
          <p:nvPr/>
        </p:nvSpPr>
        <p:spPr>
          <a:xfrm>
            <a:off x="194384" y="2698616"/>
            <a:ext cx="2851595" cy="141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64365C-FF19-E543-AA3E-157C1EBCBBD1}"/>
              </a:ext>
            </a:extLst>
          </p:cNvPr>
          <p:cNvSpPr/>
          <p:nvPr/>
        </p:nvSpPr>
        <p:spPr>
          <a:xfrm>
            <a:off x="3060316" y="2761281"/>
            <a:ext cx="2508507" cy="141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7BFDFEE9-0AD5-4D4B-B2CC-AA9BE285B72E}"/>
              </a:ext>
            </a:extLst>
          </p:cNvPr>
          <p:cNvSpPr/>
          <p:nvPr/>
        </p:nvSpPr>
        <p:spPr>
          <a:xfrm>
            <a:off x="1450301" y="4673067"/>
            <a:ext cx="3317643" cy="141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BC6D08DD-EB79-FE4C-BEE2-F8FD621213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spTree>
    <p:extLst>
      <p:ext uri="{BB962C8B-B14F-4D97-AF65-F5344CB8AC3E}">
        <p14:creationId xmlns:p14="http://schemas.microsoft.com/office/powerpoint/2010/main" val="373640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720" y="345440"/>
            <a:ext cx="8628124" cy="5777548"/>
            <a:chOff x="0" y="0"/>
            <a:chExt cx="9144000" cy="6122988"/>
          </a:xfrm>
        </p:grpSpPr>
        <p:pic>
          <p:nvPicPr>
            <p:cNvPr id="241670" name="Picture 6" descr="dl2"/>
            <p:cNvPicPr>
              <a:picLocks noChangeAspect="1" noChangeArrowheads="1"/>
            </p:cNvPicPr>
            <p:nvPr/>
          </p:nvPicPr>
          <p:blipFill>
            <a:blip r:embed="rId2" cstate="print"/>
            <a:srcRect r="60086" b="39534"/>
            <a:stretch>
              <a:fillRect/>
            </a:stretch>
          </p:blipFill>
          <p:spPr bwMode="auto">
            <a:xfrm>
              <a:off x="0" y="879475"/>
              <a:ext cx="5310188" cy="4819650"/>
            </a:xfrm>
            <a:prstGeom prst="rect">
              <a:avLst/>
            </a:prstGeom>
            <a:noFill/>
          </p:spPr>
        </p:pic>
        <p:sp>
          <p:nvSpPr>
            <p:cNvPr id="241669" name="Text Box 5"/>
            <p:cNvSpPr txBox="1">
              <a:spLocks noChangeArrowheads="1"/>
            </p:cNvSpPr>
            <p:nvPr/>
          </p:nvSpPr>
          <p:spPr bwMode="auto">
            <a:xfrm>
              <a:off x="517525" y="273050"/>
              <a:ext cx="8091488" cy="457200"/>
            </a:xfrm>
            <a:prstGeom prst="rect">
              <a:avLst/>
            </a:prstGeom>
            <a:noFill/>
            <a:ln w="9525">
              <a:noFill/>
              <a:miter lim="800000"/>
              <a:headEnd/>
              <a:tailEnd type="none" w="lg" len="lg"/>
            </a:ln>
            <a:effectLst/>
          </p:spPr>
          <p:txBody>
            <a:bodyPr>
              <a:spAutoFit/>
            </a:bodyPr>
            <a:lstStyle/>
            <a:p>
              <a:pPr>
                <a:spcBef>
                  <a:spcPct val="50000"/>
                </a:spcBef>
              </a:pPr>
              <a:r>
                <a:rPr lang="en-US" sz="2400" b="1"/>
                <a:t>Continuity equation in an unsaturated porous medium.</a:t>
              </a:r>
            </a:p>
          </p:txBody>
        </p:sp>
        <p:sp>
          <p:nvSpPr>
            <p:cNvPr id="241672" name="Rectangle 8"/>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1" name="Object 7"/>
            <p:cNvGraphicFramePr>
              <a:graphicFrameLocks noChangeAspect="1"/>
            </p:cNvGraphicFramePr>
            <p:nvPr>
              <p:extLst>
                <p:ext uri="{D42A27DB-BD31-4B8C-83A1-F6EECF244321}">
                  <p14:modId xmlns:p14="http://schemas.microsoft.com/office/powerpoint/2010/main" val="3408651921"/>
                </p:ext>
              </p:extLst>
            </p:nvPr>
          </p:nvGraphicFramePr>
          <p:xfrm>
            <a:off x="5026025" y="1231900"/>
            <a:ext cx="1498600" cy="406400"/>
          </p:xfrm>
          <a:graphic>
            <a:graphicData uri="http://schemas.openxmlformats.org/presentationml/2006/ole">
              <mc:AlternateContent xmlns:mc="http://schemas.openxmlformats.org/markup-compatibility/2006">
                <mc:Choice xmlns:v="urn:schemas-microsoft-com:vml" Requires="v">
                  <p:oleObj name="Equation" r:id="rId3" imgW="749160" imgH="203040" progId="Equation.3">
                    <p:embed/>
                  </p:oleObj>
                </mc:Choice>
                <mc:Fallback>
                  <p:oleObj name="Equation" r:id="rId3" imgW="749160" imgH="203040" progId="Equation.3">
                    <p:embed/>
                    <p:pic>
                      <p:nvPicPr>
                        <p:cNvPr id="24167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025" y="1231900"/>
                          <a:ext cx="1498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4" name="Rectangle 10"/>
            <p:cNvSpPr>
              <a:spLocks noChangeArrowheads="1"/>
            </p:cNvSpPr>
            <p:nvPr/>
          </p:nvSpPr>
          <p:spPr bwMode="auto">
            <a:xfrm>
              <a:off x="0" y="332581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3" name="Object 9"/>
            <p:cNvGraphicFramePr>
              <a:graphicFrameLocks noChangeAspect="1"/>
            </p:cNvGraphicFramePr>
            <p:nvPr>
              <p:extLst>
                <p:ext uri="{D42A27DB-BD31-4B8C-83A1-F6EECF244321}">
                  <p14:modId xmlns:p14="http://schemas.microsoft.com/office/powerpoint/2010/main" val="225623610"/>
                </p:ext>
              </p:extLst>
            </p:nvPr>
          </p:nvGraphicFramePr>
          <p:xfrm>
            <a:off x="5105400" y="2328863"/>
            <a:ext cx="2005013" cy="406400"/>
          </p:xfrm>
          <a:graphic>
            <a:graphicData uri="http://schemas.openxmlformats.org/presentationml/2006/ole">
              <mc:AlternateContent xmlns:mc="http://schemas.openxmlformats.org/markup-compatibility/2006">
                <mc:Choice xmlns:v="urn:schemas-microsoft-com:vml" Requires="v">
                  <p:oleObj name="Equation" r:id="rId5" imgW="1002430" imgH="203024" progId="Equation.3">
                    <p:embed/>
                  </p:oleObj>
                </mc:Choice>
                <mc:Fallback>
                  <p:oleObj name="Equation" r:id="rId5" imgW="1002430" imgH="203024" progId="Equation.3">
                    <p:embed/>
                    <p:pic>
                      <p:nvPicPr>
                        <p:cNvPr id="24167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328863"/>
                          <a:ext cx="20050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5" name="Rectangle 11"/>
            <p:cNvSpPr>
              <a:spLocks noChangeArrowheads="1"/>
            </p:cNvSpPr>
            <p:nvPr/>
          </p:nvSpPr>
          <p:spPr bwMode="auto">
            <a:xfrm>
              <a:off x="4705350" y="3040063"/>
              <a:ext cx="4276725" cy="946150"/>
            </a:xfrm>
            <a:prstGeom prst="rect">
              <a:avLst/>
            </a:prstGeom>
            <a:noFill/>
            <a:ln w="9525">
              <a:noFill/>
              <a:miter lim="800000"/>
              <a:headEnd/>
              <a:tailEnd type="none" w="lg" len="lg"/>
            </a:ln>
            <a:effectLst/>
          </p:spPr>
          <p:txBody>
            <a:bodyPr wrap="none" anchor="ctr">
              <a:spAutoFit/>
            </a:bodyPr>
            <a:lstStyle/>
            <a:p>
              <a:pPr algn="ctr"/>
              <a:r>
                <a:rPr lang="en-US">
                  <a:sym typeface="Symbol" pitchFamily="18" charset="2"/>
                </a:rPr>
                <a:t></a:t>
              </a:r>
              <a:r>
                <a:rPr lang="pl-PL"/>
                <a:t> </a:t>
              </a:r>
              <a:r>
                <a:rPr lang="en-US">
                  <a:sym typeface="Symbol" pitchFamily="18" charset="2"/>
                </a:rPr>
                <a:t></a:t>
              </a:r>
              <a:r>
                <a:rPr lang="pl-PL"/>
                <a:t>x </a:t>
              </a:r>
              <a:r>
                <a:rPr lang="en-US">
                  <a:sym typeface="Symbol" pitchFamily="18" charset="2"/>
                </a:rPr>
                <a:t></a:t>
              </a:r>
              <a:r>
                <a:rPr lang="pl-PL"/>
                <a:t>y </a:t>
              </a:r>
              <a:r>
                <a:rPr lang="en-US">
                  <a:sym typeface="Symbol" pitchFamily="18" charset="2"/>
                </a:rPr>
                <a:t></a:t>
              </a:r>
              <a:r>
                <a:rPr lang="pl-PL"/>
                <a:t>z = </a:t>
              </a:r>
              <a:endParaRPr lang="en-US"/>
            </a:p>
            <a:p>
              <a:pPr algn="ctr"/>
              <a:r>
                <a:rPr lang="pl-PL"/>
                <a:t>(q </a:t>
              </a:r>
              <a:r>
                <a:rPr lang="en-US">
                  <a:sym typeface="Symbol" pitchFamily="18" charset="2"/>
                </a:rPr>
                <a:t></a:t>
              </a:r>
              <a:r>
                <a:rPr lang="pl-PL"/>
                <a:t>x </a:t>
              </a:r>
              <a:r>
                <a:rPr lang="en-US">
                  <a:sym typeface="Symbol" pitchFamily="18" charset="2"/>
                </a:rPr>
                <a:t></a:t>
              </a:r>
              <a:r>
                <a:rPr lang="pl-PL"/>
                <a:t>y – (q+</a:t>
              </a:r>
              <a:r>
                <a:rPr lang="en-US">
                  <a:sym typeface="Symbol" pitchFamily="18" charset="2"/>
                </a:rPr>
                <a:t></a:t>
              </a:r>
              <a:r>
                <a:rPr lang="pl-PL"/>
                <a:t>q) </a:t>
              </a:r>
              <a:r>
                <a:rPr lang="en-US">
                  <a:sym typeface="Symbol" pitchFamily="18" charset="2"/>
                </a:rPr>
                <a:t></a:t>
              </a:r>
              <a:r>
                <a:rPr lang="pl-PL"/>
                <a:t>x </a:t>
              </a:r>
              <a:r>
                <a:rPr lang="en-US">
                  <a:sym typeface="Symbol" pitchFamily="18" charset="2"/>
                </a:rPr>
                <a:t></a:t>
              </a:r>
              <a:r>
                <a:rPr lang="pl-PL"/>
                <a:t>y) </a:t>
              </a:r>
              <a:r>
                <a:rPr lang="en-US">
                  <a:sym typeface="Symbol" pitchFamily="18" charset="2"/>
                </a:rPr>
                <a:t></a:t>
              </a:r>
              <a:r>
                <a:rPr lang="pl-PL"/>
                <a:t>t </a:t>
              </a:r>
            </a:p>
          </p:txBody>
        </p:sp>
        <p:sp>
          <p:nvSpPr>
            <p:cNvPr id="241677" name="Rectangle 13"/>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6" name="Object 12"/>
            <p:cNvGraphicFramePr>
              <a:graphicFrameLocks noChangeAspect="1"/>
            </p:cNvGraphicFramePr>
            <p:nvPr>
              <p:extLst>
                <p:ext uri="{D42A27DB-BD31-4B8C-83A1-F6EECF244321}">
                  <p14:modId xmlns:p14="http://schemas.microsoft.com/office/powerpoint/2010/main" val="3567479140"/>
                </p:ext>
              </p:extLst>
            </p:nvPr>
          </p:nvGraphicFramePr>
          <p:xfrm>
            <a:off x="5734050" y="4298950"/>
            <a:ext cx="1422400" cy="787400"/>
          </p:xfrm>
          <a:graphic>
            <a:graphicData uri="http://schemas.openxmlformats.org/presentationml/2006/ole">
              <mc:AlternateContent xmlns:mc="http://schemas.openxmlformats.org/markup-compatibility/2006">
                <mc:Choice xmlns:v="urn:schemas-microsoft-com:vml" Requires="v">
                  <p:oleObj name="Equation" r:id="rId7" imgW="711509" imgH="393871" progId="Equation.3">
                    <p:embed/>
                  </p:oleObj>
                </mc:Choice>
                <mc:Fallback>
                  <p:oleObj name="Equation" r:id="rId7" imgW="711509" imgH="393871" progId="Equation.3">
                    <p:embed/>
                    <p:pic>
                      <p:nvPicPr>
                        <p:cNvPr id="24167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4298950"/>
                          <a:ext cx="14224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9" name="Rectangle 15"/>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241678" name="Object 14"/>
            <p:cNvGraphicFramePr>
              <a:graphicFrameLocks noChangeAspect="1"/>
            </p:cNvGraphicFramePr>
            <p:nvPr>
              <p:extLst>
                <p:ext uri="{D42A27DB-BD31-4B8C-83A1-F6EECF244321}">
                  <p14:modId xmlns:p14="http://schemas.microsoft.com/office/powerpoint/2010/main" val="3095992713"/>
                </p:ext>
              </p:extLst>
            </p:nvPr>
          </p:nvGraphicFramePr>
          <p:xfrm>
            <a:off x="5762625" y="5335588"/>
            <a:ext cx="1346200" cy="787400"/>
          </p:xfrm>
          <a:graphic>
            <a:graphicData uri="http://schemas.openxmlformats.org/presentationml/2006/ole">
              <mc:AlternateContent xmlns:mc="http://schemas.openxmlformats.org/markup-compatibility/2006">
                <mc:Choice xmlns:v="urn:schemas-microsoft-com:vml" Requires="v">
                  <p:oleObj name="Equation" r:id="rId9" imgW="673392" imgH="393871" progId="Equation.3">
                    <p:embed/>
                  </p:oleObj>
                </mc:Choice>
                <mc:Fallback>
                  <p:oleObj name="Equation" r:id="rId9" imgW="673392" imgH="393871" progId="Equation.3">
                    <p:embed/>
                    <p:pic>
                      <p:nvPicPr>
                        <p:cNvPr id="24167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2625" y="5335588"/>
                          <a:ext cx="13462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80" name="Line 16"/>
            <p:cNvSpPr>
              <a:spLocks noChangeShapeType="1"/>
            </p:cNvSpPr>
            <p:nvPr/>
          </p:nvSpPr>
          <p:spPr bwMode="auto">
            <a:xfrm flipH="1">
              <a:off x="2752725" y="1509713"/>
              <a:ext cx="2179638" cy="1049337"/>
            </a:xfrm>
            <a:prstGeom prst="line">
              <a:avLst/>
            </a:prstGeom>
            <a:noFill/>
            <a:ln w="9525">
              <a:solidFill>
                <a:srgbClr val="FF3300"/>
              </a:solidFill>
              <a:round/>
              <a:headEnd/>
              <a:tailEnd type="triangle" w="lg" len="lg"/>
            </a:ln>
            <a:effectLst/>
          </p:spPr>
          <p:txBody>
            <a:bodyPr/>
            <a:lstStyle/>
            <a:p>
              <a:endParaRPr lang="en-US"/>
            </a:p>
          </p:txBody>
        </p:sp>
        <p:sp>
          <p:nvSpPr>
            <p:cNvPr id="241681" name="Line 17"/>
            <p:cNvSpPr>
              <a:spLocks noChangeShapeType="1"/>
            </p:cNvSpPr>
            <p:nvPr/>
          </p:nvSpPr>
          <p:spPr bwMode="auto">
            <a:xfrm flipH="1">
              <a:off x="3122613" y="2538413"/>
              <a:ext cx="2003425" cy="595312"/>
            </a:xfrm>
            <a:prstGeom prst="line">
              <a:avLst/>
            </a:prstGeom>
            <a:noFill/>
            <a:ln w="9525">
              <a:solidFill>
                <a:srgbClr val="FF3300"/>
              </a:solidFill>
              <a:round/>
              <a:headEnd/>
              <a:tailEnd type="triangle" w="lg" len="lg"/>
            </a:ln>
            <a:effectLst/>
          </p:spPr>
          <p:txBody>
            <a:bodyPr/>
            <a:lstStyle/>
            <a:p>
              <a:endParaRPr lang="en-US"/>
            </a:p>
          </p:txBody>
        </p:sp>
      </p:grpSp>
      <p:sp>
        <p:nvSpPr>
          <p:cNvPr id="3" name="Footer Placeholder 2">
            <a:extLst>
              <a:ext uri="{FF2B5EF4-FFF2-40B4-BE49-F238E27FC236}">
                <a16:creationId xmlns:a16="http://schemas.microsoft.com/office/drawing/2014/main" id="{82039783-66C4-6D6E-D8DA-B7D430B73CB0}"/>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77" name="Group 25"/>
          <p:cNvGrpSpPr>
            <a:grpSpLocks/>
          </p:cNvGrpSpPr>
          <p:nvPr/>
        </p:nvGrpSpPr>
        <p:grpSpPr bwMode="auto">
          <a:xfrm>
            <a:off x="1106488" y="487363"/>
            <a:ext cx="6480175" cy="4821237"/>
            <a:chOff x="457" y="433"/>
            <a:chExt cx="4082" cy="3037"/>
          </a:xfrm>
        </p:grpSpPr>
        <p:pic>
          <p:nvPicPr>
            <p:cNvPr id="305154" name="Picture 2" descr="dl2"/>
            <p:cNvPicPr>
              <a:picLocks noChangeAspect="1" noChangeArrowheads="1"/>
            </p:cNvPicPr>
            <p:nvPr/>
          </p:nvPicPr>
          <p:blipFill>
            <a:blip r:embed="rId2" cstate="print"/>
            <a:srcRect r="60086" b="39534"/>
            <a:stretch>
              <a:fillRect/>
            </a:stretch>
          </p:blipFill>
          <p:spPr bwMode="auto">
            <a:xfrm>
              <a:off x="901" y="433"/>
              <a:ext cx="3345" cy="3036"/>
            </a:xfrm>
            <a:prstGeom prst="rect">
              <a:avLst/>
            </a:prstGeom>
            <a:noFill/>
          </p:spPr>
        </p:pic>
        <p:sp>
          <p:nvSpPr>
            <p:cNvPr id="305167" name="Line 15"/>
            <p:cNvSpPr>
              <a:spLocks noChangeShapeType="1"/>
            </p:cNvSpPr>
            <p:nvPr/>
          </p:nvSpPr>
          <p:spPr bwMode="auto">
            <a:xfrm flipV="1">
              <a:off x="1144" y="2492"/>
              <a:ext cx="635" cy="284"/>
            </a:xfrm>
            <a:prstGeom prst="line">
              <a:avLst/>
            </a:prstGeom>
            <a:noFill/>
            <a:ln w="28575">
              <a:solidFill>
                <a:schemeClr val="accent2"/>
              </a:solidFill>
              <a:round/>
              <a:headEnd type="triangle" w="lg" len="lg"/>
              <a:tailEnd type="none" w="lg" len="lg"/>
            </a:ln>
            <a:effectLst/>
          </p:spPr>
          <p:txBody>
            <a:bodyPr/>
            <a:lstStyle/>
            <a:p>
              <a:endParaRPr lang="en-US"/>
            </a:p>
          </p:txBody>
        </p:sp>
        <p:sp>
          <p:nvSpPr>
            <p:cNvPr id="305168" name="Line 16"/>
            <p:cNvSpPr>
              <a:spLocks noChangeShapeType="1"/>
            </p:cNvSpPr>
            <p:nvPr/>
          </p:nvSpPr>
          <p:spPr bwMode="auto">
            <a:xfrm flipH="1">
              <a:off x="3028" y="2173"/>
              <a:ext cx="744" cy="7"/>
            </a:xfrm>
            <a:prstGeom prst="line">
              <a:avLst/>
            </a:prstGeom>
            <a:noFill/>
            <a:ln w="28575">
              <a:solidFill>
                <a:schemeClr val="accent2"/>
              </a:solidFill>
              <a:round/>
              <a:headEnd type="triangle" w="lg" len="lg"/>
              <a:tailEnd type="none" w="lg" len="lg"/>
            </a:ln>
            <a:effectLst/>
          </p:spPr>
          <p:txBody>
            <a:bodyPr/>
            <a:lstStyle/>
            <a:p>
              <a:endParaRPr lang="en-US"/>
            </a:p>
          </p:txBody>
        </p:sp>
        <p:sp>
          <p:nvSpPr>
            <p:cNvPr id="305169" name="Line 17"/>
            <p:cNvSpPr>
              <a:spLocks noChangeShapeType="1"/>
            </p:cNvSpPr>
            <p:nvPr/>
          </p:nvSpPr>
          <p:spPr bwMode="auto">
            <a:xfrm flipH="1">
              <a:off x="988" y="2204"/>
              <a:ext cx="744" cy="7"/>
            </a:xfrm>
            <a:prstGeom prst="line">
              <a:avLst/>
            </a:prstGeom>
            <a:noFill/>
            <a:ln w="28575">
              <a:solidFill>
                <a:schemeClr val="accent2"/>
              </a:solidFill>
              <a:prstDash val="dash"/>
              <a:round/>
              <a:headEnd type="triangle" w="lg" len="lg"/>
              <a:tailEnd type="none" w="lg" len="lg"/>
            </a:ln>
            <a:effectLst/>
          </p:spPr>
          <p:txBody>
            <a:bodyPr/>
            <a:lstStyle/>
            <a:p>
              <a:endParaRPr lang="en-US"/>
            </a:p>
          </p:txBody>
        </p:sp>
        <p:sp>
          <p:nvSpPr>
            <p:cNvPr id="305170" name="Line 18"/>
            <p:cNvSpPr>
              <a:spLocks noChangeShapeType="1"/>
            </p:cNvSpPr>
            <p:nvPr/>
          </p:nvSpPr>
          <p:spPr bwMode="auto">
            <a:xfrm flipV="1">
              <a:off x="3447" y="1391"/>
              <a:ext cx="635" cy="284"/>
            </a:xfrm>
            <a:prstGeom prst="line">
              <a:avLst/>
            </a:prstGeom>
            <a:noFill/>
            <a:ln w="28575">
              <a:solidFill>
                <a:schemeClr val="accent2"/>
              </a:solidFill>
              <a:prstDash val="dash"/>
              <a:round/>
              <a:headEnd type="triangle" w="lg" len="lg"/>
              <a:tailEnd type="none" w="lg" len="lg"/>
            </a:ln>
            <a:effectLst/>
          </p:spPr>
          <p:txBody>
            <a:bodyPr/>
            <a:lstStyle/>
            <a:p>
              <a:endParaRPr lang="en-US"/>
            </a:p>
          </p:txBody>
        </p:sp>
        <p:sp>
          <p:nvSpPr>
            <p:cNvPr id="305171" name="Text Box 19"/>
            <p:cNvSpPr txBox="1">
              <a:spLocks noChangeArrowheads="1"/>
            </p:cNvSpPr>
            <p:nvPr/>
          </p:nvSpPr>
          <p:spPr bwMode="auto">
            <a:xfrm>
              <a:off x="4031" y="1230"/>
              <a:ext cx="287"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y</a:t>
              </a:r>
              <a:endParaRPr lang="en-US" sz="2400" b="1">
                <a:latin typeface="Times New Roman" pitchFamily="18" charset="0"/>
              </a:endParaRPr>
            </a:p>
          </p:txBody>
        </p:sp>
        <p:sp>
          <p:nvSpPr>
            <p:cNvPr id="305172" name="Text Box 20"/>
            <p:cNvSpPr txBox="1">
              <a:spLocks noChangeArrowheads="1"/>
            </p:cNvSpPr>
            <p:nvPr/>
          </p:nvSpPr>
          <p:spPr bwMode="auto">
            <a:xfrm>
              <a:off x="457" y="2436"/>
              <a:ext cx="685"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y</a:t>
              </a:r>
              <a:r>
                <a:rPr lang="en-US" sz="2400" b="1">
                  <a:latin typeface="Times New Roman" pitchFamily="18" charset="0"/>
                </a:rPr>
                <a:t>+</a:t>
              </a:r>
              <a:r>
                <a:rPr lang="en-US" sz="2400" b="1">
                  <a:latin typeface="Times New Roman" pitchFamily="18" charset="0"/>
                  <a:sym typeface="Symbol" pitchFamily="18" charset="2"/>
                </a:rPr>
                <a:t>q</a:t>
              </a:r>
              <a:r>
                <a:rPr lang="en-US" sz="2400" b="1" baseline="-25000">
                  <a:latin typeface="Times New Roman" pitchFamily="18" charset="0"/>
                  <a:sym typeface="Symbol" pitchFamily="18" charset="2"/>
                </a:rPr>
                <a:t>y</a:t>
              </a:r>
              <a:endParaRPr lang="en-US" sz="2400" b="1">
                <a:latin typeface="Times New Roman" pitchFamily="18" charset="0"/>
                <a:sym typeface="Symbol" pitchFamily="18" charset="2"/>
              </a:endParaRPr>
            </a:p>
          </p:txBody>
        </p:sp>
        <p:sp>
          <p:nvSpPr>
            <p:cNvPr id="305173" name="Text Box 21"/>
            <p:cNvSpPr txBox="1">
              <a:spLocks noChangeArrowheads="1"/>
            </p:cNvSpPr>
            <p:nvPr/>
          </p:nvSpPr>
          <p:spPr bwMode="auto">
            <a:xfrm>
              <a:off x="3854" y="2034"/>
              <a:ext cx="685"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x</a:t>
              </a:r>
              <a:r>
                <a:rPr lang="en-US" sz="2400" b="1">
                  <a:latin typeface="Times New Roman" pitchFamily="18" charset="0"/>
                </a:rPr>
                <a:t>+</a:t>
              </a:r>
              <a:r>
                <a:rPr lang="en-US" sz="2400" b="1">
                  <a:latin typeface="Times New Roman" pitchFamily="18" charset="0"/>
                  <a:sym typeface="Symbol" pitchFamily="18" charset="2"/>
                </a:rPr>
                <a:t>q</a:t>
              </a:r>
              <a:r>
                <a:rPr lang="en-US" sz="2400" b="1" baseline="-25000">
                  <a:latin typeface="Times New Roman" pitchFamily="18" charset="0"/>
                  <a:sym typeface="Symbol" pitchFamily="18" charset="2"/>
                </a:rPr>
                <a:t>x</a:t>
              </a:r>
              <a:endParaRPr lang="en-US" sz="2400" b="1">
                <a:latin typeface="Times New Roman" pitchFamily="18" charset="0"/>
                <a:sym typeface="Symbol" pitchFamily="18" charset="2"/>
              </a:endParaRPr>
            </a:p>
          </p:txBody>
        </p:sp>
        <p:sp>
          <p:nvSpPr>
            <p:cNvPr id="305174" name="Text Box 22"/>
            <p:cNvSpPr txBox="1">
              <a:spLocks noChangeArrowheads="1"/>
            </p:cNvSpPr>
            <p:nvPr/>
          </p:nvSpPr>
          <p:spPr bwMode="auto">
            <a:xfrm>
              <a:off x="2473" y="736"/>
              <a:ext cx="518" cy="288"/>
            </a:xfrm>
            <a:prstGeom prst="rect">
              <a:avLst/>
            </a:prstGeom>
            <a:noFill/>
            <a:ln w="9525">
              <a:noFill/>
              <a:miter lim="800000"/>
              <a:headEnd/>
              <a:tailEnd type="none" w="lg" len="lg"/>
            </a:ln>
            <a:effectLst/>
          </p:spPr>
          <p:txBody>
            <a:bodyPr wrap="none">
              <a:spAutoFit/>
            </a:bodyPr>
            <a:lstStyle/>
            <a:p>
              <a:r>
                <a:rPr lang="en-US" sz="2400" b="1" baseline="-25000">
                  <a:latin typeface="Times New Roman" pitchFamily="18" charset="0"/>
                </a:rPr>
                <a:t>z        z </a:t>
              </a:r>
              <a:endParaRPr lang="en-US" sz="2400" b="1">
                <a:latin typeface="Times New Roman" pitchFamily="18" charset="0"/>
                <a:sym typeface="Symbol" pitchFamily="18" charset="2"/>
              </a:endParaRPr>
            </a:p>
          </p:txBody>
        </p:sp>
        <p:sp>
          <p:nvSpPr>
            <p:cNvPr id="305175" name="Text Box 23"/>
            <p:cNvSpPr txBox="1">
              <a:spLocks noChangeArrowheads="1"/>
            </p:cNvSpPr>
            <p:nvPr/>
          </p:nvSpPr>
          <p:spPr bwMode="auto">
            <a:xfrm>
              <a:off x="2376" y="3182"/>
              <a:ext cx="173" cy="288"/>
            </a:xfrm>
            <a:prstGeom prst="rect">
              <a:avLst/>
            </a:prstGeom>
            <a:noFill/>
            <a:ln w="9525">
              <a:noFill/>
              <a:miter lim="800000"/>
              <a:headEnd/>
              <a:tailEnd type="none" w="lg" len="lg"/>
            </a:ln>
            <a:effectLst/>
          </p:spPr>
          <p:txBody>
            <a:bodyPr wrap="none">
              <a:spAutoFit/>
            </a:bodyPr>
            <a:lstStyle/>
            <a:p>
              <a:r>
                <a:rPr lang="en-US" sz="2400" b="1" baseline="-25000">
                  <a:latin typeface="Times New Roman" pitchFamily="18" charset="0"/>
                </a:rPr>
                <a:t>z</a:t>
              </a:r>
              <a:endParaRPr lang="en-US" sz="2400" b="1">
                <a:latin typeface="Times New Roman" pitchFamily="18" charset="0"/>
                <a:sym typeface="Symbol" pitchFamily="18" charset="2"/>
              </a:endParaRPr>
            </a:p>
          </p:txBody>
        </p:sp>
        <p:sp>
          <p:nvSpPr>
            <p:cNvPr id="305176" name="Text Box 24"/>
            <p:cNvSpPr txBox="1">
              <a:spLocks noChangeArrowheads="1"/>
            </p:cNvSpPr>
            <p:nvPr/>
          </p:nvSpPr>
          <p:spPr bwMode="auto">
            <a:xfrm>
              <a:off x="942" y="1909"/>
              <a:ext cx="287" cy="288"/>
            </a:xfrm>
            <a:prstGeom prst="rect">
              <a:avLst/>
            </a:prstGeom>
            <a:noFill/>
            <a:ln w="9525">
              <a:noFill/>
              <a:miter lim="800000"/>
              <a:headEnd/>
              <a:tailEnd type="none" w="lg" len="lg"/>
            </a:ln>
            <a:effectLst/>
          </p:spPr>
          <p:txBody>
            <a:bodyPr wrap="none">
              <a:spAutoFit/>
            </a:bodyPr>
            <a:lstStyle/>
            <a:p>
              <a:r>
                <a:rPr lang="en-US" sz="2400" b="1">
                  <a:latin typeface="Times New Roman" pitchFamily="18" charset="0"/>
                </a:rPr>
                <a:t>q</a:t>
              </a:r>
              <a:r>
                <a:rPr lang="en-US" sz="2400" b="1" baseline="-25000">
                  <a:latin typeface="Times New Roman" pitchFamily="18" charset="0"/>
                </a:rPr>
                <a:t>x</a:t>
              </a:r>
              <a:endParaRPr lang="en-US" sz="2400" b="1">
                <a:latin typeface="Times New Roman" pitchFamily="18" charset="0"/>
              </a:endParaRPr>
            </a:p>
          </p:txBody>
        </p:sp>
      </p:grpSp>
      <p:sp>
        <p:nvSpPr>
          <p:cNvPr id="305155" name="Text Box 3"/>
          <p:cNvSpPr txBox="1">
            <a:spLocks noChangeArrowheads="1"/>
          </p:cNvSpPr>
          <p:nvPr/>
        </p:nvSpPr>
        <p:spPr bwMode="auto">
          <a:xfrm>
            <a:off x="517525" y="273050"/>
            <a:ext cx="8091488" cy="457200"/>
          </a:xfrm>
          <a:prstGeom prst="rect">
            <a:avLst/>
          </a:prstGeom>
          <a:noFill/>
          <a:ln w="9525">
            <a:noFill/>
            <a:miter lim="800000"/>
            <a:headEnd/>
            <a:tailEnd type="none" w="lg" len="lg"/>
          </a:ln>
          <a:effectLst/>
        </p:spPr>
        <p:txBody>
          <a:bodyPr>
            <a:spAutoFit/>
          </a:bodyPr>
          <a:lstStyle/>
          <a:p>
            <a:pPr algn="ctr">
              <a:spcBef>
                <a:spcPct val="50000"/>
              </a:spcBef>
            </a:pPr>
            <a:r>
              <a:rPr lang="en-US" sz="2400" b="1"/>
              <a:t>3 dimensional continuity equation.</a:t>
            </a:r>
          </a:p>
        </p:txBody>
      </p:sp>
      <p:sp>
        <p:nvSpPr>
          <p:cNvPr id="305156" name="Rectangle 4"/>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58" name="Rectangle 6"/>
          <p:cNvSpPr>
            <a:spLocks noChangeArrowheads="1"/>
          </p:cNvSpPr>
          <p:nvPr/>
        </p:nvSpPr>
        <p:spPr bwMode="auto">
          <a:xfrm>
            <a:off x="0" y="332581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61"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63" name="Rectangle 11"/>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5179" name="Rectangle 27"/>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5178" name="Object 26"/>
          <p:cNvGraphicFramePr>
            <a:graphicFrameLocks noChangeAspect="1"/>
          </p:cNvGraphicFramePr>
          <p:nvPr/>
        </p:nvGraphicFramePr>
        <p:xfrm>
          <a:off x="2262188" y="5399088"/>
          <a:ext cx="4470400" cy="969962"/>
        </p:xfrm>
        <a:graphic>
          <a:graphicData uri="http://schemas.openxmlformats.org/presentationml/2006/ole">
            <mc:AlternateContent xmlns:mc="http://schemas.openxmlformats.org/markup-compatibility/2006">
              <mc:Choice xmlns:v="urn:schemas-microsoft-com:vml" Requires="v">
                <p:oleObj name="Equation" r:id="rId3" imgW="2209800" imgH="482600" progId="Equation.3">
                  <p:embed/>
                </p:oleObj>
              </mc:Choice>
              <mc:Fallback>
                <p:oleObj name="Equation" r:id="rId3" imgW="2209800" imgH="482600" progId="Equation.3">
                  <p:embed/>
                  <p:pic>
                    <p:nvPicPr>
                      <p:cNvPr id="305178"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188" y="5399088"/>
                        <a:ext cx="447040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C71477FD-266A-D854-0190-BC9C3D0D7BFB}"/>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719138" y="168275"/>
            <a:ext cx="7772400" cy="844096"/>
          </a:xfrm>
        </p:spPr>
        <p:txBody>
          <a:bodyPr/>
          <a:lstStyle/>
          <a:p>
            <a:r>
              <a:rPr lang="en-US" dirty="0"/>
              <a:t>Richard's Equation</a:t>
            </a:r>
          </a:p>
        </p:txBody>
      </p:sp>
      <p:graphicFrame>
        <p:nvGraphicFramePr>
          <p:cNvPr id="306180" name="Object 4"/>
          <p:cNvGraphicFramePr>
            <a:graphicFrameLocks noChangeAspect="1"/>
          </p:cNvGraphicFramePr>
          <p:nvPr/>
        </p:nvGraphicFramePr>
        <p:xfrm>
          <a:off x="1918380" y="1526263"/>
          <a:ext cx="1346200" cy="787400"/>
        </p:xfrm>
        <a:graphic>
          <a:graphicData uri="http://schemas.openxmlformats.org/presentationml/2006/ole">
            <mc:AlternateContent xmlns:mc="http://schemas.openxmlformats.org/markup-compatibility/2006">
              <mc:Choice xmlns:v="urn:schemas-microsoft-com:vml" Requires="v">
                <p:oleObj name="Equation" r:id="rId2" imgW="673392" imgH="393871" progId="Equation.3">
                  <p:embed/>
                </p:oleObj>
              </mc:Choice>
              <mc:Fallback>
                <p:oleObj name="Equation" r:id="rId2" imgW="673392" imgH="393871" progId="Equation.3">
                  <p:embed/>
                  <p:pic>
                    <p:nvPicPr>
                      <p:cNvPr id="30618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380" y="1526263"/>
                        <a:ext cx="13462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2" name="Rectangle 6"/>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6181" name="Object 5"/>
          <p:cNvGraphicFramePr>
            <a:graphicFrameLocks noChangeAspect="1"/>
          </p:cNvGraphicFramePr>
          <p:nvPr/>
        </p:nvGraphicFramePr>
        <p:xfrm>
          <a:off x="4758192" y="1479778"/>
          <a:ext cx="1262062" cy="735012"/>
        </p:xfrm>
        <a:graphic>
          <a:graphicData uri="http://schemas.openxmlformats.org/presentationml/2006/ole">
            <mc:AlternateContent xmlns:mc="http://schemas.openxmlformats.org/markup-compatibility/2006">
              <mc:Choice xmlns:v="urn:schemas-microsoft-com:vml" Requires="v">
                <p:oleObj name="Equation" r:id="rId4" imgW="634680" imgH="368280" progId="Equation.3">
                  <p:embed/>
                </p:oleObj>
              </mc:Choice>
              <mc:Fallback>
                <p:oleObj name="Equation" r:id="rId4" imgW="634680" imgH="368280" progId="Equation.3">
                  <p:embed/>
                  <p:pic>
                    <p:nvPicPr>
                      <p:cNvPr id="3061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192" y="1479778"/>
                        <a:ext cx="1262062"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3" name="Line 7"/>
          <p:cNvSpPr>
            <a:spLocks noChangeShapeType="1"/>
          </p:cNvSpPr>
          <p:nvPr/>
        </p:nvSpPr>
        <p:spPr bwMode="auto">
          <a:xfrm flipH="1" flipV="1">
            <a:off x="3211286" y="1730828"/>
            <a:ext cx="1480457" cy="119744"/>
          </a:xfrm>
          <a:prstGeom prst="line">
            <a:avLst/>
          </a:prstGeom>
          <a:noFill/>
          <a:ln w="9525">
            <a:solidFill>
              <a:srgbClr val="FF3300"/>
            </a:solidFill>
            <a:round/>
            <a:headEnd/>
            <a:tailEnd type="triangle" w="lg" len="lg"/>
          </a:ln>
          <a:effectLst/>
        </p:spPr>
        <p:txBody>
          <a:bodyPr/>
          <a:lstStyle/>
          <a:p>
            <a:endParaRPr lang="en-US"/>
          </a:p>
        </p:txBody>
      </p:sp>
      <p:sp>
        <p:nvSpPr>
          <p:cNvPr id="306185"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6184" name="Object 8"/>
          <p:cNvGraphicFramePr>
            <a:graphicFrameLocks noChangeAspect="1"/>
          </p:cNvGraphicFramePr>
          <p:nvPr/>
        </p:nvGraphicFramePr>
        <p:xfrm>
          <a:off x="1910896" y="2941864"/>
          <a:ext cx="1763713" cy="784225"/>
        </p:xfrm>
        <a:graphic>
          <a:graphicData uri="http://schemas.openxmlformats.org/presentationml/2006/ole">
            <mc:AlternateContent xmlns:mc="http://schemas.openxmlformats.org/markup-compatibility/2006">
              <mc:Choice xmlns:v="urn:schemas-microsoft-com:vml" Requires="v">
                <p:oleObj name="Equation" r:id="rId6" imgW="889000" imgH="393700" progId="Equation.3">
                  <p:embed/>
                </p:oleObj>
              </mc:Choice>
              <mc:Fallback>
                <p:oleObj name="Equation" r:id="rId6" imgW="889000" imgH="393700" progId="Equation.3">
                  <p:embed/>
                  <p:pic>
                    <p:nvPicPr>
                      <p:cNvPr id="3061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0896" y="2941864"/>
                        <a:ext cx="1763713"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6" name="Rectangle 10"/>
          <p:cNvSpPr>
            <a:spLocks noChangeArrowheads="1"/>
          </p:cNvSpPr>
          <p:nvPr/>
        </p:nvSpPr>
        <p:spPr bwMode="auto">
          <a:xfrm>
            <a:off x="4695824" y="2589893"/>
            <a:ext cx="1501775" cy="519113"/>
          </a:xfrm>
          <a:prstGeom prst="rect">
            <a:avLst/>
          </a:prstGeom>
          <a:noFill/>
          <a:ln w="9525">
            <a:noFill/>
            <a:miter lim="800000"/>
            <a:headEnd/>
            <a:tailEnd type="none" w="lg" len="lg"/>
          </a:ln>
          <a:effectLst/>
        </p:spPr>
        <p:txBody>
          <a:bodyPr wrap="none" anchor="ctr">
            <a:spAutoFit/>
          </a:bodyPr>
          <a:lstStyle/>
          <a:p>
            <a:r>
              <a:rPr lang="en-US" dirty="0"/>
              <a:t>h = </a:t>
            </a:r>
            <a:r>
              <a:rPr lang="en-US" dirty="0">
                <a:sym typeface="Symbol" pitchFamily="18" charset="2"/>
              </a:rPr>
              <a:t></a:t>
            </a:r>
            <a:r>
              <a:rPr lang="en-US" dirty="0"/>
              <a:t>+z </a:t>
            </a:r>
          </a:p>
        </p:txBody>
      </p:sp>
      <p:sp>
        <p:nvSpPr>
          <p:cNvPr id="306188" name="Rectangle 12"/>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6189" name="Line 13"/>
          <p:cNvSpPr>
            <a:spLocks noChangeShapeType="1"/>
          </p:cNvSpPr>
          <p:nvPr/>
        </p:nvSpPr>
        <p:spPr bwMode="auto">
          <a:xfrm flipH="1">
            <a:off x="3581400" y="2841171"/>
            <a:ext cx="1197428" cy="315685"/>
          </a:xfrm>
          <a:prstGeom prst="line">
            <a:avLst/>
          </a:prstGeom>
          <a:noFill/>
          <a:ln w="9525">
            <a:solidFill>
              <a:srgbClr val="FF3300"/>
            </a:solidFill>
            <a:round/>
            <a:headEnd/>
            <a:tailEnd type="triangle" w="lg" len="lg"/>
          </a:ln>
          <a:effectLst/>
        </p:spPr>
        <p:txBody>
          <a:bodyPr/>
          <a:lstStyle/>
          <a:p>
            <a:endParaRPr lang="en-US"/>
          </a:p>
        </p:txBody>
      </p:sp>
      <p:sp>
        <p:nvSpPr>
          <p:cNvPr id="16" name="TextBox 15"/>
          <p:cNvSpPr txBox="1"/>
          <p:nvPr/>
        </p:nvSpPr>
        <p:spPr>
          <a:xfrm>
            <a:off x="1632858" y="1175658"/>
            <a:ext cx="2111828" cy="400110"/>
          </a:xfrm>
          <a:prstGeom prst="rect">
            <a:avLst/>
          </a:prstGeom>
          <a:noFill/>
        </p:spPr>
        <p:txBody>
          <a:bodyPr wrap="square" rtlCol="0">
            <a:spAutoFit/>
          </a:bodyPr>
          <a:lstStyle/>
          <a:p>
            <a:r>
              <a:rPr lang="en-US" sz="2000" dirty="0">
                <a:latin typeface="Arial" pitchFamily="34" charset="0"/>
                <a:cs typeface="Arial" pitchFamily="34" charset="0"/>
              </a:rPr>
              <a:t>Continuity</a:t>
            </a:r>
          </a:p>
        </p:txBody>
      </p:sp>
      <p:sp>
        <p:nvSpPr>
          <p:cNvPr id="17" name="TextBox 16"/>
          <p:cNvSpPr txBox="1"/>
          <p:nvPr/>
        </p:nvSpPr>
        <p:spPr>
          <a:xfrm>
            <a:off x="4528459" y="1186544"/>
            <a:ext cx="2111828" cy="400110"/>
          </a:xfrm>
          <a:prstGeom prst="rect">
            <a:avLst/>
          </a:prstGeom>
          <a:noFill/>
        </p:spPr>
        <p:txBody>
          <a:bodyPr wrap="square" rtlCol="0">
            <a:spAutoFit/>
          </a:bodyPr>
          <a:lstStyle/>
          <a:p>
            <a:r>
              <a:rPr lang="en-US" sz="2000" dirty="0">
                <a:latin typeface="Arial" pitchFamily="34" charset="0"/>
                <a:cs typeface="Arial" pitchFamily="34" charset="0"/>
              </a:rPr>
              <a:t>Darcy</a:t>
            </a:r>
          </a:p>
        </p:txBody>
      </p:sp>
      <p:sp>
        <p:nvSpPr>
          <p:cNvPr id="18" name="TextBox 17"/>
          <p:cNvSpPr txBox="1"/>
          <p:nvPr/>
        </p:nvSpPr>
        <p:spPr>
          <a:xfrm>
            <a:off x="4615545" y="2275115"/>
            <a:ext cx="3603170" cy="400110"/>
          </a:xfrm>
          <a:prstGeom prst="rect">
            <a:avLst/>
          </a:prstGeom>
          <a:noFill/>
        </p:spPr>
        <p:txBody>
          <a:bodyPr wrap="square" rtlCol="0">
            <a:spAutoFit/>
          </a:bodyPr>
          <a:lstStyle/>
          <a:p>
            <a:r>
              <a:rPr lang="en-US" sz="2000" dirty="0">
                <a:latin typeface="Arial" pitchFamily="34" charset="0"/>
                <a:cs typeface="Arial" pitchFamily="34" charset="0"/>
              </a:rPr>
              <a:t>Pressure and elevation head</a:t>
            </a:r>
          </a:p>
        </p:txBody>
      </p:sp>
      <p:graphicFrame>
        <p:nvGraphicFramePr>
          <p:cNvPr id="2" name="Object 1"/>
          <p:cNvGraphicFramePr>
            <a:graphicFrameLocks noChangeAspect="1"/>
          </p:cNvGraphicFramePr>
          <p:nvPr>
            <p:extLst>
              <p:ext uri="{D42A27DB-BD31-4B8C-83A1-F6EECF244321}">
                <p14:modId xmlns:p14="http://schemas.microsoft.com/office/powerpoint/2010/main" val="1152501129"/>
              </p:ext>
            </p:extLst>
          </p:nvPr>
        </p:nvGraphicFramePr>
        <p:xfrm>
          <a:off x="1828457" y="3991313"/>
          <a:ext cx="2590560" cy="863280"/>
        </p:xfrm>
        <a:graphic>
          <a:graphicData uri="http://schemas.openxmlformats.org/presentationml/2006/ole">
            <mc:AlternateContent xmlns:mc="http://schemas.openxmlformats.org/markup-compatibility/2006">
              <mc:Choice xmlns:v="urn:schemas-microsoft-com:vml" Requires="v">
                <p:oleObj name="Equation" r:id="rId8" imgW="1295280" imgH="431640" progId="Equation.3">
                  <p:embed/>
                </p:oleObj>
              </mc:Choice>
              <mc:Fallback>
                <p:oleObj name="Equation" r:id="rId8" imgW="1295280" imgH="431640" progId="Equation.3">
                  <p:embed/>
                  <p:pic>
                    <p:nvPicPr>
                      <p:cNvPr id="2" name="Object 1"/>
                      <p:cNvPicPr/>
                      <p:nvPr/>
                    </p:nvPicPr>
                    <p:blipFill>
                      <a:blip r:embed="rId9"/>
                      <a:stretch>
                        <a:fillRect/>
                      </a:stretch>
                    </p:blipFill>
                    <p:spPr>
                      <a:xfrm>
                        <a:off x="1828457" y="3991313"/>
                        <a:ext cx="2590560" cy="86328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41847870"/>
              </p:ext>
            </p:extLst>
          </p:nvPr>
        </p:nvGraphicFramePr>
        <p:xfrm>
          <a:off x="4903335" y="3896404"/>
          <a:ext cx="681038" cy="406400"/>
        </p:xfrm>
        <a:graphic>
          <a:graphicData uri="http://schemas.openxmlformats.org/presentationml/2006/ole">
            <mc:AlternateContent xmlns:mc="http://schemas.openxmlformats.org/markup-compatibility/2006">
              <mc:Choice xmlns:v="urn:schemas-microsoft-com:vml" Requires="v">
                <p:oleObj name="Equation" r:id="rId10" imgW="342720" imgH="203040" progId="Equation.3">
                  <p:embed/>
                </p:oleObj>
              </mc:Choice>
              <mc:Fallback>
                <p:oleObj name="Equation" r:id="rId10" imgW="342720" imgH="203040" progId="Equation.3">
                  <p:embed/>
                  <p:pic>
                    <p:nvPicPr>
                      <p:cNvPr id="3" name="Object 2"/>
                      <p:cNvPicPr>
                        <a:picLocks noChangeAspect="1" noChangeArrowheads="1"/>
                      </p:cNvPicPr>
                      <p:nvPr/>
                    </p:nvPicPr>
                    <p:blipFill>
                      <a:blip r:embed="rId11"/>
                      <a:srcRect/>
                      <a:stretch>
                        <a:fillRect/>
                      </a:stretch>
                    </p:blipFill>
                    <p:spPr bwMode="auto">
                      <a:xfrm>
                        <a:off x="4903335" y="3896404"/>
                        <a:ext cx="6810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4691743" y="3352627"/>
            <a:ext cx="3603170" cy="400110"/>
          </a:xfrm>
          <a:prstGeom prst="rect">
            <a:avLst/>
          </a:prstGeom>
          <a:noFill/>
        </p:spPr>
        <p:txBody>
          <a:bodyPr wrap="square" rtlCol="0">
            <a:spAutoFit/>
          </a:bodyPr>
          <a:lstStyle/>
          <a:p>
            <a:r>
              <a:rPr lang="en-US" sz="2000" dirty="0">
                <a:latin typeface="Arial" pitchFamily="34" charset="0"/>
                <a:cs typeface="Arial" pitchFamily="34" charset="0"/>
              </a:rPr>
              <a:t>Soil moisture characteristic</a:t>
            </a:r>
          </a:p>
        </p:txBody>
      </p:sp>
      <p:graphicFrame>
        <p:nvGraphicFramePr>
          <p:cNvPr id="4" name="Object 3"/>
          <p:cNvGraphicFramePr>
            <a:graphicFrameLocks noChangeAspect="1"/>
          </p:cNvGraphicFramePr>
          <p:nvPr>
            <p:extLst>
              <p:ext uri="{D42A27DB-BD31-4B8C-83A1-F6EECF244321}">
                <p14:modId xmlns:p14="http://schemas.microsoft.com/office/powerpoint/2010/main" val="2240181033"/>
              </p:ext>
            </p:extLst>
          </p:nvPr>
        </p:nvGraphicFramePr>
        <p:xfrm>
          <a:off x="4848168" y="4437469"/>
          <a:ext cx="2997200" cy="838200"/>
        </p:xfrm>
        <a:graphic>
          <a:graphicData uri="http://schemas.openxmlformats.org/presentationml/2006/ole">
            <mc:AlternateContent xmlns:mc="http://schemas.openxmlformats.org/markup-compatibility/2006">
              <mc:Choice xmlns:v="urn:schemas-microsoft-com:vml" Requires="v">
                <p:oleObj name="Equation" r:id="rId12" imgW="1498320" imgH="419040" progId="Equation.3">
                  <p:embed/>
                </p:oleObj>
              </mc:Choice>
              <mc:Fallback>
                <p:oleObj name="Equation" r:id="rId12" imgW="1498320" imgH="419040" progId="Equation.3">
                  <p:embed/>
                  <p:pic>
                    <p:nvPicPr>
                      <p:cNvPr id="4" name="Object 3"/>
                      <p:cNvPicPr>
                        <a:picLocks noChangeAspect="1" noChangeArrowheads="1"/>
                      </p:cNvPicPr>
                      <p:nvPr/>
                    </p:nvPicPr>
                    <p:blipFill>
                      <a:blip r:embed="rId13"/>
                      <a:srcRect/>
                      <a:stretch>
                        <a:fillRect/>
                      </a:stretch>
                    </p:blipFill>
                    <p:spPr bwMode="auto">
                      <a:xfrm>
                        <a:off x="4848168" y="4437469"/>
                        <a:ext cx="299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6640287" y="5314199"/>
            <a:ext cx="2348070" cy="707886"/>
          </a:xfrm>
          <a:prstGeom prst="rect">
            <a:avLst/>
          </a:prstGeom>
          <a:noFill/>
        </p:spPr>
        <p:txBody>
          <a:bodyPr wrap="square" rtlCol="0">
            <a:spAutoFit/>
          </a:bodyPr>
          <a:lstStyle/>
          <a:p>
            <a:r>
              <a:rPr lang="en-US" sz="2000" dirty="0">
                <a:latin typeface="Arial" pitchFamily="34" charset="0"/>
                <a:cs typeface="Arial" pitchFamily="34" charset="0"/>
              </a:rPr>
              <a:t>Specific moisture capacity</a:t>
            </a:r>
          </a:p>
        </p:txBody>
      </p:sp>
      <p:graphicFrame>
        <p:nvGraphicFramePr>
          <p:cNvPr id="5" name="Object 4"/>
          <p:cNvGraphicFramePr>
            <a:graphicFrameLocks noChangeAspect="1"/>
          </p:cNvGraphicFramePr>
          <p:nvPr>
            <p:extLst>
              <p:ext uri="{D42A27DB-BD31-4B8C-83A1-F6EECF244321}">
                <p14:modId xmlns:p14="http://schemas.microsoft.com/office/powerpoint/2010/main" val="611895582"/>
              </p:ext>
            </p:extLst>
          </p:nvPr>
        </p:nvGraphicFramePr>
        <p:xfrm>
          <a:off x="2080986" y="5396888"/>
          <a:ext cx="3327400" cy="863600"/>
        </p:xfrm>
        <a:graphic>
          <a:graphicData uri="http://schemas.openxmlformats.org/presentationml/2006/ole">
            <mc:AlternateContent xmlns:mc="http://schemas.openxmlformats.org/markup-compatibility/2006">
              <mc:Choice xmlns:v="urn:schemas-microsoft-com:vml" Requires="v">
                <p:oleObj name="Equation" r:id="rId14" imgW="1663560" imgH="431640" progId="Equation.3">
                  <p:embed/>
                </p:oleObj>
              </mc:Choice>
              <mc:Fallback>
                <p:oleObj name="Equation" r:id="rId14" imgW="1663560" imgH="431640" progId="Equation.3">
                  <p:embed/>
                  <p:pic>
                    <p:nvPicPr>
                      <p:cNvPr id="5" name="Object 4"/>
                      <p:cNvPicPr>
                        <a:picLocks noChangeAspect="1" noChangeArrowheads="1"/>
                      </p:cNvPicPr>
                      <p:nvPr/>
                    </p:nvPicPr>
                    <p:blipFill>
                      <a:blip r:embed="rId15"/>
                      <a:srcRect/>
                      <a:stretch>
                        <a:fillRect/>
                      </a:stretch>
                    </p:blipFill>
                    <p:spPr bwMode="auto">
                      <a:xfrm>
                        <a:off x="2080986" y="5396888"/>
                        <a:ext cx="3327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100057" y="5320857"/>
            <a:ext cx="2049756" cy="1015663"/>
          </a:xfrm>
          <a:prstGeom prst="rect">
            <a:avLst/>
          </a:prstGeom>
          <a:noFill/>
        </p:spPr>
        <p:txBody>
          <a:bodyPr wrap="square" rtlCol="0">
            <a:spAutoFit/>
          </a:bodyPr>
          <a:lstStyle/>
          <a:p>
            <a:r>
              <a:rPr lang="en-US" sz="2000" dirty="0">
                <a:latin typeface="Arial" pitchFamily="34" charset="0"/>
                <a:cs typeface="Arial" pitchFamily="34" charset="0"/>
              </a:rPr>
              <a:t>Pressure head as independent variable</a:t>
            </a:r>
          </a:p>
        </p:txBody>
      </p:sp>
      <p:sp>
        <p:nvSpPr>
          <p:cNvPr id="24" name="Line 13"/>
          <p:cNvSpPr>
            <a:spLocks noChangeShapeType="1"/>
          </p:cNvSpPr>
          <p:nvPr/>
        </p:nvSpPr>
        <p:spPr bwMode="auto">
          <a:xfrm flipH="1" flipV="1">
            <a:off x="6965004" y="4951377"/>
            <a:ext cx="126460" cy="437745"/>
          </a:xfrm>
          <a:prstGeom prst="line">
            <a:avLst/>
          </a:prstGeom>
          <a:noFill/>
          <a:ln w="9525">
            <a:solidFill>
              <a:srgbClr val="FF3300"/>
            </a:solidFill>
            <a:round/>
            <a:headEnd/>
            <a:tailEnd type="triangle" w="lg" len="lg"/>
          </a:ln>
          <a:effectLst/>
        </p:spPr>
        <p:txBody>
          <a:bodyPr/>
          <a:lstStyle/>
          <a:p>
            <a:endParaRPr lang="en-US"/>
          </a:p>
        </p:txBody>
      </p:sp>
      <p:sp>
        <p:nvSpPr>
          <p:cNvPr id="6" name="Footer Placeholder 5">
            <a:extLst>
              <a:ext uri="{FF2B5EF4-FFF2-40B4-BE49-F238E27FC236}">
                <a16:creationId xmlns:a16="http://schemas.microsoft.com/office/drawing/2014/main" id="{46B80C6C-4085-4ED8-3FB3-24E786580F8B}"/>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63287" y="168275"/>
            <a:ext cx="8708570" cy="844096"/>
          </a:xfrm>
        </p:spPr>
        <p:txBody>
          <a:bodyPr/>
          <a:lstStyle/>
          <a:p>
            <a:r>
              <a:rPr lang="en-US" dirty="0"/>
              <a:t>Diffusion form of Richard's Equation</a:t>
            </a:r>
          </a:p>
        </p:txBody>
      </p:sp>
      <p:sp>
        <p:nvSpPr>
          <p:cNvPr id="306182" name="Rectangle 6"/>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6185"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sp>
        <p:nvSpPr>
          <p:cNvPr id="306188" name="Rectangle 12"/>
          <p:cNvSpPr>
            <a:spLocks noChangeArrowheads="1"/>
          </p:cNvSpPr>
          <p:nvPr/>
        </p:nvSpPr>
        <p:spPr bwMode="auto">
          <a:xfrm>
            <a:off x="0" y="0"/>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6190" name="Object 14"/>
          <p:cNvGraphicFramePr>
            <a:graphicFrameLocks noChangeAspect="1"/>
          </p:cNvGraphicFramePr>
          <p:nvPr/>
        </p:nvGraphicFramePr>
        <p:xfrm>
          <a:off x="1250773" y="4400759"/>
          <a:ext cx="5989638" cy="808038"/>
        </p:xfrm>
        <a:graphic>
          <a:graphicData uri="http://schemas.openxmlformats.org/presentationml/2006/ole">
            <mc:AlternateContent xmlns:mc="http://schemas.openxmlformats.org/markup-compatibility/2006">
              <mc:Choice xmlns:v="urn:schemas-microsoft-com:vml" Requires="v">
                <p:oleObj name="Equation" r:id="rId2" imgW="3035160" imgH="406080" progId="Equation.3">
                  <p:embed/>
                </p:oleObj>
              </mc:Choice>
              <mc:Fallback>
                <p:oleObj name="Equation" r:id="rId2" imgW="3035160" imgH="406080" progId="Equation.3">
                  <p:embed/>
                  <p:pic>
                    <p:nvPicPr>
                      <p:cNvPr id="30619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773" y="4400759"/>
                        <a:ext cx="5989638"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690" name="Object 10"/>
          <p:cNvGraphicFramePr>
            <a:graphicFrameLocks noChangeAspect="1"/>
          </p:cNvGraphicFramePr>
          <p:nvPr/>
        </p:nvGraphicFramePr>
        <p:xfrm>
          <a:off x="823680" y="2230360"/>
          <a:ext cx="6513513" cy="735012"/>
        </p:xfrm>
        <a:graphic>
          <a:graphicData uri="http://schemas.openxmlformats.org/presentationml/2006/ole">
            <mc:AlternateContent xmlns:mc="http://schemas.openxmlformats.org/markup-compatibility/2006">
              <mc:Choice xmlns:v="urn:schemas-microsoft-com:vml" Requires="v">
                <p:oleObj name="Equation" r:id="rId4" imgW="3276360" imgH="368280" progId="Equation.3">
                  <p:embed/>
                </p:oleObj>
              </mc:Choice>
              <mc:Fallback>
                <p:oleObj name="Equation" r:id="rId4" imgW="3276360" imgH="368280" progId="Equation.3">
                  <p:embed/>
                  <p:pic>
                    <p:nvPicPr>
                      <p:cNvPr id="32769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680" y="2230360"/>
                        <a:ext cx="6513513"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691" name="Object 11"/>
          <p:cNvGraphicFramePr>
            <a:graphicFrameLocks noChangeAspect="1"/>
          </p:cNvGraphicFramePr>
          <p:nvPr/>
        </p:nvGraphicFramePr>
        <p:xfrm>
          <a:off x="3971925" y="3232604"/>
          <a:ext cx="1892300" cy="735013"/>
        </p:xfrm>
        <a:graphic>
          <a:graphicData uri="http://schemas.openxmlformats.org/presentationml/2006/ole">
            <mc:AlternateContent xmlns:mc="http://schemas.openxmlformats.org/markup-compatibility/2006">
              <mc:Choice xmlns:v="urn:schemas-microsoft-com:vml" Requires="v">
                <p:oleObj name="Equation" r:id="rId6" imgW="952200" imgH="368280" progId="Equation.3">
                  <p:embed/>
                </p:oleObj>
              </mc:Choice>
              <mc:Fallback>
                <p:oleObj name="Equation" r:id="rId6" imgW="952200" imgH="368280" progId="Equation.3">
                  <p:embed/>
                  <p:pic>
                    <p:nvPicPr>
                      <p:cNvPr id="327691"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1925" y="3232604"/>
                        <a:ext cx="189230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186544" y="3385458"/>
            <a:ext cx="3080656" cy="400110"/>
          </a:xfrm>
          <a:prstGeom prst="rect">
            <a:avLst/>
          </a:prstGeom>
          <a:noFill/>
        </p:spPr>
        <p:txBody>
          <a:bodyPr wrap="square" rtlCol="0">
            <a:spAutoFit/>
          </a:bodyPr>
          <a:lstStyle/>
          <a:p>
            <a:r>
              <a:rPr lang="en-US" sz="2000" dirty="0">
                <a:latin typeface="Arial" pitchFamily="34" charset="0"/>
                <a:cs typeface="Arial" pitchFamily="34" charset="0"/>
              </a:rPr>
              <a:t>Soil water Diffusivity</a:t>
            </a:r>
          </a:p>
        </p:txBody>
      </p:sp>
      <p:graphicFrame>
        <p:nvGraphicFramePr>
          <p:cNvPr id="3" name="Object 2"/>
          <p:cNvGraphicFramePr>
            <a:graphicFrameLocks noChangeAspect="1"/>
          </p:cNvGraphicFramePr>
          <p:nvPr>
            <p:extLst>
              <p:ext uri="{D42A27DB-BD31-4B8C-83A1-F6EECF244321}">
                <p14:modId xmlns:p14="http://schemas.microsoft.com/office/powerpoint/2010/main" val="4151366318"/>
              </p:ext>
            </p:extLst>
          </p:nvPr>
        </p:nvGraphicFramePr>
        <p:xfrm>
          <a:off x="2908440" y="1082336"/>
          <a:ext cx="3327120" cy="786960"/>
        </p:xfrm>
        <a:graphic>
          <a:graphicData uri="http://schemas.openxmlformats.org/presentationml/2006/ole">
            <mc:AlternateContent xmlns:mc="http://schemas.openxmlformats.org/markup-compatibility/2006">
              <mc:Choice xmlns:v="urn:schemas-microsoft-com:vml" Requires="v">
                <p:oleObj name="Equation" r:id="rId8" imgW="1663560" imgH="393480" progId="Equation.3">
                  <p:embed/>
                </p:oleObj>
              </mc:Choice>
              <mc:Fallback>
                <p:oleObj name="Equation" r:id="rId8" imgW="1663560" imgH="393480" progId="Equation.3">
                  <p:embed/>
                  <p:pic>
                    <p:nvPicPr>
                      <p:cNvPr id="3" name="Object 2"/>
                      <p:cNvPicPr/>
                      <p:nvPr/>
                    </p:nvPicPr>
                    <p:blipFill>
                      <a:blip r:embed="rId9"/>
                      <a:stretch>
                        <a:fillRect/>
                      </a:stretch>
                    </p:blipFill>
                    <p:spPr>
                      <a:xfrm>
                        <a:off x="2908440" y="1082336"/>
                        <a:ext cx="3327120" cy="786960"/>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507659E7-EF12-0664-6E20-2AB6936EBD84}"/>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013" name="Group 61"/>
          <p:cNvGrpSpPr>
            <a:grpSpLocks/>
          </p:cNvGrpSpPr>
          <p:nvPr/>
        </p:nvGrpSpPr>
        <p:grpSpPr bwMode="auto">
          <a:xfrm>
            <a:off x="133350" y="779463"/>
            <a:ext cx="6945313" cy="6078537"/>
            <a:chOff x="713" y="322"/>
            <a:chExt cx="3144" cy="3056"/>
          </a:xfrm>
        </p:grpSpPr>
        <p:sp>
          <p:nvSpPr>
            <p:cNvPr id="253956" name="Line 4"/>
            <p:cNvSpPr>
              <a:spLocks noChangeShapeType="1"/>
            </p:cNvSpPr>
            <p:nvPr/>
          </p:nvSpPr>
          <p:spPr bwMode="auto">
            <a:xfrm>
              <a:off x="1152" y="834"/>
              <a:ext cx="0" cy="2544"/>
            </a:xfrm>
            <a:prstGeom prst="line">
              <a:avLst/>
            </a:prstGeom>
            <a:noFill/>
            <a:ln w="9525">
              <a:solidFill>
                <a:schemeClr val="tx1"/>
              </a:solidFill>
              <a:round/>
              <a:headEnd/>
              <a:tailEnd type="arrow" w="med" len="med"/>
            </a:ln>
            <a:effectLst/>
          </p:spPr>
          <p:txBody>
            <a:bodyPr/>
            <a:lstStyle/>
            <a:p>
              <a:endParaRPr lang="en-US"/>
            </a:p>
          </p:txBody>
        </p:sp>
        <p:sp>
          <p:nvSpPr>
            <p:cNvPr id="253957" name="Line 5"/>
            <p:cNvSpPr>
              <a:spLocks noChangeShapeType="1"/>
            </p:cNvSpPr>
            <p:nvPr/>
          </p:nvSpPr>
          <p:spPr bwMode="auto">
            <a:xfrm>
              <a:off x="1152" y="834"/>
              <a:ext cx="2040" cy="0"/>
            </a:xfrm>
            <a:prstGeom prst="line">
              <a:avLst/>
            </a:prstGeom>
            <a:noFill/>
            <a:ln w="9525">
              <a:solidFill>
                <a:schemeClr val="tx1"/>
              </a:solidFill>
              <a:round/>
              <a:headEnd/>
              <a:tailEnd type="arrow" w="med" len="med"/>
            </a:ln>
            <a:effectLst/>
          </p:spPr>
          <p:txBody>
            <a:bodyPr/>
            <a:lstStyle/>
            <a:p>
              <a:endParaRPr lang="en-US"/>
            </a:p>
          </p:txBody>
        </p:sp>
        <p:sp>
          <p:nvSpPr>
            <p:cNvPr id="253958" name="Text Box 6"/>
            <p:cNvSpPr txBox="1">
              <a:spLocks noChangeArrowheads="1"/>
            </p:cNvSpPr>
            <p:nvPr/>
          </p:nvSpPr>
          <p:spPr bwMode="auto">
            <a:xfrm>
              <a:off x="2728" y="626"/>
              <a:ext cx="851" cy="169"/>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Moisture content, </a:t>
              </a:r>
              <a:r>
                <a:rPr lang="en-US" sz="1600" b="1">
                  <a:latin typeface="Times New Roman" pitchFamily="18" charset="0"/>
                  <a:sym typeface="Symbol" pitchFamily="18" charset="2"/>
                </a:rPr>
                <a:t></a:t>
              </a:r>
            </a:p>
          </p:txBody>
        </p:sp>
        <p:sp>
          <p:nvSpPr>
            <p:cNvPr id="253959" name="Line 7"/>
            <p:cNvSpPr>
              <a:spLocks noChangeShapeType="1"/>
            </p:cNvSpPr>
            <p:nvPr/>
          </p:nvSpPr>
          <p:spPr bwMode="auto">
            <a:xfrm>
              <a:off x="1440" y="786"/>
              <a:ext cx="0" cy="96"/>
            </a:xfrm>
            <a:prstGeom prst="line">
              <a:avLst/>
            </a:prstGeom>
            <a:noFill/>
            <a:ln w="9525">
              <a:solidFill>
                <a:schemeClr val="tx1"/>
              </a:solidFill>
              <a:round/>
              <a:headEnd/>
              <a:tailEnd type="none" w="lg" len="lg"/>
            </a:ln>
            <a:effectLst/>
          </p:spPr>
          <p:txBody>
            <a:bodyPr/>
            <a:lstStyle/>
            <a:p>
              <a:endParaRPr lang="en-US"/>
            </a:p>
          </p:txBody>
        </p:sp>
        <p:sp>
          <p:nvSpPr>
            <p:cNvPr id="253960" name="Line 8"/>
            <p:cNvSpPr>
              <a:spLocks noChangeShapeType="1"/>
            </p:cNvSpPr>
            <p:nvPr/>
          </p:nvSpPr>
          <p:spPr bwMode="auto">
            <a:xfrm>
              <a:off x="1728" y="786"/>
              <a:ext cx="0" cy="96"/>
            </a:xfrm>
            <a:prstGeom prst="line">
              <a:avLst/>
            </a:prstGeom>
            <a:noFill/>
            <a:ln w="9525">
              <a:solidFill>
                <a:schemeClr val="tx1"/>
              </a:solidFill>
              <a:round/>
              <a:headEnd/>
              <a:tailEnd type="none" w="lg" len="lg"/>
            </a:ln>
            <a:effectLst/>
          </p:spPr>
          <p:txBody>
            <a:bodyPr/>
            <a:lstStyle/>
            <a:p>
              <a:endParaRPr lang="en-US"/>
            </a:p>
          </p:txBody>
        </p:sp>
        <p:sp>
          <p:nvSpPr>
            <p:cNvPr id="253961" name="Line 9"/>
            <p:cNvSpPr>
              <a:spLocks noChangeShapeType="1"/>
            </p:cNvSpPr>
            <p:nvPr/>
          </p:nvSpPr>
          <p:spPr bwMode="auto">
            <a:xfrm>
              <a:off x="2016" y="786"/>
              <a:ext cx="0" cy="96"/>
            </a:xfrm>
            <a:prstGeom prst="line">
              <a:avLst/>
            </a:prstGeom>
            <a:noFill/>
            <a:ln w="9525">
              <a:solidFill>
                <a:schemeClr val="tx1"/>
              </a:solidFill>
              <a:round/>
              <a:headEnd/>
              <a:tailEnd type="none" w="lg" len="lg"/>
            </a:ln>
            <a:effectLst/>
          </p:spPr>
          <p:txBody>
            <a:bodyPr/>
            <a:lstStyle/>
            <a:p>
              <a:endParaRPr lang="en-US"/>
            </a:p>
          </p:txBody>
        </p:sp>
        <p:sp>
          <p:nvSpPr>
            <p:cNvPr id="253962" name="Line 10"/>
            <p:cNvSpPr>
              <a:spLocks noChangeShapeType="1"/>
            </p:cNvSpPr>
            <p:nvPr/>
          </p:nvSpPr>
          <p:spPr bwMode="auto">
            <a:xfrm>
              <a:off x="2304" y="786"/>
              <a:ext cx="0" cy="96"/>
            </a:xfrm>
            <a:prstGeom prst="line">
              <a:avLst/>
            </a:prstGeom>
            <a:noFill/>
            <a:ln w="9525">
              <a:solidFill>
                <a:schemeClr val="tx1"/>
              </a:solidFill>
              <a:round/>
              <a:headEnd/>
              <a:tailEnd type="none" w="lg" len="lg"/>
            </a:ln>
            <a:effectLst/>
          </p:spPr>
          <p:txBody>
            <a:bodyPr/>
            <a:lstStyle/>
            <a:p>
              <a:endParaRPr lang="en-US"/>
            </a:p>
          </p:txBody>
        </p:sp>
        <p:sp>
          <p:nvSpPr>
            <p:cNvPr id="253963" name="Line 11"/>
            <p:cNvSpPr>
              <a:spLocks noChangeShapeType="1"/>
            </p:cNvSpPr>
            <p:nvPr/>
          </p:nvSpPr>
          <p:spPr bwMode="auto">
            <a:xfrm>
              <a:off x="2592" y="786"/>
              <a:ext cx="0" cy="96"/>
            </a:xfrm>
            <a:prstGeom prst="line">
              <a:avLst/>
            </a:prstGeom>
            <a:noFill/>
            <a:ln w="9525">
              <a:solidFill>
                <a:schemeClr val="tx1"/>
              </a:solidFill>
              <a:round/>
              <a:headEnd/>
              <a:tailEnd type="none" w="lg" len="lg"/>
            </a:ln>
            <a:effectLst/>
          </p:spPr>
          <p:txBody>
            <a:bodyPr/>
            <a:lstStyle/>
            <a:p>
              <a:endParaRPr lang="en-US"/>
            </a:p>
          </p:txBody>
        </p:sp>
        <p:sp>
          <p:nvSpPr>
            <p:cNvPr id="253964" name="Line 12"/>
            <p:cNvSpPr>
              <a:spLocks noChangeShapeType="1"/>
            </p:cNvSpPr>
            <p:nvPr/>
          </p:nvSpPr>
          <p:spPr bwMode="auto">
            <a:xfrm>
              <a:off x="1104" y="1314"/>
              <a:ext cx="96" cy="0"/>
            </a:xfrm>
            <a:prstGeom prst="line">
              <a:avLst/>
            </a:prstGeom>
            <a:noFill/>
            <a:ln w="9525">
              <a:solidFill>
                <a:schemeClr val="tx1"/>
              </a:solidFill>
              <a:round/>
              <a:headEnd/>
              <a:tailEnd type="none" w="lg" len="lg"/>
            </a:ln>
            <a:effectLst/>
          </p:spPr>
          <p:txBody>
            <a:bodyPr/>
            <a:lstStyle/>
            <a:p>
              <a:endParaRPr lang="en-US"/>
            </a:p>
          </p:txBody>
        </p:sp>
        <p:sp>
          <p:nvSpPr>
            <p:cNvPr id="253965" name="Line 13"/>
            <p:cNvSpPr>
              <a:spLocks noChangeShapeType="1"/>
            </p:cNvSpPr>
            <p:nvPr/>
          </p:nvSpPr>
          <p:spPr bwMode="auto">
            <a:xfrm>
              <a:off x="1104" y="1890"/>
              <a:ext cx="96" cy="0"/>
            </a:xfrm>
            <a:prstGeom prst="line">
              <a:avLst/>
            </a:prstGeom>
            <a:noFill/>
            <a:ln w="9525">
              <a:solidFill>
                <a:schemeClr val="tx1"/>
              </a:solidFill>
              <a:round/>
              <a:headEnd/>
              <a:tailEnd type="none" w="lg" len="lg"/>
            </a:ln>
            <a:effectLst/>
          </p:spPr>
          <p:txBody>
            <a:bodyPr/>
            <a:lstStyle/>
            <a:p>
              <a:endParaRPr lang="en-US"/>
            </a:p>
          </p:txBody>
        </p:sp>
        <p:sp>
          <p:nvSpPr>
            <p:cNvPr id="253966" name="Line 14"/>
            <p:cNvSpPr>
              <a:spLocks noChangeShapeType="1"/>
            </p:cNvSpPr>
            <p:nvPr/>
          </p:nvSpPr>
          <p:spPr bwMode="auto">
            <a:xfrm>
              <a:off x="1104" y="2466"/>
              <a:ext cx="96" cy="0"/>
            </a:xfrm>
            <a:prstGeom prst="line">
              <a:avLst/>
            </a:prstGeom>
            <a:noFill/>
            <a:ln w="9525">
              <a:solidFill>
                <a:schemeClr val="tx1"/>
              </a:solidFill>
              <a:round/>
              <a:headEnd/>
              <a:tailEnd type="none" w="lg" len="lg"/>
            </a:ln>
            <a:effectLst/>
          </p:spPr>
          <p:txBody>
            <a:bodyPr/>
            <a:lstStyle/>
            <a:p>
              <a:endParaRPr lang="en-US"/>
            </a:p>
          </p:txBody>
        </p:sp>
        <p:sp>
          <p:nvSpPr>
            <p:cNvPr id="253967" name="Line 15"/>
            <p:cNvSpPr>
              <a:spLocks noChangeShapeType="1"/>
            </p:cNvSpPr>
            <p:nvPr/>
          </p:nvSpPr>
          <p:spPr bwMode="auto">
            <a:xfrm>
              <a:off x="1104" y="3042"/>
              <a:ext cx="96" cy="0"/>
            </a:xfrm>
            <a:prstGeom prst="line">
              <a:avLst/>
            </a:prstGeom>
            <a:noFill/>
            <a:ln w="9525">
              <a:solidFill>
                <a:schemeClr val="tx1"/>
              </a:solidFill>
              <a:round/>
              <a:headEnd/>
              <a:tailEnd type="none" w="lg" len="lg"/>
            </a:ln>
            <a:effectLst/>
          </p:spPr>
          <p:txBody>
            <a:bodyPr/>
            <a:lstStyle/>
            <a:p>
              <a:endParaRPr lang="en-US"/>
            </a:p>
          </p:txBody>
        </p:sp>
        <p:sp>
          <p:nvSpPr>
            <p:cNvPr id="253968" name="Text Box 16"/>
            <p:cNvSpPr txBox="1">
              <a:spLocks noChangeArrowheads="1"/>
            </p:cNvSpPr>
            <p:nvPr/>
          </p:nvSpPr>
          <p:spPr bwMode="auto">
            <a:xfrm>
              <a:off x="2500"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0.5</a:t>
              </a:r>
            </a:p>
          </p:txBody>
        </p:sp>
        <p:sp>
          <p:nvSpPr>
            <p:cNvPr id="253969" name="Text Box 17"/>
            <p:cNvSpPr txBox="1">
              <a:spLocks noChangeArrowheads="1"/>
            </p:cNvSpPr>
            <p:nvPr/>
          </p:nvSpPr>
          <p:spPr bwMode="auto">
            <a:xfrm>
              <a:off x="2208"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0.4</a:t>
              </a:r>
            </a:p>
          </p:txBody>
        </p:sp>
        <p:sp>
          <p:nvSpPr>
            <p:cNvPr id="253970" name="Text Box 18"/>
            <p:cNvSpPr txBox="1">
              <a:spLocks noChangeArrowheads="1"/>
            </p:cNvSpPr>
            <p:nvPr/>
          </p:nvSpPr>
          <p:spPr bwMode="auto">
            <a:xfrm>
              <a:off x="1920"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0.3</a:t>
              </a:r>
            </a:p>
          </p:txBody>
        </p:sp>
        <p:sp>
          <p:nvSpPr>
            <p:cNvPr id="253971" name="Text Box 19"/>
            <p:cNvSpPr txBox="1">
              <a:spLocks noChangeArrowheads="1"/>
            </p:cNvSpPr>
            <p:nvPr/>
          </p:nvSpPr>
          <p:spPr bwMode="auto">
            <a:xfrm>
              <a:off x="1632"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0.2</a:t>
              </a:r>
            </a:p>
          </p:txBody>
        </p:sp>
        <p:sp>
          <p:nvSpPr>
            <p:cNvPr id="253972" name="Text Box 20"/>
            <p:cNvSpPr txBox="1">
              <a:spLocks noChangeArrowheads="1"/>
            </p:cNvSpPr>
            <p:nvPr/>
          </p:nvSpPr>
          <p:spPr bwMode="auto">
            <a:xfrm>
              <a:off x="1344" y="642"/>
              <a:ext cx="170"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0.1</a:t>
              </a:r>
            </a:p>
          </p:txBody>
        </p:sp>
        <p:sp>
          <p:nvSpPr>
            <p:cNvPr id="253973" name="Line 21"/>
            <p:cNvSpPr>
              <a:spLocks noChangeShapeType="1"/>
            </p:cNvSpPr>
            <p:nvPr/>
          </p:nvSpPr>
          <p:spPr bwMode="auto">
            <a:xfrm>
              <a:off x="1824" y="834"/>
              <a:ext cx="0" cy="2544"/>
            </a:xfrm>
            <a:prstGeom prst="line">
              <a:avLst/>
            </a:prstGeom>
            <a:noFill/>
            <a:ln w="28575">
              <a:solidFill>
                <a:schemeClr val="tx1"/>
              </a:solidFill>
              <a:round/>
              <a:headEnd/>
              <a:tailEnd type="none" w="lg" len="lg"/>
            </a:ln>
            <a:effectLst/>
          </p:spPr>
          <p:txBody>
            <a:bodyPr/>
            <a:lstStyle/>
            <a:p>
              <a:endParaRPr lang="en-US"/>
            </a:p>
          </p:txBody>
        </p:sp>
        <p:sp>
          <p:nvSpPr>
            <p:cNvPr id="253974" name="Text Box 22"/>
            <p:cNvSpPr txBox="1">
              <a:spLocks noChangeArrowheads="1"/>
            </p:cNvSpPr>
            <p:nvPr/>
          </p:nvSpPr>
          <p:spPr bwMode="auto">
            <a:xfrm rot="16200000">
              <a:off x="436" y="2174"/>
              <a:ext cx="706" cy="152"/>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Depth, z, (cm)</a:t>
              </a:r>
              <a:endParaRPr lang="en-US" sz="1600" b="1">
                <a:latin typeface="Times New Roman" pitchFamily="18" charset="0"/>
                <a:sym typeface="Symbol" pitchFamily="18" charset="2"/>
              </a:endParaRPr>
            </a:p>
          </p:txBody>
        </p:sp>
        <p:sp>
          <p:nvSpPr>
            <p:cNvPr id="253975" name="Text Box 23"/>
            <p:cNvSpPr txBox="1">
              <a:spLocks noChangeArrowheads="1"/>
            </p:cNvSpPr>
            <p:nvPr/>
          </p:nvSpPr>
          <p:spPr bwMode="auto">
            <a:xfrm>
              <a:off x="864" y="1218"/>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10</a:t>
              </a:r>
            </a:p>
          </p:txBody>
        </p:sp>
        <p:sp>
          <p:nvSpPr>
            <p:cNvPr id="253976" name="Text Box 24"/>
            <p:cNvSpPr txBox="1">
              <a:spLocks noChangeArrowheads="1"/>
            </p:cNvSpPr>
            <p:nvPr/>
          </p:nvSpPr>
          <p:spPr bwMode="auto">
            <a:xfrm>
              <a:off x="864" y="1794"/>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20</a:t>
              </a:r>
            </a:p>
          </p:txBody>
        </p:sp>
        <p:sp>
          <p:nvSpPr>
            <p:cNvPr id="253977" name="Text Box 25"/>
            <p:cNvSpPr txBox="1">
              <a:spLocks noChangeArrowheads="1"/>
            </p:cNvSpPr>
            <p:nvPr/>
          </p:nvSpPr>
          <p:spPr bwMode="auto">
            <a:xfrm>
              <a:off x="864" y="2370"/>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30</a:t>
              </a:r>
            </a:p>
          </p:txBody>
        </p:sp>
        <p:sp>
          <p:nvSpPr>
            <p:cNvPr id="253978" name="Text Box 26"/>
            <p:cNvSpPr txBox="1">
              <a:spLocks noChangeArrowheads="1"/>
            </p:cNvSpPr>
            <p:nvPr/>
          </p:nvSpPr>
          <p:spPr bwMode="auto">
            <a:xfrm>
              <a:off x="864" y="2946"/>
              <a:ext cx="152" cy="138"/>
            </a:xfrm>
            <a:prstGeom prst="rect">
              <a:avLst/>
            </a:prstGeom>
            <a:noFill/>
            <a:ln w="9525">
              <a:noFill/>
              <a:miter lim="800000"/>
              <a:headEnd/>
              <a:tailEnd type="none" w="lg" len="lg"/>
            </a:ln>
            <a:effectLst/>
          </p:spPr>
          <p:txBody>
            <a:bodyPr wrap="none">
              <a:spAutoFit/>
            </a:bodyPr>
            <a:lstStyle/>
            <a:p>
              <a:r>
                <a:rPr lang="en-US" sz="1200">
                  <a:latin typeface="Times New Roman" pitchFamily="18" charset="0"/>
                </a:rPr>
                <a:t>40</a:t>
              </a:r>
            </a:p>
          </p:txBody>
        </p:sp>
        <p:sp>
          <p:nvSpPr>
            <p:cNvPr id="253979" name="Line 27"/>
            <p:cNvSpPr>
              <a:spLocks noChangeShapeType="1"/>
            </p:cNvSpPr>
            <p:nvPr/>
          </p:nvSpPr>
          <p:spPr bwMode="auto">
            <a:xfrm>
              <a:off x="2448" y="834"/>
              <a:ext cx="0" cy="2544"/>
            </a:xfrm>
            <a:prstGeom prst="line">
              <a:avLst/>
            </a:prstGeom>
            <a:noFill/>
            <a:ln w="9525">
              <a:solidFill>
                <a:schemeClr val="tx1"/>
              </a:solidFill>
              <a:prstDash val="lgDash"/>
              <a:round/>
              <a:headEnd/>
              <a:tailEnd type="none" w="lg" len="lg"/>
            </a:ln>
            <a:effectLst/>
          </p:spPr>
          <p:txBody>
            <a:bodyPr/>
            <a:lstStyle/>
            <a:p>
              <a:endParaRPr lang="en-US"/>
            </a:p>
          </p:txBody>
        </p:sp>
        <p:sp>
          <p:nvSpPr>
            <p:cNvPr id="253982" name="Freeform 30"/>
            <p:cNvSpPr>
              <a:spLocks/>
            </p:cNvSpPr>
            <p:nvPr/>
          </p:nvSpPr>
          <p:spPr bwMode="auto">
            <a:xfrm>
              <a:off x="1824" y="834"/>
              <a:ext cx="528" cy="192"/>
            </a:xfrm>
            <a:custGeom>
              <a:avLst/>
              <a:gdLst/>
              <a:ahLst/>
              <a:cxnLst>
                <a:cxn ang="0">
                  <a:pos x="528" y="0"/>
                </a:cxn>
                <a:cxn ang="0">
                  <a:pos x="384" y="48"/>
                </a:cxn>
                <a:cxn ang="0">
                  <a:pos x="144" y="96"/>
                </a:cxn>
                <a:cxn ang="0">
                  <a:pos x="48" y="144"/>
                </a:cxn>
                <a:cxn ang="0">
                  <a:pos x="0" y="192"/>
                </a:cxn>
              </a:cxnLst>
              <a:rect l="0" t="0" r="r" b="b"/>
              <a:pathLst>
                <a:path w="528" h="192">
                  <a:moveTo>
                    <a:pt x="528" y="0"/>
                  </a:moveTo>
                  <a:cubicBezTo>
                    <a:pt x="488" y="16"/>
                    <a:pt x="448" y="32"/>
                    <a:pt x="384" y="48"/>
                  </a:cubicBezTo>
                  <a:cubicBezTo>
                    <a:pt x="320" y="64"/>
                    <a:pt x="200" y="80"/>
                    <a:pt x="144" y="96"/>
                  </a:cubicBezTo>
                  <a:cubicBezTo>
                    <a:pt x="88" y="112"/>
                    <a:pt x="72" y="128"/>
                    <a:pt x="48" y="144"/>
                  </a:cubicBezTo>
                  <a:cubicBezTo>
                    <a:pt x="24" y="160"/>
                    <a:pt x="12" y="176"/>
                    <a:pt x="0" y="192"/>
                  </a:cubicBezTo>
                </a:path>
              </a:pathLst>
            </a:custGeom>
            <a:noFill/>
            <a:ln w="9525" cap="flat" cmpd="sng">
              <a:solidFill>
                <a:schemeClr val="accent2"/>
              </a:solidFill>
              <a:prstDash val="solid"/>
              <a:round/>
              <a:headEnd type="none" w="med" len="med"/>
              <a:tailEnd type="none" w="lg" len="lg"/>
            </a:ln>
            <a:effectLst/>
          </p:spPr>
          <p:txBody>
            <a:bodyPr/>
            <a:lstStyle/>
            <a:p>
              <a:endParaRPr lang="en-US"/>
            </a:p>
          </p:txBody>
        </p:sp>
        <p:sp>
          <p:nvSpPr>
            <p:cNvPr id="253983" name="Freeform 31"/>
            <p:cNvSpPr>
              <a:spLocks/>
            </p:cNvSpPr>
            <p:nvPr/>
          </p:nvSpPr>
          <p:spPr bwMode="auto">
            <a:xfrm>
              <a:off x="1817" y="843"/>
              <a:ext cx="635" cy="539"/>
            </a:xfrm>
            <a:custGeom>
              <a:avLst/>
              <a:gdLst/>
              <a:ahLst/>
              <a:cxnLst>
                <a:cxn ang="0">
                  <a:pos x="625" y="0"/>
                </a:cxn>
                <a:cxn ang="0">
                  <a:pos x="631" y="87"/>
                </a:cxn>
                <a:cxn ang="0">
                  <a:pos x="598" y="124"/>
                </a:cxn>
                <a:cxn ang="0">
                  <a:pos x="520" y="163"/>
                </a:cxn>
                <a:cxn ang="0">
                  <a:pos x="387" y="224"/>
                </a:cxn>
                <a:cxn ang="0">
                  <a:pos x="254" y="285"/>
                </a:cxn>
                <a:cxn ang="0">
                  <a:pos x="110" y="379"/>
                </a:cxn>
                <a:cxn ang="0">
                  <a:pos x="27" y="467"/>
                </a:cxn>
                <a:cxn ang="0">
                  <a:pos x="0" y="539"/>
                </a:cxn>
              </a:cxnLst>
              <a:rect l="0" t="0" r="r" b="b"/>
              <a:pathLst>
                <a:path w="635" h="539">
                  <a:moveTo>
                    <a:pt x="625" y="0"/>
                  </a:moveTo>
                  <a:cubicBezTo>
                    <a:pt x="626" y="15"/>
                    <a:pt x="635" y="66"/>
                    <a:pt x="631" y="87"/>
                  </a:cubicBezTo>
                  <a:lnTo>
                    <a:pt x="598" y="124"/>
                  </a:lnTo>
                  <a:cubicBezTo>
                    <a:pt x="580" y="137"/>
                    <a:pt x="555" y="146"/>
                    <a:pt x="520" y="163"/>
                  </a:cubicBezTo>
                  <a:cubicBezTo>
                    <a:pt x="485" y="180"/>
                    <a:pt x="431" y="204"/>
                    <a:pt x="387" y="224"/>
                  </a:cubicBezTo>
                  <a:lnTo>
                    <a:pt x="254" y="285"/>
                  </a:lnTo>
                  <a:lnTo>
                    <a:pt x="110" y="379"/>
                  </a:lnTo>
                  <a:cubicBezTo>
                    <a:pt x="72" y="409"/>
                    <a:pt x="45" y="440"/>
                    <a:pt x="27" y="467"/>
                  </a:cubicBezTo>
                  <a:cubicBezTo>
                    <a:pt x="9" y="494"/>
                    <a:pt x="6" y="524"/>
                    <a:pt x="0" y="539"/>
                  </a:cubicBezTo>
                </a:path>
              </a:pathLst>
            </a:custGeom>
            <a:noFill/>
            <a:ln w="9525" cap="flat" cmpd="sng">
              <a:solidFill>
                <a:srgbClr val="FF0000"/>
              </a:solidFill>
              <a:prstDash val="solid"/>
              <a:round/>
              <a:headEnd type="none" w="med" len="med"/>
              <a:tailEnd type="none" w="lg" len="lg"/>
            </a:ln>
            <a:effectLst/>
          </p:spPr>
          <p:txBody>
            <a:bodyPr/>
            <a:lstStyle/>
            <a:p>
              <a:endParaRPr lang="en-US"/>
            </a:p>
          </p:txBody>
        </p:sp>
        <p:sp>
          <p:nvSpPr>
            <p:cNvPr id="253984" name="Freeform 32"/>
            <p:cNvSpPr>
              <a:spLocks/>
            </p:cNvSpPr>
            <p:nvPr/>
          </p:nvSpPr>
          <p:spPr bwMode="auto">
            <a:xfrm>
              <a:off x="1824" y="882"/>
              <a:ext cx="636" cy="1056"/>
            </a:xfrm>
            <a:custGeom>
              <a:avLst/>
              <a:gdLst/>
              <a:ahLst/>
              <a:cxnLst>
                <a:cxn ang="0">
                  <a:pos x="631" y="0"/>
                </a:cxn>
                <a:cxn ang="0">
                  <a:pos x="631" y="144"/>
                </a:cxn>
                <a:cxn ang="0">
                  <a:pos x="598" y="181"/>
                </a:cxn>
                <a:cxn ang="0">
                  <a:pos x="520" y="220"/>
                </a:cxn>
                <a:cxn ang="0">
                  <a:pos x="387" y="281"/>
                </a:cxn>
                <a:cxn ang="0">
                  <a:pos x="254" y="342"/>
                </a:cxn>
                <a:cxn ang="0">
                  <a:pos x="110" y="436"/>
                </a:cxn>
                <a:cxn ang="0">
                  <a:pos x="27" y="524"/>
                </a:cxn>
                <a:cxn ang="0">
                  <a:pos x="0" y="596"/>
                </a:cxn>
              </a:cxnLst>
              <a:rect l="0" t="0" r="r" b="b"/>
              <a:pathLst>
                <a:path w="636" h="596">
                  <a:moveTo>
                    <a:pt x="631" y="0"/>
                  </a:moveTo>
                  <a:cubicBezTo>
                    <a:pt x="631" y="56"/>
                    <a:pt x="636" y="114"/>
                    <a:pt x="631" y="144"/>
                  </a:cubicBezTo>
                  <a:lnTo>
                    <a:pt x="598" y="181"/>
                  </a:lnTo>
                  <a:cubicBezTo>
                    <a:pt x="580" y="194"/>
                    <a:pt x="555" y="203"/>
                    <a:pt x="520" y="220"/>
                  </a:cubicBezTo>
                  <a:cubicBezTo>
                    <a:pt x="485" y="237"/>
                    <a:pt x="431" y="261"/>
                    <a:pt x="387" y="281"/>
                  </a:cubicBezTo>
                  <a:lnTo>
                    <a:pt x="254" y="342"/>
                  </a:lnTo>
                  <a:lnTo>
                    <a:pt x="110" y="436"/>
                  </a:lnTo>
                  <a:cubicBezTo>
                    <a:pt x="72" y="466"/>
                    <a:pt x="45" y="497"/>
                    <a:pt x="27" y="524"/>
                  </a:cubicBezTo>
                  <a:cubicBezTo>
                    <a:pt x="9" y="551"/>
                    <a:pt x="6" y="581"/>
                    <a:pt x="0" y="596"/>
                  </a:cubicBezTo>
                </a:path>
              </a:pathLst>
            </a:custGeom>
            <a:noFill/>
            <a:ln w="9525" cap="flat" cmpd="sng">
              <a:solidFill>
                <a:srgbClr val="800080"/>
              </a:solidFill>
              <a:prstDash val="solid"/>
              <a:round/>
              <a:headEnd type="none" w="med" len="med"/>
              <a:tailEnd type="none" w="lg" len="lg"/>
            </a:ln>
            <a:effectLst/>
          </p:spPr>
          <p:txBody>
            <a:bodyPr/>
            <a:lstStyle/>
            <a:p>
              <a:endParaRPr lang="en-US"/>
            </a:p>
          </p:txBody>
        </p:sp>
        <p:sp>
          <p:nvSpPr>
            <p:cNvPr id="253985" name="Freeform 33"/>
            <p:cNvSpPr>
              <a:spLocks/>
            </p:cNvSpPr>
            <p:nvPr/>
          </p:nvSpPr>
          <p:spPr bwMode="auto">
            <a:xfrm>
              <a:off x="1824" y="1218"/>
              <a:ext cx="636" cy="1440"/>
            </a:xfrm>
            <a:custGeom>
              <a:avLst/>
              <a:gdLst/>
              <a:ahLst/>
              <a:cxnLst>
                <a:cxn ang="0">
                  <a:pos x="631" y="0"/>
                </a:cxn>
                <a:cxn ang="0">
                  <a:pos x="631" y="144"/>
                </a:cxn>
                <a:cxn ang="0">
                  <a:pos x="598" y="181"/>
                </a:cxn>
                <a:cxn ang="0">
                  <a:pos x="520" y="220"/>
                </a:cxn>
                <a:cxn ang="0">
                  <a:pos x="387" y="281"/>
                </a:cxn>
                <a:cxn ang="0">
                  <a:pos x="254" y="342"/>
                </a:cxn>
                <a:cxn ang="0">
                  <a:pos x="110" y="436"/>
                </a:cxn>
                <a:cxn ang="0">
                  <a:pos x="27" y="524"/>
                </a:cxn>
                <a:cxn ang="0">
                  <a:pos x="0" y="596"/>
                </a:cxn>
              </a:cxnLst>
              <a:rect l="0" t="0" r="r" b="b"/>
              <a:pathLst>
                <a:path w="636" h="596">
                  <a:moveTo>
                    <a:pt x="631" y="0"/>
                  </a:moveTo>
                  <a:cubicBezTo>
                    <a:pt x="631" y="56"/>
                    <a:pt x="636" y="114"/>
                    <a:pt x="631" y="144"/>
                  </a:cubicBezTo>
                  <a:lnTo>
                    <a:pt x="598" y="181"/>
                  </a:lnTo>
                  <a:cubicBezTo>
                    <a:pt x="580" y="194"/>
                    <a:pt x="555" y="203"/>
                    <a:pt x="520" y="220"/>
                  </a:cubicBezTo>
                  <a:cubicBezTo>
                    <a:pt x="485" y="237"/>
                    <a:pt x="431" y="261"/>
                    <a:pt x="387" y="281"/>
                  </a:cubicBezTo>
                  <a:lnTo>
                    <a:pt x="254" y="342"/>
                  </a:lnTo>
                  <a:lnTo>
                    <a:pt x="110" y="436"/>
                  </a:lnTo>
                  <a:cubicBezTo>
                    <a:pt x="72" y="466"/>
                    <a:pt x="45" y="497"/>
                    <a:pt x="27" y="524"/>
                  </a:cubicBezTo>
                  <a:cubicBezTo>
                    <a:pt x="9" y="551"/>
                    <a:pt x="6" y="581"/>
                    <a:pt x="0" y="596"/>
                  </a:cubicBez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253986" name="Text Box 34"/>
            <p:cNvSpPr txBox="1">
              <a:spLocks noChangeArrowheads="1"/>
            </p:cNvSpPr>
            <p:nvPr/>
          </p:nvSpPr>
          <p:spPr bwMode="auto">
            <a:xfrm>
              <a:off x="2064" y="834"/>
              <a:ext cx="240" cy="170"/>
            </a:xfrm>
            <a:prstGeom prst="rect">
              <a:avLst/>
            </a:prstGeom>
            <a:noFill/>
            <a:ln w="9525">
              <a:noFill/>
              <a:miter lim="800000"/>
              <a:headEnd/>
              <a:tailEnd type="none" w="lg" len="lg"/>
            </a:ln>
            <a:effectLst/>
          </p:spPr>
          <p:txBody>
            <a:bodyPr>
              <a:spAutoFit/>
            </a:bodyPr>
            <a:lstStyle/>
            <a:p>
              <a:r>
                <a:rPr lang="en-US" sz="1600">
                  <a:solidFill>
                    <a:srgbClr val="000099"/>
                  </a:solidFill>
                  <a:latin typeface="Times New Roman" pitchFamily="18" charset="0"/>
                </a:rPr>
                <a:t>t</a:t>
              </a:r>
              <a:r>
                <a:rPr lang="en-US" sz="1600" baseline="-25000">
                  <a:solidFill>
                    <a:srgbClr val="000099"/>
                  </a:solidFill>
                  <a:latin typeface="Times New Roman" pitchFamily="18" charset="0"/>
                </a:rPr>
                <a:t>1</a:t>
              </a:r>
              <a:endParaRPr lang="en-US" sz="1600">
                <a:solidFill>
                  <a:srgbClr val="000099"/>
                </a:solidFill>
                <a:latin typeface="Times New Roman" pitchFamily="18" charset="0"/>
              </a:endParaRPr>
            </a:p>
          </p:txBody>
        </p:sp>
        <p:sp>
          <p:nvSpPr>
            <p:cNvPr id="253987" name="Text Box 35"/>
            <p:cNvSpPr txBox="1">
              <a:spLocks noChangeArrowheads="1"/>
            </p:cNvSpPr>
            <p:nvPr/>
          </p:nvSpPr>
          <p:spPr bwMode="auto">
            <a:xfrm>
              <a:off x="2160" y="1026"/>
              <a:ext cx="196" cy="169"/>
            </a:xfrm>
            <a:prstGeom prst="rect">
              <a:avLst/>
            </a:prstGeom>
            <a:noFill/>
            <a:ln w="9525">
              <a:noFill/>
              <a:miter lim="800000"/>
              <a:headEnd/>
              <a:tailEnd type="none" w="lg" len="lg"/>
            </a:ln>
            <a:effectLst/>
          </p:spPr>
          <p:txBody>
            <a:bodyPr>
              <a:spAutoFit/>
            </a:bodyPr>
            <a:lstStyle/>
            <a:p>
              <a:r>
                <a:rPr lang="en-US" sz="1600">
                  <a:solidFill>
                    <a:srgbClr val="FF0000"/>
                  </a:solidFill>
                  <a:latin typeface="Times New Roman" pitchFamily="18" charset="0"/>
                </a:rPr>
                <a:t>t</a:t>
              </a:r>
              <a:r>
                <a:rPr lang="en-US" sz="1600" baseline="-25000">
                  <a:solidFill>
                    <a:srgbClr val="FF0000"/>
                  </a:solidFill>
                  <a:latin typeface="Times New Roman" pitchFamily="18" charset="0"/>
                </a:rPr>
                <a:t>2</a:t>
              </a:r>
              <a:endParaRPr lang="en-US" sz="1600">
                <a:solidFill>
                  <a:srgbClr val="FF0000"/>
                </a:solidFill>
                <a:latin typeface="Times New Roman" pitchFamily="18" charset="0"/>
              </a:endParaRPr>
            </a:p>
          </p:txBody>
        </p:sp>
        <p:sp>
          <p:nvSpPr>
            <p:cNvPr id="253988" name="Text Box 36"/>
            <p:cNvSpPr txBox="1">
              <a:spLocks noChangeArrowheads="1"/>
            </p:cNvSpPr>
            <p:nvPr/>
          </p:nvSpPr>
          <p:spPr bwMode="auto">
            <a:xfrm>
              <a:off x="2064" y="1170"/>
              <a:ext cx="196" cy="169"/>
            </a:xfrm>
            <a:prstGeom prst="rect">
              <a:avLst/>
            </a:prstGeom>
            <a:noFill/>
            <a:ln w="9525">
              <a:noFill/>
              <a:miter lim="800000"/>
              <a:headEnd/>
              <a:tailEnd type="none" w="lg" len="lg"/>
            </a:ln>
            <a:effectLst/>
          </p:spPr>
          <p:txBody>
            <a:bodyPr>
              <a:spAutoFit/>
            </a:bodyPr>
            <a:lstStyle/>
            <a:p>
              <a:r>
                <a:rPr lang="en-US" sz="1600">
                  <a:solidFill>
                    <a:srgbClr val="800080"/>
                  </a:solidFill>
                  <a:latin typeface="Times New Roman" pitchFamily="18" charset="0"/>
                </a:rPr>
                <a:t>t</a:t>
              </a:r>
              <a:r>
                <a:rPr lang="en-US" sz="1600" baseline="-25000">
                  <a:solidFill>
                    <a:srgbClr val="800080"/>
                  </a:solidFill>
                  <a:latin typeface="Times New Roman" pitchFamily="18" charset="0"/>
                </a:rPr>
                <a:t>3</a:t>
              </a:r>
              <a:endParaRPr lang="en-US" sz="1600">
                <a:solidFill>
                  <a:srgbClr val="800080"/>
                </a:solidFill>
                <a:latin typeface="Times New Roman" pitchFamily="18" charset="0"/>
              </a:endParaRPr>
            </a:p>
          </p:txBody>
        </p:sp>
        <p:sp>
          <p:nvSpPr>
            <p:cNvPr id="253989" name="Text Box 37"/>
            <p:cNvSpPr txBox="1">
              <a:spLocks noChangeArrowheads="1"/>
            </p:cNvSpPr>
            <p:nvPr/>
          </p:nvSpPr>
          <p:spPr bwMode="auto">
            <a:xfrm>
              <a:off x="1968" y="1794"/>
              <a:ext cx="196" cy="169"/>
            </a:xfrm>
            <a:prstGeom prst="rect">
              <a:avLst/>
            </a:prstGeom>
            <a:noFill/>
            <a:ln w="9525">
              <a:noFill/>
              <a:miter lim="800000"/>
              <a:headEnd/>
              <a:tailEnd type="none" w="lg" len="lg"/>
            </a:ln>
            <a:effectLst/>
          </p:spPr>
          <p:txBody>
            <a:bodyPr>
              <a:spAutoFit/>
            </a:bodyPr>
            <a:lstStyle/>
            <a:p>
              <a:r>
                <a:rPr lang="en-US" sz="1600">
                  <a:latin typeface="Times New Roman" pitchFamily="18" charset="0"/>
                </a:rPr>
                <a:t>t</a:t>
              </a:r>
              <a:r>
                <a:rPr lang="en-US" sz="1600" baseline="-25000">
                  <a:latin typeface="Times New Roman" pitchFamily="18" charset="0"/>
                </a:rPr>
                <a:t>4</a:t>
              </a:r>
              <a:endParaRPr lang="en-US" sz="1600">
                <a:latin typeface="Times New Roman" pitchFamily="18" charset="0"/>
              </a:endParaRPr>
            </a:p>
          </p:txBody>
        </p:sp>
        <p:sp>
          <p:nvSpPr>
            <p:cNvPr id="253990" name="Line 38"/>
            <p:cNvSpPr>
              <a:spLocks noChangeShapeType="1"/>
            </p:cNvSpPr>
            <p:nvPr/>
          </p:nvSpPr>
          <p:spPr bwMode="auto">
            <a:xfrm>
              <a:off x="1824" y="894"/>
              <a:ext cx="624" cy="0"/>
            </a:xfrm>
            <a:prstGeom prst="line">
              <a:avLst/>
            </a:prstGeom>
            <a:noFill/>
            <a:ln w="19050">
              <a:solidFill>
                <a:schemeClr val="accent2"/>
              </a:solidFill>
              <a:round/>
              <a:headEnd/>
              <a:tailEnd type="none" w="lg" len="lg"/>
            </a:ln>
            <a:effectLst/>
          </p:spPr>
          <p:txBody>
            <a:bodyPr/>
            <a:lstStyle/>
            <a:p>
              <a:endParaRPr lang="en-US"/>
            </a:p>
          </p:txBody>
        </p:sp>
        <p:sp>
          <p:nvSpPr>
            <p:cNvPr id="253991" name="Line 39"/>
            <p:cNvSpPr>
              <a:spLocks noChangeShapeType="1"/>
            </p:cNvSpPr>
            <p:nvPr/>
          </p:nvSpPr>
          <p:spPr bwMode="auto">
            <a:xfrm>
              <a:off x="1831" y="1068"/>
              <a:ext cx="624" cy="0"/>
            </a:xfrm>
            <a:prstGeom prst="line">
              <a:avLst/>
            </a:prstGeom>
            <a:noFill/>
            <a:ln w="19050">
              <a:solidFill>
                <a:srgbClr val="FF0000"/>
              </a:solidFill>
              <a:round/>
              <a:headEnd/>
              <a:tailEnd type="none" w="lg" len="lg"/>
            </a:ln>
            <a:effectLst/>
          </p:spPr>
          <p:txBody>
            <a:bodyPr/>
            <a:lstStyle/>
            <a:p>
              <a:endParaRPr lang="en-US"/>
            </a:p>
          </p:txBody>
        </p:sp>
        <p:sp>
          <p:nvSpPr>
            <p:cNvPr id="253992" name="Line 40"/>
            <p:cNvSpPr>
              <a:spLocks noChangeShapeType="1"/>
            </p:cNvSpPr>
            <p:nvPr/>
          </p:nvSpPr>
          <p:spPr bwMode="auto">
            <a:xfrm>
              <a:off x="1832" y="1375"/>
              <a:ext cx="624" cy="0"/>
            </a:xfrm>
            <a:prstGeom prst="line">
              <a:avLst/>
            </a:prstGeom>
            <a:noFill/>
            <a:ln w="19050">
              <a:solidFill>
                <a:srgbClr val="800080"/>
              </a:solidFill>
              <a:round/>
              <a:headEnd/>
              <a:tailEnd type="none" w="lg" len="lg"/>
            </a:ln>
            <a:effectLst/>
          </p:spPr>
          <p:txBody>
            <a:bodyPr/>
            <a:lstStyle/>
            <a:p>
              <a:endParaRPr lang="en-US"/>
            </a:p>
          </p:txBody>
        </p:sp>
        <p:sp>
          <p:nvSpPr>
            <p:cNvPr id="253993" name="Line 41"/>
            <p:cNvSpPr>
              <a:spLocks noChangeShapeType="1"/>
            </p:cNvSpPr>
            <p:nvPr/>
          </p:nvSpPr>
          <p:spPr bwMode="auto">
            <a:xfrm>
              <a:off x="1828" y="1986"/>
              <a:ext cx="624" cy="0"/>
            </a:xfrm>
            <a:prstGeom prst="line">
              <a:avLst/>
            </a:prstGeom>
            <a:noFill/>
            <a:ln w="19050">
              <a:solidFill>
                <a:schemeClr val="tx1"/>
              </a:solidFill>
              <a:round/>
              <a:headEnd/>
              <a:tailEnd type="none" w="lg" len="lg"/>
            </a:ln>
            <a:effectLst/>
          </p:spPr>
          <p:txBody>
            <a:bodyPr/>
            <a:lstStyle/>
            <a:p>
              <a:endParaRPr lang="en-US"/>
            </a:p>
          </p:txBody>
        </p:sp>
        <p:sp>
          <p:nvSpPr>
            <p:cNvPr id="253994" name="Line 42"/>
            <p:cNvSpPr>
              <a:spLocks noChangeShapeType="1"/>
            </p:cNvSpPr>
            <p:nvPr/>
          </p:nvSpPr>
          <p:spPr bwMode="auto">
            <a:xfrm>
              <a:off x="2448" y="834"/>
              <a:ext cx="0" cy="1152"/>
            </a:xfrm>
            <a:prstGeom prst="line">
              <a:avLst/>
            </a:prstGeom>
            <a:noFill/>
            <a:ln w="19050">
              <a:solidFill>
                <a:schemeClr val="tx1"/>
              </a:solidFill>
              <a:round/>
              <a:headEnd/>
              <a:tailEnd type="none" w="lg" len="lg"/>
            </a:ln>
            <a:effectLst/>
          </p:spPr>
          <p:txBody>
            <a:bodyPr/>
            <a:lstStyle/>
            <a:p>
              <a:endParaRPr lang="en-US"/>
            </a:p>
          </p:txBody>
        </p:sp>
        <p:sp>
          <p:nvSpPr>
            <p:cNvPr id="253995" name="Line 43"/>
            <p:cNvSpPr>
              <a:spLocks noChangeShapeType="1"/>
            </p:cNvSpPr>
            <p:nvPr/>
          </p:nvSpPr>
          <p:spPr bwMode="auto">
            <a:xfrm>
              <a:off x="2688" y="834"/>
              <a:ext cx="0" cy="528"/>
            </a:xfrm>
            <a:prstGeom prst="line">
              <a:avLst/>
            </a:prstGeom>
            <a:noFill/>
            <a:ln w="9525">
              <a:solidFill>
                <a:schemeClr val="tx1"/>
              </a:solidFill>
              <a:round/>
              <a:headEnd type="arrow" w="med" len="med"/>
              <a:tailEnd type="arrow" w="med" len="med"/>
            </a:ln>
            <a:effectLst/>
          </p:spPr>
          <p:txBody>
            <a:bodyPr/>
            <a:lstStyle/>
            <a:p>
              <a:endParaRPr lang="en-US"/>
            </a:p>
          </p:txBody>
        </p:sp>
        <p:sp>
          <p:nvSpPr>
            <p:cNvPr id="253996" name="Text Box 44"/>
            <p:cNvSpPr txBox="1">
              <a:spLocks noChangeArrowheads="1"/>
            </p:cNvSpPr>
            <p:nvPr/>
          </p:nvSpPr>
          <p:spPr bwMode="auto">
            <a:xfrm>
              <a:off x="2652" y="984"/>
              <a:ext cx="139" cy="169"/>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rPr>
                <a:t>L</a:t>
              </a:r>
              <a:endParaRPr lang="en-US" sz="1600">
                <a:latin typeface="Times New Roman" pitchFamily="18" charset="0"/>
                <a:sym typeface="Symbol" pitchFamily="18" charset="2"/>
              </a:endParaRPr>
            </a:p>
          </p:txBody>
        </p:sp>
        <p:sp>
          <p:nvSpPr>
            <p:cNvPr id="253997" name="Line 45"/>
            <p:cNvSpPr>
              <a:spLocks noChangeShapeType="1"/>
            </p:cNvSpPr>
            <p:nvPr/>
          </p:nvSpPr>
          <p:spPr bwMode="auto">
            <a:xfrm>
              <a:off x="2496" y="1362"/>
              <a:ext cx="288" cy="0"/>
            </a:xfrm>
            <a:prstGeom prst="line">
              <a:avLst/>
            </a:prstGeom>
            <a:noFill/>
            <a:ln w="9525">
              <a:solidFill>
                <a:schemeClr val="tx1"/>
              </a:solidFill>
              <a:round/>
              <a:headEnd/>
              <a:tailEnd type="none" w="lg" len="lg"/>
            </a:ln>
            <a:effectLst/>
          </p:spPr>
          <p:txBody>
            <a:bodyPr/>
            <a:lstStyle/>
            <a:p>
              <a:endParaRPr lang="en-US"/>
            </a:p>
          </p:txBody>
        </p:sp>
        <p:sp>
          <p:nvSpPr>
            <p:cNvPr id="253999" name="Line 47"/>
            <p:cNvSpPr>
              <a:spLocks noChangeShapeType="1"/>
            </p:cNvSpPr>
            <p:nvPr/>
          </p:nvSpPr>
          <p:spPr bwMode="auto">
            <a:xfrm>
              <a:off x="1824" y="2226"/>
              <a:ext cx="624" cy="0"/>
            </a:xfrm>
            <a:prstGeom prst="line">
              <a:avLst/>
            </a:prstGeom>
            <a:noFill/>
            <a:ln w="9525">
              <a:solidFill>
                <a:schemeClr val="tx1"/>
              </a:solidFill>
              <a:round/>
              <a:headEnd type="arrow" w="med" len="med"/>
              <a:tailEnd type="arrow" w="med" len="med"/>
            </a:ln>
            <a:effectLst/>
          </p:spPr>
          <p:txBody>
            <a:bodyPr/>
            <a:lstStyle/>
            <a:p>
              <a:endParaRPr lang="en-US"/>
            </a:p>
          </p:txBody>
        </p:sp>
        <p:sp>
          <p:nvSpPr>
            <p:cNvPr id="254000" name="Text Box 48"/>
            <p:cNvSpPr txBox="1">
              <a:spLocks noChangeArrowheads="1"/>
            </p:cNvSpPr>
            <p:nvPr/>
          </p:nvSpPr>
          <p:spPr bwMode="auto">
            <a:xfrm>
              <a:off x="2016" y="2055"/>
              <a:ext cx="188" cy="169"/>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sym typeface="Symbol" pitchFamily="18" charset="2"/>
                </a:rPr>
                <a:t></a:t>
              </a:r>
            </a:p>
          </p:txBody>
        </p:sp>
        <p:sp>
          <p:nvSpPr>
            <p:cNvPr id="254006" name="Rectangle 54"/>
            <p:cNvSpPr>
              <a:spLocks noChangeArrowheads="1"/>
            </p:cNvSpPr>
            <p:nvPr/>
          </p:nvSpPr>
          <p:spPr bwMode="auto">
            <a:xfrm>
              <a:off x="927" y="342"/>
              <a:ext cx="1049" cy="169"/>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rPr>
                <a:t>Initial moisture content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o</a:t>
              </a:r>
            </a:p>
          </p:txBody>
        </p:sp>
        <p:sp>
          <p:nvSpPr>
            <p:cNvPr id="254009" name="Rectangle 57"/>
            <p:cNvSpPr>
              <a:spLocks noChangeArrowheads="1"/>
            </p:cNvSpPr>
            <p:nvPr/>
          </p:nvSpPr>
          <p:spPr bwMode="auto">
            <a:xfrm>
              <a:off x="2219" y="322"/>
              <a:ext cx="1638" cy="292"/>
            </a:xfrm>
            <a:prstGeom prst="rect">
              <a:avLst/>
            </a:prstGeom>
            <a:noFill/>
            <a:ln w="9525">
              <a:noFill/>
              <a:miter lim="800000"/>
              <a:headEnd/>
              <a:tailEnd type="none" w="lg" len="lg"/>
            </a:ln>
            <a:effectLst/>
          </p:spPr>
          <p:txBody>
            <a:bodyPr>
              <a:spAutoFit/>
            </a:bodyPr>
            <a:lstStyle/>
            <a:p>
              <a:r>
                <a:rPr lang="en-US" sz="1600">
                  <a:latin typeface="Times New Roman" pitchFamily="18" charset="0"/>
                </a:rPr>
                <a:t>Saturation moisture content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s </a:t>
              </a:r>
              <a:r>
                <a:rPr lang="en-US" sz="1600">
                  <a:latin typeface="Times New Roman" pitchFamily="18" charset="0"/>
                  <a:sym typeface="Symbol" pitchFamily="18" charset="2"/>
                </a:rPr>
                <a:t>equivalent to porosity, n</a:t>
              </a:r>
            </a:p>
          </p:txBody>
        </p:sp>
        <p:sp>
          <p:nvSpPr>
            <p:cNvPr id="254011" name="Line 59"/>
            <p:cNvSpPr>
              <a:spLocks noChangeShapeType="1"/>
            </p:cNvSpPr>
            <p:nvPr/>
          </p:nvSpPr>
          <p:spPr bwMode="auto">
            <a:xfrm>
              <a:off x="2448" y="642"/>
              <a:ext cx="0" cy="161"/>
            </a:xfrm>
            <a:prstGeom prst="line">
              <a:avLst/>
            </a:prstGeom>
            <a:noFill/>
            <a:ln w="9525">
              <a:solidFill>
                <a:schemeClr val="tx1"/>
              </a:solidFill>
              <a:round/>
              <a:headEnd/>
              <a:tailEnd type="arrow" w="med" len="med"/>
            </a:ln>
            <a:effectLst/>
          </p:spPr>
          <p:txBody>
            <a:bodyPr/>
            <a:lstStyle/>
            <a:p>
              <a:endParaRPr lang="en-US"/>
            </a:p>
          </p:txBody>
        </p:sp>
        <p:sp>
          <p:nvSpPr>
            <p:cNvPr id="254012" name="Line 60"/>
            <p:cNvSpPr>
              <a:spLocks noChangeShapeType="1"/>
            </p:cNvSpPr>
            <p:nvPr/>
          </p:nvSpPr>
          <p:spPr bwMode="auto">
            <a:xfrm>
              <a:off x="1824" y="528"/>
              <a:ext cx="0" cy="277"/>
            </a:xfrm>
            <a:prstGeom prst="line">
              <a:avLst/>
            </a:prstGeom>
            <a:noFill/>
            <a:ln w="9525">
              <a:solidFill>
                <a:schemeClr val="tx1"/>
              </a:solidFill>
              <a:round/>
              <a:headEnd/>
              <a:tailEnd type="arrow" w="med" len="med"/>
            </a:ln>
            <a:effectLst/>
          </p:spPr>
          <p:txBody>
            <a:bodyPr/>
            <a:lstStyle/>
            <a:p>
              <a:endParaRPr lang="en-US"/>
            </a:p>
          </p:txBody>
        </p:sp>
      </p:grpSp>
      <p:sp>
        <p:nvSpPr>
          <p:cNvPr id="254014" name="Rectangle 62"/>
          <p:cNvSpPr>
            <a:spLocks noChangeArrowheads="1"/>
          </p:cNvSpPr>
          <p:nvPr/>
        </p:nvSpPr>
        <p:spPr bwMode="auto">
          <a:xfrm>
            <a:off x="328613" y="0"/>
            <a:ext cx="7962900" cy="822325"/>
          </a:xfrm>
          <a:prstGeom prst="rect">
            <a:avLst/>
          </a:prstGeom>
          <a:noFill/>
          <a:ln w="9525">
            <a:noFill/>
            <a:miter lim="800000"/>
            <a:headEnd/>
            <a:tailEnd type="none" w="lg" len="lg"/>
          </a:ln>
          <a:effectLst/>
        </p:spPr>
        <p:txBody>
          <a:bodyPr>
            <a:spAutoFit/>
          </a:bodyPr>
          <a:lstStyle/>
          <a:p>
            <a:pPr algn="ctr"/>
            <a:r>
              <a:rPr lang="en-US" sz="2400">
                <a:latin typeface="Times New Roman" pitchFamily="18" charset="0"/>
              </a:rPr>
              <a:t>Green-Ampt model idealization of wetting front penetration into a soil profile</a:t>
            </a:r>
          </a:p>
        </p:txBody>
      </p:sp>
      <p:graphicFrame>
        <p:nvGraphicFramePr>
          <p:cNvPr id="254015" name="Object 63"/>
          <p:cNvGraphicFramePr>
            <a:graphicFrameLocks noChangeAspect="1"/>
          </p:cNvGraphicFramePr>
          <p:nvPr/>
        </p:nvGraphicFramePr>
        <p:xfrm>
          <a:off x="5635625" y="2346325"/>
          <a:ext cx="3225800" cy="3463925"/>
        </p:xfrm>
        <a:graphic>
          <a:graphicData uri="http://schemas.openxmlformats.org/presentationml/2006/ole">
            <mc:AlternateContent xmlns:mc="http://schemas.openxmlformats.org/markup-compatibility/2006">
              <mc:Choice xmlns:v="urn:schemas-microsoft-com:vml" Requires="v">
                <p:oleObj name="Equation" r:id="rId3" imgW="1612800" imgH="1726920" progId="Equation.3">
                  <p:embed/>
                </p:oleObj>
              </mc:Choice>
              <mc:Fallback>
                <p:oleObj name="Equation" r:id="rId3" imgW="1612800" imgH="1726920" progId="Equation.3">
                  <p:embed/>
                  <p:pic>
                    <p:nvPicPr>
                      <p:cNvPr id="254015"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2346325"/>
                        <a:ext cx="3225800" cy="346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4049CE72-03E5-3204-053B-1AC1791C1FEC}"/>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4" name="Picture 4" descr="dl1"/>
          <p:cNvPicPr>
            <a:picLocks noChangeAspect="1" noChangeArrowheads="1"/>
          </p:cNvPicPr>
          <p:nvPr/>
        </p:nvPicPr>
        <p:blipFill>
          <a:blip r:embed="rId2" cstate="print"/>
          <a:srcRect l="4802" r="27393" b="25517"/>
          <a:stretch>
            <a:fillRect/>
          </a:stretch>
        </p:blipFill>
        <p:spPr bwMode="auto">
          <a:xfrm>
            <a:off x="0" y="53975"/>
            <a:ext cx="9144000" cy="5289550"/>
          </a:xfrm>
          <a:prstGeom prst="rect">
            <a:avLst/>
          </a:prstGeom>
          <a:noFill/>
        </p:spPr>
      </p:pic>
      <p:sp>
        <p:nvSpPr>
          <p:cNvPr id="240645" name="Text Box 5"/>
          <p:cNvSpPr txBox="1">
            <a:spLocks noChangeArrowheads="1"/>
          </p:cNvSpPr>
          <p:nvPr/>
        </p:nvSpPr>
        <p:spPr bwMode="auto">
          <a:xfrm>
            <a:off x="1531938" y="4192588"/>
            <a:ext cx="184150" cy="519112"/>
          </a:xfrm>
          <a:prstGeom prst="rect">
            <a:avLst/>
          </a:prstGeom>
          <a:noFill/>
          <a:ln w="9525">
            <a:noFill/>
            <a:miter lim="800000"/>
            <a:headEnd/>
            <a:tailEnd type="none" w="lg" len="lg"/>
          </a:ln>
          <a:effectLst/>
        </p:spPr>
        <p:txBody>
          <a:bodyPr wrap="none">
            <a:spAutoFit/>
          </a:bodyPr>
          <a:lstStyle/>
          <a:p>
            <a:endParaRPr lang="en-US">
              <a:latin typeface="Times New Roman" pitchFamily="18" charset="0"/>
            </a:endParaRPr>
          </a:p>
        </p:txBody>
      </p:sp>
      <p:sp>
        <p:nvSpPr>
          <p:cNvPr id="240646" name="Text Box 6"/>
          <p:cNvSpPr txBox="1">
            <a:spLocks noChangeArrowheads="1"/>
          </p:cNvSpPr>
          <p:nvPr/>
        </p:nvSpPr>
        <p:spPr bwMode="auto">
          <a:xfrm>
            <a:off x="0" y="5294313"/>
            <a:ext cx="9144000" cy="1552575"/>
          </a:xfrm>
          <a:prstGeom prst="rect">
            <a:avLst/>
          </a:prstGeom>
          <a:noFill/>
          <a:ln w="9525">
            <a:noFill/>
            <a:miter lim="800000"/>
            <a:headEnd/>
            <a:tailEnd type="none" w="lg" len="lg"/>
          </a:ln>
          <a:effectLst/>
        </p:spPr>
        <p:txBody>
          <a:bodyPr>
            <a:spAutoFit/>
          </a:bodyPr>
          <a:lstStyle/>
          <a:p>
            <a:pPr>
              <a:spcBef>
                <a:spcPct val="50000"/>
              </a:spcBef>
            </a:pPr>
            <a:r>
              <a:rPr lang="en-US" sz="2400"/>
              <a:t>Surface Runoff occurs when surface water input exceeds infiltration capacity.  (a) Infiltration rate = rainfall rate which is less than infiltration capacity. (b) Runoff rate = Rainfall intensity – Infiltration capacity.  (from Dunne and Leopold, 1978)</a:t>
            </a:r>
          </a:p>
        </p:txBody>
      </p:sp>
      <p:sp>
        <p:nvSpPr>
          <p:cNvPr id="2" name="Footer Placeholder 1">
            <a:extLst>
              <a:ext uri="{FF2B5EF4-FFF2-40B4-BE49-F238E27FC236}">
                <a16:creationId xmlns:a16="http://schemas.microsoft.com/office/drawing/2014/main" id="{A654D040-9ACE-0BBC-8821-829EB637B4C9}"/>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4" name="Rectangle 6"/>
          <p:cNvSpPr>
            <a:spLocks noChangeArrowheads="1"/>
          </p:cNvSpPr>
          <p:nvPr/>
        </p:nvSpPr>
        <p:spPr bwMode="auto">
          <a:xfrm>
            <a:off x="0" y="298291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09255" name="Object 7"/>
          <p:cNvGraphicFramePr>
            <a:graphicFrameLocks noChangeAspect="1"/>
          </p:cNvGraphicFramePr>
          <p:nvPr/>
        </p:nvGraphicFramePr>
        <p:xfrm>
          <a:off x="835025" y="1450975"/>
          <a:ext cx="7256463" cy="4859338"/>
        </p:xfrm>
        <a:graphic>
          <a:graphicData uri="http://schemas.openxmlformats.org/presentationml/2006/ole">
            <mc:AlternateContent xmlns:mc="http://schemas.openxmlformats.org/markup-compatibility/2006">
              <mc:Choice xmlns:v="urn:schemas-microsoft-com:vml" Requires="v">
                <p:oleObj name="Chart" r:id="rId2" imgW="4777597" imgH="3200400" progId="Excel.Sheet.8">
                  <p:embed/>
                </p:oleObj>
              </mc:Choice>
              <mc:Fallback>
                <p:oleObj name="Chart" r:id="rId2" imgW="4777597" imgH="3200400" progId="Excel.Sheet.8">
                  <p:embed/>
                  <p:pic>
                    <p:nvPicPr>
                      <p:cNvPr id="309255"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1450975"/>
                        <a:ext cx="7256463"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56" name="Rectangle 8"/>
          <p:cNvSpPr>
            <a:spLocks noGrp="1" noChangeArrowheads="1"/>
          </p:cNvSpPr>
          <p:nvPr>
            <p:ph type="title"/>
          </p:nvPr>
        </p:nvSpPr>
        <p:spPr>
          <a:xfrm>
            <a:off x="730250" y="222250"/>
            <a:ext cx="7772400" cy="1143000"/>
          </a:xfrm>
        </p:spPr>
        <p:txBody>
          <a:bodyPr/>
          <a:lstStyle/>
          <a:p>
            <a:r>
              <a:rPr lang="en-US" sz="4000"/>
              <a:t>Infiltrability – Depth Approximation</a:t>
            </a:r>
          </a:p>
        </p:txBody>
      </p:sp>
      <p:sp>
        <p:nvSpPr>
          <p:cNvPr id="2" name="Footer Placeholder 1">
            <a:extLst>
              <a:ext uri="{FF2B5EF4-FFF2-40B4-BE49-F238E27FC236}">
                <a16:creationId xmlns:a16="http://schemas.microsoft.com/office/drawing/2014/main" id="{DF286D99-E5C6-5936-CE49-AD2D2A8B2847}"/>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7" name="Rectangle 5"/>
          <p:cNvSpPr>
            <a:spLocks noChangeArrowheads="1"/>
          </p:cNvSpPr>
          <p:nvPr/>
        </p:nvSpPr>
        <p:spPr bwMode="auto">
          <a:xfrm>
            <a:off x="0" y="321151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0276" name="Object 4"/>
          <p:cNvGraphicFramePr>
            <a:graphicFrameLocks noChangeAspect="1"/>
          </p:cNvGraphicFramePr>
          <p:nvPr/>
        </p:nvGraphicFramePr>
        <p:xfrm>
          <a:off x="860425" y="566738"/>
          <a:ext cx="2257425" cy="858837"/>
        </p:xfrm>
        <a:graphic>
          <a:graphicData uri="http://schemas.openxmlformats.org/presentationml/2006/ole">
            <mc:AlternateContent xmlns:mc="http://schemas.openxmlformats.org/markup-compatibility/2006">
              <mc:Choice xmlns:v="urn:schemas-microsoft-com:vml" Requires="v">
                <p:oleObj name="Equation" r:id="rId2" imgW="1143000" imgH="431800" progId="Equation.3">
                  <p:embed/>
                </p:oleObj>
              </mc:Choice>
              <mc:Fallback>
                <p:oleObj name="Equation" r:id="rId2" imgW="1143000" imgH="431800" progId="Equation.3">
                  <p:embed/>
                  <p:pic>
                    <p:nvPicPr>
                      <p:cNvPr id="31027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566738"/>
                        <a:ext cx="2257425"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78" name="Object 6"/>
          <p:cNvGraphicFramePr>
            <a:graphicFrameLocks noChangeAspect="1"/>
          </p:cNvGraphicFramePr>
          <p:nvPr/>
        </p:nvGraphicFramePr>
        <p:xfrm>
          <a:off x="935038" y="1709738"/>
          <a:ext cx="3757612" cy="1217612"/>
        </p:xfrm>
        <a:graphic>
          <a:graphicData uri="http://schemas.openxmlformats.org/presentationml/2006/ole">
            <mc:AlternateContent xmlns:mc="http://schemas.openxmlformats.org/markup-compatibility/2006">
              <mc:Choice xmlns:v="urn:schemas-microsoft-com:vml" Requires="v">
                <p:oleObj name="Document" r:id="rId4" imgW="1884021" imgH="608209" progId="Word.Document.8">
                  <p:embed/>
                </p:oleObj>
              </mc:Choice>
              <mc:Fallback>
                <p:oleObj name="Document" r:id="rId4" imgW="1884021" imgH="608209" progId="Word.Document.8">
                  <p:embed/>
                  <p:pic>
                    <p:nvPicPr>
                      <p:cNvPr id="31027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709738"/>
                        <a:ext cx="3757612"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9" name="Object 7"/>
          <p:cNvGraphicFramePr>
            <a:graphicFrameLocks noChangeAspect="1"/>
          </p:cNvGraphicFramePr>
          <p:nvPr/>
        </p:nvGraphicFramePr>
        <p:xfrm>
          <a:off x="536575" y="2765425"/>
          <a:ext cx="4935538" cy="3521075"/>
        </p:xfrm>
        <a:graphic>
          <a:graphicData uri="http://schemas.openxmlformats.org/presentationml/2006/ole">
            <mc:AlternateContent xmlns:mc="http://schemas.openxmlformats.org/markup-compatibility/2006">
              <mc:Choice xmlns:v="urn:schemas-microsoft-com:vml" Requires="v">
                <p:oleObj name="Document" r:id="rId6" imgW="2473611" imgH="1762440" progId="Word.Document.8">
                  <p:embed/>
                </p:oleObj>
              </mc:Choice>
              <mc:Fallback>
                <p:oleObj name="Document" r:id="rId6" imgW="2473611" imgH="1762440" progId="Word.Document.8">
                  <p:embed/>
                  <p:pic>
                    <p:nvPicPr>
                      <p:cNvPr id="31027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75" y="2765425"/>
                        <a:ext cx="4935538"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280" name="Text Box 8"/>
          <p:cNvSpPr txBox="1">
            <a:spLocks noChangeArrowheads="1"/>
          </p:cNvSpPr>
          <p:nvPr/>
        </p:nvSpPr>
        <p:spPr bwMode="auto">
          <a:xfrm>
            <a:off x="4027488" y="744538"/>
            <a:ext cx="4864100" cy="519112"/>
          </a:xfrm>
          <a:prstGeom prst="rect">
            <a:avLst/>
          </a:prstGeom>
          <a:noFill/>
          <a:ln w="9525">
            <a:noFill/>
            <a:miter lim="800000"/>
            <a:headEnd/>
            <a:tailEnd type="none" w="lg" len="lg"/>
          </a:ln>
          <a:effectLst/>
        </p:spPr>
        <p:txBody>
          <a:bodyPr wrap="none">
            <a:spAutoFit/>
          </a:bodyPr>
          <a:lstStyle/>
          <a:p>
            <a:r>
              <a:rPr lang="en-US"/>
              <a:t>Cumulative infiltration at ponding</a:t>
            </a:r>
          </a:p>
        </p:txBody>
      </p:sp>
      <p:sp>
        <p:nvSpPr>
          <p:cNvPr id="310281" name="Text Box 9"/>
          <p:cNvSpPr txBox="1">
            <a:spLocks noChangeArrowheads="1"/>
          </p:cNvSpPr>
          <p:nvPr/>
        </p:nvSpPr>
        <p:spPr bwMode="auto">
          <a:xfrm>
            <a:off x="4073525" y="1779588"/>
            <a:ext cx="2509838" cy="519112"/>
          </a:xfrm>
          <a:prstGeom prst="rect">
            <a:avLst/>
          </a:prstGeom>
          <a:noFill/>
          <a:ln w="9525">
            <a:noFill/>
            <a:miter lim="800000"/>
            <a:headEnd/>
            <a:tailEnd type="none" w="lg" len="lg"/>
          </a:ln>
          <a:effectLst/>
        </p:spPr>
        <p:txBody>
          <a:bodyPr wrap="none">
            <a:spAutoFit/>
          </a:bodyPr>
          <a:lstStyle/>
          <a:p>
            <a:r>
              <a:rPr lang="en-US"/>
              <a:t>Time to ponding</a:t>
            </a:r>
          </a:p>
        </p:txBody>
      </p:sp>
      <p:sp>
        <p:nvSpPr>
          <p:cNvPr id="310282" name="Text Box 10"/>
          <p:cNvSpPr txBox="1">
            <a:spLocks noChangeArrowheads="1"/>
          </p:cNvSpPr>
          <p:nvPr/>
        </p:nvSpPr>
        <p:spPr bwMode="auto">
          <a:xfrm>
            <a:off x="4191000" y="2973388"/>
            <a:ext cx="4171950" cy="946150"/>
          </a:xfrm>
          <a:prstGeom prst="rect">
            <a:avLst/>
          </a:prstGeom>
          <a:noFill/>
          <a:ln w="9525">
            <a:noFill/>
            <a:miter lim="800000"/>
            <a:headEnd/>
            <a:tailEnd type="none" w="lg" len="lg"/>
          </a:ln>
          <a:effectLst/>
        </p:spPr>
        <p:txBody>
          <a:bodyPr>
            <a:spAutoFit/>
          </a:bodyPr>
          <a:lstStyle/>
          <a:p>
            <a:r>
              <a:rPr lang="en-US"/>
              <a:t>Infiltration under ponded conditions</a:t>
            </a:r>
          </a:p>
        </p:txBody>
      </p:sp>
      <p:sp>
        <p:nvSpPr>
          <p:cNvPr id="2" name="Footer Placeholder 1">
            <a:extLst>
              <a:ext uri="{FF2B5EF4-FFF2-40B4-BE49-F238E27FC236}">
                <a16:creationId xmlns:a16="http://schemas.microsoft.com/office/drawing/2014/main" id="{26AE418C-BCBE-C802-8F65-EDD17A330BFF}"/>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477" name="Group 157"/>
          <p:cNvGraphicFramePr>
            <a:graphicFrameLocks noGrp="1"/>
          </p:cNvGraphicFramePr>
          <p:nvPr/>
        </p:nvGraphicFramePr>
        <p:xfrm>
          <a:off x="0" y="1233488"/>
          <a:ext cx="9144000" cy="5486400"/>
        </p:xfrm>
        <a:graphic>
          <a:graphicData uri="http://schemas.openxmlformats.org/drawingml/2006/table">
            <a:tbl>
              <a:tblPr/>
              <a:tblGrid>
                <a:gridCol w="1695450">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gridCol w="1919288">
                  <a:extLst>
                    <a:ext uri="{9D8B030D-6E8A-4147-A177-3AD203B41FA5}">
                      <a16:colId xmlns:a16="http://schemas.microsoft.com/office/drawing/2014/main" val="20002"/>
                    </a:ext>
                  </a:extLst>
                </a:gridCol>
                <a:gridCol w="1798637">
                  <a:extLst>
                    <a:ext uri="{9D8B030D-6E8A-4147-A177-3AD203B41FA5}">
                      <a16:colId xmlns:a16="http://schemas.microsoft.com/office/drawing/2014/main" val="20003"/>
                    </a:ext>
                  </a:extLst>
                </a:gridCol>
                <a:gridCol w="1812925">
                  <a:extLst>
                    <a:ext uri="{9D8B030D-6E8A-4147-A177-3AD203B41FA5}">
                      <a16:colId xmlns:a16="http://schemas.microsoft.com/office/drawing/2014/main" val="20004"/>
                    </a:ext>
                  </a:extLst>
                </a:gridCol>
              </a:tblGrid>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Soil Texture</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Porosity n</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Effective porosity </a:t>
                      </a:r>
                      <a:r>
                        <a:rPr kumimoji="0" lang="en-US" sz="1200" b="0" i="0" u="none" strike="noStrike" cap="none" normalizeH="0" baseline="0">
                          <a:ln>
                            <a:noFill/>
                          </a:ln>
                          <a:solidFill>
                            <a:srgbClr val="000000"/>
                          </a:solidFill>
                          <a:effectLst/>
                          <a:latin typeface="Garamond" pitchFamily="18" charset="0"/>
                          <a:ea typeface="Times New Roman" pitchFamily="18" charset="0"/>
                          <a:cs typeface="Garamond" pitchFamily="18" charset="0"/>
                          <a:sym typeface="Symbol" pitchFamily="18" charset="2"/>
                        </a:rPr>
                        <a:t></a:t>
                      </a:r>
                      <a:r>
                        <a:rPr kumimoji="0" lang="en-US" sz="1200" b="0" i="0" u="none" strike="noStrike" cap="none" normalizeH="0" baseline="-30000">
                          <a:ln>
                            <a:noFill/>
                          </a:ln>
                          <a:solidFill>
                            <a:srgbClr val="000000"/>
                          </a:solidFill>
                          <a:effectLst/>
                          <a:latin typeface="Times New Roman" pitchFamily="18" charset="0"/>
                          <a:ea typeface="Times New Roman" pitchFamily="18" charset="0"/>
                          <a:cs typeface="Garamond" pitchFamily="18" charset="0"/>
                        </a:rPr>
                        <a:t>e</a:t>
                      </a:r>
                      <a:endParaRPr kumimoji="0" lang="en-US" sz="1200" b="0" i="0" u="none" strike="noStrike" cap="none" normalizeH="0" baseline="0">
                        <a:ln>
                          <a:noFill/>
                        </a:ln>
                        <a:solidFill>
                          <a:srgbClr val="000000"/>
                        </a:solidFill>
                        <a:effectLst/>
                        <a:latin typeface="Garamond" pitchFamily="18" charset="0"/>
                        <a:ea typeface="Times New Roman" pitchFamily="18" charset="0"/>
                        <a:cs typeface="Garamond" pitchFamily="18" charset="0"/>
                        <a:sym typeface="Symbol" pitchFamily="18" charset="2"/>
                      </a:endParaRPr>
                    </a:p>
                  </a:txBody>
                  <a:tcPr horzOverflow="overflow">
                    <a:lnL>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Wetting front soil suction head |</a:t>
                      </a:r>
                      <a:r>
                        <a:rPr kumimoji="0" lang="en-US" sz="1200" b="0" i="0" u="none" strike="noStrike" cap="none" normalizeH="0" baseline="0">
                          <a:ln>
                            <a:noFill/>
                          </a:ln>
                          <a:solidFill>
                            <a:srgbClr val="000000"/>
                          </a:solidFill>
                          <a:effectLst/>
                          <a:latin typeface="Garamond" pitchFamily="18" charset="0"/>
                          <a:ea typeface="Times New Roman" pitchFamily="18" charset="0"/>
                          <a:cs typeface="Garamond" pitchFamily="18" charset="0"/>
                          <a:sym typeface="Symbol" pitchFamily="18" charset="2"/>
                        </a:rPr>
                        <a:t></a:t>
                      </a:r>
                      <a:r>
                        <a:rPr kumimoji="0" lang="en-US" sz="1200" b="0" i="0" u="none" strike="noStrike" cap="none" normalizeH="0" baseline="-30000">
                          <a:ln>
                            <a:noFill/>
                          </a:ln>
                          <a:solidFill>
                            <a:srgbClr val="000000"/>
                          </a:solidFill>
                          <a:effectLst/>
                          <a:latin typeface="Times New Roman" pitchFamily="18" charset="0"/>
                          <a:ea typeface="Times New Roman" pitchFamily="18" charset="0"/>
                          <a:cs typeface="Garamond" pitchFamily="18" charset="0"/>
                        </a:rPr>
                        <a:t>f</a:t>
                      </a: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sym typeface="Symbol" pitchFamily="18" charset="2"/>
                        </a:rPr>
                        <a:t>| (cm)</a:t>
                      </a:r>
                      <a:endParaRPr kumimoji="0" lang="en-US" sz="1200" b="0" i="0" u="none" strike="noStrike" cap="none" normalizeH="0" baseline="0">
                        <a:ln>
                          <a:noFill/>
                        </a:ln>
                        <a:solidFill>
                          <a:srgbClr val="000000"/>
                        </a:solidFill>
                        <a:effectLst/>
                        <a:latin typeface="Garamond" pitchFamily="18" charset="0"/>
                        <a:ea typeface="Times New Roman" pitchFamily="18" charset="0"/>
                        <a:cs typeface="Garamond" pitchFamily="18" charset="0"/>
                        <a:sym typeface="Symbol" pitchFamily="18" charset="2"/>
                      </a:endParaRPr>
                    </a:p>
                  </a:txBody>
                  <a:tcPr horzOverflow="overflow">
                    <a:lnL>
                      <a:noFill/>
                    </a:lnL>
                    <a:lnR>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Hydraulic conductivity K</a:t>
                      </a:r>
                      <a:r>
                        <a:rPr kumimoji="0" lang="en-US" sz="1200" b="0" i="0" u="none" strike="noStrike" cap="none" normalizeH="0" baseline="-30000">
                          <a:ln>
                            <a:noFill/>
                          </a:ln>
                          <a:solidFill>
                            <a:srgbClr val="000000"/>
                          </a:solidFill>
                          <a:effectLst/>
                          <a:latin typeface="Times New Roman" pitchFamily="18" charset="0"/>
                          <a:ea typeface="Times New Roman" pitchFamily="18" charset="0"/>
                          <a:cs typeface="Garamond" pitchFamily="18" charset="0"/>
                        </a:rPr>
                        <a:t>sat</a:t>
                      </a: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 (cm/hr)</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w="12700" cap="flat" cmpd="sng" algn="ctr">
                      <a:solidFill>
                        <a:srgbClr val="000000"/>
                      </a:solidFill>
                      <a:prstDash val="solid"/>
                      <a:round/>
                      <a:headEnd type="none" w="med" len="med"/>
                      <a:tailEnd type="none" w="lg" len="lg"/>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Sand</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0.437</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(0.374-0.500)</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0.417</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(0.354-0.480)</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4.95</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(0.97-25.36)</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lg" len="lg"/>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11.78</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w="12700" cap="flat" cmpd="sng" algn="ctr">
                      <a:solidFill>
                        <a:srgbClr val="000000"/>
                      </a:solidFill>
                      <a:prstDash val="solid"/>
                      <a:round/>
                      <a:headEnd type="none" w="med" len="med"/>
                      <a:tailEnd type="none" w="lg" len="lg"/>
                    </a:lnT>
                    <a:lnB>
                      <a:noFill/>
                    </a:lnB>
                    <a:lnTlToBr>
                      <a:noFill/>
                    </a:lnTlToBr>
                    <a:lnBlToTr>
                      <a:noFill/>
                    </a:lnBlToTr>
                    <a:noFill/>
                  </a:tcPr>
                </a:tc>
                <a:extLst>
                  <a:ext uri="{0D108BD9-81ED-4DB2-BD59-A6C34878D82A}">
                    <a16:rowId xmlns:a16="http://schemas.microsoft.com/office/drawing/2014/main" val="10001"/>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Loamy sand</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0.437</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(0.363-0.506)</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0.401</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(0.329-0.473)</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6.13</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(1.35-27.94)</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2.99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Sandy loam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0.453</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(0.351-0.555)</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0.412</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(0.283-0.541)</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11.01</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(2.67-45.47)</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1.09</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Loam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0.463</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(0.375-0.551)</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0.434</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(0.334-0.534)</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8.89</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(1.33-59.38)</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0.34</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Silt loam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0.501</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(0.420-0.582)</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0.486</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(0.394-0.578)</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16.68</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(2.92-95.39)</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0.65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Sandy clay loam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0.398</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(0.332-0.464)</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0.330</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(0.235-0.425)</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21.85</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(4.42-108.0)</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0.15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Clay loam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0.464</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(0.409-0.519)</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0.309</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(0.279-0.501)</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20.88</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(4.79-91.10)</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Silty clay loam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0.471</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(0.418-0.524)</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0.432</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(0.347-0.517)</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27.30</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(5.67-131.50)</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0.1</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Sandy clay</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0.430</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(0.370-0.490)</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0.321</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(0.207-0.435)</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23.90</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(4.08-140.2)</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0.06</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Silty clay</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0.479</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(0.425-0.533)</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0.423</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(0.334-0.512)</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29.22</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(6.13-139.4)</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0.05</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1682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Clay</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0.475</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(0.427-0.523)</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0.385</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(0.269-0.501)</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31.63</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(6.39-156.5)</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w="12700" cap="flat" cmpd="sng" algn="ctr">
                      <a:solidFill>
                        <a:srgbClr val="000000"/>
                      </a:solidFill>
                      <a:prstDash val="solid"/>
                      <a:round/>
                      <a:headEnd type="none" w="med" len="med"/>
                      <a:tailEnd type="none" w="lg" len="lg"/>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ea typeface="Times New Roman" pitchFamily="18" charset="0"/>
                          <a:cs typeface="Garamond" pitchFamily="18" charset="0"/>
                        </a:rPr>
                        <a:t>0.03</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Garamond"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12474" name="Rectangle 154"/>
          <p:cNvSpPr>
            <a:spLocks noChangeArrowheads="1"/>
          </p:cNvSpPr>
          <p:nvPr/>
        </p:nvSpPr>
        <p:spPr bwMode="auto">
          <a:xfrm>
            <a:off x="214313" y="244475"/>
            <a:ext cx="8929687" cy="641350"/>
          </a:xfrm>
          <a:prstGeom prst="rect">
            <a:avLst/>
          </a:prstGeom>
          <a:noFill/>
          <a:ln w="9525">
            <a:noFill/>
            <a:miter lim="800000"/>
            <a:headEnd/>
            <a:tailEnd type="none" w="lg" len="lg"/>
          </a:ln>
          <a:effectLst/>
        </p:spPr>
        <p:txBody>
          <a:bodyPr anchor="ctr">
            <a:spAutoFit/>
          </a:bodyPr>
          <a:lstStyle/>
          <a:p>
            <a:r>
              <a:rPr lang="en-US" sz="1800"/>
              <a:t>Green – Ampt infiltration parameters for various soil classes (Rawls et al., 1983).  The numbers in parentheses are one standard deviation around the parameter value given.  </a:t>
            </a:r>
          </a:p>
        </p:txBody>
      </p:sp>
      <p:sp>
        <p:nvSpPr>
          <p:cNvPr id="2" name="Footer Placeholder 1">
            <a:extLst>
              <a:ext uri="{FF2B5EF4-FFF2-40B4-BE49-F238E27FC236}">
                <a16:creationId xmlns:a16="http://schemas.microsoft.com/office/drawing/2014/main" id="{007F417D-9FE2-953A-8954-A9D727BAE43F}"/>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a:xfrm>
            <a:off x="685800" y="587375"/>
            <a:ext cx="7772400" cy="712788"/>
          </a:xfrm>
        </p:spPr>
        <p:txBody>
          <a:bodyPr/>
          <a:lstStyle/>
          <a:p>
            <a:r>
              <a:rPr lang="en-US" sz="4000"/>
              <a:t>Philip Model</a:t>
            </a:r>
          </a:p>
        </p:txBody>
      </p:sp>
      <p:graphicFrame>
        <p:nvGraphicFramePr>
          <p:cNvPr id="316421" name="Object 5"/>
          <p:cNvGraphicFramePr>
            <a:graphicFrameLocks noChangeAspect="1"/>
          </p:cNvGraphicFramePr>
          <p:nvPr/>
        </p:nvGraphicFramePr>
        <p:xfrm>
          <a:off x="1312863" y="1936750"/>
          <a:ext cx="3068637" cy="696913"/>
        </p:xfrm>
        <a:graphic>
          <a:graphicData uri="http://schemas.openxmlformats.org/presentationml/2006/ole">
            <mc:AlternateContent xmlns:mc="http://schemas.openxmlformats.org/markup-compatibility/2006">
              <mc:Choice xmlns:v="urn:schemas-microsoft-com:vml" Requires="v">
                <p:oleObj name="Document" r:id="rId2" imgW="1535022" imgH="348318" progId="Word.Document.8">
                  <p:embed/>
                </p:oleObj>
              </mc:Choice>
              <mc:Fallback>
                <p:oleObj name="Document" r:id="rId2" imgW="1535022" imgH="348318" progId="Word.Document.8">
                  <p:embed/>
                  <p:pic>
                    <p:nvPicPr>
                      <p:cNvPr id="31642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1936750"/>
                        <a:ext cx="3068637"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423" name="Rectangle 7"/>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6422" name="Object 6"/>
          <p:cNvGraphicFramePr>
            <a:graphicFrameLocks noChangeAspect="1"/>
          </p:cNvGraphicFramePr>
          <p:nvPr/>
        </p:nvGraphicFramePr>
        <p:xfrm>
          <a:off x="1257300" y="2660650"/>
          <a:ext cx="2614613" cy="787400"/>
        </p:xfrm>
        <a:graphic>
          <a:graphicData uri="http://schemas.openxmlformats.org/presentationml/2006/ole">
            <mc:AlternateContent xmlns:mc="http://schemas.openxmlformats.org/markup-compatibility/2006">
              <mc:Choice xmlns:v="urn:schemas-microsoft-com:vml" Requires="v">
                <p:oleObj name="Equation" r:id="rId4" imgW="1308100" imgH="393700" progId="Equation.3">
                  <p:embed/>
                </p:oleObj>
              </mc:Choice>
              <mc:Fallback>
                <p:oleObj name="Equation" r:id="rId4" imgW="1308100" imgH="393700" progId="Equation.3">
                  <p:embed/>
                  <p:pic>
                    <p:nvPicPr>
                      <p:cNvPr id="3164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2660650"/>
                        <a:ext cx="261461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6425" name="Rectangle 9"/>
          <p:cNvSpPr>
            <a:spLocks noChangeArrowheads="1"/>
          </p:cNvSpPr>
          <p:nvPr/>
        </p:nvSpPr>
        <p:spPr bwMode="auto">
          <a:xfrm>
            <a:off x="0" y="317023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6424" name="Object 8"/>
          <p:cNvGraphicFramePr>
            <a:graphicFrameLocks noChangeAspect="1"/>
          </p:cNvGraphicFramePr>
          <p:nvPr/>
        </p:nvGraphicFramePr>
        <p:xfrm>
          <a:off x="1290638" y="4138613"/>
          <a:ext cx="3884612" cy="1041400"/>
        </p:xfrm>
        <a:graphic>
          <a:graphicData uri="http://schemas.openxmlformats.org/presentationml/2006/ole">
            <mc:AlternateContent xmlns:mc="http://schemas.openxmlformats.org/markup-compatibility/2006">
              <mc:Choice xmlns:v="urn:schemas-microsoft-com:vml" Requires="v">
                <p:oleObj name="Equation" r:id="rId6" imgW="1943100" imgH="520700" progId="Equation.3">
                  <p:embed/>
                </p:oleObj>
              </mc:Choice>
              <mc:Fallback>
                <p:oleObj name="Equation" r:id="rId6" imgW="1943100" imgH="520700" progId="Equation.3">
                  <p:embed/>
                  <p:pic>
                    <p:nvPicPr>
                      <p:cNvPr id="31642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0638" y="4138613"/>
                        <a:ext cx="3884612"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6427" name="Rectangle 11"/>
          <p:cNvSpPr>
            <a:spLocks noChangeArrowheads="1"/>
          </p:cNvSpPr>
          <p:nvPr/>
        </p:nvSpPr>
        <p:spPr bwMode="auto">
          <a:xfrm>
            <a:off x="0" y="328453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6426" name="Object 10"/>
          <p:cNvGraphicFramePr>
            <a:graphicFrameLocks noChangeAspect="1"/>
          </p:cNvGraphicFramePr>
          <p:nvPr/>
        </p:nvGraphicFramePr>
        <p:xfrm>
          <a:off x="4592638" y="2155825"/>
          <a:ext cx="3071812" cy="584200"/>
        </p:xfrm>
        <a:graphic>
          <a:graphicData uri="http://schemas.openxmlformats.org/presentationml/2006/ole">
            <mc:AlternateContent xmlns:mc="http://schemas.openxmlformats.org/markup-compatibility/2006">
              <mc:Choice xmlns:v="urn:schemas-microsoft-com:vml" Requires="v">
                <p:oleObj name="Equation" r:id="rId8" imgW="1536700" imgH="292100" progId="Equation.3">
                  <p:embed/>
                </p:oleObj>
              </mc:Choice>
              <mc:Fallback>
                <p:oleObj name="Equation" r:id="rId8" imgW="1536700" imgH="292100" progId="Equation.3">
                  <p:embed/>
                  <p:pic>
                    <p:nvPicPr>
                      <p:cNvPr id="31642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2638" y="2155825"/>
                        <a:ext cx="3071812"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DD434DA2-2CBE-9DD3-2149-500F8E091B90}"/>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70" name="Rectangle 6"/>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8469" name="Object 5"/>
          <p:cNvGraphicFramePr>
            <a:graphicFrameLocks noChangeAspect="1"/>
          </p:cNvGraphicFramePr>
          <p:nvPr/>
        </p:nvGraphicFramePr>
        <p:xfrm>
          <a:off x="1054100" y="1016000"/>
          <a:ext cx="2514600" cy="965200"/>
        </p:xfrm>
        <a:graphic>
          <a:graphicData uri="http://schemas.openxmlformats.org/presentationml/2006/ole">
            <mc:AlternateContent xmlns:mc="http://schemas.openxmlformats.org/markup-compatibility/2006">
              <mc:Choice xmlns:v="urn:schemas-microsoft-com:vml" Requires="v">
                <p:oleObj name="Equation" r:id="rId2" imgW="1257300" imgH="482600" progId="Equation.3">
                  <p:embed/>
                </p:oleObj>
              </mc:Choice>
              <mc:Fallback>
                <p:oleObj name="Equation" r:id="rId2" imgW="1257300" imgH="482600" progId="Equation.3">
                  <p:embed/>
                  <p:pic>
                    <p:nvPicPr>
                      <p:cNvPr id="31846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016000"/>
                        <a:ext cx="2514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71" name="Text Box 7"/>
          <p:cNvSpPr txBox="1">
            <a:spLocks noChangeArrowheads="1"/>
          </p:cNvSpPr>
          <p:nvPr/>
        </p:nvSpPr>
        <p:spPr bwMode="auto">
          <a:xfrm>
            <a:off x="5038725" y="1003300"/>
            <a:ext cx="3832225" cy="946150"/>
          </a:xfrm>
          <a:prstGeom prst="rect">
            <a:avLst/>
          </a:prstGeom>
          <a:noFill/>
          <a:ln w="9525">
            <a:noFill/>
            <a:miter lim="800000"/>
            <a:headEnd/>
            <a:tailEnd type="none" w="lg" len="lg"/>
          </a:ln>
          <a:effectLst/>
        </p:spPr>
        <p:txBody>
          <a:bodyPr>
            <a:spAutoFit/>
          </a:bodyPr>
          <a:lstStyle/>
          <a:p>
            <a:r>
              <a:rPr lang="en-US"/>
              <a:t>Cumulative infiltration at ponding</a:t>
            </a:r>
          </a:p>
        </p:txBody>
      </p:sp>
      <p:sp>
        <p:nvSpPr>
          <p:cNvPr id="318472" name="Text Box 8"/>
          <p:cNvSpPr txBox="1">
            <a:spLocks noChangeArrowheads="1"/>
          </p:cNvSpPr>
          <p:nvPr/>
        </p:nvSpPr>
        <p:spPr bwMode="auto">
          <a:xfrm>
            <a:off x="5243513" y="2522538"/>
            <a:ext cx="2509837" cy="519112"/>
          </a:xfrm>
          <a:prstGeom prst="rect">
            <a:avLst/>
          </a:prstGeom>
          <a:noFill/>
          <a:ln w="9525">
            <a:noFill/>
            <a:miter lim="800000"/>
            <a:headEnd/>
            <a:tailEnd type="none" w="lg" len="lg"/>
          </a:ln>
          <a:effectLst/>
        </p:spPr>
        <p:txBody>
          <a:bodyPr wrap="none">
            <a:spAutoFit/>
          </a:bodyPr>
          <a:lstStyle/>
          <a:p>
            <a:r>
              <a:rPr lang="en-US"/>
              <a:t>Time to ponding</a:t>
            </a:r>
          </a:p>
        </p:txBody>
      </p:sp>
      <p:sp>
        <p:nvSpPr>
          <p:cNvPr id="318473" name="Text Box 9"/>
          <p:cNvSpPr txBox="1">
            <a:spLocks noChangeArrowheads="1"/>
          </p:cNvSpPr>
          <p:nvPr/>
        </p:nvSpPr>
        <p:spPr bwMode="auto">
          <a:xfrm>
            <a:off x="5510213" y="3908425"/>
            <a:ext cx="3354387" cy="946150"/>
          </a:xfrm>
          <a:prstGeom prst="rect">
            <a:avLst/>
          </a:prstGeom>
          <a:noFill/>
          <a:ln w="9525">
            <a:noFill/>
            <a:miter lim="800000"/>
            <a:headEnd/>
            <a:tailEnd type="none" w="lg" len="lg"/>
          </a:ln>
          <a:effectLst/>
        </p:spPr>
        <p:txBody>
          <a:bodyPr>
            <a:spAutoFit/>
          </a:bodyPr>
          <a:lstStyle/>
          <a:p>
            <a:r>
              <a:rPr lang="en-US"/>
              <a:t>Infiltration under ponded conditions</a:t>
            </a:r>
          </a:p>
        </p:txBody>
      </p:sp>
      <p:graphicFrame>
        <p:nvGraphicFramePr>
          <p:cNvPr id="318477" name="Object 13"/>
          <p:cNvGraphicFramePr>
            <a:graphicFrameLocks noChangeAspect="1"/>
          </p:cNvGraphicFramePr>
          <p:nvPr/>
        </p:nvGraphicFramePr>
        <p:xfrm>
          <a:off x="1139825" y="2236788"/>
          <a:ext cx="3686175" cy="1323975"/>
        </p:xfrm>
        <a:graphic>
          <a:graphicData uri="http://schemas.openxmlformats.org/presentationml/2006/ole">
            <mc:AlternateContent xmlns:mc="http://schemas.openxmlformats.org/markup-compatibility/2006">
              <mc:Choice xmlns:v="urn:schemas-microsoft-com:vml" Requires="v">
                <p:oleObj name="Document" r:id="rId4" imgW="1843323" imgH="662488" progId="Word.Document.8">
                  <p:embed/>
                </p:oleObj>
              </mc:Choice>
              <mc:Fallback>
                <p:oleObj name="Document" r:id="rId4" imgW="1843323" imgH="662488" progId="Word.Document.8">
                  <p:embed/>
                  <p:pic>
                    <p:nvPicPr>
                      <p:cNvPr id="318477"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825" y="2236788"/>
                        <a:ext cx="36861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479" name="Rectangle 15"/>
          <p:cNvSpPr>
            <a:spLocks noChangeArrowheads="1"/>
          </p:cNvSpPr>
          <p:nvPr/>
        </p:nvSpPr>
        <p:spPr bwMode="auto">
          <a:xfrm>
            <a:off x="452438" y="258603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8478" name="Object 14"/>
          <p:cNvGraphicFramePr>
            <a:graphicFrameLocks noChangeAspect="1"/>
          </p:cNvGraphicFramePr>
          <p:nvPr/>
        </p:nvGraphicFramePr>
        <p:xfrm>
          <a:off x="1108075" y="3919538"/>
          <a:ext cx="4240213" cy="889000"/>
        </p:xfrm>
        <a:graphic>
          <a:graphicData uri="http://schemas.openxmlformats.org/presentationml/2006/ole">
            <mc:AlternateContent xmlns:mc="http://schemas.openxmlformats.org/markup-compatibility/2006">
              <mc:Choice xmlns:v="urn:schemas-microsoft-com:vml" Requires="v">
                <p:oleObj name="Equation" r:id="rId6" imgW="2120900" imgH="444500" progId="Equation.3">
                  <p:embed/>
                </p:oleObj>
              </mc:Choice>
              <mc:Fallback>
                <p:oleObj name="Equation" r:id="rId6" imgW="2120900" imgH="444500" progId="Equation.3">
                  <p:embed/>
                  <p:pic>
                    <p:nvPicPr>
                      <p:cNvPr id="318478"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075" y="3919538"/>
                        <a:ext cx="4240213"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81" name="Rectangle 17"/>
          <p:cNvSpPr>
            <a:spLocks noChangeArrowheads="1"/>
          </p:cNvSpPr>
          <p:nvPr/>
        </p:nvSpPr>
        <p:spPr bwMode="auto">
          <a:xfrm>
            <a:off x="0" y="33035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8480" name="Object 16"/>
          <p:cNvGraphicFramePr>
            <a:graphicFrameLocks noChangeAspect="1"/>
          </p:cNvGraphicFramePr>
          <p:nvPr/>
        </p:nvGraphicFramePr>
        <p:xfrm>
          <a:off x="1150938" y="5262563"/>
          <a:ext cx="3529012" cy="508000"/>
        </p:xfrm>
        <a:graphic>
          <a:graphicData uri="http://schemas.openxmlformats.org/presentationml/2006/ole">
            <mc:AlternateContent xmlns:mc="http://schemas.openxmlformats.org/markup-compatibility/2006">
              <mc:Choice xmlns:v="urn:schemas-microsoft-com:vml" Requires="v">
                <p:oleObj name="Equation" r:id="rId8" imgW="1765300" imgH="254000" progId="Equation.3">
                  <p:embed/>
                </p:oleObj>
              </mc:Choice>
              <mc:Fallback>
                <p:oleObj name="Equation" r:id="rId8" imgW="1765300" imgH="254000" progId="Equation.3">
                  <p:embed/>
                  <p:pic>
                    <p:nvPicPr>
                      <p:cNvPr id="31848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0938" y="5262563"/>
                        <a:ext cx="352901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64FB8FA4-0E54-8041-23AA-46CE43F27F10}"/>
              </a:ext>
            </a:extLst>
          </p:cNvPr>
          <p:cNvSpPr>
            <a:spLocks noGrp="1"/>
          </p:cNvSpPr>
          <p:nvPr>
            <p:ph type="ftr" sz="quarter" idx="11"/>
          </p:nvPr>
        </p:nvSpPr>
        <p:spPr/>
        <p:txBody>
          <a:bodyPr/>
          <a:lstStyle/>
          <a:p>
            <a:r>
              <a:rPr lang="en-US" dirty="0"/>
              <a:t>CVEN 5333 – Physical Hydrology;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003" name="Picture 27" descr="fig_horton"/>
          <p:cNvPicPr>
            <a:picLocks noChangeAspect="1" noChangeArrowheads="1"/>
          </p:cNvPicPr>
          <p:nvPr/>
        </p:nvPicPr>
        <p:blipFill>
          <a:blip r:embed="rId3" cstate="print"/>
          <a:srcRect/>
          <a:stretch>
            <a:fillRect/>
          </a:stretch>
        </p:blipFill>
        <p:spPr bwMode="auto">
          <a:xfrm>
            <a:off x="1655763" y="242888"/>
            <a:ext cx="6332537" cy="4816475"/>
          </a:xfrm>
          <a:prstGeom prst="rect">
            <a:avLst/>
          </a:prstGeom>
          <a:noFill/>
        </p:spPr>
      </p:pic>
      <p:sp>
        <p:nvSpPr>
          <p:cNvPr id="254981" name="Rectangle 5"/>
          <p:cNvSpPr>
            <a:spLocks noChangeArrowheads="1"/>
          </p:cNvSpPr>
          <p:nvPr/>
        </p:nvSpPr>
        <p:spPr bwMode="auto">
          <a:xfrm>
            <a:off x="233363" y="5645150"/>
            <a:ext cx="8677275" cy="304800"/>
          </a:xfrm>
          <a:prstGeom prst="rect">
            <a:avLst/>
          </a:prstGeom>
          <a:noFill/>
          <a:ln w="9525">
            <a:noFill/>
            <a:miter lim="800000"/>
            <a:headEnd/>
            <a:tailEnd type="none" w="lg" len="lg"/>
          </a:ln>
          <a:effectLst/>
        </p:spPr>
        <p:txBody>
          <a:bodyPr anchor="ctr">
            <a:spAutoFit/>
          </a:bodyPr>
          <a:lstStyle/>
          <a:p>
            <a:endParaRPr lang="en-US" sz="1400">
              <a:solidFill>
                <a:srgbClr val="000000"/>
              </a:solidFill>
              <a:latin typeface="Times New Roman" pitchFamily="18" charset="0"/>
            </a:endParaRPr>
          </a:p>
        </p:txBody>
      </p:sp>
      <p:sp>
        <p:nvSpPr>
          <p:cNvPr id="254988" name="Text Box 12"/>
          <p:cNvSpPr txBox="1">
            <a:spLocks noChangeArrowheads="1"/>
          </p:cNvSpPr>
          <p:nvPr/>
        </p:nvSpPr>
        <p:spPr bwMode="auto">
          <a:xfrm>
            <a:off x="3244850" y="450850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solidFill>
                  <a:srgbClr val="000000"/>
                </a:solidFill>
                <a:latin typeface="Times New Roman" pitchFamily="18" charset="0"/>
              </a:rPr>
              <a:t>t</a:t>
            </a:r>
            <a:r>
              <a:rPr lang="en-US" sz="1600" baseline="-25000">
                <a:solidFill>
                  <a:srgbClr val="000000"/>
                </a:solidFill>
                <a:latin typeface="Times New Roman" pitchFamily="18" charset="0"/>
              </a:rPr>
              <a:t>1</a:t>
            </a:r>
            <a:endParaRPr lang="en-US" sz="1600">
              <a:solidFill>
                <a:srgbClr val="000000"/>
              </a:solidFill>
              <a:latin typeface="Times New Roman" pitchFamily="18" charset="0"/>
            </a:endParaRPr>
          </a:p>
        </p:txBody>
      </p:sp>
      <p:sp>
        <p:nvSpPr>
          <p:cNvPr id="254998" name="Text Box 22"/>
          <p:cNvSpPr txBox="1">
            <a:spLocks noChangeArrowheads="1"/>
          </p:cNvSpPr>
          <p:nvPr/>
        </p:nvSpPr>
        <p:spPr bwMode="auto">
          <a:xfrm>
            <a:off x="2632075" y="452755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solidFill>
                  <a:srgbClr val="000000"/>
                </a:solidFill>
                <a:latin typeface="Times New Roman" pitchFamily="18" charset="0"/>
              </a:rPr>
              <a:t>t</a:t>
            </a:r>
            <a:r>
              <a:rPr lang="en-US" sz="1600" baseline="-25000">
                <a:solidFill>
                  <a:srgbClr val="000000"/>
                </a:solidFill>
                <a:latin typeface="Times New Roman" pitchFamily="18" charset="0"/>
              </a:rPr>
              <a:t>o</a:t>
            </a:r>
            <a:endParaRPr lang="en-US" sz="1600">
              <a:solidFill>
                <a:srgbClr val="000000"/>
              </a:solidFill>
              <a:latin typeface="Times New Roman" pitchFamily="18" charset="0"/>
            </a:endParaRPr>
          </a:p>
        </p:txBody>
      </p:sp>
      <p:sp>
        <p:nvSpPr>
          <p:cNvPr id="255001" name="Line 25"/>
          <p:cNvSpPr>
            <a:spLocks noChangeShapeType="1"/>
          </p:cNvSpPr>
          <p:nvPr/>
        </p:nvSpPr>
        <p:spPr bwMode="auto">
          <a:xfrm>
            <a:off x="3533775" y="2901950"/>
            <a:ext cx="633413" cy="0"/>
          </a:xfrm>
          <a:prstGeom prst="line">
            <a:avLst/>
          </a:prstGeom>
          <a:noFill/>
          <a:ln w="9525">
            <a:solidFill>
              <a:schemeClr val="tx1"/>
            </a:solidFill>
            <a:round/>
            <a:headEnd type="arrow" w="lg" len="med"/>
            <a:tailEnd type="arrow" w="lg" len="med"/>
          </a:ln>
          <a:effectLst/>
        </p:spPr>
        <p:txBody>
          <a:bodyPr/>
          <a:lstStyle/>
          <a:p>
            <a:endParaRPr lang="en-US">
              <a:solidFill>
                <a:srgbClr val="000000"/>
              </a:solidFill>
            </a:endParaRPr>
          </a:p>
        </p:txBody>
      </p:sp>
      <p:sp>
        <p:nvSpPr>
          <p:cNvPr id="255002" name="Text Box 26"/>
          <p:cNvSpPr txBox="1">
            <a:spLocks noChangeArrowheads="1"/>
          </p:cNvSpPr>
          <p:nvPr/>
        </p:nvSpPr>
        <p:spPr bwMode="auto">
          <a:xfrm>
            <a:off x="3663950" y="2579688"/>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solidFill>
                  <a:srgbClr val="000000"/>
                </a:solidFill>
                <a:latin typeface="Times New Roman" pitchFamily="18" charset="0"/>
              </a:rPr>
              <a:t>t</a:t>
            </a:r>
            <a:r>
              <a:rPr lang="en-US" sz="1600" baseline="-25000">
                <a:solidFill>
                  <a:srgbClr val="000000"/>
                </a:solidFill>
                <a:latin typeface="Times New Roman" pitchFamily="18" charset="0"/>
              </a:rPr>
              <a:t>0</a:t>
            </a:r>
            <a:endParaRPr lang="en-US" sz="1600">
              <a:solidFill>
                <a:srgbClr val="000000"/>
              </a:solidFill>
              <a:latin typeface="Times New Roman" pitchFamily="18" charset="0"/>
            </a:endParaRPr>
          </a:p>
        </p:txBody>
      </p:sp>
      <p:sp>
        <p:nvSpPr>
          <p:cNvPr id="2" name="TextBox 1"/>
          <p:cNvSpPr txBox="1"/>
          <p:nvPr/>
        </p:nvSpPr>
        <p:spPr>
          <a:xfrm>
            <a:off x="1318079" y="5268686"/>
            <a:ext cx="6507843" cy="523220"/>
          </a:xfrm>
          <a:prstGeom prst="rect">
            <a:avLst/>
          </a:prstGeom>
          <a:noFill/>
        </p:spPr>
        <p:txBody>
          <a:bodyPr wrap="square" rtlCol="0">
            <a:spAutoFit/>
          </a:bodyPr>
          <a:lstStyle/>
          <a:p>
            <a:pPr algn="ctr"/>
            <a:r>
              <a:rPr lang="en-US" dirty="0">
                <a:solidFill>
                  <a:srgbClr val="000000"/>
                </a:solidFill>
                <a:latin typeface="Arial" pitchFamily="34" charset="0"/>
                <a:cs typeface="Arial" pitchFamily="34" charset="0"/>
              </a:rPr>
              <a:t>Time Compression Approximation</a:t>
            </a:r>
          </a:p>
        </p:txBody>
      </p:sp>
      <p:sp>
        <p:nvSpPr>
          <p:cNvPr id="3" name="Footer Placeholder 2">
            <a:extLst>
              <a:ext uri="{FF2B5EF4-FFF2-40B4-BE49-F238E27FC236}">
                <a16:creationId xmlns:a16="http://schemas.microsoft.com/office/drawing/2014/main" id="{4DADA2A4-CD73-35C8-F089-A8970F310D7C}"/>
              </a:ext>
            </a:extLst>
          </p:cNvPr>
          <p:cNvSpPr>
            <a:spLocks noGrp="1"/>
          </p:cNvSpPr>
          <p:nvPr>
            <p:ph type="ftr" sz="quarter" idx="11"/>
          </p:nvPr>
        </p:nvSpPr>
        <p:spPr/>
        <p:txBody>
          <a:bodyPr/>
          <a:lstStyle/>
          <a:p>
            <a:r>
              <a:rPr lang="en-US"/>
              <a:t>CVEN 5333 – Physical Hydrology;</a:t>
            </a:r>
          </a:p>
        </p:txBody>
      </p:sp>
    </p:spTree>
    <p:extLst>
      <p:ext uri="{BB962C8B-B14F-4D97-AF65-F5344CB8AC3E}">
        <p14:creationId xmlns:p14="http://schemas.microsoft.com/office/powerpoint/2010/main" val="984200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Horton Infiltration Model</a:t>
            </a:r>
          </a:p>
        </p:txBody>
      </p:sp>
      <p:sp>
        <p:nvSpPr>
          <p:cNvPr id="313349" name="Rectangle 5"/>
          <p:cNvSpPr>
            <a:spLocks noChangeArrowheads="1"/>
          </p:cNvSpPr>
          <p:nvPr/>
        </p:nvSpPr>
        <p:spPr bwMode="auto">
          <a:xfrm>
            <a:off x="0" y="33067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3348" name="Object 4"/>
          <p:cNvGraphicFramePr>
            <a:graphicFrameLocks noChangeAspect="1"/>
          </p:cNvGraphicFramePr>
          <p:nvPr/>
        </p:nvGraphicFramePr>
        <p:xfrm>
          <a:off x="2624138" y="1952625"/>
          <a:ext cx="2868612" cy="482600"/>
        </p:xfrm>
        <a:graphic>
          <a:graphicData uri="http://schemas.openxmlformats.org/presentationml/2006/ole">
            <mc:AlternateContent xmlns:mc="http://schemas.openxmlformats.org/markup-compatibility/2006">
              <mc:Choice xmlns:v="urn:schemas-microsoft-com:vml" Requires="v">
                <p:oleObj name="Equation" r:id="rId2" imgW="1435100" imgH="241300" progId="Equation.3">
                  <p:embed/>
                </p:oleObj>
              </mc:Choice>
              <mc:Fallback>
                <p:oleObj name="Equation" r:id="rId2" imgW="1435100" imgH="241300" progId="Equation.3">
                  <p:embed/>
                  <p:pic>
                    <p:nvPicPr>
                      <p:cNvPr id="31334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1952625"/>
                        <a:ext cx="28686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351" name="Rectangle 7"/>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3350" name="Object 6"/>
          <p:cNvGraphicFramePr>
            <a:graphicFrameLocks noChangeAspect="1"/>
          </p:cNvGraphicFramePr>
          <p:nvPr/>
        </p:nvGraphicFramePr>
        <p:xfrm>
          <a:off x="1785938" y="3092450"/>
          <a:ext cx="4595812" cy="965200"/>
        </p:xfrm>
        <a:graphic>
          <a:graphicData uri="http://schemas.openxmlformats.org/presentationml/2006/ole">
            <mc:AlternateContent xmlns:mc="http://schemas.openxmlformats.org/markup-compatibility/2006">
              <mc:Choice xmlns:v="urn:schemas-microsoft-com:vml" Requires="v">
                <p:oleObj name="Equation" r:id="rId4" imgW="2298700" imgH="482600" progId="Equation.3">
                  <p:embed/>
                </p:oleObj>
              </mc:Choice>
              <mc:Fallback>
                <p:oleObj name="Equation" r:id="rId4" imgW="2298700" imgH="482600" progId="Equation.3">
                  <p:embed/>
                  <p:pic>
                    <p:nvPicPr>
                      <p:cNvPr id="31335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3092450"/>
                        <a:ext cx="459581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353" name="Rectangle 9"/>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3352" name="Object 8"/>
          <p:cNvGraphicFramePr>
            <a:graphicFrameLocks noChangeAspect="1"/>
          </p:cNvGraphicFramePr>
          <p:nvPr/>
        </p:nvGraphicFramePr>
        <p:xfrm>
          <a:off x="2262188" y="4425950"/>
          <a:ext cx="3351212" cy="965200"/>
        </p:xfrm>
        <a:graphic>
          <a:graphicData uri="http://schemas.openxmlformats.org/presentationml/2006/ole">
            <mc:AlternateContent xmlns:mc="http://schemas.openxmlformats.org/markup-compatibility/2006">
              <mc:Choice xmlns:v="urn:schemas-microsoft-com:vml" Requires="v">
                <p:oleObj name="Equation" r:id="rId6" imgW="1676400" imgH="482600" progId="Equation.3">
                  <p:embed/>
                </p:oleObj>
              </mc:Choice>
              <mc:Fallback>
                <p:oleObj name="Equation" r:id="rId6" imgW="1676400" imgH="482600" progId="Equation.3">
                  <p:embed/>
                  <p:pic>
                    <p:nvPicPr>
                      <p:cNvPr id="31335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2188" y="4425950"/>
                        <a:ext cx="335121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id="{374A3213-A8DF-A14F-2FD8-06CACC26DEAD}"/>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4" name="Rectangle 6"/>
          <p:cNvSpPr>
            <a:spLocks noChangeArrowheads="1"/>
          </p:cNvSpPr>
          <p:nvPr/>
        </p:nvSpPr>
        <p:spPr bwMode="auto">
          <a:xfrm>
            <a:off x="0" y="3189288"/>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4373" name="Object 5"/>
          <p:cNvGraphicFramePr>
            <a:graphicFrameLocks noChangeAspect="1"/>
          </p:cNvGraphicFramePr>
          <p:nvPr/>
        </p:nvGraphicFramePr>
        <p:xfrm>
          <a:off x="836613" y="876300"/>
          <a:ext cx="3500437" cy="969963"/>
        </p:xfrm>
        <a:graphic>
          <a:graphicData uri="http://schemas.openxmlformats.org/presentationml/2006/ole">
            <mc:AlternateContent xmlns:mc="http://schemas.openxmlformats.org/markup-compatibility/2006">
              <mc:Choice xmlns:v="urn:schemas-microsoft-com:vml" Requires="v">
                <p:oleObj name="Equation" r:id="rId2" imgW="1727200" imgH="482600" progId="Equation.3">
                  <p:embed/>
                </p:oleObj>
              </mc:Choice>
              <mc:Fallback>
                <p:oleObj name="Equation" r:id="rId2" imgW="1727200" imgH="482600" progId="Equation.3">
                  <p:embed/>
                  <p:pic>
                    <p:nvPicPr>
                      <p:cNvPr id="31437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876300"/>
                        <a:ext cx="3500437"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5" name="Object 7"/>
          <p:cNvGraphicFramePr>
            <a:graphicFrameLocks noChangeAspect="1"/>
          </p:cNvGraphicFramePr>
          <p:nvPr/>
        </p:nvGraphicFramePr>
        <p:xfrm>
          <a:off x="860425" y="2324100"/>
          <a:ext cx="4506913" cy="1327150"/>
        </p:xfrm>
        <a:graphic>
          <a:graphicData uri="http://schemas.openxmlformats.org/presentationml/2006/ole">
            <mc:AlternateContent xmlns:mc="http://schemas.openxmlformats.org/markup-compatibility/2006">
              <mc:Choice xmlns:v="urn:schemas-microsoft-com:vml" Requires="v">
                <p:oleObj name="Document" r:id="rId4" imgW="2254270" imgH="662488" progId="Word.Document.8">
                  <p:embed/>
                </p:oleObj>
              </mc:Choice>
              <mc:Fallback>
                <p:oleObj name="Document" r:id="rId4" imgW="2254270" imgH="662488" progId="Word.Document.8">
                  <p:embed/>
                  <p:pic>
                    <p:nvPicPr>
                      <p:cNvPr id="31437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2324100"/>
                        <a:ext cx="450691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4377" name="Rectangle 9"/>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4376" name="Object 8"/>
          <p:cNvGraphicFramePr>
            <a:graphicFrameLocks noChangeAspect="1"/>
          </p:cNvGraphicFramePr>
          <p:nvPr/>
        </p:nvGraphicFramePr>
        <p:xfrm>
          <a:off x="806450" y="4143375"/>
          <a:ext cx="4773613" cy="785813"/>
        </p:xfrm>
        <a:graphic>
          <a:graphicData uri="http://schemas.openxmlformats.org/presentationml/2006/ole">
            <mc:AlternateContent xmlns:mc="http://schemas.openxmlformats.org/markup-compatibility/2006">
              <mc:Choice xmlns:v="urn:schemas-microsoft-com:vml" Requires="v">
                <p:oleObj name="Equation" r:id="rId6" imgW="2387600" imgH="393700" progId="Equation.3">
                  <p:embed/>
                </p:oleObj>
              </mc:Choice>
              <mc:Fallback>
                <p:oleObj name="Equation" r:id="rId6" imgW="2387600" imgH="393700" progId="Equation.3">
                  <p:embed/>
                  <p:pic>
                    <p:nvPicPr>
                      <p:cNvPr id="3143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 y="4143375"/>
                        <a:ext cx="4773613"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9" name="Rectangle 11"/>
          <p:cNvSpPr>
            <a:spLocks noChangeArrowheads="1"/>
          </p:cNvSpPr>
          <p:nvPr/>
        </p:nvSpPr>
        <p:spPr bwMode="auto">
          <a:xfrm>
            <a:off x="0" y="3230563"/>
            <a:ext cx="9144000" cy="0"/>
          </a:xfrm>
          <a:prstGeom prst="rect">
            <a:avLst/>
          </a:prstGeom>
          <a:noFill/>
          <a:ln w="9525">
            <a:noFill/>
            <a:miter lim="800000"/>
            <a:headEnd/>
            <a:tailEnd type="none" w="lg" len="lg"/>
          </a:ln>
          <a:effectLst/>
        </p:spPr>
        <p:txBody>
          <a:bodyPr wrap="none" anchor="ctr">
            <a:spAutoFit/>
          </a:bodyPr>
          <a:lstStyle/>
          <a:p>
            <a:endParaRPr lang="en-US"/>
          </a:p>
        </p:txBody>
      </p:sp>
      <p:graphicFrame>
        <p:nvGraphicFramePr>
          <p:cNvPr id="314378" name="Object 10"/>
          <p:cNvGraphicFramePr>
            <a:graphicFrameLocks noChangeAspect="1"/>
          </p:cNvGraphicFramePr>
          <p:nvPr/>
        </p:nvGraphicFramePr>
        <p:xfrm>
          <a:off x="763588" y="5176838"/>
          <a:ext cx="4494212" cy="785812"/>
        </p:xfrm>
        <a:graphic>
          <a:graphicData uri="http://schemas.openxmlformats.org/presentationml/2006/ole">
            <mc:AlternateContent xmlns:mc="http://schemas.openxmlformats.org/markup-compatibility/2006">
              <mc:Choice xmlns:v="urn:schemas-microsoft-com:vml" Requires="v">
                <p:oleObj name="Equation" r:id="rId8" imgW="2247900" imgH="393700" progId="Equation.3">
                  <p:embed/>
                </p:oleObj>
              </mc:Choice>
              <mc:Fallback>
                <p:oleObj name="Equation" r:id="rId8" imgW="2247900" imgH="393700" progId="Equation.3">
                  <p:embed/>
                  <p:pic>
                    <p:nvPicPr>
                      <p:cNvPr id="314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588" y="5176838"/>
                        <a:ext cx="4494212"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0" name="Text Box 12"/>
          <p:cNvSpPr txBox="1">
            <a:spLocks noChangeArrowheads="1"/>
          </p:cNvSpPr>
          <p:nvPr/>
        </p:nvSpPr>
        <p:spPr bwMode="auto">
          <a:xfrm>
            <a:off x="5092700" y="971550"/>
            <a:ext cx="3832225" cy="946150"/>
          </a:xfrm>
          <a:prstGeom prst="rect">
            <a:avLst/>
          </a:prstGeom>
          <a:noFill/>
          <a:ln w="9525">
            <a:noFill/>
            <a:miter lim="800000"/>
            <a:headEnd/>
            <a:tailEnd type="none" w="lg" len="lg"/>
          </a:ln>
          <a:effectLst/>
        </p:spPr>
        <p:txBody>
          <a:bodyPr>
            <a:spAutoFit/>
          </a:bodyPr>
          <a:lstStyle/>
          <a:p>
            <a:r>
              <a:rPr lang="en-US"/>
              <a:t>Cumulative infiltration at ponding</a:t>
            </a:r>
          </a:p>
        </p:txBody>
      </p:sp>
      <p:sp>
        <p:nvSpPr>
          <p:cNvPr id="314381" name="Text Box 13"/>
          <p:cNvSpPr txBox="1">
            <a:spLocks noChangeArrowheads="1"/>
          </p:cNvSpPr>
          <p:nvPr/>
        </p:nvSpPr>
        <p:spPr bwMode="auto">
          <a:xfrm>
            <a:off x="5738813" y="2522538"/>
            <a:ext cx="2509837" cy="519112"/>
          </a:xfrm>
          <a:prstGeom prst="rect">
            <a:avLst/>
          </a:prstGeom>
          <a:noFill/>
          <a:ln w="9525">
            <a:noFill/>
            <a:miter lim="800000"/>
            <a:headEnd/>
            <a:tailEnd type="none" w="lg" len="lg"/>
          </a:ln>
          <a:effectLst/>
        </p:spPr>
        <p:txBody>
          <a:bodyPr wrap="none">
            <a:spAutoFit/>
          </a:bodyPr>
          <a:lstStyle/>
          <a:p>
            <a:r>
              <a:rPr lang="en-US"/>
              <a:t>Time to ponding</a:t>
            </a:r>
          </a:p>
        </p:txBody>
      </p:sp>
      <p:sp>
        <p:nvSpPr>
          <p:cNvPr id="314382" name="Text Box 14"/>
          <p:cNvSpPr txBox="1">
            <a:spLocks noChangeArrowheads="1"/>
          </p:cNvSpPr>
          <p:nvPr/>
        </p:nvSpPr>
        <p:spPr bwMode="auto">
          <a:xfrm>
            <a:off x="5605463" y="3665538"/>
            <a:ext cx="3354387" cy="946150"/>
          </a:xfrm>
          <a:prstGeom prst="rect">
            <a:avLst/>
          </a:prstGeom>
          <a:noFill/>
          <a:ln w="9525">
            <a:noFill/>
            <a:miter lim="800000"/>
            <a:headEnd/>
            <a:tailEnd type="none" w="lg" len="lg"/>
          </a:ln>
          <a:effectLst/>
        </p:spPr>
        <p:txBody>
          <a:bodyPr>
            <a:spAutoFit/>
          </a:bodyPr>
          <a:lstStyle/>
          <a:p>
            <a:r>
              <a:rPr lang="en-US"/>
              <a:t>Infiltration under ponded conditions</a:t>
            </a:r>
          </a:p>
        </p:txBody>
      </p:sp>
      <p:sp>
        <p:nvSpPr>
          <p:cNvPr id="314383" name="Text Box 15"/>
          <p:cNvSpPr txBox="1">
            <a:spLocks noChangeArrowheads="1"/>
          </p:cNvSpPr>
          <p:nvPr/>
        </p:nvSpPr>
        <p:spPr bwMode="auto">
          <a:xfrm>
            <a:off x="5614988" y="4702175"/>
            <a:ext cx="3354387" cy="1373188"/>
          </a:xfrm>
          <a:prstGeom prst="rect">
            <a:avLst/>
          </a:prstGeom>
          <a:noFill/>
          <a:ln w="9525">
            <a:noFill/>
            <a:miter lim="800000"/>
            <a:headEnd/>
            <a:tailEnd type="none" w="lg" len="lg"/>
          </a:ln>
          <a:effectLst/>
        </p:spPr>
        <p:txBody>
          <a:bodyPr>
            <a:spAutoFit/>
          </a:bodyPr>
          <a:lstStyle/>
          <a:p>
            <a:r>
              <a:rPr lang="en-US"/>
              <a:t>Given F</a:t>
            </a:r>
            <a:r>
              <a:rPr lang="en-US" baseline="-25000"/>
              <a:t>s</a:t>
            </a:r>
            <a:r>
              <a:rPr lang="en-US"/>
              <a:t>, t</a:t>
            </a:r>
            <a:r>
              <a:rPr lang="en-US" baseline="-25000"/>
              <a:t>s</a:t>
            </a:r>
            <a:r>
              <a:rPr lang="en-US"/>
              <a:t> solve for t</a:t>
            </a:r>
            <a:r>
              <a:rPr lang="en-US" baseline="-25000"/>
              <a:t>o</a:t>
            </a:r>
            <a:r>
              <a:rPr lang="en-US"/>
              <a:t> implicitly then use 2</a:t>
            </a:r>
            <a:r>
              <a:rPr lang="en-US" baseline="30000"/>
              <a:t>nd</a:t>
            </a:r>
            <a:r>
              <a:rPr lang="en-US"/>
              <a:t> equation</a:t>
            </a:r>
          </a:p>
        </p:txBody>
      </p:sp>
      <p:sp>
        <p:nvSpPr>
          <p:cNvPr id="2" name="Footer Placeholder 1">
            <a:extLst>
              <a:ext uri="{FF2B5EF4-FFF2-40B4-BE49-F238E27FC236}">
                <a16:creationId xmlns:a16="http://schemas.microsoft.com/office/drawing/2014/main" id="{5E9DDDE7-4E2D-4358-9054-24D496BC08E0}"/>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003" name="Picture 27" descr="fig_horton"/>
          <p:cNvPicPr>
            <a:picLocks noChangeAspect="1" noChangeArrowheads="1"/>
          </p:cNvPicPr>
          <p:nvPr/>
        </p:nvPicPr>
        <p:blipFill>
          <a:blip r:embed="rId3" cstate="print"/>
          <a:srcRect/>
          <a:stretch>
            <a:fillRect/>
          </a:stretch>
        </p:blipFill>
        <p:spPr bwMode="auto">
          <a:xfrm>
            <a:off x="1655763" y="242888"/>
            <a:ext cx="6332537" cy="4816475"/>
          </a:xfrm>
          <a:prstGeom prst="rect">
            <a:avLst/>
          </a:prstGeom>
          <a:noFill/>
        </p:spPr>
      </p:pic>
      <p:sp>
        <p:nvSpPr>
          <p:cNvPr id="254981" name="Rectangle 5"/>
          <p:cNvSpPr>
            <a:spLocks noChangeArrowheads="1"/>
          </p:cNvSpPr>
          <p:nvPr/>
        </p:nvSpPr>
        <p:spPr bwMode="auto">
          <a:xfrm>
            <a:off x="233363" y="5645150"/>
            <a:ext cx="8677275"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54983" name="Text Box 7"/>
          <p:cNvSpPr txBox="1">
            <a:spLocks noChangeArrowheads="1"/>
          </p:cNvSpPr>
          <p:nvPr/>
        </p:nvSpPr>
        <p:spPr bwMode="auto">
          <a:xfrm>
            <a:off x="1789113" y="841375"/>
            <a:ext cx="461962"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f</a:t>
            </a:r>
            <a:r>
              <a:rPr lang="en-US" sz="1600" baseline="-25000">
                <a:latin typeface="Times New Roman" pitchFamily="18" charset="0"/>
              </a:rPr>
              <a:t>0</a:t>
            </a:r>
            <a:endParaRPr lang="en-US" sz="1600">
              <a:latin typeface="Times New Roman" pitchFamily="18" charset="0"/>
            </a:endParaRPr>
          </a:p>
        </p:txBody>
      </p:sp>
      <p:sp>
        <p:nvSpPr>
          <p:cNvPr id="254984" name="Text Box 8"/>
          <p:cNvSpPr txBox="1">
            <a:spLocks noChangeArrowheads="1"/>
          </p:cNvSpPr>
          <p:nvPr/>
        </p:nvSpPr>
        <p:spPr bwMode="auto">
          <a:xfrm>
            <a:off x="1782763" y="3667125"/>
            <a:ext cx="461962"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f</a:t>
            </a:r>
            <a:r>
              <a:rPr lang="en-US" sz="1600" baseline="-25000">
                <a:latin typeface="Times New Roman" pitchFamily="18" charset="0"/>
              </a:rPr>
              <a:t>1</a:t>
            </a:r>
            <a:endParaRPr lang="en-US" sz="1600">
              <a:latin typeface="Times New Roman" pitchFamily="18" charset="0"/>
            </a:endParaRPr>
          </a:p>
        </p:txBody>
      </p:sp>
      <p:graphicFrame>
        <p:nvGraphicFramePr>
          <p:cNvPr id="254985" name="Object 9"/>
          <p:cNvGraphicFramePr>
            <a:graphicFrameLocks noChangeAspect="1"/>
          </p:cNvGraphicFramePr>
          <p:nvPr/>
        </p:nvGraphicFramePr>
        <p:xfrm>
          <a:off x="2335213" y="481013"/>
          <a:ext cx="2138362" cy="365125"/>
        </p:xfrm>
        <a:graphic>
          <a:graphicData uri="http://schemas.openxmlformats.org/presentationml/2006/ole">
            <mc:AlternateContent xmlns:mc="http://schemas.openxmlformats.org/markup-compatibility/2006">
              <mc:Choice xmlns:v="urn:schemas-microsoft-com:vml" Requires="v">
                <p:oleObj name="Equation" r:id="rId4" imgW="1435100" imgH="241300" progId="Equation.3">
                  <p:embed/>
                </p:oleObj>
              </mc:Choice>
              <mc:Fallback>
                <p:oleObj name="Equation" r:id="rId4" imgW="1435100" imgH="241300" progId="Equation.3">
                  <p:embed/>
                  <p:pic>
                    <p:nvPicPr>
                      <p:cNvPr id="25498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481013"/>
                        <a:ext cx="213836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7" name="Line 11"/>
          <p:cNvSpPr>
            <a:spLocks noChangeShapeType="1"/>
          </p:cNvSpPr>
          <p:nvPr/>
        </p:nvSpPr>
        <p:spPr bwMode="auto">
          <a:xfrm flipH="1">
            <a:off x="2398713" y="812800"/>
            <a:ext cx="144462" cy="830263"/>
          </a:xfrm>
          <a:prstGeom prst="line">
            <a:avLst/>
          </a:prstGeom>
          <a:noFill/>
          <a:ln w="9525">
            <a:solidFill>
              <a:schemeClr val="tx1"/>
            </a:solidFill>
            <a:round/>
            <a:headEnd/>
            <a:tailEnd type="arrow" w="lg" len="med"/>
          </a:ln>
          <a:effectLst/>
        </p:spPr>
        <p:txBody>
          <a:bodyPr/>
          <a:lstStyle/>
          <a:p>
            <a:endParaRPr lang="en-US"/>
          </a:p>
        </p:txBody>
      </p:sp>
      <p:sp>
        <p:nvSpPr>
          <p:cNvPr id="254988" name="Text Box 12"/>
          <p:cNvSpPr txBox="1">
            <a:spLocks noChangeArrowheads="1"/>
          </p:cNvSpPr>
          <p:nvPr/>
        </p:nvSpPr>
        <p:spPr bwMode="auto">
          <a:xfrm>
            <a:off x="3244850" y="450850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t</a:t>
            </a:r>
            <a:r>
              <a:rPr lang="en-US" sz="1600" baseline="-25000">
                <a:latin typeface="Times New Roman" pitchFamily="18" charset="0"/>
              </a:rPr>
              <a:t>1</a:t>
            </a:r>
            <a:endParaRPr lang="en-US" sz="1600">
              <a:latin typeface="Times New Roman" pitchFamily="18" charset="0"/>
            </a:endParaRPr>
          </a:p>
        </p:txBody>
      </p:sp>
      <p:sp>
        <p:nvSpPr>
          <p:cNvPr id="254998" name="Text Box 22"/>
          <p:cNvSpPr txBox="1">
            <a:spLocks noChangeArrowheads="1"/>
          </p:cNvSpPr>
          <p:nvPr/>
        </p:nvSpPr>
        <p:spPr bwMode="auto">
          <a:xfrm>
            <a:off x="2632075" y="4527550"/>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t</a:t>
            </a:r>
            <a:r>
              <a:rPr lang="en-US" sz="1600" baseline="-25000">
                <a:latin typeface="Times New Roman" pitchFamily="18" charset="0"/>
              </a:rPr>
              <a:t>o</a:t>
            </a:r>
            <a:endParaRPr lang="en-US" sz="1600">
              <a:latin typeface="Times New Roman" pitchFamily="18" charset="0"/>
            </a:endParaRPr>
          </a:p>
        </p:txBody>
      </p:sp>
      <p:sp>
        <p:nvSpPr>
          <p:cNvPr id="254999" name="Text Box 23"/>
          <p:cNvSpPr txBox="1">
            <a:spLocks noChangeArrowheads="1"/>
          </p:cNvSpPr>
          <p:nvPr/>
        </p:nvSpPr>
        <p:spPr bwMode="auto">
          <a:xfrm>
            <a:off x="1547813" y="4443413"/>
            <a:ext cx="461962"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F</a:t>
            </a:r>
            <a:r>
              <a:rPr lang="en-US" sz="1600" baseline="-25000">
                <a:latin typeface="Times New Roman" pitchFamily="18" charset="0"/>
              </a:rPr>
              <a:t>1</a:t>
            </a:r>
            <a:endParaRPr lang="en-US" sz="1600">
              <a:latin typeface="Times New Roman" pitchFamily="18" charset="0"/>
            </a:endParaRPr>
          </a:p>
        </p:txBody>
      </p:sp>
      <p:sp>
        <p:nvSpPr>
          <p:cNvPr id="255000" name="Line 24"/>
          <p:cNvSpPr>
            <a:spLocks noChangeShapeType="1"/>
          </p:cNvSpPr>
          <p:nvPr/>
        </p:nvSpPr>
        <p:spPr bwMode="auto">
          <a:xfrm flipV="1">
            <a:off x="1828800" y="4132263"/>
            <a:ext cx="730250" cy="466725"/>
          </a:xfrm>
          <a:prstGeom prst="line">
            <a:avLst/>
          </a:prstGeom>
          <a:noFill/>
          <a:ln w="9525">
            <a:solidFill>
              <a:schemeClr val="tx1"/>
            </a:solidFill>
            <a:round/>
            <a:headEnd/>
            <a:tailEnd type="arrow" w="lg" len="med"/>
          </a:ln>
          <a:effectLst/>
        </p:spPr>
        <p:txBody>
          <a:bodyPr/>
          <a:lstStyle/>
          <a:p>
            <a:endParaRPr lang="en-US"/>
          </a:p>
        </p:txBody>
      </p:sp>
      <p:sp>
        <p:nvSpPr>
          <p:cNvPr id="255001" name="Line 25"/>
          <p:cNvSpPr>
            <a:spLocks noChangeShapeType="1"/>
          </p:cNvSpPr>
          <p:nvPr/>
        </p:nvSpPr>
        <p:spPr bwMode="auto">
          <a:xfrm>
            <a:off x="3533775" y="2901950"/>
            <a:ext cx="633413" cy="0"/>
          </a:xfrm>
          <a:prstGeom prst="line">
            <a:avLst/>
          </a:prstGeom>
          <a:noFill/>
          <a:ln w="9525">
            <a:solidFill>
              <a:schemeClr val="tx1"/>
            </a:solidFill>
            <a:round/>
            <a:headEnd type="arrow" w="lg" len="med"/>
            <a:tailEnd type="arrow" w="lg" len="med"/>
          </a:ln>
          <a:effectLst/>
        </p:spPr>
        <p:txBody>
          <a:bodyPr/>
          <a:lstStyle/>
          <a:p>
            <a:endParaRPr lang="en-US"/>
          </a:p>
        </p:txBody>
      </p:sp>
      <p:sp>
        <p:nvSpPr>
          <p:cNvPr id="255002" name="Text Box 26"/>
          <p:cNvSpPr txBox="1">
            <a:spLocks noChangeArrowheads="1"/>
          </p:cNvSpPr>
          <p:nvPr/>
        </p:nvSpPr>
        <p:spPr bwMode="auto">
          <a:xfrm>
            <a:off x="3663950" y="2579688"/>
            <a:ext cx="461963" cy="336550"/>
          </a:xfrm>
          <a:prstGeom prst="rect">
            <a:avLst/>
          </a:prstGeom>
          <a:noFill/>
          <a:ln w="9525">
            <a:noFill/>
            <a:miter lim="800000"/>
            <a:headEnd/>
            <a:tailEnd type="none" w="lg" len="lg"/>
          </a:ln>
          <a:effectLst/>
        </p:spPr>
        <p:txBody>
          <a:bodyPr>
            <a:spAutoFit/>
          </a:bodyPr>
          <a:lstStyle/>
          <a:p>
            <a:pPr>
              <a:spcBef>
                <a:spcPct val="50000"/>
              </a:spcBef>
            </a:pPr>
            <a:r>
              <a:rPr lang="en-US" sz="1600">
                <a:latin typeface="Times New Roman" pitchFamily="18" charset="0"/>
              </a:rPr>
              <a:t>t</a:t>
            </a:r>
            <a:r>
              <a:rPr lang="en-US" sz="1600" baseline="-25000">
                <a:latin typeface="Times New Roman" pitchFamily="18" charset="0"/>
              </a:rPr>
              <a:t>0</a:t>
            </a:r>
            <a:endParaRPr lang="en-US" sz="1600">
              <a:latin typeface="Times New Roman" pitchFamily="18" charset="0"/>
            </a:endParaRPr>
          </a:p>
        </p:txBody>
      </p:sp>
      <p:graphicFrame>
        <p:nvGraphicFramePr>
          <p:cNvPr id="255004" name="Object 28"/>
          <p:cNvGraphicFramePr>
            <a:graphicFrameLocks noChangeAspect="1"/>
          </p:cNvGraphicFramePr>
          <p:nvPr/>
        </p:nvGraphicFramePr>
        <p:xfrm>
          <a:off x="4968875" y="1169988"/>
          <a:ext cx="1854200" cy="768350"/>
        </p:xfrm>
        <a:graphic>
          <a:graphicData uri="http://schemas.openxmlformats.org/presentationml/2006/ole">
            <mc:AlternateContent xmlns:mc="http://schemas.openxmlformats.org/markup-compatibility/2006">
              <mc:Choice xmlns:v="urn:schemas-microsoft-com:vml" Requires="v">
                <p:oleObj name="Equation" r:id="rId6" imgW="1244520" imgH="507960" progId="Equation.3">
                  <p:embed/>
                </p:oleObj>
              </mc:Choice>
              <mc:Fallback>
                <p:oleObj name="Equation" r:id="rId6" imgW="1244520" imgH="507960" progId="Equation.3">
                  <p:embed/>
                  <p:pic>
                    <p:nvPicPr>
                      <p:cNvPr id="255004"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875" y="1169988"/>
                        <a:ext cx="1854200"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5005" name="Line 29"/>
          <p:cNvSpPr>
            <a:spLocks noChangeShapeType="1"/>
          </p:cNvSpPr>
          <p:nvPr/>
        </p:nvSpPr>
        <p:spPr bwMode="auto">
          <a:xfrm flipH="1">
            <a:off x="3886200" y="1520825"/>
            <a:ext cx="1168400" cy="1117600"/>
          </a:xfrm>
          <a:prstGeom prst="line">
            <a:avLst/>
          </a:prstGeom>
          <a:noFill/>
          <a:ln w="9525">
            <a:solidFill>
              <a:schemeClr val="tx1"/>
            </a:solidFill>
            <a:round/>
            <a:headEnd/>
            <a:tailEnd type="arrow" w="lg" len="med"/>
          </a:ln>
          <a:effectLst/>
        </p:spPr>
        <p:txBody>
          <a:bodyPr/>
          <a:lstStyle/>
          <a:p>
            <a:endParaRPr lang="en-US"/>
          </a:p>
        </p:txBody>
      </p:sp>
      <p:sp>
        <p:nvSpPr>
          <p:cNvPr id="2" name="Footer Placeholder 1">
            <a:extLst>
              <a:ext uri="{FF2B5EF4-FFF2-40B4-BE49-F238E27FC236}">
                <a16:creationId xmlns:a16="http://schemas.microsoft.com/office/drawing/2014/main" id="{7C8C3F31-8CAB-3F75-CA13-7AA734109C06}"/>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Text Box 5"/>
          <p:cNvSpPr txBox="1">
            <a:spLocks noChangeArrowheads="1"/>
          </p:cNvSpPr>
          <p:nvPr/>
        </p:nvSpPr>
        <p:spPr bwMode="auto">
          <a:xfrm>
            <a:off x="3435350" y="4629150"/>
            <a:ext cx="13716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Time</a:t>
            </a:r>
          </a:p>
        </p:txBody>
      </p:sp>
      <p:graphicFrame>
        <p:nvGraphicFramePr>
          <p:cNvPr id="238598" name="Object 6"/>
          <p:cNvGraphicFramePr>
            <a:graphicFrameLocks noChangeAspect="1"/>
          </p:cNvGraphicFramePr>
          <p:nvPr/>
        </p:nvGraphicFramePr>
        <p:xfrm>
          <a:off x="1100138" y="1962150"/>
          <a:ext cx="3095625" cy="2755900"/>
        </p:xfrm>
        <a:graphic>
          <a:graphicData uri="http://schemas.openxmlformats.org/presentationml/2006/ole">
            <mc:AlternateContent xmlns:mc="http://schemas.openxmlformats.org/markup-compatibility/2006">
              <mc:Choice xmlns:v="urn:schemas-microsoft-com:vml" Requires="v">
                <p:oleObj name="Bitmap Image" r:id="rId3" imgW="3552381" imgH="3161905" progId="PBrush">
                  <p:embed/>
                </p:oleObj>
              </mc:Choice>
              <mc:Fallback>
                <p:oleObj name="Bitmap Image" r:id="rId3" imgW="3552381" imgH="3161905" progId="PBrush">
                  <p:embed/>
                  <p:pic>
                    <p:nvPicPr>
                      <p:cNvPr id="2385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1962150"/>
                        <a:ext cx="3095625" cy="275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8599" name="Text Box 7"/>
          <p:cNvSpPr txBox="1">
            <a:spLocks noChangeArrowheads="1"/>
          </p:cNvSpPr>
          <p:nvPr/>
        </p:nvSpPr>
        <p:spPr bwMode="auto">
          <a:xfrm>
            <a:off x="1285875" y="1916113"/>
            <a:ext cx="2901950" cy="457200"/>
          </a:xfrm>
          <a:prstGeom prst="rect">
            <a:avLst/>
          </a:prstGeom>
          <a:noFill/>
          <a:ln w="9525">
            <a:noFill/>
            <a:miter lim="800000"/>
            <a:headEnd/>
            <a:tailEnd/>
          </a:ln>
          <a:effectLst/>
        </p:spPr>
        <p:txBody>
          <a:bodyPr>
            <a:spAutoFit/>
          </a:bodyPr>
          <a:lstStyle/>
          <a:p>
            <a:pPr>
              <a:spcBef>
                <a:spcPct val="50000"/>
              </a:spcBef>
            </a:pPr>
            <a:r>
              <a:rPr lang="en-US" sz="2400" u="sng">
                <a:latin typeface="Times New Roman" pitchFamily="18" charset="0"/>
              </a:rPr>
              <a:t>Surface Water Input</a:t>
            </a:r>
          </a:p>
        </p:txBody>
      </p:sp>
      <p:sp>
        <p:nvSpPr>
          <p:cNvPr id="238600" name="Text Box 8"/>
          <p:cNvSpPr txBox="1">
            <a:spLocks noChangeArrowheads="1"/>
          </p:cNvSpPr>
          <p:nvPr/>
        </p:nvSpPr>
        <p:spPr bwMode="auto">
          <a:xfrm>
            <a:off x="1633538" y="2360613"/>
            <a:ext cx="2792412"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Infiltration Capacity</a:t>
            </a:r>
          </a:p>
        </p:txBody>
      </p:sp>
      <p:sp>
        <p:nvSpPr>
          <p:cNvPr id="238601" name="Text Box 9"/>
          <p:cNvSpPr txBox="1">
            <a:spLocks noChangeArrowheads="1"/>
          </p:cNvSpPr>
          <p:nvPr/>
        </p:nvSpPr>
        <p:spPr bwMode="auto">
          <a:xfrm>
            <a:off x="3092450" y="2892425"/>
            <a:ext cx="17907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Runoff</a:t>
            </a:r>
          </a:p>
        </p:txBody>
      </p:sp>
      <p:sp>
        <p:nvSpPr>
          <p:cNvPr id="238602" name="Line 10"/>
          <p:cNvSpPr>
            <a:spLocks noChangeShapeType="1"/>
          </p:cNvSpPr>
          <p:nvPr/>
        </p:nvSpPr>
        <p:spPr bwMode="auto">
          <a:xfrm flipH="1">
            <a:off x="2295525" y="3157538"/>
            <a:ext cx="730250" cy="331787"/>
          </a:xfrm>
          <a:prstGeom prst="line">
            <a:avLst/>
          </a:prstGeom>
          <a:noFill/>
          <a:ln w="9525">
            <a:solidFill>
              <a:schemeClr val="tx1"/>
            </a:solidFill>
            <a:round/>
            <a:headEnd/>
            <a:tailEnd type="arrow" w="med" len="med"/>
          </a:ln>
          <a:effectLst/>
        </p:spPr>
        <p:txBody>
          <a:bodyPr wrap="none" anchor="ctr"/>
          <a:lstStyle/>
          <a:p>
            <a:endParaRPr lang="en-US"/>
          </a:p>
        </p:txBody>
      </p:sp>
      <p:sp>
        <p:nvSpPr>
          <p:cNvPr id="238603" name="Line 11"/>
          <p:cNvSpPr>
            <a:spLocks noChangeShapeType="1"/>
          </p:cNvSpPr>
          <p:nvPr/>
        </p:nvSpPr>
        <p:spPr bwMode="auto">
          <a:xfrm flipH="1">
            <a:off x="1431925" y="2625725"/>
            <a:ext cx="200025" cy="598488"/>
          </a:xfrm>
          <a:prstGeom prst="line">
            <a:avLst/>
          </a:prstGeom>
          <a:noFill/>
          <a:ln w="9525">
            <a:solidFill>
              <a:schemeClr val="tx1"/>
            </a:solidFill>
            <a:round/>
            <a:headEnd/>
            <a:tailEnd type="arrow" w="med" len="med"/>
          </a:ln>
          <a:effectLst/>
        </p:spPr>
        <p:txBody>
          <a:bodyPr wrap="none" anchor="ctr"/>
          <a:lstStyle/>
          <a:p>
            <a:endParaRPr lang="en-US"/>
          </a:p>
        </p:txBody>
      </p:sp>
      <p:grpSp>
        <p:nvGrpSpPr>
          <p:cNvPr id="238612" name="Group 20"/>
          <p:cNvGrpSpPr>
            <a:grpSpLocks/>
          </p:cNvGrpSpPr>
          <p:nvPr/>
        </p:nvGrpSpPr>
        <p:grpSpPr bwMode="auto">
          <a:xfrm>
            <a:off x="4429125" y="3382963"/>
            <a:ext cx="2438400" cy="1219200"/>
            <a:chOff x="3244" y="2340"/>
            <a:chExt cx="1536" cy="768"/>
          </a:xfrm>
        </p:grpSpPr>
        <p:sp>
          <p:nvSpPr>
            <p:cNvPr id="238606" name="Line 14"/>
            <p:cNvSpPr>
              <a:spLocks noChangeShapeType="1"/>
            </p:cNvSpPr>
            <p:nvPr/>
          </p:nvSpPr>
          <p:spPr bwMode="auto">
            <a:xfrm flipV="1">
              <a:off x="3244" y="2340"/>
              <a:ext cx="0" cy="768"/>
            </a:xfrm>
            <a:prstGeom prst="line">
              <a:avLst/>
            </a:prstGeom>
            <a:noFill/>
            <a:ln w="19050">
              <a:solidFill>
                <a:schemeClr val="tx1"/>
              </a:solidFill>
              <a:round/>
              <a:headEnd/>
              <a:tailEnd type="arrow" w="med" len="med"/>
            </a:ln>
            <a:effectLst/>
          </p:spPr>
          <p:txBody>
            <a:bodyPr wrap="none" anchor="ctr"/>
            <a:lstStyle/>
            <a:p>
              <a:endParaRPr lang="en-US"/>
            </a:p>
          </p:txBody>
        </p:sp>
        <p:sp>
          <p:nvSpPr>
            <p:cNvPr id="238607" name="Line 15"/>
            <p:cNvSpPr>
              <a:spLocks noChangeShapeType="1"/>
            </p:cNvSpPr>
            <p:nvPr/>
          </p:nvSpPr>
          <p:spPr bwMode="auto">
            <a:xfrm>
              <a:off x="3244" y="3108"/>
              <a:ext cx="1536" cy="0"/>
            </a:xfrm>
            <a:prstGeom prst="line">
              <a:avLst/>
            </a:prstGeom>
            <a:noFill/>
            <a:ln w="19050">
              <a:solidFill>
                <a:schemeClr val="tx1"/>
              </a:solidFill>
              <a:round/>
              <a:headEnd/>
              <a:tailEnd type="arrow" w="med" len="med"/>
            </a:ln>
            <a:effectLst/>
          </p:spPr>
          <p:txBody>
            <a:bodyPr wrap="none" anchor="ctr"/>
            <a:lstStyle/>
            <a:p>
              <a:endParaRPr lang="en-US"/>
            </a:p>
          </p:txBody>
        </p:sp>
        <p:sp>
          <p:nvSpPr>
            <p:cNvPr id="238608" name="Rectangle 16"/>
            <p:cNvSpPr>
              <a:spLocks noChangeArrowheads="1"/>
            </p:cNvSpPr>
            <p:nvPr/>
          </p:nvSpPr>
          <p:spPr bwMode="auto">
            <a:xfrm>
              <a:off x="3532" y="2868"/>
              <a:ext cx="240" cy="240"/>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238609" name="Rectangle 17"/>
            <p:cNvSpPr>
              <a:spLocks noChangeArrowheads="1"/>
            </p:cNvSpPr>
            <p:nvPr/>
          </p:nvSpPr>
          <p:spPr bwMode="auto">
            <a:xfrm>
              <a:off x="3772" y="2562"/>
              <a:ext cx="240" cy="546"/>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238610" name="Rectangle 18"/>
            <p:cNvSpPr>
              <a:spLocks noChangeArrowheads="1"/>
            </p:cNvSpPr>
            <p:nvPr/>
          </p:nvSpPr>
          <p:spPr bwMode="auto">
            <a:xfrm>
              <a:off x="4012" y="2646"/>
              <a:ext cx="240" cy="462"/>
            </a:xfrm>
            <a:prstGeom prst="rect">
              <a:avLst/>
            </a:prstGeom>
            <a:solidFill>
              <a:srgbClr val="00FFFF"/>
            </a:solidFill>
            <a:ln w="9525">
              <a:solidFill>
                <a:schemeClr val="tx1"/>
              </a:solidFill>
              <a:miter lim="800000"/>
              <a:headEnd/>
              <a:tailEnd/>
            </a:ln>
            <a:effectLst/>
          </p:spPr>
          <p:txBody>
            <a:bodyPr wrap="none" anchor="ctr"/>
            <a:lstStyle/>
            <a:p>
              <a:endParaRPr lang="en-US"/>
            </a:p>
          </p:txBody>
        </p:sp>
      </p:grpSp>
      <p:sp>
        <p:nvSpPr>
          <p:cNvPr id="238611" name="Text Box 19"/>
          <p:cNvSpPr txBox="1">
            <a:spLocks noChangeArrowheads="1"/>
          </p:cNvSpPr>
          <p:nvPr/>
        </p:nvSpPr>
        <p:spPr bwMode="auto">
          <a:xfrm>
            <a:off x="4465638" y="2662238"/>
            <a:ext cx="2971800" cy="457200"/>
          </a:xfrm>
          <a:prstGeom prst="rect">
            <a:avLst/>
          </a:prstGeom>
          <a:noFill/>
          <a:ln w="9525">
            <a:noFill/>
            <a:miter lim="800000"/>
            <a:headEnd/>
            <a:tailEnd/>
          </a:ln>
          <a:effectLst/>
        </p:spPr>
        <p:txBody>
          <a:bodyPr>
            <a:spAutoFit/>
          </a:bodyPr>
          <a:lstStyle/>
          <a:p>
            <a:pPr>
              <a:spcBef>
                <a:spcPct val="50000"/>
              </a:spcBef>
            </a:pPr>
            <a:r>
              <a:rPr lang="en-US" sz="2400" u="sng">
                <a:latin typeface="Times New Roman" pitchFamily="18" charset="0"/>
              </a:rPr>
              <a:t>Runoff</a:t>
            </a:r>
          </a:p>
        </p:txBody>
      </p:sp>
      <p:sp>
        <p:nvSpPr>
          <p:cNvPr id="238613" name="Text Box 21"/>
          <p:cNvSpPr txBox="1">
            <a:spLocks noChangeArrowheads="1"/>
          </p:cNvSpPr>
          <p:nvPr/>
        </p:nvSpPr>
        <p:spPr bwMode="auto">
          <a:xfrm>
            <a:off x="1311275" y="5580063"/>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sp>
        <p:nvSpPr>
          <p:cNvPr id="2" name="Footer Placeholder 1">
            <a:extLst>
              <a:ext uri="{FF2B5EF4-FFF2-40B4-BE49-F238E27FC236}">
                <a16:creationId xmlns:a16="http://schemas.microsoft.com/office/drawing/2014/main" id="{4CAA310B-7C68-93D8-C806-A1ABDAEC4557}"/>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Infiltration</a:t>
            </a:r>
            <a:br>
              <a:rPr lang="en-US" dirty="0"/>
            </a:br>
            <a:r>
              <a:rPr lang="en-US" sz="3600" i="1" dirty="0"/>
              <a:t>Simple Conceptual Model</a:t>
            </a:r>
            <a:endParaRPr lang="en-US" sz="3600"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25602" name="Picture 2" descr="edia/fig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64154"/>
            <a:ext cx="7658100" cy="525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69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887413" y="393700"/>
            <a:ext cx="2035175" cy="255588"/>
          </a:xfrm>
          <a:prstGeom prst="rect">
            <a:avLst/>
          </a:prstGeom>
          <a:noFill/>
          <a:ln w="12700">
            <a:solidFill>
              <a:schemeClr val="tx1"/>
            </a:solidFill>
            <a:miter lim="800000"/>
            <a:headEnd/>
            <a:tailEnd/>
          </a:ln>
          <a:effectLst/>
        </p:spPr>
        <p:txBody>
          <a:bodyPr lIns="62503" tIns="25001" rIns="62503" bIns="25001">
            <a:spAutoFit/>
          </a:bodyPr>
          <a:lstStyle/>
          <a:p>
            <a:pPr defTabSz="900113">
              <a:lnSpc>
                <a:spcPct val="90000"/>
              </a:lnSpc>
            </a:pPr>
            <a:r>
              <a:rPr lang="en-US" sz="1400">
                <a:solidFill>
                  <a:schemeClr val="tx2"/>
                </a:solidFill>
                <a:latin typeface="Times New Roman" pitchFamily="18" charset="0"/>
              </a:rPr>
              <a:t>Initialize:  at t</a:t>
            </a:r>
            <a:r>
              <a:rPr lang="en-US" sz="1400" baseline="-25000">
                <a:solidFill>
                  <a:schemeClr val="tx2"/>
                </a:solidFill>
                <a:latin typeface="Times New Roman" pitchFamily="18" charset="0"/>
              </a:rPr>
              <a:t> </a:t>
            </a:r>
            <a:r>
              <a:rPr lang="en-US" sz="1400">
                <a:solidFill>
                  <a:schemeClr val="tx2"/>
                </a:solidFill>
                <a:latin typeface="Times New Roman" pitchFamily="18" charset="0"/>
              </a:rPr>
              <a:t> = 0, F</a:t>
            </a:r>
            <a:r>
              <a:rPr lang="en-US" sz="1400" baseline="-25000">
                <a:latin typeface="Times New Roman" pitchFamily="18" charset="0"/>
              </a:rPr>
              <a:t>t</a:t>
            </a:r>
            <a:r>
              <a:rPr lang="en-US" sz="1400">
                <a:solidFill>
                  <a:schemeClr val="tx2"/>
                </a:solidFill>
                <a:latin typeface="Times New Roman" pitchFamily="18" charset="0"/>
              </a:rPr>
              <a:t>  = 0</a:t>
            </a:r>
          </a:p>
        </p:txBody>
      </p:sp>
      <p:sp>
        <p:nvSpPr>
          <p:cNvPr id="239620" name="AutoShape 4"/>
          <p:cNvSpPr>
            <a:spLocks noChangeArrowheads="1"/>
          </p:cNvSpPr>
          <p:nvPr/>
        </p:nvSpPr>
        <p:spPr bwMode="auto">
          <a:xfrm>
            <a:off x="3644900" y="1049338"/>
            <a:ext cx="1574800" cy="609600"/>
          </a:xfrm>
          <a:prstGeom prst="flowChartDecision">
            <a:avLst/>
          </a:prstGeom>
          <a:noFill/>
          <a:ln w="9525">
            <a:solidFill>
              <a:schemeClr val="tx1"/>
            </a:solidFill>
            <a:miter lim="800000"/>
            <a:headEnd/>
            <a:tailEnd/>
          </a:ln>
          <a:effectLst/>
        </p:spPr>
        <p:txBody>
          <a:bodyPr wrap="none" anchor="ctr"/>
          <a:lstStyle/>
          <a:p>
            <a:endParaRPr lang="en-US"/>
          </a:p>
        </p:txBody>
      </p:sp>
      <p:sp>
        <p:nvSpPr>
          <p:cNvPr id="239621" name="Text Box 5"/>
          <p:cNvSpPr txBox="1">
            <a:spLocks noChangeArrowheads="1"/>
          </p:cNvSpPr>
          <p:nvPr/>
        </p:nvSpPr>
        <p:spPr bwMode="auto">
          <a:xfrm>
            <a:off x="3973513" y="1209675"/>
            <a:ext cx="11430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Is f</a:t>
            </a:r>
            <a:r>
              <a:rPr lang="en-US" sz="1400" baseline="-25000">
                <a:latin typeface="Times New Roman" pitchFamily="18" charset="0"/>
              </a:rPr>
              <a:t>c</a:t>
            </a:r>
            <a:r>
              <a:rPr lang="en-US" sz="1400">
                <a:latin typeface="Times New Roman" pitchFamily="18" charset="0"/>
              </a:rPr>
              <a:t> </a:t>
            </a:r>
            <a:r>
              <a:rPr lang="en-US" sz="1400">
                <a:latin typeface="Symbol" pitchFamily="18" charset="2"/>
              </a:rPr>
              <a:t>£</a:t>
            </a:r>
            <a:r>
              <a:rPr lang="en-US" sz="1400">
                <a:latin typeface="Times New Roman" pitchFamily="18" charset="0"/>
              </a:rPr>
              <a:t> w</a:t>
            </a:r>
            <a:r>
              <a:rPr lang="en-US" sz="1400" baseline="-25000">
                <a:latin typeface="Times New Roman" pitchFamily="18" charset="0"/>
              </a:rPr>
              <a:t>t</a:t>
            </a:r>
          </a:p>
        </p:txBody>
      </p:sp>
      <p:sp>
        <p:nvSpPr>
          <p:cNvPr id="239622" name="Text Box 6"/>
          <p:cNvSpPr txBox="1">
            <a:spLocks noChangeArrowheads="1"/>
          </p:cNvSpPr>
          <p:nvPr/>
        </p:nvSpPr>
        <p:spPr bwMode="auto">
          <a:xfrm>
            <a:off x="5249863" y="1047750"/>
            <a:ext cx="762000" cy="304800"/>
          </a:xfrm>
          <a:prstGeom prst="rect">
            <a:avLst/>
          </a:prstGeom>
          <a:solidFill>
            <a:schemeClr val="bg1"/>
          </a:solidFill>
          <a:ln w="9525">
            <a:noFill/>
            <a:miter lim="800000"/>
            <a:headEnd/>
            <a:tailEnd/>
          </a:ln>
          <a:effectLst/>
        </p:spPr>
        <p:txBody>
          <a:bodyPr>
            <a:spAutoFit/>
          </a:bodyPr>
          <a:lstStyle/>
          <a:p>
            <a:pPr>
              <a:spcBef>
                <a:spcPct val="50000"/>
              </a:spcBef>
            </a:pPr>
            <a:r>
              <a:rPr lang="en-US" sz="1400">
                <a:latin typeface="Times New Roman" pitchFamily="18" charset="0"/>
              </a:rPr>
              <a:t>f</a:t>
            </a:r>
            <a:r>
              <a:rPr lang="en-US" sz="1400" baseline="-25000">
                <a:latin typeface="Times New Roman" pitchFamily="18" charset="0"/>
              </a:rPr>
              <a:t>c</a:t>
            </a:r>
            <a:r>
              <a:rPr lang="en-US" sz="1400">
                <a:latin typeface="Times New Roman" pitchFamily="18" charset="0"/>
              </a:rPr>
              <a:t>&gt; w</a:t>
            </a:r>
            <a:r>
              <a:rPr lang="en-US" sz="1400" baseline="-25000">
                <a:latin typeface="Times New Roman" pitchFamily="18" charset="0"/>
              </a:rPr>
              <a:t>t</a:t>
            </a:r>
          </a:p>
        </p:txBody>
      </p:sp>
      <p:sp>
        <p:nvSpPr>
          <p:cNvPr id="239623" name="Text Box 7"/>
          <p:cNvSpPr txBox="1">
            <a:spLocks noChangeArrowheads="1"/>
          </p:cNvSpPr>
          <p:nvPr/>
        </p:nvSpPr>
        <p:spPr bwMode="auto">
          <a:xfrm>
            <a:off x="2330450" y="1038225"/>
            <a:ext cx="889000" cy="304800"/>
          </a:xfrm>
          <a:prstGeom prst="rect">
            <a:avLst/>
          </a:prstGeom>
          <a:noFill/>
          <a:ln w="9525">
            <a:noFill/>
            <a:miter lim="800000"/>
            <a:headEnd/>
            <a:tailEnd/>
          </a:ln>
          <a:effectLst/>
        </p:spPr>
        <p:txBody>
          <a:bodyPr>
            <a:spAutoFit/>
          </a:bodyPr>
          <a:lstStyle/>
          <a:p>
            <a:pPr>
              <a:spcBef>
                <a:spcPct val="50000"/>
              </a:spcBef>
            </a:pPr>
            <a:r>
              <a:rPr lang="en-US" sz="1400">
                <a:latin typeface="Times New Roman" pitchFamily="18" charset="0"/>
              </a:rPr>
              <a:t>f</a:t>
            </a:r>
            <a:r>
              <a:rPr lang="en-US" sz="1400" baseline="-25000">
                <a:latin typeface="Times New Roman" pitchFamily="18" charset="0"/>
              </a:rPr>
              <a:t>c</a:t>
            </a:r>
            <a:r>
              <a:rPr lang="en-US" sz="1400">
                <a:latin typeface="Times New Roman" pitchFamily="18" charset="0"/>
              </a:rPr>
              <a:t> </a:t>
            </a:r>
            <a:r>
              <a:rPr lang="en-US" sz="1400">
                <a:latin typeface="Symbol" pitchFamily="18" charset="2"/>
              </a:rPr>
              <a:t>£</a:t>
            </a:r>
            <a:r>
              <a:rPr lang="en-US" sz="1400">
                <a:latin typeface="Times New Roman" pitchFamily="18" charset="0"/>
              </a:rPr>
              <a:t> w</a:t>
            </a:r>
            <a:r>
              <a:rPr lang="en-US" sz="1400" baseline="-25000">
                <a:latin typeface="Times New Roman" pitchFamily="18" charset="0"/>
              </a:rPr>
              <a:t>t</a:t>
            </a:r>
          </a:p>
        </p:txBody>
      </p:sp>
      <p:sp>
        <p:nvSpPr>
          <p:cNvPr id="239624" name="Text Box 8"/>
          <p:cNvSpPr txBox="1">
            <a:spLocks noChangeArrowheads="1"/>
          </p:cNvSpPr>
          <p:nvPr/>
        </p:nvSpPr>
        <p:spPr bwMode="auto">
          <a:xfrm>
            <a:off x="4710113" y="1733550"/>
            <a:ext cx="3444875" cy="1111250"/>
          </a:xfrm>
          <a:prstGeom prst="rect">
            <a:avLst/>
          </a:prstGeom>
          <a:noFill/>
          <a:ln w="9525">
            <a:solidFill>
              <a:schemeClr val="tx1"/>
            </a:solidFill>
            <a:miter lim="800000"/>
            <a:headEnd/>
            <a:tailEnd/>
          </a:ln>
          <a:effectLst/>
        </p:spPr>
        <p:txBody>
          <a:bodyPr/>
          <a:lstStyle/>
          <a:p>
            <a:pPr>
              <a:spcBef>
                <a:spcPct val="50000"/>
              </a:spcBef>
            </a:pPr>
            <a:r>
              <a:rPr lang="en-US" sz="1400">
                <a:latin typeface="Times New Roman" pitchFamily="18" charset="0"/>
              </a:rPr>
              <a:t>  No ponding at the beginning of the interval.  Calculate tentative values</a:t>
            </a:r>
          </a:p>
          <a:p>
            <a:pPr>
              <a:spcBef>
                <a:spcPct val="50000"/>
              </a:spcBef>
            </a:pPr>
            <a:endParaRPr lang="en-US" sz="1400">
              <a:latin typeface="Times New Roman" pitchFamily="18" charset="0"/>
            </a:endParaRPr>
          </a:p>
          <a:p>
            <a:pPr>
              <a:spcBef>
                <a:spcPct val="50000"/>
              </a:spcBef>
            </a:pPr>
            <a:r>
              <a:rPr lang="en-US" sz="1400">
                <a:latin typeface="Times New Roman" pitchFamily="18" charset="0"/>
              </a:rPr>
              <a:t>and column 1.</a:t>
            </a:r>
          </a:p>
        </p:txBody>
      </p:sp>
      <p:graphicFrame>
        <p:nvGraphicFramePr>
          <p:cNvPr id="239625" name="Object 9"/>
          <p:cNvGraphicFramePr>
            <a:graphicFrameLocks/>
          </p:cNvGraphicFramePr>
          <p:nvPr/>
        </p:nvGraphicFramePr>
        <p:xfrm>
          <a:off x="5176838" y="2179638"/>
          <a:ext cx="1241425" cy="274637"/>
        </p:xfrm>
        <a:graphic>
          <a:graphicData uri="http://schemas.openxmlformats.org/presentationml/2006/ole">
            <mc:AlternateContent xmlns:mc="http://schemas.openxmlformats.org/markup-compatibility/2006">
              <mc:Choice xmlns:v="urn:schemas-microsoft-com:vml" Requires="v">
                <p:oleObj name="Equation" r:id="rId3" imgW="1244520" imgH="279360" progId="Equation.3">
                  <p:embed/>
                </p:oleObj>
              </mc:Choice>
              <mc:Fallback>
                <p:oleObj name="Equation" r:id="rId3" imgW="1244520" imgH="279360" progId="Equation.3">
                  <p:embed/>
                  <p:pic>
                    <p:nvPicPr>
                      <p:cNvPr id="239625" name="Objec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2179638"/>
                        <a:ext cx="1241425"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6" name="Object 10"/>
          <p:cNvGraphicFramePr>
            <a:graphicFrameLocks/>
          </p:cNvGraphicFramePr>
          <p:nvPr/>
        </p:nvGraphicFramePr>
        <p:xfrm>
          <a:off x="5213350" y="2386013"/>
          <a:ext cx="850900" cy="271462"/>
        </p:xfrm>
        <a:graphic>
          <a:graphicData uri="http://schemas.openxmlformats.org/presentationml/2006/ole">
            <mc:AlternateContent xmlns:mc="http://schemas.openxmlformats.org/markup-compatibility/2006">
              <mc:Choice xmlns:v="urn:schemas-microsoft-com:vml" Requires="v">
                <p:oleObj name="Equation" r:id="rId5" imgW="850680" imgH="266400" progId="Equation.3">
                  <p:embed/>
                </p:oleObj>
              </mc:Choice>
              <mc:Fallback>
                <p:oleObj name="Equation" r:id="rId5" imgW="850680" imgH="266400" progId="Equation.3">
                  <p:embed/>
                  <p:pic>
                    <p:nvPicPr>
                      <p:cNvPr id="239626" name="Objec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0" y="2386013"/>
                        <a:ext cx="850900"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7" name="AutoShape 11"/>
          <p:cNvSpPr>
            <a:spLocks noChangeArrowheads="1"/>
          </p:cNvSpPr>
          <p:nvPr/>
        </p:nvSpPr>
        <p:spPr bwMode="auto">
          <a:xfrm>
            <a:off x="5499100" y="2984500"/>
            <a:ext cx="1866900" cy="652463"/>
          </a:xfrm>
          <a:prstGeom prst="flowChartDecision">
            <a:avLst/>
          </a:prstGeom>
          <a:noFill/>
          <a:ln w="9525">
            <a:solidFill>
              <a:schemeClr val="tx1"/>
            </a:solidFill>
            <a:miter lim="800000"/>
            <a:headEnd/>
            <a:tailEnd/>
          </a:ln>
          <a:effectLst/>
        </p:spPr>
        <p:txBody>
          <a:bodyPr wrap="none" anchor="ctr"/>
          <a:lstStyle/>
          <a:p>
            <a:endParaRPr lang="en-US"/>
          </a:p>
        </p:txBody>
      </p:sp>
      <p:graphicFrame>
        <p:nvGraphicFramePr>
          <p:cNvPr id="239628" name="Object 12"/>
          <p:cNvGraphicFramePr>
            <a:graphicFrameLocks/>
          </p:cNvGraphicFramePr>
          <p:nvPr/>
        </p:nvGraphicFramePr>
        <p:xfrm>
          <a:off x="6124575" y="3190875"/>
          <a:ext cx="711200" cy="279400"/>
        </p:xfrm>
        <a:graphic>
          <a:graphicData uri="http://schemas.openxmlformats.org/presentationml/2006/ole">
            <mc:AlternateContent xmlns:mc="http://schemas.openxmlformats.org/markup-compatibility/2006">
              <mc:Choice xmlns:v="urn:schemas-microsoft-com:vml" Requires="v">
                <p:oleObj name="Equation" r:id="rId7" imgW="711000" imgH="279360" progId="Equation.3">
                  <p:embed/>
                </p:oleObj>
              </mc:Choice>
              <mc:Fallback>
                <p:oleObj name="Equation" r:id="rId7" imgW="711000" imgH="279360" progId="Equation.3">
                  <p:embed/>
                  <p:pic>
                    <p:nvPicPr>
                      <p:cNvPr id="239628" name="Objec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4575" y="3190875"/>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9" name="Text Box 13"/>
          <p:cNvSpPr txBox="1">
            <a:spLocks noChangeArrowheads="1"/>
          </p:cNvSpPr>
          <p:nvPr/>
        </p:nvSpPr>
        <p:spPr bwMode="auto">
          <a:xfrm>
            <a:off x="1066800" y="1770063"/>
            <a:ext cx="2979738" cy="1125537"/>
          </a:xfrm>
          <a:prstGeom prst="rect">
            <a:avLst/>
          </a:prstGeom>
          <a:noFill/>
          <a:ln w="9525">
            <a:solidFill>
              <a:schemeClr val="tx1"/>
            </a:solidFill>
            <a:miter lim="800000"/>
            <a:headEnd/>
            <a:tailEnd/>
          </a:ln>
          <a:effectLst/>
        </p:spPr>
        <p:txBody>
          <a:bodyPr/>
          <a:lstStyle/>
          <a:p>
            <a:r>
              <a:rPr lang="en-US" sz="1400">
                <a:latin typeface="Times New Roman" pitchFamily="18" charset="0"/>
              </a:rPr>
              <a:t>    Ponding occurs throughout interval:  F</a:t>
            </a:r>
            <a:r>
              <a:rPr lang="en-US" sz="1400" baseline="-25000">
                <a:latin typeface="Times New Roman" pitchFamily="18" charset="0"/>
              </a:rPr>
              <a:t>t+</a:t>
            </a:r>
            <a:r>
              <a:rPr lang="en-US" sz="1400" baseline="-25000">
                <a:latin typeface="Symbol" pitchFamily="18" charset="2"/>
              </a:rPr>
              <a:t>D</a:t>
            </a:r>
            <a:r>
              <a:rPr lang="en-US" sz="1400" baseline="-25000">
                <a:latin typeface="Times New Roman" pitchFamily="18" charset="0"/>
              </a:rPr>
              <a:t>t</a:t>
            </a:r>
            <a:r>
              <a:rPr lang="en-US" sz="1400">
                <a:latin typeface="Times New Roman" pitchFamily="18" charset="0"/>
              </a:rPr>
              <a:t> calculated using infiltration under ponded conditions equations with t</a:t>
            </a:r>
            <a:r>
              <a:rPr lang="en-US" sz="1400" baseline="-25000">
                <a:latin typeface="Times New Roman" pitchFamily="18" charset="0"/>
              </a:rPr>
              <a:t>s</a:t>
            </a:r>
            <a:r>
              <a:rPr lang="en-US" sz="1400">
                <a:latin typeface="Times New Roman" pitchFamily="18" charset="0"/>
              </a:rPr>
              <a:t>=t and F</a:t>
            </a:r>
            <a:r>
              <a:rPr lang="en-US" sz="1400" baseline="-25000">
                <a:latin typeface="Times New Roman" pitchFamily="18" charset="0"/>
              </a:rPr>
              <a:t>s</a:t>
            </a:r>
            <a:r>
              <a:rPr lang="en-US" sz="1400">
                <a:latin typeface="Times New Roman" pitchFamily="18" charset="0"/>
              </a:rPr>
              <a:t>= F</a:t>
            </a:r>
            <a:r>
              <a:rPr lang="en-US" sz="1400" baseline="-25000">
                <a:latin typeface="Times New Roman" pitchFamily="18" charset="0"/>
              </a:rPr>
              <a:t>t</a:t>
            </a:r>
            <a:r>
              <a:rPr lang="en-US" sz="1400">
                <a:latin typeface="Times New Roman" pitchFamily="18" charset="0"/>
              </a:rPr>
              <a:t>.  </a:t>
            </a:r>
          </a:p>
          <a:p>
            <a:r>
              <a:rPr lang="en-US" sz="1400">
                <a:latin typeface="Times New Roman" pitchFamily="18" charset="0"/>
              </a:rPr>
              <a:t>Column 3.</a:t>
            </a:r>
          </a:p>
        </p:txBody>
      </p:sp>
      <p:graphicFrame>
        <p:nvGraphicFramePr>
          <p:cNvPr id="239630" name="Object 14"/>
          <p:cNvGraphicFramePr>
            <a:graphicFrameLocks/>
          </p:cNvGraphicFramePr>
          <p:nvPr/>
        </p:nvGraphicFramePr>
        <p:xfrm>
          <a:off x="7366000" y="3005138"/>
          <a:ext cx="550863" cy="276225"/>
        </p:xfrm>
        <a:graphic>
          <a:graphicData uri="http://schemas.openxmlformats.org/presentationml/2006/ole">
            <mc:AlternateContent xmlns:mc="http://schemas.openxmlformats.org/markup-compatibility/2006">
              <mc:Choice xmlns:v="urn:schemas-microsoft-com:vml" Requires="v">
                <p:oleObj name="Equation" r:id="rId9" imgW="545760" imgH="279360" progId="Equation.3">
                  <p:embed/>
                </p:oleObj>
              </mc:Choice>
              <mc:Fallback>
                <p:oleObj name="Equation" r:id="rId9" imgW="545760" imgH="279360" progId="Equation.3">
                  <p:embed/>
                  <p:pic>
                    <p:nvPicPr>
                      <p:cNvPr id="239630" name="Object 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6000" y="3005138"/>
                        <a:ext cx="550863"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31" name="Object 15"/>
          <p:cNvGraphicFramePr>
            <a:graphicFrameLocks/>
          </p:cNvGraphicFramePr>
          <p:nvPr/>
        </p:nvGraphicFramePr>
        <p:xfrm>
          <a:off x="4178300" y="3019425"/>
          <a:ext cx="547688" cy="276225"/>
        </p:xfrm>
        <a:graphic>
          <a:graphicData uri="http://schemas.openxmlformats.org/presentationml/2006/ole">
            <mc:AlternateContent xmlns:mc="http://schemas.openxmlformats.org/markup-compatibility/2006">
              <mc:Choice xmlns:v="urn:schemas-microsoft-com:vml" Requires="v">
                <p:oleObj name="Equation" r:id="rId11" imgW="545760" imgH="279360" progId="Equation.3">
                  <p:embed/>
                </p:oleObj>
              </mc:Choice>
              <mc:Fallback>
                <p:oleObj name="Equation" r:id="rId11" imgW="545760" imgH="279360" progId="Equation.3">
                  <p:embed/>
                  <p:pic>
                    <p:nvPicPr>
                      <p:cNvPr id="239631" name="Object 1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8300" y="3019425"/>
                        <a:ext cx="547688"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32" name="Text Box 16"/>
          <p:cNvSpPr txBox="1">
            <a:spLocks noChangeArrowheads="1"/>
          </p:cNvSpPr>
          <p:nvPr/>
        </p:nvSpPr>
        <p:spPr bwMode="auto">
          <a:xfrm>
            <a:off x="468313" y="3570288"/>
            <a:ext cx="5187950" cy="1254125"/>
          </a:xfrm>
          <a:prstGeom prst="rect">
            <a:avLst/>
          </a:prstGeom>
          <a:noFill/>
          <a:ln w="9525">
            <a:solidFill>
              <a:schemeClr val="tx1"/>
            </a:solidFill>
            <a:miter lim="800000"/>
            <a:headEnd/>
            <a:tailEnd/>
          </a:ln>
          <a:effectLst/>
        </p:spPr>
        <p:txBody>
          <a:bodyPr/>
          <a:lstStyle/>
          <a:p>
            <a:pPr>
              <a:spcBef>
                <a:spcPct val="50000"/>
              </a:spcBef>
            </a:pPr>
            <a:r>
              <a:rPr lang="en-US" sz="1400">
                <a:latin typeface="Times New Roman" pitchFamily="18" charset="0"/>
              </a:rPr>
              <a:t>   Ponding starts during the interval.  Solve for F</a:t>
            </a:r>
            <a:r>
              <a:rPr lang="en-US" sz="1400" baseline="-25000">
                <a:latin typeface="Times New Roman" pitchFamily="18" charset="0"/>
              </a:rPr>
              <a:t>p</a:t>
            </a:r>
            <a:r>
              <a:rPr lang="en-US" sz="1400">
                <a:latin typeface="Times New Roman" pitchFamily="18" charset="0"/>
              </a:rPr>
              <a:t> from w</a:t>
            </a:r>
            <a:r>
              <a:rPr lang="en-US" sz="1400" baseline="-25000">
                <a:latin typeface="Times New Roman" pitchFamily="18" charset="0"/>
              </a:rPr>
              <a:t>t</a:t>
            </a:r>
            <a:r>
              <a:rPr lang="en-US" sz="1400">
                <a:latin typeface="Times New Roman" pitchFamily="18" charset="0"/>
              </a:rPr>
              <a:t>, column 2. </a:t>
            </a:r>
          </a:p>
          <a:p>
            <a:pPr>
              <a:spcBef>
                <a:spcPct val="50000"/>
              </a:spcBef>
            </a:pPr>
            <a:r>
              <a:rPr lang="en-US" sz="1400">
                <a:latin typeface="Times New Roman" pitchFamily="18" charset="0"/>
              </a:rPr>
              <a:t>	</a:t>
            </a:r>
            <a:r>
              <a:rPr lang="en-US" sz="1400">
                <a:latin typeface="Symbol" pitchFamily="18" charset="2"/>
              </a:rPr>
              <a:t>D</a:t>
            </a:r>
            <a:r>
              <a:rPr lang="en-US" sz="1400">
                <a:latin typeface="Times New Roman" pitchFamily="18" charset="0"/>
              </a:rPr>
              <a:t>t' = (F</a:t>
            </a:r>
            <a:r>
              <a:rPr lang="en-US" sz="1400" baseline="-25000">
                <a:latin typeface="Times New Roman" pitchFamily="18" charset="0"/>
              </a:rPr>
              <a:t>p</a:t>
            </a:r>
            <a:r>
              <a:rPr lang="en-US" sz="1400">
                <a:latin typeface="Times New Roman" pitchFamily="18" charset="0"/>
              </a:rPr>
              <a:t>-F</a:t>
            </a:r>
            <a:r>
              <a:rPr lang="en-US" sz="1400" baseline="-25000">
                <a:latin typeface="Times New Roman" pitchFamily="18" charset="0"/>
              </a:rPr>
              <a:t>t</a:t>
            </a:r>
            <a:r>
              <a:rPr lang="en-US" sz="1400">
                <a:latin typeface="Times New Roman" pitchFamily="18" charset="0"/>
              </a:rPr>
              <a:t>)/w</a:t>
            </a:r>
            <a:r>
              <a:rPr lang="en-US" sz="1400" baseline="-25000">
                <a:latin typeface="Times New Roman" pitchFamily="18" charset="0"/>
              </a:rPr>
              <a:t>t</a:t>
            </a:r>
            <a:endParaRPr lang="en-US" sz="1400">
              <a:latin typeface="Times New Roman" pitchFamily="18" charset="0"/>
            </a:endParaRPr>
          </a:p>
          <a:p>
            <a:pPr>
              <a:spcBef>
                <a:spcPct val="50000"/>
              </a:spcBef>
            </a:pPr>
            <a:r>
              <a:rPr lang="en-US" sz="1400">
                <a:latin typeface="Times New Roman" pitchFamily="18" charset="0"/>
              </a:rPr>
              <a:t>F</a:t>
            </a:r>
            <a:r>
              <a:rPr lang="en-US" sz="1400" baseline="-25000">
                <a:latin typeface="Times New Roman" pitchFamily="18" charset="0"/>
              </a:rPr>
              <a:t>t+</a:t>
            </a:r>
            <a:r>
              <a:rPr lang="en-US" sz="1400" baseline="-25000">
                <a:latin typeface="Symbol" pitchFamily="18" charset="2"/>
              </a:rPr>
              <a:t>D</a:t>
            </a:r>
            <a:r>
              <a:rPr lang="en-US" sz="1400" baseline="-25000">
                <a:latin typeface="Times New Roman" pitchFamily="18" charset="0"/>
              </a:rPr>
              <a:t>t</a:t>
            </a:r>
            <a:r>
              <a:rPr lang="en-US" sz="1400">
                <a:latin typeface="Times New Roman" pitchFamily="18" charset="0"/>
              </a:rPr>
              <a:t> calculated using infiltration under ponded conditions equations with t</a:t>
            </a:r>
            <a:r>
              <a:rPr lang="en-US" sz="1400" baseline="-25000">
                <a:latin typeface="Times New Roman" pitchFamily="18" charset="0"/>
              </a:rPr>
              <a:t>s</a:t>
            </a:r>
            <a:r>
              <a:rPr lang="en-US" sz="1400">
                <a:latin typeface="Times New Roman" pitchFamily="18" charset="0"/>
              </a:rPr>
              <a:t>=t+</a:t>
            </a:r>
            <a:r>
              <a:rPr lang="en-US" sz="1400">
                <a:latin typeface="Symbol" pitchFamily="18" charset="2"/>
              </a:rPr>
              <a:t>D</a:t>
            </a:r>
            <a:r>
              <a:rPr lang="en-US" sz="1400">
                <a:latin typeface="Times New Roman" pitchFamily="18" charset="0"/>
              </a:rPr>
              <a:t>t' and F</a:t>
            </a:r>
            <a:r>
              <a:rPr lang="en-US" sz="1400" baseline="-25000">
                <a:latin typeface="Times New Roman" pitchFamily="18" charset="0"/>
              </a:rPr>
              <a:t>s</a:t>
            </a:r>
            <a:r>
              <a:rPr lang="en-US" sz="1400">
                <a:latin typeface="Times New Roman" pitchFamily="18" charset="0"/>
              </a:rPr>
              <a:t>= F</a:t>
            </a:r>
            <a:r>
              <a:rPr lang="en-US" sz="1400" baseline="-25000">
                <a:latin typeface="Times New Roman" pitchFamily="18" charset="0"/>
              </a:rPr>
              <a:t>p</a:t>
            </a:r>
            <a:r>
              <a:rPr lang="en-US" sz="1400">
                <a:latin typeface="Times New Roman" pitchFamily="18" charset="0"/>
              </a:rPr>
              <a:t>.  Column 3.</a:t>
            </a:r>
          </a:p>
          <a:p>
            <a:pPr>
              <a:spcBef>
                <a:spcPct val="50000"/>
              </a:spcBef>
            </a:pPr>
            <a:endParaRPr lang="en-US" sz="1400">
              <a:latin typeface="Times New Roman" pitchFamily="18" charset="0"/>
            </a:endParaRPr>
          </a:p>
        </p:txBody>
      </p:sp>
      <p:sp>
        <p:nvSpPr>
          <p:cNvPr id="239634" name="Text Box 18"/>
          <p:cNvSpPr txBox="1">
            <a:spLocks noChangeArrowheads="1"/>
          </p:cNvSpPr>
          <p:nvPr/>
        </p:nvSpPr>
        <p:spPr bwMode="auto">
          <a:xfrm>
            <a:off x="6684963" y="3854450"/>
            <a:ext cx="2120900" cy="846138"/>
          </a:xfrm>
          <a:prstGeom prst="rect">
            <a:avLst/>
          </a:prstGeom>
          <a:noFill/>
          <a:ln w="9525">
            <a:solidFill>
              <a:schemeClr val="tx1"/>
            </a:solidFill>
            <a:miter lim="800000"/>
            <a:headEnd/>
            <a:tailEnd/>
          </a:ln>
          <a:effectLst/>
        </p:spPr>
        <p:txBody>
          <a:bodyPr>
            <a:spAutoFit/>
          </a:bodyPr>
          <a:lstStyle/>
          <a:p>
            <a:pPr>
              <a:spcBef>
                <a:spcPct val="50000"/>
              </a:spcBef>
            </a:pPr>
            <a:r>
              <a:rPr lang="en-US" sz="1400">
                <a:latin typeface="Times New Roman" pitchFamily="18" charset="0"/>
              </a:rPr>
              <a:t>     No ponding throughout interval</a:t>
            </a:r>
          </a:p>
          <a:p>
            <a:pPr>
              <a:spcBef>
                <a:spcPct val="50000"/>
              </a:spcBef>
            </a:pPr>
            <a:endParaRPr lang="en-US" sz="1400">
              <a:latin typeface="Times New Roman" pitchFamily="18" charset="0"/>
            </a:endParaRPr>
          </a:p>
        </p:txBody>
      </p:sp>
      <p:graphicFrame>
        <p:nvGraphicFramePr>
          <p:cNvPr id="239635" name="Object 19"/>
          <p:cNvGraphicFramePr>
            <a:graphicFrameLocks/>
          </p:cNvGraphicFramePr>
          <p:nvPr/>
        </p:nvGraphicFramePr>
        <p:xfrm>
          <a:off x="6929438" y="4292600"/>
          <a:ext cx="1014412" cy="301625"/>
        </p:xfrm>
        <a:graphic>
          <a:graphicData uri="http://schemas.openxmlformats.org/presentationml/2006/ole">
            <mc:AlternateContent xmlns:mc="http://schemas.openxmlformats.org/markup-compatibility/2006">
              <mc:Choice xmlns:v="urn:schemas-microsoft-com:vml" Requires="v">
                <p:oleObj name="Equation" r:id="rId13" imgW="1015920" imgH="304560" progId="Equation.3">
                  <p:embed/>
                </p:oleObj>
              </mc:Choice>
              <mc:Fallback>
                <p:oleObj name="Equation" r:id="rId13" imgW="1015920" imgH="304560" progId="Equation.3">
                  <p:embed/>
                  <p:pic>
                    <p:nvPicPr>
                      <p:cNvPr id="239635" name="Object 1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29438" y="4292600"/>
                        <a:ext cx="1014412"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36" name="Text Box 20"/>
          <p:cNvSpPr txBox="1">
            <a:spLocks noChangeArrowheads="1"/>
          </p:cNvSpPr>
          <p:nvPr/>
        </p:nvSpPr>
        <p:spPr bwMode="auto">
          <a:xfrm>
            <a:off x="2794000" y="5935663"/>
            <a:ext cx="2705100" cy="314325"/>
          </a:xfrm>
          <a:prstGeom prst="rect">
            <a:avLst/>
          </a:prstGeom>
          <a:noFill/>
          <a:ln w="9525">
            <a:solidFill>
              <a:schemeClr val="tx1"/>
            </a:solidFill>
            <a:miter lim="800000"/>
            <a:headEnd/>
            <a:tailEnd/>
          </a:ln>
          <a:effectLst/>
        </p:spPr>
        <p:txBody>
          <a:bodyPr>
            <a:spAutoFit/>
          </a:bodyPr>
          <a:lstStyle/>
          <a:p>
            <a:pPr>
              <a:spcBef>
                <a:spcPct val="50000"/>
              </a:spcBef>
            </a:pPr>
            <a:r>
              <a:rPr lang="en-US" sz="1400">
                <a:latin typeface="Times New Roman" pitchFamily="18" charset="0"/>
              </a:rPr>
              <a:t>     Increment time t=t+</a:t>
            </a:r>
            <a:r>
              <a:rPr lang="en-US" sz="1400">
                <a:latin typeface="Symbol" pitchFamily="18" charset="2"/>
              </a:rPr>
              <a:t>D</a:t>
            </a:r>
            <a:r>
              <a:rPr lang="en-US" sz="1400">
                <a:latin typeface="Times New Roman" pitchFamily="18" charset="0"/>
              </a:rPr>
              <a:t>t</a:t>
            </a:r>
          </a:p>
        </p:txBody>
      </p:sp>
      <p:cxnSp>
        <p:nvCxnSpPr>
          <p:cNvPr id="239637" name="AutoShape 21"/>
          <p:cNvCxnSpPr>
            <a:cxnSpLocks noChangeShapeType="1"/>
            <a:stCxn id="239627" idx="3"/>
            <a:endCxn id="239634" idx="0"/>
          </p:cNvCxnSpPr>
          <p:nvPr/>
        </p:nvCxnSpPr>
        <p:spPr bwMode="auto">
          <a:xfrm>
            <a:off x="7366000" y="3311525"/>
            <a:ext cx="379413" cy="542925"/>
          </a:xfrm>
          <a:prstGeom prst="bentConnector2">
            <a:avLst/>
          </a:prstGeom>
          <a:noFill/>
          <a:ln w="9525">
            <a:solidFill>
              <a:schemeClr val="tx1"/>
            </a:solidFill>
            <a:miter lim="800000"/>
            <a:headEnd/>
            <a:tailEnd type="arrow" w="lg" len="lg"/>
          </a:ln>
          <a:effectLst/>
        </p:spPr>
      </p:cxnSp>
      <p:cxnSp>
        <p:nvCxnSpPr>
          <p:cNvPr id="239638" name="AutoShape 22"/>
          <p:cNvCxnSpPr>
            <a:cxnSpLocks noChangeShapeType="1"/>
            <a:stCxn id="239620" idx="1"/>
            <a:endCxn id="239629" idx="0"/>
          </p:cNvCxnSpPr>
          <p:nvPr/>
        </p:nvCxnSpPr>
        <p:spPr bwMode="auto">
          <a:xfrm rot="10800000" flipV="1">
            <a:off x="2557463" y="1354138"/>
            <a:ext cx="1087437" cy="415925"/>
          </a:xfrm>
          <a:prstGeom prst="bentConnector2">
            <a:avLst/>
          </a:prstGeom>
          <a:noFill/>
          <a:ln w="9525">
            <a:solidFill>
              <a:schemeClr val="tx1"/>
            </a:solidFill>
            <a:miter lim="800000"/>
            <a:headEnd/>
            <a:tailEnd type="arrow" w="lg" len="lg"/>
          </a:ln>
          <a:effectLst/>
        </p:spPr>
      </p:cxnSp>
      <p:cxnSp>
        <p:nvCxnSpPr>
          <p:cNvPr id="239639" name="AutoShape 23"/>
          <p:cNvCxnSpPr>
            <a:cxnSpLocks noChangeShapeType="1"/>
            <a:stCxn id="239620" idx="3"/>
            <a:endCxn id="239624" idx="0"/>
          </p:cNvCxnSpPr>
          <p:nvPr/>
        </p:nvCxnSpPr>
        <p:spPr bwMode="auto">
          <a:xfrm>
            <a:off x="5219700" y="1354138"/>
            <a:ext cx="1212850" cy="379412"/>
          </a:xfrm>
          <a:prstGeom prst="bentConnector2">
            <a:avLst/>
          </a:prstGeom>
          <a:noFill/>
          <a:ln w="9525">
            <a:solidFill>
              <a:schemeClr val="tx1"/>
            </a:solidFill>
            <a:miter lim="800000"/>
            <a:headEnd/>
            <a:tailEnd type="arrow" w="lg" len="lg"/>
          </a:ln>
          <a:effectLst/>
        </p:spPr>
      </p:cxnSp>
      <p:cxnSp>
        <p:nvCxnSpPr>
          <p:cNvPr id="239640" name="AutoShape 24"/>
          <p:cNvCxnSpPr>
            <a:cxnSpLocks noChangeShapeType="1"/>
            <a:stCxn id="239618" idx="3"/>
            <a:endCxn id="239619" idx="1"/>
          </p:cNvCxnSpPr>
          <p:nvPr/>
        </p:nvCxnSpPr>
        <p:spPr bwMode="auto">
          <a:xfrm>
            <a:off x="2922588" y="522288"/>
            <a:ext cx="463550" cy="107950"/>
          </a:xfrm>
          <a:prstGeom prst="straightConnector1">
            <a:avLst/>
          </a:prstGeom>
          <a:noFill/>
          <a:ln w="9525">
            <a:solidFill>
              <a:schemeClr val="tx1"/>
            </a:solidFill>
            <a:round/>
            <a:headEnd/>
            <a:tailEnd type="arrow" w="lg" len="lg"/>
          </a:ln>
          <a:effectLst/>
        </p:spPr>
      </p:cxnSp>
      <p:cxnSp>
        <p:nvCxnSpPr>
          <p:cNvPr id="239641" name="AutoShape 25"/>
          <p:cNvCxnSpPr>
            <a:cxnSpLocks noChangeShapeType="1"/>
            <a:stCxn id="239619" idx="2"/>
            <a:endCxn id="239620" idx="0"/>
          </p:cNvCxnSpPr>
          <p:nvPr/>
        </p:nvCxnSpPr>
        <p:spPr bwMode="auto">
          <a:xfrm flipH="1">
            <a:off x="4432300" y="893763"/>
            <a:ext cx="388938" cy="155575"/>
          </a:xfrm>
          <a:prstGeom prst="straightConnector1">
            <a:avLst/>
          </a:prstGeom>
          <a:noFill/>
          <a:ln w="9525">
            <a:solidFill>
              <a:schemeClr val="tx1"/>
            </a:solidFill>
            <a:round/>
            <a:headEnd/>
            <a:tailEnd type="arrow" w="lg" len="lg"/>
          </a:ln>
          <a:effectLst/>
        </p:spPr>
      </p:cxnSp>
      <p:cxnSp>
        <p:nvCxnSpPr>
          <p:cNvPr id="239642" name="AutoShape 26"/>
          <p:cNvCxnSpPr>
            <a:cxnSpLocks noChangeShapeType="1"/>
            <a:stCxn id="239627" idx="1"/>
            <a:endCxn id="239632" idx="0"/>
          </p:cNvCxnSpPr>
          <p:nvPr/>
        </p:nvCxnSpPr>
        <p:spPr bwMode="auto">
          <a:xfrm rot="10800000" flipV="1">
            <a:off x="3062288" y="3311525"/>
            <a:ext cx="2436812" cy="258763"/>
          </a:xfrm>
          <a:prstGeom prst="bentConnector2">
            <a:avLst/>
          </a:prstGeom>
          <a:noFill/>
          <a:ln w="9525">
            <a:solidFill>
              <a:schemeClr val="tx1"/>
            </a:solidFill>
            <a:miter lim="800000"/>
            <a:headEnd/>
            <a:tailEnd type="arrow" w="lg" len="lg"/>
          </a:ln>
          <a:effectLst/>
        </p:spPr>
      </p:cxnSp>
      <p:cxnSp>
        <p:nvCxnSpPr>
          <p:cNvPr id="239643" name="AutoShape 27"/>
          <p:cNvCxnSpPr>
            <a:cxnSpLocks noChangeShapeType="1"/>
            <a:stCxn id="239624" idx="2"/>
            <a:endCxn id="239627" idx="0"/>
          </p:cNvCxnSpPr>
          <p:nvPr/>
        </p:nvCxnSpPr>
        <p:spPr bwMode="auto">
          <a:xfrm>
            <a:off x="6432550" y="2844800"/>
            <a:ext cx="0" cy="139700"/>
          </a:xfrm>
          <a:prstGeom prst="straightConnector1">
            <a:avLst/>
          </a:prstGeom>
          <a:noFill/>
          <a:ln w="9525">
            <a:solidFill>
              <a:schemeClr val="tx1"/>
            </a:solidFill>
            <a:round/>
            <a:headEnd/>
            <a:tailEnd type="arrow" w="lg" len="lg"/>
          </a:ln>
          <a:effectLst/>
        </p:spPr>
      </p:cxnSp>
      <p:cxnSp>
        <p:nvCxnSpPr>
          <p:cNvPr id="239644" name="AutoShape 28"/>
          <p:cNvCxnSpPr>
            <a:cxnSpLocks noChangeShapeType="1"/>
            <a:stCxn id="239636" idx="3"/>
            <a:endCxn id="239619" idx="3"/>
          </p:cNvCxnSpPr>
          <p:nvPr/>
        </p:nvCxnSpPr>
        <p:spPr bwMode="auto">
          <a:xfrm flipV="1">
            <a:off x="5499100" y="630238"/>
            <a:ext cx="757238" cy="5462587"/>
          </a:xfrm>
          <a:prstGeom prst="bentConnector3">
            <a:avLst>
              <a:gd name="adj1" fmla="val 450523"/>
            </a:avLst>
          </a:prstGeom>
          <a:noFill/>
          <a:ln w="9525">
            <a:solidFill>
              <a:schemeClr val="tx1"/>
            </a:solidFill>
            <a:miter lim="800000"/>
            <a:headEnd/>
            <a:tailEnd type="arrow" w="lg" len="lg"/>
          </a:ln>
          <a:effectLst/>
        </p:spPr>
      </p:cxnSp>
      <p:cxnSp>
        <p:nvCxnSpPr>
          <p:cNvPr id="239645" name="AutoShape 29"/>
          <p:cNvCxnSpPr>
            <a:cxnSpLocks noChangeShapeType="1"/>
            <a:stCxn id="239634" idx="2"/>
            <a:endCxn id="239633" idx="0"/>
          </p:cNvCxnSpPr>
          <p:nvPr/>
        </p:nvCxnSpPr>
        <p:spPr bwMode="auto">
          <a:xfrm rot="5400000">
            <a:off x="5724525" y="3125788"/>
            <a:ext cx="446087" cy="3595688"/>
          </a:xfrm>
          <a:prstGeom prst="bentConnector3">
            <a:avLst>
              <a:gd name="adj1" fmla="val 59431"/>
            </a:avLst>
          </a:prstGeom>
          <a:noFill/>
          <a:ln w="9525">
            <a:solidFill>
              <a:schemeClr val="tx1"/>
            </a:solidFill>
            <a:miter lim="800000"/>
            <a:headEnd/>
            <a:tailEnd type="arrow" w="lg" len="lg"/>
          </a:ln>
          <a:effectLst/>
        </p:spPr>
      </p:cxnSp>
      <p:cxnSp>
        <p:nvCxnSpPr>
          <p:cNvPr id="239646" name="AutoShape 30"/>
          <p:cNvCxnSpPr>
            <a:cxnSpLocks noChangeShapeType="1"/>
            <a:stCxn id="239633" idx="2"/>
            <a:endCxn id="239636" idx="0"/>
          </p:cNvCxnSpPr>
          <p:nvPr/>
        </p:nvCxnSpPr>
        <p:spPr bwMode="auto">
          <a:xfrm flipH="1">
            <a:off x="4146550" y="5780088"/>
            <a:ext cx="3175" cy="155575"/>
          </a:xfrm>
          <a:prstGeom prst="straightConnector1">
            <a:avLst/>
          </a:prstGeom>
          <a:noFill/>
          <a:ln w="9525">
            <a:solidFill>
              <a:schemeClr val="tx1"/>
            </a:solidFill>
            <a:round/>
            <a:headEnd/>
            <a:tailEnd type="arrow" w="lg" len="lg"/>
          </a:ln>
          <a:effectLst/>
        </p:spPr>
      </p:cxnSp>
      <p:sp>
        <p:nvSpPr>
          <p:cNvPr id="239647" name="Line 31"/>
          <p:cNvSpPr>
            <a:spLocks noChangeShapeType="1"/>
          </p:cNvSpPr>
          <p:nvPr/>
        </p:nvSpPr>
        <p:spPr bwMode="auto">
          <a:xfrm>
            <a:off x="2552700" y="2892425"/>
            <a:ext cx="0" cy="371475"/>
          </a:xfrm>
          <a:prstGeom prst="line">
            <a:avLst/>
          </a:prstGeom>
          <a:noFill/>
          <a:ln w="9525">
            <a:solidFill>
              <a:schemeClr val="tx1"/>
            </a:solidFill>
            <a:round/>
            <a:headEnd/>
            <a:tailEnd/>
          </a:ln>
          <a:effectLst/>
        </p:spPr>
        <p:txBody>
          <a:bodyPr/>
          <a:lstStyle/>
          <a:p>
            <a:endParaRPr lang="en-US"/>
          </a:p>
        </p:txBody>
      </p:sp>
      <p:sp>
        <p:nvSpPr>
          <p:cNvPr id="239648" name="Line 32"/>
          <p:cNvSpPr>
            <a:spLocks noChangeShapeType="1"/>
          </p:cNvSpPr>
          <p:nvPr/>
        </p:nvSpPr>
        <p:spPr bwMode="auto">
          <a:xfrm flipH="1">
            <a:off x="204788" y="3268663"/>
            <a:ext cx="2343150" cy="0"/>
          </a:xfrm>
          <a:prstGeom prst="line">
            <a:avLst/>
          </a:prstGeom>
          <a:noFill/>
          <a:ln w="9525">
            <a:solidFill>
              <a:schemeClr val="tx1"/>
            </a:solidFill>
            <a:round/>
            <a:headEnd/>
            <a:tailEnd/>
          </a:ln>
          <a:effectLst/>
        </p:spPr>
        <p:txBody>
          <a:bodyPr/>
          <a:lstStyle/>
          <a:p>
            <a:endParaRPr lang="en-US"/>
          </a:p>
        </p:txBody>
      </p:sp>
      <p:sp>
        <p:nvSpPr>
          <p:cNvPr id="239649" name="Line 33"/>
          <p:cNvSpPr>
            <a:spLocks noChangeShapeType="1"/>
          </p:cNvSpPr>
          <p:nvPr/>
        </p:nvSpPr>
        <p:spPr bwMode="auto">
          <a:xfrm>
            <a:off x="200025" y="3263900"/>
            <a:ext cx="0" cy="1700213"/>
          </a:xfrm>
          <a:prstGeom prst="line">
            <a:avLst/>
          </a:prstGeom>
          <a:noFill/>
          <a:ln w="9525">
            <a:solidFill>
              <a:schemeClr val="tx1"/>
            </a:solidFill>
            <a:round/>
            <a:headEnd/>
            <a:tailEnd/>
          </a:ln>
          <a:effectLst/>
        </p:spPr>
        <p:txBody>
          <a:bodyPr/>
          <a:lstStyle/>
          <a:p>
            <a:endParaRPr lang="en-US"/>
          </a:p>
        </p:txBody>
      </p:sp>
      <p:sp>
        <p:nvSpPr>
          <p:cNvPr id="239650" name="Line 34"/>
          <p:cNvSpPr>
            <a:spLocks noChangeShapeType="1"/>
          </p:cNvSpPr>
          <p:nvPr/>
        </p:nvSpPr>
        <p:spPr bwMode="auto">
          <a:xfrm>
            <a:off x="190500" y="4968875"/>
            <a:ext cx="3957638" cy="0"/>
          </a:xfrm>
          <a:prstGeom prst="line">
            <a:avLst/>
          </a:prstGeom>
          <a:noFill/>
          <a:ln w="9525">
            <a:solidFill>
              <a:schemeClr val="tx1"/>
            </a:solidFill>
            <a:round/>
            <a:headEnd/>
            <a:tailEnd/>
          </a:ln>
          <a:effectLst/>
        </p:spPr>
        <p:txBody>
          <a:bodyPr/>
          <a:lstStyle/>
          <a:p>
            <a:endParaRPr lang="en-US"/>
          </a:p>
        </p:txBody>
      </p:sp>
      <p:cxnSp>
        <p:nvCxnSpPr>
          <p:cNvPr id="239651" name="AutoShape 35"/>
          <p:cNvCxnSpPr>
            <a:cxnSpLocks noChangeShapeType="1"/>
            <a:stCxn id="239632" idx="2"/>
            <a:endCxn id="239633" idx="0"/>
          </p:cNvCxnSpPr>
          <p:nvPr/>
        </p:nvCxnSpPr>
        <p:spPr bwMode="auto">
          <a:xfrm rot="16200000" flipH="1">
            <a:off x="3444876" y="4441825"/>
            <a:ext cx="322262" cy="1087437"/>
          </a:xfrm>
          <a:prstGeom prst="bentConnector3">
            <a:avLst>
              <a:gd name="adj1" fmla="val 42361"/>
            </a:avLst>
          </a:prstGeom>
          <a:noFill/>
          <a:ln w="9525">
            <a:solidFill>
              <a:schemeClr val="tx1"/>
            </a:solidFill>
            <a:miter lim="800000"/>
            <a:headEnd/>
            <a:tailEnd type="arrow" w="med" len="med"/>
          </a:ln>
          <a:effectLst/>
        </p:spPr>
      </p:cxnSp>
      <p:sp>
        <p:nvSpPr>
          <p:cNvPr id="239652" name="Rectangle 36"/>
          <p:cNvSpPr>
            <a:spLocks noChangeArrowheads="1"/>
          </p:cNvSpPr>
          <p:nvPr/>
        </p:nvSpPr>
        <p:spPr bwMode="auto">
          <a:xfrm>
            <a:off x="554038" y="6351588"/>
            <a:ext cx="7988300" cy="336550"/>
          </a:xfrm>
          <a:prstGeom prst="rect">
            <a:avLst/>
          </a:prstGeom>
          <a:noFill/>
          <a:ln w="9525">
            <a:noFill/>
            <a:miter lim="800000"/>
            <a:headEnd/>
            <a:tailEnd type="none" w="lg" len="lg"/>
          </a:ln>
          <a:effectLst/>
        </p:spPr>
        <p:txBody>
          <a:bodyPr anchor="ctr">
            <a:spAutoFit/>
          </a:bodyPr>
          <a:lstStyle/>
          <a:p>
            <a:endParaRPr lang="en-US" sz="1600"/>
          </a:p>
        </p:txBody>
      </p:sp>
      <p:sp>
        <p:nvSpPr>
          <p:cNvPr id="239619" name="Text Box 3"/>
          <p:cNvSpPr txBox="1">
            <a:spLocks noChangeArrowheads="1"/>
          </p:cNvSpPr>
          <p:nvPr/>
        </p:nvSpPr>
        <p:spPr bwMode="auto">
          <a:xfrm>
            <a:off x="3386138" y="366713"/>
            <a:ext cx="2870200" cy="527050"/>
          </a:xfrm>
          <a:prstGeom prst="rect">
            <a:avLst/>
          </a:prstGeom>
          <a:noFill/>
          <a:ln w="9525">
            <a:solidFill>
              <a:schemeClr val="tx1"/>
            </a:solidFill>
            <a:miter lim="800000"/>
            <a:headEnd/>
            <a:tailEnd/>
          </a:ln>
          <a:effectLst/>
        </p:spPr>
        <p:txBody>
          <a:bodyPr>
            <a:spAutoFit/>
          </a:bodyPr>
          <a:lstStyle/>
          <a:p>
            <a:pPr algn="ctr">
              <a:spcBef>
                <a:spcPct val="50000"/>
              </a:spcBef>
            </a:pPr>
            <a:r>
              <a:rPr lang="en-US" sz="1400">
                <a:latin typeface="Times New Roman" pitchFamily="18" charset="0"/>
              </a:rPr>
              <a:t>  Calculate infiltration capacity f</a:t>
            </a:r>
            <a:r>
              <a:rPr lang="en-US" sz="1400" baseline="-25000">
                <a:latin typeface="Times New Roman" pitchFamily="18" charset="0"/>
              </a:rPr>
              <a:t>c</a:t>
            </a:r>
            <a:r>
              <a:rPr lang="en-US" sz="1400">
                <a:latin typeface="Times New Roman" pitchFamily="18" charset="0"/>
              </a:rPr>
              <a:t> from F</a:t>
            </a:r>
            <a:r>
              <a:rPr lang="en-US" sz="1400" baseline="-25000">
                <a:latin typeface="Times New Roman" pitchFamily="18" charset="0"/>
              </a:rPr>
              <a:t>t</a:t>
            </a:r>
            <a:r>
              <a:rPr lang="en-US" sz="1400">
                <a:latin typeface="Times New Roman" pitchFamily="18" charset="0"/>
              </a:rPr>
              <a:t>, column 1 of table.</a:t>
            </a:r>
          </a:p>
        </p:txBody>
      </p:sp>
      <p:sp>
        <p:nvSpPr>
          <p:cNvPr id="239653" name="Text Box 37"/>
          <p:cNvSpPr txBox="1">
            <a:spLocks noChangeArrowheads="1"/>
          </p:cNvSpPr>
          <p:nvPr/>
        </p:nvSpPr>
        <p:spPr bwMode="auto">
          <a:xfrm>
            <a:off x="3308350" y="287338"/>
            <a:ext cx="312738"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A</a:t>
            </a:r>
          </a:p>
        </p:txBody>
      </p:sp>
      <p:sp>
        <p:nvSpPr>
          <p:cNvPr id="239655" name="Text Box 39"/>
          <p:cNvSpPr txBox="1">
            <a:spLocks noChangeArrowheads="1"/>
          </p:cNvSpPr>
          <p:nvPr/>
        </p:nvSpPr>
        <p:spPr bwMode="auto">
          <a:xfrm>
            <a:off x="4638675" y="1668463"/>
            <a:ext cx="303213"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C</a:t>
            </a:r>
          </a:p>
        </p:txBody>
      </p:sp>
      <p:sp>
        <p:nvSpPr>
          <p:cNvPr id="239656" name="Text Box 40"/>
          <p:cNvSpPr txBox="1">
            <a:spLocks noChangeArrowheads="1"/>
          </p:cNvSpPr>
          <p:nvPr/>
        </p:nvSpPr>
        <p:spPr bwMode="auto">
          <a:xfrm>
            <a:off x="998538" y="1722438"/>
            <a:ext cx="303212"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B</a:t>
            </a:r>
          </a:p>
        </p:txBody>
      </p:sp>
      <p:sp>
        <p:nvSpPr>
          <p:cNvPr id="239657" name="Text Box 41"/>
          <p:cNvSpPr txBox="1">
            <a:spLocks noChangeArrowheads="1"/>
          </p:cNvSpPr>
          <p:nvPr/>
        </p:nvSpPr>
        <p:spPr bwMode="auto">
          <a:xfrm>
            <a:off x="419100" y="3514725"/>
            <a:ext cx="312738"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D</a:t>
            </a:r>
          </a:p>
        </p:txBody>
      </p:sp>
      <p:sp>
        <p:nvSpPr>
          <p:cNvPr id="239658" name="Text Box 42"/>
          <p:cNvSpPr txBox="1">
            <a:spLocks noChangeArrowheads="1"/>
          </p:cNvSpPr>
          <p:nvPr/>
        </p:nvSpPr>
        <p:spPr bwMode="auto">
          <a:xfrm>
            <a:off x="6643688" y="3805238"/>
            <a:ext cx="292100"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E</a:t>
            </a:r>
          </a:p>
        </p:txBody>
      </p:sp>
      <p:grpSp>
        <p:nvGrpSpPr>
          <p:cNvPr id="239661" name="Group 45"/>
          <p:cNvGrpSpPr>
            <a:grpSpLocks/>
          </p:cNvGrpSpPr>
          <p:nvPr/>
        </p:nvGrpSpPr>
        <p:grpSpPr bwMode="auto">
          <a:xfrm>
            <a:off x="2571750" y="5095875"/>
            <a:ext cx="3117850" cy="684213"/>
            <a:chOff x="1416" y="3210"/>
            <a:chExt cx="1964" cy="431"/>
          </a:xfrm>
        </p:grpSpPr>
        <p:sp>
          <p:nvSpPr>
            <p:cNvPr id="239633" name="Text Box 17"/>
            <p:cNvSpPr txBox="1">
              <a:spLocks noChangeArrowheads="1"/>
            </p:cNvSpPr>
            <p:nvPr/>
          </p:nvSpPr>
          <p:spPr bwMode="auto">
            <a:xfrm>
              <a:off x="1440" y="3242"/>
              <a:ext cx="1940" cy="399"/>
            </a:xfrm>
            <a:prstGeom prst="rect">
              <a:avLst/>
            </a:prstGeom>
            <a:noFill/>
            <a:ln w="9525">
              <a:solidFill>
                <a:schemeClr val="tx1"/>
              </a:solidFill>
              <a:miter lim="800000"/>
              <a:headEnd/>
              <a:tailEnd/>
            </a:ln>
            <a:effectLst/>
          </p:spPr>
          <p:txBody>
            <a:bodyPr>
              <a:spAutoFit/>
            </a:bodyPr>
            <a:lstStyle/>
            <a:p>
              <a:pPr algn="ctr">
                <a:spcBef>
                  <a:spcPct val="50000"/>
                </a:spcBef>
              </a:pPr>
              <a:r>
                <a:rPr lang="en-US" sz="1400">
                  <a:latin typeface="Times New Roman" pitchFamily="18" charset="0"/>
                </a:rPr>
                <a:t>Infiltration is f</a:t>
              </a:r>
              <a:r>
                <a:rPr lang="en-US" sz="1400" baseline="-25000">
                  <a:latin typeface="Times New Roman" pitchFamily="18" charset="0"/>
                </a:rPr>
                <a:t>t</a:t>
              </a:r>
              <a:r>
                <a:rPr lang="en-US" sz="1400">
                  <a:latin typeface="Times New Roman" pitchFamily="18" charset="0"/>
                </a:rPr>
                <a:t> = F</a:t>
              </a:r>
              <a:r>
                <a:rPr lang="en-US" sz="1400" baseline="-25000">
                  <a:latin typeface="Times New Roman" pitchFamily="18" charset="0"/>
                </a:rPr>
                <a:t>t+</a:t>
              </a:r>
              <a:r>
                <a:rPr lang="en-US" sz="1400" baseline="-25000">
                  <a:latin typeface="Symbol" pitchFamily="18" charset="2"/>
                </a:rPr>
                <a:t>D</a:t>
              </a:r>
              <a:r>
                <a:rPr lang="en-US" sz="1400" baseline="-25000">
                  <a:latin typeface="Times New Roman" pitchFamily="18" charset="0"/>
                </a:rPr>
                <a:t>t</a:t>
              </a:r>
              <a:r>
                <a:rPr lang="en-US" sz="1400">
                  <a:latin typeface="Times New Roman" pitchFamily="18" charset="0"/>
                </a:rPr>
                <a:t>-F</a:t>
              </a:r>
              <a:r>
                <a:rPr lang="en-US" sz="1400" baseline="-25000">
                  <a:latin typeface="Times New Roman" pitchFamily="18" charset="0"/>
                </a:rPr>
                <a:t>t</a:t>
              </a:r>
              <a:r>
                <a:rPr lang="en-US" sz="1400">
                  <a:latin typeface="Times New Roman" pitchFamily="18" charset="0"/>
                </a:rPr>
                <a:t> </a:t>
              </a:r>
            </a:p>
            <a:p>
              <a:pPr algn="ctr">
                <a:spcBef>
                  <a:spcPct val="50000"/>
                </a:spcBef>
              </a:pPr>
              <a:r>
                <a:rPr lang="en-US" sz="1400">
                  <a:latin typeface="Times New Roman" pitchFamily="18" charset="0"/>
                </a:rPr>
                <a:t>Runoff generated is  r</a:t>
              </a:r>
              <a:r>
                <a:rPr lang="en-US" sz="1400" baseline="-25000">
                  <a:latin typeface="Times New Roman" pitchFamily="18" charset="0"/>
                </a:rPr>
                <a:t>t</a:t>
              </a:r>
              <a:r>
                <a:rPr lang="en-US" sz="1400">
                  <a:latin typeface="Times New Roman" pitchFamily="18" charset="0"/>
                </a:rPr>
                <a:t>= w</a:t>
              </a:r>
              <a:r>
                <a:rPr lang="en-US" sz="1400" baseline="-25000">
                  <a:latin typeface="Times New Roman" pitchFamily="18" charset="0"/>
                </a:rPr>
                <a:t>t</a:t>
              </a:r>
              <a:r>
                <a:rPr lang="en-US" sz="1400">
                  <a:latin typeface="Symbol" pitchFamily="18" charset="2"/>
                </a:rPr>
                <a:t>D</a:t>
              </a:r>
              <a:r>
                <a:rPr lang="en-US" sz="1400">
                  <a:latin typeface="Times New Roman" pitchFamily="18" charset="0"/>
                </a:rPr>
                <a:t>t - f</a:t>
              </a:r>
              <a:r>
                <a:rPr lang="en-US" sz="1400" baseline="-25000">
                  <a:latin typeface="Times New Roman" pitchFamily="18" charset="0"/>
                </a:rPr>
                <a:t>t</a:t>
              </a:r>
              <a:r>
                <a:rPr lang="en-US" sz="1400">
                  <a:latin typeface="Times New Roman" pitchFamily="18" charset="0"/>
                </a:rPr>
                <a:t> </a:t>
              </a:r>
              <a:endParaRPr lang="en-US" sz="1400" baseline="-25000">
                <a:latin typeface="Times New Roman" pitchFamily="18" charset="0"/>
              </a:endParaRPr>
            </a:p>
          </p:txBody>
        </p:sp>
        <p:sp>
          <p:nvSpPr>
            <p:cNvPr id="239659" name="Text Box 43"/>
            <p:cNvSpPr txBox="1">
              <a:spLocks noChangeArrowheads="1"/>
            </p:cNvSpPr>
            <p:nvPr/>
          </p:nvSpPr>
          <p:spPr bwMode="auto">
            <a:xfrm>
              <a:off x="1416" y="3210"/>
              <a:ext cx="178" cy="192"/>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F</a:t>
              </a:r>
            </a:p>
          </p:txBody>
        </p:sp>
      </p:grpSp>
      <p:sp>
        <p:nvSpPr>
          <p:cNvPr id="239660" name="Text Box 44"/>
          <p:cNvSpPr txBox="1">
            <a:spLocks noChangeArrowheads="1"/>
          </p:cNvSpPr>
          <p:nvPr/>
        </p:nvSpPr>
        <p:spPr bwMode="auto">
          <a:xfrm>
            <a:off x="2751138" y="5892800"/>
            <a:ext cx="312737" cy="304800"/>
          </a:xfrm>
          <a:prstGeom prst="rect">
            <a:avLst/>
          </a:prstGeom>
          <a:noFill/>
          <a:ln w="9525">
            <a:noFill/>
            <a:miter lim="800000"/>
            <a:headEnd/>
            <a:tailEnd type="none" w="lg" len="lg"/>
          </a:ln>
          <a:effectLst/>
        </p:spPr>
        <p:txBody>
          <a:bodyPr wrap="none">
            <a:spAutoFit/>
          </a:bodyPr>
          <a:lstStyle/>
          <a:p>
            <a:r>
              <a:rPr lang="en-US" sz="1400">
                <a:latin typeface="Times New Roman" pitchFamily="18" charset="0"/>
              </a:rPr>
              <a:t>G</a:t>
            </a:r>
          </a:p>
        </p:txBody>
      </p:sp>
      <p:sp>
        <p:nvSpPr>
          <p:cNvPr id="2" name="Footer Placeholder 1">
            <a:extLst>
              <a:ext uri="{FF2B5EF4-FFF2-40B4-BE49-F238E27FC236}">
                <a16:creationId xmlns:a16="http://schemas.microsoft.com/office/drawing/2014/main" id="{978B5D84-1504-D0B8-E3B0-245A52B6B38F}"/>
              </a:ext>
            </a:extLst>
          </p:cNvPr>
          <p:cNvSpPr>
            <a:spLocks noGrp="1"/>
          </p:cNvSpPr>
          <p:nvPr>
            <p:ph type="ftr" sz="quarter" idx="11"/>
          </p:nvPr>
        </p:nvSpPr>
        <p:spPr/>
        <p:txBody>
          <a:bodyPr/>
          <a:lstStyle/>
          <a:p>
            <a:r>
              <a:rPr lang="en-US"/>
              <a:t>CVEN 5333 – Physical Hydrology;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31" name="Rectangle 7"/>
          <p:cNvSpPr>
            <a:spLocks noChangeArrowheads="1"/>
          </p:cNvSpPr>
          <p:nvPr/>
        </p:nvSpPr>
        <p:spPr bwMode="auto">
          <a:xfrm>
            <a:off x="1627188" y="5740400"/>
            <a:ext cx="6288087"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pic>
        <p:nvPicPr>
          <p:cNvPr id="329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7666"/>
            <a:ext cx="9293755" cy="347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C982C6D2-9AAB-58D3-0CDE-4B60A3F0B3C2}"/>
              </a:ext>
            </a:extLst>
          </p:cNvPr>
          <p:cNvSpPr>
            <a:spLocks noGrp="1"/>
          </p:cNvSpPr>
          <p:nvPr>
            <p:ph type="ftr" sz="quarter" idx="11"/>
          </p:nvPr>
        </p:nvSpPr>
        <p:spPr/>
        <p:txBody>
          <a:bodyPr/>
          <a:lstStyle/>
          <a:p>
            <a:r>
              <a:rPr lang="en-US"/>
              <a:t>CVEN 5333 – Physical Hydrology;</a:t>
            </a:r>
          </a:p>
        </p:txBody>
      </p:sp>
    </p:spTree>
    <p:extLst>
      <p:ext uri="{BB962C8B-B14F-4D97-AF65-F5344CB8AC3E}">
        <p14:creationId xmlns:p14="http://schemas.microsoft.com/office/powerpoint/2010/main" val="3890597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20" name="Object 8"/>
          <p:cNvGraphicFramePr>
            <a:graphicFrameLocks noChangeAspect="1"/>
          </p:cNvGraphicFramePr>
          <p:nvPr/>
        </p:nvGraphicFramePr>
        <p:xfrm>
          <a:off x="0" y="1541463"/>
          <a:ext cx="9642475" cy="4937125"/>
        </p:xfrm>
        <a:graphic>
          <a:graphicData uri="http://schemas.openxmlformats.org/presentationml/2006/ole">
            <mc:AlternateContent xmlns:mc="http://schemas.openxmlformats.org/markup-compatibility/2006">
              <mc:Choice xmlns:v="urn:schemas-microsoft-com:vml" Requires="v">
                <p:oleObj name="Document" r:id="rId2" imgW="8626358" imgH="4422822" progId="Word.Document.8">
                  <p:embed/>
                </p:oleObj>
              </mc:Choice>
              <mc:Fallback>
                <p:oleObj name="Document" r:id="rId2" imgW="8626358" imgH="4422822" progId="Word.Document.8">
                  <p:embed/>
                  <p:pic>
                    <p:nvPicPr>
                      <p:cNvPr id="32052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1463"/>
                        <a:ext cx="96424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521" name="Rectangle 9"/>
          <p:cNvSpPr>
            <a:spLocks noChangeArrowheads="1"/>
          </p:cNvSpPr>
          <p:nvPr/>
        </p:nvSpPr>
        <p:spPr bwMode="auto">
          <a:xfrm>
            <a:off x="0" y="330200"/>
            <a:ext cx="8840788" cy="822325"/>
          </a:xfrm>
          <a:prstGeom prst="rect">
            <a:avLst/>
          </a:prstGeom>
          <a:noFill/>
          <a:ln w="9525">
            <a:noFill/>
            <a:miter lim="800000"/>
            <a:headEnd/>
            <a:tailEnd type="none" w="lg" len="lg"/>
          </a:ln>
          <a:effectLst/>
        </p:spPr>
        <p:txBody>
          <a:bodyPr anchor="ctr">
            <a:spAutoFit/>
          </a:bodyPr>
          <a:lstStyle/>
          <a:p>
            <a:pPr algn="ctr"/>
            <a:r>
              <a:rPr lang="en-US" sz="2400"/>
              <a:t>Equations for variable surface water input intensity infiltration calculation.</a:t>
            </a:r>
          </a:p>
        </p:txBody>
      </p:sp>
      <p:sp>
        <p:nvSpPr>
          <p:cNvPr id="2" name="Footer Placeholder 1">
            <a:extLst>
              <a:ext uri="{FF2B5EF4-FFF2-40B4-BE49-F238E27FC236}">
                <a16:creationId xmlns:a16="http://schemas.microsoft.com/office/drawing/2014/main" id="{A9400E8A-3D6F-DAD5-45D8-8E0870F10800}"/>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78" name="Picture 54"/>
          <p:cNvPicPr>
            <a:picLocks noChangeAspect="1" noChangeArrowheads="1"/>
          </p:cNvPicPr>
          <p:nvPr/>
        </p:nvPicPr>
        <p:blipFill>
          <a:blip r:embed="rId3" cstate="print"/>
          <a:srcRect/>
          <a:stretch>
            <a:fillRect/>
          </a:stretch>
        </p:blipFill>
        <p:spPr bwMode="auto">
          <a:xfrm>
            <a:off x="1038225" y="111125"/>
            <a:ext cx="7067550" cy="5495925"/>
          </a:xfrm>
          <a:prstGeom prst="rect">
            <a:avLst/>
          </a:prstGeom>
          <a:noFill/>
          <a:ln w="9525">
            <a:noFill/>
            <a:miter lim="800000"/>
            <a:headEnd/>
            <a:tailEnd type="none" w="lg" len="lg"/>
          </a:ln>
          <a:effectLst/>
        </p:spPr>
      </p:pic>
      <p:sp>
        <p:nvSpPr>
          <p:cNvPr id="257031" name="Rectangle 7"/>
          <p:cNvSpPr>
            <a:spLocks noChangeArrowheads="1"/>
          </p:cNvSpPr>
          <p:nvPr/>
        </p:nvSpPr>
        <p:spPr bwMode="auto">
          <a:xfrm>
            <a:off x="1627188" y="5740400"/>
            <a:ext cx="6288087"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57053" name="Rectangle 29"/>
          <p:cNvSpPr>
            <a:spLocks noChangeArrowheads="1"/>
          </p:cNvSpPr>
          <p:nvPr/>
        </p:nvSpPr>
        <p:spPr bwMode="auto">
          <a:xfrm>
            <a:off x="3654425" y="4306888"/>
            <a:ext cx="8445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0.00005</a:t>
            </a:r>
          </a:p>
        </p:txBody>
      </p:sp>
      <p:sp>
        <p:nvSpPr>
          <p:cNvPr id="257058" name="Rectangle 34"/>
          <p:cNvSpPr>
            <a:spLocks noChangeArrowheads="1"/>
          </p:cNvSpPr>
          <p:nvPr/>
        </p:nvSpPr>
        <p:spPr bwMode="auto">
          <a:xfrm>
            <a:off x="4435475" y="3878263"/>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0.146</a:t>
            </a:r>
          </a:p>
        </p:txBody>
      </p:sp>
      <p:sp>
        <p:nvSpPr>
          <p:cNvPr id="257060" name="Rectangle 36"/>
          <p:cNvSpPr>
            <a:spLocks noChangeArrowheads="1"/>
          </p:cNvSpPr>
          <p:nvPr/>
        </p:nvSpPr>
        <p:spPr bwMode="auto">
          <a:xfrm>
            <a:off x="5048250" y="3414713"/>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0.303</a:t>
            </a:r>
          </a:p>
        </p:txBody>
      </p:sp>
      <p:sp>
        <p:nvSpPr>
          <p:cNvPr id="257063" name="Rectangle 39"/>
          <p:cNvSpPr>
            <a:spLocks noChangeArrowheads="1"/>
          </p:cNvSpPr>
          <p:nvPr/>
        </p:nvSpPr>
        <p:spPr bwMode="auto">
          <a:xfrm>
            <a:off x="6229350" y="3856038"/>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0.159</a:t>
            </a:r>
          </a:p>
        </p:txBody>
      </p:sp>
      <p:sp>
        <p:nvSpPr>
          <p:cNvPr id="257065" name="Rectangle 41"/>
          <p:cNvSpPr>
            <a:spLocks noChangeArrowheads="1"/>
          </p:cNvSpPr>
          <p:nvPr/>
        </p:nvSpPr>
        <p:spPr bwMode="auto">
          <a:xfrm>
            <a:off x="6846888" y="3790950"/>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0.178</a:t>
            </a:r>
          </a:p>
        </p:txBody>
      </p:sp>
      <p:sp>
        <p:nvSpPr>
          <p:cNvPr id="2" name="Footer Placeholder 1">
            <a:extLst>
              <a:ext uri="{FF2B5EF4-FFF2-40B4-BE49-F238E27FC236}">
                <a16:creationId xmlns:a16="http://schemas.microsoft.com/office/drawing/2014/main" id="{A33AD24D-C47D-CC0E-A551-3357BDE60D61}"/>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3" name="Picture 13"/>
          <p:cNvPicPr>
            <a:picLocks noChangeAspect="1" noChangeArrowheads="1"/>
          </p:cNvPicPr>
          <p:nvPr/>
        </p:nvPicPr>
        <p:blipFill>
          <a:blip r:embed="rId3" cstate="print"/>
          <a:srcRect/>
          <a:stretch>
            <a:fillRect/>
          </a:stretch>
        </p:blipFill>
        <p:spPr bwMode="auto">
          <a:xfrm>
            <a:off x="1033463" y="158750"/>
            <a:ext cx="7077075" cy="5454650"/>
          </a:xfrm>
          <a:prstGeom prst="rect">
            <a:avLst/>
          </a:prstGeom>
          <a:noFill/>
          <a:ln w="9525">
            <a:noFill/>
            <a:miter lim="800000"/>
            <a:headEnd/>
            <a:tailEnd type="none" w="lg" len="lg"/>
          </a:ln>
          <a:effectLst/>
        </p:spPr>
      </p:pic>
      <p:sp>
        <p:nvSpPr>
          <p:cNvPr id="266246" name="Rectangle 6"/>
          <p:cNvSpPr>
            <a:spLocks noChangeArrowheads="1"/>
          </p:cNvSpPr>
          <p:nvPr/>
        </p:nvSpPr>
        <p:spPr bwMode="auto">
          <a:xfrm>
            <a:off x="1474788" y="5721350"/>
            <a:ext cx="6657975"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66248" name="Rectangle 8"/>
          <p:cNvSpPr>
            <a:spLocks noChangeArrowheads="1"/>
          </p:cNvSpPr>
          <p:nvPr/>
        </p:nvSpPr>
        <p:spPr bwMode="auto">
          <a:xfrm>
            <a:off x="4425950" y="4252913"/>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0.032</a:t>
            </a:r>
          </a:p>
        </p:txBody>
      </p:sp>
      <p:sp>
        <p:nvSpPr>
          <p:cNvPr id="266249" name="Rectangle 9"/>
          <p:cNvSpPr>
            <a:spLocks noChangeArrowheads="1"/>
          </p:cNvSpPr>
          <p:nvPr/>
        </p:nvSpPr>
        <p:spPr bwMode="auto">
          <a:xfrm>
            <a:off x="5070475" y="3695700"/>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0.282</a:t>
            </a:r>
          </a:p>
        </p:txBody>
      </p:sp>
      <p:sp>
        <p:nvSpPr>
          <p:cNvPr id="266250" name="Rectangle 10"/>
          <p:cNvSpPr>
            <a:spLocks noChangeArrowheads="1"/>
          </p:cNvSpPr>
          <p:nvPr/>
        </p:nvSpPr>
        <p:spPr bwMode="auto">
          <a:xfrm>
            <a:off x="6262688" y="3781425"/>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0.249</a:t>
            </a:r>
          </a:p>
        </p:txBody>
      </p:sp>
      <p:sp>
        <p:nvSpPr>
          <p:cNvPr id="266251" name="Rectangle 11"/>
          <p:cNvSpPr>
            <a:spLocks noChangeArrowheads="1"/>
          </p:cNvSpPr>
          <p:nvPr/>
        </p:nvSpPr>
        <p:spPr bwMode="auto">
          <a:xfrm>
            <a:off x="6865938" y="3629025"/>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0.289</a:t>
            </a:r>
          </a:p>
        </p:txBody>
      </p:sp>
      <p:sp>
        <p:nvSpPr>
          <p:cNvPr id="266252" name="Rectangle 12"/>
          <p:cNvSpPr>
            <a:spLocks noChangeArrowheads="1"/>
          </p:cNvSpPr>
          <p:nvPr/>
        </p:nvSpPr>
        <p:spPr bwMode="auto">
          <a:xfrm>
            <a:off x="5643563" y="4319588"/>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0.004</a:t>
            </a:r>
          </a:p>
        </p:txBody>
      </p:sp>
      <p:sp>
        <p:nvSpPr>
          <p:cNvPr id="2" name="Footer Placeholder 1">
            <a:extLst>
              <a:ext uri="{FF2B5EF4-FFF2-40B4-BE49-F238E27FC236}">
                <a16:creationId xmlns:a16="http://schemas.microsoft.com/office/drawing/2014/main" id="{B6FCD237-4497-3923-6DC3-FF7B99559457}"/>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73" name="Picture 9"/>
          <p:cNvPicPr>
            <a:picLocks noChangeAspect="1" noChangeArrowheads="1"/>
          </p:cNvPicPr>
          <p:nvPr/>
        </p:nvPicPr>
        <p:blipFill>
          <a:blip r:embed="rId3" cstate="print"/>
          <a:srcRect/>
          <a:stretch>
            <a:fillRect/>
          </a:stretch>
        </p:blipFill>
        <p:spPr bwMode="auto">
          <a:xfrm>
            <a:off x="1033463" y="69850"/>
            <a:ext cx="7077075" cy="5454650"/>
          </a:xfrm>
          <a:prstGeom prst="rect">
            <a:avLst/>
          </a:prstGeom>
          <a:noFill/>
          <a:ln w="9525">
            <a:noFill/>
            <a:miter lim="800000"/>
            <a:headEnd/>
            <a:tailEnd type="none" w="lg" len="lg"/>
          </a:ln>
          <a:effectLst/>
        </p:spPr>
      </p:pic>
      <p:sp>
        <p:nvSpPr>
          <p:cNvPr id="267267" name="Rectangle 3"/>
          <p:cNvSpPr>
            <a:spLocks noChangeArrowheads="1"/>
          </p:cNvSpPr>
          <p:nvPr/>
        </p:nvSpPr>
        <p:spPr bwMode="auto">
          <a:xfrm>
            <a:off x="1474788" y="5721350"/>
            <a:ext cx="6657975" cy="304800"/>
          </a:xfrm>
          <a:prstGeom prst="rect">
            <a:avLst/>
          </a:prstGeom>
          <a:noFill/>
          <a:ln w="9525">
            <a:noFill/>
            <a:miter lim="800000"/>
            <a:headEnd/>
            <a:tailEnd type="none" w="lg" len="lg"/>
          </a:ln>
          <a:effectLst/>
        </p:spPr>
        <p:txBody>
          <a:bodyPr anchor="ctr">
            <a:spAutoFit/>
          </a:bodyPr>
          <a:lstStyle/>
          <a:p>
            <a:endParaRPr lang="en-US" sz="1400">
              <a:latin typeface="Times New Roman" pitchFamily="18" charset="0"/>
            </a:endParaRPr>
          </a:p>
        </p:txBody>
      </p:sp>
      <p:sp>
        <p:nvSpPr>
          <p:cNvPr id="267268" name="Rectangle 4"/>
          <p:cNvSpPr>
            <a:spLocks noChangeArrowheads="1"/>
          </p:cNvSpPr>
          <p:nvPr/>
        </p:nvSpPr>
        <p:spPr bwMode="auto">
          <a:xfrm>
            <a:off x="4381500" y="4252913"/>
            <a:ext cx="7429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0.0003</a:t>
            </a:r>
          </a:p>
        </p:txBody>
      </p:sp>
      <p:sp>
        <p:nvSpPr>
          <p:cNvPr id="267269" name="Rectangle 5"/>
          <p:cNvSpPr>
            <a:spLocks noChangeArrowheads="1"/>
          </p:cNvSpPr>
          <p:nvPr/>
        </p:nvSpPr>
        <p:spPr bwMode="auto">
          <a:xfrm>
            <a:off x="5027613" y="3856038"/>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0.165</a:t>
            </a:r>
          </a:p>
        </p:txBody>
      </p:sp>
      <p:sp>
        <p:nvSpPr>
          <p:cNvPr id="267270" name="Rectangle 6"/>
          <p:cNvSpPr>
            <a:spLocks noChangeArrowheads="1"/>
          </p:cNvSpPr>
          <p:nvPr/>
        </p:nvSpPr>
        <p:spPr bwMode="auto">
          <a:xfrm>
            <a:off x="6262688" y="4049713"/>
            <a:ext cx="641350" cy="336550"/>
          </a:xfrm>
          <a:prstGeom prst="rect">
            <a:avLst/>
          </a:prstGeom>
          <a:noFill/>
          <a:ln w="9525">
            <a:noFill/>
            <a:miter lim="800000"/>
            <a:headEnd/>
            <a:tailEnd type="none" w="lg" len="lg"/>
          </a:ln>
          <a:effectLst/>
        </p:spPr>
        <p:txBody>
          <a:bodyPr wrap="none">
            <a:spAutoFit/>
          </a:bodyPr>
          <a:lstStyle/>
          <a:p>
            <a:r>
              <a:rPr lang="en-US" sz="1600" b="1">
                <a:latin typeface="Times New Roman" pitchFamily="18" charset="0"/>
              </a:rPr>
              <a:t>0.080</a:t>
            </a:r>
          </a:p>
        </p:txBody>
      </p:sp>
      <p:sp>
        <p:nvSpPr>
          <p:cNvPr id="267271" name="Rectangle 7"/>
          <p:cNvSpPr>
            <a:spLocks noChangeArrowheads="1"/>
          </p:cNvSpPr>
          <p:nvPr/>
        </p:nvSpPr>
        <p:spPr bwMode="auto">
          <a:xfrm>
            <a:off x="6834188" y="3973513"/>
            <a:ext cx="641350" cy="336550"/>
          </a:xfrm>
          <a:prstGeom prst="rect">
            <a:avLst/>
          </a:prstGeom>
          <a:noFill/>
          <a:ln w="9525">
            <a:noFill/>
            <a:miter lim="800000"/>
            <a:headEnd/>
            <a:tailEnd type="none" w="lg" len="lg"/>
          </a:ln>
          <a:effectLst/>
        </p:spPr>
        <p:txBody>
          <a:bodyPr wrap="none">
            <a:spAutoFit/>
          </a:bodyPr>
          <a:lstStyle/>
          <a:p>
            <a:pPr fontAlgn="b"/>
            <a:r>
              <a:rPr lang="en-US" sz="1600" b="1">
                <a:latin typeface="Times New Roman" pitchFamily="18" charset="0"/>
              </a:rPr>
              <a:t>0.119</a:t>
            </a:r>
          </a:p>
        </p:txBody>
      </p:sp>
      <p:sp>
        <p:nvSpPr>
          <p:cNvPr id="2" name="Footer Placeholder 1">
            <a:extLst>
              <a:ext uri="{FF2B5EF4-FFF2-40B4-BE49-F238E27FC236}">
                <a16:creationId xmlns:a16="http://schemas.microsoft.com/office/drawing/2014/main" id="{5D7FB34D-7D3F-1BE3-D177-602C36F8CABC}"/>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Infiltration</a:t>
            </a:r>
            <a:br>
              <a:rPr lang="en-US" dirty="0"/>
            </a:br>
            <a:r>
              <a:rPr lang="en-US" sz="3600" i="1" dirty="0"/>
              <a:t>Reality</a:t>
            </a:r>
            <a:r>
              <a:rPr lang="is-IS" sz="3600" i="1" dirty="0"/>
              <a:t>…</a:t>
            </a:r>
            <a:endParaRPr lang="en-US" sz="3600" dirty="0"/>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pic>
        <p:nvPicPr>
          <p:cNvPr id="27650" name="Picture 2" descr="ttp://newsstand.clemson.edu/wp-content/uploads/2015/09/IMG_0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199"/>
            <a:ext cx="8229600" cy="462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4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Text Box 3"/>
          <p:cNvSpPr txBox="1">
            <a:spLocks noChangeArrowheads="1"/>
          </p:cNvSpPr>
          <p:nvPr/>
        </p:nvSpPr>
        <p:spPr bwMode="auto">
          <a:xfrm>
            <a:off x="1657350" y="5613400"/>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pic>
        <p:nvPicPr>
          <p:cNvPr id="268301" name="Picture 13" descr="b2"/>
          <p:cNvPicPr>
            <a:picLocks noChangeAspect="1" noChangeArrowheads="1"/>
          </p:cNvPicPr>
          <p:nvPr/>
        </p:nvPicPr>
        <p:blipFill>
          <a:blip r:embed="rId3" cstate="print"/>
          <a:srcRect l="42815" b="46562"/>
          <a:stretch>
            <a:fillRect/>
          </a:stretch>
        </p:blipFill>
        <p:spPr bwMode="auto">
          <a:xfrm>
            <a:off x="703263" y="417513"/>
            <a:ext cx="4287837" cy="3716337"/>
          </a:xfrm>
          <a:prstGeom prst="rect">
            <a:avLst/>
          </a:prstGeom>
          <a:noFill/>
        </p:spPr>
      </p:pic>
      <p:pic>
        <p:nvPicPr>
          <p:cNvPr id="268306" name="Picture 18" descr="b2"/>
          <p:cNvPicPr>
            <a:picLocks noChangeAspect="1" noChangeArrowheads="1"/>
          </p:cNvPicPr>
          <p:nvPr/>
        </p:nvPicPr>
        <p:blipFill>
          <a:blip r:embed="rId3" cstate="print"/>
          <a:srcRect l="42815" t="61038"/>
          <a:stretch>
            <a:fillRect/>
          </a:stretch>
        </p:blipFill>
        <p:spPr bwMode="auto">
          <a:xfrm>
            <a:off x="698500" y="4160838"/>
            <a:ext cx="4267200" cy="2697162"/>
          </a:xfrm>
          <a:prstGeom prst="rect">
            <a:avLst/>
          </a:prstGeom>
          <a:noFill/>
        </p:spPr>
      </p:pic>
      <p:sp>
        <p:nvSpPr>
          <p:cNvPr id="268307" name="Rectangle 19"/>
          <p:cNvSpPr>
            <a:spLocks noChangeArrowheads="1"/>
          </p:cNvSpPr>
          <p:nvPr/>
        </p:nvSpPr>
        <p:spPr bwMode="auto">
          <a:xfrm>
            <a:off x="4665663" y="2851150"/>
            <a:ext cx="298450" cy="141288"/>
          </a:xfrm>
          <a:prstGeom prst="rect">
            <a:avLst/>
          </a:prstGeom>
          <a:solidFill>
            <a:schemeClr val="bg1"/>
          </a:solidFill>
          <a:ln w="9525">
            <a:noFill/>
            <a:miter lim="800000"/>
            <a:headEnd/>
            <a:tailEnd type="none" w="lg" len="lg"/>
          </a:ln>
          <a:effectLst/>
        </p:spPr>
        <p:txBody>
          <a:bodyPr wrap="none" anchor="ctr"/>
          <a:lstStyle/>
          <a:p>
            <a:endParaRPr lang="en-US"/>
          </a:p>
        </p:txBody>
      </p:sp>
      <p:sp>
        <p:nvSpPr>
          <p:cNvPr id="268309" name="Rectangle 21"/>
          <p:cNvSpPr>
            <a:spLocks noChangeArrowheads="1"/>
          </p:cNvSpPr>
          <p:nvPr/>
        </p:nvSpPr>
        <p:spPr bwMode="auto">
          <a:xfrm>
            <a:off x="1243013" y="0"/>
            <a:ext cx="6699250" cy="519113"/>
          </a:xfrm>
          <a:prstGeom prst="rect">
            <a:avLst/>
          </a:prstGeom>
          <a:noFill/>
          <a:ln w="9525">
            <a:noFill/>
            <a:miter lim="800000"/>
            <a:headEnd/>
            <a:tailEnd type="none" w="lg" len="lg"/>
          </a:ln>
          <a:effectLst/>
        </p:spPr>
        <p:txBody>
          <a:bodyPr wrap="none">
            <a:spAutoFit/>
          </a:bodyPr>
          <a:lstStyle/>
          <a:p>
            <a:r>
              <a:rPr lang="en-US"/>
              <a:t>Saturation excess runoff generation mechanism</a:t>
            </a:r>
          </a:p>
        </p:txBody>
      </p:sp>
      <p:sp>
        <p:nvSpPr>
          <p:cNvPr id="268310" name="Text Box 22"/>
          <p:cNvSpPr txBox="1">
            <a:spLocks noChangeArrowheads="1"/>
          </p:cNvSpPr>
          <p:nvPr/>
        </p:nvSpPr>
        <p:spPr bwMode="auto">
          <a:xfrm>
            <a:off x="3965575" y="925513"/>
            <a:ext cx="4695825" cy="4291012"/>
          </a:xfrm>
          <a:prstGeom prst="rect">
            <a:avLst/>
          </a:prstGeom>
          <a:noFill/>
          <a:ln w="9525">
            <a:noFill/>
            <a:miter lim="800000"/>
            <a:headEnd/>
            <a:tailEnd type="none" w="lg" len="lg"/>
          </a:ln>
          <a:effectLst/>
        </p:spPr>
        <p:txBody>
          <a:bodyPr>
            <a:spAutoFit/>
          </a:bodyPr>
          <a:lstStyle/>
          <a:p>
            <a:pPr marL="461963" indent="-461963">
              <a:spcBef>
                <a:spcPct val="50000"/>
              </a:spcBef>
            </a:pPr>
            <a:r>
              <a:rPr lang="en-US" sz="2400"/>
              <a:t>Water table near surface</a:t>
            </a:r>
          </a:p>
          <a:p>
            <a:pPr marL="461963" indent="-461963">
              <a:spcBef>
                <a:spcPct val="50000"/>
              </a:spcBef>
              <a:buFont typeface="Symbol" pitchFamily="18" charset="2"/>
              <a:buChar char="Þ"/>
            </a:pPr>
            <a:r>
              <a:rPr lang="en-US" sz="2400"/>
              <a:t>Finite volume of water can infiltrate before soil completely saturated</a:t>
            </a:r>
          </a:p>
          <a:p>
            <a:pPr marL="461963" indent="-461963">
              <a:spcBef>
                <a:spcPct val="50000"/>
              </a:spcBef>
              <a:buFont typeface="Symbol" pitchFamily="18" charset="2"/>
              <a:buChar char="Þ"/>
            </a:pPr>
            <a:r>
              <a:rPr lang="en-US" sz="2400"/>
              <a:t>No further infiltration</a:t>
            </a:r>
          </a:p>
          <a:p>
            <a:pPr marL="461963" indent="-461963">
              <a:spcBef>
                <a:spcPct val="50000"/>
              </a:spcBef>
              <a:buFont typeface="Symbol" pitchFamily="18" charset="2"/>
              <a:buChar char="Þ"/>
            </a:pPr>
            <a:r>
              <a:rPr lang="en-US" sz="2400"/>
              <a:t>All further precipitation is runoff</a:t>
            </a:r>
          </a:p>
          <a:p>
            <a:pPr marL="461963" indent="-461963">
              <a:spcBef>
                <a:spcPct val="50000"/>
              </a:spcBef>
              <a:buFont typeface="Symbol" pitchFamily="18" charset="2"/>
              <a:buChar char="Þ"/>
            </a:pPr>
            <a:r>
              <a:rPr lang="en-US" sz="2400"/>
              <a:t>Occurs in lowlands, zones of convergent topography</a:t>
            </a:r>
          </a:p>
          <a:p>
            <a:pPr marL="461963" indent="-461963">
              <a:spcBef>
                <a:spcPct val="50000"/>
              </a:spcBef>
            </a:pPr>
            <a:r>
              <a:rPr lang="en-US" sz="2400"/>
              <a:t>Partial contributing area concept</a:t>
            </a:r>
          </a:p>
        </p:txBody>
      </p:sp>
      <p:sp>
        <p:nvSpPr>
          <p:cNvPr id="268311" name="Text Box 23"/>
          <p:cNvSpPr txBox="1">
            <a:spLocks noChangeArrowheads="1"/>
          </p:cNvSpPr>
          <p:nvPr/>
        </p:nvSpPr>
        <p:spPr bwMode="auto">
          <a:xfrm>
            <a:off x="4079875" y="5486400"/>
            <a:ext cx="3924300" cy="1160463"/>
          </a:xfrm>
          <a:prstGeom prst="rect">
            <a:avLst/>
          </a:prstGeom>
          <a:noFill/>
          <a:ln w="9525">
            <a:noFill/>
            <a:miter lim="800000"/>
            <a:headEnd/>
            <a:tailEnd type="none" w="lg" len="lg"/>
          </a:ln>
          <a:effectLst/>
        </p:spPr>
        <p:txBody>
          <a:bodyPr>
            <a:spAutoFit/>
          </a:bodyPr>
          <a:lstStyle/>
          <a:p>
            <a:pPr>
              <a:spcBef>
                <a:spcPct val="50000"/>
              </a:spcBef>
            </a:pPr>
            <a:r>
              <a:rPr lang="en-US"/>
              <a:t>Dunne Mechanism</a:t>
            </a:r>
          </a:p>
          <a:p>
            <a:pPr>
              <a:spcBef>
                <a:spcPct val="50000"/>
              </a:spcBef>
            </a:pPr>
            <a:r>
              <a:rPr lang="en-US"/>
              <a:t>Saturation from Below</a:t>
            </a:r>
          </a:p>
        </p:txBody>
      </p:sp>
      <p:sp>
        <p:nvSpPr>
          <p:cNvPr id="2" name="Footer Placeholder 1">
            <a:extLst>
              <a:ext uri="{FF2B5EF4-FFF2-40B4-BE49-F238E27FC236}">
                <a16:creationId xmlns:a16="http://schemas.microsoft.com/office/drawing/2014/main" id="{D8441F20-3538-32BB-6C51-150D8BA91718}"/>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3" name="Text Box 5"/>
          <p:cNvSpPr txBox="1">
            <a:spLocks noChangeArrowheads="1"/>
          </p:cNvSpPr>
          <p:nvPr/>
        </p:nvSpPr>
        <p:spPr bwMode="auto">
          <a:xfrm>
            <a:off x="1330325" y="5753100"/>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grpSp>
        <p:nvGrpSpPr>
          <p:cNvPr id="242700" name="Group 12"/>
          <p:cNvGrpSpPr>
            <a:grpSpLocks/>
          </p:cNvGrpSpPr>
          <p:nvPr/>
        </p:nvGrpSpPr>
        <p:grpSpPr bwMode="auto">
          <a:xfrm>
            <a:off x="412750" y="528638"/>
            <a:ext cx="3332163" cy="6329362"/>
            <a:chOff x="1036" y="124"/>
            <a:chExt cx="1600" cy="3447"/>
          </a:xfrm>
        </p:grpSpPr>
        <p:grpSp>
          <p:nvGrpSpPr>
            <p:cNvPr id="242699" name="Group 11"/>
            <p:cNvGrpSpPr>
              <a:grpSpLocks/>
            </p:cNvGrpSpPr>
            <p:nvPr/>
          </p:nvGrpSpPr>
          <p:grpSpPr bwMode="auto">
            <a:xfrm>
              <a:off x="1036" y="124"/>
              <a:ext cx="1600" cy="3447"/>
              <a:chOff x="1036" y="124"/>
              <a:chExt cx="1600" cy="3447"/>
            </a:xfrm>
          </p:grpSpPr>
          <p:pic>
            <p:nvPicPr>
              <p:cNvPr id="242692" name="Picture 4" descr="b2"/>
              <p:cNvPicPr>
                <a:picLocks noChangeAspect="1" noChangeArrowheads="1"/>
              </p:cNvPicPr>
              <p:nvPr/>
            </p:nvPicPr>
            <p:blipFill>
              <a:blip r:embed="rId3" cstate="print"/>
              <a:srcRect r="56943"/>
              <a:stretch>
                <a:fillRect/>
              </a:stretch>
            </p:blipFill>
            <p:spPr bwMode="auto">
              <a:xfrm>
                <a:off x="1036" y="124"/>
                <a:ext cx="1600" cy="3447"/>
              </a:xfrm>
              <a:prstGeom prst="rect">
                <a:avLst/>
              </a:prstGeom>
              <a:noFill/>
            </p:spPr>
          </p:pic>
          <p:sp>
            <p:nvSpPr>
              <p:cNvPr id="242698" name="Rectangle 10"/>
              <p:cNvSpPr>
                <a:spLocks noChangeArrowheads="1"/>
              </p:cNvSpPr>
              <p:nvPr/>
            </p:nvSpPr>
            <p:spPr bwMode="auto">
              <a:xfrm>
                <a:off x="1761" y="3395"/>
                <a:ext cx="150" cy="111"/>
              </a:xfrm>
              <a:prstGeom prst="rect">
                <a:avLst/>
              </a:prstGeom>
              <a:solidFill>
                <a:schemeClr val="bg1"/>
              </a:solidFill>
              <a:ln w="9525">
                <a:noFill/>
                <a:miter lim="800000"/>
                <a:headEnd/>
                <a:tailEnd type="none" w="lg" len="lg"/>
              </a:ln>
              <a:effectLst/>
            </p:spPr>
            <p:txBody>
              <a:bodyPr wrap="none" anchor="ctr"/>
              <a:lstStyle/>
              <a:p>
                <a:endParaRPr lang="en-US"/>
              </a:p>
            </p:txBody>
          </p:sp>
        </p:grpSp>
        <p:sp>
          <p:nvSpPr>
            <p:cNvPr id="242696" name="Rectangle 8"/>
            <p:cNvSpPr>
              <a:spLocks noChangeArrowheads="1"/>
            </p:cNvSpPr>
            <p:nvPr/>
          </p:nvSpPr>
          <p:spPr bwMode="auto">
            <a:xfrm>
              <a:off x="1451" y="1907"/>
              <a:ext cx="318" cy="166"/>
            </a:xfrm>
            <a:prstGeom prst="rect">
              <a:avLst/>
            </a:prstGeom>
            <a:solidFill>
              <a:schemeClr val="bg1"/>
            </a:solidFill>
            <a:ln w="9525">
              <a:noFill/>
              <a:miter lim="800000"/>
              <a:headEnd/>
              <a:tailEnd type="none" w="lg" len="lg"/>
            </a:ln>
            <a:effectLst/>
          </p:spPr>
          <p:txBody>
            <a:bodyPr>
              <a:spAutoFit/>
            </a:bodyPr>
            <a:lstStyle/>
            <a:p>
              <a:r>
                <a:rPr lang="en-US" sz="1400">
                  <a:latin typeface="Times New Roman" pitchFamily="18" charset="0"/>
                </a:rPr>
                <a:t>(a)</a:t>
              </a:r>
            </a:p>
          </p:txBody>
        </p:sp>
        <p:sp>
          <p:nvSpPr>
            <p:cNvPr id="242697" name="Rectangle 9"/>
            <p:cNvSpPr>
              <a:spLocks noChangeArrowheads="1"/>
            </p:cNvSpPr>
            <p:nvPr/>
          </p:nvSpPr>
          <p:spPr bwMode="auto">
            <a:xfrm>
              <a:off x="1420" y="3343"/>
              <a:ext cx="188" cy="166"/>
            </a:xfrm>
            <a:prstGeom prst="rect">
              <a:avLst/>
            </a:prstGeom>
            <a:solidFill>
              <a:schemeClr val="bg1"/>
            </a:solidFill>
            <a:ln w="9525">
              <a:noFill/>
              <a:miter lim="800000"/>
              <a:headEnd/>
              <a:tailEnd type="none" w="lg" len="lg"/>
            </a:ln>
            <a:effectLst/>
          </p:spPr>
          <p:txBody>
            <a:bodyPr wrap="none">
              <a:spAutoFit/>
            </a:bodyPr>
            <a:lstStyle/>
            <a:p>
              <a:r>
                <a:rPr lang="en-US" sz="1400">
                  <a:latin typeface="Times New Roman" pitchFamily="18" charset="0"/>
                </a:rPr>
                <a:t>(b)</a:t>
              </a:r>
            </a:p>
          </p:txBody>
        </p:sp>
      </p:grpSp>
      <p:sp>
        <p:nvSpPr>
          <p:cNvPr id="242704" name="Rectangle 16"/>
          <p:cNvSpPr>
            <a:spLocks noChangeArrowheads="1"/>
          </p:cNvSpPr>
          <p:nvPr/>
        </p:nvSpPr>
        <p:spPr bwMode="auto">
          <a:xfrm>
            <a:off x="1187450" y="130175"/>
            <a:ext cx="6792913" cy="519113"/>
          </a:xfrm>
          <a:prstGeom prst="rect">
            <a:avLst/>
          </a:prstGeom>
          <a:noFill/>
          <a:ln w="9525">
            <a:noFill/>
            <a:miter lim="800000"/>
            <a:headEnd/>
            <a:tailEnd type="none" w="lg" len="lg"/>
          </a:ln>
          <a:effectLst/>
        </p:spPr>
        <p:txBody>
          <a:bodyPr wrap="none">
            <a:spAutoFit/>
          </a:bodyPr>
          <a:lstStyle/>
          <a:p>
            <a:r>
              <a:rPr lang="en-US"/>
              <a:t>Infiltration excess runoff generation mechanism</a:t>
            </a:r>
          </a:p>
        </p:txBody>
      </p:sp>
      <p:sp>
        <p:nvSpPr>
          <p:cNvPr id="242705" name="Text Box 17"/>
          <p:cNvSpPr txBox="1">
            <a:spLocks noChangeArrowheads="1"/>
          </p:cNvSpPr>
          <p:nvPr/>
        </p:nvSpPr>
        <p:spPr bwMode="auto">
          <a:xfrm>
            <a:off x="4117975" y="914400"/>
            <a:ext cx="4787900" cy="4656138"/>
          </a:xfrm>
          <a:prstGeom prst="rect">
            <a:avLst/>
          </a:prstGeom>
          <a:noFill/>
          <a:ln w="9525">
            <a:noFill/>
            <a:miter lim="800000"/>
            <a:headEnd/>
            <a:tailEnd type="none" w="lg" len="lg"/>
          </a:ln>
          <a:effectLst/>
        </p:spPr>
        <p:txBody>
          <a:bodyPr>
            <a:spAutoFit/>
          </a:bodyPr>
          <a:lstStyle/>
          <a:p>
            <a:pPr marL="461963" indent="-461963">
              <a:spcBef>
                <a:spcPct val="50000"/>
              </a:spcBef>
            </a:pPr>
            <a:r>
              <a:rPr lang="en-US" sz="2400"/>
              <a:t>Initially dry soil</a:t>
            </a:r>
          </a:p>
          <a:p>
            <a:pPr marL="461963" indent="-461963">
              <a:spcBef>
                <a:spcPct val="50000"/>
              </a:spcBef>
              <a:buFont typeface="Symbol" pitchFamily="18" charset="2"/>
              <a:buChar char="Þ"/>
            </a:pPr>
            <a:r>
              <a:rPr lang="en-US" sz="2400"/>
              <a:t>Suction large at surface</a:t>
            </a:r>
          </a:p>
          <a:p>
            <a:pPr marL="461963" indent="-461963">
              <a:spcBef>
                <a:spcPct val="50000"/>
              </a:spcBef>
              <a:buFont typeface="Symbol" pitchFamily="18" charset="2"/>
              <a:buChar char="Þ"/>
            </a:pPr>
            <a:r>
              <a:rPr lang="en-US" sz="2400"/>
              <a:t>Total head gradient large</a:t>
            </a:r>
          </a:p>
          <a:p>
            <a:pPr marL="461963" indent="-461963">
              <a:spcBef>
                <a:spcPct val="50000"/>
              </a:spcBef>
              <a:buFont typeface="Symbol" pitchFamily="18" charset="2"/>
              <a:buChar char="Þ"/>
            </a:pPr>
            <a:r>
              <a:rPr lang="en-US" sz="2400"/>
              <a:t>Large infiltration capacity</a:t>
            </a:r>
          </a:p>
          <a:p>
            <a:pPr marL="461963" indent="-461963">
              <a:spcBef>
                <a:spcPct val="50000"/>
              </a:spcBef>
            </a:pPr>
            <a:r>
              <a:rPr lang="en-US" sz="2400"/>
              <a:t>Penetration of moisture from rainfall</a:t>
            </a:r>
          </a:p>
          <a:p>
            <a:pPr marL="461963" indent="-461963">
              <a:spcBef>
                <a:spcPct val="50000"/>
              </a:spcBef>
              <a:buFont typeface="Symbol" pitchFamily="18" charset="2"/>
              <a:buChar char="Þ"/>
            </a:pPr>
            <a:r>
              <a:rPr lang="en-US" sz="2400"/>
              <a:t>Suction reduces</a:t>
            </a:r>
          </a:p>
          <a:p>
            <a:pPr marL="461963" indent="-461963">
              <a:spcBef>
                <a:spcPct val="50000"/>
              </a:spcBef>
              <a:buFont typeface="Symbol" pitchFamily="18" charset="2"/>
              <a:buChar char="Þ"/>
            </a:pPr>
            <a:r>
              <a:rPr lang="en-US" sz="2400"/>
              <a:t>Infiltration capacity reduces</a:t>
            </a:r>
          </a:p>
          <a:p>
            <a:pPr marL="461963" indent="-461963">
              <a:spcBef>
                <a:spcPct val="50000"/>
              </a:spcBef>
              <a:buFont typeface="Symbol" pitchFamily="18" charset="2"/>
              <a:buChar char="Þ"/>
            </a:pPr>
            <a:r>
              <a:rPr lang="en-US" sz="2400"/>
              <a:t>Excess precipitation becomes runoff</a:t>
            </a:r>
          </a:p>
        </p:txBody>
      </p:sp>
      <p:sp>
        <p:nvSpPr>
          <p:cNvPr id="242706" name="Text Box 18"/>
          <p:cNvSpPr txBox="1">
            <a:spLocks noChangeArrowheads="1"/>
          </p:cNvSpPr>
          <p:nvPr/>
        </p:nvSpPr>
        <p:spPr bwMode="auto">
          <a:xfrm>
            <a:off x="4059238" y="5697538"/>
            <a:ext cx="4767262" cy="1160462"/>
          </a:xfrm>
          <a:prstGeom prst="rect">
            <a:avLst/>
          </a:prstGeom>
          <a:noFill/>
          <a:ln w="9525">
            <a:noFill/>
            <a:miter lim="800000"/>
            <a:headEnd/>
            <a:tailEnd type="none" w="lg" len="lg"/>
          </a:ln>
          <a:effectLst/>
        </p:spPr>
        <p:txBody>
          <a:bodyPr>
            <a:spAutoFit/>
          </a:bodyPr>
          <a:lstStyle/>
          <a:p>
            <a:pPr>
              <a:spcBef>
                <a:spcPct val="50000"/>
              </a:spcBef>
            </a:pPr>
            <a:r>
              <a:rPr lang="en-US"/>
              <a:t>Saturation from Above</a:t>
            </a:r>
          </a:p>
          <a:p>
            <a:pPr>
              <a:spcBef>
                <a:spcPct val="50000"/>
              </a:spcBef>
            </a:pPr>
            <a:r>
              <a:rPr lang="en-US"/>
              <a:t>Horton Mechanism</a:t>
            </a:r>
          </a:p>
        </p:txBody>
      </p:sp>
      <p:sp>
        <p:nvSpPr>
          <p:cNvPr id="2" name="Footer Placeholder 1">
            <a:extLst>
              <a:ext uri="{FF2B5EF4-FFF2-40B4-BE49-F238E27FC236}">
                <a16:creationId xmlns:a16="http://schemas.microsoft.com/office/drawing/2014/main" id="{475092D9-D90B-DF47-A253-9E88D067DE29}"/>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1330325" y="5753100"/>
            <a:ext cx="6099175" cy="304800"/>
          </a:xfrm>
          <a:prstGeom prst="rect">
            <a:avLst/>
          </a:prstGeom>
          <a:noFill/>
          <a:ln w="9525">
            <a:noFill/>
            <a:miter lim="800000"/>
            <a:headEnd/>
            <a:tailEnd type="none" w="lg" len="lg"/>
          </a:ln>
          <a:effectLst/>
        </p:spPr>
        <p:txBody>
          <a:bodyPr>
            <a:spAutoFit/>
          </a:bodyPr>
          <a:lstStyle/>
          <a:p>
            <a:pPr>
              <a:spcBef>
                <a:spcPct val="50000"/>
              </a:spcBef>
            </a:pPr>
            <a:endParaRPr lang="en-US" sz="1400">
              <a:latin typeface="Times New Roman" pitchFamily="18" charset="0"/>
            </a:endParaRPr>
          </a:p>
        </p:txBody>
      </p:sp>
      <p:pic>
        <p:nvPicPr>
          <p:cNvPr id="307209" name="Picture 9" descr="f5"/>
          <p:cNvPicPr>
            <a:picLocks noChangeAspect="1" noChangeArrowheads="1"/>
          </p:cNvPicPr>
          <p:nvPr/>
        </p:nvPicPr>
        <p:blipFill>
          <a:blip r:embed="rId3" cstate="print"/>
          <a:srcRect/>
          <a:stretch>
            <a:fillRect/>
          </a:stretch>
        </p:blipFill>
        <p:spPr bwMode="auto">
          <a:xfrm>
            <a:off x="227013" y="0"/>
            <a:ext cx="3898900" cy="5457825"/>
          </a:xfrm>
          <a:prstGeom prst="rect">
            <a:avLst/>
          </a:prstGeom>
          <a:noFill/>
        </p:spPr>
      </p:pic>
      <p:sp>
        <p:nvSpPr>
          <p:cNvPr id="307212" name="Rectangle 12"/>
          <p:cNvSpPr>
            <a:spLocks noChangeArrowheads="1"/>
          </p:cNvSpPr>
          <p:nvPr/>
        </p:nvSpPr>
        <p:spPr bwMode="auto">
          <a:xfrm>
            <a:off x="219075" y="5484813"/>
            <a:ext cx="4360863" cy="1200329"/>
          </a:xfrm>
          <a:prstGeom prst="rect">
            <a:avLst/>
          </a:prstGeom>
        </p:spPr>
        <p:txBody>
          <a:bodyPr>
            <a:spAutoFit/>
          </a:bodyPr>
          <a:lstStyle/>
          <a:p>
            <a:r>
              <a:rPr lang="en-US" sz="2400" dirty="0">
                <a:latin typeface="Arial" pitchFamily="34" charset="0"/>
                <a:cs typeface="Arial" pitchFamily="34" charset="0"/>
              </a:rPr>
              <a:t>Wetting front in a sandy soil exposed after intense rain (from </a:t>
            </a:r>
            <a:r>
              <a:rPr lang="en-US" sz="2400" dirty="0" err="1">
                <a:latin typeface="Arial" pitchFamily="34" charset="0"/>
                <a:cs typeface="Arial" pitchFamily="34" charset="0"/>
              </a:rPr>
              <a:t>Dingman</a:t>
            </a:r>
            <a:r>
              <a:rPr lang="en-US" sz="2400" dirty="0">
                <a:latin typeface="Arial" pitchFamily="34" charset="0"/>
                <a:cs typeface="Arial" pitchFamily="34" charset="0"/>
              </a:rPr>
              <a:t>, 1994).</a:t>
            </a:r>
          </a:p>
        </p:txBody>
      </p:sp>
      <p:pic>
        <p:nvPicPr>
          <p:cNvPr id="307213" name="Picture 13" descr="slide0286_image175"/>
          <p:cNvPicPr>
            <a:picLocks noChangeAspect="1" noChangeArrowheads="1"/>
          </p:cNvPicPr>
          <p:nvPr/>
        </p:nvPicPr>
        <p:blipFill>
          <a:blip r:embed="rId4" cstate="print"/>
          <a:srcRect l="7541" t="5783" r="7124"/>
          <a:stretch>
            <a:fillRect/>
          </a:stretch>
        </p:blipFill>
        <p:spPr bwMode="auto">
          <a:xfrm>
            <a:off x="5049520" y="2583084"/>
            <a:ext cx="3048000" cy="3365257"/>
          </a:xfrm>
          <a:prstGeom prst="rect">
            <a:avLst/>
          </a:prstGeom>
          <a:noFill/>
        </p:spPr>
      </p:pic>
      <p:sp>
        <p:nvSpPr>
          <p:cNvPr id="307214" name="Rectangle 14"/>
          <p:cNvSpPr>
            <a:spLocks noChangeArrowheads="1"/>
          </p:cNvSpPr>
          <p:nvPr/>
        </p:nvSpPr>
        <p:spPr bwMode="auto">
          <a:xfrm>
            <a:off x="4556125" y="5830253"/>
            <a:ext cx="4587875" cy="830997"/>
          </a:xfrm>
          <a:prstGeom prst="rect">
            <a:avLst/>
          </a:prstGeom>
        </p:spPr>
        <p:txBody>
          <a:bodyPr>
            <a:spAutoFit/>
          </a:bodyPr>
          <a:lstStyle/>
          <a:p>
            <a:r>
              <a:rPr lang="en-US" sz="2400" dirty="0">
                <a:latin typeface="Arial" pitchFamily="34" charset="0"/>
                <a:cs typeface="Arial" pitchFamily="34" charset="0"/>
              </a:rPr>
              <a:t>Preferential pathway infiltration (Markus </a:t>
            </a:r>
            <a:r>
              <a:rPr lang="en-US" sz="2400" dirty="0" err="1">
                <a:latin typeface="Arial" pitchFamily="34" charset="0"/>
                <a:cs typeface="Arial" pitchFamily="34" charset="0"/>
              </a:rPr>
              <a:t>Weiler</a:t>
            </a:r>
            <a:r>
              <a:rPr lang="en-US" sz="2400" dirty="0">
                <a:latin typeface="Arial" pitchFamily="34" charset="0"/>
                <a:cs typeface="Arial" pitchFamily="34" charset="0"/>
              </a:rPr>
              <a:t>, ETH Zurich) </a:t>
            </a:r>
          </a:p>
        </p:txBody>
      </p:sp>
      <p:sp>
        <p:nvSpPr>
          <p:cNvPr id="2" name="Rectangle 1"/>
          <p:cNvSpPr/>
          <p:nvPr/>
        </p:nvSpPr>
        <p:spPr>
          <a:xfrm>
            <a:off x="4353560" y="58628"/>
            <a:ext cx="4572000" cy="2677656"/>
          </a:xfrm>
          <a:prstGeom prst="rect">
            <a:avLst/>
          </a:prstGeom>
        </p:spPr>
        <p:txBody>
          <a:bodyPr>
            <a:spAutoFit/>
          </a:bodyPr>
          <a:lstStyle/>
          <a:p>
            <a:r>
              <a:rPr lang="en-US" sz="2400" dirty="0">
                <a:latin typeface="Arial" pitchFamily="34" charset="0"/>
                <a:cs typeface="Arial" pitchFamily="34" charset="0"/>
              </a:rPr>
              <a:t>Need Equations to describe reduction in infiltration capacity as depth of water that has infiltrated increases (wetting front propagates downwards), recognizing that this may be a simplification</a:t>
            </a:r>
          </a:p>
        </p:txBody>
      </p:sp>
      <p:sp>
        <p:nvSpPr>
          <p:cNvPr id="3" name="Footer Placeholder 2">
            <a:extLst>
              <a:ext uri="{FF2B5EF4-FFF2-40B4-BE49-F238E27FC236}">
                <a16:creationId xmlns:a16="http://schemas.microsoft.com/office/drawing/2014/main" id="{7DB72CEC-3770-C767-1409-89C8423836C3}"/>
              </a:ext>
            </a:extLst>
          </p:cNvPr>
          <p:cNvSpPr>
            <a:spLocks noGrp="1"/>
          </p:cNvSpPr>
          <p:nvPr>
            <p:ph type="ftr" sz="quarter" idx="11"/>
          </p:nvPr>
        </p:nvSpPr>
        <p:spPr/>
        <p:txBody>
          <a:bodyPr/>
          <a:lstStyle/>
          <a:p>
            <a:r>
              <a:rPr lang="en-US"/>
              <a:t>CVEN 5333 – Physical Hydrology;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Infiltration</a:t>
            </a:r>
            <a:br>
              <a:rPr lang="en-US" dirty="0"/>
            </a:br>
            <a:r>
              <a:rPr lang="en-US" sz="3600" i="1" dirty="0"/>
              <a:t>some definitions</a:t>
            </a:r>
            <a:endParaRPr lang="en-US" sz="3600" dirty="0"/>
          </a:p>
        </p:txBody>
      </p:sp>
      <p:sp>
        <p:nvSpPr>
          <p:cNvPr id="3" name="Content Placeholder 2"/>
          <p:cNvSpPr>
            <a:spLocks noGrp="1"/>
          </p:cNvSpPr>
          <p:nvPr>
            <p:ph idx="1"/>
          </p:nvPr>
        </p:nvSpPr>
        <p:spPr>
          <a:xfrm>
            <a:off x="457200" y="1417638"/>
            <a:ext cx="8229600" cy="5135562"/>
          </a:xfrm>
        </p:spPr>
        <p:txBody>
          <a:bodyPr>
            <a:normAutofit lnSpcReduction="10000"/>
          </a:bodyPr>
          <a:lstStyle/>
          <a:p>
            <a:r>
              <a:rPr lang="en-US" b="1" dirty="0"/>
              <a:t>Water input rate</a:t>
            </a:r>
            <a:r>
              <a:rPr lang="en-US" dirty="0"/>
              <a:t>, </a:t>
            </a:r>
            <a:r>
              <a:rPr lang="en-US" i="1" dirty="0"/>
              <a:t>w</a:t>
            </a:r>
            <a:r>
              <a:rPr lang="en-US" dirty="0"/>
              <a:t>(</a:t>
            </a:r>
            <a:r>
              <a:rPr lang="en-US" i="1" dirty="0"/>
              <a:t>t</a:t>
            </a:r>
            <a:r>
              <a:rPr lang="en-US" dirty="0"/>
              <a:t>) – rate at which water arrives at the surface due to rain, snowmelt, or irrigation (from </a:t>
            </a:r>
            <a:r>
              <a:rPr lang="en-US" i="1" dirty="0"/>
              <a:t>t</a:t>
            </a:r>
            <a:r>
              <a:rPr lang="en-US" dirty="0"/>
              <a:t>=0 to </a:t>
            </a:r>
            <a:r>
              <a:rPr lang="en-US" i="1" dirty="0"/>
              <a:t>t</a:t>
            </a:r>
            <a:r>
              <a:rPr lang="en-US" dirty="0"/>
              <a:t>=</a:t>
            </a:r>
            <a:r>
              <a:rPr lang="en-US" i="1" dirty="0"/>
              <a:t>T</a:t>
            </a:r>
            <a:r>
              <a:rPr lang="en-US" i="1" baseline="-25000" dirty="0"/>
              <a:t>w</a:t>
            </a:r>
            <a:r>
              <a:rPr lang="en-US" dirty="0"/>
              <a:t>)</a:t>
            </a:r>
          </a:p>
          <a:p>
            <a:pPr lvl="6"/>
            <a:endParaRPr lang="en-US" dirty="0"/>
          </a:p>
          <a:p>
            <a:r>
              <a:rPr lang="en-US" b="1" dirty="0"/>
              <a:t>Infiltration rate</a:t>
            </a:r>
            <a:r>
              <a:rPr lang="en-US" dirty="0"/>
              <a:t>, </a:t>
            </a:r>
            <a:r>
              <a:rPr lang="en-US" i="1" dirty="0"/>
              <a:t>f</a:t>
            </a:r>
            <a:r>
              <a:rPr lang="en-US" dirty="0"/>
              <a:t>(</a:t>
            </a:r>
            <a:r>
              <a:rPr lang="en-US" i="1" dirty="0"/>
              <a:t>t</a:t>
            </a:r>
            <a:r>
              <a:rPr lang="en-US" dirty="0"/>
              <a:t>) – rate at which water enters the soil from the surface</a:t>
            </a:r>
          </a:p>
          <a:p>
            <a:pPr lvl="4"/>
            <a:endParaRPr lang="en-US" dirty="0"/>
          </a:p>
          <a:p>
            <a:r>
              <a:rPr lang="en-US" b="1" dirty="0" err="1"/>
              <a:t>Infiltrabilility</a:t>
            </a:r>
            <a:r>
              <a:rPr lang="en-US" b="1" dirty="0"/>
              <a:t>/Infiltration capacity</a:t>
            </a:r>
            <a:r>
              <a:rPr lang="en-US" dirty="0"/>
              <a:t>, </a:t>
            </a:r>
            <a:r>
              <a:rPr lang="en-US" i="1" dirty="0"/>
              <a:t>f*</a:t>
            </a:r>
            <a:r>
              <a:rPr lang="en-US" dirty="0"/>
              <a:t>(</a:t>
            </a:r>
            <a:r>
              <a:rPr lang="en-US" i="1" dirty="0"/>
              <a:t>t</a:t>
            </a:r>
            <a:r>
              <a:rPr lang="en-US" dirty="0"/>
              <a:t>) – maximum rate of </a:t>
            </a:r>
            <a:r>
              <a:rPr lang="en-US" i="1" dirty="0"/>
              <a:t>f</a:t>
            </a:r>
            <a:r>
              <a:rPr lang="en-US" dirty="0"/>
              <a:t>(</a:t>
            </a:r>
            <a:r>
              <a:rPr lang="en-US" i="1" dirty="0"/>
              <a:t>t</a:t>
            </a:r>
            <a:r>
              <a:rPr lang="en-US" dirty="0"/>
              <a:t>) that can occur at any time; note that this changes during the infiltration event.</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CVEN 5333 – Physical Hydrology;</a:t>
            </a:r>
          </a:p>
        </p:txBody>
      </p:sp>
    </p:spTree>
    <p:extLst>
      <p:ext uri="{BB962C8B-B14F-4D97-AF65-F5344CB8AC3E}">
        <p14:creationId xmlns:p14="http://schemas.microsoft.com/office/powerpoint/2010/main" val="197795313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10351</TotalTime>
  <Words>2799</Words>
  <Application>Microsoft Office PowerPoint</Application>
  <PresentationFormat>On-screen Show (4:3)</PresentationFormat>
  <Paragraphs>431</Paragraphs>
  <Slides>45</Slides>
  <Notes>30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4</vt:i4>
      </vt:variant>
      <vt:variant>
        <vt:lpstr>Slide Titles</vt:lpstr>
      </vt:variant>
      <vt:variant>
        <vt:i4>45</vt:i4>
      </vt:variant>
    </vt:vector>
  </HeadingPairs>
  <TitlesOfParts>
    <vt:vector size="58" baseType="lpstr">
      <vt:lpstr>Arial</vt:lpstr>
      <vt:lpstr>Calibri</vt:lpstr>
      <vt:lpstr>Garamond</vt:lpstr>
      <vt:lpstr>Symbol</vt:lpstr>
      <vt:lpstr>Times New Roman</vt:lpstr>
      <vt:lpstr>Blank Presentation</vt:lpstr>
      <vt:lpstr>Office Theme</vt:lpstr>
      <vt:lpstr>1_Office Theme</vt:lpstr>
      <vt:lpstr>4_Blank Presentation</vt:lpstr>
      <vt:lpstr>Equation</vt:lpstr>
      <vt:lpstr>Chart</vt:lpstr>
      <vt:lpstr>Document</vt:lpstr>
      <vt:lpstr>Bitmap Image</vt:lpstr>
      <vt:lpstr>Physical Hydrology &amp; Hydroclimatology (Multiscale Hydrology)</vt:lpstr>
      <vt:lpstr>Infiltration and unsaturated flow</vt:lpstr>
      <vt:lpstr>PowerPoint Presentation</vt:lpstr>
      <vt:lpstr>Infiltration Simple Conceptual Model</vt:lpstr>
      <vt:lpstr>Infiltration Reality…</vt:lpstr>
      <vt:lpstr>PowerPoint Presentation</vt:lpstr>
      <vt:lpstr>PowerPoint Presentation</vt:lpstr>
      <vt:lpstr>PowerPoint Presentation</vt:lpstr>
      <vt:lpstr>Infiltration some definitions</vt:lpstr>
      <vt:lpstr>Infiltration some definitions</vt:lpstr>
      <vt:lpstr>Infiltration Process</vt:lpstr>
      <vt:lpstr>Infiltration Process</vt:lpstr>
      <vt:lpstr>Infiltration Process</vt:lpstr>
      <vt:lpstr>Example: comparing infiltration in sandy vs. clayey soils…</vt:lpstr>
      <vt:lpstr>Measuring Infiltration Ring Infiltrometer</vt:lpstr>
      <vt:lpstr>Measuring Infiltration Double Ring Infiltrometer – more control</vt:lpstr>
      <vt:lpstr>Measuring Infiltration Tension/Disc Infiltrometer</vt:lpstr>
      <vt:lpstr>Measuring Infiltration Sprinkler-Plot Studies</vt:lpstr>
      <vt:lpstr>Measuring Infiltration Sprinkler-Plot Studies</vt:lpstr>
      <vt:lpstr>Measuring Infiltration Sprinkler-Plot Studies</vt:lpstr>
      <vt:lpstr>Infiltration Infiltration rate models</vt:lpstr>
      <vt:lpstr>Unsat’d Darcy’s Law</vt:lpstr>
      <vt:lpstr>Unsat’d Darcy’s Law: 1-D flow in vertical direction</vt:lpstr>
      <vt:lpstr>Unsat’d Darcy’s Law: 1-D flow in vertical direction</vt:lpstr>
      <vt:lpstr>PowerPoint Presentation</vt:lpstr>
      <vt:lpstr>PowerPoint Presentation</vt:lpstr>
      <vt:lpstr>Richard's Equation</vt:lpstr>
      <vt:lpstr>Diffusion form of Richard's Equation</vt:lpstr>
      <vt:lpstr>PowerPoint Presentation</vt:lpstr>
      <vt:lpstr>Infiltrability – Depth Approximation</vt:lpstr>
      <vt:lpstr>PowerPoint Presentation</vt:lpstr>
      <vt:lpstr>PowerPoint Presentation</vt:lpstr>
      <vt:lpstr>Philip Model</vt:lpstr>
      <vt:lpstr>PowerPoint Presentation</vt:lpstr>
      <vt:lpstr>PowerPoint Presentation</vt:lpstr>
      <vt:lpstr>Horton Infiltration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Spatially Distributed Hydrologic Modeling and Scale Issues with Examples from Reynolds Creek Experimental Watershed</dc:title>
  <dc:creator>David Tarboton</dc:creator>
  <cp:lastModifiedBy>Rajagopalan Balaji</cp:lastModifiedBy>
  <cp:revision>251</cp:revision>
  <cp:lastPrinted>1999-08-09T23:19:22Z</cp:lastPrinted>
  <dcterms:created xsi:type="dcterms:W3CDTF">1997-12-21T21:07:58Z</dcterms:created>
  <dcterms:modified xsi:type="dcterms:W3CDTF">2022-10-28T13:07:23Z</dcterms:modified>
</cp:coreProperties>
</file>