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699" r:id="rId3"/>
    <p:sldMasterId id="2147483711" r:id="rId4"/>
    <p:sldMasterId id="2147483723" r:id="rId5"/>
    <p:sldMasterId id="2147483735" r:id="rId6"/>
    <p:sldMasterId id="2147483747" r:id="rId7"/>
    <p:sldMasterId id="2147483759" r:id="rId8"/>
    <p:sldMasterId id="2147483771" r:id="rId9"/>
    <p:sldMasterId id="2147483783" r:id="rId10"/>
    <p:sldMasterId id="2147483795" r:id="rId11"/>
    <p:sldMasterId id="2147483809" r:id="rId12"/>
    <p:sldMasterId id="2147483823" r:id="rId13"/>
    <p:sldMasterId id="2147483837" r:id="rId14"/>
    <p:sldMasterId id="2147483851" r:id="rId15"/>
    <p:sldMasterId id="2147483865" r:id="rId16"/>
  </p:sldMasterIdLst>
  <p:notesMasterIdLst>
    <p:notesMasterId r:id="rId152"/>
  </p:notesMasterIdLst>
  <p:handoutMasterIdLst>
    <p:handoutMasterId r:id="rId153"/>
  </p:handoutMasterIdLst>
  <p:sldIdLst>
    <p:sldId id="280" r:id="rId17"/>
    <p:sldId id="279" r:id="rId18"/>
    <p:sldId id="304" r:id="rId19"/>
    <p:sldId id="333" r:id="rId20"/>
    <p:sldId id="334" r:id="rId21"/>
    <p:sldId id="579" r:id="rId22"/>
    <p:sldId id="341" r:id="rId23"/>
    <p:sldId id="581" r:id="rId24"/>
    <p:sldId id="305" r:id="rId25"/>
    <p:sldId id="319" r:id="rId26"/>
    <p:sldId id="320" r:id="rId27"/>
    <p:sldId id="338" r:id="rId28"/>
    <p:sldId id="339" r:id="rId29"/>
    <p:sldId id="340" r:id="rId30"/>
    <p:sldId id="582" r:id="rId31"/>
    <p:sldId id="583" r:id="rId32"/>
    <p:sldId id="584" r:id="rId33"/>
    <p:sldId id="585" r:id="rId34"/>
    <p:sldId id="306" r:id="rId35"/>
    <p:sldId id="335" r:id="rId36"/>
    <p:sldId id="336" r:id="rId37"/>
    <p:sldId id="586" r:id="rId38"/>
    <p:sldId id="587" r:id="rId39"/>
    <p:sldId id="588" r:id="rId40"/>
    <p:sldId id="589" r:id="rId41"/>
    <p:sldId id="590" r:id="rId42"/>
    <p:sldId id="310" r:id="rId43"/>
    <p:sldId id="311" r:id="rId44"/>
    <p:sldId id="324" r:id="rId45"/>
    <p:sldId id="309" r:id="rId46"/>
    <p:sldId id="312" r:id="rId47"/>
    <p:sldId id="337" r:id="rId48"/>
    <p:sldId id="313" r:id="rId49"/>
    <p:sldId id="591" r:id="rId50"/>
    <p:sldId id="592" r:id="rId51"/>
    <p:sldId id="593" r:id="rId52"/>
    <p:sldId id="594" r:id="rId53"/>
    <p:sldId id="595" r:id="rId54"/>
    <p:sldId id="596" r:id="rId55"/>
    <p:sldId id="597" r:id="rId56"/>
    <p:sldId id="598" r:id="rId57"/>
    <p:sldId id="316" r:id="rId58"/>
    <p:sldId id="328" r:id="rId59"/>
    <p:sldId id="329" r:id="rId60"/>
    <p:sldId id="332" r:id="rId61"/>
    <p:sldId id="609" r:id="rId62"/>
    <p:sldId id="388" r:id="rId63"/>
    <p:sldId id="610" r:id="rId64"/>
    <p:sldId id="331" r:id="rId65"/>
    <p:sldId id="317" r:id="rId66"/>
    <p:sldId id="322" r:id="rId67"/>
    <p:sldId id="614" r:id="rId68"/>
    <p:sldId id="321" r:id="rId69"/>
    <p:sldId id="599" r:id="rId70"/>
    <p:sldId id="617" r:id="rId71"/>
    <p:sldId id="615" r:id="rId72"/>
    <p:sldId id="616" r:id="rId73"/>
    <p:sldId id="323" r:id="rId74"/>
    <p:sldId id="600" r:id="rId75"/>
    <p:sldId id="325" r:id="rId76"/>
    <p:sldId id="326" r:id="rId77"/>
    <p:sldId id="327" r:id="rId78"/>
    <p:sldId id="308" r:id="rId79"/>
    <p:sldId id="618" r:id="rId80"/>
    <p:sldId id="619" r:id="rId81"/>
    <p:sldId id="620" r:id="rId82"/>
    <p:sldId id="601" r:id="rId83"/>
    <p:sldId id="602" r:id="rId84"/>
    <p:sldId id="625" r:id="rId85"/>
    <p:sldId id="603" r:id="rId86"/>
    <p:sldId id="604" r:id="rId87"/>
    <p:sldId id="605" r:id="rId88"/>
    <p:sldId id="606" r:id="rId89"/>
    <p:sldId id="607" r:id="rId90"/>
    <p:sldId id="621" r:id="rId91"/>
    <p:sldId id="314" r:id="rId92"/>
    <p:sldId id="315" r:id="rId93"/>
    <p:sldId id="622" r:id="rId94"/>
    <p:sldId id="623" r:id="rId95"/>
    <p:sldId id="626" r:id="rId96"/>
    <p:sldId id="318" r:id="rId97"/>
    <p:sldId id="624" r:id="rId98"/>
    <p:sldId id="608" r:id="rId99"/>
    <p:sldId id="343" r:id="rId100"/>
    <p:sldId id="384" r:id="rId101"/>
    <p:sldId id="342" r:id="rId102"/>
    <p:sldId id="382" r:id="rId103"/>
    <p:sldId id="383" r:id="rId104"/>
    <p:sldId id="611" r:id="rId105"/>
    <p:sldId id="612" r:id="rId106"/>
    <p:sldId id="613" r:id="rId107"/>
    <p:sldId id="390" r:id="rId108"/>
    <p:sldId id="389" r:id="rId109"/>
    <p:sldId id="391" r:id="rId110"/>
    <p:sldId id="366" r:id="rId111"/>
    <p:sldId id="359" r:id="rId112"/>
    <p:sldId id="368" r:id="rId113"/>
    <p:sldId id="344" r:id="rId114"/>
    <p:sldId id="365" r:id="rId115"/>
    <p:sldId id="367" r:id="rId116"/>
    <p:sldId id="369" r:id="rId117"/>
    <p:sldId id="370" r:id="rId118"/>
    <p:sldId id="372" r:id="rId119"/>
    <p:sldId id="373" r:id="rId120"/>
    <p:sldId id="374" r:id="rId121"/>
    <p:sldId id="360" r:id="rId122"/>
    <p:sldId id="345" r:id="rId123"/>
    <p:sldId id="375" r:id="rId124"/>
    <p:sldId id="376" r:id="rId125"/>
    <p:sldId id="377" r:id="rId126"/>
    <p:sldId id="371" r:id="rId127"/>
    <p:sldId id="378" r:id="rId128"/>
    <p:sldId id="379" r:id="rId129"/>
    <p:sldId id="380" r:id="rId130"/>
    <p:sldId id="381" r:id="rId131"/>
    <p:sldId id="361" r:id="rId132"/>
    <p:sldId id="346" r:id="rId133"/>
    <p:sldId id="347" r:id="rId134"/>
    <p:sldId id="348" r:id="rId135"/>
    <p:sldId id="349" r:id="rId136"/>
    <p:sldId id="350" r:id="rId137"/>
    <p:sldId id="351" r:id="rId138"/>
    <p:sldId id="362" r:id="rId139"/>
    <p:sldId id="363" r:id="rId140"/>
    <p:sldId id="353" r:id="rId141"/>
    <p:sldId id="352" r:id="rId142"/>
    <p:sldId id="354" r:id="rId143"/>
    <p:sldId id="355" r:id="rId144"/>
    <p:sldId id="385" r:id="rId145"/>
    <p:sldId id="386" r:id="rId146"/>
    <p:sldId id="387" r:id="rId147"/>
    <p:sldId id="364" r:id="rId148"/>
    <p:sldId id="356" r:id="rId149"/>
    <p:sldId id="357" r:id="rId150"/>
    <p:sldId id="358" r:id="rId1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9D6746-57C0-4417-A67C-9B2B06D31B06}" v="112" dt="2022-11-10T18:21:14.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0" autoAdjust="0"/>
    <p:restoredTop sz="94737" autoAdjust="0"/>
  </p:normalViewPr>
  <p:slideViewPr>
    <p:cSldViewPr>
      <p:cViewPr varScale="1">
        <p:scale>
          <a:sx n="62" d="100"/>
          <a:sy n="62" d="100"/>
        </p:scale>
        <p:origin x="1328" y="60"/>
      </p:cViewPr>
      <p:guideLst>
        <p:guide orient="horz" pos="2160"/>
        <p:guide pos="2880"/>
      </p:guideLst>
    </p:cSldViewPr>
  </p:slideViewPr>
  <p:outlineViewPr>
    <p:cViewPr>
      <p:scale>
        <a:sx n="33" d="100"/>
        <a:sy n="33" d="100"/>
      </p:scale>
      <p:origin x="0" y="1080"/>
    </p:cViewPr>
  </p:outlineViewPr>
  <p:notesTextViewPr>
    <p:cViewPr>
      <p:scale>
        <a:sx n="1" d="1"/>
        <a:sy n="1" d="1"/>
      </p:scale>
      <p:origin x="0" y="0"/>
    </p:cViewPr>
  </p:notesTextViewPr>
  <p:sorterViewPr>
    <p:cViewPr>
      <p:scale>
        <a:sx n="100" d="100"/>
        <a:sy n="100" d="100"/>
      </p:scale>
      <p:origin x="0" y="702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microsoft.com/office/2015/10/relationships/revisionInfo" Target="revisionInfo.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5.xml"/><Relationship Id="rId95" Type="http://schemas.openxmlformats.org/officeDocument/2006/relationships/slide" Target="slides/slide79.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tableStyles" Target="tableStyles.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notesMaster" Target="notesMasters/notesMaster1.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microsoft.com/office/2016/11/relationships/changesInfo" Target="changesInfos/changesInfo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handoutMaster" Target="handoutMasters/handoutMaster1.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jagopalan Balaji" userId="fef2073b-d548-489c-9436-683445f1996c" providerId="ADAL" clId="{269D6746-57C0-4417-A67C-9B2B06D31B06}"/>
    <pc:docChg chg="custSel addSld delSld modSld sldOrd">
      <pc:chgData name="Rajagopalan Balaji" userId="fef2073b-d548-489c-9436-683445f1996c" providerId="ADAL" clId="{269D6746-57C0-4417-A67C-9B2B06D31B06}" dt="2022-11-10T18:21:14.263" v="142" actId="1076"/>
      <pc:docMkLst>
        <pc:docMk/>
      </pc:docMkLst>
      <pc:sldChg chg="modSp mod">
        <pc:chgData name="Rajagopalan Balaji" userId="fef2073b-d548-489c-9436-683445f1996c" providerId="ADAL" clId="{269D6746-57C0-4417-A67C-9B2B06D31B06}" dt="2022-10-31T23:32:10.316" v="3" actId="20577"/>
        <pc:sldMkLst>
          <pc:docMk/>
          <pc:sldMk cId="3331035968" sldId="279"/>
        </pc:sldMkLst>
        <pc:spChg chg="mod">
          <ac:chgData name="Rajagopalan Balaji" userId="fef2073b-d548-489c-9436-683445f1996c" providerId="ADAL" clId="{269D6746-57C0-4417-A67C-9B2B06D31B06}" dt="2022-10-31T23:32:10.316" v="3" actId="20577"/>
          <ac:spMkLst>
            <pc:docMk/>
            <pc:sldMk cId="3331035968" sldId="279"/>
            <ac:spMk id="3" creationId="{00000000-0000-0000-0000-000000000000}"/>
          </ac:spMkLst>
        </pc:spChg>
      </pc:sldChg>
      <pc:sldChg chg="modSp mod">
        <pc:chgData name="Rajagopalan Balaji" userId="fef2073b-d548-489c-9436-683445f1996c" providerId="ADAL" clId="{269D6746-57C0-4417-A67C-9B2B06D31B06}" dt="2022-10-31T23:31:54.923" v="2" actId="27636"/>
        <pc:sldMkLst>
          <pc:docMk/>
          <pc:sldMk cId="1796388231" sldId="280"/>
        </pc:sldMkLst>
        <pc:spChg chg="mod">
          <ac:chgData name="Rajagopalan Balaji" userId="fef2073b-d548-489c-9436-683445f1996c" providerId="ADAL" clId="{269D6746-57C0-4417-A67C-9B2B06D31B06}" dt="2022-10-31T23:31:54.923" v="2" actId="27636"/>
          <ac:spMkLst>
            <pc:docMk/>
            <pc:sldMk cId="1796388231" sldId="280"/>
            <ac:spMk id="172035" creationId="{00000000-0000-0000-0000-000000000000}"/>
          </ac:spMkLst>
        </pc:spChg>
      </pc:sldChg>
      <pc:sldChg chg="modSp">
        <pc:chgData name="Rajagopalan Balaji" userId="fef2073b-d548-489c-9436-683445f1996c" providerId="ADAL" clId="{269D6746-57C0-4417-A67C-9B2B06D31B06}" dt="2022-10-31T23:39:25.345" v="6" actId="14100"/>
        <pc:sldMkLst>
          <pc:docMk/>
          <pc:sldMk cId="2782043653" sldId="304"/>
        </pc:sldMkLst>
        <pc:picChg chg="mod">
          <ac:chgData name="Rajagopalan Balaji" userId="fef2073b-d548-489c-9436-683445f1996c" providerId="ADAL" clId="{269D6746-57C0-4417-A67C-9B2B06D31B06}" dt="2022-10-31T23:39:25.345" v="6" actId="14100"/>
          <ac:picMkLst>
            <pc:docMk/>
            <pc:sldMk cId="2782043653" sldId="304"/>
            <ac:picMk id="5122" creationId="{00000000-0000-0000-0000-000000000000}"/>
          </ac:picMkLst>
        </pc:picChg>
      </pc:sldChg>
      <pc:sldChg chg="modSp">
        <pc:chgData name="Rajagopalan Balaji" userId="fef2073b-d548-489c-9436-683445f1996c" providerId="ADAL" clId="{269D6746-57C0-4417-A67C-9B2B06D31B06}" dt="2022-10-31T23:40:41.720" v="9" actId="14100"/>
        <pc:sldMkLst>
          <pc:docMk/>
          <pc:sldMk cId="3730753681" sldId="305"/>
        </pc:sldMkLst>
        <pc:picChg chg="mod">
          <ac:chgData name="Rajagopalan Balaji" userId="fef2073b-d548-489c-9436-683445f1996c" providerId="ADAL" clId="{269D6746-57C0-4417-A67C-9B2B06D31B06}" dt="2022-10-31T23:40:41.720" v="9" actId="14100"/>
          <ac:picMkLst>
            <pc:docMk/>
            <pc:sldMk cId="3730753681" sldId="305"/>
            <ac:picMk id="6146" creationId="{00000000-0000-0000-0000-000000000000}"/>
          </ac:picMkLst>
        </pc:picChg>
      </pc:sldChg>
      <pc:sldChg chg="modSp">
        <pc:chgData name="Rajagopalan Balaji" userId="fef2073b-d548-489c-9436-683445f1996c" providerId="ADAL" clId="{269D6746-57C0-4417-A67C-9B2B06D31B06}" dt="2022-10-31T23:45:19.380" v="26" actId="14100"/>
        <pc:sldMkLst>
          <pc:docMk/>
          <pc:sldMk cId="3971300080" sldId="306"/>
        </pc:sldMkLst>
        <pc:picChg chg="mod">
          <ac:chgData name="Rajagopalan Balaji" userId="fef2073b-d548-489c-9436-683445f1996c" providerId="ADAL" clId="{269D6746-57C0-4417-A67C-9B2B06D31B06}" dt="2022-10-31T23:45:19.380" v="26" actId="14100"/>
          <ac:picMkLst>
            <pc:docMk/>
            <pc:sldMk cId="3971300080" sldId="306"/>
            <ac:picMk id="7170" creationId="{00000000-0000-0000-0000-000000000000}"/>
          </ac:picMkLst>
        </pc:picChg>
      </pc:sldChg>
      <pc:sldChg chg="del">
        <pc:chgData name="Rajagopalan Balaji" userId="fef2073b-d548-489c-9436-683445f1996c" providerId="ADAL" clId="{269D6746-57C0-4417-A67C-9B2B06D31B06}" dt="2022-10-31T23:52:08.213" v="34" actId="47"/>
        <pc:sldMkLst>
          <pc:docMk/>
          <pc:sldMk cId="2737053753" sldId="308"/>
        </pc:sldMkLst>
      </pc:sldChg>
      <pc:sldChg chg="ord">
        <pc:chgData name="Rajagopalan Balaji" userId="fef2073b-d548-489c-9436-683445f1996c" providerId="ADAL" clId="{269D6746-57C0-4417-A67C-9B2B06D31B06}" dt="2022-10-31T23:51:22.705" v="32"/>
        <pc:sldMkLst>
          <pc:docMk/>
          <pc:sldMk cId="160380940" sldId="309"/>
        </pc:sldMkLst>
      </pc:sldChg>
      <pc:sldChg chg="ord">
        <pc:chgData name="Rajagopalan Balaji" userId="fef2073b-d548-489c-9436-683445f1996c" providerId="ADAL" clId="{269D6746-57C0-4417-A67C-9B2B06D31B06}" dt="2022-10-31T23:51:22.705" v="32"/>
        <pc:sldMkLst>
          <pc:docMk/>
          <pc:sldMk cId="2831986963" sldId="310"/>
        </pc:sldMkLst>
      </pc:sldChg>
      <pc:sldChg chg="ord">
        <pc:chgData name="Rajagopalan Balaji" userId="fef2073b-d548-489c-9436-683445f1996c" providerId="ADAL" clId="{269D6746-57C0-4417-A67C-9B2B06D31B06}" dt="2022-10-31T23:51:22.705" v="32"/>
        <pc:sldMkLst>
          <pc:docMk/>
          <pc:sldMk cId="1833677974" sldId="311"/>
        </pc:sldMkLst>
      </pc:sldChg>
      <pc:sldChg chg="modSp del">
        <pc:chgData name="Rajagopalan Balaji" userId="fef2073b-d548-489c-9436-683445f1996c" providerId="ADAL" clId="{269D6746-57C0-4417-A67C-9B2B06D31B06}" dt="2022-11-01T15:47:06.236" v="43" actId="47"/>
        <pc:sldMkLst>
          <pc:docMk/>
          <pc:sldMk cId="481644510" sldId="314"/>
        </pc:sldMkLst>
        <pc:picChg chg="mod">
          <ac:chgData name="Rajagopalan Balaji" userId="fef2073b-d548-489c-9436-683445f1996c" providerId="ADAL" clId="{269D6746-57C0-4417-A67C-9B2B06D31B06}" dt="2022-11-01T15:46:45.890" v="38" actId="14100"/>
          <ac:picMkLst>
            <pc:docMk/>
            <pc:sldMk cId="481644510" sldId="314"/>
            <ac:picMk id="12290" creationId="{00000000-0000-0000-0000-000000000000}"/>
          </ac:picMkLst>
        </pc:picChg>
      </pc:sldChg>
      <pc:sldChg chg="del">
        <pc:chgData name="Rajagopalan Balaji" userId="fef2073b-d548-489c-9436-683445f1996c" providerId="ADAL" clId="{269D6746-57C0-4417-A67C-9B2B06D31B06}" dt="2022-11-01T15:47:24.933" v="44" actId="47"/>
        <pc:sldMkLst>
          <pc:docMk/>
          <pc:sldMk cId="481644510" sldId="315"/>
        </pc:sldMkLst>
      </pc:sldChg>
      <pc:sldChg chg="modSp mod">
        <pc:chgData name="Rajagopalan Balaji" userId="fef2073b-d548-489c-9436-683445f1996c" providerId="ADAL" clId="{269D6746-57C0-4417-A67C-9B2B06D31B06}" dt="2022-11-08T20:11:21.697" v="137" actId="1036"/>
        <pc:sldMkLst>
          <pc:docMk/>
          <pc:sldMk cId="2477920786" sldId="315"/>
        </pc:sldMkLst>
        <pc:graphicFrameChg chg="mod">
          <ac:chgData name="Rajagopalan Balaji" userId="fef2073b-d548-489c-9436-683445f1996c" providerId="ADAL" clId="{269D6746-57C0-4417-A67C-9B2B06D31B06}" dt="2022-11-08T20:11:21.697" v="137" actId="1036"/>
          <ac:graphicFrameMkLst>
            <pc:docMk/>
            <pc:sldMk cId="2477920786" sldId="315"/>
            <ac:graphicFrameMk id="9220" creationId="{00000000-0000-0000-0000-000000000000}"/>
          </ac:graphicFrameMkLst>
        </pc:graphicFrameChg>
      </pc:sldChg>
      <pc:sldChg chg="del">
        <pc:chgData name="Rajagopalan Balaji" userId="fef2073b-d548-489c-9436-683445f1996c" providerId="ADAL" clId="{269D6746-57C0-4417-A67C-9B2B06D31B06}" dt="2022-10-31T23:52:07.341" v="33" actId="47"/>
        <pc:sldMkLst>
          <pc:docMk/>
          <pc:sldMk cId="184013797" sldId="323"/>
        </pc:sldMkLst>
      </pc:sldChg>
      <pc:sldChg chg="ord">
        <pc:chgData name="Rajagopalan Balaji" userId="fef2073b-d548-489c-9436-683445f1996c" providerId="ADAL" clId="{269D6746-57C0-4417-A67C-9B2B06D31B06}" dt="2022-10-31T23:51:22.705" v="32"/>
        <pc:sldMkLst>
          <pc:docMk/>
          <pc:sldMk cId="184013797" sldId="324"/>
        </pc:sldMkLst>
      </pc:sldChg>
      <pc:sldChg chg="del">
        <pc:chgData name="Rajagopalan Balaji" userId="fef2073b-d548-489c-9436-683445f1996c" providerId="ADAL" clId="{269D6746-57C0-4417-A67C-9B2B06D31B06}" dt="2022-10-31T23:52:09.093" v="35" actId="47"/>
        <pc:sldMkLst>
          <pc:docMk/>
          <pc:sldMk cId="62682453" sldId="325"/>
        </pc:sldMkLst>
      </pc:sldChg>
      <pc:sldChg chg="del">
        <pc:chgData name="Rajagopalan Balaji" userId="fef2073b-d548-489c-9436-683445f1996c" providerId="ADAL" clId="{269D6746-57C0-4417-A67C-9B2B06D31B06}" dt="2022-10-31T23:52:10.235" v="36" actId="47"/>
        <pc:sldMkLst>
          <pc:docMk/>
          <pc:sldMk cId="4119748727" sldId="326"/>
        </pc:sldMkLst>
      </pc:sldChg>
      <pc:sldChg chg="del">
        <pc:chgData name="Rajagopalan Balaji" userId="fef2073b-d548-489c-9436-683445f1996c" providerId="ADAL" clId="{269D6746-57C0-4417-A67C-9B2B06D31B06}" dt="2022-11-01T15:46:21.032" v="37" actId="47"/>
        <pc:sldMkLst>
          <pc:docMk/>
          <pc:sldMk cId="315934234" sldId="327"/>
        </pc:sldMkLst>
      </pc:sldChg>
      <pc:sldChg chg="modSp">
        <pc:chgData name="Rajagopalan Balaji" userId="fef2073b-d548-489c-9436-683445f1996c" providerId="ADAL" clId="{269D6746-57C0-4417-A67C-9B2B06D31B06}" dt="2022-11-01T15:47:36.800" v="46" actId="14100"/>
        <pc:sldMkLst>
          <pc:docMk/>
          <pc:sldMk cId="2102043732" sldId="329"/>
        </pc:sldMkLst>
        <pc:picChg chg="mod">
          <ac:chgData name="Rajagopalan Balaji" userId="fef2073b-d548-489c-9436-683445f1996c" providerId="ADAL" clId="{269D6746-57C0-4417-A67C-9B2B06D31B06}" dt="2022-11-01T15:47:36.800" v="46" actId="14100"/>
          <ac:picMkLst>
            <pc:docMk/>
            <pc:sldMk cId="2102043732" sldId="329"/>
            <ac:picMk id="17410" creationId="{00000000-0000-0000-0000-000000000000}"/>
          </ac:picMkLst>
        </pc:picChg>
      </pc:sldChg>
      <pc:sldChg chg="modSp del">
        <pc:chgData name="Rajagopalan Balaji" userId="fef2073b-d548-489c-9436-683445f1996c" providerId="ADAL" clId="{269D6746-57C0-4417-A67C-9B2B06D31B06}" dt="2022-11-01T15:54:27.621" v="66" actId="47"/>
        <pc:sldMkLst>
          <pc:docMk/>
          <pc:sldMk cId="2102043732" sldId="330"/>
        </pc:sldMkLst>
        <pc:picChg chg="mod">
          <ac:chgData name="Rajagopalan Balaji" userId="fef2073b-d548-489c-9436-683445f1996c" providerId="ADAL" clId="{269D6746-57C0-4417-A67C-9B2B06D31B06}" dt="2022-11-01T15:50:35.075" v="63" actId="14100"/>
          <ac:picMkLst>
            <pc:docMk/>
            <pc:sldMk cId="2102043732" sldId="330"/>
            <ac:picMk id="18434" creationId="{00000000-0000-0000-0000-000000000000}"/>
          </ac:picMkLst>
        </pc:picChg>
      </pc:sldChg>
      <pc:sldChg chg="modSp">
        <pc:chgData name="Rajagopalan Balaji" userId="fef2073b-d548-489c-9436-683445f1996c" providerId="ADAL" clId="{269D6746-57C0-4417-A67C-9B2B06D31B06}" dt="2022-11-01T15:48:00.143" v="50" actId="14100"/>
        <pc:sldMkLst>
          <pc:docMk/>
          <pc:sldMk cId="614029017" sldId="331"/>
        </pc:sldMkLst>
        <pc:picChg chg="mod">
          <ac:chgData name="Rajagopalan Balaji" userId="fef2073b-d548-489c-9436-683445f1996c" providerId="ADAL" clId="{269D6746-57C0-4417-A67C-9B2B06D31B06}" dt="2022-11-01T15:48:00.143" v="50" actId="14100"/>
          <ac:picMkLst>
            <pc:docMk/>
            <pc:sldMk cId="614029017" sldId="331"/>
            <ac:picMk id="19458" creationId="{00000000-0000-0000-0000-000000000000}"/>
          </ac:picMkLst>
        </pc:picChg>
      </pc:sldChg>
      <pc:sldChg chg="modSp">
        <pc:chgData name="Rajagopalan Balaji" userId="fef2073b-d548-489c-9436-683445f1996c" providerId="ADAL" clId="{269D6746-57C0-4417-A67C-9B2B06D31B06}" dt="2022-11-01T15:47:44.336" v="48" actId="14100"/>
        <pc:sldMkLst>
          <pc:docMk/>
          <pc:sldMk cId="498050841" sldId="332"/>
        </pc:sldMkLst>
        <pc:picChg chg="mod">
          <ac:chgData name="Rajagopalan Balaji" userId="fef2073b-d548-489c-9436-683445f1996c" providerId="ADAL" clId="{269D6746-57C0-4417-A67C-9B2B06D31B06}" dt="2022-11-01T15:47:44.336" v="48" actId="14100"/>
          <ac:picMkLst>
            <pc:docMk/>
            <pc:sldMk cId="498050841" sldId="332"/>
            <ac:picMk id="20482" creationId="{00000000-0000-0000-0000-000000000000}"/>
          </ac:picMkLst>
        </pc:picChg>
      </pc:sldChg>
      <pc:sldChg chg="modSp">
        <pc:chgData name="Rajagopalan Balaji" userId="fef2073b-d548-489c-9436-683445f1996c" providerId="ADAL" clId="{269D6746-57C0-4417-A67C-9B2B06D31B06}" dt="2022-10-31T23:45:27.460" v="28" actId="14100"/>
        <pc:sldMkLst>
          <pc:docMk/>
          <pc:sldMk cId="3409769256" sldId="335"/>
        </pc:sldMkLst>
        <pc:picChg chg="mod">
          <ac:chgData name="Rajagopalan Balaji" userId="fef2073b-d548-489c-9436-683445f1996c" providerId="ADAL" clId="{269D6746-57C0-4417-A67C-9B2B06D31B06}" dt="2022-10-31T23:45:27.460" v="28" actId="14100"/>
          <ac:picMkLst>
            <pc:docMk/>
            <pc:sldMk cId="3409769256" sldId="335"/>
            <ac:picMk id="23554" creationId="{00000000-0000-0000-0000-000000000000}"/>
          </ac:picMkLst>
        </pc:picChg>
      </pc:sldChg>
      <pc:sldChg chg="modSp">
        <pc:chgData name="Rajagopalan Balaji" userId="fef2073b-d548-489c-9436-683445f1996c" providerId="ADAL" clId="{269D6746-57C0-4417-A67C-9B2B06D31B06}" dt="2022-10-31T23:45:34.003" v="30" actId="14100"/>
        <pc:sldMkLst>
          <pc:docMk/>
          <pc:sldMk cId="1399396702" sldId="336"/>
        </pc:sldMkLst>
        <pc:picChg chg="mod">
          <ac:chgData name="Rajagopalan Balaji" userId="fef2073b-d548-489c-9436-683445f1996c" providerId="ADAL" clId="{269D6746-57C0-4417-A67C-9B2B06D31B06}" dt="2022-10-31T23:45:34.003" v="30" actId="14100"/>
          <ac:picMkLst>
            <pc:docMk/>
            <pc:sldMk cId="1399396702" sldId="336"/>
            <ac:picMk id="24578" creationId="{00000000-0000-0000-0000-000000000000}"/>
          </ac:picMkLst>
        </pc:picChg>
      </pc:sldChg>
      <pc:sldChg chg="modSp">
        <pc:chgData name="Rajagopalan Balaji" userId="fef2073b-d548-489c-9436-683445f1996c" providerId="ADAL" clId="{269D6746-57C0-4417-A67C-9B2B06D31B06}" dt="2022-10-31T23:41:20.968" v="11" actId="14100"/>
        <pc:sldMkLst>
          <pc:docMk/>
          <pc:sldMk cId="380973898" sldId="338"/>
        </pc:sldMkLst>
        <pc:picChg chg="mod">
          <ac:chgData name="Rajagopalan Balaji" userId="fef2073b-d548-489c-9436-683445f1996c" providerId="ADAL" clId="{269D6746-57C0-4417-A67C-9B2B06D31B06}" dt="2022-10-31T23:41:20.968" v="11" actId="14100"/>
          <ac:picMkLst>
            <pc:docMk/>
            <pc:sldMk cId="380973898" sldId="338"/>
            <ac:picMk id="26626" creationId="{00000000-0000-0000-0000-000000000000}"/>
          </ac:picMkLst>
        </pc:picChg>
      </pc:sldChg>
      <pc:sldChg chg="modSp">
        <pc:chgData name="Rajagopalan Balaji" userId="fef2073b-d548-489c-9436-683445f1996c" providerId="ADAL" clId="{269D6746-57C0-4417-A67C-9B2B06D31B06}" dt="2022-10-31T23:41:33.863" v="14" actId="14100"/>
        <pc:sldMkLst>
          <pc:docMk/>
          <pc:sldMk cId="2821367730" sldId="339"/>
        </pc:sldMkLst>
        <pc:picChg chg="mod">
          <ac:chgData name="Rajagopalan Balaji" userId="fef2073b-d548-489c-9436-683445f1996c" providerId="ADAL" clId="{269D6746-57C0-4417-A67C-9B2B06D31B06}" dt="2022-10-31T23:41:33.863" v="14" actId="14100"/>
          <ac:picMkLst>
            <pc:docMk/>
            <pc:sldMk cId="2821367730" sldId="339"/>
            <ac:picMk id="27650" creationId="{00000000-0000-0000-0000-000000000000}"/>
          </ac:picMkLst>
        </pc:picChg>
      </pc:sldChg>
      <pc:sldChg chg="modSp">
        <pc:chgData name="Rajagopalan Balaji" userId="fef2073b-d548-489c-9436-683445f1996c" providerId="ADAL" clId="{269D6746-57C0-4417-A67C-9B2B06D31B06}" dt="2022-10-31T23:43:38.637" v="16" actId="14100"/>
        <pc:sldMkLst>
          <pc:docMk/>
          <pc:sldMk cId="31745822" sldId="340"/>
        </pc:sldMkLst>
        <pc:picChg chg="mod">
          <ac:chgData name="Rajagopalan Balaji" userId="fef2073b-d548-489c-9436-683445f1996c" providerId="ADAL" clId="{269D6746-57C0-4417-A67C-9B2B06D31B06}" dt="2022-10-31T23:43:38.637" v="16" actId="14100"/>
          <ac:picMkLst>
            <pc:docMk/>
            <pc:sldMk cId="31745822" sldId="340"/>
            <ac:picMk id="28674" creationId="{00000000-0000-0000-0000-000000000000}"/>
          </ac:picMkLst>
        </pc:picChg>
      </pc:sldChg>
      <pc:sldChg chg="modSp ord">
        <pc:chgData name="Rajagopalan Balaji" userId="fef2073b-d548-489c-9436-683445f1996c" providerId="ADAL" clId="{269D6746-57C0-4417-A67C-9B2B06D31B06}" dt="2022-10-31T23:44:08.293" v="22"/>
        <pc:sldMkLst>
          <pc:docMk/>
          <pc:sldMk cId="4028315035" sldId="341"/>
        </pc:sldMkLst>
        <pc:picChg chg="mod">
          <ac:chgData name="Rajagopalan Balaji" userId="fef2073b-d548-489c-9436-683445f1996c" providerId="ADAL" clId="{269D6746-57C0-4417-A67C-9B2B06D31B06}" dt="2022-10-31T23:43:51.366" v="18" actId="14100"/>
          <ac:picMkLst>
            <pc:docMk/>
            <pc:sldMk cId="4028315035" sldId="341"/>
            <ac:picMk id="29698" creationId="{00000000-0000-0000-0000-000000000000}"/>
          </ac:picMkLst>
        </pc:picChg>
      </pc:sldChg>
      <pc:sldChg chg="modSp">
        <pc:chgData name="Rajagopalan Balaji" userId="fef2073b-d548-489c-9436-683445f1996c" providerId="ADAL" clId="{269D6746-57C0-4417-A67C-9B2B06D31B06}" dt="2022-11-01T15:50:06.660" v="55" actId="1076"/>
        <pc:sldMkLst>
          <pc:docMk/>
          <pc:sldMk cId="993869747" sldId="342"/>
        </pc:sldMkLst>
        <pc:picChg chg="mod">
          <ac:chgData name="Rajagopalan Balaji" userId="fef2073b-d548-489c-9436-683445f1996c" providerId="ADAL" clId="{269D6746-57C0-4417-A67C-9B2B06D31B06}" dt="2022-11-01T15:50:06.660" v="55" actId="1076"/>
          <ac:picMkLst>
            <pc:docMk/>
            <pc:sldMk cId="993869747" sldId="342"/>
            <ac:picMk id="2050" creationId="{00000000-0000-0000-0000-000000000000}"/>
          </ac:picMkLst>
        </pc:picChg>
      </pc:sldChg>
      <pc:sldChg chg="modSp">
        <pc:chgData name="Rajagopalan Balaji" userId="fef2073b-d548-489c-9436-683445f1996c" providerId="ADAL" clId="{269D6746-57C0-4417-A67C-9B2B06D31B06}" dt="2022-11-01T15:50:23.508" v="60" actId="1076"/>
        <pc:sldMkLst>
          <pc:docMk/>
          <pc:sldMk cId="3662134098" sldId="343"/>
        </pc:sldMkLst>
        <pc:picChg chg="mod">
          <ac:chgData name="Rajagopalan Balaji" userId="fef2073b-d548-489c-9436-683445f1996c" providerId="ADAL" clId="{269D6746-57C0-4417-A67C-9B2B06D31B06}" dt="2022-11-01T15:50:23.508" v="60" actId="1076"/>
          <ac:picMkLst>
            <pc:docMk/>
            <pc:sldMk cId="3662134098" sldId="343"/>
            <ac:picMk id="1026" creationId="{00000000-0000-0000-0000-000000000000}"/>
          </ac:picMkLst>
        </pc:picChg>
      </pc:sldChg>
      <pc:sldChg chg="modSp">
        <pc:chgData name="Rajagopalan Balaji" userId="fef2073b-d548-489c-9436-683445f1996c" providerId="ADAL" clId="{269D6746-57C0-4417-A67C-9B2B06D31B06}" dt="2022-11-08T18:06:05.123" v="107" actId="1035"/>
        <pc:sldMkLst>
          <pc:docMk/>
          <pc:sldMk cId="2816625329" sldId="344"/>
        </pc:sldMkLst>
        <pc:picChg chg="mod">
          <ac:chgData name="Rajagopalan Balaji" userId="fef2073b-d548-489c-9436-683445f1996c" providerId="ADAL" clId="{269D6746-57C0-4417-A67C-9B2B06D31B06}" dt="2022-11-08T18:06:05.123" v="107" actId="1035"/>
          <ac:picMkLst>
            <pc:docMk/>
            <pc:sldMk cId="2816625329" sldId="344"/>
            <ac:picMk id="3074" creationId="{00000000-0000-0000-0000-000000000000}"/>
          </ac:picMkLst>
        </pc:picChg>
      </pc:sldChg>
      <pc:sldChg chg="modSp">
        <pc:chgData name="Rajagopalan Balaji" userId="fef2073b-d548-489c-9436-683445f1996c" providerId="ADAL" clId="{269D6746-57C0-4417-A67C-9B2B06D31B06}" dt="2022-11-08T18:06:31.519" v="109" actId="14100"/>
        <pc:sldMkLst>
          <pc:docMk/>
          <pc:sldMk cId="2504401692" sldId="345"/>
        </pc:sldMkLst>
        <pc:picChg chg="mod">
          <ac:chgData name="Rajagopalan Balaji" userId="fef2073b-d548-489c-9436-683445f1996c" providerId="ADAL" clId="{269D6746-57C0-4417-A67C-9B2B06D31B06}" dt="2022-11-08T18:06:31.519" v="109" actId="14100"/>
          <ac:picMkLst>
            <pc:docMk/>
            <pc:sldMk cId="2504401692" sldId="345"/>
            <ac:picMk id="4098" creationId="{00000000-0000-0000-0000-000000000000}"/>
          </ac:picMkLst>
        </pc:picChg>
      </pc:sldChg>
      <pc:sldChg chg="modSp">
        <pc:chgData name="Rajagopalan Balaji" userId="fef2073b-d548-489c-9436-683445f1996c" providerId="ADAL" clId="{269D6746-57C0-4417-A67C-9B2B06D31B06}" dt="2022-11-08T18:11:11.946" v="112" actId="14100"/>
        <pc:sldMkLst>
          <pc:docMk/>
          <pc:sldMk cId="2986901596" sldId="346"/>
        </pc:sldMkLst>
        <pc:picChg chg="mod">
          <ac:chgData name="Rajagopalan Balaji" userId="fef2073b-d548-489c-9436-683445f1996c" providerId="ADAL" clId="{269D6746-57C0-4417-A67C-9B2B06D31B06}" dt="2022-11-08T18:11:11.946" v="112" actId="14100"/>
          <ac:picMkLst>
            <pc:docMk/>
            <pc:sldMk cId="2986901596" sldId="346"/>
            <ac:picMk id="5122" creationId="{00000000-0000-0000-0000-000000000000}"/>
          </ac:picMkLst>
        </pc:picChg>
      </pc:sldChg>
      <pc:sldChg chg="modSp">
        <pc:chgData name="Rajagopalan Balaji" userId="fef2073b-d548-489c-9436-683445f1996c" providerId="ADAL" clId="{269D6746-57C0-4417-A67C-9B2B06D31B06}" dt="2022-11-08T18:11:24.017" v="115" actId="14100"/>
        <pc:sldMkLst>
          <pc:docMk/>
          <pc:sldMk cId="3577572133" sldId="347"/>
        </pc:sldMkLst>
        <pc:picChg chg="mod">
          <ac:chgData name="Rajagopalan Balaji" userId="fef2073b-d548-489c-9436-683445f1996c" providerId="ADAL" clId="{269D6746-57C0-4417-A67C-9B2B06D31B06}" dt="2022-11-08T18:11:24.017" v="115" actId="14100"/>
          <ac:picMkLst>
            <pc:docMk/>
            <pc:sldMk cId="3577572133" sldId="347"/>
            <ac:picMk id="6146" creationId="{00000000-0000-0000-0000-000000000000}"/>
          </ac:picMkLst>
        </pc:picChg>
      </pc:sldChg>
      <pc:sldChg chg="modSp">
        <pc:chgData name="Rajagopalan Balaji" userId="fef2073b-d548-489c-9436-683445f1996c" providerId="ADAL" clId="{269D6746-57C0-4417-A67C-9B2B06D31B06}" dt="2022-11-08T18:11:37.142" v="118" actId="1076"/>
        <pc:sldMkLst>
          <pc:docMk/>
          <pc:sldMk cId="1852818603" sldId="348"/>
        </pc:sldMkLst>
        <pc:picChg chg="mod">
          <ac:chgData name="Rajagopalan Balaji" userId="fef2073b-d548-489c-9436-683445f1996c" providerId="ADAL" clId="{269D6746-57C0-4417-A67C-9B2B06D31B06}" dt="2022-11-08T18:11:37.142" v="118" actId="1076"/>
          <ac:picMkLst>
            <pc:docMk/>
            <pc:sldMk cId="1852818603" sldId="348"/>
            <ac:picMk id="7170" creationId="{00000000-0000-0000-0000-000000000000}"/>
          </ac:picMkLst>
        </pc:picChg>
      </pc:sldChg>
      <pc:sldChg chg="modSp">
        <pc:chgData name="Rajagopalan Balaji" userId="fef2073b-d548-489c-9436-683445f1996c" providerId="ADAL" clId="{269D6746-57C0-4417-A67C-9B2B06D31B06}" dt="2022-11-08T18:11:50.355" v="121" actId="1076"/>
        <pc:sldMkLst>
          <pc:docMk/>
          <pc:sldMk cId="77863857" sldId="349"/>
        </pc:sldMkLst>
        <pc:picChg chg="mod">
          <ac:chgData name="Rajagopalan Balaji" userId="fef2073b-d548-489c-9436-683445f1996c" providerId="ADAL" clId="{269D6746-57C0-4417-A67C-9B2B06D31B06}" dt="2022-11-08T18:11:50.355" v="121" actId="1076"/>
          <ac:picMkLst>
            <pc:docMk/>
            <pc:sldMk cId="77863857" sldId="349"/>
            <ac:picMk id="8194" creationId="{00000000-0000-0000-0000-000000000000}"/>
          </ac:picMkLst>
        </pc:picChg>
      </pc:sldChg>
      <pc:sldChg chg="modSp">
        <pc:chgData name="Rajagopalan Balaji" userId="fef2073b-d548-489c-9436-683445f1996c" providerId="ADAL" clId="{269D6746-57C0-4417-A67C-9B2B06D31B06}" dt="2022-11-08T18:12:01.426" v="124" actId="14100"/>
        <pc:sldMkLst>
          <pc:docMk/>
          <pc:sldMk cId="3783618574" sldId="350"/>
        </pc:sldMkLst>
        <pc:picChg chg="mod">
          <ac:chgData name="Rajagopalan Balaji" userId="fef2073b-d548-489c-9436-683445f1996c" providerId="ADAL" clId="{269D6746-57C0-4417-A67C-9B2B06D31B06}" dt="2022-11-08T18:12:01.426" v="124" actId="14100"/>
          <ac:picMkLst>
            <pc:docMk/>
            <pc:sldMk cId="3783618574" sldId="350"/>
            <ac:picMk id="9218" creationId="{00000000-0000-0000-0000-000000000000}"/>
          </ac:picMkLst>
        </pc:picChg>
      </pc:sldChg>
      <pc:sldChg chg="modSp">
        <pc:chgData name="Rajagopalan Balaji" userId="fef2073b-d548-489c-9436-683445f1996c" providerId="ADAL" clId="{269D6746-57C0-4417-A67C-9B2B06D31B06}" dt="2022-11-08T18:12:10.737" v="126" actId="14100"/>
        <pc:sldMkLst>
          <pc:docMk/>
          <pc:sldMk cId="2990941647" sldId="351"/>
        </pc:sldMkLst>
        <pc:picChg chg="mod">
          <ac:chgData name="Rajagopalan Balaji" userId="fef2073b-d548-489c-9436-683445f1996c" providerId="ADAL" clId="{269D6746-57C0-4417-A67C-9B2B06D31B06}" dt="2022-11-08T18:12:10.737" v="126" actId="14100"/>
          <ac:picMkLst>
            <pc:docMk/>
            <pc:sldMk cId="2990941647" sldId="351"/>
            <ac:picMk id="10242" creationId="{00000000-0000-0000-0000-000000000000}"/>
          </ac:picMkLst>
        </pc:picChg>
      </pc:sldChg>
      <pc:sldChg chg="modSp">
        <pc:chgData name="Rajagopalan Balaji" userId="fef2073b-d548-489c-9436-683445f1996c" providerId="ADAL" clId="{269D6746-57C0-4417-A67C-9B2B06D31B06}" dt="2022-11-08T18:12:31.603" v="130" actId="1036"/>
        <pc:sldMkLst>
          <pc:docMk/>
          <pc:sldMk cId="3722817548" sldId="352"/>
        </pc:sldMkLst>
        <pc:picChg chg="mod">
          <ac:chgData name="Rajagopalan Balaji" userId="fef2073b-d548-489c-9436-683445f1996c" providerId="ADAL" clId="{269D6746-57C0-4417-A67C-9B2B06D31B06}" dt="2022-11-08T18:12:31.603" v="130" actId="1036"/>
          <ac:picMkLst>
            <pc:docMk/>
            <pc:sldMk cId="3722817548" sldId="352"/>
            <ac:picMk id="12290" creationId="{00000000-0000-0000-0000-000000000000}"/>
          </ac:picMkLst>
        </pc:picChg>
      </pc:sldChg>
      <pc:sldChg chg="modSp">
        <pc:chgData name="Rajagopalan Balaji" userId="fef2073b-d548-489c-9436-683445f1996c" providerId="ADAL" clId="{269D6746-57C0-4417-A67C-9B2B06D31B06}" dt="2022-11-10T18:16:08.498" v="139" actId="14100"/>
        <pc:sldMkLst>
          <pc:docMk/>
          <pc:sldMk cId="1575485942" sldId="353"/>
        </pc:sldMkLst>
        <pc:picChg chg="mod">
          <ac:chgData name="Rajagopalan Balaji" userId="fef2073b-d548-489c-9436-683445f1996c" providerId="ADAL" clId="{269D6746-57C0-4417-A67C-9B2B06D31B06}" dt="2022-11-10T18:16:08.498" v="139" actId="14100"/>
          <ac:picMkLst>
            <pc:docMk/>
            <pc:sldMk cId="1575485942" sldId="353"/>
            <ac:picMk id="11266" creationId="{00000000-0000-0000-0000-000000000000}"/>
          </ac:picMkLst>
        </pc:picChg>
      </pc:sldChg>
      <pc:sldChg chg="modSp">
        <pc:chgData name="Rajagopalan Balaji" userId="fef2073b-d548-489c-9436-683445f1996c" providerId="ADAL" clId="{269D6746-57C0-4417-A67C-9B2B06D31B06}" dt="2022-11-08T18:12:42.125" v="133" actId="1076"/>
        <pc:sldMkLst>
          <pc:docMk/>
          <pc:sldMk cId="2504890296" sldId="354"/>
        </pc:sldMkLst>
        <pc:picChg chg="mod">
          <ac:chgData name="Rajagopalan Balaji" userId="fef2073b-d548-489c-9436-683445f1996c" providerId="ADAL" clId="{269D6746-57C0-4417-A67C-9B2B06D31B06}" dt="2022-11-08T18:12:42.125" v="133" actId="1076"/>
          <ac:picMkLst>
            <pc:docMk/>
            <pc:sldMk cId="2504890296" sldId="354"/>
            <ac:picMk id="13314" creationId="{00000000-0000-0000-0000-000000000000}"/>
          </ac:picMkLst>
        </pc:picChg>
      </pc:sldChg>
      <pc:sldChg chg="modSp">
        <pc:chgData name="Rajagopalan Balaji" userId="fef2073b-d548-489c-9436-683445f1996c" providerId="ADAL" clId="{269D6746-57C0-4417-A67C-9B2B06D31B06}" dt="2022-11-08T18:12:52.970" v="136" actId="1076"/>
        <pc:sldMkLst>
          <pc:docMk/>
          <pc:sldMk cId="3074214208" sldId="355"/>
        </pc:sldMkLst>
        <pc:picChg chg="mod">
          <ac:chgData name="Rajagopalan Balaji" userId="fef2073b-d548-489c-9436-683445f1996c" providerId="ADAL" clId="{269D6746-57C0-4417-A67C-9B2B06D31B06}" dt="2022-11-08T18:12:52.970" v="136" actId="1076"/>
          <ac:picMkLst>
            <pc:docMk/>
            <pc:sldMk cId="3074214208" sldId="355"/>
            <ac:picMk id="14338" creationId="{00000000-0000-0000-0000-000000000000}"/>
          </ac:picMkLst>
        </pc:picChg>
      </pc:sldChg>
      <pc:sldChg chg="modSp">
        <pc:chgData name="Rajagopalan Balaji" userId="fef2073b-d548-489c-9436-683445f1996c" providerId="ADAL" clId="{269D6746-57C0-4417-A67C-9B2B06D31B06}" dt="2022-11-10T18:21:14.263" v="142" actId="1076"/>
        <pc:sldMkLst>
          <pc:docMk/>
          <pc:sldMk cId="3211931983" sldId="356"/>
        </pc:sldMkLst>
        <pc:picChg chg="mod">
          <ac:chgData name="Rajagopalan Balaji" userId="fef2073b-d548-489c-9436-683445f1996c" providerId="ADAL" clId="{269D6746-57C0-4417-A67C-9B2B06D31B06}" dt="2022-11-10T18:21:14.263" v="142" actId="1076"/>
          <ac:picMkLst>
            <pc:docMk/>
            <pc:sldMk cId="3211931983" sldId="356"/>
            <ac:picMk id="15362" creationId="{00000000-0000-0000-0000-000000000000}"/>
          </ac:picMkLst>
        </pc:picChg>
      </pc:sldChg>
      <pc:sldChg chg="modSp mod">
        <pc:chgData name="Rajagopalan Balaji" userId="fef2073b-d548-489c-9436-683445f1996c" providerId="ADAL" clId="{269D6746-57C0-4417-A67C-9B2B06D31B06}" dt="2022-11-01T15:50:11.357" v="56" actId="1076"/>
        <pc:sldMkLst>
          <pc:docMk/>
          <pc:sldMk cId="3497740458" sldId="384"/>
        </pc:sldMkLst>
        <pc:spChg chg="mod">
          <ac:chgData name="Rajagopalan Balaji" userId="fef2073b-d548-489c-9436-683445f1996c" providerId="ADAL" clId="{269D6746-57C0-4417-A67C-9B2B06D31B06}" dt="2022-11-01T15:50:11.357" v="56" actId="1076"/>
          <ac:spMkLst>
            <pc:docMk/>
            <pc:sldMk cId="3497740458" sldId="384"/>
            <ac:spMk id="444417" creationId="{00000000-0000-0000-0000-000000000000}"/>
          </ac:spMkLst>
        </pc:spChg>
      </pc:sldChg>
      <pc:sldChg chg="del">
        <pc:chgData name="Rajagopalan Balaji" userId="fef2073b-d548-489c-9436-683445f1996c" providerId="ADAL" clId="{269D6746-57C0-4417-A67C-9B2B06D31B06}" dt="2022-10-31T23:44:20.727" v="23" actId="47"/>
        <pc:sldMkLst>
          <pc:docMk/>
          <pc:sldMk cId="3103855603" sldId="580"/>
        </pc:sldMkLst>
      </pc:sldChg>
      <pc:sldChg chg="addSp modSp">
        <pc:chgData name="Rajagopalan Balaji" userId="fef2073b-d548-489c-9436-683445f1996c" providerId="ADAL" clId="{269D6746-57C0-4417-A67C-9B2B06D31B06}" dt="2022-11-01T15:47:04.545" v="42" actId="1076"/>
        <pc:sldMkLst>
          <pc:docMk/>
          <pc:sldMk cId="1475353310" sldId="596"/>
        </pc:sldMkLst>
        <pc:picChg chg="add mod">
          <ac:chgData name="Rajagopalan Balaji" userId="fef2073b-d548-489c-9436-683445f1996c" providerId="ADAL" clId="{269D6746-57C0-4417-A67C-9B2B06D31B06}" dt="2022-11-01T15:47:04.545" v="42" actId="1076"/>
          <ac:picMkLst>
            <pc:docMk/>
            <pc:sldMk cId="1475353310" sldId="596"/>
            <ac:picMk id="7" creationId="{B77EC73F-BA16-065E-1421-8859BE0ABFEC}"/>
          </ac:picMkLst>
        </pc:picChg>
      </pc:sldChg>
      <pc:sldChg chg="ord">
        <pc:chgData name="Rajagopalan Balaji" userId="fef2073b-d548-489c-9436-683445f1996c" providerId="ADAL" clId="{269D6746-57C0-4417-A67C-9B2B06D31B06}" dt="2022-11-01T15:54:13.607" v="65"/>
        <pc:sldMkLst>
          <pc:docMk/>
          <pc:sldMk cId="1460791011" sldId="610"/>
        </pc:sldMkLst>
      </pc:sldChg>
      <pc:sldChg chg="addSp delSp modSp new mod">
        <pc:chgData name="Rajagopalan Balaji" userId="fef2073b-d548-489c-9436-683445f1996c" providerId="ADAL" clId="{269D6746-57C0-4417-A67C-9B2B06D31B06}" dt="2022-11-01T17:09:16.829" v="71" actId="1076"/>
        <pc:sldMkLst>
          <pc:docMk/>
          <pc:sldMk cId="3017858103" sldId="614"/>
        </pc:sldMkLst>
        <pc:spChg chg="del">
          <ac:chgData name="Rajagopalan Balaji" userId="fef2073b-d548-489c-9436-683445f1996c" providerId="ADAL" clId="{269D6746-57C0-4417-A67C-9B2B06D31B06}" dt="2022-11-01T17:09:11.831" v="69" actId="478"/>
          <ac:spMkLst>
            <pc:docMk/>
            <pc:sldMk cId="3017858103" sldId="614"/>
            <ac:spMk id="2" creationId="{78C1C356-61B2-D66E-E09A-DBDF0CFD5549}"/>
          </ac:spMkLst>
        </pc:spChg>
        <pc:picChg chg="add mod">
          <ac:chgData name="Rajagopalan Balaji" userId="fef2073b-d548-489c-9436-683445f1996c" providerId="ADAL" clId="{269D6746-57C0-4417-A67C-9B2B06D31B06}" dt="2022-11-01T17:09:16.829" v="71" actId="1076"/>
          <ac:picMkLst>
            <pc:docMk/>
            <pc:sldMk cId="3017858103" sldId="614"/>
            <ac:picMk id="3" creationId="{FFEFA9DA-FD12-45C0-DADE-B6820418FDA6}"/>
          </ac:picMkLst>
        </pc:picChg>
      </pc:sldChg>
      <pc:sldChg chg="addSp delSp modSp new mod">
        <pc:chgData name="Rajagopalan Balaji" userId="fef2073b-d548-489c-9436-683445f1996c" providerId="ADAL" clId="{269D6746-57C0-4417-A67C-9B2B06D31B06}" dt="2022-11-01T17:16:59.982" v="101" actId="1076"/>
        <pc:sldMkLst>
          <pc:docMk/>
          <pc:sldMk cId="1288908019" sldId="615"/>
        </pc:sldMkLst>
        <pc:spChg chg="del">
          <ac:chgData name="Rajagopalan Balaji" userId="fef2073b-d548-489c-9436-683445f1996c" providerId="ADAL" clId="{269D6746-57C0-4417-A67C-9B2B06D31B06}" dt="2022-11-01T17:13:45.915" v="75" actId="478"/>
          <ac:spMkLst>
            <pc:docMk/>
            <pc:sldMk cId="1288908019" sldId="615"/>
            <ac:spMk id="2" creationId="{5DB56890-B096-C68C-415B-1CB7D8A81F78}"/>
          </ac:spMkLst>
        </pc:spChg>
        <pc:spChg chg="del">
          <ac:chgData name="Rajagopalan Balaji" userId="fef2073b-d548-489c-9436-683445f1996c" providerId="ADAL" clId="{269D6746-57C0-4417-A67C-9B2B06D31B06}" dt="2022-11-01T17:13:43.973" v="74" actId="478"/>
          <ac:spMkLst>
            <pc:docMk/>
            <pc:sldMk cId="1288908019" sldId="615"/>
            <ac:spMk id="3" creationId="{591AAD8A-2C82-37C6-766E-DAAB7BAD39EF}"/>
          </ac:spMkLst>
        </pc:spChg>
        <pc:picChg chg="add mod">
          <ac:chgData name="Rajagopalan Balaji" userId="fef2073b-d548-489c-9436-683445f1996c" providerId="ADAL" clId="{269D6746-57C0-4417-A67C-9B2B06D31B06}" dt="2022-11-01T17:15:31.351" v="95" actId="1076"/>
          <ac:picMkLst>
            <pc:docMk/>
            <pc:sldMk cId="1288908019" sldId="615"/>
            <ac:picMk id="4" creationId="{55F53A72-B112-6016-CBDE-9D170C4B7DE2}"/>
          </ac:picMkLst>
        </pc:picChg>
        <pc:picChg chg="add mod">
          <ac:chgData name="Rajagopalan Balaji" userId="fef2073b-d548-489c-9436-683445f1996c" providerId="ADAL" clId="{269D6746-57C0-4417-A67C-9B2B06D31B06}" dt="2022-11-01T17:14:19.664" v="82" actId="1076"/>
          <ac:picMkLst>
            <pc:docMk/>
            <pc:sldMk cId="1288908019" sldId="615"/>
            <ac:picMk id="5" creationId="{78E74852-F434-2340-16A4-7CD0E2F5F6E6}"/>
          </ac:picMkLst>
        </pc:picChg>
        <pc:picChg chg="add mod">
          <ac:chgData name="Rajagopalan Balaji" userId="fef2073b-d548-489c-9436-683445f1996c" providerId="ADAL" clId="{269D6746-57C0-4417-A67C-9B2B06D31B06}" dt="2022-11-01T17:16:16.880" v="98" actId="1076"/>
          <ac:picMkLst>
            <pc:docMk/>
            <pc:sldMk cId="1288908019" sldId="615"/>
            <ac:picMk id="6" creationId="{841ED186-DF51-5D2D-F272-C8699978DF89}"/>
          </ac:picMkLst>
        </pc:picChg>
        <pc:picChg chg="add mod">
          <ac:chgData name="Rajagopalan Balaji" userId="fef2073b-d548-489c-9436-683445f1996c" providerId="ADAL" clId="{269D6746-57C0-4417-A67C-9B2B06D31B06}" dt="2022-11-01T17:16:59.982" v="101" actId="1076"/>
          <ac:picMkLst>
            <pc:docMk/>
            <pc:sldMk cId="1288908019" sldId="615"/>
            <ac:picMk id="7" creationId="{F706B3F6-3FB5-253C-D4C1-D2261489EBB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29C482-D0A8-0A58-5E8F-AA3A6070EF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57E30AC-D1F0-7C99-1263-473341B97D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982495-1349-49DD-8D4F-EBF423AEA30D}" type="datetimeFigureOut">
              <a:rPr lang="en-US" smtClean="0"/>
              <a:t>11/8/2022</a:t>
            </a:fld>
            <a:endParaRPr lang="en-US"/>
          </a:p>
        </p:txBody>
      </p:sp>
      <p:sp>
        <p:nvSpPr>
          <p:cNvPr id="4" name="Footer Placeholder 3">
            <a:extLst>
              <a:ext uri="{FF2B5EF4-FFF2-40B4-BE49-F238E27FC236}">
                <a16:creationId xmlns:a16="http://schemas.microsoft.com/office/drawing/2014/main" id="{1F2B4C5E-BDA9-0B91-FB7A-673C249296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21FA579-AFA8-D698-EE2B-40FD5ABB0D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F74CE1-1683-4B4D-9653-2F0C9E4D6866}" type="slidenum">
              <a:rPr lang="en-US" smtClean="0"/>
              <a:t>‹#›</a:t>
            </a:fld>
            <a:endParaRPr lang="en-US"/>
          </a:p>
        </p:txBody>
      </p:sp>
    </p:spTree>
    <p:extLst>
      <p:ext uri="{BB962C8B-B14F-4D97-AF65-F5344CB8AC3E}">
        <p14:creationId xmlns:p14="http://schemas.microsoft.com/office/powerpoint/2010/main" val="783817388"/>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21-09-28T21:53:11.400"/>
    </inkml:context>
    <inkml:brush xml:id="br0">
      <inkml:brushProperty name="width" value="0.05292" units="cm"/>
      <inkml:brushProperty name="height" value="0.05292" units="cm"/>
      <inkml:brushProperty name="color" value="#FF0000"/>
    </inkml:brush>
  </inkml:definitions>
  <inkml:trace contextRef="#ctx0" brushRef="#br0">16278 11430 16 0,'0'11'8'0,"0"-22"10"0,0 11 8 15,0 0-23-15,0-11 1 16,0 11 0-16,0 0 1 0,0 0-6 0,0 0 0 31,0 0 5-31,0 0 0 0,4-2-1 0,-4 2 0 0,0 0 0 31,0 0 0-31,3 0 0 16,-3 0 1-16,3-8-1 16,-3 8 0-16,0 0-1 15,0 0 0-15,3-5-1 16,-3 5 1-16,0 0-1 15,0 0 0-15,0 2 1 16,0-2 0-16,0 0 0 16,0 0 0-16,0 0 0 15,-3 3 0-15,3-3-1 16,-3 0 1-16,3 5-1 16,0-5 0-16,0 0 1 15,0 3 0-15,0-3-1 16,0 0 0-16,0 0 1 0,-3 0 0 0,3 0-1 31,0 0 0-31,0 0-1 0,-4 0 0 0,4 0 0 0,0 0 1 31,0 0-2-31,0 0 0 16,0-8 1-16,0 8 0 16,0 0 0-16,0 5 1 15,0-10-2-15,0 5 1 16,0 0 1-16,0 0 0 15,0 0-1-15,0 0 1 16,-3 0-1-16,3 0 1 0,0 0-1 0,0 0 1 0,0 0 0 16,0 0 0-16,0 0 0 31,0 0 0-31,0 0-2 16,-3 5 1-16,3-2 1 15,-3-3 0-15,0 2-1 16,0-2 0-16,-1 3-1 0,1-3 1 0,0 8 1 15,3-5 0-15,0 5-1 32,-3 5 0-32,0-3 0 15,-4 6 0-15,1-3 0 16,3-2 1-16,-4 5-1 16,4-3 1-16,0 0-1 0,3-2 1 0,-3 2-2 15,0-7 1-15,0 1 0 31,3-4 0-31,0-3 0 16,0 3 0-16,0 2 0 0,0-5 1 0,0 0-1 16,0 0 1-16,3-5-2 0,3 2 1 31,-3 0 0-31,4-4 0 0,-1 1-1 0,-3-4 0 16,0-1 0-16,0 0 1 15,4 4 0-15,-1-7 0 16,1-4 0-16,-1 5 0 31,3-1 0-31,1-2 0 16,3 14 1-16,-1-6 0 0,1 3 0 0,0 5 0 0,-4-11 0 15,1 3 0-15,-4 3 0 32,0 5 1-32,1-8-2 0,-7 8 1 0,0 0-1 31,0 0 1-31,0 0-2 0,0 5 1 0,0-2 0 31,-3-6 1-31,-1 3-2 0,-2 3 0 0,-3 10 1 31,-1-2 1-31,1 2-1 0,-4 3 1 0,3 0-2 16,-2 5 0-16,2-3 2 31,1 3 0-31,2-10-1 0,4-3 0 0,0 8 0 16,0-8 1-16,0 10-1 31,-1-10 1-31,1 0-2 0,3-5 1 0,0-1 0 0,0-2 1 16,3-5-2-16,4 2 1 15,2 3 0-15,1-7 1 32,2 1-1-32,4-7 1 15,-3 2-2-15,3-2 1 16,-3 0 0-16,2-6 1 15,-2 12-1-15,0-4 0 16,-4-2 0-16,-2 10 0 0,-1-5-1 0,-3 5 1 16,-3 3-1-16,0 3 1 0,-3 5-1 15,0 0 1-15,-3 3-1 16,-4 2 1-16,-3 0 0 31,1 0 0-31,-1-2 0 16,3-1 0-16,4 1 0 15,0-3 0-15,3 0 0 16,-1-3 1-16,4 0-1 16,0-5 1-16,7 0-2 15,-1-5 1-15,4 3 0 16,-1 2 0-16,1-3-1 16,2 0 1-16,1-7 0 15,-3-1 0-15,-1 6 0 16,1-3 1-16,-4 5-1 15,0-5 1-15,-2 6-1 16,-4 2 0-16,0 2 0 16,0 6 0-16,-4-2 0 0,1 1 0 0,-3-1-1 15,-1 2 1-15,1 2 0 0,3-2 1 16,0 0-1-16,3-3 1 16,3 1-1-16,3-6 0 15,1-6 0-15,2 1 0 31,1 2-2-31,-1-2 1 16,-2 3-3-16,-4-1 0 16,-3 3-6-16,3-3 0 15</inkml:trace>
  <inkml:trace contextRef="#ctx0" brushRef="#br0" timeOffset="1375.05">16247 11882 11 0,'-4'-2'5'0,"11"4"34"0,-7-2-36 0,3-2 2 0,-3-6 0 31,0 5 2-31,0 3 0 16,0-8-7-16,0 8 0 16,0 0 7-16,0-2 1 15,0 2-2-15,0 0 0 16,0 0 0-16,0 0 1 16,0 0-2-16,0 2 0 0,0 4-1 15,-3-1 0-15,3 3-1 16,0-6 1-16,0 12-1 15,-3-9 1-15,6 6-2 16,-6 4 1-16,3 17-1 16,0-3 1-16,0 6 0 15,-4-4 0-15,1 6-1 16,0 0 0-16,3-5-1 16,0 0 1-16,0-8-1 15,3-3 1-15,0-8-2 16,1-2 1-16,-4-1 0 15,0 1 0-15,0-8-2 16,0-1 1-16,-4-2-3 16,4-2 0-16,-3 2-6 15,0-8 1-15</inkml:trace>
  <inkml:trace contextRef="#ctx0" brushRef="#br0" timeOffset="1875.02">16113 12086 40 0,'-9'0'20'0,"-1"-10"5"15,10 10-5-15,0 0-14 16,0 0 0-16,0 0 6 16,0 0 0-16,0 0-13 15,0 2 1-15,3 1 9 16,1 2 0-16,2-2-1 15,3 7 1-15,4-2-4 16,3 0 0-16,6-5-2 16,-6-6 1-16,3 3-1 15,7-2 0-15,2 2-3 16,1-6 1-16,3 1 0 16,-4-3 0-16,-3 3-1 15,-2 2 0-15,-4-2-1 0,0 5 1 16,-3-3-2-16,-4 3 0 15,1 0-3-15,-3 0 0 16,-1-2-4-16,1-4 1 16,-7 1 15-16,0-8 1 15</inkml:trace>
  <inkml:trace contextRef="#ctx0" brushRef="#br0" timeOffset="4375.1">19749 10946 40 0,'3'-11'20'0,"6"-2"-6"0,-2 2 20 16,-1 1-29-16,0 5 0 0,1-6 5 15,-1 8 0-15,0 6-12 16,-2 8 1-16,-1-6 8 16,-3 16 1-16,0 11-3 15,0 7 0-15,0 9-2 16,3 2 0-16,-3 3-2 15,0-10 1-15,0-4-2 16,0-4 0-16,3-9 0 16,0-10 1-16,1-13-7 15,-1-11 0-15</inkml:trace>
  <inkml:trace contextRef="#ctx0" brushRef="#br0" timeOffset="4562.55">19742 10657 61 0,'-12'-5'30'0,"12"-8"-17"0,3 10 19 16,3-5-33-16,1 6 0 16,2-6 1-16,4 2 1 15,3 6-5-15,-1 0 1 16</inkml:trace>
  <inkml:trace contextRef="#ctx0" brushRef="#br0" timeOffset="4906.37">20104 10922 45 0,'-3'58'22'0,"13"27"2"15,-7-67 9-15,3 9-27 16,1 7 1-16,-1-10 1 15,3 0 1-15,1-8-12 16,3-3 0-16,-4-2 8 16,-3-9 1-16,1-12-5 15,-1-6 1-15,4 0-1 16,-1-13 0-16,4-6-2 16,0-2 1-16,3 0-1 15,-1 11 0-15,1 10 0 16,-3-5 1-16,0 8-1 15,-1-1 1-15,1 9 1 16,0 10 0-16,3 9-1 16,6 9 0-16,-3-4 0 0,-3-1 0 15,3 14-2-15,0 3 1 16,0-12-7-16,-6-1 0 16</inkml:trace>
  <inkml:trace contextRef="#ctx0" brushRef="#br0" timeOffset="5359.44">21114 10300 40 0,'-16'-13'20'0,"19"13"-2"16,-3 0-1-16,0 0-11 16,0 5 1-16,3 6 2 0,4 18 0 15,-1 3-10-15,0 15 1 16,1 22 8-16,-1 11 1 16,4 12-4-16,-4 1 1 15,0-3-3-15,1-11 1 16,-1-5-3-16,0-16 1 15,1-10-2-15,-1-8 1 16,0-17-5-16,4-20 0 16</inkml:trace>
  <inkml:trace contextRef="#ctx0" brushRef="#br0" timeOffset="5672">21473 10655 24 0,'0'13'12'0,"-7"-13"42"16,7 0-28-16,-3 0-18 16,0 3 1-16,-3 2 1 15,-1-2 1-15,-2 7-15 16,-7 3 0-16,-3 6 10 16,-3 2 0-16,-4 6-5 15,1 4 1-15,3-2-1 16,3 0 1-16,6 11-1 15,0-3 0-15,10-5-1 16,6-6 1-16,13 1 0 16,3-1 0-16,6-2-1 15,10-3 1-15,0-7-2 16,0-1 0-16,3-8-1 0,4 0 0 16,-1-15-5-16,3-3 0 15</inkml:trace>
  <inkml:trace contextRef="#ctx0" brushRef="#br0" timeOffset="6296.96">21885 10689 24 0,'13'-24'12'0,"3"-2"22"16,-10 18-23-16,1 5-4 15,-4 1 0-15,0 2 5 16,-3 5 1-16,0 8-14 16,0 14 0-16,0 4 11 15,0 12 1-15,0 7-4 16,0 3 1-16,3 2-2 15,0-10 0-15,4 0-3 16,-1-5 1-16,0-8-3 16,1-6 0-16,-1-12 0 15,1-14 0-15,-1 0 0 16,0-14 1-16,-3-12-2 0,-3-1 1 16,0-18-1-16,-3-7 1 15,0-17-1-15,0-8 0 16,-3 0 0-16,2-10 1 15,1 2-2-15,3 6 1 16,3 2 0-16,4 16 1 16,2 8-1-16,4 6 0 15,-4 12-2-15,11 9 0 16,5 5 2-16,3 10 0 16,-5 9 0-16,-1 7 0 0,0 16 1 15,7 0 0-15,-10 8-1 16,-7 11 0-16,-5-3 0 15,-10 13 0-15,-7-5-1 16,-3 0 1-16,-12-2-2 16,-4-6 1-16,4-6 1 15,3-9 1-15,3-9-2 16,3-11 0-16,6-2-3 16,4-5 1-16,3-8-8 15,12-8 1-15</inkml:trace>
  <inkml:trace contextRef="#ctx0" brushRef="#br0" timeOffset="6812.59">22625 10798 2 0,'10'-3'1'0,"-7"-5"66"0,-3 8-48 16,0-5-12-16,0-3 0 16,-3 0 3-16,-4-3 1 15,-5-5-12-15,-1 3 1 16,-3 0 9-16,3 0 1 16,-2 5-5-16,-4 10 1 0,-4 12-2 15,-2 4 1-15,-4 1-4 16,1 18 1-1,6 16-2 1,9-3 0-16,10-8 0 16,9-7 1-16,7-9-1 15,3-7 0-15,3-11 0 16,-4-6 1-16,8-4 0 16,2-12 0-16,1 1 0 15,-4 0 0-15,-3-11-1 16,0 8 0-16,-3 3-1 15,0 2 1-15,-7 11 0 16,1 3 1-16,-4 8-2 16,-6 2 1-16,3 8 0 15,4 5 0-15,5-4 0 16,10-1 1-16,7-8-2 16,6 0 0-16,6-2 0 0,0 2 1 15,-6-8-5-15,4 3 0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2F6524-A162-4010-8616-3421B066D8FA}" type="datetimeFigureOut">
              <a:rPr lang="en-US" smtClean="0"/>
              <a:t>11/7/2022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A6F49F-2670-4DAC-9482-249B60D49C8C}" type="slidenum">
              <a:rPr lang="en-US" smtClean="0"/>
              <a:t>‹#›</a:t>
            </a:fld>
            <a:endParaRPr lang="en-US"/>
          </a:p>
        </p:txBody>
      </p:sp>
    </p:spTree>
    <p:extLst>
      <p:ext uri="{BB962C8B-B14F-4D97-AF65-F5344CB8AC3E}">
        <p14:creationId xmlns:p14="http://schemas.microsoft.com/office/powerpoint/2010/main" val="429053593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Flux of water from the land surface </a:t>
            </a:r>
            <a:r>
              <a:rPr lang="en-US" altLang="en-US" b="1" dirty="0"/>
              <a:t>back to the atmosphere</a:t>
            </a:r>
            <a:endParaRPr lang="en-US" altLang="en-US" dirty="0"/>
          </a:p>
          <a:p>
            <a:r>
              <a:rPr lang="en-US" altLang="en-US" dirty="0"/>
              <a:t>About </a:t>
            </a:r>
            <a:r>
              <a:rPr lang="en-US" altLang="en-US" b="1" dirty="0"/>
              <a:t>61%</a:t>
            </a:r>
            <a:r>
              <a:rPr lang="en-US" altLang="en-US" dirty="0"/>
              <a:t> of precipitated water is </a:t>
            </a:r>
            <a:r>
              <a:rPr lang="en-US" altLang="en-US" dirty="0" err="1"/>
              <a:t>evapotranspired</a:t>
            </a:r>
            <a:r>
              <a:rPr lang="en-US" altLang="en-US" dirty="0"/>
              <a:t> back to the atmosphere</a:t>
            </a:r>
          </a:p>
          <a:p>
            <a:r>
              <a:rPr lang="en-US" altLang="en-US" b="1" i="1" dirty="0"/>
              <a:t>Evaporation</a:t>
            </a:r>
            <a:r>
              <a:rPr lang="en-US" altLang="en-US" dirty="0"/>
              <a:t> and </a:t>
            </a:r>
            <a:r>
              <a:rPr lang="en-US" altLang="en-US" b="1" i="1" dirty="0"/>
              <a:t>Transpiration</a:t>
            </a:r>
            <a:r>
              <a:rPr lang="en-US" altLang="en-US" dirty="0"/>
              <a:t> are both driven by energy from the sun</a:t>
            </a:r>
          </a:p>
          <a:p>
            <a:endParaRPr lang="en-US" dirty="0"/>
          </a:p>
        </p:txBody>
      </p:sp>
    </p:spTree>
    <p:extLst>
      <p:ext uri="{BB962C8B-B14F-4D97-AF65-F5344CB8AC3E}">
        <p14:creationId xmlns:p14="http://schemas.microsoft.com/office/powerpoint/2010/main" val="1564484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D1E5F0-E8DF-D74C-9495-F3B6C3518ED0}"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6706" name="Rectangle 2"/>
          <p:cNvSpPr>
            <a:spLocks noGrp="1" noRot="1" noChangeAspect="1" noChangeArrowheads="1" noTextEdit="1"/>
          </p:cNvSpPr>
          <p:nvPr>
            <p:ph type="sldImg"/>
          </p:nvPr>
        </p:nvSpPr>
        <p:spPr>
          <a:ln/>
        </p:spPr>
      </p:sp>
      <p:sp>
        <p:nvSpPr>
          <p:cNvPr id="456707" name="Rectangle 3"/>
          <p:cNvSpPr>
            <a:spLocks noGrp="1" noChangeArrowheads="1"/>
          </p:cNvSpPr>
          <p:nvPr>
            <p:ph type="body" idx="1"/>
          </p:nvPr>
        </p:nvSpPr>
        <p:spPr/>
        <p:txBody>
          <a:bodyPr/>
          <a:lstStyle/>
          <a:p>
            <a:pPr marL="0" indent="0" eaLnBrk="1" hangingPunct="1">
              <a:spcBef>
                <a:spcPct val="50000"/>
              </a:spcBef>
              <a:buFont typeface="Arial" charset="0"/>
              <a:buNone/>
            </a:pPr>
            <a:r>
              <a:rPr lang="en-US" altLang="en-US" sz="1200" dirty="0">
                <a:ea typeface="Arial" charset="0"/>
                <a:cs typeface="Arial" charset="0"/>
              </a:rPr>
              <a:t>According to the first law of thermodynamics, the </a:t>
            </a:r>
            <a:r>
              <a:rPr lang="en-US" altLang="en-US" sz="1200" b="1" dirty="0">
                <a:ea typeface="Arial" charset="0"/>
                <a:cs typeface="Arial" charset="0"/>
              </a:rPr>
              <a:t>net radiant energy </a:t>
            </a:r>
            <a:r>
              <a:rPr lang="en-US" altLang="en-US" sz="1200" dirty="0">
                <a:ea typeface="Arial" charset="0"/>
                <a:cs typeface="Arial" charset="0"/>
              </a:rPr>
              <a:t>received at the land surface must be </a:t>
            </a:r>
            <a:r>
              <a:rPr lang="en-US" altLang="en-US" sz="1200" b="1" dirty="0">
                <a:ea typeface="Arial" charset="0"/>
                <a:cs typeface="Arial" charset="0"/>
              </a:rPr>
              <a:t>conserved.</a:t>
            </a:r>
          </a:p>
          <a:p>
            <a:pPr marL="0" indent="0">
              <a:spcBef>
                <a:spcPct val="50000"/>
              </a:spcBef>
              <a:buFont typeface="Arial" charset="0"/>
              <a:buNone/>
            </a:pPr>
            <a:r>
              <a:rPr lang="en-US" altLang="en-US" sz="1200" dirty="0">
                <a:ea typeface="Arial" charset="0"/>
                <a:cs typeface="Arial" charset="0"/>
              </a:rPr>
              <a:t>All matter has internal energy due to the </a:t>
            </a:r>
            <a:r>
              <a:rPr lang="en-US" altLang="en-US" sz="1200" b="1" dirty="0">
                <a:ea typeface="Arial" charset="0"/>
                <a:cs typeface="Arial" charset="0"/>
              </a:rPr>
              <a:t>kinetic and potential energy </a:t>
            </a:r>
            <a:r>
              <a:rPr lang="en-US" altLang="en-US" sz="1200" dirty="0">
                <a:ea typeface="Arial" charset="0"/>
                <a:cs typeface="Arial" charset="0"/>
              </a:rPr>
              <a:t>associated with individual molecules.</a:t>
            </a:r>
          </a:p>
          <a:p>
            <a:endParaRPr lang="en-US" altLang="en-US" dirty="0"/>
          </a:p>
        </p:txBody>
      </p:sp>
    </p:spTree>
    <p:extLst>
      <p:ext uri="{BB962C8B-B14F-4D97-AF65-F5344CB8AC3E}">
        <p14:creationId xmlns:p14="http://schemas.microsoft.com/office/powerpoint/2010/main" val="1606223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FILL IN EQNS</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To ‘free’ the molecules, they must overcome the </a:t>
            </a:r>
            <a:r>
              <a:rPr lang="en-US" sz="1200" b="1" dirty="0"/>
              <a:t>latent heat of vaporization, </a:t>
            </a:r>
            <a:r>
              <a:rPr lang="en-US" sz="1200" b="1" i="1" dirty="0">
                <a:latin typeface="Symbol" charset="2"/>
                <a:ea typeface="Symbol" charset="2"/>
                <a:cs typeface="Symbol" charset="2"/>
              </a:rPr>
              <a:t>l</a:t>
            </a:r>
            <a:r>
              <a:rPr lang="en-US" sz="1200" b="1" i="1" baseline="-25000" dirty="0">
                <a:latin typeface="Times New Roman" charset="0"/>
                <a:ea typeface="Times New Roman" charset="0"/>
                <a:cs typeface="Times New Roman" charset="0"/>
              </a:rPr>
              <a:t>v</a:t>
            </a:r>
            <a:r>
              <a:rPr lang="en-US" sz="1200" b="1" dirty="0"/>
              <a:t>, </a:t>
            </a:r>
            <a:r>
              <a:rPr lang="en-US" sz="1200" dirty="0"/>
              <a:t>which is the quantity of heat energy needed to break the </a:t>
            </a:r>
            <a:r>
              <a:rPr lang="en-US" sz="1200" b="1" dirty="0"/>
              <a:t>hydrogen bonds between molecules</a:t>
            </a:r>
            <a:r>
              <a:rPr lang="en-US" sz="1200" dirty="0"/>
              <a:t>.</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0536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Evaporation </a:t>
            </a:r>
            <a:r>
              <a:rPr lang="en-US" dirty="0">
                <a:sym typeface="Wingdings"/>
              </a:rPr>
              <a:t> transfer of heat </a:t>
            </a:r>
            <a:r>
              <a:rPr lang="en-US" b="1" dirty="0">
                <a:sym typeface="Wingdings"/>
              </a:rPr>
              <a:t>out of the evaporating surface </a:t>
            </a:r>
            <a:r>
              <a:rPr lang="en-US" dirty="0">
                <a:sym typeface="Wingdings"/>
              </a:rPr>
              <a:t>(i.e., the surface cools)</a:t>
            </a:r>
          </a:p>
          <a:p>
            <a:r>
              <a:rPr lang="en-US" dirty="0">
                <a:sym typeface="Wingdings"/>
              </a:rPr>
              <a:t>Condensation  transfer of heat </a:t>
            </a:r>
            <a:r>
              <a:rPr lang="en-US" b="1" dirty="0">
                <a:sym typeface="Wingdings"/>
              </a:rPr>
              <a:t>into the air </a:t>
            </a:r>
            <a:r>
              <a:rPr lang="en-US" dirty="0">
                <a:sym typeface="Wingdings"/>
              </a:rPr>
              <a:t>(i.e., the air warms)</a:t>
            </a:r>
          </a:p>
          <a:p>
            <a:r>
              <a:rPr lang="en-US" dirty="0">
                <a:sym typeface="Wingdings"/>
              </a:rPr>
              <a:t>Condensation on the surface of an object is always accompanied by a transfer of heat </a:t>
            </a:r>
            <a:r>
              <a:rPr lang="en-US" b="1" dirty="0">
                <a:sym typeface="Wingdings"/>
              </a:rPr>
              <a:t>to the surface</a:t>
            </a:r>
            <a:r>
              <a:rPr lang="en-US" dirty="0">
                <a:sym typeface="Wingdings"/>
              </a:rPr>
              <a:t> (i.e., the surface warms)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5071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 EQ 3.17 in </a:t>
            </a:r>
            <a:r>
              <a:rPr lang="en-US" dirty="0" err="1"/>
              <a:t>Dingman</a:t>
            </a:r>
            <a:endParaRPr lang="en-US" dirty="0"/>
          </a:p>
          <a:p>
            <a:r>
              <a:rPr lang="en-US" dirty="0"/>
              <a:t>Fill</a:t>
            </a:r>
            <a:r>
              <a:rPr lang="en-US" baseline="0" dirty="0"/>
              <a:t> in EQ 3.18 in </a:t>
            </a:r>
            <a:r>
              <a:rPr lang="en-US" baseline="0" dirty="0" err="1"/>
              <a:t>Dingman</a:t>
            </a:r>
            <a:r>
              <a:rPr lang="en-US" baseline="0" dirty="0"/>
              <a:t> (note the units)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7527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FILL IN 2 EQNS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0806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714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7236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Bowen ratio – ratio of sensible heat to latent heat</a:t>
            </a:r>
          </a:p>
          <a:p>
            <a:r>
              <a:rPr lang="en-US" b="1" dirty="0"/>
              <a:t>FILL IN EQ. 6.19, 6.20 from DINGMAN</a:t>
            </a:r>
          </a:p>
          <a:p>
            <a:endParaRPr lang="en-US" b="1" dirty="0"/>
          </a:p>
          <a:p>
            <a:r>
              <a:rPr lang="en-US" dirty="0"/>
              <a:t>And, g is defined as the psychrometric constant:</a:t>
            </a:r>
            <a:br>
              <a:rPr lang="en-US" dirty="0"/>
            </a:br>
            <a:r>
              <a:rPr lang="en-US" b="1" dirty="0"/>
              <a:t> FILL IN EQ. 6.21 from DINGMAN</a:t>
            </a:r>
          </a:p>
          <a:p>
            <a:endParaRPr lang="en-US" dirty="0"/>
          </a:p>
          <a:p>
            <a:r>
              <a:rPr lang="en-US" dirty="0"/>
              <a:t>It’s not actually constant, </a:t>
            </a:r>
            <a:r>
              <a:rPr lang="en-US" b="1" dirty="0">
                <a:latin typeface="Symbol" charset="2"/>
                <a:ea typeface="Symbol" charset="2"/>
                <a:cs typeface="Symbol" charset="2"/>
              </a:rPr>
              <a:t>g</a:t>
            </a:r>
            <a:r>
              <a:rPr lang="en-US" b="1" dirty="0"/>
              <a:t> = </a:t>
            </a:r>
            <a:r>
              <a:rPr lang="en-US" b="1" i="1" dirty="0"/>
              <a:t>f</a:t>
            </a:r>
            <a:r>
              <a:rPr lang="en-US" b="1" dirty="0"/>
              <a:t>(p, elevation, 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7485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define the evaporative fraction (EF), of ET as:</a:t>
            </a:r>
          </a:p>
          <a:p>
            <a:r>
              <a:rPr lang="en-US" b="1" dirty="0"/>
              <a:t>FILL IN EQ 6.22</a:t>
            </a:r>
            <a:r>
              <a:rPr lang="en-US" b="1" baseline="0" dirty="0"/>
              <a:t> from DINGMAN</a:t>
            </a:r>
            <a:endParaRPr lang="en-US" b="1" dirty="0"/>
          </a:p>
          <a:p>
            <a:endParaRPr lang="en-US" dirty="0"/>
          </a:p>
          <a:p>
            <a:r>
              <a:rPr lang="en-US" dirty="0"/>
              <a:t>This is the ratio of </a:t>
            </a:r>
            <a:r>
              <a:rPr lang="en-US" b="1" dirty="0"/>
              <a:t>latent heat flux to total turbulent heat flux</a:t>
            </a:r>
            <a:r>
              <a:rPr lang="is-IS" b="1" dirty="0"/>
              <a:t>…</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4436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We can write a full energy balance (on average) for evaporation/condensation as:</a:t>
                </a:r>
              </a:p>
              <a:p>
                <a:pPr/>
                <a14:m>
                  <m:oMathPara xmlns:m="http://schemas.openxmlformats.org/officeDocument/2006/math">
                    <m:oMathParaPr>
                      <m:jc m:val="left"/>
                    </m:oMathParaPr>
                    <m:oMath xmlns:m="http://schemas.openxmlformats.org/officeDocument/2006/math">
                      <m:r>
                        <a:rPr lang="en-US" i="1" smtClean="0">
                          <a:latin typeface="Cambria Math" charset="0"/>
                          <a:ea typeface="Cambria Math" charset="0"/>
                          <a:cs typeface="Cambria Math" charset="0"/>
                        </a:rPr>
                        <m:t>𝜆</m:t>
                      </m:r>
                      <m:r>
                        <a:rPr lang="en-US" b="0" i="1" smtClean="0">
                          <a:latin typeface="Cambria Math" charset="0"/>
                          <a:ea typeface="Cambria Math" charset="0"/>
                          <a:cs typeface="Cambria Math" charset="0"/>
                        </a:rPr>
                        <m:t>𝐸</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𝐾</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𝐿</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𝐺</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𝐻</m:t>
                      </m:r>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𝐴</m:t>
                          </m:r>
                        </m:e>
                        <m:sub>
                          <m:r>
                            <a:rPr lang="en-US" b="0" i="1" smtClean="0">
                              <a:latin typeface="Cambria Math" charset="0"/>
                              <a:ea typeface="Cambria Math" charset="0"/>
                              <a:cs typeface="Cambria Math" charset="0"/>
                            </a:rPr>
                            <m:t>𝑤</m:t>
                          </m:r>
                        </m:sub>
                      </m:sSub>
                      <m:r>
                        <a:rPr lang="en-US" b="0"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r>
                            <m:rPr>
                              <m:sty m:val="p"/>
                            </m:rPr>
                            <a:rPr lang="el-GR" b="0" i="1" smtClean="0">
                              <a:latin typeface="Cambria Math" charset="0"/>
                              <a:ea typeface="Cambria Math" charset="0"/>
                              <a:cs typeface="Cambria Math" charset="0"/>
                            </a:rPr>
                            <m:t>Δ</m:t>
                          </m:r>
                          <m:r>
                            <a:rPr lang="en-US" b="0" i="1" smtClean="0">
                              <a:latin typeface="Cambria Math" charset="0"/>
                              <a:ea typeface="Cambria Math" charset="0"/>
                              <a:cs typeface="Cambria Math" charset="0"/>
                            </a:rPr>
                            <m:t>𝑈</m:t>
                          </m:r>
                        </m:num>
                        <m:den>
                          <m:r>
                            <m:rPr>
                              <m:sty m:val="p"/>
                            </m:rPr>
                            <a:rPr lang="el-GR" b="0" i="1" smtClean="0">
                              <a:latin typeface="Cambria Math" charset="0"/>
                              <a:ea typeface="Cambria Math" charset="0"/>
                              <a:cs typeface="Cambria Math" charset="0"/>
                            </a:rPr>
                            <m:t>Δ</m:t>
                          </m:r>
                          <m:r>
                            <a:rPr lang="en-US" b="0" i="1" smtClean="0">
                              <a:latin typeface="Cambria Math" charset="0"/>
                              <a:ea typeface="Cambria Math" charset="0"/>
                              <a:cs typeface="Cambria Math" charset="0"/>
                            </a:rPr>
                            <m:t>𝑡</m:t>
                          </m:r>
                        </m:den>
                      </m:f>
                    </m:oMath>
                  </m:oMathPara>
                </a14:m>
                <a:endParaRPr lang="en-US" b="1" dirty="0"/>
              </a:p>
              <a:p>
                <a:r>
                  <a:rPr lang="en-US" b="1" dirty="0"/>
                  <a:t>Where, </a:t>
                </a:r>
                <a:r>
                  <a:rPr lang="en-US" b="1" dirty="0" err="1">
                    <a:latin typeface="Symbol" charset="2"/>
                    <a:ea typeface="Symbol" charset="2"/>
                    <a:cs typeface="Symbol" charset="2"/>
                  </a:rPr>
                  <a:t>l</a:t>
                </a:r>
                <a:r>
                  <a:rPr lang="en-US" b="1" dirty="0" err="1"/>
                  <a:t>E</a:t>
                </a:r>
                <a:r>
                  <a:rPr lang="en-US" b="1" dirty="0"/>
                  <a:t> is evaporation</a:t>
                </a:r>
              </a:p>
              <a:p>
                <a:r>
                  <a:rPr lang="en-US" b="1" dirty="0"/>
                  <a:t>K –</a:t>
                </a:r>
                <a:r>
                  <a:rPr lang="en-US" b="1" baseline="0" dirty="0"/>
                  <a:t> net shortwave radiation input</a:t>
                </a:r>
              </a:p>
              <a:p>
                <a:r>
                  <a:rPr lang="en-US" b="1" baseline="0" dirty="0"/>
                  <a:t>L – net longwave radiation input</a:t>
                </a:r>
              </a:p>
              <a:p>
                <a:r>
                  <a:rPr lang="en-US" b="1" dirty="0"/>
                  <a:t>G – net output</a:t>
                </a:r>
                <a:r>
                  <a:rPr lang="en-US" b="1" baseline="0" dirty="0"/>
                  <a:t> via conduction downward from the surface</a:t>
                </a:r>
              </a:p>
              <a:p>
                <a:r>
                  <a:rPr lang="en-US" b="1" baseline="0" dirty="0"/>
                  <a:t>H – net output of sensible heat with the atmosphere</a:t>
                </a:r>
              </a:p>
              <a:p>
                <a:r>
                  <a:rPr lang="en-US" b="1" baseline="0" dirty="0"/>
                  <a:t>Aw - net input associated with inflows and outflows of water</a:t>
                </a:r>
              </a:p>
              <a:p>
                <a:r>
                  <a:rPr lang="en-US" b="1" baseline="0" dirty="0"/>
                  <a:t>DU/Dt = change in the amount of heat stored in the body per unit area over some time scale. </a:t>
                </a:r>
              </a:p>
              <a:p>
                <a:r>
                  <a:rPr lang="en-US" b="1" baseline="0" dirty="0"/>
                  <a:t>THUS, evaporation must be balanced by some combination of heat inputs from radiation or sensible </a:t>
                </a:r>
                <a:r>
                  <a:rPr lang="en-US" b="1" baseline="0" dirty="0" err="1"/>
                  <a:t>yheat</a:t>
                </a:r>
                <a:r>
                  <a:rPr lang="en-US" b="1" baseline="0" dirty="0"/>
                  <a:t> from the </a:t>
                </a:r>
                <a:r>
                  <a:rPr lang="en-US" b="1" baseline="0" dirty="0" err="1"/>
                  <a:t>atm</a:t>
                </a:r>
                <a:r>
                  <a:rPr lang="en-US" b="1" baseline="0" dirty="0"/>
                  <a:t>, ground, water, or loss of heat energy in the evaporating body</a:t>
                </a:r>
                <a:r>
                  <a:rPr lang="is-IS" b="1" baseline="0" dirty="0"/>
                  <a:t>…</a:t>
                </a:r>
                <a:endParaRPr lang="en-US" b="1" dirty="0"/>
              </a:p>
            </p:txBody>
          </p:sp>
        </mc:Choice>
        <mc:Fallback xmlns="">
          <p:sp>
            <p:nvSpPr>
              <p:cNvPr id="3" name="Notes Placeholder 2"/>
              <p:cNvSpPr>
                <a:spLocks noGrp="1"/>
              </p:cNvSpPr>
              <p:nvPr>
                <p:ph type="body" idx="1"/>
              </p:nvPr>
            </p:nvSpPr>
            <p:spPr/>
            <p:txBody>
              <a:bodyPr/>
              <a:lstStyle/>
              <a:p>
                <a:r>
                  <a:rPr lang="en-US" dirty="0" smtClean="0"/>
                  <a:t>We can write a full energy balance (on average) for evaporation/condensation as:</a:t>
                </a:r>
                <a:endParaRPr lang="en-US" dirty="0"/>
              </a:p>
              <a:p>
                <a:pPr/>
                <a:r>
                  <a:rPr lang="en-US" i="0" smtClean="0">
                    <a:latin typeface="Cambria Math" charset="0"/>
                    <a:ea typeface="Cambria Math" charset="0"/>
                    <a:cs typeface="Cambria Math" charset="0"/>
                  </a:rPr>
                  <a:t>𝜆</a:t>
                </a:r>
                <a:r>
                  <a:rPr lang="en-US" b="0" i="0" smtClean="0">
                    <a:latin typeface="Cambria Math" charset="0"/>
                    <a:ea typeface="Cambria Math" charset="0"/>
                    <a:cs typeface="Cambria Math" charset="0"/>
                  </a:rPr>
                  <a:t>𝐸=𝐾+𝐿−𝐺−𝐻+𝐴_𝑤−</a:t>
                </a:r>
                <a:r>
                  <a:rPr lang="el-GR" b="0" i="0" smtClean="0">
                    <a:latin typeface="Cambria Math" charset="0"/>
                    <a:ea typeface="Cambria Math" charset="0"/>
                    <a:cs typeface="Cambria Math" charset="0"/>
                  </a:rPr>
                  <a:t>Δ</a:t>
                </a:r>
                <a:r>
                  <a:rPr lang="en-US" b="0" i="0" smtClean="0">
                    <a:latin typeface="Cambria Math" charset="0"/>
                    <a:ea typeface="Cambria Math" charset="0"/>
                    <a:cs typeface="Cambria Math" charset="0"/>
                  </a:rPr>
                  <a:t>𝑈</a:t>
                </a:r>
                <a:r>
                  <a:rPr lang="bg-BG" b="0" i="0" smtClean="0">
                    <a:latin typeface="Cambria Math" charset="0"/>
                    <a:ea typeface="Cambria Math" charset="0"/>
                    <a:cs typeface="Cambria Math" charset="0"/>
                  </a:rPr>
                  <a:t>/</a:t>
                </a:r>
                <a:r>
                  <a:rPr lang="el-GR" b="0" i="0" smtClean="0">
                    <a:latin typeface="Cambria Math" charset="0"/>
                    <a:ea typeface="Cambria Math" charset="0"/>
                    <a:cs typeface="Cambria Math" charset="0"/>
                  </a:rPr>
                  <a:t>Δ</a:t>
                </a:r>
                <a:r>
                  <a:rPr lang="en-US" b="0" i="0" smtClean="0">
                    <a:latin typeface="Cambria Math" charset="0"/>
                    <a:ea typeface="Cambria Math" charset="0"/>
                    <a:cs typeface="Cambria Math" charset="0"/>
                  </a:rPr>
                  <a:t>𝑡</a:t>
                </a:r>
                <a:endParaRPr lang="en-US" b="1" dirty="0" smtClean="0"/>
              </a:p>
              <a:p>
                <a:pPr/>
                <a:r>
                  <a:rPr lang="en-US" b="1" dirty="0" smtClean="0"/>
                  <a:t>Where, </a:t>
                </a:r>
                <a:r>
                  <a:rPr lang="en-US" b="1" dirty="0" err="1" smtClean="0">
                    <a:latin typeface="Symbol" charset="2"/>
                    <a:ea typeface="Symbol" charset="2"/>
                    <a:cs typeface="Symbol" charset="2"/>
                  </a:rPr>
                  <a:t>l</a:t>
                </a:r>
                <a:r>
                  <a:rPr lang="en-US" b="1" dirty="0" err="1" smtClean="0"/>
                  <a:t>E</a:t>
                </a:r>
                <a:r>
                  <a:rPr lang="en-US" b="1" dirty="0" smtClean="0"/>
                  <a:t> is evaporation</a:t>
                </a:r>
              </a:p>
              <a:p>
                <a:pPr/>
                <a:r>
                  <a:rPr lang="en-US" b="1" dirty="0" smtClean="0"/>
                  <a:t>K –</a:t>
                </a:r>
                <a:r>
                  <a:rPr lang="en-US" b="1" baseline="0" dirty="0" smtClean="0"/>
                  <a:t> net shortwave radiation input</a:t>
                </a:r>
              </a:p>
              <a:p>
                <a:pPr/>
                <a:r>
                  <a:rPr lang="en-US" b="1" baseline="0" dirty="0" smtClean="0"/>
                  <a:t>L – net longwave radiation input</a:t>
                </a:r>
              </a:p>
              <a:p>
                <a:pPr/>
                <a:r>
                  <a:rPr lang="en-US" b="1" dirty="0" smtClean="0"/>
                  <a:t>G – net output</a:t>
                </a:r>
                <a:r>
                  <a:rPr lang="en-US" b="1" baseline="0" dirty="0" smtClean="0"/>
                  <a:t> via conduction downward from the surface</a:t>
                </a:r>
              </a:p>
              <a:p>
                <a:pPr/>
                <a:r>
                  <a:rPr lang="en-US" b="1" baseline="0" dirty="0" smtClean="0"/>
                  <a:t>H – net output of sensible heat with the atmosphere</a:t>
                </a:r>
              </a:p>
              <a:p>
                <a:pPr/>
                <a:r>
                  <a:rPr lang="en-US" b="1" baseline="0" dirty="0" smtClean="0"/>
                  <a:t>Aw - net input associated with inflows and outflows of water</a:t>
                </a:r>
              </a:p>
              <a:p>
                <a:pPr/>
                <a:r>
                  <a:rPr lang="en-US" b="1" baseline="0" dirty="0" smtClean="0"/>
                  <a:t>DU/Dt = change in the amount of heat stored in the body per unit area over some time scale. </a:t>
                </a:r>
              </a:p>
              <a:p>
                <a:pPr/>
                <a:r>
                  <a:rPr lang="en-US" b="1" baseline="0" dirty="0" smtClean="0"/>
                  <a:t>THUS, evaporation must be balanced by some combination of heat inputs from radiation or sensible </a:t>
                </a:r>
                <a:r>
                  <a:rPr lang="en-US" b="1" baseline="0" dirty="0" err="1" smtClean="0"/>
                  <a:t>yheat</a:t>
                </a:r>
                <a:r>
                  <a:rPr lang="en-US" b="1" baseline="0" dirty="0" smtClean="0"/>
                  <a:t> from the </a:t>
                </a:r>
                <a:r>
                  <a:rPr lang="en-US" b="1" baseline="0" dirty="0" err="1" smtClean="0"/>
                  <a:t>atm</a:t>
                </a:r>
                <a:r>
                  <a:rPr lang="en-US" b="1" baseline="0" dirty="0" smtClean="0"/>
                  <a:t>, ground, water, or loss of heat energy in the evaporating body</a:t>
                </a:r>
                <a:r>
                  <a:rPr lang="is-IS" b="1" baseline="0" dirty="0" smtClean="0"/>
                  <a:t>…</a:t>
                </a:r>
                <a:endParaRPr lang="en-US" b="1"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6596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0132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Type of surface </a:t>
            </a:r>
            <a:r>
              <a:rPr lang="en-US" dirty="0"/>
              <a:t>– open water, bare soil, leaf or canopy, reference crop, land region</a:t>
            </a:r>
            <a:r>
              <a:rPr lang="is-IS" dirty="0"/>
              <a:t>…</a:t>
            </a:r>
          </a:p>
          <a:p>
            <a:pPr lvl="3"/>
            <a:endParaRPr lang="is-IS" dirty="0"/>
          </a:p>
          <a:p>
            <a:r>
              <a:rPr lang="is-IS" b="1" dirty="0"/>
              <a:t>Availability of water </a:t>
            </a:r>
            <a:r>
              <a:rPr lang="is-IS" dirty="0"/>
              <a:t>– unlimited vs. </a:t>
            </a:r>
            <a:r>
              <a:rPr lang="en-US" dirty="0"/>
              <a:t>l</a:t>
            </a:r>
            <a:r>
              <a:rPr lang="is-IS" dirty="0"/>
              <a:t>imited by stomata openings (plants)</a:t>
            </a:r>
          </a:p>
          <a:p>
            <a:pPr lvl="3"/>
            <a:endParaRPr lang="is-IS" dirty="0"/>
          </a:p>
          <a:p>
            <a:r>
              <a:rPr lang="is-IS" b="1" dirty="0"/>
              <a:t>Stored-energy use </a:t>
            </a:r>
            <a:r>
              <a:rPr lang="is-IS" dirty="0"/>
              <a:t>– </a:t>
            </a:r>
            <a:r>
              <a:rPr lang="is-IS" dirty="0">
                <a:latin typeface="Symbol" charset="2"/>
                <a:ea typeface="Symbol" charset="2"/>
                <a:cs typeface="Symbol" charset="2"/>
              </a:rPr>
              <a:t>D</a:t>
            </a:r>
            <a:r>
              <a:rPr lang="is-IS" dirty="0"/>
              <a:t>U may change a lot or a little.</a:t>
            </a:r>
          </a:p>
          <a:p>
            <a:pPr lvl="3"/>
            <a:endParaRPr lang="is-IS" dirty="0"/>
          </a:p>
          <a:p>
            <a:r>
              <a:rPr lang="is-IS" b="1" dirty="0"/>
              <a:t>Water-advected energy use </a:t>
            </a:r>
            <a:r>
              <a:rPr lang="is-IS" dirty="0"/>
              <a:t>– Aw may be big or small...</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5009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FILL IN FROM TABLE 6.1, p.</a:t>
            </a:r>
            <a:r>
              <a:rPr lang="en-US" b="1" baseline="0" dirty="0"/>
              <a:t> 257</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3837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5547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ChangeArrowheads="1" noTextEdit="1"/>
          </p:cNvSpPr>
          <p:nvPr>
            <p:ph type="sldImg"/>
          </p:nvPr>
        </p:nvSpPr>
        <p:spPr>
          <a:xfrm>
            <a:off x="1144588" y="685800"/>
            <a:ext cx="4572000" cy="3429000"/>
          </a:xfrm>
          <a:ln/>
        </p:spPr>
      </p:sp>
      <p:sp>
        <p:nvSpPr>
          <p:cNvPr id="356355"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2082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vapor pressure (</a:t>
            </a:r>
            <a:r>
              <a:rPr lang="en-US" i="1" dirty="0">
                <a:latin typeface="Times" charset="0"/>
                <a:ea typeface="Times" charset="0"/>
                <a:cs typeface="Times" charset="0"/>
              </a:rPr>
              <a:t>e</a:t>
            </a:r>
            <a:r>
              <a:rPr lang="en-US" dirty="0"/>
              <a:t>) of an evaporating surface is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          </a:t>
            </a:r>
            <a:r>
              <a:rPr lang="en-US" b="1" dirty="0"/>
              <a:t>FILL IN EQ 6.1 from DINGMAN</a:t>
            </a:r>
            <a:endParaRPr lang="en-US" dirty="0"/>
          </a:p>
          <a:p>
            <a:pPr lvl="1"/>
            <a:r>
              <a:rPr lang="en-US" dirty="0"/>
              <a:t>Where, </a:t>
            </a:r>
            <a:r>
              <a:rPr lang="en-US" i="1" dirty="0">
                <a:latin typeface="Times" charset="0"/>
                <a:ea typeface="Times" charset="0"/>
                <a:cs typeface="Times" charset="0"/>
              </a:rPr>
              <a:t>e*(</a:t>
            </a:r>
            <a:r>
              <a:rPr lang="en-US" i="1" dirty="0" err="1">
                <a:latin typeface="Times" charset="0"/>
                <a:ea typeface="Times" charset="0"/>
                <a:cs typeface="Times" charset="0"/>
              </a:rPr>
              <a:t>T</a:t>
            </a:r>
            <a:r>
              <a:rPr lang="en-US" i="1" baseline="-25000" dirty="0" err="1">
                <a:latin typeface="Times" charset="0"/>
                <a:ea typeface="Times" charset="0"/>
                <a:cs typeface="Times" charset="0"/>
              </a:rPr>
              <a:t>s</a:t>
            </a:r>
            <a:r>
              <a:rPr lang="en-US" i="1" dirty="0">
                <a:latin typeface="Times" charset="0"/>
                <a:ea typeface="Times" charset="0"/>
                <a:cs typeface="Times" charset="0"/>
              </a:rPr>
              <a:t>) </a:t>
            </a:r>
            <a:r>
              <a:rPr lang="en-US" dirty="0"/>
              <a:t>is approximated by:  </a:t>
            </a:r>
          </a:p>
          <a:p>
            <a:pPr lvl="1"/>
            <a:r>
              <a:rPr lang="en-US" b="1" dirty="0"/>
              <a:t>FILL IN EQ 6.2 from DINGMAN</a:t>
            </a:r>
          </a:p>
          <a:p>
            <a:r>
              <a:rPr lang="en-US" dirty="0"/>
              <a:t>Above this surface,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FILL IN EQ 6.3 from DINGMAN</a:t>
            </a:r>
            <a:endParaRPr lang="en-US" dirty="0"/>
          </a:p>
          <a:p>
            <a:pPr lvl="1"/>
            <a:r>
              <a:rPr lang="en-US" dirty="0"/>
              <a:t>Where, </a:t>
            </a:r>
            <a:r>
              <a:rPr lang="en-US" i="1" dirty="0">
                <a:latin typeface="Times New Roman" charset="0"/>
                <a:ea typeface="Times New Roman" charset="0"/>
                <a:cs typeface="Times New Roman" charset="0"/>
              </a:rPr>
              <a:t>e</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T</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z</a:t>
            </a:r>
            <a:r>
              <a:rPr lang="en-US" dirty="0">
                <a:latin typeface="Times New Roman" charset="0"/>
                <a:ea typeface="Times New Roman" charset="0"/>
                <a:cs typeface="Times New Roman" charset="0"/>
              </a:rPr>
              <a:t>)] = </a:t>
            </a:r>
            <a:r>
              <a:rPr lang="en-US" i="1" dirty="0">
                <a:latin typeface="Times New Roman" charset="0"/>
                <a:ea typeface="Times New Roman" charset="0"/>
                <a:cs typeface="Times New Roman" charset="0"/>
              </a:rPr>
              <a:t>e</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z</a:t>
            </a:r>
            <a:r>
              <a:rPr lang="en-US" dirty="0">
                <a:latin typeface="Times New Roman" charset="0"/>
                <a:ea typeface="Times New Roman" charset="0"/>
                <a:cs typeface="Times New Roman" charset="0"/>
              </a:rPr>
              <a:t>) </a:t>
            </a:r>
            <a:r>
              <a:rPr lang="en-US" dirty="0"/>
              <a:t>is the saturation vapor pressure at the air temperature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581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One approach to estimating ET is to evaluate the derivative of the </a:t>
            </a:r>
            <a:r>
              <a:rPr lang="en-US" i="1" dirty="0">
                <a:latin typeface="Times New Roman" charset="0"/>
                <a:ea typeface="Times New Roman" charset="0"/>
                <a:cs typeface="Times New Roman" charset="0"/>
              </a:rPr>
              <a:t>e*</a:t>
            </a:r>
            <a:r>
              <a:rPr lang="en-US" dirty="0"/>
              <a:t> curve:</a:t>
            </a:r>
          </a:p>
          <a:p>
            <a:r>
              <a:rPr lang="en-US" b="1" dirty="0"/>
              <a:t>FILL IN EQ 6.4 from DINGMAN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3573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t>The diffusivity term (</a:t>
            </a:r>
            <a:r>
              <a:rPr lang="en-US" sz="1200" i="1" dirty="0">
                <a:latin typeface="Cambria" charset="0"/>
                <a:ea typeface="Cambria" charset="0"/>
                <a:cs typeface="Cambria" charset="0"/>
              </a:rPr>
              <a:t>D</a:t>
            </a:r>
            <a:r>
              <a:rPr lang="en-US" sz="1200" i="1" baseline="-25000" dirty="0">
                <a:latin typeface="Cambria" charset="0"/>
                <a:ea typeface="Cambria" charset="0"/>
                <a:cs typeface="Cambria" charset="0"/>
              </a:rPr>
              <a:t>S</a:t>
            </a:r>
            <a:r>
              <a:rPr lang="en-US" sz="1200" dirty="0"/>
              <a:t>) characterizes vertical transport by turbulent eddies that result from: </a:t>
            </a:r>
            <a:br>
              <a:rPr lang="en-US" sz="1200" dirty="0"/>
            </a:br>
            <a:r>
              <a:rPr lang="en-US" sz="1200" b="1" dirty="0"/>
              <a:t>(1) friction acting on horizontal winds, and </a:t>
            </a:r>
            <a:br>
              <a:rPr lang="en-US" sz="1200" b="1" dirty="0"/>
            </a:br>
            <a:r>
              <a:rPr lang="en-US" sz="1200" b="1" dirty="0"/>
              <a:t>(2) buoyancy due to heating of the surface</a:t>
            </a:r>
          </a:p>
          <a:p>
            <a:pPr lvl="4"/>
            <a:endParaRPr lang="en-US" sz="1200" dirty="0"/>
          </a:p>
          <a:p>
            <a:pPr lvl="1"/>
            <a:r>
              <a:rPr lang="en-US" sz="1200" dirty="0"/>
              <a:t>If buoyancy effects are minimal (i.e., neutral stability), we can use the </a:t>
            </a:r>
            <a:r>
              <a:rPr lang="en-US" sz="1200" dirty="0" err="1"/>
              <a:t>Prandtl</a:t>
            </a:r>
            <a:r>
              <a:rPr lang="en-US" sz="1200" dirty="0"/>
              <a:t>-von Karman velocity distribution to characterize </a:t>
            </a:r>
            <a:r>
              <a:rPr lang="en-US" sz="1200" i="1" dirty="0"/>
              <a:t>u</a:t>
            </a:r>
            <a:r>
              <a:rPr lang="en-US" sz="1200" dirty="0"/>
              <a:t>(</a:t>
            </a:r>
            <a:r>
              <a:rPr lang="en-US" sz="1200" i="1" dirty="0"/>
              <a:t>z</a:t>
            </a:r>
            <a:r>
              <a:rPr lang="en-US" sz="1200" dirty="0"/>
              <a: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b="1" dirty="0"/>
              <a:t>FILL IN EQ 6.6 from DINGMAN</a:t>
            </a:r>
            <a:endParaRPr lang="en-US" sz="1200" dirty="0"/>
          </a:p>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4187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2341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And, with the several constants involved, we can simplify to this as a function of </a:t>
                </a:r>
                <a:r>
                  <a:rPr lang="en-US" dirty="0" err="1"/>
                  <a:t>zm</a:t>
                </a:r>
                <a:r>
                  <a:rPr lang="en-US" dirty="0"/>
                  <a:t> and saturated vapor pressure at the surface (</a:t>
                </a:r>
                <a:r>
                  <a:rPr lang="en-US" i="1" dirty="0" err="1">
                    <a:latin typeface="Times New Roman" charset="0"/>
                    <a:ea typeface="Times New Roman" charset="0"/>
                    <a:cs typeface="Times New Roman" charset="0"/>
                  </a:rPr>
                  <a:t>e</a:t>
                </a:r>
                <a:r>
                  <a:rPr lang="en-US" i="1" baseline="-25000" dirty="0" err="1">
                    <a:latin typeface="Times New Roman" charset="0"/>
                    <a:ea typeface="Times New Roman" charset="0"/>
                    <a:cs typeface="Times New Roman" charset="0"/>
                  </a:rPr>
                  <a:t>s</a:t>
                </a:r>
                <a:r>
                  <a:rPr lang="en-US" dirty="0"/>
                  <a:t>*): </a:t>
                </a:r>
              </a:p>
              <a:p>
                <a:pPr marL="0" indent="0">
                  <a:buNone/>
                </a:pPr>
                <a14:m>
                  <m:oMathPara xmlns:m="http://schemas.openxmlformats.org/officeDocument/2006/math">
                    <m:oMathParaPr>
                      <m:jc m:val="centerGroup"/>
                    </m:oMathParaPr>
                    <m:oMath xmlns:m="http://schemas.openxmlformats.org/officeDocument/2006/math">
                      <m:r>
                        <a:rPr lang="en-US" sz="2400" i="1" smtClean="0">
                          <a:latin typeface="Cambria Math" charset="0"/>
                        </a:rPr>
                        <m:t>𝐸</m:t>
                      </m:r>
                      <m:r>
                        <a:rPr lang="en-US" sz="2400" b="0" i="1" smtClean="0">
                          <a:latin typeface="Cambria Math" charset="0"/>
                        </a:rPr>
                        <m:t>=1.20</m:t>
                      </m:r>
                      <m:r>
                        <a:rPr lang="en-US" sz="2400" b="0" i="1" smtClean="0">
                          <a:latin typeface="Cambria Math" charset="0"/>
                        </a:rPr>
                        <m:t>𝑥</m:t>
                      </m:r>
                      <m:sSup>
                        <m:sSupPr>
                          <m:ctrlPr>
                            <a:rPr lang="en-US" sz="2400" b="0" i="1" smtClean="0">
                              <a:latin typeface="Cambria Math" panose="02040503050406030204" pitchFamily="18" charset="0"/>
                            </a:rPr>
                          </m:ctrlPr>
                        </m:sSupPr>
                        <m:e>
                          <m:r>
                            <a:rPr lang="en-US" sz="2400" b="0" i="1" smtClean="0">
                              <a:latin typeface="Cambria Math" charset="0"/>
                            </a:rPr>
                            <m:t>10</m:t>
                          </m:r>
                        </m:e>
                        <m:sup>
                          <m:r>
                            <a:rPr lang="en-US" sz="2400" b="0" i="1" smtClean="0">
                              <a:latin typeface="Cambria Math" charset="0"/>
                            </a:rPr>
                            <m:t>−6</m:t>
                          </m:r>
                        </m:sup>
                      </m:sSup>
                      <m:f>
                        <m:fPr>
                          <m:ctrlPr>
                            <a:rPr lang="bg-BG" sz="2400" b="0" i="1" smtClean="0">
                              <a:latin typeface="Cambria Math" panose="02040503050406030204" pitchFamily="18" charset="0"/>
                            </a:rPr>
                          </m:ctrlPr>
                        </m:fPr>
                        <m:num>
                          <m:r>
                            <a:rPr lang="en-US" sz="2400" b="0" i="1" smtClean="0">
                              <a:latin typeface="Cambria Math" charset="0"/>
                            </a:rPr>
                            <m:t>𝑢</m:t>
                          </m:r>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𝑧</m:t>
                              </m:r>
                            </m:e>
                            <m:sub>
                              <m:r>
                                <a:rPr lang="en-US" sz="2400" b="0" i="1" smtClean="0">
                                  <a:latin typeface="Cambria Math" charset="0"/>
                                </a:rPr>
                                <m:t>𝑚</m:t>
                              </m:r>
                            </m:sub>
                          </m:sSub>
                          <m:r>
                            <a:rPr lang="en-US" sz="2400" b="0" i="1" smtClean="0">
                              <a:latin typeface="Cambria Math" charset="0"/>
                            </a:rPr>
                            <m:t>)</m:t>
                          </m:r>
                          <m:r>
                            <a:rPr lang="en-US" sz="2400" b="0" i="1" smtClean="0">
                              <a:latin typeface="Cambria Math" charset="0"/>
                              <a:ea typeface="Cambria Math" charset="0"/>
                              <a:cs typeface="Cambria Math" charset="0"/>
                            </a:rPr>
                            <m:t>∙[</m:t>
                          </m:r>
                          <m:sSubSup>
                            <m:sSubSupPr>
                              <m:ctrlPr>
                                <a:rPr lang="en-US" sz="2400" b="0" i="1" smtClean="0">
                                  <a:latin typeface="Cambria Math" panose="02040503050406030204" pitchFamily="18" charset="0"/>
                                  <a:ea typeface="Cambria Math" charset="0"/>
                                  <a:cs typeface="Cambria Math" charset="0"/>
                                </a:rPr>
                              </m:ctrlPr>
                            </m:sSubSupPr>
                            <m:e>
                              <m:r>
                                <a:rPr lang="en-US" sz="2400" b="0" i="1" smtClean="0">
                                  <a:latin typeface="Cambria Math" charset="0"/>
                                  <a:ea typeface="Cambria Math" charset="0"/>
                                  <a:cs typeface="Cambria Math" charset="0"/>
                                </a:rPr>
                                <m:t>𝑒</m:t>
                              </m:r>
                            </m:e>
                            <m:sub>
                              <m:r>
                                <a:rPr lang="en-US" sz="2400" b="0" i="1" smtClean="0">
                                  <a:latin typeface="Cambria Math" charset="0"/>
                                  <a:ea typeface="Cambria Math" charset="0"/>
                                  <a:cs typeface="Cambria Math" charset="0"/>
                                </a:rPr>
                                <m:t>𝑠</m:t>
                              </m:r>
                            </m:sub>
                            <m:sup>
                              <m:r>
                                <a:rPr lang="en-US" sz="2400" b="0" i="1" smtClean="0">
                                  <a:latin typeface="Cambria Math" charset="0"/>
                                  <a:ea typeface="Cambria Math" charset="0"/>
                                  <a:cs typeface="Cambria Math" charset="0"/>
                                </a:rPr>
                                <m:t>∗</m:t>
                              </m:r>
                            </m:sup>
                          </m:sSubSup>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𝑒</m:t>
                          </m:r>
                          <m:d>
                            <m:dPr>
                              <m:ctrlPr>
                                <a:rPr lang="en-US" sz="2400" b="0" i="1" smtClean="0">
                                  <a:latin typeface="Cambria Math" panose="02040503050406030204" pitchFamily="18" charset="0"/>
                                  <a:ea typeface="Cambria Math" charset="0"/>
                                  <a:cs typeface="Cambria Math" charset="0"/>
                                </a:rPr>
                              </m:ctrlPr>
                            </m:dPr>
                            <m:e>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𝑧</m:t>
                                  </m:r>
                                </m:e>
                                <m:sub>
                                  <m:r>
                                    <a:rPr lang="en-US" sz="2400" b="0" i="1" smtClean="0">
                                      <a:latin typeface="Cambria Math" charset="0"/>
                                      <a:ea typeface="Cambria Math" charset="0"/>
                                      <a:cs typeface="Cambria Math" charset="0"/>
                                    </a:rPr>
                                    <m:t>𝑚</m:t>
                                  </m:r>
                                </m:sub>
                              </m:sSub>
                            </m:e>
                          </m:d>
                          <m:r>
                            <a:rPr lang="en-US" sz="2400" b="0" i="1" smtClean="0">
                              <a:latin typeface="Cambria Math" charset="0"/>
                              <a:ea typeface="Cambria Math" charset="0"/>
                              <a:cs typeface="Cambria Math" charset="0"/>
                            </a:rPr>
                            <m:t>]</m:t>
                          </m:r>
                        </m:num>
                        <m:den>
                          <m:sSup>
                            <m:sSupPr>
                              <m:ctrlPr>
                                <a:rPr lang="pt-BR" sz="2400" b="0" i="1" smtClean="0">
                                  <a:latin typeface="Cambria Math" panose="02040503050406030204" pitchFamily="18" charset="0"/>
                                </a:rPr>
                              </m:ctrlPr>
                            </m:sSupPr>
                            <m:e>
                              <m:d>
                                <m:dPr>
                                  <m:begChr m:val="["/>
                                  <m:endChr m:val="]"/>
                                  <m:ctrlPr>
                                    <a:rPr lang="pt-BR" sz="2400" i="1">
                                      <a:latin typeface="Cambria Math" panose="02040503050406030204" pitchFamily="18" charset="0"/>
                                    </a:rPr>
                                  </m:ctrlPr>
                                </m:dPr>
                                <m:e>
                                  <m:r>
                                    <a:rPr lang="en-US" sz="2400" i="1">
                                      <a:latin typeface="Cambria Math" charset="0"/>
                                    </a:rPr>
                                    <m:t>𝑙𝑛</m:t>
                                  </m:r>
                                  <m:d>
                                    <m:dPr>
                                      <m:ctrlPr>
                                        <a:rPr lang="is-IS" sz="2400" i="1">
                                          <a:latin typeface="Cambria Math" panose="02040503050406030204" pitchFamily="18" charset="0"/>
                                        </a:rPr>
                                      </m:ctrlPr>
                                    </m:dPr>
                                    <m:e>
                                      <m:f>
                                        <m:fPr>
                                          <m:ctrlPr>
                                            <a:rPr lang="bg-BG"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charset="0"/>
                                                </a:rPr>
                                                <m:t>𝑧</m:t>
                                              </m:r>
                                            </m:e>
                                            <m:sub>
                                              <m:r>
                                                <a:rPr lang="en-US" sz="2400" b="0" i="1" smtClean="0">
                                                  <a:latin typeface="Cambria Math" charset="0"/>
                                                </a:rPr>
                                                <m:t>𝑚</m:t>
                                              </m:r>
                                            </m:sub>
                                          </m:sSub>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𝑧</m:t>
                                              </m:r>
                                            </m:e>
                                            <m:sub>
                                              <m:r>
                                                <a:rPr lang="en-US" sz="2400" i="1">
                                                  <a:latin typeface="Cambria Math" charset="0"/>
                                                </a:rPr>
                                                <m:t>𝑑</m:t>
                                              </m:r>
                                            </m:sub>
                                          </m:sSub>
                                        </m:num>
                                        <m:den>
                                          <m:sSub>
                                            <m:sSubPr>
                                              <m:ctrlPr>
                                                <a:rPr lang="en-US" sz="2400" i="1">
                                                  <a:latin typeface="Cambria Math" panose="02040503050406030204" pitchFamily="18" charset="0"/>
                                                </a:rPr>
                                              </m:ctrlPr>
                                            </m:sSubPr>
                                            <m:e>
                                              <m:r>
                                                <a:rPr lang="en-US" sz="2400" i="1">
                                                  <a:latin typeface="Cambria Math" charset="0"/>
                                                </a:rPr>
                                                <m:t>𝑧</m:t>
                                              </m:r>
                                            </m:e>
                                            <m:sub>
                                              <m:r>
                                                <a:rPr lang="en-US" sz="2400" b="0" i="1" smtClean="0">
                                                  <a:latin typeface="Cambria Math" charset="0"/>
                                                </a:rPr>
                                                <m:t>0</m:t>
                                              </m:r>
                                            </m:sub>
                                          </m:sSub>
                                        </m:den>
                                      </m:f>
                                    </m:e>
                                  </m:d>
                                </m:e>
                              </m:d>
                            </m:e>
                            <m:sup>
                              <m:r>
                                <a:rPr lang="en-US" sz="2400" b="0" i="1" smtClean="0">
                                  <a:latin typeface="Cambria Math" charset="0"/>
                                </a:rPr>
                                <m:t>2</m:t>
                              </m:r>
                            </m:sup>
                          </m:sSup>
                        </m:den>
                      </m:f>
                    </m:oMath>
                  </m:oMathPara>
                </a14:m>
                <a:endParaRPr lang="en-US" sz="2400" b="0" dirty="0"/>
              </a:p>
              <a:p>
                <a:r>
                  <a:rPr lang="en-US" dirty="0"/>
                  <a:t>We can also define a water-vapor transfer coefficient, </a:t>
                </a:r>
                <a:r>
                  <a:rPr lang="en-US" i="1" dirty="0">
                    <a:latin typeface="Times New Roman" charset="0"/>
                    <a:ea typeface="Times New Roman" charset="0"/>
                    <a:cs typeface="Times New Roman" charset="0"/>
                  </a:rPr>
                  <a:t>K</a:t>
                </a:r>
                <a:r>
                  <a:rPr lang="en-US" i="1" baseline="-25000" dirty="0">
                    <a:latin typeface="Times New Roman" charset="0"/>
                    <a:ea typeface="Times New Roman" charset="0"/>
                    <a:cs typeface="Times New Roman" charset="0"/>
                  </a:rPr>
                  <a:t>E</a:t>
                </a:r>
                <a:r>
                  <a:rPr lang="en-US" dirty="0"/>
                  <a:t> to then show that:</a:t>
                </a:r>
                <a:endParaRPr lang="en-US" sz="32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b="1" dirty="0"/>
                  <a:t>FILL IN EQ 6.12 from DINGMAN</a:t>
                </a:r>
                <a:endParaRPr lang="en-US" sz="12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Thus, </a:t>
                </a:r>
                <a:r>
                  <a:rPr lang="en-US" i="1" dirty="0">
                    <a:latin typeface="Times New Roman" charset="0"/>
                    <a:ea typeface="Times New Roman" charset="0"/>
                    <a:cs typeface="Times New Roman" charset="0"/>
                  </a:rPr>
                  <a:t>E</a:t>
                </a:r>
                <a:r>
                  <a:rPr lang="en-US" dirty="0"/>
                  <a:t> ∝ </a:t>
                </a:r>
                <a:r>
                  <a:rPr lang="en-US" i="1" dirty="0">
                    <a:latin typeface="Times New Roman" charset="0"/>
                    <a:ea typeface="Times New Roman" charset="0"/>
                    <a:cs typeface="Times New Roman" charset="0"/>
                  </a:rPr>
                  <a:t>e,</a:t>
                </a:r>
                <a:r>
                  <a:rPr lang="en-US" dirty="0"/>
                  <a:t> </a:t>
                </a:r>
                <a:r>
                  <a:rPr lang="en-US" i="1" dirty="0">
                    <a:latin typeface="Times New Roman" charset="0"/>
                    <a:ea typeface="Times New Roman" charset="0"/>
                    <a:cs typeface="Times New Roman" charset="0"/>
                  </a:rPr>
                  <a:t>u</a:t>
                </a:r>
              </a:p>
              <a:p>
                <a:endParaRPr lang="en-US" sz="1200" dirty="0"/>
              </a:p>
            </p:txBody>
          </p:sp>
        </mc:Choice>
        <mc:Fallback xmlns="">
          <p:sp>
            <p:nvSpPr>
              <p:cNvPr id="3" name="Notes Placeholder 2"/>
              <p:cNvSpPr>
                <a:spLocks noGrp="1"/>
              </p:cNvSpPr>
              <p:nvPr>
                <p:ph type="body" idx="1"/>
              </p:nvPr>
            </p:nvSpPr>
            <p:spPr/>
            <p:txBody>
              <a:bodyPr/>
              <a:lstStyle/>
              <a:p>
                <a:r>
                  <a:rPr lang="en-US" dirty="0" smtClean="0"/>
                  <a:t>And, with the several constants involved, we can simplify to this as a function of </a:t>
                </a:r>
                <a:r>
                  <a:rPr lang="en-US" dirty="0" err="1" smtClean="0"/>
                  <a:t>zm</a:t>
                </a:r>
                <a:r>
                  <a:rPr lang="en-US" dirty="0" smtClean="0"/>
                  <a:t> and saturated vapor pressure at the surface (</a:t>
                </a:r>
                <a:r>
                  <a:rPr lang="en-US" i="1" dirty="0" err="1" smtClean="0">
                    <a:latin typeface="Times New Roman" charset="0"/>
                    <a:ea typeface="Times New Roman" charset="0"/>
                    <a:cs typeface="Times New Roman" charset="0"/>
                  </a:rPr>
                  <a:t>e</a:t>
                </a:r>
                <a:r>
                  <a:rPr lang="en-US" i="1" baseline="-25000" dirty="0" err="1" smtClean="0">
                    <a:latin typeface="Times New Roman" charset="0"/>
                    <a:ea typeface="Times New Roman" charset="0"/>
                    <a:cs typeface="Times New Roman" charset="0"/>
                  </a:rPr>
                  <a:t>s</a:t>
                </a:r>
                <a:r>
                  <a:rPr lang="en-US" dirty="0" smtClean="0"/>
                  <a:t>*): </a:t>
                </a:r>
              </a:p>
              <a:p>
                <a:pPr marL="0" indent="0">
                  <a:buNone/>
                </a:pPr>
                <a:r>
                  <a:rPr lang="en-US" sz="2400" i="0" smtClean="0">
                    <a:latin typeface="Cambria Math" charset="0"/>
                  </a:rPr>
                  <a:t>𝐸</a:t>
                </a:r>
                <a:r>
                  <a:rPr lang="en-US" sz="2400" b="0" i="0" smtClean="0">
                    <a:latin typeface="Cambria Math" charset="0"/>
                  </a:rPr>
                  <a:t>=1.20𝑥〖10〗^(−6)</a:t>
                </a:r>
                <a:r>
                  <a:rPr lang="bg-BG" sz="2400" b="0" i="0" smtClean="0">
                    <a:latin typeface="Cambria Math" charset="0"/>
                  </a:rPr>
                  <a:t> </a:t>
                </a:r>
                <a:r>
                  <a:rPr lang="en-US" sz="2400" b="0" i="0" smtClean="0">
                    <a:latin typeface="Cambria Math" charset="0"/>
                  </a:rPr>
                  <a:t> </a:t>
                </a:r>
                <a:r>
                  <a:rPr lang="bg-BG" sz="2400" b="0" i="0" smtClean="0">
                    <a:latin typeface="Cambria Math" charset="0"/>
                  </a:rPr>
                  <a:t>(</a:t>
                </a:r>
                <a:r>
                  <a:rPr lang="en-US" sz="2400" b="0" i="0" smtClean="0">
                    <a:latin typeface="Cambria Math" charset="0"/>
                  </a:rPr>
                  <a:t>𝑢(𝑧_𝑚)</a:t>
                </a:r>
                <a:r>
                  <a:rPr lang="en-US" sz="2400" b="0" i="0" smtClean="0">
                    <a:latin typeface="Cambria Math" charset="0"/>
                    <a:ea typeface="Cambria Math" charset="0"/>
                    <a:cs typeface="Cambria Math" charset="0"/>
                  </a:rPr>
                  <a:t>∙[𝑒_𝑠^∗−𝑒(𝑧_𝑚 )]</a:t>
                </a:r>
                <a:r>
                  <a:rPr lang="bg-BG" sz="2400" b="0" i="0" smtClean="0">
                    <a:latin typeface="Cambria Math" charset="0"/>
                    <a:ea typeface="Cambria Math" charset="0"/>
                    <a:cs typeface="Cambria Math" charset="0"/>
                  </a:rPr>
                  <a:t>)/</a:t>
                </a:r>
                <a:r>
                  <a:rPr lang="pt-BR" sz="2400" b="0" i="0">
                    <a:latin typeface="Cambria Math" charset="0"/>
                    <a:ea typeface="Cambria Math" charset="0"/>
                    <a:cs typeface="Cambria Math" charset="0"/>
                  </a:rPr>
                  <a:t>[</a:t>
                </a:r>
                <a:r>
                  <a:rPr lang="en-US" sz="2400" i="0">
                    <a:latin typeface="Cambria Math" charset="0"/>
                  </a:rPr>
                  <a:t>𝑙𝑛</a:t>
                </a:r>
                <a:r>
                  <a:rPr lang="is-IS" sz="2400" i="0">
                    <a:latin typeface="Cambria Math" charset="0"/>
                  </a:rPr>
                  <a:t>(</a:t>
                </a:r>
                <a:r>
                  <a:rPr lang="bg-BG" sz="2400" i="0">
                    <a:latin typeface="Cambria Math" charset="0"/>
                  </a:rPr>
                  <a:t>(</a:t>
                </a:r>
                <a:r>
                  <a:rPr lang="en-US" sz="2400" i="0">
                    <a:latin typeface="Cambria Math" charset="0"/>
                  </a:rPr>
                  <a:t>𝑧_</a:t>
                </a:r>
                <a:r>
                  <a:rPr lang="en-US" sz="2400" b="0" i="0" smtClean="0">
                    <a:latin typeface="Cambria Math" charset="0"/>
                  </a:rPr>
                  <a:t>𝑚</a:t>
                </a:r>
                <a:r>
                  <a:rPr lang="en-US" sz="2400" i="0">
                    <a:latin typeface="Cambria Math" charset="0"/>
                  </a:rPr>
                  <a:t>−𝑧_𝑑</a:t>
                </a:r>
                <a:r>
                  <a:rPr lang="bg-BG" sz="2400" i="0">
                    <a:latin typeface="Cambria Math" charset="0"/>
                  </a:rPr>
                  <a:t>)/</a:t>
                </a:r>
                <a:r>
                  <a:rPr lang="en-US" sz="2400" i="0">
                    <a:latin typeface="Cambria Math" charset="0"/>
                  </a:rPr>
                  <a:t>𝑧_</a:t>
                </a:r>
                <a:r>
                  <a:rPr lang="en-US" sz="2400" b="0" i="0" smtClean="0">
                    <a:latin typeface="Cambria Math" charset="0"/>
                  </a:rPr>
                  <a:t>0 )]</a:t>
                </a:r>
                <a:r>
                  <a:rPr lang="pt-BR" sz="2400" b="0" i="0" smtClean="0">
                    <a:latin typeface="Cambria Math" charset="0"/>
                  </a:rPr>
                  <a:t>^</a:t>
                </a:r>
                <a:r>
                  <a:rPr lang="en-US" sz="2400" b="0" i="0" smtClean="0">
                    <a:latin typeface="Cambria Math" charset="0"/>
                  </a:rPr>
                  <a:t>2 </a:t>
                </a:r>
                <a:endParaRPr lang="en-US" sz="2400" b="0" dirty="0" smtClean="0"/>
              </a:p>
              <a:p>
                <a:r>
                  <a:rPr lang="en-US" dirty="0" smtClean="0"/>
                  <a:t>We can also define a water-vapor transfer coefficient, </a:t>
                </a:r>
                <a:r>
                  <a:rPr lang="en-US" i="1" dirty="0" smtClean="0">
                    <a:latin typeface="Times New Roman" charset="0"/>
                    <a:ea typeface="Times New Roman" charset="0"/>
                    <a:cs typeface="Times New Roman" charset="0"/>
                  </a:rPr>
                  <a:t>K</a:t>
                </a:r>
                <a:r>
                  <a:rPr lang="en-US" i="1" baseline="-25000" dirty="0" smtClean="0">
                    <a:latin typeface="Times New Roman" charset="0"/>
                    <a:ea typeface="Times New Roman" charset="0"/>
                    <a:cs typeface="Times New Roman" charset="0"/>
                  </a:rPr>
                  <a:t>E</a:t>
                </a:r>
                <a:r>
                  <a:rPr lang="en-US" dirty="0" smtClean="0"/>
                  <a:t> to then show that:</a:t>
                </a:r>
                <a:endParaRPr lang="en-US" sz="32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r>
                  <a:rPr lang="en-US" sz="1200" b="1" dirty="0" smtClean="0"/>
                  <a:t>FILL IN EQ 6.12 from DINGMAN</a:t>
                </a:r>
                <a:endParaRPr lang="en-US" sz="12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Thus, </a:t>
                </a:r>
                <a:r>
                  <a:rPr lang="en-US" i="1" dirty="0" smtClean="0">
                    <a:latin typeface="Times New Roman" charset="0"/>
                    <a:ea typeface="Times New Roman" charset="0"/>
                    <a:cs typeface="Times New Roman" charset="0"/>
                  </a:rPr>
                  <a:t>E</a:t>
                </a:r>
                <a:r>
                  <a:rPr lang="en-US" dirty="0" smtClean="0"/>
                  <a:t> ∝ </a:t>
                </a:r>
                <a:r>
                  <a:rPr lang="en-US" i="1" dirty="0" smtClean="0">
                    <a:latin typeface="Times New Roman" charset="0"/>
                    <a:ea typeface="Times New Roman" charset="0"/>
                    <a:cs typeface="Times New Roman" charset="0"/>
                  </a:rPr>
                  <a:t>e,</a:t>
                </a:r>
                <a:r>
                  <a:rPr lang="en-US" dirty="0" smtClean="0"/>
                  <a:t> </a:t>
                </a:r>
                <a:r>
                  <a:rPr lang="en-US" i="1" dirty="0" smtClean="0">
                    <a:latin typeface="Times New Roman" charset="0"/>
                    <a:ea typeface="Times New Roman" charset="0"/>
                    <a:cs typeface="Times New Roman" charset="0"/>
                  </a:rPr>
                  <a:t>u</a:t>
                </a:r>
              </a:p>
              <a:p>
                <a:endParaRPr lang="en-US" sz="1200"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2971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and T are happening all the time</a:t>
            </a:r>
            <a:r>
              <a:rPr lang="is-IS" dirty="0"/>
              <a:t>…</a:t>
            </a:r>
          </a:p>
          <a:p>
            <a:pPr lvl="1"/>
            <a:r>
              <a:rPr lang="is-IS" dirty="0"/>
              <a:t>In plants, </a:t>
            </a:r>
            <a:r>
              <a:rPr lang="is-IS" b="1" dirty="0"/>
              <a:t>T </a:t>
            </a:r>
            <a:r>
              <a:rPr lang="is-IS" b="1" dirty="0">
                <a:sym typeface="Wingdings"/>
              </a:rPr>
              <a:t> </a:t>
            </a:r>
            <a:r>
              <a:rPr lang="is-IS" b="1" dirty="0"/>
              <a:t>life</a:t>
            </a:r>
          </a:p>
          <a:p>
            <a:pPr lvl="4"/>
            <a:endParaRPr lang="is-IS" dirty="0"/>
          </a:p>
          <a:p>
            <a:r>
              <a:rPr lang="is-IS" dirty="0"/>
              <a:t>Globally, </a:t>
            </a:r>
            <a:r>
              <a:rPr lang="is-IS" b="1" dirty="0"/>
              <a:t>~62% </a:t>
            </a:r>
            <a:r>
              <a:rPr lang="is-IS" dirty="0"/>
              <a:t>of precip goes through ET to get back to the atmosphere</a:t>
            </a:r>
          </a:p>
          <a:p>
            <a:pPr lvl="1"/>
            <a:r>
              <a:rPr lang="is-IS" dirty="0"/>
              <a:t>42% is </a:t>
            </a:r>
            <a:r>
              <a:rPr lang="is-IS" b="1" dirty="0"/>
              <a:t>T</a:t>
            </a:r>
          </a:p>
          <a:p>
            <a:pPr lvl="1"/>
            <a:r>
              <a:rPr lang="is-IS" dirty="0"/>
              <a:t>3% is </a:t>
            </a:r>
            <a:r>
              <a:rPr lang="is-IS" b="1" dirty="0"/>
              <a:t>open-water E</a:t>
            </a:r>
          </a:p>
          <a:p>
            <a:pPr lvl="1"/>
            <a:r>
              <a:rPr lang="en-US" dirty="0"/>
              <a:t>R</a:t>
            </a:r>
            <a:r>
              <a:rPr lang="is-IS" dirty="0"/>
              <a:t>est is </a:t>
            </a:r>
            <a:r>
              <a:rPr lang="is-IS" b="1" dirty="0"/>
              <a:t>interception E and bare soil E </a:t>
            </a:r>
          </a:p>
          <a:p>
            <a:endParaRPr lang="en-US" dirty="0"/>
          </a:p>
          <a:p>
            <a:r>
              <a:rPr lang="en-US" dirty="0"/>
              <a:t>They are invisible fluxes!</a:t>
            </a:r>
          </a:p>
          <a:p>
            <a:pPr lvl="3"/>
            <a:endParaRPr lang="en-US" dirty="0"/>
          </a:p>
          <a:p>
            <a:r>
              <a:rPr lang="en-US" dirty="0"/>
              <a:t>These fluxes have associated </a:t>
            </a:r>
            <a:r>
              <a:rPr lang="en-US" b="1" dirty="0"/>
              <a:t>energy transfers</a:t>
            </a:r>
            <a:r>
              <a:rPr lang="is-IS" b="1" dirty="0"/>
              <a:t>… (recall </a:t>
            </a:r>
            <a:r>
              <a:rPr lang="is-IS" b="1" i="1" dirty="0">
                <a:latin typeface="Symbol" charset="2"/>
                <a:ea typeface="Symbol" charset="2"/>
                <a:cs typeface="Symbol" charset="2"/>
              </a:rPr>
              <a:t>l</a:t>
            </a:r>
            <a:r>
              <a:rPr lang="is-IS" b="1" i="1" baseline="-25000" dirty="0">
                <a:ea typeface="Symbol" charset="2"/>
                <a:cs typeface="Symbol" charset="2"/>
              </a:rPr>
              <a:t>v</a:t>
            </a:r>
            <a:r>
              <a:rPr lang="is-IS" b="1" dirty="0"/>
              <a:t>)</a:t>
            </a:r>
          </a:p>
          <a:p>
            <a:pPr lvl="3"/>
            <a:endParaRPr lang="is-IS" dirty="0"/>
          </a:p>
          <a:p>
            <a:r>
              <a:rPr lang="is-IS" dirty="0"/>
              <a:t>Human water use influences ET across</a:t>
            </a:r>
            <a:r>
              <a:rPr lang="is-IS" b="1" dirty="0"/>
              <a:t> time and space</a:t>
            </a:r>
          </a:p>
          <a:p>
            <a:pPr lvl="1"/>
            <a:r>
              <a:rPr lang="en-US" b="1" dirty="0"/>
              <a:t>I</a:t>
            </a:r>
            <a:r>
              <a:rPr lang="is-IS" b="1" dirty="0"/>
              <a:t>rrigated lands, etc.</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910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7640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Also based on </a:t>
                </a:r>
                <a:r>
                  <a:rPr lang="en-US" dirty="0" err="1"/>
                  <a:t>Ficks</a:t>
                </a:r>
                <a:r>
                  <a:rPr lang="en-US" dirty="0"/>
                  <a:t> law: </a:t>
                </a:r>
              </a:p>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charset="0"/>
                        </a:rPr>
                        <m:t>𝐻</m:t>
                      </m:r>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ea typeface="Cambria Math" charset="0"/>
                              <a:cs typeface="Cambria Math" charset="0"/>
                            </a:rPr>
                            <m:t>𝜌</m:t>
                          </m:r>
                        </m:e>
                        <m:sub>
                          <m:r>
                            <a:rPr lang="en-US" sz="2400" b="0" i="1" smtClean="0">
                              <a:latin typeface="Cambria Math" charset="0"/>
                            </a:rPr>
                            <m:t>𝑎</m:t>
                          </m:r>
                        </m:sub>
                      </m:sSub>
                      <m:r>
                        <a:rPr lang="en-US" sz="2400" b="0" i="1" smtClean="0">
                          <a:latin typeface="Cambria Math" charset="0"/>
                          <a:ea typeface="Cambria Math" charset="0"/>
                          <a:cs typeface="Cambria Math" charset="0"/>
                        </a:rPr>
                        <m:t>∙</m:t>
                      </m:r>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𝑐</m:t>
                          </m:r>
                        </m:e>
                        <m:sub>
                          <m:r>
                            <a:rPr lang="en-US" sz="2400" b="0" i="1" smtClean="0">
                              <a:latin typeface="Cambria Math" charset="0"/>
                              <a:ea typeface="Cambria Math" charset="0"/>
                              <a:cs typeface="Cambria Math" charset="0"/>
                            </a:rPr>
                            <m:t>𝑝</m:t>
                          </m:r>
                        </m:sub>
                      </m:sSub>
                      <m:f>
                        <m:fPr>
                          <m:ctrlPr>
                            <a:rPr lang="bg-BG" sz="2400" b="0" i="1" smtClean="0">
                              <a:latin typeface="Cambria Math" panose="02040503050406030204" pitchFamily="18" charset="0"/>
                            </a:rPr>
                          </m:ctrlPr>
                        </m:fPr>
                        <m:num>
                          <m:sSup>
                            <m:sSupPr>
                              <m:ctrlPr>
                                <a:rPr lang="bg-BG" sz="2400" b="0" i="1" smtClean="0">
                                  <a:latin typeface="Cambria Math" panose="02040503050406030204" pitchFamily="18" charset="0"/>
                                </a:rPr>
                              </m:ctrlPr>
                            </m:sSupPr>
                            <m:e>
                              <m:r>
                                <a:rPr lang="bg-BG" sz="2400" b="0" i="1" smtClean="0">
                                  <a:latin typeface="Cambria Math" charset="0"/>
                                  <a:ea typeface="Cambria Math" charset="0"/>
                                  <a:cs typeface="Cambria Math" charset="0"/>
                                </a:rPr>
                                <m:t>𝜅</m:t>
                              </m:r>
                            </m:e>
                            <m:sup>
                              <m:r>
                                <a:rPr lang="en-US" sz="2400" b="0" i="1" smtClean="0">
                                  <a:latin typeface="Cambria Math" charset="0"/>
                                </a:rPr>
                                <m:t>2</m:t>
                              </m:r>
                            </m:sup>
                          </m:sSup>
                          <m:d>
                            <m:dPr>
                              <m:begChr m:val="["/>
                              <m:endChr m:val="]"/>
                              <m:ctrlPr>
                                <a:rPr lang="en-US" sz="2400" b="0" i="1" smtClean="0">
                                  <a:latin typeface="Cambria Math" panose="02040503050406030204" pitchFamily="18" charset="0"/>
                                </a:rPr>
                              </m:ctrlPr>
                            </m:dPr>
                            <m:e>
                              <m:r>
                                <a:rPr lang="en-US" sz="2400" b="0" i="1" smtClean="0">
                                  <a:latin typeface="Cambria Math" charset="0"/>
                                </a:rPr>
                                <m:t>𝑢</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charset="0"/>
                                        </a:rPr>
                                        <m:t>𝑧</m:t>
                                      </m:r>
                                    </m:e>
                                    <m:sub>
                                      <m:r>
                                        <a:rPr lang="en-US" sz="2400" b="0" i="1" smtClean="0">
                                          <a:latin typeface="Cambria Math" charset="0"/>
                                        </a:rPr>
                                        <m:t>2</m:t>
                                      </m:r>
                                    </m:sub>
                                  </m:sSub>
                                </m:e>
                              </m:d>
                              <m:r>
                                <a:rPr lang="en-US" sz="2400" b="0" i="1" smtClean="0">
                                  <a:latin typeface="Cambria Math" charset="0"/>
                                </a:rPr>
                                <m:t>−</m:t>
                              </m:r>
                              <m:r>
                                <a:rPr lang="en-US" sz="2400" b="0" i="1" smtClean="0">
                                  <a:latin typeface="Cambria Math" charset="0"/>
                                </a:rPr>
                                <m:t>𝑢</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charset="0"/>
                                        </a:rPr>
                                        <m:t>𝑧</m:t>
                                      </m:r>
                                    </m:e>
                                    <m:sub>
                                      <m:r>
                                        <a:rPr lang="en-US" sz="2400" b="0" i="1" smtClean="0">
                                          <a:latin typeface="Cambria Math" charset="0"/>
                                        </a:rPr>
                                        <m:t>1</m:t>
                                      </m:r>
                                    </m:sub>
                                  </m:sSub>
                                </m:e>
                              </m:d>
                            </m:e>
                          </m:d>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𝑇</m:t>
                          </m:r>
                          <m:d>
                            <m:dPr>
                              <m:ctrlPr>
                                <a:rPr lang="en-US" sz="2400" b="0" i="1" smtClean="0">
                                  <a:latin typeface="Cambria Math" panose="02040503050406030204" pitchFamily="18" charset="0"/>
                                  <a:ea typeface="Cambria Math" charset="0"/>
                                  <a:cs typeface="Cambria Math" charset="0"/>
                                </a:rPr>
                              </m:ctrlPr>
                            </m:dPr>
                            <m:e>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𝑧</m:t>
                                  </m:r>
                                </m:e>
                                <m:sub>
                                  <m:r>
                                    <a:rPr lang="en-US" sz="2400" b="0" i="1" smtClean="0">
                                      <a:latin typeface="Cambria Math" charset="0"/>
                                      <a:ea typeface="Cambria Math" charset="0"/>
                                      <a:cs typeface="Cambria Math" charset="0"/>
                                    </a:rPr>
                                    <m:t>1</m:t>
                                  </m:r>
                                </m:sub>
                              </m:sSub>
                            </m:e>
                          </m:d>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𝑇</m:t>
                          </m:r>
                          <m:d>
                            <m:dPr>
                              <m:ctrlPr>
                                <a:rPr lang="en-US" sz="2400" b="0" i="1" smtClean="0">
                                  <a:latin typeface="Cambria Math" panose="02040503050406030204" pitchFamily="18" charset="0"/>
                                  <a:ea typeface="Cambria Math" charset="0"/>
                                  <a:cs typeface="Cambria Math" charset="0"/>
                                </a:rPr>
                              </m:ctrlPr>
                            </m:dPr>
                            <m:e>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𝑧</m:t>
                                  </m:r>
                                </m:e>
                                <m:sub>
                                  <m:r>
                                    <a:rPr lang="en-US" sz="2400" b="0" i="1" smtClean="0">
                                      <a:latin typeface="Cambria Math" charset="0"/>
                                      <a:ea typeface="Cambria Math" charset="0"/>
                                      <a:cs typeface="Cambria Math" charset="0"/>
                                    </a:rPr>
                                    <m:t>2</m:t>
                                  </m:r>
                                </m:sub>
                              </m:sSub>
                            </m:e>
                          </m:d>
                          <m:r>
                            <a:rPr lang="en-US" sz="2400" b="0" i="1" smtClean="0">
                              <a:latin typeface="Cambria Math" charset="0"/>
                              <a:ea typeface="Cambria Math" charset="0"/>
                              <a:cs typeface="Cambria Math" charset="0"/>
                            </a:rPr>
                            <m:t>]</m:t>
                          </m:r>
                        </m:num>
                        <m:den>
                          <m:sSup>
                            <m:sSupPr>
                              <m:ctrlPr>
                                <a:rPr lang="pt-BR" sz="2400" b="0" i="1" smtClean="0">
                                  <a:latin typeface="Cambria Math" panose="02040503050406030204" pitchFamily="18" charset="0"/>
                                </a:rPr>
                              </m:ctrlPr>
                            </m:sSupPr>
                            <m:e>
                              <m:d>
                                <m:dPr>
                                  <m:begChr m:val="["/>
                                  <m:endChr m:val="]"/>
                                  <m:ctrlPr>
                                    <a:rPr lang="pt-BR" sz="2400" i="1">
                                      <a:latin typeface="Cambria Math" panose="02040503050406030204" pitchFamily="18" charset="0"/>
                                    </a:rPr>
                                  </m:ctrlPr>
                                </m:dPr>
                                <m:e>
                                  <m:r>
                                    <a:rPr lang="en-US" sz="2400" i="1">
                                      <a:latin typeface="Cambria Math" charset="0"/>
                                    </a:rPr>
                                    <m:t>𝑙𝑛</m:t>
                                  </m:r>
                                  <m:d>
                                    <m:dPr>
                                      <m:ctrlPr>
                                        <a:rPr lang="is-IS" sz="2400" i="1">
                                          <a:latin typeface="Cambria Math" panose="02040503050406030204" pitchFamily="18" charset="0"/>
                                        </a:rPr>
                                      </m:ctrlPr>
                                    </m:dPr>
                                    <m:e>
                                      <m:f>
                                        <m:fPr>
                                          <m:ctrlPr>
                                            <a:rPr lang="bg-BG"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charset="0"/>
                                                </a:rPr>
                                                <m:t>𝑧</m:t>
                                              </m:r>
                                            </m:e>
                                            <m:sub>
                                              <m:r>
                                                <a:rPr lang="en-US" sz="2400" i="1">
                                                  <a:latin typeface="Cambria Math" charset="0"/>
                                                </a:rPr>
                                                <m:t>2</m:t>
                                              </m:r>
                                            </m:sub>
                                          </m:sSub>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𝑧</m:t>
                                              </m:r>
                                            </m:e>
                                            <m:sub>
                                              <m:r>
                                                <a:rPr lang="en-US" sz="2400" i="1">
                                                  <a:latin typeface="Cambria Math" charset="0"/>
                                                </a:rPr>
                                                <m:t>𝑑</m:t>
                                              </m:r>
                                            </m:sub>
                                          </m:sSub>
                                        </m:num>
                                        <m:den>
                                          <m:sSub>
                                            <m:sSubPr>
                                              <m:ctrlPr>
                                                <a:rPr lang="en-US" sz="2400" i="1">
                                                  <a:latin typeface="Cambria Math" panose="02040503050406030204" pitchFamily="18" charset="0"/>
                                                </a:rPr>
                                              </m:ctrlPr>
                                            </m:sSubPr>
                                            <m:e>
                                              <m:r>
                                                <a:rPr lang="en-US" sz="2400" i="1">
                                                  <a:latin typeface="Cambria Math" charset="0"/>
                                                </a:rPr>
                                                <m:t>𝑧</m:t>
                                              </m:r>
                                            </m:e>
                                            <m:sub>
                                              <m:r>
                                                <a:rPr lang="en-US" sz="2400" i="1">
                                                  <a:latin typeface="Cambria Math" charset="0"/>
                                                </a:rPr>
                                                <m:t>1</m:t>
                                              </m:r>
                                            </m:sub>
                                          </m:sSub>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𝑧</m:t>
                                              </m:r>
                                            </m:e>
                                            <m:sub>
                                              <m:r>
                                                <a:rPr lang="en-US" sz="2400" i="1">
                                                  <a:latin typeface="Cambria Math" charset="0"/>
                                                </a:rPr>
                                                <m:t>𝑑</m:t>
                                              </m:r>
                                            </m:sub>
                                          </m:sSub>
                                        </m:den>
                                      </m:f>
                                    </m:e>
                                  </m:d>
                                </m:e>
                              </m:d>
                            </m:e>
                            <m:sup>
                              <m:r>
                                <a:rPr lang="en-US" sz="2400" b="0" i="1" smtClean="0">
                                  <a:latin typeface="Cambria Math" charset="0"/>
                                </a:rPr>
                                <m:t>2</m:t>
                              </m:r>
                            </m:sup>
                          </m:sSup>
                        </m:den>
                      </m:f>
                    </m:oMath>
                  </m:oMathPara>
                </a14:m>
                <a:endParaRPr lang="en-US" sz="3200" dirty="0"/>
              </a:p>
              <a:p>
                <a:pPr marL="0" indent="0">
                  <a:buNone/>
                </a:pPr>
                <a:endParaRPr lang="en-US" sz="3200" dirty="0"/>
              </a:p>
              <a:p>
                <a:pPr lvl="1"/>
                <a:r>
                  <a:rPr lang="en-US" sz="2400" dirty="0"/>
                  <a:t>We can further simplify, but ultimately,  the sensible heat flux is proportional to the product of the near surface </a:t>
                </a:r>
                <a:r>
                  <a:rPr lang="en-US" sz="2400" i="1" dirty="0">
                    <a:latin typeface="Times New Roman" charset="0"/>
                    <a:ea typeface="Times New Roman" charset="0"/>
                    <a:cs typeface="Times New Roman" charset="0"/>
                  </a:rPr>
                  <a:t>T</a:t>
                </a:r>
                <a:r>
                  <a:rPr lang="en-US" sz="2400" dirty="0"/>
                  <a:t> and </a:t>
                </a:r>
                <a:r>
                  <a:rPr lang="en-US" sz="2400" i="1" dirty="0">
                    <a:latin typeface="Times New Roman" charset="0"/>
                    <a:ea typeface="Times New Roman" charset="0"/>
                    <a:cs typeface="Times New Roman" charset="0"/>
                  </a:rPr>
                  <a:t>u</a:t>
                </a:r>
                <a:r>
                  <a:rPr lang="en-US" sz="2400" dirty="0"/>
                  <a: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b="1" dirty="0"/>
                  <a:t>FILL IN EQ 6.18 from DINGMAN</a:t>
                </a:r>
                <a:endParaRPr lang="en-US" sz="1200" dirty="0"/>
              </a:p>
              <a:p>
                <a:endParaRPr lang="en-US" sz="1200" dirty="0"/>
              </a:p>
            </p:txBody>
          </p:sp>
        </mc:Choice>
        <mc:Fallback xmlns="">
          <p:sp>
            <p:nvSpPr>
              <p:cNvPr id="3" name="Notes Placeholder 2"/>
              <p:cNvSpPr>
                <a:spLocks noGrp="1"/>
              </p:cNvSpPr>
              <p:nvPr>
                <p:ph type="body" idx="1"/>
              </p:nvPr>
            </p:nvSpPr>
            <p:spPr/>
            <p:txBody>
              <a:bodyPr/>
              <a:lstStyle/>
              <a:p>
                <a:r>
                  <a:rPr lang="en-US" dirty="0" smtClean="0"/>
                  <a:t>Also based on </a:t>
                </a:r>
                <a:r>
                  <a:rPr lang="en-US" dirty="0" err="1" smtClean="0"/>
                  <a:t>Ficks</a:t>
                </a:r>
                <a:r>
                  <a:rPr lang="en-US" dirty="0" smtClean="0"/>
                  <a:t> law: </a:t>
                </a:r>
              </a:p>
              <a:p>
                <a:pPr marL="0" indent="0">
                  <a:buNone/>
                </a:pPr>
                <a:r>
                  <a:rPr lang="en-US" sz="2400" b="0" i="0" smtClean="0">
                    <a:latin typeface="Cambria Math" charset="0"/>
                  </a:rPr>
                  <a:t>𝐻=−</a:t>
                </a:r>
                <a:r>
                  <a:rPr lang="en-US" sz="2400" b="0" i="0" smtClean="0">
                    <a:latin typeface="Cambria Math" charset="0"/>
                    <a:ea typeface="Cambria Math" charset="0"/>
                    <a:cs typeface="Cambria Math" charset="0"/>
                  </a:rPr>
                  <a:t>𝜌_</a:t>
                </a:r>
                <a:r>
                  <a:rPr lang="en-US" sz="2400" b="0" i="0" smtClean="0">
                    <a:latin typeface="Cambria Math" charset="0"/>
                  </a:rPr>
                  <a:t>𝑎</a:t>
                </a:r>
                <a:r>
                  <a:rPr lang="en-US" sz="2400" b="0" i="0" smtClean="0">
                    <a:latin typeface="Cambria Math" charset="0"/>
                    <a:ea typeface="Cambria Math" charset="0"/>
                    <a:cs typeface="Cambria Math" charset="0"/>
                  </a:rPr>
                  <a:t>∙𝑐_𝑝</a:t>
                </a:r>
                <a:r>
                  <a:rPr lang="bg-BG" sz="2400" b="0" i="0" smtClean="0">
                    <a:latin typeface="Cambria Math" charset="0"/>
                    <a:ea typeface="Cambria Math" charset="0"/>
                    <a:cs typeface="Cambria Math" charset="0"/>
                  </a:rPr>
                  <a:t> </a:t>
                </a:r>
                <a:r>
                  <a:rPr lang="bg-BG" sz="2400" b="0" i="0" smtClean="0">
                    <a:latin typeface="Cambria Math" charset="0"/>
                  </a:rPr>
                  <a:t> (</a:t>
                </a:r>
                <a:r>
                  <a:rPr lang="bg-BG" sz="2400" b="0" i="0" smtClean="0">
                    <a:latin typeface="Cambria Math" charset="0"/>
                    <a:ea typeface="Cambria Math" charset="0"/>
                    <a:cs typeface="Cambria Math" charset="0"/>
                  </a:rPr>
                  <a:t>𝜅^</a:t>
                </a:r>
                <a:r>
                  <a:rPr lang="en-US" sz="2400" b="0" i="0" smtClean="0">
                    <a:latin typeface="Cambria Math" charset="0"/>
                  </a:rPr>
                  <a:t>2 [𝑢(𝑧_2 )−𝑢(𝑧_1 )]</a:t>
                </a:r>
                <a:r>
                  <a:rPr lang="en-US" sz="2400" b="0" i="0" smtClean="0">
                    <a:latin typeface="Cambria Math" charset="0"/>
                    <a:ea typeface="Cambria Math" charset="0"/>
                    <a:cs typeface="Cambria Math" charset="0"/>
                  </a:rPr>
                  <a:t>∙[𝑇(𝑧_1 )−𝑇(𝑧_2 )]</a:t>
                </a:r>
                <a:r>
                  <a:rPr lang="bg-BG" sz="2400" b="0" i="0" smtClean="0">
                    <a:latin typeface="Cambria Math" charset="0"/>
                    <a:ea typeface="Cambria Math" charset="0"/>
                    <a:cs typeface="Cambria Math" charset="0"/>
                  </a:rPr>
                  <a:t>)/</a:t>
                </a:r>
                <a:r>
                  <a:rPr lang="pt-BR" sz="2400" b="0" i="0">
                    <a:latin typeface="Cambria Math" charset="0"/>
                    <a:ea typeface="Cambria Math" charset="0"/>
                    <a:cs typeface="Cambria Math" charset="0"/>
                  </a:rPr>
                  <a:t>[</a:t>
                </a:r>
                <a:r>
                  <a:rPr lang="en-US" sz="2400" i="0">
                    <a:latin typeface="Cambria Math" charset="0"/>
                  </a:rPr>
                  <a:t>𝑙𝑛</a:t>
                </a:r>
                <a:r>
                  <a:rPr lang="is-IS" sz="2400" i="0">
                    <a:latin typeface="Cambria Math" charset="0"/>
                  </a:rPr>
                  <a:t>(</a:t>
                </a:r>
                <a:r>
                  <a:rPr lang="bg-BG" sz="2400" i="0">
                    <a:latin typeface="Cambria Math" charset="0"/>
                  </a:rPr>
                  <a:t>(</a:t>
                </a:r>
                <a:r>
                  <a:rPr lang="en-US" sz="2400" i="0">
                    <a:latin typeface="Cambria Math" charset="0"/>
                  </a:rPr>
                  <a:t>𝑧_2−𝑧_𝑑</a:t>
                </a:r>
                <a:r>
                  <a:rPr lang="bg-BG" sz="2400" i="0">
                    <a:latin typeface="Cambria Math" charset="0"/>
                  </a:rPr>
                  <a:t>)/(</a:t>
                </a:r>
                <a:r>
                  <a:rPr lang="en-US" sz="2400" i="0">
                    <a:latin typeface="Cambria Math" charset="0"/>
                  </a:rPr>
                  <a:t>𝑧_1−𝑧_𝑑 </a:t>
                </a:r>
                <a:r>
                  <a:rPr lang="bg-BG" sz="2400" i="0">
                    <a:latin typeface="Cambria Math" charset="0"/>
                  </a:rPr>
                  <a:t>)</a:t>
                </a:r>
                <a:r>
                  <a:rPr lang="en-US" sz="2400" i="0">
                    <a:latin typeface="Cambria Math" charset="0"/>
                  </a:rPr>
                  <a:t>)]</a:t>
                </a:r>
                <a:r>
                  <a:rPr lang="pt-BR" sz="2400" b="0" i="0" smtClean="0">
                    <a:latin typeface="Cambria Math" charset="0"/>
                  </a:rPr>
                  <a:t>^</a:t>
                </a:r>
                <a:r>
                  <a:rPr lang="en-US" sz="2400" b="0" i="0" smtClean="0">
                    <a:latin typeface="Cambria Math" charset="0"/>
                  </a:rPr>
                  <a:t>2 </a:t>
                </a:r>
                <a:endParaRPr lang="en-US" sz="3200" dirty="0" smtClean="0"/>
              </a:p>
              <a:p>
                <a:pPr marL="0" indent="0">
                  <a:buNone/>
                </a:pPr>
                <a:endParaRPr lang="en-US" sz="3200" dirty="0" smtClean="0"/>
              </a:p>
              <a:p>
                <a:pPr lvl="1"/>
                <a:r>
                  <a:rPr lang="en-US" sz="2400" dirty="0" smtClean="0"/>
                  <a:t>We can further simplify, but ultimately,  the sensible heat flux is proportional to the product of the near surface </a:t>
                </a:r>
                <a:r>
                  <a:rPr lang="en-US" sz="2400" i="1" dirty="0" smtClean="0">
                    <a:latin typeface="Times New Roman" charset="0"/>
                    <a:ea typeface="Times New Roman" charset="0"/>
                    <a:cs typeface="Times New Roman" charset="0"/>
                  </a:rPr>
                  <a:t>T</a:t>
                </a:r>
                <a:r>
                  <a:rPr lang="en-US" sz="2400" dirty="0" smtClean="0"/>
                  <a:t> and </a:t>
                </a:r>
                <a:r>
                  <a:rPr lang="en-US" sz="2400" i="1" dirty="0" smtClean="0">
                    <a:latin typeface="Times New Roman" charset="0"/>
                    <a:ea typeface="Times New Roman" charset="0"/>
                    <a:cs typeface="Times New Roman" charset="0"/>
                  </a:rPr>
                  <a:t>u</a:t>
                </a:r>
                <a:r>
                  <a:rPr lang="en-US" sz="2400" dirty="0" smtClean="0"/>
                  <a: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r>
                  <a:rPr lang="en-US" sz="1200" b="1" dirty="0" smtClean="0"/>
                  <a:t>FILL IN EQ 6.18 from DINGMAN</a:t>
                </a:r>
                <a:endParaRPr lang="en-US" sz="1200" dirty="0" smtClean="0"/>
              </a:p>
              <a:p>
                <a:endParaRPr lang="en-US" sz="1200"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2923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Theoretical concept of </a:t>
            </a:r>
            <a:r>
              <a:rPr lang="en-US" i="1" dirty="0"/>
              <a:t>free-water evaporation, aka Potential Evaporation (E</a:t>
            </a:r>
            <a:r>
              <a:rPr lang="en-US" i="1" baseline="-25000" dirty="0"/>
              <a:t>0</a:t>
            </a:r>
            <a:r>
              <a:rPr lang="en-US" i="1" dirty="0"/>
              <a:t>)</a:t>
            </a:r>
            <a:r>
              <a:rPr lang="en-US" dirty="0"/>
              <a:t> -</a:t>
            </a:r>
            <a:br>
              <a:rPr lang="en-US" dirty="0"/>
            </a:br>
            <a:r>
              <a:rPr lang="en-US" dirty="0"/>
              <a:t>rate of evaporation that would occur from an extended open-water surface under current </a:t>
            </a:r>
            <a:r>
              <a:rPr lang="en-US" dirty="0" err="1"/>
              <a:t>meteorologic</a:t>
            </a:r>
            <a:r>
              <a:rPr lang="en-US" dirty="0"/>
              <a:t> conditions </a:t>
            </a:r>
            <a:r>
              <a:rPr lang="en-US" b="1" dirty="0"/>
              <a:t>without heat-storage or water-</a:t>
            </a:r>
            <a:r>
              <a:rPr lang="en-US" b="1" dirty="0" err="1"/>
              <a:t>advected</a:t>
            </a:r>
            <a:r>
              <a:rPr lang="en-US" b="1" dirty="0"/>
              <a:t> energy effects</a:t>
            </a:r>
          </a:p>
          <a:p>
            <a:pPr lvl="5"/>
            <a:endParaRPr lang="en-US" dirty="0"/>
          </a:p>
          <a:p>
            <a:r>
              <a:rPr lang="en-US" i="1" dirty="0"/>
              <a:t>Lake evaporation </a:t>
            </a:r>
            <a:r>
              <a:rPr lang="en-US" dirty="0"/>
              <a:t>– is </a:t>
            </a:r>
            <a:r>
              <a:rPr lang="en-US" i="1" dirty="0"/>
              <a:t>E</a:t>
            </a:r>
            <a:r>
              <a:rPr lang="en-US" i="1" baseline="-25000" dirty="0"/>
              <a:t>0</a:t>
            </a:r>
            <a:r>
              <a:rPr lang="en-US" dirty="0"/>
              <a:t> adjusted for </a:t>
            </a:r>
            <a:r>
              <a:rPr lang="en-US" b="1" dirty="0"/>
              <a:t>advection and heat-storage effects in a given water body</a:t>
            </a:r>
            <a:r>
              <a:rPr lang="is-IS" b="1" dirty="0"/>
              <a:t>…</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6971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Theoretically, based on trying to quantify turbulent fluxes of moisture in the air:</a:t>
            </a:r>
          </a:p>
          <a:p>
            <a:endParaRPr lang="en-US" dirty="0"/>
          </a:p>
          <a:p>
            <a:r>
              <a:rPr lang="en-US" b="1" dirty="0"/>
              <a:t>FILL IN EQ. 6.24</a:t>
            </a:r>
          </a:p>
          <a:p>
            <a:endParaRPr lang="en-US" dirty="0"/>
          </a:p>
          <a:p>
            <a:r>
              <a:rPr lang="en-US" dirty="0"/>
              <a:t>Practically, it’s mathematically complex and tends to yield evaporation estimates that are ~80% of rates calculated by energy balance approaches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0137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r>
                  <a:rPr lang="en-US" dirty="0"/>
                  <a:t>Theoretically, based on fundamental mass transfer (from a few slides ago): </a:t>
                </a:r>
                <a:br>
                  <a:rPr lang="en-US" b="0" i="1" dirty="0">
                    <a:latin typeface="Cambria Math" charset="0"/>
                  </a:rPr>
                </a:br>
                <a14:m>
                  <m:oMathPara xmlns:m="http://schemas.openxmlformats.org/officeDocument/2006/math">
                    <m:oMathParaPr>
                      <m:jc m:val="left"/>
                    </m:oMathParaPr>
                    <m:oMath xmlns:m="http://schemas.openxmlformats.org/officeDocument/2006/math">
                      <m:r>
                        <a:rPr lang="en-US" sz="1050" b="0" i="1" smtClean="0">
                          <a:latin typeface="Cambria Math" charset="0"/>
                        </a:rPr>
                        <m:t>𝐸</m:t>
                      </m:r>
                      <m:r>
                        <a:rPr lang="en-US" sz="1050" b="0" i="1" smtClean="0">
                          <a:latin typeface="Cambria Math" charset="0"/>
                        </a:rPr>
                        <m:t>= </m:t>
                      </m:r>
                      <m:sSub>
                        <m:sSubPr>
                          <m:ctrlPr>
                            <a:rPr lang="en-US" sz="1050" b="0" i="1" smtClean="0">
                              <a:latin typeface="Cambria Math" panose="02040503050406030204" pitchFamily="18" charset="0"/>
                            </a:rPr>
                          </m:ctrlPr>
                        </m:sSubPr>
                        <m:e>
                          <m:r>
                            <a:rPr lang="en-US" sz="1050" b="0" i="1" smtClean="0">
                              <a:latin typeface="Cambria Math" charset="0"/>
                            </a:rPr>
                            <m:t>𝐾</m:t>
                          </m:r>
                        </m:e>
                        <m:sub>
                          <m:r>
                            <a:rPr lang="en-US" sz="1050" b="0" i="1" smtClean="0">
                              <a:latin typeface="Cambria Math" charset="0"/>
                            </a:rPr>
                            <m:t>𝐸</m:t>
                          </m:r>
                        </m:sub>
                      </m:sSub>
                      <m:r>
                        <a:rPr lang="en-US" sz="1050" b="0" i="1" smtClean="0">
                          <a:latin typeface="Cambria Math" charset="0"/>
                          <a:ea typeface="Cambria Math" charset="0"/>
                          <a:cs typeface="Cambria Math" charset="0"/>
                        </a:rPr>
                        <m:t>∙</m:t>
                      </m:r>
                      <m:r>
                        <a:rPr lang="en-US" sz="1050" b="0" i="1" smtClean="0">
                          <a:latin typeface="Cambria Math" charset="0"/>
                          <a:ea typeface="Cambria Math" charset="0"/>
                          <a:cs typeface="Cambria Math" charset="0"/>
                        </a:rPr>
                        <m:t>𝑢</m:t>
                      </m:r>
                      <m:d>
                        <m:dPr>
                          <m:ctrlPr>
                            <a:rPr lang="en-US" sz="1050" b="0" i="1" smtClean="0">
                              <a:latin typeface="Cambria Math" panose="02040503050406030204" pitchFamily="18" charset="0"/>
                              <a:ea typeface="Cambria Math" charset="0"/>
                              <a:cs typeface="Cambria Math" charset="0"/>
                            </a:rPr>
                          </m:ctrlPr>
                        </m:dPr>
                        <m:e>
                          <m:sSub>
                            <m:sSubPr>
                              <m:ctrlPr>
                                <a:rPr lang="en-US" sz="1050" b="0" i="1" smtClean="0">
                                  <a:latin typeface="Cambria Math" panose="02040503050406030204" pitchFamily="18" charset="0"/>
                                  <a:ea typeface="Cambria Math" charset="0"/>
                                  <a:cs typeface="Cambria Math" charset="0"/>
                                </a:rPr>
                              </m:ctrlPr>
                            </m:sSubPr>
                            <m:e>
                              <m:r>
                                <a:rPr lang="en-US" sz="1050" b="0" i="1" smtClean="0">
                                  <a:latin typeface="Cambria Math" charset="0"/>
                                  <a:ea typeface="Cambria Math" charset="0"/>
                                  <a:cs typeface="Cambria Math" charset="0"/>
                                </a:rPr>
                                <m:t>𝑧</m:t>
                              </m:r>
                            </m:e>
                            <m:sub>
                              <m:r>
                                <a:rPr lang="en-US" sz="1050" b="0" i="1" smtClean="0">
                                  <a:latin typeface="Cambria Math" charset="0"/>
                                  <a:ea typeface="Cambria Math" charset="0"/>
                                  <a:cs typeface="Cambria Math" charset="0"/>
                                </a:rPr>
                                <m:t>𝑚</m:t>
                              </m:r>
                            </m:sub>
                          </m:sSub>
                        </m:e>
                      </m:d>
                      <m:r>
                        <a:rPr lang="en-US" sz="1050" b="0" i="1" smtClean="0">
                          <a:latin typeface="Cambria Math" charset="0"/>
                          <a:ea typeface="Cambria Math" charset="0"/>
                          <a:cs typeface="Cambria Math" charset="0"/>
                        </a:rPr>
                        <m:t>∙[</m:t>
                      </m:r>
                      <m:sSub>
                        <m:sSubPr>
                          <m:ctrlPr>
                            <a:rPr lang="en-US" sz="1050" b="0" i="1" smtClean="0">
                              <a:latin typeface="Cambria Math" panose="02040503050406030204" pitchFamily="18" charset="0"/>
                              <a:ea typeface="Cambria Math" charset="0"/>
                              <a:cs typeface="Cambria Math" charset="0"/>
                            </a:rPr>
                          </m:ctrlPr>
                        </m:sSubPr>
                        <m:e>
                          <m:r>
                            <a:rPr lang="en-US" sz="1050" b="0" i="1" smtClean="0">
                              <a:latin typeface="Cambria Math" charset="0"/>
                              <a:ea typeface="Cambria Math" charset="0"/>
                              <a:cs typeface="Cambria Math" charset="0"/>
                            </a:rPr>
                            <m:t>𝑒</m:t>
                          </m:r>
                        </m:e>
                        <m:sub>
                          <m:r>
                            <a:rPr lang="en-US" sz="1050" b="0" i="1" smtClean="0">
                              <a:latin typeface="Cambria Math" charset="0"/>
                              <a:ea typeface="Cambria Math" charset="0"/>
                              <a:cs typeface="Cambria Math" charset="0"/>
                            </a:rPr>
                            <m:t>𝑠</m:t>
                          </m:r>
                        </m:sub>
                      </m:sSub>
                      <m:r>
                        <a:rPr lang="en-US" sz="1050" b="0" i="1" smtClean="0">
                          <a:latin typeface="Cambria Math" charset="0"/>
                          <a:ea typeface="Cambria Math" charset="0"/>
                          <a:cs typeface="Cambria Math" charset="0"/>
                        </a:rPr>
                        <m:t>−</m:t>
                      </m:r>
                      <m:r>
                        <a:rPr lang="en-US" sz="1050" b="0" i="1" smtClean="0">
                          <a:latin typeface="Cambria Math" charset="0"/>
                          <a:ea typeface="Cambria Math" charset="0"/>
                          <a:cs typeface="Cambria Math" charset="0"/>
                        </a:rPr>
                        <m:t>𝑒</m:t>
                      </m:r>
                      <m:d>
                        <m:dPr>
                          <m:ctrlPr>
                            <a:rPr lang="en-US" sz="1050" b="0" i="1" smtClean="0">
                              <a:latin typeface="Cambria Math" panose="02040503050406030204" pitchFamily="18" charset="0"/>
                              <a:ea typeface="Cambria Math" charset="0"/>
                              <a:cs typeface="Cambria Math" charset="0"/>
                            </a:rPr>
                          </m:ctrlPr>
                        </m:dPr>
                        <m:e>
                          <m:sSub>
                            <m:sSubPr>
                              <m:ctrlPr>
                                <a:rPr lang="en-US" sz="1050" b="0" i="1" smtClean="0">
                                  <a:latin typeface="Cambria Math" panose="02040503050406030204" pitchFamily="18" charset="0"/>
                                  <a:ea typeface="Cambria Math" charset="0"/>
                                  <a:cs typeface="Cambria Math" charset="0"/>
                                </a:rPr>
                              </m:ctrlPr>
                            </m:sSubPr>
                            <m:e>
                              <m:r>
                                <a:rPr lang="en-US" sz="1050" b="0" i="1" smtClean="0">
                                  <a:latin typeface="Cambria Math" charset="0"/>
                                  <a:ea typeface="Cambria Math" charset="0"/>
                                  <a:cs typeface="Cambria Math" charset="0"/>
                                </a:rPr>
                                <m:t>𝑧</m:t>
                              </m:r>
                            </m:e>
                            <m:sub>
                              <m:r>
                                <a:rPr lang="en-US" sz="1050" b="0" i="1" smtClean="0">
                                  <a:latin typeface="Cambria Math" charset="0"/>
                                  <a:ea typeface="Cambria Math" charset="0"/>
                                  <a:cs typeface="Cambria Math" charset="0"/>
                                </a:rPr>
                                <m:t>𝑚</m:t>
                              </m:r>
                            </m:sub>
                          </m:sSub>
                        </m:e>
                      </m:d>
                      <m:r>
                        <a:rPr lang="en-US" sz="1050" b="0" i="1" smtClean="0">
                          <a:latin typeface="Cambria Math" charset="0"/>
                          <a:ea typeface="Cambria Math" charset="0"/>
                          <a:cs typeface="Cambria Math" charset="0"/>
                        </a:rPr>
                        <m:t>]</m:t>
                      </m:r>
                    </m:oMath>
                  </m:oMathPara>
                </a14:m>
                <a:endParaRPr lang="en-US" sz="1050" dirty="0"/>
              </a:p>
              <a:p>
                <a:endParaRPr lang="en-US" dirty="0"/>
              </a:p>
              <a:p>
                <a:r>
                  <a:rPr lang="en-US" b="1" dirty="0"/>
                  <a:t>FILL IN EQ 6.25</a:t>
                </a:r>
              </a:p>
              <a:p>
                <a:endParaRPr lang="en-US" dirty="0"/>
              </a:p>
              <a:p>
                <a:r>
                  <a:rPr lang="en-US" dirty="0"/>
                  <a:t>Where, </a:t>
                </a:r>
                <a:r>
                  <a:rPr lang="en-US" i="1" dirty="0">
                    <a:latin typeface="Times New Roman" charset="0"/>
                    <a:ea typeface="Times New Roman" charset="0"/>
                    <a:cs typeface="Times New Roman" charset="0"/>
                  </a:rPr>
                  <a:t>b</a:t>
                </a:r>
                <a:r>
                  <a:rPr lang="en-US" i="1" baseline="-25000" dirty="0">
                    <a:latin typeface="Times New Roman" charset="0"/>
                    <a:ea typeface="Times New Roman" charset="0"/>
                    <a:cs typeface="Times New Roman" charset="0"/>
                  </a:rPr>
                  <a:t>0</a:t>
                </a:r>
                <a:r>
                  <a:rPr lang="en-US" dirty="0"/>
                  <a:t> accounts for free-convection and </a:t>
                </a:r>
                <a:r>
                  <a:rPr lang="en-US" i="1" dirty="0">
                    <a:latin typeface="Times New Roman" charset="0"/>
                    <a:ea typeface="Times New Roman" charset="0"/>
                    <a:cs typeface="Times New Roman" charset="0"/>
                  </a:rPr>
                  <a:t>b</a:t>
                </a:r>
                <a:r>
                  <a:rPr lang="en-US" i="1" baseline="-25000" dirty="0">
                    <a:latin typeface="Times New Roman" charset="0"/>
                    <a:ea typeface="Times New Roman" charset="0"/>
                    <a:cs typeface="Times New Roman" charset="0"/>
                  </a:rPr>
                  <a:t>1</a:t>
                </a:r>
                <a:r>
                  <a:rPr lang="en-US" dirty="0"/>
                  <a:t> depends on the height and location at which </a:t>
                </a:r>
                <a:r>
                  <a:rPr lang="en-US" i="1" dirty="0">
                    <a:latin typeface="Times New Roman" charset="0"/>
                    <a:ea typeface="Times New Roman" charset="0"/>
                    <a:cs typeface="Times New Roman" charset="0"/>
                  </a:rPr>
                  <a:t>u</a:t>
                </a:r>
                <a:r>
                  <a:rPr lang="en-US" dirty="0"/>
                  <a:t> and </a:t>
                </a:r>
                <a:r>
                  <a:rPr lang="en-US" i="1" dirty="0">
                    <a:latin typeface="Times New Roman" charset="0"/>
                    <a:ea typeface="Times New Roman" charset="0"/>
                    <a:cs typeface="Times New Roman" charset="0"/>
                  </a:rPr>
                  <a:t>e</a:t>
                </a:r>
                <a:r>
                  <a:rPr lang="en-US" dirty="0"/>
                  <a:t> are measured</a:t>
                </a:r>
                <a:r>
                  <a:rPr lang="is-IS"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is-IS" dirty="0"/>
                  <a:t>If buoyancy effects are negligible, </a:t>
                </a:r>
                <a:r>
                  <a:rPr lang="is-IS" b="1" dirty="0"/>
                  <a:t>b</a:t>
                </a:r>
                <a:r>
                  <a:rPr lang="is-IS" b="1" baseline="-25000" dirty="0"/>
                  <a:t>0</a:t>
                </a:r>
                <a:r>
                  <a:rPr lang="is-IS" b="1" dirty="0"/>
                  <a:t>=0 and b</a:t>
                </a:r>
                <a:r>
                  <a:rPr lang="is-IS" b="1" baseline="-25000" dirty="0"/>
                  <a:t>1</a:t>
                </a:r>
                <a:r>
                  <a:rPr lang="is-IS" b="1" dirty="0"/>
                  <a:t> = K</a:t>
                </a:r>
                <a:r>
                  <a:rPr lang="is-IS" b="1" baseline="-25000" dirty="0"/>
                  <a:t>E</a:t>
                </a:r>
                <a:endParaRPr lang="en-US" b="1" baseline="-25000" dirty="0"/>
              </a:p>
              <a:p>
                <a:endParaRPr lang="en-US" dirty="0"/>
              </a:p>
            </p:txBody>
          </p:sp>
        </mc:Choice>
        <mc:Fallback xmlns="">
          <p:sp>
            <p:nvSpPr>
              <p:cNvPr id="3" name="Notes Placeholder 2"/>
              <p:cNvSpPr>
                <a:spLocks noGrp="1"/>
              </p:cNvSpPr>
              <p:nvPr>
                <p:ph type="body" idx="1"/>
              </p:nvPr>
            </p:nvSpPr>
            <p:spPr/>
            <p:txBody>
              <a:bodyPr/>
              <a:lstStyle/>
              <a:p>
                <a:pPr/>
                <a:r>
                  <a:rPr lang="en-US" dirty="0" smtClean="0"/>
                  <a:t>Theoretically, based on fundamental mass transfer (from a few slides ago): </a:t>
                </a:r>
                <a:r>
                  <a:rPr lang="en-US" b="0" i="1" dirty="0" smtClean="0">
                    <a:latin typeface="Cambria Math" charset="0"/>
                  </a:rPr>
                  <a:t/>
                </a:r>
                <a:br>
                  <a:rPr lang="en-US" b="0" i="1" dirty="0" smtClean="0">
                    <a:latin typeface="Cambria Math" charset="0"/>
                  </a:rPr>
                </a:br>
                <a:r>
                  <a:rPr lang="en-US" sz="1050" b="0" i="0" smtClean="0">
                    <a:latin typeface="Cambria Math" charset="0"/>
                  </a:rPr>
                  <a:t>𝐸= 𝐾_𝐸</a:t>
                </a:r>
                <a:r>
                  <a:rPr lang="en-US" sz="1050" b="0" i="0" smtClean="0">
                    <a:latin typeface="Cambria Math" charset="0"/>
                    <a:ea typeface="Cambria Math" charset="0"/>
                    <a:cs typeface="Cambria Math" charset="0"/>
                  </a:rPr>
                  <a:t>∙𝑢(𝑧_𝑚 )∙[𝑒_𝑠−𝑒(𝑧_𝑚 )]</a:t>
                </a:r>
                <a:endParaRPr lang="en-US" sz="1050" dirty="0" smtClean="0"/>
              </a:p>
              <a:p>
                <a:endParaRPr lang="en-US" dirty="0"/>
              </a:p>
              <a:p>
                <a:r>
                  <a:rPr lang="en-US" b="1" dirty="0" smtClean="0"/>
                  <a:t>FILL IN EQ 6.25</a:t>
                </a:r>
              </a:p>
              <a:p>
                <a:endParaRPr lang="en-US" dirty="0" smtClean="0"/>
              </a:p>
              <a:p>
                <a:r>
                  <a:rPr lang="en-US" dirty="0" smtClean="0"/>
                  <a:t>Where, </a:t>
                </a:r>
                <a:r>
                  <a:rPr lang="en-US" i="1" dirty="0" smtClean="0">
                    <a:latin typeface="Times New Roman" charset="0"/>
                    <a:ea typeface="Times New Roman" charset="0"/>
                    <a:cs typeface="Times New Roman" charset="0"/>
                  </a:rPr>
                  <a:t>b</a:t>
                </a:r>
                <a:r>
                  <a:rPr lang="en-US" i="1" baseline="-25000" dirty="0" smtClean="0">
                    <a:latin typeface="Times New Roman" charset="0"/>
                    <a:ea typeface="Times New Roman" charset="0"/>
                    <a:cs typeface="Times New Roman" charset="0"/>
                  </a:rPr>
                  <a:t>0</a:t>
                </a:r>
                <a:r>
                  <a:rPr lang="en-US" dirty="0" smtClean="0"/>
                  <a:t> accounts for free-convection and </a:t>
                </a:r>
                <a:r>
                  <a:rPr lang="en-US" i="1" dirty="0" smtClean="0">
                    <a:latin typeface="Times New Roman" charset="0"/>
                    <a:ea typeface="Times New Roman" charset="0"/>
                    <a:cs typeface="Times New Roman" charset="0"/>
                  </a:rPr>
                  <a:t>b</a:t>
                </a:r>
                <a:r>
                  <a:rPr lang="en-US" i="1" baseline="-25000" dirty="0" smtClean="0">
                    <a:latin typeface="Times New Roman" charset="0"/>
                    <a:ea typeface="Times New Roman" charset="0"/>
                    <a:cs typeface="Times New Roman" charset="0"/>
                  </a:rPr>
                  <a:t>1</a:t>
                </a:r>
                <a:r>
                  <a:rPr lang="en-US" dirty="0" smtClean="0"/>
                  <a:t> depends on the height and location at which </a:t>
                </a:r>
                <a:r>
                  <a:rPr lang="en-US" i="1" dirty="0" smtClean="0">
                    <a:latin typeface="Times New Roman" charset="0"/>
                    <a:ea typeface="Times New Roman" charset="0"/>
                    <a:cs typeface="Times New Roman" charset="0"/>
                  </a:rPr>
                  <a:t>u</a:t>
                </a:r>
                <a:r>
                  <a:rPr lang="en-US" dirty="0" smtClean="0"/>
                  <a:t> and </a:t>
                </a:r>
                <a:r>
                  <a:rPr lang="en-US" i="1" dirty="0" smtClean="0">
                    <a:latin typeface="Times New Roman" charset="0"/>
                    <a:ea typeface="Times New Roman" charset="0"/>
                    <a:cs typeface="Times New Roman" charset="0"/>
                  </a:rPr>
                  <a:t>e</a:t>
                </a:r>
                <a:r>
                  <a:rPr lang="en-US" dirty="0" smtClean="0"/>
                  <a:t> are measured</a:t>
                </a:r>
                <a:r>
                  <a:rPr lang="is-IS" dirty="0" smtClean="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is-IS" dirty="0" smtClean="0"/>
                  <a:t>If buoyancy effects are negligible, </a:t>
                </a:r>
                <a:r>
                  <a:rPr lang="is-IS" b="1" dirty="0" smtClean="0"/>
                  <a:t>b</a:t>
                </a:r>
                <a:r>
                  <a:rPr lang="is-IS" b="1" baseline="-25000" dirty="0" smtClean="0"/>
                  <a:t>0</a:t>
                </a:r>
                <a:r>
                  <a:rPr lang="is-IS" b="1" dirty="0" smtClean="0"/>
                  <a:t>=0 and b</a:t>
                </a:r>
                <a:r>
                  <a:rPr lang="is-IS" b="1" baseline="-25000" dirty="0" smtClean="0"/>
                  <a:t>1</a:t>
                </a:r>
                <a:r>
                  <a:rPr lang="is-IS" b="1" dirty="0" smtClean="0"/>
                  <a:t> = K</a:t>
                </a:r>
                <a:r>
                  <a:rPr lang="is-IS" b="1" baseline="-25000" dirty="0" smtClean="0"/>
                  <a:t>E</a:t>
                </a:r>
                <a:endParaRPr lang="en-US" b="1" baseline="-25000" dirty="0" smtClean="0"/>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1844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We can further simplify by setting </a:t>
                </a:r>
                <a:r>
                  <a:rPr lang="en-US" i="1" dirty="0">
                    <a:latin typeface="Times New Roman" charset="0"/>
                    <a:ea typeface="Times New Roman" charset="0"/>
                    <a:cs typeface="Times New Roman" charset="0"/>
                  </a:rPr>
                  <a:t>z</a:t>
                </a:r>
                <a:r>
                  <a:rPr lang="en-US" i="1" baseline="-25000" dirty="0">
                    <a:latin typeface="Times New Roman" charset="0"/>
                    <a:ea typeface="Times New Roman" charset="0"/>
                    <a:cs typeface="Times New Roman" charset="0"/>
                  </a:rPr>
                  <a:t>0</a:t>
                </a:r>
                <a:r>
                  <a:rPr lang="en-US" dirty="0"/>
                  <a:t> for water surfaces to 5x10</a:t>
                </a:r>
                <a:r>
                  <a:rPr lang="en-US" baseline="30000" dirty="0"/>
                  <a:t>-4</a:t>
                </a:r>
                <a:r>
                  <a:rPr lang="en-US" dirty="0"/>
                  <a:t>m, and </a:t>
                </a:r>
                <a:r>
                  <a:rPr lang="en-US" i="1" dirty="0" err="1">
                    <a:latin typeface="Times New Roman" charset="0"/>
                    <a:ea typeface="Times New Roman" charset="0"/>
                    <a:cs typeface="Times New Roman" charset="0"/>
                  </a:rPr>
                  <a:t>z</a:t>
                </a:r>
                <a:r>
                  <a:rPr lang="en-US" i="1" baseline="-25000" dirty="0" err="1">
                    <a:latin typeface="Times New Roman" charset="0"/>
                    <a:ea typeface="Times New Roman" charset="0"/>
                    <a:cs typeface="Times New Roman" charset="0"/>
                  </a:rPr>
                  <a:t>d</a:t>
                </a:r>
                <a:r>
                  <a:rPr lang="en-US" dirty="0"/>
                  <a:t> = 0m, and </a:t>
                </a:r>
                <a:r>
                  <a:rPr lang="en-US" i="1" dirty="0" err="1">
                    <a:latin typeface="Times New Roman" charset="0"/>
                    <a:ea typeface="Times New Roman" charset="0"/>
                    <a:cs typeface="Times New Roman" charset="0"/>
                  </a:rPr>
                  <a:t>z</a:t>
                </a:r>
                <a:r>
                  <a:rPr lang="en-US" i="1" baseline="-25000" dirty="0" err="1">
                    <a:latin typeface="Times New Roman" charset="0"/>
                    <a:ea typeface="Times New Roman" charset="0"/>
                    <a:cs typeface="Times New Roman" charset="0"/>
                  </a:rPr>
                  <a:t>m</a:t>
                </a:r>
                <a:r>
                  <a:rPr lang="en-US" dirty="0"/>
                  <a:t> = 2m</a:t>
                </a:r>
              </a:p>
              <a:p>
                <a:pPr marL="0" indent="0">
                  <a:buNone/>
                </a:pPr>
                <a14:m>
                  <m:oMathPara xmlns:m="http://schemas.openxmlformats.org/officeDocument/2006/math">
                    <m:oMathParaPr>
                      <m:jc m:val="left"/>
                    </m:oMathParaPr>
                    <m:oMath xmlns:m="http://schemas.openxmlformats.org/officeDocument/2006/math">
                      <m:sSub>
                        <m:sSubPr>
                          <m:ctrlPr>
                            <a:rPr lang="en-US" sz="1100" i="1" smtClean="0">
                              <a:latin typeface="Cambria Math" panose="02040503050406030204" pitchFamily="18" charset="0"/>
                            </a:rPr>
                          </m:ctrlPr>
                        </m:sSubPr>
                        <m:e>
                          <m:r>
                            <a:rPr lang="en-US" sz="1100" b="0" i="1" smtClean="0">
                              <a:latin typeface="Cambria Math" charset="0"/>
                            </a:rPr>
                            <m:t>𝐸</m:t>
                          </m:r>
                        </m:e>
                        <m:sub>
                          <m:r>
                            <a:rPr lang="en-US" sz="1100" b="0" i="1" smtClean="0">
                              <a:latin typeface="Cambria Math" charset="0"/>
                            </a:rPr>
                            <m:t>0</m:t>
                          </m:r>
                        </m:sub>
                      </m:sSub>
                      <m:r>
                        <a:rPr lang="en-US" sz="1100" b="0" i="1" smtClean="0">
                          <a:latin typeface="Cambria Math" charset="0"/>
                        </a:rPr>
                        <m:t>=1.78</m:t>
                      </m:r>
                      <m:r>
                        <a:rPr lang="en-US" sz="1100" b="0" i="1" smtClean="0">
                          <a:latin typeface="Cambria Math" charset="0"/>
                          <a:ea typeface="Cambria Math" charset="0"/>
                          <a:cs typeface="Cambria Math" charset="0"/>
                        </a:rPr>
                        <m:t>×</m:t>
                      </m:r>
                      <m:sSup>
                        <m:sSupPr>
                          <m:ctrlPr>
                            <a:rPr lang="en-US" sz="1100" b="0" i="1" smtClean="0">
                              <a:latin typeface="Cambria Math" panose="02040503050406030204" pitchFamily="18" charset="0"/>
                            </a:rPr>
                          </m:ctrlPr>
                        </m:sSupPr>
                        <m:e>
                          <m:r>
                            <a:rPr lang="en-US" sz="1100" b="0" i="1" smtClean="0">
                              <a:latin typeface="Cambria Math" charset="0"/>
                            </a:rPr>
                            <m:t>10</m:t>
                          </m:r>
                        </m:e>
                        <m:sup>
                          <m:r>
                            <a:rPr lang="en-US" sz="1100" b="0" i="1" smtClean="0">
                              <a:latin typeface="Cambria Math" charset="0"/>
                            </a:rPr>
                            <m:t>−8</m:t>
                          </m:r>
                        </m:sup>
                      </m:sSup>
                      <m:r>
                        <a:rPr lang="en-US" sz="1100" b="0" i="1" smtClean="0">
                          <a:latin typeface="Cambria Math" charset="0"/>
                          <a:ea typeface="Cambria Math" charset="0"/>
                          <a:cs typeface="Cambria Math" charset="0"/>
                        </a:rPr>
                        <m:t>∙</m:t>
                      </m:r>
                      <m:r>
                        <a:rPr lang="en-US" sz="1100" b="0" i="1" smtClean="0">
                          <a:latin typeface="Cambria Math" charset="0"/>
                          <a:ea typeface="Cambria Math" charset="0"/>
                          <a:cs typeface="Cambria Math" charset="0"/>
                        </a:rPr>
                        <m:t>𝑢</m:t>
                      </m:r>
                      <m:d>
                        <m:dPr>
                          <m:ctrlPr>
                            <a:rPr lang="en-US" sz="1100" b="0" i="1" smtClean="0">
                              <a:latin typeface="Cambria Math" panose="02040503050406030204" pitchFamily="18" charset="0"/>
                              <a:ea typeface="Cambria Math" charset="0"/>
                              <a:cs typeface="Cambria Math" charset="0"/>
                            </a:rPr>
                          </m:ctrlPr>
                        </m:dPr>
                        <m:e>
                          <m:r>
                            <a:rPr lang="en-US" sz="1100" b="0" i="1" smtClean="0">
                              <a:latin typeface="Cambria Math" charset="0"/>
                              <a:ea typeface="Cambria Math" charset="0"/>
                              <a:cs typeface="Cambria Math" charset="0"/>
                            </a:rPr>
                            <m:t>2</m:t>
                          </m:r>
                          <m:r>
                            <a:rPr lang="en-US" sz="1100" b="0" i="1" smtClean="0">
                              <a:latin typeface="Cambria Math" charset="0"/>
                              <a:ea typeface="Cambria Math" charset="0"/>
                              <a:cs typeface="Cambria Math" charset="0"/>
                            </a:rPr>
                            <m:t>𝑚</m:t>
                          </m:r>
                        </m:e>
                      </m:d>
                      <m:r>
                        <a:rPr lang="en-US" sz="1100" b="0" i="1" smtClean="0">
                          <a:latin typeface="Cambria Math" charset="0"/>
                          <a:ea typeface="Cambria Math" charset="0"/>
                          <a:cs typeface="Cambria Math" charset="0"/>
                        </a:rPr>
                        <m:t>∙[</m:t>
                      </m:r>
                      <m:sSub>
                        <m:sSubPr>
                          <m:ctrlPr>
                            <a:rPr lang="en-US" sz="1100" b="0" i="1" smtClean="0">
                              <a:latin typeface="Cambria Math" panose="02040503050406030204" pitchFamily="18" charset="0"/>
                              <a:ea typeface="Cambria Math" charset="0"/>
                              <a:cs typeface="Cambria Math" charset="0"/>
                            </a:rPr>
                          </m:ctrlPr>
                        </m:sSubPr>
                        <m:e>
                          <m:r>
                            <a:rPr lang="en-US" sz="1100" b="0" i="1" smtClean="0">
                              <a:latin typeface="Cambria Math" charset="0"/>
                              <a:ea typeface="Cambria Math" charset="0"/>
                              <a:cs typeface="Cambria Math" charset="0"/>
                            </a:rPr>
                            <m:t>𝑒</m:t>
                          </m:r>
                        </m:e>
                        <m:sub>
                          <m:r>
                            <a:rPr lang="en-US" sz="1100" b="0" i="1" smtClean="0">
                              <a:latin typeface="Cambria Math" charset="0"/>
                              <a:ea typeface="Cambria Math" charset="0"/>
                              <a:cs typeface="Cambria Math" charset="0"/>
                            </a:rPr>
                            <m:t>𝑠</m:t>
                          </m:r>
                        </m:sub>
                      </m:sSub>
                      <m:r>
                        <a:rPr lang="en-US" sz="1100" b="0" i="1" smtClean="0">
                          <a:latin typeface="Cambria Math" charset="0"/>
                          <a:ea typeface="Cambria Math" charset="0"/>
                          <a:cs typeface="Cambria Math" charset="0"/>
                        </a:rPr>
                        <m:t>−</m:t>
                      </m:r>
                      <m:r>
                        <a:rPr lang="en-US" sz="1100" b="0" i="1" smtClean="0">
                          <a:latin typeface="Cambria Math" charset="0"/>
                          <a:ea typeface="Cambria Math" charset="0"/>
                          <a:cs typeface="Cambria Math" charset="0"/>
                        </a:rPr>
                        <m:t>𝑒</m:t>
                      </m:r>
                      <m:d>
                        <m:dPr>
                          <m:ctrlPr>
                            <a:rPr lang="en-US" sz="1100" b="0" i="1" smtClean="0">
                              <a:latin typeface="Cambria Math" panose="02040503050406030204" pitchFamily="18" charset="0"/>
                              <a:ea typeface="Cambria Math" charset="0"/>
                              <a:cs typeface="Cambria Math" charset="0"/>
                            </a:rPr>
                          </m:ctrlPr>
                        </m:dPr>
                        <m:e>
                          <m:r>
                            <a:rPr lang="en-US" sz="1100" b="0" i="1" smtClean="0">
                              <a:latin typeface="Cambria Math" charset="0"/>
                              <a:ea typeface="Cambria Math" charset="0"/>
                              <a:cs typeface="Cambria Math" charset="0"/>
                            </a:rPr>
                            <m:t>2</m:t>
                          </m:r>
                          <m:r>
                            <a:rPr lang="en-US" sz="1100" b="0" i="1" smtClean="0">
                              <a:latin typeface="Cambria Math" charset="0"/>
                              <a:ea typeface="Cambria Math" charset="0"/>
                              <a:cs typeface="Cambria Math" charset="0"/>
                            </a:rPr>
                            <m:t>𝑚</m:t>
                          </m:r>
                        </m:e>
                      </m:d>
                      <m:r>
                        <a:rPr lang="en-US" sz="1100" b="0" i="1" smtClean="0">
                          <a:latin typeface="Cambria Math" charset="0"/>
                          <a:ea typeface="Cambria Math" charset="0"/>
                          <a:cs typeface="Cambria Math" charset="0"/>
                        </a:rPr>
                        <m:t>]</m:t>
                      </m:r>
                    </m:oMath>
                  </m:oMathPara>
                </a14:m>
                <a:endParaRPr lang="en-US" sz="1100" dirty="0"/>
              </a:p>
              <a:p>
                <a:pPr marL="0" indent="0">
                  <a:buNone/>
                </a:pPr>
                <a:r>
                  <a:rPr lang="en-US" sz="800" dirty="0"/>
                  <a:t>	</a:t>
                </a:r>
              </a:p>
              <a:p>
                <a:r>
                  <a:rPr lang="en-US" sz="1100" dirty="0"/>
                  <a:t>However, free convection plays a role</a:t>
                </a:r>
                <a:r>
                  <a:rPr lang="is-IS" sz="1100" dirty="0"/>
                  <a:t>…</a:t>
                </a:r>
                <a:br>
                  <a:rPr lang="is-IS" sz="1100" dirty="0"/>
                </a:br>
                <a:r>
                  <a:rPr lang="is-IS" sz="1100" dirty="0"/>
                  <a:t>Example: </a:t>
                </a:r>
                <a:br>
                  <a:rPr lang="is-IS" sz="1100" dirty="0"/>
                </a:br>
                <a:r>
                  <a:rPr lang="is-IS" sz="1050" b="1" dirty="0"/>
                  <a:t>water temp &gt; air temp</a:t>
                </a:r>
                <a:br>
                  <a:rPr lang="en-US" sz="1050" b="1" dirty="0"/>
                </a:br>
                <a:r>
                  <a:rPr lang="en-US" sz="1050" b="1" dirty="0"/>
                  <a:t>leads to warm air and then warm</a:t>
                </a:r>
                <a:br>
                  <a:rPr lang="en-US" sz="1050" b="1" dirty="0"/>
                </a:br>
                <a:r>
                  <a:rPr lang="en-US" sz="1050" b="1" dirty="0"/>
                  <a:t>air rises, causing turbulent </a:t>
                </a:r>
                <a:br>
                  <a:rPr lang="en-US" sz="1050" b="1" dirty="0"/>
                </a:br>
                <a:r>
                  <a:rPr lang="en-US" sz="1050" b="1" dirty="0"/>
                  <a:t>transport of water vapor and heat</a:t>
                </a:r>
                <a:br>
                  <a:rPr lang="en-US" sz="1050" b="1" dirty="0"/>
                </a:br>
                <a:r>
                  <a:rPr lang="en-US" sz="1050" b="1" dirty="0"/>
                  <a:t>away from the surface</a:t>
                </a:r>
                <a:endParaRPr lang="is-IS" sz="1050" b="1" dirty="0"/>
              </a:p>
              <a:p>
                <a:endParaRPr lang="en-US" dirty="0"/>
              </a:p>
            </p:txBody>
          </p:sp>
        </mc:Choice>
        <mc:Fallback xmlns="">
          <p:sp>
            <p:nvSpPr>
              <p:cNvPr id="3" name="Notes Placeholder 2"/>
              <p:cNvSpPr>
                <a:spLocks noGrp="1"/>
              </p:cNvSpPr>
              <p:nvPr>
                <p:ph type="body" idx="1"/>
              </p:nvPr>
            </p:nvSpPr>
            <p:spPr/>
            <p:txBody>
              <a:bodyPr/>
              <a:lstStyle/>
              <a:p>
                <a:r>
                  <a:rPr lang="en-US" dirty="0" smtClean="0"/>
                  <a:t>We can further simplify by setting </a:t>
                </a:r>
                <a:r>
                  <a:rPr lang="en-US" i="1" dirty="0" smtClean="0">
                    <a:latin typeface="Times New Roman" charset="0"/>
                    <a:ea typeface="Times New Roman" charset="0"/>
                    <a:cs typeface="Times New Roman" charset="0"/>
                  </a:rPr>
                  <a:t>z</a:t>
                </a:r>
                <a:r>
                  <a:rPr lang="en-US" i="1" baseline="-25000" dirty="0" smtClean="0">
                    <a:latin typeface="Times New Roman" charset="0"/>
                    <a:ea typeface="Times New Roman" charset="0"/>
                    <a:cs typeface="Times New Roman" charset="0"/>
                  </a:rPr>
                  <a:t>0</a:t>
                </a:r>
                <a:r>
                  <a:rPr lang="en-US" dirty="0" smtClean="0"/>
                  <a:t> for water surfaces to 5x10</a:t>
                </a:r>
                <a:r>
                  <a:rPr lang="en-US" baseline="30000" dirty="0" smtClean="0"/>
                  <a:t>-4</a:t>
                </a:r>
                <a:r>
                  <a:rPr lang="en-US" dirty="0" smtClean="0"/>
                  <a:t>m, and </a:t>
                </a:r>
                <a:r>
                  <a:rPr lang="en-US" i="1" dirty="0" err="1" smtClean="0">
                    <a:latin typeface="Times New Roman" charset="0"/>
                    <a:ea typeface="Times New Roman" charset="0"/>
                    <a:cs typeface="Times New Roman" charset="0"/>
                  </a:rPr>
                  <a:t>z</a:t>
                </a:r>
                <a:r>
                  <a:rPr lang="en-US" i="1" baseline="-25000" dirty="0" err="1" smtClean="0">
                    <a:latin typeface="Times New Roman" charset="0"/>
                    <a:ea typeface="Times New Roman" charset="0"/>
                    <a:cs typeface="Times New Roman" charset="0"/>
                  </a:rPr>
                  <a:t>d</a:t>
                </a:r>
                <a:r>
                  <a:rPr lang="en-US" dirty="0" smtClean="0"/>
                  <a:t> = 0m, and </a:t>
                </a:r>
                <a:r>
                  <a:rPr lang="en-US" i="1" dirty="0" err="1" smtClean="0">
                    <a:latin typeface="Times New Roman" charset="0"/>
                    <a:ea typeface="Times New Roman" charset="0"/>
                    <a:cs typeface="Times New Roman" charset="0"/>
                  </a:rPr>
                  <a:t>z</a:t>
                </a:r>
                <a:r>
                  <a:rPr lang="en-US" i="1" baseline="-25000" dirty="0" err="1" smtClean="0">
                    <a:latin typeface="Times New Roman" charset="0"/>
                    <a:ea typeface="Times New Roman" charset="0"/>
                    <a:cs typeface="Times New Roman" charset="0"/>
                  </a:rPr>
                  <a:t>m</a:t>
                </a:r>
                <a:r>
                  <a:rPr lang="en-US" dirty="0" smtClean="0"/>
                  <a:t> = 2m</a:t>
                </a:r>
              </a:p>
              <a:p>
                <a:pPr marL="0" indent="0">
                  <a:buNone/>
                </a:pPr>
                <a:r>
                  <a:rPr lang="en-US" sz="1100" b="0" i="0" smtClean="0">
                    <a:latin typeface="Cambria Math" charset="0"/>
                  </a:rPr>
                  <a:t>𝐸_0=1.78</a:t>
                </a:r>
                <a:r>
                  <a:rPr lang="en-US" sz="1100" b="0" i="0" smtClean="0">
                    <a:latin typeface="Cambria Math" charset="0"/>
                    <a:ea typeface="Cambria Math" charset="0"/>
                    <a:cs typeface="Cambria Math" charset="0"/>
                  </a:rPr>
                  <a:t>×</a:t>
                </a:r>
                <a:r>
                  <a:rPr lang="en-US" sz="1100" b="0" i="0" smtClean="0">
                    <a:latin typeface="Cambria Math" charset="0"/>
                  </a:rPr>
                  <a:t>〖10〗^(−8)</a:t>
                </a:r>
                <a:r>
                  <a:rPr lang="en-US" sz="1100" b="0" i="0" smtClean="0">
                    <a:latin typeface="Cambria Math" charset="0"/>
                    <a:ea typeface="Cambria Math" charset="0"/>
                    <a:cs typeface="Cambria Math" charset="0"/>
                  </a:rPr>
                  <a:t>∙𝑢(2𝑚)∙[𝑒_𝑠−𝑒(2𝑚)]</a:t>
                </a:r>
                <a:endParaRPr lang="en-US" sz="1100" dirty="0" smtClean="0"/>
              </a:p>
              <a:p>
                <a:pPr marL="0" indent="0">
                  <a:buNone/>
                </a:pPr>
                <a:r>
                  <a:rPr lang="en-US" sz="800" dirty="0"/>
                  <a:t>	</a:t>
                </a:r>
                <a:endParaRPr lang="en-US" sz="800" dirty="0" smtClean="0"/>
              </a:p>
              <a:p>
                <a:r>
                  <a:rPr lang="en-US" sz="1100" dirty="0" smtClean="0"/>
                  <a:t>However, free convection plays a role</a:t>
                </a:r>
                <a:r>
                  <a:rPr lang="is-IS" sz="1100" dirty="0" smtClean="0"/>
                  <a:t>…</a:t>
                </a:r>
                <a:br>
                  <a:rPr lang="is-IS" sz="1100" dirty="0" smtClean="0"/>
                </a:br>
                <a:r>
                  <a:rPr lang="is-IS" sz="1100" dirty="0" smtClean="0"/>
                  <a:t>Example: </a:t>
                </a:r>
                <a:br>
                  <a:rPr lang="is-IS" sz="1100" dirty="0" smtClean="0"/>
                </a:br>
                <a:r>
                  <a:rPr lang="is-IS" sz="1050" b="1" dirty="0" smtClean="0"/>
                  <a:t>water temp &gt; air temp</a:t>
                </a:r>
                <a:r>
                  <a:rPr lang="en-US" sz="1050" b="1" dirty="0"/>
                  <a:t/>
                </a:r>
                <a:br>
                  <a:rPr lang="en-US" sz="1050" b="1" dirty="0"/>
                </a:br>
                <a:r>
                  <a:rPr lang="en-US" sz="1050" b="1" dirty="0" smtClean="0"/>
                  <a:t>leads to warm air and then warm</a:t>
                </a:r>
                <a:br>
                  <a:rPr lang="en-US" sz="1050" b="1" dirty="0" smtClean="0"/>
                </a:br>
                <a:r>
                  <a:rPr lang="en-US" sz="1050" b="1" dirty="0" smtClean="0"/>
                  <a:t>air rises, causing turbulent </a:t>
                </a:r>
                <a:br>
                  <a:rPr lang="en-US" sz="1050" b="1" dirty="0" smtClean="0"/>
                </a:br>
                <a:r>
                  <a:rPr lang="en-US" sz="1050" b="1" dirty="0" smtClean="0"/>
                  <a:t>transport of water vapor and heat</a:t>
                </a:r>
                <a:br>
                  <a:rPr lang="en-US" sz="1050" b="1" dirty="0" smtClean="0"/>
                </a:br>
                <a:r>
                  <a:rPr lang="en-US" sz="1050" b="1" dirty="0" smtClean="0"/>
                  <a:t>away from the surface</a:t>
                </a:r>
                <a:endParaRPr lang="is-IS" sz="1050" b="1" dirty="0" smtClean="0"/>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1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Practically, the method is very sensitive to how you handle </a:t>
            </a:r>
            <a:r>
              <a:rPr lang="en-US" b="1" i="1" dirty="0">
                <a:latin typeface="Times New Roman" charset="0"/>
                <a:ea typeface="Times New Roman" charset="0"/>
                <a:cs typeface="Times New Roman" charset="0"/>
              </a:rPr>
              <a:t>b</a:t>
            </a:r>
            <a:r>
              <a:rPr lang="en-US" b="1" i="1" baseline="-25000" dirty="0">
                <a:latin typeface="Times New Roman" charset="0"/>
                <a:ea typeface="Times New Roman" charset="0"/>
                <a:cs typeface="Times New Roman" charset="0"/>
              </a:rPr>
              <a:t>0</a:t>
            </a:r>
            <a:r>
              <a:rPr lang="en-US" b="1" dirty="0"/>
              <a:t> and </a:t>
            </a:r>
            <a:r>
              <a:rPr lang="en-US" b="1" i="1" dirty="0">
                <a:latin typeface="Times New Roman" charset="0"/>
                <a:ea typeface="Times New Roman" charset="0"/>
                <a:cs typeface="Times New Roman" charset="0"/>
              </a:rPr>
              <a:t>b</a:t>
            </a:r>
            <a:r>
              <a:rPr lang="en-US" b="1" i="1" baseline="-25000" dirty="0">
                <a:latin typeface="Times New Roman" charset="0"/>
                <a:ea typeface="Times New Roman" charset="0"/>
                <a:cs typeface="Times New Roman" charset="0"/>
              </a:rPr>
              <a:t>1 </a:t>
            </a:r>
            <a:r>
              <a:rPr lang="en-US" b="1" i="1"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a:t>
            </a:r>
            <a:r>
              <a:rPr lang="en-US" b="1" i="1" dirty="0">
                <a:latin typeface="Times New Roman" charset="0"/>
                <a:ea typeface="Times New Roman" charset="0"/>
                <a:cs typeface="Times New Roman" charset="0"/>
              </a:rPr>
              <a:t>K</a:t>
            </a:r>
            <a:r>
              <a:rPr lang="en-US" b="1" i="1" baseline="-25000" dirty="0">
                <a:latin typeface="Times New Roman" charset="0"/>
                <a:ea typeface="Times New Roman" charset="0"/>
                <a:cs typeface="Times New Roman" charset="0"/>
              </a:rPr>
              <a:t>E</a:t>
            </a:r>
            <a:r>
              <a:rPr lang="en-US" b="1" dirty="0">
                <a:latin typeface="Times New Roman" charset="0"/>
                <a:ea typeface="Times New Roman" charset="0"/>
                <a:cs typeface="Times New Roman" charset="0"/>
              </a:rPr>
              <a:t>)</a:t>
            </a:r>
            <a:r>
              <a:rPr lang="en-US" b="1" dirty="0"/>
              <a:t>, </a:t>
            </a:r>
            <a:r>
              <a:rPr lang="en-US" dirty="0"/>
              <a:t>and how you handle the </a:t>
            </a:r>
            <a:r>
              <a:rPr lang="en-US" b="1" dirty="0"/>
              <a:t>lake heat content</a:t>
            </a:r>
          </a:p>
          <a:p>
            <a:pPr lvl="4"/>
            <a:endParaRPr lang="is-IS" sz="1600" dirty="0"/>
          </a:p>
          <a:p>
            <a:r>
              <a:rPr lang="is-IS" sz="2800" dirty="0"/>
              <a:t>The method is derived for instantaneous rate of E under given instantaneous values, but is often applied </a:t>
            </a:r>
            <a:r>
              <a:rPr lang="is-IS" sz="2800" b="1" dirty="0"/>
              <a:t>over some time period (i.e., not instantaneous)</a:t>
            </a:r>
            <a:endParaRPr lang="is-IS" sz="2400"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6351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We can further simplify by setting </a:t>
                </a:r>
                <a:r>
                  <a:rPr lang="en-US" i="1" dirty="0">
                    <a:latin typeface="Times New Roman" charset="0"/>
                    <a:ea typeface="Times New Roman" charset="0"/>
                    <a:cs typeface="Times New Roman" charset="0"/>
                  </a:rPr>
                  <a:t>z</a:t>
                </a:r>
                <a:r>
                  <a:rPr lang="en-US" i="1" baseline="-25000" dirty="0">
                    <a:latin typeface="Times New Roman" charset="0"/>
                    <a:ea typeface="Times New Roman" charset="0"/>
                    <a:cs typeface="Times New Roman" charset="0"/>
                  </a:rPr>
                  <a:t>0</a:t>
                </a:r>
                <a:r>
                  <a:rPr lang="en-US" dirty="0"/>
                  <a:t> for water surfaces to 5x10</a:t>
                </a:r>
                <a:r>
                  <a:rPr lang="en-US" baseline="30000" dirty="0"/>
                  <a:t>-4</a:t>
                </a:r>
                <a:r>
                  <a:rPr lang="en-US" dirty="0"/>
                  <a:t>m, and </a:t>
                </a:r>
                <a:r>
                  <a:rPr lang="en-US" i="1" dirty="0" err="1">
                    <a:latin typeface="Times New Roman" charset="0"/>
                    <a:ea typeface="Times New Roman" charset="0"/>
                    <a:cs typeface="Times New Roman" charset="0"/>
                  </a:rPr>
                  <a:t>z</a:t>
                </a:r>
                <a:r>
                  <a:rPr lang="en-US" i="1" baseline="-25000" dirty="0" err="1">
                    <a:latin typeface="Times New Roman" charset="0"/>
                    <a:ea typeface="Times New Roman" charset="0"/>
                    <a:cs typeface="Times New Roman" charset="0"/>
                  </a:rPr>
                  <a:t>d</a:t>
                </a:r>
                <a:r>
                  <a:rPr lang="en-US" dirty="0"/>
                  <a:t> = 0m, and </a:t>
                </a:r>
                <a:r>
                  <a:rPr lang="en-US" i="1" dirty="0" err="1">
                    <a:latin typeface="Times New Roman" charset="0"/>
                    <a:ea typeface="Times New Roman" charset="0"/>
                    <a:cs typeface="Times New Roman" charset="0"/>
                  </a:rPr>
                  <a:t>z</a:t>
                </a:r>
                <a:r>
                  <a:rPr lang="en-US" i="1" baseline="-25000" dirty="0" err="1">
                    <a:latin typeface="Times New Roman" charset="0"/>
                    <a:ea typeface="Times New Roman" charset="0"/>
                    <a:cs typeface="Times New Roman" charset="0"/>
                  </a:rPr>
                  <a:t>m</a:t>
                </a:r>
                <a:r>
                  <a:rPr lang="en-US" dirty="0"/>
                  <a:t> = 2m</a:t>
                </a:r>
              </a:p>
              <a:p>
                <a:pPr marL="0" indent="0">
                  <a:buNone/>
                </a:pPr>
                <a14:m>
                  <m:oMathPara xmlns:m="http://schemas.openxmlformats.org/officeDocument/2006/math">
                    <m:oMathParaPr>
                      <m:jc m:val="left"/>
                    </m:oMathParaPr>
                    <m:oMath xmlns:m="http://schemas.openxmlformats.org/officeDocument/2006/math">
                      <m:sSub>
                        <m:sSubPr>
                          <m:ctrlPr>
                            <a:rPr lang="en-US" sz="1100" i="1" smtClean="0">
                              <a:latin typeface="Cambria Math" panose="02040503050406030204" pitchFamily="18" charset="0"/>
                            </a:rPr>
                          </m:ctrlPr>
                        </m:sSubPr>
                        <m:e>
                          <m:r>
                            <a:rPr lang="en-US" sz="1100" b="0" i="1" smtClean="0">
                              <a:latin typeface="Cambria Math" charset="0"/>
                            </a:rPr>
                            <m:t>𝐸</m:t>
                          </m:r>
                        </m:e>
                        <m:sub>
                          <m:r>
                            <a:rPr lang="en-US" sz="1100" b="0" i="1" smtClean="0">
                              <a:latin typeface="Cambria Math" charset="0"/>
                            </a:rPr>
                            <m:t>0</m:t>
                          </m:r>
                        </m:sub>
                      </m:sSub>
                      <m:r>
                        <a:rPr lang="en-US" sz="1100" b="0" i="1" smtClean="0">
                          <a:latin typeface="Cambria Math" charset="0"/>
                        </a:rPr>
                        <m:t>=1.78</m:t>
                      </m:r>
                      <m:r>
                        <a:rPr lang="en-US" sz="1100" b="0" i="1" smtClean="0">
                          <a:latin typeface="Cambria Math" charset="0"/>
                          <a:ea typeface="Cambria Math" charset="0"/>
                          <a:cs typeface="Cambria Math" charset="0"/>
                        </a:rPr>
                        <m:t>×</m:t>
                      </m:r>
                      <m:sSup>
                        <m:sSupPr>
                          <m:ctrlPr>
                            <a:rPr lang="en-US" sz="1100" b="0" i="1" smtClean="0">
                              <a:latin typeface="Cambria Math" panose="02040503050406030204" pitchFamily="18" charset="0"/>
                            </a:rPr>
                          </m:ctrlPr>
                        </m:sSupPr>
                        <m:e>
                          <m:r>
                            <a:rPr lang="en-US" sz="1100" b="0" i="1" smtClean="0">
                              <a:latin typeface="Cambria Math" charset="0"/>
                            </a:rPr>
                            <m:t>10</m:t>
                          </m:r>
                        </m:e>
                        <m:sup>
                          <m:r>
                            <a:rPr lang="en-US" sz="1100" b="0" i="1" smtClean="0">
                              <a:latin typeface="Cambria Math" charset="0"/>
                            </a:rPr>
                            <m:t>−8</m:t>
                          </m:r>
                        </m:sup>
                      </m:sSup>
                      <m:r>
                        <a:rPr lang="en-US" sz="1100" b="0" i="1" smtClean="0">
                          <a:latin typeface="Cambria Math" charset="0"/>
                          <a:ea typeface="Cambria Math" charset="0"/>
                          <a:cs typeface="Cambria Math" charset="0"/>
                        </a:rPr>
                        <m:t>∙</m:t>
                      </m:r>
                      <m:r>
                        <a:rPr lang="en-US" sz="1100" b="0" i="1" smtClean="0">
                          <a:latin typeface="Cambria Math" charset="0"/>
                          <a:ea typeface="Cambria Math" charset="0"/>
                          <a:cs typeface="Cambria Math" charset="0"/>
                        </a:rPr>
                        <m:t>𝑢</m:t>
                      </m:r>
                      <m:d>
                        <m:dPr>
                          <m:ctrlPr>
                            <a:rPr lang="en-US" sz="1100" b="0" i="1" smtClean="0">
                              <a:latin typeface="Cambria Math" panose="02040503050406030204" pitchFamily="18" charset="0"/>
                              <a:ea typeface="Cambria Math" charset="0"/>
                              <a:cs typeface="Cambria Math" charset="0"/>
                            </a:rPr>
                          </m:ctrlPr>
                        </m:dPr>
                        <m:e>
                          <m:r>
                            <a:rPr lang="en-US" sz="1100" b="0" i="1" smtClean="0">
                              <a:latin typeface="Cambria Math" charset="0"/>
                              <a:ea typeface="Cambria Math" charset="0"/>
                              <a:cs typeface="Cambria Math" charset="0"/>
                            </a:rPr>
                            <m:t>2</m:t>
                          </m:r>
                          <m:r>
                            <a:rPr lang="en-US" sz="1100" b="0" i="1" smtClean="0">
                              <a:latin typeface="Cambria Math" charset="0"/>
                              <a:ea typeface="Cambria Math" charset="0"/>
                              <a:cs typeface="Cambria Math" charset="0"/>
                            </a:rPr>
                            <m:t>𝑚</m:t>
                          </m:r>
                        </m:e>
                      </m:d>
                      <m:r>
                        <a:rPr lang="en-US" sz="1100" b="0" i="1" smtClean="0">
                          <a:latin typeface="Cambria Math" charset="0"/>
                          <a:ea typeface="Cambria Math" charset="0"/>
                          <a:cs typeface="Cambria Math" charset="0"/>
                        </a:rPr>
                        <m:t>∙[</m:t>
                      </m:r>
                      <m:sSub>
                        <m:sSubPr>
                          <m:ctrlPr>
                            <a:rPr lang="en-US" sz="1100" b="0" i="1" smtClean="0">
                              <a:latin typeface="Cambria Math" panose="02040503050406030204" pitchFamily="18" charset="0"/>
                              <a:ea typeface="Cambria Math" charset="0"/>
                              <a:cs typeface="Cambria Math" charset="0"/>
                            </a:rPr>
                          </m:ctrlPr>
                        </m:sSubPr>
                        <m:e>
                          <m:r>
                            <a:rPr lang="en-US" sz="1100" b="0" i="1" smtClean="0">
                              <a:latin typeface="Cambria Math" charset="0"/>
                              <a:ea typeface="Cambria Math" charset="0"/>
                              <a:cs typeface="Cambria Math" charset="0"/>
                            </a:rPr>
                            <m:t>𝑒</m:t>
                          </m:r>
                        </m:e>
                        <m:sub>
                          <m:r>
                            <a:rPr lang="en-US" sz="1100" b="0" i="1" smtClean="0">
                              <a:latin typeface="Cambria Math" charset="0"/>
                              <a:ea typeface="Cambria Math" charset="0"/>
                              <a:cs typeface="Cambria Math" charset="0"/>
                            </a:rPr>
                            <m:t>𝑠</m:t>
                          </m:r>
                        </m:sub>
                      </m:sSub>
                      <m:r>
                        <a:rPr lang="en-US" sz="1100" b="0" i="1" smtClean="0">
                          <a:latin typeface="Cambria Math" charset="0"/>
                          <a:ea typeface="Cambria Math" charset="0"/>
                          <a:cs typeface="Cambria Math" charset="0"/>
                        </a:rPr>
                        <m:t>−</m:t>
                      </m:r>
                      <m:r>
                        <a:rPr lang="en-US" sz="1100" b="0" i="1" smtClean="0">
                          <a:latin typeface="Cambria Math" charset="0"/>
                          <a:ea typeface="Cambria Math" charset="0"/>
                          <a:cs typeface="Cambria Math" charset="0"/>
                        </a:rPr>
                        <m:t>𝑒</m:t>
                      </m:r>
                      <m:d>
                        <m:dPr>
                          <m:ctrlPr>
                            <a:rPr lang="en-US" sz="1100" b="0" i="1" smtClean="0">
                              <a:latin typeface="Cambria Math" panose="02040503050406030204" pitchFamily="18" charset="0"/>
                              <a:ea typeface="Cambria Math" charset="0"/>
                              <a:cs typeface="Cambria Math" charset="0"/>
                            </a:rPr>
                          </m:ctrlPr>
                        </m:dPr>
                        <m:e>
                          <m:r>
                            <a:rPr lang="en-US" sz="1100" b="0" i="1" smtClean="0">
                              <a:latin typeface="Cambria Math" charset="0"/>
                              <a:ea typeface="Cambria Math" charset="0"/>
                              <a:cs typeface="Cambria Math" charset="0"/>
                            </a:rPr>
                            <m:t>2</m:t>
                          </m:r>
                          <m:r>
                            <a:rPr lang="en-US" sz="1100" b="0" i="1" smtClean="0">
                              <a:latin typeface="Cambria Math" charset="0"/>
                              <a:ea typeface="Cambria Math" charset="0"/>
                              <a:cs typeface="Cambria Math" charset="0"/>
                            </a:rPr>
                            <m:t>𝑚</m:t>
                          </m:r>
                        </m:e>
                      </m:d>
                      <m:r>
                        <a:rPr lang="en-US" sz="1100" b="0" i="1" smtClean="0">
                          <a:latin typeface="Cambria Math" charset="0"/>
                          <a:ea typeface="Cambria Math" charset="0"/>
                          <a:cs typeface="Cambria Math" charset="0"/>
                        </a:rPr>
                        <m:t>]</m:t>
                      </m:r>
                    </m:oMath>
                  </m:oMathPara>
                </a14:m>
                <a:endParaRPr lang="en-US" sz="1100" dirty="0"/>
              </a:p>
              <a:p>
                <a:pPr marL="0" indent="0">
                  <a:buNone/>
                </a:pPr>
                <a:r>
                  <a:rPr lang="en-US" sz="800" dirty="0"/>
                  <a:t>	</a:t>
                </a:r>
              </a:p>
              <a:p>
                <a:r>
                  <a:rPr lang="en-US" sz="1100" dirty="0"/>
                  <a:t>However, free convection plays a role</a:t>
                </a:r>
                <a:r>
                  <a:rPr lang="is-IS" sz="1100" dirty="0"/>
                  <a:t>…</a:t>
                </a:r>
                <a:br>
                  <a:rPr lang="is-IS" sz="1100" dirty="0"/>
                </a:br>
                <a:r>
                  <a:rPr lang="is-IS" sz="1100" dirty="0"/>
                  <a:t>Example: </a:t>
                </a:r>
                <a:br>
                  <a:rPr lang="is-IS" sz="1100" dirty="0"/>
                </a:br>
                <a:r>
                  <a:rPr lang="is-IS" sz="1050" b="1" dirty="0"/>
                  <a:t>water temp &gt; air temp</a:t>
                </a:r>
                <a:br>
                  <a:rPr lang="en-US" sz="1050" b="1" dirty="0"/>
                </a:br>
                <a:r>
                  <a:rPr lang="en-US" sz="1050" b="1" dirty="0"/>
                  <a:t>leads to warm air and then warm</a:t>
                </a:r>
                <a:br>
                  <a:rPr lang="en-US" sz="1050" b="1" dirty="0"/>
                </a:br>
                <a:r>
                  <a:rPr lang="en-US" sz="1050" b="1" dirty="0"/>
                  <a:t>air rises, causing turbulent </a:t>
                </a:r>
                <a:br>
                  <a:rPr lang="en-US" sz="1050" b="1" dirty="0"/>
                </a:br>
                <a:r>
                  <a:rPr lang="en-US" sz="1050" b="1" dirty="0"/>
                  <a:t>transport of water vapor and heat</a:t>
                </a:r>
                <a:br>
                  <a:rPr lang="en-US" sz="1050" b="1" dirty="0"/>
                </a:br>
                <a:r>
                  <a:rPr lang="en-US" sz="1050" b="1" dirty="0"/>
                  <a:t>away from the surface</a:t>
                </a:r>
                <a:endParaRPr lang="is-IS" sz="1050" b="1" dirty="0"/>
              </a:p>
              <a:p>
                <a:endParaRPr lang="en-US" dirty="0"/>
              </a:p>
            </p:txBody>
          </p:sp>
        </mc:Choice>
        <mc:Fallback xmlns="">
          <p:sp>
            <p:nvSpPr>
              <p:cNvPr id="3" name="Notes Placeholder 2"/>
              <p:cNvSpPr>
                <a:spLocks noGrp="1"/>
              </p:cNvSpPr>
              <p:nvPr>
                <p:ph type="body" idx="1"/>
              </p:nvPr>
            </p:nvSpPr>
            <p:spPr/>
            <p:txBody>
              <a:bodyPr/>
              <a:lstStyle/>
              <a:p>
                <a:r>
                  <a:rPr lang="en-US" dirty="0" smtClean="0"/>
                  <a:t>We can further simplify by setting </a:t>
                </a:r>
                <a:r>
                  <a:rPr lang="en-US" i="1" dirty="0" smtClean="0">
                    <a:latin typeface="Times New Roman" charset="0"/>
                    <a:ea typeface="Times New Roman" charset="0"/>
                    <a:cs typeface="Times New Roman" charset="0"/>
                  </a:rPr>
                  <a:t>z</a:t>
                </a:r>
                <a:r>
                  <a:rPr lang="en-US" i="1" baseline="-25000" dirty="0" smtClean="0">
                    <a:latin typeface="Times New Roman" charset="0"/>
                    <a:ea typeface="Times New Roman" charset="0"/>
                    <a:cs typeface="Times New Roman" charset="0"/>
                  </a:rPr>
                  <a:t>0</a:t>
                </a:r>
                <a:r>
                  <a:rPr lang="en-US" dirty="0" smtClean="0"/>
                  <a:t> for water surfaces to 5x10</a:t>
                </a:r>
                <a:r>
                  <a:rPr lang="en-US" baseline="30000" dirty="0" smtClean="0"/>
                  <a:t>-4</a:t>
                </a:r>
                <a:r>
                  <a:rPr lang="en-US" dirty="0" smtClean="0"/>
                  <a:t>m, and </a:t>
                </a:r>
                <a:r>
                  <a:rPr lang="en-US" i="1" dirty="0" err="1" smtClean="0">
                    <a:latin typeface="Times New Roman" charset="0"/>
                    <a:ea typeface="Times New Roman" charset="0"/>
                    <a:cs typeface="Times New Roman" charset="0"/>
                  </a:rPr>
                  <a:t>z</a:t>
                </a:r>
                <a:r>
                  <a:rPr lang="en-US" i="1" baseline="-25000" dirty="0" err="1" smtClean="0">
                    <a:latin typeface="Times New Roman" charset="0"/>
                    <a:ea typeface="Times New Roman" charset="0"/>
                    <a:cs typeface="Times New Roman" charset="0"/>
                  </a:rPr>
                  <a:t>d</a:t>
                </a:r>
                <a:r>
                  <a:rPr lang="en-US" dirty="0" smtClean="0"/>
                  <a:t> = 0m, and </a:t>
                </a:r>
                <a:r>
                  <a:rPr lang="en-US" i="1" dirty="0" err="1" smtClean="0">
                    <a:latin typeface="Times New Roman" charset="0"/>
                    <a:ea typeface="Times New Roman" charset="0"/>
                    <a:cs typeface="Times New Roman" charset="0"/>
                  </a:rPr>
                  <a:t>z</a:t>
                </a:r>
                <a:r>
                  <a:rPr lang="en-US" i="1" baseline="-25000" dirty="0" err="1" smtClean="0">
                    <a:latin typeface="Times New Roman" charset="0"/>
                    <a:ea typeface="Times New Roman" charset="0"/>
                    <a:cs typeface="Times New Roman" charset="0"/>
                  </a:rPr>
                  <a:t>m</a:t>
                </a:r>
                <a:r>
                  <a:rPr lang="en-US" dirty="0" smtClean="0"/>
                  <a:t> = 2m</a:t>
                </a:r>
              </a:p>
              <a:p>
                <a:pPr marL="0" indent="0">
                  <a:buNone/>
                </a:pPr>
                <a:r>
                  <a:rPr lang="en-US" sz="1100" b="0" i="0" smtClean="0">
                    <a:latin typeface="Cambria Math" charset="0"/>
                  </a:rPr>
                  <a:t>𝐸_0=1.78</a:t>
                </a:r>
                <a:r>
                  <a:rPr lang="en-US" sz="1100" b="0" i="0" smtClean="0">
                    <a:latin typeface="Cambria Math" charset="0"/>
                    <a:ea typeface="Cambria Math" charset="0"/>
                    <a:cs typeface="Cambria Math" charset="0"/>
                  </a:rPr>
                  <a:t>×</a:t>
                </a:r>
                <a:r>
                  <a:rPr lang="en-US" sz="1100" b="0" i="0" smtClean="0">
                    <a:latin typeface="Cambria Math" charset="0"/>
                  </a:rPr>
                  <a:t>〖10〗^(−8)</a:t>
                </a:r>
                <a:r>
                  <a:rPr lang="en-US" sz="1100" b="0" i="0" smtClean="0">
                    <a:latin typeface="Cambria Math" charset="0"/>
                    <a:ea typeface="Cambria Math" charset="0"/>
                    <a:cs typeface="Cambria Math" charset="0"/>
                  </a:rPr>
                  <a:t>∙𝑢(2𝑚)∙[𝑒_𝑠−𝑒(2𝑚)]</a:t>
                </a:r>
                <a:endParaRPr lang="en-US" sz="1100" dirty="0" smtClean="0"/>
              </a:p>
              <a:p>
                <a:pPr marL="0" indent="0">
                  <a:buNone/>
                </a:pPr>
                <a:r>
                  <a:rPr lang="en-US" sz="800" dirty="0"/>
                  <a:t>	</a:t>
                </a:r>
                <a:endParaRPr lang="en-US" sz="800" dirty="0" smtClean="0"/>
              </a:p>
              <a:p>
                <a:r>
                  <a:rPr lang="en-US" sz="1100" dirty="0" smtClean="0"/>
                  <a:t>However, free convection plays a role</a:t>
                </a:r>
                <a:r>
                  <a:rPr lang="is-IS" sz="1100" dirty="0" smtClean="0"/>
                  <a:t>…</a:t>
                </a:r>
                <a:br>
                  <a:rPr lang="is-IS" sz="1100" dirty="0" smtClean="0"/>
                </a:br>
                <a:r>
                  <a:rPr lang="is-IS" sz="1100" dirty="0" smtClean="0"/>
                  <a:t>Example: </a:t>
                </a:r>
                <a:br>
                  <a:rPr lang="is-IS" sz="1100" dirty="0" smtClean="0"/>
                </a:br>
                <a:r>
                  <a:rPr lang="is-IS" sz="1050" b="1" dirty="0" smtClean="0"/>
                  <a:t>water temp &gt; air temp</a:t>
                </a:r>
                <a:r>
                  <a:rPr lang="en-US" sz="1050" b="1" dirty="0"/>
                  <a:t/>
                </a:r>
                <a:br>
                  <a:rPr lang="en-US" sz="1050" b="1" dirty="0"/>
                </a:br>
                <a:r>
                  <a:rPr lang="en-US" sz="1050" b="1" dirty="0" smtClean="0"/>
                  <a:t>leads to warm air and then warm</a:t>
                </a:r>
                <a:br>
                  <a:rPr lang="en-US" sz="1050" b="1" dirty="0" smtClean="0"/>
                </a:br>
                <a:r>
                  <a:rPr lang="en-US" sz="1050" b="1" dirty="0" smtClean="0"/>
                  <a:t>air rises, causing turbulent </a:t>
                </a:r>
                <a:br>
                  <a:rPr lang="en-US" sz="1050" b="1" dirty="0" smtClean="0"/>
                </a:br>
                <a:r>
                  <a:rPr lang="en-US" sz="1050" b="1" dirty="0" smtClean="0"/>
                  <a:t>transport of water vapor and heat</a:t>
                </a:r>
                <a:br>
                  <a:rPr lang="en-US" sz="1050" b="1" dirty="0" smtClean="0"/>
                </a:br>
                <a:r>
                  <a:rPr lang="en-US" sz="1050" b="1" dirty="0" smtClean="0"/>
                  <a:t>away from the surface</a:t>
                </a:r>
                <a:endParaRPr lang="is-IS" sz="1050" b="1" dirty="0" smtClean="0"/>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3583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6558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Rearrange the mass-transfer equation for sensible heat into:</a:t>
            </a:r>
          </a:p>
          <a:p>
            <a:endParaRPr lang="en-US" dirty="0"/>
          </a:p>
          <a:p>
            <a:r>
              <a:rPr lang="en-US" dirty="0"/>
              <a:t>Rearrange the SEB into: </a:t>
            </a:r>
            <a:r>
              <a:rPr lang="en-US" b="1" dirty="0"/>
              <a:t>H = Rn + LE - G </a:t>
            </a:r>
            <a:r>
              <a:rPr lang="en-US" dirty="0"/>
              <a:t>and substitute into above </a:t>
            </a:r>
            <a:r>
              <a:rPr lang="en-US" dirty="0" err="1"/>
              <a:t>eqn</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3574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ET is </a:t>
            </a:r>
            <a:r>
              <a:rPr lang="en-US" sz="1200" b="1" dirty="0"/>
              <a:t>80</a:t>
            </a:r>
            <a:r>
              <a:rPr lang="en-US" sz="1200" dirty="0"/>
              <a:t> W/m</a:t>
            </a:r>
            <a:r>
              <a:rPr lang="en-US" sz="1200" baseline="30000" dirty="0"/>
              <a:t>2</a:t>
            </a:r>
          </a:p>
          <a:p>
            <a:endParaRPr lang="en-US" sz="1200" dirty="0"/>
          </a:p>
          <a:p>
            <a:r>
              <a:rPr lang="en-US" sz="1200" dirty="0"/>
              <a:t>Incoming Solar Radiation is </a:t>
            </a:r>
            <a:br>
              <a:rPr lang="en-US" sz="1200" dirty="0"/>
            </a:br>
            <a:r>
              <a:rPr lang="en-US" sz="1200" b="1" dirty="0"/>
              <a:t>341</a:t>
            </a:r>
            <a:r>
              <a:rPr lang="en-US" sz="1200" dirty="0"/>
              <a:t> W/m</a:t>
            </a:r>
            <a:r>
              <a:rPr lang="en-US" sz="1200" baseline="30000" dirty="0"/>
              <a:t>2</a:t>
            </a:r>
          </a:p>
          <a:p>
            <a:endParaRPr lang="en-US" sz="1200" dirty="0"/>
          </a:p>
          <a:p>
            <a:r>
              <a:rPr lang="en-US" sz="1200" dirty="0"/>
              <a:t>ET is </a:t>
            </a:r>
            <a:r>
              <a:rPr lang="en-US" sz="1200" b="1" dirty="0"/>
              <a:t>23.5%</a:t>
            </a:r>
            <a:r>
              <a:rPr lang="en-US" sz="1200" dirty="0"/>
              <a:t> of incoming solar!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06160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9088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Stage 1 – evaporation from wet soil;</a:t>
            </a:r>
          </a:p>
          <a:p>
            <a:pPr lvl="1"/>
            <a:r>
              <a:rPr lang="en-US" sz="2400" dirty="0"/>
              <a:t>controlled by </a:t>
            </a:r>
            <a:r>
              <a:rPr lang="en-US" sz="2400" b="1" dirty="0"/>
              <a:t>surface energy balance and mass transfer conditions; </a:t>
            </a:r>
          </a:p>
          <a:p>
            <a:pPr lvl="1"/>
            <a:r>
              <a:rPr lang="en-US" sz="2400" dirty="0"/>
              <a:t>rate is ~ that of </a:t>
            </a:r>
            <a:r>
              <a:rPr lang="en-US" sz="2400" b="1" dirty="0"/>
              <a:t>free-water evaporation</a:t>
            </a:r>
          </a:p>
          <a:p>
            <a:pPr lvl="1"/>
            <a:r>
              <a:rPr lang="en-US" sz="2400" dirty="0"/>
              <a:t>water lost from soils is </a:t>
            </a:r>
            <a:br>
              <a:rPr lang="en-US" sz="2400" dirty="0"/>
            </a:br>
            <a:r>
              <a:rPr lang="en-US" sz="2400" b="1" dirty="0"/>
              <a:t>replaced by other subsurface water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5554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Stage 2 –  “soil controlled”, rate is</a:t>
            </a:r>
            <a:br>
              <a:rPr lang="en-US" sz="2800" dirty="0"/>
            </a:br>
            <a:r>
              <a:rPr lang="en-US" sz="2800" b="1" dirty="0"/>
              <a:t>lower</a:t>
            </a:r>
            <a:r>
              <a:rPr lang="en-US" sz="2800" dirty="0"/>
              <a:t> than stage 1 (</a:t>
            </a:r>
            <a:r>
              <a:rPr lang="en-US" sz="2800" b="1" dirty="0"/>
              <a:t>0.7 - 3.5 </a:t>
            </a:r>
            <a:r>
              <a:rPr lang="en-US" sz="2800" dirty="0"/>
              <a:t>mm/d)</a:t>
            </a:r>
          </a:p>
          <a:p>
            <a:pPr lvl="1"/>
            <a:r>
              <a:rPr lang="en-US" sz="2400" dirty="0"/>
              <a:t>controlled by water movement </a:t>
            </a:r>
            <a:br>
              <a:rPr lang="en-US" sz="2400" dirty="0"/>
            </a:br>
            <a:r>
              <a:rPr lang="en-US" sz="2400" dirty="0"/>
              <a:t>in soil pores (</a:t>
            </a:r>
            <a:r>
              <a:rPr lang="en-US" sz="2400" b="1" dirty="0"/>
              <a:t>vapor diffusion</a:t>
            </a:r>
            <a:br>
              <a:rPr lang="en-US" sz="2400" b="1" dirty="0"/>
            </a:br>
            <a:r>
              <a:rPr lang="en-US" sz="2400" b="1" dirty="0"/>
              <a:t>and film-flow</a:t>
            </a:r>
            <a:r>
              <a:rPr lang="en-US" sz="2400"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077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Based on an </a:t>
            </a:r>
            <a:r>
              <a:rPr lang="en-US" altLang="en-US" b="1" i="1" dirty="0"/>
              <a:t>energy balance</a:t>
            </a:r>
            <a:r>
              <a:rPr lang="en-US" altLang="en-US" dirty="0"/>
              <a:t>, evaporation is the natural phase change of liquid water to </a:t>
            </a:r>
            <a:r>
              <a:rPr lang="en-US" altLang="en-US" b="1" dirty="0"/>
              <a:t>water vapor</a:t>
            </a:r>
          </a:p>
          <a:p>
            <a:r>
              <a:rPr lang="en-US" altLang="en-US" dirty="0"/>
              <a:t>The energy balance is driven by the input of </a:t>
            </a:r>
            <a:r>
              <a:rPr lang="en-US" altLang="en-US" b="1" dirty="0"/>
              <a:t>solar radiation</a:t>
            </a:r>
          </a:p>
          <a:p>
            <a:r>
              <a:rPr lang="en-US" altLang="en-US" dirty="0"/>
              <a:t>Energy balance basics:</a:t>
            </a:r>
          </a:p>
          <a:p>
            <a:pPr lvl="1"/>
            <a:r>
              <a:rPr lang="en-US" altLang="en-US" dirty="0"/>
              <a:t>All objects contain </a:t>
            </a:r>
            <a:r>
              <a:rPr lang="en-US" altLang="en-US" b="1" i="1" dirty="0"/>
              <a:t>sensible heat</a:t>
            </a:r>
            <a:r>
              <a:rPr lang="en-US" altLang="en-US" b="1" dirty="0"/>
              <a:t> </a:t>
            </a:r>
          </a:p>
          <a:p>
            <a:pPr lvl="1"/>
            <a:r>
              <a:rPr lang="en-US" altLang="en-US" dirty="0"/>
              <a:t>Substances use </a:t>
            </a:r>
            <a:r>
              <a:rPr lang="en-US" altLang="en-US" b="1" i="1" dirty="0"/>
              <a:t>latent heat</a:t>
            </a:r>
            <a:r>
              <a:rPr lang="en-US" altLang="en-US" b="1" dirty="0"/>
              <a:t> (</a:t>
            </a:r>
            <a:r>
              <a:rPr lang="en-US" altLang="en-US" b="1" i="1" dirty="0"/>
              <a:t>l</a:t>
            </a:r>
            <a:r>
              <a:rPr lang="en-US" altLang="en-US" b="1" dirty="0"/>
              <a:t>) </a:t>
            </a:r>
            <a:r>
              <a:rPr lang="en-US" altLang="en-US" dirty="0"/>
              <a:t>during phase changes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3388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Image Placeholder 1"/>
          <p:cNvSpPr>
            <a:spLocks noGrp="1" noRot="1" noChangeAspect="1"/>
          </p:cNvSpPr>
          <p:nvPr>
            <p:ph type="sldImg"/>
          </p:nvPr>
        </p:nvSpPr>
        <p:spPr>
          <a:ln/>
        </p:spPr>
      </p:sp>
      <p:sp>
        <p:nvSpPr>
          <p:cNvPr id="394242" name="Notes Placeholder 2"/>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Slide Image Placeholder 1"/>
          <p:cNvSpPr>
            <a:spLocks noGrp="1" noRot="1" noChangeAspect="1"/>
          </p:cNvSpPr>
          <p:nvPr>
            <p:ph type="sldImg"/>
          </p:nvPr>
        </p:nvSpPr>
        <p:spPr>
          <a:ln/>
        </p:spPr>
      </p:sp>
      <p:sp>
        <p:nvSpPr>
          <p:cNvPr id="388098" name="Notes Placeholder 2"/>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Slide Image Placeholder 1"/>
          <p:cNvSpPr>
            <a:spLocks noGrp="1" noRot="1" noChangeAspect="1" noTextEdit="1"/>
          </p:cNvSpPr>
          <p:nvPr>
            <p:ph type="sldImg"/>
          </p:nvPr>
        </p:nvSpPr>
        <p:spPr>
          <a:ln/>
        </p:spPr>
      </p:sp>
      <p:sp>
        <p:nvSpPr>
          <p:cNvPr id="400386" name="Notes Placeholder 2"/>
          <p:cNvSpPr>
            <a:spLocks noGrp="1"/>
          </p:cNvSpPr>
          <p:nvPr>
            <p:ph type="body" idx="1"/>
          </p:nvPr>
        </p:nvSpPr>
        <p:spPr>
          <a:noFill/>
          <a:ln/>
        </p:spPr>
        <p:txBody>
          <a:bodyPr/>
          <a:lstStyle/>
          <a:p>
            <a:pPr eaLnBrk="1" hangingPunct="1">
              <a:spcBef>
                <a:spcPct val="0"/>
              </a:spcBef>
            </a:pP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Slide Image Placeholder 1"/>
          <p:cNvSpPr>
            <a:spLocks noGrp="1" noRot="1" noChangeAspect="1"/>
          </p:cNvSpPr>
          <p:nvPr>
            <p:ph type="sldImg"/>
          </p:nvPr>
        </p:nvSpPr>
        <p:spPr>
          <a:ln/>
        </p:spPr>
      </p:sp>
      <p:sp>
        <p:nvSpPr>
          <p:cNvPr id="406530" name="Notes Placeholder 2"/>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Slide Image Placeholder 1"/>
          <p:cNvSpPr>
            <a:spLocks noGrp="1" noRot="1" noChangeAspect="1"/>
          </p:cNvSpPr>
          <p:nvPr>
            <p:ph type="sldImg"/>
          </p:nvPr>
        </p:nvSpPr>
        <p:spPr>
          <a:ln/>
        </p:spPr>
      </p:sp>
      <p:sp>
        <p:nvSpPr>
          <p:cNvPr id="410626" name="Notes Placeholder 2"/>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B3FEE-E78F-3F44-BBBA-A90B66A1821E}"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p:txBody>
          <a:bodyPr/>
          <a:lstStyle/>
          <a:p>
            <a:pPr>
              <a:lnSpc>
                <a:spcPct val="90000"/>
              </a:lnSpc>
            </a:pPr>
            <a:r>
              <a:rPr lang="en-US" altLang="en-US" sz="1200" dirty="0"/>
              <a:t>Potential Evaporation </a:t>
            </a:r>
            <a:r>
              <a:rPr lang="en-US" altLang="en-US" sz="1200" i="1" dirty="0" err="1"/>
              <a:t>E</a:t>
            </a:r>
            <a:r>
              <a:rPr lang="en-US" altLang="en-US" sz="1200" i="1" baseline="-25000" dirty="0" err="1"/>
              <a:t>o</a:t>
            </a:r>
            <a:r>
              <a:rPr lang="en-US" altLang="en-US" sz="1200" baseline="-25000" dirty="0"/>
              <a:t> </a:t>
            </a:r>
            <a:r>
              <a:rPr lang="en-US" altLang="en-US" sz="1200" dirty="0"/>
              <a:t>[mm/d]</a:t>
            </a:r>
            <a:r>
              <a:rPr lang="en-US" altLang="en-US" sz="1200" i="1" dirty="0"/>
              <a:t> </a:t>
            </a:r>
            <a:r>
              <a:rPr lang="en-US" altLang="en-US" sz="1200" dirty="0"/>
              <a:t>is</a:t>
            </a:r>
            <a:r>
              <a:rPr lang="en-US" altLang="en-US" sz="1200" i="1" dirty="0"/>
              <a:t> </a:t>
            </a:r>
            <a:r>
              <a:rPr lang="en-US" altLang="en-US" sz="1200" dirty="0"/>
              <a:t>the quantity of water evaporated per unit area, per unit time from an </a:t>
            </a:r>
            <a:r>
              <a:rPr lang="en-US" altLang="en-US" sz="1200" b="1" dirty="0"/>
              <a:t>idealized, extensive free water surface </a:t>
            </a:r>
            <a:r>
              <a:rPr lang="en-US" altLang="en-US" sz="1200" dirty="0"/>
              <a:t>under existing atmospheric conditions.</a:t>
            </a:r>
          </a:p>
          <a:p>
            <a:pPr>
              <a:lnSpc>
                <a:spcPct val="90000"/>
              </a:lnSpc>
            </a:pPr>
            <a:endParaRPr lang="en-US" altLang="en-US" sz="1200" dirty="0"/>
          </a:p>
          <a:p>
            <a:pPr>
              <a:lnSpc>
                <a:spcPct val="90000"/>
              </a:lnSpc>
              <a:buFont typeface="Wingdings" charset="2"/>
              <a:buNone/>
            </a:pPr>
            <a:r>
              <a:rPr lang="en-US" altLang="en-US" sz="1200" dirty="0"/>
              <a:t>Assumptions</a:t>
            </a:r>
          </a:p>
          <a:p>
            <a:pPr>
              <a:lnSpc>
                <a:spcPct val="90000"/>
              </a:lnSpc>
            </a:pPr>
            <a:r>
              <a:rPr lang="en-US" altLang="en-US" sz="1200" b="1" dirty="0"/>
              <a:t>No shortage of water </a:t>
            </a:r>
          </a:p>
          <a:p>
            <a:pPr>
              <a:lnSpc>
                <a:spcPct val="90000"/>
              </a:lnSpc>
            </a:pPr>
            <a:r>
              <a:rPr lang="en-US" altLang="en-US" sz="1200" b="1" dirty="0"/>
              <a:t>Ignore influence of evaporation on meteorological parameters</a:t>
            </a:r>
          </a:p>
          <a:p>
            <a:pPr marL="0" marR="0" indent="0" algn="l" defTabSz="914400" rtl="0" eaLnBrk="1" fontAlgn="auto" latinLnBrk="0" hangingPunct="1">
              <a:lnSpc>
                <a:spcPct val="90000"/>
              </a:lnSpc>
              <a:spcBef>
                <a:spcPts val="0"/>
              </a:spcBef>
              <a:spcAft>
                <a:spcPts val="0"/>
              </a:spcAft>
              <a:buClrTx/>
              <a:buSzTx/>
              <a:buFontTx/>
              <a:buNone/>
              <a:tabLst/>
              <a:defRPr/>
            </a:pPr>
            <a:r>
              <a:rPr lang="en-US" altLang="en-US" sz="1200" b="1" dirty="0"/>
              <a:t>AND, E &lt;= Ep</a:t>
            </a:r>
          </a:p>
          <a:p>
            <a:pPr>
              <a:lnSpc>
                <a:spcPct val="90000"/>
              </a:lnSpc>
            </a:pPr>
            <a:endParaRPr lang="en-US" altLang="en-US" sz="1200" b="1" dirty="0"/>
          </a:p>
          <a:p>
            <a:endParaRPr lang="en-US" altLang="en-US" dirty="0"/>
          </a:p>
        </p:txBody>
      </p:sp>
    </p:spTree>
    <p:extLst>
      <p:ext uri="{BB962C8B-B14F-4D97-AF65-F5344CB8AC3E}">
        <p14:creationId xmlns:p14="http://schemas.microsoft.com/office/powerpoint/2010/main" val="39838328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Slide Image Placeholder 1"/>
          <p:cNvSpPr>
            <a:spLocks noGrp="1" noRot="1" noChangeAspect="1" noTextEdit="1"/>
          </p:cNvSpPr>
          <p:nvPr>
            <p:ph type="sldImg"/>
          </p:nvPr>
        </p:nvSpPr>
        <p:spPr>
          <a:ln/>
        </p:spPr>
      </p:sp>
      <p:sp>
        <p:nvSpPr>
          <p:cNvPr id="412674" name="Notes Placeholder 2"/>
          <p:cNvSpPr>
            <a:spLocks noGrp="1"/>
          </p:cNvSpPr>
          <p:nvPr>
            <p:ph type="body" idx="1"/>
          </p:nvPr>
        </p:nvSpPr>
        <p:spPr>
          <a:noFill/>
          <a:ln/>
        </p:spPr>
        <p:txBody>
          <a:bodyPr/>
          <a:lstStyle/>
          <a:p>
            <a:pPr eaLnBrk="1" hangingPunct="1">
              <a:spcBef>
                <a:spcPct val="0"/>
              </a:spcBef>
            </a:pP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Slide Image Placeholder 1"/>
          <p:cNvSpPr>
            <a:spLocks noGrp="1" noRot="1" noChangeAspect="1"/>
          </p:cNvSpPr>
          <p:nvPr>
            <p:ph type="sldImg"/>
          </p:nvPr>
        </p:nvSpPr>
        <p:spPr>
          <a:ln/>
        </p:spPr>
      </p:sp>
      <p:sp>
        <p:nvSpPr>
          <p:cNvPr id="398338" name="Notes Placeholder 2"/>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spect="1" noChangeArrowheads="1" noTextEdit="1"/>
          </p:cNvSpPr>
          <p:nvPr>
            <p:ph type="sldImg"/>
          </p:nvPr>
        </p:nvSpPr>
        <p:spPr>
          <a:solidFill>
            <a:srgbClr val="FFFFFF"/>
          </a:solidFill>
          <a:ln/>
        </p:spPr>
      </p:sp>
      <p:sp>
        <p:nvSpPr>
          <p:cNvPr id="41472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spcBef>
                <a:spcPct val="0"/>
              </a:spcBef>
            </a:pPr>
            <a:r>
              <a:rPr lang="en-US" dirty="0"/>
              <a:t>To understand WHY the pipeline is vulnerable:</a:t>
            </a:r>
          </a:p>
          <a:p>
            <a:pPr eaLnBrk="1" hangingPunct="1">
              <a:spcBef>
                <a:spcPct val="0"/>
              </a:spcBef>
            </a:pPr>
            <a:r>
              <a:rPr lang="en-US" dirty="0"/>
              <a:t>LOOK AT MECHANISM: COHESION – TENSION – THEORY</a:t>
            </a:r>
          </a:p>
          <a:p>
            <a:pPr eaLnBrk="1" hangingPunct="1">
              <a:spcBef>
                <a:spcPct val="0"/>
              </a:spcBef>
            </a:pPr>
            <a:endParaRPr lang="en-US" dirty="0"/>
          </a:p>
          <a:p>
            <a:pPr eaLnBrk="1" hangingPunct="1">
              <a:spcBef>
                <a:spcPct val="0"/>
              </a:spcBef>
            </a:pPr>
            <a:r>
              <a:rPr lang="en-US" dirty="0"/>
              <a:t>about 100 </a:t>
            </a:r>
            <a:r>
              <a:rPr lang="en-US" dirty="0" err="1"/>
              <a:t>yrs</a:t>
            </a:r>
            <a:r>
              <a:rPr lang="en-US" dirty="0"/>
              <a:t> ago – proposed independently by Boehm and by Dixon and Joly</a:t>
            </a:r>
          </a:p>
          <a:p>
            <a:pPr eaLnBrk="1" hangingPunct="1">
              <a:spcBef>
                <a:spcPct val="0"/>
              </a:spcBef>
            </a:pPr>
            <a:endParaRPr lang="en-US" sz="800" dirty="0"/>
          </a:p>
          <a:p>
            <a:pPr eaLnBrk="1" hangingPunct="1">
              <a:spcBef>
                <a:spcPct val="0"/>
              </a:spcBef>
            </a:pPr>
            <a:r>
              <a:rPr lang="en-US" dirty="0"/>
              <a:t>Transpiration</a:t>
            </a:r>
          </a:p>
          <a:p>
            <a:pPr eaLnBrk="1" hangingPunct="1">
              <a:spcBef>
                <a:spcPct val="0"/>
              </a:spcBef>
            </a:pPr>
            <a:r>
              <a:rPr lang="en-US" dirty="0"/>
              <a:t>Capillary forces – Tension – </a:t>
            </a:r>
            <a:r>
              <a:rPr lang="en-US" b="1" dirty="0"/>
              <a:t>NEGATIVE   PRESURE</a:t>
            </a:r>
          </a:p>
          <a:p>
            <a:pPr eaLnBrk="1" hangingPunct="1">
              <a:spcBef>
                <a:spcPct val="0"/>
              </a:spcBef>
            </a:pPr>
            <a:r>
              <a:rPr lang="en-US" dirty="0"/>
              <a:t>Water is pulled up – cohesive forces between water molecules keep the water column together</a:t>
            </a:r>
          </a:p>
          <a:p>
            <a:pPr eaLnBrk="1" hangingPunct="1">
              <a:spcBef>
                <a:spcPct val="0"/>
              </a:spcBef>
            </a:pPr>
            <a:r>
              <a:rPr lang="en-US" dirty="0"/>
              <a:t>Conduits are dead</a:t>
            </a:r>
          </a:p>
          <a:p>
            <a:pPr eaLnBrk="1" hangingPunct="1">
              <a:spcBef>
                <a:spcPct val="0"/>
              </a:spcBef>
            </a:pPr>
            <a:r>
              <a:rPr lang="en-US" dirty="0"/>
              <a:t>Class: Tug-of-war – the air pulls on one end, the soil particles on the other end</a:t>
            </a:r>
          </a:p>
          <a:p>
            <a:pPr eaLnBrk="1" hangingPunct="1">
              <a:spcBef>
                <a:spcPct val="0"/>
              </a:spcBef>
            </a:pPr>
            <a:endParaRPr lang="en-US" sz="800" dirty="0"/>
          </a:p>
          <a:p>
            <a:pPr eaLnBrk="1" hangingPunct="1">
              <a:spcBef>
                <a:spcPct val="0"/>
              </a:spcBef>
            </a:pPr>
            <a:r>
              <a:rPr lang="en-US" dirty="0"/>
              <a:t>Very simple mechanism and very cheap - driven by the sun </a:t>
            </a:r>
            <a:endParaRPr lang="en-US" sz="800" dirty="0"/>
          </a:p>
          <a:p>
            <a:pPr eaLnBrk="1" hangingPunct="1">
              <a:spcBef>
                <a:spcPct val="0"/>
              </a:spcBef>
            </a:pPr>
            <a:r>
              <a:rPr lang="en-US" dirty="0"/>
              <a:t>Once the pipeline is in place</a:t>
            </a:r>
          </a:p>
          <a:p>
            <a:pPr eaLnBrk="1" hangingPunct="1">
              <a:spcBef>
                <a:spcPct val="0"/>
              </a:spcBef>
            </a:pPr>
            <a:r>
              <a:rPr lang="en-US" dirty="0"/>
              <a:t>plants don’t have to use energy for water transport</a:t>
            </a:r>
          </a:p>
          <a:p>
            <a:pPr eaLnBrk="1" hangingPunct="1">
              <a:spcBef>
                <a:spcPct val="0"/>
              </a:spcBef>
            </a:pPr>
            <a:endParaRPr lang="en-US" sz="800" dirty="0"/>
          </a:p>
          <a:p>
            <a:pPr eaLnBrk="1" hangingPunct="1">
              <a:spcBef>
                <a:spcPct val="0"/>
              </a:spcBef>
            </a:pPr>
            <a:r>
              <a:rPr lang="en-US" dirty="0"/>
              <a:t>What makes the pipeline “vulnerable”?</a:t>
            </a:r>
          </a:p>
          <a:p>
            <a:pPr eaLnBrk="1" hangingPunct="1">
              <a:spcBef>
                <a:spcPct val="0"/>
              </a:spcBef>
            </a:pPr>
            <a:r>
              <a:rPr lang="en-US" dirty="0"/>
              <a:t>It’s the </a:t>
            </a:r>
            <a:r>
              <a:rPr lang="en-US" b="1" dirty="0"/>
              <a:t>MAGNITUDE </a:t>
            </a:r>
            <a:r>
              <a:rPr lang="en-US" dirty="0"/>
              <a:t>of the </a:t>
            </a:r>
            <a:r>
              <a:rPr lang="en-US" b="1" dirty="0"/>
              <a:t>NEGATIVE</a:t>
            </a:r>
            <a:r>
              <a:rPr lang="en-US" dirty="0"/>
              <a:t>   Xylem  Pressure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272945-0535-5849-8052-85066CEF6DF6}"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69921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220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Requirements – </a:t>
            </a:r>
          </a:p>
          <a:p>
            <a:r>
              <a:rPr lang="en-US" b="1" dirty="0"/>
              <a:t>Water availability</a:t>
            </a:r>
            <a:r>
              <a:rPr lang="en-US" dirty="0"/>
              <a:t>: </a:t>
            </a:r>
            <a:r>
              <a:rPr lang="en-US" b="1" dirty="0"/>
              <a:t>soil moisture or open water </a:t>
            </a:r>
            <a:r>
              <a:rPr lang="en-US" dirty="0"/>
              <a:t>is available to be evaporated</a:t>
            </a:r>
          </a:p>
          <a:p>
            <a:r>
              <a:rPr lang="en-US" b="1" dirty="0"/>
              <a:t>Energy input</a:t>
            </a:r>
            <a:r>
              <a:rPr lang="en-US" dirty="0"/>
              <a:t>: net radiation drives the evolution of </a:t>
            </a:r>
            <a:r>
              <a:rPr lang="en-US" b="1" dirty="0"/>
              <a:t>surface temperature</a:t>
            </a:r>
            <a:r>
              <a:rPr lang="en-US" dirty="0"/>
              <a:t>, which drives energy state of surface and difference from air (energy gradient).</a:t>
            </a:r>
          </a:p>
          <a:p>
            <a:r>
              <a:rPr lang="en-US" b="1" dirty="0"/>
              <a:t>Transport of vapor away from surface</a:t>
            </a:r>
            <a:r>
              <a:rPr lang="en-US" dirty="0"/>
              <a:t>: aerodynamic resistance regulates </a:t>
            </a:r>
            <a:r>
              <a:rPr lang="en-US" b="1" dirty="0"/>
              <a:t>transport of vapor (or energy) </a:t>
            </a:r>
            <a:r>
              <a:rPr lang="en-US" dirty="0"/>
              <a:t>away from the surface via turbulent motions.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B32FB-0698-4FD9-A23E-1D3DB250F1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0446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2056355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13262418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98FEE87D-B8AC-4B0F-9479-A3A1A69A360C}" type="slidenum">
              <a:rPr lang="en-US"/>
              <a:pPr>
                <a:defRPr/>
              </a:pPr>
              <a:t>‹#›</a:t>
            </a:fld>
            <a:endParaRPr lang="en-US"/>
          </a:p>
        </p:txBody>
      </p:sp>
    </p:spTree>
    <p:extLst>
      <p:ext uri="{BB962C8B-B14F-4D97-AF65-F5344CB8AC3E}">
        <p14:creationId xmlns:p14="http://schemas.microsoft.com/office/powerpoint/2010/main" val="5211000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D700E547-E579-451D-8AC4-CABFF43CD49D}" type="slidenum">
              <a:rPr lang="en-US"/>
              <a:pPr>
                <a:defRPr/>
              </a:pPr>
              <a:t>‹#›</a:t>
            </a:fld>
            <a:endParaRPr lang="en-US"/>
          </a:p>
        </p:txBody>
      </p:sp>
    </p:spTree>
    <p:extLst>
      <p:ext uri="{BB962C8B-B14F-4D97-AF65-F5344CB8AC3E}">
        <p14:creationId xmlns:p14="http://schemas.microsoft.com/office/powerpoint/2010/main" val="13770488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B582958F-90D5-475B-A69E-93A77172E2A6}" type="slidenum">
              <a:rPr lang="en-US"/>
              <a:pPr>
                <a:defRPr/>
              </a:pPr>
              <a:t>‹#›</a:t>
            </a:fld>
            <a:endParaRPr lang="en-US"/>
          </a:p>
        </p:txBody>
      </p:sp>
    </p:spTree>
    <p:extLst>
      <p:ext uri="{BB962C8B-B14F-4D97-AF65-F5344CB8AC3E}">
        <p14:creationId xmlns:p14="http://schemas.microsoft.com/office/powerpoint/2010/main" val="7628824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7" name="Rectangle 6"/>
          <p:cNvSpPr>
            <a:spLocks noGrp="1" noChangeArrowheads="1"/>
          </p:cNvSpPr>
          <p:nvPr>
            <p:ph type="sldNum" sz="quarter" idx="12"/>
          </p:nvPr>
        </p:nvSpPr>
        <p:spPr>
          <a:ln/>
        </p:spPr>
        <p:txBody>
          <a:bodyPr/>
          <a:lstStyle>
            <a:lvl1pPr>
              <a:defRPr/>
            </a:lvl1pPr>
          </a:lstStyle>
          <a:p>
            <a:pPr>
              <a:defRPr/>
            </a:pPr>
            <a:fld id="{F65D2AC4-DDA5-4519-A8E6-CAC88F2BAB45}" type="slidenum">
              <a:rPr lang="en-US"/>
              <a:pPr>
                <a:defRPr/>
              </a:pPr>
              <a:t>‹#›</a:t>
            </a:fld>
            <a:endParaRPr lang="en-US"/>
          </a:p>
        </p:txBody>
      </p:sp>
    </p:spTree>
    <p:extLst>
      <p:ext uri="{BB962C8B-B14F-4D97-AF65-F5344CB8AC3E}">
        <p14:creationId xmlns:p14="http://schemas.microsoft.com/office/powerpoint/2010/main" val="19307689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9" name="Rectangle 6"/>
          <p:cNvSpPr>
            <a:spLocks noGrp="1" noChangeArrowheads="1"/>
          </p:cNvSpPr>
          <p:nvPr>
            <p:ph type="sldNum" sz="quarter" idx="12"/>
          </p:nvPr>
        </p:nvSpPr>
        <p:spPr>
          <a:ln/>
        </p:spPr>
        <p:txBody>
          <a:bodyPr/>
          <a:lstStyle>
            <a:lvl1pPr>
              <a:defRPr/>
            </a:lvl1pPr>
          </a:lstStyle>
          <a:p>
            <a:pPr>
              <a:defRPr/>
            </a:pPr>
            <a:fld id="{5584C293-93FE-4B02-BF56-641A23ACFA29}" type="slidenum">
              <a:rPr lang="en-US"/>
              <a:pPr>
                <a:defRPr/>
              </a:pPr>
              <a:t>‹#›</a:t>
            </a:fld>
            <a:endParaRPr lang="en-US"/>
          </a:p>
        </p:txBody>
      </p:sp>
    </p:spTree>
    <p:extLst>
      <p:ext uri="{BB962C8B-B14F-4D97-AF65-F5344CB8AC3E}">
        <p14:creationId xmlns:p14="http://schemas.microsoft.com/office/powerpoint/2010/main" val="20540608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5" name="Rectangle 6"/>
          <p:cNvSpPr>
            <a:spLocks noGrp="1" noChangeArrowheads="1"/>
          </p:cNvSpPr>
          <p:nvPr>
            <p:ph type="sldNum" sz="quarter" idx="12"/>
          </p:nvPr>
        </p:nvSpPr>
        <p:spPr>
          <a:ln/>
        </p:spPr>
        <p:txBody>
          <a:bodyPr/>
          <a:lstStyle>
            <a:lvl1pPr>
              <a:defRPr/>
            </a:lvl1pPr>
          </a:lstStyle>
          <a:p>
            <a:pPr>
              <a:defRPr/>
            </a:pPr>
            <a:fld id="{A2701638-FD43-43CD-96AC-947E7E5EEFF7}" type="slidenum">
              <a:rPr lang="en-US"/>
              <a:pPr>
                <a:defRPr/>
              </a:pPr>
              <a:t>‹#›</a:t>
            </a:fld>
            <a:endParaRPr lang="en-US"/>
          </a:p>
        </p:txBody>
      </p:sp>
    </p:spTree>
    <p:extLst>
      <p:ext uri="{BB962C8B-B14F-4D97-AF65-F5344CB8AC3E}">
        <p14:creationId xmlns:p14="http://schemas.microsoft.com/office/powerpoint/2010/main" val="42880315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4" name="Rectangle 6"/>
          <p:cNvSpPr>
            <a:spLocks noGrp="1" noChangeArrowheads="1"/>
          </p:cNvSpPr>
          <p:nvPr>
            <p:ph type="sldNum" sz="quarter" idx="12"/>
          </p:nvPr>
        </p:nvSpPr>
        <p:spPr>
          <a:ln/>
        </p:spPr>
        <p:txBody>
          <a:bodyPr/>
          <a:lstStyle>
            <a:lvl1pPr>
              <a:defRPr/>
            </a:lvl1pPr>
          </a:lstStyle>
          <a:p>
            <a:pPr>
              <a:defRPr/>
            </a:pPr>
            <a:fld id="{BD613562-679A-4D07-80A1-BE8EF3AA4EA7}" type="slidenum">
              <a:rPr lang="en-US"/>
              <a:pPr>
                <a:defRPr/>
              </a:pPr>
              <a:t>‹#›</a:t>
            </a:fld>
            <a:endParaRPr lang="en-US"/>
          </a:p>
        </p:txBody>
      </p:sp>
    </p:spTree>
    <p:extLst>
      <p:ext uri="{BB962C8B-B14F-4D97-AF65-F5344CB8AC3E}">
        <p14:creationId xmlns:p14="http://schemas.microsoft.com/office/powerpoint/2010/main" val="39232282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7" name="Rectangle 6"/>
          <p:cNvSpPr>
            <a:spLocks noGrp="1" noChangeArrowheads="1"/>
          </p:cNvSpPr>
          <p:nvPr>
            <p:ph type="sldNum" sz="quarter" idx="12"/>
          </p:nvPr>
        </p:nvSpPr>
        <p:spPr>
          <a:ln/>
        </p:spPr>
        <p:txBody>
          <a:bodyPr/>
          <a:lstStyle>
            <a:lvl1pPr>
              <a:defRPr/>
            </a:lvl1pPr>
          </a:lstStyle>
          <a:p>
            <a:pPr>
              <a:defRPr/>
            </a:pPr>
            <a:fld id="{7041685D-E776-4769-960E-0581C0B02DDA}" type="slidenum">
              <a:rPr lang="en-US"/>
              <a:pPr>
                <a:defRPr/>
              </a:pPr>
              <a:t>‹#›</a:t>
            </a:fld>
            <a:endParaRPr lang="en-US"/>
          </a:p>
        </p:txBody>
      </p:sp>
    </p:spTree>
    <p:extLst>
      <p:ext uri="{BB962C8B-B14F-4D97-AF65-F5344CB8AC3E}">
        <p14:creationId xmlns:p14="http://schemas.microsoft.com/office/powerpoint/2010/main" val="39605019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7" name="Rectangle 6"/>
          <p:cNvSpPr>
            <a:spLocks noGrp="1" noChangeArrowheads="1"/>
          </p:cNvSpPr>
          <p:nvPr>
            <p:ph type="sldNum" sz="quarter" idx="12"/>
          </p:nvPr>
        </p:nvSpPr>
        <p:spPr>
          <a:ln/>
        </p:spPr>
        <p:txBody>
          <a:bodyPr/>
          <a:lstStyle>
            <a:lvl1pPr>
              <a:defRPr/>
            </a:lvl1pPr>
          </a:lstStyle>
          <a:p>
            <a:pPr>
              <a:defRPr/>
            </a:pPr>
            <a:fld id="{4B4FC188-753A-440D-99CD-3E47FE41565C}" type="slidenum">
              <a:rPr lang="en-US"/>
              <a:pPr>
                <a:defRPr/>
              </a:pPr>
              <a:t>‹#›</a:t>
            </a:fld>
            <a:endParaRPr lang="en-US"/>
          </a:p>
        </p:txBody>
      </p:sp>
    </p:spTree>
    <p:extLst>
      <p:ext uri="{BB962C8B-B14F-4D97-AF65-F5344CB8AC3E}">
        <p14:creationId xmlns:p14="http://schemas.microsoft.com/office/powerpoint/2010/main" val="39839697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A3700319-8384-417C-B95D-E8A37FB48D3B}" type="slidenum">
              <a:rPr lang="en-US"/>
              <a:pPr>
                <a:defRPr/>
              </a:pPr>
              <a:t>‹#›</a:t>
            </a:fld>
            <a:endParaRPr lang="en-US"/>
          </a:p>
        </p:txBody>
      </p:sp>
    </p:spTree>
    <p:extLst>
      <p:ext uri="{BB962C8B-B14F-4D97-AF65-F5344CB8AC3E}">
        <p14:creationId xmlns:p14="http://schemas.microsoft.com/office/powerpoint/2010/main" val="291852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7435263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0135D623-CD42-4534-9B2D-D4629AA14834}" type="slidenum">
              <a:rPr lang="en-US"/>
              <a:pPr>
                <a:defRPr/>
              </a:pPr>
              <a:t>‹#›</a:t>
            </a:fld>
            <a:endParaRPr lang="en-US"/>
          </a:p>
        </p:txBody>
      </p:sp>
    </p:spTree>
    <p:extLst>
      <p:ext uri="{BB962C8B-B14F-4D97-AF65-F5344CB8AC3E}">
        <p14:creationId xmlns:p14="http://schemas.microsoft.com/office/powerpoint/2010/main" val="12138410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6246351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0636557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2223740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40174645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Fall 2021</a:t>
            </a:r>
          </a:p>
        </p:txBody>
      </p:sp>
      <p:sp>
        <p:nvSpPr>
          <p:cNvPr id="8" name="Footer Placeholder 7"/>
          <p:cNvSpPr>
            <a:spLocks noGrp="1"/>
          </p:cNvSpPr>
          <p:nvPr>
            <p:ph type="ftr" sz="quarter" idx="11"/>
          </p:nvPr>
        </p:nvSpPr>
        <p:spPr/>
        <p:txBody>
          <a:bodyPr/>
          <a:lstStyle/>
          <a:p>
            <a:r>
              <a:rPr lang="en-US"/>
              <a:t>CVEN 5333 – Physical Hydrology; Gooseff</a:t>
            </a:r>
          </a:p>
        </p:txBody>
      </p:sp>
      <p:sp>
        <p:nvSpPr>
          <p:cNvPr id="9" name="Slide Number Placeholder 8"/>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8401983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Fall 2021</a:t>
            </a:r>
          </a:p>
        </p:txBody>
      </p:sp>
      <p:sp>
        <p:nvSpPr>
          <p:cNvPr id="4" name="Footer Placeholder 3"/>
          <p:cNvSpPr>
            <a:spLocks noGrp="1"/>
          </p:cNvSpPr>
          <p:nvPr>
            <p:ph type="ftr" sz="quarter" idx="11"/>
          </p:nvPr>
        </p:nvSpPr>
        <p:spPr/>
        <p:txBody>
          <a:bodyPr/>
          <a:lstStyle/>
          <a:p>
            <a:r>
              <a:rPr lang="en-US"/>
              <a:t>CVEN 5333 – Physical Hydrology; Gooseff</a:t>
            </a:r>
          </a:p>
        </p:txBody>
      </p:sp>
      <p:sp>
        <p:nvSpPr>
          <p:cNvPr id="5" name="Slide Number Placeholder 4"/>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4645324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Fall 2021</a:t>
            </a:r>
          </a:p>
        </p:txBody>
      </p:sp>
      <p:sp>
        <p:nvSpPr>
          <p:cNvPr id="3" name="Footer Placeholder 2"/>
          <p:cNvSpPr>
            <a:spLocks noGrp="1"/>
          </p:cNvSpPr>
          <p:nvPr>
            <p:ph type="ftr" sz="quarter" idx="11"/>
          </p:nvPr>
        </p:nvSpPr>
        <p:spPr/>
        <p:txBody>
          <a:bodyPr/>
          <a:lstStyle/>
          <a:p>
            <a:r>
              <a:rPr lang="en-US"/>
              <a:t>CVEN 5333 – Physical Hydrology; Gooseff</a:t>
            </a:r>
          </a:p>
        </p:txBody>
      </p:sp>
      <p:sp>
        <p:nvSpPr>
          <p:cNvPr id="4" name="Slide Number Placeholder 3"/>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6355338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0464999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612814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Fall 2021</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CVEN 5333 – Physical Hydrology; Gooseff</a:t>
            </a:r>
          </a:p>
        </p:txBody>
      </p:sp>
      <p:sp>
        <p:nvSpPr>
          <p:cNvPr id="6" name="Slide Number Placeholder 5"/>
          <p:cNvSpPr>
            <a:spLocks noGrp="1"/>
          </p:cNvSpPr>
          <p:nvPr>
            <p:ph type="sldNum" sz="quarter" idx="12"/>
          </p:nvPr>
        </p:nvSpPr>
        <p:spPr/>
        <p:txBody>
          <a:bodyPr/>
          <a:lstStyle>
            <a:lvl1pPr>
              <a:defRPr/>
            </a:lvl1pPr>
          </a:lstStyle>
          <a:p>
            <a:fld id="{9F8ECB32-D47C-4C6C-AED6-39C6D22DF1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58056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2730241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9937528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altLang="en-US"/>
              <a:t>Fall 2021</a:t>
            </a: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ltLang="en-US"/>
              <a:t>CVEN 5333 – Physical Hydrology; Gooseff</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A59A944-7D1B-2043-82F8-F39B2063577F}" type="slidenum">
              <a:rPr lang="en-US" altLang="en-US"/>
              <a:pPr/>
              <a:t>‹#›</a:t>
            </a:fld>
            <a:endParaRPr lang="en-US" altLang="en-US"/>
          </a:p>
        </p:txBody>
      </p:sp>
    </p:spTree>
    <p:extLst>
      <p:ext uri="{BB962C8B-B14F-4D97-AF65-F5344CB8AC3E}">
        <p14:creationId xmlns:p14="http://schemas.microsoft.com/office/powerpoint/2010/main" val="3112212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r>
              <a:rPr lang="en-US" altLang="en-US"/>
              <a:t>Fall 2021</a:t>
            </a: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ltLang="en-US"/>
              <a:t>CVEN 5333 – Physical Hydrology; Gooseff</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DDD1F5F-A6ED-2E43-8E3E-A44FBD06561E}" type="slidenum">
              <a:rPr lang="en-US" altLang="en-US"/>
              <a:pPr/>
              <a:t>‹#›</a:t>
            </a:fld>
            <a:endParaRPr lang="en-US" altLang="en-US"/>
          </a:p>
        </p:txBody>
      </p:sp>
    </p:spTree>
    <p:extLst>
      <p:ext uri="{BB962C8B-B14F-4D97-AF65-F5344CB8AC3E}">
        <p14:creationId xmlns:p14="http://schemas.microsoft.com/office/powerpoint/2010/main" val="41195221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4590756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5233778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41042556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6867943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Fall 2021</a:t>
            </a:r>
          </a:p>
        </p:txBody>
      </p:sp>
      <p:sp>
        <p:nvSpPr>
          <p:cNvPr id="8" name="Footer Placeholder 7"/>
          <p:cNvSpPr>
            <a:spLocks noGrp="1"/>
          </p:cNvSpPr>
          <p:nvPr>
            <p:ph type="ftr" sz="quarter" idx="11"/>
          </p:nvPr>
        </p:nvSpPr>
        <p:spPr/>
        <p:txBody>
          <a:bodyPr/>
          <a:lstStyle/>
          <a:p>
            <a:r>
              <a:rPr lang="en-US"/>
              <a:t>CVEN 5333 – Physical Hydrology; Gooseff</a:t>
            </a:r>
          </a:p>
        </p:txBody>
      </p:sp>
      <p:sp>
        <p:nvSpPr>
          <p:cNvPr id="9" name="Slide Number Placeholder 8"/>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3597858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Fall 2021</a:t>
            </a:r>
          </a:p>
        </p:txBody>
      </p:sp>
      <p:sp>
        <p:nvSpPr>
          <p:cNvPr id="4" name="Footer Placeholder 3"/>
          <p:cNvSpPr>
            <a:spLocks noGrp="1"/>
          </p:cNvSpPr>
          <p:nvPr>
            <p:ph type="ftr" sz="quarter" idx="11"/>
          </p:nvPr>
        </p:nvSpPr>
        <p:spPr/>
        <p:txBody>
          <a:bodyPr/>
          <a:lstStyle/>
          <a:p>
            <a:r>
              <a:rPr lang="en-US"/>
              <a:t>CVEN 5333 – Physical Hydrology; Gooseff</a:t>
            </a:r>
          </a:p>
        </p:txBody>
      </p:sp>
      <p:sp>
        <p:nvSpPr>
          <p:cNvPr id="5" name="Slide Number Placeholder 4"/>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458453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Fall 2021</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CVEN 5333 – Physical Hydrology; Gooseff</a:t>
            </a:r>
          </a:p>
        </p:txBody>
      </p:sp>
      <p:sp>
        <p:nvSpPr>
          <p:cNvPr id="6" name="Slide Number Placeholder 5"/>
          <p:cNvSpPr>
            <a:spLocks noGrp="1"/>
          </p:cNvSpPr>
          <p:nvPr>
            <p:ph type="sldNum" sz="quarter" idx="12"/>
          </p:nvPr>
        </p:nvSpPr>
        <p:spPr/>
        <p:txBody>
          <a:bodyPr/>
          <a:lstStyle>
            <a:lvl1pPr>
              <a:defRPr/>
            </a:lvl1pPr>
          </a:lstStyle>
          <a:p>
            <a:fld id="{DC7F9101-94BC-4E14-8BC8-5B160C55B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8269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Fall 2021</a:t>
            </a:r>
          </a:p>
        </p:txBody>
      </p:sp>
      <p:sp>
        <p:nvSpPr>
          <p:cNvPr id="3" name="Footer Placeholder 2"/>
          <p:cNvSpPr>
            <a:spLocks noGrp="1"/>
          </p:cNvSpPr>
          <p:nvPr>
            <p:ph type="ftr" sz="quarter" idx="11"/>
          </p:nvPr>
        </p:nvSpPr>
        <p:spPr/>
        <p:txBody>
          <a:bodyPr/>
          <a:lstStyle/>
          <a:p>
            <a:r>
              <a:rPr lang="en-US"/>
              <a:t>CVEN 5333 – Physical Hydrology; Gooseff</a:t>
            </a:r>
          </a:p>
        </p:txBody>
      </p:sp>
      <p:sp>
        <p:nvSpPr>
          <p:cNvPr id="4" name="Slide Number Placeholder 3"/>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4787627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4430764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7031937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753144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8071753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altLang="en-US"/>
              <a:t>Fall 2021</a:t>
            </a: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ltLang="en-US"/>
              <a:t>CVEN 5333 – Physical Hydrology; Gooseff</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A59A944-7D1B-2043-82F8-F39B2063577F}" type="slidenum">
              <a:rPr lang="en-US" altLang="en-US"/>
              <a:pPr/>
              <a:t>‹#›</a:t>
            </a:fld>
            <a:endParaRPr lang="en-US" altLang="en-US"/>
          </a:p>
        </p:txBody>
      </p:sp>
    </p:spTree>
    <p:extLst>
      <p:ext uri="{BB962C8B-B14F-4D97-AF65-F5344CB8AC3E}">
        <p14:creationId xmlns:p14="http://schemas.microsoft.com/office/powerpoint/2010/main" val="27458631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r>
              <a:rPr lang="en-US" altLang="en-US"/>
              <a:t>Fall 2021</a:t>
            </a: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ltLang="en-US"/>
              <a:t>CVEN 5333 – Physical Hydrology; Gooseff</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DDD1F5F-A6ED-2E43-8E3E-A44FBD06561E}" type="slidenum">
              <a:rPr lang="en-US" altLang="en-US"/>
              <a:pPr/>
              <a:t>‹#›</a:t>
            </a:fld>
            <a:endParaRPr lang="en-US" altLang="en-US"/>
          </a:p>
        </p:txBody>
      </p:sp>
    </p:spTree>
    <p:extLst>
      <p:ext uri="{BB962C8B-B14F-4D97-AF65-F5344CB8AC3E}">
        <p14:creationId xmlns:p14="http://schemas.microsoft.com/office/powerpoint/2010/main" val="26438310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4400360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6308233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390584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Fall 2021</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CVEN 5333 – Physical Hydrology; Gooseff</a:t>
            </a:r>
          </a:p>
        </p:txBody>
      </p:sp>
      <p:sp>
        <p:nvSpPr>
          <p:cNvPr id="6" name="Slide Number Placeholder 5"/>
          <p:cNvSpPr>
            <a:spLocks noGrp="1"/>
          </p:cNvSpPr>
          <p:nvPr>
            <p:ph type="sldNum" sz="quarter" idx="12"/>
          </p:nvPr>
        </p:nvSpPr>
        <p:spPr/>
        <p:txBody>
          <a:bodyPr/>
          <a:lstStyle>
            <a:lvl1pPr>
              <a:defRPr/>
            </a:lvl1pPr>
          </a:lstStyle>
          <a:p>
            <a:fld id="{29AD796E-BA25-47F3-A208-1077223CEA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97179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4246245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Fall 2021</a:t>
            </a:r>
          </a:p>
        </p:txBody>
      </p:sp>
      <p:sp>
        <p:nvSpPr>
          <p:cNvPr id="8" name="Footer Placeholder 7"/>
          <p:cNvSpPr>
            <a:spLocks noGrp="1"/>
          </p:cNvSpPr>
          <p:nvPr>
            <p:ph type="ftr" sz="quarter" idx="11"/>
          </p:nvPr>
        </p:nvSpPr>
        <p:spPr/>
        <p:txBody>
          <a:bodyPr/>
          <a:lstStyle/>
          <a:p>
            <a:r>
              <a:rPr lang="en-US"/>
              <a:t>CVEN 5333 – Physical Hydrology; Gooseff</a:t>
            </a:r>
          </a:p>
        </p:txBody>
      </p:sp>
      <p:sp>
        <p:nvSpPr>
          <p:cNvPr id="9" name="Slide Number Placeholder 8"/>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6188115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Fall 2021</a:t>
            </a:r>
          </a:p>
        </p:txBody>
      </p:sp>
      <p:sp>
        <p:nvSpPr>
          <p:cNvPr id="4" name="Footer Placeholder 3"/>
          <p:cNvSpPr>
            <a:spLocks noGrp="1"/>
          </p:cNvSpPr>
          <p:nvPr>
            <p:ph type="ftr" sz="quarter" idx="11"/>
          </p:nvPr>
        </p:nvSpPr>
        <p:spPr/>
        <p:txBody>
          <a:bodyPr/>
          <a:lstStyle/>
          <a:p>
            <a:r>
              <a:rPr lang="en-US"/>
              <a:t>CVEN 5333 – Physical Hydrology; Gooseff</a:t>
            </a:r>
          </a:p>
        </p:txBody>
      </p:sp>
      <p:sp>
        <p:nvSpPr>
          <p:cNvPr id="5" name="Slide Number Placeholder 4"/>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8497163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Fall 2021</a:t>
            </a:r>
          </a:p>
        </p:txBody>
      </p:sp>
      <p:sp>
        <p:nvSpPr>
          <p:cNvPr id="3" name="Footer Placeholder 2"/>
          <p:cNvSpPr>
            <a:spLocks noGrp="1"/>
          </p:cNvSpPr>
          <p:nvPr>
            <p:ph type="ftr" sz="quarter" idx="11"/>
          </p:nvPr>
        </p:nvSpPr>
        <p:spPr/>
        <p:txBody>
          <a:bodyPr/>
          <a:lstStyle/>
          <a:p>
            <a:r>
              <a:rPr lang="en-US"/>
              <a:t>CVEN 5333 – Physical Hydrology; Gooseff</a:t>
            </a:r>
          </a:p>
        </p:txBody>
      </p:sp>
      <p:sp>
        <p:nvSpPr>
          <p:cNvPr id="4" name="Slide Number Placeholder 3"/>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42790506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3594915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6485239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3014457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5105644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altLang="en-US"/>
              <a:t>Fall 2021</a:t>
            </a: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ltLang="en-US"/>
              <a:t>CVEN 5333 – Physical Hydrology; Gooseff</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A59A944-7D1B-2043-82F8-F39B2063577F}" type="slidenum">
              <a:rPr lang="en-US" altLang="en-US"/>
              <a:pPr/>
              <a:t>‹#›</a:t>
            </a:fld>
            <a:endParaRPr lang="en-US" altLang="en-US"/>
          </a:p>
        </p:txBody>
      </p:sp>
    </p:spTree>
    <p:extLst>
      <p:ext uri="{BB962C8B-B14F-4D97-AF65-F5344CB8AC3E}">
        <p14:creationId xmlns:p14="http://schemas.microsoft.com/office/powerpoint/2010/main" val="6138796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r>
              <a:rPr lang="en-US" altLang="en-US"/>
              <a:t>Fall 2021</a:t>
            </a: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ltLang="en-US"/>
              <a:t>CVEN 5333 – Physical Hydrology; Gooseff</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DDD1F5F-A6ED-2E43-8E3E-A44FBD06561E}" type="slidenum">
              <a:rPr lang="en-US" altLang="en-US"/>
              <a:pPr/>
              <a:t>‹#›</a:t>
            </a:fld>
            <a:endParaRPr lang="en-US" altLang="en-US"/>
          </a:p>
        </p:txBody>
      </p:sp>
    </p:spTree>
    <p:extLst>
      <p:ext uri="{BB962C8B-B14F-4D97-AF65-F5344CB8AC3E}">
        <p14:creationId xmlns:p14="http://schemas.microsoft.com/office/powerpoint/2010/main" val="3543697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Fall 2021</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CVEN 5333 – Physical Hydrology; Gooseff</a:t>
            </a:r>
          </a:p>
        </p:txBody>
      </p:sp>
      <p:sp>
        <p:nvSpPr>
          <p:cNvPr id="7" name="Slide Number Placeholder 6"/>
          <p:cNvSpPr>
            <a:spLocks noGrp="1"/>
          </p:cNvSpPr>
          <p:nvPr>
            <p:ph type="sldNum" sz="quarter" idx="12"/>
          </p:nvPr>
        </p:nvSpPr>
        <p:spPr/>
        <p:txBody>
          <a:bodyPr/>
          <a:lstStyle>
            <a:lvl1pPr>
              <a:defRPr/>
            </a:lvl1pPr>
          </a:lstStyle>
          <a:p>
            <a:fld id="{06A024CA-6A51-4F0E-8F2E-E06471F828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04526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4659048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702187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5279233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8623171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Fall 2021</a:t>
            </a:r>
          </a:p>
        </p:txBody>
      </p:sp>
      <p:sp>
        <p:nvSpPr>
          <p:cNvPr id="8" name="Footer Placeholder 7"/>
          <p:cNvSpPr>
            <a:spLocks noGrp="1"/>
          </p:cNvSpPr>
          <p:nvPr>
            <p:ph type="ftr" sz="quarter" idx="11"/>
          </p:nvPr>
        </p:nvSpPr>
        <p:spPr/>
        <p:txBody>
          <a:bodyPr/>
          <a:lstStyle/>
          <a:p>
            <a:r>
              <a:rPr lang="en-US"/>
              <a:t>CVEN 5333 – Physical Hydrology; Gooseff</a:t>
            </a:r>
          </a:p>
        </p:txBody>
      </p:sp>
      <p:sp>
        <p:nvSpPr>
          <p:cNvPr id="9" name="Slide Number Placeholder 8"/>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0903560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Fall 2021</a:t>
            </a:r>
          </a:p>
        </p:txBody>
      </p:sp>
      <p:sp>
        <p:nvSpPr>
          <p:cNvPr id="4" name="Footer Placeholder 3"/>
          <p:cNvSpPr>
            <a:spLocks noGrp="1"/>
          </p:cNvSpPr>
          <p:nvPr>
            <p:ph type="ftr" sz="quarter" idx="11"/>
          </p:nvPr>
        </p:nvSpPr>
        <p:spPr/>
        <p:txBody>
          <a:bodyPr/>
          <a:lstStyle/>
          <a:p>
            <a:r>
              <a:rPr lang="en-US"/>
              <a:t>CVEN 5333 – Physical Hydrology; Gooseff</a:t>
            </a:r>
          </a:p>
        </p:txBody>
      </p:sp>
      <p:sp>
        <p:nvSpPr>
          <p:cNvPr id="5" name="Slide Number Placeholder 4"/>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7315357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Fall 2021</a:t>
            </a:r>
          </a:p>
        </p:txBody>
      </p:sp>
      <p:sp>
        <p:nvSpPr>
          <p:cNvPr id="3" name="Footer Placeholder 2"/>
          <p:cNvSpPr>
            <a:spLocks noGrp="1"/>
          </p:cNvSpPr>
          <p:nvPr>
            <p:ph type="ftr" sz="quarter" idx="11"/>
          </p:nvPr>
        </p:nvSpPr>
        <p:spPr/>
        <p:txBody>
          <a:bodyPr/>
          <a:lstStyle/>
          <a:p>
            <a:r>
              <a:rPr lang="en-US"/>
              <a:t>CVEN 5333 – Physical Hydrology; Gooseff</a:t>
            </a:r>
          </a:p>
        </p:txBody>
      </p:sp>
      <p:sp>
        <p:nvSpPr>
          <p:cNvPr id="4" name="Slide Number Placeholder 3"/>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0843998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0924704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41114762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350078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solidFill>
                  <a:srgbClr val="000000"/>
                </a:solidFill>
              </a:rPr>
              <a:t>Fall 2021</a:t>
            </a: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CVEN 5333 – Physical Hydrology; Gooseff</a:t>
            </a:r>
          </a:p>
        </p:txBody>
      </p:sp>
      <p:sp>
        <p:nvSpPr>
          <p:cNvPr id="9" name="Slide Number Placeholder 8"/>
          <p:cNvSpPr>
            <a:spLocks noGrp="1"/>
          </p:cNvSpPr>
          <p:nvPr>
            <p:ph type="sldNum" sz="quarter" idx="12"/>
          </p:nvPr>
        </p:nvSpPr>
        <p:spPr/>
        <p:txBody>
          <a:bodyPr/>
          <a:lstStyle>
            <a:lvl1pPr>
              <a:defRPr/>
            </a:lvl1pPr>
          </a:lstStyle>
          <a:p>
            <a:fld id="{0038AD6A-A3F8-4DD1-A7DA-30016F8D2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22317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1185338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altLang="en-US"/>
              <a:t>Fall 2021</a:t>
            </a: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ltLang="en-US"/>
              <a:t>CVEN 5333 – Physical Hydrology; Gooseff</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A59A944-7D1B-2043-82F8-F39B2063577F}" type="slidenum">
              <a:rPr lang="en-US" altLang="en-US"/>
              <a:pPr/>
              <a:t>‹#›</a:t>
            </a:fld>
            <a:endParaRPr lang="en-US" altLang="en-US"/>
          </a:p>
        </p:txBody>
      </p:sp>
    </p:spTree>
    <p:extLst>
      <p:ext uri="{BB962C8B-B14F-4D97-AF65-F5344CB8AC3E}">
        <p14:creationId xmlns:p14="http://schemas.microsoft.com/office/powerpoint/2010/main" val="40203808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r>
              <a:rPr lang="en-US" altLang="en-US"/>
              <a:t>Fall 2021</a:t>
            </a: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ltLang="en-US"/>
              <a:t>CVEN 5333 – Physical Hydrology; Gooseff</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DDD1F5F-A6ED-2E43-8E3E-A44FBD06561E}" type="slidenum">
              <a:rPr lang="en-US" altLang="en-US"/>
              <a:pPr/>
              <a:t>‹#›</a:t>
            </a:fld>
            <a:endParaRPr lang="en-US" altLang="en-US"/>
          </a:p>
        </p:txBody>
      </p:sp>
    </p:spTree>
    <p:extLst>
      <p:ext uri="{BB962C8B-B14F-4D97-AF65-F5344CB8AC3E}">
        <p14:creationId xmlns:p14="http://schemas.microsoft.com/office/powerpoint/2010/main" val="299279742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4786573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9062036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40649541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5420645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Fall 2021</a:t>
            </a:r>
          </a:p>
        </p:txBody>
      </p:sp>
      <p:sp>
        <p:nvSpPr>
          <p:cNvPr id="8" name="Footer Placeholder 7"/>
          <p:cNvSpPr>
            <a:spLocks noGrp="1"/>
          </p:cNvSpPr>
          <p:nvPr>
            <p:ph type="ftr" sz="quarter" idx="11"/>
          </p:nvPr>
        </p:nvSpPr>
        <p:spPr/>
        <p:txBody>
          <a:bodyPr/>
          <a:lstStyle/>
          <a:p>
            <a:r>
              <a:rPr lang="en-US"/>
              <a:t>CVEN 5333 – Physical Hydrology; Gooseff</a:t>
            </a:r>
          </a:p>
        </p:txBody>
      </p:sp>
      <p:sp>
        <p:nvSpPr>
          <p:cNvPr id="9" name="Slide Number Placeholder 8"/>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6205837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Fall 2021</a:t>
            </a:r>
          </a:p>
        </p:txBody>
      </p:sp>
      <p:sp>
        <p:nvSpPr>
          <p:cNvPr id="4" name="Footer Placeholder 3"/>
          <p:cNvSpPr>
            <a:spLocks noGrp="1"/>
          </p:cNvSpPr>
          <p:nvPr>
            <p:ph type="ftr" sz="quarter" idx="11"/>
          </p:nvPr>
        </p:nvSpPr>
        <p:spPr/>
        <p:txBody>
          <a:bodyPr/>
          <a:lstStyle/>
          <a:p>
            <a:r>
              <a:rPr lang="en-US"/>
              <a:t>CVEN 5333 – Physical Hydrology; Gooseff</a:t>
            </a:r>
          </a:p>
        </p:txBody>
      </p:sp>
      <p:sp>
        <p:nvSpPr>
          <p:cNvPr id="5" name="Slide Number Placeholder 4"/>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0519678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Fall 2021</a:t>
            </a:r>
          </a:p>
        </p:txBody>
      </p:sp>
      <p:sp>
        <p:nvSpPr>
          <p:cNvPr id="3" name="Footer Placeholder 2"/>
          <p:cNvSpPr>
            <a:spLocks noGrp="1"/>
          </p:cNvSpPr>
          <p:nvPr>
            <p:ph type="ftr" sz="quarter" idx="11"/>
          </p:nvPr>
        </p:nvSpPr>
        <p:spPr/>
        <p:txBody>
          <a:bodyPr/>
          <a:lstStyle/>
          <a:p>
            <a:r>
              <a:rPr lang="en-US"/>
              <a:t>CVEN 5333 – Physical Hydrology; Gooseff</a:t>
            </a:r>
          </a:p>
        </p:txBody>
      </p:sp>
      <p:sp>
        <p:nvSpPr>
          <p:cNvPr id="4" name="Slide Number Placeholder 3"/>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4002730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solidFill>
                  <a:srgbClr val="000000"/>
                </a:solidFill>
              </a:rPr>
              <a:t>Fall 2021</a:t>
            </a: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CVEN 5333 – Physical Hydrology; Gooseff</a:t>
            </a:r>
          </a:p>
        </p:txBody>
      </p:sp>
      <p:sp>
        <p:nvSpPr>
          <p:cNvPr id="5" name="Slide Number Placeholder 4"/>
          <p:cNvSpPr>
            <a:spLocks noGrp="1"/>
          </p:cNvSpPr>
          <p:nvPr>
            <p:ph type="sldNum" sz="quarter" idx="12"/>
          </p:nvPr>
        </p:nvSpPr>
        <p:spPr/>
        <p:txBody>
          <a:bodyPr/>
          <a:lstStyle>
            <a:lvl1pPr>
              <a:defRPr/>
            </a:lvl1pPr>
          </a:lstStyle>
          <a:p>
            <a:fld id="{F7EAA3CF-AF42-4A7E-8BE7-0E66D9B5A5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04857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42485256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19211870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38206701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691EFAB9-C179-4968-B8AA-7F4A66B6CBA7}" type="slidenum">
              <a:rPr lang="en-US" smtClean="0"/>
              <a:pPr/>
              <a:t>‹#›</a:t>
            </a:fld>
            <a:endParaRPr lang="en-US"/>
          </a:p>
        </p:txBody>
      </p:sp>
    </p:spTree>
    <p:extLst>
      <p:ext uri="{BB962C8B-B14F-4D97-AF65-F5344CB8AC3E}">
        <p14:creationId xmlns:p14="http://schemas.microsoft.com/office/powerpoint/2010/main" val="29270963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altLang="en-US"/>
              <a:t>Fall 2021</a:t>
            </a: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ltLang="en-US"/>
              <a:t>CVEN 5333 – Physical Hydrology; Gooseff</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A59A944-7D1B-2043-82F8-F39B2063577F}" type="slidenum">
              <a:rPr lang="en-US" altLang="en-US"/>
              <a:pPr/>
              <a:t>‹#›</a:t>
            </a:fld>
            <a:endParaRPr lang="en-US" altLang="en-US"/>
          </a:p>
        </p:txBody>
      </p:sp>
    </p:spTree>
    <p:extLst>
      <p:ext uri="{BB962C8B-B14F-4D97-AF65-F5344CB8AC3E}">
        <p14:creationId xmlns:p14="http://schemas.microsoft.com/office/powerpoint/2010/main" val="12895518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r>
              <a:rPr lang="en-US" altLang="en-US"/>
              <a:t>Fall 2021</a:t>
            </a: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ltLang="en-US"/>
              <a:t>CVEN 5333 – Physical Hydrology; Gooseff</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DDD1F5F-A6ED-2E43-8E3E-A44FBD06561E}" type="slidenum">
              <a:rPr lang="en-US" altLang="en-US"/>
              <a:pPr/>
              <a:t>‹#›</a:t>
            </a:fld>
            <a:endParaRPr lang="en-US" altLang="en-US"/>
          </a:p>
        </p:txBody>
      </p:sp>
    </p:spTree>
    <p:extLst>
      <p:ext uri="{BB962C8B-B14F-4D97-AF65-F5344CB8AC3E}">
        <p14:creationId xmlns:p14="http://schemas.microsoft.com/office/powerpoint/2010/main" val="46089728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9FF643-42E7-41BE-B294-6517A280EEA1}" type="datetimeFigureOut">
              <a:rPr lang="en-US">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6571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9FF643-42E7-41BE-B294-6517A280EEA1}" type="datetimeFigureOut">
              <a:rPr lang="en-US">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498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9FF643-42E7-41BE-B294-6517A280EEA1}" type="datetimeFigureOut">
              <a:rPr lang="en-US">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0914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9FF643-42E7-41BE-B294-6517A280EEA1}" type="datetimeFigureOut">
              <a:rPr lang="en-US">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742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000000"/>
                </a:solidFill>
              </a:rPr>
              <a:t>Fall 2021</a:t>
            </a: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CVEN 5333 – Physical Hydrology; Gooseff</a:t>
            </a:r>
          </a:p>
        </p:txBody>
      </p:sp>
      <p:sp>
        <p:nvSpPr>
          <p:cNvPr id="4" name="Slide Number Placeholder 3"/>
          <p:cNvSpPr>
            <a:spLocks noGrp="1"/>
          </p:cNvSpPr>
          <p:nvPr>
            <p:ph type="sldNum" sz="quarter" idx="12"/>
          </p:nvPr>
        </p:nvSpPr>
        <p:spPr/>
        <p:txBody>
          <a:bodyPr/>
          <a:lstStyle>
            <a:lvl1pPr>
              <a:defRPr/>
            </a:lvl1pPr>
          </a:lstStyle>
          <a:p>
            <a:fld id="{AEBC6DA7-D1F3-4292-BA70-D597315D9C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61443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9FF643-42E7-41BE-B294-6517A280EEA1}" type="datetimeFigureOut">
              <a:rPr lang="en-US">
                <a:solidFill>
                  <a:prstClr val="black">
                    <a:tint val="75000"/>
                  </a:prstClr>
                </a:solidFill>
              </a:rPr>
              <a:pPr/>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06577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9FF643-42E7-41BE-B294-6517A280EEA1}" type="datetimeFigureOut">
              <a:rPr lang="en-US">
                <a:solidFill>
                  <a:prstClr val="black">
                    <a:tint val="75000"/>
                  </a:prstClr>
                </a:solidFill>
              </a:rPr>
              <a:pPr/>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96991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9FF643-42E7-41BE-B294-6517A280EEA1}" type="datetimeFigureOut">
              <a:rPr lang="en-US">
                <a:solidFill>
                  <a:prstClr val="black">
                    <a:tint val="75000"/>
                  </a:prstClr>
                </a:solidFill>
              </a:rPr>
              <a:pPr/>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3326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9FF643-42E7-41BE-B294-6517A280EEA1}" type="datetimeFigureOut">
              <a:rPr lang="en-US">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633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9FF643-42E7-41BE-B294-6517A280EEA1}" type="datetimeFigureOut">
              <a:rPr lang="en-US">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703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9FF643-42E7-41BE-B294-6517A280EEA1}" type="datetimeFigureOut">
              <a:rPr lang="en-US">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6419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9FF643-42E7-41BE-B294-6517A280EEA1}" type="datetimeFigureOut">
              <a:rPr lang="en-US">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569F4-6563-4799-8C3F-C5ED3E9CD2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600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Fall 2021</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CVEN 5333 – Physical Hydrology; Gooseff</a:t>
            </a:r>
          </a:p>
        </p:txBody>
      </p:sp>
      <p:sp>
        <p:nvSpPr>
          <p:cNvPr id="7" name="Slide Number Placeholder 6"/>
          <p:cNvSpPr>
            <a:spLocks noGrp="1"/>
          </p:cNvSpPr>
          <p:nvPr>
            <p:ph type="sldNum" sz="quarter" idx="12"/>
          </p:nvPr>
        </p:nvSpPr>
        <p:spPr/>
        <p:txBody>
          <a:bodyPr/>
          <a:lstStyle>
            <a:lvl1pPr>
              <a:defRPr/>
            </a:lvl1pPr>
          </a:lstStyle>
          <a:p>
            <a:fld id="{7A3887CB-2DFB-481F-A4E0-D3BBFDFC1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6869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406305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Fall 2021</a:t>
            </a: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CVEN 5333 – Physical Hydrology; Gooseff</a:t>
            </a:r>
          </a:p>
        </p:txBody>
      </p:sp>
      <p:sp>
        <p:nvSpPr>
          <p:cNvPr id="7" name="Slide Number Placeholder 6"/>
          <p:cNvSpPr>
            <a:spLocks noGrp="1"/>
          </p:cNvSpPr>
          <p:nvPr>
            <p:ph type="sldNum" sz="quarter" idx="12"/>
          </p:nvPr>
        </p:nvSpPr>
        <p:spPr/>
        <p:txBody>
          <a:bodyPr/>
          <a:lstStyle>
            <a:lvl1pPr>
              <a:defRPr/>
            </a:lvl1pPr>
          </a:lstStyle>
          <a:p>
            <a:fld id="{140F7B81-F241-4ECB-9D9C-5D86300CE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431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Fall 2021</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CVEN 5333 – Physical Hydrology; Gooseff</a:t>
            </a:r>
          </a:p>
        </p:txBody>
      </p:sp>
      <p:sp>
        <p:nvSpPr>
          <p:cNvPr id="6" name="Slide Number Placeholder 5"/>
          <p:cNvSpPr>
            <a:spLocks noGrp="1"/>
          </p:cNvSpPr>
          <p:nvPr>
            <p:ph type="sldNum" sz="quarter" idx="12"/>
          </p:nvPr>
        </p:nvSpPr>
        <p:spPr/>
        <p:txBody>
          <a:bodyPr/>
          <a:lstStyle>
            <a:lvl1pPr>
              <a:defRPr/>
            </a:lvl1pPr>
          </a:lstStyle>
          <a:p>
            <a:fld id="{C8CE8F70-6367-437F-9EAE-1211BDFF1F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9005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Fall 2021</a:t>
            </a: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CVEN 5333 – Physical Hydrology; Gooseff</a:t>
            </a:r>
          </a:p>
        </p:txBody>
      </p:sp>
      <p:sp>
        <p:nvSpPr>
          <p:cNvPr id="6" name="Slide Number Placeholder 5"/>
          <p:cNvSpPr>
            <a:spLocks noGrp="1"/>
          </p:cNvSpPr>
          <p:nvPr>
            <p:ph type="sldNum" sz="quarter" idx="12"/>
          </p:nvPr>
        </p:nvSpPr>
        <p:spPr/>
        <p:txBody>
          <a:bodyPr/>
          <a:lstStyle>
            <a:lvl1pPr>
              <a:defRPr/>
            </a:lvl1pPr>
          </a:lstStyle>
          <a:p>
            <a:fld id="{945CC1EA-E07A-4AC7-91B9-1D68726BAF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618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Fall 2021</a:t>
            </a:r>
          </a:p>
        </p:txBody>
      </p:sp>
      <p:sp>
        <p:nvSpPr>
          <p:cNvPr id="5" name="Footer Placeholder 4"/>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274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Fall 2021</a:t>
            </a:r>
          </a:p>
        </p:txBody>
      </p:sp>
      <p:sp>
        <p:nvSpPr>
          <p:cNvPr id="5" name="Footer Placeholder 4"/>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008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Fall 2021</a:t>
            </a:r>
          </a:p>
        </p:txBody>
      </p:sp>
      <p:sp>
        <p:nvSpPr>
          <p:cNvPr id="5" name="Footer Placeholder 4"/>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946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Fall 2021</a:t>
            </a:r>
          </a:p>
        </p:txBody>
      </p:sp>
      <p:sp>
        <p:nvSpPr>
          <p:cNvPr id="6" name="Footer Placeholder 5"/>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7" name="Slide Number Placeholder 6"/>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048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Fall 2021</a:t>
            </a:r>
          </a:p>
        </p:txBody>
      </p:sp>
      <p:sp>
        <p:nvSpPr>
          <p:cNvPr id="8" name="Footer Placeholder 7"/>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9" name="Slide Number Placeholder 8"/>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8907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Fall 2021</a:t>
            </a:r>
          </a:p>
        </p:txBody>
      </p:sp>
      <p:sp>
        <p:nvSpPr>
          <p:cNvPr id="4" name="Footer Placeholder 3"/>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5" name="Slide Number Placeholder 4"/>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823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Fall 2021</a:t>
            </a:r>
          </a:p>
        </p:txBody>
      </p:sp>
      <p:sp>
        <p:nvSpPr>
          <p:cNvPr id="3" name="Footer Placeholder 2"/>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4" name="Slide Number Placeholder 3"/>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04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Fall 2021</a:t>
            </a:r>
          </a:p>
        </p:txBody>
      </p:sp>
      <p:sp>
        <p:nvSpPr>
          <p:cNvPr id="5" name="Footer Placeholder 4"/>
          <p:cNvSpPr>
            <a:spLocks noGrp="1"/>
          </p:cNvSpPr>
          <p:nvPr>
            <p:ph type="ftr" sz="quarter" idx="11"/>
          </p:nvPr>
        </p:nvSpPr>
        <p:spPr/>
        <p:txBody>
          <a:bodyPr/>
          <a:lstStyle/>
          <a:p>
            <a:r>
              <a:rPr lang="en-US"/>
              <a:t>CVEN 5333 – Physical Hydrology; Gooseff</a:t>
            </a:r>
          </a:p>
        </p:txBody>
      </p:sp>
      <p:sp>
        <p:nvSpPr>
          <p:cNvPr id="6" name="Slide Number Placeholder 5"/>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3260586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Fall 2021</a:t>
            </a:r>
          </a:p>
        </p:txBody>
      </p:sp>
      <p:sp>
        <p:nvSpPr>
          <p:cNvPr id="6" name="Footer Placeholder 5"/>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7" name="Slide Number Placeholder 6"/>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698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Fall 2021</a:t>
            </a:r>
          </a:p>
        </p:txBody>
      </p:sp>
      <p:sp>
        <p:nvSpPr>
          <p:cNvPr id="6" name="Footer Placeholder 5"/>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7" name="Slide Number Placeholder 6"/>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137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Fall 2021</a:t>
            </a:r>
          </a:p>
        </p:txBody>
      </p:sp>
      <p:sp>
        <p:nvSpPr>
          <p:cNvPr id="5" name="Footer Placeholder 4"/>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073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Fall 2021</a:t>
            </a:r>
          </a:p>
        </p:txBody>
      </p:sp>
      <p:sp>
        <p:nvSpPr>
          <p:cNvPr id="5" name="Footer Placeholder 4"/>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8935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Fall 2021</a:t>
            </a:r>
          </a:p>
        </p:txBody>
      </p:sp>
      <p:sp>
        <p:nvSpPr>
          <p:cNvPr id="5" name="Footer Placeholder 4"/>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7454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Fall 2021</a:t>
            </a:r>
          </a:p>
        </p:txBody>
      </p:sp>
      <p:sp>
        <p:nvSpPr>
          <p:cNvPr id="5" name="Footer Placeholder 4"/>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6390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Fall 2021</a:t>
            </a:r>
          </a:p>
        </p:txBody>
      </p:sp>
      <p:sp>
        <p:nvSpPr>
          <p:cNvPr id="5" name="Footer Placeholder 4"/>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2356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Fall 2021</a:t>
            </a:r>
          </a:p>
        </p:txBody>
      </p:sp>
      <p:sp>
        <p:nvSpPr>
          <p:cNvPr id="6" name="Footer Placeholder 5"/>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7" name="Slide Number Placeholder 6"/>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9156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Fall 2021</a:t>
            </a:r>
          </a:p>
        </p:txBody>
      </p:sp>
      <p:sp>
        <p:nvSpPr>
          <p:cNvPr id="8" name="Footer Placeholder 7"/>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9" name="Slide Number Placeholder 8"/>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658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Fall 2021</a:t>
            </a:r>
          </a:p>
        </p:txBody>
      </p:sp>
      <p:sp>
        <p:nvSpPr>
          <p:cNvPr id="4" name="Footer Placeholder 3"/>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5" name="Slide Number Placeholder 4"/>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715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183932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Fall 2021</a:t>
            </a:r>
          </a:p>
        </p:txBody>
      </p:sp>
      <p:sp>
        <p:nvSpPr>
          <p:cNvPr id="3" name="Footer Placeholder 2"/>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4" name="Slide Number Placeholder 3"/>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913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Fall 2021</a:t>
            </a:r>
          </a:p>
        </p:txBody>
      </p:sp>
      <p:sp>
        <p:nvSpPr>
          <p:cNvPr id="6" name="Footer Placeholder 5"/>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7" name="Slide Number Placeholder 6"/>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526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Fall 2021</a:t>
            </a:r>
          </a:p>
        </p:txBody>
      </p:sp>
      <p:sp>
        <p:nvSpPr>
          <p:cNvPr id="6" name="Footer Placeholder 5"/>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7" name="Slide Number Placeholder 6"/>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207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Fall 2021</a:t>
            </a:r>
          </a:p>
        </p:txBody>
      </p:sp>
      <p:sp>
        <p:nvSpPr>
          <p:cNvPr id="5" name="Footer Placeholder 4"/>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2822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Fall 2021</a:t>
            </a:r>
          </a:p>
        </p:txBody>
      </p:sp>
      <p:sp>
        <p:nvSpPr>
          <p:cNvPr id="5" name="Footer Placeholder 4"/>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2556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Fall 2021</a:t>
            </a:r>
          </a:p>
        </p:txBody>
      </p:sp>
      <p:sp>
        <p:nvSpPr>
          <p:cNvPr id="5" name="Footer Placeholder 4"/>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175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Fall 2021</a:t>
            </a:r>
          </a:p>
        </p:txBody>
      </p:sp>
      <p:sp>
        <p:nvSpPr>
          <p:cNvPr id="5" name="Footer Placeholder 4"/>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924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Fall 2021</a:t>
            </a:r>
          </a:p>
        </p:txBody>
      </p:sp>
      <p:sp>
        <p:nvSpPr>
          <p:cNvPr id="5" name="Footer Placeholder 4"/>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092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Fall 2021</a:t>
            </a:r>
          </a:p>
        </p:txBody>
      </p:sp>
      <p:sp>
        <p:nvSpPr>
          <p:cNvPr id="6" name="Footer Placeholder 5"/>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7" name="Slide Number Placeholder 6"/>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9199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Fall 2021</a:t>
            </a:r>
          </a:p>
        </p:txBody>
      </p:sp>
      <p:sp>
        <p:nvSpPr>
          <p:cNvPr id="8" name="Footer Placeholder 7"/>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9" name="Slide Number Placeholder 8"/>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708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Fall 2021</a:t>
            </a:r>
          </a:p>
        </p:txBody>
      </p:sp>
      <p:sp>
        <p:nvSpPr>
          <p:cNvPr id="8" name="Footer Placeholder 7"/>
          <p:cNvSpPr>
            <a:spLocks noGrp="1"/>
          </p:cNvSpPr>
          <p:nvPr>
            <p:ph type="ftr" sz="quarter" idx="11"/>
          </p:nvPr>
        </p:nvSpPr>
        <p:spPr/>
        <p:txBody>
          <a:bodyPr/>
          <a:lstStyle/>
          <a:p>
            <a:r>
              <a:rPr lang="en-US"/>
              <a:t>CVEN 5333 – Physical Hydrology; Gooseff</a:t>
            </a:r>
          </a:p>
        </p:txBody>
      </p:sp>
      <p:sp>
        <p:nvSpPr>
          <p:cNvPr id="9" name="Slide Number Placeholder 8"/>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796769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Fall 2021</a:t>
            </a:r>
          </a:p>
        </p:txBody>
      </p:sp>
      <p:sp>
        <p:nvSpPr>
          <p:cNvPr id="4" name="Footer Placeholder 3"/>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5" name="Slide Number Placeholder 4"/>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322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Fall 2021</a:t>
            </a:r>
          </a:p>
        </p:txBody>
      </p:sp>
      <p:sp>
        <p:nvSpPr>
          <p:cNvPr id="3" name="Footer Placeholder 2"/>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4" name="Slide Number Placeholder 3"/>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652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Fall 2021</a:t>
            </a:r>
          </a:p>
        </p:txBody>
      </p:sp>
      <p:sp>
        <p:nvSpPr>
          <p:cNvPr id="6" name="Footer Placeholder 5"/>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7" name="Slide Number Placeholder 6"/>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530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Fall 2021</a:t>
            </a:r>
          </a:p>
        </p:txBody>
      </p:sp>
      <p:sp>
        <p:nvSpPr>
          <p:cNvPr id="6" name="Footer Placeholder 5"/>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7" name="Slide Number Placeholder 6"/>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4099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Fall 2021</a:t>
            </a:r>
          </a:p>
        </p:txBody>
      </p:sp>
      <p:sp>
        <p:nvSpPr>
          <p:cNvPr id="5" name="Footer Placeholder 4"/>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0701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Fall 2021</a:t>
            </a:r>
          </a:p>
        </p:txBody>
      </p:sp>
      <p:sp>
        <p:nvSpPr>
          <p:cNvPr id="5" name="Footer Placeholder 4"/>
          <p:cNvSpPr>
            <a:spLocks noGrp="1"/>
          </p:cNvSpPr>
          <p:nvPr>
            <p:ph type="ftr" sz="quarter" idx="11"/>
          </p:nvPr>
        </p:nvSpPr>
        <p:spPr/>
        <p:txBody>
          <a:body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12"/>
          </p:nvPr>
        </p:nvSpPr>
        <p:spPr/>
        <p:txBody>
          <a:body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3743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98FEE87D-B8AC-4B0F-9479-A3A1A69A360C}" type="slidenum">
              <a:rPr lang="en-US"/>
              <a:pPr>
                <a:defRPr/>
              </a:pPr>
              <a:t>‹#›</a:t>
            </a:fld>
            <a:endParaRPr lang="en-US"/>
          </a:p>
        </p:txBody>
      </p:sp>
    </p:spTree>
    <p:extLst>
      <p:ext uri="{BB962C8B-B14F-4D97-AF65-F5344CB8AC3E}">
        <p14:creationId xmlns:p14="http://schemas.microsoft.com/office/powerpoint/2010/main" val="14439120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D700E547-E579-451D-8AC4-CABFF43CD49D}" type="slidenum">
              <a:rPr lang="en-US"/>
              <a:pPr>
                <a:defRPr/>
              </a:pPr>
              <a:t>‹#›</a:t>
            </a:fld>
            <a:endParaRPr lang="en-US"/>
          </a:p>
        </p:txBody>
      </p:sp>
    </p:spTree>
    <p:extLst>
      <p:ext uri="{BB962C8B-B14F-4D97-AF65-F5344CB8AC3E}">
        <p14:creationId xmlns:p14="http://schemas.microsoft.com/office/powerpoint/2010/main" val="9878308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B582958F-90D5-475B-A69E-93A77172E2A6}" type="slidenum">
              <a:rPr lang="en-US"/>
              <a:pPr>
                <a:defRPr/>
              </a:pPr>
              <a:t>‹#›</a:t>
            </a:fld>
            <a:endParaRPr lang="en-US"/>
          </a:p>
        </p:txBody>
      </p:sp>
    </p:spTree>
    <p:extLst>
      <p:ext uri="{BB962C8B-B14F-4D97-AF65-F5344CB8AC3E}">
        <p14:creationId xmlns:p14="http://schemas.microsoft.com/office/powerpoint/2010/main" val="21770051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7" name="Rectangle 6"/>
          <p:cNvSpPr>
            <a:spLocks noGrp="1" noChangeArrowheads="1"/>
          </p:cNvSpPr>
          <p:nvPr>
            <p:ph type="sldNum" sz="quarter" idx="12"/>
          </p:nvPr>
        </p:nvSpPr>
        <p:spPr>
          <a:ln/>
        </p:spPr>
        <p:txBody>
          <a:bodyPr/>
          <a:lstStyle>
            <a:lvl1pPr>
              <a:defRPr/>
            </a:lvl1pPr>
          </a:lstStyle>
          <a:p>
            <a:pPr>
              <a:defRPr/>
            </a:pPr>
            <a:fld id="{F65D2AC4-DDA5-4519-A8E6-CAC88F2BAB45}" type="slidenum">
              <a:rPr lang="en-US"/>
              <a:pPr>
                <a:defRPr/>
              </a:pPr>
              <a:t>‹#›</a:t>
            </a:fld>
            <a:endParaRPr lang="en-US"/>
          </a:p>
        </p:txBody>
      </p:sp>
    </p:spTree>
    <p:extLst>
      <p:ext uri="{BB962C8B-B14F-4D97-AF65-F5344CB8AC3E}">
        <p14:creationId xmlns:p14="http://schemas.microsoft.com/office/powerpoint/2010/main" val="2132631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Fall 2021</a:t>
            </a:r>
          </a:p>
        </p:txBody>
      </p:sp>
      <p:sp>
        <p:nvSpPr>
          <p:cNvPr id="4" name="Footer Placeholder 3"/>
          <p:cNvSpPr>
            <a:spLocks noGrp="1"/>
          </p:cNvSpPr>
          <p:nvPr>
            <p:ph type="ftr" sz="quarter" idx="11"/>
          </p:nvPr>
        </p:nvSpPr>
        <p:spPr/>
        <p:txBody>
          <a:bodyPr/>
          <a:lstStyle/>
          <a:p>
            <a:r>
              <a:rPr lang="en-US"/>
              <a:t>CVEN 5333 – Physical Hydrology; Gooseff</a:t>
            </a:r>
          </a:p>
        </p:txBody>
      </p:sp>
      <p:sp>
        <p:nvSpPr>
          <p:cNvPr id="5" name="Slide Number Placeholder 4"/>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8451432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9" name="Rectangle 6"/>
          <p:cNvSpPr>
            <a:spLocks noGrp="1" noChangeArrowheads="1"/>
          </p:cNvSpPr>
          <p:nvPr>
            <p:ph type="sldNum" sz="quarter" idx="12"/>
          </p:nvPr>
        </p:nvSpPr>
        <p:spPr>
          <a:ln/>
        </p:spPr>
        <p:txBody>
          <a:bodyPr/>
          <a:lstStyle>
            <a:lvl1pPr>
              <a:defRPr/>
            </a:lvl1pPr>
          </a:lstStyle>
          <a:p>
            <a:pPr>
              <a:defRPr/>
            </a:pPr>
            <a:fld id="{5584C293-93FE-4B02-BF56-641A23ACFA29}" type="slidenum">
              <a:rPr lang="en-US"/>
              <a:pPr>
                <a:defRPr/>
              </a:pPr>
              <a:t>‹#›</a:t>
            </a:fld>
            <a:endParaRPr lang="en-US"/>
          </a:p>
        </p:txBody>
      </p:sp>
    </p:spTree>
    <p:extLst>
      <p:ext uri="{BB962C8B-B14F-4D97-AF65-F5344CB8AC3E}">
        <p14:creationId xmlns:p14="http://schemas.microsoft.com/office/powerpoint/2010/main" val="9007493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5" name="Rectangle 6"/>
          <p:cNvSpPr>
            <a:spLocks noGrp="1" noChangeArrowheads="1"/>
          </p:cNvSpPr>
          <p:nvPr>
            <p:ph type="sldNum" sz="quarter" idx="12"/>
          </p:nvPr>
        </p:nvSpPr>
        <p:spPr>
          <a:ln/>
        </p:spPr>
        <p:txBody>
          <a:bodyPr/>
          <a:lstStyle>
            <a:lvl1pPr>
              <a:defRPr/>
            </a:lvl1pPr>
          </a:lstStyle>
          <a:p>
            <a:pPr>
              <a:defRPr/>
            </a:pPr>
            <a:fld id="{A2701638-FD43-43CD-96AC-947E7E5EEFF7}" type="slidenum">
              <a:rPr lang="en-US"/>
              <a:pPr>
                <a:defRPr/>
              </a:pPr>
              <a:t>‹#›</a:t>
            </a:fld>
            <a:endParaRPr lang="en-US"/>
          </a:p>
        </p:txBody>
      </p:sp>
    </p:spTree>
    <p:extLst>
      <p:ext uri="{BB962C8B-B14F-4D97-AF65-F5344CB8AC3E}">
        <p14:creationId xmlns:p14="http://schemas.microsoft.com/office/powerpoint/2010/main" val="200546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4" name="Rectangle 6"/>
          <p:cNvSpPr>
            <a:spLocks noGrp="1" noChangeArrowheads="1"/>
          </p:cNvSpPr>
          <p:nvPr>
            <p:ph type="sldNum" sz="quarter" idx="12"/>
          </p:nvPr>
        </p:nvSpPr>
        <p:spPr>
          <a:ln/>
        </p:spPr>
        <p:txBody>
          <a:bodyPr/>
          <a:lstStyle>
            <a:lvl1pPr>
              <a:defRPr/>
            </a:lvl1pPr>
          </a:lstStyle>
          <a:p>
            <a:pPr>
              <a:defRPr/>
            </a:pPr>
            <a:fld id="{BD613562-679A-4D07-80A1-BE8EF3AA4EA7}" type="slidenum">
              <a:rPr lang="en-US"/>
              <a:pPr>
                <a:defRPr/>
              </a:pPr>
              <a:t>‹#›</a:t>
            </a:fld>
            <a:endParaRPr lang="en-US"/>
          </a:p>
        </p:txBody>
      </p:sp>
    </p:spTree>
    <p:extLst>
      <p:ext uri="{BB962C8B-B14F-4D97-AF65-F5344CB8AC3E}">
        <p14:creationId xmlns:p14="http://schemas.microsoft.com/office/powerpoint/2010/main" val="30157984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7" name="Rectangle 6"/>
          <p:cNvSpPr>
            <a:spLocks noGrp="1" noChangeArrowheads="1"/>
          </p:cNvSpPr>
          <p:nvPr>
            <p:ph type="sldNum" sz="quarter" idx="12"/>
          </p:nvPr>
        </p:nvSpPr>
        <p:spPr>
          <a:ln/>
        </p:spPr>
        <p:txBody>
          <a:bodyPr/>
          <a:lstStyle>
            <a:lvl1pPr>
              <a:defRPr/>
            </a:lvl1pPr>
          </a:lstStyle>
          <a:p>
            <a:pPr>
              <a:defRPr/>
            </a:pPr>
            <a:fld id="{7041685D-E776-4769-960E-0581C0B02DDA}" type="slidenum">
              <a:rPr lang="en-US"/>
              <a:pPr>
                <a:defRPr/>
              </a:pPr>
              <a:t>‹#›</a:t>
            </a:fld>
            <a:endParaRPr lang="en-US"/>
          </a:p>
        </p:txBody>
      </p:sp>
    </p:spTree>
    <p:extLst>
      <p:ext uri="{BB962C8B-B14F-4D97-AF65-F5344CB8AC3E}">
        <p14:creationId xmlns:p14="http://schemas.microsoft.com/office/powerpoint/2010/main" val="40104349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7" name="Rectangle 6"/>
          <p:cNvSpPr>
            <a:spLocks noGrp="1" noChangeArrowheads="1"/>
          </p:cNvSpPr>
          <p:nvPr>
            <p:ph type="sldNum" sz="quarter" idx="12"/>
          </p:nvPr>
        </p:nvSpPr>
        <p:spPr>
          <a:ln/>
        </p:spPr>
        <p:txBody>
          <a:bodyPr/>
          <a:lstStyle>
            <a:lvl1pPr>
              <a:defRPr/>
            </a:lvl1pPr>
          </a:lstStyle>
          <a:p>
            <a:pPr>
              <a:defRPr/>
            </a:pPr>
            <a:fld id="{4B4FC188-753A-440D-99CD-3E47FE41565C}" type="slidenum">
              <a:rPr lang="en-US"/>
              <a:pPr>
                <a:defRPr/>
              </a:pPr>
              <a:t>‹#›</a:t>
            </a:fld>
            <a:endParaRPr lang="en-US"/>
          </a:p>
        </p:txBody>
      </p:sp>
    </p:spTree>
    <p:extLst>
      <p:ext uri="{BB962C8B-B14F-4D97-AF65-F5344CB8AC3E}">
        <p14:creationId xmlns:p14="http://schemas.microsoft.com/office/powerpoint/2010/main" val="31442700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A3700319-8384-417C-B95D-E8A37FB48D3B}" type="slidenum">
              <a:rPr lang="en-US"/>
              <a:pPr>
                <a:defRPr/>
              </a:pPr>
              <a:t>‹#›</a:t>
            </a:fld>
            <a:endParaRPr lang="en-US"/>
          </a:p>
        </p:txBody>
      </p:sp>
    </p:spTree>
    <p:extLst>
      <p:ext uri="{BB962C8B-B14F-4D97-AF65-F5344CB8AC3E}">
        <p14:creationId xmlns:p14="http://schemas.microsoft.com/office/powerpoint/2010/main" val="3953051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0135D623-CD42-4534-9B2D-D4629AA14834}" type="slidenum">
              <a:rPr lang="en-US"/>
              <a:pPr>
                <a:defRPr/>
              </a:pPr>
              <a:t>‹#›</a:t>
            </a:fld>
            <a:endParaRPr lang="en-US"/>
          </a:p>
        </p:txBody>
      </p:sp>
    </p:spTree>
    <p:extLst>
      <p:ext uri="{BB962C8B-B14F-4D97-AF65-F5344CB8AC3E}">
        <p14:creationId xmlns:p14="http://schemas.microsoft.com/office/powerpoint/2010/main" val="2147065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98FEE87D-B8AC-4B0F-9479-A3A1A69A360C}" type="slidenum">
              <a:rPr lang="en-US"/>
              <a:pPr>
                <a:defRPr/>
              </a:pPr>
              <a:t>‹#›</a:t>
            </a:fld>
            <a:endParaRPr lang="en-US"/>
          </a:p>
        </p:txBody>
      </p:sp>
    </p:spTree>
    <p:extLst>
      <p:ext uri="{BB962C8B-B14F-4D97-AF65-F5344CB8AC3E}">
        <p14:creationId xmlns:p14="http://schemas.microsoft.com/office/powerpoint/2010/main" val="2908397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D700E547-E579-451D-8AC4-CABFF43CD49D}" type="slidenum">
              <a:rPr lang="en-US"/>
              <a:pPr>
                <a:defRPr/>
              </a:pPr>
              <a:t>‹#›</a:t>
            </a:fld>
            <a:endParaRPr lang="en-US"/>
          </a:p>
        </p:txBody>
      </p:sp>
    </p:spTree>
    <p:extLst>
      <p:ext uri="{BB962C8B-B14F-4D97-AF65-F5344CB8AC3E}">
        <p14:creationId xmlns:p14="http://schemas.microsoft.com/office/powerpoint/2010/main" val="11638001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B582958F-90D5-475B-A69E-93A77172E2A6}" type="slidenum">
              <a:rPr lang="en-US"/>
              <a:pPr>
                <a:defRPr/>
              </a:pPr>
              <a:t>‹#›</a:t>
            </a:fld>
            <a:endParaRPr lang="en-US"/>
          </a:p>
        </p:txBody>
      </p:sp>
    </p:spTree>
    <p:extLst>
      <p:ext uri="{BB962C8B-B14F-4D97-AF65-F5344CB8AC3E}">
        <p14:creationId xmlns:p14="http://schemas.microsoft.com/office/powerpoint/2010/main" val="2988672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Fall 2021</a:t>
            </a:r>
          </a:p>
        </p:txBody>
      </p:sp>
      <p:sp>
        <p:nvSpPr>
          <p:cNvPr id="3" name="Footer Placeholder 2"/>
          <p:cNvSpPr>
            <a:spLocks noGrp="1"/>
          </p:cNvSpPr>
          <p:nvPr>
            <p:ph type="ftr" sz="quarter" idx="11"/>
          </p:nvPr>
        </p:nvSpPr>
        <p:spPr/>
        <p:txBody>
          <a:bodyPr/>
          <a:lstStyle/>
          <a:p>
            <a:r>
              <a:rPr lang="en-US"/>
              <a:t>CVEN 5333 – Physical Hydrology; Gooseff</a:t>
            </a:r>
          </a:p>
        </p:txBody>
      </p:sp>
      <p:sp>
        <p:nvSpPr>
          <p:cNvPr id="4" name="Slide Number Placeholder 3"/>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5976546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7" name="Rectangle 6"/>
          <p:cNvSpPr>
            <a:spLocks noGrp="1" noChangeArrowheads="1"/>
          </p:cNvSpPr>
          <p:nvPr>
            <p:ph type="sldNum" sz="quarter" idx="12"/>
          </p:nvPr>
        </p:nvSpPr>
        <p:spPr>
          <a:ln/>
        </p:spPr>
        <p:txBody>
          <a:bodyPr/>
          <a:lstStyle>
            <a:lvl1pPr>
              <a:defRPr/>
            </a:lvl1pPr>
          </a:lstStyle>
          <a:p>
            <a:pPr>
              <a:defRPr/>
            </a:pPr>
            <a:fld id="{F65D2AC4-DDA5-4519-A8E6-CAC88F2BAB45}" type="slidenum">
              <a:rPr lang="en-US"/>
              <a:pPr>
                <a:defRPr/>
              </a:pPr>
              <a:t>‹#›</a:t>
            </a:fld>
            <a:endParaRPr lang="en-US"/>
          </a:p>
        </p:txBody>
      </p:sp>
    </p:spTree>
    <p:extLst>
      <p:ext uri="{BB962C8B-B14F-4D97-AF65-F5344CB8AC3E}">
        <p14:creationId xmlns:p14="http://schemas.microsoft.com/office/powerpoint/2010/main" val="23101340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9" name="Rectangle 6"/>
          <p:cNvSpPr>
            <a:spLocks noGrp="1" noChangeArrowheads="1"/>
          </p:cNvSpPr>
          <p:nvPr>
            <p:ph type="sldNum" sz="quarter" idx="12"/>
          </p:nvPr>
        </p:nvSpPr>
        <p:spPr>
          <a:ln/>
        </p:spPr>
        <p:txBody>
          <a:bodyPr/>
          <a:lstStyle>
            <a:lvl1pPr>
              <a:defRPr/>
            </a:lvl1pPr>
          </a:lstStyle>
          <a:p>
            <a:pPr>
              <a:defRPr/>
            </a:pPr>
            <a:fld id="{5584C293-93FE-4B02-BF56-641A23ACFA29}" type="slidenum">
              <a:rPr lang="en-US"/>
              <a:pPr>
                <a:defRPr/>
              </a:pPr>
              <a:t>‹#›</a:t>
            </a:fld>
            <a:endParaRPr lang="en-US"/>
          </a:p>
        </p:txBody>
      </p:sp>
    </p:spTree>
    <p:extLst>
      <p:ext uri="{BB962C8B-B14F-4D97-AF65-F5344CB8AC3E}">
        <p14:creationId xmlns:p14="http://schemas.microsoft.com/office/powerpoint/2010/main" val="33064339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5" name="Rectangle 6"/>
          <p:cNvSpPr>
            <a:spLocks noGrp="1" noChangeArrowheads="1"/>
          </p:cNvSpPr>
          <p:nvPr>
            <p:ph type="sldNum" sz="quarter" idx="12"/>
          </p:nvPr>
        </p:nvSpPr>
        <p:spPr>
          <a:ln/>
        </p:spPr>
        <p:txBody>
          <a:bodyPr/>
          <a:lstStyle>
            <a:lvl1pPr>
              <a:defRPr/>
            </a:lvl1pPr>
          </a:lstStyle>
          <a:p>
            <a:pPr>
              <a:defRPr/>
            </a:pPr>
            <a:fld id="{A2701638-FD43-43CD-96AC-947E7E5EEFF7}" type="slidenum">
              <a:rPr lang="en-US"/>
              <a:pPr>
                <a:defRPr/>
              </a:pPr>
              <a:t>‹#›</a:t>
            </a:fld>
            <a:endParaRPr lang="en-US"/>
          </a:p>
        </p:txBody>
      </p:sp>
    </p:spTree>
    <p:extLst>
      <p:ext uri="{BB962C8B-B14F-4D97-AF65-F5344CB8AC3E}">
        <p14:creationId xmlns:p14="http://schemas.microsoft.com/office/powerpoint/2010/main" val="26171545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4" name="Rectangle 6"/>
          <p:cNvSpPr>
            <a:spLocks noGrp="1" noChangeArrowheads="1"/>
          </p:cNvSpPr>
          <p:nvPr>
            <p:ph type="sldNum" sz="quarter" idx="12"/>
          </p:nvPr>
        </p:nvSpPr>
        <p:spPr>
          <a:ln/>
        </p:spPr>
        <p:txBody>
          <a:bodyPr/>
          <a:lstStyle>
            <a:lvl1pPr>
              <a:defRPr/>
            </a:lvl1pPr>
          </a:lstStyle>
          <a:p>
            <a:pPr>
              <a:defRPr/>
            </a:pPr>
            <a:fld id="{BD613562-679A-4D07-80A1-BE8EF3AA4EA7}" type="slidenum">
              <a:rPr lang="en-US"/>
              <a:pPr>
                <a:defRPr/>
              </a:pPr>
              <a:t>‹#›</a:t>
            </a:fld>
            <a:endParaRPr lang="en-US"/>
          </a:p>
        </p:txBody>
      </p:sp>
    </p:spTree>
    <p:extLst>
      <p:ext uri="{BB962C8B-B14F-4D97-AF65-F5344CB8AC3E}">
        <p14:creationId xmlns:p14="http://schemas.microsoft.com/office/powerpoint/2010/main" val="4465943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7" name="Rectangle 6"/>
          <p:cNvSpPr>
            <a:spLocks noGrp="1" noChangeArrowheads="1"/>
          </p:cNvSpPr>
          <p:nvPr>
            <p:ph type="sldNum" sz="quarter" idx="12"/>
          </p:nvPr>
        </p:nvSpPr>
        <p:spPr>
          <a:ln/>
        </p:spPr>
        <p:txBody>
          <a:bodyPr/>
          <a:lstStyle>
            <a:lvl1pPr>
              <a:defRPr/>
            </a:lvl1pPr>
          </a:lstStyle>
          <a:p>
            <a:pPr>
              <a:defRPr/>
            </a:pPr>
            <a:fld id="{7041685D-E776-4769-960E-0581C0B02DDA}" type="slidenum">
              <a:rPr lang="en-US"/>
              <a:pPr>
                <a:defRPr/>
              </a:pPr>
              <a:t>‹#›</a:t>
            </a:fld>
            <a:endParaRPr lang="en-US"/>
          </a:p>
        </p:txBody>
      </p:sp>
    </p:spTree>
    <p:extLst>
      <p:ext uri="{BB962C8B-B14F-4D97-AF65-F5344CB8AC3E}">
        <p14:creationId xmlns:p14="http://schemas.microsoft.com/office/powerpoint/2010/main" val="10142030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7" name="Rectangle 6"/>
          <p:cNvSpPr>
            <a:spLocks noGrp="1" noChangeArrowheads="1"/>
          </p:cNvSpPr>
          <p:nvPr>
            <p:ph type="sldNum" sz="quarter" idx="12"/>
          </p:nvPr>
        </p:nvSpPr>
        <p:spPr>
          <a:ln/>
        </p:spPr>
        <p:txBody>
          <a:bodyPr/>
          <a:lstStyle>
            <a:lvl1pPr>
              <a:defRPr/>
            </a:lvl1pPr>
          </a:lstStyle>
          <a:p>
            <a:pPr>
              <a:defRPr/>
            </a:pPr>
            <a:fld id="{4B4FC188-753A-440D-99CD-3E47FE41565C}" type="slidenum">
              <a:rPr lang="en-US"/>
              <a:pPr>
                <a:defRPr/>
              </a:pPr>
              <a:t>‹#›</a:t>
            </a:fld>
            <a:endParaRPr lang="en-US"/>
          </a:p>
        </p:txBody>
      </p:sp>
    </p:spTree>
    <p:extLst>
      <p:ext uri="{BB962C8B-B14F-4D97-AF65-F5344CB8AC3E}">
        <p14:creationId xmlns:p14="http://schemas.microsoft.com/office/powerpoint/2010/main" val="6369748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A3700319-8384-417C-B95D-E8A37FB48D3B}" type="slidenum">
              <a:rPr lang="en-US"/>
              <a:pPr>
                <a:defRPr/>
              </a:pPr>
              <a:t>‹#›</a:t>
            </a:fld>
            <a:endParaRPr lang="en-US"/>
          </a:p>
        </p:txBody>
      </p:sp>
    </p:spTree>
    <p:extLst>
      <p:ext uri="{BB962C8B-B14F-4D97-AF65-F5344CB8AC3E}">
        <p14:creationId xmlns:p14="http://schemas.microsoft.com/office/powerpoint/2010/main" val="32997732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0135D623-CD42-4534-9B2D-D4629AA14834}" type="slidenum">
              <a:rPr lang="en-US"/>
              <a:pPr>
                <a:defRPr/>
              </a:pPr>
              <a:t>‹#›</a:t>
            </a:fld>
            <a:endParaRPr lang="en-US"/>
          </a:p>
        </p:txBody>
      </p:sp>
    </p:spTree>
    <p:extLst>
      <p:ext uri="{BB962C8B-B14F-4D97-AF65-F5344CB8AC3E}">
        <p14:creationId xmlns:p14="http://schemas.microsoft.com/office/powerpoint/2010/main" val="641559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98FEE87D-B8AC-4B0F-9479-A3A1A69A360C}" type="slidenum">
              <a:rPr lang="en-US"/>
              <a:pPr>
                <a:defRPr/>
              </a:pPr>
              <a:t>‹#›</a:t>
            </a:fld>
            <a:endParaRPr lang="en-US"/>
          </a:p>
        </p:txBody>
      </p:sp>
    </p:spTree>
    <p:extLst>
      <p:ext uri="{BB962C8B-B14F-4D97-AF65-F5344CB8AC3E}">
        <p14:creationId xmlns:p14="http://schemas.microsoft.com/office/powerpoint/2010/main" val="29540191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D700E547-E579-451D-8AC4-CABFF43CD49D}" type="slidenum">
              <a:rPr lang="en-US"/>
              <a:pPr>
                <a:defRPr/>
              </a:pPr>
              <a:t>‹#›</a:t>
            </a:fld>
            <a:endParaRPr lang="en-US"/>
          </a:p>
        </p:txBody>
      </p:sp>
    </p:spTree>
    <p:extLst>
      <p:ext uri="{BB962C8B-B14F-4D97-AF65-F5344CB8AC3E}">
        <p14:creationId xmlns:p14="http://schemas.microsoft.com/office/powerpoint/2010/main" val="330924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15206207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B582958F-90D5-475B-A69E-93A77172E2A6}" type="slidenum">
              <a:rPr lang="en-US"/>
              <a:pPr>
                <a:defRPr/>
              </a:pPr>
              <a:t>‹#›</a:t>
            </a:fld>
            <a:endParaRPr lang="en-US"/>
          </a:p>
        </p:txBody>
      </p:sp>
    </p:spTree>
    <p:extLst>
      <p:ext uri="{BB962C8B-B14F-4D97-AF65-F5344CB8AC3E}">
        <p14:creationId xmlns:p14="http://schemas.microsoft.com/office/powerpoint/2010/main" val="13956057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7" name="Rectangle 6"/>
          <p:cNvSpPr>
            <a:spLocks noGrp="1" noChangeArrowheads="1"/>
          </p:cNvSpPr>
          <p:nvPr>
            <p:ph type="sldNum" sz="quarter" idx="12"/>
          </p:nvPr>
        </p:nvSpPr>
        <p:spPr>
          <a:ln/>
        </p:spPr>
        <p:txBody>
          <a:bodyPr/>
          <a:lstStyle>
            <a:lvl1pPr>
              <a:defRPr/>
            </a:lvl1pPr>
          </a:lstStyle>
          <a:p>
            <a:pPr>
              <a:defRPr/>
            </a:pPr>
            <a:fld id="{F65D2AC4-DDA5-4519-A8E6-CAC88F2BAB45}" type="slidenum">
              <a:rPr lang="en-US"/>
              <a:pPr>
                <a:defRPr/>
              </a:pPr>
              <a:t>‹#›</a:t>
            </a:fld>
            <a:endParaRPr lang="en-US"/>
          </a:p>
        </p:txBody>
      </p:sp>
    </p:spTree>
    <p:extLst>
      <p:ext uri="{BB962C8B-B14F-4D97-AF65-F5344CB8AC3E}">
        <p14:creationId xmlns:p14="http://schemas.microsoft.com/office/powerpoint/2010/main" val="8791758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9" name="Rectangle 6"/>
          <p:cNvSpPr>
            <a:spLocks noGrp="1" noChangeArrowheads="1"/>
          </p:cNvSpPr>
          <p:nvPr>
            <p:ph type="sldNum" sz="quarter" idx="12"/>
          </p:nvPr>
        </p:nvSpPr>
        <p:spPr>
          <a:ln/>
        </p:spPr>
        <p:txBody>
          <a:bodyPr/>
          <a:lstStyle>
            <a:lvl1pPr>
              <a:defRPr/>
            </a:lvl1pPr>
          </a:lstStyle>
          <a:p>
            <a:pPr>
              <a:defRPr/>
            </a:pPr>
            <a:fld id="{5584C293-93FE-4B02-BF56-641A23ACFA29}" type="slidenum">
              <a:rPr lang="en-US"/>
              <a:pPr>
                <a:defRPr/>
              </a:pPr>
              <a:t>‹#›</a:t>
            </a:fld>
            <a:endParaRPr lang="en-US"/>
          </a:p>
        </p:txBody>
      </p:sp>
    </p:spTree>
    <p:extLst>
      <p:ext uri="{BB962C8B-B14F-4D97-AF65-F5344CB8AC3E}">
        <p14:creationId xmlns:p14="http://schemas.microsoft.com/office/powerpoint/2010/main" val="2223254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5" name="Rectangle 6"/>
          <p:cNvSpPr>
            <a:spLocks noGrp="1" noChangeArrowheads="1"/>
          </p:cNvSpPr>
          <p:nvPr>
            <p:ph type="sldNum" sz="quarter" idx="12"/>
          </p:nvPr>
        </p:nvSpPr>
        <p:spPr>
          <a:ln/>
        </p:spPr>
        <p:txBody>
          <a:bodyPr/>
          <a:lstStyle>
            <a:lvl1pPr>
              <a:defRPr/>
            </a:lvl1pPr>
          </a:lstStyle>
          <a:p>
            <a:pPr>
              <a:defRPr/>
            </a:pPr>
            <a:fld id="{A2701638-FD43-43CD-96AC-947E7E5EEFF7}" type="slidenum">
              <a:rPr lang="en-US"/>
              <a:pPr>
                <a:defRPr/>
              </a:pPr>
              <a:t>‹#›</a:t>
            </a:fld>
            <a:endParaRPr lang="en-US"/>
          </a:p>
        </p:txBody>
      </p:sp>
    </p:spTree>
    <p:extLst>
      <p:ext uri="{BB962C8B-B14F-4D97-AF65-F5344CB8AC3E}">
        <p14:creationId xmlns:p14="http://schemas.microsoft.com/office/powerpoint/2010/main" val="35638248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4" name="Rectangle 6"/>
          <p:cNvSpPr>
            <a:spLocks noGrp="1" noChangeArrowheads="1"/>
          </p:cNvSpPr>
          <p:nvPr>
            <p:ph type="sldNum" sz="quarter" idx="12"/>
          </p:nvPr>
        </p:nvSpPr>
        <p:spPr>
          <a:ln/>
        </p:spPr>
        <p:txBody>
          <a:bodyPr/>
          <a:lstStyle>
            <a:lvl1pPr>
              <a:defRPr/>
            </a:lvl1pPr>
          </a:lstStyle>
          <a:p>
            <a:pPr>
              <a:defRPr/>
            </a:pPr>
            <a:fld id="{BD613562-679A-4D07-80A1-BE8EF3AA4EA7}" type="slidenum">
              <a:rPr lang="en-US"/>
              <a:pPr>
                <a:defRPr/>
              </a:pPr>
              <a:t>‹#›</a:t>
            </a:fld>
            <a:endParaRPr lang="en-US"/>
          </a:p>
        </p:txBody>
      </p:sp>
    </p:spTree>
    <p:extLst>
      <p:ext uri="{BB962C8B-B14F-4D97-AF65-F5344CB8AC3E}">
        <p14:creationId xmlns:p14="http://schemas.microsoft.com/office/powerpoint/2010/main" val="18600349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7" name="Rectangle 6"/>
          <p:cNvSpPr>
            <a:spLocks noGrp="1" noChangeArrowheads="1"/>
          </p:cNvSpPr>
          <p:nvPr>
            <p:ph type="sldNum" sz="quarter" idx="12"/>
          </p:nvPr>
        </p:nvSpPr>
        <p:spPr>
          <a:ln/>
        </p:spPr>
        <p:txBody>
          <a:bodyPr/>
          <a:lstStyle>
            <a:lvl1pPr>
              <a:defRPr/>
            </a:lvl1pPr>
          </a:lstStyle>
          <a:p>
            <a:pPr>
              <a:defRPr/>
            </a:pPr>
            <a:fld id="{7041685D-E776-4769-960E-0581C0B02DDA}" type="slidenum">
              <a:rPr lang="en-US"/>
              <a:pPr>
                <a:defRPr/>
              </a:pPr>
              <a:t>‹#›</a:t>
            </a:fld>
            <a:endParaRPr lang="en-US"/>
          </a:p>
        </p:txBody>
      </p:sp>
    </p:spTree>
    <p:extLst>
      <p:ext uri="{BB962C8B-B14F-4D97-AF65-F5344CB8AC3E}">
        <p14:creationId xmlns:p14="http://schemas.microsoft.com/office/powerpoint/2010/main" val="1986983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7" name="Rectangle 6"/>
          <p:cNvSpPr>
            <a:spLocks noGrp="1" noChangeArrowheads="1"/>
          </p:cNvSpPr>
          <p:nvPr>
            <p:ph type="sldNum" sz="quarter" idx="12"/>
          </p:nvPr>
        </p:nvSpPr>
        <p:spPr>
          <a:ln/>
        </p:spPr>
        <p:txBody>
          <a:bodyPr/>
          <a:lstStyle>
            <a:lvl1pPr>
              <a:defRPr/>
            </a:lvl1pPr>
          </a:lstStyle>
          <a:p>
            <a:pPr>
              <a:defRPr/>
            </a:pPr>
            <a:fld id="{4B4FC188-753A-440D-99CD-3E47FE41565C}" type="slidenum">
              <a:rPr lang="en-US"/>
              <a:pPr>
                <a:defRPr/>
              </a:pPr>
              <a:t>‹#›</a:t>
            </a:fld>
            <a:endParaRPr lang="en-US"/>
          </a:p>
        </p:txBody>
      </p:sp>
    </p:spTree>
    <p:extLst>
      <p:ext uri="{BB962C8B-B14F-4D97-AF65-F5344CB8AC3E}">
        <p14:creationId xmlns:p14="http://schemas.microsoft.com/office/powerpoint/2010/main" val="42181799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A3700319-8384-417C-B95D-E8A37FB48D3B}" type="slidenum">
              <a:rPr lang="en-US"/>
              <a:pPr>
                <a:defRPr/>
              </a:pPr>
              <a:t>‹#›</a:t>
            </a:fld>
            <a:endParaRPr lang="en-US"/>
          </a:p>
        </p:txBody>
      </p:sp>
    </p:spTree>
    <p:extLst>
      <p:ext uri="{BB962C8B-B14F-4D97-AF65-F5344CB8AC3E}">
        <p14:creationId xmlns:p14="http://schemas.microsoft.com/office/powerpoint/2010/main" val="13689374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0135D623-CD42-4534-9B2D-D4629AA14834}" type="slidenum">
              <a:rPr lang="en-US"/>
              <a:pPr>
                <a:defRPr/>
              </a:pPr>
              <a:t>‹#›</a:t>
            </a:fld>
            <a:endParaRPr lang="en-US"/>
          </a:p>
        </p:txBody>
      </p:sp>
    </p:spTree>
    <p:extLst>
      <p:ext uri="{BB962C8B-B14F-4D97-AF65-F5344CB8AC3E}">
        <p14:creationId xmlns:p14="http://schemas.microsoft.com/office/powerpoint/2010/main" val="29740309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98FEE87D-B8AC-4B0F-9479-A3A1A69A360C}" type="slidenum">
              <a:rPr lang="en-US"/>
              <a:pPr>
                <a:defRPr/>
              </a:pPr>
              <a:t>‹#›</a:t>
            </a:fld>
            <a:endParaRPr lang="en-US"/>
          </a:p>
        </p:txBody>
      </p:sp>
    </p:spTree>
    <p:extLst>
      <p:ext uri="{BB962C8B-B14F-4D97-AF65-F5344CB8AC3E}">
        <p14:creationId xmlns:p14="http://schemas.microsoft.com/office/powerpoint/2010/main" val="830675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Fall 2021</a:t>
            </a:r>
          </a:p>
        </p:txBody>
      </p:sp>
      <p:sp>
        <p:nvSpPr>
          <p:cNvPr id="6" name="Footer Placeholder 5"/>
          <p:cNvSpPr>
            <a:spLocks noGrp="1"/>
          </p:cNvSpPr>
          <p:nvPr>
            <p:ph type="ftr" sz="quarter" idx="11"/>
          </p:nvPr>
        </p:nvSpPr>
        <p:spPr/>
        <p:txBody>
          <a:bodyPr/>
          <a:lstStyle/>
          <a:p>
            <a:r>
              <a:rPr lang="en-US"/>
              <a:t>CVEN 5333 – Physical Hydrology; Gooseff</a:t>
            </a:r>
          </a:p>
        </p:txBody>
      </p:sp>
      <p:sp>
        <p:nvSpPr>
          <p:cNvPr id="7" name="Slide Number Placeholder 6"/>
          <p:cNvSpPr>
            <a:spLocks noGrp="1"/>
          </p:cNvSpPr>
          <p:nvPr>
            <p:ph type="sldNum" sz="quarter" idx="12"/>
          </p:nvPr>
        </p:nvSpPr>
        <p:spPr/>
        <p:txBody>
          <a:bodyPr/>
          <a:lstStyle/>
          <a:p>
            <a:fld id="{9AEBCBE4-4F24-4B87-AE38-853030423616}" type="slidenum">
              <a:rPr lang="en-US" smtClean="0"/>
              <a:t>‹#›</a:t>
            </a:fld>
            <a:endParaRPr lang="en-US"/>
          </a:p>
        </p:txBody>
      </p:sp>
    </p:spTree>
    <p:extLst>
      <p:ext uri="{BB962C8B-B14F-4D97-AF65-F5344CB8AC3E}">
        <p14:creationId xmlns:p14="http://schemas.microsoft.com/office/powerpoint/2010/main" val="38807625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D700E547-E579-451D-8AC4-CABFF43CD49D}" type="slidenum">
              <a:rPr lang="en-US"/>
              <a:pPr>
                <a:defRPr/>
              </a:pPr>
              <a:t>‹#›</a:t>
            </a:fld>
            <a:endParaRPr lang="en-US"/>
          </a:p>
        </p:txBody>
      </p:sp>
    </p:spTree>
    <p:extLst>
      <p:ext uri="{BB962C8B-B14F-4D97-AF65-F5344CB8AC3E}">
        <p14:creationId xmlns:p14="http://schemas.microsoft.com/office/powerpoint/2010/main" val="6703615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B582958F-90D5-475B-A69E-93A77172E2A6}" type="slidenum">
              <a:rPr lang="en-US"/>
              <a:pPr>
                <a:defRPr/>
              </a:pPr>
              <a:t>‹#›</a:t>
            </a:fld>
            <a:endParaRPr lang="en-US"/>
          </a:p>
        </p:txBody>
      </p:sp>
    </p:spTree>
    <p:extLst>
      <p:ext uri="{BB962C8B-B14F-4D97-AF65-F5344CB8AC3E}">
        <p14:creationId xmlns:p14="http://schemas.microsoft.com/office/powerpoint/2010/main" val="39797345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7" name="Rectangle 6"/>
          <p:cNvSpPr>
            <a:spLocks noGrp="1" noChangeArrowheads="1"/>
          </p:cNvSpPr>
          <p:nvPr>
            <p:ph type="sldNum" sz="quarter" idx="12"/>
          </p:nvPr>
        </p:nvSpPr>
        <p:spPr>
          <a:ln/>
        </p:spPr>
        <p:txBody>
          <a:bodyPr/>
          <a:lstStyle>
            <a:lvl1pPr>
              <a:defRPr/>
            </a:lvl1pPr>
          </a:lstStyle>
          <a:p>
            <a:pPr>
              <a:defRPr/>
            </a:pPr>
            <a:fld id="{F65D2AC4-DDA5-4519-A8E6-CAC88F2BAB45}" type="slidenum">
              <a:rPr lang="en-US"/>
              <a:pPr>
                <a:defRPr/>
              </a:pPr>
              <a:t>‹#›</a:t>
            </a:fld>
            <a:endParaRPr lang="en-US"/>
          </a:p>
        </p:txBody>
      </p:sp>
    </p:spTree>
    <p:extLst>
      <p:ext uri="{BB962C8B-B14F-4D97-AF65-F5344CB8AC3E}">
        <p14:creationId xmlns:p14="http://schemas.microsoft.com/office/powerpoint/2010/main" val="24792627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9" name="Rectangle 6"/>
          <p:cNvSpPr>
            <a:spLocks noGrp="1" noChangeArrowheads="1"/>
          </p:cNvSpPr>
          <p:nvPr>
            <p:ph type="sldNum" sz="quarter" idx="12"/>
          </p:nvPr>
        </p:nvSpPr>
        <p:spPr>
          <a:ln/>
        </p:spPr>
        <p:txBody>
          <a:bodyPr/>
          <a:lstStyle>
            <a:lvl1pPr>
              <a:defRPr/>
            </a:lvl1pPr>
          </a:lstStyle>
          <a:p>
            <a:pPr>
              <a:defRPr/>
            </a:pPr>
            <a:fld id="{5584C293-93FE-4B02-BF56-641A23ACFA29}" type="slidenum">
              <a:rPr lang="en-US"/>
              <a:pPr>
                <a:defRPr/>
              </a:pPr>
              <a:t>‹#›</a:t>
            </a:fld>
            <a:endParaRPr lang="en-US"/>
          </a:p>
        </p:txBody>
      </p:sp>
    </p:spTree>
    <p:extLst>
      <p:ext uri="{BB962C8B-B14F-4D97-AF65-F5344CB8AC3E}">
        <p14:creationId xmlns:p14="http://schemas.microsoft.com/office/powerpoint/2010/main" val="32417567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5" name="Rectangle 6"/>
          <p:cNvSpPr>
            <a:spLocks noGrp="1" noChangeArrowheads="1"/>
          </p:cNvSpPr>
          <p:nvPr>
            <p:ph type="sldNum" sz="quarter" idx="12"/>
          </p:nvPr>
        </p:nvSpPr>
        <p:spPr>
          <a:ln/>
        </p:spPr>
        <p:txBody>
          <a:bodyPr/>
          <a:lstStyle>
            <a:lvl1pPr>
              <a:defRPr/>
            </a:lvl1pPr>
          </a:lstStyle>
          <a:p>
            <a:pPr>
              <a:defRPr/>
            </a:pPr>
            <a:fld id="{A2701638-FD43-43CD-96AC-947E7E5EEFF7}" type="slidenum">
              <a:rPr lang="en-US"/>
              <a:pPr>
                <a:defRPr/>
              </a:pPr>
              <a:t>‹#›</a:t>
            </a:fld>
            <a:endParaRPr lang="en-US"/>
          </a:p>
        </p:txBody>
      </p:sp>
    </p:spTree>
    <p:extLst>
      <p:ext uri="{BB962C8B-B14F-4D97-AF65-F5344CB8AC3E}">
        <p14:creationId xmlns:p14="http://schemas.microsoft.com/office/powerpoint/2010/main" val="34587987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4" name="Rectangle 6"/>
          <p:cNvSpPr>
            <a:spLocks noGrp="1" noChangeArrowheads="1"/>
          </p:cNvSpPr>
          <p:nvPr>
            <p:ph type="sldNum" sz="quarter" idx="12"/>
          </p:nvPr>
        </p:nvSpPr>
        <p:spPr>
          <a:ln/>
        </p:spPr>
        <p:txBody>
          <a:bodyPr/>
          <a:lstStyle>
            <a:lvl1pPr>
              <a:defRPr/>
            </a:lvl1pPr>
          </a:lstStyle>
          <a:p>
            <a:pPr>
              <a:defRPr/>
            </a:pPr>
            <a:fld id="{BD613562-679A-4D07-80A1-BE8EF3AA4EA7}" type="slidenum">
              <a:rPr lang="en-US"/>
              <a:pPr>
                <a:defRPr/>
              </a:pPr>
              <a:t>‹#›</a:t>
            </a:fld>
            <a:endParaRPr lang="en-US"/>
          </a:p>
        </p:txBody>
      </p:sp>
    </p:spTree>
    <p:extLst>
      <p:ext uri="{BB962C8B-B14F-4D97-AF65-F5344CB8AC3E}">
        <p14:creationId xmlns:p14="http://schemas.microsoft.com/office/powerpoint/2010/main" val="7406439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7" name="Rectangle 6"/>
          <p:cNvSpPr>
            <a:spLocks noGrp="1" noChangeArrowheads="1"/>
          </p:cNvSpPr>
          <p:nvPr>
            <p:ph type="sldNum" sz="quarter" idx="12"/>
          </p:nvPr>
        </p:nvSpPr>
        <p:spPr>
          <a:ln/>
        </p:spPr>
        <p:txBody>
          <a:bodyPr/>
          <a:lstStyle>
            <a:lvl1pPr>
              <a:defRPr/>
            </a:lvl1pPr>
          </a:lstStyle>
          <a:p>
            <a:pPr>
              <a:defRPr/>
            </a:pPr>
            <a:fld id="{7041685D-E776-4769-960E-0581C0B02DDA}" type="slidenum">
              <a:rPr lang="en-US"/>
              <a:pPr>
                <a:defRPr/>
              </a:pPr>
              <a:t>‹#›</a:t>
            </a:fld>
            <a:endParaRPr lang="en-US"/>
          </a:p>
        </p:txBody>
      </p:sp>
    </p:spTree>
    <p:extLst>
      <p:ext uri="{BB962C8B-B14F-4D97-AF65-F5344CB8AC3E}">
        <p14:creationId xmlns:p14="http://schemas.microsoft.com/office/powerpoint/2010/main" val="960707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7" name="Rectangle 6"/>
          <p:cNvSpPr>
            <a:spLocks noGrp="1" noChangeArrowheads="1"/>
          </p:cNvSpPr>
          <p:nvPr>
            <p:ph type="sldNum" sz="quarter" idx="12"/>
          </p:nvPr>
        </p:nvSpPr>
        <p:spPr>
          <a:ln/>
        </p:spPr>
        <p:txBody>
          <a:bodyPr/>
          <a:lstStyle>
            <a:lvl1pPr>
              <a:defRPr/>
            </a:lvl1pPr>
          </a:lstStyle>
          <a:p>
            <a:pPr>
              <a:defRPr/>
            </a:pPr>
            <a:fld id="{4B4FC188-753A-440D-99CD-3E47FE41565C}" type="slidenum">
              <a:rPr lang="en-US"/>
              <a:pPr>
                <a:defRPr/>
              </a:pPr>
              <a:t>‹#›</a:t>
            </a:fld>
            <a:endParaRPr lang="en-US"/>
          </a:p>
        </p:txBody>
      </p:sp>
    </p:spTree>
    <p:extLst>
      <p:ext uri="{BB962C8B-B14F-4D97-AF65-F5344CB8AC3E}">
        <p14:creationId xmlns:p14="http://schemas.microsoft.com/office/powerpoint/2010/main" val="30404386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A3700319-8384-417C-B95D-E8A37FB48D3B}" type="slidenum">
              <a:rPr lang="en-US"/>
              <a:pPr>
                <a:defRPr/>
              </a:pPr>
              <a:t>‹#›</a:t>
            </a:fld>
            <a:endParaRPr lang="en-US"/>
          </a:p>
        </p:txBody>
      </p:sp>
    </p:spTree>
    <p:extLst>
      <p:ext uri="{BB962C8B-B14F-4D97-AF65-F5344CB8AC3E}">
        <p14:creationId xmlns:p14="http://schemas.microsoft.com/office/powerpoint/2010/main" val="2911365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Fall 2021</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CVEN 5333 – Physical Hydrology; Gooseff</a:t>
            </a:r>
          </a:p>
        </p:txBody>
      </p:sp>
      <p:sp>
        <p:nvSpPr>
          <p:cNvPr id="6" name="Rectangle 6"/>
          <p:cNvSpPr>
            <a:spLocks noGrp="1" noChangeArrowheads="1"/>
          </p:cNvSpPr>
          <p:nvPr>
            <p:ph type="sldNum" sz="quarter" idx="12"/>
          </p:nvPr>
        </p:nvSpPr>
        <p:spPr>
          <a:ln/>
        </p:spPr>
        <p:txBody>
          <a:bodyPr/>
          <a:lstStyle>
            <a:lvl1pPr>
              <a:defRPr/>
            </a:lvl1pPr>
          </a:lstStyle>
          <a:p>
            <a:pPr>
              <a:defRPr/>
            </a:pPr>
            <a:fld id="{0135D623-CD42-4534-9B2D-D4629AA14834}" type="slidenum">
              <a:rPr lang="en-US"/>
              <a:pPr>
                <a:defRPr/>
              </a:pPr>
              <a:t>‹#›</a:t>
            </a:fld>
            <a:endParaRPr lang="en-US"/>
          </a:p>
        </p:txBody>
      </p:sp>
    </p:spTree>
    <p:extLst>
      <p:ext uri="{BB962C8B-B14F-4D97-AF65-F5344CB8AC3E}">
        <p14:creationId xmlns:p14="http://schemas.microsoft.com/office/powerpoint/2010/main" val="4059006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6.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Fall 2021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CVEN 5333 – Physical Hydrology; Gooseff</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BCBE4-4F24-4B87-AE38-853030423616}" type="slidenum">
              <a:rPr lang="en-US" smtClean="0"/>
              <a:t>‹#›</a:t>
            </a:fld>
            <a:endParaRPr lang="en-US"/>
          </a:p>
        </p:txBody>
      </p:sp>
    </p:spTree>
    <p:extLst>
      <p:ext uri="{BB962C8B-B14F-4D97-AF65-F5344CB8AC3E}">
        <p14:creationId xmlns:p14="http://schemas.microsoft.com/office/powerpoint/2010/main" val="684040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99"/>
                </a:solidFill>
              </a:defRPr>
            </a:lvl1pPr>
          </a:lstStyle>
          <a:p>
            <a:pPr fontAlgn="base">
              <a:spcBef>
                <a:spcPct val="0"/>
              </a:spcBef>
              <a:spcAft>
                <a:spcPct val="0"/>
              </a:spcAft>
              <a:defRPr/>
            </a:pPr>
            <a:r>
              <a:rPr lang="en-US"/>
              <a:t>Fall 2021</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99"/>
                </a:solidFill>
              </a:defRPr>
            </a:lvl1pPr>
          </a:lstStyle>
          <a:p>
            <a:pPr fontAlgn="base">
              <a:spcBef>
                <a:spcPct val="0"/>
              </a:spcBef>
              <a:spcAft>
                <a:spcPct val="0"/>
              </a:spcAft>
              <a:defRPr/>
            </a:pPr>
            <a:r>
              <a:rPr lang="en-US"/>
              <a:t>CVEN 5333 – Physical Hydrology; Gooseff</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99"/>
                </a:solidFill>
              </a:defRPr>
            </a:lvl1pPr>
          </a:lstStyle>
          <a:p>
            <a:pPr fontAlgn="base">
              <a:spcBef>
                <a:spcPct val="0"/>
              </a:spcBef>
              <a:spcAft>
                <a:spcPct val="0"/>
              </a:spcAft>
              <a:defRPr/>
            </a:pPr>
            <a:fld id="{98A77B83-CB5C-4E9F-A907-0B8B2E09DD4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6782205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rgbClr val="7F7F7F"/>
          </a:solidFill>
          <a:latin typeface="+mn-lt"/>
          <a:ea typeface="+mn-ea"/>
          <a:cs typeface="+mn-cs"/>
        </a:defRPr>
      </a:lvl1pPr>
      <a:lvl2pPr marL="742950" indent="-285750" algn="l" rtl="0" eaLnBrk="0" fontAlgn="base" hangingPunct="0">
        <a:spcBef>
          <a:spcPct val="20000"/>
        </a:spcBef>
        <a:spcAft>
          <a:spcPct val="0"/>
        </a:spcAft>
        <a:buChar char="–"/>
        <a:defRPr sz="2800">
          <a:solidFill>
            <a:srgbClr val="7F7F7F"/>
          </a:solidFill>
          <a:latin typeface="+mn-lt"/>
        </a:defRPr>
      </a:lvl2pPr>
      <a:lvl3pPr marL="1143000" indent="-228600" algn="l" rtl="0" eaLnBrk="0" fontAlgn="base" hangingPunct="0">
        <a:spcBef>
          <a:spcPct val="20000"/>
        </a:spcBef>
        <a:spcAft>
          <a:spcPct val="0"/>
        </a:spcAft>
        <a:buChar char="•"/>
        <a:defRPr sz="2400">
          <a:solidFill>
            <a:srgbClr val="7F7F7F"/>
          </a:solidFill>
          <a:latin typeface="+mn-lt"/>
        </a:defRPr>
      </a:lvl3pPr>
      <a:lvl4pPr marL="1600200" indent="-228600" algn="l" rtl="0" eaLnBrk="0" fontAlgn="base" hangingPunct="0">
        <a:spcBef>
          <a:spcPct val="20000"/>
        </a:spcBef>
        <a:spcAft>
          <a:spcPct val="0"/>
        </a:spcAft>
        <a:buChar char="–"/>
        <a:defRPr sz="2000">
          <a:solidFill>
            <a:srgbClr val="7F7F7F"/>
          </a:solidFill>
          <a:latin typeface="+mn-lt"/>
        </a:defRPr>
      </a:lvl4pPr>
      <a:lvl5pPr marL="2057400" indent="-228600" algn="l" rtl="0" eaLnBrk="0" fontAlgn="base" hangingPunct="0">
        <a:spcBef>
          <a:spcPct val="20000"/>
        </a:spcBef>
        <a:spcAft>
          <a:spcPct val="0"/>
        </a:spcAft>
        <a:buChar char="»"/>
        <a:defRPr sz="2000">
          <a:solidFill>
            <a:srgbClr val="7F7F7F"/>
          </a:solidFill>
          <a:latin typeface="+mn-lt"/>
        </a:defRPr>
      </a:lvl5pPr>
      <a:lvl6pPr marL="2514600" indent="-228600" algn="l" rtl="0" fontAlgn="base">
        <a:spcBef>
          <a:spcPct val="20000"/>
        </a:spcBef>
        <a:spcAft>
          <a:spcPct val="0"/>
        </a:spcAft>
        <a:buChar char="»"/>
        <a:defRPr sz="2000">
          <a:solidFill>
            <a:srgbClr val="FFFF99"/>
          </a:solidFill>
          <a:latin typeface="+mn-lt"/>
        </a:defRPr>
      </a:lvl6pPr>
      <a:lvl7pPr marL="2971800" indent="-228600" algn="l" rtl="0" fontAlgn="base">
        <a:spcBef>
          <a:spcPct val="20000"/>
        </a:spcBef>
        <a:spcAft>
          <a:spcPct val="0"/>
        </a:spcAft>
        <a:buChar char="»"/>
        <a:defRPr sz="2000">
          <a:solidFill>
            <a:srgbClr val="FFFF99"/>
          </a:solidFill>
          <a:latin typeface="+mn-lt"/>
        </a:defRPr>
      </a:lvl7pPr>
      <a:lvl8pPr marL="3429000" indent="-228600" algn="l" rtl="0" fontAlgn="base">
        <a:spcBef>
          <a:spcPct val="20000"/>
        </a:spcBef>
        <a:spcAft>
          <a:spcPct val="0"/>
        </a:spcAft>
        <a:buChar char="»"/>
        <a:defRPr sz="2000">
          <a:solidFill>
            <a:srgbClr val="FFFF99"/>
          </a:solidFill>
          <a:latin typeface="+mn-lt"/>
        </a:defRPr>
      </a:lvl8pPr>
      <a:lvl9pPr marL="3886200" indent="-228600" algn="l" rtl="0" fontAlgn="base">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Fall 2021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CVEN 5333 – Physical Hydrology; Gooseff</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EFAB9-C179-4968-B8AA-7F4A66B6CBA7}" type="slidenum">
              <a:rPr lang="en-US" smtClean="0"/>
              <a:pPr/>
              <a:t>‹#›</a:t>
            </a:fld>
            <a:endParaRPr lang="en-US"/>
          </a:p>
        </p:txBody>
      </p:sp>
    </p:spTree>
    <p:extLst>
      <p:ext uri="{BB962C8B-B14F-4D97-AF65-F5344CB8AC3E}">
        <p14:creationId xmlns:p14="http://schemas.microsoft.com/office/powerpoint/2010/main" val="165685077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Fall 2021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CVEN 5333 – Physical Hydrology; Gooseff</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EFAB9-C179-4968-B8AA-7F4A66B6CBA7}" type="slidenum">
              <a:rPr lang="en-US" smtClean="0"/>
              <a:pPr/>
              <a:t>‹#›</a:t>
            </a:fld>
            <a:endParaRPr lang="en-US"/>
          </a:p>
        </p:txBody>
      </p:sp>
    </p:spTree>
    <p:extLst>
      <p:ext uri="{BB962C8B-B14F-4D97-AF65-F5344CB8AC3E}">
        <p14:creationId xmlns:p14="http://schemas.microsoft.com/office/powerpoint/2010/main" val="17028792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Fall 2021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CVEN 5333 – Physical Hydrology; Gooseff</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EFAB9-C179-4968-B8AA-7F4A66B6CBA7}" type="slidenum">
              <a:rPr lang="en-US" smtClean="0"/>
              <a:pPr/>
              <a:t>‹#›</a:t>
            </a:fld>
            <a:endParaRPr lang="en-US"/>
          </a:p>
        </p:txBody>
      </p:sp>
    </p:spTree>
    <p:extLst>
      <p:ext uri="{BB962C8B-B14F-4D97-AF65-F5344CB8AC3E}">
        <p14:creationId xmlns:p14="http://schemas.microsoft.com/office/powerpoint/2010/main" val="129853009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Fall 2021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CVEN 5333 – Physical Hydrology; Gooseff</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EFAB9-C179-4968-B8AA-7F4A66B6CBA7}" type="slidenum">
              <a:rPr lang="en-US" smtClean="0"/>
              <a:pPr/>
              <a:t>‹#›</a:t>
            </a:fld>
            <a:endParaRPr lang="en-US"/>
          </a:p>
        </p:txBody>
      </p:sp>
    </p:spTree>
    <p:extLst>
      <p:ext uri="{BB962C8B-B14F-4D97-AF65-F5344CB8AC3E}">
        <p14:creationId xmlns:p14="http://schemas.microsoft.com/office/powerpoint/2010/main" val="135601336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Fall 2021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CVEN 5333 – Physical Hydrology; Gooseff</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EFAB9-C179-4968-B8AA-7F4A66B6CBA7}" type="slidenum">
              <a:rPr lang="en-US" smtClean="0"/>
              <a:pPr/>
              <a:t>‹#›</a:t>
            </a:fld>
            <a:endParaRPr lang="en-US"/>
          </a:p>
        </p:txBody>
      </p:sp>
    </p:spTree>
    <p:extLst>
      <p:ext uri="{BB962C8B-B14F-4D97-AF65-F5344CB8AC3E}">
        <p14:creationId xmlns:p14="http://schemas.microsoft.com/office/powerpoint/2010/main" val="153818533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6B9FF643-42E7-41BE-B294-6517A280EEA1}" type="datetimeFigureOut">
              <a:rPr lang="en-US" smtClean="0">
                <a:solidFill>
                  <a:prstClr val="black">
                    <a:tint val="75000"/>
                  </a:prstClr>
                </a:solidFill>
                <a:latin typeface="Calibri"/>
                <a:cs typeface="Arial" charset="0"/>
              </a:rPr>
              <a:pPr eaLnBrk="1" fontAlgn="auto" hangingPunct="1">
                <a:spcBef>
                  <a:spcPts val="0"/>
                </a:spcBef>
                <a:spcAft>
                  <a:spcPts val="0"/>
                </a:spcAft>
              </a:pPr>
              <a:t>11/7/2022</a:t>
            </a:fld>
            <a:endParaRPr lang="en-US">
              <a:solidFill>
                <a:prstClr val="black">
                  <a:tint val="75000"/>
                </a:prstClr>
              </a:solidFill>
              <a:latin typeface="Calibri"/>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5B569F4-6563-4799-8C3F-C5ED3E9CD25E}" type="slidenum">
              <a:rPr lang="en-US" smtClean="0">
                <a:solidFill>
                  <a:prstClr val="black">
                    <a:tint val="75000"/>
                  </a:prstClr>
                </a:solidFill>
                <a:latin typeface="Calibri"/>
                <a:cs typeface="Arial" charset="0"/>
              </a:rPr>
              <a:pPr eaLnBrk="1" fontAlgn="auto" hangingPunct="1">
                <a:spcBef>
                  <a:spcPts val="0"/>
                </a:spcBef>
                <a:spcAft>
                  <a:spcPts val="0"/>
                </a:spcAft>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37766953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r>
              <a:rPr lang="en-US">
                <a:solidFill>
                  <a:srgbClr val="000000"/>
                </a:solidFill>
              </a:rPr>
              <a:t>Fall 2021</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r>
              <a:rPr lang="en-US">
                <a:solidFill>
                  <a:srgbClr val="000000"/>
                </a:solidFill>
              </a:rPr>
              <a:t>CVEN 5333 – Physical Hydrology; Gooseff</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918429BB-BFCC-4DCA-9164-A71D09169B46}"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9590185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Fall 2021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94044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Fall 2021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811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Fall 2021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CVEN 5333 – Physical Hydrology; Gooseff</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0EB1F-8CAF-41C5-9C9A-39E5F2B7D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224203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99"/>
                </a:solidFill>
              </a:defRPr>
            </a:lvl1pPr>
          </a:lstStyle>
          <a:p>
            <a:pPr fontAlgn="base">
              <a:spcBef>
                <a:spcPct val="0"/>
              </a:spcBef>
              <a:spcAft>
                <a:spcPct val="0"/>
              </a:spcAft>
              <a:defRPr/>
            </a:pPr>
            <a:r>
              <a:rPr lang="en-US"/>
              <a:t>Fall 2021</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99"/>
                </a:solidFill>
              </a:defRPr>
            </a:lvl1pPr>
          </a:lstStyle>
          <a:p>
            <a:pPr fontAlgn="base">
              <a:spcBef>
                <a:spcPct val="0"/>
              </a:spcBef>
              <a:spcAft>
                <a:spcPct val="0"/>
              </a:spcAft>
              <a:defRPr/>
            </a:pPr>
            <a:r>
              <a:rPr lang="en-US"/>
              <a:t>CVEN 5333 – Physical Hydrology; Gooseff</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99"/>
                </a:solidFill>
              </a:defRPr>
            </a:lvl1pPr>
          </a:lstStyle>
          <a:p>
            <a:pPr fontAlgn="base">
              <a:spcBef>
                <a:spcPct val="0"/>
              </a:spcBef>
              <a:spcAft>
                <a:spcPct val="0"/>
              </a:spcAft>
              <a:defRPr/>
            </a:pPr>
            <a:fld id="{98A77B83-CB5C-4E9F-A907-0B8B2E09DD4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0376633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rgbClr val="7F7F7F"/>
          </a:solidFill>
          <a:latin typeface="+mn-lt"/>
          <a:ea typeface="+mn-ea"/>
          <a:cs typeface="+mn-cs"/>
        </a:defRPr>
      </a:lvl1pPr>
      <a:lvl2pPr marL="742950" indent="-285750" algn="l" rtl="0" eaLnBrk="0" fontAlgn="base" hangingPunct="0">
        <a:spcBef>
          <a:spcPct val="20000"/>
        </a:spcBef>
        <a:spcAft>
          <a:spcPct val="0"/>
        </a:spcAft>
        <a:buChar char="–"/>
        <a:defRPr sz="2800">
          <a:solidFill>
            <a:srgbClr val="7F7F7F"/>
          </a:solidFill>
          <a:latin typeface="+mn-lt"/>
        </a:defRPr>
      </a:lvl2pPr>
      <a:lvl3pPr marL="1143000" indent="-228600" algn="l" rtl="0" eaLnBrk="0" fontAlgn="base" hangingPunct="0">
        <a:spcBef>
          <a:spcPct val="20000"/>
        </a:spcBef>
        <a:spcAft>
          <a:spcPct val="0"/>
        </a:spcAft>
        <a:buChar char="•"/>
        <a:defRPr sz="2400">
          <a:solidFill>
            <a:srgbClr val="7F7F7F"/>
          </a:solidFill>
          <a:latin typeface="+mn-lt"/>
        </a:defRPr>
      </a:lvl3pPr>
      <a:lvl4pPr marL="1600200" indent="-228600" algn="l" rtl="0" eaLnBrk="0" fontAlgn="base" hangingPunct="0">
        <a:spcBef>
          <a:spcPct val="20000"/>
        </a:spcBef>
        <a:spcAft>
          <a:spcPct val="0"/>
        </a:spcAft>
        <a:buChar char="–"/>
        <a:defRPr sz="2000">
          <a:solidFill>
            <a:srgbClr val="7F7F7F"/>
          </a:solidFill>
          <a:latin typeface="+mn-lt"/>
        </a:defRPr>
      </a:lvl4pPr>
      <a:lvl5pPr marL="2057400" indent="-228600" algn="l" rtl="0" eaLnBrk="0" fontAlgn="base" hangingPunct="0">
        <a:spcBef>
          <a:spcPct val="20000"/>
        </a:spcBef>
        <a:spcAft>
          <a:spcPct val="0"/>
        </a:spcAft>
        <a:buChar char="»"/>
        <a:defRPr sz="2000">
          <a:solidFill>
            <a:srgbClr val="7F7F7F"/>
          </a:solidFill>
          <a:latin typeface="+mn-lt"/>
        </a:defRPr>
      </a:lvl5pPr>
      <a:lvl6pPr marL="2514600" indent="-228600" algn="l" rtl="0" fontAlgn="base">
        <a:spcBef>
          <a:spcPct val="20000"/>
        </a:spcBef>
        <a:spcAft>
          <a:spcPct val="0"/>
        </a:spcAft>
        <a:buChar char="»"/>
        <a:defRPr sz="2000">
          <a:solidFill>
            <a:srgbClr val="FFFF99"/>
          </a:solidFill>
          <a:latin typeface="+mn-lt"/>
        </a:defRPr>
      </a:lvl6pPr>
      <a:lvl7pPr marL="2971800" indent="-228600" algn="l" rtl="0" fontAlgn="base">
        <a:spcBef>
          <a:spcPct val="20000"/>
        </a:spcBef>
        <a:spcAft>
          <a:spcPct val="0"/>
        </a:spcAft>
        <a:buChar char="»"/>
        <a:defRPr sz="2000">
          <a:solidFill>
            <a:srgbClr val="FFFF99"/>
          </a:solidFill>
          <a:latin typeface="+mn-lt"/>
        </a:defRPr>
      </a:lvl7pPr>
      <a:lvl8pPr marL="3429000" indent="-228600" algn="l" rtl="0" fontAlgn="base">
        <a:spcBef>
          <a:spcPct val="20000"/>
        </a:spcBef>
        <a:spcAft>
          <a:spcPct val="0"/>
        </a:spcAft>
        <a:buChar char="»"/>
        <a:defRPr sz="2000">
          <a:solidFill>
            <a:srgbClr val="FFFF99"/>
          </a:solidFill>
          <a:latin typeface="+mn-lt"/>
        </a:defRPr>
      </a:lvl8pPr>
      <a:lvl9pPr marL="3886200" indent="-228600" algn="l" rtl="0" fontAlgn="base">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99"/>
                </a:solidFill>
              </a:defRPr>
            </a:lvl1pPr>
          </a:lstStyle>
          <a:p>
            <a:pPr fontAlgn="base">
              <a:spcBef>
                <a:spcPct val="0"/>
              </a:spcBef>
              <a:spcAft>
                <a:spcPct val="0"/>
              </a:spcAft>
              <a:defRPr/>
            </a:pPr>
            <a:r>
              <a:rPr lang="en-US"/>
              <a:t>Fall 2021</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99"/>
                </a:solidFill>
              </a:defRPr>
            </a:lvl1pPr>
          </a:lstStyle>
          <a:p>
            <a:pPr fontAlgn="base">
              <a:spcBef>
                <a:spcPct val="0"/>
              </a:spcBef>
              <a:spcAft>
                <a:spcPct val="0"/>
              </a:spcAft>
              <a:defRPr/>
            </a:pPr>
            <a:r>
              <a:rPr lang="en-US"/>
              <a:t>CVEN 5333 – Physical Hydrology; Gooseff</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99"/>
                </a:solidFill>
              </a:defRPr>
            </a:lvl1pPr>
          </a:lstStyle>
          <a:p>
            <a:pPr fontAlgn="base">
              <a:spcBef>
                <a:spcPct val="0"/>
              </a:spcBef>
              <a:spcAft>
                <a:spcPct val="0"/>
              </a:spcAft>
              <a:defRPr/>
            </a:pPr>
            <a:fld id="{98A77B83-CB5C-4E9F-A907-0B8B2E09DD4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0919060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rgbClr val="7F7F7F"/>
          </a:solidFill>
          <a:latin typeface="+mn-lt"/>
          <a:ea typeface="+mn-ea"/>
          <a:cs typeface="+mn-cs"/>
        </a:defRPr>
      </a:lvl1pPr>
      <a:lvl2pPr marL="742950" indent="-285750" algn="l" rtl="0" eaLnBrk="0" fontAlgn="base" hangingPunct="0">
        <a:spcBef>
          <a:spcPct val="20000"/>
        </a:spcBef>
        <a:spcAft>
          <a:spcPct val="0"/>
        </a:spcAft>
        <a:buChar char="–"/>
        <a:defRPr sz="2800">
          <a:solidFill>
            <a:srgbClr val="7F7F7F"/>
          </a:solidFill>
          <a:latin typeface="+mn-lt"/>
        </a:defRPr>
      </a:lvl2pPr>
      <a:lvl3pPr marL="1143000" indent="-228600" algn="l" rtl="0" eaLnBrk="0" fontAlgn="base" hangingPunct="0">
        <a:spcBef>
          <a:spcPct val="20000"/>
        </a:spcBef>
        <a:spcAft>
          <a:spcPct val="0"/>
        </a:spcAft>
        <a:buChar char="•"/>
        <a:defRPr sz="2400">
          <a:solidFill>
            <a:srgbClr val="7F7F7F"/>
          </a:solidFill>
          <a:latin typeface="+mn-lt"/>
        </a:defRPr>
      </a:lvl3pPr>
      <a:lvl4pPr marL="1600200" indent="-228600" algn="l" rtl="0" eaLnBrk="0" fontAlgn="base" hangingPunct="0">
        <a:spcBef>
          <a:spcPct val="20000"/>
        </a:spcBef>
        <a:spcAft>
          <a:spcPct val="0"/>
        </a:spcAft>
        <a:buChar char="–"/>
        <a:defRPr sz="2000">
          <a:solidFill>
            <a:srgbClr val="7F7F7F"/>
          </a:solidFill>
          <a:latin typeface="+mn-lt"/>
        </a:defRPr>
      </a:lvl4pPr>
      <a:lvl5pPr marL="2057400" indent="-228600" algn="l" rtl="0" eaLnBrk="0" fontAlgn="base" hangingPunct="0">
        <a:spcBef>
          <a:spcPct val="20000"/>
        </a:spcBef>
        <a:spcAft>
          <a:spcPct val="0"/>
        </a:spcAft>
        <a:buChar char="»"/>
        <a:defRPr sz="2000">
          <a:solidFill>
            <a:srgbClr val="7F7F7F"/>
          </a:solidFill>
          <a:latin typeface="+mn-lt"/>
        </a:defRPr>
      </a:lvl5pPr>
      <a:lvl6pPr marL="2514600" indent="-228600" algn="l" rtl="0" fontAlgn="base">
        <a:spcBef>
          <a:spcPct val="20000"/>
        </a:spcBef>
        <a:spcAft>
          <a:spcPct val="0"/>
        </a:spcAft>
        <a:buChar char="»"/>
        <a:defRPr sz="2000">
          <a:solidFill>
            <a:srgbClr val="FFFF99"/>
          </a:solidFill>
          <a:latin typeface="+mn-lt"/>
        </a:defRPr>
      </a:lvl6pPr>
      <a:lvl7pPr marL="2971800" indent="-228600" algn="l" rtl="0" fontAlgn="base">
        <a:spcBef>
          <a:spcPct val="20000"/>
        </a:spcBef>
        <a:spcAft>
          <a:spcPct val="0"/>
        </a:spcAft>
        <a:buChar char="»"/>
        <a:defRPr sz="2000">
          <a:solidFill>
            <a:srgbClr val="FFFF99"/>
          </a:solidFill>
          <a:latin typeface="+mn-lt"/>
        </a:defRPr>
      </a:lvl7pPr>
      <a:lvl8pPr marL="3429000" indent="-228600" algn="l" rtl="0" fontAlgn="base">
        <a:spcBef>
          <a:spcPct val="20000"/>
        </a:spcBef>
        <a:spcAft>
          <a:spcPct val="0"/>
        </a:spcAft>
        <a:buChar char="»"/>
        <a:defRPr sz="2000">
          <a:solidFill>
            <a:srgbClr val="FFFF99"/>
          </a:solidFill>
          <a:latin typeface="+mn-lt"/>
        </a:defRPr>
      </a:lvl8pPr>
      <a:lvl9pPr marL="3886200" indent="-228600" algn="l" rtl="0" fontAlgn="base">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99"/>
                </a:solidFill>
              </a:defRPr>
            </a:lvl1pPr>
          </a:lstStyle>
          <a:p>
            <a:pPr fontAlgn="base">
              <a:spcBef>
                <a:spcPct val="0"/>
              </a:spcBef>
              <a:spcAft>
                <a:spcPct val="0"/>
              </a:spcAft>
              <a:defRPr/>
            </a:pPr>
            <a:r>
              <a:rPr lang="en-US"/>
              <a:t>Fall 2021</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99"/>
                </a:solidFill>
              </a:defRPr>
            </a:lvl1pPr>
          </a:lstStyle>
          <a:p>
            <a:pPr fontAlgn="base">
              <a:spcBef>
                <a:spcPct val="0"/>
              </a:spcBef>
              <a:spcAft>
                <a:spcPct val="0"/>
              </a:spcAft>
              <a:defRPr/>
            </a:pPr>
            <a:r>
              <a:rPr lang="en-US"/>
              <a:t>CVEN 5333 – Physical Hydrology; Gooseff</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99"/>
                </a:solidFill>
              </a:defRPr>
            </a:lvl1pPr>
          </a:lstStyle>
          <a:p>
            <a:pPr fontAlgn="base">
              <a:spcBef>
                <a:spcPct val="0"/>
              </a:spcBef>
              <a:spcAft>
                <a:spcPct val="0"/>
              </a:spcAft>
              <a:defRPr/>
            </a:pPr>
            <a:fld id="{98A77B83-CB5C-4E9F-A907-0B8B2E09DD4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66022719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sldNum="0"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rgbClr val="7F7F7F"/>
          </a:solidFill>
          <a:latin typeface="+mn-lt"/>
          <a:ea typeface="+mn-ea"/>
          <a:cs typeface="+mn-cs"/>
        </a:defRPr>
      </a:lvl1pPr>
      <a:lvl2pPr marL="742950" indent="-285750" algn="l" rtl="0" eaLnBrk="0" fontAlgn="base" hangingPunct="0">
        <a:spcBef>
          <a:spcPct val="20000"/>
        </a:spcBef>
        <a:spcAft>
          <a:spcPct val="0"/>
        </a:spcAft>
        <a:buChar char="–"/>
        <a:defRPr sz="2800">
          <a:solidFill>
            <a:srgbClr val="7F7F7F"/>
          </a:solidFill>
          <a:latin typeface="+mn-lt"/>
        </a:defRPr>
      </a:lvl2pPr>
      <a:lvl3pPr marL="1143000" indent="-228600" algn="l" rtl="0" eaLnBrk="0" fontAlgn="base" hangingPunct="0">
        <a:spcBef>
          <a:spcPct val="20000"/>
        </a:spcBef>
        <a:spcAft>
          <a:spcPct val="0"/>
        </a:spcAft>
        <a:buChar char="•"/>
        <a:defRPr sz="2400">
          <a:solidFill>
            <a:srgbClr val="7F7F7F"/>
          </a:solidFill>
          <a:latin typeface="+mn-lt"/>
        </a:defRPr>
      </a:lvl3pPr>
      <a:lvl4pPr marL="1600200" indent="-228600" algn="l" rtl="0" eaLnBrk="0" fontAlgn="base" hangingPunct="0">
        <a:spcBef>
          <a:spcPct val="20000"/>
        </a:spcBef>
        <a:spcAft>
          <a:spcPct val="0"/>
        </a:spcAft>
        <a:buChar char="–"/>
        <a:defRPr sz="2000">
          <a:solidFill>
            <a:srgbClr val="7F7F7F"/>
          </a:solidFill>
          <a:latin typeface="+mn-lt"/>
        </a:defRPr>
      </a:lvl4pPr>
      <a:lvl5pPr marL="2057400" indent="-228600" algn="l" rtl="0" eaLnBrk="0" fontAlgn="base" hangingPunct="0">
        <a:spcBef>
          <a:spcPct val="20000"/>
        </a:spcBef>
        <a:spcAft>
          <a:spcPct val="0"/>
        </a:spcAft>
        <a:buChar char="»"/>
        <a:defRPr sz="2000">
          <a:solidFill>
            <a:srgbClr val="7F7F7F"/>
          </a:solidFill>
          <a:latin typeface="+mn-lt"/>
        </a:defRPr>
      </a:lvl5pPr>
      <a:lvl6pPr marL="2514600" indent="-228600" algn="l" rtl="0" fontAlgn="base">
        <a:spcBef>
          <a:spcPct val="20000"/>
        </a:spcBef>
        <a:spcAft>
          <a:spcPct val="0"/>
        </a:spcAft>
        <a:buChar char="»"/>
        <a:defRPr sz="2000">
          <a:solidFill>
            <a:srgbClr val="FFFF99"/>
          </a:solidFill>
          <a:latin typeface="+mn-lt"/>
        </a:defRPr>
      </a:lvl6pPr>
      <a:lvl7pPr marL="2971800" indent="-228600" algn="l" rtl="0" fontAlgn="base">
        <a:spcBef>
          <a:spcPct val="20000"/>
        </a:spcBef>
        <a:spcAft>
          <a:spcPct val="0"/>
        </a:spcAft>
        <a:buChar char="»"/>
        <a:defRPr sz="2000">
          <a:solidFill>
            <a:srgbClr val="FFFF99"/>
          </a:solidFill>
          <a:latin typeface="+mn-lt"/>
        </a:defRPr>
      </a:lvl7pPr>
      <a:lvl8pPr marL="3429000" indent="-228600" algn="l" rtl="0" fontAlgn="base">
        <a:spcBef>
          <a:spcPct val="20000"/>
        </a:spcBef>
        <a:spcAft>
          <a:spcPct val="0"/>
        </a:spcAft>
        <a:buChar char="»"/>
        <a:defRPr sz="2000">
          <a:solidFill>
            <a:srgbClr val="FFFF99"/>
          </a:solidFill>
          <a:latin typeface="+mn-lt"/>
        </a:defRPr>
      </a:lvl8pPr>
      <a:lvl9pPr marL="3886200" indent="-228600" algn="l" rtl="0" fontAlgn="base">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99"/>
                </a:solidFill>
              </a:defRPr>
            </a:lvl1pPr>
          </a:lstStyle>
          <a:p>
            <a:pPr fontAlgn="base">
              <a:spcBef>
                <a:spcPct val="0"/>
              </a:spcBef>
              <a:spcAft>
                <a:spcPct val="0"/>
              </a:spcAft>
              <a:defRPr/>
            </a:pPr>
            <a:r>
              <a:rPr lang="en-US"/>
              <a:t>Fall 2021</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99"/>
                </a:solidFill>
              </a:defRPr>
            </a:lvl1pPr>
          </a:lstStyle>
          <a:p>
            <a:pPr fontAlgn="base">
              <a:spcBef>
                <a:spcPct val="0"/>
              </a:spcBef>
              <a:spcAft>
                <a:spcPct val="0"/>
              </a:spcAft>
              <a:defRPr/>
            </a:pPr>
            <a:r>
              <a:rPr lang="en-US"/>
              <a:t>CVEN 5333 – Physical Hydrology; Gooseff</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99"/>
                </a:solidFill>
              </a:defRPr>
            </a:lvl1pPr>
          </a:lstStyle>
          <a:p>
            <a:pPr fontAlgn="base">
              <a:spcBef>
                <a:spcPct val="0"/>
              </a:spcBef>
              <a:spcAft>
                <a:spcPct val="0"/>
              </a:spcAft>
              <a:defRPr/>
            </a:pPr>
            <a:fld id="{98A77B83-CB5C-4E9F-A907-0B8B2E09DD4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0293773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sldNum="0"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rgbClr val="7F7F7F"/>
          </a:solidFill>
          <a:latin typeface="+mn-lt"/>
          <a:ea typeface="+mn-ea"/>
          <a:cs typeface="+mn-cs"/>
        </a:defRPr>
      </a:lvl1pPr>
      <a:lvl2pPr marL="742950" indent="-285750" algn="l" rtl="0" eaLnBrk="0" fontAlgn="base" hangingPunct="0">
        <a:spcBef>
          <a:spcPct val="20000"/>
        </a:spcBef>
        <a:spcAft>
          <a:spcPct val="0"/>
        </a:spcAft>
        <a:buChar char="–"/>
        <a:defRPr sz="2800">
          <a:solidFill>
            <a:srgbClr val="7F7F7F"/>
          </a:solidFill>
          <a:latin typeface="+mn-lt"/>
        </a:defRPr>
      </a:lvl2pPr>
      <a:lvl3pPr marL="1143000" indent="-228600" algn="l" rtl="0" eaLnBrk="0" fontAlgn="base" hangingPunct="0">
        <a:spcBef>
          <a:spcPct val="20000"/>
        </a:spcBef>
        <a:spcAft>
          <a:spcPct val="0"/>
        </a:spcAft>
        <a:buChar char="•"/>
        <a:defRPr sz="2400">
          <a:solidFill>
            <a:srgbClr val="7F7F7F"/>
          </a:solidFill>
          <a:latin typeface="+mn-lt"/>
        </a:defRPr>
      </a:lvl3pPr>
      <a:lvl4pPr marL="1600200" indent="-228600" algn="l" rtl="0" eaLnBrk="0" fontAlgn="base" hangingPunct="0">
        <a:spcBef>
          <a:spcPct val="20000"/>
        </a:spcBef>
        <a:spcAft>
          <a:spcPct val="0"/>
        </a:spcAft>
        <a:buChar char="–"/>
        <a:defRPr sz="2000">
          <a:solidFill>
            <a:srgbClr val="7F7F7F"/>
          </a:solidFill>
          <a:latin typeface="+mn-lt"/>
        </a:defRPr>
      </a:lvl4pPr>
      <a:lvl5pPr marL="2057400" indent="-228600" algn="l" rtl="0" eaLnBrk="0" fontAlgn="base" hangingPunct="0">
        <a:spcBef>
          <a:spcPct val="20000"/>
        </a:spcBef>
        <a:spcAft>
          <a:spcPct val="0"/>
        </a:spcAft>
        <a:buChar char="»"/>
        <a:defRPr sz="2000">
          <a:solidFill>
            <a:srgbClr val="7F7F7F"/>
          </a:solidFill>
          <a:latin typeface="+mn-lt"/>
        </a:defRPr>
      </a:lvl5pPr>
      <a:lvl6pPr marL="2514600" indent="-228600" algn="l" rtl="0" fontAlgn="base">
        <a:spcBef>
          <a:spcPct val="20000"/>
        </a:spcBef>
        <a:spcAft>
          <a:spcPct val="0"/>
        </a:spcAft>
        <a:buChar char="»"/>
        <a:defRPr sz="2000">
          <a:solidFill>
            <a:srgbClr val="FFFF99"/>
          </a:solidFill>
          <a:latin typeface="+mn-lt"/>
        </a:defRPr>
      </a:lvl6pPr>
      <a:lvl7pPr marL="2971800" indent="-228600" algn="l" rtl="0" fontAlgn="base">
        <a:spcBef>
          <a:spcPct val="20000"/>
        </a:spcBef>
        <a:spcAft>
          <a:spcPct val="0"/>
        </a:spcAft>
        <a:buChar char="»"/>
        <a:defRPr sz="2000">
          <a:solidFill>
            <a:srgbClr val="FFFF99"/>
          </a:solidFill>
          <a:latin typeface="+mn-lt"/>
        </a:defRPr>
      </a:lvl7pPr>
      <a:lvl8pPr marL="3429000" indent="-228600" algn="l" rtl="0" fontAlgn="base">
        <a:spcBef>
          <a:spcPct val="20000"/>
        </a:spcBef>
        <a:spcAft>
          <a:spcPct val="0"/>
        </a:spcAft>
        <a:buChar char="»"/>
        <a:defRPr sz="2000">
          <a:solidFill>
            <a:srgbClr val="FFFF99"/>
          </a:solidFill>
          <a:latin typeface="+mn-lt"/>
        </a:defRPr>
      </a:lvl8pPr>
      <a:lvl9pPr marL="3886200" indent="-228600" algn="l" rtl="0" fontAlgn="base">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ivil.colorado.edu/~balajir/CVEN5333" TargetMode="External"/><Relationship Id="rId2" Type="http://schemas.openxmlformats.org/officeDocument/2006/relationships/hyperlink" Target="mailto:balajir@colorado.ed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40.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2.xml"/><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3.xml"/><Relationship Id="rId1" Type="http://schemas.openxmlformats.org/officeDocument/2006/relationships/slideLayout" Target="../slideLayouts/slideLayout6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4.xml"/><Relationship Id="rId1" Type="http://schemas.openxmlformats.org/officeDocument/2006/relationships/slideLayout" Target="../slideLayouts/slideLayout6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6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7.xml"/><Relationship Id="rId1" Type="http://schemas.openxmlformats.org/officeDocument/2006/relationships/slideLayout" Target="../slideLayouts/slideLayout5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8.xml"/><Relationship Id="rId1" Type="http://schemas.openxmlformats.org/officeDocument/2006/relationships/slideLayout" Target="../slideLayouts/slideLayout57.xml"/></Relationships>
</file>

<file path=ppt/slides/_rels/slide10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9.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40.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0.xml"/><Relationship Id="rId1" Type="http://schemas.openxmlformats.org/officeDocument/2006/relationships/slideLayout" Target="../slideLayouts/slideLayout62.xml"/><Relationship Id="rId5" Type="http://schemas.openxmlformats.org/officeDocument/2006/relationships/image" Target="../media/image124.png"/><Relationship Id="rId4" Type="http://schemas.openxmlformats.org/officeDocument/2006/relationships/image" Target="../media/image12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2.xml"/><Relationship Id="rId1" Type="http://schemas.openxmlformats.org/officeDocument/2006/relationships/slideLayout" Target="../slideLayouts/slideLayout62.xml"/><Relationship Id="rId4" Type="http://schemas.openxmlformats.org/officeDocument/2006/relationships/image" Target="../media/image126.png"/></Relationships>
</file>

<file path=ppt/slides/_rels/slide11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3.xml"/><Relationship Id="rId1" Type="http://schemas.openxmlformats.org/officeDocument/2006/relationships/slideLayout" Target="../slideLayouts/slideLayout62.xml"/><Relationship Id="rId4" Type="http://schemas.openxmlformats.org/officeDocument/2006/relationships/image" Target="../media/image128.jpeg"/></Relationships>
</file>

<file path=ppt/slides/_rels/slide11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4.xml"/><Relationship Id="rId1" Type="http://schemas.openxmlformats.org/officeDocument/2006/relationships/slideLayout" Target="../slideLayouts/slideLayout6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5.xml"/><Relationship Id="rId1" Type="http://schemas.openxmlformats.org/officeDocument/2006/relationships/slideLayout" Target="../slideLayouts/slideLayout57.xml"/></Relationships>
</file>

<file path=ppt/slides/_rels/slide11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31.wmf"/><Relationship Id="rId7" Type="http://schemas.openxmlformats.org/officeDocument/2006/relationships/image" Target="../media/image630.png"/><Relationship Id="rId2" Type="http://schemas.openxmlformats.org/officeDocument/2006/relationships/oleObject" Target="../embeddings/oleObject26.bin"/><Relationship Id="rId1" Type="http://schemas.openxmlformats.org/officeDocument/2006/relationships/slideLayout" Target="../slideLayouts/slideLayout26.xml"/><Relationship Id="rId6" Type="http://schemas.openxmlformats.org/officeDocument/2006/relationships/image" Target="../media/image510.png"/><Relationship Id="rId11" Type="http://schemas.openxmlformats.org/officeDocument/2006/relationships/image" Target="../media/image134.png"/><Relationship Id="rId5" Type="http://schemas.openxmlformats.org/officeDocument/2006/relationships/image" Target="../media/image420.png"/><Relationship Id="rId10" Type="http://schemas.openxmlformats.org/officeDocument/2006/relationships/image" Target="../media/image90.png"/><Relationship Id="rId9" Type="http://schemas.openxmlformats.org/officeDocument/2006/relationships/image" Target="../media/image133.png"/></Relationships>
</file>

<file path=ppt/slides/_rels/slide11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00.png"/><Relationship Id="rId1" Type="http://schemas.openxmlformats.org/officeDocument/2006/relationships/slideLayout" Target="../slideLayouts/slideLayout37.xml"/><Relationship Id="rId5" Type="http://schemas.openxmlformats.org/officeDocument/2006/relationships/image" Target="../media/image190.png"/><Relationship Id="rId4" Type="http://schemas.openxmlformats.org/officeDocument/2006/relationships/image" Target="../media/image180.png"/></Relationships>
</file>

<file path=ppt/slides/_rels/slide12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png"/><Relationship Id="rId1" Type="http://schemas.openxmlformats.org/officeDocument/2006/relationships/slideLayout" Target="../slideLayouts/slideLayout37.xml"/><Relationship Id="rId4" Type="http://schemas.openxmlformats.org/officeDocument/2006/relationships/image" Target="../media/image142.png"/></Relationships>
</file>

<file path=ppt/slides/_rels/slide12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8.xml"/></Relationships>
</file>

<file path=ppt/slides/_rels/slide131.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notesSlide" Target="../notesSlides/notesSlide68.xml"/><Relationship Id="rId1" Type="http://schemas.openxmlformats.org/officeDocument/2006/relationships/slideLayout" Target="../slideLayouts/slideLayout68.xml"/></Relationships>
</file>

<file path=ppt/slides/_rels/slide13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50.xml"/></Relationships>
</file>

<file path=ppt/slides/_rels/slide13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5.xml"/></Relationships>
</file>

<file path=ppt/slides/_rels/slide1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8.xml"/><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5.xml"/></Relationships>
</file>

<file path=ppt/slides/_rels/slide2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125.xml"/><Relationship Id="rId5" Type="http://schemas.openxmlformats.org/officeDocument/2006/relationships/image" Target="../media/image18.tiff"/><Relationship Id="rId4" Type="http://schemas.openxmlformats.org/officeDocument/2006/relationships/image" Target="../media/image17.tiff"/></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5.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wmf"/><Relationship Id="rId2" Type="http://schemas.openxmlformats.org/officeDocument/2006/relationships/notesSlide" Target="../notesSlides/notesSlide14.xml"/><Relationship Id="rId1" Type="http://schemas.openxmlformats.org/officeDocument/2006/relationships/slideLayout" Target="../slideLayouts/slideLayout162.xml"/><Relationship Id="rId6" Type="http://schemas.openxmlformats.org/officeDocument/2006/relationships/oleObject" Target="../embeddings/oleObject2.bin"/><Relationship Id="rId5" Type="http://schemas.openxmlformats.org/officeDocument/2006/relationships/image" Target="../media/image29.w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51.xml"/></Relationships>
</file>

<file path=ppt/slides/_rels/slide36.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6.xml"/><Relationship Id="rId1" Type="http://schemas.openxmlformats.org/officeDocument/2006/relationships/slideLayout" Target="../slideLayouts/slideLayout151.xml"/></Relationships>
</file>

<file path=ppt/slides/_rels/slide3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7.xml"/><Relationship Id="rId1" Type="http://schemas.openxmlformats.org/officeDocument/2006/relationships/slideLayout" Target="../slideLayouts/slideLayout151.xml"/><Relationship Id="rId4" Type="http://schemas.openxmlformats.org/officeDocument/2006/relationships/image" Target="../media/image260.png"/></Relationships>
</file>

<file path=ppt/slides/_rels/slide38.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8.xml"/><Relationship Id="rId1" Type="http://schemas.openxmlformats.org/officeDocument/2006/relationships/slideLayout" Target="../slideLayouts/slideLayout151.xml"/></Relationships>
</file>

<file path=ppt/slides/_rels/slide3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xml"/><Relationship Id="rId1" Type="http://schemas.openxmlformats.org/officeDocument/2006/relationships/slideLayout" Target="../slideLayouts/slideLayout151.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1.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74.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9.xml"/><Relationship Id="rId5" Type="http://schemas.openxmlformats.org/officeDocument/2006/relationships/image" Target="../media/image40.wmf"/><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4.xml"/><Relationship Id="rId1" Type="http://schemas.openxmlformats.org/officeDocument/2006/relationships/slideLayout" Target="../slideLayouts/slideLayout164.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7.xml"/><Relationship Id="rId5" Type="http://schemas.openxmlformats.org/officeDocument/2006/relationships/image" Target="../media/image46.jpeg"/><Relationship Id="rId4" Type="http://schemas.openxmlformats.org/officeDocument/2006/relationships/image" Target="../media/image45.jpeg"/></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slideLayout" Target="../slideLayouts/slideLayout17.xml"/><Relationship Id="rId5" Type="http://schemas.openxmlformats.org/officeDocument/2006/relationships/image" Target="../media/image49.jpeg"/><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64.xml"/><Relationship Id="rId5" Type="http://schemas.openxmlformats.org/officeDocument/2006/relationships/image" Target="../media/image12.emf"/><Relationship Id="rId4" Type="http://schemas.openxmlformats.org/officeDocument/2006/relationships/customXml" Target="../ink/ink1.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64.xml"/><Relationship Id="rId4" Type="http://schemas.openxmlformats.org/officeDocument/2006/relationships/image" Target="../media/image143.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52.jpeg"/><Relationship Id="rId1" Type="http://schemas.openxmlformats.org/officeDocument/2006/relationships/slideLayout" Target="../slideLayouts/slideLayout181.xml"/><Relationship Id="rId6" Type="http://schemas.openxmlformats.org/officeDocument/2006/relationships/image" Target="../media/image54.wmf"/><Relationship Id="rId5" Type="http://schemas.openxmlformats.org/officeDocument/2006/relationships/oleObject" Target="../embeddings/oleObject5.bin"/><Relationship Id="rId4" Type="http://schemas.openxmlformats.org/officeDocument/2006/relationships/image" Target="../media/image53.emf"/></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64.xml"/><Relationship Id="rId5" Type="http://schemas.openxmlformats.org/officeDocument/2006/relationships/image" Target="../media/image58.png"/><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60.jpeg"/><Relationship Id="rId7" Type="http://schemas.openxmlformats.org/officeDocument/2006/relationships/image" Target="../media/image112.png"/><Relationship Id="rId2" Type="http://schemas.openxmlformats.org/officeDocument/2006/relationships/image" Target="../media/image59.jpeg"/><Relationship Id="rId1" Type="http://schemas.openxmlformats.org/officeDocument/2006/relationships/slideLayout" Target="../slideLayouts/slideLayout177.xml"/><Relationship Id="rId6" Type="http://schemas.openxmlformats.org/officeDocument/2006/relationships/image" Target="../media/image100.png"/><Relationship Id="rId11" Type="http://schemas.openxmlformats.org/officeDocument/2006/relationships/image" Target="../media/image15.png"/><Relationship Id="rId5" Type="http://schemas.openxmlformats.org/officeDocument/2006/relationships/image" Target="../media/image91.png"/><Relationship Id="rId10" Type="http://schemas.openxmlformats.org/officeDocument/2006/relationships/image" Target="../media/image144.png"/><Relationship Id="rId4" Type="http://schemas.openxmlformats.org/officeDocument/2006/relationships/image" Target="../media/image8.png"/><Relationship Id="rId9" Type="http://schemas.openxmlformats.org/officeDocument/2006/relationships/image" Target="../media/image138.png"/></Relationships>
</file>

<file path=ppt/slides/_rels/slide5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7.xml"/><Relationship Id="rId1" Type="http://schemas.openxmlformats.org/officeDocument/2006/relationships/slideLayout" Target="../slideLayouts/slideLayout164.xml"/><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164.xml"/><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164.xml"/><Relationship Id="rId4" Type="http://schemas.openxmlformats.org/officeDocument/2006/relationships/image" Target="../media/image61.jpeg"/></Relationships>
</file>

<file path=ppt/slides/_rels/slide6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31.xml"/><Relationship Id="rId1" Type="http://schemas.openxmlformats.org/officeDocument/2006/relationships/slideLayout" Target="../slideLayouts/slideLayout164.xml"/></Relationships>
</file>

<file path=ppt/slides/_rels/slide6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oleObject" Target="../embeddings/oleObject6.bin"/><Relationship Id="rId1" Type="http://schemas.openxmlformats.org/officeDocument/2006/relationships/slideLayout" Target="../slideLayouts/slideLayout181.xml"/></Relationships>
</file>

<file path=ppt/slides/_rels/slide64.xml.rels><?xml version="1.0" encoding="UTF-8" standalone="yes"?>
<Relationships xmlns="http://schemas.openxmlformats.org/package/2006/relationships"><Relationship Id="rId3" Type="http://schemas.openxmlformats.org/officeDocument/2006/relationships/image" Target="../media/image63.wmf"/><Relationship Id="rId7" Type="http://schemas.openxmlformats.org/officeDocument/2006/relationships/image" Target="../media/image65.png"/><Relationship Id="rId2" Type="http://schemas.openxmlformats.org/officeDocument/2006/relationships/oleObject" Target="../embeddings/oleObject7.bin"/><Relationship Id="rId1" Type="http://schemas.openxmlformats.org/officeDocument/2006/relationships/slideLayout" Target="../slideLayouts/slideLayout181.xml"/><Relationship Id="rId6" Type="http://schemas.openxmlformats.org/officeDocument/2006/relationships/oleObject" Target="../embeddings/oleObject9.bin"/><Relationship Id="rId5" Type="http://schemas.openxmlformats.org/officeDocument/2006/relationships/image" Target="../media/image64.wmf"/><Relationship Id="rId4" Type="http://schemas.openxmlformats.org/officeDocument/2006/relationships/oleObject" Target="../embeddings/oleObject8.bin"/></Relationships>
</file>

<file path=ppt/slides/_rels/slide6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oleObject" Target="../embeddings/oleObject10.bin"/><Relationship Id="rId1" Type="http://schemas.openxmlformats.org/officeDocument/2006/relationships/slideLayout" Target="../slideLayouts/slideLayout181.xml"/><Relationship Id="rId5" Type="http://schemas.openxmlformats.org/officeDocument/2006/relationships/image" Target="../media/image67.wmf"/><Relationship Id="rId4" Type="http://schemas.openxmlformats.org/officeDocument/2006/relationships/oleObject" Target="../embeddings/oleObject11.bin"/></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4.xml"/></Relationships>
</file>

<file path=ppt/slides/_rels/slide6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33.xml"/><Relationship Id="rId1" Type="http://schemas.openxmlformats.org/officeDocument/2006/relationships/slideLayout" Target="../slideLayouts/slideLayout164.xml"/></Relationships>
</file>

<file path=ppt/slides/_rels/slide6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9.wmf"/><Relationship Id="rId7" Type="http://schemas.openxmlformats.org/officeDocument/2006/relationships/image" Target="../media/image421.png"/><Relationship Id="rId2" Type="http://schemas.openxmlformats.org/officeDocument/2006/relationships/oleObject" Target="../embeddings/oleObject12.bin"/><Relationship Id="rId1" Type="http://schemas.openxmlformats.org/officeDocument/2006/relationships/slideLayout" Target="../slideLayouts/slideLayout181.xml"/><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64.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64.xml"/><Relationship Id="rId4" Type="http://schemas.openxmlformats.org/officeDocument/2006/relationships/image" Target="../media/image72.tif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4.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0.png"/><Relationship Id="rId2" Type="http://schemas.openxmlformats.org/officeDocument/2006/relationships/notesSlide" Target="../notesSlides/notesSlide37.xml"/><Relationship Id="rId1" Type="http://schemas.openxmlformats.org/officeDocument/2006/relationships/slideLayout" Target="../slideLayouts/slideLayout164.xml"/><Relationship Id="rId6" Type="http://schemas.openxmlformats.org/officeDocument/2006/relationships/image" Target="../media/image350.png"/><Relationship Id="rId5" Type="http://schemas.openxmlformats.org/officeDocument/2006/relationships/image" Target="../media/image340.png"/><Relationship Id="rId4" Type="http://schemas.openxmlformats.org/officeDocument/2006/relationships/image" Target="../media/image330.png"/></Relationships>
</file>

<file path=ppt/slides/_rels/slide74.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38.xml"/><Relationship Id="rId1" Type="http://schemas.openxmlformats.org/officeDocument/2006/relationships/slideLayout" Target="../slideLayouts/slideLayout164.xml"/><Relationship Id="rId4" Type="http://schemas.openxmlformats.org/officeDocument/2006/relationships/image" Target="../media/image380.png"/></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image" Target="../media/image73.emf"/><Relationship Id="rId7" Type="http://schemas.openxmlformats.org/officeDocument/2006/relationships/image" Target="../media/image75.wmf"/><Relationship Id="rId2" Type="http://schemas.openxmlformats.org/officeDocument/2006/relationships/oleObject" Target="../embeddings/oleObject13.bin"/><Relationship Id="rId1" Type="http://schemas.openxmlformats.org/officeDocument/2006/relationships/slideLayout" Target="../slideLayouts/slideLayout181.xml"/><Relationship Id="rId6" Type="http://schemas.openxmlformats.org/officeDocument/2006/relationships/oleObject" Target="../embeddings/oleObject15.bin"/><Relationship Id="rId11" Type="http://schemas.openxmlformats.org/officeDocument/2006/relationships/image" Target="../media/image77.wmf"/><Relationship Id="rId5" Type="http://schemas.openxmlformats.org/officeDocument/2006/relationships/image" Target="../media/image74.wmf"/><Relationship Id="rId10" Type="http://schemas.openxmlformats.org/officeDocument/2006/relationships/oleObject" Target="../embeddings/oleObject17.bin"/><Relationship Id="rId4" Type="http://schemas.openxmlformats.org/officeDocument/2006/relationships/oleObject" Target="../embeddings/oleObject14.bin"/><Relationship Id="rId9" Type="http://schemas.openxmlformats.org/officeDocument/2006/relationships/image" Target="../media/image76.wmf"/></Relationships>
</file>

<file path=ppt/slides/_rels/slide7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oleObject" Target="../embeddings/oleObject18.bin"/><Relationship Id="rId1" Type="http://schemas.openxmlformats.org/officeDocument/2006/relationships/slideLayout" Target="../slideLayouts/slideLayout181.xml"/></Relationships>
</file>

<file path=ppt/slides/_rels/slide7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oleObject" Target="../embeddings/oleObject19.bin"/><Relationship Id="rId1" Type="http://schemas.openxmlformats.org/officeDocument/2006/relationships/slideLayout" Target="../slideLayouts/slideLayout181.xml"/></Relationships>
</file>

<file path=ppt/slides/_rels/slide78.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tiff"/><Relationship Id="rId1" Type="http://schemas.openxmlformats.org/officeDocument/2006/relationships/slideLayout" Target="../slideLayouts/slideLayout182.xml"/></Relationships>
</file>

<file path=ppt/slides/_rels/slide79.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18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5.xml"/></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image" Target="../media/image83.wmf"/><Relationship Id="rId7" Type="http://schemas.openxmlformats.org/officeDocument/2006/relationships/image" Target="../media/image85.wmf"/><Relationship Id="rId2" Type="http://schemas.openxmlformats.org/officeDocument/2006/relationships/oleObject" Target="../embeddings/oleObject20.bin"/><Relationship Id="rId1" Type="http://schemas.openxmlformats.org/officeDocument/2006/relationships/slideLayout" Target="../slideLayouts/slideLayout177.xml"/><Relationship Id="rId6" Type="http://schemas.openxmlformats.org/officeDocument/2006/relationships/oleObject" Target="../embeddings/oleObject22.bin"/><Relationship Id="rId5" Type="http://schemas.openxmlformats.org/officeDocument/2006/relationships/image" Target="../media/image84.wmf"/><Relationship Id="rId4" Type="http://schemas.openxmlformats.org/officeDocument/2006/relationships/oleObject" Target="../embeddings/oleObject21.bin"/><Relationship Id="rId9" Type="http://schemas.openxmlformats.org/officeDocument/2006/relationships/image" Target="../media/image86.wmf"/></Relationships>
</file>

<file path=ppt/slides/_rels/slide81.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package" Target="../embeddings/Microsoft_Word_Document.docx"/><Relationship Id="rId7" Type="http://schemas.openxmlformats.org/officeDocument/2006/relationships/package" Target="../embeddings/Microsoft_Word_Document2.docx"/><Relationship Id="rId2" Type="http://schemas.openxmlformats.org/officeDocument/2006/relationships/slideLayout" Target="../slideLayouts/slideLayout177.xml"/><Relationship Id="rId1" Type="http://schemas.openxmlformats.org/officeDocument/2006/relationships/themeOverride" Target="../theme/themeOverride1.xml"/><Relationship Id="rId6" Type="http://schemas.openxmlformats.org/officeDocument/2006/relationships/image" Target="../media/image88.emf"/><Relationship Id="rId5" Type="http://schemas.openxmlformats.org/officeDocument/2006/relationships/package" Target="../embeddings/Microsoft_Word_Document1.docx"/><Relationship Id="rId10" Type="http://schemas.openxmlformats.org/officeDocument/2006/relationships/image" Target="../media/image90.emf"/><Relationship Id="rId4" Type="http://schemas.openxmlformats.org/officeDocument/2006/relationships/image" Target="../media/image87.emf"/><Relationship Id="rId9" Type="http://schemas.openxmlformats.org/officeDocument/2006/relationships/package" Target="../embeddings/Microsoft_Word_Document3.docx"/></Relationships>
</file>

<file path=ppt/slides/_rels/slide82.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oleObject" Target="../embeddings/oleObject24.bin"/><Relationship Id="rId1" Type="http://schemas.openxmlformats.org/officeDocument/2006/relationships/slideLayout" Target="../slideLayouts/slideLayout181.xml"/><Relationship Id="rId5" Type="http://schemas.openxmlformats.org/officeDocument/2006/relationships/image" Target="../media/image92.wmf"/><Relationship Id="rId4" Type="http://schemas.openxmlformats.org/officeDocument/2006/relationships/oleObject" Target="../embeddings/oleObject25.bin"/></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164.xml"/></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3.xml"/><Relationship Id="rId1" Type="http://schemas.openxmlformats.org/officeDocument/2006/relationships/slideLayout" Target="../slideLayouts/slideLayout16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4.xml"/><Relationship Id="rId1" Type="http://schemas.openxmlformats.org/officeDocument/2006/relationships/slideLayout" Target="../slideLayouts/slideLayout164.xml"/></Relationships>
</file>

<file path=ppt/slides/_rels/slide9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5.xml"/><Relationship Id="rId1" Type="http://schemas.openxmlformats.org/officeDocument/2006/relationships/slideLayout" Target="../slideLayouts/slideLayout164.xml"/><Relationship Id="rId4" Type="http://schemas.openxmlformats.org/officeDocument/2006/relationships/image" Target="../media/image100.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1.xml"/></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90.xml"/></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8.xml"/><Relationship Id="rId1" Type="http://schemas.openxmlformats.org/officeDocument/2006/relationships/slideLayout" Target="../slideLayouts/slideLayout95.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jpeg"/></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62.xml"/></Relationships>
</file>

<file path=ppt/slides/_rels/slide9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0.xml"/><Relationship Id="rId1" Type="http://schemas.openxmlformats.org/officeDocument/2006/relationships/slideLayout" Target="../slideLayouts/slideLayout57.xml"/><Relationship Id="rId5" Type="http://schemas.openxmlformats.org/officeDocument/2006/relationships/image" Target="../media/image110.png"/><Relationship Id="rId4" Type="http://schemas.openxmlformats.org/officeDocument/2006/relationships/image" Target="../media/image109.jpeg"/></Relationships>
</file>

<file path=ppt/slides/_rels/slide9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85800" y="457200"/>
            <a:ext cx="7772400" cy="1143000"/>
          </a:xfrm>
        </p:spPr>
        <p:txBody>
          <a:bodyPr>
            <a:normAutofit fontScale="90000"/>
          </a:bodyPr>
          <a:lstStyle/>
          <a:p>
            <a:r>
              <a:rPr lang="en-US" sz="3600" dirty="0"/>
              <a:t>Physical Hydrology &amp; </a:t>
            </a:r>
            <a:r>
              <a:rPr lang="en-US" sz="3600" dirty="0" err="1"/>
              <a:t>Hydroclimatology</a:t>
            </a:r>
            <a:br>
              <a:rPr lang="en-US" sz="3600" dirty="0"/>
            </a:br>
            <a:r>
              <a:rPr lang="en-US" sz="3600" dirty="0"/>
              <a:t>(</a:t>
            </a:r>
            <a:r>
              <a:rPr lang="en-US" sz="3600" dirty="0" err="1"/>
              <a:t>Multiscale</a:t>
            </a:r>
            <a:r>
              <a:rPr lang="en-US" sz="3600" dirty="0"/>
              <a:t> Hydrology)</a:t>
            </a:r>
          </a:p>
        </p:txBody>
      </p:sp>
      <p:sp>
        <p:nvSpPr>
          <p:cNvPr id="172035" name="Rectangle 3"/>
          <p:cNvSpPr>
            <a:spLocks noGrp="1" noChangeArrowheads="1"/>
          </p:cNvSpPr>
          <p:nvPr>
            <p:ph type="body" idx="1"/>
          </p:nvPr>
        </p:nvSpPr>
        <p:spPr>
          <a:xfrm>
            <a:off x="685800" y="1828800"/>
            <a:ext cx="7772400" cy="4114800"/>
          </a:xfrm>
        </p:spPr>
        <p:txBody>
          <a:bodyPr>
            <a:normAutofit lnSpcReduction="10000"/>
          </a:bodyPr>
          <a:lstStyle/>
          <a:p>
            <a:pPr marL="0" indent="0" algn="ctr">
              <a:lnSpc>
                <a:spcPct val="90000"/>
              </a:lnSpc>
              <a:buFontTx/>
              <a:buNone/>
            </a:pPr>
            <a:r>
              <a:rPr lang="en-US" sz="2800" dirty="0">
                <a:solidFill>
                  <a:srgbClr val="FF3300"/>
                </a:solidFill>
              </a:rPr>
              <a:t>A science dealing with the properties, distribution and circulation of water.</a:t>
            </a:r>
          </a:p>
          <a:p>
            <a:pPr marL="0" indent="0" algn="ctr">
              <a:lnSpc>
                <a:spcPct val="90000"/>
              </a:lnSpc>
              <a:buFontTx/>
              <a:buNone/>
            </a:pPr>
            <a:endParaRPr lang="en-US" sz="2800" dirty="0"/>
          </a:p>
          <a:p>
            <a:pPr marL="0" indent="0" algn="ctr">
              <a:lnSpc>
                <a:spcPct val="90000"/>
              </a:lnSpc>
              <a:buFontTx/>
              <a:buNone/>
            </a:pPr>
            <a:r>
              <a:rPr lang="en-US" sz="2800" dirty="0"/>
              <a:t>R. </a:t>
            </a:r>
            <a:r>
              <a:rPr lang="en-US" sz="2800" dirty="0" err="1"/>
              <a:t>Balaji</a:t>
            </a:r>
            <a:endParaRPr lang="en-US" sz="2800" dirty="0"/>
          </a:p>
          <a:p>
            <a:pPr marL="0" indent="0" algn="ctr">
              <a:lnSpc>
                <a:spcPct val="90000"/>
              </a:lnSpc>
              <a:buFontTx/>
              <a:buNone/>
            </a:pPr>
            <a:endParaRPr lang="en-US" sz="2800" u="sng" dirty="0">
              <a:solidFill>
                <a:schemeClr val="accent2"/>
              </a:solidFill>
            </a:endParaRPr>
          </a:p>
          <a:p>
            <a:pPr marL="0" indent="0" algn="ctr">
              <a:lnSpc>
                <a:spcPct val="90000"/>
              </a:lnSpc>
              <a:buFontTx/>
              <a:buNone/>
            </a:pPr>
            <a:r>
              <a:rPr lang="en-US" sz="2800" dirty="0">
                <a:hlinkClick r:id="rId2"/>
              </a:rPr>
              <a:t>balajir@colorado.edu</a:t>
            </a:r>
            <a:endParaRPr lang="en-US" sz="2800" dirty="0"/>
          </a:p>
          <a:p>
            <a:pPr marL="0" indent="0" algn="ctr">
              <a:lnSpc>
                <a:spcPct val="90000"/>
              </a:lnSpc>
              <a:buFontTx/>
              <a:buNone/>
            </a:pPr>
            <a:r>
              <a:rPr lang="en-US" sz="2800" dirty="0"/>
              <a:t>CVEN5333 </a:t>
            </a:r>
            <a:r>
              <a:rPr lang="en-US" sz="2800" dirty="0">
                <a:hlinkClick r:id="rId3"/>
              </a:rPr>
              <a:t>http://civil.colorado.edu/~balajir/CVEN5333</a:t>
            </a:r>
            <a:r>
              <a:rPr lang="en-US" sz="2800" dirty="0"/>
              <a:t>  </a:t>
            </a:r>
          </a:p>
          <a:p>
            <a:pPr marL="0" indent="0" algn="ctr">
              <a:lnSpc>
                <a:spcPct val="90000"/>
              </a:lnSpc>
              <a:buNone/>
            </a:pPr>
            <a:r>
              <a:rPr lang="en-US" sz="2800" dirty="0"/>
              <a:t>Includes slides from Prof. Mike </a:t>
            </a:r>
            <a:r>
              <a:rPr lang="en-US" sz="2800" dirty="0" err="1"/>
              <a:t>Gooseff</a:t>
            </a:r>
            <a:r>
              <a:rPr lang="en-US" sz="2800" dirty="0"/>
              <a:t> </a:t>
            </a:r>
          </a:p>
          <a:p>
            <a:pPr marL="0" indent="0" algn="ctr">
              <a:lnSpc>
                <a:spcPct val="90000"/>
              </a:lnSpc>
              <a:buFontTx/>
              <a:buNone/>
            </a:pPr>
            <a:r>
              <a:rPr lang="en-US" sz="2800" dirty="0"/>
              <a:t> </a:t>
            </a:r>
          </a:p>
          <a:p>
            <a:pPr marL="0" indent="0" algn="ctr">
              <a:lnSpc>
                <a:spcPct val="90000"/>
              </a:lnSpc>
            </a:pPr>
            <a:endParaRPr lang="en-US" sz="2800" dirty="0"/>
          </a:p>
        </p:txBody>
      </p:sp>
    </p:spTree>
    <p:extLst>
      <p:ext uri="{BB962C8B-B14F-4D97-AF65-F5344CB8AC3E}">
        <p14:creationId xmlns:p14="http://schemas.microsoft.com/office/powerpoint/2010/main" val="1796388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Why do we care about ET?</a:t>
            </a:r>
          </a:p>
        </p:txBody>
      </p:sp>
      <p:sp>
        <p:nvSpPr>
          <p:cNvPr id="3" name="Content Placeholder 2"/>
          <p:cNvSpPr>
            <a:spLocks noGrp="1"/>
          </p:cNvSpPr>
          <p:nvPr>
            <p:ph sz="half" idx="1"/>
          </p:nvPr>
        </p:nvSpPr>
        <p:spPr>
          <a:ln w="57150">
            <a:solidFill>
              <a:srgbClr val="0066FF"/>
            </a:solidFill>
          </a:ln>
        </p:spPr>
        <p:txBody>
          <a:bodyPr>
            <a:normAutofit lnSpcReduction="10000"/>
          </a:bodyPr>
          <a:lstStyle/>
          <a:p>
            <a:r>
              <a:rPr lang="en-US" dirty="0"/>
              <a:t>E and T are happening all the time</a:t>
            </a:r>
            <a:r>
              <a:rPr lang="is-IS" dirty="0"/>
              <a:t>…</a:t>
            </a:r>
          </a:p>
          <a:p>
            <a:pPr lvl="1"/>
            <a:r>
              <a:rPr lang="is-IS" dirty="0"/>
              <a:t>In plants,  </a:t>
            </a:r>
            <a:r>
              <a:rPr lang="is-IS" dirty="0">
                <a:solidFill>
                  <a:srgbClr val="FF0000"/>
                </a:solidFill>
              </a:rPr>
              <a:t>T </a:t>
            </a:r>
            <a:r>
              <a:rPr lang="is-IS" dirty="0">
                <a:solidFill>
                  <a:srgbClr val="FF0000"/>
                </a:solidFill>
                <a:sym typeface="Wingdings" pitchFamily="2" charset="2"/>
              </a:rPr>
              <a:t> Life</a:t>
            </a:r>
            <a:endParaRPr lang="is-IS" dirty="0"/>
          </a:p>
          <a:p>
            <a:pPr lvl="4"/>
            <a:endParaRPr lang="is-IS" dirty="0"/>
          </a:p>
          <a:p>
            <a:r>
              <a:rPr lang="is-IS" dirty="0"/>
              <a:t>Globally, </a:t>
            </a:r>
            <a:r>
              <a:rPr lang="is-IS" dirty="0">
                <a:solidFill>
                  <a:srgbClr val="FF0000"/>
                </a:solidFill>
              </a:rPr>
              <a:t>~62%</a:t>
            </a:r>
            <a:r>
              <a:rPr lang="is-IS" dirty="0"/>
              <a:t> of precip goes through ET to get back to the atmosphere</a:t>
            </a:r>
          </a:p>
          <a:p>
            <a:pPr lvl="1"/>
            <a:r>
              <a:rPr lang="is-IS" dirty="0"/>
              <a:t>42% is </a:t>
            </a:r>
            <a:r>
              <a:rPr lang="is-IS" dirty="0">
                <a:solidFill>
                  <a:srgbClr val="FF0000"/>
                </a:solidFill>
              </a:rPr>
              <a:t>T</a:t>
            </a:r>
            <a:endParaRPr lang="is-IS" dirty="0"/>
          </a:p>
          <a:p>
            <a:pPr lvl="1"/>
            <a:r>
              <a:rPr lang="is-IS" dirty="0"/>
              <a:t>3% is  </a:t>
            </a:r>
            <a:r>
              <a:rPr lang="is-IS" dirty="0">
                <a:solidFill>
                  <a:srgbClr val="FF0000"/>
                </a:solidFill>
              </a:rPr>
              <a:t>open-water E</a:t>
            </a:r>
            <a:endParaRPr lang="is-IS" dirty="0"/>
          </a:p>
          <a:p>
            <a:pPr lvl="1"/>
            <a:r>
              <a:rPr lang="en-US" dirty="0"/>
              <a:t>R</a:t>
            </a:r>
            <a:r>
              <a:rPr lang="is-IS" dirty="0"/>
              <a:t>est is </a:t>
            </a:r>
            <a:r>
              <a:rPr lang="is-IS" dirty="0">
                <a:solidFill>
                  <a:srgbClr val="FF0000"/>
                </a:solidFill>
              </a:rPr>
              <a:t>interception E and bare soil E</a:t>
            </a:r>
            <a:endParaRPr lang="is-IS" dirty="0"/>
          </a:p>
          <a:p>
            <a:endParaRPr lang="en-US" dirty="0"/>
          </a:p>
        </p:txBody>
      </p:sp>
      <p:sp>
        <p:nvSpPr>
          <p:cNvPr id="4" name="Content Placeholder 3"/>
          <p:cNvSpPr>
            <a:spLocks noGrp="1"/>
          </p:cNvSpPr>
          <p:nvPr>
            <p:ph sz="half" idx="2"/>
          </p:nvPr>
        </p:nvSpPr>
        <p:spPr>
          <a:ln w="57150">
            <a:solidFill>
              <a:schemeClr val="accent2"/>
            </a:solidFill>
          </a:ln>
        </p:spPr>
        <p:txBody>
          <a:bodyPr>
            <a:normAutofit lnSpcReduction="10000"/>
          </a:bodyPr>
          <a:lstStyle/>
          <a:p>
            <a:r>
              <a:rPr lang="en-US" dirty="0"/>
              <a:t>They are invisible fluxes!</a:t>
            </a:r>
          </a:p>
          <a:p>
            <a:pPr lvl="3"/>
            <a:endParaRPr lang="en-US" dirty="0"/>
          </a:p>
          <a:p>
            <a:r>
              <a:rPr lang="en-US" dirty="0"/>
              <a:t>These fluxes have associated </a:t>
            </a:r>
            <a:r>
              <a:rPr lang="en-US" dirty="0">
                <a:solidFill>
                  <a:srgbClr val="FF0000"/>
                </a:solidFill>
              </a:rPr>
              <a:t>energy transfers </a:t>
            </a:r>
            <a:endParaRPr lang="is-IS" dirty="0"/>
          </a:p>
          <a:p>
            <a:pPr lvl="3"/>
            <a:endParaRPr lang="is-IS" dirty="0"/>
          </a:p>
          <a:p>
            <a:r>
              <a:rPr lang="is-IS" dirty="0"/>
              <a:t>Human water use influences ET across </a:t>
            </a:r>
            <a:br>
              <a:rPr lang="en-US" dirty="0"/>
            </a:br>
            <a:r>
              <a:rPr lang="en-US" dirty="0">
                <a:solidFill>
                  <a:srgbClr val="FF0000"/>
                </a:solidFill>
              </a:rPr>
              <a:t>irrigated lands, etc.</a:t>
            </a:r>
            <a:endParaRPr lang="en-US" dirty="0"/>
          </a:p>
        </p:txBody>
      </p:sp>
      <p:pic>
        <p:nvPicPr>
          <p:cNvPr id="13314" name="Picture 2" descr="https://tse1.mm.bing.net/th?id=OIP.Mf156a36e1cc293f819af82e5bdabede2o0&amp;pid=15.1&amp;P=0&amp;w=208&amp;h=1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3019"/>
            <a:ext cx="1981200" cy="14859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139229E-0942-DC4E-BAC4-1B9884581596}"/>
              </a:ext>
            </a:extLst>
          </p:cNvPr>
          <p:cNvSpPr/>
          <p:nvPr/>
        </p:nvSpPr>
        <p:spPr>
          <a:xfrm>
            <a:off x="2521527" y="2438400"/>
            <a:ext cx="1593273" cy="35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E0F7A5E-BFE8-B240-B295-AA4458344431}"/>
              </a:ext>
            </a:extLst>
          </p:cNvPr>
          <p:cNvSpPr/>
          <p:nvPr/>
        </p:nvSpPr>
        <p:spPr>
          <a:xfrm>
            <a:off x="2133600" y="3251643"/>
            <a:ext cx="914400" cy="35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58D0DAE-AD1C-F64F-B105-A495323EB3D7}"/>
              </a:ext>
            </a:extLst>
          </p:cNvPr>
          <p:cNvSpPr/>
          <p:nvPr/>
        </p:nvSpPr>
        <p:spPr>
          <a:xfrm>
            <a:off x="2138548" y="4369687"/>
            <a:ext cx="1214252" cy="35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232DD2A-A54E-E34A-8B0B-41131C2BAFBE}"/>
              </a:ext>
            </a:extLst>
          </p:cNvPr>
          <p:cNvSpPr/>
          <p:nvPr/>
        </p:nvSpPr>
        <p:spPr>
          <a:xfrm>
            <a:off x="1905000" y="4862666"/>
            <a:ext cx="1905000" cy="35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07FCE83D-E03F-034E-897B-691B6F0AA249}"/>
              </a:ext>
            </a:extLst>
          </p:cNvPr>
          <p:cNvSpPr/>
          <p:nvPr/>
        </p:nvSpPr>
        <p:spPr>
          <a:xfrm>
            <a:off x="2133599" y="5217379"/>
            <a:ext cx="1839191" cy="35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230D5BB3-1605-4E4D-AB92-1DFD2C357068}"/>
              </a:ext>
            </a:extLst>
          </p:cNvPr>
          <p:cNvSpPr/>
          <p:nvPr/>
        </p:nvSpPr>
        <p:spPr>
          <a:xfrm>
            <a:off x="1221674" y="5572092"/>
            <a:ext cx="3048000" cy="35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6EF013C8-F1A7-064E-980A-27D24981C6C5}"/>
              </a:ext>
            </a:extLst>
          </p:cNvPr>
          <p:cNvSpPr/>
          <p:nvPr/>
        </p:nvSpPr>
        <p:spPr>
          <a:xfrm>
            <a:off x="6667500" y="3251642"/>
            <a:ext cx="1638300" cy="35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CAFC3C8-8C57-D340-A2D8-2CAACB54E2A9}"/>
              </a:ext>
            </a:extLst>
          </p:cNvPr>
          <p:cNvSpPr/>
          <p:nvPr/>
        </p:nvSpPr>
        <p:spPr>
          <a:xfrm>
            <a:off x="4991100" y="3552226"/>
            <a:ext cx="3048000" cy="35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3DF595B1-4EFA-C84E-B9D4-90D20DD710A6}"/>
              </a:ext>
            </a:extLst>
          </p:cNvPr>
          <p:cNvSpPr/>
          <p:nvPr/>
        </p:nvSpPr>
        <p:spPr>
          <a:xfrm>
            <a:off x="4963391" y="5080440"/>
            <a:ext cx="3048000" cy="477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8635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9" presetClass="exit" presetSubtype="0" fill="hold" grpId="0" nodeType="withEffect">
                                  <p:stCondLst>
                                    <p:cond delay="0"/>
                                  </p:stCondLst>
                                  <p:childTnLst>
                                    <p:animEffect transition="out" filter="dissolv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0" nodeType="clickEffect">
                                  <p:stCondLst>
                                    <p:cond delay="0"/>
                                  </p:stCondLst>
                                  <p:childTnLst>
                                    <p:animEffect transition="out" filter="dissolv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10"/>
          <p:cNvSpPr>
            <a:spLocks noGrp="1" noChangeArrowheads="1"/>
          </p:cNvSpPr>
          <p:nvPr>
            <p:ph type="title"/>
          </p:nvPr>
        </p:nvSpPr>
        <p:spPr>
          <a:xfrm>
            <a:off x="76200" y="152400"/>
            <a:ext cx="4114800" cy="1143000"/>
          </a:xfrm>
        </p:spPr>
        <p:txBody>
          <a:bodyPr/>
          <a:lstStyle/>
          <a:p>
            <a:pPr eaLnBrk="1" hangingPunct="1"/>
            <a:r>
              <a:rPr lang="en-US"/>
              <a:t>Interception</a:t>
            </a:r>
          </a:p>
        </p:txBody>
      </p:sp>
      <p:sp>
        <p:nvSpPr>
          <p:cNvPr id="391170" name="Rectangle 11"/>
          <p:cNvSpPr>
            <a:spLocks noGrp="1" noChangeArrowheads="1"/>
          </p:cNvSpPr>
          <p:nvPr>
            <p:ph type="body" idx="1"/>
          </p:nvPr>
        </p:nvSpPr>
        <p:spPr>
          <a:xfrm>
            <a:off x="228600" y="1371600"/>
            <a:ext cx="4343400" cy="4953000"/>
          </a:xfrm>
        </p:spPr>
        <p:txBody>
          <a:bodyPr/>
          <a:lstStyle/>
          <a:p>
            <a:pPr eaLnBrk="1" hangingPunct="1">
              <a:spcBef>
                <a:spcPct val="50000"/>
              </a:spcBef>
            </a:pPr>
            <a:r>
              <a:rPr lang="en-US" dirty="0">
                <a:solidFill>
                  <a:schemeClr val="tx1"/>
                </a:solidFill>
              </a:rPr>
              <a:t>Surface tension holds water falling on forest  vegetation.</a:t>
            </a:r>
          </a:p>
          <a:p>
            <a:pPr lvl="1" eaLnBrk="1" hangingPunct="1">
              <a:spcBef>
                <a:spcPct val="50000"/>
              </a:spcBef>
            </a:pPr>
            <a:r>
              <a:rPr lang="en-US" dirty="0">
                <a:solidFill>
                  <a:schemeClr val="tx1"/>
                </a:solidFill>
              </a:rPr>
              <a:t>Leaf Storage</a:t>
            </a:r>
          </a:p>
          <a:p>
            <a:pPr lvl="2" eaLnBrk="1" hangingPunct="1">
              <a:spcBef>
                <a:spcPct val="50000"/>
              </a:spcBef>
            </a:pPr>
            <a:r>
              <a:rPr lang="en-US" dirty="0">
                <a:solidFill>
                  <a:schemeClr val="tx1"/>
                </a:solidFill>
              </a:rPr>
              <a:t>Fir 0.25”</a:t>
            </a:r>
          </a:p>
          <a:p>
            <a:pPr lvl="2" eaLnBrk="1" hangingPunct="1">
              <a:spcBef>
                <a:spcPct val="50000"/>
              </a:spcBef>
            </a:pPr>
            <a:r>
              <a:rPr lang="en-US" dirty="0">
                <a:solidFill>
                  <a:schemeClr val="tx1"/>
                </a:solidFill>
              </a:rPr>
              <a:t>Pines 0.10”</a:t>
            </a:r>
          </a:p>
          <a:p>
            <a:pPr lvl="2" eaLnBrk="1" hangingPunct="1">
              <a:spcBef>
                <a:spcPct val="50000"/>
              </a:spcBef>
            </a:pPr>
            <a:r>
              <a:rPr lang="en-US" dirty="0">
                <a:solidFill>
                  <a:schemeClr val="tx1"/>
                </a:solidFill>
              </a:rPr>
              <a:t>Hardwoods 0.05”</a:t>
            </a:r>
          </a:p>
          <a:p>
            <a:pPr lvl="2" eaLnBrk="1" hangingPunct="1">
              <a:spcBef>
                <a:spcPct val="50000"/>
              </a:spcBef>
            </a:pPr>
            <a:r>
              <a:rPr lang="en-US" dirty="0">
                <a:solidFill>
                  <a:schemeClr val="tx1"/>
                </a:solidFill>
              </a:rPr>
              <a:t>Litter 0.20”</a:t>
            </a:r>
          </a:p>
          <a:p>
            <a:pPr lvl="2" eaLnBrk="1" hangingPunct="1">
              <a:spcBef>
                <a:spcPct val="50000"/>
              </a:spcBef>
            </a:pPr>
            <a:r>
              <a:rPr lang="en-US" dirty="0">
                <a:solidFill>
                  <a:schemeClr val="tx1"/>
                </a:solidFill>
              </a:rPr>
              <a:t>SP Plantations 0.40”.  </a:t>
            </a:r>
          </a:p>
        </p:txBody>
      </p:sp>
      <p:pic>
        <p:nvPicPr>
          <p:cNvPr id="391171" name="Picture 15"/>
          <p:cNvPicPr>
            <a:picLocks noChangeAspect="1" noChangeArrowheads="1"/>
          </p:cNvPicPr>
          <p:nvPr/>
        </p:nvPicPr>
        <p:blipFill>
          <a:blip r:embed="rId3"/>
          <a:srcRect/>
          <a:stretch>
            <a:fillRect/>
          </a:stretch>
        </p:blipFill>
        <p:spPr bwMode="auto">
          <a:xfrm>
            <a:off x="4195763" y="0"/>
            <a:ext cx="4945062" cy="6858000"/>
          </a:xfrm>
          <a:prstGeom prst="rect">
            <a:avLst/>
          </a:prstGeom>
          <a:noFill/>
          <a:ln w="9525">
            <a:noFill/>
            <a:miter lim="800000"/>
            <a:headEnd/>
            <a:tailEnd/>
          </a:ln>
        </p:spPr>
      </p:pic>
      <p:sp>
        <p:nvSpPr>
          <p:cNvPr id="8" name="Text Box 2"/>
          <p:cNvSpPr txBox="1">
            <a:spLocks noChangeArrowheads="1"/>
          </p:cNvSpPr>
          <p:nvPr/>
        </p:nvSpPr>
        <p:spPr bwMode="auto">
          <a:xfrm>
            <a:off x="889000" y="4194175"/>
            <a:ext cx="7239000" cy="2308225"/>
          </a:xfrm>
          <a:prstGeom prst="rect">
            <a:avLst/>
          </a:prstGeom>
          <a:solidFill>
            <a:schemeClr val="bg1"/>
          </a:solidFill>
          <a:ln w="9525">
            <a:noFill/>
            <a:miter lim="800000"/>
            <a:headEnd/>
            <a:tailEnd/>
          </a:ln>
        </p:spPr>
        <p:txBody>
          <a:bodyPr>
            <a:spAutoFit/>
          </a:bodyPr>
          <a:lstStyle/>
          <a:p>
            <a:pPr fontAlgn="base">
              <a:spcBef>
                <a:spcPct val="50000"/>
              </a:spcBef>
              <a:spcAft>
                <a:spcPct val="0"/>
              </a:spcAft>
            </a:pPr>
            <a:r>
              <a:rPr lang="en-US" sz="3600" dirty="0">
                <a:solidFill>
                  <a:srgbClr val="000000"/>
                </a:solidFill>
              </a:rPr>
              <a:t>Interception Loss (% of rainfall)</a:t>
            </a:r>
          </a:p>
          <a:p>
            <a:pPr fontAlgn="base">
              <a:spcBef>
                <a:spcPct val="50000"/>
              </a:spcBef>
              <a:spcAft>
                <a:spcPct val="0"/>
              </a:spcAft>
              <a:buFontTx/>
              <a:buChar char="•"/>
            </a:pPr>
            <a:r>
              <a:rPr lang="en-US" sz="2400" dirty="0">
                <a:solidFill>
                  <a:srgbClr val="000000"/>
                </a:solidFill>
              </a:rPr>
              <a:t>Hardwoods 10-20% (less LAI)</a:t>
            </a:r>
          </a:p>
          <a:p>
            <a:pPr fontAlgn="base">
              <a:spcBef>
                <a:spcPct val="50000"/>
              </a:spcBef>
              <a:spcAft>
                <a:spcPct val="0"/>
              </a:spcAft>
              <a:buFontTx/>
              <a:buChar char="•"/>
            </a:pPr>
            <a:r>
              <a:rPr lang="en-US" sz="2400" dirty="0">
                <a:solidFill>
                  <a:srgbClr val="000000"/>
                </a:solidFill>
              </a:rPr>
              <a:t>Conifers 20-40%</a:t>
            </a:r>
          </a:p>
          <a:p>
            <a:pPr fontAlgn="base">
              <a:spcBef>
                <a:spcPct val="50000"/>
              </a:spcBef>
              <a:spcAft>
                <a:spcPct val="0"/>
              </a:spcAft>
              <a:buFontTx/>
              <a:buChar char="•"/>
            </a:pPr>
            <a:r>
              <a:rPr lang="en-US" sz="2400" dirty="0">
                <a:solidFill>
                  <a:srgbClr val="000000"/>
                </a:solidFill>
              </a:rPr>
              <a:t>Mixed slash and Cypress Florida Flatwoods 20% </a:t>
            </a:r>
          </a:p>
        </p:txBody>
      </p:sp>
    </p:spTree>
    <p:extLst>
      <p:ext uri="{BB962C8B-B14F-4D97-AF65-F5344CB8AC3E}">
        <p14:creationId xmlns:p14="http://schemas.microsoft.com/office/powerpoint/2010/main" val="329611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3" descr="watermovement_labled"/>
          <p:cNvPicPr>
            <a:picLocks noChangeAspect="1" noChangeArrowheads="1"/>
          </p:cNvPicPr>
          <p:nvPr/>
        </p:nvPicPr>
        <p:blipFill>
          <a:blip r:embed="rId3"/>
          <a:srcRect/>
          <a:stretch>
            <a:fillRect/>
          </a:stretch>
        </p:blipFill>
        <p:spPr bwMode="auto">
          <a:xfrm>
            <a:off x="100013" y="914400"/>
            <a:ext cx="4776787" cy="5562600"/>
          </a:xfrm>
          <a:prstGeom prst="rect">
            <a:avLst/>
          </a:prstGeom>
          <a:noFill/>
          <a:ln w="9525">
            <a:noFill/>
            <a:miter lim="800000"/>
            <a:headEnd/>
            <a:tailEnd/>
          </a:ln>
        </p:spPr>
      </p:pic>
      <p:sp>
        <p:nvSpPr>
          <p:cNvPr id="395266" name="Text Box 4"/>
          <p:cNvSpPr txBox="1">
            <a:spLocks noChangeArrowheads="1"/>
          </p:cNvSpPr>
          <p:nvPr/>
        </p:nvSpPr>
        <p:spPr bwMode="auto">
          <a:xfrm>
            <a:off x="381000" y="152400"/>
            <a:ext cx="8382000" cy="584200"/>
          </a:xfrm>
          <a:prstGeom prst="rect">
            <a:avLst/>
          </a:prstGeom>
          <a:noFill/>
          <a:ln w="9525">
            <a:noFill/>
            <a:miter lim="800000"/>
            <a:headEnd/>
            <a:tailEnd/>
          </a:ln>
        </p:spPr>
        <p:txBody>
          <a:bodyPr>
            <a:spAutoFit/>
          </a:bodyPr>
          <a:lstStyle/>
          <a:p>
            <a:pPr fontAlgn="base">
              <a:spcBef>
                <a:spcPct val="50000"/>
              </a:spcBef>
              <a:spcAft>
                <a:spcPct val="0"/>
              </a:spcAft>
            </a:pPr>
            <a:r>
              <a:rPr lang="en-US" sz="3200">
                <a:solidFill>
                  <a:srgbClr val="000000"/>
                </a:solidFill>
              </a:rPr>
              <a:t>Transpiration Dominates the Evaporation Process</a:t>
            </a:r>
          </a:p>
        </p:txBody>
      </p:sp>
      <p:sp>
        <p:nvSpPr>
          <p:cNvPr id="395267" name="Text Box 5"/>
          <p:cNvSpPr txBox="1">
            <a:spLocks noChangeArrowheads="1"/>
          </p:cNvSpPr>
          <p:nvPr/>
        </p:nvSpPr>
        <p:spPr bwMode="auto">
          <a:xfrm>
            <a:off x="4800600" y="2133600"/>
            <a:ext cx="5029200" cy="1878013"/>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2000">
                <a:solidFill>
                  <a:srgbClr val="000000"/>
                </a:solidFill>
              </a:rPr>
              <a:t>Large surface area</a:t>
            </a:r>
          </a:p>
          <a:p>
            <a:pPr fontAlgn="base">
              <a:spcBef>
                <a:spcPct val="50000"/>
              </a:spcBef>
              <a:spcAft>
                <a:spcPct val="0"/>
              </a:spcAft>
              <a:buFontTx/>
              <a:buChar char="•"/>
            </a:pPr>
            <a:r>
              <a:rPr lang="en-US" sz="2000">
                <a:solidFill>
                  <a:srgbClr val="000000"/>
                </a:solidFill>
              </a:rPr>
              <a:t>More turbulent air flow</a:t>
            </a:r>
          </a:p>
          <a:p>
            <a:pPr fontAlgn="base">
              <a:spcBef>
                <a:spcPct val="50000"/>
              </a:spcBef>
              <a:spcAft>
                <a:spcPct val="0"/>
              </a:spcAft>
              <a:buFontTx/>
              <a:buChar char="•"/>
            </a:pPr>
            <a:r>
              <a:rPr lang="en-US" sz="2000">
                <a:solidFill>
                  <a:srgbClr val="000000"/>
                </a:solidFill>
              </a:rPr>
              <a:t>Conduits to deeper moisture sources</a:t>
            </a:r>
          </a:p>
          <a:p>
            <a:pPr fontAlgn="base">
              <a:spcBef>
                <a:spcPct val="50000"/>
              </a:spcBef>
              <a:spcAft>
                <a:spcPct val="0"/>
              </a:spcAft>
            </a:pPr>
            <a:endParaRPr lang="en-US" sz="2400">
              <a:solidFill>
                <a:srgbClr val="000000"/>
              </a:solidFill>
            </a:endParaRPr>
          </a:p>
        </p:txBody>
      </p:sp>
      <p:sp>
        <p:nvSpPr>
          <p:cNvPr id="395268" name="Text Box 6"/>
          <p:cNvSpPr txBox="1">
            <a:spLocks noChangeArrowheads="1"/>
          </p:cNvSpPr>
          <p:nvPr/>
        </p:nvSpPr>
        <p:spPr bwMode="auto">
          <a:xfrm>
            <a:off x="5029200" y="4419600"/>
            <a:ext cx="3276600" cy="1311275"/>
          </a:xfrm>
          <a:prstGeom prst="rect">
            <a:avLst/>
          </a:prstGeom>
          <a:noFill/>
          <a:ln w="9525">
            <a:noFill/>
            <a:miter lim="800000"/>
            <a:headEnd/>
            <a:tailEnd/>
          </a:ln>
        </p:spPr>
        <p:txBody>
          <a:bodyPr>
            <a:spAutoFit/>
          </a:bodyPr>
          <a:lstStyle/>
          <a:p>
            <a:pPr fontAlgn="base">
              <a:spcBef>
                <a:spcPct val="50000"/>
              </a:spcBef>
              <a:spcAft>
                <a:spcPct val="0"/>
              </a:spcAft>
            </a:pPr>
            <a:r>
              <a:rPr lang="en-US" sz="2000">
                <a:solidFill>
                  <a:srgbClr val="000000"/>
                </a:solidFill>
              </a:rPr>
              <a:t>Hardwood ~80%</a:t>
            </a:r>
          </a:p>
          <a:p>
            <a:pPr fontAlgn="base">
              <a:spcBef>
                <a:spcPct val="50000"/>
              </a:spcBef>
              <a:spcAft>
                <a:spcPct val="0"/>
              </a:spcAft>
            </a:pPr>
            <a:r>
              <a:rPr lang="en-US" sz="2000">
                <a:solidFill>
                  <a:srgbClr val="000000"/>
                </a:solidFill>
              </a:rPr>
              <a:t>White Pine~60%</a:t>
            </a:r>
          </a:p>
          <a:p>
            <a:pPr fontAlgn="base">
              <a:spcBef>
                <a:spcPct val="50000"/>
              </a:spcBef>
              <a:spcAft>
                <a:spcPct val="0"/>
              </a:spcAft>
            </a:pPr>
            <a:r>
              <a:rPr lang="en-US" sz="2000">
                <a:solidFill>
                  <a:srgbClr val="000000"/>
                </a:solidFill>
              </a:rPr>
              <a:t>Flatwoods ~75%</a:t>
            </a:r>
          </a:p>
        </p:txBody>
      </p:sp>
      <p:sp>
        <p:nvSpPr>
          <p:cNvPr id="395269" name="Text Box 7"/>
          <p:cNvSpPr txBox="1">
            <a:spLocks noChangeArrowheads="1"/>
          </p:cNvSpPr>
          <p:nvPr/>
        </p:nvSpPr>
        <p:spPr bwMode="auto">
          <a:xfrm>
            <a:off x="5105400" y="3962400"/>
            <a:ext cx="990600" cy="457200"/>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000000"/>
                </a:solidFill>
              </a:rPr>
              <a:t>T/ET</a:t>
            </a:r>
          </a:p>
        </p:txBody>
      </p:sp>
      <p:sp>
        <p:nvSpPr>
          <p:cNvPr id="395270" name="Text Box 8"/>
          <p:cNvSpPr txBox="1">
            <a:spLocks noChangeArrowheads="1"/>
          </p:cNvSpPr>
          <p:nvPr/>
        </p:nvSpPr>
        <p:spPr bwMode="auto">
          <a:xfrm>
            <a:off x="5029200" y="1524000"/>
            <a:ext cx="1752600" cy="420688"/>
          </a:xfrm>
          <a:prstGeom prst="rect">
            <a:avLst/>
          </a:prstGeom>
          <a:noFill/>
          <a:ln w="50800">
            <a:noFill/>
            <a:miter lim="800000"/>
            <a:headEnd/>
            <a:tailEnd/>
          </a:ln>
        </p:spPr>
        <p:txBody>
          <a:bodyPr>
            <a:spAutoFit/>
          </a:bodyPr>
          <a:lstStyle/>
          <a:p>
            <a:pPr fontAlgn="base">
              <a:spcBef>
                <a:spcPct val="50000"/>
              </a:spcBef>
              <a:spcAft>
                <a:spcPct val="0"/>
              </a:spcAft>
            </a:pPr>
            <a:r>
              <a:rPr lang="en-US" sz="3200" baseline="-25000">
                <a:solidFill>
                  <a:srgbClr val="000000"/>
                </a:solidFill>
              </a:rPr>
              <a:t>Trees have: </a:t>
            </a:r>
          </a:p>
        </p:txBody>
      </p:sp>
    </p:spTree>
    <p:extLst>
      <p:ext uri="{BB962C8B-B14F-4D97-AF65-F5344CB8AC3E}">
        <p14:creationId xmlns:p14="http://schemas.microsoft.com/office/powerpoint/2010/main" val="19084137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ETpartitioningSN"/>
          <p:cNvPicPr>
            <a:picLocks noChangeAspect="1" noChangeArrowheads="1"/>
          </p:cNvPicPr>
          <p:nvPr/>
        </p:nvPicPr>
        <p:blipFill>
          <a:blip r:embed="rId3"/>
          <a:srcRect/>
          <a:stretch>
            <a:fillRect/>
          </a:stretch>
        </p:blipFill>
        <p:spPr bwMode="auto">
          <a:xfrm>
            <a:off x="762000" y="152400"/>
            <a:ext cx="7667625" cy="4038600"/>
          </a:xfrm>
          <a:prstGeom prst="rect">
            <a:avLst/>
          </a:prstGeom>
          <a:noFill/>
          <a:ln w="9525">
            <a:noFill/>
            <a:miter lim="800000"/>
            <a:headEnd/>
            <a:tailEnd/>
          </a:ln>
        </p:spPr>
      </p:pic>
      <p:graphicFrame>
        <p:nvGraphicFramePr>
          <p:cNvPr id="322563" name="Group 3"/>
          <p:cNvGraphicFramePr>
            <a:graphicFrameLocks noGrp="1"/>
          </p:cNvGraphicFramePr>
          <p:nvPr/>
        </p:nvGraphicFramePr>
        <p:xfrm>
          <a:off x="304800" y="4419600"/>
          <a:ext cx="8534400" cy="2133602"/>
        </p:xfrm>
        <a:graphic>
          <a:graphicData uri="http://schemas.openxmlformats.org/drawingml/2006/table">
            <a:tbl>
              <a:tblPr/>
              <a:tblGrid>
                <a:gridCol w="1531938">
                  <a:extLst>
                    <a:ext uri="{9D8B030D-6E8A-4147-A177-3AD203B41FA5}">
                      <a16:colId xmlns:a16="http://schemas.microsoft.com/office/drawing/2014/main" val="20000"/>
                    </a:ext>
                  </a:extLst>
                </a:gridCol>
                <a:gridCol w="2260600">
                  <a:extLst>
                    <a:ext uri="{9D8B030D-6E8A-4147-A177-3AD203B41FA5}">
                      <a16:colId xmlns:a16="http://schemas.microsoft.com/office/drawing/2014/main" val="20001"/>
                    </a:ext>
                  </a:extLst>
                </a:gridCol>
                <a:gridCol w="2408237">
                  <a:extLst>
                    <a:ext uri="{9D8B030D-6E8A-4147-A177-3AD203B41FA5}">
                      <a16:colId xmlns:a16="http://schemas.microsoft.com/office/drawing/2014/main" val="20002"/>
                    </a:ext>
                  </a:extLst>
                </a:gridCol>
                <a:gridCol w="2333625">
                  <a:extLst>
                    <a:ext uri="{9D8B030D-6E8A-4147-A177-3AD203B41FA5}">
                      <a16:colId xmlns:a16="http://schemas.microsoft.com/office/drawing/2014/main" val="20003"/>
                    </a:ext>
                  </a:extLst>
                </a:gridCol>
              </a:tblGrid>
              <a:tr h="427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Cover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Evaporation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Interception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Transpiration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7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Forest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5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Meadow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7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Ag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7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Bare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pitchFamily="34"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398098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4" descr="PP04100"/>
          <p:cNvPicPr>
            <a:picLocks noChangeAspect="1" noChangeArrowheads="1"/>
          </p:cNvPicPr>
          <p:nvPr/>
        </p:nvPicPr>
        <p:blipFill>
          <a:blip r:embed="rId3"/>
          <a:srcRect/>
          <a:stretch>
            <a:fillRect/>
          </a:stretch>
        </p:blipFill>
        <p:spPr bwMode="auto">
          <a:xfrm>
            <a:off x="2971800" y="609600"/>
            <a:ext cx="5943600" cy="4460875"/>
          </a:xfrm>
          <a:prstGeom prst="rect">
            <a:avLst/>
          </a:prstGeom>
          <a:noFill/>
          <a:ln w="9525">
            <a:noFill/>
            <a:miter lim="800000"/>
            <a:headEnd/>
            <a:tailEnd/>
          </a:ln>
        </p:spPr>
      </p:pic>
      <p:sp>
        <p:nvSpPr>
          <p:cNvPr id="399362" name="Line 7"/>
          <p:cNvSpPr>
            <a:spLocks noChangeShapeType="1"/>
          </p:cNvSpPr>
          <p:nvPr/>
        </p:nvSpPr>
        <p:spPr bwMode="auto">
          <a:xfrm flipV="1">
            <a:off x="2362200" y="3429000"/>
            <a:ext cx="2209800" cy="6096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endParaRPr>
          </a:p>
        </p:txBody>
      </p:sp>
      <p:sp>
        <p:nvSpPr>
          <p:cNvPr id="399363" name="Line 8"/>
          <p:cNvSpPr>
            <a:spLocks noChangeShapeType="1"/>
          </p:cNvSpPr>
          <p:nvPr/>
        </p:nvSpPr>
        <p:spPr bwMode="auto">
          <a:xfrm>
            <a:off x="2362200" y="4267200"/>
            <a:ext cx="1219200" cy="4572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endParaRPr>
          </a:p>
        </p:txBody>
      </p:sp>
      <p:sp>
        <p:nvSpPr>
          <p:cNvPr id="399364" name="Text Box 9"/>
          <p:cNvSpPr txBox="1">
            <a:spLocks noChangeArrowheads="1"/>
          </p:cNvSpPr>
          <p:nvPr/>
        </p:nvSpPr>
        <p:spPr bwMode="auto">
          <a:xfrm>
            <a:off x="304800" y="1447800"/>
            <a:ext cx="2209800" cy="3786188"/>
          </a:xfrm>
          <a:prstGeom prst="rect">
            <a:avLst/>
          </a:prstGeom>
          <a:noFill/>
          <a:ln w="9525">
            <a:noFill/>
            <a:miter lim="800000"/>
            <a:headEnd/>
            <a:tailEnd/>
          </a:ln>
        </p:spPr>
        <p:txBody>
          <a:bodyPr>
            <a:spAutoFit/>
          </a:bodyPr>
          <a:lstStyle/>
          <a:p>
            <a:pPr fontAlgn="base">
              <a:spcBef>
                <a:spcPct val="0"/>
              </a:spcBef>
              <a:spcAft>
                <a:spcPct val="0"/>
              </a:spcAft>
            </a:pPr>
            <a:r>
              <a:rPr lang="en-US" sz="2000">
                <a:solidFill>
                  <a:srgbClr val="000000"/>
                </a:solidFill>
              </a:rPr>
              <a:t>The driving force of transpiration is the difference in water vapor concentration, or vapor pressure difference, between the internal spaces in the leaf  and the atmosphere around the leaf</a:t>
            </a:r>
          </a:p>
        </p:txBody>
      </p:sp>
    </p:spTree>
    <p:extLst>
      <p:ext uri="{BB962C8B-B14F-4D97-AF65-F5344CB8AC3E}">
        <p14:creationId xmlns:p14="http://schemas.microsoft.com/office/powerpoint/2010/main" val="20367452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ChangeArrowheads="1"/>
          </p:cNvSpPr>
          <p:nvPr>
            <p:ph type="title"/>
          </p:nvPr>
        </p:nvSpPr>
        <p:spPr/>
        <p:txBody>
          <a:bodyPr/>
          <a:lstStyle/>
          <a:p>
            <a:pPr eaLnBrk="1" hangingPunct="1"/>
            <a:r>
              <a:rPr lang="en-US"/>
              <a:t>Transpiration</a:t>
            </a:r>
          </a:p>
        </p:txBody>
      </p:sp>
      <p:sp>
        <p:nvSpPr>
          <p:cNvPr id="401410" name="Rectangle 3"/>
          <p:cNvSpPr>
            <a:spLocks noGrp="1" noChangeArrowheads="1"/>
          </p:cNvSpPr>
          <p:nvPr>
            <p:ph type="body" idx="1"/>
          </p:nvPr>
        </p:nvSpPr>
        <p:spPr/>
        <p:txBody>
          <a:bodyPr/>
          <a:lstStyle/>
          <a:p>
            <a:pPr eaLnBrk="1" hangingPunct="1"/>
            <a:r>
              <a:rPr lang="en-US"/>
              <a:t>The physics of evaporation from stomata are the same as for open water. The only difference is the conductance term. </a:t>
            </a:r>
          </a:p>
          <a:p>
            <a:pPr eaLnBrk="1" hangingPunct="1"/>
            <a:r>
              <a:rPr lang="en-US"/>
              <a:t>Conductance is a two step process</a:t>
            </a:r>
          </a:p>
          <a:p>
            <a:pPr lvl="1" eaLnBrk="1" hangingPunct="1"/>
            <a:r>
              <a:rPr lang="en-US"/>
              <a:t>stomata to leaf surface</a:t>
            </a:r>
          </a:p>
          <a:p>
            <a:pPr lvl="1" eaLnBrk="1" hangingPunct="1"/>
            <a:r>
              <a:rPr lang="en-US"/>
              <a:t>leaf surface to atmosphere </a:t>
            </a:r>
          </a:p>
        </p:txBody>
      </p:sp>
    </p:spTree>
    <p:extLst>
      <p:ext uri="{BB962C8B-B14F-4D97-AF65-F5344CB8AC3E}">
        <p14:creationId xmlns:p14="http://schemas.microsoft.com/office/powerpoint/2010/main" val="10046822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5"/>
          <p:cNvSpPr>
            <a:spLocks noGrp="1" noChangeArrowheads="1"/>
          </p:cNvSpPr>
          <p:nvPr>
            <p:ph type="title"/>
          </p:nvPr>
        </p:nvSpPr>
        <p:spPr/>
        <p:txBody>
          <a:bodyPr/>
          <a:lstStyle/>
          <a:p>
            <a:pPr eaLnBrk="1" hangingPunct="1"/>
            <a:r>
              <a:rPr lang="en-US"/>
              <a:t>Transpiration</a:t>
            </a:r>
          </a:p>
        </p:txBody>
      </p:sp>
      <p:pic>
        <p:nvPicPr>
          <p:cNvPr id="403458" name="Picture 4"/>
          <p:cNvPicPr>
            <a:picLocks noGrp="1" noChangeAspect="1" noChangeArrowheads="1"/>
          </p:cNvPicPr>
          <p:nvPr>
            <p:ph idx="1"/>
          </p:nvPr>
        </p:nvPicPr>
        <p:blipFill>
          <a:blip r:embed="rId3"/>
          <a:srcRect/>
          <a:stretch>
            <a:fillRect/>
          </a:stretch>
        </p:blipFill>
        <p:spPr>
          <a:xfrm>
            <a:off x="790575" y="1600200"/>
            <a:ext cx="7562850" cy="4525963"/>
          </a:xfrm>
        </p:spPr>
      </p:pic>
      <p:sp>
        <p:nvSpPr>
          <p:cNvPr id="403459" name="Rectangle 7"/>
          <p:cNvSpPr>
            <a:spLocks noChangeArrowheads="1"/>
          </p:cNvSpPr>
          <p:nvPr/>
        </p:nvSpPr>
        <p:spPr bwMode="auto">
          <a:xfrm>
            <a:off x="685800" y="5867400"/>
            <a:ext cx="4114800" cy="533400"/>
          </a:xfrm>
          <a:prstGeom prst="rect">
            <a:avLst/>
          </a:prstGeom>
          <a:solidFill>
            <a:srgbClr val="FFFFFF"/>
          </a:solidFill>
          <a:ln w="9525">
            <a:noFill/>
            <a:miter lim="800000"/>
            <a:headEnd/>
            <a:tailEnd/>
          </a:ln>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8207355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Stomata respond to</a:t>
            </a:r>
          </a:p>
        </p:txBody>
      </p:sp>
      <p:sp>
        <p:nvSpPr>
          <p:cNvPr id="3" name="Content Placeholder 2"/>
          <p:cNvSpPr>
            <a:spLocks noGrp="1"/>
          </p:cNvSpPr>
          <p:nvPr>
            <p:ph sz="half" idx="1"/>
          </p:nvPr>
        </p:nvSpPr>
        <p:spPr/>
        <p:txBody>
          <a:bodyPr/>
          <a:lstStyle/>
          <a:p>
            <a:r>
              <a:rPr lang="en-US" dirty="0"/>
              <a:t>Light</a:t>
            </a:r>
          </a:p>
          <a:p>
            <a:r>
              <a:rPr lang="en-US" dirty="0"/>
              <a:t>Humidity</a:t>
            </a:r>
          </a:p>
          <a:p>
            <a:r>
              <a:rPr lang="en-US" dirty="0"/>
              <a:t>Water content (related to soil moisture)</a:t>
            </a:r>
          </a:p>
          <a:p>
            <a:r>
              <a:rPr lang="en-US" dirty="0"/>
              <a:t>Temperature</a:t>
            </a:r>
          </a:p>
          <a:p>
            <a:r>
              <a:rPr lang="en-US" dirty="0"/>
              <a:t>Other factors such as wind, CO</a:t>
            </a:r>
            <a:r>
              <a:rPr lang="en-US" baseline="-25000" dirty="0"/>
              <a:t>2</a:t>
            </a:r>
            <a:r>
              <a:rPr lang="en-US" dirty="0"/>
              <a:t>, chemicals</a:t>
            </a:r>
          </a:p>
        </p:txBody>
      </p:sp>
      <p:pic>
        <p:nvPicPr>
          <p:cNvPr id="5" name="Picture 8" descr="http://www.ck12.org/flx/show/THUMB_POSTCARD/image/user%3AamFtamFtMTcxM0B5YWhvby5jb20./Bio-11-10-Leaf_and_Stomata.png-2012071813426410176913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185963"/>
            <a:ext cx="3758184" cy="47571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486400" y="6095999"/>
            <a:ext cx="2362200" cy="276999"/>
          </a:xfrm>
          <a:prstGeom prst="rect">
            <a:avLst/>
          </a:prstGeom>
        </p:spPr>
        <p:txBody>
          <a:bodyPr wrap="square">
            <a:spAutoFit/>
          </a:bodyPr>
          <a:lstStyle/>
          <a:p>
            <a:r>
              <a:rPr lang="en-US" sz="1200" dirty="0">
                <a:solidFill>
                  <a:prstClr val="white">
                    <a:lumMod val="50000"/>
                  </a:prstClr>
                </a:solidFill>
              </a:rPr>
              <a:t>from http://www.ck12.org/</a:t>
            </a:r>
          </a:p>
        </p:txBody>
      </p:sp>
    </p:spTree>
    <p:extLst>
      <p:ext uri="{BB962C8B-B14F-4D97-AF65-F5344CB8AC3E}">
        <p14:creationId xmlns:p14="http://schemas.microsoft.com/office/powerpoint/2010/main" val="13318093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973"/>
            <a:ext cx="8991600" cy="674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4016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Title 1"/>
          <p:cNvSpPr>
            <a:spLocks noGrp="1"/>
          </p:cNvSpPr>
          <p:nvPr>
            <p:ph type="title"/>
          </p:nvPr>
        </p:nvSpPr>
        <p:spPr>
          <a:xfrm>
            <a:off x="457200" y="76200"/>
            <a:ext cx="8229600" cy="1143000"/>
          </a:xfrm>
        </p:spPr>
        <p:txBody>
          <a:bodyPr/>
          <a:lstStyle/>
          <a:p>
            <a:pPr eaLnBrk="1" hangingPunct="1"/>
            <a:r>
              <a:rPr lang="en-US"/>
              <a:t>How Does Water Get to the Leaf?</a:t>
            </a:r>
          </a:p>
        </p:txBody>
      </p:sp>
      <p:sp>
        <p:nvSpPr>
          <p:cNvPr id="4" name="Rectangle 17"/>
          <p:cNvSpPr>
            <a:spLocks noChangeArrowheads="1"/>
          </p:cNvSpPr>
          <p:nvPr/>
        </p:nvSpPr>
        <p:spPr bwMode="auto">
          <a:xfrm>
            <a:off x="4648200" y="1676400"/>
            <a:ext cx="4191000" cy="3124200"/>
          </a:xfrm>
          <a:prstGeom prst="rect">
            <a:avLst/>
          </a:prstGeom>
          <a:noFill/>
          <a:ln w="9525">
            <a:noFill/>
            <a:miter lim="800000"/>
            <a:headEnd/>
            <a:tailEnd/>
          </a:ln>
        </p:spPr>
        <p:txBody>
          <a:bodyPr/>
          <a:lstStyle/>
          <a:p>
            <a:pPr fontAlgn="base">
              <a:spcBef>
                <a:spcPct val="0"/>
              </a:spcBef>
              <a:spcAft>
                <a:spcPct val="0"/>
              </a:spcAft>
              <a:defRPr/>
            </a:pPr>
            <a:r>
              <a:rPr lang="en-US" sz="2400" dirty="0">
                <a:solidFill>
                  <a:srgbClr val="000000"/>
                </a:solidFill>
                <a:cs typeface="Arial" pitchFamily="34" charset="0"/>
              </a:rPr>
              <a:t>Water is PULLED, not pumped.  Water within the whole plant forms a </a:t>
            </a:r>
            <a:r>
              <a:rPr lang="en-US" sz="2400" i="1" dirty="0">
                <a:solidFill>
                  <a:srgbClr val="000000"/>
                </a:solidFill>
                <a:cs typeface="Arial" pitchFamily="34" charset="0"/>
              </a:rPr>
              <a:t>continuous network</a:t>
            </a:r>
            <a:r>
              <a:rPr lang="en-US" sz="2400" dirty="0">
                <a:solidFill>
                  <a:srgbClr val="000000"/>
                </a:solidFill>
                <a:cs typeface="Arial" pitchFamily="34" charset="0"/>
              </a:rPr>
              <a:t> of liquid columns from the film of water around soil particles to absorbing surfaces of roots to the evaporating surfaces of leaves.  </a:t>
            </a:r>
          </a:p>
          <a:p>
            <a:pPr fontAlgn="base">
              <a:spcBef>
                <a:spcPct val="0"/>
              </a:spcBef>
              <a:spcAft>
                <a:spcPct val="0"/>
              </a:spcAft>
              <a:defRPr/>
            </a:pPr>
            <a:endParaRPr lang="en-US" sz="2400" dirty="0">
              <a:solidFill>
                <a:srgbClr val="000000"/>
              </a:solidFill>
              <a:cs typeface="Arial" pitchFamily="34" charset="0"/>
            </a:endParaRPr>
          </a:p>
          <a:p>
            <a:pPr fontAlgn="base">
              <a:spcBef>
                <a:spcPct val="0"/>
              </a:spcBef>
              <a:spcAft>
                <a:spcPct val="0"/>
              </a:spcAft>
              <a:defRPr/>
            </a:pPr>
            <a:r>
              <a:rPr lang="en-US" sz="2400" dirty="0">
                <a:solidFill>
                  <a:srgbClr val="000000"/>
                </a:solidFill>
                <a:cs typeface="Arial" pitchFamily="34" charset="0"/>
              </a:rPr>
              <a:t>It is </a:t>
            </a:r>
            <a:r>
              <a:rPr lang="en-US" sz="2400" i="1" dirty="0">
                <a:solidFill>
                  <a:srgbClr val="000000"/>
                </a:solidFill>
                <a:cs typeface="Arial" pitchFamily="34" charset="0"/>
              </a:rPr>
              <a:t>hydraulically connected</a:t>
            </a:r>
            <a:r>
              <a:rPr lang="en-US" sz="2400" dirty="0">
                <a:solidFill>
                  <a:srgbClr val="000000"/>
                </a:solidFill>
                <a:cs typeface="Arial" pitchFamily="34" charset="0"/>
              </a:rPr>
              <a:t>.   </a:t>
            </a:r>
          </a:p>
          <a:p>
            <a:pPr eaLnBrk="0" fontAlgn="base" hangingPunct="0">
              <a:spcBef>
                <a:spcPct val="0"/>
              </a:spcBef>
              <a:spcAft>
                <a:spcPct val="0"/>
              </a:spcAft>
              <a:defRPr/>
            </a:pPr>
            <a:endParaRPr lang="en-US" sz="2400" dirty="0">
              <a:solidFill>
                <a:srgbClr val="000000"/>
              </a:solidFill>
            </a:endParaRPr>
          </a:p>
        </p:txBody>
      </p:sp>
      <p:grpSp>
        <p:nvGrpSpPr>
          <p:cNvPr id="405507" name="Group 3"/>
          <p:cNvGrpSpPr>
            <a:grpSpLocks/>
          </p:cNvGrpSpPr>
          <p:nvPr/>
        </p:nvGrpSpPr>
        <p:grpSpPr bwMode="auto">
          <a:xfrm>
            <a:off x="228600" y="990600"/>
            <a:ext cx="4343400" cy="5715000"/>
            <a:chOff x="480" y="0"/>
            <a:chExt cx="2906" cy="4320"/>
          </a:xfrm>
        </p:grpSpPr>
        <p:pic>
          <p:nvPicPr>
            <p:cNvPr id="405508" name="Picture 4" descr="C-T schematic all lg"/>
            <p:cNvPicPr>
              <a:picLocks noChangeAspect="1" noChangeArrowheads="1"/>
            </p:cNvPicPr>
            <p:nvPr/>
          </p:nvPicPr>
          <p:blipFill>
            <a:blip r:embed="rId3"/>
            <a:srcRect/>
            <a:stretch>
              <a:fillRect/>
            </a:stretch>
          </p:blipFill>
          <p:spPr bwMode="auto">
            <a:xfrm>
              <a:off x="480" y="0"/>
              <a:ext cx="2906" cy="4320"/>
            </a:xfrm>
            <a:prstGeom prst="rect">
              <a:avLst/>
            </a:prstGeom>
            <a:noFill/>
            <a:ln w="9525">
              <a:noFill/>
              <a:miter lim="800000"/>
              <a:headEnd/>
              <a:tailEnd/>
            </a:ln>
          </p:spPr>
        </p:pic>
        <p:grpSp>
          <p:nvGrpSpPr>
            <p:cNvPr id="405509" name="Group 9"/>
            <p:cNvGrpSpPr>
              <a:grpSpLocks/>
            </p:cNvGrpSpPr>
            <p:nvPr/>
          </p:nvGrpSpPr>
          <p:grpSpPr bwMode="auto">
            <a:xfrm>
              <a:off x="2913" y="1758"/>
              <a:ext cx="147" cy="705"/>
              <a:chOff x="2913" y="1758"/>
              <a:chExt cx="147" cy="705"/>
            </a:xfrm>
          </p:grpSpPr>
          <p:sp>
            <p:nvSpPr>
              <p:cNvPr id="405510" name="Freeform 16"/>
              <p:cNvSpPr>
                <a:spLocks/>
              </p:cNvSpPr>
              <p:nvPr/>
            </p:nvSpPr>
            <p:spPr bwMode="auto">
              <a:xfrm>
                <a:off x="3031" y="1758"/>
                <a:ext cx="29" cy="52"/>
              </a:xfrm>
              <a:custGeom>
                <a:avLst/>
                <a:gdLst>
                  <a:gd name="T0" fmla="*/ 29 w 29"/>
                  <a:gd name="T1" fmla="*/ 0 h 52"/>
                  <a:gd name="T2" fmla="*/ 11 w 29"/>
                  <a:gd name="T3" fmla="*/ 36 h 52"/>
                  <a:gd name="T4" fmla="*/ 2 w 29"/>
                  <a:gd name="T5" fmla="*/ 45 h 52"/>
                  <a:gd name="T6" fmla="*/ 0 60000 65536"/>
                  <a:gd name="T7" fmla="*/ 0 60000 65536"/>
                  <a:gd name="T8" fmla="*/ 0 60000 65536"/>
                  <a:gd name="T9" fmla="*/ 0 w 29"/>
                  <a:gd name="T10" fmla="*/ 0 h 52"/>
                  <a:gd name="T11" fmla="*/ 29 w 29"/>
                  <a:gd name="T12" fmla="*/ 52 h 52"/>
                </a:gdLst>
                <a:ahLst/>
                <a:cxnLst>
                  <a:cxn ang="T6">
                    <a:pos x="T0" y="T1"/>
                  </a:cxn>
                  <a:cxn ang="T7">
                    <a:pos x="T2" y="T3"/>
                  </a:cxn>
                  <a:cxn ang="T8">
                    <a:pos x="T4" y="T5"/>
                  </a:cxn>
                </a:cxnLst>
                <a:rect l="T9" t="T10" r="T11" b="T12"/>
                <a:pathLst>
                  <a:path w="29" h="52">
                    <a:moveTo>
                      <a:pt x="29" y="0"/>
                    </a:moveTo>
                    <a:cubicBezTo>
                      <a:pt x="21" y="25"/>
                      <a:pt x="27" y="13"/>
                      <a:pt x="11" y="36"/>
                    </a:cubicBezTo>
                    <a:cubicBezTo>
                      <a:pt x="0" y="52"/>
                      <a:pt x="2" y="28"/>
                      <a:pt x="2" y="45"/>
                    </a:cubicBezTo>
                  </a:path>
                </a:pathLst>
              </a:custGeom>
              <a:noFill/>
              <a:ln w="31750">
                <a:solidFill>
                  <a:schemeClr val="bg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405511" name="Freeform 17"/>
              <p:cNvSpPr>
                <a:spLocks/>
              </p:cNvSpPr>
              <p:nvPr/>
            </p:nvSpPr>
            <p:spPr bwMode="auto">
              <a:xfrm>
                <a:off x="2913" y="2409"/>
                <a:ext cx="21" cy="54"/>
              </a:xfrm>
              <a:custGeom>
                <a:avLst/>
                <a:gdLst>
                  <a:gd name="T0" fmla="*/ 0 w 21"/>
                  <a:gd name="T1" fmla="*/ 0 h 54"/>
                  <a:gd name="T2" fmla="*/ 21 w 21"/>
                  <a:gd name="T3" fmla="*/ 54 h 54"/>
                  <a:gd name="T4" fmla="*/ 0 60000 65536"/>
                  <a:gd name="T5" fmla="*/ 0 60000 65536"/>
                  <a:gd name="T6" fmla="*/ 0 w 21"/>
                  <a:gd name="T7" fmla="*/ 0 h 54"/>
                  <a:gd name="T8" fmla="*/ 21 w 21"/>
                  <a:gd name="T9" fmla="*/ 54 h 54"/>
                </a:gdLst>
                <a:ahLst/>
                <a:cxnLst>
                  <a:cxn ang="T4">
                    <a:pos x="T0" y="T1"/>
                  </a:cxn>
                  <a:cxn ang="T5">
                    <a:pos x="T2" y="T3"/>
                  </a:cxn>
                </a:cxnLst>
                <a:rect l="T6" t="T7" r="T8" b="T9"/>
                <a:pathLst>
                  <a:path w="21" h="54">
                    <a:moveTo>
                      <a:pt x="0" y="0"/>
                    </a:moveTo>
                    <a:cubicBezTo>
                      <a:pt x="3" y="13"/>
                      <a:pt x="12" y="45"/>
                      <a:pt x="21" y="54"/>
                    </a:cubicBezTo>
                  </a:path>
                </a:pathLst>
              </a:custGeom>
              <a:noFill/>
              <a:ln w="47625">
                <a:solidFill>
                  <a:schemeClr val="bg1"/>
                </a:solidFill>
                <a:round/>
                <a:headEnd/>
                <a:tailEnd/>
              </a:ln>
            </p:spPr>
            <p:txBody>
              <a:bodyPr wrap="none" anchor="ctr"/>
              <a:lstStyle/>
              <a:p>
                <a:pPr fontAlgn="base">
                  <a:spcBef>
                    <a:spcPct val="0"/>
                  </a:spcBef>
                  <a:spcAft>
                    <a:spcPct val="0"/>
                  </a:spcAft>
                </a:pPr>
                <a:endParaRPr lang="en-US">
                  <a:solidFill>
                    <a:srgbClr val="000000"/>
                  </a:solidFill>
                </a:endParaRPr>
              </a:p>
            </p:txBody>
          </p:sp>
        </p:grpSp>
      </p:grpSp>
    </p:spTree>
    <p:extLst>
      <p:ext uri="{BB962C8B-B14F-4D97-AF65-F5344CB8AC3E}">
        <p14:creationId xmlns:p14="http://schemas.microsoft.com/office/powerpoint/2010/main" val="8652921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pump_theory_basics_323_320"/>
          <p:cNvPicPr>
            <a:picLocks noChangeAspect="1" noChangeArrowheads="1"/>
          </p:cNvPicPr>
          <p:nvPr/>
        </p:nvPicPr>
        <p:blipFill>
          <a:blip r:embed="rId3"/>
          <a:srcRect/>
          <a:stretch>
            <a:fillRect/>
          </a:stretch>
        </p:blipFill>
        <p:spPr bwMode="auto">
          <a:xfrm>
            <a:off x="457200" y="2286000"/>
            <a:ext cx="4114800" cy="4076700"/>
          </a:xfrm>
          <a:prstGeom prst="rect">
            <a:avLst/>
          </a:prstGeom>
          <a:noFill/>
          <a:ln w="9525">
            <a:noFill/>
            <a:miter lim="800000"/>
            <a:headEnd/>
            <a:tailEnd/>
          </a:ln>
        </p:spPr>
      </p:pic>
      <p:sp>
        <p:nvSpPr>
          <p:cNvPr id="409602" name="Text Box 5"/>
          <p:cNvSpPr txBox="1">
            <a:spLocks noChangeArrowheads="1"/>
          </p:cNvSpPr>
          <p:nvPr/>
        </p:nvSpPr>
        <p:spPr bwMode="auto">
          <a:xfrm>
            <a:off x="381000" y="152400"/>
            <a:ext cx="4541838" cy="1754188"/>
          </a:xfrm>
          <a:prstGeom prst="rect">
            <a:avLst/>
          </a:prstGeom>
          <a:noFill/>
          <a:ln w="9525">
            <a:noFill/>
            <a:miter lim="800000"/>
            <a:headEnd/>
            <a:tailEnd/>
          </a:ln>
        </p:spPr>
        <p:txBody>
          <a:bodyPr>
            <a:spAutoFit/>
          </a:bodyPr>
          <a:lstStyle/>
          <a:p>
            <a:pPr algn="ctr" fontAlgn="base">
              <a:spcBef>
                <a:spcPct val="0"/>
              </a:spcBef>
              <a:spcAft>
                <a:spcPct val="0"/>
              </a:spcAft>
            </a:pPr>
            <a:r>
              <a:rPr lang="en-US" b="1">
                <a:solidFill>
                  <a:srgbClr val="000000"/>
                </a:solidFill>
              </a:rPr>
              <a:t>Even a perfect vacuum can only pump water to a maximum of a little over 30 feet. </a:t>
            </a:r>
            <a:r>
              <a:rPr lang="en-US" b="1">
                <a:solidFill>
                  <a:srgbClr val="000000"/>
                </a:solidFill>
                <a:cs typeface="Arial" charset="0"/>
              </a:rPr>
              <a:t> At this point the weight of the water inside a tube exerts a pressure equal to the weight of the atmosphere pushing down</a:t>
            </a:r>
            <a:r>
              <a:rPr lang="en-US" b="1">
                <a:solidFill>
                  <a:srgbClr val="000000"/>
                </a:solidFill>
              </a:rPr>
              <a:t> </a:t>
            </a:r>
          </a:p>
          <a:p>
            <a:pPr algn="ctr" fontAlgn="base">
              <a:spcBef>
                <a:spcPct val="0"/>
              </a:spcBef>
              <a:spcAft>
                <a:spcPct val="0"/>
              </a:spcAft>
            </a:pPr>
            <a:endParaRPr lang="en-US" b="1">
              <a:solidFill>
                <a:srgbClr val="000000"/>
              </a:solidFill>
            </a:endParaRPr>
          </a:p>
        </p:txBody>
      </p:sp>
      <p:sp>
        <p:nvSpPr>
          <p:cNvPr id="409603" name="Rectangle 6"/>
          <p:cNvSpPr>
            <a:spLocks noChangeArrowheads="1"/>
          </p:cNvSpPr>
          <p:nvPr/>
        </p:nvSpPr>
        <p:spPr bwMode="auto">
          <a:xfrm>
            <a:off x="-2955925" y="3017838"/>
            <a:ext cx="9144000" cy="0"/>
          </a:xfrm>
          <a:prstGeom prst="rect">
            <a:avLst/>
          </a:prstGeom>
          <a:noFill/>
          <a:ln w="9525">
            <a:noFill/>
            <a:miter lim="800000"/>
            <a:headEnd/>
            <a:tailEnd/>
          </a:ln>
        </p:spPr>
        <p:txBody>
          <a:bodyPr>
            <a:spAutoFit/>
          </a:bodyPr>
          <a:lstStyle/>
          <a:p>
            <a:pPr fontAlgn="base">
              <a:spcBef>
                <a:spcPct val="0"/>
              </a:spcBef>
              <a:spcAft>
                <a:spcPct val="0"/>
              </a:spcAft>
            </a:pPr>
            <a:endParaRPr lang="en-US">
              <a:solidFill>
                <a:srgbClr val="000000"/>
              </a:solidFill>
            </a:endParaRPr>
          </a:p>
        </p:txBody>
      </p:sp>
      <p:grpSp>
        <p:nvGrpSpPr>
          <p:cNvPr id="2" name="Group 20"/>
          <p:cNvGrpSpPr>
            <a:grpSpLocks/>
          </p:cNvGrpSpPr>
          <p:nvPr/>
        </p:nvGrpSpPr>
        <p:grpSpPr bwMode="auto">
          <a:xfrm>
            <a:off x="4953000" y="228600"/>
            <a:ext cx="3906838" cy="5765800"/>
            <a:chOff x="3120" y="144"/>
            <a:chExt cx="2461" cy="3632"/>
          </a:xfrm>
        </p:grpSpPr>
        <p:grpSp>
          <p:nvGrpSpPr>
            <p:cNvPr id="409605" name="Group 8"/>
            <p:cNvGrpSpPr>
              <a:grpSpLocks/>
            </p:cNvGrpSpPr>
            <p:nvPr/>
          </p:nvGrpSpPr>
          <p:grpSpPr bwMode="auto">
            <a:xfrm>
              <a:off x="3120" y="1440"/>
              <a:ext cx="2461" cy="2336"/>
              <a:chOff x="1296" y="624"/>
              <a:chExt cx="4401" cy="3488"/>
            </a:xfrm>
          </p:grpSpPr>
          <p:sp>
            <p:nvSpPr>
              <p:cNvPr id="409607" name="Freeform 9"/>
              <p:cNvSpPr>
                <a:spLocks/>
              </p:cNvSpPr>
              <p:nvPr/>
            </p:nvSpPr>
            <p:spPr bwMode="auto">
              <a:xfrm>
                <a:off x="1296" y="3648"/>
                <a:ext cx="3064" cy="464"/>
              </a:xfrm>
              <a:custGeom>
                <a:avLst/>
                <a:gdLst>
                  <a:gd name="T0" fmla="*/ 528 w 3064"/>
                  <a:gd name="T1" fmla="*/ 408 h 464"/>
                  <a:gd name="T2" fmla="*/ 48 w 3064"/>
                  <a:gd name="T3" fmla="*/ 264 h 464"/>
                  <a:gd name="T4" fmla="*/ 816 w 3064"/>
                  <a:gd name="T5" fmla="*/ 120 h 464"/>
                  <a:gd name="T6" fmla="*/ 1104 w 3064"/>
                  <a:gd name="T7" fmla="*/ 24 h 464"/>
                  <a:gd name="T8" fmla="*/ 1920 w 3064"/>
                  <a:gd name="T9" fmla="*/ 24 h 464"/>
                  <a:gd name="T10" fmla="*/ 2592 w 3064"/>
                  <a:gd name="T11" fmla="*/ 168 h 464"/>
                  <a:gd name="T12" fmla="*/ 3024 w 3064"/>
                  <a:gd name="T13" fmla="*/ 408 h 464"/>
                  <a:gd name="T14" fmla="*/ 2352 w 3064"/>
                  <a:gd name="T15" fmla="*/ 456 h 464"/>
                  <a:gd name="T16" fmla="*/ 1680 w 3064"/>
                  <a:gd name="T17" fmla="*/ 360 h 464"/>
                  <a:gd name="T18" fmla="*/ 1200 w 3064"/>
                  <a:gd name="T19" fmla="*/ 456 h 464"/>
                  <a:gd name="T20" fmla="*/ 528 w 3064"/>
                  <a:gd name="T21" fmla="*/ 408 h 4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64"/>
                  <a:gd name="T34" fmla="*/ 0 h 464"/>
                  <a:gd name="T35" fmla="*/ 3064 w 3064"/>
                  <a:gd name="T36" fmla="*/ 464 h 4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64" h="464">
                    <a:moveTo>
                      <a:pt x="528" y="408"/>
                    </a:moveTo>
                    <a:cubicBezTo>
                      <a:pt x="336" y="376"/>
                      <a:pt x="0" y="312"/>
                      <a:pt x="48" y="264"/>
                    </a:cubicBezTo>
                    <a:cubicBezTo>
                      <a:pt x="96" y="216"/>
                      <a:pt x="640" y="160"/>
                      <a:pt x="816" y="120"/>
                    </a:cubicBezTo>
                    <a:cubicBezTo>
                      <a:pt x="992" y="80"/>
                      <a:pt x="920" y="40"/>
                      <a:pt x="1104" y="24"/>
                    </a:cubicBezTo>
                    <a:cubicBezTo>
                      <a:pt x="1288" y="8"/>
                      <a:pt x="1672" y="0"/>
                      <a:pt x="1920" y="24"/>
                    </a:cubicBezTo>
                    <a:cubicBezTo>
                      <a:pt x="2168" y="48"/>
                      <a:pt x="2408" y="104"/>
                      <a:pt x="2592" y="168"/>
                    </a:cubicBezTo>
                    <a:cubicBezTo>
                      <a:pt x="2776" y="232"/>
                      <a:pt x="3064" y="360"/>
                      <a:pt x="3024" y="408"/>
                    </a:cubicBezTo>
                    <a:cubicBezTo>
                      <a:pt x="2984" y="456"/>
                      <a:pt x="2576" y="464"/>
                      <a:pt x="2352" y="456"/>
                    </a:cubicBezTo>
                    <a:cubicBezTo>
                      <a:pt x="2128" y="448"/>
                      <a:pt x="1872" y="360"/>
                      <a:pt x="1680" y="360"/>
                    </a:cubicBezTo>
                    <a:cubicBezTo>
                      <a:pt x="1488" y="360"/>
                      <a:pt x="1392" y="448"/>
                      <a:pt x="1200" y="456"/>
                    </a:cubicBezTo>
                    <a:cubicBezTo>
                      <a:pt x="1008" y="464"/>
                      <a:pt x="720" y="440"/>
                      <a:pt x="528" y="408"/>
                    </a:cubicBezTo>
                    <a:close/>
                  </a:path>
                </a:pathLst>
              </a:custGeom>
              <a:solidFill>
                <a:srgbClr val="4C1DE1"/>
              </a:solidFill>
              <a:ln w="9525">
                <a:solidFill>
                  <a:srgbClr val="3366FF"/>
                </a:solidFill>
                <a:round/>
                <a:headEnd/>
                <a:tailEnd/>
              </a:ln>
            </p:spPr>
            <p:txBody>
              <a:bodyPr wrap="none"/>
              <a:lstStyle/>
              <a:p>
                <a:pPr fontAlgn="base">
                  <a:spcBef>
                    <a:spcPct val="0"/>
                  </a:spcBef>
                  <a:spcAft>
                    <a:spcPct val="0"/>
                  </a:spcAft>
                </a:pPr>
                <a:endParaRPr lang="en-US">
                  <a:solidFill>
                    <a:srgbClr val="000000"/>
                  </a:solidFill>
                </a:endParaRPr>
              </a:p>
            </p:txBody>
          </p:sp>
          <p:sp>
            <p:nvSpPr>
              <p:cNvPr id="409608" name="Rectangle 10"/>
              <p:cNvSpPr>
                <a:spLocks noChangeArrowheads="1"/>
              </p:cNvSpPr>
              <p:nvPr/>
            </p:nvSpPr>
            <p:spPr bwMode="auto">
              <a:xfrm>
                <a:off x="2880" y="960"/>
                <a:ext cx="48" cy="2736"/>
              </a:xfrm>
              <a:prstGeom prst="rect">
                <a:avLst/>
              </a:prstGeom>
              <a:solidFill>
                <a:srgbClr val="4C1DE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409609" name="Rectangle 11"/>
              <p:cNvSpPr>
                <a:spLocks noChangeArrowheads="1"/>
              </p:cNvSpPr>
              <p:nvPr/>
            </p:nvSpPr>
            <p:spPr bwMode="auto">
              <a:xfrm rot="-1539911">
                <a:off x="2880" y="864"/>
                <a:ext cx="432" cy="48"/>
              </a:xfrm>
              <a:prstGeom prst="rect">
                <a:avLst/>
              </a:prstGeom>
              <a:solidFill>
                <a:srgbClr val="4C1DE1"/>
              </a:solidFill>
              <a:ln w="9525">
                <a:solidFill>
                  <a:srgbClr val="4C1DE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409610" name="Line 12"/>
              <p:cNvSpPr>
                <a:spLocks noChangeShapeType="1"/>
              </p:cNvSpPr>
              <p:nvPr/>
            </p:nvSpPr>
            <p:spPr bwMode="auto">
              <a:xfrm flipV="1">
                <a:off x="3264" y="768"/>
                <a:ext cx="288" cy="48"/>
              </a:xfrm>
              <a:prstGeom prst="line">
                <a:avLst/>
              </a:prstGeom>
              <a:noFill/>
              <a:ln w="38100">
                <a:solidFill>
                  <a:srgbClr val="4C1DE1"/>
                </a:solidFill>
                <a:round/>
                <a:headEnd/>
                <a:tailEnd/>
              </a:ln>
            </p:spPr>
            <p:txBody>
              <a:bodyPr wrap="none"/>
              <a:lstStyle/>
              <a:p>
                <a:pPr fontAlgn="base">
                  <a:spcBef>
                    <a:spcPct val="0"/>
                  </a:spcBef>
                  <a:spcAft>
                    <a:spcPct val="0"/>
                  </a:spcAft>
                </a:pPr>
                <a:endParaRPr lang="en-US">
                  <a:solidFill>
                    <a:srgbClr val="000000"/>
                  </a:solidFill>
                </a:endParaRPr>
              </a:p>
            </p:txBody>
          </p:sp>
          <p:sp>
            <p:nvSpPr>
              <p:cNvPr id="409611" name="Line 13"/>
              <p:cNvSpPr>
                <a:spLocks noChangeShapeType="1"/>
              </p:cNvSpPr>
              <p:nvPr/>
            </p:nvSpPr>
            <p:spPr bwMode="auto">
              <a:xfrm flipV="1">
                <a:off x="3552" y="624"/>
                <a:ext cx="192" cy="144"/>
              </a:xfrm>
              <a:prstGeom prst="line">
                <a:avLst/>
              </a:prstGeom>
              <a:noFill/>
              <a:ln w="9525">
                <a:solidFill>
                  <a:srgbClr val="4C1DE1"/>
                </a:solidFill>
                <a:round/>
                <a:headEnd/>
                <a:tailEnd/>
              </a:ln>
            </p:spPr>
            <p:txBody>
              <a:bodyPr wrap="none"/>
              <a:lstStyle/>
              <a:p>
                <a:pPr fontAlgn="base">
                  <a:spcBef>
                    <a:spcPct val="0"/>
                  </a:spcBef>
                  <a:spcAft>
                    <a:spcPct val="0"/>
                  </a:spcAft>
                </a:pPr>
                <a:endParaRPr lang="en-US">
                  <a:solidFill>
                    <a:srgbClr val="000000"/>
                  </a:solidFill>
                </a:endParaRPr>
              </a:p>
            </p:txBody>
          </p:sp>
          <p:sp>
            <p:nvSpPr>
              <p:cNvPr id="409612" name="Line 14"/>
              <p:cNvSpPr>
                <a:spLocks noChangeShapeType="1"/>
              </p:cNvSpPr>
              <p:nvPr/>
            </p:nvSpPr>
            <p:spPr bwMode="auto">
              <a:xfrm>
                <a:off x="3552" y="768"/>
                <a:ext cx="240" cy="48"/>
              </a:xfrm>
              <a:prstGeom prst="line">
                <a:avLst/>
              </a:prstGeom>
              <a:noFill/>
              <a:ln w="9525">
                <a:solidFill>
                  <a:srgbClr val="4C1DE1"/>
                </a:solidFill>
                <a:round/>
                <a:headEnd/>
                <a:tailEnd/>
              </a:ln>
            </p:spPr>
            <p:txBody>
              <a:bodyPr wrap="none"/>
              <a:lstStyle/>
              <a:p>
                <a:pPr fontAlgn="base">
                  <a:spcBef>
                    <a:spcPct val="0"/>
                  </a:spcBef>
                  <a:spcAft>
                    <a:spcPct val="0"/>
                  </a:spcAft>
                </a:pPr>
                <a:endParaRPr lang="en-US">
                  <a:solidFill>
                    <a:srgbClr val="000000"/>
                  </a:solidFill>
                </a:endParaRPr>
              </a:p>
            </p:txBody>
          </p:sp>
          <p:sp>
            <p:nvSpPr>
              <p:cNvPr id="409613" name="Rectangle 15"/>
              <p:cNvSpPr>
                <a:spLocks noChangeArrowheads="1"/>
              </p:cNvSpPr>
              <p:nvPr/>
            </p:nvSpPr>
            <p:spPr bwMode="auto">
              <a:xfrm>
                <a:off x="2640" y="1152"/>
                <a:ext cx="528" cy="2496"/>
              </a:xfrm>
              <a:prstGeom prst="rect">
                <a:avLst/>
              </a:prstGeom>
              <a:solidFill>
                <a:schemeClr val="accent1">
                  <a:alpha val="50195"/>
                </a:schemeClr>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409614" name="Oval 16"/>
              <p:cNvSpPr>
                <a:spLocks noChangeArrowheads="1"/>
              </p:cNvSpPr>
              <p:nvPr/>
            </p:nvSpPr>
            <p:spPr bwMode="auto">
              <a:xfrm>
                <a:off x="2640" y="1008"/>
                <a:ext cx="528" cy="240"/>
              </a:xfrm>
              <a:prstGeom prst="ellipse">
                <a:avLst/>
              </a:prstGeom>
              <a:solidFill>
                <a:schemeClr val="accent1">
                  <a:alpha val="50195"/>
                </a:schemeClr>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409615" name="Line 17"/>
              <p:cNvSpPr>
                <a:spLocks noChangeShapeType="1"/>
              </p:cNvSpPr>
              <p:nvPr/>
            </p:nvSpPr>
            <p:spPr bwMode="auto">
              <a:xfrm>
                <a:off x="3600" y="1200"/>
                <a:ext cx="0" cy="2400"/>
              </a:xfrm>
              <a:prstGeom prst="line">
                <a:avLst/>
              </a:prstGeom>
              <a:noFill/>
              <a:ln w="9525">
                <a:solidFill>
                  <a:schemeClr val="tx1"/>
                </a:solidFill>
                <a:round/>
                <a:headEnd type="triangle" w="med" len="med"/>
                <a:tailEnd type="triangle" w="med" len="med"/>
              </a:ln>
            </p:spPr>
            <p:txBody>
              <a:bodyPr wrap="none"/>
              <a:lstStyle/>
              <a:p>
                <a:pPr fontAlgn="base">
                  <a:spcBef>
                    <a:spcPct val="0"/>
                  </a:spcBef>
                  <a:spcAft>
                    <a:spcPct val="0"/>
                  </a:spcAft>
                </a:pPr>
                <a:endParaRPr lang="en-US">
                  <a:solidFill>
                    <a:srgbClr val="000000"/>
                  </a:solidFill>
                </a:endParaRPr>
              </a:p>
            </p:txBody>
          </p:sp>
          <p:sp>
            <p:nvSpPr>
              <p:cNvPr id="409616" name="Text Box 18"/>
              <p:cNvSpPr txBox="1">
                <a:spLocks noChangeArrowheads="1"/>
              </p:cNvSpPr>
              <p:nvPr/>
            </p:nvSpPr>
            <p:spPr bwMode="auto">
              <a:xfrm>
                <a:off x="3696" y="2449"/>
                <a:ext cx="2001" cy="430"/>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rPr>
                  <a:t>&gt; 100 meters</a:t>
                </a:r>
              </a:p>
            </p:txBody>
          </p:sp>
        </p:grpSp>
        <p:sp>
          <p:nvSpPr>
            <p:cNvPr id="409606" name="Text Box 19"/>
            <p:cNvSpPr txBox="1">
              <a:spLocks noChangeArrowheads="1"/>
            </p:cNvSpPr>
            <p:nvPr/>
          </p:nvSpPr>
          <p:spPr bwMode="auto">
            <a:xfrm>
              <a:off x="3216" y="144"/>
              <a:ext cx="2352" cy="1096"/>
            </a:xfrm>
            <a:prstGeom prst="rect">
              <a:avLst/>
            </a:prstGeom>
            <a:noFill/>
            <a:ln w="9525">
              <a:noFill/>
              <a:miter lim="800000"/>
              <a:headEnd/>
              <a:tailEnd/>
            </a:ln>
          </p:spPr>
          <p:txBody>
            <a:bodyPr>
              <a:spAutoFit/>
            </a:bodyPr>
            <a:lstStyle/>
            <a:p>
              <a:pPr algn="ctr" fontAlgn="base">
                <a:spcBef>
                  <a:spcPct val="0"/>
                </a:spcBef>
                <a:spcAft>
                  <a:spcPct val="0"/>
                </a:spcAft>
              </a:pPr>
              <a:r>
                <a:rPr lang="en-US" b="1">
                  <a:solidFill>
                    <a:srgbClr val="000000"/>
                  </a:solidFill>
                </a:rPr>
                <a:t>So why doesn’t the continuous column of water in trees taller than 34 feet collapse under its own weight?  And how does water move UP a tall tree against the forces of gravity?</a:t>
              </a:r>
            </a:p>
          </p:txBody>
        </p:sp>
      </p:grpSp>
    </p:spTree>
    <p:extLst>
      <p:ext uri="{BB962C8B-B14F-4D97-AF65-F5344CB8AC3E}">
        <p14:creationId xmlns:p14="http://schemas.microsoft.com/office/powerpoint/2010/main" val="206822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global energy fluxes</a:t>
            </a:r>
            <a:r>
              <a:rPr lang="is-IS" dirty="0"/>
              <a:t>…</a:t>
            </a:r>
            <a:endParaRPr lang="en-US" dirty="0"/>
          </a:p>
        </p:txBody>
      </p:sp>
      <p:pic>
        <p:nvPicPr>
          <p:cNvPr id="8" name="Content Placeholder 7"/>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0189"/>
          <a:stretch/>
        </p:blipFill>
        <p:spPr>
          <a:xfrm>
            <a:off x="16213" y="1417638"/>
            <a:ext cx="6858000" cy="4911811"/>
          </a:xfrm>
        </p:spPr>
      </p:pic>
      <p:sp>
        <p:nvSpPr>
          <p:cNvPr id="9" name="TextBox 8"/>
          <p:cNvSpPr txBox="1"/>
          <p:nvPr/>
        </p:nvSpPr>
        <p:spPr>
          <a:xfrm>
            <a:off x="6705600" y="1981200"/>
            <a:ext cx="228600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ET is </a:t>
            </a:r>
            <a:r>
              <a:rPr kumimoji="0" lang="en-US" sz="2400" b="0" i="0" u="none" strike="noStrike" kern="1200" cap="none" spc="0" normalizeH="0" baseline="0" noProof="0" dirty="0">
                <a:ln>
                  <a:noFill/>
                </a:ln>
                <a:solidFill>
                  <a:srgbClr val="FF0000"/>
                </a:solidFill>
                <a:effectLst/>
                <a:uLnTx/>
                <a:uFillTx/>
                <a:latin typeface="Calibri"/>
                <a:ea typeface="+mn-ea"/>
                <a:cs typeface="+mn-cs"/>
              </a:rPr>
              <a:t>80 </a:t>
            </a:r>
            <a:r>
              <a:rPr kumimoji="0" lang="en-US" sz="2400" b="0" i="0" u="none" strike="noStrike" kern="1200" cap="none" spc="0" normalizeH="0" baseline="0" noProof="0" dirty="0">
                <a:ln>
                  <a:noFill/>
                </a:ln>
                <a:solidFill>
                  <a:prstClr val="black"/>
                </a:solidFill>
                <a:effectLst/>
                <a:uLnTx/>
                <a:uFillTx/>
                <a:latin typeface="Calibri"/>
                <a:ea typeface="+mn-ea"/>
                <a:cs typeface="+mn-cs"/>
              </a:rPr>
              <a:t>W/m</a:t>
            </a:r>
            <a:r>
              <a:rPr kumimoji="0" lang="en-US" sz="2400" b="0" i="0" u="none" strike="noStrike" kern="1200" cap="none" spc="0" normalizeH="0" baseline="30000" noProof="0" dirty="0">
                <a:ln>
                  <a:noFill/>
                </a:ln>
                <a:solidFill>
                  <a:prstClr val="black"/>
                </a:solidFill>
                <a:effectLst/>
                <a:uLnTx/>
                <a:uFillTx/>
                <a:latin typeface="Calibri"/>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Incoming Solar Radiation is </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srgbClr val="FF0000"/>
                </a:solidFill>
                <a:effectLst/>
                <a:uLnTx/>
                <a:uFillTx/>
                <a:latin typeface="Calibri"/>
                <a:ea typeface="+mn-ea"/>
                <a:cs typeface="+mn-cs"/>
              </a:rPr>
              <a:t>341</a:t>
            </a:r>
            <a:r>
              <a:rPr kumimoji="0" lang="en-US" sz="2400" b="0" i="0" u="none" strike="noStrike" kern="1200" cap="none" spc="0" normalizeH="0" baseline="0" noProof="0" dirty="0">
                <a:ln>
                  <a:noFill/>
                </a:ln>
                <a:solidFill>
                  <a:prstClr val="black"/>
                </a:solidFill>
                <a:effectLst/>
                <a:uLnTx/>
                <a:uFillTx/>
                <a:latin typeface="Calibri"/>
                <a:ea typeface="+mn-ea"/>
                <a:cs typeface="+mn-cs"/>
              </a:rPr>
              <a:t> W/m</a:t>
            </a:r>
            <a:r>
              <a:rPr kumimoji="0" lang="en-US" sz="2400" b="0" i="0" u="none" strike="noStrike" kern="1200" cap="none" spc="0" normalizeH="0" baseline="30000" noProof="0" dirty="0">
                <a:ln>
                  <a:noFill/>
                </a:ln>
                <a:solidFill>
                  <a:prstClr val="black"/>
                </a:solidFill>
                <a:effectLst/>
                <a:uLnTx/>
                <a:uFillTx/>
                <a:latin typeface="Calibri"/>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ET is </a:t>
            </a:r>
            <a:r>
              <a:rPr kumimoji="0" lang="en-US" sz="2400" b="0" i="0" u="none" strike="noStrike" kern="1200" cap="none" spc="0" normalizeH="0" baseline="0" noProof="0" dirty="0">
                <a:ln>
                  <a:noFill/>
                </a:ln>
                <a:solidFill>
                  <a:srgbClr val="FF0000"/>
                </a:solidFill>
                <a:effectLst/>
                <a:uLnTx/>
                <a:uFillTx/>
                <a:latin typeface="Calibri"/>
                <a:ea typeface="+mn-ea"/>
                <a:cs typeface="+mn-cs"/>
              </a:rPr>
              <a:t>23.5%</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prstClr val="black"/>
                </a:solidFill>
                <a:effectLst/>
                <a:uLnTx/>
                <a:uFillTx/>
                <a:latin typeface="Calibri"/>
                <a:ea typeface="+mn-ea"/>
                <a:cs typeface="+mn-cs"/>
              </a:rPr>
              <a:t>of incoming solar!</a:t>
            </a:r>
          </a:p>
        </p:txBody>
      </p:sp>
      <p:sp>
        <p:nvSpPr>
          <p:cNvPr id="10" name="Rectangle 9">
            <a:extLst>
              <a:ext uri="{FF2B5EF4-FFF2-40B4-BE49-F238E27FC236}">
                <a16:creationId xmlns:a16="http://schemas.microsoft.com/office/drawing/2014/main" id="{4E33A52B-44AD-7B42-95CB-6C90C27072EA}"/>
              </a:ext>
            </a:extLst>
          </p:cNvPr>
          <p:cNvSpPr/>
          <p:nvPr/>
        </p:nvSpPr>
        <p:spPr>
          <a:xfrm>
            <a:off x="7391399" y="2021755"/>
            <a:ext cx="389107" cy="35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D345DCD-6E59-D54E-8E82-40C58F9B301C}"/>
              </a:ext>
            </a:extLst>
          </p:cNvPr>
          <p:cNvSpPr/>
          <p:nvPr/>
        </p:nvSpPr>
        <p:spPr>
          <a:xfrm>
            <a:off x="6705600" y="3532280"/>
            <a:ext cx="712518" cy="35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E86147A2-CD78-764B-B71F-E49AC37CF8E5}"/>
              </a:ext>
            </a:extLst>
          </p:cNvPr>
          <p:cNvSpPr/>
          <p:nvPr/>
        </p:nvSpPr>
        <p:spPr>
          <a:xfrm>
            <a:off x="7418118" y="4273198"/>
            <a:ext cx="3048000" cy="35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3633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cellulose_microfibrils"/>
          <p:cNvPicPr>
            <a:picLocks noChangeAspect="1" noChangeArrowheads="1"/>
          </p:cNvPicPr>
          <p:nvPr/>
        </p:nvPicPr>
        <p:blipFill>
          <a:blip r:embed="rId3"/>
          <a:srcRect/>
          <a:stretch>
            <a:fillRect/>
          </a:stretch>
        </p:blipFill>
        <p:spPr bwMode="auto">
          <a:xfrm>
            <a:off x="3276600" y="1752600"/>
            <a:ext cx="5334000" cy="4000500"/>
          </a:xfrm>
          <a:prstGeom prst="rect">
            <a:avLst/>
          </a:prstGeom>
          <a:noFill/>
          <a:ln w="9525">
            <a:noFill/>
            <a:miter lim="800000"/>
            <a:headEnd/>
            <a:tailEnd/>
          </a:ln>
        </p:spPr>
      </p:pic>
      <p:pic>
        <p:nvPicPr>
          <p:cNvPr id="411650" name="Picture 3" descr="PP04091"/>
          <p:cNvPicPr>
            <a:picLocks noChangeAspect="1" noChangeArrowheads="1"/>
          </p:cNvPicPr>
          <p:nvPr/>
        </p:nvPicPr>
        <p:blipFill>
          <a:blip r:embed="rId4"/>
          <a:srcRect/>
          <a:stretch>
            <a:fillRect/>
          </a:stretch>
        </p:blipFill>
        <p:spPr bwMode="auto">
          <a:xfrm>
            <a:off x="685800" y="1676400"/>
            <a:ext cx="2062163" cy="2181225"/>
          </a:xfrm>
          <a:prstGeom prst="rect">
            <a:avLst/>
          </a:prstGeom>
          <a:noFill/>
          <a:ln w="9525">
            <a:noFill/>
            <a:miter lim="800000"/>
            <a:headEnd/>
            <a:tailEnd/>
          </a:ln>
        </p:spPr>
      </p:pic>
      <p:sp>
        <p:nvSpPr>
          <p:cNvPr id="411651" name="Text Box 4"/>
          <p:cNvSpPr txBox="1">
            <a:spLocks noChangeArrowheads="1"/>
          </p:cNvSpPr>
          <p:nvPr/>
        </p:nvSpPr>
        <p:spPr bwMode="auto">
          <a:xfrm>
            <a:off x="457200" y="47625"/>
            <a:ext cx="8169275" cy="923925"/>
          </a:xfrm>
          <a:prstGeom prst="rect">
            <a:avLst/>
          </a:prstGeom>
          <a:solidFill>
            <a:srgbClr val="F3F0ED"/>
          </a:solidFill>
          <a:ln w="9525">
            <a:noFill/>
            <a:miter lim="800000"/>
            <a:headEnd/>
            <a:tailEnd/>
          </a:ln>
        </p:spPr>
        <p:txBody>
          <a:bodyPr>
            <a:spAutoFit/>
          </a:bodyPr>
          <a:lstStyle/>
          <a:p>
            <a:pPr algn="ctr" fontAlgn="base">
              <a:spcBef>
                <a:spcPct val="0"/>
              </a:spcBef>
              <a:spcAft>
                <a:spcPct val="0"/>
              </a:spcAft>
            </a:pPr>
            <a:r>
              <a:rPr lang="en-US">
                <a:solidFill>
                  <a:srgbClr val="000000"/>
                </a:solidFill>
              </a:rPr>
              <a:t>Water is held “up” by the surface tension of tiny menisci (“menisci” is the plural of meniscus) that form in the microfibrils of cell walls, and the adhesion of the water molecules to the cellulose in the microfibrils</a:t>
            </a:r>
          </a:p>
        </p:txBody>
      </p:sp>
      <p:pic>
        <p:nvPicPr>
          <p:cNvPr id="411652" name="Picture 2" descr="cw71"/>
          <p:cNvPicPr>
            <a:picLocks noChangeAspect="1" noChangeArrowheads="1"/>
          </p:cNvPicPr>
          <p:nvPr/>
        </p:nvPicPr>
        <p:blipFill>
          <a:blip r:embed="rId5"/>
          <a:srcRect/>
          <a:stretch>
            <a:fillRect/>
          </a:stretch>
        </p:blipFill>
        <p:spPr bwMode="auto">
          <a:xfrm>
            <a:off x="609600" y="4038600"/>
            <a:ext cx="2286000" cy="2286000"/>
          </a:xfrm>
          <a:prstGeom prst="rect">
            <a:avLst/>
          </a:prstGeom>
          <a:noFill/>
          <a:ln w="9525">
            <a:noFill/>
            <a:miter lim="800000"/>
            <a:headEnd/>
            <a:tailEnd/>
          </a:ln>
        </p:spPr>
      </p:pic>
      <p:sp>
        <p:nvSpPr>
          <p:cNvPr id="411653" name="Text Box 3"/>
          <p:cNvSpPr txBox="1">
            <a:spLocks noChangeArrowheads="1"/>
          </p:cNvSpPr>
          <p:nvPr/>
        </p:nvSpPr>
        <p:spPr bwMode="auto">
          <a:xfrm>
            <a:off x="304800" y="6248400"/>
            <a:ext cx="3810000" cy="400050"/>
          </a:xfrm>
          <a:prstGeom prst="rect">
            <a:avLst/>
          </a:prstGeom>
          <a:noFill/>
          <a:ln w="9525">
            <a:noFill/>
            <a:miter lim="800000"/>
            <a:headEnd/>
            <a:tailEnd/>
          </a:ln>
        </p:spPr>
        <p:txBody>
          <a:bodyPr>
            <a:spAutoFit/>
          </a:bodyPr>
          <a:lstStyle/>
          <a:p>
            <a:pPr fontAlgn="base">
              <a:spcBef>
                <a:spcPct val="0"/>
              </a:spcBef>
              <a:spcAft>
                <a:spcPct val="0"/>
              </a:spcAft>
            </a:pPr>
            <a:r>
              <a:rPr lang="en-US" sz="2000">
                <a:solidFill>
                  <a:srgbClr val="009999"/>
                </a:solidFill>
              </a:rPr>
              <a:t>cell wall microfibrils of carrot</a:t>
            </a:r>
          </a:p>
        </p:txBody>
      </p:sp>
    </p:spTree>
    <p:extLst>
      <p:ext uri="{BB962C8B-B14F-4D97-AF65-F5344CB8AC3E}">
        <p14:creationId xmlns:p14="http://schemas.microsoft.com/office/powerpoint/2010/main" val="39619722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ext Box 14"/>
          <p:cNvSpPr txBox="1">
            <a:spLocks noChangeArrowheads="1"/>
          </p:cNvSpPr>
          <p:nvPr/>
        </p:nvSpPr>
        <p:spPr bwMode="auto">
          <a:xfrm>
            <a:off x="1066800" y="5867400"/>
            <a:ext cx="3032125" cy="523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800">
                <a:solidFill>
                  <a:srgbClr val="000000"/>
                </a:solidFill>
                <a:latin typeface="Symbol" pitchFamily="18" charset="2"/>
              </a:rPr>
              <a:t>Y</a:t>
            </a:r>
            <a:r>
              <a:rPr lang="en-US" sz="2800" baseline="-25000">
                <a:solidFill>
                  <a:srgbClr val="000000"/>
                </a:solidFill>
              </a:rPr>
              <a:t>w</a:t>
            </a:r>
            <a:r>
              <a:rPr lang="en-US" sz="2800">
                <a:solidFill>
                  <a:srgbClr val="000000"/>
                </a:solidFill>
                <a:latin typeface="Symbol" pitchFamily="18" charset="2"/>
              </a:rPr>
              <a:t>(</a:t>
            </a:r>
            <a:r>
              <a:rPr lang="en-US" sz="2800">
                <a:solidFill>
                  <a:srgbClr val="000000"/>
                </a:solidFill>
              </a:rPr>
              <a:t>soil) </a:t>
            </a:r>
            <a:r>
              <a:rPr lang="en-US" sz="2800">
                <a:solidFill>
                  <a:srgbClr val="000000"/>
                </a:solidFill>
                <a:sym typeface="Symbol" pitchFamily="18" charset="2"/>
              </a:rPr>
              <a:t> -0.1 MPa</a:t>
            </a:r>
            <a:endParaRPr lang="en-US" sz="3600">
              <a:solidFill>
                <a:srgbClr val="000000"/>
              </a:solidFill>
            </a:endParaRPr>
          </a:p>
        </p:txBody>
      </p:sp>
      <p:sp>
        <p:nvSpPr>
          <p:cNvPr id="397314" name="Text Box 15"/>
          <p:cNvSpPr txBox="1">
            <a:spLocks noChangeArrowheads="1"/>
          </p:cNvSpPr>
          <p:nvPr/>
        </p:nvSpPr>
        <p:spPr bwMode="auto">
          <a:xfrm>
            <a:off x="6096000" y="5715000"/>
            <a:ext cx="2286000" cy="94615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latin typeface="Symbol" pitchFamily="18" charset="2"/>
              </a:rPr>
              <a:t>Y</a:t>
            </a:r>
            <a:r>
              <a:rPr lang="en-US" sz="2800" baseline="-25000">
                <a:solidFill>
                  <a:srgbClr val="000000"/>
                </a:solidFill>
              </a:rPr>
              <a:t>w </a:t>
            </a:r>
            <a:r>
              <a:rPr lang="en-US" sz="2800">
                <a:solidFill>
                  <a:srgbClr val="000000"/>
                </a:solidFill>
              </a:rPr>
              <a:t>(root) </a:t>
            </a:r>
          </a:p>
          <a:p>
            <a:pPr eaLnBrk="0" fontAlgn="base" hangingPunct="0">
              <a:spcBef>
                <a:spcPct val="0"/>
              </a:spcBef>
              <a:spcAft>
                <a:spcPct val="0"/>
              </a:spcAft>
            </a:pPr>
            <a:r>
              <a:rPr lang="en-US" sz="2800">
                <a:solidFill>
                  <a:srgbClr val="000000"/>
                </a:solidFill>
                <a:sym typeface="Symbol" pitchFamily="18" charset="2"/>
              </a:rPr>
              <a:t> -0.5 MPa</a:t>
            </a:r>
            <a:endParaRPr lang="en-US" sz="3600">
              <a:solidFill>
                <a:srgbClr val="000000"/>
              </a:solidFill>
            </a:endParaRPr>
          </a:p>
        </p:txBody>
      </p:sp>
      <p:grpSp>
        <p:nvGrpSpPr>
          <p:cNvPr id="397315" name="Group 20"/>
          <p:cNvGrpSpPr>
            <a:grpSpLocks/>
          </p:cNvGrpSpPr>
          <p:nvPr/>
        </p:nvGrpSpPr>
        <p:grpSpPr bwMode="auto">
          <a:xfrm>
            <a:off x="457200" y="914400"/>
            <a:ext cx="7469188" cy="5132388"/>
            <a:chOff x="240" y="201"/>
            <a:chExt cx="4705" cy="3233"/>
          </a:xfrm>
        </p:grpSpPr>
        <p:sp>
          <p:nvSpPr>
            <p:cNvPr id="397317" name="Freeform 2"/>
            <p:cNvSpPr>
              <a:spLocks/>
            </p:cNvSpPr>
            <p:nvPr/>
          </p:nvSpPr>
          <p:spPr bwMode="auto">
            <a:xfrm>
              <a:off x="416" y="3035"/>
              <a:ext cx="4485" cy="104"/>
            </a:xfrm>
            <a:custGeom>
              <a:avLst/>
              <a:gdLst>
                <a:gd name="T0" fmla="*/ 0 w 13456"/>
                <a:gd name="T1" fmla="*/ 0 h 313"/>
                <a:gd name="T2" fmla="*/ 15 w 13456"/>
                <a:gd name="T3" fmla="*/ 1 h 313"/>
                <a:gd name="T4" fmla="*/ 30 w 13456"/>
                <a:gd name="T5" fmla="*/ 1 h 313"/>
                <a:gd name="T6" fmla="*/ 56 w 13456"/>
                <a:gd name="T7" fmla="*/ 2 h 313"/>
                <a:gd name="T8" fmla="*/ 78 w 13456"/>
                <a:gd name="T9" fmla="*/ 3 h 313"/>
                <a:gd name="T10" fmla="*/ 99 w 13456"/>
                <a:gd name="T11" fmla="*/ 4 h 313"/>
                <a:gd name="T12" fmla="*/ 133 w 13456"/>
                <a:gd name="T13" fmla="*/ 6 h 313"/>
                <a:gd name="T14" fmla="*/ 164 w 13456"/>
                <a:gd name="T15" fmla="*/ 8 h 313"/>
                <a:gd name="T16" fmla="*/ 179 w 13456"/>
                <a:gd name="T17" fmla="*/ 9 h 313"/>
                <a:gd name="T18" fmla="*/ 195 w 13456"/>
                <a:gd name="T19" fmla="*/ 10 h 313"/>
                <a:gd name="T20" fmla="*/ 213 w 13456"/>
                <a:gd name="T21" fmla="*/ 11 h 313"/>
                <a:gd name="T22" fmla="*/ 232 w 13456"/>
                <a:gd name="T23" fmla="*/ 11 h 313"/>
                <a:gd name="T24" fmla="*/ 254 w 13456"/>
                <a:gd name="T25" fmla="*/ 11 h 313"/>
                <a:gd name="T26" fmla="*/ 279 w 13456"/>
                <a:gd name="T27" fmla="*/ 12 h 313"/>
                <a:gd name="T28" fmla="*/ 308 w 13456"/>
                <a:gd name="T29" fmla="*/ 12 h 313"/>
                <a:gd name="T30" fmla="*/ 341 w 13456"/>
                <a:gd name="T31" fmla="*/ 11 h 313"/>
                <a:gd name="T32" fmla="*/ 369 w 13456"/>
                <a:gd name="T33" fmla="*/ 11 h 313"/>
                <a:gd name="T34" fmla="*/ 391 w 13456"/>
                <a:gd name="T35" fmla="*/ 10 h 313"/>
                <a:gd name="T36" fmla="*/ 408 w 13456"/>
                <a:gd name="T37" fmla="*/ 10 h 313"/>
                <a:gd name="T38" fmla="*/ 422 w 13456"/>
                <a:gd name="T39" fmla="*/ 9 h 313"/>
                <a:gd name="T40" fmla="*/ 437 w 13456"/>
                <a:gd name="T41" fmla="*/ 7 h 313"/>
                <a:gd name="T42" fmla="*/ 453 w 13456"/>
                <a:gd name="T43" fmla="*/ 6 h 313"/>
                <a:gd name="T44" fmla="*/ 472 w 13456"/>
                <a:gd name="T45" fmla="*/ 5 h 313"/>
                <a:gd name="T46" fmla="*/ 498 w 13456"/>
                <a:gd name="T47" fmla="*/ 3 h 3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456"/>
                <a:gd name="T73" fmla="*/ 0 h 313"/>
                <a:gd name="T74" fmla="*/ 13456 w 13456"/>
                <a:gd name="T75" fmla="*/ 313 h 3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456" h="313">
                  <a:moveTo>
                    <a:pt x="0" y="0"/>
                  </a:moveTo>
                  <a:lnTo>
                    <a:pt x="415" y="14"/>
                  </a:lnTo>
                  <a:lnTo>
                    <a:pt x="805" y="28"/>
                  </a:lnTo>
                  <a:lnTo>
                    <a:pt x="1506" y="58"/>
                  </a:lnTo>
                  <a:lnTo>
                    <a:pt x="2119" y="87"/>
                  </a:lnTo>
                  <a:lnTo>
                    <a:pt x="2662" y="118"/>
                  </a:lnTo>
                  <a:lnTo>
                    <a:pt x="3590" y="175"/>
                  </a:lnTo>
                  <a:lnTo>
                    <a:pt x="4417" y="227"/>
                  </a:lnTo>
                  <a:lnTo>
                    <a:pt x="4831" y="248"/>
                  </a:lnTo>
                  <a:lnTo>
                    <a:pt x="5266" y="269"/>
                  </a:lnTo>
                  <a:lnTo>
                    <a:pt x="5738" y="285"/>
                  </a:lnTo>
                  <a:lnTo>
                    <a:pt x="6263" y="297"/>
                  </a:lnTo>
                  <a:lnTo>
                    <a:pt x="6856" y="307"/>
                  </a:lnTo>
                  <a:lnTo>
                    <a:pt x="7530" y="313"/>
                  </a:lnTo>
                  <a:lnTo>
                    <a:pt x="8306" y="313"/>
                  </a:lnTo>
                  <a:lnTo>
                    <a:pt x="9195" y="307"/>
                  </a:lnTo>
                  <a:lnTo>
                    <a:pt x="9966" y="297"/>
                  </a:lnTo>
                  <a:lnTo>
                    <a:pt x="10553" y="280"/>
                  </a:lnTo>
                  <a:lnTo>
                    <a:pt x="11015" y="258"/>
                  </a:lnTo>
                  <a:lnTo>
                    <a:pt x="11408" y="232"/>
                  </a:lnTo>
                  <a:lnTo>
                    <a:pt x="11791" y="201"/>
                  </a:lnTo>
                  <a:lnTo>
                    <a:pt x="12222" y="168"/>
                  </a:lnTo>
                  <a:lnTo>
                    <a:pt x="12757" y="131"/>
                  </a:lnTo>
                  <a:lnTo>
                    <a:pt x="13456" y="93"/>
                  </a:lnTo>
                </a:path>
              </a:pathLst>
            </a:custGeom>
            <a:noFill/>
            <a:ln w="74613">
              <a:solidFill>
                <a:srgbClr val="004000"/>
              </a:solidFill>
              <a:round/>
              <a:headEnd/>
              <a:tailEnd/>
            </a:ln>
          </p:spPr>
          <p:txBody>
            <a:bodyPr/>
            <a:lstStyle/>
            <a:p>
              <a:pPr fontAlgn="base">
                <a:spcBef>
                  <a:spcPct val="0"/>
                </a:spcBef>
                <a:spcAft>
                  <a:spcPct val="0"/>
                </a:spcAft>
              </a:pPr>
              <a:endParaRPr lang="en-US">
                <a:solidFill>
                  <a:srgbClr val="000000"/>
                </a:solidFill>
              </a:endParaRPr>
            </a:p>
          </p:txBody>
        </p:sp>
        <p:sp>
          <p:nvSpPr>
            <p:cNvPr id="397318" name="Freeform 3"/>
            <p:cNvSpPr>
              <a:spLocks/>
            </p:cNvSpPr>
            <p:nvPr/>
          </p:nvSpPr>
          <p:spPr bwMode="auto">
            <a:xfrm>
              <a:off x="2400" y="384"/>
              <a:ext cx="424" cy="198"/>
            </a:xfrm>
            <a:custGeom>
              <a:avLst/>
              <a:gdLst>
                <a:gd name="T0" fmla="*/ 47 w 1270"/>
                <a:gd name="T1" fmla="*/ 4 h 595"/>
                <a:gd name="T2" fmla="*/ 41 w 1270"/>
                <a:gd name="T3" fmla="*/ 2 h 595"/>
                <a:gd name="T4" fmla="*/ 37 w 1270"/>
                <a:gd name="T5" fmla="*/ 1 h 595"/>
                <a:gd name="T6" fmla="*/ 32 w 1270"/>
                <a:gd name="T7" fmla="*/ 0 h 595"/>
                <a:gd name="T8" fmla="*/ 26 w 1270"/>
                <a:gd name="T9" fmla="*/ 0 h 595"/>
                <a:gd name="T10" fmla="*/ 21 w 1270"/>
                <a:gd name="T11" fmla="*/ 1 h 595"/>
                <a:gd name="T12" fmla="*/ 18 w 1270"/>
                <a:gd name="T13" fmla="*/ 4 h 595"/>
                <a:gd name="T14" fmla="*/ 15 w 1270"/>
                <a:gd name="T15" fmla="*/ 6 h 595"/>
                <a:gd name="T16" fmla="*/ 12 w 1270"/>
                <a:gd name="T17" fmla="*/ 9 h 595"/>
                <a:gd name="T18" fmla="*/ 9 w 1270"/>
                <a:gd name="T19" fmla="*/ 13 h 595"/>
                <a:gd name="T20" fmla="*/ 6 w 1270"/>
                <a:gd name="T21" fmla="*/ 17 h 595"/>
                <a:gd name="T22" fmla="*/ 2 w 1270"/>
                <a:gd name="T23" fmla="*/ 20 h 595"/>
                <a:gd name="T24" fmla="*/ 1 w 1270"/>
                <a:gd name="T25" fmla="*/ 22 h 595"/>
                <a:gd name="T26" fmla="*/ 0 w 1270"/>
                <a:gd name="T27" fmla="*/ 22 h 595"/>
                <a:gd name="T28" fmla="*/ 0 w 1270"/>
                <a:gd name="T29" fmla="*/ 22 h 5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0"/>
                <a:gd name="T46" fmla="*/ 0 h 595"/>
                <a:gd name="T47" fmla="*/ 1270 w 1270"/>
                <a:gd name="T48" fmla="*/ 595 h 5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0" h="595">
                  <a:moveTo>
                    <a:pt x="1270" y="102"/>
                  </a:moveTo>
                  <a:lnTo>
                    <a:pt x="1102" y="61"/>
                  </a:lnTo>
                  <a:lnTo>
                    <a:pt x="992" y="24"/>
                  </a:lnTo>
                  <a:lnTo>
                    <a:pt x="876" y="0"/>
                  </a:lnTo>
                  <a:lnTo>
                    <a:pt x="697" y="9"/>
                  </a:lnTo>
                  <a:lnTo>
                    <a:pt x="579" y="31"/>
                  </a:lnTo>
                  <a:lnTo>
                    <a:pt x="473" y="102"/>
                  </a:lnTo>
                  <a:lnTo>
                    <a:pt x="392" y="168"/>
                  </a:lnTo>
                  <a:lnTo>
                    <a:pt x="322" y="255"/>
                  </a:lnTo>
                  <a:lnTo>
                    <a:pt x="237" y="365"/>
                  </a:lnTo>
                  <a:lnTo>
                    <a:pt x="149" y="471"/>
                  </a:lnTo>
                  <a:lnTo>
                    <a:pt x="61" y="554"/>
                  </a:lnTo>
                  <a:lnTo>
                    <a:pt x="17" y="590"/>
                  </a:lnTo>
                  <a:lnTo>
                    <a:pt x="0" y="595"/>
                  </a:lnTo>
                  <a:lnTo>
                    <a:pt x="0" y="594"/>
                  </a:lnTo>
                </a:path>
              </a:pathLst>
            </a:custGeom>
            <a:noFill/>
            <a:ln w="74613">
              <a:solidFill>
                <a:srgbClr val="FF0000"/>
              </a:solidFill>
              <a:round/>
              <a:headEnd/>
              <a:tailEnd/>
            </a:ln>
          </p:spPr>
          <p:txBody>
            <a:bodyPr/>
            <a:lstStyle/>
            <a:p>
              <a:pPr fontAlgn="base">
                <a:spcBef>
                  <a:spcPct val="0"/>
                </a:spcBef>
                <a:spcAft>
                  <a:spcPct val="0"/>
                </a:spcAft>
              </a:pPr>
              <a:endParaRPr lang="en-US">
                <a:solidFill>
                  <a:srgbClr val="000000"/>
                </a:solidFill>
              </a:endParaRPr>
            </a:p>
          </p:txBody>
        </p:sp>
        <p:sp>
          <p:nvSpPr>
            <p:cNvPr id="397319" name="Freeform 4"/>
            <p:cNvSpPr>
              <a:spLocks/>
            </p:cNvSpPr>
            <p:nvPr/>
          </p:nvSpPr>
          <p:spPr bwMode="auto">
            <a:xfrm>
              <a:off x="2256" y="480"/>
              <a:ext cx="208" cy="226"/>
            </a:xfrm>
            <a:custGeom>
              <a:avLst/>
              <a:gdLst>
                <a:gd name="T0" fmla="*/ 23 w 626"/>
                <a:gd name="T1" fmla="*/ 22 h 677"/>
                <a:gd name="T2" fmla="*/ 0 w 626"/>
                <a:gd name="T3" fmla="*/ 25 h 677"/>
                <a:gd name="T4" fmla="*/ 12 w 626"/>
                <a:gd name="T5" fmla="*/ 0 h 677"/>
                <a:gd name="T6" fmla="*/ 12 w 626"/>
                <a:gd name="T7" fmla="*/ 16 h 677"/>
                <a:gd name="T8" fmla="*/ 23 w 626"/>
                <a:gd name="T9" fmla="*/ 22 h 677"/>
                <a:gd name="T10" fmla="*/ 0 60000 65536"/>
                <a:gd name="T11" fmla="*/ 0 60000 65536"/>
                <a:gd name="T12" fmla="*/ 0 60000 65536"/>
                <a:gd name="T13" fmla="*/ 0 60000 65536"/>
                <a:gd name="T14" fmla="*/ 0 60000 65536"/>
                <a:gd name="T15" fmla="*/ 0 w 626"/>
                <a:gd name="T16" fmla="*/ 0 h 677"/>
                <a:gd name="T17" fmla="*/ 626 w 626"/>
                <a:gd name="T18" fmla="*/ 677 h 677"/>
              </a:gdLst>
              <a:ahLst/>
              <a:cxnLst>
                <a:cxn ang="T10">
                  <a:pos x="T0" y="T1"/>
                </a:cxn>
                <a:cxn ang="T11">
                  <a:pos x="T2" y="T3"/>
                </a:cxn>
                <a:cxn ang="T12">
                  <a:pos x="T4" y="T5"/>
                </a:cxn>
                <a:cxn ang="T13">
                  <a:pos x="T6" y="T7"/>
                </a:cxn>
                <a:cxn ang="T14">
                  <a:pos x="T8" y="T9"/>
                </a:cxn>
              </a:cxnLst>
              <a:rect l="T15" t="T16" r="T17" b="T18"/>
              <a:pathLst>
                <a:path w="626" h="677">
                  <a:moveTo>
                    <a:pt x="626" y="581"/>
                  </a:moveTo>
                  <a:lnTo>
                    <a:pt x="0" y="677"/>
                  </a:lnTo>
                  <a:lnTo>
                    <a:pt x="315" y="0"/>
                  </a:lnTo>
                  <a:lnTo>
                    <a:pt x="314" y="420"/>
                  </a:lnTo>
                  <a:lnTo>
                    <a:pt x="626" y="581"/>
                  </a:lnTo>
                  <a:close/>
                </a:path>
              </a:pathLst>
            </a:custGeom>
            <a:solidFill>
              <a:srgbClr val="FF0000"/>
            </a:solidFill>
            <a:ln w="9525">
              <a:noFill/>
              <a:round/>
              <a:headEnd/>
              <a:tailEnd/>
            </a:ln>
          </p:spPr>
          <p:txBody>
            <a:bodyPr/>
            <a:lstStyle/>
            <a:p>
              <a:pPr fontAlgn="base">
                <a:spcBef>
                  <a:spcPct val="0"/>
                </a:spcBef>
                <a:spcAft>
                  <a:spcPct val="0"/>
                </a:spcAft>
              </a:pPr>
              <a:endParaRPr lang="en-US">
                <a:solidFill>
                  <a:srgbClr val="000000"/>
                </a:solidFill>
              </a:endParaRPr>
            </a:p>
          </p:txBody>
        </p:sp>
        <p:sp>
          <p:nvSpPr>
            <p:cNvPr id="397320" name="Freeform 5"/>
            <p:cNvSpPr>
              <a:spLocks/>
            </p:cNvSpPr>
            <p:nvPr/>
          </p:nvSpPr>
          <p:spPr bwMode="auto">
            <a:xfrm>
              <a:off x="2843" y="1319"/>
              <a:ext cx="1757" cy="2075"/>
            </a:xfrm>
            <a:custGeom>
              <a:avLst/>
              <a:gdLst>
                <a:gd name="T0" fmla="*/ 62 w 5272"/>
                <a:gd name="T1" fmla="*/ 53 h 6223"/>
                <a:gd name="T2" fmla="*/ 65 w 5272"/>
                <a:gd name="T3" fmla="*/ 16 h 6223"/>
                <a:gd name="T4" fmla="*/ 63 w 5272"/>
                <a:gd name="T5" fmla="*/ 29 h 6223"/>
                <a:gd name="T6" fmla="*/ 58 w 5272"/>
                <a:gd name="T7" fmla="*/ 31 h 6223"/>
                <a:gd name="T8" fmla="*/ 53 w 5272"/>
                <a:gd name="T9" fmla="*/ 6 h 6223"/>
                <a:gd name="T10" fmla="*/ 56 w 5272"/>
                <a:gd name="T11" fmla="*/ 35 h 6223"/>
                <a:gd name="T12" fmla="*/ 51 w 5272"/>
                <a:gd name="T13" fmla="*/ 55 h 6223"/>
                <a:gd name="T14" fmla="*/ 39 w 5272"/>
                <a:gd name="T15" fmla="*/ 45 h 6223"/>
                <a:gd name="T16" fmla="*/ 49 w 5272"/>
                <a:gd name="T17" fmla="*/ 29 h 6223"/>
                <a:gd name="T18" fmla="*/ 41 w 5272"/>
                <a:gd name="T19" fmla="*/ 37 h 6223"/>
                <a:gd name="T20" fmla="*/ 31 w 5272"/>
                <a:gd name="T21" fmla="*/ 39 h 6223"/>
                <a:gd name="T22" fmla="*/ 19 w 5272"/>
                <a:gd name="T23" fmla="*/ 34 h 6223"/>
                <a:gd name="T24" fmla="*/ 23 w 5272"/>
                <a:gd name="T25" fmla="*/ 8 h 6223"/>
                <a:gd name="T26" fmla="*/ 22 w 5272"/>
                <a:gd name="T27" fmla="*/ 7 h 6223"/>
                <a:gd name="T28" fmla="*/ 16 w 5272"/>
                <a:gd name="T29" fmla="*/ 35 h 6223"/>
                <a:gd name="T30" fmla="*/ 4 w 5272"/>
                <a:gd name="T31" fmla="*/ 8 h 6223"/>
                <a:gd name="T32" fmla="*/ 8 w 5272"/>
                <a:gd name="T33" fmla="*/ 26 h 6223"/>
                <a:gd name="T34" fmla="*/ 27 w 5272"/>
                <a:gd name="T35" fmla="*/ 49 h 6223"/>
                <a:gd name="T36" fmla="*/ 35 w 5272"/>
                <a:gd name="T37" fmla="*/ 74 h 6223"/>
                <a:gd name="T38" fmla="*/ 52 w 5272"/>
                <a:gd name="T39" fmla="*/ 114 h 6223"/>
                <a:gd name="T40" fmla="*/ 58 w 5272"/>
                <a:gd name="T41" fmla="*/ 150 h 6223"/>
                <a:gd name="T42" fmla="*/ 41 w 5272"/>
                <a:gd name="T43" fmla="*/ 203 h 6223"/>
                <a:gd name="T44" fmla="*/ 38 w 5272"/>
                <a:gd name="T45" fmla="*/ 218 h 6223"/>
                <a:gd name="T46" fmla="*/ 59 w 5272"/>
                <a:gd name="T47" fmla="*/ 225 h 6223"/>
                <a:gd name="T48" fmla="*/ 62 w 5272"/>
                <a:gd name="T49" fmla="*/ 221 h 6223"/>
                <a:gd name="T50" fmla="*/ 81 w 5272"/>
                <a:gd name="T51" fmla="*/ 222 h 6223"/>
                <a:gd name="T52" fmla="*/ 75 w 5272"/>
                <a:gd name="T53" fmla="*/ 200 h 6223"/>
                <a:gd name="T54" fmla="*/ 76 w 5272"/>
                <a:gd name="T55" fmla="*/ 154 h 6223"/>
                <a:gd name="T56" fmla="*/ 76 w 5272"/>
                <a:gd name="T57" fmla="*/ 123 h 6223"/>
                <a:gd name="T58" fmla="*/ 78 w 5272"/>
                <a:gd name="T59" fmla="*/ 84 h 6223"/>
                <a:gd name="T60" fmla="*/ 107 w 5272"/>
                <a:gd name="T61" fmla="*/ 66 h 6223"/>
                <a:gd name="T62" fmla="*/ 127 w 5272"/>
                <a:gd name="T63" fmla="*/ 43 h 6223"/>
                <a:gd name="T64" fmla="*/ 157 w 5272"/>
                <a:gd name="T65" fmla="*/ 46 h 6223"/>
                <a:gd name="T66" fmla="*/ 180 w 5272"/>
                <a:gd name="T67" fmla="*/ 30 h 6223"/>
                <a:gd name="T68" fmla="*/ 195 w 5272"/>
                <a:gd name="T69" fmla="*/ 16 h 6223"/>
                <a:gd name="T70" fmla="*/ 179 w 5272"/>
                <a:gd name="T71" fmla="*/ 27 h 6223"/>
                <a:gd name="T72" fmla="*/ 177 w 5272"/>
                <a:gd name="T73" fmla="*/ 6 h 6223"/>
                <a:gd name="T74" fmla="*/ 171 w 5272"/>
                <a:gd name="T75" fmla="*/ 32 h 6223"/>
                <a:gd name="T76" fmla="*/ 167 w 5272"/>
                <a:gd name="T77" fmla="*/ 26 h 6223"/>
                <a:gd name="T78" fmla="*/ 168 w 5272"/>
                <a:gd name="T79" fmla="*/ 9 h 6223"/>
                <a:gd name="T80" fmla="*/ 156 w 5272"/>
                <a:gd name="T81" fmla="*/ 34 h 6223"/>
                <a:gd name="T82" fmla="*/ 133 w 5272"/>
                <a:gd name="T83" fmla="*/ 28 h 6223"/>
                <a:gd name="T84" fmla="*/ 143 w 5272"/>
                <a:gd name="T85" fmla="*/ 14 h 6223"/>
                <a:gd name="T86" fmla="*/ 145 w 5272"/>
                <a:gd name="T87" fmla="*/ 3 h 6223"/>
                <a:gd name="T88" fmla="*/ 133 w 5272"/>
                <a:gd name="T89" fmla="*/ 20 h 6223"/>
                <a:gd name="T90" fmla="*/ 125 w 5272"/>
                <a:gd name="T91" fmla="*/ 12 h 6223"/>
                <a:gd name="T92" fmla="*/ 124 w 5272"/>
                <a:gd name="T93" fmla="*/ 21 h 6223"/>
                <a:gd name="T94" fmla="*/ 105 w 5272"/>
                <a:gd name="T95" fmla="*/ 44 h 6223"/>
                <a:gd name="T96" fmla="*/ 84 w 5272"/>
                <a:gd name="T97" fmla="*/ 59 h 6223"/>
                <a:gd name="T98" fmla="*/ 84 w 5272"/>
                <a:gd name="T99" fmla="*/ 51 h 6223"/>
                <a:gd name="T100" fmla="*/ 88 w 5272"/>
                <a:gd name="T101" fmla="*/ 25 h 6223"/>
                <a:gd name="T102" fmla="*/ 91 w 5272"/>
                <a:gd name="T103" fmla="*/ 13 h 6223"/>
                <a:gd name="T104" fmla="*/ 83 w 5272"/>
                <a:gd name="T105" fmla="*/ 21 h 6223"/>
                <a:gd name="T106" fmla="*/ 80 w 5272"/>
                <a:gd name="T107" fmla="*/ 20 h 6223"/>
                <a:gd name="T108" fmla="*/ 82 w 5272"/>
                <a:gd name="T109" fmla="*/ 49 h 6223"/>
                <a:gd name="T110" fmla="*/ 67 w 5272"/>
                <a:gd name="T111" fmla="*/ 76 h 62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72"/>
                <a:gd name="T169" fmla="*/ 0 h 6223"/>
                <a:gd name="T170" fmla="*/ 5272 w 5272"/>
                <a:gd name="T171" fmla="*/ 6223 h 62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72" h="6223">
                  <a:moveTo>
                    <a:pt x="1768" y="2265"/>
                  </a:moveTo>
                  <a:lnTo>
                    <a:pt x="1724" y="2194"/>
                  </a:lnTo>
                  <a:lnTo>
                    <a:pt x="1682" y="2057"/>
                  </a:lnTo>
                  <a:lnTo>
                    <a:pt x="1661" y="1919"/>
                  </a:lnTo>
                  <a:lnTo>
                    <a:pt x="1652" y="1737"/>
                  </a:lnTo>
                  <a:lnTo>
                    <a:pt x="1654" y="1576"/>
                  </a:lnTo>
                  <a:lnTo>
                    <a:pt x="1671" y="1428"/>
                  </a:lnTo>
                  <a:lnTo>
                    <a:pt x="1703" y="1299"/>
                  </a:lnTo>
                  <a:lnTo>
                    <a:pt x="1744" y="1134"/>
                  </a:lnTo>
                  <a:lnTo>
                    <a:pt x="1772" y="991"/>
                  </a:lnTo>
                  <a:lnTo>
                    <a:pt x="1788" y="816"/>
                  </a:lnTo>
                  <a:lnTo>
                    <a:pt x="1785" y="680"/>
                  </a:lnTo>
                  <a:lnTo>
                    <a:pt x="1772" y="544"/>
                  </a:lnTo>
                  <a:lnTo>
                    <a:pt x="1760" y="419"/>
                  </a:lnTo>
                  <a:lnTo>
                    <a:pt x="1754" y="303"/>
                  </a:lnTo>
                  <a:lnTo>
                    <a:pt x="1674" y="303"/>
                  </a:lnTo>
                  <a:lnTo>
                    <a:pt x="1685" y="378"/>
                  </a:lnTo>
                  <a:lnTo>
                    <a:pt x="1695" y="517"/>
                  </a:lnTo>
                  <a:lnTo>
                    <a:pt x="1699" y="571"/>
                  </a:lnTo>
                  <a:lnTo>
                    <a:pt x="1701" y="668"/>
                  </a:lnTo>
                  <a:lnTo>
                    <a:pt x="1701" y="791"/>
                  </a:lnTo>
                  <a:lnTo>
                    <a:pt x="1687" y="914"/>
                  </a:lnTo>
                  <a:lnTo>
                    <a:pt x="1668" y="1005"/>
                  </a:lnTo>
                  <a:lnTo>
                    <a:pt x="1636" y="1105"/>
                  </a:lnTo>
                  <a:lnTo>
                    <a:pt x="1597" y="1196"/>
                  </a:lnTo>
                  <a:lnTo>
                    <a:pt x="1575" y="1057"/>
                  </a:lnTo>
                  <a:lnTo>
                    <a:pt x="1570" y="957"/>
                  </a:lnTo>
                  <a:lnTo>
                    <a:pt x="1570" y="832"/>
                  </a:lnTo>
                  <a:lnTo>
                    <a:pt x="1561" y="703"/>
                  </a:lnTo>
                  <a:lnTo>
                    <a:pt x="1561" y="610"/>
                  </a:lnTo>
                  <a:lnTo>
                    <a:pt x="1548" y="469"/>
                  </a:lnTo>
                  <a:lnTo>
                    <a:pt x="1534" y="352"/>
                  </a:lnTo>
                  <a:lnTo>
                    <a:pt x="1512" y="265"/>
                  </a:lnTo>
                  <a:lnTo>
                    <a:pt x="1490" y="199"/>
                  </a:lnTo>
                  <a:lnTo>
                    <a:pt x="1425" y="163"/>
                  </a:lnTo>
                  <a:lnTo>
                    <a:pt x="1456" y="237"/>
                  </a:lnTo>
                  <a:lnTo>
                    <a:pt x="1480" y="328"/>
                  </a:lnTo>
                  <a:lnTo>
                    <a:pt x="1496" y="430"/>
                  </a:lnTo>
                  <a:lnTo>
                    <a:pt x="1508" y="608"/>
                  </a:lnTo>
                  <a:lnTo>
                    <a:pt x="1508" y="637"/>
                  </a:lnTo>
                  <a:lnTo>
                    <a:pt x="1514" y="768"/>
                  </a:lnTo>
                  <a:lnTo>
                    <a:pt x="1513" y="935"/>
                  </a:lnTo>
                  <a:lnTo>
                    <a:pt x="1488" y="1097"/>
                  </a:lnTo>
                  <a:lnTo>
                    <a:pt x="1448" y="1230"/>
                  </a:lnTo>
                  <a:lnTo>
                    <a:pt x="1411" y="1311"/>
                  </a:lnTo>
                  <a:lnTo>
                    <a:pt x="1398" y="1361"/>
                  </a:lnTo>
                  <a:lnTo>
                    <a:pt x="1390" y="1407"/>
                  </a:lnTo>
                  <a:lnTo>
                    <a:pt x="1383" y="1610"/>
                  </a:lnTo>
                  <a:lnTo>
                    <a:pt x="1366" y="1485"/>
                  </a:lnTo>
                  <a:lnTo>
                    <a:pt x="1346" y="1413"/>
                  </a:lnTo>
                  <a:lnTo>
                    <a:pt x="1311" y="1351"/>
                  </a:lnTo>
                  <a:lnTo>
                    <a:pt x="1270" y="1321"/>
                  </a:lnTo>
                  <a:lnTo>
                    <a:pt x="1205" y="1290"/>
                  </a:lnTo>
                  <a:lnTo>
                    <a:pt x="1126" y="1265"/>
                  </a:lnTo>
                  <a:lnTo>
                    <a:pt x="1072" y="1238"/>
                  </a:lnTo>
                  <a:lnTo>
                    <a:pt x="1062" y="1217"/>
                  </a:lnTo>
                  <a:lnTo>
                    <a:pt x="1062" y="1196"/>
                  </a:lnTo>
                  <a:lnTo>
                    <a:pt x="1091" y="1117"/>
                  </a:lnTo>
                  <a:lnTo>
                    <a:pt x="1130" y="1067"/>
                  </a:lnTo>
                  <a:lnTo>
                    <a:pt x="1197" y="1015"/>
                  </a:lnTo>
                  <a:lnTo>
                    <a:pt x="1254" y="949"/>
                  </a:lnTo>
                  <a:lnTo>
                    <a:pt x="1295" y="874"/>
                  </a:lnTo>
                  <a:lnTo>
                    <a:pt x="1325" y="781"/>
                  </a:lnTo>
                  <a:lnTo>
                    <a:pt x="1343" y="713"/>
                  </a:lnTo>
                  <a:lnTo>
                    <a:pt x="1302" y="696"/>
                  </a:lnTo>
                  <a:lnTo>
                    <a:pt x="1285" y="774"/>
                  </a:lnTo>
                  <a:lnTo>
                    <a:pt x="1254" y="849"/>
                  </a:lnTo>
                  <a:lnTo>
                    <a:pt x="1213" y="909"/>
                  </a:lnTo>
                  <a:lnTo>
                    <a:pt x="1156" y="957"/>
                  </a:lnTo>
                  <a:lnTo>
                    <a:pt x="1101" y="993"/>
                  </a:lnTo>
                  <a:lnTo>
                    <a:pt x="1058" y="1038"/>
                  </a:lnTo>
                  <a:lnTo>
                    <a:pt x="1027" y="1084"/>
                  </a:lnTo>
                  <a:lnTo>
                    <a:pt x="1009" y="1151"/>
                  </a:lnTo>
                  <a:lnTo>
                    <a:pt x="1003" y="1225"/>
                  </a:lnTo>
                  <a:lnTo>
                    <a:pt x="934" y="1160"/>
                  </a:lnTo>
                  <a:lnTo>
                    <a:pt x="872" y="1101"/>
                  </a:lnTo>
                  <a:lnTo>
                    <a:pt x="829" y="1055"/>
                  </a:lnTo>
                  <a:lnTo>
                    <a:pt x="786" y="1011"/>
                  </a:lnTo>
                  <a:lnTo>
                    <a:pt x="742" y="988"/>
                  </a:lnTo>
                  <a:lnTo>
                    <a:pt x="676" y="983"/>
                  </a:lnTo>
                  <a:lnTo>
                    <a:pt x="606" y="990"/>
                  </a:lnTo>
                  <a:lnTo>
                    <a:pt x="546" y="973"/>
                  </a:lnTo>
                  <a:lnTo>
                    <a:pt x="519" y="945"/>
                  </a:lnTo>
                  <a:lnTo>
                    <a:pt x="507" y="915"/>
                  </a:lnTo>
                  <a:lnTo>
                    <a:pt x="508" y="870"/>
                  </a:lnTo>
                  <a:lnTo>
                    <a:pt x="528" y="781"/>
                  </a:lnTo>
                  <a:lnTo>
                    <a:pt x="564" y="677"/>
                  </a:lnTo>
                  <a:lnTo>
                    <a:pt x="594" y="570"/>
                  </a:lnTo>
                  <a:lnTo>
                    <a:pt x="607" y="445"/>
                  </a:lnTo>
                  <a:lnTo>
                    <a:pt x="620" y="310"/>
                  </a:lnTo>
                  <a:lnTo>
                    <a:pt x="634" y="204"/>
                  </a:lnTo>
                  <a:lnTo>
                    <a:pt x="638" y="144"/>
                  </a:lnTo>
                  <a:lnTo>
                    <a:pt x="634" y="94"/>
                  </a:lnTo>
                  <a:lnTo>
                    <a:pt x="613" y="24"/>
                  </a:lnTo>
                  <a:lnTo>
                    <a:pt x="578" y="41"/>
                  </a:lnTo>
                  <a:lnTo>
                    <a:pt x="595" y="94"/>
                  </a:lnTo>
                  <a:lnTo>
                    <a:pt x="598" y="144"/>
                  </a:lnTo>
                  <a:lnTo>
                    <a:pt x="592" y="197"/>
                  </a:lnTo>
                  <a:lnTo>
                    <a:pt x="571" y="302"/>
                  </a:lnTo>
                  <a:lnTo>
                    <a:pt x="560" y="423"/>
                  </a:lnTo>
                  <a:lnTo>
                    <a:pt x="538" y="541"/>
                  </a:lnTo>
                  <a:lnTo>
                    <a:pt x="503" y="646"/>
                  </a:lnTo>
                  <a:lnTo>
                    <a:pt x="462" y="749"/>
                  </a:lnTo>
                  <a:lnTo>
                    <a:pt x="434" y="849"/>
                  </a:lnTo>
                  <a:lnTo>
                    <a:pt x="420" y="953"/>
                  </a:lnTo>
                  <a:lnTo>
                    <a:pt x="377" y="915"/>
                  </a:lnTo>
                  <a:lnTo>
                    <a:pt x="319" y="832"/>
                  </a:lnTo>
                  <a:lnTo>
                    <a:pt x="273" y="713"/>
                  </a:lnTo>
                  <a:lnTo>
                    <a:pt x="232" y="568"/>
                  </a:lnTo>
                  <a:lnTo>
                    <a:pt x="197" y="414"/>
                  </a:lnTo>
                  <a:lnTo>
                    <a:pt x="156" y="302"/>
                  </a:lnTo>
                  <a:lnTo>
                    <a:pt x="116" y="221"/>
                  </a:lnTo>
                  <a:lnTo>
                    <a:pt x="72" y="163"/>
                  </a:lnTo>
                  <a:lnTo>
                    <a:pt x="0" y="182"/>
                  </a:lnTo>
                  <a:lnTo>
                    <a:pt x="39" y="221"/>
                  </a:lnTo>
                  <a:lnTo>
                    <a:pt x="81" y="282"/>
                  </a:lnTo>
                  <a:lnTo>
                    <a:pt x="123" y="373"/>
                  </a:lnTo>
                  <a:lnTo>
                    <a:pt x="165" y="506"/>
                  </a:lnTo>
                  <a:lnTo>
                    <a:pt x="207" y="696"/>
                  </a:lnTo>
                  <a:lnTo>
                    <a:pt x="251" y="852"/>
                  </a:lnTo>
                  <a:lnTo>
                    <a:pt x="293" y="953"/>
                  </a:lnTo>
                  <a:lnTo>
                    <a:pt x="344" y="1038"/>
                  </a:lnTo>
                  <a:lnTo>
                    <a:pt x="439" y="1125"/>
                  </a:lnTo>
                  <a:lnTo>
                    <a:pt x="549" y="1196"/>
                  </a:lnTo>
                  <a:lnTo>
                    <a:pt x="657" y="1265"/>
                  </a:lnTo>
                  <a:lnTo>
                    <a:pt x="739" y="1332"/>
                  </a:lnTo>
                  <a:lnTo>
                    <a:pt x="816" y="1424"/>
                  </a:lnTo>
                  <a:lnTo>
                    <a:pt x="862" y="1513"/>
                  </a:lnTo>
                  <a:lnTo>
                    <a:pt x="880" y="1595"/>
                  </a:lnTo>
                  <a:lnTo>
                    <a:pt x="891" y="1678"/>
                  </a:lnTo>
                  <a:lnTo>
                    <a:pt x="894" y="1836"/>
                  </a:lnTo>
                  <a:lnTo>
                    <a:pt x="914" y="1937"/>
                  </a:lnTo>
                  <a:lnTo>
                    <a:pt x="947" y="2004"/>
                  </a:lnTo>
                  <a:lnTo>
                    <a:pt x="1022" y="2086"/>
                  </a:lnTo>
                  <a:lnTo>
                    <a:pt x="1106" y="2156"/>
                  </a:lnTo>
                  <a:lnTo>
                    <a:pt x="1192" y="2228"/>
                  </a:lnTo>
                  <a:lnTo>
                    <a:pt x="1259" y="2317"/>
                  </a:lnTo>
                  <a:lnTo>
                    <a:pt x="1334" y="2621"/>
                  </a:lnTo>
                  <a:lnTo>
                    <a:pt x="1383" y="2988"/>
                  </a:lnTo>
                  <a:lnTo>
                    <a:pt x="1407" y="3085"/>
                  </a:lnTo>
                  <a:lnTo>
                    <a:pt x="1448" y="3183"/>
                  </a:lnTo>
                  <a:lnTo>
                    <a:pt x="1498" y="3300"/>
                  </a:lnTo>
                  <a:lnTo>
                    <a:pt x="1540" y="3452"/>
                  </a:lnTo>
                  <a:lnTo>
                    <a:pt x="1562" y="3580"/>
                  </a:lnTo>
                  <a:lnTo>
                    <a:pt x="1575" y="3743"/>
                  </a:lnTo>
                  <a:lnTo>
                    <a:pt x="1575" y="3896"/>
                  </a:lnTo>
                  <a:lnTo>
                    <a:pt x="1567" y="4061"/>
                  </a:lnTo>
                  <a:lnTo>
                    <a:pt x="1468" y="4331"/>
                  </a:lnTo>
                  <a:lnTo>
                    <a:pt x="1362" y="4573"/>
                  </a:lnTo>
                  <a:lnTo>
                    <a:pt x="1281" y="4776"/>
                  </a:lnTo>
                  <a:lnTo>
                    <a:pt x="1228" y="4938"/>
                  </a:lnTo>
                  <a:lnTo>
                    <a:pt x="1190" y="5122"/>
                  </a:lnTo>
                  <a:lnTo>
                    <a:pt x="1156" y="5302"/>
                  </a:lnTo>
                  <a:lnTo>
                    <a:pt x="1114" y="5481"/>
                  </a:lnTo>
                  <a:lnTo>
                    <a:pt x="1052" y="5668"/>
                  </a:lnTo>
                  <a:lnTo>
                    <a:pt x="1025" y="5728"/>
                  </a:lnTo>
                  <a:lnTo>
                    <a:pt x="986" y="5794"/>
                  </a:lnTo>
                  <a:lnTo>
                    <a:pt x="914" y="5879"/>
                  </a:lnTo>
                  <a:lnTo>
                    <a:pt x="826" y="5951"/>
                  </a:lnTo>
                  <a:lnTo>
                    <a:pt x="914" y="5914"/>
                  </a:lnTo>
                  <a:lnTo>
                    <a:pt x="1019" y="5879"/>
                  </a:lnTo>
                  <a:lnTo>
                    <a:pt x="1106" y="5854"/>
                  </a:lnTo>
                  <a:lnTo>
                    <a:pt x="1205" y="5840"/>
                  </a:lnTo>
                  <a:lnTo>
                    <a:pt x="1301" y="5834"/>
                  </a:lnTo>
                  <a:lnTo>
                    <a:pt x="1406" y="5848"/>
                  </a:lnTo>
                  <a:lnTo>
                    <a:pt x="1476" y="5886"/>
                  </a:lnTo>
                  <a:lnTo>
                    <a:pt x="1546" y="5961"/>
                  </a:lnTo>
                  <a:lnTo>
                    <a:pt x="1598" y="6057"/>
                  </a:lnTo>
                  <a:lnTo>
                    <a:pt x="1642" y="6154"/>
                  </a:lnTo>
                  <a:lnTo>
                    <a:pt x="1682" y="6223"/>
                  </a:lnTo>
                  <a:lnTo>
                    <a:pt x="1682" y="6189"/>
                  </a:lnTo>
                  <a:lnTo>
                    <a:pt x="1667" y="6060"/>
                  </a:lnTo>
                  <a:lnTo>
                    <a:pt x="1661" y="5951"/>
                  </a:lnTo>
                  <a:lnTo>
                    <a:pt x="1640" y="5785"/>
                  </a:lnTo>
                  <a:lnTo>
                    <a:pt x="1682" y="5951"/>
                  </a:lnTo>
                  <a:lnTo>
                    <a:pt x="1721" y="6031"/>
                  </a:lnTo>
                  <a:lnTo>
                    <a:pt x="1768" y="6084"/>
                  </a:lnTo>
                  <a:lnTo>
                    <a:pt x="1824" y="6098"/>
                  </a:lnTo>
                  <a:lnTo>
                    <a:pt x="1899" y="6084"/>
                  </a:lnTo>
                  <a:lnTo>
                    <a:pt x="1989" y="6044"/>
                  </a:lnTo>
                  <a:lnTo>
                    <a:pt x="2085" y="6009"/>
                  </a:lnTo>
                  <a:lnTo>
                    <a:pt x="2191" y="5993"/>
                  </a:lnTo>
                  <a:lnTo>
                    <a:pt x="2288" y="6009"/>
                  </a:lnTo>
                  <a:lnTo>
                    <a:pt x="2386" y="6053"/>
                  </a:lnTo>
                  <a:lnTo>
                    <a:pt x="2207" y="5892"/>
                  </a:lnTo>
                  <a:lnTo>
                    <a:pt x="2132" y="5803"/>
                  </a:lnTo>
                  <a:lnTo>
                    <a:pt x="2081" y="5701"/>
                  </a:lnTo>
                  <a:lnTo>
                    <a:pt x="2046" y="5570"/>
                  </a:lnTo>
                  <a:lnTo>
                    <a:pt x="2029" y="5401"/>
                  </a:lnTo>
                  <a:lnTo>
                    <a:pt x="2022" y="5157"/>
                  </a:lnTo>
                  <a:lnTo>
                    <a:pt x="2032" y="4984"/>
                  </a:lnTo>
                  <a:lnTo>
                    <a:pt x="2046" y="4848"/>
                  </a:lnTo>
                  <a:lnTo>
                    <a:pt x="2067" y="4675"/>
                  </a:lnTo>
                  <a:lnTo>
                    <a:pt x="2067" y="4537"/>
                  </a:lnTo>
                  <a:lnTo>
                    <a:pt x="2059" y="4366"/>
                  </a:lnTo>
                  <a:lnTo>
                    <a:pt x="2065" y="4167"/>
                  </a:lnTo>
                  <a:lnTo>
                    <a:pt x="2057" y="4027"/>
                  </a:lnTo>
                  <a:lnTo>
                    <a:pt x="2040" y="3903"/>
                  </a:lnTo>
                  <a:lnTo>
                    <a:pt x="2011" y="3781"/>
                  </a:lnTo>
                  <a:lnTo>
                    <a:pt x="2004" y="3706"/>
                  </a:lnTo>
                  <a:lnTo>
                    <a:pt x="2022" y="3607"/>
                  </a:lnTo>
                  <a:lnTo>
                    <a:pt x="2046" y="3469"/>
                  </a:lnTo>
                  <a:lnTo>
                    <a:pt x="2046" y="3329"/>
                  </a:lnTo>
                  <a:lnTo>
                    <a:pt x="2037" y="3171"/>
                  </a:lnTo>
                  <a:lnTo>
                    <a:pt x="2004" y="3036"/>
                  </a:lnTo>
                  <a:lnTo>
                    <a:pt x="1889" y="2534"/>
                  </a:lnTo>
                  <a:lnTo>
                    <a:pt x="1896" y="2524"/>
                  </a:lnTo>
                  <a:lnTo>
                    <a:pt x="1963" y="2389"/>
                  </a:lnTo>
                  <a:lnTo>
                    <a:pt x="2030" y="2330"/>
                  </a:lnTo>
                  <a:lnTo>
                    <a:pt x="2095" y="2275"/>
                  </a:lnTo>
                  <a:lnTo>
                    <a:pt x="2226" y="2159"/>
                  </a:lnTo>
                  <a:lnTo>
                    <a:pt x="2366" y="2064"/>
                  </a:lnTo>
                  <a:lnTo>
                    <a:pt x="2484" y="2011"/>
                  </a:lnTo>
                  <a:lnTo>
                    <a:pt x="2586" y="1978"/>
                  </a:lnTo>
                  <a:lnTo>
                    <a:pt x="2686" y="1936"/>
                  </a:lnTo>
                  <a:lnTo>
                    <a:pt x="2784" y="1874"/>
                  </a:lnTo>
                  <a:lnTo>
                    <a:pt x="2883" y="1792"/>
                  </a:lnTo>
                  <a:lnTo>
                    <a:pt x="2943" y="1722"/>
                  </a:lnTo>
                  <a:lnTo>
                    <a:pt x="3029" y="1610"/>
                  </a:lnTo>
                  <a:lnTo>
                    <a:pt x="3112" y="1472"/>
                  </a:lnTo>
                  <a:lnTo>
                    <a:pt x="3199" y="1332"/>
                  </a:lnTo>
                  <a:lnTo>
                    <a:pt x="3270" y="1251"/>
                  </a:lnTo>
                  <a:lnTo>
                    <a:pt x="3348" y="1196"/>
                  </a:lnTo>
                  <a:lnTo>
                    <a:pt x="3438" y="1151"/>
                  </a:lnTo>
                  <a:lnTo>
                    <a:pt x="3540" y="1127"/>
                  </a:lnTo>
                  <a:lnTo>
                    <a:pt x="3648" y="1112"/>
                  </a:lnTo>
                  <a:lnTo>
                    <a:pt x="3754" y="1117"/>
                  </a:lnTo>
                  <a:lnTo>
                    <a:pt x="3885" y="1134"/>
                  </a:lnTo>
                  <a:lnTo>
                    <a:pt x="4007" y="1159"/>
                  </a:lnTo>
                  <a:lnTo>
                    <a:pt x="4123" y="1198"/>
                  </a:lnTo>
                  <a:lnTo>
                    <a:pt x="4246" y="1230"/>
                  </a:lnTo>
                  <a:lnTo>
                    <a:pt x="4357" y="1224"/>
                  </a:lnTo>
                  <a:lnTo>
                    <a:pt x="4463" y="1198"/>
                  </a:lnTo>
                  <a:lnTo>
                    <a:pt x="4551" y="1148"/>
                  </a:lnTo>
                  <a:lnTo>
                    <a:pt x="4637" y="1065"/>
                  </a:lnTo>
                  <a:lnTo>
                    <a:pt x="4714" y="960"/>
                  </a:lnTo>
                  <a:lnTo>
                    <a:pt x="4791" y="874"/>
                  </a:lnTo>
                  <a:lnTo>
                    <a:pt x="4861" y="804"/>
                  </a:lnTo>
                  <a:lnTo>
                    <a:pt x="4942" y="757"/>
                  </a:lnTo>
                  <a:lnTo>
                    <a:pt x="5036" y="713"/>
                  </a:lnTo>
                  <a:lnTo>
                    <a:pt x="5136" y="665"/>
                  </a:lnTo>
                  <a:lnTo>
                    <a:pt x="5197" y="625"/>
                  </a:lnTo>
                  <a:lnTo>
                    <a:pt x="5230" y="585"/>
                  </a:lnTo>
                  <a:lnTo>
                    <a:pt x="5250" y="541"/>
                  </a:lnTo>
                  <a:lnTo>
                    <a:pt x="5272" y="430"/>
                  </a:lnTo>
                  <a:lnTo>
                    <a:pt x="5233" y="410"/>
                  </a:lnTo>
                  <a:lnTo>
                    <a:pt x="5217" y="493"/>
                  </a:lnTo>
                  <a:lnTo>
                    <a:pt x="5194" y="550"/>
                  </a:lnTo>
                  <a:lnTo>
                    <a:pt x="5150" y="585"/>
                  </a:lnTo>
                  <a:lnTo>
                    <a:pt x="5037" y="637"/>
                  </a:lnTo>
                  <a:lnTo>
                    <a:pt x="4914" y="696"/>
                  </a:lnTo>
                  <a:lnTo>
                    <a:pt x="4828" y="725"/>
                  </a:lnTo>
                  <a:lnTo>
                    <a:pt x="4799" y="742"/>
                  </a:lnTo>
                  <a:lnTo>
                    <a:pt x="4807" y="651"/>
                  </a:lnTo>
                  <a:lnTo>
                    <a:pt x="4809" y="544"/>
                  </a:lnTo>
                  <a:lnTo>
                    <a:pt x="4807" y="410"/>
                  </a:lnTo>
                  <a:lnTo>
                    <a:pt x="4801" y="265"/>
                  </a:lnTo>
                  <a:lnTo>
                    <a:pt x="4799" y="156"/>
                  </a:lnTo>
                  <a:lnTo>
                    <a:pt x="4767" y="152"/>
                  </a:lnTo>
                  <a:lnTo>
                    <a:pt x="4769" y="252"/>
                  </a:lnTo>
                  <a:lnTo>
                    <a:pt x="4769" y="405"/>
                  </a:lnTo>
                  <a:lnTo>
                    <a:pt x="4762" y="558"/>
                  </a:lnTo>
                  <a:lnTo>
                    <a:pt x="4737" y="680"/>
                  </a:lnTo>
                  <a:lnTo>
                    <a:pt x="4706" y="749"/>
                  </a:lnTo>
                  <a:lnTo>
                    <a:pt x="4668" y="795"/>
                  </a:lnTo>
                  <a:lnTo>
                    <a:pt x="4609" y="852"/>
                  </a:lnTo>
                  <a:lnTo>
                    <a:pt x="4542" y="892"/>
                  </a:lnTo>
                  <a:lnTo>
                    <a:pt x="4463" y="928"/>
                  </a:lnTo>
                  <a:lnTo>
                    <a:pt x="4373" y="953"/>
                  </a:lnTo>
                  <a:lnTo>
                    <a:pt x="4310" y="953"/>
                  </a:lnTo>
                  <a:lnTo>
                    <a:pt x="4373" y="885"/>
                  </a:lnTo>
                  <a:lnTo>
                    <a:pt x="4448" y="791"/>
                  </a:lnTo>
                  <a:lnTo>
                    <a:pt x="4502" y="699"/>
                  </a:lnTo>
                  <a:lnTo>
                    <a:pt x="4548" y="585"/>
                  </a:lnTo>
                  <a:lnTo>
                    <a:pt x="4573" y="481"/>
                  </a:lnTo>
                  <a:lnTo>
                    <a:pt x="4585" y="357"/>
                  </a:lnTo>
                  <a:lnTo>
                    <a:pt x="4588" y="265"/>
                  </a:lnTo>
                  <a:lnTo>
                    <a:pt x="4584" y="172"/>
                  </a:lnTo>
                  <a:lnTo>
                    <a:pt x="4548" y="175"/>
                  </a:lnTo>
                  <a:lnTo>
                    <a:pt x="4548" y="237"/>
                  </a:lnTo>
                  <a:lnTo>
                    <a:pt x="4546" y="361"/>
                  </a:lnTo>
                  <a:lnTo>
                    <a:pt x="4530" y="475"/>
                  </a:lnTo>
                  <a:lnTo>
                    <a:pt x="4493" y="581"/>
                  </a:lnTo>
                  <a:lnTo>
                    <a:pt x="4442" y="684"/>
                  </a:lnTo>
                  <a:lnTo>
                    <a:pt x="4379" y="770"/>
                  </a:lnTo>
                  <a:lnTo>
                    <a:pt x="4303" y="849"/>
                  </a:lnTo>
                  <a:lnTo>
                    <a:pt x="4218" y="908"/>
                  </a:lnTo>
                  <a:lnTo>
                    <a:pt x="4148" y="919"/>
                  </a:lnTo>
                  <a:lnTo>
                    <a:pt x="4060" y="884"/>
                  </a:lnTo>
                  <a:lnTo>
                    <a:pt x="3966" y="828"/>
                  </a:lnTo>
                  <a:lnTo>
                    <a:pt x="3858" y="778"/>
                  </a:lnTo>
                  <a:lnTo>
                    <a:pt x="3746" y="744"/>
                  </a:lnTo>
                  <a:lnTo>
                    <a:pt x="3665" y="742"/>
                  </a:lnTo>
                  <a:lnTo>
                    <a:pt x="3583" y="749"/>
                  </a:lnTo>
                  <a:lnTo>
                    <a:pt x="3476" y="781"/>
                  </a:lnTo>
                  <a:lnTo>
                    <a:pt x="3583" y="644"/>
                  </a:lnTo>
                  <a:lnTo>
                    <a:pt x="3647" y="577"/>
                  </a:lnTo>
                  <a:lnTo>
                    <a:pt x="3727" y="506"/>
                  </a:lnTo>
                  <a:lnTo>
                    <a:pt x="3799" y="461"/>
                  </a:lnTo>
                  <a:lnTo>
                    <a:pt x="3840" y="420"/>
                  </a:lnTo>
                  <a:lnTo>
                    <a:pt x="3864" y="389"/>
                  </a:lnTo>
                  <a:lnTo>
                    <a:pt x="3880" y="354"/>
                  </a:lnTo>
                  <a:lnTo>
                    <a:pt x="3907" y="271"/>
                  </a:lnTo>
                  <a:lnTo>
                    <a:pt x="3926" y="183"/>
                  </a:lnTo>
                  <a:lnTo>
                    <a:pt x="3952" y="114"/>
                  </a:lnTo>
                  <a:lnTo>
                    <a:pt x="3994" y="10"/>
                  </a:lnTo>
                  <a:lnTo>
                    <a:pt x="3962" y="0"/>
                  </a:lnTo>
                  <a:lnTo>
                    <a:pt x="3921" y="76"/>
                  </a:lnTo>
                  <a:lnTo>
                    <a:pt x="3897" y="148"/>
                  </a:lnTo>
                  <a:lnTo>
                    <a:pt x="3879" y="223"/>
                  </a:lnTo>
                  <a:lnTo>
                    <a:pt x="3858" y="290"/>
                  </a:lnTo>
                  <a:lnTo>
                    <a:pt x="3824" y="354"/>
                  </a:lnTo>
                  <a:lnTo>
                    <a:pt x="3771" y="409"/>
                  </a:lnTo>
                  <a:lnTo>
                    <a:pt x="3690" y="469"/>
                  </a:lnTo>
                  <a:lnTo>
                    <a:pt x="3599" y="529"/>
                  </a:lnTo>
                  <a:lnTo>
                    <a:pt x="3518" y="610"/>
                  </a:lnTo>
                  <a:lnTo>
                    <a:pt x="3456" y="680"/>
                  </a:lnTo>
                  <a:lnTo>
                    <a:pt x="3370" y="781"/>
                  </a:lnTo>
                  <a:lnTo>
                    <a:pt x="3391" y="644"/>
                  </a:lnTo>
                  <a:lnTo>
                    <a:pt x="3402" y="534"/>
                  </a:lnTo>
                  <a:lnTo>
                    <a:pt x="3391" y="437"/>
                  </a:lnTo>
                  <a:lnTo>
                    <a:pt x="3376" y="334"/>
                  </a:lnTo>
                  <a:lnTo>
                    <a:pt x="3370" y="231"/>
                  </a:lnTo>
                  <a:lnTo>
                    <a:pt x="3378" y="156"/>
                  </a:lnTo>
                  <a:lnTo>
                    <a:pt x="3313" y="186"/>
                  </a:lnTo>
                  <a:lnTo>
                    <a:pt x="3313" y="228"/>
                  </a:lnTo>
                  <a:lnTo>
                    <a:pt x="3322" y="337"/>
                  </a:lnTo>
                  <a:lnTo>
                    <a:pt x="3340" y="472"/>
                  </a:lnTo>
                  <a:lnTo>
                    <a:pt x="3338" y="579"/>
                  </a:lnTo>
                  <a:lnTo>
                    <a:pt x="3316" y="709"/>
                  </a:lnTo>
                  <a:lnTo>
                    <a:pt x="3274" y="842"/>
                  </a:lnTo>
                  <a:lnTo>
                    <a:pt x="3234" y="919"/>
                  </a:lnTo>
                  <a:lnTo>
                    <a:pt x="3177" y="990"/>
                  </a:lnTo>
                  <a:lnTo>
                    <a:pt x="3096" y="1041"/>
                  </a:lnTo>
                  <a:lnTo>
                    <a:pt x="2937" y="1117"/>
                  </a:lnTo>
                  <a:lnTo>
                    <a:pt x="2823" y="1198"/>
                  </a:lnTo>
                  <a:lnTo>
                    <a:pt x="2783" y="1245"/>
                  </a:lnTo>
                  <a:lnTo>
                    <a:pt x="2738" y="1308"/>
                  </a:lnTo>
                  <a:lnTo>
                    <a:pt x="2703" y="1341"/>
                  </a:lnTo>
                  <a:lnTo>
                    <a:pt x="2660" y="1372"/>
                  </a:lnTo>
                  <a:lnTo>
                    <a:pt x="2505" y="1455"/>
                  </a:lnTo>
                  <a:lnTo>
                    <a:pt x="2376" y="1528"/>
                  </a:lnTo>
                  <a:lnTo>
                    <a:pt x="2271" y="1602"/>
                  </a:lnTo>
                  <a:lnTo>
                    <a:pt x="2154" y="1706"/>
                  </a:lnTo>
                  <a:lnTo>
                    <a:pt x="2087" y="1781"/>
                  </a:lnTo>
                  <a:lnTo>
                    <a:pt x="2087" y="1747"/>
                  </a:lnTo>
                  <a:lnTo>
                    <a:pt x="2109" y="1678"/>
                  </a:lnTo>
                  <a:lnTo>
                    <a:pt x="2151" y="1576"/>
                  </a:lnTo>
                  <a:lnTo>
                    <a:pt x="2215" y="1472"/>
                  </a:lnTo>
                  <a:lnTo>
                    <a:pt x="2281" y="1386"/>
                  </a:lnTo>
                  <a:lnTo>
                    <a:pt x="2330" y="1311"/>
                  </a:lnTo>
                  <a:lnTo>
                    <a:pt x="2369" y="1224"/>
                  </a:lnTo>
                  <a:lnTo>
                    <a:pt x="2396" y="1112"/>
                  </a:lnTo>
                  <a:lnTo>
                    <a:pt x="2403" y="980"/>
                  </a:lnTo>
                  <a:lnTo>
                    <a:pt x="2393" y="849"/>
                  </a:lnTo>
                  <a:lnTo>
                    <a:pt x="2370" y="742"/>
                  </a:lnTo>
                  <a:lnTo>
                    <a:pt x="2364" y="677"/>
                  </a:lnTo>
                  <a:lnTo>
                    <a:pt x="2360" y="613"/>
                  </a:lnTo>
                  <a:lnTo>
                    <a:pt x="2374" y="554"/>
                  </a:lnTo>
                  <a:lnTo>
                    <a:pt x="2400" y="500"/>
                  </a:lnTo>
                  <a:lnTo>
                    <a:pt x="2473" y="405"/>
                  </a:lnTo>
                  <a:lnTo>
                    <a:pt x="2549" y="279"/>
                  </a:lnTo>
                  <a:lnTo>
                    <a:pt x="2498" y="266"/>
                  </a:lnTo>
                  <a:lnTo>
                    <a:pt x="2450" y="340"/>
                  </a:lnTo>
                  <a:lnTo>
                    <a:pt x="2395" y="410"/>
                  </a:lnTo>
                  <a:lnTo>
                    <a:pt x="2358" y="471"/>
                  </a:lnTo>
                  <a:lnTo>
                    <a:pt x="2321" y="550"/>
                  </a:lnTo>
                  <a:lnTo>
                    <a:pt x="2305" y="637"/>
                  </a:lnTo>
                  <a:lnTo>
                    <a:pt x="2305" y="781"/>
                  </a:lnTo>
                  <a:lnTo>
                    <a:pt x="2274" y="677"/>
                  </a:lnTo>
                  <a:lnTo>
                    <a:pt x="2234" y="562"/>
                  </a:lnTo>
                  <a:lnTo>
                    <a:pt x="2207" y="437"/>
                  </a:lnTo>
                  <a:lnTo>
                    <a:pt x="2183" y="340"/>
                  </a:lnTo>
                  <a:lnTo>
                    <a:pt x="2159" y="261"/>
                  </a:lnTo>
                  <a:lnTo>
                    <a:pt x="2122" y="285"/>
                  </a:lnTo>
                  <a:lnTo>
                    <a:pt x="2093" y="324"/>
                  </a:lnTo>
                  <a:lnTo>
                    <a:pt x="2124" y="403"/>
                  </a:lnTo>
                  <a:lnTo>
                    <a:pt x="2155" y="529"/>
                  </a:lnTo>
                  <a:lnTo>
                    <a:pt x="2189" y="665"/>
                  </a:lnTo>
                  <a:lnTo>
                    <a:pt x="2229" y="811"/>
                  </a:lnTo>
                  <a:lnTo>
                    <a:pt x="2262" y="915"/>
                  </a:lnTo>
                  <a:lnTo>
                    <a:pt x="2281" y="1019"/>
                  </a:lnTo>
                  <a:lnTo>
                    <a:pt x="2280" y="1127"/>
                  </a:lnTo>
                  <a:lnTo>
                    <a:pt x="2258" y="1230"/>
                  </a:lnTo>
                  <a:lnTo>
                    <a:pt x="2219" y="1321"/>
                  </a:lnTo>
                  <a:lnTo>
                    <a:pt x="2158" y="1403"/>
                  </a:lnTo>
                  <a:lnTo>
                    <a:pt x="2093" y="1512"/>
                  </a:lnTo>
                  <a:lnTo>
                    <a:pt x="2019" y="1638"/>
                  </a:lnTo>
                  <a:lnTo>
                    <a:pt x="1959" y="1744"/>
                  </a:lnTo>
                  <a:lnTo>
                    <a:pt x="1891" y="1868"/>
                  </a:lnTo>
                  <a:lnTo>
                    <a:pt x="1851" y="1966"/>
                  </a:lnTo>
                  <a:lnTo>
                    <a:pt x="1816" y="2062"/>
                  </a:lnTo>
                  <a:lnTo>
                    <a:pt x="1788" y="2162"/>
                  </a:lnTo>
                  <a:lnTo>
                    <a:pt x="1768" y="2265"/>
                  </a:lnTo>
                  <a:close/>
                </a:path>
              </a:pathLst>
            </a:custGeom>
            <a:solidFill>
              <a:srgbClr val="000000"/>
            </a:solidFill>
            <a:ln w="0">
              <a:solidFill>
                <a:srgbClr val="FFFFFF"/>
              </a:solidFill>
              <a:round/>
              <a:headEnd/>
              <a:tailEnd/>
            </a:ln>
          </p:spPr>
          <p:txBody>
            <a:bodyPr/>
            <a:lstStyle/>
            <a:p>
              <a:pPr fontAlgn="base">
                <a:spcBef>
                  <a:spcPct val="0"/>
                </a:spcBef>
                <a:spcAft>
                  <a:spcPct val="0"/>
                </a:spcAft>
              </a:pPr>
              <a:endParaRPr lang="en-US">
                <a:solidFill>
                  <a:srgbClr val="000000"/>
                </a:solidFill>
              </a:endParaRPr>
            </a:p>
          </p:txBody>
        </p:sp>
        <p:sp>
          <p:nvSpPr>
            <p:cNvPr id="397321" name="Freeform 6"/>
            <p:cNvSpPr>
              <a:spLocks/>
            </p:cNvSpPr>
            <p:nvPr/>
          </p:nvSpPr>
          <p:spPr bwMode="auto">
            <a:xfrm>
              <a:off x="3366" y="2567"/>
              <a:ext cx="24" cy="105"/>
            </a:xfrm>
            <a:custGeom>
              <a:avLst/>
              <a:gdLst>
                <a:gd name="T0" fmla="*/ 0 w 71"/>
                <a:gd name="T1" fmla="*/ 12 h 315"/>
                <a:gd name="T2" fmla="*/ 1 w 71"/>
                <a:gd name="T3" fmla="*/ 8 h 315"/>
                <a:gd name="T4" fmla="*/ 2 w 71"/>
                <a:gd name="T5" fmla="*/ 5 h 315"/>
                <a:gd name="T6" fmla="*/ 3 w 71"/>
                <a:gd name="T7" fmla="*/ 3 h 315"/>
                <a:gd name="T8" fmla="*/ 3 w 71"/>
                <a:gd name="T9" fmla="*/ 0 h 315"/>
                <a:gd name="T10" fmla="*/ 0 60000 65536"/>
                <a:gd name="T11" fmla="*/ 0 60000 65536"/>
                <a:gd name="T12" fmla="*/ 0 60000 65536"/>
                <a:gd name="T13" fmla="*/ 0 60000 65536"/>
                <a:gd name="T14" fmla="*/ 0 60000 65536"/>
                <a:gd name="T15" fmla="*/ 0 w 71"/>
                <a:gd name="T16" fmla="*/ 0 h 315"/>
                <a:gd name="T17" fmla="*/ 71 w 71"/>
                <a:gd name="T18" fmla="*/ 315 h 315"/>
              </a:gdLst>
              <a:ahLst/>
              <a:cxnLst>
                <a:cxn ang="T10">
                  <a:pos x="T0" y="T1"/>
                </a:cxn>
                <a:cxn ang="T11">
                  <a:pos x="T2" y="T3"/>
                </a:cxn>
                <a:cxn ang="T12">
                  <a:pos x="T4" y="T5"/>
                </a:cxn>
                <a:cxn ang="T13">
                  <a:pos x="T6" y="T7"/>
                </a:cxn>
                <a:cxn ang="T14">
                  <a:pos x="T8" y="T9"/>
                </a:cxn>
              </a:cxnLst>
              <a:rect l="T15" t="T16" r="T17" b="T18"/>
              <a:pathLst>
                <a:path w="71" h="315">
                  <a:moveTo>
                    <a:pt x="0" y="315"/>
                  </a:moveTo>
                  <a:lnTo>
                    <a:pt x="26" y="205"/>
                  </a:lnTo>
                  <a:lnTo>
                    <a:pt x="59" y="131"/>
                  </a:lnTo>
                  <a:lnTo>
                    <a:pt x="71" y="71"/>
                  </a:lnTo>
                  <a:lnTo>
                    <a:pt x="71" y="0"/>
                  </a:lnTo>
                </a:path>
              </a:pathLst>
            </a:custGeom>
            <a:noFill/>
            <a:ln w="0">
              <a:solidFill>
                <a:srgbClr val="FFFFFF"/>
              </a:solidFill>
              <a:round/>
              <a:headEnd/>
              <a:tailEnd/>
            </a:ln>
          </p:spPr>
          <p:txBody>
            <a:bodyPr/>
            <a:lstStyle/>
            <a:p>
              <a:pPr fontAlgn="base">
                <a:spcBef>
                  <a:spcPct val="0"/>
                </a:spcBef>
                <a:spcAft>
                  <a:spcPct val="0"/>
                </a:spcAft>
              </a:pPr>
              <a:endParaRPr lang="en-US">
                <a:solidFill>
                  <a:srgbClr val="000000"/>
                </a:solidFill>
              </a:endParaRPr>
            </a:p>
          </p:txBody>
        </p:sp>
        <p:sp>
          <p:nvSpPr>
            <p:cNvPr id="397322" name="Freeform 7"/>
            <p:cNvSpPr>
              <a:spLocks/>
            </p:cNvSpPr>
            <p:nvPr/>
          </p:nvSpPr>
          <p:spPr bwMode="auto">
            <a:xfrm>
              <a:off x="2517" y="491"/>
              <a:ext cx="1127" cy="929"/>
            </a:xfrm>
            <a:custGeom>
              <a:avLst/>
              <a:gdLst>
                <a:gd name="T0" fmla="*/ 45 w 3379"/>
                <a:gd name="T1" fmla="*/ 4 h 2787"/>
                <a:gd name="T2" fmla="*/ 40 w 3379"/>
                <a:gd name="T3" fmla="*/ 1 h 2787"/>
                <a:gd name="T4" fmla="*/ 36 w 3379"/>
                <a:gd name="T5" fmla="*/ 0 h 2787"/>
                <a:gd name="T6" fmla="*/ 32 w 3379"/>
                <a:gd name="T7" fmla="*/ 3 h 2787"/>
                <a:gd name="T8" fmla="*/ 30 w 3379"/>
                <a:gd name="T9" fmla="*/ 12 h 2787"/>
                <a:gd name="T10" fmla="*/ 26 w 3379"/>
                <a:gd name="T11" fmla="*/ 24 h 2787"/>
                <a:gd name="T12" fmla="*/ 24 w 3379"/>
                <a:gd name="T13" fmla="*/ 29 h 2787"/>
                <a:gd name="T14" fmla="*/ 19 w 3379"/>
                <a:gd name="T15" fmla="*/ 33 h 2787"/>
                <a:gd name="T16" fmla="*/ 11 w 3379"/>
                <a:gd name="T17" fmla="*/ 40 h 2787"/>
                <a:gd name="T18" fmla="*/ 4 w 3379"/>
                <a:gd name="T19" fmla="*/ 50 h 2787"/>
                <a:gd name="T20" fmla="*/ 0 w 3379"/>
                <a:gd name="T21" fmla="*/ 63 h 2787"/>
                <a:gd name="T22" fmla="*/ 0 w 3379"/>
                <a:gd name="T23" fmla="*/ 76 h 2787"/>
                <a:gd name="T24" fmla="*/ 2 w 3379"/>
                <a:gd name="T25" fmla="*/ 86 h 2787"/>
                <a:gd name="T26" fmla="*/ 7 w 3379"/>
                <a:gd name="T27" fmla="*/ 92 h 2787"/>
                <a:gd name="T28" fmla="*/ 13 w 3379"/>
                <a:gd name="T29" fmla="*/ 95 h 2787"/>
                <a:gd name="T30" fmla="*/ 17 w 3379"/>
                <a:gd name="T31" fmla="*/ 98 h 2787"/>
                <a:gd name="T32" fmla="*/ 21 w 3379"/>
                <a:gd name="T33" fmla="*/ 102 h 2787"/>
                <a:gd name="T34" fmla="*/ 27 w 3379"/>
                <a:gd name="T35" fmla="*/ 103 h 2787"/>
                <a:gd name="T36" fmla="*/ 36 w 3379"/>
                <a:gd name="T37" fmla="*/ 99 h 2787"/>
                <a:gd name="T38" fmla="*/ 42 w 3379"/>
                <a:gd name="T39" fmla="*/ 98 h 2787"/>
                <a:gd name="T40" fmla="*/ 48 w 3379"/>
                <a:gd name="T41" fmla="*/ 98 h 2787"/>
                <a:gd name="T42" fmla="*/ 54 w 3379"/>
                <a:gd name="T43" fmla="*/ 95 h 2787"/>
                <a:gd name="T44" fmla="*/ 61 w 3379"/>
                <a:gd name="T45" fmla="*/ 92 h 2787"/>
                <a:gd name="T46" fmla="*/ 66 w 3379"/>
                <a:gd name="T47" fmla="*/ 89 h 2787"/>
                <a:gd name="T48" fmla="*/ 72 w 3379"/>
                <a:gd name="T49" fmla="*/ 88 h 2787"/>
                <a:gd name="T50" fmla="*/ 78 w 3379"/>
                <a:gd name="T51" fmla="*/ 90 h 2787"/>
                <a:gd name="T52" fmla="*/ 84 w 3379"/>
                <a:gd name="T53" fmla="*/ 95 h 2787"/>
                <a:gd name="T54" fmla="*/ 89 w 3379"/>
                <a:gd name="T55" fmla="*/ 98 h 2787"/>
                <a:gd name="T56" fmla="*/ 95 w 3379"/>
                <a:gd name="T57" fmla="*/ 101 h 2787"/>
                <a:gd name="T58" fmla="*/ 98 w 3379"/>
                <a:gd name="T59" fmla="*/ 103 h 2787"/>
                <a:gd name="T60" fmla="*/ 105 w 3379"/>
                <a:gd name="T61" fmla="*/ 102 h 2787"/>
                <a:gd name="T62" fmla="*/ 111 w 3379"/>
                <a:gd name="T63" fmla="*/ 96 h 2787"/>
                <a:gd name="T64" fmla="*/ 116 w 3379"/>
                <a:gd name="T65" fmla="*/ 88 h 2787"/>
                <a:gd name="T66" fmla="*/ 118 w 3379"/>
                <a:gd name="T67" fmla="*/ 76 h 2787"/>
                <a:gd name="T68" fmla="*/ 121 w 3379"/>
                <a:gd name="T69" fmla="*/ 64 h 2787"/>
                <a:gd name="T70" fmla="*/ 125 w 3379"/>
                <a:gd name="T71" fmla="*/ 53 h 2787"/>
                <a:gd name="T72" fmla="*/ 125 w 3379"/>
                <a:gd name="T73" fmla="*/ 44 h 2787"/>
                <a:gd name="T74" fmla="*/ 123 w 3379"/>
                <a:gd name="T75" fmla="*/ 35 h 2787"/>
                <a:gd name="T76" fmla="*/ 119 w 3379"/>
                <a:gd name="T77" fmla="*/ 27 h 2787"/>
                <a:gd name="T78" fmla="*/ 115 w 3379"/>
                <a:gd name="T79" fmla="*/ 21 h 2787"/>
                <a:gd name="T80" fmla="*/ 110 w 3379"/>
                <a:gd name="T81" fmla="*/ 16 h 2787"/>
                <a:gd name="T82" fmla="*/ 103 w 3379"/>
                <a:gd name="T83" fmla="*/ 15 h 2787"/>
                <a:gd name="T84" fmla="*/ 90 w 3379"/>
                <a:gd name="T85" fmla="*/ 17 h 2787"/>
                <a:gd name="T86" fmla="*/ 78 w 3379"/>
                <a:gd name="T87" fmla="*/ 19 h 2787"/>
                <a:gd name="T88" fmla="*/ 67 w 3379"/>
                <a:gd name="T89" fmla="*/ 16 h 2787"/>
                <a:gd name="T90" fmla="*/ 59 w 3379"/>
                <a:gd name="T91" fmla="*/ 12 h 2787"/>
                <a:gd name="T92" fmla="*/ 52 w 3379"/>
                <a:gd name="T93" fmla="*/ 7 h 2787"/>
                <a:gd name="T94" fmla="*/ 48 w 3379"/>
                <a:gd name="T95" fmla="*/ 5 h 27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79"/>
                <a:gd name="T145" fmla="*/ 0 h 2787"/>
                <a:gd name="T146" fmla="*/ 3379 w 3379"/>
                <a:gd name="T147" fmla="*/ 2787 h 27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79" h="2787">
                  <a:moveTo>
                    <a:pt x="1291" y="134"/>
                  </a:moveTo>
                  <a:lnTo>
                    <a:pt x="1212" y="118"/>
                  </a:lnTo>
                  <a:lnTo>
                    <a:pt x="1152" y="87"/>
                  </a:lnTo>
                  <a:lnTo>
                    <a:pt x="1085" y="35"/>
                  </a:lnTo>
                  <a:lnTo>
                    <a:pt x="1029" y="6"/>
                  </a:lnTo>
                  <a:lnTo>
                    <a:pt x="972" y="0"/>
                  </a:lnTo>
                  <a:lnTo>
                    <a:pt x="914" y="30"/>
                  </a:lnTo>
                  <a:lnTo>
                    <a:pt x="873" y="80"/>
                  </a:lnTo>
                  <a:lnTo>
                    <a:pt x="833" y="176"/>
                  </a:lnTo>
                  <a:lnTo>
                    <a:pt x="797" y="317"/>
                  </a:lnTo>
                  <a:lnTo>
                    <a:pt x="751" y="517"/>
                  </a:lnTo>
                  <a:lnTo>
                    <a:pt x="711" y="640"/>
                  </a:lnTo>
                  <a:lnTo>
                    <a:pt x="672" y="737"/>
                  </a:lnTo>
                  <a:lnTo>
                    <a:pt x="643" y="783"/>
                  </a:lnTo>
                  <a:lnTo>
                    <a:pt x="598" y="831"/>
                  </a:lnTo>
                  <a:lnTo>
                    <a:pt x="505" y="895"/>
                  </a:lnTo>
                  <a:lnTo>
                    <a:pt x="393" y="984"/>
                  </a:lnTo>
                  <a:lnTo>
                    <a:pt x="285" y="1089"/>
                  </a:lnTo>
                  <a:lnTo>
                    <a:pt x="203" y="1194"/>
                  </a:lnTo>
                  <a:lnTo>
                    <a:pt x="114" y="1345"/>
                  </a:lnTo>
                  <a:lnTo>
                    <a:pt x="52" y="1500"/>
                  </a:lnTo>
                  <a:lnTo>
                    <a:pt x="13" y="1694"/>
                  </a:lnTo>
                  <a:lnTo>
                    <a:pt x="0" y="1876"/>
                  </a:lnTo>
                  <a:lnTo>
                    <a:pt x="4" y="2057"/>
                  </a:lnTo>
                  <a:lnTo>
                    <a:pt x="24" y="2197"/>
                  </a:lnTo>
                  <a:lnTo>
                    <a:pt x="61" y="2318"/>
                  </a:lnTo>
                  <a:lnTo>
                    <a:pt x="111" y="2418"/>
                  </a:lnTo>
                  <a:lnTo>
                    <a:pt x="181" y="2492"/>
                  </a:lnTo>
                  <a:lnTo>
                    <a:pt x="265" y="2544"/>
                  </a:lnTo>
                  <a:lnTo>
                    <a:pt x="350" y="2568"/>
                  </a:lnTo>
                  <a:lnTo>
                    <a:pt x="411" y="2600"/>
                  </a:lnTo>
                  <a:lnTo>
                    <a:pt x="459" y="2644"/>
                  </a:lnTo>
                  <a:lnTo>
                    <a:pt x="522" y="2716"/>
                  </a:lnTo>
                  <a:lnTo>
                    <a:pt x="580" y="2760"/>
                  </a:lnTo>
                  <a:lnTo>
                    <a:pt x="647" y="2782"/>
                  </a:lnTo>
                  <a:lnTo>
                    <a:pt x="720" y="2772"/>
                  </a:lnTo>
                  <a:lnTo>
                    <a:pt x="834" y="2720"/>
                  </a:lnTo>
                  <a:lnTo>
                    <a:pt x="977" y="2667"/>
                  </a:lnTo>
                  <a:lnTo>
                    <a:pt x="1049" y="2648"/>
                  </a:lnTo>
                  <a:lnTo>
                    <a:pt x="1124" y="2648"/>
                  </a:lnTo>
                  <a:lnTo>
                    <a:pt x="1209" y="2667"/>
                  </a:lnTo>
                  <a:lnTo>
                    <a:pt x="1285" y="2648"/>
                  </a:lnTo>
                  <a:lnTo>
                    <a:pt x="1356" y="2612"/>
                  </a:lnTo>
                  <a:lnTo>
                    <a:pt x="1470" y="2555"/>
                  </a:lnTo>
                  <a:lnTo>
                    <a:pt x="1555" y="2526"/>
                  </a:lnTo>
                  <a:lnTo>
                    <a:pt x="1637" y="2481"/>
                  </a:lnTo>
                  <a:lnTo>
                    <a:pt x="1697" y="2450"/>
                  </a:lnTo>
                  <a:lnTo>
                    <a:pt x="1792" y="2397"/>
                  </a:lnTo>
                  <a:lnTo>
                    <a:pt x="1868" y="2372"/>
                  </a:lnTo>
                  <a:lnTo>
                    <a:pt x="1954" y="2372"/>
                  </a:lnTo>
                  <a:lnTo>
                    <a:pt x="2033" y="2389"/>
                  </a:lnTo>
                  <a:lnTo>
                    <a:pt x="2103" y="2442"/>
                  </a:lnTo>
                  <a:lnTo>
                    <a:pt x="2190" y="2516"/>
                  </a:lnTo>
                  <a:lnTo>
                    <a:pt x="2274" y="2578"/>
                  </a:lnTo>
                  <a:lnTo>
                    <a:pt x="2344" y="2619"/>
                  </a:lnTo>
                  <a:lnTo>
                    <a:pt x="2402" y="2648"/>
                  </a:lnTo>
                  <a:lnTo>
                    <a:pt x="2467" y="2684"/>
                  </a:lnTo>
                  <a:lnTo>
                    <a:pt x="2548" y="2737"/>
                  </a:lnTo>
                  <a:lnTo>
                    <a:pt x="2594" y="2768"/>
                  </a:lnTo>
                  <a:lnTo>
                    <a:pt x="2651" y="2787"/>
                  </a:lnTo>
                  <a:lnTo>
                    <a:pt x="2731" y="2787"/>
                  </a:lnTo>
                  <a:lnTo>
                    <a:pt x="2819" y="2754"/>
                  </a:lnTo>
                  <a:lnTo>
                    <a:pt x="2908" y="2696"/>
                  </a:lnTo>
                  <a:lnTo>
                    <a:pt x="2993" y="2605"/>
                  </a:lnTo>
                  <a:lnTo>
                    <a:pt x="3061" y="2509"/>
                  </a:lnTo>
                  <a:lnTo>
                    <a:pt x="3121" y="2372"/>
                  </a:lnTo>
                  <a:lnTo>
                    <a:pt x="3154" y="2261"/>
                  </a:lnTo>
                  <a:lnTo>
                    <a:pt x="3192" y="2041"/>
                  </a:lnTo>
                  <a:lnTo>
                    <a:pt x="3222" y="1880"/>
                  </a:lnTo>
                  <a:lnTo>
                    <a:pt x="3268" y="1716"/>
                  </a:lnTo>
                  <a:lnTo>
                    <a:pt x="3320" y="1578"/>
                  </a:lnTo>
                  <a:lnTo>
                    <a:pt x="3362" y="1444"/>
                  </a:lnTo>
                  <a:lnTo>
                    <a:pt x="3379" y="1310"/>
                  </a:lnTo>
                  <a:lnTo>
                    <a:pt x="3377" y="1189"/>
                  </a:lnTo>
                  <a:lnTo>
                    <a:pt x="3355" y="1080"/>
                  </a:lnTo>
                  <a:lnTo>
                    <a:pt x="3312" y="956"/>
                  </a:lnTo>
                  <a:lnTo>
                    <a:pt x="3262" y="833"/>
                  </a:lnTo>
                  <a:lnTo>
                    <a:pt x="3197" y="723"/>
                  </a:lnTo>
                  <a:lnTo>
                    <a:pt x="3135" y="647"/>
                  </a:lnTo>
                  <a:lnTo>
                    <a:pt x="3091" y="557"/>
                  </a:lnTo>
                  <a:lnTo>
                    <a:pt x="3046" y="498"/>
                  </a:lnTo>
                  <a:lnTo>
                    <a:pt x="2971" y="443"/>
                  </a:lnTo>
                  <a:lnTo>
                    <a:pt x="2880" y="415"/>
                  </a:lnTo>
                  <a:lnTo>
                    <a:pt x="2786" y="406"/>
                  </a:lnTo>
                  <a:lnTo>
                    <a:pt x="2638" y="423"/>
                  </a:lnTo>
                  <a:lnTo>
                    <a:pt x="2441" y="467"/>
                  </a:lnTo>
                  <a:lnTo>
                    <a:pt x="2233" y="501"/>
                  </a:lnTo>
                  <a:lnTo>
                    <a:pt x="2111" y="501"/>
                  </a:lnTo>
                  <a:lnTo>
                    <a:pt x="1954" y="471"/>
                  </a:lnTo>
                  <a:lnTo>
                    <a:pt x="1811" y="427"/>
                  </a:lnTo>
                  <a:lnTo>
                    <a:pt x="1688" y="381"/>
                  </a:lnTo>
                  <a:lnTo>
                    <a:pt x="1582" y="327"/>
                  </a:lnTo>
                  <a:lnTo>
                    <a:pt x="1481" y="265"/>
                  </a:lnTo>
                  <a:lnTo>
                    <a:pt x="1393" y="192"/>
                  </a:lnTo>
                  <a:lnTo>
                    <a:pt x="1338" y="154"/>
                  </a:lnTo>
                  <a:lnTo>
                    <a:pt x="1291" y="134"/>
                  </a:lnTo>
                  <a:close/>
                </a:path>
              </a:pathLst>
            </a:custGeom>
            <a:solidFill>
              <a:srgbClr val="008000"/>
            </a:solidFill>
            <a:ln w="0">
              <a:solidFill>
                <a:srgbClr val="FFFFFF"/>
              </a:solidFill>
              <a:round/>
              <a:headEnd/>
              <a:tailEnd/>
            </a:ln>
          </p:spPr>
          <p:txBody>
            <a:bodyPr/>
            <a:lstStyle/>
            <a:p>
              <a:pPr fontAlgn="base">
                <a:spcBef>
                  <a:spcPct val="0"/>
                </a:spcBef>
                <a:spcAft>
                  <a:spcPct val="0"/>
                </a:spcAft>
              </a:pPr>
              <a:endParaRPr lang="en-US">
                <a:solidFill>
                  <a:srgbClr val="000000"/>
                </a:solidFill>
              </a:endParaRPr>
            </a:p>
          </p:txBody>
        </p:sp>
        <p:sp>
          <p:nvSpPr>
            <p:cNvPr id="397323" name="Freeform 8"/>
            <p:cNvSpPr>
              <a:spLocks/>
            </p:cNvSpPr>
            <p:nvPr/>
          </p:nvSpPr>
          <p:spPr bwMode="auto">
            <a:xfrm>
              <a:off x="2948" y="201"/>
              <a:ext cx="1468" cy="1300"/>
            </a:xfrm>
            <a:custGeom>
              <a:avLst/>
              <a:gdLst>
                <a:gd name="T0" fmla="*/ 54 w 4405"/>
                <a:gd name="T1" fmla="*/ 140 h 3898"/>
                <a:gd name="T2" fmla="*/ 58 w 4405"/>
                <a:gd name="T3" fmla="*/ 143 h 3898"/>
                <a:gd name="T4" fmla="*/ 64 w 4405"/>
                <a:gd name="T5" fmla="*/ 139 h 3898"/>
                <a:gd name="T6" fmla="*/ 67 w 4405"/>
                <a:gd name="T7" fmla="*/ 135 h 3898"/>
                <a:gd name="T8" fmla="*/ 71 w 4405"/>
                <a:gd name="T9" fmla="*/ 134 h 3898"/>
                <a:gd name="T10" fmla="*/ 78 w 4405"/>
                <a:gd name="T11" fmla="*/ 134 h 3898"/>
                <a:gd name="T12" fmla="*/ 83 w 4405"/>
                <a:gd name="T13" fmla="*/ 135 h 3898"/>
                <a:gd name="T14" fmla="*/ 88 w 4405"/>
                <a:gd name="T15" fmla="*/ 136 h 3898"/>
                <a:gd name="T16" fmla="*/ 97 w 4405"/>
                <a:gd name="T17" fmla="*/ 136 h 3898"/>
                <a:gd name="T18" fmla="*/ 107 w 4405"/>
                <a:gd name="T19" fmla="*/ 133 h 3898"/>
                <a:gd name="T20" fmla="*/ 113 w 4405"/>
                <a:gd name="T21" fmla="*/ 130 h 3898"/>
                <a:gd name="T22" fmla="*/ 120 w 4405"/>
                <a:gd name="T23" fmla="*/ 126 h 3898"/>
                <a:gd name="T24" fmla="*/ 127 w 4405"/>
                <a:gd name="T25" fmla="*/ 123 h 3898"/>
                <a:gd name="T26" fmla="*/ 134 w 4405"/>
                <a:gd name="T27" fmla="*/ 117 h 3898"/>
                <a:gd name="T28" fmla="*/ 140 w 4405"/>
                <a:gd name="T29" fmla="*/ 109 h 3898"/>
                <a:gd name="T30" fmla="*/ 147 w 4405"/>
                <a:gd name="T31" fmla="*/ 101 h 3898"/>
                <a:gd name="T32" fmla="*/ 155 w 4405"/>
                <a:gd name="T33" fmla="*/ 95 h 3898"/>
                <a:gd name="T34" fmla="*/ 160 w 4405"/>
                <a:gd name="T35" fmla="*/ 88 h 3898"/>
                <a:gd name="T36" fmla="*/ 163 w 4405"/>
                <a:gd name="T37" fmla="*/ 76 h 3898"/>
                <a:gd name="T38" fmla="*/ 162 w 4405"/>
                <a:gd name="T39" fmla="*/ 61 h 3898"/>
                <a:gd name="T40" fmla="*/ 159 w 4405"/>
                <a:gd name="T41" fmla="*/ 49 h 3898"/>
                <a:gd name="T42" fmla="*/ 153 w 4405"/>
                <a:gd name="T43" fmla="*/ 38 h 3898"/>
                <a:gd name="T44" fmla="*/ 145 w 4405"/>
                <a:gd name="T45" fmla="*/ 32 h 3898"/>
                <a:gd name="T46" fmla="*/ 133 w 4405"/>
                <a:gd name="T47" fmla="*/ 27 h 3898"/>
                <a:gd name="T48" fmla="*/ 123 w 4405"/>
                <a:gd name="T49" fmla="*/ 20 h 3898"/>
                <a:gd name="T50" fmla="*/ 115 w 4405"/>
                <a:gd name="T51" fmla="*/ 10 h 3898"/>
                <a:gd name="T52" fmla="*/ 105 w 4405"/>
                <a:gd name="T53" fmla="*/ 3 h 3898"/>
                <a:gd name="T54" fmla="*/ 93 w 4405"/>
                <a:gd name="T55" fmla="*/ 0 h 3898"/>
                <a:gd name="T56" fmla="*/ 81 w 4405"/>
                <a:gd name="T57" fmla="*/ 1 h 3898"/>
                <a:gd name="T58" fmla="*/ 70 w 4405"/>
                <a:gd name="T59" fmla="*/ 4 h 3898"/>
                <a:gd name="T60" fmla="*/ 60 w 4405"/>
                <a:gd name="T61" fmla="*/ 6 h 3898"/>
                <a:gd name="T62" fmla="*/ 47 w 4405"/>
                <a:gd name="T63" fmla="*/ 13 h 3898"/>
                <a:gd name="T64" fmla="*/ 38 w 4405"/>
                <a:gd name="T65" fmla="*/ 14 h 3898"/>
                <a:gd name="T66" fmla="*/ 29 w 4405"/>
                <a:gd name="T67" fmla="*/ 12 h 3898"/>
                <a:gd name="T68" fmla="*/ 21 w 4405"/>
                <a:gd name="T69" fmla="*/ 13 h 3898"/>
                <a:gd name="T70" fmla="*/ 12 w 4405"/>
                <a:gd name="T71" fmla="*/ 19 h 3898"/>
                <a:gd name="T72" fmla="*/ 1 w 4405"/>
                <a:gd name="T73" fmla="*/ 32 h 3898"/>
                <a:gd name="T74" fmla="*/ 0 w 4405"/>
                <a:gd name="T75" fmla="*/ 37 h 3898"/>
                <a:gd name="T76" fmla="*/ 4 w 4405"/>
                <a:gd name="T77" fmla="*/ 39 h 3898"/>
                <a:gd name="T78" fmla="*/ 11 w 4405"/>
                <a:gd name="T79" fmla="*/ 44 h 3898"/>
                <a:gd name="T80" fmla="*/ 19 w 4405"/>
                <a:gd name="T81" fmla="*/ 48 h 3898"/>
                <a:gd name="T82" fmla="*/ 30 w 4405"/>
                <a:gd name="T83" fmla="*/ 51 h 3898"/>
                <a:gd name="T84" fmla="*/ 43 w 4405"/>
                <a:gd name="T85" fmla="*/ 50 h 3898"/>
                <a:gd name="T86" fmla="*/ 55 w 4405"/>
                <a:gd name="T87" fmla="*/ 47 h 3898"/>
                <a:gd name="T88" fmla="*/ 62 w 4405"/>
                <a:gd name="T89" fmla="*/ 49 h 3898"/>
                <a:gd name="T90" fmla="*/ 67 w 4405"/>
                <a:gd name="T91" fmla="*/ 53 h 3898"/>
                <a:gd name="T92" fmla="*/ 71 w 4405"/>
                <a:gd name="T93" fmla="*/ 59 h 3898"/>
                <a:gd name="T94" fmla="*/ 75 w 4405"/>
                <a:gd name="T95" fmla="*/ 68 h 3898"/>
                <a:gd name="T96" fmla="*/ 77 w 4405"/>
                <a:gd name="T97" fmla="*/ 76 h 3898"/>
                <a:gd name="T98" fmla="*/ 77 w 4405"/>
                <a:gd name="T99" fmla="*/ 86 h 3898"/>
                <a:gd name="T100" fmla="*/ 73 w 4405"/>
                <a:gd name="T101" fmla="*/ 96 h 3898"/>
                <a:gd name="T102" fmla="*/ 70 w 4405"/>
                <a:gd name="T103" fmla="*/ 108 h 3898"/>
                <a:gd name="T104" fmla="*/ 68 w 4405"/>
                <a:gd name="T105" fmla="*/ 120 h 3898"/>
                <a:gd name="T106" fmla="*/ 63 w 4405"/>
                <a:gd name="T107" fmla="*/ 129 h 3898"/>
                <a:gd name="T108" fmla="*/ 57 w 4405"/>
                <a:gd name="T109" fmla="*/ 134 h 38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05"/>
                <a:gd name="T166" fmla="*/ 0 h 3898"/>
                <a:gd name="T167" fmla="*/ 4405 w 4405"/>
                <a:gd name="T168" fmla="*/ 3898 h 38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05" h="3898">
                  <a:moveTo>
                    <a:pt x="1442" y="3656"/>
                  </a:moveTo>
                  <a:lnTo>
                    <a:pt x="1447" y="3771"/>
                  </a:lnTo>
                  <a:lnTo>
                    <a:pt x="1458" y="3898"/>
                  </a:lnTo>
                  <a:lnTo>
                    <a:pt x="1567" y="3860"/>
                  </a:lnTo>
                  <a:lnTo>
                    <a:pt x="1659" y="3814"/>
                  </a:lnTo>
                  <a:lnTo>
                    <a:pt x="1732" y="3744"/>
                  </a:lnTo>
                  <a:lnTo>
                    <a:pt x="1779" y="3678"/>
                  </a:lnTo>
                  <a:lnTo>
                    <a:pt x="1808" y="3637"/>
                  </a:lnTo>
                  <a:lnTo>
                    <a:pt x="1845" y="3613"/>
                  </a:lnTo>
                  <a:lnTo>
                    <a:pt x="1915" y="3606"/>
                  </a:lnTo>
                  <a:lnTo>
                    <a:pt x="1988" y="3623"/>
                  </a:lnTo>
                  <a:lnTo>
                    <a:pt x="2107" y="3606"/>
                  </a:lnTo>
                  <a:lnTo>
                    <a:pt x="2184" y="3620"/>
                  </a:lnTo>
                  <a:lnTo>
                    <a:pt x="2236" y="3632"/>
                  </a:lnTo>
                  <a:lnTo>
                    <a:pt x="2300" y="3656"/>
                  </a:lnTo>
                  <a:lnTo>
                    <a:pt x="2385" y="3678"/>
                  </a:lnTo>
                  <a:lnTo>
                    <a:pt x="2480" y="3688"/>
                  </a:lnTo>
                  <a:lnTo>
                    <a:pt x="2617" y="3668"/>
                  </a:lnTo>
                  <a:lnTo>
                    <a:pt x="2757" y="3623"/>
                  </a:lnTo>
                  <a:lnTo>
                    <a:pt x="2883" y="3579"/>
                  </a:lnTo>
                  <a:lnTo>
                    <a:pt x="3000" y="3539"/>
                  </a:lnTo>
                  <a:lnTo>
                    <a:pt x="3065" y="3510"/>
                  </a:lnTo>
                  <a:lnTo>
                    <a:pt x="3142" y="3469"/>
                  </a:lnTo>
                  <a:lnTo>
                    <a:pt x="3240" y="3405"/>
                  </a:lnTo>
                  <a:lnTo>
                    <a:pt x="3333" y="3355"/>
                  </a:lnTo>
                  <a:lnTo>
                    <a:pt x="3440" y="3304"/>
                  </a:lnTo>
                  <a:lnTo>
                    <a:pt x="3544" y="3225"/>
                  </a:lnTo>
                  <a:lnTo>
                    <a:pt x="3616" y="3158"/>
                  </a:lnTo>
                  <a:lnTo>
                    <a:pt x="3681" y="3070"/>
                  </a:lnTo>
                  <a:lnTo>
                    <a:pt x="3770" y="2934"/>
                  </a:lnTo>
                  <a:lnTo>
                    <a:pt x="3858" y="2815"/>
                  </a:lnTo>
                  <a:lnTo>
                    <a:pt x="3964" y="2723"/>
                  </a:lnTo>
                  <a:lnTo>
                    <a:pt x="4080" y="2651"/>
                  </a:lnTo>
                  <a:lnTo>
                    <a:pt x="4193" y="2574"/>
                  </a:lnTo>
                  <a:lnTo>
                    <a:pt x="4275" y="2484"/>
                  </a:lnTo>
                  <a:lnTo>
                    <a:pt x="4334" y="2369"/>
                  </a:lnTo>
                  <a:lnTo>
                    <a:pt x="4379" y="2235"/>
                  </a:lnTo>
                  <a:lnTo>
                    <a:pt x="4405" y="2039"/>
                  </a:lnTo>
                  <a:lnTo>
                    <a:pt x="4401" y="1829"/>
                  </a:lnTo>
                  <a:lnTo>
                    <a:pt x="4387" y="1633"/>
                  </a:lnTo>
                  <a:lnTo>
                    <a:pt x="4346" y="1458"/>
                  </a:lnTo>
                  <a:lnTo>
                    <a:pt x="4295" y="1309"/>
                  </a:lnTo>
                  <a:lnTo>
                    <a:pt x="4224" y="1159"/>
                  </a:lnTo>
                  <a:lnTo>
                    <a:pt x="4132" y="1035"/>
                  </a:lnTo>
                  <a:lnTo>
                    <a:pt x="4018" y="930"/>
                  </a:lnTo>
                  <a:lnTo>
                    <a:pt x="3905" y="858"/>
                  </a:lnTo>
                  <a:lnTo>
                    <a:pt x="3753" y="794"/>
                  </a:lnTo>
                  <a:lnTo>
                    <a:pt x="3590" y="728"/>
                  </a:lnTo>
                  <a:lnTo>
                    <a:pt x="3462" y="648"/>
                  </a:lnTo>
                  <a:lnTo>
                    <a:pt x="3334" y="552"/>
                  </a:lnTo>
                  <a:lnTo>
                    <a:pt x="3228" y="440"/>
                  </a:lnTo>
                  <a:lnTo>
                    <a:pt x="3099" y="278"/>
                  </a:lnTo>
                  <a:lnTo>
                    <a:pt x="2977" y="154"/>
                  </a:lnTo>
                  <a:lnTo>
                    <a:pt x="2843" y="74"/>
                  </a:lnTo>
                  <a:lnTo>
                    <a:pt x="2695" y="21"/>
                  </a:lnTo>
                  <a:lnTo>
                    <a:pt x="2522" y="3"/>
                  </a:lnTo>
                  <a:lnTo>
                    <a:pt x="2380" y="0"/>
                  </a:lnTo>
                  <a:lnTo>
                    <a:pt x="2180" y="38"/>
                  </a:lnTo>
                  <a:lnTo>
                    <a:pt x="2016" y="82"/>
                  </a:lnTo>
                  <a:lnTo>
                    <a:pt x="1877" y="99"/>
                  </a:lnTo>
                  <a:lnTo>
                    <a:pt x="1743" y="110"/>
                  </a:lnTo>
                  <a:lnTo>
                    <a:pt x="1630" y="151"/>
                  </a:lnTo>
                  <a:lnTo>
                    <a:pt x="1448" y="261"/>
                  </a:lnTo>
                  <a:lnTo>
                    <a:pt x="1269" y="344"/>
                  </a:lnTo>
                  <a:lnTo>
                    <a:pt x="1134" y="382"/>
                  </a:lnTo>
                  <a:lnTo>
                    <a:pt x="1022" y="378"/>
                  </a:lnTo>
                  <a:lnTo>
                    <a:pt x="884" y="339"/>
                  </a:lnTo>
                  <a:lnTo>
                    <a:pt x="771" y="315"/>
                  </a:lnTo>
                  <a:lnTo>
                    <a:pt x="663" y="315"/>
                  </a:lnTo>
                  <a:lnTo>
                    <a:pt x="557" y="349"/>
                  </a:lnTo>
                  <a:lnTo>
                    <a:pt x="471" y="398"/>
                  </a:lnTo>
                  <a:lnTo>
                    <a:pt x="332" y="515"/>
                  </a:lnTo>
                  <a:lnTo>
                    <a:pt x="113" y="739"/>
                  </a:lnTo>
                  <a:lnTo>
                    <a:pt x="22" y="863"/>
                  </a:lnTo>
                  <a:lnTo>
                    <a:pt x="0" y="932"/>
                  </a:lnTo>
                  <a:lnTo>
                    <a:pt x="0" y="1003"/>
                  </a:lnTo>
                  <a:lnTo>
                    <a:pt x="47" y="1023"/>
                  </a:lnTo>
                  <a:lnTo>
                    <a:pt x="103" y="1061"/>
                  </a:lnTo>
                  <a:lnTo>
                    <a:pt x="190" y="1134"/>
                  </a:lnTo>
                  <a:lnTo>
                    <a:pt x="291" y="1196"/>
                  </a:lnTo>
                  <a:lnTo>
                    <a:pt x="398" y="1250"/>
                  </a:lnTo>
                  <a:lnTo>
                    <a:pt x="522" y="1296"/>
                  </a:lnTo>
                  <a:lnTo>
                    <a:pt x="663" y="1339"/>
                  </a:lnTo>
                  <a:lnTo>
                    <a:pt x="820" y="1370"/>
                  </a:lnTo>
                  <a:lnTo>
                    <a:pt x="943" y="1370"/>
                  </a:lnTo>
                  <a:lnTo>
                    <a:pt x="1150" y="1336"/>
                  </a:lnTo>
                  <a:lnTo>
                    <a:pt x="1348" y="1292"/>
                  </a:lnTo>
                  <a:lnTo>
                    <a:pt x="1496" y="1275"/>
                  </a:lnTo>
                  <a:lnTo>
                    <a:pt x="1590" y="1284"/>
                  </a:lnTo>
                  <a:lnTo>
                    <a:pt x="1680" y="1312"/>
                  </a:lnTo>
                  <a:lnTo>
                    <a:pt x="1756" y="1367"/>
                  </a:lnTo>
                  <a:lnTo>
                    <a:pt x="1801" y="1426"/>
                  </a:lnTo>
                  <a:lnTo>
                    <a:pt x="1844" y="1516"/>
                  </a:lnTo>
                  <a:lnTo>
                    <a:pt x="1906" y="1592"/>
                  </a:lnTo>
                  <a:lnTo>
                    <a:pt x="1971" y="1702"/>
                  </a:lnTo>
                  <a:lnTo>
                    <a:pt x="2021" y="1825"/>
                  </a:lnTo>
                  <a:lnTo>
                    <a:pt x="2064" y="1949"/>
                  </a:lnTo>
                  <a:lnTo>
                    <a:pt x="2086" y="2058"/>
                  </a:lnTo>
                  <a:lnTo>
                    <a:pt x="2089" y="2179"/>
                  </a:lnTo>
                  <a:lnTo>
                    <a:pt x="2071" y="2313"/>
                  </a:lnTo>
                  <a:lnTo>
                    <a:pt x="2030" y="2447"/>
                  </a:lnTo>
                  <a:lnTo>
                    <a:pt x="1979" y="2585"/>
                  </a:lnTo>
                  <a:lnTo>
                    <a:pt x="1932" y="2749"/>
                  </a:lnTo>
                  <a:lnTo>
                    <a:pt x="1902" y="2910"/>
                  </a:lnTo>
                  <a:lnTo>
                    <a:pt x="1865" y="3130"/>
                  </a:lnTo>
                  <a:lnTo>
                    <a:pt x="1832" y="3241"/>
                  </a:lnTo>
                  <a:lnTo>
                    <a:pt x="1771" y="3378"/>
                  </a:lnTo>
                  <a:lnTo>
                    <a:pt x="1703" y="3474"/>
                  </a:lnTo>
                  <a:lnTo>
                    <a:pt x="1617" y="3565"/>
                  </a:lnTo>
                  <a:lnTo>
                    <a:pt x="1529" y="3623"/>
                  </a:lnTo>
                  <a:lnTo>
                    <a:pt x="1442" y="3656"/>
                  </a:lnTo>
                  <a:close/>
                </a:path>
              </a:pathLst>
            </a:custGeom>
            <a:solidFill>
              <a:srgbClr val="008000"/>
            </a:solidFill>
            <a:ln w="0">
              <a:solidFill>
                <a:srgbClr val="FFFFFF"/>
              </a:solidFill>
              <a:round/>
              <a:headEnd/>
              <a:tailEnd/>
            </a:ln>
          </p:spPr>
          <p:txBody>
            <a:bodyPr/>
            <a:lstStyle/>
            <a:p>
              <a:pPr fontAlgn="base">
                <a:spcBef>
                  <a:spcPct val="0"/>
                </a:spcBef>
                <a:spcAft>
                  <a:spcPct val="0"/>
                </a:spcAft>
              </a:pPr>
              <a:endParaRPr lang="en-US">
                <a:solidFill>
                  <a:srgbClr val="000000"/>
                </a:solidFill>
              </a:endParaRPr>
            </a:p>
          </p:txBody>
        </p:sp>
        <p:sp>
          <p:nvSpPr>
            <p:cNvPr id="397324" name="Freeform 9"/>
            <p:cNvSpPr>
              <a:spLocks/>
            </p:cNvSpPr>
            <p:nvPr/>
          </p:nvSpPr>
          <p:spPr bwMode="auto">
            <a:xfrm>
              <a:off x="4128" y="647"/>
              <a:ext cx="817" cy="857"/>
            </a:xfrm>
            <a:custGeom>
              <a:avLst/>
              <a:gdLst>
                <a:gd name="T0" fmla="*/ 33 w 2449"/>
                <a:gd name="T1" fmla="*/ 2 h 2572"/>
                <a:gd name="T2" fmla="*/ 38 w 2449"/>
                <a:gd name="T3" fmla="*/ 0 h 2572"/>
                <a:gd name="T4" fmla="*/ 44 w 2449"/>
                <a:gd name="T5" fmla="*/ 0 h 2572"/>
                <a:gd name="T6" fmla="*/ 49 w 2449"/>
                <a:gd name="T7" fmla="*/ 2 h 2572"/>
                <a:gd name="T8" fmla="*/ 55 w 2449"/>
                <a:gd name="T9" fmla="*/ 7 h 2572"/>
                <a:gd name="T10" fmla="*/ 60 w 2449"/>
                <a:gd name="T11" fmla="*/ 14 h 2572"/>
                <a:gd name="T12" fmla="*/ 64 w 2449"/>
                <a:gd name="T13" fmla="*/ 22 h 2572"/>
                <a:gd name="T14" fmla="*/ 71 w 2449"/>
                <a:gd name="T15" fmla="*/ 24 h 2572"/>
                <a:gd name="T16" fmla="*/ 81 w 2449"/>
                <a:gd name="T17" fmla="*/ 26 h 2572"/>
                <a:gd name="T18" fmla="*/ 85 w 2449"/>
                <a:gd name="T19" fmla="*/ 29 h 2572"/>
                <a:gd name="T20" fmla="*/ 86 w 2449"/>
                <a:gd name="T21" fmla="*/ 35 h 2572"/>
                <a:gd name="T22" fmla="*/ 87 w 2449"/>
                <a:gd name="T23" fmla="*/ 42 h 2572"/>
                <a:gd name="T24" fmla="*/ 90 w 2449"/>
                <a:gd name="T25" fmla="*/ 51 h 2572"/>
                <a:gd name="T26" fmla="*/ 91 w 2449"/>
                <a:gd name="T27" fmla="*/ 59 h 2572"/>
                <a:gd name="T28" fmla="*/ 89 w 2449"/>
                <a:gd name="T29" fmla="*/ 65 h 2572"/>
                <a:gd name="T30" fmla="*/ 84 w 2449"/>
                <a:gd name="T31" fmla="*/ 70 h 2572"/>
                <a:gd name="T32" fmla="*/ 78 w 2449"/>
                <a:gd name="T33" fmla="*/ 75 h 2572"/>
                <a:gd name="T34" fmla="*/ 75 w 2449"/>
                <a:gd name="T35" fmla="*/ 82 h 2572"/>
                <a:gd name="T36" fmla="*/ 72 w 2449"/>
                <a:gd name="T37" fmla="*/ 91 h 2572"/>
                <a:gd name="T38" fmla="*/ 67 w 2449"/>
                <a:gd name="T39" fmla="*/ 95 h 2572"/>
                <a:gd name="T40" fmla="*/ 60 w 2449"/>
                <a:gd name="T41" fmla="*/ 95 h 2572"/>
                <a:gd name="T42" fmla="*/ 52 w 2449"/>
                <a:gd name="T43" fmla="*/ 91 h 2572"/>
                <a:gd name="T44" fmla="*/ 48 w 2449"/>
                <a:gd name="T45" fmla="*/ 89 h 2572"/>
                <a:gd name="T46" fmla="*/ 43 w 2449"/>
                <a:gd name="T47" fmla="*/ 86 h 2572"/>
                <a:gd name="T48" fmla="*/ 38 w 2449"/>
                <a:gd name="T49" fmla="*/ 81 h 2572"/>
                <a:gd name="T50" fmla="*/ 34 w 2449"/>
                <a:gd name="T51" fmla="*/ 80 h 2572"/>
                <a:gd name="T52" fmla="*/ 27 w 2449"/>
                <a:gd name="T53" fmla="*/ 81 h 2572"/>
                <a:gd name="T54" fmla="*/ 21 w 2449"/>
                <a:gd name="T55" fmla="*/ 82 h 2572"/>
                <a:gd name="T56" fmla="*/ 14 w 2449"/>
                <a:gd name="T57" fmla="*/ 81 h 2572"/>
                <a:gd name="T58" fmla="*/ 10 w 2449"/>
                <a:gd name="T59" fmla="*/ 78 h 2572"/>
                <a:gd name="T60" fmla="*/ 6 w 2449"/>
                <a:gd name="T61" fmla="*/ 75 h 2572"/>
                <a:gd name="T62" fmla="*/ 4 w 2449"/>
                <a:gd name="T63" fmla="*/ 75 h 2572"/>
                <a:gd name="T64" fmla="*/ 1 w 2449"/>
                <a:gd name="T65" fmla="*/ 73 h 2572"/>
                <a:gd name="T66" fmla="*/ 0 w 2449"/>
                <a:gd name="T67" fmla="*/ 70 h 2572"/>
                <a:gd name="T68" fmla="*/ 5 w 2449"/>
                <a:gd name="T69" fmla="*/ 64 h 2572"/>
                <a:gd name="T70" fmla="*/ 12 w 2449"/>
                <a:gd name="T71" fmla="*/ 55 h 2572"/>
                <a:gd name="T72" fmla="*/ 20 w 2449"/>
                <a:gd name="T73" fmla="*/ 49 h 2572"/>
                <a:gd name="T74" fmla="*/ 27 w 2449"/>
                <a:gd name="T75" fmla="*/ 43 h 2572"/>
                <a:gd name="T76" fmla="*/ 31 w 2449"/>
                <a:gd name="T77" fmla="*/ 33 h 2572"/>
                <a:gd name="T78" fmla="*/ 32 w 2449"/>
                <a:gd name="T79" fmla="*/ 18 h 2572"/>
                <a:gd name="T80" fmla="*/ 30 w 2449"/>
                <a:gd name="T81" fmla="*/ 5 h 25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49"/>
                <a:gd name="T124" fmla="*/ 0 h 2572"/>
                <a:gd name="T125" fmla="*/ 2449 w 2449"/>
                <a:gd name="T126" fmla="*/ 2572 h 25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49" h="2572">
                  <a:moveTo>
                    <a:pt x="801" y="124"/>
                  </a:moveTo>
                  <a:lnTo>
                    <a:pt x="879" y="62"/>
                  </a:lnTo>
                  <a:lnTo>
                    <a:pt x="945" y="28"/>
                  </a:lnTo>
                  <a:lnTo>
                    <a:pt x="1024" y="9"/>
                  </a:lnTo>
                  <a:lnTo>
                    <a:pt x="1095" y="0"/>
                  </a:lnTo>
                  <a:lnTo>
                    <a:pt x="1179" y="9"/>
                  </a:lnTo>
                  <a:lnTo>
                    <a:pt x="1252" y="21"/>
                  </a:lnTo>
                  <a:lnTo>
                    <a:pt x="1331" y="54"/>
                  </a:lnTo>
                  <a:lnTo>
                    <a:pt x="1420" y="119"/>
                  </a:lnTo>
                  <a:lnTo>
                    <a:pt x="1492" y="192"/>
                  </a:lnTo>
                  <a:lnTo>
                    <a:pt x="1563" y="285"/>
                  </a:lnTo>
                  <a:lnTo>
                    <a:pt x="1622" y="387"/>
                  </a:lnTo>
                  <a:lnTo>
                    <a:pt x="1685" y="530"/>
                  </a:lnTo>
                  <a:lnTo>
                    <a:pt x="1727" y="588"/>
                  </a:lnTo>
                  <a:lnTo>
                    <a:pt x="1788" y="632"/>
                  </a:lnTo>
                  <a:lnTo>
                    <a:pt x="1913" y="659"/>
                  </a:lnTo>
                  <a:lnTo>
                    <a:pt x="2120" y="681"/>
                  </a:lnTo>
                  <a:lnTo>
                    <a:pt x="2188" y="700"/>
                  </a:lnTo>
                  <a:lnTo>
                    <a:pt x="2241" y="731"/>
                  </a:lnTo>
                  <a:lnTo>
                    <a:pt x="2283" y="781"/>
                  </a:lnTo>
                  <a:lnTo>
                    <a:pt x="2311" y="842"/>
                  </a:lnTo>
                  <a:lnTo>
                    <a:pt x="2327" y="938"/>
                  </a:lnTo>
                  <a:lnTo>
                    <a:pt x="2336" y="1032"/>
                  </a:lnTo>
                  <a:lnTo>
                    <a:pt x="2348" y="1128"/>
                  </a:lnTo>
                  <a:lnTo>
                    <a:pt x="2376" y="1227"/>
                  </a:lnTo>
                  <a:lnTo>
                    <a:pt x="2423" y="1369"/>
                  </a:lnTo>
                  <a:lnTo>
                    <a:pt x="2442" y="1475"/>
                  </a:lnTo>
                  <a:lnTo>
                    <a:pt x="2449" y="1582"/>
                  </a:lnTo>
                  <a:lnTo>
                    <a:pt x="2437" y="1673"/>
                  </a:lnTo>
                  <a:lnTo>
                    <a:pt x="2410" y="1745"/>
                  </a:lnTo>
                  <a:lnTo>
                    <a:pt x="2376" y="1802"/>
                  </a:lnTo>
                  <a:lnTo>
                    <a:pt x="2274" y="1886"/>
                  </a:lnTo>
                  <a:lnTo>
                    <a:pt x="2176" y="1963"/>
                  </a:lnTo>
                  <a:lnTo>
                    <a:pt x="2106" y="2037"/>
                  </a:lnTo>
                  <a:lnTo>
                    <a:pt x="2057" y="2113"/>
                  </a:lnTo>
                  <a:lnTo>
                    <a:pt x="2022" y="2203"/>
                  </a:lnTo>
                  <a:lnTo>
                    <a:pt x="1970" y="2379"/>
                  </a:lnTo>
                  <a:lnTo>
                    <a:pt x="1928" y="2465"/>
                  </a:lnTo>
                  <a:lnTo>
                    <a:pt x="1879" y="2526"/>
                  </a:lnTo>
                  <a:lnTo>
                    <a:pt x="1819" y="2560"/>
                  </a:lnTo>
                  <a:lnTo>
                    <a:pt x="1734" y="2572"/>
                  </a:lnTo>
                  <a:lnTo>
                    <a:pt x="1632" y="2560"/>
                  </a:lnTo>
                  <a:lnTo>
                    <a:pt x="1526" y="2520"/>
                  </a:lnTo>
                  <a:lnTo>
                    <a:pt x="1414" y="2448"/>
                  </a:lnTo>
                  <a:lnTo>
                    <a:pt x="1376" y="2429"/>
                  </a:lnTo>
                  <a:lnTo>
                    <a:pt x="1303" y="2399"/>
                  </a:lnTo>
                  <a:lnTo>
                    <a:pt x="1225" y="2355"/>
                  </a:lnTo>
                  <a:lnTo>
                    <a:pt x="1166" y="2313"/>
                  </a:lnTo>
                  <a:lnTo>
                    <a:pt x="1076" y="2230"/>
                  </a:lnTo>
                  <a:lnTo>
                    <a:pt x="1022" y="2197"/>
                  </a:lnTo>
                  <a:lnTo>
                    <a:pt x="942" y="2175"/>
                  </a:lnTo>
                  <a:lnTo>
                    <a:pt x="910" y="2170"/>
                  </a:lnTo>
                  <a:lnTo>
                    <a:pt x="822" y="2170"/>
                  </a:lnTo>
                  <a:lnTo>
                    <a:pt x="727" y="2190"/>
                  </a:lnTo>
                  <a:lnTo>
                    <a:pt x="690" y="2194"/>
                  </a:lnTo>
                  <a:lnTo>
                    <a:pt x="574" y="2209"/>
                  </a:lnTo>
                  <a:lnTo>
                    <a:pt x="430" y="2206"/>
                  </a:lnTo>
                  <a:lnTo>
                    <a:pt x="365" y="2194"/>
                  </a:lnTo>
                  <a:lnTo>
                    <a:pt x="309" y="2161"/>
                  </a:lnTo>
                  <a:lnTo>
                    <a:pt x="260" y="2107"/>
                  </a:lnTo>
                  <a:lnTo>
                    <a:pt x="213" y="2065"/>
                  </a:lnTo>
                  <a:lnTo>
                    <a:pt x="165" y="2038"/>
                  </a:lnTo>
                  <a:lnTo>
                    <a:pt x="135" y="2029"/>
                  </a:lnTo>
                  <a:lnTo>
                    <a:pt x="104" y="2018"/>
                  </a:lnTo>
                  <a:lnTo>
                    <a:pt x="68" y="2008"/>
                  </a:lnTo>
                  <a:lnTo>
                    <a:pt x="33" y="1982"/>
                  </a:lnTo>
                  <a:lnTo>
                    <a:pt x="8" y="1935"/>
                  </a:lnTo>
                  <a:lnTo>
                    <a:pt x="0" y="1891"/>
                  </a:lnTo>
                  <a:lnTo>
                    <a:pt x="70" y="1824"/>
                  </a:lnTo>
                  <a:lnTo>
                    <a:pt x="137" y="1735"/>
                  </a:lnTo>
                  <a:lnTo>
                    <a:pt x="226" y="1599"/>
                  </a:lnTo>
                  <a:lnTo>
                    <a:pt x="312" y="1479"/>
                  </a:lnTo>
                  <a:lnTo>
                    <a:pt x="419" y="1388"/>
                  </a:lnTo>
                  <a:lnTo>
                    <a:pt x="536" y="1317"/>
                  </a:lnTo>
                  <a:lnTo>
                    <a:pt x="649" y="1238"/>
                  </a:lnTo>
                  <a:lnTo>
                    <a:pt x="731" y="1148"/>
                  </a:lnTo>
                  <a:lnTo>
                    <a:pt x="790" y="1035"/>
                  </a:lnTo>
                  <a:lnTo>
                    <a:pt x="834" y="900"/>
                  </a:lnTo>
                  <a:lnTo>
                    <a:pt x="861" y="705"/>
                  </a:lnTo>
                  <a:lnTo>
                    <a:pt x="857" y="494"/>
                  </a:lnTo>
                  <a:lnTo>
                    <a:pt x="842" y="299"/>
                  </a:lnTo>
                  <a:lnTo>
                    <a:pt x="801" y="124"/>
                  </a:lnTo>
                  <a:close/>
                </a:path>
              </a:pathLst>
            </a:custGeom>
            <a:solidFill>
              <a:srgbClr val="008000"/>
            </a:solidFill>
            <a:ln w="0">
              <a:solidFill>
                <a:srgbClr val="FFFFFF"/>
              </a:solidFill>
              <a:round/>
              <a:headEnd/>
              <a:tailEnd/>
            </a:ln>
          </p:spPr>
          <p:txBody>
            <a:bodyPr/>
            <a:lstStyle/>
            <a:p>
              <a:pPr fontAlgn="base">
                <a:spcBef>
                  <a:spcPct val="0"/>
                </a:spcBef>
                <a:spcAft>
                  <a:spcPct val="0"/>
                </a:spcAft>
              </a:pPr>
              <a:endParaRPr lang="en-US">
                <a:solidFill>
                  <a:srgbClr val="000000"/>
                </a:solidFill>
              </a:endParaRPr>
            </a:p>
          </p:txBody>
        </p:sp>
        <p:sp>
          <p:nvSpPr>
            <p:cNvPr id="397325" name="Freeform 10"/>
            <p:cNvSpPr>
              <a:spLocks/>
            </p:cNvSpPr>
            <p:nvPr/>
          </p:nvSpPr>
          <p:spPr bwMode="auto">
            <a:xfrm>
              <a:off x="3063" y="1282"/>
              <a:ext cx="283" cy="276"/>
            </a:xfrm>
            <a:custGeom>
              <a:avLst/>
              <a:gdLst>
                <a:gd name="T0" fmla="*/ 0 w 848"/>
                <a:gd name="T1" fmla="*/ 4 h 827"/>
                <a:gd name="T2" fmla="*/ 1 w 848"/>
                <a:gd name="T3" fmla="*/ 5 h 827"/>
                <a:gd name="T4" fmla="*/ 4 w 848"/>
                <a:gd name="T5" fmla="*/ 6 h 827"/>
                <a:gd name="T6" fmla="*/ 6 w 848"/>
                <a:gd name="T7" fmla="*/ 8 h 827"/>
                <a:gd name="T8" fmla="*/ 9 w 848"/>
                <a:gd name="T9" fmla="*/ 11 h 827"/>
                <a:gd name="T10" fmla="*/ 14 w 848"/>
                <a:gd name="T11" fmla="*/ 18 h 827"/>
                <a:gd name="T12" fmla="*/ 18 w 848"/>
                <a:gd name="T13" fmla="*/ 24 h 827"/>
                <a:gd name="T14" fmla="*/ 21 w 848"/>
                <a:gd name="T15" fmla="*/ 28 h 827"/>
                <a:gd name="T16" fmla="*/ 24 w 848"/>
                <a:gd name="T17" fmla="*/ 30 h 827"/>
                <a:gd name="T18" fmla="*/ 25 w 848"/>
                <a:gd name="T19" fmla="*/ 31 h 827"/>
                <a:gd name="T20" fmla="*/ 27 w 848"/>
                <a:gd name="T21" fmla="*/ 30 h 827"/>
                <a:gd name="T22" fmla="*/ 28 w 848"/>
                <a:gd name="T23" fmla="*/ 30 h 827"/>
                <a:gd name="T24" fmla="*/ 30 w 848"/>
                <a:gd name="T25" fmla="*/ 29 h 827"/>
                <a:gd name="T26" fmla="*/ 31 w 848"/>
                <a:gd name="T27" fmla="*/ 28 h 827"/>
                <a:gd name="T28" fmla="*/ 31 w 848"/>
                <a:gd name="T29" fmla="*/ 27 h 827"/>
                <a:gd name="T30" fmla="*/ 31 w 848"/>
                <a:gd name="T31" fmla="*/ 20 h 827"/>
                <a:gd name="T32" fmla="*/ 30 w 848"/>
                <a:gd name="T33" fmla="*/ 16 h 827"/>
                <a:gd name="T34" fmla="*/ 30 w 848"/>
                <a:gd name="T35" fmla="*/ 13 h 827"/>
                <a:gd name="T36" fmla="*/ 28 w 848"/>
                <a:gd name="T37" fmla="*/ 10 h 827"/>
                <a:gd name="T38" fmla="*/ 26 w 848"/>
                <a:gd name="T39" fmla="*/ 9 h 827"/>
                <a:gd name="T40" fmla="*/ 24 w 848"/>
                <a:gd name="T41" fmla="*/ 8 h 827"/>
                <a:gd name="T42" fmla="*/ 21 w 848"/>
                <a:gd name="T43" fmla="*/ 5 h 827"/>
                <a:gd name="T44" fmla="*/ 17 w 848"/>
                <a:gd name="T45" fmla="*/ 3 h 827"/>
                <a:gd name="T46" fmla="*/ 15 w 848"/>
                <a:gd name="T47" fmla="*/ 1 h 827"/>
                <a:gd name="T48" fmla="*/ 12 w 848"/>
                <a:gd name="T49" fmla="*/ 0 h 827"/>
                <a:gd name="T50" fmla="*/ 9 w 848"/>
                <a:gd name="T51" fmla="*/ 0 h 827"/>
                <a:gd name="T52" fmla="*/ 6 w 848"/>
                <a:gd name="T53" fmla="*/ 1 h 827"/>
                <a:gd name="T54" fmla="*/ 2 w 848"/>
                <a:gd name="T55" fmla="*/ 3 h 827"/>
                <a:gd name="T56" fmla="*/ 0 w 848"/>
                <a:gd name="T57" fmla="*/ 4 h 8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8"/>
                <a:gd name="T88" fmla="*/ 0 h 827"/>
                <a:gd name="T89" fmla="*/ 848 w 848"/>
                <a:gd name="T90" fmla="*/ 827 h 8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8" h="827">
                  <a:moveTo>
                    <a:pt x="0" y="109"/>
                  </a:moveTo>
                  <a:lnTo>
                    <a:pt x="33" y="123"/>
                  </a:lnTo>
                  <a:lnTo>
                    <a:pt x="98" y="151"/>
                  </a:lnTo>
                  <a:lnTo>
                    <a:pt x="161" y="206"/>
                  </a:lnTo>
                  <a:lnTo>
                    <a:pt x="244" y="304"/>
                  </a:lnTo>
                  <a:lnTo>
                    <a:pt x="365" y="480"/>
                  </a:lnTo>
                  <a:lnTo>
                    <a:pt x="478" y="645"/>
                  </a:lnTo>
                  <a:lnTo>
                    <a:pt x="572" y="756"/>
                  </a:lnTo>
                  <a:lnTo>
                    <a:pt x="642" y="810"/>
                  </a:lnTo>
                  <a:lnTo>
                    <a:pt x="683" y="827"/>
                  </a:lnTo>
                  <a:lnTo>
                    <a:pt x="719" y="820"/>
                  </a:lnTo>
                  <a:lnTo>
                    <a:pt x="762" y="803"/>
                  </a:lnTo>
                  <a:lnTo>
                    <a:pt x="796" y="784"/>
                  </a:lnTo>
                  <a:lnTo>
                    <a:pt x="848" y="751"/>
                  </a:lnTo>
                  <a:lnTo>
                    <a:pt x="848" y="720"/>
                  </a:lnTo>
                  <a:lnTo>
                    <a:pt x="837" y="543"/>
                  </a:lnTo>
                  <a:lnTo>
                    <a:pt x="820" y="440"/>
                  </a:lnTo>
                  <a:lnTo>
                    <a:pt x="796" y="349"/>
                  </a:lnTo>
                  <a:lnTo>
                    <a:pt x="765" y="275"/>
                  </a:lnTo>
                  <a:lnTo>
                    <a:pt x="707" y="247"/>
                  </a:lnTo>
                  <a:lnTo>
                    <a:pt x="637" y="206"/>
                  </a:lnTo>
                  <a:lnTo>
                    <a:pt x="553" y="143"/>
                  </a:lnTo>
                  <a:lnTo>
                    <a:pt x="466" y="71"/>
                  </a:lnTo>
                  <a:lnTo>
                    <a:pt x="396" y="17"/>
                  </a:lnTo>
                  <a:lnTo>
                    <a:pt x="317" y="0"/>
                  </a:lnTo>
                  <a:lnTo>
                    <a:pt x="231" y="0"/>
                  </a:lnTo>
                  <a:lnTo>
                    <a:pt x="155" y="26"/>
                  </a:lnTo>
                  <a:lnTo>
                    <a:pt x="60" y="77"/>
                  </a:lnTo>
                  <a:lnTo>
                    <a:pt x="0" y="109"/>
                  </a:lnTo>
                  <a:close/>
                </a:path>
              </a:pathLst>
            </a:custGeom>
            <a:solidFill>
              <a:srgbClr val="008000"/>
            </a:solidFill>
            <a:ln w="0">
              <a:solidFill>
                <a:srgbClr val="FFFFFF"/>
              </a:solidFill>
              <a:round/>
              <a:headEnd/>
              <a:tailEnd/>
            </a:ln>
          </p:spPr>
          <p:txBody>
            <a:bodyPr/>
            <a:lstStyle/>
            <a:p>
              <a:pPr fontAlgn="base">
                <a:spcBef>
                  <a:spcPct val="0"/>
                </a:spcBef>
                <a:spcAft>
                  <a:spcPct val="0"/>
                </a:spcAft>
              </a:pPr>
              <a:endParaRPr lang="en-US">
                <a:solidFill>
                  <a:srgbClr val="000000"/>
                </a:solidFill>
              </a:endParaRPr>
            </a:p>
          </p:txBody>
        </p:sp>
        <p:sp>
          <p:nvSpPr>
            <p:cNvPr id="397326" name="Freeform 11"/>
            <p:cNvSpPr>
              <a:spLocks/>
            </p:cNvSpPr>
            <p:nvPr/>
          </p:nvSpPr>
          <p:spPr bwMode="auto">
            <a:xfrm>
              <a:off x="4128" y="687"/>
              <a:ext cx="287" cy="590"/>
            </a:xfrm>
            <a:custGeom>
              <a:avLst/>
              <a:gdLst>
                <a:gd name="T0" fmla="*/ 0 w 859"/>
                <a:gd name="T1" fmla="*/ 66 h 1769"/>
                <a:gd name="T2" fmla="*/ 3 w 859"/>
                <a:gd name="T3" fmla="*/ 63 h 1769"/>
                <a:gd name="T4" fmla="*/ 5 w 859"/>
                <a:gd name="T5" fmla="*/ 60 h 1769"/>
                <a:gd name="T6" fmla="*/ 8 w 859"/>
                <a:gd name="T7" fmla="*/ 55 h 1769"/>
                <a:gd name="T8" fmla="*/ 12 w 859"/>
                <a:gd name="T9" fmla="*/ 50 h 1769"/>
                <a:gd name="T10" fmla="*/ 16 w 859"/>
                <a:gd name="T11" fmla="*/ 47 h 1769"/>
                <a:gd name="T12" fmla="*/ 20 w 859"/>
                <a:gd name="T13" fmla="*/ 44 h 1769"/>
                <a:gd name="T14" fmla="*/ 24 w 859"/>
                <a:gd name="T15" fmla="*/ 41 h 1769"/>
                <a:gd name="T16" fmla="*/ 27 w 859"/>
                <a:gd name="T17" fmla="*/ 38 h 1769"/>
                <a:gd name="T18" fmla="*/ 29 w 859"/>
                <a:gd name="T19" fmla="*/ 34 h 1769"/>
                <a:gd name="T20" fmla="*/ 31 w 859"/>
                <a:gd name="T21" fmla="*/ 29 h 1769"/>
                <a:gd name="T22" fmla="*/ 32 w 859"/>
                <a:gd name="T23" fmla="*/ 22 h 1769"/>
                <a:gd name="T24" fmla="*/ 32 w 859"/>
                <a:gd name="T25" fmla="*/ 14 h 1769"/>
                <a:gd name="T26" fmla="*/ 31 w 859"/>
                <a:gd name="T27" fmla="*/ 6 h 1769"/>
                <a:gd name="T28" fmla="*/ 30 w 859"/>
                <a:gd name="T29" fmla="*/ 0 h 17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9"/>
                <a:gd name="T46" fmla="*/ 0 h 1769"/>
                <a:gd name="T47" fmla="*/ 859 w 859"/>
                <a:gd name="T48" fmla="*/ 1769 h 17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9" h="1769">
                  <a:moveTo>
                    <a:pt x="0" y="1769"/>
                  </a:moveTo>
                  <a:lnTo>
                    <a:pt x="70" y="1701"/>
                  </a:lnTo>
                  <a:lnTo>
                    <a:pt x="137" y="1612"/>
                  </a:lnTo>
                  <a:lnTo>
                    <a:pt x="226" y="1476"/>
                  </a:lnTo>
                  <a:lnTo>
                    <a:pt x="312" y="1357"/>
                  </a:lnTo>
                  <a:lnTo>
                    <a:pt x="419" y="1265"/>
                  </a:lnTo>
                  <a:lnTo>
                    <a:pt x="535" y="1193"/>
                  </a:lnTo>
                  <a:lnTo>
                    <a:pt x="647" y="1116"/>
                  </a:lnTo>
                  <a:lnTo>
                    <a:pt x="729" y="1026"/>
                  </a:lnTo>
                  <a:lnTo>
                    <a:pt x="790" y="911"/>
                  </a:lnTo>
                  <a:lnTo>
                    <a:pt x="834" y="777"/>
                  </a:lnTo>
                  <a:lnTo>
                    <a:pt x="859" y="581"/>
                  </a:lnTo>
                  <a:lnTo>
                    <a:pt x="857" y="371"/>
                  </a:lnTo>
                  <a:lnTo>
                    <a:pt x="842" y="175"/>
                  </a:lnTo>
                  <a:lnTo>
                    <a:pt x="801" y="0"/>
                  </a:lnTo>
                </a:path>
              </a:pathLst>
            </a:custGeom>
            <a:noFill/>
            <a:ln w="0">
              <a:solidFill>
                <a:srgbClr val="FFFFFF"/>
              </a:solidFill>
              <a:round/>
              <a:headEnd/>
              <a:tailEnd/>
            </a:ln>
          </p:spPr>
          <p:txBody>
            <a:bodyPr/>
            <a:lstStyle/>
            <a:p>
              <a:pPr fontAlgn="base">
                <a:spcBef>
                  <a:spcPct val="0"/>
                </a:spcBef>
                <a:spcAft>
                  <a:spcPct val="0"/>
                </a:spcAft>
              </a:pPr>
              <a:endParaRPr lang="en-US">
                <a:solidFill>
                  <a:srgbClr val="000000"/>
                </a:solidFill>
              </a:endParaRPr>
            </a:p>
          </p:txBody>
        </p:sp>
        <p:sp>
          <p:nvSpPr>
            <p:cNvPr id="397327" name="Freeform 12"/>
            <p:cNvSpPr>
              <a:spLocks/>
            </p:cNvSpPr>
            <p:nvPr/>
          </p:nvSpPr>
          <p:spPr bwMode="auto">
            <a:xfrm>
              <a:off x="2764" y="511"/>
              <a:ext cx="700" cy="2923"/>
            </a:xfrm>
            <a:custGeom>
              <a:avLst/>
              <a:gdLst>
                <a:gd name="T0" fmla="*/ 0 w 2099"/>
                <a:gd name="T1" fmla="*/ 320 h 8767"/>
                <a:gd name="T2" fmla="*/ 8 w 2099"/>
                <a:gd name="T3" fmla="*/ 321 h 8767"/>
                <a:gd name="T4" fmla="*/ 15 w 2099"/>
                <a:gd name="T5" fmla="*/ 322 h 8767"/>
                <a:gd name="T6" fmla="*/ 20 w 2099"/>
                <a:gd name="T7" fmla="*/ 323 h 8767"/>
                <a:gd name="T8" fmla="*/ 25 w 2099"/>
                <a:gd name="T9" fmla="*/ 324 h 8767"/>
                <a:gd name="T10" fmla="*/ 30 w 2099"/>
                <a:gd name="T11" fmla="*/ 325 h 8767"/>
                <a:gd name="T12" fmla="*/ 35 w 2099"/>
                <a:gd name="T13" fmla="*/ 325 h 8767"/>
                <a:gd name="T14" fmla="*/ 42 w 2099"/>
                <a:gd name="T15" fmla="*/ 323 h 8767"/>
                <a:gd name="T16" fmla="*/ 50 w 2099"/>
                <a:gd name="T17" fmla="*/ 320 h 8767"/>
                <a:gd name="T18" fmla="*/ 52 w 2099"/>
                <a:gd name="T19" fmla="*/ 319 h 8767"/>
                <a:gd name="T20" fmla="*/ 53 w 2099"/>
                <a:gd name="T21" fmla="*/ 318 h 8767"/>
                <a:gd name="T22" fmla="*/ 58 w 2099"/>
                <a:gd name="T23" fmla="*/ 313 h 8767"/>
                <a:gd name="T24" fmla="*/ 61 w 2099"/>
                <a:gd name="T25" fmla="*/ 307 h 8767"/>
                <a:gd name="T26" fmla="*/ 63 w 2099"/>
                <a:gd name="T27" fmla="*/ 301 h 8767"/>
                <a:gd name="T28" fmla="*/ 64 w 2099"/>
                <a:gd name="T29" fmla="*/ 297 h 8767"/>
                <a:gd name="T30" fmla="*/ 66 w 2099"/>
                <a:gd name="T31" fmla="*/ 291 h 8767"/>
                <a:gd name="T32" fmla="*/ 66 w 2099"/>
                <a:gd name="T33" fmla="*/ 284 h 8767"/>
                <a:gd name="T34" fmla="*/ 67 w 2099"/>
                <a:gd name="T35" fmla="*/ 280 h 8767"/>
                <a:gd name="T36" fmla="*/ 68 w 2099"/>
                <a:gd name="T37" fmla="*/ 273 h 8767"/>
                <a:gd name="T38" fmla="*/ 70 w 2099"/>
                <a:gd name="T39" fmla="*/ 267 h 8767"/>
                <a:gd name="T40" fmla="*/ 71 w 2099"/>
                <a:gd name="T41" fmla="*/ 262 h 8767"/>
                <a:gd name="T42" fmla="*/ 73 w 2099"/>
                <a:gd name="T43" fmla="*/ 251 h 8767"/>
                <a:gd name="T44" fmla="*/ 74 w 2099"/>
                <a:gd name="T45" fmla="*/ 245 h 8767"/>
                <a:gd name="T46" fmla="*/ 75 w 2099"/>
                <a:gd name="T47" fmla="*/ 239 h 8767"/>
                <a:gd name="T48" fmla="*/ 75 w 2099"/>
                <a:gd name="T49" fmla="*/ 234 h 8767"/>
                <a:gd name="T50" fmla="*/ 76 w 2099"/>
                <a:gd name="T51" fmla="*/ 230 h 8767"/>
                <a:gd name="T52" fmla="*/ 76 w 2099"/>
                <a:gd name="T53" fmla="*/ 227 h 8767"/>
                <a:gd name="T54" fmla="*/ 75 w 2099"/>
                <a:gd name="T55" fmla="*/ 222 h 8767"/>
                <a:gd name="T56" fmla="*/ 75 w 2099"/>
                <a:gd name="T57" fmla="*/ 221 h 8767"/>
                <a:gd name="T58" fmla="*/ 74 w 2099"/>
                <a:gd name="T59" fmla="*/ 220 h 8767"/>
                <a:gd name="T60" fmla="*/ 71 w 2099"/>
                <a:gd name="T61" fmla="*/ 213 h 8767"/>
                <a:gd name="T62" fmla="*/ 70 w 2099"/>
                <a:gd name="T63" fmla="*/ 208 h 8767"/>
                <a:gd name="T64" fmla="*/ 70 w 2099"/>
                <a:gd name="T65" fmla="*/ 204 h 8767"/>
                <a:gd name="T66" fmla="*/ 69 w 2099"/>
                <a:gd name="T67" fmla="*/ 197 h 8767"/>
                <a:gd name="T68" fmla="*/ 67 w 2099"/>
                <a:gd name="T69" fmla="*/ 183 h 8767"/>
                <a:gd name="T70" fmla="*/ 66 w 2099"/>
                <a:gd name="T71" fmla="*/ 175 h 8767"/>
                <a:gd name="T72" fmla="*/ 66 w 2099"/>
                <a:gd name="T73" fmla="*/ 167 h 8767"/>
                <a:gd name="T74" fmla="*/ 68 w 2099"/>
                <a:gd name="T75" fmla="*/ 154 h 8767"/>
                <a:gd name="T76" fmla="*/ 68 w 2099"/>
                <a:gd name="T77" fmla="*/ 149 h 8767"/>
                <a:gd name="T78" fmla="*/ 69 w 2099"/>
                <a:gd name="T79" fmla="*/ 145 h 8767"/>
                <a:gd name="T80" fmla="*/ 70 w 2099"/>
                <a:gd name="T81" fmla="*/ 142 h 8767"/>
                <a:gd name="T82" fmla="*/ 72 w 2099"/>
                <a:gd name="T83" fmla="*/ 137 h 8767"/>
                <a:gd name="T84" fmla="*/ 74 w 2099"/>
                <a:gd name="T85" fmla="*/ 132 h 8767"/>
                <a:gd name="T86" fmla="*/ 75 w 2099"/>
                <a:gd name="T87" fmla="*/ 128 h 8767"/>
                <a:gd name="T88" fmla="*/ 76 w 2099"/>
                <a:gd name="T89" fmla="*/ 125 h 8767"/>
                <a:gd name="T90" fmla="*/ 77 w 2099"/>
                <a:gd name="T91" fmla="*/ 120 h 8767"/>
                <a:gd name="T92" fmla="*/ 78 w 2099"/>
                <a:gd name="T93" fmla="*/ 115 h 8767"/>
                <a:gd name="T94" fmla="*/ 78 w 2099"/>
                <a:gd name="T95" fmla="*/ 113 h 8767"/>
                <a:gd name="T96" fmla="*/ 77 w 2099"/>
                <a:gd name="T97" fmla="*/ 110 h 8767"/>
                <a:gd name="T98" fmla="*/ 77 w 2099"/>
                <a:gd name="T99" fmla="*/ 105 h 8767"/>
                <a:gd name="T100" fmla="*/ 77 w 2099"/>
                <a:gd name="T101" fmla="*/ 89 h 8767"/>
                <a:gd name="T102" fmla="*/ 77 w 2099"/>
                <a:gd name="T103" fmla="*/ 77 h 8767"/>
                <a:gd name="T104" fmla="*/ 77 w 2099"/>
                <a:gd name="T105" fmla="*/ 68 h 8767"/>
                <a:gd name="T106" fmla="*/ 78 w 2099"/>
                <a:gd name="T107" fmla="*/ 60 h 8767"/>
                <a:gd name="T108" fmla="*/ 77 w 2099"/>
                <a:gd name="T109" fmla="*/ 52 h 8767"/>
                <a:gd name="T110" fmla="*/ 77 w 2099"/>
                <a:gd name="T111" fmla="*/ 42 h 8767"/>
                <a:gd name="T112" fmla="*/ 75 w 2099"/>
                <a:gd name="T113" fmla="*/ 31 h 8767"/>
                <a:gd name="T114" fmla="*/ 73 w 2099"/>
                <a:gd name="T115" fmla="*/ 15 h 8767"/>
                <a:gd name="T116" fmla="*/ 71 w 2099"/>
                <a:gd name="T117" fmla="*/ 7 h 8767"/>
                <a:gd name="T118" fmla="*/ 69 w 2099"/>
                <a:gd name="T119" fmla="*/ 2 h 8767"/>
                <a:gd name="T120" fmla="*/ 68 w 2099"/>
                <a:gd name="T121" fmla="*/ 0 h 8767"/>
                <a:gd name="T122" fmla="*/ 67 w 2099"/>
                <a:gd name="T123" fmla="*/ 0 h 87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99"/>
                <a:gd name="T187" fmla="*/ 0 h 8767"/>
                <a:gd name="T188" fmla="*/ 2099 w 2099"/>
                <a:gd name="T189" fmla="*/ 8767 h 87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99" h="8767">
                  <a:moveTo>
                    <a:pt x="0" y="8644"/>
                  </a:moveTo>
                  <a:lnTo>
                    <a:pt x="224" y="8656"/>
                  </a:lnTo>
                  <a:lnTo>
                    <a:pt x="403" y="8684"/>
                  </a:lnTo>
                  <a:lnTo>
                    <a:pt x="550" y="8718"/>
                  </a:lnTo>
                  <a:lnTo>
                    <a:pt x="680" y="8749"/>
                  </a:lnTo>
                  <a:lnTo>
                    <a:pt x="810" y="8767"/>
                  </a:lnTo>
                  <a:lnTo>
                    <a:pt x="957" y="8763"/>
                  </a:lnTo>
                  <a:lnTo>
                    <a:pt x="1134" y="8725"/>
                  </a:lnTo>
                  <a:lnTo>
                    <a:pt x="1359" y="8644"/>
                  </a:lnTo>
                  <a:lnTo>
                    <a:pt x="1400" y="8619"/>
                  </a:lnTo>
                  <a:lnTo>
                    <a:pt x="1434" y="8577"/>
                  </a:lnTo>
                  <a:lnTo>
                    <a:pt x="1552" y="8440"/>
                  </a:lnTo>
                  <a:lnTo>
                    <a:pt x="1638" y="8278"/>
                  </a:lnTo>
                  <a:lnTo>
                    <a:pt x="1696" y="8131"/>
                  </a:lnTo>
                  <a:lnTo>
                    <a:pt x="1735" y="8018"/>
                  </a:lnTo>
                  <a:lnTo>
                    <a:pt x="1770" y="7846"/>
                  </a:lnTo>
                  <a:lnTo>
                    <a:pt x="1791" y="7666"/>
                  </a:lnTo>
                  <a:lnTo>
                    <a:pt x="1810" y="7542"/>
                  </a:lnTo>
                  <a:lnTo>
                    <a:pt x="1843" y="7379"/>
                  </a:lnTo>
                  <a:lnTo>
                    <a:pt x="1887" y="7193"/>
                  </a:lnTo>
                  <a:lnTo>
                    <a:pt x="1915" y="7080"/>
                  </a:lnTo>
                  <a:lnTo>
                    <a:pt x="1973" y="6781"/>
                  </a:lnTo>
                  <a:lnTo>
                    <a:pt x="1997" y="6621"/>
                  </a:lnTo>
                  <a:lnTo>
                    <a:pt x="2011" y="6458"/>
                  </a:lnTo>
                  <a:lnTo>
                    <a:pt x="2028" y="6312"/>
                  </a:lnTo>
                  <a:lnTo>
                    <a:pt x="2046" y="6220"/>
                  </a:lnTo>
                  <a:lnTo>
                    <a:pt x="2050" y="6131"/>
                  </a:lnTo>
                  <a:lnTo>
                    <a:pt x="2029" y="5999"/>
                  </a:lnTo>
                  <a:lnTo>
                    <a:pt x="2012" y="5962"/>
                  </a:lnTo>
                  <a:lnTo>
                    <a:pt x="1992" y="5928"/>
                  </a:lnTo>
                  <a:lnTo>
                    <a:pt x="1929" y="5745"/>
                  </a:lnTo>
                  <a:lnTo>
                    <a:pt x="1899" y="5626"/>
                  </a:lnTo>
                  <a:lnTo>
                    <a:pt x="1882" y="5505"/>
                  </a:lnTo>
                  <a:lnTo>
                    <a:pt x="1862" y="5306"/>
                  </a:lnTo>
                  <a:lnTo>
                    <a:pt x="1815" y="4950"/>
                  </a:lnTo>
                  <a:lnTo>
                    <a:pt x="1791" y="4730"/>
                  </a:lnTo>
                  <a:lnTo>
                    <a:pt x="1792" y="4510"/>
                  </a:lnTo>
                  <a:lnTo>
                    <a:pt x="1825" y="4156"/>
                  </a:lnTo>
                  <a:lnTo>
                    <a:pt x="1842" y="4009"/>
                  </a:lnTo>
                  <a:lnTo>
                    <a:pt x="1863" y="3921"/>
                  </a:lnTo>
                  <a:lnTo>
                    <a:pt x="1892" y="3835"/>
                  </a:lnTo>
                  <a:lnTo>
                    <a:pt x="1937" y="3696"/>
                  </a:lnTo>
                  <a:lnTo>
                    <a:pt x="1985" y="3551"/>
                  </a:lnTo>
                  <a:lnTo>
                    <a:pt x="2022" y="3466"/>
                  </a:lnTo>
                  <a:lnTo>
                    <a:pt x="2053" y="3381"/>
                  </a:lnTo>
                  <a:lnTo>
                    <a:pt x="2085" y="3235"/>
                  </a:lnTo>
                  <a:lnTo>
                    <a:pt x="2099" y="3115"/>
                  </a:lnTo>
                  <a:lnTo>
                    <a:pt x="2099" y="3040"/>
                  </a:lnTo>
                  <a:lnTo>
                    <a:pt x="2091" y="2965"/>
                  </a:lnTo>
                  <a:lnTo>
                    <a:pt x="2085" y="2844"/>
                  </a:lnTo>
                  <a:lnTo>
                    <a:pt x="2079" y="2404"/>
                  </a:lnTo>
                  <a:lnTo>
                    <a:pt x="2082" y="2077"/>
                  </a:lnTo>
                  <a:lnTo>
                    <a:pt x="2089" y="1824"/>
                  </a:lnTo>
                  <a:lnTo>
                    <a:pt x="2093" y="1609"/>
                  </a:lnTo>
                  <a:lnTo>
                    <a:pt x="2089" y="1396"/>
                  </a:lnTo>
                  <a:lnTo>
                    <a:pt x="2071" y="1147"/>
                  </a:lnTo>
                  <a:lnTo>
                    <a:pt x="2035" y="829"/>
                  </a:lnTo>
                  <a:lnTo>
                    <a:pt x="1973" y="403"/>
                  </a:lnTo>
                  <a:lnTo>
                    <a:pt x="1918" y="196"/>
                  </a:lnTo>
                  <a:lnTo>
                    <a:pt x="1859" y="64"/>
                  </a:lnTo>
                  <a:lnTo>
                    <a:pt x="1825" y="9"/>
                  </a:lnTo>
                  <a:lnTo>
                    <a:pt x="1806" y="0"/>
                  </a:lnTo>
                </a:path>
              </a:pathLst>
            </a:custGeom>
            <a:noFill/>
            <a:ln w="74613">
              <a:solidFill>
                <a:srgbClr val="FF0000"/>
              </a:solidFill>
              <a:round/>
              <a:headEnd/>
              <a:tailEnd/>
            </a:ln>
          </p:spPr>
          <p:txBody>
            <a:bodyPr/>
            <a:lstStyle/>
            <a:p>
              <a:pPr fontAlgn="base">
                <a:spcBef>
                  <a:spcPct val="0"/>
                </a:spcBef>
                <a:spcAft>
                  <a:spcPct val="0"/>
                </a:spcAft>
              </a:pPr>
              <a:endParaRPr lang="en-US">
                <a:solidFill>
                  <a:srgbClr val="000000"/>
                </a:solidFill>
              </a:endParaRPr>
            </a:p>
          </p:txBody>
        </p:sp>
        <p:sp>
          <p:nvSpPr>
            <p:cNvPr id="397328" name="Freeform 13"/>
            <p:cNvSpPr>
              <a:spLocks/>
            </p:cNvSpPr>
            <p:nvPr/>
          </p:nvSpPr>
          <p:spPr bwMode="auto">
            <a:xfrm>
              <a:off x="3294" y="384"/>
              <a:ext cx="186" cy="257"/>
            </a:xfrm>
            <a:custGeom>
              <a:avLst/>
              <a:gdLst>
                <a:gd name="T0" fmla="*/ 3 w 556"/>
                <a:gd name="T1" fmla="*/ 29 h 771"/>
                <a:gd name="T2" fmla="*/ 0 w 556"/>
                <a:gd name="T3" fmla="*/ 0 h 771"/>
                <a:gd name="T4" fmla="*/ 21 w 556"/>
                <a:gd name="T5" fmla="*/ 14 h 771"/>
                <a:gd name="T6" fmla="*/ 8 w 556"/>
                <a:gd name="T7" fmla="*/ 14 h 771"/>
                <a:gd name="T8" fmla="*/ 3 w 556"/>
                <a:gd name="T9" fmla="*/ 29 h 771"/>
                <a:gd name="T10" fmla="*/ 0 60000 65536"/>
                <a:gd name="T11" fmla="*/ 0 60000 65536"/>
                <a:gd name="T12" fmla="*/ 0 60000 65536"/>
                <a:gd name="T13" fmla="*/ 0 60000 65536"/>
                <a:gd name="T14" fmla="*/ 0 60000 65536"/>
                <a:gd name="T15" fmla="*/ 0 w 556"/>
                <a:gd name="T16" fmla="*/ 0 h 771"/>
                <a:gd name="T17" fmla="*/ 556 w 556"/>
                <a:gd name="T18" fmla="*/ 771 h 771"/>
              </a:gdLst>
              <a:ahLst/>
              <a:cxnLst>
                <a:cxn ang="T10">
                  <a:pos x="T0" y="T1"/>
                </a:cxn>
                <a:cxn ang="T11">
                  <a:pos x="T2" y="T3"/>
                </a:cxn>
                <a:cxn ang="T12">
                  <a:pos x="T4" y="T5"/>
                </a:cxn>
                <a:cxn ang="T13">
                  <a:pos x="T6" y="T7"/>
                </a:cxn>
                <a:cxn ang="T14">
                  <a:pos x="T8" y="T9"/>
                </a:cxn>
              </a:cxnLst>
              <a:rect l="T15" t="T16" r="T17" b="T18"/>
              <a:pathLst>
                <a:path w="556" h="771">
                  <a:moveTo>
                    <a:pt x="94" y="771"/>
                  </a:moveTo>
                  <a:lnTo>
                    <a:pt x="0" y="0"/>
                  </a:lnTo>
                  <a:lnTo>
                    <a:pt x="556" y="371"/>
                  </a:lnTo>
                  <a:lnTo>
                    <a:pt x="216" y="381"/>
                  </a:lnTo>
                  <a:lnTo>
                    <a:pt x="94" y="771"/>
                  </a:lnTo>
                  <a:close/>
                </a:path>
              </a:pathLst>
            </a:custGeom>
            <a:solidFill>
              <a:srgbClr val="FF0000"/>
            </a:solidFill>
            <a:ln w="9525">
              <a:noFill/>
              <a:round/>
              <a:headEnd/>
              <a:tailEnd/>
            </a:ln>
          </p:spPr>
          <p:txBody>
            <a:bodyPr/>
            <a:lstStyle/>
            <a:p>
              <a:pPr fontAlgn="base">
                <a:spcBef>
                  <a:spcPct val="0"/>
                </a:spcBef>
                <a:spcAft>
                  <a:spcPct val="0"/>
                </a:spcAft>
              </a:pPr>
              <a:endParaRPr lang="en-US">
                <a:solidFill>
                  <a:srgbClr val="000000"/>
                </a:solidFill>
              </a:endParaRPr>
            </a:p>
          </p:txBody>
        </p:sp>
        <p:sp>
          <p:nvSpPr>
            <p:cNvPr id="397329" name="Rectangle 16"/>
            <p:cNvSpPr>
              <a:spLocks noChangeArrowheads="1"/>
            </p:cNvSpPr>
            <p:nvPr/>
          </p:nvSpPr>
          <p:spPr bwMode="auto">
            <a:xfrm>
              <a:off x="1968" y="2544"/>
              <a:ext cx="1115" cy="601"/>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800">
                  <a:solidFill>
                    <a:srgbClr val="000000"/>
                  </a:solidFill>
                  <a:latin typeface="Symbol" pitchFamily="18" charset="2"/>
                </a:rPr>
                <a:t>Y</a:t>
              </a:r>
              <a:r>
                <a:rPr lang="en-US" sz="2800" baseline="-25000">
                  <a:solidFill>
                    <a:srgbClr val="000000"/>
                  </a:solidFill>
                </a:rPr>
                <a:t>w </a:t>
              </a:r>
              <a:r>
                <a:rPr lang="en-US" sz="2800">
                  <a:solidFill>
                    <a:srgbClr val="000000"/>
                  </a:solidFill>
                </a:rPr>
                <a:t>(stem) </a:t>
              </a:r>
            </a:p>
            <a:p>
              <a:pPr eaLnBrk="0" fontAlgn="base" hangingPunct="0">
                <a:spcBef>
                  <a:spcPct val="0"/>
                </a:spcBef>
                <a:spcAft>
                  <a:spcPct val="0"/>
                </a:spcAft>
              </a:pPr>
              <a:r>
                <a:rPr lang="en-US" sz="2800">
                  <a:solidFill>
                    <a:srgbClr val="000000"/>
                  </a:solidFill>
                  <a:sym typeface="Symbol" pitchFamily="18" charset="2"/>
                </a:rPr>
                <a:t> -0.6 MPa</a:t>
              </a:r>
            </a:p>
          </p:txBody>
        </p:sp>
        <p:sp>
          <p:nvSpPr>
            <p:cNvPr id="397330" name="Rectangle 17"/>
            <p:cNvSpPr>
              <a:spLocks noChangeArrowheads="1"/>
            </p:cNvSpPr>
            <p:nvPr/>
          </p:nvSpPr>
          <p:spPr bwMode="auto">
            <a:xfrm>
              <a:off x="1584" y="1296"/>
              <a:ext cx="1115" cy="87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800">
                  <a:solidFill>
                    <a:srgbClr val="000000"/>
                  </a:solidFill>
                  <a:latin typeface="Symbol" pitchFamily="18" charset="2"/>
                </a:rPr>
                <a:t>Y</a:t>
              </a:r>
              <a:r>
                <a:rPr lang="en-US" sz="2800" baseline="-25000">
                  <a:solidFill>
                    <a:srgbClr val="000000"/>
                  </a:solidFill>
                </a:rPr>
                <a:t>w </a:t>
              </a:r>
              <a:r>
                <a:rPr lang="en-US" sz="2800">
                  <a:solidFill>
                    <a:srgbClr val="000000"/>
                  </a:solidFill>
                </a:rPr>
                <a:t>(small</a:t>
              </a:r>
            </a:p>
            <a:p>
              <a:pPr eaLnBrk="0" fontAlgn="base" hangingPunct="0">
                <a:spcBef>
                  <a:spcPct val="0"/>
                </a:spcBef>
                <a:spcAft>
                  <a:spcPct val="0"/>
                </a:spcAft>
              </a:pPr>
              <a:r>
                <a:rPr lang="en-US" sz="2800">
                  <a:solidFill>
                    <a:srgbClr val="000000"/>
                  </a:solidFill>
                </a:rPr>
                <a:t>branch) </a:t>
              </a:r>
            </a:p>
            <a:p>
              <a:pPr eaLnBrk="0" fontAlgn="base" hangingPunct="0">
                <a:spcBef>
                  <a:spcPct val="0"/>
                </a:spcBef>
                <a:spcAft>
                  <a:spcPct val="0"/>
                </a:spcAft>
              </a:pPr>
              <a:r>
                <a:rPr lang="en-US" sz="2800">
                  <a:solidFill>
                    <a:srgbClr val="000000"/>
                  </a:solidFill>
                  <a:sym typeface="Symbol" pitchFamily="18" charset="2"/>
                </a:rPr>
                <a:t> -0.8 MPa</a:t>
              </a:r>
            </a:p>
          </p:txBody>
        </p:sp>
        <p:sp>
          <p:nvSpPr>
            <p:cNvPr id="397331" name="Rectangle 18"/>
            <p:cNvSpPr>
              <a:spLocks noChangeArrowheads="1"/>
            </p:cNvSpPr>
            <p:nvPr/>
          </p:nvSpPr>
          <p:spPr bwMode="auto">
            <a:xfrm>
              <a:off x="240" y="624"/>
              <a:ext cx="1736" cy="601"/>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800">
                  <a:solidFill>
                    <a:srgbClr val="000000"/>
                  </a:solidFill>
                  <a:latin typeface="Symbol" pitchFamily="18" charset="2"/>
                </a:rPr>
                <a:t>Y</a:t>
              </a:r>
              <a:r>
                <a:rPr lang="en-US" sz="2800" baseline="-25000">
                  <a:solidFill>
                    <a:srgbClr val="000000"/>
                  </a:solidFill>
                </a:rPr>
                <a:t>w </a:t>
              </a:r>
              <a:r>
                <a:rPr lang="en-US" sz="2800">
                  <a:solidFill>
                    <a:srgbClr val="000000"/>
                  </a:solidFill>
                </a:rPr>
                <a:t>(atmosphere) </a:t>
              </a:r>
            </a:p>
            <a:p>
              <a:pPr eaLnBrk="0" fontAlgn="base" hangingPunct="0">
                <a:spcBef>
                  <a:spcPct val="0"/>
                </a:spcBef>
                <a:spcAft>
                  <a:spcPct val="0"/>
                </a:spcAft>
              </a:pPr>
              <a:r>
                <a:rPr lang="en-US" sz="2800">
                  <a:solidFill>
                    <a:srgbClr val="000000"/>
                  </a:solidFill>
                  <a:sym typeface="Symbol" pitchFamily="18" charset="2"/>
                </a:rPr>
                <a:t> -95 MPa</a:t>
              </a:r>
            </a:p>
          </p:txBody>
        </p:sp>
      </p:grpSp>
      <p:sp>
        <p:nvSpPr>
          <p:cNvPr id="397316" name="Rectangle 19"/>
          <p:cNvSpPr>
            <a:spLocks noChangeArrowheads="1"/>
          </p:cNvSpPr>
          <p:nvPr/>
        </p:nvSpPr>
        <p:spPr bwMode="auto">
          <a:xfrm>
            <a:off x="0" y="0"/>
            <a:ext cx="7086600" cy="1143000"/>
          </a:xfrm>
          <a:prstGeom prst="rect">
            <a:avLst/>
          </a:prstGeom>
          <a:noFill/>
          <a:ln w="9525">
            <a:noFill/>
            <a:miter lim="800000"/>
            <a:headEnd/>
            <a:tailEnd/>
          </a:ln>
        </p:spPr>
        <p:txBody>
          <a:bodyPr anchor="ctr"/>
          <a:lstStyle/>
          <a:p>
            <a:pPr algn="ctr" fontAlgn="base">
              <a:spcBef>
                <a:spcPct val="0"/>
              </a:spcBef>
              <a:spcAft>
                <a:spcPct val="0"/>
              </a:spcAft>
            </a:pPr>
            <a:r>
              <a:rPr lang="en-US" sz="2800">
                <a:solidFill>
                  <a:srgbClr val="000000"/>
                </a:solidFill>
              </a:rPr>
              <a:t>The SPAC (soil-plant-atmosphere continuum)</a:t>
            </a:r>
          </a:p>
        </p:txBody>
      </p:sp>
    </p:spTree>
    <p:extLst>
      <p:ext uri="{BB962C8B-B14F-4D97-AF65-F5344CB8AC3E}">
        <p14:creationId xmlns:p14="http://schemas.microsoft.com/office/powerpoint/2010/main" val="27081306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Text Box 1026"/>
          <p:cNvSpPr txBox="1">
            <a:spLocks noChangeArrowheads="1"/>
          </p:cNvSpPr>
          <p:nvPr/>
        </p:nvSpPr>
        <p:spPr bwMode="auto">
          <a:xfrm>
            <a:off x="5105400" y="457200"/>
            <a:ext cx="3556000" cy="73183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u="sng">
                <a:solidFill>
                  <a:srgbClr val="000000"/>
                </a:solidFill>
              </a:rPr>
              <a:t>Cohesion-Tension Theory:</a:t>
            </a:r>
          </a:p>
          <a:p>
            <a:pPr eaLnBrk="0" fontAlgn="base" hangingPunct="0">
              <a:spcBef>
                <a:spcPct val="0"/>
              </a:spcBef>
              <a:spcAft>
                <a:spcPct val="0"/>
              </a:spcAft>
            </a:pPr>
            <a:r>
              <a:rPr lang="en-US">
                <a:solidFill>
                  <a:srgbClr val="000000"/>
                </a:solidFill>
              </a:rPr>
              <a:t>(Böhm, 1893; Dixon and Joly, 1894)</a:t>
            </a:r>
          </a:p>
        </p:txBody>
      </p:sp>
      <p:sp>
        <p:nvSpPr>
          <p:cNvPr id="413698" name="Text Box 1027"/>
          <p:cNvSpPr txBox="1">
            <a:spLocks noChangeArrowheads="1"/>
          </p:cNvSpPr>
          <p:nvPr/>
        </p:nvSpPr>
        <p:spPr bwMode="auto">
          <a:xfrm>
            <a:off x="5029200" y="1143000"/>
            <a:ext cx="3886200" cy="4894263"/>
          </a:xfrm>
          <a:prstGeom prst="rect">
            <a:avLst/>
          </a:prstGeom>
          <a:noFill/>
          <a:ln w="9525">
            <a:noFill/>
            <a:miter lim="800000"/>
            <a:headEnd/>
            <a:tailEnd/>
          </a:ln>
        </p:spPr>
        <p:txBody>
          <a:bodyPr>
            <a:spAutoFit/>
          </a:bodyPr>
          <a:lstStyle/>
          <a:p>
            <a:pPr eaLnBrk="0" fontAlgn="base" hangingPunct="0">
              <a:spcBef>
                <a:spcPct val="0"/>
              </a:spcBef>
              <a:spcAft>
                <a:spcPct val="0"/>
              </a:spcAft>
            </a:pPr>
            <a:endParaRPr lang="en-US" sz="2400">
              <a:solidFill>
                <a:srgbClr val="000000"/>
              </a:solidFill>
            </a:endParaRPr>
          </a:p>
          <a:p>
            <a:pPr eaLnBrk="0" fontAlgn="base" hangingPunct="0">
              <a:spcBef>
                <a:spcPct val="0"/>
              </a:spcBef>
              <a:spcAft>
                <a:spcPct val="0"/>
              </a:spcAft>
            </a:pPr>
            <a:r>
              <a:rPr lang="en-US" sz="2400">
                <a:solidFill>
                  <a:srgbClr val="000000"/>
                </a:solidFill>
              </a:rPr>
              <a:t>The cohesive forces between water molecules keep the water column intact unless a threshold of  tension is exceeded (embolism). When a water molecule evaporates from the leaf, it creates tension that “pulls” on the entire column of water, down to the soil.  </a:t>
            </a:r>
          </a:p>
          <a:p>
            <a:pPr eaLnBrk="0" fontAlgn="base" hangingPunct="0">
              <a:spcBef>
                <a:spcPct val="0"/>
              </a:spcBef>
              <a:spcAft>
                <a:spcPct val="0"/>
              </a:spcAft>
            </a:pPr>
            <a:endParaRPr lang="en-US" sz="2400">
              <a:solidFill>
                <a:srgbClr val="000000"/>
              </a:solidFill>
            </a:endParaRPr>
          </a:p>
          <a:p>
            <a:pPr eaLnBrk="0" fontAlgn="base" hangingPunct="0">
              <a:spcBef>
                <a:spcPct val="0"/>
              </a:spcBef>
              <a:spcAft>
                <a:spcPct val="0"/>
              </a:spcAft>
            </a:pPr>
            <a:endParaRPr lang="en-US" sz="2400">
              <a:solidFill>
                <a:srgbClr val="000000"/>
              </a:solidFill>
            </a:endParaRPr>
          </a:p>
        </p:txBody>
      </p:sp>
      <p:grpSp>
        <p:nvGrpSpPr>
          <p:cNvPr id="413699" name="Group 1028"/>
          <p:cNvGrpSpPr>
            <a:grpSpLocks/>
          </p:cNvGrpSpPr>
          <p:nvPr/>
        </p:nvGrpSpPr>
        <p:grpSpPr bwMode="auto">
          <a:xfrm>
            <a:off x="187325" y="0"/>
            <a:ext cx="4613275" cy="6858000"/>
            <a:chOff x="480" y="0"/>
            <a:chExt cx="2906" cy="4320"/>
          </a:xfrm>
        </p:grpSpPr>
        <p:pic>
          <p:nvPicPr>
            <p:cNvPr id="413701" name="Picture 1029" descr="C-T schematic all lg"/>
            <p:cNvPicPr>
              <a:picLocks noChangeAspect="1" noChangeArrowheads="1"/>
            </p:cNvPicPr>
            <p:nvPr/>
          </p:nvPicPr>
          <p:blipFill>
            <a:blip r:embed="rId3"/>
            <a:srcRect/>
            <a:stretch>
              <a:fillRect/>
            </a:stretch>
          </p:blipFill>
          <p:spPr bwMode="auto">
            <a:xfrm>
              <a:off x="480" y="0"/>
              <a:ext cx="2906" cy="4320"/>
            </a:xfrm>
            <a:prstGeom prst="rect">
              <a:avLst/>
            </a:prstGeom>
            <a:noFill/>
            <a:ln w="9525">
              <a:noFill/>
              <a:miter lim="800000"/>
              <a:headEnd/>
              <a:tailEnd/>
            </a:ln>
          </p:spPr>
        </p:pic>
        <p:grpSp>
          <p:nvGrpSpPr>
            <p:cNvPr id="413702" name="Group 1030"/>
            <p:cNvGrpSpPr>
              <a:grpSpLocks/>
            </p:cNvGrpSpPr>
            <p:nvPr/>
          </p:nvGrpSpPr>
          <p:grpSpPr bwMode="auto">
            <a:xfrm>
              <a:off x="1920" y="1482"/>
              <a:ext cx="1418" cy="2838"/>
              <a:chOff x="1920" y="1482"/>
              <a:chExt cx="1418" cy="2838"/>
            </a:xfrm>
          </p:grpSpPr>
          <p:grpSp>
            <p:nvGrpSpPr>
              <p:cNvPr id="413706" name="Group 1031"/>
              <p:cNvGrpSpPr>
                <a:grpSpLocks/>
              </p:cNvGrpSpPr>
              <p:nvPr/>
            </p:nvGrpSpPr>
            <p:grpSpPr bwMode="auto">
              <a:xfrm>
                <a:off x="1920" y="3024"/>
                <a:ext cx="1418" cy="1296"/>
                <a:chOff x="1920" y="3024"/>
                <a:chExt cx="1418" cy="1296"/>
              </a:xfrm>
            </p:grpSpPr>
            <p:sp>
              <p:nvSpPr>
                <p:cNvPr id="413716" name="Rectangle 1032"/>
                <p:cNvSpPr>
                  <a:spLocks noChangeArrowheads="1"/>
                </p:cNvSpPr>
                <p:nvPr/>
              </p:nvSpPr>
              <p:spPr bwMode="auto">
                <a:xfrm>
                  <a:off x="1920" y="3984"/>
                  <a:ext cx="720" cy="336"/>
                </a:xfrm>
                <a:prstGeom prst="rect">
                  <a:avLst/>
                </a:prstGeom>
                <a:solidFill>
                  <a:srgbClr val="FFFFFF"/>
                </a:solidFill>
                <a:ln w="9525">
                  <a:no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413717" name="Rectangle 1033"/>
                <p:cNvSpPr>
                  <a:spLocks noChangeArrowheads="1"/>
                </p:cNvSpPr>
                <p:nvPr/>
              </p:nvSpPr>
              <p:spPr bwMode="auto">
                <a:xfrm>
                  <a:off x="2666" y="3024"/>
                  <a:ext cx="672" cy="1056"/>
                </a:xfrm>
                <a:prstGeom prst="rect">
                  <a:avLst/>
                </a:prstGeom>
                <a:solidFill>
                  <a:srgbClr val="FFFFFF"/>
                </a:solidFill>
                <a:ln w="9525">
                  <a:noFill/>
                  <a:miter lim="800000"/>
                  <a:headEnd/>
                  <a:tailEnd/>
                </a:ln>
              </p:spPr>
              <p:txBody>
                <a:bodyPr wrap="none" anchor="ctr"/>
                <a:lstStyle/>
                <a:p>
                  <a:pPr fontAlgn="base">
                    <a:spcBef>
                      <a:spcPct val="0"/>
                    </a:spcBef>
                    <a:spcAft>
                      <a:spcPct val="0"/>
                    </a:spcAft>
                  </a:pPr>
                  <a:endParaRPr lang="en-US">
                    <a:solidFill>
                      <a:srgbClr val="000000"/>
                    </a:solidFill>
                  </a:endParaRPr>
                </a:p>
              </p:txBody>
            </p:sp>
          </p:grpSp>
          <p:grpSp>
            <p:nvGrpSpPr>
              <p:cNvPr id="413707" name="Group 1034"/>
              <p:cNvGrpSpPr>
                <a:grpSpLocks/>
              </p:cNvGrpSpPr>
              <p:nvPr/>
            </p:nvGrpSpPr>
            <p:grpSpPr bwMode="auto">
              <a:xfrm>
                <a:off x="1962" y="1482"/>
                <a:ext cx="1350" cy="1542"/>
                <a:chOff x="1962" y="1482"/>
                <a:chExt cx="1350" cy="1542"/>
              </a:xfrm>
            </p:grpSpPr>
            <p:grpSp>
              <p:nvGrpSpPr>
                <p:cNvPr id="413708" name="Group 1035"/>
                <p:cNvGrpSpPr>
                  <a:grpSpLocks/>
                </p:cNvGrpSpPr>
                <p:nvPr/>
              </p:nvGrpSpPr>
              <p:grpSpPr bwMode="auto">
                <a:xfrm>
                  <a:off x="1962" y="1482"/>
                  <a:ext cx="1350" cy="1542"/>
                  <a:chOff x="1962" y="1482"/>
                  <a:chExt cx="1350" cy="1542"/>
                </a:xfrm>
              </p:grpSpPr>
              <p:sp>
                <p:nvSpPr>
                  <p:cNvPr id="413711" name="Rectangle 1036"/>
                  <p:cNvSpPr>
                    <a:spLocks noChangeArrowheads="1"/>
                  </p:cNvSpPr>
                  <p:nvPr/>
                </p:nvSpPr>
                <p:spPr bwMode="auto">
                  <a:xfrm>
                    <a:off x="1962" y="2592"/>
                    <a:ext cx="1248" cy="432"/>
                  </a:xfrm>
                  <a:prstGeom prst="rect">
                    <a:avLst/>
                  </a:prstGeom>
                  <a:solidFill>
                    <a:srgbClr val="FFFFFF"/>
                  </a:solidFill>
                  <a:ln w="9525">
                    <a:no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413712" name="Rectangle 1037"/>
                  <p:cNvSpPr>
                    <a:spLocks noChangeArrowheads="1"/>
                  </p:cNvSpPr>
                  <p:nvPr/>
                </p:nvSpPr>
                <p:spPr bwMode="auto">
                  <a:xfrm>
                    <a:off x="2736" y="2448"/>
                    <a:ext cx="480" cy="240"/>
                  </a:xfrm>
                  <a:prstGeom prst="rect">
                    <a:avLst/>
                  </a:prstGeom>
                  <a:solidFill>
                    <a:srgbClr val="FFFFFF"/>
                  </a:solidFill>
                  <a:ln w="9525">
                    <a:no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413713" name="Rectangle 1038"/>
                  <p:cNvSpPr>
                    <a:spLocks noChangeArrowheads="1"/>
                  </p:cNvSpPr>
                  <p:nvPr/>
                </p:nvSpPr>
                <p:spPr bwMode="auto">
                  <a:xfrm>
                    <a:off x="1968" y="1488"/>
                    <a:ext cx="480" cy="312"/>
                  </a:xfrm>
                  <a:prstGeom prst="rect">
                    <a:avLst/>
                  </a:prstGeom>
                  <a:solidFill>
                    <a:srgbClr val="FFFFFF"/>
                  </a:solidFill>
                  <a:ln w="9525">
                    <a:no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413714" name="Rectangle 1039"/>
                  <p:cNvSpPr>
                    <a:spLocks noChangeArrowheads="1"/>
                  </p:cNvSpPr>
                  <p:nvPr/>
                </p:nvSpPr>
                <p:spPr bwMode="auto">
                  <a:xfrm>
                    <a:off x="2400" y="1482"/>
                    <a:ext cx="480" cy="240"/>
                  </a:xfrm>
                  <a:prstGeom prst="rect">
                    <a:avLst/>
                  </a:prstGeom>
                  <a:solidFill>
                    <a:srgbClr val="FFFFFF"/>
                  </a:solidFill>
                  <a:ln w="9525">
                    <a:no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413715" name="Rectangle 1040"/>
                  <p:cNvSpPr>
                    <a:spLocks noChangeArrowheads="1"/>
                  </p:cNvSpPr>
                  <p:nvPr/>
                </p:nvSpPr>
                <p:spPr bwMode="auto">
                  <a:xfrm>
                    <a:off x="2928" y="1512"/>
                    <a:ext cx="384" cy="240"/>
                  </a:xfrm>
                  <a:prstGeom prst="rect">
                    <a:avLst/>
                  </a:prstGeom>
                  <a:solidFill>
                    <a:srgbClr val="FFFFFF"/>
                  </a:solidFill>
                  <a:ln w="9525">
                    <a:noFill/>
                    <a:miter lim="800000"/>
                    <a:headEnd/>
                    <a:tailEnd/>
                  </a:ln>
                </p:spPr>
                <p:txBody>
                  <a:bodyPr wrap="none" anchor="ctr"/>
                  <a:lstStyle/>
                  <a:p>
                    <a:pPr fontAlgn="base">
                      <a:spcBef>
                        <a:spcPct val="0"/>
                      </a:spcBef>
                      <a:spcAft>
                        <a:spcPct val="0"/>
                      </a:spcAft>
                    </a:pPr>
                    <a:endParaRPr lang="en-US">
                      <a:solidFill>
                        <a:srgbClr val="000000"/>
                      </a:solidFill>
                    </a:endParaRPr>
                  </a:p>
                </p:txBody>
              </p:sp>
            </p:grpSp>
            <p:sp>
              <p:nvSpPr>
                <p:cNvPr id="413709" name="Freeform 1041"/>
                <p:cNvSpPr>
                  <a:spLocks/>
                </p:cNvSpPr>
                <p:nvPr/>
              </p:nvSpPr>
              <p:spPr bwMode="auto">
                <a:xfrm>
                  <a:off x="3031" y="1758"/>
                  <a:ext cx="29" cy="52"/>
                </a:xfrm>
                <a:custGeom>
                  <a:avLst/>
                  <a:gdLst>
                    <a:gd name="T0" fmla="*/ 29 w 29"/>
                    <a:gd name="T1" fmla="*/ 0 h 52"/>
                    <a:gd name="T2" fmla="*/ 11 w 29"/>
                    <a:gd name="T3" fmla="*/ 36 h 52"/>
                    <a:gd name="T4" fmla="*/ 2 w 29"/>
                    <a:gd name="T5" fmla="*/ 45 h 52"/>
                    <a:gd name="T6" fmla="*/ 0 60000 65536"/>
                    <a:gd name="T7" fmla="*/ 0 60000 65536"/>
                    <a:gd name="T8" fmla="*/ 0 60000 65536"/>
                    <a:gd name="T9" fmla="*/ 0 w 29"/>
                    <a:gd name="T10" fmla="*/ 0 h 52"/>
                    <a:gd name="T11" fmla="*/ 29 w 29"/>
                    <a:gd name="T12" fmla="*/ 52 h 52"/>
                  </a:gdLst>
                  <a:ahLst/>
                  <a:cxnLst>
                    <a:cxn ang="T6">
                      <a:pos x="T0" y="T1"/>
                    </a:cxn>
                    <a:cxn ang="T7">
                      <a:pos x="T2" y="T3"/>
                    </a:cxn>
                    <a:cxn ang="T8">
                      <a:pos x="T4" y="T5"/>
                    </a:cxn>
                  </a:cxnLst>
                  <a:rect l="T9" t="T10" r="T11" b="T12"/>
                  <a:pathLst>
                    <a:path w="29" h="52">
                      <a:moveTo>
                        <a:pt x="29" y="0"/>
                      </a:moveTo>
                      <a:cubicBezTo>
                        <a:pt x="21" y="25"/>
                        <a:pt x="27" y="13"/>
                        <a:pt x="11" y="36"/>
                      </a:cubicBezTo>
                      <a:cubicBezTo>
                        <a:pt x="0" y="52"/>
                        <a:pt x="2" y="28"/>
                        <a:pt x="2" y="45"/>
                      </a:cubicBezTo>
                    </a:path>
                  </a:pathLst>
                </a:custGeom>
                <a:noFill/>
                <a:ln w="31750">
                  <a:solidFill>
                    <a:schemeClr val="bg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413710" name="Freeform 1042"/>
                <p:cNvSpPr>
                  <a:spLocks/>
                </p:cNvSpPr>
                <p:nvPr/>
              </p:nvSpPr>
              <p:spPr bwMode="auto">
                <a:xfrm>
                  <a:off x="2913" y="2409"/>
                  <a:ext cx="21" cy="54"/>
                </a:xfrm>
                <a:custGeom>
                  <a:avLst/>
                  <a:gdLst>
                    <a:gd name="T0" fmla="*/ 0 w 21"/>
                    <a:gd name="T1" fmla="*/ 0 h 54"/>
                    <a:gd name="T2" fmla="*/ 21 w 21"/>
                    <a:gd name="T3" fmla="*/ 54 h 54"/>
                    <a:gd name="T4" fmla="*/ 0 60000 65536"/>
                    <a:gd name="T5" fmla="*/ 0 60000 65536"/>
                    <a:gd name="T6" fmla="*/ 0 w 21"/>
                    <a:gd name="T7" fmla="*/ 0 h 54"/>
                    <a:gd name="T8" fmla="*/ 21 w 21"/>
                    <a:gd name="T9" fmla="*/ 54 h 54"/>
                  </a:gdLst>
                  <a:ahLst/>
                  <a:cxnLst>
                    <a:cxn ang="T4">
                      <a:pos x="T0" y="T1"/>
                    </a:cxn>
                    <a:cxn ang="T5">
                      <a:pos x="T2" y="T3"/>
                    </a:cxn>
                  </a:cxnLst>
                  <a:rect l="T6" t="T7" r="T8" b="T9"/>
                  <a:pathLst>
                    <a:path w="21" h="54">
                      <a:moveTo>
                        <a:pt x="0" y="0"/>
                      </a:moveTo>
                      <a:cubicBezTo>
                        <a:pt x="3" y="13"/>
                        <a:pt x="12" y="45"/>
                        <a:pt x="21" y="54"/>
                      </a:cubicBezTo>
                    </a:path>
                  </a:pathLst>
                </a:custGeom>
                <a:noFill/>
                <a:ln w="47625">
                  <a:solidFill>
                    <a:schemeClr val="bg1"/>
                  </a:solidFill>
                  <a:round/>
                  <a:headEnd/>
                  <a:tailEnd/>
                </a:ln>
              </p:spPr>
              <p:txBody>
                <a:bodyPr wrap="none" anchor="ctr"/>
                <a:lstStyle/>
                <a:p>
                  <a:pPr fontAlgn="base">
                    <a:spcBef>
                      <a:spcPct val="0"/>
                    </a:spcBef>
                    <a:spcAft>
                      <a:spcPct val="0"/>
                    </a:spcAft>
                  </a:pPr>
                  <a:endParaRPr lang="en-US">
                    <a:solidFill>
                      <a:srgbClr val="000000"/>
                    </a:solidFill>
                  </a:endParaRPr>
                </a:p>
              </p:txBody>
            </p:sp>
          </p:grpSp>
        </p:grpSp>
        <p:grpSp>
          <p:nvGrpSpPr>
            <p:cNvPr id="413703" name="Group 1043"/>
            <p:cNvGrpSpPr>
              <a:grpSpLocks/>
            </p:cNvGrpSpPr>
            <p:nvPr/>
          </p:nvGrpSpPr>
          <p:grpSpPr bwMode="auto">
            <a:xfrm>
              <a:off x="1932" y="48"/>
              <a:ext cx="1380" cy="1188"/>
              <a:chOff x="1932" y="48"/>
              <a:chExt cx="1380" cy="1188"/>
            </a:xfrm>
          </p:grpSpPr>
          <p:sp>
            <p:nvSpPr>
              <p:cNvPr id="413704" name="Rectangle 1044"/>
              <p:cNvSpPr>
                <a:spLocks noChangeArrowheads="1"/>
              </p:cNvSpPr>
              <p:nvPr/>
            </p:nvSpPr>
            <p:spPr bwMode="auto">
              <a:xfrm>
                <a:off x="1932" y="996"/>
                <a:ext cx="1296" cy="240"/>
              </a:xfrm>
              <a:prstGeom prst="rect">
                <a:avLst/>
              </a:prstGeom>
              <a:solidFill>
                <a:srgbClr val="FFFFFF"/>
              </a:solidFill>
              <a:ln w="9525">
                <a:no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413705" name="Rectangle 1045"/>
              <p:cNvSpPr>
                <a:spLocks noChangeArrowheads="1"/>
              </p:cNvSpPr>
              <p:nvPr/>
            </p:nvSpPr>
            <p:spPr bwMode="auto">
              <a:xfrm>
                <a:off x="2658" y="48"/>
                <a:ext cx="654" cy="1104"/>
              </a:xfrm>
              <a:prstGeom prst="rect">
                <a:avLst/>
              </a:prstGeom>
              <a:solidFill>
                <a:srgbClr val="FFFFFF"/>
              </a:solidFill>
              <a:ln w="9525">
                <a:noFill/>
                <a:miter lim="800000"/>
                <a:headEnd/>
                <a:tailEnd/>
              </a:ln>
            </p:spPr>
            <p:txBody>
              <a:bodyPr wrap="none" anchor="ctr"/>
              <a:lstStyle/>
              <a:p>
                <a:pPr fontAlgn="base">
                  <a:spcBef>
                    <a:spcPct val="0"/>
                  </a:spcBef>
                  <a:spcAft>
                    <a:spcPct val="0"/>
                  </a:spcAft>
                </a:pPr>
                <a:endParaRPr lang="en-US">
                  <a:solidFill>
                    <a:srgbClr val="000000"/>
                  </a:solidFill>
                </a:endParaRPr>
              </a:p>
            </p:txBody>
          </p:sp>
        </p:grpSp>
      </p:grpSp>
      <p:pic>
        <p:nvPicPr>
          <p:cNvPr id="413700" name="Picture 1046" descr="rope blue small"/>
          <p:cNvPicPr>
            <a:picLocks noChangeAspect="1" noChangeArrowheads="1"/>
          </p:cNvPicPr>
          <p:nvPr/>
        </p:nvPicPr>
        <p:blipFill>
          <a:blip r:embed="rId4"/>
          <a:srcRect/>
          <a:stretch>
            <a:fillRect/>
          </a:stretch>
        </p:blipFill>
        <p:spPr bwMode="auto">
          <a:xfrm>
            <a:off x="4495800" y="152400"/>
            <a:ext cx="495300" cy="6553200"/>
          </a:xfrm>
          <a:prstGeom prst="rect">
            <a:avLst/>
          </a:prstGeom>
          <a:noFill/>
          <a:ln w="9525">
            <a:noFill/>
            <a:miter lim="800000"/>
            <a:headEnd/>
            <a:tailEnd/>
          </a:ln>
        </p:spPr>
      </p:pic>
    </p:spTree>
    <p:extLst>
      <p:ext uri="{BB962C8B-B14F-4D97-AF65-F5344CB8AC3E}">
        <p14:creationId xmlns:p14="http://schemas.microsoft.com/office/powerpoint/2010/main" val="17302425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Text Box 4"/>
          <p:cNvSpPr txBox="1">
            <a:spLocks noChangeArrowheads="1"/>
          </p:cNvSpPr>
          <p:nvPr/>
        </p:nvSpPr>
        <p:spPr bwMode="auto">
          <a:xfrm>
            <a:off x="533400" y="3124200"/>
            <a:ext cx="3276600" cy="457200"/>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000000"/>
                </a:solidFill>
              </a:rPr>
              <a:t>ET = Rain * 0.80</a:t>
            </a:r>
          </a:p>
        </p:txBody>
      </p:sp>
      <p:sp>
        <p:nvSpPr>
          <p:cNvPr id="432130" name="Text Box 5"/>
          <p:cNvSpPr txBox="1">
            <a:spLocks noChangeArrowheads="1"/>
          </p:cNvSpPr>
          <p:nvPr/>
        </p:nvSpPr>
        <p:spPr bwMode="auto">
          <a:xfrm>
            <a:off x="4953000" y="3124200"/>
            <a:ext cx="2438400" cy="457200"/>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000000"/>
                </a:solidFill>
              </a:rPr>
              <a:t>ET = Rain * 0.95</a:t>
            </a:r>
          </a:p>
        </p:txBody>
      </p:sp>
      <p:sp>
        <p:nvSpPr>
          <p:cNvPr id="432131" name="Text Box 6"/>
          <p:cNvSpPr txBox="1">
            <a:spLocks noChangeArrowheads="1"/>
          </p:cNvSpPr>
          <p:nvPr/>
        </p:nvSpPr>
        <p:spPr bwMode="auto">
          <a:xfrm>
            <a:off x="533400" y="3657600"/>
            <a:ext cx="3733800" cy="457200"/>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000000"/>
                </a:solidFill>
              </a:rPr>
              <a:t>1,000 mm * 0.80 = 800 mm</a:t>
            </a:r>
          </a:p>
        </p:txBody>
      </p:sp>
      <p:sp>
        <p:nvSpPr>
          <p:cNvPr id="432132" name="Text Box 7"/>
          <p:cNvSpPr txBox="1">
            <a:spLocks noChangeArrowheads="1"/>
          </p:cNvSpPr>
          <p:nvPr/>
        </p:nvSpPr>
        <p:spPr bwMode="auto">
          <a:xfrm>
            <a:off x="4800600" y="3581400"/>
            <a:ext cx="4038600" cy="457200"/>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000000"/>
                </a:solidFill>
              </a:rPr>
              <a:t>1,000 mm * 0.95 = 950 mm</a:t>
            </a:r>
          </a:p>
        </p:txBody>
      </p:sp>
      <p:sp>
        <p:nvSpPr>
          <p:cNvPr id="432133" name="Text Box 8"/>
          <p:cNvSpPr txBox="1">
            <a:spLocks noChangeArrowheads="1"/>
          </p:cNvSpPr>
          <p:nvPr/>
        </p:nvSpPr>
        <p:spPr bwMode="auto">
          <a:xfrm>
            <a:off x="2895600" y="4191000"/>
            <a:ext cx="3581400" cy="457200"/>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000000"/>
                </a:solidFill>
              </a:rPr>
              <a:t>Assume Q &amp; </a:t>
            </a:r>
            <a:r>
              <a:rPr lang="el-GR" sz="2400">
                <a:solidFill>
                  <a:srgbClr val="000000"/>
                </a:solidFill>
                <a:cs typeface="Arial" charset="0"/>
              </a:rPr>
              <a:t>Δ</a:t>
            </a:r>
            <a:r>
              <a:rPr lang="en-US" sz="2400">
                <a:solidFill>
                  <a:srgbClr val="000000"/>
                </a:solidFill>
                <a:cs typeface="Arial" charset="0"/>
              </a:rPr>
              <a:t>S = 0 </a:t>
            </a:r>
            <a:endParaRPr lang="el-GR" sz="2400">
              <a:solidFill>
                <a:srgbClr val="000000"/>
              </a:solidFill>
              <a:cs typeface="Arial" charset="0"/>
            </a:endParaRPr>
          </a:p>
        </p:txBody>
      </p:sp>
      <p:sp>
        <p:nvSpPr>
          <p:cNvPr id="432134" name="Text Box 9"/>
          <p:cNvSpPr txBox="1">
            <a:spLocks noChangeArrowheads="1"/>
          </p:cNvSpPr>
          <p:nvPr/>
        </p:nvSpPr>
        <p:spPr bwMode="auto">
          <a:xfrm>
            <a:off x="0" y="4800600"/>
            <a:ext cx="2895600" cy="457200"/>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000000"/>
                </a:solidFill>
              </a:rPr>
              <a:t>G = 200 mm</a:t>
            </a:r>
          </a:p>
        </p:txBody>
      </p:sp>
      <p:sp>
        <p:nvSpPr>
          <p:cNvPr id="432135" name="Text Box 10"/>
          <p:cNvSpPr txBox="1">
            <a:spLocks noChangeArrowheads="1"/>
          </p:cNvSpPr>
          <p:nvPr/>
        </p:nvSpPr>
        <p:spPr bwMode="auto">
          <a:xfrm>
            <a:off x="7467600" y="4648200"/>
            <a:ext cx="1676400" cy="457200"/>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000000"/>
                </a:solidFill>
              </a:rPr>
              <a:t>G = 50 mm</a:t>
            </a:r>
          </a:p>
        </p:txBody>
      </p:sp>
      <p:sp>
        <p:nvSpPr>
          <p:cNvPr id="432136" name="Text Box 11"/>
          <p:cNvSpPr txBox="1">
            <a:spLocks noChangeArrowheads="1"/>
          </p:cNvSpPr>
          <p:nvPr/>
        </p:nvSpPr>
        <p:spPr bwMode="auto">
          <a:xfrm>
            <a:off x="228600" y="5334000"/>
            <a:ext cx="8686800" cy="830263"/>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000000"/>
                </a:solidFill>
              </a:rPr>
              <a:t>4x more groundwater recharge from open stands than from highly stocked plantations. </a:t>
            </a:r>
          </a:p>
        </p:txBody>
      </p:sp>
      <p:sp>
        <p:nvSpPr>
          <p:cNvPr id="432137" name="Text Box 12"/>
          <p:cNvSpPr txBox="1">
            <a:spLocks noChangeArrowheads="1"/>
          </p:cNvSpPr>
          <p:nvPr/>
        </p:nvSpPr>
        <p:spPr bwMode="auto">
          <a:xfrm>
            <a:off x="4495800" y="-31750"/>
            <a:ext cx="533400" cy="641350"/>
          </a:xfrm>
          <a:prstGeom prst="rect">
            <a:avLst/>
          </a:prstGeom>
          <a:noFill/>
          <a:ln w="9525">
            <a:noFill/>
            <a:miter lim="800000"/>
            <a:headEnd/>
            <a:tailEnd/>
          </a:ln>
        </p:spPr>
        <p:txBody>
          <a:bodyPr>
            <a:spAutoFit/>
          </a:bodyPr>
          <a:lstStyle/>
          <a:p>
            <a:pPr fontAlgn="base">
              <a:spcBef>
                <a:spcPct val="50000"/>
              </a:spcBef>
              <a:spcAft>
                <a:spcPct val="0"/>
              </a:spcAft>
            </a:pPr>
            <a:r>
              <a:rPr lang="en-US" sz="3600">
                <a:solidFill>
                  <a:srgbClr val="000000"/>
                </a:solidFill>
              </a:rPr>
              <a:t>?</a:t>
            </a:r>
          </a:p>
        </p:txBody>
      </p:sp>
      <p:sp>
        <p:nvSpPr>
          <p:cNvPr id="432138" name="Text Box 13"/>
          <p:cNvSpPr txBox="1">
            <a:spLocks noChangeArrowheads="1"/>
          </p:cNvSpPr>
          <p:nvPr/>
        </p:nvSpPr>
        <p:spPr bwMode="auto">
          <a:xfrm>
            <a:off x="2971800" y="4648200"/>
            <a:ext cx="2819400" cy="457200"/>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000000"/>
                </a:solidFill>
              </a:rPr>
              <a:t>G = P - ET</a:t>
            </a:r>
          </a:p>
        </p:txBody>
      </p:sp>
      <p:sp>
        <p:nvSpPr>
          <p:cNvPr id="432139" name="Text Box 14"/>
          <p:cNvSpPr txBox="1">
            <a:spLocks noChangeArrowheads="1"/>
          </p:cNvSpPr>
          <p:nvPr/>
        </p:nvSpPr>
        <p:spPr bwMode="auto">
          <a:xfrm>
            <a:off x="0" y="6248400"/>
            <a:ext cx="9144000" cy="420688"/>
          </a:xfrm>
          <a:prstGeom prst="rect">
            <a:avLst/>
          </a:prstGeom>
          <a:noFill/>
          <a:ln w="50800">
            <a:noFill/>
            <a:miter lim="800000"/>
            <a:headEnd/>
            <a:tailEnd/>
          </a:ln>
        </p:spPr>
        <p:txBody>
          <a:bodyPr>
            <a:spAutoFit/>
          </a:bodyPr>
          <a:lstStyle/>
          <a:p>
            <a:pPr fontAlgn="base">
              <a:spcBef>
                <a:spcPct val="50000"/>
              </a:spcBef>
              <a:spcAft>
                <a:spcPct val="0"/>
              </a:spcAft>
            </a:pPr>
            <a:r>
              <a:rPr lang="en-US" sz="3200" baseline="-25000">
                <a:solidFill>
                  <a:srgbClr val="000000"/>
                </a:solidFill>
              </a:rPr>
              <a:t>NRCS is currently paying for growing more open stands, mainly for wildlife.  </a:t>
            </a:r>
          </a:p>
        </p:txBody>
      </p:sp>
      <p:sp>
        <p:nvSpPr>
          <p:cNvPr id="432140" name="Line 15"/>
          <p:cNvSpPr>
            <a:spLocks noChangeShapeType="1"/>
          </p:cNvSpPr>
          <p:nvPr/>
        </p:nvSpPr>
        <p:spPr bwMode="auto">
          <a:xfrm>
            <a:off x="0" y="5257800"/>
            <a:ext cx="9144000" cy="0"/>
          </a:xfrm>
          <a:prstGeom prst="line">
            <a:avLst/>
          </a:prstGeom>
          <a:noFill/>
          <a:ln w="38100">
            <a:solidFill>
              <a:srgbClr val="00FFFF"/>
            </a:solidFill>
            <a:round/>
            <a:headEnd/>
            <a:tailEnd/>
          </a:ln>
        </p:spPr>
        <p:txBody>
          <a:bodyPr>
            <a:spAutoFit/>
          </a:bodyPr>
          <a:lstStyle/>
          <a:p>
            <a:pPr fontAlgn="base">
              <a:spcBef>
                <a:spcPct val="0"/>
              </a:spcBef>
              <a:spcAft>
                <a:spcPct val="0"/>
              </a:spcAft>
            </a:pPr>
            <a:endParaRPr lang="en-US">
              <a:solidFill>
                <a:srgbClr val="000000"/>
              </a:solidFill>
            </a:endParaRPr>
          </a:p>
        </p:txBody>
      </p:sp>
      <p:sp>
        <p:nvSpPr>
          <p:cNvPr id="432141" name="Line 16"/>
          <p:cNvSpPr>
            <a:spLocks noChangeShapeType="1"/>
          </p:cNvSpPr>
          <p:nvPr/>
        </p:nvSpPr>
        <p:spPr bwMode="auto">
          <a:xfrm>
            <a:off x="227013" y="2970213"/>
            <a:ext cx="0" cy="1752600"/>
          </a:xfrm>
          <a:prstGeom prst="line">
            <a:avLst/>
          </a:prstGeom>
          <a:noFill/>
          <a:ln w="38100">
            <a:solidFill>
              <a:srgbClr val="00FFFF"/>
            </a:solidFill>
            <a:round/>
            <a:headEnd/>
            <a:tailEnd type="triangle" w="med" len="med"/>
          </a:ln>
        </p:spPr>
        <p:txBody>
          <a:bodyPr>
            <a:spAutoFit/>
          </a:bodyPr>
          <a:lstStyle/>
          <a:p>
            <a:pPr fontAlgn="base">
              <a:spcBef>
                <a:spcPct val="0"/>
              </a:spcBef>
              <a:spcAft>
                <a:spcPct val="0"/>
              </a:spcAft>
            </a:pPr>
            <a:endParaRPr lang="en-US">
              <a:solidFill>
                <a:srgbClr val="000000"/>
              </a:solidFill>
            </a:endParaRPr>
          </a:p>
        </p:txBody>
      </p:sp>
      <p:sp>
        <p:nvSpPr>
          <p:cNvPr id="432142" name="Line 17"/>
          <p:cNvSpPr>
            <a:spLocks noChangeShapeType="1"/>
          </p:cNvSpPr>
          <p:nvPr/>
        </p:nvSpPr>
        <p:spPr bwMode="auto">
          <a:xfrm>
            <a:off x="8763000" y="2819400"/>
            <a:ext cx="0" cy="1905000"/>
          </a:xfrm>
          <a:prstGeom prst="line">
            <a:avLst/>
          </a:prstGeom>
          <a:noFill/>
          <a:ln w="38100">
            <a:solidFill>
              <a:srgbClr val="00FFFF"/>
            </a:solidFill>
            <a:round/>
            <a:headEnd/>
            <a:tailEnd type="triangle" w="med" len="med"/>
          </a:ln>
        </p:spPr>
        <p:txBody>
          <a:bodyPr>
            <a:spAutoFit/>
          </a:bodyPr>
          <a:lstStyle/>
          <a:p>
            <a:pPr fontAlgn="base">
              <a:spcBef>
                <a:spcPct val="0"/>
              </a:spcBef>
              <a:spcAft>
                <a:spcPct val="0"/>
              </a:spcAft>
            </a:pPr>
            <a:endParaRPr lang="en-US">
              <a:solidFill>
                <a:srgbClr val="000000"/>
              </a:solidFill>
            </a:endParaRPr>
          </a:p>
        </p:txBody>
      </p:sp>
      <p:pic>
        <p:nvPicPr>
          <p:cNvPr id="432143" name="Picture 18"/>
          <p:cNvPicPr>
            <a:picLocks noChangeAspect="1" noChangeArrowheads="1"/>
          </p:cNvPicPr>
          <p:nvPr/>
        </p:nvPicPr>
        <p:blipFill>
          <a:blip r:embed="rId3"/>
          <a:srcRect/>
          <a:stretch>
            <a:fillRect/>
          </a:stretch>
        </p:blipFill>
        <p:spPr bwMode="auto">
          <a:xfrm>
            <a:off x="5029200" y="228600"/>
            <a:ext cx="3886200" cy="2727325"/>
          </a:xfrm>
          <a:prstGeom prst="rect">
            <a:avLst/>
          </a:prstGeom>
          <a:noFill/>
          <a:ln w="9525">
            <a:noFill/>
            <a:miter lim="800000"/>
            <a:headEnd/>
            <a:tailEnd/>
          </a:ln>
        </p:spPr>
      </p:pic>
      <p:pic>
        <p:nvPicPr>
          <p:cNvPr id="432144" name="Picture 19"/>
          <p:cNvPicPr>
            <a:picLocks noChangeAspect="1" noChangeArrowheads="1"/>
          </p:cNvPicPr>
          <p:nvPr/>
        </p:nvPicPr>
        <p:blipFill>
          <a:blip r:embed="rId4"/>
          <a:srcRect/>
          <a:stretch>
            <a:fillRect/>
          </a:stretch>
        </p:blipFill>
        <p:spPr bwMode="auto">
          <a:xfrm>
            <a:off x="228600" y="206375"/>
            <a:ext cx="4114800" cy="2765425"/>
          </a:xfrm>
          <a:prstGeom prst="rect">
            <a:avLst/>
          </a:prstGeom>
          <a:noFill/>
          <a:ln w="9525">
            <a:noFill/>
            <a:miter lim="800000"/>
            <a:headEnd/>
            <a:tailEnd/>
          </a:ln>
        </p:spPr>
      </p:pic>
    </p:spTree>
    <p:extLst>
      <p:ext uri="{BB962C8B-B14F-4D97-AF65-F5344CB8AC3E}">
        <p14:creationId xmlns:p14="http://schemas.microsoft.com/office/powerpoint/2010/main" val="9263484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3"/>
          <p:cNvPicPr>
            <a:picLocks noChangeAspect="1" noChangeArrowheads="1"/>
          </p:cNvPicPr>
          <p:nvPr/>
        </p:nvPicPr>
        <p:blipFill>
          <a:blip r:embed="rId3"/>
          <a:srcRect/>
          <a:stretch>
            <a:fillRect/>
          </a:stretch>
        </p:blipFill>
        <p:spPr bwMode="auto">
          <a:xfrm>
            <a:off x="228600" y="147638"/>
            <a:ext cx="8686800" cy="6657975"/>
          </a:xfrm>
          <a:prstGeom prst="rect">
            <a:avLst/>
          </a:prstGeom>
          <a:noFill/>
          <a:ln w="9525">
            <a:noFill/>
            <a:miter lim="800000"/>
            <a:headEnd/>
            <a:tailEnd/>
          </a:ln>
        </p:spPr>
      </p:pic>
    </p:spTree>
    <p:extLst>
      <p:ext uri="{BB962C8B-B14F-4D97-AF65-F5344CB8AC3E}">
        <p14:creationId xmlns:p14="http://schemas.microsoft.com/office/powerpoint/2010/main" val="19548598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2"/>
          <p:cNvSpPr>
            <a:spLocks noGrp="1" noChangeArrowheads="1"/>
          </p:cNvSpPr>
          <p:nvPr>
            <p:ph type="title"/>
          </p:nvPr>
        </p:nvSpPr>
        <p:spPr>
          <a:xfrm>
            <a:off x="304800" y="1371600"/>
            <a:ext cx="4114800" cy="1143000"/>
          </a:xfrm>
        </p:spPr>
        <p:txBody>
          <a:bodyPr/>
          <a:lstStyle/>
          <a:p>
            <a:pPr eaLnBrk="1" hangingPunct="1"/>
            <a:r>
              <a:rPr lang="en-US" sz="4000"/>
              <a:t>Trading Environmental Priorities?</a:t>
            </a:r>
          </a:p>
        </p:txBody>
      </p:sp>
      <p:sp>
        <p:nvSpPr>
          <p:cNvPr id="436226" name="Rectangle 3"/>
          <p:cNvSpPr>
            <a:spLocks noGrp="1" noChangeArrowheads="1"/>
          </p:cNvSpPr>
          <p:nvPr>
            <p:ph type="body" idx="1"/>
          </p:nvPr>
        </p:nvSpPr>
        <p:spPr>
          <a:xfrm>
            <a:off x="457200" y="3657600"/>
            <a:ext cx="3810000" cy="2468563"/>
          </a:xfrm>
        </p:spPr>
        <p:txBody>
          <a:bodyPr/>
          <a:lstStyle/>
          <a:p>
            <a:pPr eaLnBrk="1" hangingPunct="1"/>
            <a:r>
              <a:rPr lang="en-US"/>
              <a:t>Water for Carbon</a:t>
            </a:r>
          </a:p>
          <a:p>
            <a:pPr eaLnBrk="1" hangingPunct="1"/>
            <a:r>
              <a:rPr lang="en-US"/>
              <a:t>Water for Energy</a:t>
            </a:r>
          </a:p>
        </p:txBody>
      </p:sp>
      <p:pic>
        <p:nvPicPr>
          <p:cNvPr id="436227" name="Picture 4"/>
          <p:cNvPicPr>
            <a:picLocks noChangeAspect="1" noChangeArrowheads="1"/>
          </p:cNvPicPr>
          <p:nvPr/>
        </p:nvPicPr>
        <p:blipFill>
          <a:blip r:embed="rId3"/>
          <a:srcRect/>
          <a:stretch>
            <a:fillRect/>
          </a:stretch>
        </p:blipFill>
        <p:spPr bwMode="auto">
          <a:xfrm>
            <a:off x="4638675" y="0"/>
            <a:ext cx="4505325" cy="6858000"/>
          </a:xfrm>
          <a:prstGeom prst="rect">
            <a:avLst/>
          </a:prstGeom>
          <a:noFill/>
          <a:ln w="9525">
            <a:noFill/>
            <a:miter lim="800000"/>
            <a:headEnd/>
            <a:tailEnd/>
          </a:ln>
        </p:spPr>
      </p:pic>
      <p:sp>
        <p:nvSpPr>
          <p:cNvPr id="436228" name="Text Box 5"/>
          <p:cNvSpPr txBox="1">
            <a:spLocks noChangeArrowheads="1"/>
          </p:cNvSpPr>
          <p:nvPr/>
        </p:nvSpPr>
        <p:spPr bwMode="auto">
          <a:xfrm>
            <a:off x="0" y="6499225"/>
            <a:ext cx="2819400" cy="366713"/>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FFFFFF"/>
                </a:solidFill>
              </a:rPr>
              <a:t>Jackson et al. 2005 (Science)</a:t>
            </a:r>
          </a:p>
        </p:txBody>
      </p:sp>
    </p:spTree>
    <p:extLst>
      <p:ext uri="{BB962C8B-B14F-4D97-AF65-F5344CB8AC3E}">
        <p14:creationId xmlns:p14="http://schemas.microsoft.com/office/powerpoint/2010/main" val="5441908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Canopy and atmospheric conductance</a:t>
            </a:r>
          </a:p>
        </p:txBody>
      </p:sp>
      <p:graphicFrame>
        <p:nvGraphicFramePr>
          <p:cNvPr id="5" name="Object 4"/>
          <p:cNvGraphicFramePr>
            <a:graphicFrameLocks noChangeAspect="1"/>
          </p:cNvGraphicFramePr>
          <p:nvPr>
            <p:extLst>
              <p:ext uri="{D42A27DB-BD31-4B8C-83A1-F6EECF244321}">
                <p14:modId xmlns:p14="http://schemas.microsoft.com/office/powerpoint/2010/main" val="1696527467"/>
              </p:ext>
            </p:extLst>
          </p:nvPr>
        </p:nvGraphicFramePr>
        <p:xfrm>
          <a:off x="685800" y="1371600"/>
          <a:ext cx="4533696" cy="1273572"/>
        </p:xfrm>
        <a:graphic>
          <a:graphicData uri="http://schemas.openxmlformats.org/presentationml/2006/ole">
            <mc:AlternateContent xmlns:mc="http://schemas.openxmlformats.org/markup-compatibility/2006">
              <mc:Choice xmlns:v="urn:schemas-microsoft-com:vml" Requires="v">
                <p:oleObj name="Equation" r:id="rId2" imgW="2666880" imgH="749160" progId="Equation.3">
                  <p:embed/>
                </p:oleObj>
              </mc:Choice>
              <mc:Fallback>
                <p:oleObj name="Equation" r:id="rId2" imgW="2666880" imgH="749160" progId="Equation.3">
                  <p:embed/>
                  <p:pic>
                    <p:nvPicPr>
                      <p:cNvPr id="5" name="Object 4"/>
                      <p:cNvPicPr>
                        <a:picLocks noChangeAspect="1" noChangeArrowheads="1"/>
                      </p:cNvPicPr>
                      <p:nvPr/>
                    </p:nvPicPr>
                    <p:blipFill>
                      <a:blip r:embed="rId3"/>
                      <a:srcRect/>
                      <a:stretch>
                        <a:fillRect/>
                      </a:stretch>
                    </p:blipFill>
                    <p:spPr bwMode="auto">
                      <a:xfrm>
                        <a:off x="685800" y="1371600"/>
                        <a:ext cx="4533696" cy="12735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ight Brace 6"/>
          <p:cNvSpPr/>
          <p:nvPr/>
        </p:nvSpPr>
        <p:spPr>
          <a:xfrm rot="5400000">
            <a:off x="1485900" y="2442269"/>
            <a:ext cx="304800" cy="838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8" name="Right Brace 7"/>
          <p:cNvSpPr/>
          <p:nvPr/>
        </p:nvSpPr>
        <p:spPr>
          <a:xfrm rot="5400000">
            <a:off x="3050355" y="1872293"/>
            <a:ext cx="304800" cy="197815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 name="Right Brace 8"/>
          <p:cNvSpPr/>
          <p:nvPr/>
        </p:nvSpPr>
        <p:spPr>
          <a:xfrm rot="5400000">
            <a:off x="4645456" y="2399598"/>
            <a:ext cx="304800"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mc:AlternateContent xmlns:mc="http://schemas.openxmlformats.org/markup-compatibility/2006" xmlns:a14="http://schemas.microsoft.com/office/drawing/2010/main">
        <mc:Choice Requires="a14">
          <p:sp>
            <p:nvSpPr>
              <p:cNvPr id="10" name="TextBox 9"/>
              <p:cNvSpPr txBox="1"/>
              <p:nvPr/>
            </p:nvSpPr>
            <p:spPr>
              <a:xfrm>
                <a:off x="609600" y="3146048"/>
                <a:ext cx="488076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solidFill>
                            <a:prstClr val="black"/>
                          </a:solidFill>
                          <a:latin typeface="Cambria Math"/>
                        </a:rPr>
                        <m:t>𝐸</m:t>
                      </m:r>
                      <m:r>
                        <a:rPr lang="en-US" sz="2000" i="1" smtClean="0">
                          <a:solidFill>
                            <a:prstClr val="black"/>
                          </a:solidFill>
                          <a:latin typeface="Cambria Math"/>
                        </a:rPr>
                        <m:t>=    </m:t>
                      </m:r>
                      <m:sSub>
                        <m:sSubPr>
                          <m:ctrlPr>
                            <a:rPr lang="en-US" sz="2000" i="1" smtClean="0">
                              <a:solidFill>
                                <a:prstClr val="black"/>
                              </a:solidFill>
                              <a:latin typeface="Cambria Math" panose="02040503050406030204" pitchFamily="18" charset="0"/>
                            </a:rPr>
                          </m:ctrlPr>
                        </m:sSubPr>
                        <m:e>
                          <m:r>
                            <a:rPr lang="en-US" sz="2000" i="1" smtClean="0">
                              <a:solidFill>
                                <a:prstClr val="black"/>
                              </a:solidFill>
                              <a:latin typeface="Cambria Math"/>
                            </a:rPr>
                            <m:t>𝐾</m:t>
                          </m:r>
                        </m:e>
                        <m:sub>
                          <m:r>
                            <a:rPr lang="en-US" sz="2000" i="1" smtClean="0">
                              <a:solidFill>
                                <a:prstClr val="black"/>
                              </a:solidFill>
                              <a:latin typeface="Cambria Math"/>
                            </a:rPr>
                            <m:t>𝑎𝑡</m:t>
                          </m:r>
                        </m:sub>
                      </m:sSub>
                      <m:r>
                        <a:rPr lang="en-US" sz="2000" i="1" smtClean="0">
                          <a:solidFill>
                            <a:prstClr val="black"/>
                          </a:solidFill>
                          <a:latin typeface="Cambria Math"/>
                        </a:rPr>
                        <m:t>   </m:t>
                      </m:r>
                      <m:sSub>
                        <m:sSubPr>
                          <m:ctrlPr>
                            <a:rPr lang="en-US" sz="2000" i="1" smtClean="0">
                              <a:solidFill>
                                <a:prstClr val="black"/>
                              </a:solidFill>
                              <a:latin typeface="Cambria Math" panose="02040503050406030204" pitchFamily="18" charset="0"/>
                            </a:rPr>
                          </m:ctrlPr>
                        </m:sSubPr>
                        <m:e>
                          <m:r>
                            <a:rPr lang="en-US" sz="2000" i="1" smtClean="0">
                              <a:solidFill>
                                <a:prstClr val="black"/>
                              </a:solidFill>
                              <a:latin typeface="Cambria Math"/>
                            </a:rPr>
                            <m:t>                   </m:t>
                          </m:r>
                          <m:r>
                            <a:rPr lang="en-US" sz="2000" i="1" smtClean="0">
                              <a:solidFill>
                                <a:prstClr val="black"/>
                              </a:solidFill>
                              <a:latin typeface="Cambria Math"/>
                            </a:rPr>
                            <m:t>𝐶</m:t>
                          </m:r>
                        </m:e>
                        <m:sub>
                          <m:r>
                            <a:rPr lang="en-US" sz="2000" i="1" smtClean="0">
                              <a:solidFill>
                                <a:prstClr val="black"/>
                              </a:solidFill>
                              <a:latin typeface="Cambria Math"/>
                            </a:rPr>
                            <m:t>𝑎𝑡</m:t>
                          </m:r>
                        </m:sub>
                      </m:sSub>
                      <m:r>
                        <a:rPr lang="en-US" sz="2000" i="1" smtClean="0">
                          <a:solidFill>
                            <a:prstClr val="black"/>
                          </a:solidFill>
                          <a:latin typeface="Cambria Math"/>
                        </a:rPr>
                        <m:t>                 </m:t>
                      </m:r>
                      <m:d>
                        <m:dPr>
                          <m:ctrlPr>
                            <a:rPr lang="en-US" sz="2000" i="1" smtClean="0">
                              <a:solidFill>
                                <a:prstClr val="black"/>
                              </a:solidFill>
                              <a:latin typeface="Cambria Math" panose="02040503050406030204" pitchFamily="18" charset="0"/>
                            </a:rPr>
                          </m:ctrlPr>
                        </m:dPr>
                        <m:e>
                          <m:sSub>
                            <m:sSubPr>
                              <m:ctrlPr>
                                <a:rPr lang="en-US" sz="2000" i="1" smtClean="0">
                                  <a:solidFill>
                                    <a:prstClr val="black"/>
                                  </a:solidFill>
                                  <a:latin typeface="Cambria Math" panose="02040503050406030204" pitchFamily="18" charset="0"/>
                                </a:rPr>
                              </m:ctrlPr>
                            </m:sSubPr>
                            <m:e>
                              <m:r>
                                <a:rPr lang="en-US" sz="2000" i="1" smtClean="0">
                                  <a:solidFill>
                                    <a:prstClr val="black"/>
                                  </a:solidFill>
                                  <a:latin typeface="Cambria Math"/>
                                </a:rPr>
                                <m:t>𝑒</m:t>
                              </m:r>
                            </m:e>
                            <m:sub>
                              <m:r>
                                <a:rPr lang="en-US" sz="2000" i="1" smtClean="0">
                                  <a:solidFill>
                                    <a:prstClr val="black"/>
                                  </a:solidFill>
                                  <a:latin typeface="Cambria Math"/>
                                </a:rPr>
                                <m:t>𝑠</m:t>
                              </m:r>
                            </m:sub>
                          </m:sSub>
                          <m:r>
                            <a:rPr lang="en-US" sz="2000" i="1" smtClean="0">
                              <a:solidFill>
                                <a:prstClr val="black"/>
                              </a:solidFill>
                              <a:latin typeface="Cambria Math"/>
                            </a:rPr>
                            <m:t>−</m:t>
                          </m:r>
                          <m:sSub>
                            <m:sSubPr>
                              <m:ctrlPr>
                                <a:rPr lang="en-US" sz="2000" i="1" smtClean="0">
                                  <a:solidFill>
                                    <a:prstClr val="black"/>
                                  </a:solidFill>
                                  <a:latin typeface="Cambria Math" panose="02040503050406030204" pitchFamily="18" charset="0"/>
                                </a:rPr>
                              </m:ctrlPr>
                            </m:sSubPr>
                            <m:e>
                              <m:r>
                                <a:rPr lang="en-US" sz="2000" i="1" smtClean="0">
                                  <a:solidFill>
                                    <a:prstClr val="black"/>
                                  </a:solidFill>
                                  <a:latin typeface="Cambria Math"/>
                                </a:rPr>
                                <m:t>𝑒</m:t>
                              </m:r>
                            </m:e>
                            <m:sub>
                              <m:r>
                                <a:rPr lang="en-US" sz="2000" i="1" smtClean="0">
                                  <a:solidFill>
                                    <a:prstClr val="black"/>
                                  </a:solidFill>
                                  <a:latin typeface="Cambria Math"/>
                                </a:rPr>
                                <m:t>𝑎</m:t>
                              </m:r>
                            </m:sub>
                          </m:sSub>
                        </m:e>
                      </m:d>
                    </m:oMath>
                  </m:oMathPara>
                </a14:m>
                <a:endParaRPr lang="en-US" sz="2000" dirty="0">
                  <a:solidFill>
                    <a:prstClr val="black"/>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09600" y="3146048"/>
                <a:ext cx="4880760" cy="40011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27177" y="3810000"/>
                <a:ext cx="3573799" cy="424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solidFill>
                            <a:prstClr val="black"/>
                          </a:solidFill>
                          <a:latin typeface="Cambria Math"/>
                        </a:rPr>
                        <m:t>𝐸𝑇</m:t>
                      </m:r>
                      <m:r>
                        <a:rPr lang="en-US" sz="2000" i="1" smtClean="0">
                          <a:solidFill>
                            <a:prstClr val="black"/>
                          </a:solidFill>
                          <a:latin typeface="Cambria Math"/>
                        </a:rPr>
                        <m:t>=</m:t>
                      </m:r>
                      <m:sSub>
                        <m:sSubPr>
                          <m:ctrlPr>
                            <a:rPr lang="en-US" sz="2000" i="1" smtClean="0">
                              <a:solidFill>
                                <a:prstClr val="black"/>
                              </a:solidFill>
                              <a:latin typeface="Cambria Math" panose="02040503050406030204" pitchFamily="18" charset="0"/>
                            </a:rPr>
                          </m:ctrlPr>
                        </m:sSubPr>
                        <m:e>
                          <m:r>
                            <a:rPr lang="en-US" sz="2000" i="1" smtClean="0">
                              <a:solidFill>
                                <a:prstClr val="black"/>
                              </a:solidFill>
                              <a:latin typeface="Cambria Math"/>
                            </a:rPr>
                            <m:t>𝐾</m:t>
                          </m:r>
                        </m:e>
                        <m:sub>
                          <m:r>
                            <a:rPr lang="en-US" sz="2000" i="1" smtClean="0">
                              <a:solidFill>
                                <a:prstClr val="black"/>
                              </a:solidFill>
                              <a:latin typeface="Cambria Math"/>
                            </a:rPr>
                            <m:t>𝑎𝑡</m:t>
                          </m:r>
                        </m:sub>
                      </m:sSub>
                      <m:r>
                        <a:rPr lang="en-US" sz="2000" i="1" smtClean="0">
                          <a:solidFill>
                            <a:prstClr val="black"/>
                          </a:solidFill>
                          <a:latin typeface="Cambria Math"/>
                        </a:rPr>
                        <m:t>   </m:t>
                      </m:r>
                      <m:sSub>
                        <m:sSubPr>
                          <m:ctrlPr>
                            <a:rPr lang="en-US" sz="2000" i="1" smtClean="0">
                              <a:solidFill>
                                <a:prstClr val="black"/>
                              </a:solidFill>
                              <a:latin typeface="Cambria Math" panose="02040503050406030204" pitchFamily="18" charset="0"/>
                            </a:rPr>
                          </m:ctrlPr>
                        </m:sSubPr>
                        <m:e>
                          <m:r>
                            <a:rPr lang="en-US" sz="2000" i="1" smtClean="0">
                              <a:solidFill>
                                <a:prstClr val="black"/>
                              </a:solidFill>
                              <a:latin typeface="Cambria Math"/>
                            </a:rPr>
                            <m:t>𝐶</m:t>
                          </m:r>
                        </m:e>
                        <m:sub>
                          <m:r>
                            <a:rPr lang="en-US" sz="2000" i="1" smtClean="0">
                              <a:solidFill>
                                <a:prstClr val="black"/>
                              </a:solidFill>
                              <a:latin typeface="Cambria Math"/>
                            </a:rPr>
                            <m:t>𝑒𝑓𝑓𝑒𝑐𝑡𝑖𝑣𝑒</m:t>
                          </m:r>
                        </m:sub>
                      </m:sSub>
                      <m:r>
                        <a:rPr lang="en-US" sz="2000" i="1" smtClean="0">
                          <a:solidFill>
                            <a:prstClr val="black"/>
                          </a:solidFill>
                          <a:latin typeface="Cambria Math"/>
                        </a:rPr>
                        <m:t>  </m:t>
                      </m:r>
                      <m:d>
                        <m:dPr>
                          <m:ctrlPr>
                            <a:rPr lang="en-US" sz="2000" i="1" smtClean="0">
                              <a:solidFill>
                                <a:prstClr val="black"/>
                              </a:solidFill>
                              <a:latin typeface="Cambria Math" panose="02040503050406030204" pitchFamily="18" charset="0"/>
                            </a:rPr>
                          </m:ctrlPr>
                        </m:dPr>
                        <m:e>
                          <m:sSub>
                            <m:sSubPr>
                              <m:ctrlPr>
                                <a:rPr lang="en-US" sz="2000" i="1" smtClean="0">
                                  <a:solidFill>
                                    <a:prstClr val="black"/>
                                  </a:solidFill>
                                  <a:latin typeface="Cambria Math" panose="02040503050406030204" pitchFamily="18" charset="0"/>
                                </a:rPr>
                              </m:ctrlPr>
                            </m:sSubPr>
                            <m:e>
                              <m:r>
                                <a:rPr lang="en-US" sz="2000" i="1" smtClean="0">
                                  <a:solidFill>
                                    <a:prstClr val="black"/>
                                  </a:solidFill>
                                  <a:latin typeface="Cambria Math"/>
                                </a:rPr>
                                <m:t>𝑒</m:t>
                              </m:r>
                            </m:e>
                            <m:sub>
                              <m:r>
                                <a:rPr lang="en-US" sz="2000" i="1" smtClean="0">
                                  <a:solidFill>
                                    <a:prstClr val="black"/>
                                  </a:solidFill>
                                  <a:latin typeface="Cambria Math"/>
                                </a:rPr>
                                <m:t>𝑠</m:t>
                              </m:r>
                            </m:sub>
                          </m:sSub>
                          <m:r>
                            <a:rPr lang="en-US" sz="2000" i="1" smtClean="0">
                              <a:solidFill>
                                <a:prstClr val="black"/>
                              </a:solidFill>
                              <a:latin typeface="Cambria Math"/>
                            </a:rPr>
                            <m:t>−</m:t>
                          </m:r>
                          <m:sSub>
                            <m:sSubPr>
                              <m:ctrlPr>
                                <a:rPr lang="en-US" sz="2000" i="1" smtClean="0">
                                  <a:solidFill>
                                    <a:prstClr val="black"/>
                                  </a:solidFill>
                                  <a:latin typeface="Cambria Math" panose="02040503050406030204" pitchFamily="18" charset="0"/>
                                </a:rPr>
                              </m:ctrlPr>
                            </m:sSubPr>
                            <m:e>
                              <m:r>
                                <a:rPr lang="en-US" sz="2000" i="1" smtClean="0">
                                  <a:solidFill>
                                    <a:prstClr val="black"/>
                                  </a:solidFill>
                                  <a:latin typeface="Cambria Math"/>
                                </a:rPr>
                                <m:t>𝑒</m:t>
                              </m:r>
                            </m:e>
                            <m:sub>
                              <m:r>
                                <a:rPr lang="en-US" sz="2000" i="1" smtClean="0">
                                  <a:solidFill>
                                    <a:prstClr val="black"/>
                                  </a:solidFill>
                                  <a:latin typeface="Cambria Math"/>
                                </a:rPr>
                                <m:t>𝑎</m:t>
                              </m:r>
                            </m:sub>
                          </m:sSub>
                        </m:e>
                      </m:d>
                    </m:oMath>
                  </m:oMathPara>
                </a14:m>
                <a:endParaRPr lang="en-US" sz="2000" dirty="0">
                  <a:solidFill>
                    <a:prstClr val="black"/>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27177" y="3810000"/>
                <a:ext cx="3573799" cy="424732"/>
              </a:xfrm>
              <a:prstGeom prst="rect">
                <a:avLst/>
              </a:prstGeom>
              <a:blipFill rotWithShape="1">
                <a:blip r:embed="rId6"/>
                <a:stretch>
                  <a:fillRect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82168" y="4463234"/>
                <a:ext cx="2748638" cy="7572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solidFill>
                                <a:prstClr val="black"/>
                              </a:solidFill>
                              <a:latin typeface="Cambria Math" panose="02040503050406030204" pitchFamily="18" charset="0"/>
                            </a:rPr>
                          </m:ctrlPr>
                        </m:fPr>
                        <m:num>
                          <m:r>
                            <a:rPr lang="en-US" sz="2000" i="1" smtClean="0">
                              <a:solidFill>
                                <a:prstClr val="black"/>
                              </a:solidFill>
                              <a:latin typeface="Cambria Math"/>
                            </a:rPr>
                            <m:t>1</m:t>
                          </m:r>
                        </m:num>
                        <m:den>
                          <m:sSub>
                            <m:sSubPr>
                              <m:ctrlPr>
                                <a:rPr lang="en-US" sz="2000" i="1" smtClean="0">
                                  <a:solidFill>
                                    <a:prstClr val="black"/>
                                  </a:solidFill>
                                  <a:latin typeface="Cambria Math" panose="02040503050406030204" pitchFamily="18" charset="0"/>
                                </a:rPr>
                              </m:ctrlPr>
                            </m:sSubPr>
                            <m:e>
                              <m:r>
                                <a:rPr lang="en-US" sz="2000" i="1" smtClean="0">
                                  <a:solidFill>
                                    <a:prstClr val="black"/>
                                  </a:solidFill>
                                  <a:latin typeface="Cambria Math"/>
                                </a:rPr>
                                <m:t>𝐶</m:t>
                              </m:r>
                            </m:e>
                            <m:sub>
                              <m:r>
                                <a:rPr lang="en-US" sz="2000" i="1" smtClean="0">
                                  <a:solidFill>
                                    <a:prstClr val="black"/>
                                  </a:solidFill>
                                  <a:latin typeface="Cambria Math"/>
                                </a:rPr>
                                <m:t>𝑒𝑓𝑓𝑒𝑐𝑡𝑖𝑣𝑒</m:t>
                              </m:r>
                            </m:sub>
                          </m:sSub>
                        </m:den>
                      </m:f>
                      <m:r>
                        <a:rPr lang="en-US" sz="2000" i="1" smtClean="0">
                          <a:solidFill>
                            <a:prstClr val="black"/>
                          </a:solidFill>
                          <a:latin typeface="Cambria Math"/>
                        </a:rPr>
                        <m:t>=</m:t>
                      </m:r>
                      <m:f>
                        <m:fPr>
                          <m:ctrlPr>
                            <a:rPr lang="en-US" sz="2000" i="1" smtClean="0">
                              <a:solidFill>
                                <a:prstClr val="black"/>
                              </a:solidFill>
                              <a:latin typeface="Cambria Math" panose="02040503050406030204" pitchFamily="18" charset="0"/>
                            </a:rPr>
                          </m:ctrlPr>
                        </m:fPr>
                        <m:num>
                          <m:r>
                            <a:rPr lang="en-US" sz="2000" i="1" smtClean="0">
                              <a:solidFill>
                                <a:prstClr val="black"/>
                              </a:solidFill>
                              <a:latin typeface="Cambria Math"/>
                            </a:rPr>
                            <m:t>1</m:t>
                          </m:r>
                        </m:num>
                        <m:den>
                          <m:sSub>
                            <m:sSubPr>
                              <m:ctrlPr>
                                <a:rPr lang="en-US" sz="2000" i="1" smtClean="0">
                                  <a:solidFill>
                                    <a:prstClr val="black"/>
                                  </a:solidFill>
                                  <a:latin typeface="Cambria Math" panose="02040503050406030204" pitchFamily="18" charset="0"/>
                                </a:rPr>
                              </m:ctrlPr>
                            </m:sSubPr>
                            <m:e>
                              <m:r>
                                <a:rPr lang="en-US" sz="2000" i="1" smtClean="0">
                                  <a:solidFill>
                                    <a:prstClr val="black"/>
                                  </a:solidFill>
                                  <a:latin typeface="Cambria Math"/>
                                </a:rPr>
                                <m:t>𝐶</m:t>
                              </m:r>
                            </m:e>
                            <m:sub>
                              <m:r>
                                <a:rPr lang="en-US" sz="2000" i="1" smtClean="0">
                                  <a:solidFill>
                                    <a:prstClr val="black"/>
                                  </a:solidFill>
                                  <a:latin typeface="Cambria Math"/>
                                </a:rPr>
                                <m:t>𝑎𝑡</m:t>
                              </m:r>
                            </m:sub>
                          </m:sSub>
                        </m:den>
                      </m:f>
                      <m:r>
                        <a:rPr lang="en-US" sz="2000" i="1" smtClean="0">
                          <a:solidFill>
                            <a:prstClr val="black"/>
                          </a:solidFill>
                          <a:latin typeface="Cambria Math"/>
                        </a:rPr>
                        <m:t>+</m:t>
                      </m:r>
                      <m:f>
                        <m:fPr>
                          <m:ctrlPr>
                            <a:rPr lang="en-US" sz="2000" i="1" smtClean="0">
                              <a:solidFill>
                                <a:prstClr val="black"/>
                              </a:solidFill>
                              <a:latin typeface="Cambria Math" panose="02040503050406030204" pitchFamily="18" charset="0"/>
                            </a:rPr>
                          </m:ctrlPr>
                        </m:fPr>
                        <m:num>
                          <m:r>
                            <a:rPr lang="en-US" sz="2000" i="1" smtClean="0">
                              <a:solidFill>
                                <a:prstClr val="black"/>
                              </a:solidFill>
                              <a:latin typeface="Cambria Math"/>
                            </a:rPr>
                            <m:t>1</m:t>
                          </m:r>
                        </m:num>
                        <m:den>
                          <m:sSub>
                            <m:sSubPr>
                              <m:ctrlPr>
                                <a:rPr lang="en-US" sz="2000" i="1" smtClean="0">
                                  <a:solidFill>
                                    <a:prstClr val="black"/>
                                  </a:solidFill>
                                  <a:latin typeface="Cambria Math" panose="02040503050406030204" pitchFamily="18" charset="0"/>
                                </a:rPr>
                              </m:ctrlPr>
                            </m:sSubPr>
                            <m:e>
                              <m:r>
                                <a:rPr lang="en-US" sz="2000" i="1" smtClean="0">
                                  <a:solidFill>
                                    <a:prstClr val="black"/>
                                  </a:solidFill>
                                  <a:latin typeface="Cambria Math"/>
                                </a:rPr>
                                <m:t>𝐶</m:t>
                              </m:r>
                            </m:e>
                            <m:sub>
                              <m:r>
                                <a:rPr lang="en-US" sz="2000" i="1" smtClean="0">
                                  <a:solidFill>
                                    <a:prstClr val="black"/>
                                  </a:solidFill>
                                  <a:latin typeface="Cambria Math"/>
                                </a:rPr>
                                <m:t>𝑐𝑎𝑛</m:t>
                              </m:r>
                            </m:sub>
                          </m:sSub>
                        </m:den>
                      </m:f>
                    </m:oMath>
                  </m:oMathPara>
                </a14:m>
                <a:endParaRPr lang="en-US" sz="2000" dirty="0">
                  <a:solidFill>
                    <a:prstClr val="black"/>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82168" y="4463234"/>
                <a:ext cx="2748638" cy="757259"/>
              </a:xfrm>
              <a:prstGeom prst="rect">
                <a:avLst/>
              </a:prstGeom>
              <a:blipFill rotWithShape="1">
                <a:blip r:embed="rId7"/>
                <a:stretch>
                  <a:fillRect/>
                </a:stretch>
              </a:blipFill>
            </p:spPr>
            <p:txBody>
              <a:bodyPr/>
              <a:lstStyle/>
              <a:p>
                <a:r>
                  <a:rPr lang="en-US">
                    <a:noFill/>
                  </a:rPr>
                  <a:t> </a:t>
                </a:r>
              </a:p>
            </p:txBody>
          </p:sp>
        </mc:Fallback>
      </mc:AlternateContent>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1840110"/>
            <a:ext cx="2028324" cy="1801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629400" y="1371600"/>
            <a:ext cx="1977016" cy="369332"/>
          </a:xfrm>
          <a:prstGeom prst="rect">
            <a:avLst/>
          </a:prstGeom>
          <a:noFill/>
        </p:spPr>
        <p:txBody>
          <a:bodyPr wrap="none" rtlCol="0">
            <a:spAutoFit/>
          </a:bodyPr>
          <a:lstStyle/>
          <a:p>
            <a:r>
              <a:rPr lang="en-US" dirty="0">
                <a:solidFill>
                  <a:prstClr val="black"/>
                </a:solidFill>
              </a:rPr>
              <a:t>Resistance Analogy</a:t>
            </a:r>
          </a:p>
        </p:txBody>
      </p:sp>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1832" y="3617452"/>
            <a:ext cx="2172152" cy="286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6" name="TextBox 15"/>
              <p:cNvSpPr txBox="1"/>
              <p:nvPr/>
            </p:nvSpPr>
            <p:spPr>
              <a:xfrm>
                <a:off x="701040" y="5486400"/>
                <a:ext cx="2567818" cy="424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prstClr val="black"/>
                              </a:solidFill>
                              <a:latin typeface="Cambria Math" panose="02040503050406030204" pitchFamily="18" charset="0"/>
                            </a:rPr>
                          </m:ctrlPr>
                        </m:sSubPr>
                        <m:e>
                          <m:r>
                            <a:rPr lang="en-US" sz="2000" i="1" smtClean="0">
                              <a:solidFill>
                                <a:prstClr val="black"/>
                              </a:solidFill>
                              <a:latin typeface="Cambria Math"/>
                            </a:rPr>
                            <m:t>𝐶</m:t>
                          </m:r>
                        </m:e>
                        <m:sub>
                          <m:r>
                            <a:rPr lang="en-US" sz="2000" i="1" smtClean="0">
                              <a:solidFill>
                                <a:prstClr val="black"/>
                              </a:solidFill>
                              <a:latin typeface="Cambria Math"/>
                            </a:rPr>
                            <m:t>𝑐𝑎𝑛</m:t>
                          </m:r>
                        </m:sub>
                      </m:sSub>
                      <m:r>
                        <a:rPr lang="en-US" sz="2000" i="1" smtClean="0">
                          <a:solidFill>
                            <a:prstClr val="black"/>
                          </a:solidFill>
                          <a:latin typeface="Cambria Math"/>
                        </a:rPr>
                        <m:t>=</m:t>
                      </m:r>
                      <m:sSub>
                        <m:sSubPr>
                          <m:ctrlPr>
                            <a:rPr lang="en-US" sz="2000" i="1" smtClean="0">
                              <a:solidFill>
                                <a:prstClr val="black"/>
                              </a:solidFill>
                              <a:latin typeface="Cambria Math" panose="02040503050406030204" pitchFamily="18" charset="0"/>
                            </a:rPr>
                          </m:ctrlPr>
                        </m:sSubPr>
                        <m:e>
                          <m:r>
                            <a:rPr lang="en-US" sz="2000" i="1" smtClean="0">
                              <a:solidFill>
                                <a:prstClr val="black"/>
                              </a:solidFill>
                              <a:latin typeface="Cambria Math"/>
                            </a:rPr>
                            <m:t>𝑓</m:t>
                          </m:r>
                        </m:e>
                        <m:sub>
                          <m:r>
                            <a:rPr lang="en-US" sz="2000" i="1" smtClean="0">
                              <a:solidFill>
                                <a:prstClr val="black"/>
                              </a:solidFill>
                              <a:latin typeface="Cambria Math"/>
                            </a:rPr>
                            <m:t>𝑠</m:t>
                          </m:r>
                        </m:sub>
                      </m:sSub>
                      <m:r>
                        <a:rPr lang="en-US" sz="2000" i="1" smtClean="0">
                          <a:solidFill>
                            <a:prstClr val="black"/>
                          </a:solidFill>
                          <a:latin typeface="Cambria Math"/>
                          <a:ea typeface="Cambria Math"/>
                        </a:rPr>
                        <m:t>∙</m:t>
                      </m:r>
                      <m:r>
                        <a:rPr lang="en-US" sz="2000" i="1" smtClean="0">
                          <a:solidFill>
                            <a:prstClr val="black"/>
                          </a:solidFill>
                          <a:latin typeface="Cambria Math"/>
                          <a:ea typeface="Cambria Math"/>
                        </a:rPr>
                        <m:t>𝐿𝐴𝐼</m:t>
                      </m:r>
                      <m:r>
                        <a:rPr lang="en-US" sz="2000" i="1" smtClean="0">
                          <a:solidFill>
                            <a:prstClr val="black"/>
                          </a:solidFill>
                          <a:latin typeface="Cambria Math"/>
                          <a:ea typeface="Cambria Math"/>
                        </a:rPr>
                        <m:t>∙</m:t>
                      </m:r>
                      <m:sSub>
                        <m:sSubPr>
                          <m:ctrlPr>
                            <a:rPr lang="en-US" sz="2000" i="1" smtClean="0">
                              <a:solidFill>
                                <a:prstClr val="black"/>
                              </a:solidFill>
                              <a:latin typeface="Cambria Math" panose="02040503050406030204" pitchFamily="18" charset="0"/>
                              <a:ea typeface="Cambria Math"/>
                            </a:rPr>
                          </m:ctrlPr>
                        </m:sSubPr>
                        <m:e>
                          <m:r>
                            <a:rPr lang="en-US" sz="2000" i="1" smtClean="0">
                              <a:solidFill>
                                <a:prstClr val="black"/>
                              </a:solidFill>
                              <a:latin typeface="Cambria Math"/>
                              <a:ea typeface="Cambria Math"/>
                            </a:rPr>
                            <m:t>𝐶</m:t>
                          </m:r>
                        </m:e>
                        <m:sub>
                          <m:r>
                            <a:rPr lang="en-US" sz="2000" i="1" smtClean="0">
                              <a:solidFill>
                                <a:prstClr val="black"/>
                              </a:solidFill>
                              <a:latin typeface="Cambria Math"/>
                              <a:ea typeface="Cambria Math"/>
                            </a:rPr>
                            <m:t>𝑙𝑒𝑎𝑓</m:t>
                          </m:r>
                        </m:sub>
                      </m:sSub>
                    </m:oMath>
                  </m:oMathPara>
                </a14:m>
                <a:endParaRPr lang="en-US" sz="2000" dirty="0">
                  <a:solidFill>
                    <a:prstClr val="black"/>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01040" y="5486400"/>
                <a:ext cx="2567818" cy="424732"/>
              </a:xfrm>
              <a:prstGeom prst="rect">
                <a:avLst/>
              </a:prstGeom>
              <a:blipFill rotWithShape="1">
                <a:blip r:embed="rId10"/>
                <a:stretch>
                  <a:fillRect b="-8571"/>
                </a:stretch>
              </a:blipFill>
            </p:spPr>
            <p:txBody>
              <a:bodyPr/>
              <a:lstStyle/>
              <a:p>
                <a:r>
                  <a:rPr lang="en-US">
                    <a:noFill/>
                  </a:rPr>
                  <a:t> </a:t>
                </a:r>
              </a:p>
            </p:txBody>
          </p:sp>
        </mc:Fallback>
      </mc:AlternateContent>
      <p:pic>
        <p:nvPicPr>
          <p:cNvPr id="308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2040" y="4234732"/>
            <a:ext cx="2667000" cy="225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3844440" y="6490850"/>
            <a:ext cx="2362200" cy="276999"/>
          </a:xfrm>
          <a:prstGeom prst="rect">
            <a:avLst/>
          </a:prstGeom>
        </p:spPr>
        <p:txBody>
          <a:bodyPr wrap="square">
            <a:spAutoFit/>
          </a:bodyPr>
          <a:lstStyle/>
          <a:p>
            <a:r>
              <a:rPr lang="en-US" sz="1200" dirty="0">
                <a:solidFill>
                  <a:prstClr val="white">
                    <a:lumMod val="50000"/>
                  </a:prstClr>
                </a:solidFill>
              </a:rPr>
              <a:t>from </a:t>
            </a:r>
            <a:r>
              <a:rPr lang="en-US" sz="1200" dirty="0" err="1">
                <a:solidFill>
                  <a:prstClr val="white">
                    <a:lumMod val="50000"/>
                  </a:prstClr>
                </a:solidFill>
              </a:rPr>
              <a:t>Shuttleworth</a:t>
            </a:r>
            <a:r>
              <a:rPr lang="en-US" sz="1200" dirty="0">
                <a:solidFill>
                  <a:prstClr val="white">
                    <a:lumMod val="50000"/>
                  </a:prstClr>
                </a:solidFill>
              </a:rPr>
              <a:t> 1993</a:t>
            </a:r>
          </a:p>
        </p:txBody>
      </p:sp>
      <p:sp>
        <p:nvSpPr>
          <p:cNvPr id="19" name="Rectangle 18"/>
          <p:cNvSpPr/>
          <p:nvPr/>
        </p:nvSpPr>
        <p:spPr>
          <a:xfrm>
            <a:off x="6781800" y="6496410"/>
            <a:ext cx="2362200" cy="276999"/>
          </a:xfrm>
          <a:prstGeom prst="rect">
            <a:avLst/>
          </a:prstGeom>
        </p:spPr>
        <p:txBody>
          <a:bodyPr wrap="square">
            <a:spAutoFit/>
          </a:bodyPr>
          <a:lstStyle/>
          <a:p>
            <a:r>
              <a:rPr lang="en-US" sz="1200" dirty="0">
                <a:solidFill>
                  <a:prstClr val="white">
                    <a:lumMod val="50000"/>
                  </a:prstClr>
                </a:solidFill>
              </a:rPr>
              <a:t>from </a:t>
            </a:r>
            <a:r>
              <a:rPr lang="en-US" sz="1200" dirty="0" err="1">
                <a:solidFill>
                  <a:prstClr val="white">
                    <a:lumMod val="50000"/>
                  </a:prstClr>
                </a:solidFill>
              </a:rPr>
              <a:t>Dingman</a:t>
            </a:r>
            <a:r>
              <a:rPr lang="en-US" sz="1200" dirty="0">
                <a:solidFill>
                  <a:prstClr val="white">
                    <a:lumMod val="50000"/>
                  </a:prstClr>
                </a:solidFill>
              </a:rPr>
              <a:t> (2002)</a:t>
            </a:r>
          </a:p>
        </p:txBody>
      </p:sp>
    </p:spTree>
    <p:extLst>
      <p:ext uri="{BB962C8B-B14F-4D97-AF65-F5344CB8AC3E}">
        <p14:creationId xmlns:p14="http://schemas.microsoft.com/office/powerpoint/2010/main" val="4152158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92" y="76200"/>
            <a:ext cx="9124308" cy="684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69015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399"/>
            <a:ext cx="8915400" cy="668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5721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0025"/>
            <a:ext cx="8610600"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818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0" y="-23648"/>
            <a:ext cx="8972319" cy="672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738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1450"/>
            <a:ext cx="8686800" cy="651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638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599"/>
            <a:ext cx="8686800" cy="6515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36185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636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9416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Penman-</a:t>
            </a:r>
            <a:r>
              <a:rPr lang="en-US" dirty="0" err="1"/>
              <a:t>Monteith</a:t>
            </a:r>
            <a:r>
              <a:rPr lang="en-US" dirty="0"/>
              <a:t> Model</a:t>
            </a:r>
          </a:p>
        </p:txBody>
      </p:sp>
      <mc:AlternateContent xmlns:mc="http://schemas.openxmlformats.org/markup-compatibility/2006" xmlns:a14="http://schemas.microsoft.com/office/drawing/2010/main">
        <mc:Choice Requires="a14">
          <p:sp>
            <p:nvSpPr>
              <p:cNvPr id="5" name="Rectangle 4"/>
              <p:cNvSpPr/>
              <p:nvPr/>
            </p:nvSpPr>
            <p:spPr>
              <a:xfrm>
                <a:off x="533400" y="1981200"/>
                <a:ext cx="4328173" cy="7281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a:rPr>
                        <m:t>𝐸</m:t>
                      </m:r>
                      <m:r>
                        <a:rPr lang="en-US" i="1">
                          <a:solidFill>
                            <a:prstClr val="black"/>
                          </a:solidFill>
                          <a:latin typeface="Cambria Math"/>
                        </a:rPr>
                        <m:t>=</m:t>
                      </m:r>
                      <m:f>
                        <m:fPr>
                          <m:ctrlPr>
                            <a:rPr lang="en-US" i="1">
                              <a:solidFill>
                                <a:prstClr val="black"/>
                              </a:solidFill>
                              <a:latin typeface="Cambria Math" panose="02040503050406030204" pitchFamily="18" charset="0"/>
                            </a:rPr>
                          </m:ctrlPr>
                        </m:fPr>
                        <m:num>
                          <m:r>
                            <a:rPr lang="en-US" i="1">
                              <a:solidFill>
                                <a:prstClr val="black"/>
                              </a:solidFill>
                              <a:latin typeface="Cambria Math"/>
                            </a:rPr>
                            <m:t>∆∙</m:t>
                          </m:r>
                          <m:d>
                            <m:dPr>
                              <m:ctrlPr>
                                <a:rPr lang="en-US" i="1">
                                  <a:solidFill>
                                    <a:prstClr val="black"/>
                                  </a:solidFill>
                                  <a:latin typeface="Cambria Math" panose="02040503050406030204" pitchFamily="18" charset="0"/>
                                </a:rPr>
                              </m:ctrlPr>
                            </m:dPr>
                            <m:e>
                              <m:r>
                                <a:rPr lang="en-US" i="1">
                                  <a:solidFill>
                                    <a:prstClr val="black"/>
                                  </a:solidFill>
                                  <a:latin typeface="Cambria Math"/>
                                </a:rPr>
                                <m:t>𝐾</m:t>
                              </m:r>
                              <m:r>
                                <a:rPr lang="en-US" i="1">
                                  <a:solidFill>
                                    <a:prstClr val="black"/>
                                  </a:solidFill>
                                  <a:latin typeface="Cambria Math"/>
                                </a:rPr>
                                <m:t>+</m:t>
                              </m:r>
                              <m:r>
                                <a:rPr lang="en-US" i="1">
                                  <a:solidFill>
                                    <a:prstClr val="black"/>
                                  </a:solidFill>
                                  <a:latin typeface="Cambria Math"/>
                                </a:rPr>
                                <m:t>𝐿</m:t>
                              </m:r>
                            </m:e>
                          </m:d>
                          <m:r>
                            <a:rPr lang="en-US" i="1">
                              <a:solidFill>
                                <a:prstClr val="black"/>
                              </a:solidFill>
                              <a:latin typeface="Cambria Math"/>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𝜌</m:t>
                              </m:r>
                            </m:e>
                            <m:sub>
                              <m:r>
                                <a:rPr lang="en-US" i="1">
                                  <a:solidFill>
                                    <a:prstClr val="black"/>
                                  </a:solidFill>
                                  <a:latin typeface="Cambria Math"/>
                                </a:rPr>
                                <m:t>𝑎</m:t>
                              </m:r>
                            </m:sub>
                          </m:sSub>
                          <m:r>
                            <a:rPr lang="en-US" i="1">
                              <a:solidFill>
                                <a:prstClr val="black"/>
                              </a:solidFill>
                              <a:latin typeface="Cambria Math"/>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𝑐</m:t>
                              </m:r>
                            </m:e>
                            <m:sub>
                              <m:r>
                                <a:rPr lang="en-US" i="1">
                                  <a:solidFill>
                                    <a:prstClr val="black"/>
                                  </a:solidFill>
                                  <a:latin typeface="Cambria Math"/>
                                </a:rPr>
                                <m:t>𝑎</m:t>
                              </m:r>
                            </m:sub>
                          </m:sSub>
                          <m:sSub>
                            <m:sSubPr>
                              <m:ctrlPr>
                                <a:rPr lang="en-US" i="1">
                                  <a:solidFill>
                                    <a:prstClr val="black"/>
                                  </a:solidFill>
                                  <a:latin typeface="Cambria Math" panose="02040503050406030204" pitchFamily="18" charset="0"/>
                                </a:rPr>
                              </m:ctrlPr>
                            </m:sSubPr>
                            <m:e>
                              <m:r>
                                <a:rPr lang="en-US" i="1">
                                  <a:solidFill>
                                    <a:prstClr val="black"/>
                                  </a:solidFill>
                                  <a:latin typeface="Cambria Math"/>
                                </a:rPr>
                                <m:t>∙</m:t>
                              </m:r>
                              <m:r>
                                <a:rPr lang="en-US" i="1">
                                  <a:solidFill>
                                    <a:prstClr val="black"/>
                                  </a:solidFill>
                                  <a:latin typeface="Cambria Math"/>
                                </a:rPr>
                                <m:t>𝐶</m:t>
                              </m:r>
                            </m:e>
                            <m:sub>
                              <m:r>
                                <a:rPr lang="en-US" i="1">
                                  <a:solidFill>
                                    <a:prstClr val="black"/>
                                  </a:solidFill>
                                  <a:latin typeface="Cambria Math"/>
                                </a:rPr>
                                <m:t>𝑎𝑡</m:t>
                              </m:r>
                            </m:sub>
                          </m:sSub>
                          <m:r>
                            <a:rPr lang="en-US" i="1">
                              <a:solidFill>
                                <a:prstClr val="black"/>
                              </a:solidFill>
                              <a:latin typeface="Cambria Math"/>
                            </a:rPr>
                            <m:t>∙</m:t>
                          </m:r>
                          <m:sSubSup>
                            <m:sSubSupPr>
                              <m:ctrlPr>
                                <a:rPr lang="en-US" i="1">
                                  <a:solidFill>
                                    <a:prstClr val="black"/>
                                  </a:solidFill>
                                  <a:latin typeface="Cambria Math" panose="02040503050406030204" pitchFamily="18" charset="0"/>
                                </a:rPr>
                              </m:ctrlPr>
                            </m:sSubSupPr>
                            <m:e>
                              <m:r>
                                <a:rPr lang="en-US" i="1">
                                  <a:solidFill>
                                    <a:prstClr val="black"/>
                                  </a:solidFill>
                                  <a:latin typeface="Cambria Math"/>
                                </a:rPr>
                                <m:t>𝑒</m:t>
                              </m:r>
                            </m:e>
                            <m:sub>
                              <m:r>
                                <a:rPr lang="en-US" i="1">
                                  <a:solidFill>
                                    <a:prstClr val="black"/>
                                  </a:solidFill>
                                  <a:latin typeface="Cambria Math"/>
                                </a:rPr>
                                <m:t>𝑎</m:t>
                              </m:r>
                            </m:sub>
                            <m:sup>
                              <m:r>
                                <a:rPr lang="en-US" i="1">
                                  <a:solidFill>
                                    <a:prstClr val="black"/>
                                  </a:solidFill>
                                  <a:latin typeface="Cambria Math"/>
                                </a:rPr>
                                <m:t>∗</m:t>
                              </m:r>
                            </m:sup>
                          </m:sSubSup>
                          <m:d>
                            <m:dPr>
                              <m:ctrlPr>
                                <a:rPr lang="en-US" i="1">
                                  <a:solidFill>
                                    <a:prstClr val="black"/>
                                  </a:solidFill>
                                  <a:latin typeface="Cambria Math" panose="02040503050406030204" pitchFamily="18" charset="0"/>
                                </a:rPr>
                              </m:ctrlPr>
                            </m:dPr>
                            <m:e>
                              <m:r>
                                <a:rPr lang="en-US" i="1">
                                  <a:solidFill>
                                    <a:prstClr val="black"/>
                                  </a:solidFill>
                                  <a:latin typeface="Cambria Math"/>
                                </a:rPr>
                                <m:t>1−</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𝑊</m:t>
                                  </m:r>
                                </m:e>
                                <m:sub>
                                  <m:r>
                                    <a:rPr lang="en-US" i="1">
                                      <a:solidFill>
                                        <a:prstClr val="black"/>
                                      </a:solidFill>
                                      <a:latin typeface="Cambria Math"/>
                                    </a:rPr>
                                    <m:t>𝑎</m:t>
                                  </m:r>
                                </m:sub>
                              </m:sSub>
                            </m:e>
                          </m:d>
                        </m:num>
                        <m:den>
                          <m:sSub>
                            <m:sSubPr>
                              <m:ctrlPr>
                                <a:rPr lang="en-US" i="1">
                                  <a:solidFill>
                                    <a:prstClr val="black"/>
                                  </a:solidFill>
                                  <a:latin typeface="Cambria Math" panose="02040503050406030204" pitchFamily="18" charset="0"/>
                                </a:rPr>
                              </m:ctrlPr>
                            </m:sSubPr>
                            <m:e>
                              <m:r>
                                <a:rPr lang="en-US" i="1">
                                  <a:solidFill>
                                    <a:prstClr val="black"/>
                                  </a:solidFill>
                                  <a:latin typeface="Cambria Math"/>
                                </a:rPr>
                                <m:t>𝜌</m:t>
                              </m:r>
                            </m:e>
                            <m:sub>
                              <m:r>
                                <a:rPr lang="en-US" i="1">
                                  <a:solidFill>
                                    <a:prstClr val="black"/>
                                  </a:solidFill>
                                  <a:latin typeface="Cambria Math"/>
                                </a:rPr>
                                <m:t>𝑤</m:t>
                              </m:r>
                            </m:sub>
                          </m:sSub>
                          <m:r>
                            <a:rPr lang="en-US" i="1">
                              <a:solidFill>
                                <a:prstClr val="black"/>
                              </a:solidFill>
                              <a:latin typeface="Cambria Math"/>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𝜆</m:t>
                              </m:r>
                            </m:e>
                            <m:sub>
                              <m:r>
                                <a:rPr lang="en-US" i="1">
                                  <a:solidFill>
                                    <a:prstClr val="black"/>
                                  </a:solidFill>
                                  <a:latin typeface="Cambria Math"/>
                                </a:rPr>
                                <m:t>𝑣</m:t>
                              </m:r>
                            </m:sub>
                          </m:sSub>
                          <m:r>
                            <a:rPr lang="en-US" i="1">
                              <a:solidFill>
                                <a:prstClr val="black"/>
                              </a:solidFill>
                              <a:latin typeface="Cambria Math"/>
                            </a:rPr>
                            <m:t>∙</m:t>
                          </m:r>
                          <m:d>
                            <m:dPr>
                              <m:ctrlPr>
                                <a:rPr lang="en-US" i="1">
                                  <a:solidFill>
                                    <a:prstClr val="black"/>
                                  </a:solidFill>
                                  <a:latin typeface="Cambria Math" panose="02040503050406030204" pitchFamily="18" charset="0"/>
                                </a:rPr>
                              </m:ctrlPr>
                            </m:dPr>
                            <m:e>
                              <m:r>
                                <a:rPr lang="en-US" i="1">
                                  <a:solidFill>
                                    <a:prstClr val="black"/>
                                  </a:solidFill>
                                  <a:latin typeface="Cambria Math"/>
                                </a:rPr>
                                <m:t>∆+</m:t>
                              </m:r>
                              <m:r>
                                <a:rPr lang="en-US" i="1">
                                  <a:solidFill>
                                    <a:prstClr val="black"/>
                                  </a:solidFill>
                                  <a:latin typeface="Cambria Math"/>
                                </a:rPr>
                                <m:t>𝛾</m:t>
                              </m:r>
                            </m:e>
                          </m:d>
                        </m:den>
                      </m:f>
                    </m:oMath>
                  </m:oMathPara>
                </a14:m>
                <a:endParaRPr lang="en-US" dirty="0">
                  <a:solidFill>
                    <a:prstClr val="black"/>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533400" y="1981200"/>
                <a:ext cx="4328173" cy="728148"/>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09600" y="3200400"/>
                <a:ext cx="4466030" cy="10471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a:rPr>
                        <m:t>𝐸𝑇</m:t>
                      </m:r>
                      <m:r>
                        <a:rPr lang="en-US" i="1">
                          <a:solidFill>
                            <a:prstClr val="black"/>
                          </a:solidFill>
                          <a:latin typeface="Cambria Math"/>
                        </a:rPr>
                        <m:t>=</m:t>
                      </m:r>
                      <m:f>
                        <m:fPr>
                          <m:ctrlPr>
                            <a:rPr lang="en-US" i="1">
                              <a:solidFill>
                                <a:prstClr val="black"/>
                              </a:solidFill>
                              <a:latin typeface="Cambria Math" panose="02040503050406030204" pitchFamily="18" charset="0"/>
                            </a:rPr>
                          </m:ctrlPr>
                        </m:fPr>
                        <m:num>
                          <m:r>
                            <a:rPr lang="en-US" i="1">
                              <a:solidFill>
                                <a:prstClr val="black"/>
                              </a:solidFill>
                              <a:latin typeface="Cambria Math"/>
                            </a:rPr>
                            <m:t>∆∙</m:t>
                          </m:r>
                          <m:d>
                            <m:dPr>
                              <m:ctrlPr>
                                <a:rPr lang="en-US" i="1">
                                  <a:solidFill>
                                    <a:prstClr val="black"/>
                                  </a:solidFill>
                                  <a:latin typeface="Cambria Math" panose="02040503050406030204" pitchFamily="18" charset="0"/>
                                </a:rPr>
                              </m:ctrlPr>
                            </m:dPr>
                            <m:e>
                              <m:r>
                                <a:rPr lang="en-US" i="1">
                                  <a:solidFill>
                                    <a:prstClr val="black"/>
                                  </a:solidFill>
                                  <a:latin typeface="Cambria Math"/>
                                </a:rPr>
                                <m:t>𝐾</m:t>
                              </m:r>
                              <m:r>
                                <a:rPr lang="en-US" i="1">
                                  <a:solidFill>
                                    <a:prstClr val="black"/>
                                  </a:solidFill>
                                  <a:latin typeface="Cambria Math"/>
                                </a:rPr>
                                <m:t>+</m:t>
                              </m:r>
                              <m:r>
                                <a:rPr lang="en-US" i="1">
                                  <a:solidFill>
                                    <a:prstClr val="black"/>
                                  </a:solidFill>
                                  <a:latin typeface="Cambria Math"/>
                                </a:rPr>
                                <m:t>𝐿</m:t>
                              </m:r>
                            </m:e>
                          </m:d>
                          <m:r>
                            <a:rPr lang="en-US" i="1">
                              <a:solidFill>
                                <a:prstClr val="black"/>
                              </a:solidFill>
                              <a:latin typeface="Cambria Math"/>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𝜌</m:t>
                              </m:r>
                            </m:e>
                            <m:sub>
                              <m:r>
                                <a:rPr lang="en-US" i="1">
                                  <a:solidFill>
                                    <a:prstClr val="black"/>
                                  </a:solidFill>
                                  <a:latin typeface="Cambria Math"/>
                                </a:rPr>
                                <m:t>𝑎</m:t>
                              </m:r>
                            </m:sub>
                          </m:sSub>
                          <m:r>
                            <a:rPr lang="en-US" i="1">
                              <a:solidFill>
                                <a:prstClr val="black"/>
                              </a:solidFill>
                              <a:latin typeface="Cambria Math"/>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𝑐</m:t>
                              </m:r>
                            </m:e>
                            <m:sub>
                              <m:r>
                                <a:rPr lang="en-US" i="1">
                                  <a:solidFill>
                                    <a:prstClr val="black"/>
                                  </a:solidFill>
                                  <a:latin typeface="Cambria Math"/>
                                </a:rPr>
                                <m:t>𝑎</m:t>
                              </m:r>
                            </m:sub>
                          </m:sSub>
                          <m:sSub>
                            <m:sSubPr>
                              <m:ctrlPr>
                                <a:rPr lang="en-US" i="1">
                                  <a:solidFill>
                                    <a:prstClr val="black"/>
                                  </a:solidFill>
                                  <a:latin typeface="Cambria Math" panose="02040503050406030204" pitchFamily="18" charset="0"/>
                                </a:rPr>
                              </m:ctrlPr>
                            </m:sSubPr>
                            <m:e>
                              <m:r>
                                <a:rPr lang="en-US" i="1">
                                  <a:solidFill>
                                    <a:prstClr val="black"/>
                                  </a:solidFill>
                                  <a:latin typeface="Cambria Math"/>
                                </a:rPr>
                                <m:t>∙</m:t>
                              </m:r>
                              <m:r>
                                <a:rPr lang="en-US" i="1">
                                  <a:solidFill>
                                    <a:prstClr val="black"/>
                                  </a:solidFill>
                                  <a:latin typeface="Cambria Math"/>
                                </a:rPr>
                                <m:t>𝐶</m:t>
                              </m:r>
                            </m:e>
                            <m:sub>
                              <m:r>
                                <a:rPr lang="en-US" i="1">
                                  <a:solidFill>
                                    <a:prstClr val="black"/>
                                  </a:solidFill>
                                  <a:latin typeface="Cambria Math"/>
                                </a:rPr>
                                <m:t>𝑎𝑡</m:t>
                              </m:r>
                            </m:sub>
                          </m:sSub>
                          <m:r>
                            <a:rPr lang="en-US" i="1">
                              <a:solidFill>
                                <a:prstClr val="black"/>
                              </a:solidFill>
                              <a:latin typeface="Cambria Math"/>
                            </a:rPr>
                            <m:t>∙</m:t>
                          </m:r>
                          <m:sSubSup>
                            <m:sSubSupPr>
                              <m:ctrlPr>
                                <a:rPr lang="en-US" i="1">
                                  <a:solidFill>
                                    <a:prstClr val="black"/>
                                  </a:solidFill>
                                  <a:latin typeface="Cambria Math" panose="02040503050406030204" pitchFamily="18" charset="0"/>
                                </a:rPr>
                              </m:ctrlPr>
                            </m:sSubSupPr>
                            <m:e>
                              <m:r>
                                <a:rPr lang="en-US" i="1">
                                  <a:solidFill>
                                    <a:prstClr val="black"/>
                                  </a:solidFill>
                                  <a:latin typeface="Cambria Math"/>
                                </a:rPr>
                                <m:t>𝑒</m:t>
                              </m:r>
                            </m:e>
                            <m:sub>
                              <m:r>
                                <a:rPr lang="en-US" i="1">
                                  <a:solidFill>
                                    <a:prstClr val="black"/>
                                  </a:solidFill>
                                  <a:latin typeface="Cambria Math"/>
                                </a:rPr>
                                <m:t>𝑎</m:t>
                              </m:r>
                            </m:sub>
                            <m:sup>
                              <m:r>
                                <a:rPr lang="en-US" i="1">
                                  <a:solidFill>
                                    <a:prstClr val="black"/>
                                  </a:solidFill>
                                  <a:latin typeface="Cambria Math"/>
                                </a:rPr>
                                <m:t>∗</m:t>
                              </m:r>
                            </m:sup>
                          </m:sSubSup>
                          <m:d>
                            <m:dPr>
                              <m:ctrlPr>
                                <a:rPr lang="en-US" i="1">
                                  <a:solidFill>
                                    <a:prstClr val="black"/>
                                  </a:solidFill>
                                  <a:latin typeface="Cambria Math" panose="02040503050406030204" pitchFamily="18" charset="0"/>
                                </a:rPr>
                              </m:ctrlPr>
                            </m:dPr>
                            <m:e>
                              <m:r>
                                <a:rPr lang="en-US" i="1">
                                  <a:solidFill>
                                    <a:prstClr val="black"/>
                                  </a:solidFill>
                                  <a:latin typeface="Cambria Math"/>
                                </a:rPr>
                                <m:t>1−</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𝑊</m:t>
                                  </m:r>
                                </m:e>
                                <m:sub>
                                  <m:r>
                                    <a:rPr lang="en-US" i="1">
                                      <a:solidFill>
                                        <a:prstClr val="black"/>
                                      </a:solidFill>
                                      <a:latin typeface="Cambria Math"/>
                                    </a:rPr>
                                    <m:t>𝑎</m:t>
                                  </m:r>
                                </m:sub>
                              </m:sSub>
                            </m:e>
                          </m:d>
                        </m:num>
                        <m:den>
                          <m:sSub>
                            <m:sSubPr>
                              <m:ctrlPr>
                                <a:rPr lang="en-US" i="1">
                                  <a:solidFill>
                                    <a:prstClr val="black"/>
                                  </a:solidFill>
                                  <a:latin typeface="Cambria Math" panose="02040503050406030204" pitchFamily="18" charset="0"/>
                                </a:rPr>
                              </m:ctrlPr>
                            </m:sSubPr>
                            <m:e>
                              <m:r>
                                <a:rPr lang="en-US" i="1">
                                  <a:solidFill>
                                    <a:prstClr val="black"/>
                                  </a:solidFill>
                                  <a:latin typeface="Cambria Math"/>
                                </a:rPr>
                                <m:t>𝜌</m:t>
                              </m:r>
                            </m:e>
                            <m:sub>
                              <m:r>
                                <a:rPr lang="en-US" i="1">
                                  <a:solidFill>
                                    <a:prstClr val="black"/>
                                  </a:solidFill>
                                  <a:latin typeface="Cambria Math"/>
                                </a:rPr>
                                <m:t>𝑤</m:t>
                              </m:r>
                            </m:sub>
                          </m:sSub>
                          <m:r>
                            <a:rPr lang="en-US" i="1">
                              <a:solidFill>
                                <a:prstClr val="black"/>
                              </a:solidFill>
                              <a:latin typeface="Cambria Math"/>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𝜆</m:t>
                              </m:r>
                            </m:e>
                            <m:sub>
                              <m:r>
                                <a:rPr lang="en-US" i="1">
                                  <a:solidFill>
                                    <a:prstClr val="black"/>
                                  </a:solidFill>
                                  <a:latin typeface="Cambria Math"/>
                                </a:rPr>
                                <m:t>𝑣</m:t>
                              </m:r>
                            </m:sub>
                          </m:sSub>
                          <m:r>
                            <a:rPr lang="en-US" i="1">
                              <a:solidFill>
                                <a:prstClr val="black"/>
                              </a:solidFill>
                              <a:latin typeface="Cambria Math"/>
                            </a:rPr>
                            <m:t>∙</m:t>
                          </m:r>
                          <m:d>
                            <m:dPr>
                              <m:ctrlPr>
                                <a:rPr lang="en-US" i="1">
                                  <a:solidFill>
                                    <a:prstClr val="black"/>
                                  </a:solidFill>
                                  <a:latin typeface="Cambria Math" panose="02040503050406030204" pitchFamily="18" charset="0"/>
                                </a:rPr>
                              </m:ctrlPr>
                            </m:dPr>
                            <m:e>
                              <m:r>
                                <a:rPr lang="en-US" i="1">
                                  <a:solidFill>
                                    <a:prstClr val="black"/>
                                  </a:solidFill>
                                  <a:latin typeface="Cambria Math"/>
                                </a:rPr>
                                <m:t>∆+</m:t>
                              </m:r>
                              <m:r>
                                <a:rPr lang="en-US" i="1">
                                  <a:solidFill>
                                    <a:prstClr val="black"/>
                                  </a:solidFill>
                                  <a:latin typeface="Cambria Math"/>
                                </a:rPr>
                                <m:t>𝛾</m:t>
                              </m:r>
                              <m:r>
                                <a:rPr lang="en-US" i="1">
                                  <a:solidFill>
                                    <a:prstClr val="black"/>
                                  </a:solidFill>
                                  <a:latin typeface="Cambria Math"/>
                                </a:rPr>
                                <m:t>∙</m:t>
                              </m:r>
                              <m:d>
                                <m:dPr>
                                  <m:ctrlPr>
                                    <a:rPr lang="en-US" i="1">
                                      <a:solidFill>
                                        <a:prstClr val="black"/>
                                      </a:solidFill>
                                      <a:latin typeface="Cambria Math" panose="02040503050406030204" pitchFamily="18" charset="0"/>
                                    </a:rPr>
                                  </m:ctrlPr>
                                </m:dPr>
                                <m:e>
                                  <m:r>
                                    <a:rPr lang="en-US" i="1">
                                      <a:solidFill>
                                        <a:prstClr val="black"/>
                                      </a:solidFill>
                                      <a:latin typeface="Cambria Math"/>
                                    </a:rPr>
                                    <m:t>1+</m:t>
                                  </m:r>
                                  <m:f>
                                    <m:fPr>
                                      <m:ctrlPr>
                                        <a:rPr lang="en-US" i="1">
                                          <a:solidFill>
                                            <a:prstClr val="black"/>
                                          </a:solidFill>
                                          <a:latin typeface="Cambria Math" panose="02040503050406030204" pitchFamily="18" charset="0"/>
                                        </a:rPr>
                                      </m:ctrlPr>
                                    </m:fPr>
                                    <m:num>
                                      <m:sSub>
                                        <m:sSubPr>
                                          <m:ctrlPr>
                                            <a:rPr lang="en-US" i="1">
                                              <a:solidFill>
                                                <a:prstClr val="black"/>
                                              </a:solidFill>
                                              <a:latin typeface="Cambria Math" panose="02040503050406030204" pitchFamily="18" charset="0"/>
                                            </a:rPr>
                                          </m:ctrlPr>
                                        </m:sSubPr>
                                        <m:e>
                                          <m:r>
                                            <a:rPr lang="en-US" i="1">
                                              <a:solidFill>
                                                <a:prstClr val="black"/>
                                              </a:solidFill>
                                              <a:latin typeface="Cambria Math"/>
                                            </a:rPr>
                                            <m:t>𝐶</m:t>
                                          </m:r>
                                        </m:e>
                                        <m:sub>
                                          <m:r>
                                            <a:rPr lang="en-US" i="1">
                                              <a:solidFill>
                                                <a:prstClr val="black"/>
                                              </a:solidFill>
                                              <a:latin typeface="Cambria Math"/>
                                            </a:rPr>
                                            <m:t>𝑎𝑡</m:t>
                                          </m:r>
                                        </m:sub>
                                      </m:sSub>
                                    </m:num>
                                    <m:den>
                                      <m:sSub>
                                        <m:sSubPr>
                                          <m:ctrlPr>
                                            <a:rPr lang="en-US" i="1">
                                              <a:solidFill>
                                                <a:prstClr val="black"/>
                                              </a:solidFill>
                                              <a:latin typeface="Cambria Math" panose="02040503050406030204" pitchFamily="18" charset="0"/>
                                            </a:rPr>
                                          </m:ctrlPr>
                                        </m:sSubPr>
                                        <m:e>
                                          <m:r>
                                            <a:rPr lang="en-US" i="1">
                                              <a:solidFill>
                                                <a:prstClr val="black"/>
                                              </a:solidFill>
                                              <a:latin typeface="Cambria Math"/>
                                            </a:rPr>
                                            <m:t>𝐶</m:t>
                                          </m:r>
                                        </m:e>
                                        <m:sub>
                                          <m:r>
                                            <a:rPr lang="en-US" i="1">
                                              <a:solidFill>
                                                <a:prstClr val="black"/>
                                              </a:solidFill>
                                              <a:latin typeface="Cambria Math"/>
                                            </a:rPr>
                                            <m:t>𝑐𝑎𝑛</m:t>
                                          </m:r>
                                        </m:sub>
                                      </m:sSub>
                                    </m:den>
                                  </m:f>
                                </m:e>
                              </m:d>
                            </m:e>
                          </m:d>
                        </m:den>
                      </m:f>
                    </m:oMath>
                  </m:oMathPara>
                </a14:m>
                <a:endParaRPr lang="en-US" dirty="0">
                  <a:solidFill>
                    <a:prstClr val="black"/>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609600" y="3200400"/>
                <a:ext cx="4466030" cy="1047146"/>
              </a:xfrm>
              <a:prstGeom prst="rect">
                <a:avLst/>
              </a:prstGeom>
              <a:blipFill rotWithShape="1">
                <a:blip r:embed="rId3"/>
                <a:stretch>
                  <a:fillRect/>
                </a:stretch>
              </a:blipFill>
            </p:spPr>
            <p:txBody>
              <a:bodyPr/>
              <a:lstStyle/>
              <a:p>
                <a:r>
                  <a:rPr lang="en-US">
                    <a:noFill/>
                  </a:rPr>
                  <a:t> </a:t>
                </a:r>
              </a:p>
            </p:txBody>
          </p:sp>
        </mc:Fallback>
      </mc:AlternateContent>
      <p:sp>
        <p:nvSpPr>
          <p:cNvPr id="7" name="TextBox 6"/>
          <p:cNvSpPr txBox="1"/>
          <p:nvPr/>
        </p:nvSpPr>
        <p:spPr>
          <a:xfrm>
            <a:off x="5715000" y="2345274"/>
            <a:ext cx="1289969" cy="369332"/>
          </a:xfrm>
          <a:prstGeom prst="rect">
            <a:avLst/>
          </a:prstGeom>
          <a:noFill/>
        </p:spPr>
        <p:txBody>
          <a:bodyPr wrap="none" rtlCol="0">
            <a:spAutoFit/>
          </a:bodyPr>
          <a:lstStyle/>
          <a:p>
            <a:r>
              <a:rPr lang="en-US" dirty="0">
                <a:solidFill>
                  <a:prstClr val="black"/>
                </a:solidFill>
              </a:rPr>
              <a:t>Open water</a:t>
            </a:r>
          </a:p>
        </p:txBody>
      </p:sp>
      <p:sp>
        <p:nvSpPr>
          <p:cNvPr id="8" name="TextBox 7"/>
          <p:cNvSpPr txBox="1"/>
          <p:nvPr/>
        </p:nvSpPr>
        <p:spPr>
          <a:xfrm>
            <a:off x="5715000" y="3383435"/>
            <a:ext cx="1197444" cy="369332"/>
          </a:xfrm>
          <a:prstGeom prst="rect">
            <a:avLst/>
          </a:prstGeom>
          <a:noFill/>
        </p:spPr>
        <p:txBody>
          <a:bodyPr wrap="none" rtlCol="0">
            <a:spAutoFit/>
          </a:bodyPr>
          <a:lstStyle/>
          <a:p>
            <a:r>
              <a:rPr lang="en-US" dirty="0">
                <a:solidFill>
                  <a:prstClr val="black"/>
                </a:solidFill>
              </a:rPr>
              <a:t>Vegetation</a:t>
            </a:r>
          </a:p>
        </p:txBody>
      </p:sp>
      <mc:AlternateContent xmlns:mc="http://schemas.openxmlformats.org/markup-compatibility/2006" xmlns:a14="http://schemas.microsoft.com/office/drawing/2010/main">
        <mc:Choice Requires="a14">
          <p:sp>
            <p:nvSpPr>
              <p:cNvPr id="9" name="Rectangle 8"/>
              <p:cNvSpPr/>
              <p:nvPr/>
            </p:nvSpPr>
            <p:spPr>
              <a:xfrm>
                <a:off x="609600" y="4495800"/>
                <a:ext cx="3409972" cy="10356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𝐸𝑇</m:t>
                      </m:r>
                      <m:r>
                        <a:rPr lang="en-US" i="1" smtClean="0">
                          <a:solidFill>
                            <a:prstClr val="black"/>
                          </a:solidFill>
                          <a:latin typeface="Cambria Math"/>
                        </a:rPr>
                        <m:t>=</m:t>
                      </m:r>
                      <m:f>
                        <m:fPr>
                          <m:ctrlPr>
                            <a:rPr lang="en-US" i="1">
                              <a:solidFill>
                                <a:prstClr val="black"/>
                              </a:solidFill>
                              <a:latin typeface="Cambria Math" panose="02040503050406030204" pitchFamily="18" charset="0"/>
                            </a:rPr>
                          </m:ctrlPr>
                        </m:fPr>
                        <m:num>
                          <m:r>
                            <a:rPr lang="en-US" i="1">
                              <a:solidFill>
                                <a:prstClr val="black"/>
                              </a:solidFill>
                              <a:latin typeface="Cambria Math"/>
                            </a:rPr>
                            <m:t>∆</m:t>
                          </m:r>
                          <m:r>
                            <a:rPr lang="en-US" i="1" smtClean="0">
                              <a:solidFill>
                                <a:prstClr val="black"/>
                              </a:solidFill>
                              <a:latin typeface="Cambria Math"/>
                            </a:rPr>
                            <m:t>𝐴</m:t>
                          </m:r>
                          <m:r>
                            <a:rPr lang="en-US" i="1">
                              <a:solidFill>
                                <a:prstClr val="black"/>
                              </a:solidFill>
                              <a:latin typeface="Cambria Math"/>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𝜌</m:t>
                              </m:r>
                            </m:e>
                            <m:sub>
                              <m:r>
                                <a:rPr lang="en-US" i="1">
                                  <a:solidFill>
                                    <a:prstClr val="black"/>
                                  </a:solidFill>
                                  <a:latin typeface="Cambria Math"/>
                                </a:rPr>
                                <m:t>𝑎</m:t>
                              </m:r>
                            </m:sub>
                          </m:sSub>
                          <m:r>
                            <a:rPr lang="en-US" i="1">
                              <a:solidFill>
                                <a:prstClr val="black"/>
                              </a:solidFill>
                              <a:latin typeface="Cambria Math"/>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𝑐</m:t>
                              </m:r>
                            </m:e>
                            <m:sub>
                              <m:r>
                                <a:rPr lang="en-US" i="1">
                                  <a:solidFill>
                                    <a:prstClr val="black"/>
                                  </a:solidFill>
                                  <a:latin typeface="Cambria Math"/>
                                </a:rPr>
                                <m:t>𝑎</m:t>
                              </m:r>
                            </m:sub>
                          </m:sSub>
                          <m:r>
                            <a:rPr lang="en-US" i="1">
                              <a:solidFill>
                                <a:prstClr val="black"/>
                              </a:solidFill>
                              <a:latin typeface="Cambria Math"/>
                            </a:rPr>
                            <m:t>∙</m:t>
                          </m:r>
                          <m:r>
                            <a:rPr lang="en-US" i="1" smtClean="0">
                              <a:solidFill>
                                <a:prstClr val="black"/>
                              </a:solidFill>
                              <a:latin typeface="Cambria Math"/>
                            </a:rPr>
                            <m:t>𝐷</m:t>
                          </m:r>
                          <m:r>
                            <a:rPr lang="en-US" i="1" smtClean="0">
                              <a:solidFill>
                                <a:prstClr val="black"/>
                              </a:solidFill>
                              <a:latin typeface="Cambria Math"/>
                            </a:rPr>
                            <m:t>/</m:t>
                          </m:r>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𝑟</m:t>
                              </m:r>
                            </m:e>
                            <m:sub>
                              <m:r>
                                <a:rPr lang="en-US" i="1" smtClean="0">
                                  <a:solidFill>
                                    <a:prstClr val="black"/>
                                  </a:solidFill>
                                  <a:latin typeface="Cambria Math"/>
                                </a:rPr>
                                <m:t>𝑎</m:t>
                              </m:r>
                            </m:sub>
                          </m:sSub>
                        </m:num>
                        <m:den>
                          <m:sSub>
                            <m:sSubPr>
                              <m:ctrlPr>
                                <a:rPr lang="en-US" i="1">
                                  <a:solidFill>
                                    <a:prstClr val="black"/>
                                  </a:solidFill>
                                  <a:latin typeface="Cambria Math" panose="02040503050406030204" pitchFamily="18" charset="0"/>
                                </a:rPr>
                              </m:ctrlPr>
                            </m:sSubPr>
                            <m:e>
                              <m:r>
                                <a:rPr lang="en-US" i="1">
                                  <a:solidFill>
                                    <a:prstClr val="black"/>
                                  </a:solidFill>
                                  <a:latin typeface="Cambria Math"/>
                                </a:rPr>
                                <m:t>𝜌</m:t>
                              </m:r>
                            </m:e>
                            <m:sub>
                              <m:r>
                                <a:rPr lang="en-US" i="1">
                                  <a:solidFill>
                                    <a:prstClr val="black"/>
                                  </a:solidFill>
                                  <a:latin typeface="Cambria Math"/>
                                </a:rPr>
                                <m:t>𝑤</m:t>
                              </m:r>
                            </m:sub>
                          </m:sSub>
                          <m:r>
                            <a:rPr lang="en-US" i="1">
                              <a:solidFill>
                                <a:prstClr val="black"/>
                              </a:solidFill>
                              <a:latin typeface="Cambria Math"/>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a:rPr>
                                <m:t>𝜆</m:t>
                              </m:r>
                            </m:e>
                            <m:sub>
                              <m:r>
                                <a:rPr lang="en-US" i="1">
                                  <a:solidFill>
                                    <a:prstClr val="black"/>
                                  </a:solidFill>
                                  <a:latin typeface="Cambria Math"/>
                                </a:rPr>
                                <m:t>𝑣</m:t>
                              </m:r>
                            </m:sub>
                          </m:sSub>
                          <m:r>
                            <a:rPr lang="en-US" i="1">
                              <a:solidFill>
                                <a:prstClr val="black"/>
                              </a:solidFill>
                              <a:latin typeface="Cambria Math"/>
                            </a:rPr>
                            <m:t>∙</m:t>
                          </m:r>
                          <m:d>
                            <m:dPr>
                              <m:ctrlPr>
                                <a:rPr lang="en-US" i="1">
                                  <a:solidFill>
                                    <a:prstClr val="black"/>
                                  </a:solidFill>
                                  <a:latin typeface="Cambria Math" panose="02040503050406030204" pitchFamily="18" charset="0"/>
                                </a:rPr>
                              </m:ctrlPr>
                            </m:dPr>
                            <m:e>
                              <m:r>
                                <a:rPr lang="en-US" i="1">
                                  <a:solidFill>
                                    <a:prstClr val="black"/>
                                  </a:solidFill>
                                  <a:latin typeface="Cambria Math"/>
                                </a:rPr>
                                <m:t>∆+</m:t>
                              </m:r>
                              <m:r>
                                <a:rPr lang="en-US" i="1">
                                  <a:solidFill>
                                    <a:prstClr val="black"/>
                                  </a:solidFill>
                                  <a:latin typeface="Cambria Math"/>
                                </a:rPr>
                                <m:t>𝛾</m:t>
                              </m:r>
                              <m:r>
                                <a:rPr lang="en-US" i="1">
                                  <a:solidFill>
                                    <a:prstClr val="black"/>
                                  </a:solidFill>
                                  <a:latin typeface="Cambria Math"/>
                                </a:rPr>
                                <m:t>∙</m:t>
                              </m:r>
                              <m:d>
                                <m:dPr>
                                  <m:ctrlPr>
                                    <a:rPr lang="en-US" i="1">
                                      <a:solidFill>
                                        <a:prstClr val="black"/>
                                      </a:solidFill>
                                      <a:latin typeface="Cambria Math" panose="02040503050406030204" pitchFamily="18" charset="0"/>
                                    </a:rPr>
                                  </m:ctrlPr>
                                </m:dPr>
                                <m:e>
                                  <m:r>
                                    <a:rPr lang="en-US" i="1">
                                      <a:solidFill>
                                        <a:prstClr val="black"/>
                                      </a:solidFill>
                                      <a:latin typeface="Cambria Math"/>
                                    </a:rPr>
                                    <m:t>1+</m:t>
                                  </m:r>
                                  <m:f>
                                    <m:fPr>
                                      <m:ctrlPr>
                                        <a:rPr lang="en-US" i="1">
                                          <a:solidFill>
                                            <a:prstClr val="black"/>
                                          </a:solidFill>
                                          <a:latin typeface="Cambria Math" panose="02040503050406030204" pitchFamily="18" charset="0"/>
                                        </a:rPr>
                                      </m:ctrlPr>
                                    </m:fPr>
                                    <m:num>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𝑟</m:t>
                                          </m:r>
                                        </m:e>
                                        <m:sub>
                                          <m:r>
                                            <a:rPr lang="en-US" i="1" smtClean="0">
                                              <a:solidFill>
                                                <a:prstClr val="black"/>
                                              </a:solidFill>
                                              <a:latin typeface="Cambria Math"/>
                                            </a:rPr>
                                            <m:t>𝑠</m:t>
                                          </m:r>
                                        </m:sub>
                                      </m:sSub>
                                    </m:num>
                                    <m:den>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𝑟</m:t>
                                          </m:r>
                                        </m:e>
                                        <m:sub>
                                          <m:r>
                                            <a:rPr lang="en-US" i="1" smtClean="0">
                                              <a:solidFill>
                                                <a:prstClr val="black"/>
                                              </a:solidFill>
                                              <a:latin typeface="Cambria Math"/>
                                            </a:rPr>
                                            <m:t>𝑎</m:t>
                                          </m:r>
                                        </m:sub>
                                      </m:sSub>
                                    </m:den>
                                  </m:f>
                                </m:e>
                              </m:d>
                            </m:e>
                          </m:d>
                        </m:den>
                      </m:f>
                    </m:oMath>
                  </m:oMathPara>
                </a14:m>
                <a:endParaRPr lang="en-US" dirty="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09600" y="4495800"/>
                <a:ext cx="3409972" cy="103560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4885957" y="4513206"/>
                <a:ext cx="3899786" cy="923330"/>
              </a:xfrm>
              <a:prstGeom prst="rect">
                <a:avLst/>
              </a:prstGeom>
              <a:noFill/>
            </p:spPr>
            <p:txBody>
              <a:bodyPr wrap="none" rtlCol="0">
                <a:spAutoFit/>
              </a:bodyPr>
              <a:lstStyle/>
              <a:p>
                <a:r>
                  <a:rPr lang="en-US" dirty="0">
                    <a:solidFill>
                      <a:prstClr val="black"/>
                    </a:solidFill>
                  </a:rPr>
                  <a:t>Shuttleworth 4.2.27 resistance notation</a:t>
                </a:r>
              </a:p>
              <a:p>
                <a:r>
                  <a:rPr lang="en-US" dirty="0">
                    <a:solidFill>
                      <a:prstClr val="black"/>
                    </a:solidFill>
                  </a:rPr>
                  <a:t>D = vapor pressure deficit</a:t>
                </a:r>
              </a:p>
              <a:p>
                <a:pPr/>
                <a14:m>
                  <m:oMathPara xmlns:m="http://schemas.openxmlformats.org/officeDocument/2006/math">
                    <m:oMathParaPr>
                      <m:jc m:val="left"/>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𝑟</m:t>
                          </m:r>
                        </m:e>
                        <m:sub>
                          <m:r>
                            <a:rPr lang="en-US" i="1" smtClean="0">
                              <a:solidFill>
                                <a:prstClr val="black"/>
                              </a:solidFill>
                              <a:latin typeface="Cambria Math"/>
                            </a:rPr>
                            <m:t>𝑠</m:t>
                          </m:r>
                        </m:sub>
                      </m:sSub>
                      <m:r>
                        <a:rPr lang="en-US" i="1" smtClean="0">
                          <a:solidFill>
                            <a:prstClr val="black"/>
                          </a:solidFill>
                          <a:latin typeface="Cambria Math"/>
                        </a:rPr>
                        <m:t>=1/</m:t>
                      </m:r>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𝐶</m:t>
                          </m:r>
                        </m:e>
                        <m:sub>
                          <m:r>
                            <a:rPr lang="en-US" i="1" smtClean="0">
                              <a:solidFill>
                                <a:prstClr val="black"/>
                              </a:solidFill>
                              <a:latin typeface="Cambria Math"/>
                            </a:rPr>
                            <m:t>𝑐𝑎𝑛</m:t>
                          </m:r>
                        </m:sub>
                      </m:sSub>
                      <m:r>
                        <a:rPr lang="en-US" i="1" smtClean="0">
                          <a:solidFill>
                            <a:prstClr val="black"/>
                          </a:solidFill>
                          <a:latin typeface="Cambria Math"/>
                        </a:rPr>
                        <m:t>      </m:t>
                      </m:r>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𝑟</m:t>
                          </m:r>
                        </m:e>
                        <m:sub>
                          <m:r>
                            <a:rPr lang="en-US" i="1" smtClean="0">
                              <a:solidFill>
                                <a:prstClr val="black"/>
                              </a:solidFill>
                              <a:latin typeface="Cambria Math"/>
                            </a:rPr>
                            <m:t>𝑎</m:t>
                          </m:r>
                        </m:sub>
                      </m:sSub>
                      <m:r>
                        <a:rPr lang="en-US" i="1" smtClean="0">
                          <a:solidFill>
                            <a:prstClr val="black"/>
                          </a:solidFill>
                          <a:latin typeface="Cambria Math"/>
                        </a:rPr>
                        <m:t>=</m:t>
                      </m:r>
                      <m:f>
                        <m:fPr>
                          <m:type m:val="lin"/>
                          <m:ctrlPr>
                            <a:rPr lang="en-US" i="1" smtClean="0">
                              <a:solidFill>
                                <a:prstClr val="black"/>
                              </a:solidFill>
                              <a:latin typeface="Cambria Math" panose="02040503050406030204" pitchFamily="18" charset="0"/>
                            </a:rPr>
                          </m:ctrlPr>
                        </m:fPr>
                        <m:num>
                          <m:r>
                            <a:rPr lang="en-US" i="1" smtClean="0">
                              <a:solidFill>
                                <a:prstClr val="black"/>
                              </a:solidFill>
                              <a:latin typeface="Cambria Math"/>
                            </a:rPr>
                            <m:t>1</m:t>
                          </m:r>
                        </m:num>
                        <m:den>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𝐶</m:t>
                              </m:r>
                            </m:e>
                            <m:sub>
                              <m:r>
                                <a:rPr lang="en-US" i="1" smtClean="0">
                                  <a:solidFill>
                                    <a:prstClr val="black"/>
                                  </a:solidFill>
                                  <a:latin typeface="Cambria Math"/>
                                </a:rPr>
                                <m:t>𝑎𝑡</m:t>
                              </m:r>
                            </m:sub>
                          </m:sSub>
                        </m:den>
                      </m:f>
                    </m:oMath>
                  </m:oMathPara>
                </a14:m>
                <a:endParaRPr lang="en-US" dirty="0">
                  <a:solidFill>
                    <a:prstClr val="black"/>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885957" y="4513206"/>
                <a:ext cx="3899786" cy="923330"/>
              </a:xfrm>
              <a:prstGeom prst="rect">
                <a:avLst/>
              </a:prstGeom>
              <a:blipFill rotWithShape="1">
                <a:blip r:embed="rId5"/>
                <a:stretch>
                  <a:fillRect l="-1408" t="-3289" r="-939" b="-69737"/>
                </a:stretch>
              </a:blipFill>
            </p:spPr>
            <p:txBody>
              <a:bodyPr/>
              <a:lstStyle/>
              <a:p>
                <a:r>
                  <a:rPr lang="en-US">
                    <a:noFill/>
                  </a:rPr>
                  <a:t> </a:t>
                </a:r>
              </a:p>
            </p:txBody>
          </p:sp>
        </mc:Fallback>
      </mc:AlternateContent>
    </p:spTree>
    <p:extLst>
      <p:ext uri="{BB962C8B-B14F-4D97-AF65-F5344CB8AC3E}">
        <p14:creationId xmlns:p14="http://schemas.microsoft.com/office/powerpoint/2010/main" val="36486140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Soil moisture functions for actual ET</a:t>
            </a:r>
          </a:p>
        </p:txBody>
      </p:sp>
      <mc:AlternateContent xmlns:mc="http://schemas.openxmlformats.org/markup-compatibility/2006" xmlns:a14="http://schemas.microsoft.com/office/drawing/2010/main">
        <mc:Choice Requires="a14">
          <p:sp>
            <p:nvSpPr>
              <p:cNvPr id="5" name="Rectangle 4"/>
              <p:cNvSpPr/>
              <p:nvPr/>
            </p:nvSpPr>
            <p:spPr>
              <a:xfrm>
                <a:off x="760020" y="4343400"/>
                <a:ext cx="3668505" cy="1129733"/>
              </a:xfrm>
              <a:prstGeom prst="rect">
                <a:avLst/>
              </a:prstGeom>
            </p:spPr>
            <p:txBody>
              <a:bodyPr wrap="none">
                <a:spAutoFit/>
              </a:bodyPr>
              <a:lstStyle/>
              <a:p>
                <a14:m>
                  <m:oMath xmlns:m="http://schemas.openxmlformats.org/officeDocument/2006/math">
                    <m:f>
                      <m:fPr>
                        <m:ctrlPr>
                          <a:rPr lang="en-US" sz="2400" i="1" smtClean="0">
                            <a:solidFill>
                              <a:prstClr val="black"/>
                            </a:solidFill>
                            <a:latin typeface="Cambria Math" panose="02040503050406030204" pitchFamily="18" charset="0"/>
                          </a:rPr>
                        </m:ctrlPr>
                      </m:fPr>
                      <m:num>
                        <m:r>
                          <a:rPr lang="en-US" sz="2400" i="1" smtClean="0">
                            <a:solidFill>
                              <a:prstClr val="black"/>
                            </a:solidFill>
                            <a:latin typeface="Cambria Math"/>
                          </a:rPr>
                          <m:t>𝐸𝑇</m:t>
                        </m:r>
                      </m:num>
                      <m:den>
                        <m:r>
                          <a:rPr lang="en-US" sz="2400" i="1" smtClean="0">
                            <a:solidFill>
                              <a:prstClr val="black"/>
                            </a:solidFill>
                            <a:latin typeface="Cambria Math"/>
                          </a:rPr>
                          <m:t>𝑃𝐸𝑇</m:t>
                        </m:r>
                      </m:den>
                    </m:f>
                    <m:r>
                      <a:rPr lang="en-US" sz="2400" i="1" smtClean="0">
                        <a:solidFill>
                          <a:prstClr val="black"/>
                        </a:solidFill>
                        <a:latin typeface="Cambria Math"/>
                      </a:rPr>
                      <m:t>=</m:t>
                    </m:r>
                    <m:f>
                      <m:fPr>
                        <m:ctrlPr>
                          <a:rPr lang="en-US" sz="2400" i="1" smtClean="0">
                            <a:solidFill>
                              <a:prstClr val="black"/>
                            </a:solidFill>
                            <a:latin typeface="Cambria Math" panose="02040503050406030204" pitchFamily="18" charset="0"/>
                          </a:rPr>
                        </m:ctrlPr>
                      </m:fPr>
                      <m:num>
                        <m:r>
                          <a:rPr lang="en-US" sz="2400" i="1" smtClean="0">
                            <a:solidFill>
                              <a:prstClr val="black"/>
                            </a:solidFill>
                            <a:latin typeface="Cambria Math"/>
                          </a:rPr>
                          <m:t>∆+</m:t>
                        </m:r>
                        <m:r>
                          <a:rPr lang="en-US" sz="2400" i="1" smtClean="0">
                            <a:solidFill>
                              <a:prstClr val="black"/>
                            </a:solidFill>
                            <a:latin typeface="Cambria Math"/>
                          </a:rPr>
                          <m:t>𝛾</m:t>
                        </m:r>
                        <m:r>
                          <a:rPr lang="en-US" sz="2400" i="1" smtClean="0">
                            <a:solidFill>
                              <a:prstClr val="black"/>
                            </a:solidFill>
                            <a:latin typeface="Cambria Math"/>
                          </a:rPr>
                          <m:t>∙</m:t>
                        </m:r>
                        <m:d>
                          <m:dPr>
                            <m:ctrlPr>
                              <a:rPr lang="en-US" sz="2400" i="1">
                                <a:solidFill>
                                  <a:prstClr val="black"/>
                                </a:solidFill>
                                <a:latin typeface="Cambria Math" panose="02040503050406030204" pitchFamily="18" charset="0"/>
                              </a:rPr>
                            </m:ctrlPr>
                          </m:dPr>
                          <m:e>
                            <m:r>
                              <a:rPr lang="en-US" sz="2400" i="1">
                                <a:solidFill>
                                  <a:prstClr val="black"/>
                                </a:solidFill>
                                <a:latin typeface="Cambria Math"/>
                              </a:rPr>
                              <m:t>1+</m:t>
                            </m:r>
                            <m:f>
                              <m:fPr>
                                <m:ctrlPr>
                                  <a:rPr lang="en-US" sz="2400" i="1">
                                    <a:solidFill>
                                      <a:prstClr val="black"/>
                                    </a:solidFill>
                                    <a:latin typeface="Cambria Math" panose="02040503050406030204" pitchFamily="18" charset="0"/>
                                  </a:rPr>
                                </m:ctrlPr>
                              </m:fPr>
                              <m:num>
                                <m:sSub>
                                  <m:sSubPr>
                                    <m:ctrlPr>
                                      <a:rPr lang="en-US" sz="2400" i="1">
                                        <a:solidFill>
                                          <a:prstClr val="black"/>
                                        </a:solidFill>
                                        <a:latin typeface="Cambria Math" panose="02040503050406030204" pitchFamily="18" charset="0"/>
                                      </a:rPr>
                                    </m:ctrlPr>
                                  </m:sSubPr>
                                  <m:e>
                                    <m:r>
                                      <a:rPr lang="en-US" sz="2400" i="1" smtClean="0">
                                        <a:solidFill>
                                          <a:prstClr val="black"/>
                                        </a:solidFill>
                                        <a:latin typeface="Cambria Math"/>
                                      </a:rPr>
                                      <m:t>𝐶</m:t>
                                    </m:r>
                                  </m:e>
                                  <m:sub>
                                    <m:r>
                                      <a:rPr lang="en-US" sz="2400" i="1">
                                        <a:solidFill>
                                          <a:prstClr val="black"/>
                                        </a:solidFill>
                                        <a:latin typeface="Cambria Math"/>
                                      </a:rPr>
                                      <m:t>𝑎𝑡</m:t>
                                    </m:r>
                                  </m:sub>
                                </m:sSub>
                              </m:num>
                              <m:den>
                                <m:sSub>
                                  <m:sSubPr>
                                    <m:ctrlPr>
                                      <a:rPr lang="en-US" sz="2400" i="1" smtClean="0">
                                        <a:solidFill>
                                          <a:prstClr val="black"/>
                                        </a:solidFill>
                                        <a:latin typeface="Cambria Math" panose="02040503050406030204" pitchFamily="18" charset="0"/>
                                      </a:rPr>
                                    </m:ctrlPr>
                                  </m:sSubPr>
                                  <m:e>
                                    <m:r>
                                      <a:rPr lang="en-US" sz="2400" i="1" smtClean="0">
                                        <a:solidFill>
                                          <a:prstClr val="black"/>
                                        </a:solidFill>
                                        <a:latin typeface="Cambria Math"/>
                                      </a:rPr>
                                      <m:t>𝐶</m:t>
                                    </m:r>
                                  </m:e>
                                  <m:sub>
                                    <m:r>
                                      <a:rPr lang="en-US" sz="2400" i="1" smtClean="0">
                                        <a:solidFill>
                                          <a:prstClr val="black"/>
                                        </a:solidFill>
                                        <a:latin typeface="Cambria Math"/>
                                      </a:rPr>
                                      <m:t>𝑐𝑎𝑛</m:t>
                                    </m:r>
                                  </m:sub>
                                </m:sSub>
                                <m:r>
                                  <a:rPr lang="en-US" sz="2400" i="1" smtClean="0">
                                    <a:solidFill>
                                      <a:prstClr val="black"/>
                                    </a:solidFill>
                                    <a:latin typeface="Cambria Math"/>
                                  </a:rPr>
                                  <m:t>[</m:t>
                                </m:r>
                                <m:sSub>
                                  <m:sSubPr>
                                    <m:ctrlPr>
                                      <a:rPr lang="en-US" sz="2400" i="1" smtClean="0">
                                        <a:solidFill>
                                          <a:prstClr val="black"/>
                                        </a:solidFill>
                                        <a:latin typeface="Cambria Math" panose="02040503050406030204" pitchFamily="18" charset="0"/>
                                      </a:rPr>
                                    </m:ctrlPr>
                                  </m:sSubPr>
                                  <m:e>
                                    <m:r>
                                      <a:rPr lang="en-US" sz="2400" i="1" smtClean="0">
                                        <a:solidFill>
                                          <a:prstClr val="black"/>
                                        </a:solidFill>
                                        <a:latin typeface="Cambria Math"/>
                                      </a:rPr>
                                      <m:t>𝑓</m:t>
                                    </m:r>
                                  </m:e>
                                  <m:sub>
                                    <m:r>
                                      <a:rPr lang="en-US" sz="2400" i="1" smtClean="0">
                                        <a:solidFill>
                                          <a:prstClr val="black"/>
                                        </a:solidFill>
                                        <a:latin typeface="Cambria Math"/>
                                        <a:ea typeface="Cambria Math"/>
                                      </a:rPr>
                                      <m:t>𝜃</m:t>
                                    </m:r>
                                  </m:sub>
                                </m:sSub>
                                <m:d>
                                  <m:dPr>
                                    <m:ctrlPr>
                                      <a:rPr lang="en-US" sz="2400" i="1" smtClean="0">
                                        <a:solidFill>
                                          <a:prstClr val="black"/>
                                        </a:solidFill>
                                        <a:latin typeface="Cambria Math" panose="02040503050406030204" pitchFamily="18" charset="0"/>
                                        <a:ea typeface="Cambria Math"/>
                                      </a:rPr>
                                    </m:ctrlPr>
                                  </m:dPr>
                                  <m:e>
                                    <m:r>
                                      <a:rPr lang="en-US" sz="2400" i="1" smtClean="0">
                                        <a:solidFill>
                                          <a:prstClr val="black"/>
                                        </a:solidFill>
                                        <a:latin typeface="Cambria Math"/>
                                        <a:ea typeface="Cambria Math"/>
                                      </a:rPr>
                                      <m:t>∆</m:t>
                                    </m:r>
                                    <m:r>
                                      <a:rPr lang="en-US" sz="2400" i="1" smtClean="0">
                                        <a:solidFill>
                                          <a:prstClr val="black"/>
                                        </a:solidFill>
                                        <a:latin typeface="Cambria Math"/>
                                        <a:ea typeface="Cambria Math"/>
                                      </a:rPr>
                                      <m:t>𝜃</m:t>
                                    </m:r>
                                  </m:e>
                                </m:d>
                                <m:r>
                                  <a:rPr lang="en-US" sz="2400" i="1" smtClean="0">
                                    <a:solidFill>
                                      <a:prstClr val="black"/>
                                    </a:solidFill>
                                    <a:latin typeface="Cambria Math"/>
                                    <a:ea typeface="Cambria Math"/>
                                  </a:rPr>
                                  <m:t>=1]</m:t>
                                </m:r>
                              </m:den>
                            </m:f>
                          </m:e>
                        </m:d>
                      </m:num>
                      <m:den>
                        <m:r>
                          <a:rPr lang="en-US" sz="2400" i="1" smtClean="0">
                            <a:solidFill>
                              <a:prstClr val="black"/>
                            </a:solidFill>
                            <a:latin typeface="Cambria Math"/>
                          </a:rPr>
                          <m:t>∆+</m:t>
                        </m:r>
                        <m:r>
                          <a:rPr lang="en-US" sz="2400" i="1" smtClean="0">
                            <a:solidFill>
                              <a:prstClr val="black"/>
                            </a:solidFill>
                            <a:latin typeface="Cambria Math"/>
                          </a:rPr>
                          <m:t>𝛾</m:t>
                        </m:r>
                        <m:r>
                          <a:rPr lang="en-US" sz="2400" i="1" smtClean="0">
                            <a:solidFill>
                              <a:prstClr val="black"/>
                            </a:solidFill>
                            <a:latin typeface="Cambria Math"/>
                          </a:rPr>
                          <m:t>∙</m:t>
                        </m:r>
                        <m:d>
                          <m:dPr>
                            <m:ctrlPr>
                              <a:rPr lang="en-US" sz="2400" i="1">
                                <a:solidFill>
                                  <a:prstClr val="black"/>
                                </a:solidFill>
                                <a:latin typeface="Cambria Math" panose="02040503050406030204" pitchFamily="18" charset="0"/>
                              </a:rPr>
                            </m:ctrlPr>
                          </m:dPr>
                          <m:e>
                            <m:r>
                              <a:rPr lang="en-US" sz="2400" i="1">
                                <a:solidFill>
                                  <a:prstClr val="black"/>
                                </a:solidFill>
                                <a:latin typeface="Cambria Math"/>
                              </a:rPr>
                              <m:t>1</m:t>
                            </m:r>
                            <m:r>
                              <a:rPr lang="en-US" sz="2400" i="1" smtClean="0">
                                <a:solidFill>
                                  <a:prstClr val="black"/>
                                </a:solidFill>
                                <a:latin typeface="Cambria Math"/>
                              </a:rPr>
                              <m:t>+</m:t>
                            </m:r>
                            <m:f>
                              <m:fPr>
                                <m:ctrlPr>
                                  <a:rPr lang="en-US" sz="2400" i="1">
                                    <a:solidFill>
                                      <a:prstClr val="black"/>
                                    </a:solidFill>
                                    <a:latin typeface="Cambria Math" panose="02040503050406030204" pitchFamily="18" charset="0"/>
                                  </a:rPr>
                                </m:ctrlPr>
                              </m:fPr>
                              <m:num>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𝐶</m:t>
                                    </m:r>
                                  </m:e>
                                  <m:sub>
                                    <m:r>
                                      <a:rPr lang="en-US" sz="2400" i="1">
                                        <a:solidFill>
                                          <a:prstClr val="black"/>
                                        </a:solidFill>
                                        <a:latin typeface="Cambria Math"/>
                                      </a:rPr>
                                      <m:t>𝑎𝑡</m:t>
                                    </m:r>
                                  </m:sub>
                                </m:sSub>
                              </m:num>
                              <m:den>
                                <m:sSub>
                                  <m:sSubPr>
                                    <m:ctrlPr>
                                      <a:rPr lang="en-US" sz="2400" i="1" smtClean="0">
                                        <a:solidFill>
                                          <a:prstClr val="black"/>
                                        </a:solidFill>
                                        <a:latin typeface="Cambria Math" panose="02040503050406030204" pitchFamily="18" charset="0"/>
                                      </a:rPr>
                                    </m:ctrlPr>
                                  </m:sSubPr>
                                  <m:e>
                                    <m:r>
                                      <a:rPr lang="en-US" sz="2400" i="1" smtClean="0">
                                        <a:solidFill>
                                          <a:prstClr val="black"/>
                                        </a:solidFill>
                                        <a:latin typeface="Cambria Math"/>
                                      </a:rPr>
                                      <m:t>𝐶</m:t>
                                    </m:r>
                                  </m:e>
                                  <m:sub>
                                    <m:r>
                                      <a:rPr lang="en-US" sz="2400" i="1" smtClean="0">
                                        <a:solidFill>
                                          <a:prstClr val="black"/>
                                        </a:solidFill>
                                        <a:latin typeface="Cambria Math"/>
                                      </a:rPr>
                                      <m:t>𝑐𝑎𝑛</m:t>
                                    </m:r>
                                  </m:sub>
                                </m:sSub>
                                <m:r>
                                  <a:rPr lang="en-US" sz="2400" i="1" smtClean="0">
                                    <a:solidFill>
                                      <a:prstClr val="black"/>
                                    </a:solidFill>
                                    <a:latin typeface="Cambria Math"/>
                                  </a:rPr>
                                  <m:t>[</m:t>
                                </m:r>
                                <m:sSub>
                                  <m:sSubPr>
                                    <m:ctrlPr>
                                      <a:rPr lang="en-US" sz="2400" i="1" smtClean="0">
                                        <a:solidFill>
                                          <a:prstClr val="black"/>
                                        </a:solidFill>
                                        <a:latin typeface="Cambria Math" panose="02040503050406030204" pitchFamily="18" charset="0"/>
                                      </a:rPr>
                                    </m:ctrlPr>
                                  </m:sSubPr>
                                  <m:e>
                                    <m:r>
                                      <a:rPr lang="en-US" sz="2400" i="1" smtClean="0">
                                        <a:solidFill>
                                          <a:prstClr val="black"/>
                                        </a:solidFill>
                                        <a:latin typeface="Cambria Math"/>
                                      </a:rPr>
                                      <m:t>𝑓</m:t>
                                    </m:r>
                                  </m:e>
                                  <m:sub>
                                    <m:r>
                                      <a:rPr lang="en-US" sz="2400" i="1" smtClean="0">
                                        <a:solidFill>
                                          <a:prstClr val="black"/>
                                        </a:solidFill>
                                        <a:latin typeface="Cambria Math"/>
                                        <a:ea typeface="Cambria Math"/>
                                      </a:rPr>
                                      <m:t>𝜃</m:t>
                                    </m:r>
                                  </m:sub>
                                </m:sSub>
                                <m:d>
                                  <m:dPr>
                                    <m:ctrlPr>
                                      <a:rPr lang="en-US" sz="2400" i="1" smtClean="0">
                                        <a:solidFill>
                                          <a:prstClr val="black"/>
                                        </a:solidFill>
                                        <a:latin typeface="Cambria Math" panose="02040503050406030204" pitchFamily="18" charset="0"/>
                                        <a:ea typeface="Cambria Math"/>
                                      </a:rPr>
                                    </m:ctrlPr>
                                  </m:dPr>
                                  <m:e>
                                    <m:r>
                                      <a:rPr lang="en-US" sz="2400" i="1" smtClean="0">
                                        <a:solidFill>
                                          <a:prstClr val="black"/>
                                        </a:solidFill>
                                        <a:latin typeface="Cambria Math"/>
                                        <a:ea typeface="Cambria Math"/>
                                      </a:rPr>
                                      <m:t>∆</m:t>
                                    </m:r>
                                    <m:r>
                                      <a:rPr lang="en-US" sz="2400" i="1" smtClean="0">
                                        <a:solidFill>
                                          <a:prstClr val="black"/>
                                        </a:solidFill>
                                        <a:latin typeface="Cambria Math"/>
                                        <a:ea typeface="Cambria Math"/>
                                      </a:rPr>
                                      <m:t>𝜃</m:t>
                                    </m:r>
                                  </m:e>
                                </m:d>
                                <m:r>
                                  <a:rPr lang="en-US" sz="2400" i="1" smtClean="0">
                                    <a:solidFill>
                                      <a:prstClr val="black"/>
                                    </a:solidFill>
                                    <a:latin typeface="Cambria Math"/>
                                    <a:ea typeface="Cambria Math"/>
                                  </a:rPr>
                                  <m:t>]</m:t>
                                </m:r>
                              </m:den>
                            </m:f>
                          </m:e>
                        </m:d>
                      </m:den>
                    </m:f>
                  </m:oMath>
                </a14:m>
                <a:r>
                  <a:rPr lang="en-US" sz="2400" dirty="0">
                    <a:solidFill>
                      <a:prstClr val="black"/>
                    </a:solidFill>
                  </a:rPr>
                  <a:t>  </a:t>
                </a:r>
              </a:p>
            </p:txBody>
          </p:sp>
        </mc:Choice>
        <mc:Fallback xmlns="">
          <p:sp>
            <p:nvSpPr>
              <p:cNvPr id="5" name="Rectangle 4"/>
              <p:cNvSpPr>
                <a:spLocks noRot="1" noChangeAspect="1" noMove="1" noResize="1" noEditPoints="1" noAdjustHandles="1" noChangeArrowheads="1" noChangeShapeType="1" noTextEdit="1"/>
              </p:cNvSpPr>
              <p:nvPr/>
            </p:nvSpPr>
            <p:spPr>
              <a:xfrm>
                <a:off x="760020" y="4343400"/>
                <a:ext cx="3668505" cy="1129733"/>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066800" y="2514600"/>
                <a:ext cx="211872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𝐸𝑇</m:t>
                      </m:r>
                      <m:r>
                        <a:rPr lang="en-US" i="1" smtClean="0">
                          <a:solidFill>
                            <a:prstClr val="black"/>
                          </a:solidFill>
                          <a:latin typeface="Cambria Math"/>
                        </a:rPr>
                        <m:t>=</m:t>
                      </m:r>
                      <m:r>
                        <a:rPr lang="en-US" i="1" smtClean="0">
                          <a:solidFill>
                            <a:prstClr val="black"/>
                          </a:solidFill>
                          <a:latin typeface="Cambria Math"/>
                        </a:rPr>
                        <m:t>𝑓</m:t>
                      </m:r>
                      <m:d>
                        <m:dPr>
                          <m:ctrlPr>
                            <a:rPr lang="en-US" i="1" smtClean="0">
                              <a:solidFill>
                                <a:prstClr val="black"/>
                              </a:solidFill>
                              <a:latin typeface="Cambria Math" panose="02040503050406030204" pitchFamily="18" charset="0"/>
                            </a:rPr>
                          </m:ctrlPr>
                        </m:dPr>
                        <m:e>
                          <m:sSub>
                            <m:sSubPr>
                              <m:ctrlPr>
                                <a:rPr lang="en-US" i="1" smtClean="0">
                                  <a:solidFill>
                                    <a:prstClr val="black"/>
                                  </a:solidFill>
                                  <a:latin typeface="Cambria Math" panose="02040503050406030204" pitchFamily="18" charset="0"/>
                                  <a:ea typeface="Cambria Math"/>
                                </a:rPr>
                              </m:ctrlPr>
                            </m:sSubPr>
                            <m:e>
                              <m:r>
                                <a:rPr lang="en-US" i="1" smtClean="0">
                                  <a:solidFill>
                                    <a:prstClr val="black"/>
                                  </a:solidFill>
                                  <a:latin typeface="Cambria Math"/>
                                  <a:ea typeface="Cambria Math"/>
                                </a:rPr>
                                <m:t>𝜃</m:t>
                              </m:r>
                            </m:e>
                            <m:sub>
                              <m:r>
                                <a:rPr lang="en-US" i="1" smtClean="0">
                                  <a:solidFill>
                                    <a:prstClr val="black"/>
                                  </a:solidFill>
                                  <a:latin typeface="Cambria Math"/>
                                  <a:ea typeface="Cambria Math"/>
                                </a:rPr>
                                <m:t>𝑟𝑒𝑙</m:t>
                              </m:r>
                            </m:sub>
                          </m:sSub>
                        </m:e>
                      </m:d>
                      <m:r>
                        <a:rPr lang="en-US" i="1" smtClean="0">
                          <a:solidFill>
                            <a:prstClr val="black"/>
                          </a:solidFill>
                          <a:latin typeface="Cambria Math"/>
                          <a:ea typeface="Cambria Math"/>
                        </a:rPr>
                        <m:t>∙</m:t>
                      </m:r>
                      <m:r>
                        <a:rPr lang="en-US" i="1" smtClean="0">
                          <a:solidFill>
                            <a:prstClr val="black"/>
                          </a:solidFill>
                          <a:latin typeface="Cambria Math"/>
                          <a:ea typeface="Cambria Math"/>
                        </a:rPr>
                        <m:t>𝑃𝐸𝑇</m:t>
                      </m:r>
                    </m:oMath>
                  </m:oMathPara>
                </a14:m>
                <a:endParaRPr lang="en-US" dirty="0">
                  <a:solidFill>
                    <a:prstClr val="black"/>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1066800" y="2514600"/>
                <a:ext cx="2118721" cy="369332"/>
              </a:xfrm>
              <a:prstGeom prst="rect">
                <a:avLst/>
              </a:prstGeom>
              <a:blipFill rotWithShape="1">
                <a:blip r:embed="rId3"/>
                <a:stretch>
                  <a:fillRect b="-11667"/>
                </a:stretch>
              </a:blipFill>
            </p:spPr>
            <p:txBody>
              <a:bodyPr/>
              <a:lstStyle/>
              <a:p>
                <a:r>
                  <a:rPr lang="en-US">
                    <a:noFill/>
                  </a:rPr>
                  <a:t> </a:t>
                </a:r>
              </a:p>
            </p:txBody>
          </p:sp>
        </mc:Fallback>
      </mc:AlternateContent>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265" y="1860266"/>
            <a:ext cx="4134069"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791200" y="4953000"/>
            <a:ext cx="2362200" cy="276999"/>
          </a:xfrm>
          <a:prstGeom prst="rect">
            <a:avLst/>
          </a:prstGeom>
        </p:spPr>
        <p:txBody>
          <a:bodyPr wrap="square">
            <a:spAutoFit/>
          </a:bodyPr>
          <a:lstStyle/>
          <a:p>
            <a:r>
              <a:rPr lang="en-US" sz="1200" dirty="0">
                <a:solidFill>
                  <a:prstClr val="white">
                    <a:lumMod val="50000"/>
                  </a:prstClr>
                </a:solidFill>
              </a:rPr>
              <a:t>from </a:t>
            </a:r>
            <a:r>
              <a:rPr lang="en-US" sz="1200" dirty="0" err="1">
                <a:solidFill>
                  <a:prstClr val="white">
                    <a:lumMod val="50000"/>
                  </a:prstClr>
                </a:solidFill>
              </a:rPr>
              <a:t>Shuttleworth</a:t>
            </a:r>
            <a:r>
              <a:rPr lang="en-US" sz="1200" dirty="0">
                <a:solidFill>
                  <a:prstClr val="white">
                    <a:lumMod val="50000"/>
                  </a:prstClr>
                </a:solidFill>
              </a:rPr>
              <a:t> 1993</a:t>
            </a:r>
          </a:p>
        </p:txBody>
      </p:sp>
      <p:sp>
        <p:nvSpPr>
          <p:cNvPr id="7" name="TextBox 6"/>
          <p:cNvSpPr txBox="1"/>
          <p:nvPr/>
        </p:nvSpPr>
        <p:spPr>
          <a:xfrm>
            <a:off x="457200" y="1658034"/>
            <a:ext cx="3733800" cy="646331"/>
          </a:xfrm>
          <a:prstGeom prst="rect">
            <a:avLst/>
          </a:prstGeom>
          <a:noFill/>
        </p:spPr>
        <p:txBody>
          <a:bodyPr wrap="square" rtlCol="0">
            <a:spAutoFit/>
          </a:bodyPr>
          <a:lstStyle/>
          <a:p>
            <a:r>
              <a:rPr lang="en-US" dirty="0">
                <a:solidFill>
                  <a:prstClr val="black"/>
                </a:solidFill>
              </a:rPr>
              <a:t>Common – consistent with “Crop factor” concept</a:t>
            </a:r>
          </a:p>
        </p:txBody>
      </p:sp>
      <p:sp>
        <p:nvSpPr>
          <p:cNvPr id="10" name="TextBox 9"/>
          <p:cNvSpPr txBox="1"/>
          <p:nvPr/>
        </p:nvSpPr>
        <p:spPr>
          <a:xfrm>
            <a:off x="478536" y="3288792"/>
            <a:ext cx="3733800" cy="923330"/>
          </a:xfrm>
          <a:prstGeom prst="rect">
            <a:avLst/>
          </a:prstGeom>
          <a:noFill/>
        </p:spPr>
        <p:txBody>
          <a:bodyPr wrap="square" rtlCol="0">
            <a:spAutoFit/>
          </a:bodyPr>
          <a:lstStyle/>
          <a:p>
            <a:r>
              <a:rPr lang="en-US" dirty="0">
                <a:solidFill>
                  <a:prstClr val="black"/>
                </a:solidFill>
              </a:rPr>
              <a:t>Theoretically preferable based on resistance/conductance concept (</a:t>
            </a:r>
            <a:r>
              <a:rPr lang="en-US" dirty="0" err="1">
                <a:solidFill>
                  <a:prstClr val="black"/>
                </a:solidFill>
              </a:rPr>
              <a:t>Dingman</a:t>
            </a:r>
            <a:r>
              <a:rPr lang="en-US" dirty="0">
                <a:solidFill>
                  <a:prstClr val="black"/>
                </a:solidFill>
              </a:rPr>
              <a:t> 7-69)</a:t>
            </a:r>
          </a:p>
        </p:txBody>
      </p:sp>
    </p:spTree>
    <p:extLst>
      <p:ext uri="{BB962C8B-B14F-4D97-AF65-F5344CB8AC3E}">
        <p14:creationId xmlns:p14="http://schemas.microsoft.com/office/powerpoint/2010/main" val="4571119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562"/>
            <a:ext cx="8915400" cy="66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4859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05310"/>
            <a:ext cx="8901987" cy="6676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28175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00"/>
            <a:ext cx="87376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8902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00"/>
            <a:ext cx="87376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2142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pPr eaLnBrk="1" hangingPunct="1"/>
            <a:r>
              <a:rPr lang="en-US"/>
              <a:t>Water Availability: PET vs. AET</a:t>
            </a:r>
          </a:p>
        </p:txBody>
      </p:sp>
      <p:sp>
        <p:nvSpPr>
          <p:cNvPr id="32770" name="Rectangle 3"/>
          <p:cNvSpPr>
            <a:spLocks noGrp="1" noChangeArrowheads="1"/>
          </p:cNvSpPr>
          <p:nvPr>
            <p:ph type="body" idx="1"/>
          </p:nvPr>
        </p:nvSpPr>
        <p:spPr>
          <a:xfrm>
            <a:off x="228600" y="1646238"/>
            <a:ext cx="8763000" cy="4525962"/>
          </a:xfrm>
        </p:spPr>
        <p:txBody>
          <a:bodyPr/>
          <a:lstStyle/>
          <a:p>
            <a:pPr eaLnBrk="1" hangingPunct="1">
              <a:lnSpc>
                <a:spcPct val="90000"/>
              </a:lnSpc>
            </a:pPr>
            <a:r>
              <a:rPr lang="en-US" sz="2800"/>
              <a:t>PET (potential ET) is the expected ET if water is not limiting </a:t>
            </a:r>
          </a:p>
          <a:p>
            <a:pPr lvl="1" eaLnBrk="1" hangingPunct="1">
              <a:lnSpc>
                <a:spcPct val="90000"/>
              </a:lnSpc>
            </a:pPr>
            <a:r>
              <a:rPr lang="en-US" sz="2400"/>
              <a:t>Given conditions of: w</a:t>
            </a:r>
            <a:r>
              <a:rPr lang="en-US" sz="2000"/>
              <a:t>ind, Temperature, Humidity</a:t>
            </a:r>
          </a:p>
          <a:p>
            <a:pPr eaLnBrk="1" hangingPunct="1">
              <a:lnSpc>
                <a:spcPct val="90000"/>
              </a:lnSpc>
            </a:pPr>
            <a:r>
              <a:rPr lang="en-US" sz="2800"/>
              <a:t>AET (actual ET) is the amount that is actually abstracted (realizing that water may be limiting)</a:t>
            </a:r>
          </a:p>
          <a:p>
            <a:pPr lvl="1" eaLnBrk="1" hangingPunct="1">
              <a:lnSpc>
                <a:spcPct val="90000"/>
              </a:lnSpc>
            </a:pPr>
            <a:r>
              <a:rPr lang="en-US" sz="2400"/>
              <a:t>AET = </a:t>
            </a:r>
            <a:r>
              <a:rPr lang="en-US" sz="2400">
                <a:latin typeface="Symbol" pitchFamily="18" charset="2"/>
              </a:rPr>
              <a:t>a</a:t>
            </a:r>
            <a:r>
              <a:rPr lang="en-US" sz="2400"/>
              <a:t> * PET</a:t>
            </a:r>
          </a:p>
          <a:p>
            <a:pPr lvl="1" eaLnBrk="1" hangingPunct="1">
              <a:lnSpc>
                <a:spcPct val="90000"/>
              </a:lnSpc>
            </a:pPr>
            <a:r>
              <a:rPr lang="en-US" sz="2400"/>
              <a:t>Where </a:t>
            </a:r>
            <a:r>
              <a:rPr lang="en-US" sz="2400">
                <a:latin typeface="Symbol" pitchFamily="18" charset="2"/>
              </a:rPr>
              <a:t>a </a:t>
            </a:r>
            <a:r>
              <a:rPr lang="en-US" sz="2400"/>
              <a:t>is a function of soil moisture, species, climate</a:t>
            </a:r>
          </a:p>
          <a:p>
            <a:pPr lvl="1" eaLnBrk="1" hangingPunct="1">
              <a:lnSpc>
                <a:spcPct val="90000"/>
              </a:lnSpc>
            </a:pPr>
            <a:r>
              <a:rPr lang="en-US" sz="2400"/>
              <a:t>In Florida, ~ </a:t>
            </a:r>
            <a:r>
              <a:rPr lang="en-US" sz="2400">
                <a:latin typeface="Symbol" pitchFamily="18" charset="2"/>
              </a:rPr>
              <a:t>a</a:t>
            </a:r>
            <a:r>
              <a:rPr lang="en-US" sz="2400"/>
              <a:t> is unity for the summer, 0.75 otherwise</a:t>
            </a:r>
          </a:p>
          <a:p>
            <a:pPr eaLnBrk="1" hangingPunct="1">
              <a:lnSpc>
                <a:spcPct val="90000"/>
              </a:lnSpc>
            </a:pPr>
            <a:r>
              <a:rPr lang="en-US"/>
              <a:t>ET:PET is low in arid areas due to water limitation</a:t>
            </a:r>
          </a:p>
          <a:p>
            <a:pPr eaLnBrk="1" hangingPunct="1">
              <a:lnSpc>
                <a:spcPct val="90000"/>
              </a:lnSpc>
            </a:pPr>
            <a:r>
              <a:rPr lang="en-US"/>
              <a:t>ET ~ PET in humid areas due to energy limitation</a:t>
            </a:r>
          </a:p>
        </p:txBody>
      </p:sp>
    </p:spTree>
    <p:extLst>
      <p:ext uri="{BB962C8B-B14F-4D97-AF65-F5344CB8AC3E}">
        <p14:creationId xmlns:p14="http://schemas.microsoft.com/office/powerpoint/2010/main" val="4134667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0" y="0"/>
            <a:ext cx="9154510" cy="686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3677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eaLnBrk="1" hangingPunct="1"/>
            <a:r>
              <a:rPr lang="en-US" sz="4000"/>
              <a:t>A Simple Catchment Water Balance</a:t>
            </a:r>
          </a:p>
        </p:txBody>
      </p:sp>
      <p:sp>
        <p:nvSpPr>
          <p:cNvPr id="34818" name="Rectangle 3"/>
          <p:cNvSpPr>
            <a:spLocks noGrp="1" noChangeArrowheads="1"/>
          </p:cNvSpPr>
          <p:nvPr>
            <p:ph type="body" idx="1"/>
          </p:nvPr>
        </p:nvSpPr>
        <p:spPr/>
        <p:txBody>
          <a:bodyPr/>
          <a:lstStyle/>
          <a:p>
            <a:pPr eaLnBrk="1" hangingPunct="1"/>
            <a:r>
              <a:rPr lang="en-US" dirty="0"/>
              <a:t>Consider the net effects of the various water balance components (esp. ET)</a:t>
            </a:r>
          </a:p>
          <a:p>
            <a:pPr eaLnBrk="1" hangingPunct="1"/>
            <a:r>
              <a:rPr lang="en-US" dirty="0"/>
              <a:t>ET controlled by water availability and atmospheric demand</a:t>
            </a:r>
          </a:p>
          <a:p>
            <a:pPr eaLnBrk="1" hangingPunct="1"/>
            <a:r>
              <a:rPr lang="en-US" dirty="0"/>
              <a:t>The “</a:t>
            </a:r>
            <a:r>
              <a:rPr lang="en-US" dirty="0" err="1"/>
              <a:t>Budyko</a:t>
            </a:r>
            <a:r>
              <a:rPr lang="en-US" dirty="0"/>
              <a:t>” Curve</a:t>
            </a:r>
          </a:p>
          <a:p>
            <a:pPr lvl="1" eaLnBrk="1" hangingPunct="1"/>
            <a:r>
              <a:rPr lang="en-US" sz="2400" dirty="0"/>
              <a:t>Dry conditions: when PET:P → ∞, AET:P → 1 and Q:P → 0</a:t>
            </a:r>
          </a:p>
          <a:p>
            <a:pPr lvl="1" eaLnBrk="1" hangingPunct="1"/>
            <a:r>
              <a:rPr lang="en-US" sz="2400" dirty="0"/>
              <a:t>Wet conditions: when PET:P → 0 AET → PET</a:t>
            </a:r>
            <a:endParaRPr lang="en-US" sz="2400" baseline="-25000" dirty="0"/>
          </a:p>
        </p:txBody>
      </p:sp>
    </p:spTree>
    <p:extLst>
      <p:ext uri="{BB962C8B-B14F-4D97-AF65-F5344CB8AC3E}">
        <p14:creationId xmlns:p14="http://schemas.microsoft.com/office/powerpoint/2010/main" val="15293554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381000" y="152400"/>
            <a:ext cx="8458200" cy="1143000"/>
          </a:xfrm>
        </p:spPr>
        <p:txBody>
          <a:bodyPr/>
          <a:lstStyle/>
          <a:p>
            <a:pPr eaLnBrk="1" hangingPunct="1"/>
            <a:r>
              <a:rPr lang="en-US" sz="4000" dirty="0"/>
              <a:t>Theory vs. Real Data – </a:t>
            </a:r>
            <a:r>
              <a:rPr lang="en-US" sz="4000" dirty="0" err="1"/>
              <a:t>Budyko</a:t>
            </a:r>
            <a:r>
              <a:rPr lang="en-US" sz="4000" dirty="0"/>
              <a:t> curves across the world’s catchments</a:t>
            </a:r>
          </a:p>
        </p:txBody>
      </p:sp>
      <p:pic>
        <p:nvPicPr>
          <p:cNvPr id="36866" name="Picture 4"/>
          <p:cNvPicPr>
            <a:picLocks noChangeAspect="1" noChangeArrowheads="1"/>
          </p:cNvPicPr>
          <p:nvPr/>
        </p:nvPicPr>
        <p:blipFill>
          <a:blip r:embed="rId3"/>
          <a:srcRect/>
          <a:stretch>
            <a:fillRect/>
          </a:stretch>
        </p:blipFill>
        <p:spPr bwMode="auto">
          <a:xfrm>
            <a:off x="1143000" y="1206500"/>
            <a:ext cx="7391400" cy="5469904"/>
          </a:xfrm>
          <a:prstGeom prst="rect">
            <a:avLst/>
          </a:prstGeom>
          <a:noFill/>
          <a:ln w="9525">
            <a:noFill/>
            <a:miter lim="800000"/>
            <a:headEnd/>
            <a:tailEnd/>
          </a:ln>
        </p:spPr>
      </p:pic>
      <p:sp>
        <p:nvSpPr>
          <p:cNvPr id="2" name="TextBox 1"/>
          <p:cNvSpPr txBox="1"/>
          <p:nvPr/>
        </p:nvSpPr>
        <p:spPr>
          <a:xfrm>
            <a:off x="4267200" y="6091535"/>
            <a:ext cx="865045" cy="461665"/>
          </a:xfrm>
          <a:prstGeom prst="rect">
            <a:avLst/>
          </a:prstGeom>
          <a:solidFill>
            <a:schemeClr val="bg1"/>
          </a:solidFill>
        </p:spPr>
        <p:txBody>
          <a:bodyPr wrap="none" rtlCol="0">
            <a:spAutoFit/>
          </a:bodyPr>
          <a:lstStyle/>
          <a:p>
            <a:pPr fontAlgn="base">
              <a:spcBef>
                <a:spcPct val="0"/>
              </a:spcBef>
              <a:spcAft>
                <a:spcPct val="0"/>
              </a:spcAft>
            </a:pPr>
            <a:r>
              <a:rPr lang="en-US" sz="2400" dirty="0">
                <a:solidFill>
                  <a:srgbClr val="000000"/>
                </a:solidFill>
              </a:rPr>
              <a:t>PET:P</a:t>
            </a:r>
          </a:p>
        </p:txBody>
      </p:sp>
      <p:sp>
        <p:nvSpPr>
          <p:cNvPr id="6" name="TextBox 5"/>
          <p:cNvSpPr txBox="1"/>
          <p:nvPr/>
        </p:nvSpPr>
        <p:spPr>
          <a:xfrm rot="16200000">
            <a:off x="927226" y="3411708"/>
            <a:ext cx="884281" cy="461665"/>
          </a:xfrm>
          <a:prstGeom prst="rect">
            <a:avLst/>
          </a:prstGeom>
          <a:solidFill>
            <a:schemeClr val="bg1"/>
          </a:solidFill>
        </p:spPr>
        <p:txBody>
          <a:bodyPr wrap="none" rtlCol="0">
            <a:spAutoFit/>
          </a:bodyPr>
          <a:lstStyle/>
          <a:p>
            <a:pPr fontAlgn="base">
              <a:spcBef>
                <a:spcPct val="0"/>
              </a:spcBef>
              <a:spcAft>
                <a:spcPct val="0"/>
              </a:spcAft>
            </a:pPr>
            <a:r>
              <a:rPr lang="en-US" sz="2400" dirty="0">
                <a:solidFill>
                  <a:srgbClr val="000000"/>
                </a:solidFill>
              </a:rPr>
              <a:t>AET:P</a:t>
            </a:r>
          </a:p>
        </p:txBody>
      </p:sp>
    </p:spTree>
    <p:extLst>
      <p:ext uri="{BB962C8B-B14F-4D97-AF65-F5344CB8AC3E}">
        <p14:creationId xmlns:p14="http://schemas.microsoft.com/office/powerpoint/2010/main" val="3500139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8124825"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1066800"/>
          </a:xfrm>
        </p:spPr>
        <p:txBody>
          <a:bodyPr>
            <a:normAutofit fontScale="90000"/>
          </a:bodyPr>
          <a:lstStyle/>
          <a:p>
            <a:r>
              <a:rPr lang="en-US" dirty="0"/>
              <a:t>Complimentary (Advection-Aridity) Approach (</a:t>
            </a:r>
            <a:r>
              <a:rPr lang="en-US" dirty="0" err="1"/>
              <a:t>Dingman</a:t>
            </a:r>
            <a:r>
              <a:rPr lang="en-US" dirty="0"/>
              <a:t> p314)</a:t>
            </a:r>
          </a:p>
        </p:txBody>
      </p:sp>
      <p:sp>
        <p:nvSpPr>
          <p:cNvPr id="6" name="Rectangle 5"/>
          <p:cNvSpPr/>
          <p:nvPr/>
        </p:nvSpPr>
        <p:spPr>
          <a:xfrm>
            <a:off x="6477000" y="6485478"/>
            <a:ext cx="2362200" cy="276999"/>
          </a:xfrm>
          <a:prstGeom prst="rect">
            <a:avLst/>
          </a:prstGeom>
        </p:spPr>
        <p:txBody>
          <a:bodyPr wrap="square">
            <a:spAutoFit/>
          </a:bodyPr>
          <a:lstStyle/>
          <a:p>
            <a:r>
              <a:rPr lang="en-US" sz="1200" dirty="0">
                <a:solidFill>
                  <a:prstClr val="white">
                    <a:lumMod val="50000"/>
                  </a:prstClr>
                </a:solidFill>
              </a:rPr>
              <a:t>from </a:t>
            </a:r>
            <a:r>
              <a:rPr lang="en-US" sz="1200" dirty="0" err="1">
                <a:solidFill>
                  <a:prstClr val="white">
                    <a:lumMod val="50000"/>
                  </a:prstClr>
                </a:solidFill>
              </a:rPr>
              <a:t>Dingman</a:t>
            </a:r>
            <a:r>
              <a:rPr lang="en-US" sz="1200" dirty="0">
                <a:solidFill>
                  <a:prstClr val="white">
                    <a:lumMod val="50000"/>
                  </a:prstClr>
                </a:solidFill>
              </a:rPr>
              <a:t> (2002)</a:t>
            </a:r>
          </a:p>
        </p:txBody>
      </p:sp>
    </p:spTree>
    <p:extLst>
      <p:ext uri="{BB962C8B-B14F-4D97-AF65-F5344CB8AC3E}">
        <p14:creationId xmlns:p14="http://schemas.microsoft.com/office/powerpoint/2010/main" val="13953140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7376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19319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785813"/>
            <a:ext cx="7048500"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93669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785813"/>
            <a:ext cx="7048500"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75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5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457200" y="228600"/>
            <a:ext cx="8229600" cy="1143000"/>
          </a:xfrm>
          <a:solidFill>
            <a:srgbClr val="92D050"/>
          </a:solidFill>
        </p:spPr>
        <p:txBody>
          <a:bodyPr>
            <a:normAutofit fontScale="90000"/>
          </a:bodyPr>
          <a:lstStyle/>
          <a:p>
            <a:r>
              <a:rPr lang="en-US" altLang="en-US" dirty="0"/>
              <a:t>Evaporation – </a:t>
            </a:r>
            <a:br>
              <a:rPr lang="en-US" altLang="en-US" dirty="0"/>
            </a:br>
            <a:r>
              <a:rPr lang="en-US" altLang="en-US" sz="3600" i="1" dirty="0"/>
              <a:t>Basics</a:t>
            </a:r>
          </a:p>
        </p:txBody>
      </p:sp>
      <p:sp>
        <p:nvSpPr>
          <p:cNvPr id="404483" name="Rectangle 3"/>
          <p:cNvSpPr>
            <a:spLocks noGrp="1" noChangeArrowheads="1"/>
          </p:cNvSpPr>
          <p:nvPr>
            <p:ph type="body" idx="1"/>
          </p:nvPr>
        </p:nvSpPr>
        <p:spPr>
          <a:xfrm>
            <a:off x="457200" y="1447800"/>
            <a:ext cx="8229600" cy="4724400"/>
          </a:xfrm>
        </p:spPr>
        <p:txBody>
          <a:bodyPr>
            <a:normAutofit/>
          </a:bodyPr>
          <a:lstStyle/>
          <a:p>
            <a:r>
              <a:rPr lang="en-US" altLang="en-US" dirty="0"/>
              <a:t>Based on an </a:t>
            </a:r>
            <a:r>
              <a:rPr lang="en-US" altLang="en-US" i="1" dirty="0">
                <a:solidFill>
                  <a:srgbClr val="FF0000"/>
                </a:solidFill>
              </a:rPr>
              <a:t>energy balance</a:t>
            </a:r>
            <a:r>
              <a:rPr lang="en-US" altLang="en-US" dirty="0"/>
              <a:t>, evaporation is the natural phase change of liquid water to </a:t>
            </a:r>
            <a:br>
              <a:rPr lang="en-US" altLang="en-US" dirty="0"/>
            </a:br>
            <a:r>
              <a:rPr lang="en-US" altLang="en-US" dirty="0">
                <a:solidFill>
                  <a:srgbClr val="FF0000"/>
                </a:solidFill>
              </a:rPr>
              <a:t>water vapor</a:t>
            </a:r>
            <a:endParaRPr lang="en-US" altLang="en-US" dirty="0"/>
          </a:p>
          <a:p>
            <a:r>
              <a:rPr lang="en-US" altLang="en-US" dirty="0"/>
              <a:t>The energy balance is driven by the input of </a:t>
            </a:r>
            <a:r>
              <a:rPr lang="en-US" altLang="en-US" dirty="0">
                <a:solidFill>
                  <a:srgbClr val="FF0000"/>
                </a:solidFill>
              </a:rPr>
              <a:t>solar radiation</a:t>
            </a:r>
            <a:endParaRPr lang="en-US" altLang="en-US" dirty="0"/>
          </a:p>
          <a:p>
            <a:r>
              <a:rPr lang="en-US" altLang="en-US" dirty="0"/>
              <a:t>Energy balance basics:</a:t>
            </a:r>
          </a:p>
          <a:p>
            <a:pPr lvl="1"/>
            <a:r>
              <a:rPr lang="en-US" altLang="en-US" dirty="0"/>
              <a:t>All objects contain </a:t>
            </a:r>
            <a:r>
              <a:rPr lang="en-US" altLang="en-US" i="1" dirty="0">
                <a:solidFill>
                  <a:srgbClr val="FF0000"/>
                </a:solidFill>
              </a:rPr>
              <a:t>sensible heat</a:t>
            </a:r>
            <a:r>
              <a:rPr lang="en-US" altLang="en-US" i="1" dirty="0"/>
              <a:t> </a:t>
            </a:r>
            <a:endParaRPr lang="en-US" altLang="en-US" dirty="0"/>
          </a:p>
          <a:p>
            <a:pPr lvl="1"/>
            <a:r>
              <a:rPr lang="en-US" altLang="en-US" dirty="0"/>
              <a:t>Substances use </a:t>
            </a:r>
            <a:r>
              <a:rPr lang="en-US" altLang="en-US" i="1" dirty="0">
                <a:solidFill>
                  <a:srgbClr val="FF0000"/>
                </a:solidFill>
              </a:rPr>
              <a:t>latent heat </a:t>
            </a:r>
            <a:r>
              <a:rPr lang="en-US" altLang="en-US" dirty="0">
                <a:solidFill>
                  <a:srgbClr val="FF0000"/>
                </a:solidFill>
              </a:rPr>
              <a:t>(</a:t>
            </a:r>
            <a:r>
              <a:rPr lang="en-US" altLang="en-US" i="1" dirty="0">
                <a:solidFill>
                  <a:srgbClr val="FF0000"/>
                </a:solidFill>
                <a:latin typeface="Symbol" pitchFamily="2" charset="2"/>
              </a:rPr>
              <a:t>l</a:t>
            </a:r>
            <a:r>
              <a:rPr lang="en-US" altLang="en-US" dirty="0">
                <a:solidFill>
                  <a:srgbClr val="FF0000"/>
                </a:solidFill>
              </a:rPr>
              <a:t>)</a:t>
            </a:r>
            <a:r>
              <a:rPr lang="en-US" altLang="en-US" i="1" dirty="0"/>
              <a:t> </a:t>
            </a:r>
            <a:r>
              <a:rPr lang="en-US" altLang="en-US" dirty="0"/>
              <a:t>during phase changes</a:t>
            </a:r>
          </a:p>
        </p:txBody>
      </p:sp>
      <p:sp>
        <p:nvSpPr>
          <p:cNvPr id="7" name="Rectangle 6">
            <a:extLst>
              <a:ext uri="{FF2B5EF4-FFF2-40B4-BE49-F238E27FC236}">
                <a16:creationId xmlns:a16="http://schemas.microsoft.com/office/drawing/2014/main" id="{A499D281-9AFC-EC4C-84EE-28E5E4C27F8F}"/>
              </a:ext>
            </a:extLst>
          </p:cNvPr>
          <p:cNvSpPr/>
          <p:nvPr/>
        </p:nvSpPr>
        <p:spPr>
          <a:xfrm>
            <a:off x="2895600" y="13716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B9A12EE2-ADFF-D749-8285-C6B9EAFDA2AF}"/>
              </a:ext>
            </a:extLst>
          </p:cNvPr>
          <p:cNvSpPr/>
          <p:nvPr/>
        </p:nvSpPr>
        <p:spPr>
          <a:xfrm>
            <a:off x="-457200" y="2438400"/>
            <a:ext cx="3581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5F2EF3C-2E11-0442-AD3B-E61265748473}"/>
              </a:ext>
            </a:extLst>
          </p:cNvPr>
          <p:cNvSpPr/>
          <p:nvPr/>
        </p:nvSpPr>
        <p:spPr>
          <a:xfrm>
            <a:off x="-762000" y="3509523"/>
            <a:ext cx="423139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B01A4A42-E12A-414E-A374-E9DD29A03E6B}"/>
              </a:ext>
            </a:extLst>
          </p:cNvPr>
          <p:cNvSpPr/>
          <p:nvPr/>
        </p:nvSpPr>
        <p:spPr>
          <a:xfrm>
            <a:off x="3962400" y="4572001"/>
            <a:ext cx="3048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6FA011FC-B563-5443-9489-CADA7403CF94}"/>
              </a:ext>
            </a:extLst>
          </p:cNvPr>
          <p:cNvSpPr/>
          <p:nvPr/>
        </p:nvSpPr>
        <p:spPr>
          <a:xfrm>
            <a:off x="3474343" y="5060951"/>
            <a:ext cx="2240657"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3937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solidFill>
            <a:srgbClr val="92D050"/>
          </a:solidFill>
        </p:spPr>
        <p:txBody>
          <a:bodyPr>
            <a:normAutofit fontScale="90000"/>
          </a:bodyPr>
          <a:lstStyle/>
          <a:p>
            <a:r>
              <a:rPr lang="en-US" altLang="en-US" dirty="0"/>
              <a:t>Evaporation – </a:t>
            </a:r>
            <a:br>
              <a:rPr lang="en-US" altLang="en-US" sz="4000" dirty="0"/>
            </a:br>
            <a:r>
              <a:rPr lang="en-US" altLang="en-US" sz="3600" i="1" dirty="0"/>
              <a:t>Potential Evaporation</a:t>
            </a:r>
          </a:p>
        </p:txBody>
      </p:sp>
      <p:sp>
        <p:nvSpPr>
          <p:cNvPr id="443395" name="Rectangle 3"/>
          <p:cNvSpPr>
            <a:spLocks noGrp="1" noChangeArrowheads="1"/>
          </p:cNvSpPr>
          <p:nvPr>
            <p:ph type="body" idx="1"/>
          </p:nvPr>
        </p:nvSpPr>
        <p:spPr/>
        <p:txBody>
          <a:bodyPr/>
          <a:lstStyle/>
          <a:p>
            <a:pPr>
              <a:lnSpc>
                <a:spcPct val="90000"/>
              </a:lnSpc>
            </a:pPr>
            <a:r>
              <a:rPr lang="en-US" altLang="en-US" sz="2800" b="1" dirty="0"/>
              <a:t>Potential Evaporation </a:t>
            </a:r>
            <a:r>
              <a:rPr lang="en-US" altLang="en-US" sz="2800" i="1" dirty="0"/>
              <a:t>E</a:t>
            </a:r>
            <a:r>
              <a:rPr lang="en-US" altLang="en-US" sz="2800" i="1" baseline="-25000" dirty="0"/>
              <a:t>p</a:t>
            </a:r>
            <a:r>
              <a:rPr lang="en-US" altLang="en-US" sz="2800" baseline="-25000" dirty="0"/>
              <a:t> </a:t>
            </a:r>
            <a:r>
              <a:rPr lang="en-US" altLang="en-US" sz="2800" dirty="0"/>
              <a:t>[L/T]</a:t>
            </a:r>
            <a:r>
              <a:rPr lang="en-US" altLang="en-US" sz="2800" i="1" dirty="0"/>
              <a:t> </a:t>
            </a:r>
            <a:r>
              <a:rPr lang="en-US" altLang="en-US" sz="2800" dirty="0"/>
              <a:t>is</a:t>
            </a:r>
            <a:r>
              <a:rPr lang="en-US" altLang="en-US" sz="2800" i="1" dirty="0"/>
              <a:t> </a:t>
            </a:r>
            <a:r>
              <a:rPr lang="en-US" altLang="en-US" sz="2800" dirty="0"/>
              <a:t>the quantity of water evaporated per unit area, per unit time from an </a:t>
            </a:r>
            <a:r>
              <a:rPr lang="en-US" altLang="en-US" sz="2800" dirty="0">
                <a:solidFill>
                  <a:srgbClr val="FF0000"/>
                </a:solidFill>
              </a:rPr>
              <a:t>idealized, extensive free-water surface</a:t>
            </a:r>
            <a:br>
              <a:rPr lang="en-US" altLang="en-US" sz="2800" dirty="0"/>
            </a:br>
            <a:r>
              <a:rPr lang="en-US" altLang="en-US" sz="2800" dirty="0"/>
              <a:t>under existing atmospheric conditions.</a:t>
            </a:r>
          </a:p>
          <a:p>
            <a:pPr>
              <a:lnSpc>
                <a:spcPct val="90000"/>
              </a:lnSpc>
            </a:pPr>
            <a:endParaRPr lang="en-US" altLang="en-US" sz="2800" dirty="0"/>
          </a:p>
          <a:p>
            <a:pPr>
              <a:lnSpc>
                <a:spcPct val="90000"/>
              </a:lnSpc>
              <a:buFont typeface="Wingdings" charset="2"/>
              <a:buNone/>
            </a:pPr>
            <a:r>
              <a:rPr lang="en-US" altLang="en-US" sz="2800" dirty="0"/>
              <a:t>Assumptions</a:t>
            </a:r>
          </a:p>
          <a:p>
            <a:pPr>
              <a:lnSpc>
                <a:spcPct val="90000"/>
              </a:lnSpc>
            </a:pPr>
            <a:r>
              <a:rPr lang="en-US" altLang="en-US" sz="2800" dirty="0">
                <a:solidFill>
                  <a:srgbClr val="FF0000"/>
                </a:solidFill>
              </a:rPr>
              <a:t>No limitation of water</a:t>
            </a:r>
            <a:endParaRPr lang="en-US" altLang="en-US" sz="2800" dirty="0"/>
          </a:p>
          <a:p>
            <a:pPr>
              <a:lnSpc>
                <a:spcPct val="90000"/>
              </a:lnSpc>
            </a:pPr>
            <a:r>
              <a:rPr lang="en-US" altLang="en-US" sz="2800" dirty="0">
                <a:solidFill>
                  <a:srgbClr val="FF0000"/>
                </a:solidFill>
              </a:rPr>
              <a:t>ignore influence of evaporation on meteorological conditions</a:t>
            </a:r>
          </a:p>
          <a:p>
            <a:pPr>
              <a:lnSpc>
                <a:spcPct val="90000"/>
              </a:lnSpc>
            </a:pPr>
            <a:r>
              <a:rPr lang="en-US" altLang="en-US" sz="2800" dirty="0">
                <a:solidFill>
                  <a:srgbClr val="FF0000"/>
                </a:solidFill>
              </a:rPr>
              <a:t>E </a:t>
            </a:r>
            <a:r>
              <a:rPr lang="en-US" altLang="en-US" sz="2800" u="sng" dirty="0">
                <a:solidFill>
                  <a:srgbClr val="FF0000"/>
                </a:solidFill>
              </a:rPr>
              <a:t>&lt;</a:t>
            </a:r>
            <a:r>
              <a:rPr lang="en-US" altLang="en-US" sz="2800" dirty="0">
                <a:solidFill>
                  <a:srgbClr val="FF0000"/>
                </a:solidFill>
              </a:rPr>
              <a:t> E</a:t>
            </a:r>
            <a:r>
              <a:rPr lang="en-US" altLang="en-US" sz="2800" baseline="-25000" dirty="0">
                <a:solidFill>
                  <a:srgbClr val="FF0000"/>
                </a:solidFill>
              </a:rPr>
              <a:t>p</a:t>
            </a:r>
            <a:endParaRPr lang="en-US" altLang="en-US" sz="2800" baseline="-25000" dirty="0"/>
          </a:p>
          <a:p>
            <a:pPr>
              <a:lnSpc>
                <a:spcPct val="90000"/>
              </a:lnSpc>
            </a:pPr>
            <a:endParaRPr lang="en-US" altLang="en-US" sz="2800" dirty="0"/>
          </a:p>
        </p:txBody>
      </p:sp>
      <p:sp>
        <p:nvSpPr>
          <p:cNvPr id="7" name="Rectangle 6">
            <a:extLst>
              <a:ext uri="{FF2B5EF4-FFF2-40B4-BE49-F238E27FC236}">
                <a16:creationId xmlns:a16="http://schemas.microsoft.com/office/drawing/2014/main" id="{2C040466-C780-BC44-B9F5-6540D9D50480}"/>
              </a:ext>
            </a:extLst>
          </p:cNvPr>
          <p:cNvSpPr/>
          <p:nvPr/>
        </p:nvSpPr>
        <p:spPr>
          <a:xfrm>
            <a:off x="1219200" y="2362200"/>
            <a:ext cx="82296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48BE39D-9D74-1042-94D7-D11FDC9CC13B}"/>
              </a:ext>
            </a:extLst>
          </p:cNvPr>
          <p:cNvSpPr/>
          <p:nvPr/>
        </p:nvSpPr>
        <p:spPr>
          <a:xfrm>
            <a:off x="-533400" y="4130676"/>
            <a:ext cx="477487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4FA13E90-1522-E146-8B9B-2CDA35F0A7A7}"/>
              </a:ext>
            </a:extLst>
          </p:cNvPr>
          <p:cNvSpPr/>
          <p:nvPr/>
        </p:nvSpPr>
        <p:spPr>
          <a:xfrm>
            <a:off x="-502722" y="4665663"/>
            <a:ext cx="8732322" cy="774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9217571F-3188-9847-BBF5-857B5C41B972}"/>
              </a:ext>
            </a:extLst>
          </p:cNvPr>
          <p:cNvSpPr/>
          <p:nvPr/>
        </p:nvSpPr>
        <p:spPr>
          <a:xfrm>
            <a:off x="-959922" y="5440363"/>
            <a:ext cx="3048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9051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solidFill>
            <a:srgbClr val="92D050"/>
          </a:solidFill>
        </p:spPr>
        <p:txBody>
          <a:bodyPr>
            <a:normAutofit fontScale="90000"/>
          </a:bodyPr>
          <a:lstStyle/>
          <a:p>
            <a:r>
              <a:rPr lang="en-US" altLang="en-US" dirty="0"/>
              <a:t>Evaporation – </a:t>
            </a:r>
            <a:br>
              <a:rPr lang="en-US" altLang="en-US" sz="4000" dirty="0"/>
            </a:br>
            <a:r>
              <a:rPr lang="en-US" altLang="en-US" sz="3600" i="1" dirty="0"/>
              <a:t>Physics of Evaporation &amp; Energy Exchange</a:t>
            </a:r>
            <a:endParaRPr lang="en-US" altLang="en-US" sz="4000" i="1" dirty="0"/>
          </a:p>
        </p:txBody>
      </p:sp>
      <p:sp>
        <p:nvSpPr>
          <p:cNvPr id="445443" name="Rectangle 3"/>
          <p:cNvSpPr>
            <a:spLocks noGrp="1" noChangeArrowheads="1"/>
          </p:cNvSpPr>
          <p:nvPr>
            <p:ph type="body" idx="1"/>
          </p:nvPr>
        </p:nvSpPr>
        <p:spPr>
          <a:xfrm>
            <a:off x="457200" y="2057400"/>
            <a:ext cx="8229600" cy="3657600"/>
          </a:xfrm>
        </p:spPr>
        <p:txBody>
          <a:bodyPr/>
          <a:lstStyle/>
          <a:p>
            <a:r>
              <a:rPr lang="en-US" altLang="en-US" dirty="0"/>
              <a:t>Conservation of mass </a:t>
            </a:r>
          </a:p>
          <a:p>
            <a:r>
              <a:rPr lang="en-US" altLang="en-US" dirty="0"/>
              <a:t>Conservation of energy</a:t>
            </a:r>
          </a:p>
          <a:p>
            <a:r>
              <a:rPr lang="en-US" altLang="en-US" dirty="0"/>
              <a:t>Ideal gas law as it pertains to water vapor</a:t>
            </a:r>
          </a:p>
          <a:p>
            <a:r>
              <a:rPr lang="en-US" altLang="en-US" dirty="0"/>
              <a:t>Latent heat of phase change (vaporization)</a:t>
            </a:r>
          </a:p>
          <a:p>
            <a:r>
              <a:rPr lang="en-US" altLang="en-US" dirty="0"/>
              <a:t>Turbulent transfer near the ground</a:t>
            </a:r>
            <a:endParaRPr lang="en-US" altLang="en-US" sz="2800" dirty="0"/>
          </a:p>
        </p:txBody>
      </p:sp>
    </p:spTree>
    <p:extLst>
      <p:ext uri="{BB962C8B-B14F-4D97-AF65-F5344CB8AC3E}">
        <p14:creationId xmlns:p14="http://schemas.microsoft.com/office/powerpoint/2010/main" val="777069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solidFill>
            <a:srgbClr val="92D050"/>
          </a:solidFill>
        </p:spPr>
        <p:txBody>
          <a:bodyPr>
            <a:normAutofit fontScale="90000"/>
          </a:bodyPr>
          <a:lstStyle/>
          <a:p>
            <a:r>
              <a:rPr lang="en-US" altLang="en-US" dirty="0"/>
              <a:t>Evaporation – </a:t>
            </a:r>
            <a:br>
              <a:rPr lang="en-US" altLang="en-US" dirty="0"/>
            </a:br>
            <a:r>
              <a:rPr lang="en-US" altLang="en-US" sz="3600" i="1" dirty="0"/>
              <a:t>Conceptual molecular model</a:t>
            </a:r>
            <a:endParaRPr lang="en-US" altLang="en-US" sz="4000" i="1" dirty="0"/>
          </a:p>
        </p:txBody>
      </p:sp>
      <p:pic>
        <p:nvPicPr>
          <p:cNvPr id="431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47800"/>
            <a:ext cx="7004050" cy="48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31108" name="Text Box 4"/>
          <p:cNvSpPr txBox="1">
            <a:spLocks noChangeArrowheads="1"/>
          </p:cNvSpPr>
          <p:nvPr/>
        </p:nvSpPr>
        <p:spPr bwMode="auto">
          <a:xfrm rot="16200000">
            <a:off x="-1039163" y="4156869"/>
            <a:ext cx="258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err="1">
                <a:ln>
                  <a:noFill/>
                </a:ln>
                <a:solidFill>
                  <a:srgbClr val="000000"/>
                </a:solidFill>
                <a:effectLst/>
                <a:uLnTx/>
                <a:uFillTx/>
                <a:latin typeface="Calibri"/>
                <a:ea typeface="+mn-ea"/>
                <a:cs typeface="+mn-cs"/>
              </a:rPr>
              <a:t>Env</a:t>
            </a:r>
            <a:r>
              <a:rPr kumimoji="0" lang="en-US" altLang="en-US" sz="1800" b="0" i="1" u="none" strike="noStrike" kern="1200" cap="none" spc="0" normalizeH="0" baseline="0" noProof="0" dirty="0">
                <a:ln>
                  <a:noFill/>
                </a:ln>
                <a:solidFill>
                  <a:srgbClr val="000000"/>
                </a:solidFill>
                <a:effectLst/>
                <a:uLnTx/>
                <a:uFillTx/>
                <a:latin typeface="Calibri"/>
                <a:ea typeface="+mn-ea"/>
                <a:cs typeface="+mn-cs"/>
              </a:rPr>
              <a:t>. </a:t>
            </a:r>
            <a:r>
              <a:rPr kumimoji="0" lang="en-US" altLang="en-US" sz="1800" b="0" i="1" u="none" strike="noStrike" kern="1200" cap="none" spc="0" normalizeH="0" baseline="0" noProof="0" dirty="0" err="1">
                <a:ln>
                  <a:noFill/>
                </a:ln>
                <a:solidFill>
                  <a:srgbClr val="000000"/>
                </a:solidFill>
                <a:effectLst/>
                <a:uLnTx/>
                <a:uFillTx/>
                <a:latin typeface="Calibri"/>
                <a:ea typeface="+mn-ea"/>
                <a:cs typeface="+mn-cs"/>
              </a:rPr>
              <a:t>Hydrol</a:t>
            </a:r>
            <a:r>
              <a:rPr kumimoji="0" lang="en-US" altLang="en-US" sz="1800" b="0" i="0" u="none" strike="noStrike" kern="1200" cap="none" spc="0" normalizeH="0" baseline="0" noProof="0" dirty="0">
                <a:ln>
                  <a:noFill/>
                </a:ln>
                <a:solidFill>
                  <a:srgbClr val="000000"/>
                </a:solidFill>
                <a:effectLst/>
                <a:uLnTx/>
                <a:uFillTx/>
                <a:latin typeface="Calibri"/>
                <a:ea typeface="+mn-ea"/>
                <a:cs typeface="+mn-cs"/>
              </a:rPr>
              <a:t>., Figure 4.2</a:t>
            </a:r>
          </a:p>
        </p:txBody>
      </p:sp>
    </p:spTree>
    <p:extLst>
      <p:ext uri="{BB962C8B-B14F-4D97-AF65-F5344CB8AC3E}">
        <p14:creationId xmlns:p14="http://schemas.microsoft.com/office/powerpoint/2010/main" val="651453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020"/>
            <a:ext cx="8991600" cy="674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300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328612"/>
            <a:ext cx="7772400" cy="1143000"/>
          </a:xfrm>
        </p:spPr>
        <p:txBody>
          <a:bodyPr>
            <a:normAutofit/>
          </a:bodyPr>
          <a:lstStyle/>
          <a:p>
            <a:r>
              <a:rPr lang="en-US" sz="2800"/>
              <a:t>Evapotranspiration</a:t>
            </a:r>
            <a:endParaRPr lang="en-US" sz="2800" dirty="0"/>
          </a:p>
        </p:txBody>
      </p:sp>
      <p:sp>
        <p:nvSpPr>
          <p:cNvPr id="3" name="Content Placeholder 2"/>
          <p:cNvSpPr>
            <a:spLocks noGrp="1"/>
          </p:cNvSpPr>
          <p:nvPr>
            <p:ph idx="1"/>
          </p:nvPr>
        </p:nvSpPr>
        <p:spPr>
          <a:xfrm>
            <a:off x="609600" y="457200"/>
            <a:ext cx="7772400" cy="4652963"/>
          </a:xfrm>
        </p:spPr>
        <p:txBody>
          <a:bodyPr>
            <a:noAutofit/>
          </a:bodyPr>
          <a:lstStyle/>
          <a:p>
            <a:r>
              <a:rPr lang="en-US" sz="1800" dirty="0"/>
              <a:t>Evapotranspiration</a:t>
            </a:r>
          </a:p>
          <a:p>
            <a:pPr lvl="1"/>
            <a:r>
              <a:rPr lang="en-US" sz="1800" dirty="0"/>
              <a:t>Basics, Importance</a:t>
            </a:r>
          </a:p>
          <a:p>
            <a:r>
              <a:rPr lang="en-US" sz="1800" dirty="0"/>
              <a:t>Physics of Evaporation</a:t>
            </a:r>
          </a:p>
          <a:p>
            <a:pPr lvl="1"/>
            <a:r>
              <a:rPr lang="en-US" sz="1800" dirty="0"/>
              <a:t>Turbulent Transfer of  Heat, Momentum and Vapor</a:t>
            </a:r>
          </a:p>
          <a:p>
            <a:pPr lvl="2"/>
            <a:r>
              <a:rPr lang="en-US" sz="1800" dirty="0"/>
              <a:t>Diffusion</a:t>
            </a:r>
          </a:p>
          <a:p>
            <a:r>
              <a:rPr lang="en-US" sz="1800" dirty="0"/>
              <a:t>Energy – Balance</a:t>
            </a:r>
          </a:p>
          <a:p>
            <a:r>
              <a:rPr lang="en-US" sz="1800" dirty="0"/>
              <a:t>Mass Transfer</a:t>
            </a:r>
          </a:p>
          <a:p>
            <a:r>
              <a:rPr lang="en-US" sz="1800" dirty="0"/>
              <a:t>Combination – Penman approach</a:t>
            </a:r>
          </a:p>
          <a:p>
            <a:r>
              <a:rPr lang="en-US" sz="1800" dirty="0"/>
              <a:t>Pan Evaporation, Evaporation from open water</a:t>
            </a:r>
          </a:p>
          <a:p>
            <a:r>
              <a:rPr lang="en-US" sz="1800" dirty="0"/>
              <a:t>Evaporation from bare soil</a:t>
            </a:r>
          </a:p>
          <a:p>
            <a:r>
              <a:rPr lang="en-US" sz="1800" dirty="0"/>
              <a:t>Transpiration</a:t>
            </a:r>
          </a:p>
          <a:p>
            <a:pPr lvl="1"/>
            <a:r>
              <a:rPr lang="en-US" sz="1800" dirty="0"/>
              <a:t>Penman-</a:t>
            </a:r>
            <a:r>
              <a:rPr lang="en-US" sz="1800" dirty="0" err="1"/>
              <a:t>Monteith</a:t>
            </a:r>
            <a:endParaRPr lang="en-US" sz="1800" dirty="0"/>
          </a:p>
          <a:p>
            <a:r>
              <a:rPr lang="en-US" sz="1800" dirty="0"/>
              <a:t>PET, Crop ET</a:t>
            </a:r>
          </a:p>
          <a:p>
            <a:pPr marL="457200" lvl="1" indent="0">
              <a:buNone/>
            </a:pPr>
            <a:r>
              <a:rPr lang="en-US" sz="1800" dirty="0"/>
              <a:t>Physical Hydrology, Dingman (Chapter 6, Appendix D)</a:t>
            </a:r>
          </a:p>
          <a:p>
            <a:pPr marL="457200" lvl="1" indent="0">
              <a:buNone/>
            </a:pPr>
            <a:r>
              <a:rPr lang="en-US" sz="1800" dirty="0"/>
              <a:t>Terrestrial Hydrometeorology, </a:t>
            </a:r>
            <a:r>
              <a:rPr lang="en-US" sz="1800" dirty="0" err="1"/>
              <a:t>Shuttleworth</a:t>
            </a:r>
            <a:r>
              <a:rPr lang="en-US" sz="1800" dirty="0"/>
              <a:t>, (Chapter 2,3)</a:t>
            </a:r>
          </a:p>
          <a:p>
            <a:pPr marL="457200" lvl="1" indent="0">
              <a:buNone/>
            </a:pPr>
            <a:r>
              <a:rPr lang="en-US" sz="1800" dirty="0"/>
              <a:t>Hydrology, Bras (Chapter 5)</a:t>
            </a:r>
          </a:p>
          <a:p>
            <a:pPr marL="457200" lvl="1" indent="0">
              <a:buNone/>
            </a:pPr>
            <a:r>
              <a:rPr lang="en-US" sz="1800" dirty="0"/>
              <a:t>Chow (Chapter 3)</a:t>
            </a:r>
          </a:p>
        </p:txBody>
      </p:sp>
    </p:spTree>
    <p:extLst>
      <p:ext uri="{BB962C8B-B14F-4D97-AF65-F5344CB8AC3E}">
        <p14:creationId xmlns:p14="http://schemas.microsoft.com/office/powerpoint/2010/main" val="3331035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6" y="0"/>
            <a:ext cx="9117724" cy="6838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9769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03"/>
            <a:ext cx="9144000" cy="6854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396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solidFill>
            <a:srgbClr val="92D050"/>
          </a:solidFill>
        </p:spPr>
        <p:txBody>
          <a:bodyPr>
            <a:normAutofit fontScale="90000"/>
          </a:bodyPr>
          <a:lstStyle/>
          <a:p>
            <a:r>
              <a:rPr lang="en-US" altLang="en-US" dirty="0"/>
              <a:t>Evaporation – </a:t>
            </a:r>
            <a:br>
              <a:rPr lang="en-US" altLang="en-US" dirty="0"/>
            </a:br>
            <a:r>
              <a:rPr lang="en-US" altLang="en-US" sz="3600" i="1" dirty="0"/>
              <a:t>Conceptual molecular model</a:t>
            </a:r>
            <a:endParaRPr lang="en-US" altLang="en-US" sz="4000" i="1" dirty="0"/>
          </a:p>
        </p:txBody>
      </p:sp>
      <p:sp>
        <p:nvSpPr>
          <p:cNvPr id="2" name="Content Placeholder 1"/>
          <p:cNvSpPr>
            <a:spLocks noGrp="1"/>
          </p:cNvSpPr>
          <p:nvPr>
            <p:ph idx="1"/>
          </p:nvPr>
        </p:nvSpPr>
        <p:spPr/>
        <p:txBody>
          <a:bodyPr>
            <a:normAutofit fontScale="85000" lnSpcReduction="10000"/>
          </a:bodyPr>
          <a:lstStyle/>
          <a:p>
            <a:pPr marL="0" indent="0">
              <a:buNone/>
            </a:pPr>
            <a:r>
              <a:rPr lang="en-US" dirty="0"/>
              <a:t>Requirements – </a:t>
            </a:r>
          </a:p>
          <a:p>
            <a:r>
              <a:rPr lang="en-US" b="1" dirty="0"/>
              <a:t>Water availability</a:t>
            </a:r>
            <a:r>
              <a:rPr lang="en-US" dirty="0"/>
              <a:t>: </a:t>
            </a:r>
            <a:r>
              <a:rPr lang="en-US" dirty="0">
                <a:solidFill>
                  <a:srgbClr val="FF0000"/>
                </a:solidFill>
              </a:rPr>
              <a:t>soil moisture or open water</a:t>
            </a:r>
            <a:br>
              <a:rPr lang="en-US" dirty="0"/>
            </a:br>
            <a:r>
              <a:rPr lang="en-US" dirty="0"/>
              <a:t>is available to be evaporated</a:t>
            </a:r>
          </a:p>
          <a:p>
            <a:pPr lvl="3"/>
            <a:endParaRPr lang="en-US" dirty="0"/>
          </a:p>
          <a:p>
            <a:r>
              <a:rPr lang="en-US" b="1" dirty="0"/>
              <a:t>Energy input</a:t>
            </a:r>
            <a:r>
              <a:rPr lang="en-US" dirty="0"/>
              <a:t>: net radiation drives the evolution of </a:t>
            </a:r>
            <a:br>
              <a:rPr lang="en-US" dirty="0"/>
            </a:br>
            <a:r>
              <a:rPr lang="en-US" dirty="0">
                <a:solidFill>
                  <a:srgbClr val="FF0000"/>
                </a:solidFill>
              </a:rPr>
              <a:t>surface temperature</a:t>
            </a:r>
            <a:r>
              <a:rPr lang="en-US" dirty="0"/>
              <a:t>, which drives energy state of surface and difference from air (energy gradient).</a:t>
            </a:r>
          </a:p>
          <a:p>
            <a:pPr lvl="3"/>
            <a:endParaRPr lang="en-US" dirty="0"/>
          </a:p>
          <a:p>
            <a:r>
              <a:rPr lang="en-US" b="1" dirty="0"/>
              <a:t>Transport of vapor away from surface</a:t>
            </a:r>
            <a:r>
              <a:rPr lang="en-US" dirty="0"/>
              <a:t>: aerodynamic resistance regulates </a:t>
            </a:r>
            <a:r>
              <a:rPr lang="en-US" dirty="0">
                <a:solidFill>
                  <a:srgbClr val="FF0000"/>
                </a:solidFill>
              </a:rPr>
              <a:t>transport of vapor (or energy)</a:t>
            </a:r>
            <a:br>
              <a:rPr lang="en-US" dirty="0"/>
            </a:br>
            <a:r>
              <a:rPr lang="en-US" dirty="0"/>
              <a:t>away from the surface via turbulent motions.</a:t>
            </a:r>
          </a:p>
        </p:txBody>
      </p:sp>
      <p:sp>
        <p:nvSpPr>
          <p:cNvPr id="7" name="Rectangle 6">
            <a:extLst>
              <a:ext uri="{FF2B5EF4-FFF2-40B4-BE49-F238E27FC236}">
                <a16:creationId xmlns:a16="http://schemas.microsoft.com/office/drawing/2014/main" id="{3BBF9960-7872-804B-ACBF-B151FAD8F06B}"/>
              </a:ext>
            </a:extLst>
          </p:cNvPr>
          <p:cNvSpPr/>
          <p:nvPr/>
        </p:nvSpPr>
        <p:spPr>
          <a:xfrm>
            <a:off x="3505200" y="1828800"/>
            <a:ext cx="6553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040A1053-6D98-794D-9BEB-FB4A4D9E25A1}"/>
              </a:ext>
            </a:extLst>
          </p:cNvPr>
          <p:cNvSpPr/>
          <p:nvPr/>
        </p:nvSpPr>
        <p:spPr>
          <a:xfrm>
            <a:off x="-457200" y="3558381"/>
            <a:ext cx="4191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15DAD970-1060-5D41-828E-BA1117DF19DA}"/>
              </a:ext>
            </a:extLst>
          </p:cNvPr>
          <p:cNvSpPr/>
          <p:nvPr/>
        </p:nvSpPr>
        <p:spPr>
          <a:xfrm>
            <a:off x="3657600" y="5043487"/>
            <a:ext cx="6096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7571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a:xfrm>
            <a:off x="457200" y="304800"/>
            <a:ext cx="8229600" cy="1143000"/>
          </a:xfrm>
          <a:solidFill>
            <a:srgbClr val="92D050"/>
          </a:solidFill>
        </p:spPr>
        <p:txBody>
          <a:bodyPr>
            <a:normAutofit fontScale="90000"/>
          </a:bodyPr>
          <a:lstStyle/>
          <a:p>
            <a:r>
              <a:rPr lang="en-US" altLang="en-US" dirty="0"/>
              <a:t>Evaporation – </a:t>
            </a:r>
            <a:br>
              <a:rPr lang="en-US" altLang="en-US" dirty="0"/>
            </a:br>
            <a:r>
              <a:rPr lang="en-US" altLang="en-US" sz="3600" i="1" dirty="0"/>
              <a:t>Energy Balance Method</a:t>
            </a:r>
            <a:endParaRPr lang="en-US" altLang="en-US" sz="4000" i="1" dirty="0"/>
          </a:p>
        </p:txBody>
      </p:sp>
      <p:sp>
        <p:nvSpPr>
          <p:cNvPr id="455683" name="Text Box 3"/>
          <p:cNvSpPr txBox="1">
            <a:spLocks noChangeArrowheads="1"/>
          </p:cNvSpPr>
          <p:nvPr/>
        </p:nvSpPr>
        <p:spPr bwMode="auto">
          <a:xfrm>
            <a:off x="457200" y="1603375"/>
            <a:ext cx="8229600" cy="403187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7200" marR="0" lvl="0" indent="-457200" algn="l" defTabSz="914400" rtl="0" eaLnBrk="1" fontAlgn="auto" latinLnBrk="0" hangingPunct="1">
              <a:lnSpc>
                <a:spcPct val="100000"/>
              </a:lnSpc>
              <a:spcBef>
                <a:spcPct val="50000"/>
              </a:spcBef>
              <a:spcAft>
                <a:spcPts val="0"/>
              </a:spcAft>
              <a:buClrTx/>
              <a:buSzTx/>
              <a:buFont typeface="Arial" charset="0"/>
              <a:buChar char="•"/>
              <a:tabLst/>
              <a:defRPr/>
            </a:pPr>
            <a:r>
              <a:rPr kumimoji="0" lang="en-US" altLang="en-US" sz="3200" b="0" i="0" u="none" strike="noStrike" kern="1200" cap="none" spc="0" normalizeH="0" baseline="0" noProof="0" dirty="0">
                <a:ln>
                  <a:noFill/>
                </a:ln>
                <a:solidFill>
                  <a:prstClr val="black"/>
                </a:solidFill>
                <a:effectLst/>
                <a:uLnTx/>
                <a:uFillTx/>
                <a:latin typeface="Calibri"/>
                <a:ea typeface="Arial" charset="0"/>
                <a:cs typeface="Arial" charset="0"/>
              </a:rPr>
              <a:t>According to the first law of thermodynamics, the </a:t>
            </a:r>
            <a:r>
              <a:rPr kumimoji="0" lang="en-US" altLang="en-US" sz="3200" b="0" i="0" u="none" strike="noStrike" kern="1200" cap="none" spc="0" normalizeH="0" baseline="0" noProof="0" dirty="0">
                <a:ln>
                  <a:noFill/>
                </a:ln>
                <a:solidFill>
                  <a:srgbClr val="FF0000"/>
                </a:solidFill>
                <a:effectLst/>
                <a:uLnTx/>
                <a:uFillTx/>
                <a:latin typeface="Calibri"/>
                <a:ea typeface="Arial" charset="0"/>
                <a:cs typeface="Arial" charset="0"/>
              </a:rPr>
              <a:t>net radiant energy</a:t>
            </a:r>
            <a:r>
              <a:rPr kumimoji="0" lang="en-US" altLang="en-US" sz="3200" b="0" i="0" u="none" strike="noStrike" kern="1200" cap="none" spc="0" normalizeH="0" baseline="0" noProof="0" dirty="0">
                <a:ln>
                  <a:noFill/>
                </a:ln>
                <a:solidFill>
                  <a:prstClr val="black"/>
                </a:solidFill>
                <a:effectLst/>
                <a:uLnTx/>
                <a:uFillTx/>
                <a:latin typeface="Calibri"/>
                <a:ea typeface="Arial" charset="0"/>
                <a:cs typeface="Arial" charset="0"/>
              </a:rPr>
              <a:t> received at the land surface must be </a:t>
            </a:r>
            <a:r>
              <a:rPr kumimoji="0" lang="en-US" altLang="en-US" sz="3200" b="0" i="0" u="none" strike="noStrike" kern="1200" cap="none" spc="0" normalizeH="0" baseline="0" noProof="0" dirty="0">
                <a:ln>
                  <a:noFill/>
                </a:ln>
                <a:solidFill>
                  <a:srgbClr val="FF0000"/>
                </a:solidFill>
                <a:effectLst/>
                <a:uLnTx/>
                <a:uFillTx/>
                <a:latin typeface="Calibri"/>
                <a:ea typeface="Arial" charset="0"/>
                <a:cs typeface="Arial" charset="0"/>
              </a:rPr>
              <a:t>conserved</a:t>
            </a:r>
            <a:r>
              <a:rPr kumimoji="0" lang="en-US" altLang="en-US" sz="3200" b="0" i="0" u="none" strike="noStrike" kern="1200" cap="none" spc="0" normalizeH="0" baseline="0" noProof="0" dirty="0">
                <a:ln>
                  <a:noFill/>
                </a:ln>
                <a:solidFill>
                  <a:prstClr val="black"/>
                </a:solidFill>
                <a:effectLst/>
                <a:uLnTx/>
                <a:uFillTx/>
                <a:latin typeface="Calibri"/>
                <a:ea typeface="Arial" charset="0"/>
                <a:cs typeface="Arial" charset="0"/>
              </a:rPr>
              <a:t> </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libri"/>
              <a:ea typeface="Arial" charset="0"/>
              <a:cs typeface="Arial" charset="0"/>
            </a:endParaRPr>
          </a:p>
          <a:p>
            <a:pPr marL="457200" marR="0" lvl="0" indent="-457200" algn="l" defTabSz="914400" rtl="0" eaLnBrk="1" fontAlgn="auto" latinLnBrk="0" hangingPunct="1">
              <a:lnSpc>
                <a:spcPct val="100000"/>
              </a:lnSpc>
              <a:spcBef>
                <a:spcPct val="50000"/>
              </a:spcBef>
              <a:spcAft>
                <a:spcPts val="0"/>
              </a:spcAft>
              <a:buClrTx/>
              <a:buSzTx/>
              <a:buFont typeface="Arial" charset="0"/>
              <a:buChar char="•"/>
              <a:tabLst/>
              <a:defRPr/>
            </a:pPr>
            <a:r>
              <a:rPr kumimoji="0" lang="en-US" altLang="en-US" sz="3200" b="0" i="0" u="none" strike="noStrike" kern="1200" cap="none" spc="0" normalizeH="0" baseline="0" noProof="0" dirty="0">
                <a:ln>
                  <a:noFill/>
                </a:ln>
                <a:solidFill>
                  <a:prstClr val="black"/>
                </a:solidFill>
                <a:effectLst/>
                <a:uLnTx/>
                <a:uFillTx/>
                <a:latin typeface="Calibri"/>
                <a:ea typeface="Arial" charset="0"/>
                <a:cs typeface="Arial" charset="0"/>
              </a:rPr>
              <a:t>All matter has internal energy due to the </a:t>
            </a:r>
            <a:br>
              <a:rPr kumimoji="0" lang="en-US" altLang="en-US" sz="3200" b="0" i="0" u="none" strike="noStrike" kern="1200" cap="none" spc="0" normalizeH="0" baseline="0" noProof="0" dirty="0">
                <a:ln>
                  <a:noFill/>
                </a:ln>
                <a:solidFill>
                  <a:prstClr val="black"/>
                </a:solidFill>
                <a:effectLst/>
                <a:uLnTx/>
                <a:uFillTx/>
                <a:latin typeface="Calibri"/>
                <a:ea typeface="Arial" charset="0"/>
                <a:cs typeface="Arial" charset="0"/>
              </a:rPr>
            </a:br>
            <a:r>
              <a:rPr kumimoji="0" lang="en-US" altLang="en-US" sz="3200" b="0" i="0" u="none" strike="noStrike" kern="1200" cap="none" spc="0" normalizeH="0" baseline="0" noProof="0" dirty="0">
                <a:ln>
                  <a:noFill/>
                </a:ln>
                <a:solidFill>
                  <a:srgbClr val="FF0000"/>
                </a:solidFill>
                <a:effectLst/>
                <a:uLnTx/>
                <a:uFillTx/>
                <a:latin typeface="Calibri"/>
                <a:ea typeface="Arial" charset="0"/>
                <a:cs typeface="Arial" charset="0"/>
              </a:rPr>
              <a:t>kinetic and potential energy</a:t>
            </a:r>
            <a:r>
              <a:rPr kumimoji="0" lang="en-US" altLang="en-US" sz="3200" b="0" i="0" u="none" strike="noStrike" kern="1200" cap="none" spc="0" normalizeH="0" baseline="0" noProof="0" dirty="0">
                <a:ln>
                  <a:noFill/>
                </a:ln>
                <a:solidFill>
                  <a:prstClr val="black"/>
                </a:solidFill>
                <a:effectLst/>
                <a:uLnTx/>
                <a:uFillTx/>
                <a:latin typeface="Calibri"/>
                <a:ea typeface="Arial" charset="0"/>
                <a:cs typeface="Arial" charset="0"/>
              </a:rPr>
              <a:t> associated with individual molecules.</a:t>
            </a:r>
          </a:p>
        </p:txBody>
      </p:sp>
      <p:sp>
        <p:nvSpPr>
          <p:cNvPr id="7" name="Rectangle 6">
            <a:extLst>
              <a:ext uri="{FF2B5EF4-FFF2-40B4-BE49-F238E27FC236}">
                <a16:creationId xmlns:a16="http://schemas.microsoft.com/office/drawing/2014/main" id="{3BEDE4C6-3E8B-9E41-BC53-F292447BA5C9}"/>
              </a:ext>
            </a:extLst>
          </p:cNvPr>
          <p:cNvSpPr/>
          <p:nvPr/>
        </p:nvSpPr>
        <p:spPr>
          <a:xfrm>
            <a:off x="1600200" y="2168902"/>
            <a:ext cx="3124200" cy="421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97E25F9-B0F6-9F47-8FA8-3A40DDB55413}"/>
              </a:ext>
            </a:extLst>
          </p:cNvPr>
          <p:cNvSpPr/>
          <p:nvPr/>
        </p:nvSpPr>
        <p:spPr>
          <a:xfrm>
            <a:off x="3657600" y="2646551"/>
            <a:ext cx="3048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D066B0D7-ED0B-3040-9D47-FBB78C879249}"/>
              </a:ext>
            </a:extLst>
          </p:cNvPr>
          <p:cNvSpPr/>
          <p:nvPr/>
        </p:nvSpPr>
        <p:spPr>
          <a:xfrm>
            <a:off x="-381000" y="4654921"/>
            <a:ext cx="6002977" cy="421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4417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a:t>Evaporation – </a:t>
            </a:r>
            <a:br>
              <a:rPr lang="en-US" dirty="0"/>
            </a:br>
            <a:r>
              <a:rPr lang="en-US" sz="3600" i="1" dirty="0"/>
              <a:t>Energy Balance Model</a:t>
            </a:r>
            <a:endParaRPr lang="en-US" i="1" dirty="0"/>
          </a:p>
        </p:txBody>
      </p:sp>
      <p:pic>
        <p:nvPicPr>
          <p:cNvPr id="8" name="Picture 7"/>
          <p:cNvPicPr>
            <a:picLocks noChangeAspect="1"/>
          </p:cNvPicPr>
          <p:nvPr/>
        </p:nvPicPr>
        <p:blipFill>
          <a:blip r:embed="rId3"/>
          <a:stretch>
            <a:fillRect/>
          </a:stretch>
        </p:blipFill>
        <p:spPr>
          <a:xfrm>
            <a:off x="9201150" y="1857664"/>
            <a:ext cx="4305300" cy="673100"/>
          </a:xfrm>
          <a:prstGeom prst="rect">
            <a:avLst/>
          </a:prstGeom>
        </p:spPr>
      </p:pic>
      <p:pic>
        <p:nvPicPr>
          <p:cNvPr id="9" name="Picture 8"/>
          <p:cNvPicPr>
            <a:picLocks noChangeAspect="1"/>
          </p:cNvPicPr>
          <p:nvPr/>
        </p:nvPicPr>
        <p:blipFill>
          <a:blip r:embed="rId4"/>
          <a:stretch>
            <a:fillRect/>
          </a:stretch>
        </p:blipFill>
        <p:spPr>
          <a:xfrm>
            <a:off x="9201150" y="2818424"/>
            <a:ext cx="5168900" cy="3073400"/>
          </a:xfrm>
          <a:prstGeom prst="rect">
            <a:avLst/>
          </a:prstGeom>
        </p:spPr>
      </p:pic>
      <p:pic>
        <p:nvPicPr>
          <p:cNvPr id="10" name="Picture 9"/>
          <p:cNvPicPr>
            <a:picLocks noChangeAspect="1"/>
          </p:cNvPicPr>
          <p:nvPr/>
        </p:nvPicPr>
        <p:blipFill>
          <a:blip r:embed="rId5"/>
          <a:stretch>
            <a:fillRect/>
          </a:stretch>
        </p:blipFill>
        <p:spPr>
          <a:xfrm>
            <a:off x="1143000" y="1427447"/>
            <a:ext cx="6921500" cy="2781953"/>
          </a:xfrm>
          <a:prstGeom prst="rect">
            <a:avLst/>
          </a:prstGeom>
        </p:spPr>
      </p:pic>
      <p:sp>
        <p:nvSpPr>
          <p:cNvPr id="3" name="TextBox 2"/>
          <p:cNvSpPr txBox="1"/>
          <p:nvPr/>
        </p:nvSpPr>
        <p:spPr>
          <a:xfrm>
            <a:off x="457200" y="4355124"/>
            <a:ext cx="80010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To ‘free’ the molecules, they must overcome the </a:t>
            </a:r>
            <a:r>
              <a:rPr kumimoji="0" lang="en-US" sz="3200" b="0" i="0" u="none" strike="noStrike" kern="1200" cap="none" spc="0" normalizeH="0" baseline="0" noProof="0" dirty="0">
                <a:ln>
                  <a:noFill/>
                </a:ln>
                <a:solidFill>
                  <a:srgbClr val="FF0000"/>
                </a:solidFill>
                <a:effectLst/>
                <a:uLnTx/>
                <a:uFillTx/>
                <a:latin typeface="Calibri"/>
                <a:ea typeface="+mn-ea"/>
                <a:cs typeface="+mn-cs"/>
              </a:rPr>
              <a:t>latent heat of vaporization</a:t>
            </a:r>
            <a:r>
              <a:rPr kumimoji="0" lang="en-US" sz="3200" b="0" i="0" u="none" strike="noStrike" kern="1200" cap="none" spc="0" normalizeH="0" baseline="0" noProof="0" dirty="0">
                <a:ln>
                  <a:noFill/>
                </a:ln>
                <a:solidFill>
                  <a:prstClr val="black"/>
                </a:solidFill>
                <a:effectLst/>
                <a:uLnTx/>
                <a:uFillTx/>
                <a:latin typeface="Calibri"/>
                <a:ea typeface="+mn-ea"/>
                <a:cs typeface="+mn-cs"/>
              </a:rPr>
              <a:t> which is the quantity of heat energy needed to break the </a:t>
            </a:r>
            <a:r>
              <a:rPr kumimoji="0" lang="en-US" sz="3200" b="0" i="0" u="none" strike="noStrike" kern="1200" cap="none" spc="0" normalizeH="0" baseline="0" noProof="0" dirty="0">
                <a:ln>
                  <a:noFill/>
                </a:ln>
                <a:solidFill>
                  <a:srgbClr val="FF0000"/>
                </a:solidFill>
                <a:effectLst/>
                <a:uLnTx/>
                <a:uFillTx/>
                <a:latin typeface="Calibri"/>
                <a:ea typeface="+mn-ea"/>
                <a:cs typeface="+mn-cs"/>
              </a:rPr>
              <a:t>hydrogen bonds between molecules</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6B34BD8-53E0-8348-AE30-83E2D138F252}"/>
              </a:ext>
            </a:extLst>
          </p:cNvPr>
          <p:cNvSpPr/>
          <p:nvPr/>
        </p:nvSpPr>
        <p:spPr>
          <a:xfrm>
            <a:off x="1143000" y="4876800"/>
            <a:ext cx="449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6C107A0E-06B1-5F46-9660-97B5F3966C99}"/>
              </a:ext>
            </a:extLst>
          </p:cNvPr>
          <p:cNvSpPr/>
          <p:nvPr/>
        </p:nvSpPr>
        <p:spPr>
          <a:xfrm>
            <a:off x="-285750" y="5921471"/>
            <a:ext cx="6838950" cy="434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993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a:t>Evaporation -</a:t>
            </a:r>
            <a:br>
              <a:rPr lang="en-US" dirty="0"/>
            </a:br>
            <a:r>
              <a:rPr lang="en-US" sz="3600" i="1" dirty="0"/>
              <a:t>Latent Heat Exchange</a:t>
            </a:r>
          </a:p>
        </p:txBody>
      </p:sp>
      <p:sp>
        <p:nvSpPr>
          <p:cNvPr id="3" name="Content Placeholder 2"/>
          <p:cNvSpPr>
            <a:spLocks noGrp="1"/>
          </p:cNvSpPr>
          <p:nvPr>
            <p:ph idx="1"/>
          </p:nvPr>
        </p:nvSpPr>
        <p:spPr>
          <a:xfrm>
            <a:off x="457200" y="1600200"/>
            <a:ext cx="5257800" cy="4756150"/>
          </a:xfrm>
        </p:spPr>
        <p:txBody>
          <a:bodyPr>
            <a:normAutofit fontScale="92500" lnSpcReduction="20000"/>
          </a:bodyPr>
          <a:lstStyle/>
          <a:p>
            <a:r>
              <a:rPr lang="en-US" dirty="0"/>
              <a:t>Evaporation </a:t>
            </a:r>
            <a:r>
              <a:rPr lang="en-US" dirty="0">
                <a:sym typeface="Wingdings"/>
              </a:rPr>
              <a:t> transfer of heat </a:t>
            </a:r>
            <a:r>
              <a:rPr lang="en-US" dirty="0">
                <a:solidFill>
                  <a:srgbClr val="FF0000"/>
                </a:solidFill>
                <a:sym typeface="Wingdings"/>
              </a:rPr>
              <a:t>out of the evaporating surface</a:t>
            </a:r>
            <a:r>
              <a:rPr lang="en-US" dirty="0">
                <a:sym typeface="Wingdings"/>
              </a:rPr>
              <a:t> </a:t>
            </a:r>
            <a:r>
              <a:rPr lang="en-US" sz="2600" dirty="0">
                <a:sym typeface="Wingdings"/>
              </a:rPr>
              <a:t>(i.e., the surface cools)</a:t>
            </a:r>
          </a:p>
          <a:p>
            <a:pPr lvl="6"/>
            <a:endParaRPr lang="en-US" sz="1400" dirty="0">
              <a:sym typeface="Wingdings"/>
            </a:endParaRPr>
          </a:p>
          <a:p>
            <a:r>
              <a:rPr lang="en-US" dirty="0">
                <a:sym typeface="Wingdings"/>
              </a:rPr>
              <a:t>Condensation  transfer of heat </a:t>
            </a:r>
            <a:r>
              <a:rPr lang="en-US" dirty="0">
                <a:solidFill>
                  <a:srgbClr val="FF0000"/>
                </a:solidFill>
                <a:sym typeface="Wingdings"/>
              </a:rPr>
              <a:t>into the air</a:t>
            </a:r>
            <a:br>
              <a:rPr lang="en-US" dirty="0">
                <a:sym typeface="Wingdings"/>
              </a:rPr>
            </a:br>
            <a:r>
              <a:rPr lang="en-US" sz="2600" dirty="0">
                <a:sym typeface="Wingdings"/>
              </a:rPr>
              <a:t>(i.e., the air warms)</a:t>
            </a:r>
          </a:p>
          <a:p>
            <a:pPr lvl="6"/>
            <a:endParaRPr lang="en-US" sz="1400" dirty="0">
              <a:sym typeface="Wingdings"/>
            </a:endParaRPr>
          </a:p>
          <a:p>
            <a:r>
              <a:rPr lang="en-US" dirty="0">
                <a:sym typeface="Wingdings"/>
              </a:rPr>
              <a:t>Condensation on the surface of an object is always accompanied by a transfer of heat </a:t>
            </a:r>
            <a:r>
              <a:rPr lang="en-US" dirty="0">
                <a:solidFill>
                  <a:srgbClr val="FF0000"/>
                </a:solidFill>
                <a:sym typeface="Wingdings"/>
              </a:rPr>
              <a:t>to the surface</a:t>
            </a:r>
            <a:br>
              <a:rPr lang="en-US" dirty="0">
                <a:sym typeface="Wingdings"/>
              </a:rPr>
            </a:br>
            <a:r>
              <a:rPr lang="en-US" sz="2600" dirty="0">
                <a:sym typeface="Wingdings"/>
              </a:rPr>
              <a:t>(i.e., the surface warms)</a:t>
            </a:r>
            <a:endParaRPr lang="en-US" sz="2600" dirty="0"/>
          </a:p>
        </p:txBody>
      </p:sp>
      <p:pic>
        <p:nvPicPr>
          <p:cNvPr id="2050" name="Picture 2" descr="http://fogsmoviereviews.files.wordpress.com/2012/10/airplane_robert_hays_ted_striker_sweating_profusely.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30"/>
          <a:stretch/>
        </p:blipFill>
        <p:spPr bwMode="auto">
          <a:xfrm>
            <a:off x="5715000" y="1600200"/>
            <a:ext cx="3429000" cy="2614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orth1000.s3.amazonaws.com/submissions/7051000/7051292_ce34_1024x20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50" b="19176"/>
          <a:stretch/>
        </p:blipFill>
        <p:spPr bwMode="auto">
          <a:xfrm>
            <a:off x="5715000" y="4139184"/>
            <a:ext cx="3429000" cy="22171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EAFA337-8130-6D46-B74B-26698F1C6F5C}"/>
              </a:ext>
            </a:extLst>
          </p:cNvPr>
          <p:cNvSpPr/>
          <p:nvPr/>
        </p:nvSpPr>
        <p:spPr>
          <a:xfrm>
            <a:off x="1676400" y="1981200"/>
            <a:ext cx="3657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5C66F11C-4755-0149-985E-7EBF10BBF602}"/>
              </a:ext>
            </a:extLst>
          </p:cNvPr>
          <p:cNvSpPr/>
          <p:nvPr/>
        </p:nvSpPr>
        <p:spPr>
          <a:xfrm>
            <a:off x="-990600" y="2362200"/>
            <a:ext cx="3048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48D1394-AC18-1A47-ACF6-AA0872268952}"/>
              </a:ext>
            </a:extLst>
          </p:cNvPr>
          <p:cNvSpPr/>
          <p:nvPr/>
        </p:nvSpPr>
        <p:spPr>
          <a:xfrm>
            <a:off x="1683327" y="3409249"/>
            <a:ext cx="3048000" cy="35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9C8FC23-94BD-2642-B64E-30974A740180}"/>
              </a:ext>
            </a:extLst>
          </p:cNvPr>
          <p:cNvSpPr/>
          <p:nvPr/>
        </p:nvSpPr>
        <p:spPr>
          <a:xfrm>
            <a:off x="1647701" y="5423663"/>
            <a:ext cx="3048000" cy="35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4893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a:t>Evaporation –</a:t>
            </a:r>
            <a:br>
              <a:rPr lang="en-US" dirty="0"/>
            </a:br>
            <a:r>
              <a:rPr lang="en-US" sz="3600" i="1" dirty="0"/>
              <a:t>Latent Heat Exchange</a:t>
            </a:r>
            <a:endParaRPr lang="en-US" i="1" dirty="0"/>
          </a:p>
        </p:txBody>
      </p:sp>
      <p:sp>
        <p:nvSpPr>
          <p:cNvPr id="3" name="Content Placeholder 2"/>
          <p:cNvSpPr>
            <a:spLocks noGrp="1"/>
          </p:cNvSpPr>
          <p:nvPr>
            <p:ph idx="1"/>
          </p:nvPr>
        </p:nvSpPr>
        <p:spPr>
          <a:xfrm>
            <a:off x="457200" y="1600200"/>
            <a:ext cx="8458200" cy="4525963"/>
          </a:xfrm>
        </p:spPr>
        <p:txBody>
          <a:bodyPr/>
          <a:lstStyle/>
          <a:p>
            <a:r>
              <a:rPr lang="en-US" dirty="0"/>
              <a:t>The latent heat transfer rate is:</a:t>
            </a:r>
          </a:p>
          <a:p>
            <a:pPr lvl="2"/>
            <a:endParaRPr lang="en-US" dirty="0"/>
          </a:p>
          <a:p>
            <a:pPr lvl="2"/>
            <a:endParaRPr lang="en-US" dirty="0"/>
          </a:p>
          <a:p>
            <a:pPr lvl="1"/>
            <a:r>
              <a:rPr lang="en-US" dirty="0"/>
              <a:t>Where, </a:t>
            </a:r>
            <a:r>
              <a:rPr lang="en-US" i="1" dirty="0">
                <a:latin typeface="Times New Roman" charset="0"/>
                <a:ea typeface="Times New Roman" charset="0"/>
                <a:cs typeface="Times New Roman" charset="0"/>
              </a:rPr>
              <a:t>E</a:t>
            </a:r>
            <a:r>
              <a:rPr lang="en-US" dirty="0"/>
              <a:t> is the rate of evaporation [LT</a:t>
            </a:r>
            <a:r>
              <a:rPr lang="en-US" baseline="30000" dirty="0"/>
              <a:t>-1</a:t>
            </a:r>
            <a:r>
              <a:rPr lang="en-US" dirty="0"/>
              <a:t>]; </a:t>
            </a:r>
            <a:r>
              <a:rPr lang="en-US" i="1" dirty="0" err="1">
                <a:latin typeface="Symbol" charset="2"/>
                <a:ea typeface="Symbol" charset="2"/>
                <a:cs typeface="Symbol" charset="2"/>
              </a:rPr>
              <a:t>r</a:t>
            </a:r>
            <a:r>
              <a:rPr lang="en-US" i="1" baseline="-25000" dirty="0" err="1"/>
              <a:t>w</a:t>
            </a:r>
            <a:r>
              <a:rPr lang="en-US" dirty="0"/>
              <a:t> is the density of water [ML</a:t>
            </a:r>
            <a:r>
              <a:rPr lang="en-US" baseline="30000" dirty="0"/>
              <a:t>-3</a:t>
            </a:r>
            <a:r>
              <a:rPr lang="en-US" dirty="0"/>
              <a:t>]</a:t>
            </a:r>
          </a:p>
          <a:p>
            <a:r>
              <a:rPr lang="en-US" dirty="0"/>
              <a:t>But, </a:t>
            </a:r>
            <a:r>
              <a:rPr lang="en-US" i="1" dirty="0">
                <a:latin typeface="Symbol" charset="2"/>
                <a:ea typeface="Symbol" charset="2"/>
                <a:cs typeface="Symbol" charset="2"/>
              </a:rPr>
              <a:t>l</a:t>
            </a:r>
            <a:r>
              <a:rPr lang="en-US" i="1" baseline="-25000" dirty="0">
                <a:latin typeface="Times New Roman" charset="0"/>
                <a:ea typeface="Times New Roman" charset="0"/>
                <a:cs typeface="Times New Roman" charset="0"/>
              </a:rPr>
              <a:t>v</a:t>
            </a:r>
            <a:r>
              <a:rPr lang="en-US" dirty="0"/>
              <a:t> </a:t>
            </a:r>
            <a:r>
              <a:rPr lang="en-US" dirty="0">
                <a:solidFill>
                  <a:srgbClr val="FF0000"/>
                </a:solidFill>
              </a:rPr>
              <a:t>(MJ/kg) </a:t>
            </a:r>
            <a:r>
              <a:rPr lang="en-US" dirty="0"/>
              <a:t>changes as a function of the temperature of the evaporating surface (</a:t>
            </a:r>
            <a:r>
              <a:rPr lang="en-US" i="1" dirty="0">
                <a:latin typeface="Times New Roman" charset="0"/>
                <a:ea typeface="Times New Roman" charset="0"/>
                <a:cs typeface="Times New Roman" charset="0"/>
              </a:rPr>
              <a:t>T</a:t>
            </a:r>
            <a:r>
              <a:rPr lang="en-US" i="1" baseline="-25000" dirty="0">
                <a:latin typeface="Times New Roman" charset="0"/>
                <a:ea typeface="Times New Roman" charset="0"/>
                <a:cs typeface="Times New Roman" charset="0"/>
              </a:rPr>
              <a:t>s</a:t>
            </a:r>
            <a:r>
              <a:rPr lang="en-US" i="1" dirty="0">
                <a:latin typeface="Times New Roman" charset="0"/>
                <a:ea typeface="Times New Roman" charset="0"/>
                <a:cs typeface="Times New Roman" charset="0"/>
              </a:rPr>
              <a:t>, </a:t>
            </a:r>
            <a:r>
              <a:rPr lang="en-US" i="1" dirty="0">
                <a:solidFill>
                  <a:srgbClr val="FF0000"/>
                </a:solidFill>
                <a:latin typeface="Times New Roman" charset="0"/>
                <a:ea typeface="Times New Roman" charset="0"/>
                <a:cs typeface="Times New Roman" charset="0"/>
              </a:rPr>
              <a:t>ºC</a:t>
            </a:r>
            <a:r>
              <a:rPr lang="en-US" dirty="0"/>
              <a:t>):</a:t>
            </a:r>
          </a:p>
        </p:txBody>
      </p:sp>
      <p:sp>
        <p:nvSpPr>
          <p:cNvPr id="7" name="TextBox 6">
            <a:extLst>
              <a:ext uri="{FF2B5EF4-FFF2-40B4-BE49-F238E27FC236}">
                <a16:creationId xmlns:a16="http://schemas.microsoft.com/office/drawing/2014/main" id="{8AC9EC3F-6F8C-1C43-8B33-C28125C7D6A4}"/>
              </a:ext>
            </a:extLst>
          </p:cNvPr>
          <p:cNvSpPr txBox="1"/>
          <p:nvPr/>
        </p:nvSpPr>
        <p:spPr>
          <a:xfrm>
            <a:off x="3096491" y="2209800"/>
            <a:ext cx="262283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FF0000"/>
                </a:solidFill>
                <a:effectLst/>
                <a:uLnTx/>
                <a:uFillTx/>
                <a:latin typeface="Symbol" pitchFamily="2" charset="2"/>
                <a:ea typeface="+mn-ea"/>
                <a:cs typeface="Times New Roman" panose="02020603050405020304" pitchFamily="18" charset="0"/>
              </a:rPr>
              <a:t>l</a:t>
            </a:r>
            <a:r>
              <a:rPr kumimoji="0" lang="en-US" sz="36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a:t>
            </a:r>
            <a:r>
              <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3600" b="0" i="1" u="none" strike="noStrike" kern="1200" cap="none" spc="0" normalizeH="0" baseline="0" noProof="0" dirty="0">
                <a:ln>
                  <a:noFill/>
                </a:ln>
                <a:solidFill>
                  <a:srgbClr val="FF0000"/>
                </a:solidFill>
                <a:effectLst/>
                <a:uLnTx/>
                <a:uFillTx/>
                <a:latin typeface="Symbol" pitchFamily="2" charset="2"/>
                <a:ea typeface="+mn-ea"/>
                <a:cs typeface="Times New Roman" panose="02020603050405020304" pitchFamily="18" charset="0"/>
              </a:rPr>
              <a:t>l</a:t>
            </a:r>
            <a:r>
              <a:rPr kumimoji="0" lang="en-US" sz="36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a:t>
            </a:r>
            <a:r>
              <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FF0000"/>
                </a:solidFill>
                <a:effectLst/>
                <a:uLnTx/>
                <a:uFillTx/>
                <a:latin typeface="Symbol" pitchFamily="2" charset="2"/>
                <a:ea typeface="+mn-ea"/>
                <a:cs typeface="Times New Roman" panose="02020603050405020304" pitchFamily="18" charset="0"/>
              </a:rPr>
              <a:t>r</a:t>
            </a:r>
            <a:r>
              <a:rPr kumimoji="0" lang="en-US" sz="36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w</a:t>
            </a:r>
            <a:r>
              <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a:t>
            </a:r>
          </a:p>
        </p:txBody>
      </p:sp>
      <p:sp>
        <p:nvSpPr>
          <p:cNvPr id="8" name="TextBox 7">
            <a:extLst>
              <a:ext uri="{FF2B5EF4-FFF2-40B4-BE49-F238E27FC236}">
                <a16:creationId xmlns:a16="http://schemas.microsoft.com/office/drawing/2014/main" id="{F79DAFAB-7AB6-5242-8F79-268E82287DE7}"/>
              </a:ext>
            </a:extLst>
          </p:cNvPr>
          <p:cNvSpPr txBox="1"/>
          <p:nvPr/>
        </p:nvSpPr>
        <p:spPr>
          <a:xfrm>
            <a:off x="2288714" y="5181600"/>
            <a:ext cx="45665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Symbol" pitchFamily="2" charset="2"/>
                <a:ea typeface="+mn-ea"/>
                <a:cs typeface="Times New Roman" panose="02020603050405020304" pitchFamily="18" charset="0"/>
              </a:rPr>
              <a:t>l</a:t>
            </a:r>
            <a:r>
              <a:rPr kumimoji="0" lang="en-US" sz="36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a:t>
            </a:r>
            <a:r>
              <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2501 – 0.000236T</a:t>
            </a:r>
            <a:r>
              <a:rPr kumimoji="0" lang="en-US" sz="36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t>
            </a:r>
            <a:endPar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9A9A0B96-F6D6-6D41-B88C-8E32E4E9F683}"/>
              </a:ext>
            </a:extLst>
          </p:cNvPr>
          <p:cNvSpPr/>
          <p:nvPr/>
        </p:nvSpPr>
        <p:spPr>
          <a:xfrm>
            <a:off x="2883908" y="2209800"/>
            <a:ext cx="3288292"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3173F398-4305-3748-9474-5E0C42F489A4}"/>
              </a:ext>
            </a:extLst>
          </p:cNvPr>
          <p:cNvSpPr/>
          <p:nvPr/>
        </p:nvSpPr>
        <p:spPr>
          <a:xfrm>
            <a:off x="2288713" y="5257800"/>
            <a:ext cx="4566571"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0118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4582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986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0772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677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00100"/>
            <a:ext cx="7010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013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915400" cy="66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2043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7010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80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152400"/>
            <a:ext cx="8351520" cy="626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067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85800"/>
            <a:ext cx="720090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605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28600"/>
            <a:ext cx="769620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3015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a:xfrm>
            <a:off x="457200" y="228600"/>
            <a:ext cx="8229600" cy="1143000"/>
          </a:xfrm>
          <a:solidFill>
            <a:srgbClr val="FFC000"/>
          </a:solidFill>
        </p:spPr>
        <p:txBody>
          <a:bodyPr>
            <a:normAutofit fontScale="90000"/>
          </a:bodyPr>
          <a:lstStyle/>
          <a:p>
            <a:r>
              <a:rPr lang="en-US" sz="4000" dirty="0"/>
              <a:t>Evaporation &amp; Heat-Exchange Processes</a:t>
            </a:r>
            <a:br>
              <a:rPr lang="en-US" dirty="0"/>
            </a:br>
            <a:r>
              <a:rPr lang="en-US" sz="3100" i="1" dirty="0"/>
              <a:t>5. Bowen Ratio, Evaporative Fraction</a:t>
            </a:r>
            <a:r>
              <a:rPr lang="is-IS" sz="3100" i="1" dirty="0"/>
              <a:t>…</a:t>
            </a:r>
            <a:endParaRPr lang="en-US" altLang="en-US" sz="3100" i="1" dirty="0"/>
          </a:p>
        </p:txBody>
      </p:sp>
      <p:pic>
        <p:nvPicPr>
          <p:cNvPr id="40755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1447800"/>
            <a:ext cx="5638800" cy="4521200"/>
          </a:xfrm>
          <a:noFill/>
          <a:ln/>
        </p:spPr>
      </p:pic>
      <p:graphicFrame>
        <p:nvGraphicFramePr>
          <p:cNvPr id="407556" name="Object 4"/>
          <p:cNvGraphicFramePr>
            <a:graphicFrameLocks noGrp="1" noChangeAspect="1"/>
          </p:cNvGraphicFramePr>
          <p:nvPr>
            <p:ph sz="quarter" idx="2"/>
          </p:nvPr>
        </p:nvGraphicFramePr>
        <p:xfrm>
          <a:off x="5777345" y="2770126"/>
          <a:ext cx="3352800" cy="962025"/>
        </p:xfrm>
        <a:graphic>
          <a:graphicData uri="http://schemas.openxmlformats.org/presentationml/2006/ole">
            <mc:AlternateContent xmlns:mc="http://schemas.openxmlformats.org/markup-compatibility/2006">
              <mc:Choice xmlns:v="urn:schemas-microsoft-com:vml" Requires="v">
                <p:oleObj name="Equation" r:id="rId4" imgW="1371600" imgH="393480" progId="Equation.3">
                  <p:embed/>
                </p:oleObj>
              </mc:Choice>
              <mc:Fallback>
                <p:oleObj name="Equation" r:id="rId4" imgW="1371600" imgH="393480" progId="Equation.3">
                  <p:embed/>
                  <p:pic>
                    <p:nvPicPr>
                      <p:cNvPr id="40755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7345" y="2770126"/>
                        <a:ext cx="3352800" cy="962025"/>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407557" name="Object 5"/>
          <p:cNvGraphicFramePr>
            <a:graphicFrameLocks noGrp="1" noChangeAspect="1"/>
          </p:cNvGraphicFramePr>
          <p:nvPr>
            <p:ph sz="quarter" idx="3"/>
          </p:nvPr>
        </p:nvGraphicFramePr>
        <p:xfrm>
          <a:off x="6461092" y="4217956"/>
          <a:ext cx="1895475" cy="1265238"/>
        </p:xfrm>
        <a:graphic>
          <a:graphicData uri="http://schemas.openxmlformats.org/presentationml/2006/ole">
            <mc:AlternateContent xmlns:mc="http://schemas.openxmlformats.org/markup-compatibility/2006">
              <mc:Choice xmlns:v="urn:schemas-microsoft-com:vml" Requires="v">
                <p:oleObj name="Equation" r:id="rId6" imgW="647640" imgH="431640" progId="Equation.3">
                  <p:embed/>
                </p:oleObj>
              </mc:Choice>
              <mc:Fallback>
                <p:oleObj name="Equation" r:id="rId6" imgW="647640" imgH="431640" progId="Equation.3">
                  <p:embed/>
                  <p:pic>
                    <p:nvPicPr>
                      <p:cNvPr id="407557"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1092" y="4217956"/>
                        <a:ext cx="1895475" cy="1265238"/>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407558" name="Text Box 6"/>
          <p:cNvSpPr txBox="1">
            <a:spLocks noChangeArrowheads="1"/>
          </p:cNvSpPr>
          <p:nvPr/>
        </p:nvSpPr>
        <p:spPr bwMode="auto">
          <a:xfrm>
            <a:off x="0" y="5934364"/>
            <a:ext cx="253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Calibri"/>
                <a:ea typeface="+mn-ea"/>
                <a:cs typeface="+mn-cs"/>
              </a:rPr>
              <a:t>Hornberger et al., 1998</a:t>
            </a:r>
          </a:p>
        </p:txBody>
      </p:sp>
      <p:sp>
        <p:nvSpPr>
          <p:cNvPr id="2" name="TextBox 1"/>
          <p:cNvSpPr txBox="1"/>
          <p:nvPr/>
        </p:nvSpPr>
        <p:spPr>
          <a:xfrm>
            <a:off x="5638800" y="1524000"/>
            <a:ext cx="33876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Consider a </a:t>
            </a:r>
            <a:r>
              <a:rPr kumimoji="0" lang="en-US" sz="1800" b="0" i="1" u="none" strike="noStrike" kern="1200" cap="none" spc="0" normalizeH="0" baseline="0" noProof="0">
                <a:ln>
                  <a:noFill/>
                </a:ln>
                <a:solidFill>
                  <a:prstClr val="black"/>
                </a:solidFill>
                <a:effectLst/>
                <a:uLnTx/>
                <a:uFillTx/>
                <a:latin typeface="Calibri"/>
                <a:ea typeface="+mn-ea"/>
                <a:cs typeface="+mn-cs"/>
              </a:rPr>
              <a:t>simple energy balance:</a:t>
            </a:r>
          </a:p>
        </p:txBody>
      </p:sp>
      <p:sp>
        <p:nvSpPr>
          <p:cNvPr id="11" name="Rectangle 10">
            <a:extLst>
              <a:ext uri="{FF2B5EF4-FFF2-40B4-BE49-F238E27FC236}">
                <a16:creationId xmlns:a16="http://schemas.microsoft.com/office/drawing/2014/main" id="{A7F35F1A-4854-FA4B-86E8-5C034F74069F}"/>
              </a:ext>
            </a:extLst>
          </p:cNvPr>
          <p:cNvSpPr/>
          <p:nvPr/>
        </p:nvSpPr>
        <p:spPr>
          <a:xfrm>
            <a:off x="5753594" y="2619223"/>
            <a:ext cx="5143500" cy="1322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BE3C2B93-4397-124B-8130-775FB31F59A5}"/>
              </a:ext>
            </a:extLst>
          </p:cNvPr>
          <p:cNvSpPr/>
          <p:nvPr/>
        </p:nvSpPr>
        <p:spPr>
          <a:xfrm>
            <a:off x="6115050" y="4179522"/>
            <a:ext cx="5143500" cy="1459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0237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457200" y="76200"/>
            <a:ext cx="8229600" cy="1143000"/>
          </a:xfrm>
          <a:solidFill>
            <a:srgbClr val="FFC000"/>
          </a:solidFill>
        </p:spPr>
        <p:txBody>
          <a:bodyPr>
            <a:normAutofit fontScale="90000"/>
          </a:bodyPr>
          <a:lstStyle/>
          <a:p>
            <a:r>
              <a:rPr lang="en-US" sz="4000" dirty="0"/>
              <a:t>Evaporation &amp; Heat-Exchange Processes</a:t>
            </a:r>
            <a:br>
              <a:rPr lang="en-US" dirty="0"/>
            </a:br>
            <a:r>
              <a:rPr lang="en-US" sz="3100" i="1" dirty="0"/>
              <a:t>5. Bowen Ratio, Evaporative Fraction</a:t>
            </a:r>
            <a:r>
              <a:rPr lang="is-IS" sz="3100" i="1" dirty="0"/>
              <a:t>…</a:t>
            </a:r>
            <a:endParaRPr lang="en-US" altLang="en-US" sz="4000" i="1" dirty="0"/>
          </a:p>
        </p:txBody>
      </p:sp>
      <p:pic>
        <p:nvPicPr>
          <p:cNvPr id="40857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219200"/>
            <a:ext cx="5181600" cy="5153025"/>
          </a:xfrm>
          <a:noFill/>
          <a:ln/>
        </p:spPr>
      </p:pic>
      <p:sp>
        <p:nvSpPr>
          <p:cNvPr id="408580" name="Text Box 4"/>
          <p:cNvSpPr txBox="1">
            <a:spLocks noChangeArrowheads="1"/>
          </p:cNvSpPr>
          <p:nvPr/>
        </p:nvSpPr>
        <p:spPr bwMode="auto">
          <a:xfrm>
            <a:off x="5638800" y="1793875"/>
            <a:ext cx="3352800"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Max </a:t>
            </a:r>
            <a:r>
              <a:rPr kumimoji="0" lang="en-US" altLang="en-US" sz="2400" b="0" i="1" u="none" strike="noStrike" kern="1200" cap="none" spc="0" normalizeH="0" baseline="0" noProof="0" dirty="0">
                <a:ln>
                  <a:noFill/>
                </a:ln>
                <a:solidFill>
                  <a:prstClr val="black"/>
                </a:solidFill>
                <a:effectLst/>
                <a:uLnTx/>
                <a:uFillTx/>
                <a:latin typeface="Calibri"/>
                <a:ea typeface="+mn-ea"/>
                <a:cs typeface="+mn-cs"/>
              </a:rPr>
              <a:t>E</a:t>
            </a: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 corresponds to max </a:t>
            </a:r>
            <a:r>
              <a:rPr kumimoji="0" lang="en-US" altLang="en-US" sz="2400" b="0" i="1" u="none" strike="noStrike" kern="1200" cap="none" spc="0" normalizeH="0" baseline="0" noProof="0" dirty="0">
                <a:ln>
                  <a:noFill/>
                </a:ln>
                <a:solidFill>
                  <a:prstClr val="black"/>
                </a:solidFill>
                <a:effectLst/>
                <a:uLnTx/>
                <a:uFillTx/>
                <a:latin typeface="Times New Roman" charset="0"/>
                <a:ea typeface="+mn-ea"/>
                <a:cs typeface="+mn-cs"/>
              </a:rPr>
              <a:t>R</a:t>
            </a:r>
            <a:r>
              <a:rPr kumimoji="0" lang="en-US" altLang="en-US" sz="2400" b="0" i="1" u="none" strike="noStrike" kern="1200" cap="none" spc="0" normalizeH="0" baseline="-25000" noProof="0" dirty="0">
                <a:ln>
                  <a:noFill/>
                </a:ln>
                <a:solidFill>
                  <a:prstClr val="black"/>
                </a:solidFill>
                <a:effectLst/>
                <a:uLnTx/>
                <a:uFillTx/>
                <a:latin typeface="Times New Roman" charset="0"/>
                <a:ea typeface="+mn-ea"/>
                <a:cs typeface="+mn-cs"/>
              </a:rPr>
              <a:t>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2500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Also note that at start, soil was saturated, so during day 1, </a:t>
            </a:r>
            <a:r>
              <a:rPr kumimoji="0" lang="en-US" altLang="en-US" sz="2400" b="0" i="1" u="none" strike="noStrike" kern="1200" cap="none" spc="0" normalizeH="0" baseline="0" noProof="0" dirty="0" err="1">
                <a:ln>
                  <a:noFill/>
                </a:ln>
                <a:solidFill>
                  <a:srgbClr val="FF0000"/>
                </a:solidFill>
                <a:effectLst/>
                <a:uLnTx/>
                <a:uFillTx/>
                <a:latin typeface="Symbol" pitchFamily="2" charset="2"/>
                <a:ea typeface="+mn-ea"/>
                <a:cs typeface="+mn-cs"/>
              </a:rPr>
              <a:t>l</a:t>
            </a:r>
            <a:r>
              <a:rPr kumimoji="0" lang="en-US" altLang="en-US" sz="2400" b="0" i="1" u="none" strike="noStrike" kern="1200" cap="none" spc="0" normalizeH="0" baseline="0" noProof="0" dirty="0" err="1">
                <a:ln>
                  <a:noFill/>
                </a:ln>
                <a:solidFill>
                  <a:srgbClr val="FF0000"/>
                </a:solidFill>
                <a:effectLst/>
                <a:uLnTx/>
                <a:uFillTx/>
                <a:latin typeface="Times New Roman" charset="0"/>
                <a:ea typeface="+mn-ea"/>
                <a:cs typeface="+mn-cs"/>
              </a:rPr>
              <a:t>E</a:t>
            </a: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 is big (lots of 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On day 2, </a:t>
            </a:r>
            <a:r>
              <a:rPr kumimoji="0" lang="en-US" altLang="en-US" sz="2400" b="0" i="1" u="none" strike="noStrike" kern="1200" cap="none" spc="0" normalizeH="0" baseline="0" noProof="0" dirty="0" err="1">
                <a:ln>
                  <a:noFill/>
                </a:ln>
                <a:solidFill>
                  <a:srgbClr val="FF0000"/>
                </a:solidFill>
                <a:effectLst/>
                <a:uLnTx/>
                <a:uFillTx/>
                <a:latin typeface="Symbol" pitchFamily="2" charset="2"/>
                <a:ea typeface="+mn-ea"/>
                <a:cs typeface="+mn-cs"/>
              </a:rPr>
              <a:t>l</a:t>
            </a:r>
            <a:r>
              <a:rPr kumimoji="0" lang="en-US" altLang="en-US" sz="2400" b="0" i="1" u="none" strike="noStrike" kern="1200" cap="none" spc="0" normalizeH="0" baseline="0" noProof="0" dirty="0" err="1">
                <a:ln>
                  <a:noFill/>
                </a:ln>
                <a:solidFill>
                  <a:srgbClr val="FF0000"/>
                </a:solidFill>
                <a:effectLst/>
                <a:uLnTx/>
                <a:uFillTx/>
                <a:latin typeface="Times New Roman" charset="0"/>
                <a:ea typeface="+mn-ea"/>
                <a:cs typeface="+mn-cs"/>
              </a:rPr>
              <a:t>E</a:t>
            </a:r>
            <a:r>
              <a:rPr kumimoji="0" lang="en-US" alt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decreases as the soil dries.</a:t>
            </a:r>
          </a:p>
        </p:txBody>
      </p:sp>
      <p:sp>
        <p:nvSpPr>
          <p:cNvPr id="408581" name="Text Box 5"/>
          <p:cNvSpPr txBox="1">
            <a:spLocks noChangeArrowheads="1"/>
          </p:cNvSpPr>
          <p:nvPr/>
        </p:nvSpPr>
        <p:spPr bwMode="auto">
          <a:xfrm>
            <a:off x="0" y="6491288"/>
            <a:ext cx="253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Calibri"/>
                <a:ea typeface="+mn-ea"/>
                <a:cs typeface="+mn-cs"/>
              </a:rPr>
              <a:t>Hornberger et al., 1998</a:t>
            </a:r>
          </a:p>
        </p:txBody>
      </p:sp>
      <p:sp>
        <p:nvSpPr>
          <p:cNvPr id="6" name="Rectangle 5">
            <a:extLst>
              <a:ext uri="{FF2B5EF4-FFF2-40B4-BE49-F238E27FC236}">
                <a16:creationId xmlns:a16="http://schemas.microsoft.com/office/drawing/2014/main" id="{0A506A40-57AA-5A49-98DF-1B46B7D25FB3}"/>
              </a:ext>
            </a:extLst>
          </p:cNvPr>
          <p:cNvSpPr/>
          <p:nvPr/>
        </p:nvSpPr>
        <p:spPr>
          <a:xfrm>
            <a:off x="3429000" y="2438400"/>
            <a:ext cx="228600" cy="336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ED86695-2402-9049-8A95-61A53810440F}"/>
              </a:ext>
            </a:extLst>
          </p:cNvPr>
          <p:cNvSpPr txBox="1"/>
          <p:nvPr/>
        </p:nvSpPr>
        <p:spPr>
          <a:xfrm>
            <a:off x="3276600" y="2419290"/>
            <a:ext cx="4507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Symbol" pitchFamily="2" charset="2"/>
                <a:ea typeface="+mn-ea"/>
                <a:cs typeface="+mn-cs"/>
              </a:rPr>
              <a:t>l</a:t>
            </a:r>
            <a:r>
              <a:rPr kumimoji="0" lang="en-US" sz="2000" b="0" i="0" u="none" strike="noStrike" kern="1200" cap="none" spc="0" normalizeH="0" baseline="0" noProof="0" dirty="0" err="1">
                <a:ln>
                  <a:noFill/>
                </a:ln>
                <a:solidFill>
                  <a:srgbClr val="FF0000"/>
                </a:solidFill>
                <a:effectLst/>
                <a:uLnTx/>
                <a:uFillTx/>
                <a:latin typeface="Calibri"/>
                <a:ea typeface="+mn-ea"/>
                <a:cs typeface="+mn-cs"/>
              </a:rPr>
              <a:t>E</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182266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457200" y="228600"/>
            <a:ext cx="8229600" cy="1143000"/>
          </a:xfrm>
          <a:solidFill>
            <a:srgbClr val="FFC000"/>
          </a:solidFill>
        </p:spPr>
        <p:txBody>
          <a:bodyPr>
            <a:normAutofit fontScale="90000"/>
          </a:bodyPr>
          <a:lstStyle/>
          <a:p>
            <a:r>
              <a:rPr lang="en-US" sz="4000" dirty="0"/>
              <a:t>Evaporation &amp; Heat-Exchange Processes</a:t>
            </a:r>
            <a:br>
              <a:rPr lang="en-US" dirty="0"/>
            </a:br>
            <a:r>
              <a:rPr lang="en-US" sz="3100" i="1" dirty="0"/>
              <a:t>5. Bowen Ratio, Evaporative Fraction</a:t>
            </a:r>
            <a:r>
              <a:rPr lang="is-IS" sz="3100" i="1" dirty="0"/>
              <a:t>…</a:t>
            </a:r>
            <a:endParaRPr lang="en-US" altLang="en-US" sz="3600" i="1" dirty="0">
              <a:latin typeface="Symbol" charset="2"/>
            </a:endParaRPr>
          </a:p>
        </p:txBody>
      </p:sp>
      <p:sp>
        <p:nvSpPr>
          <p:cNvPr id="436227" name="Rectangle 3"/>
          <p:cNvSpPr>
            <a:spLocks noGrp="1" noChangeArrowheads="1"/>
          </p:cNvSpPr>
          <p:nvPr>
            <p:ph type="body" idx="1"/>
          </p:nvPr>
        </p:nvSpPr>
        <p:spPr>
          <a:xfrm>
            <a:off x="5410201" y="1600200"/>
            <a:ext cx="3733799" cy="4525963"/>
          </a:xfrm>
        </p:spPr>
        <p:txBody>
          <a:bodyPr/>
          <a:lstStyle/>
          <a:p>
            <a:r>
              <a:rPr lang="en-US" altLang="en-US" i="1" dirty="0"/>
              <a:t>ET</a:t>
            </a:r>
            <a:r>
              <a:rPr lang="en-US" altLang="en-US" dirty="0"/>
              <a:t> is approximately PET at saturated soil conditions</a:t>
            </a:r>
          </a:p>
          <a:p>
            <a:endParaRPr lang="en-US" altLang="en-US" dirty="0"/>
          </a:p>
          <a:p>
            <a:r>
              <a:rPr lang="en-US" altLang="en-US" dirty="0"/>
              <a:t>Why this relationship?</a:t>
            </a:r>
          </a:p>
        </p:txBody>
      </p:sp>
      <p:sp>
        <p:nvSpPr>
          <p:cNvPr id="436229" name="Text Box 5"/>
          <p:cNvSpPr txBox="1">
            <a:spLocks noChangeArrowheads="1"/>
          </p:cNvSpPr>
          <p:nvPr/>
        </p:nvSpPr>
        <p:spPr bwMode="auto">
          <a:xfrm>
            <a:off x="5962650" y="5859353"/>
            <a:ext cx="318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err="1">
                <a:ln>
                  <a:noFill/>
                </a:ln>
                <a:solidFill>
                  <a:srgbClr val="000000"/>
                </a:solidFill>
                <a:effectLst/>
                <a:uLnTx/>
                <a:uFillTx/>
                <a:latin typeface="Calibri"/>
                <a:ea typeface="+mn-ea"/>
                <a:cs typeface="+mn-cs"/>
              </a:rPr>
              <a:t>Hornberger</a:t>
            </a:r>
            <a:r>
              <a:rPr kumimoji="0" lang="en-US" altLang="en-US" sz="1800" b="0" i="1" u="none" strike="noStrike" kern="1200" cap="none" spc="0" normalizeH="0" baseline="0" noProof="0" dirty="0">
                <a:ln>
                  <a:noFill/>
                </a:ln>
                <a:solidFill>
                  <a:srgbClr val="000000"/>
                </a:solidFill>
                <a:effectLst/>
                <a:uLnTx/>
                <a:uFillTx/>
                <a:latin typeface="Calibri"/>
                <a:ea typeface="+mn-ea"/>
                <a:cs typeface="+mn-cs"/>
              </a:rPr>
              <a:t> et al</a:t>
            </a:r>
            <a:r>
              <a:rPr kumimoji="0" lang="en-US" altLang="en-US" sz="1800" b="0" i="0" u="none" strike="noStrike" kern="1200" cap="none" spc="0" normalizeH="0" baseline="0" noProof="0" dirty="0">
                <a:ln>
                  <a:noFill/>
                </a:ln>
                <a:solidFill>
                  <a:srgbClr val="000000"/>
                </a:solidFill>
                <a:effectLst/>
                <a:uLnTx/>
                <a:uFillTx/>
                <a:latin typeface="Calibri"/>
                <a:ea typeface="+mn-ea"/>
                <a:cs typeface="+mn-cs"/>
              </a:rPr>
              <a:t>., Figure 2.12</a:t>
            </a:r>
          </a:p>
        </p:txBody>
      </p:sp>
      <p:pic>
        <p:nvPicPr>
          <p:cNvPr id="436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00298"/>
            <a:ext cx="5486399" cy="526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42989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a:bodyPr>
          <a:lstStyle/>
          <a:p>
            <a:r>
              <a:rPr lang="en-US" sz="3600" dirty="0"/>
              <a:t>Evaporation &amp; Heat-Exchange Processes</a:t>
            </a:r>
            <a:br>
              <a:rPr lang="en-US" sz="3600" dirty="0"/>
            </a:br>
            <a:r>
              <a:rPr lang="en-US" sz="2800" i="1" dirty="0"/>
              <a:t>5. Bowen Ratio, Evaporative Fraction</a:t>
            </a:r>
            <a:r>
              <a:rPr lang="is-IS" sz="2800" i="1" dirty="0"/>
              <a:t>…</a:t>
            </a:r>
            <a:endParaRPr lang="en-US" sz="2800" i="1" dirty="0"/>
          </a:p>
        </p:txBody>
      </p:sp>
      <p:sp>
        <p:nvSpPr>
          <p:cNvPr id="3" name="Content Placeholder 2"/>
          <p:cNvSpPr>
            <a:spLocks noGrp="1"/>
          </p:cNvSpPr>
          <p:nvPr>
            <p:ph idx="1"/>
          </p:nvPr>
        </p:nvSpPr>
        <p:spPr/>
        <p:txBody>
          <a:bodyPr/>
          <a:lstStyle/>
          <a:p>
            <a:r>
              <a:rPr lang="en-US" dirty="0"/>
              <a:t>Bowen ratio – ratio of sensible heat to latent heat</a:t>
            </a:r>
          </a:p>
          <a:p>
            <a:endParaRPr lang="en-US" dirty="0"/>
          </a:p>
          <a:p>
            <a:r>
              <a:rPr lang="en-US" dirty="0"/>
              <a:t>And, </a:t>
            </a:r>
            <a:r>
              <a:rPr lang="en-US" dirty="0">
                <a:latin typeface="Symbol" charset="2"/>
                <a:ea typeface="Symbol" charset="2"/>
                <a:cs typeface="Symbol" charset="2"/>
              </a:rPr>
              <a:t>g</a:t>
            </a:r>
            <a:r>
              <a:rPr lang="en-US" dirty="0"/>
              <a:t> is defined as the psychrometric constant:</a:t>
            </a:r>
            <a:br>
              <a:rPr lang="en-US" dirty="0"/>
            </a:br>
            <a:r>
              <a:rPr lang="en-US" dirty="0"/>
              <a:t> </a:t>
            </a:r>
          </a:p>
          <a:p>
            <a:r>
              <a:rPr lang="en-US" dirty="0"/>
              <a:t>It’s not actually constant, </a:t>
            </a:r>
            <a:r>
              <a:rPr lang="en-US" dirty="0">
                <a:solidFill>
                  <a:srgbClr val="FF0000"/>
                </a:solidFill>
                <a:latin typeface="Symbol" pitchFamily="2" charset="2"/>
              </a:rPr>
              <a:t>g</a:t>
            </a:r>
            <a:r>
              <a:rPr lang="en-US" dirty="0">
                <a:solidFill>
                  <a:srgbClr val="FF0000"/>
                </a:solidFill>
              </a:rPr>
              <a:t> =</a:t>
            </a:r>
            <a:r>
              <a:rPr lang="en-US" i="1" dirty="0">
                <a:solidFill>
                  <a:srgbClr val="FF0000"/>
                </a:solidFill>
                <a:latin typeface="Times New Roman" panose="02020603050405020304" pitchFamily="18" charset="0"/>
                <a:cs typeface="Times New Roman" panose="02020603050405020304" pitchFamily="18" charset="0"/>
              </a:rPr>
              <a:t> f </a:t>
            </a:r>
            <a:r>
              <a:rPr lang="en-US" dirty="0">
                <a:solidFill>
                  <a:srgbClr val="FF0000"/>
                </a:solidFill>
                <a:latin typeface="Times New Roman" panose="02020603050405020304" pitchFamily="18" charset="0"/>
                <a:cs typeface="Times New Roman" panose="02020603050405020304" pitchFamily="18" charset="0"/>
              </a:rPr>
              <a:t>(</a:t>
            </a:r>
            <a:r>
              <a:rPr lang="en-US" i="1" dirty="0">
                <a:solidFill>
                  <a:srgbClr val="FF0000"/>
                </a:solidFill>
                <a:latin typeface="Times New Roman" panose="02020603050405020304" pitchFamily="18" charset="0"/>
                <a:cs typeface="Times New Roman" panose="02020603050405020304" pitchFamily="18" charset="0"/>
              </a:rPr>
              <a:t>p, elevation, T</a:t>
            </a:r>
            <a:r>
              <a:rPr lang="en-US" dirty="0">
                <a:solidFill>
                  <a:srgbClr val="FF0000"/>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Symbol" charset="2"/>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BB633A1-0D53-C048-AB03-B2C54424D6BD}"/>
                  </a:ext>
                </a:extLst>
              </p:cNvPr>
              <p:cNvSpPr txBox="1"/>
              <p:nvPr/>
            </p:nvSpPr>
            <p:spPr>
              <a:xfrm>
                <a:off x="3581400" y="2362200"/>
                <a:ext cx="1218667" cy="80663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𝐵</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𝐻</m:t>
                          </m:r>
                        </m:num>
                        <m:den>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𝜆</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den>
                      </m:f>
                    </m:oMath>
                  </m:oMathPara>
                </a14:m>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7" name="TextBox 6">
                <a:extLst>
                  <a:ext uri="{FF2B5EF4-FFF2-40B4-BE49-F238E27FC236}">
                    <a16:creationId xmlns:a16="http://schemas.microsoft.com/office/drawing/2014/main" id="{0BB633A1-0D53-C048-AB03-B2C54424D6BD}"/>
                  </a:ext>
                </a:extLst>
              </p:cNvPr>
              <p:cNvSpPr txBox="1">
                <a:spLocks noRot="1" noChangeAspect="1" noMove="1" noResize="1" noEditPoints="1" noAdjustHandles="1" noChangeArrowheads="1" noChangeShapeType="1" noTextEdit="1"/>
              </p:cNvSpPr>
              <p:nvPr/>
            </p:nvSpPr>
            <p:spPr>
              <a:xfrm>
                <a:off x="3581400" y="2362200"/>
                <a:ext cx="1218667" cy="806631"/>
              </a:xfrm>
              <a:prstGeom prst="rect">
                <a:avLst/>
              </a:prstGeom>
              <a:blipFill>
                <a:blip r:embed="rId3"/>
                <a:stretch>
                  <a:fillRect l="-6250" r="-5208" b="-14063"/>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E578FBAC-82FD-494A-B7B2-86BBCF08381E}"/>
              </a:ext>
            </a:extLst>
          </p:cNvPr>
          <p:cNvSpPr/>
          <p:nvPr/>
        </p:nvSpPr>
        <p:spPr>
          <a:xfrm>
            <a:off x="3048000" y="2167639"/>
            <a:ext cx="5143500" cy="1001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5E26389-DAAE-DD4B-954A-BE4D91E16D53}"/>
                  </a:ext>
                </a:extLst>
              </p:cNvPr>
              <p:cNvSpPr txBox="1"/>
              <p:nvPr/>
            </p:nvSpPr>
            <p:spPr>
              <a:xfrm>
                <a:off x="3124200" y="3962400"/>
                <a:ext cx="2232086" cy="81060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𝛾</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f>
                        <m:f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𝑐</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𝑎</m:t>
                              </m:r>
                            </m:sub>
                          </m:s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𝑝</m:t>
                          </m:r>
                        </m:num>
                        <m:den>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0.622∙</m:t>
                          </m:r>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𝜆</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𝑣</m:t>
                              </m:r>
                            </m:sub>
                          </m:sSub>
                        </m:den>
                      </m:f>
                    </m:oMath>
                  </m:oMathPara>
                </a14:m>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9" name="TextBox 8">
                <a:extLst>
                  <a:ext uri="{FF2B5EF4-FFF2-40B4-BE49-F238E27FC236}">
                    <a16:creationId xmlns:a16="http://schemas.microsoft.com/office/drawing/2014/main" id="{95E26389-DAAE-DD4B-954A-BE4D91E16D53}"/>
                  </a:ext>
                </a:extLst>
              </p:cNvPr>
              <p:cNvSpPr txBox="1">
                <a:spLocks noRot="1" noChangeAspect="1" noMove="1" noResize="1" noEditPoints="1" noAdjustHandles="1" noChangeArrowheads="1" noChangeShapeType="1" noTextEdit="1"/>
              </p:cNvSpPr>
              <p:nvPr/>
            </p:nvSpPr>
            <p:spPr>
              <a:xfrm>
                <a:off x="3124200" y="3962400"/>
                <a:ext cx="2232086" cy="810607"/>
              </a:xfrm>
              <a:prstGeom prst="rect">
                <a:avLst/>
              </a:prstGeom>
              <a:blipFill>
                <a:blip r:embed="rId4"/>
                <a:stretch>
                  <a:fillRect l="-3409" b="-9375"/>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447D3EAE-4ED1-0A40-AF5A-8E2513A57BD1}"/>
              </a:ext>
            </a:extLst>
          </p:cNvPr>
          <p:cNvSpPr/>
          <p:nvPr/>
        </p:nvSpPr>
        <p:spPr>
          <a:xfrm>
            <a:off x="3060865" y="3900055"/>
            <a:ext cx="5143500" cy="87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F8970914-8468-5B42-828D-D0E739EBCB3C}"/>
              </a:ext>
            </a:extLst>
          </p:cNvPr>
          <p:cNvSpPr/>
          <p:nvPr/>
        </p:nvSpPr>
        <p:spPr>
          <a:xfrm>
            <a:off x="5048250" y="4766955"/>
            <a:ext cx="5143500" cy="701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9811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a:bodyPr>
          <a:lstStyle/>
          <a:p>
            <a:r>
              <a:rPr lang="en-US" sz="3600" dirty="0"/>
              <a:t>Evaporation &amp; Heat-Exchange Processes</a:t>
            </a:r>
            <a:br>
              <a:rPr lang="en-US" sz="3600" dirty="0"/>
            </a:br>
            <a:r>
              <a:rPr lang="en-US" sz="2800" i="1" dirty="0"/>
              <a:t>5. Bowen Ratio, Evaporative Fraction</a:t>
            </a:r>
            <a:r>
              <a:rPr lang="is-IS" sz="2800" i="1" dirty="0"/>
              <a:t>…</a:t>
            </a:r>
            <a:endParaRPr lang="en-US" sz="2800" i="1" dirty="0"/>
          </a:p>
        </p:txBody>
      </p:sp>
      <p:sp>
        <p:nvSpPr>
          <p:cNvPr id="3" name="Content Placeholder 2"/>
          <p:cNvSpPr>
            <a:spLocks noGrp="1"/>
          </p:cNvSpPr>
          <p:nvPr>
            <p:ph idx="1"/>
          </p:nvPr>
        </p:nvSpPr>
        <p:spPr/>
        <p:txBody>
          <a:bodyPr/>
          <a:lstStyle/>
          <a:p>
            <a:r>
              <a:rPr lang="en-US" dirty="0"/>
              <a:t>We can also define the evaporative fraction (EF), of ET as:</a:t>
            </a:r>
          </a:p>
          <a:p>
            <a:endParaRPr lang="en-US" dirty="0"/>
          </a:p>
          <a:p>
            <a:endParaRPr lang="en-US" dirty="0"/>
          </a:p>
          <a:p>
            <a:r>
              <a:rPr lang="en-US" dirty="0"/>
              <a:t>This is the ratio of </a:t>
            </a:r>
            <a:r>
              <a:rPr lang="en-US" dirty="0">
                <a:solidFill>
                  <a:srgbClr val="FF0000"/>
                </a:solidFill>
              </a:rPr>
              <a:t>latent heat flux to total turbulent heat flux</a:t>
            </a: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E91B521-ED0D-EB46-BCB0-541FEDD9DEC6}"/>
                  </a:ext>
                </a:extLst>
              </p:cNvPr>
              <p:cNvSpPr txBox="1"/>
              <p:nvPr/>
            </p:nvSpPr>
            <p:spPr>
              <a:xfrm>
                <a:off x="3810000" y="2594675"/>
                <a:ext cx="3469027" cy="82541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𝐸𝐹</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𝜆</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𝐸</m:t>
                          </m:r>
                        </m:num>
                        <m:den>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𝜆</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𝐸</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𝐻</m:t>
                          </m:r>
                        </m:den>
                      </m:f>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num>
                        <m:den>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𝐵</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den>
                      </m:f>
                    </m:oMath>
                  </m:oMathPara>
                </a14:m>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7" name="TextBox 6">
                <a:extLst>
                  <a:ext uri="{FF2B5EF4-FFF2-40B4-BE49-F238E27FC236}">
                    <a16:creationId xmlns:a16="http://schemas.microsoft.com/office/drawing/2014/main" id="{3E91B521-ED0D-EB46-BCB0-541FEDD9DEC6}"/>
                  </a:ext>
                </a:extLst>
              </p:cNvPr>
              <p:cNvSpPr txBox="1">
                <a:spLocks noRot="1" noChangeAspect="1" noMove="1" noResize="1" noEditPoints="1" noAdjustHandles="1" noChangeArrowheads="1" noChangeShapeType="1" noTextEdit="1"/>
              </p:cNvSpPr>
              <p:nvPr/>
            </p:nvSpPr>
            <p:spPr>
              <a:xfrm>
                <a:off x="3810000" y="2594675"/>
                <a:ext cx="3469027" cy="825419"/>
              </a:xfrm>
              <a:prstGeom prst="rect">
                <a:avLst/>
              </a:prstGeom>
              <a:blipFill>
                <a:blip r:embed="rId3"/>
                <a:stretch>
                  <a:fillRect l="-2190" r="-1825" b="-13636"/>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15EFD647-60D5-4744-A857-FE5ABB5BF72B}"/>
              </a:ext>
            </a:extLst>
          </p:cNvPr>
          <p:cNvSpPr/>
          <p:nvPr/>
        </p:nvSpPr>
        <p:spPr>
          <a:xfrm>
            <a:off x="3448050" y="2506342"/>
            <a:ext cx="5143500" cy="1075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D0DB6B14-507E-AA4B-A039-196F6D9DE229}"/>
              </a:ext>
            </a:extLst>
          </p:cNvPr>
          <p:cNvSpPr/>
          <p:nvPr/>
        </p:nvSpPr>
        <p:spPr>
          <a:xfrm>
            <a:off x="3924300" y="3669733"/>
            <a:ext cx="5143500" cy="701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F92F9166-A8CF-C34E-9D64-DAF48DE35285}"/>
              </a:ext>
            </a:extLst>
          </p:cNvPr>
          <p:cNvSpPr/>
          <p:nvPr/>
        </p:nvSpPr>
        <p:spPr>
          <a:xfrm>
            <a:off x="863435" y="4371464"/>
            <a:ext cx="5143500" cy="701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218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a:bodyPr>
          <a:lstStyle/>
          <a:p>
            <a:r>
              <a:rPr lang="en-US" sz="3600" dirty="0"/>
              <a:t>Evaporation &amp; Heat-Exchange Processes</a:t>
            </a:r>
            <a:br>
              <a:rPr lang="en-US" sz="3600" dirty="0"/>
            </a:br>
            <a:r>
              <a:rPr lang="en-US" sz="2800" i="1" dirty="0"/>
              <a:t>6. Full Energy Balance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524000"/>
                <a:ext cx="8229600" cy="4602163"/>
              </a:xfrm>
            </p:spPr>
            <p:txBody>
              <a:bodyPr/>
              <a:lstStyle/>
              <a:p>
                <a:r>
                  <a:rPr lang="en-US" dirty="0"/>
                  <a:t>We can write a full energy balance (on average) for evaporation/condensation as:</a:t>
                </a:r>
              </a:p>
              <a:p>
                <a:pPr marL="0" indent="0">
                  <a:buNone/>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𝜆</m:t>
                      </m:r>
                      <m:r>
                        <a:rPr lang="en-US" b="0" i="1" smtClean="0">
                          <a:latin typeface="Cambria Math" charset="0"/>
                          <a:ea typeface="Cambria Math" charset="0"/>
                          <a:cs typeface="Cambria Math" charset="0"/>
                        </a:rPr>
                        <m:t>𝐸</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𝐾</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𝐿</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𝐺</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𝐻</m:t>
                      </m:r>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𝐴</m:t>
                          </m:r>
                        </m:e>
                        <m:sub>
                          <m:r>
                            <a:rPr lang="en-US" b="0" i="1" smtClean="0">
                              <a:latin typeface="Cambria Math" charset="0"/>
                              <a:ea typeface="Cambria Math" charset="0"/>
                              <a:cs typeface="Cambria Math" charset="0"/>
                            </a:rPr>
                            <m:t>𝑤</m:t>
                          </m:r>
                        </m:sub>
                      </m:sSub>
                      <m:r>
                        <a:rPr lang="en-US" b="0"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r>
                            <m:rPr>
                              <m:sty m:val="p"/>
                            </m:rPr>
                            <a:rPr lang="el-GR" b="0" i="1" smtClean="0">
                              <a:latin typeface="Cambria Math" charset="0"/>
                              <a:ea typeface="Cambria Math" charset="0"/>
                              <a:cs typeface="Cambria Math" charset="0"/>
                            </a:rPr>
                            <m:t>Δ</m:t>
                          </m:r>
                          <m:r>
                            <a:rPr lang="en-US" b="0" i="1" smtClean="0">
                              <a:latin typeface="Cambria Math" charset="0"/>
                              <a:ea typeface="Cambria Math" charset="0"/>
                              <a:cs typeface="Cambria Math" charset="0"/>
                            </a:rPr>
                            <m:t>𝑈</m:t>
                          </m:r>
                        </m:num>
                        <m:den>
                          <m:r>
                            <m:rPr>
                              <m:sty m:val="p"/>
                            </m:rPr>
                            <a:rPr lang="el-GR" b="0" i="1" smtClean="0">
                              <a:latin typeface="Cambria Math" charset="0"/>
                              <a:ea typeface="Cambria Math" charset="0"/>
                              <a:cs typeface="Cambria Math" charset="0"/>
                            </a:rPr>
                            <m:t>Δ</m:t>
                          </m:r>
                          <m:r>
                            <a:rPr lang="en-US" b="0" i="1" smtClean="0">
                              <a:latin typeface="Cambria Math" charset="0"/>
                              <a:ea typeface="Cambria Math" charset="0"/>
                              <a:cs typeface="Cambria Math" charset="0"/>
                            </a:rPr>
                            <m:t>𝑡</m:t>
                          </m:r>
                        </m:den>
                      </m:f>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524000"/>
                <a:ext cx="8229600" cy="4602163"/>
              </a:xfrm>
              <a:blipFill rotWithShape="0">
                <a:blip r:embed="rId3"/>
                <a:stretch>
                  <a:fillRect l="-1704" t="-172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D711AEDD-C7D1-4646-91EF-E82574B0C12E}"/>
              </a:ext>
            </a:extLst>
          </p:cNvPr>
          <p:cNvSpPr txBox="1"/>
          <p:nvPr/>
        </p:nvSpPr>
        <p:spPr>
          <a:xfrm>
            <a:off x="1066800" y="3218635"/>
            <a:ext cx="13367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evaporation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D869C1C2-C263-0344-869A-6738529297F4}"/>
              </a:ext>
            </a:extLst>
          </p:cNvPr>
          <p:cNvSpPr/>
          <p:nvPr/>
        </p:nvSpPr>
        <p:spPr>
          <a:xfrm>
            <a:off x="1967009" y="3553196"/>
            <a:ext cx="159328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net shortwave radiation input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FB30EF7-BF46-414A-AF48-FC446F5D9D70}"/>
              </a:ext>
            </a:extLst>
          </p:cNvPr>
          <p:cNvSpPr/>
          <p:nvPr/>
        </p:nvSpPr>
        <p:spPr>
          <a:xfrm>
            <a:off x="3124200" y="4141319"/>
            <a:ext cx="133671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net longwave radiation input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8A1D370-E86C-024C-AB92-5EC3236297C3}"/>
              </a:ext>
            </a:extLst>
          </p:cNvPr>
          <p:cNvSpPr/>
          <p:nvPr/>
        </p:nvSpPr>
        <p:spPr>
          <a:xfrm>
            <a:off x="3792055" y="3322638"/>
            <a:ext cx="133671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ground heat flux</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2D6B5701-2F2F-5345-A031-B3F1DC8F4C2E}"/>
              </a:ext>
            </a:extLst>
          </p:cNvPr>
          <p:cNvSpPr/>
          <p:nvPr/>
        </p:nvSpPr>
        <p:spPr>
          <a:xfrm>
            <a:off x="4603098" y="3926528"/>
            <a:ext cx="109678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sensible heat flux</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60CCFAB2-A6F1-644E-8807-6F6B9F38E0B2}"/>
              </a:ext>
            </a:extLst>
          </p:cNvPr>
          <p:cNvSpPr/>
          <p:nvPr/>
        </p:nvSpPr>
        <p:spPr>
          <a:xfrm>
            <a:off x="4841912" y="4597599"/>
            <a:ext cx="2168488"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net input associated with inflows and outflows of water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50D007A-3690-0141-9DB2-9CCE920F9185}"/>
              </a:ext>
            </a:extLst>
          </p:cNvPr>
          <p:cNvSpPr/>
          <p:nvPr/>
        </p:nvSpPr>
        <p:spPr>
          <a:xfrm>
            <a:off x="7261329" y="3422073"/>
            <a:ext cx="1875781"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change in the amount of heat stored per unit area over some time scale.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B77EC73F-BA16-065E-1421-8859BE0AB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5" y="4442484"/>
            <a:ext cx="3132477" cy="2349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5353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728663"/>
            <a:ext cx="720090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894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US">
                <a:solidFill>
                  <a:schemeClr val="bg1"/>
                </a:solidFill>
              </a:rPr>
              <a:t>Classification of ET Processes</a:t>
            </a:r>
          </a:p>
        </p:txBody>
      </p:sp>
      <p:sp>
        <p:nvSpPr>
          <p:cNvPr id="3" name="Content Placeholder 2"/>
          <p:cNvSpPr>
            <a:spLocks noGrp="1"/>
          </p:cNvSpPr>
          <p:nvPr>
            <p:ph idx="1"/>
          </p:nvPr>
        </p:nvSpPr>
        <p:spPr/>
        <p:txBody>
          <a:bodyPr>
            <a:normAutofit fontScale="92500" lnSpcReduction="20000"/>
          </a:bodyPr>
          <a:lstStyle/>
          <a:p>
            <a:r>
              <a:rPr lang="en-US" b="1" dirty="0"/>
              <a:t>Type of surface </a:t>
            </a:r>
            <a:r>
              <a:rPr lang="en-US" dirty="0"/>
              <a:t>– </a:t>
            </a:r>
            <a:r>
              <a:rPr lang="en-US" dirty="0">
                <a:solidFill>
                  <a:srgbClr val="FF0000"/>
                </a:solidFill>
              </a:rPr>
              <a:t>open water, bare soil, leaf or canopy, reference crop, land region</a:t>
            </a:r>
            <a:endParaRPr lang="is-IS" dirty="0"/>
          </a:p>
          <a:p>
            <a:pPr lvl="3"/>
            <a:endParaRPr lang="is-IS" dirty="0"/>
          </a:p>
          <a:p>
            <a:r>
              <a:rPr lang="is-IS" b="1" dirty="0"/>
              <a:t>Availability of water </a:t>
            </a:r>
            <a:r>
              <a:rPr lang="is-IS" dirty="0"/>
              <a:t>– </a:t>
            </a:r>
            <a:r>
              <a:rPr lang="is-IS" dirty="0">
                <a:solidFill>
                  <a:srgbClr val="FF0000"/>
                </a:solidFill>
              </a:rPr>
              <a:t>unlimited vs. limited by stomata openings (plants)</a:t>
            </a:r>
            <a:br>
              <a:rPr lang="en-US" dirty="0"/>
            </a:br>
            <a:endParaRPr lang="is-IS" dirty="0"/>
          </a:p>
          <a:p>
            <a:r>
              <a:rPr lang="is-IS" b="1" dirty="0"/>
              <a:t>Stored-energy use </a:t>
            </a:r>
            <a:r>
              <a:rPr lang="is-IS" dirty="0"/>
              <a:t>– </a:t>
            </a:r>
            <a:r>
              <a:rPr lang="is-IS" dirty="0">
                <a:solidFill>
                  <a:srgbClr val="FF0000"/>
                </a:solidFill>
                <a:latin typeface="Symbol" pitchFamily="2" charset="2"/>
              </a:rPr>
              <a:t>D</a:t>
            </a:r>
            <a:r>
              <a:rPr lang="is-IS" i="1" dirty="0">
                <a:solidFill>
                  <a:srgbClr val="FF0000"/>
                </a:solidFill>
                <a:latin typeface="Times New Roman" panose="02020603050405020304" pitchFamily="18" charset="0"/>
                <a:cs typeface="Times New Roman" panose="02020603050405020304" pitchFamily="18" charset="0"/>
              </a:rPr>
              <a:t>U</a:t>
            </a:r>
            <a:r>
              <a:rPr lang="is-IS" dirty="0">
                <a:solidFill>
                  <a:srgbClr val="FF0000"/>
                </a:solidFill>
              </a:rPr>
              <a:t> may change a lot or a little</a:t>
            </a:r>
            <a:endParaRPr lang="is-IS" dirty="0"/>
          </a:p>
          <a:p>
            <a:pPr lvl="3"/>
            <a:endParaRPr lang="is-IS" dirty="0"/>
          </a:p>
          <a:p>
            <a:r>
              <a:rPr lang="is-IS" b="1" dirty="0"/>
              <a:t>Water-advected energy use </a:t>
            </a:r>
            <a:r>
              <a:rPr lang="is-IS" dirty="0"/>
              <a:t>– </a:t>
            </a:r>
            <a:r>
              <a:rPr lang="is-IS" i="1" dirty="0">
                <a:solidFill>
                  <a:srgbClr val="FF0000"/>
                </a:solidFill>
                <a:latin typeface="Times New Roman" panose="02020603050405020304" pitchFamily="18" charset="0"/>
                <a:cs typeface="Times New Roman" panose="02020603050405020304" pitchFamily="18" charset="0"/>
              </a:rPr>
              <a:t>A</a:t>
            </a:r>
            <a:r>
              <a:rPr lang="is-IS" i="1" baseline="-25000" dirty="0">
                <a:solidFill>
                  <a:srgbClr val="FF0000"/>
                </a:solidFill>
                <a:latin typeface="Times New Roman" panose="02020603050405020304" pitchFamily="18" charset="0"/>
                <a:cs typeface="Times New Roman" panose="02020603050405020304" pitchFamily="18" charset="0"/>
              </a:rPr>
              <a:t>w</a:t>
            </a:r>
            <a:r>
              <a:rPr lang="is-IS" dirty="0">
                <a:solidFill>
                  <a:srgbClr val="FF0000"/>
                </a:solidFill>
              </a:rPr>
              <a:t> may be big or small</a:t>
            </a:r>
            <a:endParaRPr lang="en-US" dirty="0"/>
          </a:p>
        </p:txBody>
      </p:sp>
      <p:sp>
        <p:nvSpPr>
          <p:cNvPr id="8" name="Rectangle 7">
            <a:extLst>
              <a:ext uri="{FF2B5EF4-FFF2-40B4-BE49-F238E27FC236}">
                <a16:creationId xmlns:a16="http://schemas.microsoft.com/office/drawing/2014/main" id="{AFAB11BE-EF8D-CB4E-BD52-4D14B3C0D9A1}"/>
              </a:ext>
            </a:extLst>
          </p:cNvPr>
          <p:cNvSpPr/>
          <p:nvPr/>
        </p:nvSpPr>
        <p:spPr>
          <a:xfrm>
            <a:off x="3657600" y="1575460"/>
            <a:ext cx="5143500" cy="1075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94131225-3FBD-274D-B606-DFA480B0D55C}"/>
              </a:ext>
            </a:extLst>
          </p:cNvPr>
          <p:cNvSpPr/>
          <p:nvPr/>
        </p:nvSpPr>
        <p:spPr>
          <a:xfrm>
            <a:off x="-514350" y="1981200"/>
            <a:ext cx="5143500" cy="66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B9F4C77F-D6DC-5E4A-8555-B08CD78234D9}"/>
              </a:ext>
            </a:extLst>
          </p:cNvPr>
          <p:cNvSpPr/>
          <p:nvPr/>
        </p:nvSpPr>
        <p:spPr>
          <a:xfrm>
            <a:off x="4343400" y="2630384"/>
            <a:ext cx="5143500" cy="1075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4B7F8C9-903D-8B43-B62B-07DFA4ED3A78}"/>
              </a:ext>
            </a:extLst>
          </p:cNvPr>
          <p:cNvSpPr/>
          <p:nvPr/>
        </p:nvSpPr>
        <p:spPr>
          <a:xfrm>
            <a:off x="-600446" y="3116417"/>
            <a:ext cx="5143500" cy="771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E8CBEA35-F4C3-D74F-AC4A-776297392C42}"/>
              </a:ext>
            </a:extLst>
          </p:cNvPr>
          <p:cNvSpPr/>
          <p:nvPr/>
        </p:nvSpPr>
        <p:spPr>
          <a:xfrm>
            <a:off x="4043177" y="3806432"/>
            <a:ext cx="5143500" cy="1075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64AA8A1-12F9-244A-BCCB-29BD1EEC1561}"/>
              </a:ext>
            </a:extLst>
          </p:cNvPr>
          <p:cNvSpPr/>
          <p:nvPr/>
        </p:nvSpPr>
        <p:spPr>
          <a:xfrm>
            <a:off x="0" y="4246418"/>
            <a:ext cx="5143500" cy="771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C45A8BE-7690-3249-ABE6-9919690D6E03}"/>
              </a:ext>
            </a:extLst>
          </p:cNvPr>
          <p:cNvSpPr/>
          <p:nvPr/>
        </p:nvSpPr>
        <p:spPr>
          <a:xfrm>
            <a:off x="5486400" y="4720271"/>
            <a:ext cx="5143500" cy="1075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2F173161-66EE-0540-8D5F-9C97B09DE231}"/>
              </a:ext>
            </a:extLst>
          </p:cNvPr>
          <p:cNvSpPr/>
          <p:nvPr/>
        </p:nvSpPr>
        <p:spPr>
          <a:xfrm>
            <a:off x="-67294" y="5409519"/>
            <a:ext cx="2658094" cy="74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7039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0" nodeType="clickEffect">
                                  <p:stCondLst>
                                    <p:cond delay="0"/>
                                  </p:stCondLst>
                                  <p:childTnLst>
                                    <p:animEffect transition="out" filter="dissolv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US">
                <a:solidFill>
                  <a:schemeClr val="bg1"/>
                </a:solidFill>
              </a:rPr>
              <a:t>Classification of ET Processes</a:t>
            </a:r>
          </a:p>
        </p:txBody>
      </p:sp>
      <p:graphicFrame>
        <p:nvGraphicFramePr>
          <p:cNvPr id="8" name="Content Placeholder 7"/>
          <p:cNvGraphicFramePr>
            <a:graphicFrameLocks noGrp="1"/>
          </p:cNvGraphicFramePr>
          <p:nvPr>
            <p:ph idx="1"/>
          </p:nvPr>
        </p:nvGraphicFramePr>
        <p:xfrm>
          <a:off x="457200" y="1417638"/>
          <a:ext cx="8229600" cy="4986284"/>
        </p:xfrm>
        <a:graphic>
          <a:graphicData uri="http://schemas.openxmlformats.org/drawingml/2006/table">
            <a:tbl>
              <a:tblPr firstRow="1" bandRow="1">
                <a:tableStyleId>{F2DE63D5-997A-4646-A377-4702673A728D}</a:tableStyleId>
              </a:tblPr>
              <a:tblGrid>
                <a:gridCol w="15240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813560">
                  <a:extLst>
                    <a:ext uri="{9D8B030D-6E8A-4147-A177-3AD203B41FA5}">
                      <a16:colId xmlns:a16="http://schemas.microsoft.com/office/drawing/2014/main" val="20002"/>
                    </a:ext>
                  </a:extLst>
                </a:gridCol>
                <a:gridCol w="146304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639762">
                <a:tc>
                  <a:txBody>
                    <a:bodyPr/>
                    <a:lstStyle/>
                    <a:p>
                      <a:r>
                        <a:rPr lang="en-US" dirty="0"/>
                        <a:t>ET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Type of Surface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Availability of water</a:t>
                      </a:r>
                      <a:r>
                        <a:rPr lang="en-US" baseline="0" dirty="0"/>
                        <a:t> to surface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Stored Energy 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Water-</a:t>
                      </a:r>
                      <a:r>
                        <a:rPr lang="en-US" dirty="0" err="1"/>
                        <a:t>Advected</a:t>
                      </a:r>
                      <a:r>
                        <a:rPr lang="en-US" baseline="0" dirty="0"/>
                        <a:t> Energy Use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06491">
                <a:tc>
                  <a:txBody>
                    <a:bodyPr/>
                    <a:lstStyle/>
                    <a:p>
                      <a:r>
                        <a:rPr lang="en-US" dirty="0"/>
                        <a:t>Free-Water 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Open water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unlimited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06491">
                <a:tc>
                  <a:txBody>
                    <a:bodyPr/>
                    <a:lstStyle/>
                    <a:p>
                      <a:r>
                        <a:rPr lang="en-US" dirty="0"/>
                        <a:t>Lake 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Open water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unlimited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maybe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maybe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06491">
                <a:tc>
                  <a:txBody>
                    <a:bodyPr/>
                    <a:lstStyle/>
                    <a:p>
                      <a:r>
                        <a:rPr lang="en-US" dirty="0"/>
                        <a:t>Bare-soil 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Bare soil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Limited to unlimited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negligible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06491">
                <a:tc>
                  <a:txBody>
                    <a:bodyPr/>
                    <a:lstStyle/>
                    <a:p>
                      <a:r>
                        <a:rPr lang="en-US" dirty="0"/>
                        <a:t>Transpiration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Leaf or canopy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negligible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06491">
                <a:tc>
                  <a:txBody>
                    <a:bodyPr/>
                    <a:lstStyle/>
                    <a:p>
                      <a:r>
                        <a:rPr lang="en-US" dirty="0"/>
                        <a:t>Interception 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Leaf or canopy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unlimited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negligible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06491">
                <a:tc>
                  <a:txBody>
                    <a:bodyPr/>
                    <a:lstStyle/>
                    <a:p>
                      <a:r>
                        <a:rPr lang="en-US" dirty="0"/>
                        <a:t>PET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Reference crop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Limited to air, </a:t>
                      </a:r>
                      <a:r>
                        <a:rPr lang="en-US" dirty="0" err="1">
                          <a:solidFill>
                            <a:srgbClr val="FF0000"/>
                          </a:solidFill>
                        </a:rPr>
                        <a:t>unlim</a:t>
                      </a:r>
                      <a:r>
                        <a:rPr lang="en-US" dirty="0">
                          <a:solidFill>
                            <a:srgbClr val="FF0000"/>
                          </a:solidFill>
                        </a:rPr>
                        <a:t> to plants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606491">
                <a:tc>
                  <a:txBody>
                    <a:bodyPr/>
                    <a:lstStyle/>
                    <a:p>
                      <a:r>
                        <a:rPr lang="en-US" dirty="0"/>
                        <a:t>AET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Land area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Varies in time, space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negligible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rgbClr val="FF0000"/>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7" name="Rectangle 6">
            <a:extLst>
              <a:ext uri="{FF2B5EF4-FFF2-40B4-BE49-F238E27FC236}">
                <a16:creationId xmlns:a16="http://schemas.microsoft.com/office/drawing/2014/main" id="{1AD6301D-0E22-F749-94E3-62C4BA203068}"/>
              </a:ext>
            </a:extLst>
          </p:cNvPr>
          <p:cNvSpPr/>
          <p:nvPr/>
        </p:nvSpPr>
        <p:spPr>
          <a:xfrm>
            <a:off x="2000250" y="2133600"/>
            <a:ext cx="6153150" cy="42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0804076-10F3-5545-B144-7D5077EE2BE5}"/>
              </a:ext>
            </a:extLst>
          </p:cNvPr>
          <p:cNvSpPr/>
          <p:nvPr/>
        </p:nvSpPr>
        <p:spPr>
          <a:xfrm>
            <a:off x="2048376" y="2698723"/>
            <a:ext cx="6153150" cy="42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D8DD3C01-7F7E-F245-A255-9ECD1A15F87A}"/>
              </a:ext>
            </a:extLst>
          </p:cNvPr>
          <p:cNvSpPr/>
          <p:nvPr/>
        </p:nvSpPr>
        <p:spPr>
          <a:xfrm>
            <a:off x="2060408" y="3393949"/>
            <a:ext cx="6153150" cy="42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9DD5506-6AA1-FE49-BBEA-14DD453423EA}"/>
              </a:ext>
            </a:extLst>
          </p:cNvPr>
          <p:cNvSpPr/>
          <p:nvPr/>
        </p:nvSpPr>
        <p:spPr>
          <a:xfrm>
            <a:off x="2060408" y="4031456"/>
            <a:ext cx="6153150" cy="42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E6804014-EF10-CA47-A1E1-DE3E32613E34}"/>
              </a:ext>
            </a:extLst>
          </p:cNvPr>
          <p:cNvSpPr/>
          <p:nvPr/>
        </p:nvSpPr>
        <p:spPr>
          <a:xfrm>
            <a:off x="2060408" y="4648227"/>
            <a:ext cx="6153150" cy="42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2E68438B-E613-C14D-A379-12B4B5DE180F}"/>
              </a:ext>
            </a:extLst>
          </p:cNvPr>
          <p:cNvSpPr/>
          <p:nvPr/>
        </p:nvSpPr>
        <p:spPr>
          <a:xfrm>
            <a:off x="2032334" y="5234086"/>
            <a:ext cx="6153150" cy="42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CAF047FB-40FC-534D-A590-8E49F219F6A0}"/>
              </a:ext>
            </a:extLst>
          </p:cNvPr>
          <p:cNvSpPr/>
          <p:nvPr/>
        </p:nvSpPr>
        <p:spPr>
          <a:xfrm>
            <a:off x="2000250" y="5871593"/>
            <a:ext cx="6153150" cy="42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425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728663"/>
            <a:ext cx="720090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5475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20090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934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8819"/>
            <a:ext cx="8686800" cy="651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2043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5344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050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457200" y="228600"/>
            <a:ext cx="8229600" cy="1143000"/>
          </a:xfrm>
          <a:solidFill>
            <a:srgbClr val="FFFF00"/>
          </a:solidFill>
        </p:spPr>
        <p:txBody>
          <a:bodyPr>
            <a:normAutofit fontScale="90000"/>
          </a:bodyPr>
          <a:lstStyle/>
          <a:p>
            <a:r>
              <a:rPr lang="en-US" dirty="0"/>
              <a:t>Free-Water &amp; Lake Evaporation </a:t>
            </a:r>
            <a:br>
              <a:rPr lang="en-US" dirty="0"/>
            </a:br>
            <a:r>
              <a:rPr lang="en-US" sz="3600" i="1" dirty="0"/>
              <a:t>Pan Evaporation </a:t>
            </a:r>
            <a:r>
              <a:rPr lang="en-US" altLang="en-US" sz="3600" i="1" dirty="0"/>
              <a:t>Measurement</a:t>
            </a:r>
            <a:endParaRPr lang="en-US" altLang="en-US" i="1" dirty="0"/>
          </a:p>
        </p:txBody>
      </p:sp>
      <p:sp>
        <p:nvSpPr>
          <p:cNvPr id="405507" name="Rectangle 3"/>
          <p:cNvSpPr>
            <a:spLocks noGrp="1" noChangeArrowheads="1"/>
          </p:cNvSpPr>
          <p:nvPr>
            <p:ph type="body" sz="half" idx="1"/>
          </p:nvPr>
        </p:nvSpPr>
        <p:spPr>
          <a:xfrm>
            <a:off x="457200" y="1524000"/>
            <a:ext cx="4343400" cy="3429000"/>
          </a:xfrm>
        </p:spPr>
        <p:txBody>
          <a:bodyPr/>
          <a:lstStyle/>
          <a:p>
            <a:r>
              <a:rPr lang="en-US" altLang="en-US" sz="2800" dirty="0"/>
              <a:t>Direct Measurement</a:t>
            </a:r>
          </a:p>
          <a:p>
            <a:pPr lvl="1"/>
            <a:r>
              <a:rPr lang="en-US" altLang="en-US" sz="2400" dirty="0"/>
              <a:t>Evaporation pans</a:t>
            </a:r>
          </a:p>
          <a:p>
            <a:pPr lvl="1"/>
            <a:r>
              <a:rPr lang="en-US" altLang="en-US" sz="2400" dirty="0"/>
              <a:t>Mass balances</a:t>
            </a:r>
          </a:p>
          <a:p>
            <a:endParaRPr lang="en-US" altLang="en-US" sz="2800" dirty="0"/>
          </a:p>
          <a:p>
            <a:r>
              <a:rPr lang="en-US" altLang="en-US" sz="2800" dirty="0"/>
              <a:t>Estimates from Met Data</a:t>
            </a:r>
          </a:p>
        </p:txBody>
      </p:sp>
      <p:pic>
        <p:nvPicPr>
          <p:cNvPr id="40550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371600"/>
            <a:ext cx="4038600" cy="3429000"/>
          </a:xfrm>
          <a:noFill/>
          <a:ln/>
        </p:spPr>
      </p:pic>
      <p:sp>
        <p:nvSpPr>
          <p:cNvPr id="405509" name="Text Box 5"/>
          <p:cNvSpPr txBox="1">
            <a:spLocks noChangeArrowheads="1"/>
          </p:cNvSpPr>
          <p:nvPr/>
        </p:nvSpPr>
        <p:spPr bwMode="auto">
          <a:xfrm>
            <a:off x="762000" y="4800600"/>
            <a:ext cx="8077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a:ea typeface="+mn-ea"/>
                <a:cs typeface="+mn-cs"/>
              </a:rPr>
              <a:t>U.S. Weather Bureau Class A Evaporation Pan is 1.2 m in diameter and 250 mm deep. When installed it is elevated 150 mm off the ground. The operating water level is a depth of 175 – 200 mm. The water level in the pan is therefore kept 50 – 75 mm from the rim. A stilling well located on the side of the Class A Pan has a level sensor and is used to record the water depth. The measurements can be taken automatically.                 - British Columbia Ministry of Ag., Food, &amp; Fisheries</a:t>
            </a:r>
          </a:p>
        </p:txBody>
      </p:sp>
      <p:sp>
        <p:nvSpPr>
          <p:cNvPr id="5" name="TextBox 4">
            <a:extLst>
              <a:ext uri="{FF2B5EF4-FFF2-40B4-BE49-F238E27FC236}">
                <a16:creationId xmlns:a16="http://schemas.microsoft.com/office/drawing/2014/main" id="{5A1BEA26-1EB1-7642-AE61-5B0ABDCA606C}"/>
              </a:ext>
            </a:extLst>
          </p:cNvPr>
          <p:cNvSpPr txBox="1"/>
          <p:nvPr/>
        </p:nvSpPr>
        <p:spPr>
          <a:xfrm>
            <a:off x="1265615" y="3847455"/>
            <a:ext cx="27061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FF0000"/>
                </a:solidFill>
                <a:effectLst/>
                <a:uLnTx/>
                <a:uFillTx/>
                <a:latin typeface="Symbol" pitchFamily="2" charset="2"/>
                <a:ea typeface="+mn-ea"/>
                <a:cs typeface="+mn-cs"/>
              </a:rPr>
              <a:t>D</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stage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Precip</a:t>
            </a:r>
            <a:endPar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2CB8DB5A-FF44-C347-8ADB-3A9A962258F3}"/>
              </a:ext>
            </a:extLst>
          </p:cNvPr>
          <p:cNvSpPr txBox="1"/>
          <p:nvPr/>
        </p:nvSpPr>
        <p:spPr>
          <a:xfrm>
            <a:off x="1214461" y="4338935"/>
            <a:ext cx="27526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t>
            </a:r>
            <a:r>
              <a:rPr kumimoji="0" lang="en-US" sz="24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t>
            </a:r>
            <a:r>
              <a:rPr kumimoji="0" lang="en-US" sz="24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Precip</a:t>
            </a:r>
            <a:endPar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B10D2422-60E6-4048-A397-5DB0A23497AB}"/>
              </a:ext>
            </a:extLst>
          </p:cNvPr>
          <p:cNvSpPr/>
          <p:nvPr/>
        </p:nvSpPr>
        <p:spPr>
          <a:xfrm>
            <a:off x="-116489" y="3869231"/>
            <a:ext cx="4031673" cy="93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7915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t>Evaporation from a Pan</a:t>
            </a:r>
          </a:p>
        </p:txBody>
      </p:sp>
      <p:sp>
        <p:nvSpPr>
          <p:cNvPr id="12291" name="Rectangle 3"/>
          <p:cNvSpPr>
            <a:spLocks noGrp="1" noChangeArrowheads="1"/>
          </p:cNvSpPr>
          <p:nvPr>
            <p:ph type="body" idx="1"/>
          </p:nvPr>
        </p:nvSpPr>
        <p:spPr>
          <a:xfrm>
            <a:off x="457200" y="4089400"/>
            <a:ext cx="4305300" cy="2036763"/>
          </a:xfrm>
        </p:spPr>
        <p:txBody>
          <a:bodyPr/>
          <a:lstStyle/>
          <a:p>
            <a:pPr eaLnBrk="1" hangingPunct="1">
              <a:lnSpc>
                <a:spcPct val="80000"/>
              </a:lnSpc>
            </a:pPr>
            <a:r>
              <a:rPr lang="en-US" sz="1800"/>
              <a:t>National Weather Service Class A type</a:t>
            </a:r>
          </a:p>
          <a:p>
            <a:pPr eaLnBrk="1" hangingPunct="1">
              <a:lnSpc>
                <a:spcPct val="80000"/>
              </a:lnSpc>
            </a:pPr>
            <a:r>
              <a:rPr lang="en-US" sz="1800"/>
              <a:t>Installed on a wooden platform in a grassy location</a:t>
            </a:r>
          </a:p>
          <a:p>
            <a:pPr eaLnBrk="1" hangingPunct="1">
              <a:lnSpc>
                <a:spcPct val="80000"/>
              </a:lnSpc>
            </a:pPr>
            <a:r>
              <a:rPr lang="en-US" sz="1800"/>
              <a:t>Filled with water to within 2.5 inches of the top</a:t>
            </a:r>
          </a:p>
          <a:p>
            <a:pPr eaLnBrk="1" hangingPunct="1">
              <a:lnSpc>
                <a:spcPct val="80000"/>
              </a:lnSpc>
            </a:pPr>
            <a:r>
              <a:rPr lang="en-US" sz="1800"/>
              <a:t>Evaporation rate is measured by manual readings or with an analog output evaporation gauge </a:t>
            </a:r>
          </a:p>
        </p:txBody>
      </p:sp>
      <p:pic>
        <p:nvPicPr>
          <p:cNvPr id="12329" name="Picture 41" descr="Evap-Pan-1"/>
          <p:cNvPicPr>
            <a:picLocks noChangeAspect="1" noChangeArrowheads="1"/>
          </p:cNvPicPr>
          <p:nvPr/>
        </p:nvPicPr>
        <p:blipFill>
          <a:blip r:embed="rId3"/>
          <a:srcRect/>
          <a:stretch>
            <a:fillRect/>
          </a:stretch>
        </p:blipFill>
        <p:spPr bwMode="auto">
          <a:xfrm>
            <a:off x="822325" y="1689100"/>
            <a:ext cx="3638550" cy="1981200"/>
          </a:xfrm>
          <a:prstGeom prst="rect">
            <a:avLst/>
          </a:prstGeom>
          <a:noFill/>
          <a:ln w="9525">
            <a:noFill/>
            <a:miter lim="800000"/>
            <a:headEnd/>
            <a:tailEnd/>
          </a:ln>
        </p:spPr>
      </p:pic>
      <p:sp>
        <p:nvSpPr>
          <p:cNvPr id="42" name="Rectangle 3"/>
          <p:cNvSpPr txBox="1">
            <a:spLocks noChangeArrowheads="1"/>
          </p:cNvSpPr>
          <p:nvPr/>
        </p:nvSpPr>
        <p:spPr bwMode="auto">
          <a:xfrm>
            <a:off x="4724400" y="1600200"/>
            <a:ext cx="4114800" cy="4114800"/>
          </a:xfrm>
          <a:prstGeom prst="rect">
            <a:avLst/>
          </a:prstGeom>
          <a:noFill/>
          <a:ln w="9525">
            <a:noFill/>
            <a:miter lim="800000"/>
            <a:headEnd/>
            <a:tailEnd/>
          </a:ln>
          <a:effectLst/>
        </p:spPr>
        <p:txBody>
          <a:bodyPr/>
          <a:lstStyle/>
          <a:p>
            <a:pPr marL="342900" indent="-342900" fontAlgn="base">
              <a:spcBef>
                <a:spcPct val="20000"/>
              </a:spcBef>
              <a:spcAft>
                <a:spcPct val="0"/>
              </a:spcAft>
              <a:buFontTx/>
              <a:buChar char="•"/>
              <a:defRPr/>
            </a:pPr>
            <a:r>
              <a:rPr lang="en-US" sz="2400" kern="0" dirty="0">
                <a:solidFill>
                  <a:srgbClr val="FFFFFF">
                    <a:lumMod val="50000"/>
                  </a:srgbClr>
                </a:solidFill>
              </a:rPr>
              <a:t>Mass balance equation</a:t>
            </a:r>
          </a:p>
          <a:p>
            <a:pPr marL="342900" indent="-342900" fontAlgn="base">
              <a:spcBef>
                <a:spcPct val="20000"/>
              </a:spcBef>
              <a:spcAft>
                <a:spcPct val="0"/>
              </a:spcAft>
              <a:buFontTx/>
              <a:buChar char="•"/>
              <a:defRPr/>
            </a:pPr>
            <a:endParaRPr lang="en-US" sz="2400" kern="0" dirty="0">
              <a:solidFill>
                <a:srgbClr val="FFFFFF">
                  <a:lumMod val="50000"/>
                </a:srgbClr>
              </a:solidFill>
            </a:endParaRPr>
          </a:p>
          <a:p>
            <a:pPr marL="342900" indent="-342900" fontAlgn="base">
              <a:spcBef>
                <a:spcPct val="20000"/>
              </a:spcBef>
              <a:spcAft>
                <a:spcPct val="0"/>
              </a:spcAft>
              <a:buFontTx/>
              <a:buChar char="•"/>
              <a:defRPr/>
            </a:pPr>
            <a:endParaRPr lang="en-US" sz="2400" kern="0" dirty="0">
              <a:solidFill>
                <a:srgbClr val="FFFFFF">
                  <a:lumMod val="50000"/>
                </a:srgbClr>
              </a:solidFill>
            </a:endParaRPr>
          </a:p>
          <a:p>
            <a:pPr marL="342900" indent="-342900" fontAlgn="base">
              <a:spcBef>
                <a:spcPct val="20000"/>
              </a:spcBef>
              <a:spcAft>
                <a:spcPct val="0"/>
              </a:spcAft>
              <a:buFontTx/>
              <a:buChar char="•"/>
              <a:defRPr/>
            </a:pPr>
            <a:endParaRPr lang="en-US" sz="2400" kern="0" dirty="0">
              <a:solidFill>
                <a:srgbClr val="FFFFFF">
                  <a:lumMod val="50000"/>
                </a:srgbClr>
              </a:solidFill>
            </a:endParaRPr>
          </a:p>
          <a:p>
            <a:pPr marL="342900" indent="-342900" fontAlgn="base">
              <a:spcBef>
                <a:spcPct val="20000"/>
              </a:spcBef>
              <a:spcAft>
                <a:spcPct val="0"/>
              </a:spcAft>
              <a:buFontTx/>
              <a:buChar char="•"/>
              <a:defRPr/>
            </a:pPr>
            <a:r>
              <a:rPr lang="en-US" sz="2400" kern="0" dirty="0">
                <a:solidFill>
                  <a:srgbClr val="FFFFFF">
                    <a:lumMod val="50000"/>
                  </a:srgbClr>
                </a:solidFill>
              </a:rPr>
              <a:t>Pans measure more evaporation than natural water bodies because:</a:t>
            </a:r>
          </a:p>
          <a:p>
            <a:pPr marL="742950" lvl="1" indent="-285750" fontAlgn="base">
              <a:spcBef>
                <a:spcPct val="20000"/>
              </a:spcBef>
              <a:spcAft>
                <a:spcPct val="0"/>
              </a:spcAft>
              <a:buFontTx/>
              <a:buChar char="–"/>
              <a:defRPr/>
            </a:pPr>
            <a:r>
              <a:rPr lang="en-US" sz="2000" kern="0" dirty="0">
                <a:solidFill>
                  <a:srgbClr val="FFFFFF">
                    <a:lumMod val="50000"/>
                  </a:srgbClr>
                </a:solidFill>
              </a:rPr>
              <a:t>1)  less heat storage capacity (smaller volume)</a:t>
            </a:r>
          </a:p>
          <a:p>
            <a:pPr marL="742950" lvl="1" indent="-285750" fontAlgn="base">
              <a:spcBef>
                <a:spcPct val="20000"/>
              </a:spcBef>
              <a:spcAft>
                <a:spcPct val="0"/>
              </a:spcAft>
              <a:buFontTx/>
              <a:buChar char="–"/>
              <a:defRPr/>
            </a:pPr>
            <a:r>
              <a:rPr lang="en-US" sz="2000" kern="0" dirty="0">
                <a:solidFill>
                  <a:srgbClr val="FFFFFF">
                    <a:lumMod val="50000"/>
                  </a:srgbClr>
                </a:solidFill>
              </a:rPr>
              <a:t>2)  heat transfer</a:t>
            </a:r>
          </a:p>
          <a:p>
            <a:pPr marL="742950" lvl="1" indent="-285750" fontAlgn="base">
              <a:spcBef>
                <a:spcPct val="20000"/>
              </a:spcBef>
              <a:spcAft>
                <a:spcPct val="0"/>
              </a:spcAft>
              <a:buFontTx/>
              <a:buChar char="–"/>
              <a:defRPr/>
            </a:pPr>
            <a:r>
              <a:rPr lang="en-US" sz="2000" kern="0" dirty="0">
                <a:solidFill>
                  <a:srgbClr val="FFFFFF">
                    <a:lumMod val="50000"/>
                  </a:srgbClr>
                </a:solidFill>
              </a:rPr>
              <a:t>3)  wind effects</a:t>
            </a:r>
          </a:p>
        </p:txBody>
      </p:sp>
      <p:graphicFrame>
        <p:nvGraphicFramePr>
          <p:cNvPr id="355337" name="Object 9"/>
          <p:cNvGraphicFramePr>
            <a:graphicFrameLocks noChangeAspect="1"/>
          </p:cNvGraphicFramePr>
          <p:nvPr/>
        </p:nvGraphicFramePr>
        <p:xfrm>
          <a:off x="5821363" y="2133600"/>
          <a:ext cx="2713037" cy="1879600"/>
        </p:xfrm>
        <a:graphic>
          <a:graphicData uri="http://schemas.openxmlformats.org/presentationml/2006/ole">
            <mc:AlternateContent xmlns:mc="http://schemas.openxmlformats.org/markup-compatibility/2006">
              <mc:Choice xmlns:v="urn:schemas-microsoft-com:vml" Requires="v">
                <p:oleObj name="Equation" r:id="rId4" imgW="2463480" imgH="1879560" progId="Equation.3">
                  <p:embed/>
                </p:oleObj>
              </mc:Choice>
              <mc:Fallback>
                <p:oleObj name="Equation" r:id="rId4" imgW="2463480" imgH="1879560" progId="Equation.3">
                  <p:embed/>
                  <p:pic>
                    <p:nvPicPr>
                      <p:cNvPr id="355337"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1363" y="2133600"/>
                        <a:ext cx="2713037" cy="187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2905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9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a:xfrm>
            <a:off x="457200" y="0"/>
            <a:ext cx="8229600" cy="1139825"/>
          </a:xfrm>
          <a:solidFill>
            <a:srgbClr val="FFFF00"/>
          </a:solidFill>
        </p:spPr>
        <p:txBody>
          <a:bodyPr/>
          <a:lstStyle/>
          <a:p>
            <a:r>
              <a:rPr lang="en-US" altLang="en-US" sz="4000" dirty="0"/>
              <a:t>Evaporation pans are not all equal</a:t>
            </a:r>
          </a:p>
        </p:txBody>
      </p:sp>
      <p:pic>
        <p:nvPicPr>
          <p:cNvPr id="435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7924800" cy="5203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35204" name="Text Box 4"/>
          <p:cNvSpPr txBox="1">
            <a:spLocks noChangeArrowheads="1"/>
          </p:cNvSpPr>
          <p:nvPr/>
        </p:nvSpPr>
        <p:spPr bwMode="auto">
          <a:xfrm rot="16200000">
            <a:off x="-974818" y="3337018"/>
            <a:ext cx="23189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err="1">
                <a:ln>
                  <a:noFill/>
                </a:ln>
                <a:solidFill>
                  <a:srgbClr val="000000"/>
                </a:solidFill>
                <a:effectLst/>
                <a:uLnTx/>
                <a:uFillTx/>
                <a:latin typeface="Calibri"/>
                <a:ea typeface="+mn-ea"/>
                <a:cs typeface="+mn-cs"/>
              </a:rPr>
              <a:t>Env</a:t>
            </a:r>
            <a:r>
              <a:rPr kumimoji="0" lang="en-US" altLang="en-US" sz="1800" b="0" i="1" u="none" strike="noStrike" kern="1200" cap="none" spc="0" normalizeH="0" baseline="0" noProof="0" dirty="0">
                <a:ln>
                  <a:noFill/>
                </a:ln>
                <a:solidFill>
                  <a:srgbClr val="000000"/>
                </a:solidFill>
                <a:effectLst/>
                <a:uLnTx/>
                <a:uFillTx/>
                <a:latin typeface="Calibri"/>
                <a:ea typeface="+mn-ea"/>
                <a:cs typeface="+mn-cs"/>
              </a:rPr>
              <a:t>. </a:t>
            </a:r>
            <a:r>
              <a:rPr kumimoji="0" lang="en-US" altLang="en-US" sz="1800" b="0" i="1" u="none" strike="noStrike" kern="1200" cap="none" spc="0" normalizeH="0" baseline="0" noProof="0" dirty="0" err="1">
                <a:ln>
                  <a:noFill/>
                </a:ln>
                <a:solidFill>
                  <a:srgbClr val="000000"/>
                </a:solidFill>
                <a:effectLst/>
                <a:uLnTx/>
                <a:uFillTx/>
                <a:latin typeface="Calibri"/>
                <a:ea typeface="+mn-ea"/>
                <a:cs typeface="+mn-cs"/>
              </a:rPr>
              <a:t>Hydrol</a:t>
            </a:r>
            <a:r>
              <a:rPr kumimoji="0" lang="en-US" altLang="en-US" sz="1800" b="0" i="0" u="none" strike="noStrike" kern="1200" cap="none" spc="0" normalizeH="0" baseline="0" noProof="0" dirty="0">
                <a:ln>
                  <a:noFill/>
                </a:ln>
                <a:solidFill>
                  <a:srgbClr val="000000"/>
                </a:solidFill>
                <a:effectLst/>
                <a:uLnTx/>
                <a:uFillTx/>
                <a:latin typeface="Calibri"/>
                <a:ea typeface="+mn-ea"/>
                <a:cs typeface="+mn-cs"/>
              </a:rPr>
              <a:t>., Figure 4.9</a:t>
            </a:r>
          </a:p>
        </p:txBody>
      </p:sp>
    </p:spTree>
    <p:extLst>
      <p:ext uri="{BB962C8B-B14F-4D97-AF65-F5344CB8AC3E}">
        <p14:creationId xmlns:p14="http://schemas.microsoft.com/office/powerpoint/2010/main" val="1460791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3923"/>
            <a:ext cx="8382000"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029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728663"/>
            <a:ext cx="720090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3769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5" name="Picture 2" descr="Z:\BLACKWELL\Power-point\Shuttleworth\Figures-Images\Ch02\c02f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12820"/>
            <a:ext cx="4678404" cy="2209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Z:\BLACKWELL\Power-point\Shuttleworth\Figures-Images\Ch02\c02f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9156" y="51856"/>
            <a:ext cx="4404844" cy="34457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Z:\BLACKWELL\Power-point\Shuttleworth\Figures-Images\Ch02\c02f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8404" y="3336955"/>
            <a:ext cx="4298440" cy="34800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Z:\BLACKWELL\Power-point\Shuttleworth\Figures-Images\Ch02\c02f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103688" cy="301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878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6" name="Picture 2" descr="Z:\BLACKWELL\Power-point\Shuttleworth\Figures-Images\Ch02\c02f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9156" y="51856"/>
            <a:ext cx="4404844" cy="34457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Z:\BLACKWELL\Power-point\Shuttleworth\Figures-Images\Ch02\c02f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3065731"/>
            <a:ext cx="4633444" cy="3751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Z:\BLACKWELL\Power-point\Shuttleworth\Figures-Images\Ch02\c02f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 y="3810000"/>
            <a:ext cx="3505200" cy="34038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professionalequipment.com/product_images/Full/212449_bi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5240"/>
            <a:ext cx="2677519" cy="329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6340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EFA9DA-FD12-45C0-DADE-B6820418FDA6}"/>
              </a:ext>
            </a:extLst>
          </p:cNvPr>
          <p:cNvPicPr>
            <a:picLocks noChangeAspect="1"/>
          </p:cNvPicPr>
          <p:nvPr/>
        </p:nvPicPr>
        <p:blipFill>
          <a:blip r:embed="rId2"/>
          <a:stretch>
            <a:fillRect/>
          </a:stretch>
        </p:blipFill>
        <p:spPr>
          <a:xfrm>
            <a:off x="0" y="1103388"/>
            <a:ext cx="9144000" cy="4651224"/>
          </a:xfrm>
          <a:prstGeom prst="rect">
            <a:avLst/>
          </a:prstGeom>
        </p:spPr>
      </p:pic>
    </p:spTree>
    <p:extLst>
      <p:ext uri="{BB962C8B-B14F-4D97-AF65-F5344CB8AC3E}">
        <p14:creationId xmlns:p14="http://schemas.microsoft.com/office/powerpoint/2010/main" val="3017858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solidFill>
            <a:srgbClr val="FFC000"/>
          </a:solidFill>
        </p:spPr>
        <p:txBody>
          <a:bodyPr>
            <a:normAutofit fontScale="90000"/>
          </a:bodyPr>
          <a:lstStyle/>
          <a:p>
            <a:r>
              <a:rPr lang="en-US" sz="4000" dirty="0"/>
              <a:t>Evaporation &amp; Heat-Exchange Processes</a:t>
            </a:r>
            <a:br>
              <a:rPr lang="en-US" sz="4000" dirty="0"/>
            </a:br>
            <a:r>
              <a:rPr lang="en-US" sz="3100" i="1" dirty="0"/>
              <a:t>1. Vapor-Pressure Relations</a:t>
            </a:r>
          </a:p>
        </p:txBody>
      </p:sp>
      <p:sp>
        <p:nvSpPr>
          <p:cNvPr id="9" name="Content Placeholder 8"/>
          <p:cNvSpPr>
            <a:spLocks noGrp="1"/>
          </p:cNvSpPr>
          <p:nvPr>
            <p:ph idx="1"/>
          </p:nvPr>
        </p:nvSpPr>
        <p:spPr/>
        <p:txBody>
          <a:bodyPr>
            <a:normAutofit fontScale="92500" lnSpcReduction="10000"/>
          </a:bodyPr>
          <a:lstStyle/>
          <a:p>
            <a:r>
              <a:rPr lang="en-US" dirty="0"/>
              <a:t>The vapor pressure (</a:t>
            </a:r>
            <a:r>
              <a:rPr lang="en-US" i="1" dirty="0">
                <a:latin typeface="Times" charset="0"/>
                <a:ea typeface="Times" charset="0"/>
                <a:cs typeface="Times" charset="0"/>
              </a:rPr>
              <a:t>e</a:t>
            </a:r>
            <a:r>
              <a:rPr lang="en-US" dirty="0"/>
              <a:t>) of an evaporating surface is  </a:t>
            </a:r>
          </a:p>
          <a:p>
            <a:pPr lvl="8"/>
            <a:endParaRPr lang="en-US" sz="3200" dirty="0"/>
          </a:p>
          <a:p>
            <a:pPr lvl="1"/>
            <a:r>
              <a:rPr lang="en-US" dirty="0"/>
              <a:t>Where, </a:t>
            </a:r>
            <a:r>
              <a:rPr lang="en-US" i="1" dirty="0">
                <a:latin typeface="Times" charset="0"/>
                <a:ea typeface="Times" charset="0"/>
                <a:cs typeface="Times" charset="0"/>
              </a:rPr>
              <a:t>e*(T</a:t>
            </a:r>
            <a:r>
              <a:rPr lang="en-US" i="1" baseline="-25000" dirty="0">
                <a:latin typeface="Times" charset="0"/>
                <a:ea typeface="Times" charset="0"/>
                <a:cs typeface="Times" charset="0"/>
              </a:rPr>
              <a:t>s</a:t>
            </a:r>
            <a:r>
              <a:rPr lang="en-US" i="1" dirty="0">
                <a:latin typeface="Times" charset="0"/>
                <a:ea typeface="Times" charset="0"/>
                <a:cs typeface="Times" charset="0"/>
              </a:rPr>
              <a:t>) </a:t>
            </a:r>
            <a:r>
              <a:rPr lang="en-US" dirty="0"/>
              <a:t>is approximated by (</a:t>
            </a:r>
            <a:r>
              <a:rPr lang="en-US" i="1" dirty="0">
                <a:solidFill>
                  <a:srgbClr val="FF0000"/>
                </a:solidFill>
                <a:latin typeface="Times New Roman" panose="02020603050405020304" pitchFamily="18" charset="0"/>
                <a:cs typeface="Times New Roman" panose="02020603050405020304" pitchFamily="18" charset="0"/>
              </a:rPr>
              <a:t>T = T</a:t>
            </a:r>
            <a:r>
              <a:rPr lang="en-US" i="1" baseline="-25000" dirty="0">
                <a:solidFill>
                  <a:srgbClr val="FF0000"/>
                </a:solidFill>
                <a:latin typeface="Times New Roman" panose="02020603050405020304" pitchFamily="18" charset="0"/>
                <a:cs typeface="Times New Roman" panose="02020603050405020304" pitchFamily="18" charset="0"/>
              </a:rPr>
              <a:t>s</a:t>
            </a:r>
            <a:r>
              <a:rPr lang="en-US" dirty="0"/>
              <a:t>):</a:t>
            </a:r>
          </a:p>
          <a:p>
            <a:pPr lvl="1"/>
            <a:endParaRPr lang="en-US" dirty="0"/>
          </a:p>
          <a:p>
            <a:pPr lvl="1"/>
            <a:endParaRPr lang="en-US" dirty="0"/>
          </a:p>
          <a:p>
            <a:r>
              <a:rPr lang="en-US" dirty="0"/>
              <a:t>Above this surface, </a:t>
            </a:r>
          </a:p>
          <a:p>
            <a:endParaRPr lang="en-US" dirty="0"/>
          </a:p>
          <a:p>
            <a:pPr lvl="1"/>
            <a:r>
              <a:rPr lang="en-US" dirty="0"/>
              <a:t>Where, </a:t>
            </a:r>
            <a:r>
              <a:rPr lang="en-US" i="1" dirty="0">
                <a:latin typeface="Times New Roman" charset="0"/>
                <a:ea typeface="Times New Roman" charset="0"/>
                <a:cs typeface="Times New Roman" charset="0"/>
              </a:rPr>
              <a:t>e</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T</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z</a:t>
            </a:r>
            <a:r>
              <a:rPr lang="en-US" dirty="0">
                <a:latin typeface="Times New Roman" charset="0"/>
                <a:ea typeface="Times New Roman" charset="0"/>
                <a:cs typeface="Times New Roman" charset="0"/>
              </a:rPr>
              <a:t>)] = </a:t>
            </a:r>
            <a:r>
              <a:rPr lang="en-US" i="1" dirty="0">
                <a:latin typeface="Times New Roman" charset="0"/>
                <a:ea typeface="Times New Roman" charset="0"/>
                <a:cs typeface="Times New Roman" charset="0"/>
              </a:rPr>
              <a:t>e</a:t>
            </a:r>
            <a:r>
              <a:rPr lang="en-US" dirty="0">
                <a:latin typeface="Times New Roman" charset="0"/>
                <a:ea typeface="Times New Roman" charset="0"/>
                <a:cs typeface="Times New Roman" charset="0"/>
              </a:rPr>
              <a:t>*(</a:t>
            </a:r>
            <a:r>
              <a:rPr lang="en-US" i="1" dirty="0">
                <a:latin typeface="Times New Roman" charset="0"/>
                <a:ea typeface="Times New Roman" charset="0"/>
                <a:cs typeface="Times New Roman" charset="0"/>
              </a:rPr>
              <a:t>z</a:t>
            </a:r>
            <a:r>
              <a:rPr lang="en-US" dirty="0">
                <a:latin typeface="Times New Roman" charset="0"/>
                <a:ea typeface="Times New Roman" charset="0"/>
                <a:cs typeface="Times New Roman" charset="0"/>
              </a:rPr>
              <a:t>) </a:t>
            </a:r>
            <a:r>
              <a:rPr lang="en-US" dirty="0"/>
              <a:t>is the saturation vapor pressure at the air temperature</a:t>
            </a:r>
          </a:p>
        </p:txBody>
      </p:sp>
      <p:sp>
        <p:nvSpPr>
          <p:cNvPr id="2" name="TextBox 1">
            <a:extLst>
              <a:ext uri="{FF2B5EF4-FFF2-40B4-BE49-F238E27FC236}">
                <a16:creationId xmlns:a16="http://schemas.microsoft.com/office/drawing/2014/main" id="{3C87F3E8-D7BF-B64F-BAD7-E8A5F2A0B593}"/>
              </a:ext>
            </a:extLst>
          </p:cNvPr>
          <p:cNvSpPr txBox="1"/>
          <p:nvPr/>
        </p:nvSpPr>
        <p:spPr>
          <a:xfrm>
            <a:off x="3276600" y="2121731"/>
            <a:ext cx="21738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a:t>
            </a:r>
            <a:r>
              <a:rPr kumimoji="0" lang="en-US" sz="36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t>
            </a:r>
            <a:r>
              <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e*</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36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DB80A26-7265-8946-9B9D-7FF15C7C724F}"/>
                  </a:ext>
                </a:extLst>
              </p:cNvPr>
              <p:cNvSpPr txBox="1"/>
              <p:nvPr/>
            </p:nvSpPr>
            <p:spPr>
              <a:xfrm>
                <a:off x="3146961" y="3512315"/>
                <a:ext cx="3257302" cy="70173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=0.611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𝑒𝑥𝑝</m:t>
                      </m:r>
                      <m:d>
                        <m:d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dPr>
                        <m:e>
                          <m:f>
                            <m:f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17.3</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𝑇</m:t>
                              </m:r>
                            </m:num>
                            <m:den>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237.3∗</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𝑇</m:t>
                              </m:r>
                            </m:den>
                          </m:f>
                        </m:e>
                      </m:d>
                    </m:oMath>
                  </m:oMathPara>
                </a14:m>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3" name="TextBox 2">
                <a:extLst>
                  <a:ext uri="{FF2B5EF4-FFF2-40B4-BE49-F238E27FC236}">
                    <a16:creationId xmlns:a16="http://schemas.microsoft.com/office/drawing/2014/main" id="{EDB80A26-7265-8946-9B9D-7FF15C7C724F}"/>
                  </a:ext>
                </a:extLst>
              </p:cNvPr>
              <p:cNvSpPr txBox="1">
                <a:spLocks noRot="1" noChangeAspect="1" noMove="1" noResize="1" noEditPoints="1" noAdjustHandles="1" noChangeArrowheads="1" noChangeShapeType="1" noTextEdit="1"/>
              </p:cNvSpPr>
              <p:nvPr/>
            </p:nvSpPr>
            <p:spPr>
              <a:xfrm>
                <a:off x="3146961" y="3512315"/>
                <a:ext cx="3257302" cy="701731"/>
              </a:xfrm>
              <a:prstGeom prst="rect">
                <a:avLst/>
              </a:prstGeom>
              <a:blipFill>
                <a:blip r:embed="rId3"/>
                <a:stretch>
                  <a:fillRect l="-388" b="-1250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5EB5ADED-FCBB-DF42-95F7-6D68D022E330}"/>
              </a:ext>
            </a:extLst>
          </p:cNvPr>
          <p:cNvSpPr txBox="1"/>
          <p:nvPr/>
        </p:nvSpPr>
        <p:spPr>
          <a:xfrm>
            <a:off x="2293639" y="3653135"/>
            <a:ext cx="982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C6496A7D-040F-5546-92CA-609BBF1D6BD9}"/>
              </a:ext>
            </a:extLst>
          </p:cNvPr>
          <p:cNvSpPr txBox="1"/>
          <p:nvPr/>
        </p:nvSpPr>
        <p:spPr>
          <a:xfrm>
            <a:off x="2616484" y="4779425"/>
            <a:ext cx="36156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z</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z</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z</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11" name="Rectangle 10">
            <a:extLst>
              <a:ext uri="{FF2B5EF4-FFF2-40B4-BE49-F238E27FC236}">
                <a16:creationId xmlns:a16="http://schemas.microsoft.com/office/drawing/2014/main" id="{3EC80796-13C6-BC4E-8D45-49262E329814}"/>
              </a:ext>
            </a:extLst>
          </p:cNvPr>
          <p:cNvSpPr/>
          <p:nvPr/>
        </p:nvSpPr>
        <p:spPr>
          <a:xfrm>
            <a:off x="3276600" y="2161891"/>
            <a:ext cx="2057400" cy="701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9AEAFEF-936F-AB41-9732-77905961CFBE}"/>
              </a:ext>
            </a:extLst>
          </p:cNvPr>
          <p:cNvSpPr/>
          <p:nvPr/>
        </p:nvSpPr>
        <p:spPr>
          <a:xfrm>
            <a:off x="2301695" y="3416224"/>
            <a:ext cx="4102568"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3E915A-3B3E-D24C-BB41-F06C81104815}"/>
              </a:ext>
            </a:extLst>
          </p:cNvPr>
          <p:cNvSpPr/>
          <p:nvPr/>
        </p:nvSpPr>
        <p:spPr>
          <a:xfrm>
            <a:off x="2590800" y="4769617"/>
            <a:ext cx="3124200" cy="488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14" name="Ink 13"/>
              <p14:cNvContentPartPr/>
              <p14:nvPr/>
            </p14:nvContentPartPr>
            <p14:xfrm>
              <a:off x="5793840" y="3648240"/>
              <a:ext cx="2458080" cy="775440"/>
            </p14:xfrm>
          </p:contentPart>
        </mc:Choice>
        <mc:Fallback xmlns="">
          <p:pic>
            <p:nvPicPr>
              <p:cNvPr id="14" name="Ink 13"/>
              <p:cNvPicPr/>
              <p:nvPr/>
            </p:nvPicPr>
            <p:blipFill>
              <a:blip r:embed="rId5"/>
              <a:stretch>
                <a:fillRect/>
              </a:stretch>
            </p:blipFill>
            <p:spPr>
              <a:xfrm>
                <a:off x="5783760" y="3635640"/>
                <a:ext cx="2479320" cy="800640"/>
              </a:xfrm>
              <a:prstGeom prst="rect">
                <a:avLst/>
              </a:prstGeom>
            </p:spPr>
          </p:pic>
        </mc:Fallback>
      </mc:AlternateContent>
    </p:spTree>
    <p:extLst>
      <p:ext uri="{BB962C8B-B14F-4D97-AF65-F5344CB8AC3E}">
        <p14:creationId xmlns:p14="http://schemas.microsoft.com/office/powerpoint/2010/main" val="2787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solidFill>
            <a:srgbClr val="FFC000"/>
          </a:solidFill>
        </p:spPr>
        <p:txBody>
          <a:bodyPr>
            <a:normAutofit fontScale="90000"/>
          </a:bodyPr>
          <a:lstStyle/>
          <a:p>
            <a:r>
              <a:rPr lang="en-US" sz="4000" dirty="0"/>
              <a:t>Evaporation &amp; Heat-Exchange Processes</a:t>
            </a:r>
            <a:br>
              <a:rPr lang="en-US" sz="4000" dirty="0"/>
            </a:br>
            <a:r>
              <a:rPr lang="en-US" sz="3100" i="1" dirty="0"/>
              <a:t>1. Vapor-Pressure Relations</a:t>
            </a:r>
          </a:p>
        </p:txBody>
      </p:sp>
      <p:sp>
        <p:nvSpPr>
          <p:cNvPr id="9" name="Content Placeholder 8"/>
          <p:cNvSpPr>
            <a:spLocks noGrp="1"/>
          </p:cNvSpPr>
          <p:nvPr>
            <p:ph idx="1"/>
          </p:nvPr>
        </p:nvSpPr>
        <p:spPr/>
        <p:txBody>
          <a:bodyPr/>
          <a:lstStyle/>
          <a:p>
            <a:r>
              <a:rPr lang="en-US" dirty="0"/>
              <a:t>One approach to estimating ET is to evaluate the derivative of the </a:t>
            </a:r>
            <a:r>
              <a:rPr lang="en-US" i="1" dirty="0">
                <a:latin typeface="Times New Roman" charset="0"/>
                <a:ea typeface="Times New Roman" charset="0"/>
                <a:cs typeface="Times New Roman" charset="0"/>
              </a:rPr>
              <a:t>e*</a:t>
            </a:r>
            <a:r>
              <a:rPr lang="en-US" dirty="0"/>
              <a:t> curve:</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3124200"/>
            <a:ext cx="3649187" cy="2835275"/>
          </a:xfrm>
          <a:prstGeom prst="rect">
            <a:avLst/>
          </a:prstGeom>
          <a:noFill/>
          <a:ln/>
        </p:spPr>
      </p:pic>
      <p:sp>
        <p:nvSpPr>
          <p:cNvPr id="2" name="TextBox 1"/>
          <p:cNvSpPr txBox="1"/>
          <p:nvPr/>
        </p:nvSpPr>
        <p:spPr>
          <a:xfrm>
            <a:off x="3124200" y="4876800"/>
            <a:ext cx="41549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Times New Roman" charset="0"/>
                <a:ea typeface="Times New Roman" charset="0"/>
                <a:cs typeface="Times New Roman" charset="0"/>
              </a:rPr>
              <a:t>e*</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82A540B-02BC-0B45-A683-E8B9A0E2E725}"/>
                  </a:ext>
                </a:extLst>
              </p:cNvPr>
              <p:cNvSpPr txBox="1"/>
              <p:nvPr/>
            </p:nvSpPr>
            <p:spPr>
              <a:xfrm>
                <a:off x="3786000" y="3589909"/>
                <a:ext cx="5060374" cy="147155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Δ</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𝑇</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𝑑</m:t>
                          </m:r>
                          <m:sSup>
                            <m:sSup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p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𝑒</m:t>
                              </m:r>
                            </m:e>
                            <m:sup>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sup>
                          </m:sSup>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𝑇</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num>
                        <m:den>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𝑑𝑇</m:t>
                          </m:r>
                        </m:den>
                      </m:f>
                    </m:oMath>
                    <m:oMath xmlns:m="http://schemas.openxmlformats.org/officeDocument/2006/math">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       =</m:t>
                      </m:r>
                      <m:f>
                        <m:f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2508.3</m:t>
                          </m:r>
                        </m:num>
                        <m:den>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𝑇</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+237.3</m:t>
                          </m:r>
                          <m:sSup>
                            <m:sSup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p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e>
                            <m:sup>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2</m:t>
                              </m:r>
                            </m:sup>
                          </m:sSup>
                        </m:den>
                      </m:f>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𝑒𝑥𝑝</m:t>
                      </m:r>
                      <m:d>
                        <m:d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dPr>
                        <m:e>
                          <m:f>
                            <m:f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17.3</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𝑇</m:t>
                              </m:r>
                            </m:num>
                            <m:den>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𝑇</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+237.3</m:t>
                              </m:r>
                            </m:den>
                          </m:f>
                        </m:e>
                      </m:d>
                    </m:oMath>
                  </m:oMathPara>
                </a14:m>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3" name="TextBox 2">
                <a:extLst>
                  <a:ext uri="{FF2B5EF4-FFF2-40B4-BE49-F238E27FC236}">
                    <a16:creationId xmlns:a16="http://schemas.microsoft.com/office/drawing/2014/main" id="{C82A540B-02BC-0B45-A683-E8B9A0E2E725}"/>
                  </a:ext>
                </a:extLst>
              </p:cNvPr>
              <p:cNvSpPr txBox="1">
                <a:spLocks noRot="1" noChangeAspect="1" noMove="1" noResize="1" noEditPoints="1" noAdjustHandles="1" noChangeArrowheads="1" noChangeShapeType="1" noTextEdit="1"/>
              </p:cNvSpPr>
              <p:nvPr/>
            </p:nvSpPr>
            <p:spPr>
              <a:xfrm>
                <a:off x="3786000" y="3589909"/>
                <a:ext cx="5060374" cy="1471557"/>
              </a:xfrm>
              <a:prstGeom prst="rect">
                <a:avLst/>
              </a:prstGeom>
              <a:blipFill>
                <a:blip r:embed="rId4"/>
                <a:stretch>
                  <a:fillRect l="-501" t="-1709" b="-8547"/>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DF9E48E6-D4B1-F24A-83F9-859B8E38707E}"/>
              </a:ext>
            </a:extLst>
          </p:cNvPr>
          <p:cNvSpPr/>
          <p:nvPr/>
        </p:nvSpPr>
        <p:spPr>
          <a:xfrm>
            <a:off x="3786000" y="3460394"/>
            <a:ext cx="2995800" cy="883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50B6654-66F9-E24F-B94C-17DF8BCD7C41}"/>
              </a:ext>
            </a:extLst>
          </p:cNvPr>
          <p:cNvSpPr/>
          <p:nvPr/>
        </p:nvSpPr>
        <p:spPr>
          <a:xfrm>
            <a:off x="4242953" y="4309753"/>
            <a:ext cx="4740234" cy="98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658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Tarboton-4"/>
          <p:cNvPicPr>
            <a:picLocks noChangeAspect="1" noChangeArrowheads="1"/>
          </p:cNvPicPr>
          <p:nvPr/>
        </p:nvPicPr>
        <p:blipFill rotWithShape="1">
          <a:blip r:embed="rId2">
            <a:extLst>
              <a:ext uri="{28A0092B-C50C-407E-A947-70E740481C1C}">
                <a14:useLocalDpi xmlns:a14="http://schemas.microsoft.com/office/drawing/2010/main" val="0"/>
              </a:ext>
            </a:extLst>
          </a:blip>
          <a:srcRect l="7089" r="4159" b="25156"/>
          <a:stretch/>
        </p:blipFill>
        <p:spPr bwMode="auto">
          <a:xfrm>
            <a:off x="423400" y="540328"/>
            <a:ext cx="8175371" cy="3065012"/>
          </a:xfrm>
          <a:prstGeom prst="rect">
            <a:avLst/>
          </a:prstGeom>
          <a:noFill/>
          <a:extLst>
            <a:ext uri="{909E8E84-426E-40DD-AFC4-6F175D3DCCD1}">
              <a14:hiddenFill xmlns:a14="http://schemas.microsoft.com/office/drawing/2010/main">
                <a:solidFill>
                  <a:srgbClr val="FFFFFF"/>
                </a:solidFill>
              </a14:hiddenFill>
            </a:ext>
          </a:extLst>
        </p:spPr>
      </p:pic>
      <p:sp>
        <p:nvSpPr>
          <p:cNvPr id="29700" name="Rectangle 4"/>
          <p:cNvSpPr>
            <a:spLocks noChangeArrowheads="1"/>
          </p:cNvSpPr>
          <p:nvPr/>
        </p:nvSpPr>
        <p:spPr bwMode="auto">
          <a:xfrm>
            <a:off x="115967" y="3306154"/>
            <a:ext cx="614867" cy="143279"/>
          </a:xfrm>
          <a:prstGeom prst="rect">
            <a:avLst/>
          </a:prstGeom>
          <a:solidFill>
            <a:schemeClr val="bg1"/>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12" name="Group 11"/>
          <p:cNvGrpSpPr/>
          <p:nvPr/>
        </p:nvGrpSpPr>
        <p:grpSpPr>
          <a:xfrm>
            <a:off x="5305418" y="3506102"/>
            <a:ext cx="4099832" cy="3168373"/>
            <a:chOff x="3973218" y="2339435"/>
            <a:chExt cx="4102395" cy="3170353"/>
          </a:xfrm>
        </p:grpSpPr>
        <p:graphicFrame>
          <p:nvGraphicFramePr>
            <p:cNvPr id="13" name="Object 3"/>
            <p:cNvGraphicFramePr>
              <a:graphicFrameLocks noChangeAspect="1"/>
            </p:cNvGraphicFramePr>
            <p:nvPr/>
          </p:nvGraphicFramePr>
          <p:xfrm>
            <a:off x="3973218" y="2339435"/>
            <a:ext cx="3972157" cy="3170353"/>
          </p:xfrm>
          <a:graphic>
            <a:graphicData uri="http://schemas.openxmlformats.org/presentationml/2006/ole">
              <mc:AlternateContent xmlns:mc="http://schemas.openxmlformats.org/markup-compatibility/2006">
                <mc:Choice xmlns:v="urn:schemas-microsoft-com:vml" Requires="v">
                  <p:oleObj name="Document" r:id="rId3" imgW="3347640" imgH="2673047" progId="Word.Document.8">
                    <p:embed/>
                  </p:oleObj>
                </mc:Choice>
                <mc:Fallback>
                  <p:oleObj name="Document" r:id="rId3" imgW="3347640" imgH="2673047" progId="Word.Document.8">
                    <p:embed/>
                    <p:pic>
                      <p:nvPicPr>
                        <p:cNvPr id="13" name="Object 3"/>
                        <p:cNvPicPr>
                          <a:picLocks noChangeAspect="1" noChangeArrowheads="1"/>
                        </p:cNvPicPr>
                        <p:nvPr/>
                      </p:nvPicPr>
                      <p:blipFill>
                        <a:blip r:embed="rId4"/>
                        <a:srcRect/>
                        <a:stretch>
                          <a:fillRect/>
                        </a:stretch>
                      </p:blipFill>
                      <p:spPr bwMode="auto">
                        <a:xfrm>
                          <a:off x="3973218" y="2339435"/>
                          <a:ext cx="3972157" cy="3170353"/>
                        </a:xfrm>
                        <a:prstGeom prst="rect">
                          <a:avLst/>
                        </a:prstGeom>
                        <a:noFill/>
                        <a:ln>
                          <a:noFill/>
                        </a:ln>
                        <a:effectLst/>
                      </p:spPr>
                    </p:pic>
                  </p:oleObj>
                </mc:Fallback>
              </mc:AlternateContent>
            </a:graphicData>
          </a:graphic>
        </p:graphicFrame>
        <p:sp>
          <p:nvSpPr>
            <p:cNvPr id="14" name="Oval 4"/>
            <p:cNvSpPr>
              <a:spLocks noChangeAspect="1" noChangeArrowheads="1"/>
            </p:cNvSpPr>
            <p:nvPr/>
          </p:nvSpPr>
          <p:spPr bwMode="auto">
            <a:xfrm>
              <a:off x="6788150" y="4213225"/>
              <a:ext cx="68263" cy="682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 name="Line 5"/>
            <p:cNvSpPr>
              <a:spLocks noChangeAspect="1" noChangeShapeType="1"/>
            </p:cNvSpPr>
            <p:nvPr/>
          </p:nvSpPr>
          <p:spPr bwMode="auto">
            <a:xfrm flipH="1">
              <a:off x="6029325" y="4237038"/>
              <a:ext cx="735013" cy="158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 name="Line 6"/>
            <p:cNvSpPr>
              <a:spLocks noChangeAspect="1" noChangeShapeType="1"/>
            </p:cNvSpPr>
            <p:nvPr/>
          </p:nvSpPr>
          <p:spPr bwMode="auto">
            <a:xfrm>
              <a:off x="6024563" y="4243388"/>
              <a:ext cx="1587" cy="517525"/>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 name="Text Box 7"/>
            <p:cNvSpPr txBox="1">
              <a:spLocks noChangeAspect="1" noChangeArrowheads="1"/>
            </p:cNvSpPr>
            <p:nvPr/>
          </p:nvSpPr>
          <p:spPr bwMode="auto">
            <a:xfrm>
              <a:off x="5646738" y="4270375"/>
              <a:ext cx="915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mn-ea"/>
                  <a:cs typeface="Arial" charset="0"/>
                </a:rPr>
                <a:t>T</a:t>
              </a:r>
              <a:r>
                <a:rPr kumimoji="0" lang="en-US" sz="1800" b="0" i="0" u="none" strike="noStrike" kern="1200" cap="none" spc="0" normalizeH="0" baseline="-25000" noProof="0">
                  <a:ln>
                    <a:noFill/>
                  </a:ln>
                  <a:solidFill>
                    <a:srgbClr val="FF0000"/>
                  </a:solidFill>
                  <a:effectLst/>
                  <a:uLnTx/>
                  <a:uFillTx/>
                  <a:latin typeface="Arial" charset="0"/>
                  <a:ea typeface="+mn-ea"/>
                  <a:cs typeface="Arial" charset="0"/>
                </a:rPr>
                <a:t>d</a:t>
              </a:r>
              <a:endParaRPr kumimoji="0" lang="en-US" sz="1800" b="0" i="0" u="none" strike="noStrike" kern="1200" cap="none" spc="0" normalizeH="0" baseline="0" noProof="0">
                <a:ln>
                  <a:noFill/>
                </a:ln>
                <a:solidFill>
                  <a:srgbClr val="FF0000"/>
                </a:solidFill>
                <a:effectLst/>
                <a:uLnTx/>
                <a:uFillTx/>
                <a:latin typeface="Arial" charset="0"/>
                <a:ea typeface="+mn-ea"/>
                <a:cs typeface="Arial" charset="0"/>
              </a:endParaRPr>
            </a:p>
          </p:txBody>
        </p:sp>
        <p:sp>
          <p:nvSpPr>
            <p:cNvPr id="18" name="Line 8"/>
            <p:cNvSpPr>
              <a:spLocks noChangeAspect="1" noChangeShapeType="1"/>
            </p:cNvSpPr>
            <p:nvPr/>
          </p:nvSpPr>
          <p:spPr bwMode="auto">
            <a:xfrm>
              <a:off x="6815138" y="4249738"/>
              <a:ext cx="1587" cy="517525"/>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9" name="Text Box 9"/>
            <p:cNvSpPr txBox="1">
              <a:spLocks noChangeAspect="1" noChangeArrowheads="1"/>
            </p:cNvSpPr>
            <p:nvPr/>
          </p:nvSpPr>
          <p:spPr bwMode="auto">
            <a:xfrm>
              <a:off x="6780213" y="4254500"/>
              <a:ext cx="446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mn-ea"/>
                  <a:cs typeface="Arial" charset="0"/>
                </a:rPr>
                <a:t>e</a:t>
              </a:r>
              <a:r>
                <a:rPr kumimoji="0" lang="en-US" sz="1800" b="0" i="0" u="none" strike="noStrike" kern="1200" cap="none" spc="0" normalizeH="0" baseline="-25000" noProof="0">
                  <a:ln>
                    <a:noFill/>
                  </a:ln>
                  <a:solidFill>
                    <a:srgbClr val="FF0000"/>
                  </a:solidFill>
                  <a:effectLst/>
                  <a:uLnTx/>
                  <a:uFillTx/>
                  <a:latin typeface="Arial" charset="0"/>
                  <a:ea typeface="+mn-ea"/>
                  <a:cs typeface="Arial" charset="0"/>
                </a:rPr>
                <a:t>a</a:t>
              </a:r>
              <a:endParaRPr kumimoji="0" lang="en-US" sz="1800" b="0" i="0" u="none" strike="noStrike" kern="1200" cap="none" spc="0" normalizeH="0" baseline="0" noProof="0">
                <a:ln>
                  <a:noFill/>
                </a:ln>
                <a:solidFill>
                  <a:srgbClr val="FF0000"/>
                </a:solidFill>
                <a:effectLst/>
                <a:uLnTx/>
                <a:uFillTx/>
                <a:latin typeface="Arial" charset="0"/>
                <a:ea typeface="+mn-ea"/>
                <a:cs typeface="Arial" charset="0"/>
              </a:endParaRPr>
            </a:p>
          </p:txBody>
        </p:sp>
        <p:sp>
          <p:nvSpPr>
            <p:cNvPr id="20" name="Text Box 10"/>
            <p:cNvSpPr txBox="1">
              <a:spLocks noChangeAspect="1" noChangeArrowheads="1"/>
            </p:cNvSpPr>
            <p:nvPr/>
          </p:nvSpPr>
          <p:spPr bwMode="auto">
            <a:xfrm>
              <a:off x="6623050" y="4730750"/>
              <a:ext cx="903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mn-ea"/>
                  <a:cs typeface="Arial" charset="0"/>
                </a:rPr>
                <a:t>T</a:t>
              </a:r>
              <a:r>
                <a:rPr kumimoji="0" lang="en-US" sz="1800" b="0" i="0" u="none" strike="noStrike" kern="1200" cap="none" spc="0" normalizeH="0" baseline="-25000" noProof="0">
                  <a:ln>
                    <a:noFill/>
                  </a:ln>
                  <a:solidFill>
                    <a:srgbClr val="FF0000"/>
                  </a:solidFill>
                  <a:effectLst/>
                  <a:uLnTx/>
                  <a:uFillTx/>
                  <a:latin typeface="Arial" charset="0"/>
                  <a:ea typeface="+mn-ea"/>
                  <a:cs typeface="Arial" charset="0"/>
                </a:rPr>
                <a:t>a</a:t>
              </a:r>
              <a:endParaRPr kumimoji="0" lang="en-US" sz="1800" b="0" i="0" u="none" strike="noStrike" kern="1200" cap="none" spc="0" normalizeH="0" baseline="0" noProof="0">
                <a:ln>
                  <a:noFill/>
                </a:ln>
                <a:solidFill>
                  <a:srgbClr val="FF0000"/>
                </a:solidFill>
                <a:effectLst/>
                <a:uLnTx/>
                <a:uFillTx/>
                <a:latin typeface="Arial" charset="0"/>
                <a:ea typeface="+mn-ea"/>
                <a:cs typeface="Arial" charset="0"/>
              </a:endParaRPr>
            </a:p>
          </p:txBody>
        </p:sp>
        <p:sp>
          <p:nvSpPr>
            <p:cNvPr id="21" name="Line 11"/>
            <p:cNvSpPr>
              <a:spLocks noChangeAspect="1" noChangeShapeType="1"/>
            </p:cNvSpPr>
            <p:nvPr/>
          </p:nvSpPr>
          <p:spPr bwMode="auto">
            <a:xfrm>
              <a:off x="6797675" y="3609975"/>
              <a:ext cx="527050"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2" name="Line 12"/>
            <p:cNvSpPr>
              <a:spLocks noChangeAspect="1" noChangeShapeType="1"/>
            </p:cNvSpPr>
            <p:nvPr/>
          </p:nvSpPr>
          <p:spPr bwMode="auto">
            <a:xfrm>
              <a:off x="7229475" y="3714750"/>
              <a:ext cx="1588" cy="10461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3" name="Text Box 13"/>
            <p:cNvSpPr txBox="1">
              <a:spLocks noChangeAspect="1" noChangeArrowheads="1"/>
            </p:cNvSpPr>
            <p:nvPr/>
          </p:nvSpPr>
          <p:spPr bwMode="auto">
            <a:xfrm>
              <a:off x="6992938" y="3963988"/>
              <a:ext cx="10826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mn-ea"/>
                  <a:cs typeface="Arial" charset="0"/>
                </a:rPr>
                <a:t>e</a:t>
              </a:r>
              <a:r>
                <a:rPr kumimoji="0" lang="en-US" sz="1800" b="0" i="0" u="none" strike="noStrike" kern="1200" cap="none" spc="0" normalizeH="0" baseline="-25000" noProof="0">
                  <a:ln>
                    <a:noFill/>
                  </a:ln>
                  <a:solidFill>
                    <a:srgbClr val="FF0000"/>
                  </a:solidFill>
                  <a:effectLst/>
                  <a:uLnTx/>
                  <a:uFillTx/>
                  <a:latin typeface="Arial" charset="0"/>
                  <a:ea typeface="+mn-ea"/>
                  <a:cs typeface="Arial" charset="0"/>
                </a:rPr>
                <a:t>s</a:t>
              </a:r>
              <a:r>
                <a:rPr kumimoji="0" lang="en-US" sz="1800" b="0" i="0" u="none" strike="noStrike" kern="1200" cap="none" spc="0" normalizeH="0" baseline="0" noProof="0">
                  <a:ln>
                    <a:noFill/>
                  </a:ln>
                  <a:solidFill>
                    <a:srgbClr val="FF0000"/>
                  </a:solidFill>
                  <a:effectLst/>
                  <a:uLnTx/>
                  <a:uFillTx/>
                  <a:latin typeface="Arial" charset="0"/>
                  <a:ea typeface="+mn-ea"/>
                  <a:cs typeface="Arial" charset="0"/>
                </a:rPr>
                <a:t>(T</a:t>
              </a:r>
              <a:r>
                <a:rPr kumimoji="0" lang="en-US" sz="1800" b="0" i="0" u="none" strike="noStrike" kern="1200" cap="none" spc="0" normalizeH="0" baseline="-25000" noProof="0">
                  <a:ln>
                    <a:noFill/>
                  </a:ln>
                  <a:solidFill>
                    <a:srgbClr val="FF0000"/>
                  </a:solidFill>
                  <a:effectLst/>
                  <a:uLnTx/>
                  <a:uFillTx/>
                  <a:latin typeface="Arial" charset="0"/>
                  <a:ea typeface="+mn-ea"/>
                  <a:cs typeface="Arial" charset="0"/>
                </a:rPr>
                <a:t>a</a:t>
              </a:r>
              <a:r>
                <a:rPr kumimoji="0" lang="en-US" sz="1800" b="0" i="0" u="none" strike="noStrike" kern="1200" cap="none" spc="0" normalizeH="0" baseline="0" noProof="0">
                  <a:ln>
                    <a:noFill/>
                  </a:ln>
                  <a:solidFill>
                    <a:srgbClr val="FF0000"/>
                  </a:solidFill>
                  <a:effectLst/>
                  <a:uLnTx/>
                  <a:uFillTx/>
                  <a:latin typeface="Arial" charset="0"/>
                  <a:ea typeface="+mn-ea"/>
                  <a:cs typeface="Arial" charset="0"/>
                </a:rPr>
                <a:t>)</a:t>
              </a:r>
            </a:p>
          </p:txBody>
        </p:sp>
        <p:sp>
          <p:nvSpPr>
            <p:cNvPr id="24" name="Line 14"/>
            <p:cNvSpPr>
              <a:spLocks noChangeAspect="1" noChangeShapeType="1"/>
            </p:cNvSpPr>
            <p:nvPr/>
          </p:nvSpPr>
          <p:spPr bwMode="auto">
            <a:xfrm>
              <a:off x="6791325" y="3622675"/>
              <a:ext cx="1588" cy="582613"/>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29701" name="Rectangle 5"/>
          <p:cNvSpPr>
            <a:spLocks noGrp="1" noChangeArrowheads="1"/>
          </p:cNvSpPr>
          <p:nvPr>
            <p:ph type="title"/>
          </p:nvPr>
        </p:nvSpPr>
        <p:spPr>
          <a:xfrm>
            <a:off x="663575" y="0"/>
            <a:ext cx="7772400" cy="552450"/>
          </a:xfrm>
        </p:spPr>
        <p:txBody>
          <a:bodyPr>
            <a:normAutofit fontScale="90000"/>
          </a:bodyPr>
          <a:lstStyle/>
          <a:p>
            <a:r>
              <a:rPr lang="en-US" sz="4000"/>
              <a:t>Vapor Transport</a:t>
            </a:r>
          </a:p>
        </p:txBody>
      </p:sp>
      <p:sp>
        <p:nvSpPr>
          <p:cNvPr id="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aphicFrame>
        <p:nvGraphicFramePr>
          <p:cNvPr id="4" name="Object 3"/>
          <p:cNvGraphicFramePr>
            <a:graphicFrameLocks noChangeAspect="1"/>
          </p:cNvGraphicFramePr>
          <p:nvPr/>
        </p:nvGraphicFramePr>
        <p:xfrm>
          <a:off x="6037438" y="3449433"/>
          <a:ext cx="2609820" cy="647460"/>
        </p:xfrm>
        <a:graphic>
          <a:graphicData uri="http://schemas.openxmlformats.org/presentationml/2006/ole">
            <mc:AlternateContent xmlns:mc="http://schemas.openxmlformats.org/markup-compatibility/2006">
              <mc:Choice xmlns:v="urn:schemas-microsoft-com:vml" Requires="v">
                <p:oleObj name="Equation" r:id="rId5" imgW="1739880" imgH="431640" progId="Equation.3">
                  <p:embed/>
                </p:oleObj>
              </mc:Choice>
              <mc:Fallback>
                <p:oleObj name="Equation" r:id="rId5" imgW="1739880" imgH="431640" progId="Equation.3">
                  <p:embed/>
                  <p:pic>
                    <p:nvPicPr>
                      <p:cNvPr id="4" name="Object 3"/>
                      <p:cNvPicPr>
                        <a:picLocks noChangeAspect="1" noChangeArrowheads="1"/>
                      </p:cNvPicPr>
                      <p:nvPr/>
                    </p:nvPicPr>
                    <p:blipFill>
                      <a:blip r:embed="rId6"/>
                      <a:srcRect/>
                      <a:stretch>
                        <a:fillRect/>
                      </a:stretch>
                    </p:blipFill>
                    <p:spPr bwMode="auto">
                      <a:xfrm>
                        <a:off x="6037438" y="3449433"/>
                        <a:ext cx="2609820" cy="647460"/>
                      </a:xfrm>
                      <a:prstGeom prst="rect">
                        <a:avLst/>
                      </a:prstGeom>
                      <a:noFill/>
                    </p:spPr>
                  </p:pic>
                </p:oleObj>
              </mc:Fallback>
            </mc:AlternateContent>
          </a:graphicData>
        </a:graphic>
      </p:graphicFrame>
      <p:sp>
        <p:nvSpPr>
          <p:cNvPr id="6" name="TextBox 5"/>
          <p:cNvSpPr txBox="1"/>
          <p:nvPr/>
        </p:nvSpPr>
        <p:spPr>
          <a:xfrm>
            <a:off x="115967" y="3605340"/>
            <a:ext cx="4717290"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The vapor pressure at the surface is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e</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rPr>
              <a:t>s</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T</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rPr>
              <a:t>s</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the vapor pressure of the overlying air is relative humidity times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e</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rPr>
              <a:t>s</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(T</a:t>
            </a:r>
            <a:r>
              <a:rPr kumimoji="0" lang="en-US" sz="2400" b="0" i="0" u="none" strike="noStrike" kern="1200" cap="none" spc="0" normalizeH="0" baseline="-25000" noProof="0" dirty="0">
                <a:ln>
                  <a:noFill/>
                </a:ln>
                <a:solidFill>
                  <a:prstClr val="black"/>
                </a:solidFill>
                <a:effectLst/>
                <a:uLnTx/>
                <a:uFillTx/>
                <a:latin typeface="Times New Roman" pitchFamily="18" charset="0"/>
                <a:ea typeface="+mn-ea"/>
                <a:cs typeface="+mn-cs"/>
              </a:rPr>
              <a:t>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The rate of evaporation is proportional to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e</a:t>
            </a:r>
            <a:r>
              <a:rPr kumimoji="0" lang="en-US" sz="2400" b="0" i="0" u="none" strike="noStrike" kern="1200" cap="none" spc="0" normalizeH="0" baseline="-25000" noProof="0" dirty="0" err="1">
                <a:ln>
                  <a:noFill/>
                </a:ln>
                <a:solidFill>
                  <a:prstClr val="black"/>
                </a:solidFill>
                <a:effectLst/>
                <a:uLnTx/>
                <a:uFillTx/>
                <a:latin typeface="Times New Roman" pitchFamily="18" charset="0"/>
                <a:ea typeface="+mn-ea"/>
                <a:cs typeface="+mn-cs"/>
              </a:rPr>
              <a:t>s</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 e</a:t>
            </a:r>
            <a:r>
              <a:rPr kumimoji="0" lang="en-US" sz="2400" b="0" i="0" u="none" strike="noStrike" kern="1200" cap="none" spc="0" normalizeH="0" baseline="-25000" noProof="0" dirty="0">
                <a:ln>
                  <a:noFill/>
                </a:ln>
                <a:solidFill>
                  <a:prstClr val="black"/>
                </a:solidFill>
                <a:effectLst/>
                <a:uLnTx/>
                <a:uFillTx/>
                <a:latin typeface="Times New Roman" pitchFamily="18" charset="0"/>
                <a:ea typeface="+mn-ea"/>
                <a:cs typeface="+mn-cs"/>
              </a:rPr>
              <a:t>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7727673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F53A72-B112-6016-CBDE-9D170C4B7DE2}"/>
              </a:ext>
            </a:extLst>
          </p:cNvPr>
          <p:cNvPicPr>
            <a:picLocks noChangeAspect="1"/>
          </p:cNvPicPr>
          <p:nvPr/>
        </p:nvPicPr>
        <p:blipFill>
          <a:blip r:embed="rId2"/>
          <a:stretch>
            <a:fillRect/>
          </a:stretch>
        </p:blipFill>
        <p:spPr>
          <a:xfrm>
            <a:off x="35350" y="73631"/>
            <a:ext cx="3679410" cy="4114800"/>
          </a:xfrm>
          <a:prstGeom prst="rect">
            <a:avLst/>
          </a:prstGeom>
        </p:spPr>
      </p:pic>
      <p:pic>
        <p:nvPicPr>
          <p:cNvPr id="5" name="Picture 4">
            <a:extLst>
              <a:ext uri="{FF2B5EF4-FFF2-40B4-BE49-F238E27FC236}">
                <a16:creationId xmlns:a16="http://schemas.microsoft.com/office/drawing/2014/main" id="{78E74852-F434-2340-16A4-7CD0E2F5F6E6}"/>
              </a:ext>
            </a:extLst>
          </p:cNvPr>
          <p:cNvPicPr>
            <a:picLocks noChangeAspect="1"/>
          </p:cNvPicPr>
          <p:nvPr/>
        </p:nvPicPr>
        <p:blipFill>
          <a:blip r:embed="rId3"/>
          <a:stretch>
            <a:fillRect/>
          </a:stretch>
        </p:blipFill>
        <p:spPr>
          <a:xfrm>
            <a:off x="3612068" y="0"/>
            <a:ext cx="5531932" cy="3952156"/>
          </a:xfrm>
          <a:prstGeom prst="rect">
            <a:avLst/>
          </a:prstGeom>
        </p:spPr>
      </p:pic>
      <p:pic>
        <p:nvPicPr>
          <p:cNvPr id="6" name="Picture 5">
            <a:extLst>
              <a:ext uri="{FF2B5EF4-FFF2-40B4-BE49-F238E27FC236}">
                <a16:creationId xmlns:a16="http://schemas.microsoft.com/office/drawing/2014/main" id="{841ED186-DF51-5D2D-F272-C8699978DF89}"/>
              </a:ext>
            </a:extLst>
          </p:cNvPr>
          <p:cNvPicPr>
            <a:picLocks noChangeAspect="1"/>
          </p:cNvPicPr>
          <p:nvPr/>
        </p:nvPicPr>
        <p:blipFill>
          <a:blip r:embed="rId4"/>
          <a:stretch>
            <a:fillRect/>
          </a:stretch>
        </p:blipFill>
        <p:spPr>
          <a:xfrm>
            <a:off x="5993" y="4188431"/>
            <a:ext cx="5909808" cy="2529490"/>
          </a:xfrm>
          <a:prstGeom prst="rect">
            <a:avLst/>
          </a:prstGeom>
        </p:spPr>
      </p:pic>
      <p:pic>
        <p:nvPicPr>
          <p:cNvPr id="7" name="Picture 6">
            <a:extLst>
              <a:ext uri="{FF2B5EF4-FFF2-40B4-BE49-F238E27FC236}">
                <a16:creationId xmlns:a16="http://schemas.microsoft.com/office/drawing/2014/main" id="{F706B3F6-3FB5-253C-D4C1-D2261489EBB0}"/>
              </a:ext>
            </a:extLst>
          </p:cNvPr>
          <p:cNvPicPr>
            <a:picLocks noChangeAspect="1"/>
          </p:cNvPicPr>
          <p:nvPr/>
        </p:nvPicPr>
        <p:blipFill>
          <a:blip r:embed="rId5"/>
          <a:stretch>
            <a:fillRect/>
          </a:stretch>
        </p:blipFill>
        <p:spPr>
          <a:xfrm>
            <a:off x="5791200" y="4532579"/>
            <a:ext cx="3234012" cy="2210171"/>
          </a:xfrm>
          <a:prstGeom prst="rect">
            <a:avLst/>
          </a:prstGeom>
        </p:spPr>
      </p:pic>
    </p:spTree>
    <p:extLst>
      <p:ext uri="{BB962C8B-B14F-4D97-AF65-F5344CB8AC3E}">
        <p14:creationId xmlns:p14="http://schemas.microsoft.com/office/powerpoint/2010/main" val="1288908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00170" y="5898362"/>
            <a:ext cx="2470067" cy="102777"/>
          </a:xfrm>
          <a:prstGeom prst="rect">
            <a:avLst/>
          </a:prstGeom>
          <a:pattFill prst="lt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695528" y="0"/>
            <a:ext cx="7772400" cy="700391"/>
          </a:xfrm>
        </p:spPr>
        <p:txBody>
          <a:bodyPr>
            <a:normAutofit fontScale="90000"/>
          </a:bodyPr>
          <a:lstStyle/>
          <a:p>
            <a:r>
              <a:rPr lang="en-US" dirty="0"/>
              <a:t>Turbulent transfer near the ground</a:t>
            </a:r>
          </a:p>
        </p:txBody>
      </p:sp>
      <p:sp>
        <p:nvSpPr>
          <p:cNvPr id="14" name="Rectangle 5"/>
          <p:cNvSpPr>
            <a:spLocks noChangeArrowheads="1"/>
          </p:cNvSpPr>
          <p:nvPr/>
        </p:nvSpPr>
        <p:spPr bwMode="auto">
          <a:xfrm>
            <a:off x="4158351" y="5758617"/>
            <a:ext cx="844968" cy="139745"/>
          </a:xfrm>
          <a:prstGeom prst="rect">
            <a:avLst/>
          </a:prstGeom>
          <a:solidFill>
            <a:schemeClr val="bg1"/>
          </a:solidFill>
          <a:ln w="25400" algn="ctr">
            <a:noFill/>
            <a:miter lim="800000"/>
            <a:headEnd/>
            <a:tailEnd/>
          </a:ln>
          <a:effectLst/>
        </p:spPr>
        <p:txBody>
          <a:bodyPr wrap="none" lIns="90488" tIns="44450" rIns="90488" bIns="4445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pic>
        <p:nvPicPr>
          <p:cNvPr id="15" name="Picture 4" descr="Tarboton-1"/>
          <p:cNvPicPr>
            <a:picLocks noChangeAspect="1" noChangeArrowheads="1"/>
          </p:cNvPicPr>
          <p:nvPr/>
        </p:nvPicPr>
        <p:blipFill>
          <a:blip r:embed="rId2"/>
          <a:srcRect t="9659" r="23173" b="31310"/>
          <a:stretch>
            <a:fillRect/>
          </a:stretch>
        </p:blipFill>
        <p:spPr bwMode="auto">
          <a:xfrm rot="21540000">
            <a:off x="-27434" y="1072190"/>
            <a:ext cx="5708390" cy="2159545"/>
          </a:xfrm>
          <a:prstGeom prst="rect">
            <a:avLst/>
          </a:prstGeom>
          <a:noFill/>
        </p:spPr>
      </p:pic>
      <p:grpSp>
        <p:nvGrpSpPr>
          <p:cNvPr id="38" name="Group 3"/>
          <p:cNvGrpSpPr>
            <a:grpSpLocks/>
          </p:cNvGrpSpPr>
          <p:nvPr/>
        </p:nvGrpSpPr>
        <p:grpSpPr bwMode="auto">
          <a:xfrm>
            <a:off x="345444" y="3503221"/>
            <a:ext cx="4441825" cy="2916237"/>
            <a:chOff x="144" y="528"/>
            <a:chExt cx="5280" cy="3443"/>
          </a:xfrm>
        </p:grpSpPr>
        <p:pic>
          <p:nvPicPr>
            <p:cNvPr id="39" name="Picture 4" descr="Tarboton-2"/>
            <p:cNvPicPr>
              <a:picLocks noChangeAspect="1" noChangeArrowheads="1"/>
            </p:cNvPicPr>
            <p:nvPr/>
          </p:nvPicPr>
          <p:blipFill>
            <a:blip r:embed="rId3"/>
            <a:srcRect t="7170" r="6122" b="6783"/>
            <a:stretch>
              <a:fillRect/>
            </a:stretch>
          </p:blipFill>
          <p:spPr bwMode="auto">
            <a:xfrm>
              <a:off x="144" y="528"/>
              <a:ext cx="5280" cy="3443"/>
            </a:xfrm>
            <a:prstGeom prst="rect">
              <a:avLst/>
            </a:prstGeom>
            <a:noFill/>
          </p:spPr>
        </p:pic>
        <p:sp>
          <p:nvSpPr>
            <p:cNvPr id="41" name="Rectangle 5"/>
            <p:cNvSpPr>
              <a:spLocks noChangeArrowheads="1"/>
            </p:cNvSpPr>
            <p:nvPr/>
          </p:nvSpPr>
          <p:spPr bwMode="auto">
            <a:xfrm>
              <a:off x="432" y="3648"/>
              <a:ext cx="720" cy="288"/>
            </a:xfrm>
            <a:prstGeom prst="rect">
              <a:avLst/>
            </a:prstGeom>
            <a:solidFill>
              <a:schemeClr val="bg1"/>
            </a:solidFill>
            <a:ln w="25400" algn="ctr">
              <a:noFill/>
              <a:miter lim="800000"/>
              <a:headEnd/>
              <a:tailEnd/>
            </a:ln>
            <a:effectLst/>
          </p:spPr>
          <p:txBody>
            <a:bodyPr wrap="none" lIns="90488" tIns="44450" rIns="90488" bIns="4445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grpSp>
      <mc:AlternateContent xmlns:mc="http://schemas.openxmlformats.org/markup-compatibility/2006" xmlns:a14="http://schemas.microsoft.com/office/drawing/2010/main">
        <mc:Choice Requires="a14">
          <p:sp>
            <p:nvSpPr>
              <p:cNvPr id="3" name="Rectangle 2"/>
              <p:cNvSpPr/>
              <p:nvPr/>
            </p:nvSpPr>
            <p:spPr>
              <a:xfrm>
                <a:off x="5896793" y="1350533"/>
                <a:ext cx="3003066" cy="922176"/>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a:ea typeface="+mn-ea"/>
                              <a:cs typeface="+mn-cs"/>
                            </a:rPr>
                            <m:t>𝑣</m:t>
                          </m:r>
                        </m:e>
                        <m:sub>
                          <m:r>
                            <a:rPr kumimoji="0" lang="en-US" sz="2400" b="0" i="1" u="none" strike="noStrike" kern="1200" cap="none" spc="0" normalizeH="0" baseline="0" noProof="0">
                              <a:ln>
                                <a:noFill/>
                              </a:ln>
                              <a:solidFill>
                                <a:prstClr val="black"/>
                              </a:solidFill>
                              <a:effectLst/>
                              <a:uLnTx/>
                              <a:uFillTx/>
                              <a:latin typeface="Cambria Math"/>
                              <a:ea typeface="+mn-ea"/>
                              <a:cs typeface="+mn-cs"/>
                            </a:rPr>
                            <m:t>𝑎</m:t>
                          </m:r>
                        </m:sub>
                      </m:sSub>
                      <m:r>
                        <a:rPr kumimoji="0" lang="en-US" sz="2400" b="0" i="1" u="none" strike="noStrike" kern="1200" cap="none" spc="0" normalizeH="0" baseline="0" noProof="0">
                          <a:ln>
                            <a:noFill/>
                          </a:ln>
                          <a:solidFill>
                            <a:prstClr val="black"/>
                          </a:solidFill>
                          <a:effectLst/>
                          <a:uLnTx/>
                          <a:uFillTx/>
                          <a:latin typeface="Cambria Math"/>
                          <a:ea typeface="+mn-ea"/>
                          <a:cs typeface="+mn-cs"/>
                        </a:rPr>
                        <m:t>=</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prstClr val="black"/>
                              </a:solidFill>
                              <a:effectLst/>
                              <a:uLnTx/>
                              <a:uFillTx/>
                              <a:latin typeface="Cambria Math"/>
                              <a:ea typeface="+mn-ea"/>
                              <a:cs typeface="+mn-cs"/>
                            </a:rPr>
                            <m:t>1</m:t>
                          </m:r>
                        </m:num>
                        <m:den>
                          <m:r>
                            <a:rPr kumimoji="0" lang="en-US" sz="2400" b="0" i="1" u="none" strike="noStrike" kern="1200" cap="none" spc="0" normalizeH="0" baseline="0" noProof="0">
                              <a:ln>
                                <a:noFill/>
                              </a:ln>
                              <a:solidFill>
                                <a:prstClr val="black"/>
                              </a:solidFill>
                              <a:effectLst/>
                              <a:uLnTx/>
                              <a:uFillTx/>
                              <a:latin typeface="Cambria Math"/>
                              <a:ea typeface="+mn-ea"/>
                              <a:cs typeface="+mn-cs"/>
                            </a:rPr>
                            <m:t>𝑘</m:t>
                          </m:r>
                        </m:den>
                      </m:f>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a:ea typeface="+mn-ea"/>
                              <a:cs typeface="+mn-cs"/>
                            </a:rPr>
                            <m:t>𝑢</m:t>
                          </m:r>
                        </m:e>
                        <m:sub>
                          <m:r>
                            <a:rPr kumimoji="0" lang="en-US" sz="2400" b="0" i="1" u="none" strike="noStrike" kern="1200" cap="none" spc="0" normalizeH="0" baseline="0" noProof="0">
                              <a:ln>
                                <a:noFill/>
                              </a:ln>
                              <a:solidFill>
                                <a:prstClr val="black"/>
                              </a:solidFill>
                              <a:effectLst/>
                              <a:uLnTx/>
                              <a:uFillTx/>
                              <a:latin typeface="Cambria Math"/>
                              <a:ea typeface="+mn-ea"/>
                              <a:cs typeface="+mn-cs"/>
                            </a:rPr>
                            <m:t>∗</m:t>
                          </m:r>
                        </m:sub>
                      </m:sSub>
                      <m:func>
                        <m:func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2400" b="0" i="0" u="none" strike="noStrike" kern="1200" cap="none" spc="0" normalizeH="0" baseline="0" noProof="0">
                              <a:ln>
                                <a:noFill/>
                              </a:ln>
                              <a:solidFill>
                                <a:prstClr val="black"/>
                              </a:solidFill>
                              <a:effectLst/>
                              <a:uLnTx/>
                              <a:uFillTx/>
                              <a:latin typeface="Cambria Math"/>
                              <a:ea typeface="+mn-ea"/>
                              <a:cs typeface="+mn-cs"/>
                            </a:rPr>
                            <m:t>ln</m:t>
                          </m:r>
                        </m:fName>
                        <m:e>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prstClr val="black"/>
                                      </a:solidFill>
                                      <a:effectLst/>
                                      <a:uLnTx/>
                                      <a:uFillTx/>
                                      <a:latin typeface="Cambria Math"/>
                                      <a:ea typeface="+mn-ea"/>
                                      <a:cs typeface="+mn-cs"/>
                                    </a:rPr>
                                    <m:t>𝑧</m:t>
                                  </m:r>
                                  <m:r>
                                    <a:rPr kumimoji="0" lang="en-US" sz="2400" b="0" i="1" u="none" strike="noStrike" kern="1200" cap="none" spc="0" normalizeH="0" baseline="0" noProof="0">
                                      <a:ln>
                                        <a:noFill/>
                                      </a:ln>
                                      <a:solidFill>
                                        <a:prstClr val="black"/>
                                      </a:solidFill>
                                      <a:effectLst/>
                                      <a:uLnTx/>
                                      <a:uFillTx/>
                                      <a:latin typeface="Cambria Math"/>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a:ea typeface="+mn-ea"/>
                                          <a:cs typeface="+mn-cs"/>
                                        </a:rPr>
                                        <m:t>𝑧</m:t>
                                      </m:r>
                                    </m:e>
                                    <m:sub>
                                      <m:r>
                                        <a:rPr kumimoji="0" lang="en-US" sz="2400" b="0" i="1" u="none" strike="noStrike" kern="1200" cap="none" spc="0" normalizeH="0" baseline="0" noProof="0">
                                          <a:ln>
                                            <a:noFill/>
                                          </a:ln>
                                          <a:solidFill>
                                            <a:prstClr val="black"/>
                                          </a:solidFill>
                                          <a:effectLst/>
                                          <a:uLnTx/>
                                          <a:uFillTx/>
                                          <a:latin typeface="Cambria Math"/>
                                          <a:ea typeface="+mn-ea"/>
                                          <a:cs typeface="+mn-cs"/>
                                        </a:rPr>
                                        <m:t>𝑑</m:t>
                                      </m:r>
                                    </m:sub>
                                  </m:sSub>
                                </m:num>
                                <m:den>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a:ea typeface="+mn-ea"/>
                                          <a:cs typeface="+mn-cs"/>
                                        </a:rPr>
                                        <m:t>𝑧</m:t>
                                      </m:r>
                                    </m:e>
                                    <m:sub>
                                      <m:r>
                                        <a:rPr kumimoji="0" lang="en-US" sz="2400" b="0" i="1" u="none" strike="noStrike" kern="1200" cap="none" spc="0" normalizeH="0" baseline="0" noProof="0">
                                          <a:ln>
                                            <a:noFill/>
                                          </a:ln>
                                          <a:solidFill>
                                            <a:prstClr val="black"/>
                                          </a:solidFill>
                                          <a:effectLst/>
                                          <a:uLnTx/>
                                          <a:uFillTx/>
                                          <a:latin typeface="Cambria Math"/>
                                          <a:ea typeface="+mn-ea"/>
                                          <a:cs typeface="+mn-cs"/>
                                        </a:rPr>
                                        <m:t>𝑜</m:t>
                                      </m:r>
                                    </m:sub>
                                  </m:sSub>
                                </m:den>
                              </m:f>
                            </m:e>
                          </m:d>
                        </m:e>
                      </m:func>
                    </m:oMath>
                  </m:oMathPara>
                </a14:m>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5896793" y="1350533"/>
                <a:ext cx="3003066" cy="922176"/>
              </a:xfrm>
              <a:prstGeom prst="rect">
                <a:avLst/>
              </a:prstGeom>
              <a:blipFill rotWithShape="1">
                <a:blip r:embed="rId4"/>
                <a:stretch>
                  <a:fillRect/>
                </a:stretch>
              </a:blipFill>
            </p:spPr>
            <p:txBody>
              <a:bodyPr/>
              <a:lstStyle/>
              <a:p>
                <a:r>
                  <a:rPr lang="en-US">
                    <a:noFill/>
                  </a:rPr>
                  <a:t> </a:t>
                </a:r>
              </a:p>
            </p:txBody>
          </p:sp>
        </mc:Fallback>
      </mc:AlternateContent>
      <p:sp>
        <p:nvSpPr>
          <p:cNvPr id="17" name="TextBox 16"/>
          <p:cNvSpPr txBox="1"/>
          <p:nvPr/>
        </p:nvSpPr>
        <p:spPr>
          <a:xfrm>
            <a:off x="0" y="6512789"/>
            <a:ext cx="1990098"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lumMod val="50000"/>
                    <a:lumOff val="50000"/>
                  </a:srgbClr>
                </a:solidFill>
                <a:effectLst/>
                <a:uLnTx/>
                <a:uFillTx/>
                <a:latin typeface="Times New Roman" pitchFamily="18" charset="0"/>
                <a:ea typeface="+mn-ea"/>
                <a:cs typeface="Arial" charset="0"/>
              </a:rPr>
              <a:t>From Chow et al., 1988</a:t>
            </a:r>
          </a:p>
        </p:txBody>
      </p:sp>
      <p:cxnSp>
        <p:nvCxnSpPr>
          <p:cNvPr id="5" name="Straight Arrow Connector 4"/>
          <p:cNvCxnSpPr/>
          <p:nvPr/>
        </p:nvCxnSpPr>
        <p:spPr>
          <a:xfrm flipV="1">
            <a:off x="5700170" y="3503221"/>
            <a:ext cx="0" cy="23951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700170" y="5898362"/>
            <a:ext cx="2470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700170" y="4732316"/>
            <a:ext cx="305161" cy="1153280"/>
            <a:chOff x="6816436" y="4667003"/>
            <a:chExt cx="308759" cy="1223158"/>
          </a:xfrm>
        </p:grpSpPr>
        <p:sp>
          <p:nvSpPr>
            <p:cNvPr id="35" name="Freeform 34"/>
            <p:cNvSpPr/>
            <p:nvPr/>
          </p:nvSpPr>
          <p:spPr>
            <a:xfrm>
              <a:off x="6943829" y="4667003"/>
              <a:ext cx="74488" cy="1223158"/>
            </a:xfrm>
            <a:custGeom>
              <a:avLst/>
              <a:gdLst>
                <a:gd name="connsiteX0" fmla="*/ 26987 w 74488"/>
                <a:gd name="connsiteY0" fmla="*/ 1223158 h 1223158"/>
                <a:gd name="connsiteX1" fmla="*/ 50737 w 74488"/>
                <a:gd name="connsiteY1" fmla="*/ 1163781 h 1223158"/>
                <a:gd name="connsiteX2" fmla="*/ 74488 w 74488"/>
                <a:gd name="connsiteY2" fmla="*/ 1021278 h 1223158"/>
                <a:gd name="connsiteX3" fmla="*/ 62613 w 74488"/>
                <a:gd name="connsiteY3" fmla="*/ 866898 h 1223158"/>
                <a:gd name="connsiteX4" fmla="*/ 50737 w 74488"/>
                <a:gd name="connsiteY4" fmla="*/ 819397 h 1223158"/>
                <a:gd name="connsiteX5" fmla="*/ 15111 w 74488"/>
                <a:gd name="connsiteY5" fmla="*/ 665018 h 1223158"/>
                <a:gd name="connsiteX6" fmla="*/ 15111 w 74488"/>
                <a:gd name="connsiteY6" fmla="*/ 368135 h 1223158"/>
                <a:gd name="connsiteX7" fmla="*/ 38862 w 74488"/>
                <a:gd name="connsiteY7" fmla="*/ 273132 h 1223158"/>
                <a:gd name="connsiteX8" fmla="*/ 50737 w 74488"/>
                <a:gd name="connsiteY8" fmla="*/ 0 h 122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 h="1223158">
                  <a:moveTo>
                    <a:pt x="26987" y="1223158"/>
                  </a:moveTo>
                  <a:cubicBezTo>
                    <a:pt x="34904" y="1203366"/>
                    <a:pt x="46270" y="1184625"/>
                    <a:pt x="50737" y="1163781"/>
                  </a:cubicBezTo>
                  <a:cubicBezTo>
                    <a:pt x="98463" y="941060"/>
                    <a:pt x="39241" y="1127018"/>
                    <a:pt x="74488" y="1021278"/>
                  </a:cubicBezTo>
                  <a:cubicBezTo>
                    <a:pt x="70530" y="969818"/>
                    <a:pt x="68643" y="918156"/>
                    <a:pt x="62613" y="866898"/>
                  </a:cubicBezTo>
                  <a:cubicBezTo>
                    <a:pt x="60706" y="850689"/>
                    <a:pt x="54157" y="835356"/>
                    <a:pt x="50737" y="819397"/>
                  </a:cubicBezTo>
                  <a:cubicBezTo>
                    <a:pt x="19289" y="672642"/>
                    <a:pt x="41379" y="743817"/>
                    <a:pt x="15111" y="665018"/>
                  </a:cubicBezTo>
                  <a:cubicBezTo>
                    <a:pt x="-3718" y="533211"/>
                    <a:pt x="-6316" y="553839"/>
                    <a:pt x="15111" y="368135"/>
                  </a:cubicBezTo>
                  <a:cubicBezTo>
                    <a:pt x="18853" y="335708"/>
                    <a:pt x="38862" y="273132"/>
                    <a:pt x="38862" y="273132"/>
                  </a:cubicBezTo>
                  <a:cubicBezTo>
                    <a:pt x="51114" y="15842"/>
                    <a:pt x="50737" y="106972"/>
                    <a:pt x="50737"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6" name="Freeform 35"/>
            <p:cNvSpPr/>
            <p:nvPr/>
          </p:nvSpPr>
          <p:spPr>
            <a:xfrm>
              <a:off x="6958940" y="5035069"/>
              <a:ext cx="166255" cy="273201"/>
            </a:xfrm>
            <a:custGeom>
              <a:avLst/>
              <a:gdLst>
                <a:gd name="connsiteX0" fmla="*/ 0 w 166255"/>
                <a:gd name="connsiteY0" fmla="*/ 273201 h 273201"/>
                <a:gd name="connsiteX1" fmla="*/ 23751 w 166255"/>
                <a:gd name="connsiteY1" fmla="*/ 213825 h 273201"/>
                <a:gd name="connsiteX2" fmla="*/ 35626 w 166255"/>
                <a:gd name="connsiteY2" fmla="*/ 178199 h 273201"/>
                <a:gd name="connsiteX3" fmla="*/ 83128 w 166255"/>
                <a:gd name="connsiteY3" fmla="*/ 106947 h 273201"/>
                <a:gd name="connsiteX4" fmla="*/ 106878 w 166255"/>
                <a:gd name="connsiteY4" fmla="*/ 71321 h 273201"/>
                <a:gd name="connsiteX5" fmla="*/ 130629 w 166255"/>
                <a:gd name="connsiteY5" fmla="*/ 35695 h 273201"/>
                <a:gd name="connsiteX6" fmla="*/ 166255 w 166255"/>
                <a:gd name="connsiteY6" fmla="*/ 69 h 27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55" h="273201">
                  <a:moveTo>
                    <a:pt x="0" y="273201"/>
                  </a:moveTo>
                  <a:cubicBezTo>
                    <a:pt x="7917" y="253409"/>
                    <a:pt x="16266" y="233784"/>
                    <a:pt x="23751" y="213825"/>
                  </a:cubicBezTo>
                  <a:cubicBezTo>
                    <a:pt x="28146" y="202104"/>
                    <a:pt x="29547" y="189141"/>
                    <a:pt x="35626" y="178199"/>
                  </a:cubicBezTo>
                  <a:cubicBezTo>
                    <a:pt x="49489" y="153246"/>
                    <a:pt x="67294" y="130698"/>
                    <a:pt x="83128" y="106947"/>
                  </a:cubicBezTo>
                  <a:lnTo>
                    <a:pt x="106878" y="71321"/>
                  </a:lnTo>
                  <a:lnTo>
                    <a:pt x="130629" y="35695"/>
                  </a:lnTo>
                  <a:cubicBezTo>
                    <a:pt x="156575" y="-3225"/>
                    <a:pt x="140107" y="69"/>
                    <a:pt x="166255" y="69"/>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36"/>
            <p:cNvSpPr/>
            <p:nvPr/>
          </p:nvSpPr>
          <p:spPr>
            <a:xfrm>
              <a:off x="6839938" y="5296395"/>
              <a:ext cx="190253" cy="237506"/>
            </a:xfrm>
            <a:custGeom>
              <a:avLst/>
              <a:gdLst>
                <a:gd name="connsiteX0" fmla="*/ 142752 w 142752"/>
                <a:gd name="connsiteY0" fmla="*/ 237506 h 237506"/>
                <a:gd name="connsiteX1" fmla="*/ 119001 w 142752"/>
                <a:gd name="connsiteY1" fmla="*/ 178130 h 237506"/>
                <a:gd name="connsiteX2" fmla="*/ 83375 w 142752"/>
                <a:gd name="connsiteY2" fmla="*/ 154379 h 237506"/>
                <a:gd name="connsiteX3" fmla="*/ 35874 w 142752"/>
                <a:gd name="connsiteY3" fmla="*/ 95002 h 237506"/>
                <a:gd name="connsiteX4" fmla="*/ 23999 w 142752"/>
                <a:gd name="connsiteY4" fmla="*/ 59376 h 237506"/>
                <a:gd name="connsiteX5" fmla="*/ 248 w 142752"/>
                <a:gd name="connsiteY5" fmla="*/ 0 h 23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52" h="237506">
                  <a:moveTo>
                    <a:pt x="142752" y="237506"/>
                  </a:moveTo>
                  <a:cubicBezTo>
                    <a:pt x="134835" y="217714"/>
                    <a:pt x="131391" y="195476"/>
                    <a:pt x="119001" y="178130"/>
                  </a:cubicBezTo>
                  <a:cubicBezTo>
                    <a:pt x="110705" y="166516"/>
                    <a:pt x="92291" y="165524"/>
                    <a:pt x="83375" y="154379"/>
                  </a:cubicBezTo>
                  <a:cubicBezTo>
                    <a:pt x="17821" y="72435"/>
                    <a:pt x="137974" y="163069"/>
                    <a:pt x="35874" y="95002"/>
                  </a:cubicBezTo>
                  <a:cubicBezTo>
                    <a:pt x="31916" y="83127"/>
                    <a:pt x="29597" y="70572"/>
                    <a:pt x="23999" y="59376"/>
                  </a:cubicBezTo>
                  <a:cubicBezTo>
                    <a:pt x="-4143" y="3091"/>
                    <a:pt x="248" y="45828"/>
                    <a:pt x="248"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39"/>
            <p:cNvSpPr/>
            <p:nvPr/>
          </p:nvSpPr>
          <p:spPr>
            <a:xfrm>
              <a:off x="6816436" y="4809506"/>
              <a:ext cx="142504" cy="249382"/>
            </a:xfrm>
            <a:custGeom>
              <a:avLst/>
              <a:gdLst>
                <a:gd name="connsiteX0" fmla="*/ 142504 w 142504"/>
                <a:gd name="connsiteY0" fmla="*/ 249382 h 249382"/>
                <a:gd name="connsiteX1" fmla="*/ 106878 w 142504"/>
                <a:gd name="connsiteY1" fmla="*/ 190006 h 249382"/>
                <a:gd name="connsiteX2" fmla="*/ 71252 w 142504"/>
                <a:gd name="connsiteY2" fmla="*/ 166255 h 249382"/>
                <a:gd name="connsiteX3" fmla="*/ 59377 w 142504"/>
                <a:gd name="connsiteY3" fmla="*/ 130629 h 249382"/>
                <a:gd name="connsiteX4" fmla="*/ 23751 w 142504"/>
                <a:gd name="connsiteY4" fmla="*/ 95003 h 249382"/>
                <a:gd name="connsiteX5" fmla="*/ 11876 w 142504"/>
                <a:gd name="connsiteY5" fmla="*/ 59377 h 249382"/>
                <a:gd name="connsiteX6" fmla="*/ 0 w 142504"/>
                <a:gd name="connsiteY6" fmla="*/ 0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504" h="249382">
                  <a:moveTo>
                    <a:pt x="142504" y="249382"/>
                  </a:moveTo>
                  <a:cubicBezTo>
                    <a:pt x="130629" y="229590"/>
                    <a:pt x="121899" y="207531"/>
                    <a:pt x="106878" y="190006"/>
                  </a:cubicBezTo>
                  <a:cubicBezTo>
                    <a:pt x="97590" y="179170"/>
                    <a:pt x="80168" y="177400"/>
                    <a:pt x="71252" y="166255"/>
                  </a:cubicBezTo>
                  <a:cubicBezTo>
                    <a:pt x="63432" y="156480"/>
                    <a:pt x="66321" y="141044"/>
                    <a:pt x="59377" y="130629"/>
                  </a:cubicBezTo>
                  <a:cubicBezTo>
                    <a:pt x="50061" y="116655"/>
                    <a:pt x="35626" y="106878"/>
                    <a:pt x="23751" y="95003"/>
                  </a:cubicBezTo>
                  <a:cubicBezTo>
                    <a:pt x="19793" y="83128"/>
                    <a:pt x="14912" y="71521"/>
                    <a:pt x="11876" y="59377"/>
                  </a:cubicBezTo>
                  <a:cubicBezTo>
                    <a:pt x="6981" y="39795"/>
                    <a:pt x="0" y="0"/>
                    <a:pt x="0"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 name="Group 41"/>
          <p:cNvGrpSpPr/>
          <p:nvPr/>
        </p:nvGrpSpPr>
        <p:grpSpPr>
          <a:xfrm>
            <a:off x="6004353" y="4732316"/>
            <a:ext cx="305161" cy="1153280"/>
            <a:chOff x="6816436" y="4667003"/>
            <a:chExt cx="308759" cy="1223158"/>
          </a:xfrm>
        </p:grpSpPr>
        <p:sp>
          <p:nvSpPr>
            <p:cNvPr id="43" name="Freeform 42"/>
            <p:cNvSpPr/>
            <p:nvPr/>
          </p:nvSpPr>
          <p:spPr>
            <a:xfrm>
              <a:off x="6943829" y="4667003"/>
              <a:ext cx="74488" cy="1223158"/>
            </a:xfrm>
            <a:custGeom>
              <a:avLst/>
              <a:gdLst>
                <a:gd name="connsiteX0" fmla="*/ 26987 w 74488"/>
                <a:gd name="connsiteY0" fmla="*/ 1223158 h 1223158"/>
                <a:gd name="connsiteX1" fmla="*/ 50737 w 74488"/>
                <a:gd name="connsiteY1" fmla="*/ 1163781 h 1223158"/>
                <a:gd name="connsiteX2" fmla="*/ 74488 w 74488"/>
                <a:gd name="connsiteY2" fmla="*/ 1021278 h 1223158"/>
                <a:gd name="connsiteX3" fmla="*/ 62613 w 74488"/>
                <a:gd name="connsiteY3" fmla="*/ 866898 h 1223158"/>
                <a:gd name="connsiteX4" fmla="*/ 50737 w 74488"/>
                <a:gd name="connsiteY4" fmla="*/ 819397 h 1223158"/>
                <a:gd name="connsiteX5" fmla="*/ 15111 w 74488"/>
                <a:gd name="connsiteY5" fmla="*/ 665018 h 1223158"/>
                <a:gd name="connsiteX6" fmla="*/ 15111 w 74488"/>
                <a:gd name="connsiteY6" fmla="*/ 368135 h 1223158"/>
                <a:gd name="connsiteX7" fmla="*/ 38862 w 74488"/>
                <a:gd name="connsiteY7" fmla="*/ 273132 h 1223158"/>
                <a:gd name="connsiteX8" fmla="*/ 50737 w 74488"/>
                <a:gd name="connsiteY8" fmla="*/ 0 h 122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 h="1223158">
                  <a:moveTo>
                    <a:pt x="26987" y="1223158"/>
                  </a:moveTo>
                  <a:cubicBezTo>
                    <a:pt x="34904" y="1203366"/>
                    <a:pt x="46270" y="1184625"/>
                    <a:pt x="50737" y="1163781"/>
                  </a:cubicBezTo>
                  <a:cubicBezTo>
                    <a:pt x="98463" y="941060"/>
                    <a:pt x="39241" y="1127018"/>
                    <a:pt x="74488" y="1021278"/>
                  </a:cubicBezTo>
                  <a:cubicBezTo>
                    <a:pt x="70530" y="969818"/>
                    <a:pt x="68643" y="918156"/>
                    <a:pt x="62613" y="866898"/>
                  </a:cubicBezTo>
                  <a:cubicBezTo>
                    <a:pt x="60706" y="850689"/>
                    <a:pt x="54157" y="835356"/>
                    <a:pt x="50737" y="819397"/>
                  </a:cubicBezTo>
                  <a:cubicBezTo>
                    <a:pt x="19289" y="672642"/>
                    <a:pt x="41379" y="743817"/>
                    <a:pt x="15111" y="665018"/>
                  </a:cubicBezTo>
                  <a:cubicBezTo>
                    <a:pt x="-3718" y="533211"/>
                    <a:pt x="-6316" y="553839"/>
                    <a:pt x="15111" y="368135"/>
                  </a:cubicBezTo>
                  <a:cubicBezTo>
                    <a:pt x="18853" y="335708"/>
                    <a:pt x="38862" y="273132"/>
                    <a:pt x="38862" y="273132"/>
                  </a:cubicBezTo>
                  <a:cubicBezTo>
                    <a:pt x="51114" y="15842"/>
                    <a:pt x="50737" y="106972"/>
                    <a:pt x="50737"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4" name="Freeform 43"/>
            <p:cNvSpPr/>
            <p:nvPr/>
          </p:nvSpPr>
          <p:spPr>
            <a:xfrm>
              <a:off x="6958940" y="5035069"/>
              <a:ext cx="166255" cy="273201"/>
            </a:xfrm>
            <a:custGeom>
              <a:avLst/>
              <a:gdLst>
                <a:gd name="connsiteX0" fmla="*/ 0 w 166255"/>
                <a:gd name="connsiteY0" fmla="*/ 273201 h 273201"/>
                <a:gd name="connsiteX1" fmla="*/ 23751 w 166255"/>
                <a:gd name="connsiteY1" fmla="*/ 213825 h 273201"/>
                <a:gd name="connsiteX2" fmla="*/ 35626 w 166255"/>
                <a:gd name="connsiteY2" fmla="*/ 178199 h 273201"/>
                <a:gd name="connsiteX3" fmla="*/ 83128 w 166255"/>
                <a:gd name="connsiteY3" fmla="*/ 106947 h 273201"/>
                <a:gd name="connsiteX4" fmla="*/ 106878 w 166255"/>
                <a:gd name="connsiteY4" fmla="*/ 71321 h 273201"/>
                <a:gd name="connsiteX5" fmla="*/ 130629 w 166255"/>
                <a:gd name="connsiteY5" fmla="*/ 35695 h 273201"/>
                <a:gd name="connsiteX6" fmla="*/ 166255 w 166255"/>
                <a:gd name="connsiteY6" fmla="*/ 69 h 27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55" h="273201">
                  <a:moveTo>
                    <a:pt x="0" y="273201"/>
                  </a:moveTo>
                  <a:cubicBezTo>
                    <a:pt x="7917" y="253409"/>
                    <a:pt x="16266" y="233784"/>
                    <a:pt x="23751" y="213825"/>
                  </a:cubicBezTo>
                  <a:cubicBezTo>
                    <a:pt x="28146" y="202104"/>
                    <a:pt x="29547" y="189141"/>
                    <a:pt x="35626" y="178199"/>
                  </a:cubicBezTo>
                  <a:cubicBezTo>
                    <a:pt x="49489" y="153246"/>
                    <a:pt x="67294" y="130698"/>
                    <a:pt x="83128" y="106947"/>
                  </a:cubicBezTo>
                  <a:lnTo>
                    <a:pt x="106878" y="71321"/>
                  </a:lnTo>
                  <a:lnTo>
                    <a:pt x="130629" y="35695"/>
                  </a:lnTo>
                  <a:cubicBezTo>
                    <a:pt x="156575" y="-3225"/>
                    <a:pt x="140107" y="69"/>
                    <a:pt x="166255" y="69"/>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5" name="Freeform 44"/>
            <p:cNvSpPr/>
            <p:nvPr/>
          </p:nvSpPr>
          <p:spPr>
            <a:xfrm>
              <a:off x="6839938" y="5296395"/>
              <a:ext cx="190253" cy="237506"/>
            </a:xfrm>
            <a:custGeom>
              <a:avLst/>
              <a:gdLst>
                <a:gd name="connsiteX0" fmla="*/ 142752 w 142752"/>
                <a:gd name="connsiteY0" fmla="*/ 237506 h 237506"/>
                <a:gd name="connsiteX1" fmla="*/ 119001 w 142752"/>
                <a:gd name="connsiteY1" fmla="*/ 178130 h 237506"/>
                <a:gd name="connsiteX2" fmla="*/ 83375 w 142752"/>
                <a:gd name="connsiteY2" fmla="*/ 154379 h 237506"/>
                <a:gd name="connsiteX3" fmla="*/ 35874 w 142752"/>
                <a:gd name="connsiteY3" fmla="*/ 95002 h 237506"/>
                <a:gd name="connsiteX4" fmla="*/ 23999 w 142752"/>
                <a:gd name="connsiteY4" fmla="*/ 59376 h 237506"/>
                <a:gd name="connsiteX5" fmla="*/ 248 w 142752"/>
                <a:gd name="connsiteY5" fmla="*/ 0 h 23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52" h="237506">
                  <a:moveTo>
                    <a:pt x="142752" y="237506"/>
                  </a:moveTo>
                  <a:cubicBezTo>
                    <a:pt x="134835" y="217714"/>
                    <a:pt x="131391" y="195476"/>
                    <a:pt x="119001" y="178130"/>
                  </a:cubicBezTo>
                  <a:cubicBezTo>
                    <a:pt x="110705" y="166516"/>
                    <a:pt x="92291" y="165524"/>
                    <a:pt x="83375" y="154379"/>
                  </a:cubicBezTo>
                  <a:cubicBezTo>
                    <a:pt x="17821" y="72435"/>
                    <a:pt x="137974" y="163069"/>
                    <a:pt x="35874" y="95002"/>
                  </a:cubicBezTo>
                  <a:cubicBezTo>
                    <a:pt x="31916" y="83127"/>
                    <a:pt x="29597" y="70572"/>
                    <a:pt x="23999" y="59376"/>
                  </a:cubicBezTo>
                  <a:cubicBezTo>
                    <a:pt x="-4143" y="3091"/>
                    <a:pt x="248" y="45828"/>
                    <a:pt x="248"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6" name="Freeform 45"/>
            <p:cNvSpPr/>
            <p:nvPr/>
          </p:nvSpPr>
          <p:spPr>
            <a:xfrm>
              <a:off x="6816436" y="4809506"/>
              <a:ext cx="142504" cy="249382"/>
            </a:xfrm>
            <a:custGeom>
              <a:avLst/>
              <a:gdLst>
                <a:gd name="connsiteX0" fmla="*/ 142504 w 142504"/>
                <a:gd name="connsiteY0" fmla="*/ 249382 h 249382"/>
                <a:gd name="connsiteX1" fmla="*/ 106878 w 142504"/>
                <a:gd name="connsiteY1" fmla="*/ 190006 h 249382"/>
                <a:gd name="connsiteX2" fmla="*/ 71252 w 142504"/>
                <a:gd name="connsiteY2" fmla="*/ 166255 h 249382"/>
                <a:gd name="connsiteX3" fmla="*/ 59377 w 142504"/>
                <a:gd name="connsiteY3" fmla="*/ 130629 h 249382"/>
                <a:gd name="connsiteX4" fmla="*/ 23751 w 142504"/>
                <a:gd name="connsiteY4" fmla="*/ 95003 h 249382"/>
                <a:gd name="connsiteX5" fmla="*/ 11876 w 142504"/>
                <a:gd name="connsiteY5" fmla="*/ 59377 h 249382"/>
                <a:gd name="connsiteX6" fmla="*/ 0 w 142504"/>
                <a:gd name="connsiteY6" fmla="*/ 0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504" h="249382">
                  <a:moveTo>
                    <a:pt x="142504" y="249382"/>
                  </a:moveTo>
                  <a:cubicBezTo>
                    <a:pt x="130629" y="229590"/>
                    <a:pt x="121899" y="207531"/>
                    <a:pt x="106878" y="190006"/>
                  </a:cubicBezTo>
                  <a:cubicBezTo>
                    <a:pt x="97590" y="179170"/>
                    <a:pt x="80168" y="177400"/>
                    <a:pt x="71252" y="166255"/>
                  </a:cubicBezTo>
                  <a:cubicBezTo>
                    <a:pt x="63432" y="156480"/>
                    <a:pt x="66321" y="141044"/>
                    <a:pt x="59377" y="130629"/>
                  </a:cubicBezTo>
                  <a:cubicBezTo>
                    <a:pt x="50061" y="116655"/>
                    <a:pt x="35626" y="106878"/>
                    <a:pt x="23751" y="95003"/>
                  </a:cubicBezTo>
                  <a:cubicBezTo>
                    <a:pt x="19793" y="83128"/>
                    <a:pt x="14912" y="71521"/>
                    <a:pt x="11876" y="59377"/>
                  </a:cubicBezTo>
                  <a:cubicBezTo>
                    <a:pt x="6981" y="39795"/>
                    <a:pt x="0" y="0"/>
                    <a:pt x="0"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7" name="Group 46"/>
          <p:cNvGrpSpPr/>
          <p:nvPr/>
        </p:nvGrpSpPr>
        <p:grpSpPr>
          <a:xfrm>
            <a:off x="6308536" y="4732316"/>
            <a:ext cx="305161" cy="1153280"/>
            <a:chOff x="6816436" y="4667003"/>
            <a:chExt cx="308759" cy="1223158"/>
          </a:xfrm>
        </p:grpSpPr>
        <p:sp>
          <p:nvSpPr>
            <p:cNvPr id="48" name="Freeform 47"/>
            <p:cNvSpPr/>
            <p:nvPr/>
          </p:nvSpPr>
          <p:spPr>
            <a:xfrm>
              <a:off x="6943829" y="4667003"/>
              <a:ext cx="74488" cy="1223158"/>
            </a:xfrm>
            <a:custGeom>
              <a:avLst/>
              <a:gdLst>
                <a:gd name="connsiteX0" fmla="*/ 26987 w 74488"/>
                <a:gd name="connsiteY0" fmla="*/ 1223158 h 1223158"/>
                <a:gd name="connsiteX1" fmla="*/ 50737 w 74488"/>
                <a:gd name="connsiteY1" fmla="*/ 1163781 h 1223158"/>
                <a:gd name="connsiteX2" fmla="*/ 74488 w 74488"/>
                <a:gd name="connsiteY2" fmla="*/ 1021278 h 1223158"/>
                <a:gd name="connsiteX3" fmla="*/ 62613 w 74488"/>
                <a:gd name="connsiteY3" fmla="*/ 866898 h 1223158"/>
                <a:gd name="connsiteX4" fmla="*/ 50737 w 74488"/>
                <a:gd name="connsiteY4" fmla="*/ 819397 h 1223158"/>
                <a:gd name="connsiteX5" fmla="*/ 15111 w 74488"/>
                <a:gd name="connsiteY5" fmla="*/ 665018 h 1223158"/>
                <a:gd name="connsiteX6" fmla="*/ 15111 w 74488"/>
                <a:gd name="connsiteY6" fmla="*/ 368135 h 1223158"/>
                <a:gd name="connsiteX7" fmla="*/ 38862 w 74488"/>
                <a:gd name="connsiteY7" fmla="*/ 273132 h 1223158"/>
                <a:gd name="connsiteX8" fmla="*/ 50737 w 74488"/>
                <a:gd name="connsiteY8" fmla="*/ 0 h 122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 h="1223158">
                  <a:moveTo>
                    <a:pt x="26987" y="1223158"/>
                  </a:moveTo>
                  <a:cubicBezTo>
                    <a:pt x="34904" y="1203366"/>
                    <a:pt x="46270" y="1184625"/>
                    <a:pt x="50737" y="1163781"/>
                  </a:cubicBezTo>
                  <a:cubicBezTo>
                    <a:pt x="98463" y="941060"/>
                    <a:pt x="39241" y="1127018"/>
                    <a:pt x="74488" y="1021278"/>
                  </a:cubicBezTo>
                  <a:cubicBezTo>
                    <a:pt x="70530" y="969818"/>
                    <a:pt x="68643" y="918156"/>
                    <a:pt x="62613" y="866898"/>
                  </a:cubicBezTo>
                  <a:cubicBezTo>
                    <a:pt x="60706" y="850689"/>
                    <a:pt x="54157" y="835356"/>
                    <a:pt x="50737" y="819397"/>
                  </a:cubicBezTo>
                  <a:cubicBezTo>
                    <a:pt x="19289" y="672642"/>
                    <a:pt x="41379" y="743817"/>
                    <a:pt x="15111" y="665018"/>
                  </a:cubicBezTo>
                  <a:cubicBezTo>
                    <a:pt x="-3718" y="533211"/>
                    <a:pt x="-6316" y="553839"/>
                    <a:pt x="15111" y="368135"/>
                  </a:cubicBezTo>
                  <a:cubicBezTo>
                    <a:pt x="18853" y="335708"/>
                    <a:pt x="38862" y="273132"/>
                    <a:pt x="38862" y="273132"/>
                  </a:cubicBezTo>
                  <a:cubicBezTo>
                    <a:pt x="51114" y="15842"/>
                    <a:pt x="50737" y="106972"/>
                    <a:pt x="50737"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9" name="Freeform 48"/>
            <p:cNvSpPr/>
            <p:nvPr/>
          </p:nvSpPr>
          <p:spPr>
            <a:xfrm>
              <a:off x="6958940" y="5035069"/>
              <a:ext cx="166255" cy="273201"/>
            </a:xfrm>
            <a:custGeom>
              <a:avLst/>
              <a:gdLst>
                <a:gd name="connsiteX0" fmla="*/ 0 w 166255"/>
                <a:gd name="connsiteY0" fmla="*/ 273201 h 273201"/>
                <a:gd name="connsiteX1" fmla="*/ 23751 w 166255"/>
                <a:gd name="connsiteY1" fmla="*/ 213825 h 273201"/>
                <a:gd name="connsiteX2" fmla="*/ 35626 w 166255"/>
                <a:gd name="connsiteY2" fmla="*/ 178199 h 273201"/>
                <a:gd name="connsiteX3" fmla="*/ 83128 w 166255"/>
                <a:gd name="connsiteY3" fmla="*/ 106947 h 273201"/>
                <a:gd name="connsiteX4" fmla="*/ 106878 w 166255"/>
                <a:gd name="connsiteY4" fmla="*/ 71321 h 273201"/>
                <a:gd name="connsiteX5" fmla="*/ 130629 w 166255"/>
                <a:gd name="connsiteY5" fmla="*/ 35695 h 273201"/>
                <a:gd name="connsiteX6" fmla="*/ 166255 w 166255"/>
                <a:gd name="connsiteY6" fmla="*/ 69 h 27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55" h="273201">
                  <a:moveTo>
                    <a:pt x="0" y="273201"/>
                  </a:moveTo>
                  <a:cubicBezTo>
                    <a:pt x="7917" y="253409"/>
                    <a:pt x="16266" y="233784"/>
                    <a:pt x="23751" y="213825"/>
                  </a:cubicBezTo>
                  <a:cubicBezTo>
                    <a:pt x="28146" y="202104"/>
                    <a:pt x="29547" y="189141"/>
                    <a:pt x="35626" y="178199"/>
                  </a:cubicBezTo>
                  <a:cubicBezTo>
                    <a:pt x="49489" y="153246"/>
                    <a:pt x="67294" y="130698"/>
                    <a:pt x="83128" y="106947"/>
                  </a:cubicBezTo>
                  <a:lnTo>
                    <a:pt x="106878" y="71321"/>
                  </a:lnTo>
                  <a:lnTo>
                    <a:pt x="130629" y="35695"/>
                  </a:lnTo>
                  <a:cubicBezTo>
                    <a:pt x="156575" y="-3225"/>
                    <a:pt x="140107" y="69"/>
                    <a:pt x="166255" y="69"/>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0" name="Freeform 49"/>
            <p:cNvSpPr/>
            <p:nvPr/>
          </p:nvSpPr>
          <p:spPr>
            <a:xfrm>
              <a:off x="6839938" y="5296395"/>
              <a:ext cx="190253" cy="237506"/>
            </a:xfrm>
            <a:custGeom>
              <a:avLst/>
              <a:gdLst>
                <a:gd name="connsiteX0" fmla="*/ 142752 w 142752"/>
                <a:gd name="connsiteY0" fmla="*/ 237506 h 237506"/>
                <a:gd name="connsiteX1" fmla="*/ 119001 w 142752"/>
                <a:gd name="connsiteY1" fmla="*/ 178130 h 237506"/>
                <a:gd name="connsiteX2" fmla="*/ 83375 w 142752"/>
                <a:gd name="connsiteY2" fmla="*/ 154379 h 237506"/>
                <a:gd name="connsiteX3" fmla="*/ 35874 w 142752"/>
                <a:gd name="connsiteY3" fmla="*/ 95002 h 237506"/>
                <a:gd name="connsiteX4" fmla="*/ 23999 w 142752"/>
                <a:gd name="connsiteY4" fmla="*/ 59376 h 237506"/>
                <a:gd name="connsiteX5" fmla="*/ 248 w 142752"/>
                <a:gd name="connsiteY5" fmla="*/ 0 h 23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52" h="237506">
                  <a:moveTo>
                    <a:pt x="142752" y="237506"/>
                  </a:moveTo>
                  <a:cubicBezTo>
                    <a:pt x="134835" y="217714"/>
                    <a:pt x="131391" y="195476"/>
                    <a:pt x="119001" y="178130"/>
                  </a:cubicBezTo>
                  <a:cubicBezTo>
                    <a:pt x="110705" y="166516"/>
                    <a:pt x="92291" y="165524"/>
                    <a:pt x="83375" y="154379"/>
                  </a:cubicBezTo>
                  <a:cubicBezTo>
                    <a:pt x="17821" y="72435"/>
                    <a:pt x="137974" y="163069"/>
                    <a:pt x="35874" y="95002"/>
                  </a:cubicBezTo>
                  <a:cubicBezTo>
                    <a:pt x="31916" y="83127"/>
                    <a:pt x="29597" y="70572"/>
                    <a:pt x="23999" y="59376"/>
                  </a:cubicBezTo>
                  <a:cubicBezTo>
                    <a:pt x="-4143" y="3091"/>
                    <a:pt x="248" y="45828"/>
                    <a:pt x="248"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1" name="Freeform 50"/>
            <p:cNvSpPr/>
            <p:nvPr/>
          </p:nvSpPr>
          <p:spPr>
            <a:xfrm>
              <a:off x="6816436" y="4809506"/>
              <a:ext cx="142504" cy="249382"/>
            </a:xfrm>
            <a:custGeom>
              <a:avLst/>
              <a:gdLst>
                <a:gd name="connsiteX0" fmla="*/ 142504 w 142504"/>
                <a:gd name="connsiteY0" fmla="*/ 249382 h 249382"/>
                <a:gd name="connsiteX1" fmla="*/ 106878 w 142504"/>
                <a:gd name="connsiteY1" fmla="*/ 190006 h 249382"/>
                <a:gd name="connsiteX2" fmla="*/ 71252 w 142504"/>
                <a:gd name="connsiteY2" fmla="*/ 166255 h 249382"/>
                <a:gd name="connsiteX3" fmla="*/ 59377 w 142504"/>
                <a:gd name="connsiteY3" fmla="*/ 130629 h 249382"/>
                <a:gd name="connsiteX4" fmla="*/ 23751 w 142504"/>
                <a:gd name="connsiteY4" fmla="*/ 95003 h 249382"/>
                <a:gd name="connsiteX5" fmla="*/ 11876 w 142504"/>
                <a:gd name="connsiteY5" fmla="*/ 59377 h 249382"/>
                <a:gd name="connsiteX6" fmla="*/ 0 w 142504"/>
                <a:gd name="connsiteY6" fmla="*/ 0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504" h="249382">
                  <a:moveTo>
                    <a:pt x="142504" y="249382"/>
                  </a:moveTo>
                  <a:cubicBezTo>
                    <a:pt x="130629" y="229590"/>
                    <a:pt x="121899" y="207531"/>
                    <a:pt x="106878" y="190006"/>
                  </a:cubicBezTo>
                  <a:cubicBezTo>
                    <a:pt x="97590" y="179170"/>
                    <a:pt x="80168" y="177400"/>
                    <a:pt x="71252" y="166255"/>
                  </a:cubicBezTo>
                  <a:cubicBezTo>
                    <a:pt x="63432" y="156480"/>
                    <a:pt x="66321" y="141044"/>
                    <a:pt x="59377" y="130629"/>
                  </a:cubicBezTo>
                  <a:cubicBezTo>
                    <a:pt x="50061" y="116655"/>
                    <a:pt x="35626" y="106878"/>
                    <a:pt x="23751" y="95003"/>
                  </a:cubicBezTo>
                  <a:cubicBezTo>
                    <a:pt x="19793" y="83128"/>
                    <a:pt x="14912" y="71521"/>
                    <a:pt x="11876" y="59377"/>
                  </a:cubicBezTo>
                  <a:cubicBezTo>
                    <a:pt x="6981" y="39795"/>
                    <a:pt x="0" y="0"/>
                    <a:pt x="0"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6612719" y="4732316"/>
            <a:ext cx="305161" cy="1153280"/>
            <a:chOff x="6816436" y="4667003"/>
            <a:chExt cx="308759" cy="1223158"/>
          </a:xfrm>
        </p:grpSpPr>
        <p:sp>
          <p:nvSpPr>
            <p:cNvPr id="53" name="Freeform 52"/>
            <p:cNvSpPr/>
            <p:nvPr/>
          </p:nvSpPr>
          <p:spPr>
            <a:xfrm>
              <a:off x="6943829" y="4667003"/>
              <a:ext cx="74488" cy="1223158"/>
            </a:xfrm>
            <a:custGeom>
              <a:avLst/>
              <a:gdLst>
                <a:gd name="connsiteX0" fmla="*/ 26987 w 74488"/>
                <a:gd name="connsiteY0" fmla="*/ 1223158 h 1223158"/>
                <a:gd name="connsiteX1" fmla="*/ 50737 w 74488"/>
                <a:gd name="connsiteY1" fmla="*/ 1163781 h 1223158"/>
                <a:gd name="connsiteX2" fmla="*/ 74488 w 74488"/>
                <a:gd name="connsiteY2" fmla="*/ 1021278 h 1223158"/>
                <a:gd name="connsiteX3" fmla="*/ 62613 w 74488"/>
                <a:gd name="connsiteY3" fmla="*/ 866898 h 1223158"/>
                <a:gd name="connsiteX4" fmla="*/ 50737 w 74488"/>
                <a:gd name="connsiteY4" fmla="*/ 819397 h 1223158"/>
                <a:gd name="connsiteX5" fmla="*/ 15111 w 74488"/>
                <a:gd name="connsiteY5" fmla="*/ 665018 h 1223158"/>
                <a:gd name="connsiteX6" fmla="*/ 15111 w 74488"/>
                <a:gd name="connsiteY6" fmla="*/ 368135 h 1223158"/>
                <a:gd name="connsiteX7" fmla="*/ 38862 w 74488"/>
                <a:gd name="connsiteY7" fmla="*/ 273132 h 1223158"/>
                <a:gd name="connsiteX8" fmla="*/ 50737 w 74488"/>
                <a:gd name="connsiteY8" fmla="*/ 0 h 122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 h="1223158">
                  <a:moveTo>
                    <a:pt x="26987" y="1223158"/>
                  </a:moveTo>
                  <a:cubicBezTo>
                    <a:pt x="34904" y="1203366"/>
                    <a:pt x="46270" y="1184625"/>
                    <a:pt x="50737" y="1163781"/>
                  </a:cubicBezTo>
                  <a:cubicBezTo>
                    <a:pt x="98463" y="941060"/>
                    <a:pt x="39241" y="1127018"/>
                    <a:pt x="74488" y="1021278"/>
                  </a:cubicBezTo>
                  <a:cubicBezTo>
                    <a:pt x="70530" y="969818"/>
                    <a:pt x="68643" y="918156"/>
                    <a:pt x="62613" y="866898"/>
                  </a:cubicBezTo>
                  <a:cubicBezTo>
                    <a:pt x="60706" y="850689"/>
                    <a:pt x="54157" y="835356"/>
                    <a:pt x="50737" y="819397"/>
                  </a:cubicBezTo>
                  <a:cubicBezTo>
                    <a:pt x="19289" y="672642"/>
                    <a:pt x="41379" y="743817"/>
                    <a:pt x="15111" y="665018"/>
                  </a:cubicBezTo>
                  <a:cubicBezTo>
                    <a:pt x="-3718" y="533211"/>
                    <a:pt x="-6316" y="553839"/>
                    <a:pt x="15111" y="368135"/>
                  </a:cubicBezTo>
                  <a:cubicBezTo>
                    <a:pt x="18853" y="335708"/>
                    <a:pt x="38862" y="273132"/>
                    <a:pt x="38862" y="273132"/>
                  </a:cubicBezTo>
                  <a:cubicBezTo>
                    <a:pt x="51114" y="15842"/>
                    <a:pt x="50737" y="106972"/>
                    <a:pt x="50737"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4" name="Freeform 53"/>
            <p:cNvSpPr/>
            <p:nvPr/>
          </p:nvSpPr>
          <p:spPr>
            <a:xfrm>
              <a:off x="6958940" y="5035069"/>
              <a:ext cx="166255" cy="273201"/>
            </a:xfrm>
            <a:custGeom>
              <a:avLst/>
              <a:gdLst>
                <a:gd name="connsiteX0" fmla="*/ 0 w 166255"/>
                <a:gd name="connsiteY0" fmla="*/ 273201 h 273201"/>
                <a:gd name="connsiteX1" fmla="*/ 23751 w 166255"/>
                <a:gd name="connsiteY1" fmla="*/ 213825 h 273201"/>
                <a:gd name="connsiteX2" fmla="*/ 35626 w 166255"/>
                <a:gd name="connsiteY2" fmla="*/ 178199 h 273201"/>
                <a:gd name="connsiteX3" fmla="*/ 83128 w 166255"/>
                <a:gd name="connsiteY3" fmla="*/ 106947 h 273201"/>
                <a:gd name="connsiteX4" fmla="*/ 106878 w 166255"/>
                <a:gd name="connsiteY4" fmla="*/ 71321 h 273201"/>
                <a:gd name="connsiteX5" fmla="*/ 130629 w 166255"/>
                <a:gd name="connsiteY5" fmla="*/ 35695 h 273201"/>
                <a:gd name="connsiteX6" fmla="*/ 166255 w 166255"/>
                <a:gd name="connsiteY6" fmla="*/ 69 h 27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55" h="273201">
                  <a:moveTo>
                    <a:pt x="0" y="273201"/>
                  </a:moveTo>
                  <a:cubicBezTo>
                    <a:pt x="7917" y="253409"/>
                    <a:pt x="16266" y="233784"/>
                    <a:pt x="23751" y="213825"/>
                  </a:cubicBezTo>
                  <a:cubicBezTo>
                    <a:pt x="28146" y="202104"/>
                    <a:pt x="29547" y="189141"/>
                    <a:pt x="35626" y="178199"/>
                  </a:cubicBezTo>
                  <a:cubicBezTo>
                    <a:pt x="49489" y="153246"/>
                    <a:pt x="67294" y="130698"/>
                    <a:pt x="83128" y="106947"/>
                  </a:cubicBezTo>
                  <a:lnTo>
                    <a:pt x="106878" y="71321"/>
                  </a:lnTo>
                  <a:lnTo>
                    <a:pt x="130629" y="35695"/>
                  </a:lnTo>
                  <a:cubicBezTo>
                    <a:pt x="156575" y="-3225"/>
                    <a:pt x="140107" y="69"/>
                    <a:pt x="166255" y="69"/>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5" name="Freeform 54"/>
            <p:cNvSpPr/>
            <p:nvPr/>
          </p:nvSpPr>
          <p:spPr>
            <a:xfrm>
              <a:off x="6839938" y="5296395"/>
              <a:ext cx="190253" cy="237506"/>
            </a:xfrm>
            <a:custGeom>
              <a:avLst/>
              <a:gdLst>
                <a:gd name="connsiteX0" fmla="*/ 142752 w 142752"/>
                <a:gd name="connsiteY0" fmla="*/ 237506 h 237506"/>
                <a:gd name="connsiteX1" fmla="*/ 119001 w 142752"/>
                <a:gd name="connsiteY1" fmla="*/ 178130 h 237506"/>
                <a:gd name="connsiteX2" fmla="*/ 83375 w 142752"/>
                <a:gd name="connsiteY2" fmla="*/ 154379 h 237506"/>
                <a:gd name="connsiteX3" fmla="*/ 35874 w 142752"/>
                <a:gd name="connsiteY3" fmla="*/ 95002 h 237506"/>
                <a:gd name="connsiteX4" fmla="*/ 23999 w 142752"/>
                <a:gd name="connsiteY4" fmla="*/ 59376 h 237506"/>
                <a:gd name="connsiteX5" fmla="*/ 248 w 142752"/>
                <a:gd name="connsiteY5" fmla="*/ 0 h 23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52" h="237506">
                  <a:moveTo>
                    <a:pt x="142752" y="237506"/>
                  </a:moveTo>
                  <a:cubicBezTo>
                    <a:pt x="134835" y="217714"/>
                    <a:pt x="131391" y="195476"/>
                    <a:pt x="119001" y="178130"/>
                  </a:cubicBezTo>
                  <a:cubicBezTo>
                    <a:pt x="110705" y="166516"/>
                    <a:pt x="92291" y="165524"/>
                    <a:pt x="83375" y="154379"/>
                  </a:cubicBezTo>
                  <a:cubicBezTo>
                    <a:pt x="17821" y="72435"/>
                    <a:pt x="137974" y="163069"/>
                    <a:pt x="35874" y="95002"/>
                  </a:cubicBezTo>
                  <a:cubicBezTo>
                    <a:pt x="31916" y="83127"/>
                    <a:pt x="29597" y="70572"/>
                    <a:pt x="23999" y="59376"/>
                  </a:cubicBezTo>
                  <a:cubicBezTo>
                    <a:pt x="-4143" y="3091"/>
                    <a:pt x="248" y="45828"/>
                    <a:pt x="248"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6" name="Freeform 55"/>
            <p:cNvSpPr/>
            <p:nvPr/>
          </p:nvSpPr>
          <p:spPr>
            <a:xfrm>
              <a:off x="6816436" y="4809506"/>
              <a:ext cx="142504" cy="249382"/>
            </a:xfrm>
            <a:custGeom>
              <a:avLst/>
              <a:gdLst>
                <a:gd name="connsiteX0" fmla="*/ 142504 w 142504"/>
                <a:gd name="connsiteY0" fmla="*/ 249382 h 249382"/>
                <a:gd name="connsiteX1" fmla="*/ 106878 w 142504"/>
                <a:gd name="connsiteY1" fmla="*/ 190006 h 249382"/>
                <a:gd name="connsiteX2" fmla="*/ 71252 w 142504"/>
                <a:gd name="connsiteY2" fmla="*/ 166255 h 249382"/>
                <a:gd name="connsiteX3" fmla="*/ 59377 w 142504"/>
                <a:gd name="connsiteY3" fmla="*/ 130629 h 249382"/>
                <a:gd name="connsiteX4" fmla="*/ 23751 w 142504"/>
                <a:gd name="connsiteY4" fmla="*/ 95003 h 249382"/>
                <a:gd name="connsiteX5" fmla="*/ 11876 w 142504"/>
                <a:gd name="connsiteY5" fmla="*/ 59377 h 249382"/>
                <a:gd name="connsiteX6" fmla="*/ 0 w 142504"/>
                <a:gd name="connsiteY6" fmla="*/ 0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504" h="249382">
                  <a:moveTo>
                    <a:pt x="142504" y="249382"/>
                  </a:moveTo>
                  <a:cubicBezTo>
                    <a:pt x="130629" y="229590"/>
                    <a:pt x="121899" y="207531"/>
                    <a:pt x="106878" y="190006"/>
                  </a:cubicBezTo>
                  <a:cubicBezTo>
                    <a:pt x="97590" y="179170"/>
                    <a:pt x="80168" y="177400"/>
                    <a:pt x="71252" y="166255"/>
                  </a:cubicBezTo>
                  <a:cubicBezTo>
                    <a:pt x="63432" y="156480"/>
                    <a:pt x="66321" y="141044"/>
                    <a:pt x="59377" y="130629"/>
                  </a:cubicBezTo>
                  <a:cubicBezTo>
                    <a:pt x="50061" y="116655"/>
                    <a:pt x="35626" y="106878"/>
                    <a:pt x="23751" y="95003"/>
                  </a:cubicBezTo>
                  <a:cubicBezTo>
                    <a:pt x="19793" y="83128"/>
                    <a:pt x="14912" y="71521"/>
                    <a:pt x="11876" y="59377"/>
                  </a:cubicBezTo>
                  <a:cubicBezTo>
                    <a:pt x="6981" y="39795"/>
                    <a:pt x="0" y="0"/>
                    <a:pt x="0"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7" name="Group 56"/>
          <p:cNvGrpSpPr/>
          <p:nvPr/>
        </p:nvGrpSpPr>
        <p:grpSpPr>
          <a:xfrm>
            <a:off x="6916902" y="4732316"/>
            <a:ext cx="305161" cy="1153280"/>
            <a:chOff x="6816436" y="4667003"/>
            <a:chExt cx="308759" cy="1223158"/>
          </a:xfrm>
        </p:grpSpPr>
        <p:sp>
          <p:nvSpPr>
            <p:cNvPr id="58" name="Freeform 57"/>
            <p:cNvSpPr/>
            <p:nvPr/>
          </p:nvSpPr>
          <p:spPr>
            <a:xfrm>
              <a:off x="6943829" y="4667003"/>
              <a:ext cx="74488" cy="1223158"/>
            </a:xfrm>
            <a:custGeom>
              <a:avLst/>
              <a:gdLst>
                <a:gd name="connsiteX0" fmla="*/ 26987 w 74488"/>
                <a:gd name="connsiteY0" fmla="*/ 1223158 h 1223158"/>
                <a:gd name="connsiteX1" fmla="*/ 50737 w 74488"/>
                <a:gd name="connsiteY1" fmla="*/ 1163781 h 1223158"/>
                <a:gd name="connsiteX2" fmla="*/ 74488 w 74488"/>
                <a:gd name="connsiteY2" fmla="*/ 1021278 h 1223158"/>
                <a:gd name="connsiteX3" fmla="*/ 62613 w 74488"/>
                <a:gd name="connsiteY3" fmla="*/ 866898 h 1223158"/>
                <a:gd name="connsiteX4" fmla="*/ 50737 w 74488"/>
                <a:gd name="connsiteY4" fmla="*/ 819397 h 1223158"/>
                <a:gd name="connsiteX5" fmla="*/ 15111 w 74488"/>
                <a:gd name="connsiteY5" fmla="*/ 665018 h 1223158"/>
                <a:gd name="connsiteX6" fmla="*/ 15111 w 74488"/>
                <a:gd name="connsiteY6" fmla="*/ 368135 h 1223158"/>
                <a:gd name="connsiteX7" fmla="*/ 38862 w 74488"/>
                <a:gd name="connsiteY7" fmla="*/ 273132 h 1223158"/>
                <a:gd name="connsiteX8" fmla="*/ 50737 w 74488"/>
                <a:gd name="connsiteY8" fmla="*/ 0 h 122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 h="1223158">
                  <a:moveTo>
                    <a:pt x="26987" y="1223158"/>
                  </a:moveTo>
                  <a:cubicBezTo>
                    <a:pt x="34904" y="1203366"/>
                    <a:pt x="46270" y="1184625"/>
                    <a:pt x="50737" y="1163781"/>
                  </a:cubicBezTo>
                  <a:cubicBezTo>
                    <a:pt x="98463" y="941060"/>
                    <a:pt x="39241" y="1127018"/>
                    <a:pt x="74488" y="1021278"/>
                  </a:cubicBezTo>
                  <a:cubicBezTo>
                    <a:pt x="70530" y="969818"/>
                    <a:pt x="68643" y="918156"/>
                    <a:pt x="62613" y="866898"/>
                  </a:cubicBezTo>
                  <a:cubicBezTo>
                    <a:pt x="60706" y="850689"/>
                    <a:pt x="54157" y="835356"/>
                    <a:pt x="50737" y="819397"/>
                  </a:cubicBezTo>
                  <a:cubicBezTo>
                    <a:pt x="19289" y="672642"/>
                    <a:pt x="41379" y="743817"/>
                    <a:pt x="15111" y="665018"/>
                  </a:cubicBezTo>
                  <a:cubicBezTo>
                    <a:pt x="-3718" y="533211"/>
                    <a:pt x="-6316" y="553839"/>
                    <a:pt x="15111" y="368135"/>
                  </a:cubicBezTo>
                  <a:cubicBezTo>
                    <a:pt x="18853" y="335708"/>
                    <a:pt x="38862" y="273132"/>
                    <a:pt x="38862" y="273132"/>
                  </a:cubicBezTo>
                  <a:cubicBezTo>
                    <a:pt x="51114" y="15842"/>
                    <a:pt x="50737" y="106972"/>
                    <a:pt x="50737"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9" name="Freeform 58"/>
            <p:cNvSpPr/>
            <p:nvPr/>
          </p:nvSpPr>
          <p:spPr>
            <a:xfrm>
              <a:off x="6958940" y="5035069"/>
              <a:ext cx="166255" cy="273201"/>
            </a:xfrm>
            <a:custGeom>
              <a:avLst/>
              <a:gdLst>
                <a:gd name="connsiteX0" fmla="*/ 0 w 166255"/>
                <a:gd name="connsiteY0" fmla="*/ 273201 h 273201"/>
                <a:gd name="connsiteX1" fmla="*/ 23751 w 166255"/>
                <a:gd name="connsiteY1" fmla="*/ 213825 h 273201"/>
                <a:gd name="connsiteX2" fmla="*/ 35626 w 166255"/>
                <a:gd name="connsiteY2" fmla="*/ 178199 h 273201"/>
                <a:gd name="connsiteX3" fmla="*/ 83128 w 166255"/>
                <a:gd name="connsiteY3" fmla="*/ 106947 h 273201"/>
                <a:gd name="connsiteX4" fmla="*/ 106878 w 166255"/>
                <a:gd name="connsiteY4" fmla="*/ 71321 h 273201"/>
                <a:gd name="connsiteX5" fmla="*/ 130629 w 166255"/>
                <a:gd name="connsiteY5" fmla="*/ 35695 h 273201"/>
                <a:gd name="connsiteX6" fmla="*/ 166255 w 166255"/>
                <a:gd name="connsiteY6" fmla="*/ 69 h 27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55" h="273201">
                  <a:moveTo>
                    <a:pt x="0" y="273201"/>
                  </a:moveTo>
                  <a:cubicBezTo>
                    <a:pt x="7917" y="253409"/>
                    <a:pt x="16266" y="233784"/>
                    <a:pt x="23751" y="213825"/>
                  </a:cubicBezTo>
                  <a:cubicBezTo>
                    <a:pt x="28146" y="202104"/>
                    <a:pt x="29547" y="189141"/>
                    <a:pt x="35626" y="178199"/>
                  </a:cubicBezTo>
                  <a:cubicBezTo>
                    <a:pt x="49489" y="153246"/>
                    <a:pt x="67294" y="130698"/>
                    <a:pt x="83128" y="106947"/>
                  </a:cubicBezTo>
                  <a:lnTo>
                    <a:pt x="106878" y="71321"/>
                  </a:lnTo>
                  <a:lnTo>
                    <a:pt x="130629" y="35695"/>
                  </a:lnTo>
                  <a:cubicBezTo>
                    <a:pt x="156575" y="-3225"/>
                    <a:pt x="140107" y="69"/>
                    <a:pt x="166255" y="69"/>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0" name="Freeform 59"/>
            <p:cNvSpPr/>
            <p:nvPr/>
          </p:nvSpPr>
          <p:spPr>
            <a:xfrm>
              <a:off x="6839938" y="5296395"/>
              <a:ext cx="190253" cy="237506"/>
            </a:xfrm>
            <a:custGeom>
              <a:avLst/>
              <a:gdLst>
                <a:gd name="connsiteX0" fmla="*/ 142752 w 142752"/>
                <a:gd name="connsiteY0" fmla="*/ 237506 h 237506"/>
                <a:gd name="connsiteX1" fmla="*/ 119001 w 142752"/>
                <a:gd name="connsiteY1" fmla="*/ 178130 h 237506"/>
                <a:gd name="connsiteX2" fmla="*/ 83375 w 142752"/>
                <a:gd name="connsiteY2" fmla="*/ 154379 h 237506"/>
                <a:gd name="connsiteX3" fmla="*/ 35874 w 142752"/>
                <a:gd name="connsiteY3" fmla="*/ 95002 h 237506"/>
                <a:gd name="connsiteX4" fmla="*/ 23999 w 142752"/>
                <a:gd name="connsiteY4" fmla="*/ 59376 h 237506"/>
                <a:gd name="connsiteX5" fmla="*/ 248 w 142752"/>
                <a:gd name="connsiteY5" fmla="*/ 0 h 23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52" h="237506">
                  <a:moveTo>
                    <a:pt x="142752" y="237506"/>
                  </a:moveTo>
                  <a:cubicBezTo>
                    <a:pt x="134835" y="217714"/>
                    <a:pt x="131391" y="195476"/>
                    <a:pt x="119001" y="178130"/>
                  </a:cubicBezTo>
                  <a:cubicBezTo>
                    <a:pt x="110705" y="166516"/>
                    <a:pt x="92291" y="165524"/>
                    <a:pt x="83375" y="154379"/>
                  </a:cubicBezTo>
                  <a:cubicBezTo>
                    <a:pt x="17821" y="72435"/>
                    <a:pt x="137974" y="163069"/>
                    <a:pt x="35874" y="95002"/>
                  </a:cubicBezTo>
                  <a:cubicBezTo>
                    <a:pt x="31916" y="83127"/>
                    <a:pt x="29597" y="70572"/>
                    <a:pt x="23999" y="59376"/>
                  </a:cubicBezTo>
                  <a:cubicBezTo>
                    <a:pt x="-4143" y="3091"/>
                    <a:pt x="248" y="45828"/>
                    <a:pt x="248"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1" name="Freeform 60"/>
            <p:cNvSpPr/>
            <p:nvPr/>
          </p:nvSpPr>
          <p:spPr>
            <a:xfrm>
              <a:off x="6816436" y="4809506"/>
              <a:ext cx="142504" cy="249382"/>
            </a:xfrm>
            <a:custGeom>
              <a:avLst/>
              <a:gdLst>
                <a:gd name="connsiteX0" fmla="*/ 142504 w 142504"/>
                <a:gd name="connsiteY0" fmla="*/ 249382 h 249382"/>
                <a:gd name="connsiteX1" fmla="*/ 106878 w 142504"/>
                <a:gd name="connsiteY1" fmla="*/ 190006 h 249382"/>
                <a:gd name="connsiteX2" fmla="*/ 71252 w 142504"/>
                <a:gd name="connsiteY2" fmla="*/ 166255 h 249382"/>
                <a:gd name="connsiteX3" fmla="*/ 59377 w 142504"/>
                <a:gd name="connsiteY3" fmla="*/ 130629 h 249382"/>
                <a:gd name="connsiteX4" fmla="*/ 23751 w 142504"/>
                <a:gd name="connsiteY4" fmla="*/ 95003 h 249382"/>
                <a:gd name="connsiteX5" fmla="*/ 11876 w 142504"/>
                <a:gd name="connsiteY5" fmla="*/ 59377 h 249382"/>
                <a:gd name="connsiteX6" fmla="*/ 0 w 142504"/>
                <a:gd name="connsiteY6" fmla="*/ 0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504" h="249382">
                  <a:moveTo>
                    <a:pt x="142504" y="249382"/>
                  </a:moveTo>
                  <a:cubicBezTo>
                    <a:pt x="130629" y="229590"/>
                    <a:pt x="121899" y="207531"/>
                    <a:pt x="106878" y="190006"/>
                  </a:cubicBezTo>
                  <a:cubicBezTo>
                    <a:pt x="97590" y="179170"/>
                    <a:pt x="80168" y="177400"/>
                    <a:pt x="71252" y="166255"/>
                  </a:cubicBezTo>
                  <a:cubicBezTo>
                    <a:pt x="63432" y="156480"/>
                    <a:pt x="66321" y="141044"/>
                    <a:pt x="59377" y="130629"/>
                  </a:cubicBezTo>
                  <a:cubicBezTo>
                    <a:pt x="50061" y="116655"/>
                    <a:pt x="35626" y="106878"/>
                    <a:pt x="23751" y="95003"/>
                  </a:cubicBezTo>
                  <a:cubicBezTo>
                    <a:pt x="19793" y="83128"/>
                    <a:pt x="14912" y="71521"/>
                    <a:pt x="11876" y="59377"/>
                  </a:cubicBezTo>
                  <a:cubicBezTo>
                    <a:pt x="6981" y="39795"/>
                    <a:pt x="0" y="0"/>
                    <a:pt x="0"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2" name="Group 61"/>
          <p:cNvGrpSpPr/>
          <p:nvPr/>
        </p:nvGrpSpPr>
        <p:grpSpPr>
          <a:xfrm>
            <a:off x="7221085" y="4732316"/>
            <a:ext cx="305161" cy="1153280"/>
            <a:chOff x="6816436" y="4667003"/>
            <a:chExt cx="308759" cy="1223158"/>
          </a:xfrm>
        </p:grpSpPr>
        <p:sp>
          <p:nvSpPr>
            <p:cNvPr id="63" name="Freeform 62"/>
            <p:cNvSpPr/>
            <p:nvPr/>
          </p:nvSpPr>
          <p:spPr>
            <a:xfrm>
              <a:off x="6943829" y="4667003"/>
              <a:ext cx="74488" cy="1223158"/>
            </a:xfrm>
            <a:custGeom>
              <a:avLst/>
              <a:gdLst>
                <a:gd name="connsiteX0" fmla="*/ 26987 w 74488"/>
                <a:gd name="connsiteY0" fmla="*/ 1223158 h 1223158"/>
                <a:gd name="connsiteX1" fmla="*/ 50737 w 74488"/>
                <a:gd name="connsiteY1" fmla="*/ 1163781 h 1223158"/>
                <a:gd name="connsiteX2" fmla="*/ 74488 w 74488"/>
                <a:gd name="connsiteY2" fmla="*/ 1021278 h 1223158"/>
                <a:gd name="connsiteX3" fmla="*/ 62613 w 74488"/>
                <a:gd name="connsiteY3" fmla="*/ 866898 h 1223158"/>
                <a:gd name="connsiteX4" fmla="*/ 50737 w 74488"/>
                <a:gd name="connsiteY4" fmla="*/ 819397 h 1223158"/>
                <a:gd name="connsiteX5" fmla="*/ 15111 w 74488"/>
                <a:gd name="connsiteY5" fmla="*/ 665018 h 1223158"/>
                <a:gd name="connsiteX6" fmla="*/ 15111 w 74488"/>
                <a:gd name="connsiteY6" fmla="*/ 368135 h 1223158"/>
                <a:gd name="connsiteX7" fmla="*/ 38862 w 74488"/>
                <a:gd name="connsiteY7" fmla="*/ 273132 h 1223158"/>
                <a:gd name="connsiteX8" fmla="*/ 50737 w 74488"/>
                <a:gd name="connsiteY8" fmla="*/ 0 h 122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 h="1223158">
                  <a:moveTo>
                    <a:pt x="26987" y="1223158"/>
                  </a:moveTo>
                  <a:cubicBezTo>
                    <a:pt x="34904" y="1203366"/>
                    <a:pt x="46270" y="1184625"/>
                    <a:pt x="50737" y="1163781"/>
                  </a:cubicBezTo>
                  <a:cubicBezTo>
                    <a:pt x="98463" y="941060"/>
                    <a:pt x="39241" y="1127018"/>
                    <a:pt x="74488" y="1021278"/>
                  </a:cubicBezTo>
                  <a:cubicBezTo>
                    <a:pt x="70530" y="969818"/>
                    <a:pt x="68643" y="918156"/>
                    <a:pt x="62613" y="866898"/>
                  </a:cubicBezTo>
                  <a:cubicBezTo>
                    <a:pt x="60706" y="850689"/>
                    <a:pt x="54157" y="835356"/>
                    <a:pt x="50737" y="819397"/>
                  </a:cubicBezTo>
                  <a:cubicBezTo>
                    <a:pt x="19289" y="672642"/>
                    <a:pt x="41379" y="743817"/>
                    <a:pt x="15111" y="665018"/>
                  </a:cubicBezTo>
                  <a:cubicBezTo>
                    <a:pt x="-3718" y="533211"/>
                    <a:pt x="-6316" y="553839"/>
                    <a:pt x="15111" y="368135"/>
                  </a:cubicBezTo>
                  <a:cubicBezTo>
                    <a:pt x="18853" y="335708"/>
                    <a:pt x="38862" y="273132"/>
                    <a:pt x="38862" y="273132"/>
                  </a:cubicBezTo>
                  <a:cubicBezTo>
                    <a:pt x="51114" y="15842"/>
                    <a:pt x="50737" y="106972"/>
                    <a:pt x="50737"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4" name="Freeform 63"/>
            <p:cNvSpPr/>
            <p:nvPr/>
          </p:nvSpPr>
          <p:spPr>
            <a:xfrm>
              <a:off x="6958940" y="5035069"/>
              <a:ext cx="166255" cy="273201"/>
            </a:xfrm>
            <a:custGeom>
              <a:avLst/>
              <a:gdLst>
                <a:gd name="connsiteX0" fmla="*/ 0 w 166255"/>
                <a:gd name="connsiteY0" fmla="*/ 273201 h 273201"/>
                <a:gd name="connsiteX1" fmla="*/ 23751 w 166255"/>
                <a:gd name="connsiteY1" fmla="*/ 213825 h 273201"/>
                <a:gd name="connsiteX2" fmla="*/ 35626 w 166255"/>
                <a:gd name="connsiteY2" fmla="*/ 178199 h 273201"/>
                <a:gd name="connsiteX3" fmla="*/ 83128 w 166255"/>
                <a:gd name="connsiteY3" fmla="*/ 106947 h 273201"/>
                <a:gd name="connsiteX4" fmla="*/ 106878 w 166255"/>
                <a:gd name="connsiteY4" fmla="*/ 71321 h 273201"/>
                <a:gd name="connsiteX5" fmla="*/ 130629 w 166255"/>
                <a:gd name="connsiteY5" fmla="*/ 35695 h 273201"/>
                <a:gd name="connsiteX6" fmla="*/ 166255 w 166255"/>
                <a:gd name="connsiteY6" fmla="*/ 69 h 27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55" h="273201">
                  <a:moveTo>
                    <a:pt x="0" y="273201"/>
                  </a:moveTo>
                  <a:cubicBezTo>
                    <a:pt x="7917" y="253409"/>
                    <a:pt x="16266" y="233784"/>
                    <a:pt x="23751" y="213825"/>
                  </a:cubicBezTo>
                  <a:cubicBezTo>
                    <a:pt x="28146" y="202104"/>
                    <a:pt x="29547" y="189141"/>
                    <a:pt x="35626" y="178199"/>
                  </a:cubicBezTo>
                  <a:cubicBezTo>
                    <a:pt x="49489" y="153246"/>
                    <a:pt x="67294" y="130698"/>
                    <a:pt x="83128" y="106947"/>
                  </a:cubicBezTo>
                  <a:lnTo>
                    <a:pt x="106878" y="71321"/>
                  </a:lnTo>
                  <a:lnTo>
                    <a:pt x="130629" y="35695"/>
                  </a:lnTo>
                  <a:cubicBezTo>
                    <a:pt x="156575" y="-3225"/>
                    <a:pt x="140107" y="69"/>
                    <a:pt x="166255" y="69"/>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5" name="Freeform 64"/>
            <p:cNvSpPr/>
            <p:nvPr/>
          </p:nvSpPr>
          <p:spPr>
            <a:xfrm>
              <a:off x="6839938" y="5296395"/>
              <a:ext cx="190253" cy="237506"/>
            </a:xfrm>
            <a:custGeom>
              <a:avLst/>
              <a:gdLst>
                <a:gd name="connsiteX0" fmla="*/ 142752 w 142752"/>
                <a:gd name="connsiteY0" fmla="*/ 237506 h 237506"/>
                <a:gd name="connsiteX1" fmla="*/ 119001 w 142752"/>
                <a:gd name="connsiteY1" fmla="*/ 178130 h 237506"/>
                <a:gd name="connsiteX2" fmla="*/ 83375 w 142752"/>
                <a:gd name="connsiteY2" fmla="*/ 154379 h 237506"/>
                <a:gd name="connsiteX3" fmla="*/ 35874 w 142752"/>
                <a:gd name="connsiteY3" fmla="*/ 95002 h 237506"/>
                <a:gd name="connsiteX4" fmla="*/ 23999 w 142752"/>
                <a:gd name="connsiteY4" fmla="*/ 59376 h 237506"/>
                <a:gd name="connsiteX5" fmla="*/ 248 w 142752"/>
                <a:gd name="connsiteY5" fmla="*/ 0 h 23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52" h="237506">
                  <a:moveTo>
                    <a:pt x="142752" y="237506"/>
                  </a:moveTo>
                  <a:cubicBezTo>
                    <a:pt x="134835" y="217714"/>
                    <a:pt x="131391" y="195476"/>
                    <a:pt x="119001" y="178130"/>
                  </a:cubicBezTo>
                  <a:cubicBezTo>
                    <a:pt x="110705" y="166516"/>
                    <a:pt x="92291" y="165524"/>
                    <a:pt x="83375" y="154379"/>
                  </a:cubicBezTo>
                  <a:cubicBezTo>
                    <a:pt x="17821" y="72435"/>
                    <a:pt x="137974" y="163069"/>
                    <a:pt x="35874" y="95002"/>
                  </a:cubicBezTo>
                  <a:cubicBezTo>
                    <a:pt x="31916" y="83127"/>
                    <a:pt x="29597" y="70572"/>
                    <a:pt x="23999" y="59376"/>
                  </a:cubicBezTo>
                  <a:cubicBezTo>
                    <a:pt x="-4143" y="3091"/>
                    <a:pt x="248" y="45828"/>
                    <a:pt x="248"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6" name="Freeform 65"/>
            <p:cNvSpPr/>
            <p:nvPr/>
          </p:nvSpPr>
          <p:spPr>
            <a:xfrm>
              <a:off x="6816436" y="4809506"/>
              <a:ext cx="142504" cy="249382"/>
            </a:xfrm>
            <a:custGeom>
              <a:avLst/>
              <a:gdLst>
                <a:gd name="connsiteX0" fmla="*/ 142504 w 142504"/>
                <a:gd name="connsiteY0" fmla="*/ 249382 h 249382"/>
                <a:gd name="connsiteX1" fmla="*/ 106878 w 142504"/>
                <a:gd name="connsiteY1" fmla="*/ 190006 h 249382"/>
                <a:gd name="connsiteX2" fmla="*/ 71252 w 142504"/>
                <a:gd name="connsiteY2" fmla="*/ 166255 h 249382"/>
                <a:gd name="connsiteX3" fmla="*/ 59377 w 142504"/>
                <a:gd name="connsiteY3" fmla="*/ 130629 h 249382"/>
                <a:gd name="connsiteX4" fmla="*/ 23751 w 142504"/>
                <a:gd name="connsiteY4" fmla="*/ 95003 h 249382"/>
                <a:gd name="connsiteX5" fmla="*/ 11876 w 142504"/>
                <a:gd name="connsiteY5" fmla="*/ 59377 h 249382"/>
                <a:gd name="connsiteX6" fmla="*/ 0 w 142504"/>
                <a:gd name="connsiteY6" fmla="*/ 0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504" h="249382">
                  <a:moveTo>
                    <a:pt x="142504" y="249382"/>
                  </a:moveTo>
                  <a:cubicBezTo>
                    <a:pt x="130629" y="229590"/>
                    <a:pt x="121899" y="207531"/>
                    <a:pt x="106878" y="190006"/>
                  </a:cubicBezTo>
                  <a:cubicBezTo>
                    <a:pt x="97590" y="179170"/>
                    <a:pt x="80168" y="177400"/>
                    <a:pt x="71252" y="166255"/>
                  </a:cubicBezTo>
                  <a:cubicBezTo>
                    <a:pt x="63432" y="156480"/>
                    <a:pt x="66321" y="141044"/>
                    <a:pt x="59377" y="130629"/>
                  </a:cubicBezTo>
                  <a:cubicBezTo>
                    <a:pt x="50061" y="116655"/>
                    <a:pt x="35626" y="106878"/>
                    <a:pt x="23751" y="95003"/>
                  </a:cubicBezTo>
                  <a:cubicBezTo>
                    <a:pt x="19793" y="83128"/>
                    <a:pt x="14912" y="71521"/>
                    <a:pt x="11876" y="59377"/>
                  </a:cubicBezTo>
                  <a:cubicBezTo>
                    <a:pt x="6981" y="39795"/>
                    <a:pt x="0" y="0"/>
                    <a:pt x="0"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7" name="Group 66"/>
          <p:cNvGrpSpPr/>
          <p:nvPr/>
        </p:nvGrpSpPr>
        <p:grpSpPr>
          <a:xfrm>
            <a:off x="7525268" y="4732316"/>
            <a:ext cx="305161" cy="1153280"/>
            <a:chOff x="6816436" y="4667003"/>
            <a:chExt cx="308759" cy="1223158"/>
          </a:xfrm>
        </p:grpSpPr>
        <p:sp>
          <p:nvSpPr>
            <p:cNvPr id="68" name="Freeform 67"/>
            <p:cNvSpPr/>
            <p:nvPr/>
          </p:nvSpPr>
          <p:spPr>
            <a:xfrm>
              <a:off x="6943829" y="4667003"/>
              <a:ext cx="74488" cy="1223158"/>
            </a:xfrm>
            <a:custGeom>
              <a:avLst/>
              <a:gdLst>
                <a:gd name="connsiteX0" fmla="*/ 26987 w 74488"/>
                <a:gd name="connsiteY0" fmla="*/ 1223158 h 1223158"/>
                <a:gd name="connsiteX1" fmla="*/ 50737 w 74488"/>
                <a:gd name="connsiteY1" fmla="*/ 1163781 h 1223158"/>
                <a:gd name="connsiteX2" fmla="*/ 74488 w 74488"/>
                <a:gd name="connsiteY2" fmla="*/ 1021278 h 1223158"/>
                <a:gd name="connsiteX3" fmla="*/ 62613 w 74488"/>
                <a:gd name="connsiteY3" fmla="*/ 866898 h 1223158"/>
                <a:gd name="connsiteX4" fmla="*/ 50737 w 74488"/>
                <a:gd name="connsiteY4" fmla="*/ 819397 h 1223158"/>
                <a:gd name="connsiteX5" fmla="*/ 15111 w 74488"/>
                <a:gd name="connsiteY5" fmla="*/ 665018 h 1223158"/>
                <a:gd name="connsiteX6" fmla="*/ 15111 w 74488"/>
                <a:gd name="connsiteY6" fmla="*/ 368135 h 1223158"/>
                <a:gd name="connsiteX7" fmla="*/ 38862 w 74488"/>
                <a:gd name="connsiteY7" fmla="*/ 273132 h 1223158"/>
                <a:gd name="connsiteX8" fmla="*/ 50737 w 74488"/>
                <a:gd name="connsiteY8" fmla="*/ 0 h 122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 h="1223158">
                  <a:moveTo>
                    <a:pt x="26987" y="1223158"/>
                  </a:moveTo>
                  <a:cubicBezTo>
                    <a:pt x="34904" y="1203366"/>
                    <a:pt x="46270" y="1184625"/>
                    <a:pt x="50737" y="1163781"/>
                  </a:cubicBezTo>
                  <a:cubicBezTo>
                    <a:pt x="98463" y="941060"/>
                    <a:pt x="39241" y="1127018"/>
                    <a:pt x="74488" y="1021278"/>
                  </a:cubicBezTo>
                  <a:cubicBezTo>
                    <a:pt x="70530" y="969818"/>
                    <a:pt x="68643" y="918156"/>
                    <a:pt x="62613" y="866898"/>
                  </a:cubicBezTo>
                  <a:cubicBezTo>
                    <a:pt x="60706" y="850689"/>
                    <a:pt x="54157" y="835356"/>
                    <a:pt x="50737" y="819397"/>
                  </a:cubicBezTo>
                  <a:cubicBezTo>
                    <a:pt x="19289" y="672642"/>
                    <a:pt x="41379" y="743817"/>
                    <a:pt x="15111" y="665018"/>
                  </a:cubicBezTo>
                  <a:cubicBezTo>
                    <a:pt x="-3718" y="533211"/>
                    <a:pt x="-6316" y="553839"/>
                    <a:pt x="15111" y="368135"/>
                  </a:cubicBezTo>
                  <a:cubicBezTo>
                    <a:pt x="18853" y="335708"/>
                    <a:pt x="38862" y="273132"/>
                    <a:pt x="38862" y="273132"/>
                  </a:cubicBezTo>
                  <a:cubicBezTo>
                    <a:pt x="51114" y="15842"/>
                    <a:pt x="50737" y="106972"/>
                    <a:pt x="50737"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9" name="Freeform 68"/>
            <p:cNvSpPr/>
            <p:nvPr/>
          </p:nvSpPr>
          <p:spPr>
            <a:xfrm>
              <a:off x="6958940" y="5035069"/>
              <a:ext cx="166255" cy="273201"/>
            </a:xfrm>
            <a:custGeom>
              <a:avLst/>
              <a:gdLst>
                <a:gd name="connsiteX0" fmla="*/ 0 w 166255"/>
                <a:gd name="connsiteY0" fmla="*/ 273201 h 273201"/>
                <a:gd name="connsiteX1" fmla="*/ 23751 w 166255"/>
                <a:gd name="connsiteY1" fmla="*/ 213825 h 273201"/>
                <a:gd name="connsiteX2" fmla="*/ 35626 w 166255"/>
                <a:gd name="connsiteY2" fmla="*/ 178199 h 273201"/>
                <a:gd name="connsiteX3" fmla="*/ 83128 w 166255"/>
                <a:gd name="connsiteY3" fmla="*/ 106947 h 273201"/>
                <a:gd name="connsiteX4" fmla="*/ 106878 w 166255"/>
                <a:gd name="connsiteY4" fmla="*/ 71321 h 273201"/>
                <a:gd name="connsiteX5" fmla="*/ 130629 w 166255"/>
                <a:gd name="connsiteY5" fmla="*/ 35695 h 273201"/>
                <a:gd name="connsiteX6" fmla="*/ 166255 w 166255"/>
                <a:gd name="connsiteY6" fmla="*/ 69 h 27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55" h="273201">
                  <a:moveTo>
                    <a:pt x="0" y="273201"/>
                  </a:moveTo>
                  <a:cubicBezTo>
                    <a:pt x="7917" y="253409"/>
                    <a:pt x="16266" y="233784"/>
                    <a:pt x="23751" y="213825"/>
                  </a:cubicBezTo>
                  <a:cubicBezTo>
                    <a:pt x="28146" y="202104"/>
                    <a:pt x="29547" y="189141"/>
                    <a:pt x="35626" y="178199"/>
                  </a:cubicBezTo>
                  <a:cubicBezTo>
                    <a:pt x="49489" y="153246"/>
                    <a:pt x="67294" y="130698"/>
                    <a:pt x="83128" y="106947"/>
                  </a:cubicBezTo>
                  <a:lnTo>
                    <a:pt x="106878" y="71321"/>
                  </a:lnTo>
                  <a:lnTo>
                    <a:pt x="130629" y="35695"/>
                  </a:lnTo>
                  <a:cubicBezTo>
                    <a:pt x="156575" y="-3225"/>
                    <a:pt x="140107" y="69"/>
                    <a:pt x="166255" y="69"/>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0" name="Freeform 69"/>
            <p:cNvSpPr/>
            <p:nvPr/>
          </p:nvSpPr>
          <p:spPr>
            <a:xfrm>
              <a:off x="6839938" y="5296395"/>
              <a:ext cx="190253" cy="237506"/>
            </a:xfrm>
            <a:custGeom>
              <a:avLst/>
              <a:gdLst>
                <a:gd name="connsiteX0" fmla="*/ 142752 w 142752"/>
                <a:gd name="connsiteY0" fmla="*/ 237506 h 237506"/>
                <a:gd name="connsiteX1" fmla="*/ 119001 w 142752"/>
                <a:gd name="connsiteY1" fmla="*/ 178130 h 237506"/>
                <a:gd name="connsiteX2" fmla="*/ 83375 w 142752"/>
                <a:gd name="connsiteY2" fmla="*/ 154379 h 237506"/>
                <a:gd name="connsiteX3" fmla="*/ 35874 w 142752"/>
                <a:gd name="connsiteY3" fmla="*/ 95002 h 237506"/>
                <a:gd name="connsiteX4" fmla="*/ 23999 w 142752"/>
                <a:gd name="connsiteY4" fmla="*/ 59376 h 237506"/>
                <a:gd name="connsiteX5" fmla="*/ 248 w 142752"/>
                <a:gd name="connsiteY5" fmla="*/ 0 h 23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52" h="237506">
                  <a:moveTo>
                    <a:pt x="142752" y="237506"/>
                  </a:moveTo>
                  <a:cubicBezTo>
                    <a:pt x="134835" y="217714"/>
                    <a:pt x="131391" y="195476"/>
                    <a:pt x="119001" y="178130"/>
                  </a:cubicBezTo>
                  <a:cubicBezTo>
                    <a:pt x="110705" y="166516"/>
                    <a:pt x="92291" y="165524"/>
                    <a:pt x="83375" y="154379"/>
                  </a:cubicBezTo>
                  <a:cubicBezTo>
                    <a:pt x="17821" y="72435"/>
                    <a:pt x="137974" y="163069"/>
                    <a:pt x="35874" y="95002"/>
                  </a:cubicBezTo>
                  <a:cubicBezTo>
                    <a:pt x="31916" y="83127"/>
                    <a:pt x="29597" y="70572"/>
                    <a:pt x="23999" y="59376"/>
                  </a:cubicBezTo>
                  <a:cubicBezTo>
                    <a:pt x="-4143" y="3091"/>
                    <a:pt x="248" y="45828"/>
                    <a:pt x="248"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1" name="Freeform 70"/>
            <p:cNvSpPr/>
            <p:nvPr/>
          </p:nvSpPr>
          <p:spPr>
            <a:xfrm>
              <a:off x="6816436" y="4809506"/>
              <a:ext cx="142504" cy="249382"/>
            </a:xfrm>
            <a:custGeom>
              <a:avLst/>
              <a:gdLst>
                <a:gd name="connsiteX0" fmla="*/ 142504 w 142504"/>
                <a:gd name="connsiteY0" fmla="*/ 249382 h 249382"/>
                <a:gd name="connsiteX1" fmla="*/ 106878 w 142504"/>
                <a:gd name="connsiteY1" fmla="*/ 190006 h 249382"/>
                <a:gd name="connsiteX2" fmla="*/ 71252 w 142504"/>
                <a:gd name="connsiteY2" fmla="*/ 166255 h 249382"/>
                <a:gd name="connsiteX3" fmla="*/ 59377 w 142504"/>
                <a:gd name="connsiteY3" fmla="*/ 130629 h 249382"/>
                <a:gd name="connsiteX4" fmla="*/ 23751 w 142504"/>
                <a:gd name="connsiteY4" fmla="*/ 95003 h 249382"/>
                <a:gd name="connsiteX5" fmla="*/ 11876 w 142504"/>
                <a:gd name="connsiteY5" fmla="*/ 59377 h 249382"/>
                <a:gd name="connsiteX6" fmla="*/ 0 w 142504"/>
                <a:gd name="connsiteY6" fmla="*/ 0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504" h="249382">
                  <a:moveTo>
                    <a:pt x="142504" y="249382"/>
                  </a:moveTo>
                  <a:cubicBezTo>
                    <a:pt x="130629" y="229590"/>
                    <a:pt x="121899" y="207531"/>
                    <a:pt x="106878" y="190006"/>
                  </a:cubicBezTo>
                  <a:cubicBezTo>
                    <a:pt x="97590" y="179170"/>
                    <a:pt x="80168" y="177400"/>
                    <a:pt x="71252" y="166255"/>
                  </a:cubicBezTo>
                  <a:cubicBezTo>
                    <a:pt x="63432" y="156480"/>
                    <a:pt x="66321" y="141044"/>
                    <a:pt x="59377" y="130629"/>
                  </a:cubicBezTo>
                  <a:cubicBezTo>
                    <a:pt x="50061" y="116655"/>
                    <a:pt x="35626" y="106878"/>
                    <a:pt x="23751" y="95003"/>
                  </a:cubicBezTo>
                  <a:cubicBezTo>
                    <a:pt x="19793" y="83128"/>
                    <a:pt x="14912" y="71521"/>
                    <a:pt x="11876" y="59377"/>
                  </a:cubicBezTo>
                  <a:cubicBezTo>
                    <a:pt x="6981" y="39795"/>
                    <a:pt x="0" y="0"/>
                    <a:pt x="0"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2" name="Group 71"/>
          <p:cNvGrpSpPr/>
          <p:nvPr/>
        </p:nvGrpSpPr>
        <p:grpSpPr>
          <a:xfrm>
            <a:off x="7829451" y="4732316"/>
            <a:ext cx="305161" cy="1153280"/>
            <a:chOff x="6816436" y="4667003"/>
            <a:chExt cx="308759" cy="1223158"/>
          </a:xfrm>
        </p:grpSpPr>
        <p:sp>
          <p:nvSpPr>
            <p:cNvPr id="73" name="Freeform 72"/>
            <p:cNvSpPr/>
            <p:nvPr/>
          </p:nvSpPr>
          <p:spPr>
            <a:xfrm>
              <a:off x="6943829" y="4667003"/>
              <a:ext cx="74488" cy="1223158"/>
            </a:xfrm>
            <a:custGeom>
              <a:avLst/>
              <a:gdLst>
                <a:gd name="connsiteX0" fmla="*/ 26987 w 74488"/>
                <a:gd name="connsiteY0" fmla="*/ 1223158 h 1223158"/>
                <a:gd name="connsiteX1" fmla="*/ 50737 w 74488"/>
                <a:gd name="connsiteY1" fmla="*/ 1163781 h 1223158"/>
                <a:gd name="connsiteX2" fmla="*/ 74488 w 74488"/>
                <a:gd name="connsiteY2" fmla="*/ 1021278 h 1223158"/>
                <a:gd name="connsiteX3" fmla="*/ 62613 w 74488"/>
                <a:gd name="connsiteY3" fmla="*/ 866898 h 1223158"/>
                <a:gd name="connsiteX4" fmla="*/ 50737 w 74488"/>
                <a:gd name="connsiteY4" fmla="*/ 819397 h 1223158"/>
                <a:gd name="connsiteX5" fmla="*/ 15111 w 74488"/>
                <a:gd name="connsiteY5" fmla="*/ 665018 h 1223158"/>
                <a:gd name="connsiteX6" fmla="*/ 15111 w 74488"/>
                <a:gd name="connsiteY6" fmla="*/ 368135 h 1223158"/>
                <a:gd name="connsiteX7" fmla="*/ 38862 w 74488"/>
                <a:gd name="connsiteY7" fmla="*/ 273132 h 1223158"/>
                <a:gd name="connsiteX8" fmla="*/ 50737 w 74488"/>
                <a:gd name="connsiteY8" fmla="*/ 0 h 122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 h="1223158">
                  <a:moveTo>
                    <a:pt x="26987" y="1223158"/>
                  </a:moveTo>
                  <a:cubicBezTo>
                    <a:pt x="34904" y="1203366"/>
                    <a:pt x="46270" y="1184625"/>
                    <a:pt x="50737" y="1163781"/>
                  </a:cubicBezTo>
                  <a:cubicBezTo>
                    <a:pt x="98463" y="941060"/>
                    <a:pt x="39241" y="1127018"/>
                    <a:pt x="74488" y="1021278"/>
                  </a:cubicBezTo>
                  <a:cubicBezTo>
                    <a:pt x="70530" y="969818"/>
                    <a:pt x="68643" y="918156"/>
                    <a:pt x="62613" y="866898"/>
                  </a:cubicBezTo>
                  <a:cubicBezTo>
                    <a:pt x="60706" y="850689"/>
                    <a:pt x="54157" y="835356"/>
                    <a:pt x="50737" y="819397"/>
                  </a:cubicBezTo>
                  <a:cubicBezTo>
                    <a:pt x="19289" y="672642"/>
                    <a:pt x="41379" y="743817"/>
                    <a:pt x="15111" y="665018"/>
                  </a:cubicBezTo>
                  <a:cubicBezTo>
                    <a:pt x="-3718" y="533211"/>
                    <a:pt x="-6316" y="553839"/>
                    <a:pt x="15111" y="368135"/>
                  </a:cubicBezTo>
                  <a:cubicBezTo>
                    <a:pt x="18853" y="335708"/>
                    <a:pt x="38862" y="273132"/>
                    <a:pt x="38862" y="273132"/>
                  </a:cubicBezTo>
                  <a:cubicBezTo>
                    <a:pt x="51114" y="15842"/>
                    <a:pt x="50737" y="106972"/>
                    <a:pt x="50737"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4" name="Freeform 73"/>
            <p:cNvSpPr/>
            <p:nvPr/>
          </p:nvSpPr>
          <p:spPr>
            <a:xfrm>
              <a:off x="6958940" y="5035069"/>
              <a:ext cx="166255" cy="273201"/>
            </a:xfrm>
            <a:custGeom>
              <a:avLst/>
              <a:gdLst>
                <a:gd name="connsiteX0" fmla="*/ 0 w 166255"/>
                <a:gd name="connsiteY0" fmla="*/ 273201 h 273201"/>
                <a:gd name="connsiteX1" fmla="*/ 23751 w 166255"/>
                <a:gd name="connsiteY1" fmla="*/ 213825 h 273201"/>
                <a:gd name="connsiteX2" fmla="*/ 35626 w 166255"/>
                <a:gd name="connsiteY2" fmla="*/ 178199 h 273201"/>
                <a:gd name="connsiteX3" fmla="*/ 83128 w 166255"/>
                <a:gd name="connsiteY3" fmla="*/ 106947 h 273201"/>
                <a:gd name="connsiteX4" fmla="*/ 106878 w 166255"/>
                <a:gd name="connsiteY4" fmla="*/ 71321 h 273201"/>
                <a:gd name="connsiteX5" fmla="*/ 130629 w 166255"/>
                <a:gd name="connsiteY5" fmla="*/ 35695 h 273201"/>
                <a:gd name="connsiteX6" fmla="*/ 166255 w 166255"/>
                <a:gd name="connsiteY6" fmla="*/ 69 h 27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55" h="273201">
                  <a:moveTo>
                    <a:pt x="0" y="273201"/>
                  </a:moveTo>
                  <a:cubicBezTo>
                    <a:pt x="7917" y="253409"/>
                    <a:pt x="16266" y="233784"/>
                    <a:pt x="23751" y="213825"/>
                  </a:cubicBezTo>
                  <a:cubicBezTo>
                    <a:pt x="28146" y="202104"/>
                    <a:pt x="29547" y="189141"/>
                    <a:pt x="35626" y="178199"/>
                  </a:cubicBezTo>
                  <a:cubicBezTo>
                    <a:pt x="49489" y="153246"/>
                    <a:pt x="67294" y="130698"/>
                    <a:pt x="83128" y="106947"/>
                  </a:cubicBezTo>
                  <a:lnTo>
                    <a:pt x="106878" y="71321"/>
                  </a:lnTo>
                  <a:lnTo>
                    <a:pt x="130629" y="35695"/>
                  </a:lnTo>
                  <a:cubicBezTo>
                    <a:pt x="156575" y="-3225"/>
                    <a:pt x="140107" y="69"/>
                    <a:pt x="166255" y="69"/>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5" name="Freeform 74"/>
            <p:cNvSpPr/>
            <p:nvPr/>
          </p:nvSpPr>
          <p:spPr>
            <a:xfrm>
              <a:off x="6839938" y="5296395"/>
              <a:ext cx="190253" cy="237506"/>
            </a:xfrm>
            <a:custGeom>
              <a:avLst/>
              <a:gdLst>
                <a:gd name="connsiteX0" fmla="*/ 142752 w 142752"/>
                <a:gd name="connsiteY0" fmla="*/ 237506 h 237506"/>
                <a:gd name="connsiteX1" fmla="*/ 119001 w 142752"/>
                <a:gd name="connsiteY1" fmla="*/ 178130 h 237506"/>
                <a:gd name="connsiteX2" fmla="*/ 83375 w 142752"/>
                <a:gd name="connsiteY2" fmla="*/ 154379 h 237506"/>
                <a:gd name="connsiteX3" fmla="*/ 35874 w 142752"/>
                <a:gd name="connsiteY3" fmla="*/ 95002 h 237506"/>
                <a:gd name="connsiteX4" fmla="*/ 23999 w 142752"/>
                <a:gd name="connsiteY4" fmla="*/ 59376 h 237506"/>
                <a:gd name="connsiteX5" fmla="*/ 248 w 142752"/>
                <a:gd name="connsiteY5" fmla="*/ 0 h 23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52" h="237506">
                  <a:moveTo>
                    <a:pt x="142752" y="237506"/>
                  </a:moveTo>
                  <a:cubicBezTo>
                    <a:pt x="134835" y="217714"/>
                    <a:pt x="131391" y="195476"/>
                    <a:pt x="119001" y="178130"/>
                  </a:cubicBezTo>
                  <a:cubicBezTo>
                    <a:pt x="110705" y="166516"/>
                    <a:pt x="92291" y="165524"/>
                    <a:pt x="83375" y="154379"/>
                  </a:cubicBezTo>
                  <a:cubicBezTo>
                    <a:pt x="17821" y="72435"/>
                    <a:pt x="137974" y="163069"/>
                    <a:pt x="35874" y="95002"/>
                  </a:cubicBezTo>
                  <a:cubicBezTo>
                    <a:pt x="31916" y="83127"/>
                    <a:pt x="29597" y="70572"/>
                    <a:pt x="23999" y="59376"/>
                  </a:cubicBezTo>
                  <a:cubicBezTo>
                    <a:pt x="-4143" y="3091"/>
                    <a:pt x="248" y="45828"/>
                    <a:pt x="248"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6" name="Freeform 75"/>
            <p:cNvSpPr/>
            <p:nvPr/>
          </p:nvSpPr>
          <p:spPr>
            <a:xfrm>
              <a:off x="6816436" y="4809506"/>
              <a:ext cx="142504" cy="249382"/>
            </a:xfrm>
            <a:custGeom>
              <a:avLst/>
              <a:gdLst>
                <a:gd name="connsiteX0" fmla="*/ 142504 w 142504"/>
                <a:gd name="connsiteY0" fmla="*/ 249382 h 249382"/>
                <a:gd name="connsiteX1" fmla="*/ 106878 w 142504"/>
                <a:gd name="connsiteY1" fmla="*/ 190006 h 249382"/>
                <a:gd name="connsiteX2" fmla="*/ 71252 w 142504"/>
                <a:gd name="connsiteY2" fmla="*/ 166255 h 249382"/>
                <a:gd name="connsiteX3" fmla="*/ 59377 w 142504"/>
                <a:gd name="connsiteY3" fmla="*/ 130629 h 249382"/>
                <a:gd name="connsiteX4" fmla="*/ 23751 w 142504"/>
                <a:gd name="connsiteY4" fmla="*/ 95003 h 249382"/>
                <a:gd name="connsiteX5" fmla="*/ 11876 w 142504"/>
                <a:gd name="connsiteY5" fmla="*/ 59377 h 249382"/>
                <a:gd name="connsiteX6" fmla="*/ 0 w 142504"/>
                <a:gd name="connsiteY6" fmla="*/ 0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504" h="249382">
                  <a:moveTo>
                    <a:pt x="142504" y="249382"/>
                  </a:moveTo>
                  <a:cubicBezTo>
                    <a:pt x="130629" y="229590"/>
                    <a:pt x="121899" y="207531"/>
                    <a:pt x="106878" y="190006"/>
                  </a:cubicBezTo>
                  <a:cubicBezTo>
                    <a:pt x="97590" y="179170"/>
                    <a:pt x="80168" y="177400"/>
                    <a:pt x="71252" y="166255"/>
                  </a:cubicBezTo>
                  <a:cubicBezTo>
                    <a:pt x="63432" y="156480"/>
                    <a:pt x="66321" y="141044"/>
                    <a:pt x="59377" y="130629"/>
                  </a:cubicBezTo>
                  <a:cubicBezTo>
                    <a:pt x="50061" y="116655"/>
                    <a:pt x="35626" y="106878"/>
                    <a:pt x="23751" y="95003"/>
                  </a:cubicBezTo>
                  <a:cubicBezTo>
                    <a:pt x="19793" y="83128"/>
                    <a:pt x="14912" y="71521"/>
                    <a:pt x="11876" y="59377"/>
                  </a:cubicBezTo>
                  <a:cubicBezTo>
                    <a:pt x="6981" y="39795"/>
                    <a:pt x="0" y="0"/>
                    <a:pt x="0" y="0"/>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Freeform 20"/>
          <p:cNvSpPr/>
          <p:nvPr/>
        </p:nvSpPr>
        <p:spPr>
          <a:xfrm>
            <a:off x="5700170" y="3372596"/>
            <a:ext cx="1638161" cy="1579425"/>
          </a:xfrm>
          <a:custGeom>
            <a:avLst/>
            <a:gdLst>
              <a:gd name="connsiteX0" fmla="*/ 0 w 1413163"/>
              <a:gd name="connsiteY0" fmla="*/ 1341911 h 1341911"/>
              <a:gd name="connsiteX1" fmla="*/ 486888 w 1413163"/>
              <a:gd name="connsiteY1" fmla="*/ 1140031 h 1341911"/>
              <a:gd name="connsiteX2" fmla="*/ 1056904 w 1413163"/>
              <a:gd name="connsiteY2" fmla="*/ 617517 h 1341911"/>
              <a:gd name="connsiteX3" fmla="*/ 1413163 w 1413163"/>
              <a:gd name="connsiteY3" fmla="*/ 0 h 1341911"/>
            </a:gdLst>
            <a:ahLst/>
            <a:cxnLst>
              <a:cxn ang="0">
                <a:pos x="connsiteX0" y="connsiteY0"/>
              </a:cxn>
              <a:cxn ang="0">
                <a:pos x="connsiteX1" y="connsiteY1"/>
              </a:cxn>
              <a:cxn ang="0">
                <a:pos x="connsiteX2" y="connsiteY2"/>
              </a:cxn>
              <a:cxn ang="0">
                <a:pos x="connsiteX3" y="connsiteY3"/>
              </a:cxn>
            </a:cxnLst>
            <a:rect l="l" t="t" r="r" b="b"/>
            <a:pathLst>
              <a:path w="1413163" h="1341911">
                <a:moveTo>
                  <a:pt x="0" y="1341911"/>
                </a:moveTo>
                <a:cubicBezTo>
                  <a:pt x="155368" y="1301337"/>
                  <a:pt x="310737" y="1260763"/>
                  <a:pt x="486888" y="1140031"/>
                </a:cubicBezTo>
                <a:cubicBezTo>
                  <a:pt x="663039" y="1019299"/>
                  <a:pt x="902525" y="807522"/>
                  <a:pt x="1056904" y="617517"/>
                </a:cubicBezTo>
                <a:cubicBezTo>
                  <a:pt x="1211283" y="427512"/>
                  <a:pt x="1312223" y="213756"/>
                  <a:pt x="1413163"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23" name="Straight Connector 22"/>
          <p:cNvCxnSpPr/>
          <p:nvPr/>
        </p:nvCxnSpPr>
        <p:spPr>
          <a:xfrm>
            <a:off x="5700170" y="4940146"/>
            <a:ext cx="2470067" cy="29359"/>
          </a:xfrm>
          <a:prstGeom prst="line">
            <a:avLst/>
          </a:prstGeom>
          <a:ln w="63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710070" y="5187546"/>
            <a:ext cx="2460167" cy="29242"/>
          </a:xfrm>
          <a:prstGeom prst="line">
            <a:avLst/>
          </a:prstGeom>
          <a:ln w="6350">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1" name="Rectangle 80"/>
              <p:cNvSpPr/>
              <p:nvPr/>
            </p:nvSpPr>
            <p:spPr>
              <a:xfrm>
                <a:off x="5201011" y="4936745"/>
                <a:ext cx="56733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a:ea typeface="+mn-ea"/>
                              <a:cs typeface="+mn-cs"/>
                            </a:rPr>
                            <m:t>𝑧</m:t>
                          </m:r>
                        </m:e>
                        <m:sub>
                          <m:r>
                            <a:rPr kumimoji="0" lang="en-US" sz="2400" b="0" i="1" u="none" strike="noStrike" kern="1200" cap="none" spc="0" normalizeH="0" baseline="0" noProof="0" smtClean="0">
                              <a:ln>
                                <a:noFill/>
                              </a:ln>
                              <a:solidFill>
                                <a:prstClr val="black"/>
                              </a:solidFill>
                              <a:effectLst/>
                              <a:uLnTx/>
                              <a:uFillTx/>
                              <a:latin typeface="Cambria Math"/>
                              <a:ea typeface="+mn-ea"/>
                              <a:cs typeface="+mn-cs"/>
                            </a:rPr>
                            <m:t>𝑑</m:t>
                          </m:r>
                        </m:sub>
                      </m:sSub>
                    </m:oMath>
                  </m:oMathPara>
                </a14:m>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mc:Choice>
        <mc:Fallback xmlns="">
          <p:sp>
            <p:nvSpPr>
              <p:cNvPr id="81" name="Rectangle 80"/>
              <p:cNvSpPr>
                <a:spLocks noRot="1" noChangeAspect="1" noMove="1" noResize="1" noEditPoints="1" noAdjustHandles="1" noChangeArrowheads="1" noChangeShapeType="1" noTextEdit="1"/>
              </p:cNvSpPr>
              <p:nvPr/>
            </p:nvSpPr>
            <p:spPr>
              <a:xfrm>
                <a:off x="5201011" y="4936745"/>
                <a:ext cx="567335" cy="461665"/>
              </a:xfrm>
              <a:prstGeom prst="rect">
                <a:avLst/>
              </a:prstGeom>
              <a:blipFill rotWithShape="1">
                <a:blip r:embed="rId5"/>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ectangle 81"/>
              <p:cNvSpPr/>
              <p:nvPr/>
            </p:nvSpPr>
            <p:spPr>
              <a:xfrm>
                <a:off x="8170237" y="4843900"/>
                <a:ext cx="56733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a:ea typeface="+mn-ea"/>
                              <a:cs typeface="+mn-cs"/>
                            </a:rPr>
                            <m:t>𝑧</m:t>
                          </m:r>
                        </m:e>
                        <m:sub>
                          <m:r>
                            <a:rPr kumimoji="0" lang="en-US" sz="2400" b="0" i="1" u="none" strike="noStrike" kern="1200" cap="none" spc="0" normalizeH="0" baseline="0" noProof="0" smtClean="0">
                              <a:ln>
                                <a:noFill/>
                              </a:ln>
                              <a:solidFill>
                                <a:prstClr val="black"/>
                              </a:solidFill>
                              <a:effectLst/>
                              <a:uLnTx/>
                              <a:uFillTx/>
                              <a:latin typeface="Cambria Math"/>
                              <a:ea typeface="+mn-ea"/>
                              <a:cs typeface="+mn-cs"/>
                            </a:rPr>
                            <m:t>𝑜</m:t>
                          </m:r>
                        </m:sub>
                      </m:sSub>
                    </m:oMath>
                  </m:oMathPara>
                </a14:m>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mc:Choice>
        <mc:Fallback xmlns="">
          <p:sp>
            <p:nvSpPr>
              <p:cNvPr id="82" name="Rectangle 81"/>
              <p:cNvSpPr>
                <a:spLocks noRot="1" noChangeAspect="1" noMove="1" noResize="1" noEditPoints="1" noAdjustHandles="1" noChangeArrowheads="1" noChangeShapeType="1" noTextEdit="1"/>
              </p:cNvSpPr>
              <p:nvPr/>
            </p:nvSpPr>
            <p:spPr>
              <a:xfrm>
                <a:off x="8170237" y="4843900"/>
                <a:ext cx="567335" cy="461665"/>
              </a:xfrm>
              <a:prstGeom prst="rect">
                <a:avLst/>
              </a:prstGeom>
              <a:blipFill rotWithShape="1">
                <a:blip r:embed="rId6"/>
                <a:stretch>
                  <a:fillRect/>
                </a:stretch>
              </a:blipFill>
            </p:spPr>
            <p:txBody>
              <a:bodyPr/>
              <a:lstStyle/>
              <a:p>
                <a:r>
                  <a:rPr lang="en-US">
                    <a:noFill/>
                  </a:rPr>
                  <a:t> </a:t>
                </a:r>
              </a:p>
            </p:txBody>
          </p:sp>
        </mc:Fallback>
      </mc:AlternateContent>
      <p:cxnSp>
        <p:nvCxnSpPr>
          <p:cNvPr id="86" name="Straight Arrow Connector 85"/>
          <p:cNvCxnSpPr/>
          <p:nvPr/>
        </p:nvCxnSpPr>
        <p:spPr>
          <a:xfrm>
            <a:off x="8170237" y="4961339"/>
            <a:ext cx="0" cy="255449"/>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5700170" y="4001984"/>
            <a:ext cx="128715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Rectangle 90"/>
              <p:cNvSpPr/>
              <p:nvPr/>
            </p:nvSpPr>
            <p:spPr>
              <a:xfrm>
                <a:off x="6044117" y="3540319"/>
                <a:ext cx="56958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a:ea typeface="+mn-ea"/>
                              <a:cs typeface="+mn-cs"/>
                            </a:rPr>
                            <m:t>𝑣</m:t>
                          </m:r>
                        </m:e>
                        <m:sub>
                          <m:r>
                            <a:rPr kumimoji="0" lang="en-US" sz="2400" b="0" i="1" u="none" strike="noStrike" kern="1200" cap="none" spc="0" normalizeH="0" baseline="0" noProof="0">
                              <a:ln>
                                <a:noFill/>
                              </a:ln>
                              <a:solidFill>
                                <a:prstClr val="black"/>
                              </a:solidFill>
                              <a:effectLst/>
                              <a:uLnTx/>
                              <a:uFillTx/>
                              <a:latin typeface="Cambria Math"/>
                              <a:ea typeface="+mn-ea"/>
                              <a:cs typeface="+mn-cs"/>
                            </a:rPr>
                            <m:t>𝑎</m:t>
                          </m:r>
                        </m:sub>
                      </m:sSub>
                    </m:oMath>
                  </m:oMathPara>
                </a14:m>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mc:Choice>
        <mc:Fallback xmlns="">
          <p:sp>
            <p:nvSpPr>
              <p:cNvPr id="91" name="Rectangle 90"/>
              <p:cNvSpPr>
                <a:spLocks noRot="1" noChangeAspect="1" noMove="1" noResize="1" noEditPoints="1" noAdjustHandles="1" noChangeArrowheads="1" noChangeShapeType="1" noTextEdit="1"/>
              </p:cNvSpPr>
              <p:nvPr/>
            </p:nvSpPr>
            <p:spPr>
              <a:xfrm>
                <a:off x="6044117" y="3540319"/>
                <a:ext cx="569580" cy="46166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Rectangle 92"/>
              <p:cNvSpPr/>
              <p:nvPr/>
            </p:nvSpPr>
            <p:spPr>
              <a:xfrm>
                <a:off x="8400152" y="5142477"/>
                <a:ext cx="817340" cy="491738"/>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a:ea typeface="+mn-ea"/>
                              <a:cs typeface="+mn-cs"/>
                            </a:rPr>
                            <m:t>𝑧</m:t>
                          </m:r>
                        </m:e>
                        <m:sub>
                          <m:r>
                            <a:rPr kumimoji="0" lang="en-US" sz="2400" b="0" i="1" u="none" strike="noStrike" kern="1200" cap="none" spc="0" normalizeH="0" baseline="0" noProof="0" smtClean="0">
                              <a:ln>
                                <a:noFill/>
                              </a:ln>
                              <a:solidFill>
                                <a:prstClr val="black"/>
                              </a:solidFill>
                              <a:effectLst/>
                              <a:uLnTx/>
                              <a:uFillTx/>
                              <a:latin typeface="Cambria Math"/>
                              <a:ea typeface="+mn-ea"/>
                              <a:cs typeface="+mn-cs"/>
                            </a:rPr>
                            <m:t>𝑣𝑒𝑔</m:t>
                          </m:r>
                        </m:sub>
                      </m:sSub>
                    </m:oMath>
                  </m:oMathPara>
                </a14:m>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mc:Choice>
        <mc:Fallback xmlns="">
          <p:sp>
            <p:nvSpPr>
              <p:cNvPr id="93" name="Rectangle 92"/>
              <p:cNvSpPr>
                <a:spLocks noRot="1" noChangeAspect="1" noMove="1" noResize="1" noEditPoints="1" noAdjustHandles="1" noChangeArrowheads="1" noChangeShapeType="1" noTextEdit="1"/>
              </p:cNvSpPr>
              <p:nvPr/>
            </p:nvSpPr>
            <p:spPr>
              <a:xfrm>
                <a:off x="8400152" y="5142477"/>
                <a:ext cx="817340" cy="491738"/>
              </a:xfrm>
              <a:prstGeom prst="rect">
                <a:avLst/>
              </a:prstGeom>
              <a:blipFill rotWithShape="1">
                <a:blip r:embed="rId8"/>
                <a:stretch>
                  <a:fillRect b="-8750"/>
                </a:stretch>
              </a:blipFill>
            </p:spPr>
            <p:txBody>
              <a:bodyPr/>
              <a:lstStyle/>
              <a:p>
                <a:r>
                  <a:rPr lang="en-US">
                    <a:noFill/>
                  </a:rPr>
                  <a:t> </a:t>
                </a:r>
              </a:p>
            </p:txBody>
          </p:sp>
        </mc:Fallback>
      </mc:AlternateContent>
      <p:cxnSp>
        <p:nvCxnSpPr>
          <p:cNvPr id="95" name="Straight Arrow Connector 94"/>
          <p:cNvCxnSpPr>
            <a:stCxn id="93" idx="0"/>
          </p:cNvCxnSpPr>
          <p:nvPr/>
        </p:nvCxnSpPr>
        <p:spPr>
          <a:xfrm flipV="1">
            <a:off x="8808822" y="4696691"/>
            <a:ext cx="0" cy="4457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93" idx="2"/>
          </p:cNvCxnSpPr>
          <p:nvPr/>
        </p:nvCxnSpPr>
        <p:spPr>
          <a:xfrm>
            <a:off x="8808822" y="5634215"/>
            <a:ext cx="0" cy="2641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 name="Rectangle 98"/>
              <p:cNvSpPr/>
              <p:nvPr/>
            </p:nvSpPr>
            <p:spPr>
              <a:xfrm>
                <a:off x="7113720" y="3670570"/>
                <a:ext cx="1989712" cy="491738"/>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a:ea typeface="+mn-ea"/>
                                  <a:cs typeface="+mn-cs"/>
                                </a:rPr>
                                <m:t>𝑧</m:t>
                              </m:r>
                            </m:e>
                            <m:sub>
                              <m:r>
                                <a:rPr kumimoji="0" lang="en-US" sz="2400" b="0" i="1" u="none" strike="noStrike" kern="1200" cap="none" spc="0" normalizeH="0" baseline="0" noProof="0" smtClean="0">
                                  <a:ln>
                                    <a:noFill/>
                                  </a:ln>
                                  <a:solidFill>
                                    <a:prstClr val="black"/>
                                  </a:solidFill>
                                  <a:effectLst/>
                                  <a:uLnTx/>
                                  <a:uFillTx/>
                                  <a:latin typeface="Cambria Math"/>
                                  <a:ea typeface="+mn-ea"/>
                                  <a:cs typeface="+mn-cs"/>
                                </a:rPr>
                                <m:t>𝑑</m:t>
                              </m:r>
                            </m:sub>
                          </m:sSub>
                          <m:r>
                            <a:rPr kumimoji="0" lang="en-US" sz="2400" b="0" i="1" u="none" strike="noStrike" kern="1200" cap="none" spc="0" normalizeH="0" baseline="0" noProof="0" smtClean="0">
                              <a:ln>
                                <a:noFill/>
                              </a:ln>
                              <a:solidFill>
                                <a:prstClr val="black"/>
                              </a:solidFill>
                              <a:effectLst/>
                              <a:uLnTx/>
                              <a:uFillTx/>
                              <a:latin typeface="Cambria Math"/>
                              <a:ea typeface="Cambria Math"/>
                              <a:cs typeface="+mn-cs"/>
                            </a:rPr>
                            <m:t>≈0.7 </m:t>
                          </m:r>
                          <m:r>
                            <a:rPr kumimoji="0" lang="en-US" sz="2400" b="0" i="1" u="none" strike="noStrike" kern="1200" cap="none" spc="0" normalizeH="0" baseline="0" noProof="0">
                              <a:ln>
                                <a:noFill/>
                              </a:ln>
                              <a:solidFill>
                                <a:prstClr val="black"/>
                              </a:solidFill>
                              <a:effectLst/>
                              <a:uLnTx/>
                              <a:uFillTx/>
                              <a:latin typeface="Cambria Math"/>
                              <a:ea typeface="+mn-ea"/>
                              <a:cs typeface="+mn-cs"/>
                            </a:rPr>
                            <m:t>𝑧</m:t>
                          </m:r>
                        </m:e>
                        <m:sub>
                          <m:r>
                            <a:rPr kumimoji="0" lang="en-US" sz="2400" b="0" i="1" u="none" strike="noStrike" kern="1200" cap="none" spc="0" normalizeH="0" baseline="0" noProof="0" smtClean="0">
                              <a:ln>
                                <a:noFill/>
                              </a:ln>
                              <a:solidFill>
                                <a:prstClr val="black"/>
                              </a:solidFill>
                              <a:effectLst/>
                              <a:uLnTx/>
                              <a:uFillTx/>
                              <a:latin typeface="Cambria Math"/>
                              <a:ea typeface="Cambria Math"/>
                              <a:cs typeface="+mn-cs"/>
                            </a:rPr>
                            <m:t>𝑣𝑒𝑔</m:t>
                          </m:r>
                        </m:sub>
                      </m:sSub>
                    </m:oMath>
                  </m:oMathPara>
                </a14:m>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mc:Choice>
        <mc:Fallback xmlns="">
          <p:sp>
            <p:nvSpPr>
              <p:cNvPr id="99" name="Rectangle 98"/>
              <p:cNvSpPr>
                <a:spLocks noRot="1" noChangeAspect="1" noMove="1" noResize="1" noEditPoints="1" noAdjustHandles="1" noChangeArrowheads="1" noChangeShapeType="1" noTextEdit="1"/>
              </p:cNvSpPr>
              <p:nvPr/>
            </p:nvSpPr>
            <p:spPr>
              <a:xfrm>
                <a:off x="7113720" y="3670570"/>
                <a:ext cx="1989712" cy="491738"/>
              </a:xfrm>
              <a:prstGeom prst="rect">
                <a:avLst/>
              </a:prstGeom>
              <a:blipFill rotWithShape="1">
                <a:blip r:embed="rId9"/>
                <a:stretch>
                  <a:fillRect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Rectangle 99"/>
              <p:cNvSpPr/>
              <p:nvPr/>
            </p:nvSpPr>
            <p:spPr>
              <a:xfrm>
                <a:off x="7113720" y="4055149"/>
                <a:ext cx="1989712" cy="491738"/>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a:ea typeface="+mn-ea"/>
                                  <a:cs typeface="+mn-cs"/>
                                </a:rPr>
                                <m:t>𝑧</m:t>
                              </m:r>
                            </m:e>
                            <m:sub>
                              <m:r>
                                <a:rPr kumimoji="0" lang="en-US" sz="2400" b="0" i="1" u="none" strike="noStrike" kern="1200" cap="none" spc="0" normalizeH="0" baseline="0" noProof="0" smtClean="0">
                                  <a:ln>
                                    <a:noFill/>
                                  </a:ln>
                                  <a:solidFill>
                                    <a:prstClr val="black"/>
                                  </a:solidFill>
                                  <a:effectLst/>
                                  <a:uLnTx/>
                                  <a:uFillTx/>
                                  <a:latin typeface="Cambria Math"/>
                                  <a:ea typeface="+mn-ea"/>
                                  <a:cs typeface="+mn-cs"/>
                                </a:rPr>
                                <m:t>𝑜</m:t>
                              </m:r>
                            </m:sub>
                          </m:sSub>
                          <m:r>
                            <a:rPr kumimoji="0" lang="en-US" sz="2400" b="0" i="1" u="none" strike="noStrike" kern="1200" cap="none" spc="0" normalizeH="0" baseline="0" noProof="0" smtClean="0">
                              <a:ln>
                                <a:noFill/>
                              </a:ln>
                              <a:solidFill>
                                <a:prstClr val="black"/>
                              </a:solidFill>
                              <a:effectLst/>
                              <a:uLnTx/>
                              <a:uFillTx/>
                              <a:latin typeface="Cambria Math"/>
                              <a:ea typeface="Cambria Math"/>
                              <a:cs typeface="+mn-cs"/>
                            </a:rPr>
                            <m:t>≈0.1 </m:t>
                          </m:r>
                          <m:r>
                            <a:rPr kumimoji="0" lang="en-US" sz="2400" b="0" i="1" u="none" strike="noStrike" kern="1200" cap="none" spc="0" normalizeH="0" baseline="0" noProof="0">
                              <a:ln>
                                <a:noFill/>
                              </a:ln>
                              <a:solidFill>
                                <a:prstClr val="black"/>
                              </a:solidFill>
                              <a:effectLst/>
                              <a:uLnTx/>
                              <a:uFillTx/>
                              <a:latin typeface="Cambria Math"/>
                              <a:ea typeface="+mn-ea"/>
                              <a:cs typeface="+mn-cs"/>
                            </a:rPr>
                            <m:t>𝑧</m:t>
                          </m:r>
                        </m:e>
                        <m:sub>
                          <m:r>
                            <a:rPr kumimoji="0" lang="en-US" sz="2400" b="0" i="1" u="none" strike="noStrike" kern="1200" cap="none" spc="0" normalizeH="0" baseline="0" noProof="0" smtClean="0">
                              <a:ln>
                                <a:noFill/>
                              </a:ln>
                              <a:solidFill>
                                <a:prstClr val="black"/>
                              </a:solidFill>
                              <a:effectLst/>
                              <a:uLnTx/>
                              <a:uFillTx/>
                              <a:latin typeface="Cambria Math"/>
                              <a:ea typeface="Cambria Math"/>
                              <a:cs typeface="+mn-cs"/>
                            </a:rPr>
                            <m:t>𝑣𝑒𝑔</m:t>
                          </m:r>
                        </m:sub>
                      </m:sSub>
                    </m:oMath>
                  </m:oMathPara>
                </a14:m>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mc:Choice>
        <mc:Fallback xmlns="">
          <p:sp>
            <p:nvSpPr>
              <p:cNvPr id="100" name="Rectangle 99"/>
              <p:cNvSpPr>
                <a:spLocks noRot="1" noChangeAspect="1" noMove="1" noResize="1" noEditPoints="1" noAdjustHandles="1" noChangeArrowheads="1" noChangeShapeType="1" noTextEdit="1"/>
              </p:cNvSpPr>
              <p:nvPr/>
            </p:nvSpPr>
            <p:spPr>
              <a:xfrm>
                <a:off x="7113720" y="4055149"/>
                <a:ext cx="1989712" cy="491738"/>
              </a:xfrm>
              <a:prstGeom prst="rect">
                <a:avLst/>
              </a:prstGeom>
              <a:blipFill rotWithShape="1">
                <a:blip r:embed="rId10"/>
                <a:stretch>
                  <a:fillRect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Rectangle 100"/>
              <p:cNvSpPr/>
              <p:nvPr/>
            </p:nvSpPr>
            <p:spPr>
              <a:xfrm>
                <a:off x="6004353" y="2450022"/>
                <a:ext cx="252768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r>
                      <a:rPr kumimoji="0" lang="en-US" sz="2400" b="0" i="1" u="none" strike="noStrike" kern="1200" cap="none" spc="0" normalizeH="0" baseline="0" noProof="0">
                        <a:ln>
                          <a:noFill/>
                        </a:ln>
                        <a:solidFill>
                          <a:prstClr val="black"/>
                        </a:solidFill>
                        <a:effectLst/>
                        <a:uLnTx/>
                        <a:uFillTx/>
                        <a:latin typeface="Cambria Math"/>
                        <a:ea typeface="+mn-ea"/>
                        <a:cs typeface="+mn-cs"/>
                      </a:rPr>
                      <m:t>𝑘</m:t>
                    </m:r>
                  </m:oMath>
                </a14:m>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=0.4 von Karman</a:t>
                </a:r>
              </a:p>
            </p:txBody>
          </p:sp>
        </mc:Choice>
        <mc:Fallback xmlns="">
          <p:sp>
            <p:nvSpPr>
              <p:cNvPr id="101" name="Rectangle 100"/>
              <p:cNvSpPr>
                <a:spLocks noRot="1" noChangeAspect="1" noMove="1" noResize="1" noEditPoints="1" noAdjustHandles="1" noChangeArrowheads="1" noChangeShapeType="1" noTextEdit="1"/>
              </p:cNvSpPr>
              <p:nvPr/>
            </p:nvSpPr>
            <p:spPr>
              <a:xfrm>
                <a:off x="6004353" y="2450022"/>
                <a:ext cx="2527680" cy="461665"/>
              </a:xfrm>
              <a:prstGeom prst="rect">
                <a:avLst/>
              </a:prstGeom>
              <a:blipFill rotWithShape="1">
                <a:blip r:embed="rId11"/>
                <a:stretch>
                  <a:fillRect l="-723" t="-10526" r="-1687" b="-28947"/>
                </a:stretch>
              </a:blipFill>
            </p:spPr>
            <p:txBody>
              <a:bodyPr/>
              <a:lstStyle/>
              <a:p>
                <a:r>
                  <a:rPr lang="en-US">
                    <a:noFill/>
                  </a:rPr>
                  <a:t> </a:t>
                </a:r>
              </a:p>
            </p:txBody>
          </p:sp>
        </mc:Fallback>
      </mc:AlternateContent>
    </p:spTree>
    <p:extLst>
      <p:ext uri="{BB962C8B-B14F-4D97-AF65-F5344CB8AC3E}">
        <p14:creationId xmlns:p14="http://schemas.microsoft.com/office/powerpoint/2010/main" val="41727671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33800" y="1676400"/>
            <a:ext cx="3200400" cy="762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le 7"/>
          <p:cNvSpPr>
            <a:spLocks noGrp="1"/>
          </p:cNvSpPr>
          <p:nvPr>
            <p:ph type="title"/>
          </p:nvPr>
        </p:nvSpPr>
        <p:spPr>
          <a:solidFill>
            <a:srgbClr val="FFC000"/>
          </a:solidFill>
        </p:spPr>
        <p:txBody>
          <a:bodyPr>
            <a:normAutofit fontScale="90000"/>
          </a:bodyPr>
          <a:lstStyle/>
          <a:p>
            <a:r>
              <a:rPr lang="en-US" sz="4000" dirty="0"/>
              <a:t>Evaporation &amp; Heat-Exchange Processes</a:t>
            </a:r>
            <a:br>
              <a:rPr lang="en-US" sz="4000" dirty="0"/>
            </a:br>
            <a:r>
              <a:rPr lang="en-US" sz="3100" i="1" dirty="0"/>
              <a:t>2. Evaporation as a Diffusive Process</a:t>
            </a:r>
          </a:p>
        </p:txBody>
      </p:sp>
      <mc:AlternateContent xmlns:mc="http://schemas.openxmlformats.org/markup-compatibility/2006" xmlns:a14="http://schemas.microsoft.com/office/drawing/2010/main">
        <mc:Choice Requires="a14">
          <p:sp>
            <p:nvSpPr>
              <p:cNvPr id="9" name="Content Placeholder 8"/>
              <p:cNvSpPr>
                <a:spLocks noGrp="1"/>
              </p:cNvSpPr>
              <p:nvPr>
                <p:ph idx="1"/>
              </p:nvPr>
            </p:nvSpPr>
            <p:spPr/>
            <p:txBody>
              <a:bodyPr>
                <a:normAutofit/>
              </a:bodyPr>
              <a:lstStyle/>
              <a:p>
                <a:r>
                  <a:rPr lang="en-US" dirty="0"/>
                  <a:t>Recall Fick’s Law: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charset="0"/>
                          </a:rPr>
                          <m:t>𝐹</m:t>
                        </m:r>
                      </m:e>
                      <m:sub>
                        <m:r>
                          <a:rPr lang="en-US" b="0" i="1" smtClean="0">
                            <a:latin typeface="Cambria Math" charset="0"/>
                          </a:rPr>
                          <m:t>𝑠</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𝐷</m:t>
                        </m:r>
                      </m:e>
                      <m:sub>
                        <m:r>
                          <a:rPr lang="en-US" b="0" i="1" smtClean="0">
                            <a:latin typeface="Cambria Math" charset="0"/>
                          </a:rPr>
                          <m:t>𝑠</m:t>
                        </m:r>
                      </m:sub>
                    </m:sSub>
                    <m:r>
                      <a:rPr lang="en-US" b="0" i="1" smtClean="0">
                        <a:latin typeface="Cambria Math" charset="0"/>
                      </a:rPr>
                      <m:t>(</m:t>
                    </m:r>
                    <m:r>
                      <a:rPr lang="en-US" b="0" i="1" smtClean="0">
                        <a:latin typeface="Cambria Math" charset="0"/>
                      </a:rPr>
                      <m:t>𝑧</m:t>
                    </m:r>
                    <m:r>
                      <a:rPr lang="en-US" b="0" i="1" smtClean="0">
                        <a:latin typeface="Cambria Math" charset="0"/>
                      </a:rPr>
                      <m:t>)</m:t>
                    </m:r>
                    <m:f>
                      <m:fPr>
                        <m:ctrlPr>
                          <a:rPr lang="bg-BG" b="0" i="1" smtClean="0">
                            <a:latin typeface="Cambria Math" panose="02040503050406030204" pitchFamily="18" charset="0"/>
                          </a:rPr>
                        </m:ctrlPr>
                      </m:fPr>
                      <m:num>
                        <m:r>
                          <a:rPr lang="en-US" b="0" i="1" smtClean="0">
                            <a:latin typeface="Cambria Math" charset="0"/>
                          </a:rPr>
                          <m:t>𝑑</m:t>
                        </m:r>
                        <m:sSub>
                          <m:sSubPr>
                            <m:ctrlPr>
                              <a:rPr lang="en-US" b="0" i="1" smtClean="0">
                                <a:latin typeface="Cambria Math" panose="02040503050406030204" pitchFamily="18" charset="0"/>
                              </a:rPr>
                            </m:ctrlPr>
                          </m:sSubPr>
                          <m:e>
                            <m:r>
                              <a:rPr lang="en-US" b="0" i="1" smtClean="0">
                                <a:latin typeface="Cambria Math" charset="0"/>
                                <a:ea typeface="Cambria Math" charset="0"/>
                                <a:cs typeface="Cambria Math" charset="0"/>
                              </a:rPr>
                              <m:t>𝜒</m:t>
                            </m:r>
                          </m:e>
                          <m:sub>
                            <m:r>
                              <a:rPr lang="en-US" b="0" i="1" smtClean="0">
                                <a:latin typeface="Cambria Math" charset="0"/>
                              </a:rPr>
                              <m:t>𝑠</m:t>
                            </m:r>
                          </m:sub>
                        </m:sSub>
                        <m:r>
                          <a:rPr lang="en-US" b="0" i="1" smtClean="0">
                            <a:latin typeface="Cambria Math" charset="0"/>
                          </a:rPr>
                          <m:t>(</m:t>
                        </m:r>
                        <m:r>
                          <a:rPr lang="en-US" b="0" i="1" smtClean="0">
                            <a:latin typeface="Cambria Math" charset="0"/>
                          </a:rPr>
                          <m:t>𝑧</m:t>
                        </m:r>
                        <m:r>
                          <a:rPr lang="en-US" b="0" i="1" smtClean="0">
                            <a:latin typeface="Cambria Math" charset="0"/>
                          </a:rPr>
                          <m:t>)</m:t>
                        </m:r>
                      </m:num>
                      <m:den>
                        <m:r>
                          <a:rPr lang="en-US" b="0" i="1" smtClean="0">
                            <a:latin typeface="Cambria Math" charset="0"/>
                          </a:rPr>
                          <m:t>𝑑𝑧</m:t>
                        </m:r>
                      </m:den>
                    </m:f>
                  </m:oMath>
                </a14:m>
                <a:endParaRPr lang="en-US" sz="3200" dirty="0"/>
              </a:p>
              <a:p>
                <a:pPr lvl="1"/>
                <a:r>
                  <a:rPr lang="en-US" sz="2400" dirty="0"/>
                  <a:t>The diffusivity term (</a:t>
                </a:r>
                <a:r>
                  <a:rPr lang="en-US" sz="2400" i="1" dirty="0">
                    <a:latin typeface="Cambria" charset="0"/>
                    <a:ea typeface="Cambria" charset="0"/>
                    <a:cs typeface="Cambria" charset="0"/>
                  </a:rPr>
                  <a:t>D</a:t>
                </a:r>
                <a:r>
                  <a:rPr lang="en-US" sz="2400" i="1" baseline="-25000" dirty="0">
                    <a:latin typeface="Cambria" charset="0"/>
                    <a:ea typeface="Cambria" charset="0"/>
                    <a:cs typeface="Cambria" charset="0"/>
                  </a:rPr>
                  <a:t>S</a:t>
                </a:r>
                <a:r>
                  <a:rPr lang="en-US" sz="2400" dirty="0"/>
                  <a:t>) characterizes vertical transport by turbulent eddies that result from: </a:t>
                </a:r>
                <a:br>
                  <a:rPr lang="en-US" sz="2400" dirty="0"/>
                </a:br>
                <a:r>
                  <a:rPr lang="en-US" sz="2400" dirty="0"/>
                  <a:t>(1)  </a:t>
                </a:r>
                <a:r>
                  <a:rPr lang="en-US" sz="2400" dirty="0">
                    <a:solidFill>
                      <a:srgbClr val="FF0000"/>
                    </a:solidFill>
                  </a:rPr>
                  <a:t>friction acting on horizontal winds, and</a:t>
                </a:r>
                <a:br>
                  <a:rPr lang="en-US" sz="2400" dirty="0"/>
                </a:br>
                <a:r>
                  <a:rPr lang="en-US" sz="2400" dirty="0"/>
                  <a:t>(2)  </a:t>
                </a:r>
                <a:r>
                  <a:rPr lang="en-US" sz="2400" dirty="0">
                    <a:solidFill>
                      <a:srgbClr val="FF0000"/>
                    </a:solidFill>
                  </a:rPr>
                  <a:t>buoyancy due to heating of the surface</a:t>
                </a:r>
                <a:endParaRPr lang="en-US" sz="2400" dirty="0"/>
              </a:p>
              <a:p>
                <a:pPr lvl="4"/>
                <a:endParaRPr lang="en-US" sz="1600" dirty="0"/>
              </a:p>
              <a:p>
                <a:pPr lvl="1"/>
                <a:r>
                  <a:rPr lang="en-US" sz="2400" dirty="0"/>
                  <a:t>If buoyancy effects are minimal (i.e., neutral stability), we can use the </a:t>
                </a:r>
                <a:r>
                  <a:rPr lang="en-US" sz="2400" dirty="0" err="1"/>
                  <a:t>Prandtl</a:t>
                </a:r>
                <a:r>
                  <a:rPr lang="en-US" sz="2400" dirty="0"/>
                  <a:t>-von Karman velocity distribution to characterize </a:t>
                </a:r>
                <a:r>
                  <a:rPr lang="en-US" sz="2400" i="1" dirty="0"/>
                  <a:t>u</a:t>
                </a:r>
                <a:r>
                  <a:rPr lang="en-US" sz="2400" dirty="0"/>
                  <a:t>(</a:t>
                </a:r>
                <a:r>
                  <a:rPr lang="en-US" sz="2400" i="1" dirty="0"/>
                  <a:t>z</a:t>
                </a:r>
                <a:r>
                  <a:rPr lang="en-US" sz="2400" dirty="0"/>
                  <a:t>):</a:t>
                </a:r>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blipFill>
                <a:blip r:embed="rId3"/>
                <a:stretch>
                  <a:fillRect l="-1852" r="-926"/>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A9E92954-811D-E04A-8503-F8CEF47087ED}"/>
              </a:ext>
            </a:extLst>
          </p:cNvPr>
          <p:cNvSpPr/>
          <p:nvPr/>
        </p:nvSpPr>
        <p:spPr>
          <a:xfrm>
            <a:off x="1676400" y="3219789"/>
            <a:ext cx="5486400" cy="701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644C31-2FC5-F847-B23D-B01A66424EC7}"/>
                  </a:ext>
                </a:extLst>
              </p:cNvPr>
              <p:cNvSpPr txBox="1"/>
              <p:nvPr/>
            </p:nvSpPr>
            <p:spPr>
              <a:xfrm>
                <a:off x="4924131" y="5087100"/>
                <a:ext cx="3818161" cy="88261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𝑢</m:t>
                      </m:r>
                      <m:d>
                        <m:d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𝑧</m:t>
                          </m:r>
                        </m:e>
                      </m:d>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num>
                        <m:den>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𝜅</m:t>
                          </m:r>
                        </m:den>
                      </m:f>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𝑢</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ub>
                      </m:s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𝑙𝑛</m:t>
                      </m:r>
                      <m:d>
                        <m:d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dPr>
                        <m:e>
                          <m:f>
                            <m:f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fPr>
                            <m:num>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𝑧</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𝑧</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𝑑</m:t>
                                  </m:r>
                                </m:sub>
                              </m:sSub>
                            </m:num>
                            <m:den>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𝑧</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den>
                          </m:f>
                        </m:e>
                      </m:d>
                    </m:oMath>
                  </m:oMathPara>
                </a14:m>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3" name="TextBox 2">
                <a:extLst>
                  <a:ext uri="{FF2B5EF4-FFF2-40B4-BE49-F238E27FC236}">
                    <a16:creationId xmlns:a16="http://schemas.microsoft.com/office/drawing/2014/main" id="{57644C31-2FC5-F847-B23D-B01A66424EC7}"/>
                  </a:ext>
                </a:extLst>
              </p:cNvPr>
              <p:cNvSpPr txBox="1">
                <a:spLocks noRot="1" noChangeAspect="1" noMove="1" noResize="1" noEditPoints="1" noAdjustHandles="1" noChangeArrowheads="1" noChangeShapeType="1" noTextEdit="1"/>
              </p:cNvSpPr>
              <p:nvPr/>
            </p:nvSpPr>
            <p:spPr>
              <a:xfrm>
                <a:off x="4924131" y="5087100"/>
                <a:ext cx="3818161" cy="882614"/>
              </a:xfrm>
              <a:prstGeom prst="rect">
                <a:avLst/>
              </a:prstGeom>
              <a:blipFill>
                <a:blip r:embed="rId4"/>
                <a:stretch>
                  <a:fillRect l="-662" t="-1429" b="-8571"/>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BD864CF-F9FC-9741-BB7D-A47FB17A6F59}"/>
              </a:ext>
            </a:extLst>
          </p:cNvPr>
          <p:cNvSpPr txBox="1"/>
          <p:nvPr/>
        </p:nvSpPr>
        <p:spPr>
          <a:xfrm>
            <a:off x="257469" y="5316528"/>
            <a:ext cx="4666662"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Symbol" pitchFamily="2" charset="2"/>
              <a:buChar char="k"/>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t>
            </a:r>
            <a:r>
              <a:rPr kumimoji="0" lang="en-US" sz="24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a:t>
            </a:r>
            <a:r>
              <a:rPr kumimoji="0" lang="en-US" sz="2400" b="0" i="0" u="none" strike="noStrike" kern="1200" cap="none" spc="0" normalizeH="0" baseline="0" noProof="0" dirty="0">
                <a:ln>
                  <a:noFill/>
                </a:ln>
                <a:solidFill>
                  <a:srgbClr val="FF0000"/>
                </a:solidFill>
                <a:effectLst/>
                <a:uLnTx/>
                <a:uFillTx/>
                <a:latin typeface="Calibri"/>
                <a:ea typeface="+mn-ea"/>
                <a:cs typeface="+mn-cs"/>
              </a:rPr>
              <a:t> is zero-plane displacement height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z</a:t>
            </a:r>
            <a:r>
              <a:rPr kumimoji="0" lang="en-US" sz="24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a:t>
            </a:r>
            <a:r>
              <a:rPr kumimoji="0" lang="en-US" sz="2400" b="0" i="0" u="none" strike="noStrike" kern="1200" cap="none" spc="0" normalizeH="0" baseline="0" noProof="0" dirty="0">
                <a:ln>
                  <a:noFill/>
                </a:ln>
                <a:solidFill>
                  <a:srgbClr val="FF0000"/>
                </a:solidFill>
                <a:effectLst/>
                <a:uLnTx/>
                <a:uFillTx/>
                <a:latin typeface="Calibri"/>
                <a:ea typeface="+mn-ea"/>
                <a:cs typeface="+mn-cs"/>
              </a:rPr>
              <a:t> is roughness height</a:t>
            </a:r>
          </a:p>
        </p:txBody>
      </p:sp>
      <p:sp>
        <p:nvSpPr>
          <p:cNvPr id="11" name="Rectangle 10">
            <a:extLst>
              <a:ext uri="{FF2B5EF4-FFF2-40B4-BE49-F238E27FC236}">
                <a16:creationId xmlns:a16="http://schemas.microsoft.com/office/drawing/2014/main" id="{7A2BB829-B9A9-924E-8AC2-4EB005856FF9}"/>
              </a:ext>
            </a:extLst>
          </p:cNvPr>
          <p:cNvSpPr/>
          <p:nvPr/>
        </p:nvSpPr>
        <p:spPr>
          <a:xfrm>
            <a:off x="4876799" y="4972382"/>
            <a:ext cx="4009731"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A07882DB-9E91-294F-8261-88B3AB79AD54}"/>
              </a:ext>
            </a:extLst>
          </p:cNvPr>
          <p:cNvSpPr/>
          <p:nvPr/>
        </p:nvSpPr>
        <p:spPr>
          <a:xfrm>
            <a:off x="57739" y="5413651"/>
            <a:ext cx="4810900" cy="1056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713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solidFill>
            <a:srgbClr val="FFC000"/>
          </a:solidFill>
        </p:spPr>
        <p:txBody>
          <a:bodyPr>
            <a:normAutofit fontScale="90000"/>
          </a:bodyPr>
          <a:lstStyle/>
          <a:p>
            <a:r>
              <a:rPr lang="en-US" sz="4000" dirty="0"/>
              <a:t>Evaporation &amp; Heat-Exchange Processes</a:t>
            </a:r>
            <a:br>
              <a:rPr lang="en-US" sz="4000" dirty="0"/>
            </a:br>
            <a:r>
              <a:rPr lang="en-US" sz="3100" i="1" dirty="0"/>
              <a:t>2. Evaporation as a Diffusive Process</a:t>
            </a:r>
          </a:p>
        </p:txBody>
      </p:sp>
      <mc:AlternateContent xmlns:mc="http://schemas.openxmlformats.org/markup-compatibility/2006" xmlns:a14="http://schemas.microsoft.com/office/drawing/2010/main">
        <mc:Choice Requires="a14">
          <p:sp>
            <p:nvSpPr>
              <p:cNvPr id="9" name="Content Placeholder 8"/>
              <p:cNvSpPr>
                <a:spLocks noGrp="1"/>
              </p:cNvSpPr>
              <p:nvPr>
                <p:ph idx="1"/>
              </p:nvPr>
            </p:nvSpPr>
            <p:spPr>
              <a:xfrm>
                <a:off x="457200" y="1624012"/>
                <a:ext cx="8229600" cy="4525963"/>
              </a:xfrm>
            </p:spPr>
            <p:txBody>
              <a:bodyPr>
                <a:normAutofit/>
              </a:bodyPr>
              <a:lstStyle/>
              <a:p>
                <a:r>
                  <a:rPr lang="en-US" dirty="0"/>
                  <a:t>Recall that we can estimate evaporation rate with a mass-transfer equation: </a:t>
                </a:r>
              </a:p>
              <a:p>
                <a:pPr marL="0" indent="0">
                  <a:buNone/>
                </a:pPr>
                <a14:m>
                  <m:oMathPara xmlns:m="http://schemas.openxmlformats.org/officeDocument/2006/math">
                    <m:oMathParaPr>
                      <m:jc m:val="centerGroup"/>
                    </m:oMathParaPr>
                    <m:oMath xmlns:m="http://schemas.openxmlformats.org/officeDocument/2006/math">
                      <m:r>
                        <a:rPr lang="en-US" sz="2400" i="1" smtClean="0">
                          <a:latin typeface="Cambria Math" charset="0"/>
                        </a:rPr>
                        <m:t>𝐸</m:t>
                      </m:r>
                      <m:r>
                        <a:rPr lang="en-US" sz="2400" b="0" i="1" smtClean="0">
                          <a:latin typeface="Cambria Math" charset="0"/>
                        </a:rPr>
                        <m:t>=−</m:t>
                      </m:r>
                      <m:f>
                        <m:fPr>
                          <m:ctrlPr>
                            <a:rPr lang="bg-BG" sz="2400" b="0" i="1" smtClean="0">
                              <a:latin typeface="Cambria Math" panose="02040503050406030204" pitchFamily="18" charset="0"/>
                            </a:rPr>
                          </m:ctrlPr>
                        </m:fPr>
                        <m:num>
                          <m:r>
                            <a:rPr lang="en-US" sz="2400" b="0" i="1" smtClean="0">
                              <a:latin typeface="Cambria Math" charset="0"/>
                            </a:rPr>
                            <m:t>0.622</m:t>
                          </m:r>
                          <m:sSub>
                            <m:sSubPr>
                              <m:ctrlPr>
                                <a:rPr lang="en-US" sz="2400" b="0" i="1" smtClean="0">
                                  <a:latin typeface="Cambria Math" panose="02040503050406030204" pitchFamily="18" charset="0"/>
                                </a:rPr>
                              </m:ctrlPr>
                            </m:sSubPr>
                            <m:e>
                              <m:r>
                                <a:rPr lang="en-US" sz="2400" b="0" i="1" smtClean="0">
                                  <a:latin typeface="Cambria Math" charset="0"/>
                                  <a:ea typeface="Cambria Math" charset="0"/>
                                  <a:cs typeface="Cambria Math" charset="0"/>
                                </a:rPr>
                                <m:t>𝜌</m:t>
                              </m:r>
                            </m:e>
                            <m:sub>
                              <m:r>
                                <a:rPr lang="en-US" sz="2400" b="0" i="1" smtClean="0">
                                  <a:latin typeface="Cambria Math" charset="0"/>
                                </a:rPr>
                                <m:t>𝑎</m:t>
                              </m:r>
                            </m:sub>
                          </m:sSub>
                        </m:num>
                        <m:den>
                          <m:r>
                            <a:rPr lang="en-US" sz="2400" b="0" i="1" smtClean="0">
                              <a:latin typeface="Cambria Math" charset="0"/>
                            </a:rPr>
                            <m:t>𝑝</m:t>
                          </m:r>
                          <m:sSub>
                            <m:sSubPr>
                              <m:ctrlPr>
                                <a:rPr lang="en-US" sz="2400" b="0" i="1" smtClean="0">
                                  <a:latin typeface="Cambria Math" panose="02040503050406030204" pitchFamily="18" charset="0"/>
                                </a:rPr>
                              </m:ctrlPr>
                            </m:sSubPr>
                            <m:e>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𝜌</m:t>
                              </m:r>
                            </m:e>
                            <m:sub>
                              <m:r>
                                <a:rPr lang="en-US" sz="2400" b="0" i="1" smtClean="0">
                                  <a:latin typeface="Cambria Math" charset="0"/>
                                </a:rPr>
                                <m:t>𝑤</m:t>
                              </m:r>
                            </m:sub>
                          </m:sSub>
                        </m:den>
                      </m:f>
                      <m:f>
                        <m:fPr>
                          <m:ctrlPr>
                            <a:rPr lang="bg-BG" sz="2400" b="0" i="1" smtClean="0">
                              <a:latin typeface="Cambria Math" panose="02040503050406030204" pitchFamily="18" charset="0"/>
                            </a:rPr>
                          </m:ctrlPr>
                        </m:fPr>
                        <m:num>
                          <m:sSup>
                            <m:sSupPr>
                              <m:ctrlPr>
                                <a:rPr lang="bg-BG" sz="2400" b="0" i="1" smtClean="0">
                                  <a:latin typeface="Cambria Math" panose="02040503050406030204" pitchFamily="18" charset="0"/>
                                </a:rPr>
                              </m:ctrlPr>
                            </m:sSupPr>
                            <m:e>
                              <m:r>
                                <a:rPr lang="bg-BG" sz="2400" b="0" i="1" smtClean="0">
                                  <a:latin typeface="Cambria Math" charset="0"/>
                                  <a:ea typeface="Cambria Math" charset="0"/>
                                  <a:cs typeface="Cambria Math" charset="0"/>
                                </a:rPr>
                                <m:t>𝜅</m:t>
                              </m:r>
                            </m:e>
                            <m:sup>
                              <m:r>
                                <a:rPr lang="en-US" sz="2400" b="0" i="1" smtClean="0">
                                  <a:latin typeface="Cambria Math" charset="0"/>
                                </a:rPr>
                                <m:t>2</m:t>
                              </m:r>
                            </m:sup>
                          </m:sSup>
                          <m:d>
                            <m:dPr>
                              <m:begChr m:val="["/>
                              <m:endChr m:val="]"/>
                              <m:ctrlPr>
                                <a:rPr lang="en-US" sz="2400" b="0" i="1" smtClean="0">
                                  <a:latin typeface="Cambria Math" panose="02040503050406030204" pitchFamily="18" charset="0"/>
                                </a:rPr>
                              </m:ctrlPr>
                            </m:dPr>
                            <m:e>
                              <m:r>
                                <a:rPr lang="en-US" sz="2400" b="0" i="1" smtClean="0">
                                  <a:latin typeface="Cambria Math" charset="0"/>
                                </a:rPr>
                                <m:t>𝑢</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charset="0"/>
                                        </a:rPr>
                                        <m:t>𝑧</m:t>
                                      </m:r>
                                    </m:e>
                                    <m:sub>
                                      <m:r>
                                        <a:rPr lang="en-US" sz="2400" b="0" i="1" smtClean="0">
                                          <a:latin typeface="Cambria Math" charset="0"/>
                                        </a:rPr>
                                        <m:t>2</m:t>
                                      </m:r>
                                    </m:sub>
                                  </m:sSub>
                                </m:e>
                              </m:d>
                              <m:r>
                                <a:rPr lang="en-US" sz="2400" b="0" i="1" smtClean="0">
                                  <a:latin typeface="Cambria Math" charset="0"/>
                                </a:rPr>
                                <m:t>−</m:t>
                              </m:r>
                              <m:r>
                                <a:rPr lang="en-US" sz="2400" b="0" i="1" smtClean="0">
                                  <a:latin typeface="Cambria Math" charset="0"/>
                                </a:rPr>
                                <m:t>𝑢</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charset="0"/>
                                        </a:rPr>
                                        <m:t>𝑧</m:t>
                                      </m:r>
                                    </m:e>
                                    <m:sub>
                                      <m:r>
                                        <a:rPr lang="en-US" sz="2400" b="0" i="1" smtClean="0">
                                          <a:latin typeface="Cambria Math" charset="0"/>
                                        </a:rPr>
                                        <m:t>1</m:t>
                                      </m:r>
                                    </m:sub>
                                  </m:sSub>
                                </m:e>
                              </m:d>
                            </m:e>
                          </m:d>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𝑒</m:t>
                          </m:r>
                          <m:d>
                            <m:dPr>
                              <m:ctrlPr>
                                <a:rPr lang="en-US" sz="2400" b="0" i="1" smtClean="0">
                                  <a:latin typeface="Cambria Math" panose="02040503050406030204" pitchFamily="18" charset="0"/>
                                  <a:ea typeface="Cambria Math" charset="0"/>
                                  <a:cs typeface="Cambria Math" charset="0"/>
                                </a:rPr>
                              </m:ctrlPr>
                            </m:dPr>
                            <m:e>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𝑧</m:t>
                                  </m:r>
                                </m:e>
                                <m:sub>
                                  <m:r>
                                    <a:rPr lang="en-US" sz="2400" b="0" i="1" smtClean="0">
                                      <a:latin typeface="Cambria Math" charset="0"/>
                                      <a:ea typeface="Cambria Math" charset="0"/>
                                      <a:cs typeface="Cambria Math" charset="0"/>
                                    </a:rPr>
                                    <m:t>2</m:t>
                                  </m:r>
                                </m:sub>
                              </m:sSub>
                            </m:e>
                          </m:d>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𝑒</m:t>
                          </m:r>
                          <m:d>
                            <m:dPr>
                              <m:ctrlPr>
                                <a:rPr lang="en-US" sz="2400" b="0" i="1" smtClean="0">
                                  <a:latin typeface="Cambria Math" panose="02040503050406030204" pitchFamily="18" charset="0"/>
                                  <a:ea typeface="Cambria Math" charset="0"/>
                                  <a:cs typeface="Cambria Math" charset="0"/>
                                </a:rPr>
                              </m:ctrlPr>
                            </m:dPr>
                            <m:e>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𝑧</m:t>
                                  </m:r>
                                </m:e>
                                <m:sub>
                                  <m:r>
                                    <a:rPr lang="en-US" sz="2400" b="0" i="1" smtClean="0">
                                      <a:latin typeface="Cambria Math" charset="0"/>
                                      <a:ea typeface="Cambria Math" charset="0"/>
                                      <a:cs typeface="Cambria Math" charset="0"/>
                                    </a:rPr>
                                    <m:t>1</m:t>
                                  </m:r>
                                </m:sub>
                              </m:sSub>
                            </m:e>
                          </m:d>
                          <m:r>
                            <a:rPr lang="en-US" sz="2400" b="0" i="1" smtClean="0">
                              <a:latin typeface="Cambria Math" charset="0"/>
                              <a:ea typeface="Cambria Math" charset="0"/>
                              <a:cs typeface="Cambria Math" charset="0"/>
                            </a:rPr>
                            <m:t>]</m:t>
                          </m:r>
                        </m:num>
                        <m:den>
                          <m:sSup>
                            <m:sSupPr>
                              <m:ctrlPr>
                                <a:rPr lang="pt-BR" sz="2400" b="0" i="1" smtClean="0">
                                  <a:latin typeface="Cambria Math" panose="02040503050406030204" pitchFamily="18" charset="0"/>
                                </a:rPr>
                              </m:ctrlPr>
                            </m:sSupPr>
                            <m:e>
                              <m:d>
                                <m:dPr>
                                  <m:begChr m:val="["/>
                                  <m:endChr m:val="]"/>
                                  <m:ctrlPr>
                                    <a:rPr lang="pt-BR" sz="2400" i="1">
                                      <a:latin typeface="Cambria Math" panose="02040503050406030204" pitchFamily="18" charset="0"/>
                                    </a:rPr>
                                  </m:ctrlPr>
                                </m:dPr>
                                <m:e>
                                  <m:r>
                                    <a:rPr lang="en-US" sz="2400" i="1">
                                      <a:latin typeface="Cambria Math" charset="0"/>
                                    </a:rPr>
                                    <m:t>𝑙𝑛</m:t>
                                  </m:r>
                                  <m:d>
                                    <m:dPr>
                                      <m:ctrlPr>
                                        <a:rPr lang="is-IS" sz="2400" i="1">
                                          <a:latin typeface="Cambria Math" panose="02040503050406030204" pitchFamily="18" charset="0"/>
                                        </a:rPr>
                                      </m:ctrlPr>
                                    </m:dPr>
                                    <m:e>
                                      <m:f>
                                        <m:fPr>
                                          <m:ctrlPr>
                                            <a:rPr lang="bg-BG"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charset="0"/>
                                                </a:rPr>
                                                <m:t>𝑧</m:t>
                                              </m:r>
                                            </m:e>
                                            <m:sub>
                                              <m:r>
                                                <a:rPr lang="en-US" sz="2400" i="1">
                                                  <a:latin typeface="Cambria Math" charset="0"/>
                                                </a:rPr>
                                                <m:t>2</m:t>
                                              </m:r>
                                            </m:sub>
                                          </m:sSub>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𝑧</m:t>
                                              </m:r>
                                            </m:e>
                                            <m:sub>
                                              <m:r>
                                                <a:rPr lang="en-US" sz="2400" i="1">
                                                  <a:latin typeface="Cambria Math" charset="0"/>
                                                </a:rPr>
                                                <m:t>𝑑</m:t>
                                              </m:r>
                                            </m:sub>
                                          </m:sSub>
                                        </m:num>
                                        <m:den>
                                          <m:sSub>
                                            <m:sSubPr>
                                              <m:ctrlPr>
                                                <a:rPr lang="en-US" sz="2400" i="1">
                                                  <a:latin typeface="Cambria Math" panose="02040503050406030204" pitchFamily="18" charset="0"/>
                                                </a:rPr>
                                              </m:ctrlPr>
                                            </m:sSubPr>
                                            <m:e>
                                              <m:r>
                                                <a:rPr lang="en-US" sz="2400" i="1">
                                                  <a:latin typeface="Cambria Math" charset="0"/>
                                                </a:rPr>
                                                <m:t>𝑧</m:t>
                                              </m:r>
                                            </m:e>
                                            <m:sub>
                                              <m:r>
                                                <a:rPr lang="en-US" sz="2400" i="1">
                                                  <a:latin typeface="Cambria Math" charset="0"/>
                                                </a:rPr>
                                                <m:t>1</m:t>
                                              </m:r>
                                            </m:sub>
                                          </m:sSub>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𝑧</m:t>
                                              </m:r>
                                            </m:e>
                                            <m:sub>
                                              <m:r>
                                                <a:rPr lang="en-US" sz="2400" i="1">
                                                  <a:latin typeface="Cambria Math" charset="0"/>
                                                </a:rPr>
                                                <m:t>𝑑</m:t>
                                              </m:r>
                                            </m:sub>
                                          </m:sSub>
                                        </m:den>
                                      </m:f>
                                    </m:e>
                                  </m:d>
                                </m:e>
                              </m:d>
                            </m:e>
                            <m:sup>
                              <m:r>
                                <a:rPr lang="en-US" sz="2400" b="0" i="1" smtClean="0">
                                  <a:latin typeface="Cambria Math" charset="0"/>
                                </a:rPr>
                                <m:t>2</m:t>
                              </m:r>
                            </m:sup>
                          </m:sSup>
                        </m:den>
                      </m:f>
                    </m:oMath>
                  </m:oMathPara>
                </a14:m>
                <a:endParaRPr lang="en-US" sz="3200" dirty="0"/>
              </a:p>
              <a:p>
                <a:pPr lvl="1"/>
                <a:r>
                  <a:rPr lang="en-US" sz="2400" dirty="0"/>
                  <a:t>Now, if we set </a:t>
                </a:r>
                <a:r>
                  <a:rPr lang="en-US" sz="2400" i="1" dirty="0">
                    <a:latin typeface="Times New Roman" charset="0"/>
                    <a:ea typeface="Times New Roman" charset="0"/>
                    <a:cs typeface="Times New Roman" charset="0"/>
                  </a:rPr>
                  <a:t>u</a:t>
                </a:r>
                <a:r>
                  <a:rPr lang="en-US" sz="2400" dirty="0"/>
                  <a:t> at surface to 0, and </a:t>
                </a:r>
                <a:r>
                  <a:rPr lang="en-US" sz="2400" i="1" dirty="0" err="1">
                    <a:latin typeface="Times New Roman" charset="0"/>
                    <a:ea typeface="Times New Roman" charset="0"/>
                    <a:cs typeface="Times New Roman" charset="0"/>
                  </a:rPr>
                  <a:t>e</a:t>
                </a:r>
                <a:r>
                  <a:rPr lang="en-US" sz="2400" i="1" baseline="-25000" dirty="0" err="1">
                    <a:latin typeface="Times New Roman" charset="0"/>
                    <a:ea typeface="Times New Roman" charset="0"/>
                    <a:cs typeface="Times New Roman" charset="0"/>
                  </a:rPr>
                  <a:t>s</a:t>
                </a:r>
                <a:r>
                  <a:rPr lang="en-US" sz="2400" dirty="0"/>
                  <a:t> as the vapor pressure of the evaporating surface, we get</a:t>
                </a:r>
                <a:br>
                  <a:rPr lang="en-US" sz="2400" dirty="0"/>
                </a:br>
                <a14:m>
                  <m:oMath xmlns:m="http://schemas.openxmlformats.org/officeDocument/2006/math">
                    <m:r>
                      <a:rPr lang="en-US" i="1">
                        <a:latin typeface="Cambria Math" charset="0"/>
                      </a:rPr>
                      <m:t>𝐸</m:t>
                    </m:r>
                    <m:r>
                      <a:rPr lang="en-US" i="1">
                        <a:latin typeface="Cambria Math" charset="0"/>
                      </a:rPr>
                      <m:t>=−</m:t>
                    </m:r>
                    <m:f>
                      <m:fPr>
                        <m:ctrlPr>
                          <a:rPr lang="bg-BG" i="1">
                            <a:latin typeface="Cambria Math" panose="02040503050406030204" pitchFamily="18" charset="0"/>
                          </a:rPr>
                        </m:ctrlPr>
                      </m:fPr>
                      <m:num>
                        <m:r>
                          <a:rPr lang="en-US" i="1">
                            <a:latin typeface="Cambria Math" charset="0"/>
                          </a:rPr>
                          <m:t>0.622</m:t>
                        </m:r>
                        <m:sSub>
                          <m:sSubPr>
                            <m:ctrlPr>
                              <a:rPr lang="en-US" i="1">
                                <a:latin typeface="Cambria Math" panose="02040503050406030204" pitchFamily="18" charset="0"/>
                              </a:rPr>
                            </m:ctrlPr>
                          </m:sSubPr>
                          <m:e>
                            <m:r>
                              <a:rPr lang="en-US" i="1">
                                <a:latin typeface="Cambria Math" charset="0"/>
                                <a:ea typeface="Cambria Math" charset="0"/>
                                <a:cs typeface="Cambria Math" charset="0"/>
                              </a:rPr>
                              <m:t>𝜌</m:t>
                            </m:r>
                          </m:e>
                          <m:sub>
                            <m:r>
                              <a:rPr lang="en-US" i="1">
                                <a:latin typeface="Cambria Math" charset="0"/>
                              </a:rPr>
                              <m:t>𝑎</m:t>
                            </m:r>
                          </m:sub>
                        </m:sSub>
                      </m:num>
                      <m:den>
                        <m:r>
                          <a:rPr lang="en-US" i="1">
                            <a:latin typeface="Cambria Math" charset="0"/>
                          </a:rPr>
                          <m:t>𝑝</m:t>
                        </m:r>
                        <m:sSub>
                          <m:sSubPr>
                            <m:ctrlPr>
                              <a:rPr lang="en-US" i="1">
                                <a:latin typeface="Cambria Math" panose="02040503050406030204" pitchFamily="18" charset="0"/>
                              </a:rPr>
                            </m:ctrlPr>
                          </m:sSubPr>
                          <m:e>
                            <m:r>
                              <a:rPr lang="en-US" i="1">
                                <a:latin typeface="Cambria Math" charset="0"/>
                                <a:ea typeface="Cambria Math" charset="0"/>
                                <a:cs typeface="Cambria Math" charset="0"/>
                              </a:rPr>
                              <m:t>∙</m:t>
                            </m:r>
                            <m:r>
                              <a:rPr lang="en-US" i="1">
                                <a:latin typeface="Cambria Math" charset="0"/>
                                <a:ea typeface="Cambria Math" charset="0"/>
                                <a:cs typeface="Cambria Math" charset="0"/>
                              </a:rPr>
                              <m:t>𝜌</m:t>
                            </m:r>
                          </m:e>
                          <m:sub>
                            <m:r>
                              <a:rPr lang="en-US" i="1">
                                <a:latin typeface="Cambria Math" charset="0"/>
                              </a:rPr>
                              <m:t>𝑤</m:t>
                            </m:r>
                          </m:sub>
                        </m:sSub>
                      </m:den>
                    </m:f>
                    <m:f>
                      <m:fPr>
                        <m:ctrlPr>
                          <a:rPr lang="bg-BG" i="1">
                            <a:latin typeface="Cambria Math" panose="02040503050406030204" pitchFamily="18" charset="0"/>
                          </a:rPr>
                        </m:ctrlPr>
                      </m:fPr>
                      <m:num>
                        <m:sSup>
                          <m:sSupPr>
                            <m:ctrlPr>
                              <a:rPr lang="bg-BG" i="1">
                                <a:latin typeface="Cambria Math" panose="02040503050406030204" pitchFamily="18" charset="0"/>
                              </a:rPr>
                            </m:ctrlPr>
                          </m:sSupPr>
                          <m:e>
                            <m:r>
                              <a:rPr lang="bg-BG" i="1">
                                <a:latin typeface="Cambria Math" charset="0"/>
                                <a:ea typeface="Cambria Math" charset="0"/>
                                <a:cs typeface="Cambria Math" charset="0"/>
                              </a:rPr>
                              <m:t>𝜅</m:t>
                            </m:r>
                          </m:e>
                          <m:sup>
                            <m:r>
                              <a:rPr lang="en-US" i="1">
                                <a:latin typeface="Cambria Math" charset="0"/>
                              </a:rPr>
                              <m:t>2</m:t>
                            </m:r>
                          </m:sup>
                        </m:sSup>
                        <m:d>
                          <m:dPr>
                            <m:begChr m:val="["/>
                            <m:endChr m:val="]"/>
                            <m:ctrlPr>
                              <a:rPr lang="en-US" i="1">
                                <a:latin typeface="Cambria Math" panose="02040503050406030204" pitchFamily="18" charset="0"/>
                              </a:rPr>
                            </m:ctrlPr>
                          </m:dPr>
                          <m:e>
                            <m:r>
                              <a:rPr lang="en-US" i="1">
                                <a:latin typeface="Cambria Math" charset="0"/>
                              </a:rPr>
                              <m:t>𝑢</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charset="0"/>
                                      </a:rPr>
                                      <m:t>𝑧</m:t>
                                    </m:r>
                                  </m:e>
                                  <m:sub>
                                    <m:r>
                                      <a:rPr lang="en-US" b="0" i="1" smtClean="0">
                                        <a:latin typeface="Cambria Math" charset="0"/>
                                      </a:rPr>
                                      <m:t>𝑚</m:t>
                                    </m:r>
                                  </m:sub>
                                </m:sSub>
                              </m:e>
                            </m:d>
                          </m:e>
                        </m:d>
                        <m:r>
                          <a:rPr lang="en-US" i="1">
                            <a:latin typeface="Cambria Math" charset="0"/>
                            <a:ea typeface="Cambria Math" charset="0"/>
                            <a:cs typeface="Cambria Math" charset="0"/>
                          </a:rPr>
                          <m:t>∙[</m:t>
                        </m:r>
                        <m:r>
                          <a:rPr lang="en-US" i="1">
                            <a:latin typeface="Cambria Math" charset="0"/>
                            <a:ea typeface="Cambria Math" charset="0"/>
                            <a:cs typeface="Cambria Math" charset="0"/>
                          </a:rPr>
                          <m:t>𝑒</m:t>
                        </m:r>
                        <m:d>
                          <m:dPr>
                            <m:ctrlPr>
                              <a:rPr lang="en-US" i="1">
                                <a:latin typeface="Cambria Math" panose="02040503050406030204" pitchFamily="18" charset="0"/>
                                <a:ea typeface="Cambria Math" charset="0"/>
                                <a:cs typeface="Cambria Math" charset="0"/>
                              </a:rPr>
                            </m:ctrlPr>
                          </m:dPr>
                          <m:e>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𝑧</m:t>
                                </m:r>
                              </m:e>
                              <m:sub>
                                <m:r>
                                  <a:rPr lang="en-US" b="0" i="1" smtClean="0">
                                    <a:latin typeface="Cambria Math" charset="0"/>
                                    <a:ea typeface="Cambria Math" charset="0"/>
                                    <a:cs typeface="Cambria Math" charset="0"/>
                                  </a:rPr>
                                  <m:t>𝑚</m:t>
                                </m:r>
                              </m:sub>
                            </m:sSub>
                          </m:e>
                        </m:d>
                        <m:r>
                          <a:rPr lang="en-US" i="1">
                            <a:latin typeface="Cambria Math" charset="0"/>
                            <a:ea typeface="Cambria Math" charset="0"/>
                            <a:cs typeface="Cambria Math" charset="0"/>
                          </a:rPr>
                          <m:t>−</m:t>
                        </m:r>
                        <m:sSub>
                          <m:sSubPr>
                            <m:ctrlPr>
                              <a:rPr lang="en-US"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𝑒</m:t>
                            </m:r>
                          </m:e>
                          <m:sub>
                            <m:r>
                              <a:rPr lang="en-US" b="0" i="1" smtClean="0">
                                <a:latin typeface="Cambria Math" charset="0"/>
                                <a:ea typeface="Cambria Math" charset="0"/>
                                <a:cs typeface="Cambria Math" charset="0"/>
                              </a:rPr>
                              <m:t>𝑠</m:t>
                            </m:r>
                          </m:sub>
                        </m:sSub>
                        <m:r>
                          <a:rPr lang="en-US" i="1">
                            <a:latin typeface="Cambria Math" charset="0"/>
                            <a:ea typeface="Cambria Math" charset="0"/>
                            <a:cs typeface="Cambria Math" charset="0"/>
                          </a:rPr>
                          <m:t>]</m:t>
                        </m:r>
                      </m:num>
                      <m:den>
                        <m:sSup>
                          <m:sSupPr>
                            <m:ctrlPr>
                              <a:rPr lang="pt-BR" i="1">
                                <a:latin typeface="Cambria Math" panose="02040503050406030204" pitchFamily="18" charset="0"/>
                              </a:rPr>
                            </m:ctrlPr>
                          </m:sSupPr>
                          <m:e>
                            <m:d>
                              <m:dPr>
                                <m:begChr m:val="["/>
                                <m:endChr m:val="]"/>
                                <m:ctrlPr>
                                  <a:rPr lang="pt-BR" i="1">
                                    <a:latin typeface="Cambria Math" panose="02040503050406030204" pitchFamily="18" charset="0"/>
                                  </a:rPr>
                                </m:ctrlPr>
                              </m:dPr>
                              <m:e>
                                <m:r>
                                  <a:rPr lang="en-US" i="1">
                                    <a:latin typeface="Cambria Math" charset="0"/>
                                  </a:rPr>
                                  <m:t>𝑙𝑛</m:t>
                                </m:r>
                                <m:d>
                                  <m:dPr>
                                    <m:ctrlPr>
                                      <a:rPr lang="is-IS" i="1">
                                        <a:latin typeface="Cambria Math" panose="02040503050406030204" pitchFamily="18" charset="0"/>
                                      </a:rPr>
                                    </m:ctrlPr>
                                  </m:dPr>
                                  <m:e>
                                    <m:f>
                                      <m:fPr>
                                        <m:ctrlPr>
                                          <a:rPr lang="bg-BG"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charset="0"/>
                                              </a:rPr>
                                              <m:t>𝑧</m:t>
                                            </m:r>
                                          </m:e>
                                          <m:sub>
                                            <m:r>
                                              <a:rPr lang="en-US" b="0" i="1" smtClean="0">
                                                <a:latin typeface="Cambria Math" charset="0"/>
                                              </a:rPr>
                                              <m:t>𝑚</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𝑧</m:t>
                                            </m:r>
                                          </m:e>
                                          <m:sub>
                                            <m:r>
                                              <a:rPr lang="en-US" i="1">
                                                <a:latin typeface="Cambria Math" charset="0"/>
                                              </a:rPr>
                                              <m:t>𝑑</m:t>
                                            </m:r>
                                          </m:sub>
                                        </m:sSub>
                                      </m:num>
                                      <m:den>
                                        <m:sSub>
                                          <m:sSubPr>
                                            <m:ctrlPr>
                                              <a:rPr lang="en-US" i="1">
                                                <a:latin typeface="Cambria Math" panose="02040503050406030204" pitchFamily="18" charset="0"/>
                                              </a:rPr>
                                            </m:ctrlPr>
                                          </m:sSubPr>
                                          <m:e>
                                            <m:r>
                                              <a:rPr lang="en-US" i="1">
                                                <a:latin typeface="Cambria Math" charset="0"/>
                                              </a:rPr>
                                              <m:t>𝑧</m:t>
                                            </m:r>
                                          </m:e>
                                          <m:sub>
                                            <m:r>
                                              <a:rPr lang="en-US" b="0" i="1" smtClean="0">
                                                <a:latin typeface="Cambria Math" charset="0"/>
                                              </a:rPr>
                                              <m:t>0</m:t>
                                            </m:r>
                                          </m:sub>
                                        </m:sSub>
                                      </m:den>
                                    </m:f>
                                  </m:e>
                                </m:d>
                              </m:e>
                            </m:d>
                          </m:e>
                          <m:sup>
                            <m:r>
                              <a:rPr lang="en-US" i="1">
                                <a:latin typeface="Cambria Math" charset="0"/>
                              </a:rPr>
                              <m:t>2</m:t>
                            </m:r>
                          </m:sup>
                        </m:sSup>
                      </m:den>
                    </m:f>
                  </m:oMath>
                </a14:m>
                <a:endParaRPr lang="en-US" sz="2400" dirty="0"/>
              </a:p>
              <a:p>
                <a:pPr lvl="4"/>
                <a:endParaRPr lang="en-US" sz="1600" dirty="0"/>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xfrm>
                <a:off x="457200" y="1624012"/>
                <a:ext cx="8229600" cy="4525963"/>
              </a:xfrm>
              <a:blipFill rotWithShape="0">
                <a:blip r:embed="rId3"/>
                <a:stretch>
                  <a:fillRect l="-1704" t="-1750"/>
                </a:stretch>
              </a:blipFill>
            </p:spPr>
            <p:txBody>
              <a:bodyPr/>
              <a:lstStyle/>
              <a:p>
                <a:r>
                  <a:rPr lang="en-US">
                    <a:noFill/>
                  </a:rPr>
                  <a:t> </a:t>
                </a:r>
              </a:p>
            </p:txBody>
          </p:sp>
        </mc:Fallback>
      </mc:AlternateContent>
    </p:spTree>
    <p:extLst>
      <p:ext uri="{BB962C8B-B14F-4D97-AF65-F5344CB8AC3E}">
        <p14:creationId xmlns:p14="http://schemas.microsoft.com/office/powerpoint/2010/main" val="2858909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457200" y="228600"/>
            <a:ext cx="8229600" cy="1189038"/>
          </a:xfrm>
          <a:solidFill>
            <a:srgbClr val="92D050"/>
          </a:solidFill>
        </p:spPr>
        <p:txBody>
          <a:bodyPr>
            <a:normAutofit fontScale="90000"/>
          </a:bodyPr>
          <a:lstStyle/>
          <a:p>
            <a:r>
              <a:rPr lang="en-US" altLang="en-US" dirty="0"/>
              <a:t>Evapotranspiration – </a:t>
            </a:r>
            <a:br>
              <a:rPr lang="en-US" altLang="en-US" dirty="0"/>
            </a:br>
            <a:r>
              <a:rPr lang="en-US" altLang="en-US" sz="3600" i="1" dirty="0"/>
              <a:t>Fundamentals</a:t>
            </a:r>
          </a:p>
        </p:txBody>
      </p:sp>
      <p:sp>
        <p:nvSpPr>
          <p:cNvPr id="421891" name="Rectangle 3"/>
          <p:cNvSpPr>
            <a:spLocks noGrp="1" noChangeArrowheads="1"/>
          </p:cNvSpPr>
          <p:nvPr>
            <p:ph type="body" idx="1"/>
          </p:nvPr>
        </p:nvSpPr>
        <p:spPr/>
        <p:txBody>
          <a:bodyPr/>
          <a:lstStyle/>
          <a:p>
            <a:r>
              <a:rPr lang="en-US" altLang="en-US" dirty="0"/>
              <a:t>Flux of water from the land surface </a:t>
            </a:r>
            <a:r>
              <a:rPr lang="en-US" altLang="en-US" dirty="0">
                <a:solidFill>
                  <a:srgbClr val="FF0000"/>
                </a:solidFill>
              </a:rPr>
              <a:t>back to the atmosphere</a:t>
            </a:r>
            <a:endParaRPr lang="en-US" altLang="en-US" dirty="0"/>
          </a:p>
          <a:p>
            <a:pPr lvl="3"/>
            <a:endParaRPr lang="en-US" altLang="en-US" dirty="0"/>
          </a:p>
          <a:p>
            <a:r>
              <a:rPr lang="en-US" altLang="en-US" dirty="0"/>
              <a:t>About </a:t>
            </a:r>
            <a:r>
              <a:rPr lang="en-US" altLang="en-US" dirty="0">
                <a:solidFill>
                  <a:srgbClr val="FF0000"/>
                </a:solidFill>
              </a:rPr>
              <a:t>61%</a:t>
            </a:r>
            <a:r>
              <a:rPr lang="en-US" altLang="en-US" dirty="0"/>
              <a:t> of precipitated water is </a:t>
            </a:r>
            <a:r>
              <a:rPr lang="en-US" altLang="en-US" dirty="0" err="1"/>
              <a:t>evapotranspired</a:t>
            </a:r>
            <a:r>
              <a:rPr lang="en-US" altLang="en-US" dirty="0"/>
              <a:t> back to the atmosphere</a:t>
            </a:r>
          </a:p>
          <a:p>
            <a:pPr lvl="2"/>
            <a:endParaRPr lang="en-US" altLang="en-US" dirty="0"/>
          </a:p>
          <a:p>
            <a:r>
              <a:rPr lang="en-US" altLang="en-US" i="1" dirty="0">
                <a:solidFill>
                  <a:srgbClr val="FF0000"/>
                </a:solidFill>
              </a:rPr>
              <a:t>Evaporation</a:t>
            </a:r>
            <a:r>
              <a:rPr lang="en-US" altLang="en-US" i="1" dirty="0"/>
              <a:t> </a:t>
            </a:r>
            <a:r>
              <a:rPr lang="en-US" altLang="en-US" dirty="0"/>
              <a:t>and </a:t>
            </a:r>
            <a:r>
              <a:rPr lang="en-US" altLang="en-US" i="1" dirty="0">
                <a:solidFill>
                  <a:srgbClr val="FF0000"/>
                </a:solidFill>
              </a:rPr>
              <a:t>Transpiration</a:t>
            </a:r>
            <a:r>
              <a:rPr lang="en-US" altLang="en-US" i="1" dirty="0"/>
              <a:t> </a:t>
            </a:r>
            <a:r>
              <a:rPr lang="en-US" altLang="en-US" dirty="0"/>
              <a:t>are both driven by energy from the sun</a:t>
            </a:r>
          </a:p>
        </p:txBody>
      </p:sp>
      <p:sp>
        <p:nvSpPr>
          <p:cNvPr id="5" name="Rectangle 4">
            <a:extLst>
              <a:ext uri="{FF2B5EF4-FFF2-40B4-BE49-F238E27FC236}">
                <a16:creationId xmlns:a16="http://schemas.microsoft.com/office/drawing/2014/main" id="{74DEAADF-BF75-944B-A90C-DBF9F3A2D6CA}"/>
              </a:ext>
            </a:extLst>
          </p:cNvPr>
          <p:cNvSpPr/>
          <p:nvPr/>
        </p:nvSpPr>
        <p:spPr>
          <a:xfrm>
            <a:off x="6705600" y="1600200"/>
            <a:ext cx="3048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23847CF-D5D1-9843-A8EB-48107A6F525E}"/>
              </a:ext>
            </a:extLst>
          </p:cNvPr>
          <p:cNvSpPr/>
          <p:nvPr/>
        </p:nvSpPr>
        <p:spPr>
          <a:xfrm>
            <a:off x="-1066800" y="2133600"/>
            <a:ext cx="480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DFFE3BCB-D4D7-9042-842E-2E4AD7E9BAFF}"/>
              </a:ext>
            </a:extLst>
          </p:cNvPr>
          <p:cNvSpPr/>
          <p:nvPr/>
        </p:nvSpPr>
        <p:spPr>
          <a:xfrm>
            <a:off x="1905000" y="2980732"/>
            <a:ext cx="914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1F82CE67-9ACA-6A45-AD53-5FBEF9DB51BB}"/>
              </a:ext>
            </a:extLst>
          </p:cNvPr>
          <p:cNvSpPr/>
          <p:nvPr/>
        </p:nvSpPr>
        <p:spPr>
          <a:xfrm>
            <a:off x="838200" y="4588984"/>
            <a:ext cx="2133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2DF509E-B649-C74E-B906-936761DEE736}"/>
              </a:ext>
            </a:extLst>
          </p:cNvPr>
          <p:cNvSpPr/>
          <p:nvPr/>
        </p:nvSpPr>
        <p:spPr>
          <a:xfrm>
            <a:off x="3626386" y="4588984"/>
            <a:ext cx="2241014"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0492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solidFill>
            <a:srgbClr val="FFC000"/>
          </a:solidFill>
        </p:spPr>
        <p:txBody>
          <a:bodyPr>
            <a:normAutofit fontScale="90000"/>
          </a:bodyPr>
          <a:lstStyle/>
          <a:p>
            <a:r>
              <a:rPr lang="en-US" sz="4000" dirty="0"/>
              <a:t>Evaporation &amp; Heat-Exchange Processes</a:t>
            </a:r>
            <a:br>
              <a:rPr lang="en-US" sz="4000" dirty="0"/>
            </a:br>
            <a:r>
              <a:rPr lang="en-US" sz="3100" i="1" dirty="0"/>
              <a:t>2. Evaporation as a Diffusive Process</a:t>
            </a:r>
          </a:p>
        </p:txBody>
      </p:sp>
      <mc:AlternateContent xmlns:mc="http://schemas.openxmlformats.org/markup-compatibility/2006" xmlns:a14="http://schemas.microsoft.com/office/drawing/2010/main">
        <mc:Choice Requires="a14">
          <p:sp>
            <p:nvSpPr>
              <p:cNvPr id="9" name="Content Placeholder 8"/>
              <p:cNvSpPr>
                <a:spLocks noGrp="1"/>
              </p:cNvSpPr>
              <p:nvPr>
                <p:ph idx="1"/>
              </p:nvPr>
            </p:nvSpPr>
            <p:spPr>
              <a:xfrm>
                <a:off x="457200" y="1624012"/>
                <a:ext cx="8229600" cy="4525963"/>
              </a:xfrm>
            </p:spPr>
            <p:txBody>
              <a:bodyPr>
                <a:normAutofit/>
              </a:bodyPr>
              <a:lstStyle/>
              <a:p>
                <a:r>
                  <a:rPr lang="en-US" sz="2800" dirty="0"/>
                  <a:t>And, with the several constants involved, we can simplify to this as a function of </a:t>
                </a:r>
                <a:r>
                  <a:rPr lang="en-US" sz="2800" i="1" dirty="0" err="1">
                    <a:latin typeface="Times New Roman" charset="0"/>
                    <a:ea typeface="Times New Roman" charset="0"/>
                    <a:cs typeface="Times New Roman" charset="0"/>
                  </a:rPr>
                  <a:t>z</a:t>
                </a:r>
                <a:r>
                  <a:rPr lang="en-US" sz="2800" i="1" baseline="-25000" dirty="0" err="1">
                    <a:latin typeface="Times New Roman" charset="0"/>
                    <a:ea typeface="Times New Roman" charset="0"/>
                    <a:cs typeface="Times New Roman" charset="0"/>
                  </a:rPr>
                  <a:t>m</a:t>
                </a:r>
                <a:r>
                  <a:rPr lang="en-US" sz="2800" dirty="0"/>
                  <a:t> and saturated vapor pressure at the surface (</a:t>
                </a:r>
                <a:r>
                  <a:rPr lang="en-US" sz="2800" i="1" dirty="0" err="1">
                    <a:latin typeface="Times New Roman" charset="0"/>
                    <a:ea typeface="Times New Roman" charset="0"/>
                    <a:cs typeface="Times New Roman" charset="0"/>
                  </a:rPr>
                  <a:t>e</a:t>
                </a:r>
                <a:r>
                  <a:rPr lang="en-US" sz="2800" i="1" baseline="-25000" dirty="0" err="1">
                    <a:latin typeface="Times New Roman" charset="0"/>
                    <a:ea typeface="Times New Roman" charset="0"/>
                    <a:cs typeface="Times New Roman" charset="0"/>
                  </a:rPr>
                  <a:t>s</a:t>
                </a:r>
                <a:r>
                  <a:rPr lang="en-US" sz="2800" dirty="0"/>
                  <a:t>*): </a:t>
                </a:r>
              </a:p>
              <a:p>
                <a:pPr marL="0" indent="0">
                  <a:buNone/>
                </a:pPr>
                <a14:m>
                  <m:oMathPara xmlns:m="http://schemas.openxmlformats.org/officeDocument/2006/math">
                    <m:oMathParaPr>
                      <m:jc m:val="centerGroup"/>
                    </m:oMathParaPr>
                    <m:oMath xmlns:m="http://schemas.openxmlformats.org/officeDocument/2006/math">
                      <m:r>
                        <a:rPr lang="en-US" sz="2400" i="1" smtClean="0">
                          <a:latin typeface="Cambria Math" charset="0"/>
                        </a:rPr>
                        <m:t>𝐸</m:t>
                      </m:r>
                      <m:r>
                        <a:rPr lang="en-US" sz="2400" b="0" i="1" smtClean="0">
                          <a:latin typeface="Cambria Math" charset="0"/>
                        </a:rPr>
                        <m:t>=1.20</m:t>
                      </m:r>
                      <m:r>
                        <a:rPr lang="en-US" sz="2400" b="0" i="1" smtClean="0">
                          <a:latin typeface="Cambria Math" charset="0"/>
                        </a:rPr>
                        <m:t>𝑥</m:t>
                      </m:r>
                      <m:sSup>
                        <m:sSupPr>
                          <m:ctrlPr>
                            <a:rPr lang="en-US" sz="2400" b="0" i="1" smtClean="0">
                              <a:latin typeface="Cambria Math" panose="02040503050406030204" pitchFamily="18" charset="0"/>
                            </a:rPr>
                          </m:ctrlPr>
                        </m:sSupPr>
                        <m:e>
                          <m:r>
                            <a:rPr lang="en-US" sz="2400" b="0" i="1" smtClean="0">
                              <a:latin typeface="Cambria Math" charset="0"/>
                            </a:rPr>
                            <m:t>10</m:t>
                          </m:r>
                        </m:e>
                        <m:sup>
                          <m:r>
                            <a:rPr lang="en-US" sz="2400" b="0" i="1" smtClean="0">
                              <a:latin typeface="Cambria Math" charset="0"/>
                            </a:rPr>
                            <m:t>−6</m:t>
                          </m:r>
                        </m:sup>
                      </m:sSup>
                      <m:f>
                        <m:fPr>
                          <m:ctrlPr>
                            <a:rPr lang="bg-BG" sz="2400" b="0" i="1" smtClean="0">
                              <a:latin typeface="Cambria Math" panose="02040503050406030204" pitchFamily="18" charset="0"/>
                            </a:rPr>
                          </m:ctrlPr>
                        </m:fPr>
                        <m:num>
                          <m:r>
                            <a:rPr lang="en-US" sz="2400" b="0" i="1" smtClean="0">
                              <a:latin typeface="Cambria Math" charset="0"/>
                            </a:rPr>
                            <m:t>𝑢</m:t>
                          </m:r>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𝑧</m:t>
                              </m:r>
                            </m:e>
                            <m:sub>
                              <m:r>
                                <a:rPr lang="en-US" sz="2400" b="0" i="1" smtClean="0">
                                  <a:latin typeface="Cambria Math" charset="0"/>
                                </a:rPr>
                                <m:t>𝑚</m:t>
                              </m:r>
                            </m:sub>
                          </m:sSub>
                          <m:r>
                            <a:rPr lang="en-US" sz="2400" b="0" i="1" smtClean="0">
                              <a:latin typeface="Cambria Math" charset="0"/>
                            </a:rPr>
                            <m:t>)</m:t>
                          </m:r>
                          <m:r>
                            <a:rPr lang="en-US" sz="2400" b="0" i="1" smtClean="0">
                              <a:latin typeface="Cambria Math" charset="0"/>
                              <a:ea typeface="Cambria Math" charset="0"/>
                              <a:cs typeface="Cambria Math" charset="0"/>
                            </a:rPr>
                            <m:t>∙[</m:t>
                          </m:r>
                          <m:sSubSup>
                            <m:sSubSupPr>
                              <m:ctrlPr>
                                <a:rPr lang="en-US" sz="2400" b="0" i="1" smtClean="0">
                                  <a:latin typeface="Cambria Math" panose="02040503050406030204" pitchFamily="18" charset="0"/>
                                  <a:ea typeface="Cambria Math" charset="0"/>
                                  <a:cs typeface="Cambria Math" charset="0"/>
                                </a:rPr>
                              </m:ctrlPr>
                            </m:sSubSupPr>
                            <m:e>
                              <m:r>
                                <a:rPr lang="en-US" sz="2400" b="0" i="1" smtClean="0">
                                  <a:latin typeface="Cambria Math" charset="0"/>
                                  <a:ea typeface="Cambria Math" charset="0"/>
                                  <a:cs typeface="Cambria Math" charset="0"/>
                                </a:rPr>
                                <m:t>𝑒</m:t>
                              </m:r>
                            </m:e>
                            <m:sub>
                              <m:r>
                                <a:rPr lang="en-US" sz="2400" b="0" i="1" smtClean="0">
                                  <a:latin typeface="Cambria Math" charset="0"/>
                                  <a:ea typeface="Cambria Math" charset="0"/>
                                  <a:cs typeface="Cambria Math" charset="0"/>
                                </a:rPr>
                                <m:t>𝑠</m:t>
                              </m:r>
                            </m:sub>
                            <m:sup>
                              <m:r>
                                <a:rPr lang="en-US" sz="2400" b="0" i="1" smtClean="0">
                                  <a:latin typeface="Cambria Math" charset="0"/>
                                  <a:ea typeface="Cambria Math" charset="0"/>
                                  <a:cs typeface="Cambria Math" charset="0"/>
                                </a:rPr>
                                <m:t>∗</m:t>
                              </m:r>
                            </m:sup>
                          </m:sSubSup>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𝑒</m:t>
                          </m:r>
                          <m:d>
                            <m:dPr>
                              <m:ctrlPr>
                                <a:rPr lang="en-US" sz="2400" b="0" i="1" smtClean="0">
                                  <a:latin typeface="Cambria Math" panose="02040503050406030204" pitchFamily="18" charset="0"/>
                                  <a:ea typeface="Cambria Math" charset="0"/>
                                  <a:cs typeface="Cambria Math" charset="0"/>
                                </a:rPr>
                              </m:ctrlPr>
                            </m:dPr>
                            <m:e>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𝑧</m:t>
                                  </m:r>
                                </m:e>
                                <m:sub>
                                  <m:r>
                                    <a:rPr lang="en-US" sz="2400" b="0" i="1" smtClean="0">
                                      <a:latin typeface="Cambria Math" charset="0"/>
                                      <a:ea typeface="Cambria Math" charset="0"/>
                                      <a:cs typeface="Cambria Math" charset="0"/>
                                    </a:rPr>
                                    <m:t>𝑚</m:t>
                                  </m:r>
                                </m:sub>
                              </m:sSub>
                            </m:e>
                          </m:d>
                          <m:r>
                            <a:rPr lang="en-US" sz="2400" b="0" i="1" smtClean="0">
                              <a:latin typeface="Cambria Math" charset="0"/>
                              <a:ea typeface="Cambria Math" charset="0"/>
                              <a:cs typeface="Cambria Math" charset="0"/>
                            </a:rPr>
                            <m:t>]</m:t>
                          </m:r>
                        </m:num>
                        <m:den>
                          <m:sSup>
                            <m:sSupPr>
                              <m:ctrlPr>
                                <a:rPr lang="pt-BR" sz="2400" b="0" i="1" smtClean="0">
                                  <a:latin typeface="Cambria Math" panose="02040503050406030204" pitchFamily="18" charset="0"/>
                                </a:rPr>
                              </m:ctrlPr>
                            </m:sSupPr>
                            <m:e>
                              <m:d>
                                <m:dPr>
                                  <m:begChr m:val="["/>
                                  <m:endChr m:val="]"/>
                                  <m:ctrlPr>
                                    <a:rPr lang="pt-BR" sz="2400" i="1">
                                      <a:latin typeface="Cambria Math" panose="02040503050406030204" pitchFamily="18" charset="0"/>
                                    </a:rPr>
                                  </m:ctrlPr>
                                </m:dPr>
                                <m:e>
                                  <m:r>
                                    <a:rPr lang="en-US" sz="2400" i="1">
                                      <a:latin typeface="Cambria Math" charset="0"/>
                                    </a:rPr>
                                    <m:t>𝑙𝑛</m:t>
                                  </m:r>
                                  <m:d>
                                    <m:dPr>
                                      <m:ctrlPr>
                                        <a:rPr lang="is-IS" sz="2400" i="1">
                                          <a:latin typeface="Cambria Math" panose="02040503050406030204" pitchFamily="18" charset="0"/>
                                        </a:rPr>
                                      </m:ctrlPr>
                                    </m:dPr>
                                    <m:e>
                                      <m:f>
                                        <m:fPr>
                                          <m:ctrlPr>
                                            <a:rPr lang="bg-BG"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charset="0"/>
                                                </a:rPr>
                                                <m:t>𝑧</m:t>
                                              </m:r>
                                            </m:e>
                                            <m:sub>
                                              <m:r>
                                                <a:rPr lang="en-US" sz="2400" b="0" i="1" smtClean="0">
                                                  <a:latin typeface="Cambria Math" charset="0"/>
                                                </a:rPr>
                                                <m:t>𝑚</m:t>
                                              </m:r>
                                            </m:sub>
                                          </m:sSub>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𝑧</m:t>
                                              </m:r>
                                            </m:e>
                                            <m:sub>
                                              <m:r>
                                                <a:rPr lang="en-US" sz="2400" i="1">
                                                  <a:latin typeface="Cambria Math" charset="0"/>
                                                </a:rPr>
                                                <m:t>𝑑</m:t>
                                              </m:r>
                                            </m:sub>
                                          </m:sSub>
                                        </m:num>
                                        <m:den>
                                          <m:sSub>
                                            <m:sSubPr>
                                              <m:ctrlPr>
                                                <a:rPr lang="en-US" sz="2400" i="1">
                                                  <a:latin typeface="Cambria Math" panose="02040503050406030204" pitchFamily="18" charset="0"/>
                                                </a:rPr>
                                              </m:ctrlPr>
                                            </m:sSubPr>
                                            <m:e>
                                              <m:r>
                                                <a:rPr lang="en-US" sz="2400" i="1">
                                                  <a:latin typeface="Cambria Math" charset="0"/>
                                                </a:rPr>
                                                <m:t>𝑧</m:t>
                                              </m:r>
                                            </m:e>
                                            <m:sub>
                                              <m:r>
                                                <a:rPr lang="en-US" sz="2400" b="0" i="1" smtClean="0">
                                                  <a:latin typeface="Cambria Math" charset="0"/>
                                                </a:rPr>
                                                <m:t>0</m:t>
                                              </m:r>
                                            </m:sub>
                                          </m:sSub>
                                        </m:den>
                                      </m:f>
                                    </m:e>
                                  </m:d>
                                </m:e>
                              </m:d>
                            </m:e>
                            <m:sup>
                              <m:r>
                                <a:rPr lang="en-US" sz="2400" b="0" i="1" smtClean="0">
                                  <a:latin typeface="Cambria Math" charset="0"/>
                                </a:rPr>
                                <m:t>2</m:t>
                              </m:r>
                            </m:sup>
                          </m:sSup>
                        </m:den>
                      </m:f>
                    </m:oMath>
                  </m:oMathPara>
                </a14:m>
                <a:endParaRPr lang="en-US" sz="2400" b="0" dirty="0"/>
              </a:p>
              <a:p>
                <a:r>
                  <a:rPr lang="en-US" sz="2800" dirty="0"/>
                  <a:t>We can also define a water-vapor transfer coefficient, </a:t>
                </a:r>
                <a:r>
                  <a:rPr lang="en-US" sz="2800" i="1" dirty="0">
                    <a:latin typeface="Times New Roman" charset="0"/>
                    <a:ea typeface="Times New Roman" charset="0"/>
                    <a:cs typeface="Times New Roman" charset="0"/>
                  </a:rPr>
                  <a:t>K</a:t>
                </a:r>
                <a:r>
                  <a:rPr lang="en-US" sz="2800" i="1" baseline="-25000" dirty="0">
                    <a:latin typeface="Times New Roman" charset="0"/>
                    <a:ea typeface="Times New Roman" charset="0"/>
                    <a:cs typeface="Times New Roman" charset="0"/>
                  </a:rPr>
                  <a:t>E</a:t>
                </a:r>
                <a:r>
                  <a:rPr lang="en-US" sz="2800" dirty="0"/>
                  <a:t> to then show that:</a:t>
                </a:r>
              </a:p>
              <a:p>
                <a:pPr lvl="1"/>
                <a:endParaRPr lang="en-US" dirty="0"/>
              </a:p>
              <a:p>
                <a:pPr lvl="1"/>
                <a:r>
                  <a:rPr lang="en-US" dirty="0"/>
                  <a:t>Thus, </a:t>
                </a:r>
                <a:r>
                  <a:rPr lang="en-US" i="1" dirty="0">
                    <a:latin typeface="Times New Roman" charset="0"/>
                    <a:ea typeface="Times New Roman" charset="0"/>
                    <a:cs typeface="Times New Roman" charset="0"/>
                  </a:rPr>
                  <a:t>E</a:t>
                </a:r>
                <a:r>
                  <a:rPr lang="en-US" dirty="0"/>
                  <a:t> ∝ </a:t>
                </a:r>
                <a:r>
                  <a:rPr lang="en-US" i="1" dirty="0">
                    <a:latin typeface="Times New Roman" charset="0"/>
                    <a:ea typeface="Times New Roman" charset="0"/>
                    <a:cs typeface="Times New Roman" charset="0"/>
                  </a:rPr>
                  <a:t>e,</a:t>
                </a:r>
                <a:r>
                  <a:rPr lang="en-US" dirty="0"/>
                  <a:t> </a:t>
                </a:r>
                <a:r>
                  <a:rPr lang="en-US" i="1" dirty="0">
                    <a:latin typeface="Times New Roman" charset="0"/>
                    <a:ea typeface="Times New Roman" charset="0"/>
                    <a:cs typeface="Times New Roman" charset="0"/>
                  </a:rPr>
                  <a:t>u</a:t>
                </a:r>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xfrm>
                <a:off x="457200" y="1624012"/>
                <a:ext cx="8229600" cy="4525963"/>
              </a:xfrm>
              <a:blipFill rotWithShape="0">
                <a:blip r:embed="rId3"/>
                <a:stretch>
                  <a:fillRect l="-1333" t="-1211" r="-2370" b="-1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D6F2AFD-B25F-0D41-89A9-9D3CCE547557}"/>
                  </a:ext>
                </a:extLst>
              </p:cNvPr>
              <p:cNvSpPr txBox="1"/>
              <p:nvPr/>
            </p:nvSpPr>
            <p:spPr>
              <a:xfrm>
                <a:off x="3734526" y="5105400"/>
                <a:ext cx="4570547"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𝐾</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sub>
                      </m:s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𝑢</m:t>
                      </m:r>
                      <m:d>
                        <m:d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𝑧</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𝑚</m:t>
                              </m:r>
                            </m:sub>
                          </m:sSub>
                        </m:e>
                      </m:d>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𝑒</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𝑠</m:t>
                          </m:r>
                        </m:sub>
                      </m:s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𝑒</m:t>
                      </m:r>
                      <m:d>
                        <m:d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𝑧</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𝑚</m:t>
                              </m:r>
                            </m:sub>
                          </m:sSub>
                        </m:e>
                      </m:d>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2" name="TextBox 1">
                <a:extLst>
                  <a:ext uri="{FF2B5EF4-FFF2-40B4-BE49-F238E27FC236}">
                    <a16:creationId xmlns:a16="http://schemas.microsoft.com/office/drawing/2014/main" id="{CD6F2AFD-B25F-0D41-89A9-9D3CCE547557}"/>
                  </a:ext>
                </a:extLst>
              </p:cNvPr>
              <p:cNvSpPr txBox="1">
                <a:spLocks noRot="1" noChangeAspect="1" noMove="1" noResize="1" noEditPoints="1" noAdjustHandles="1" noChangeArrowheads="1" noChangeShapeType="1" noTextEdit="1"/>
              </p:cNvSpPr>
              <p:nvPr/>
            </p:nvSpPr>
            <p:spPr>
              <a:xfrm>
                <a:off x="3734526" y="5105400"/>
                <a:ext cx="4570547" cy="430887"/>
              </a:xfrm>
              <a:prstGeom prst="rect">
                <a:avLst/>
              </a:prstGeom>
              <a:blipFill>
                <a:blip r:embed="rId4"/>
                <a:stretch>
                  <a:fillRect l="-1389" t="-2941" r="-2500" b="-35294"/>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7CD4FCF8-C075-F84D-A32E-60D945E66A24}"/>
              </a:ext>
            </a:extLst>
          </p:cNvPr>
          <p:cNvSpPr/>
          <p:nvPr/>
        </p:nvSpPr>
        <p:spPr>
          <a:xfrm>
            <a:off x="3543300" y="5105400"/>
            <a:ext cx="5143500" cy="701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2073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solidFill>
            <a:srgbClr val="FFC000"/>
          </a:solidFill>
        </p:spPr>
        <p:txBody>
          <a:bodyPr>
            <a:normAutofit fontScale="90000"/>
          </a:bodyPr>
          <a:lstStyle/>
          <a:p>
            <a:r>
              <a:rPr lang="en-US" sz="4000" dirty="0"/>
              <a:t>Evaporation &amp; Heat-Exchange Processes</a:t>
            </a:r>
            <a:br>
              <a:rPr lang="en-US" sz="4000" dirty="0"/>
            </a:br>
            <a:r>
              <a:rPr lang="en-US" sz="3100" i="1" dirty="0"/>
              <a:t>3. Latent Heat Exchange</a:t>
            </a:r>
          </a:p>
        </p:txBody>
      </p:sp>
      <mc:AlternateContent xmlns:mc="http://schemas.openxmlformats.org/markup-compatibility/2006" xmlns:a14="http://schemas.microsoft.com/office/drawing/2010/main">
        <mc:Choice Requires="a14">
          <p:sp>
            <p:nvSpPr>
              <p:cNvPr id="9" name="Content Placeholder 8"/>
              <p:cNvSpPr>
                <a:spLocks noGrp="1"/>
              </p:cNvSpPr>
              <p:nvPr>
                <p:ph idx="1"/>
              </p:nvPr>
            </p:nvSpPr>
            <p:spPr>
              <a:xfrm>
                <a:off x="457200" y="1624012"/>
                <a:ext cx="8229600" cy="4525963"/>
              </a:xfrm>
            </p:spPr>
            <p:txBody>
              <a:bodyPr>
                <a:normAutofit/>
              </a:bodyPr>
              <a:lstStyle/>
              <a:p>
                <a:r>
                  <a:rPr lang="en-US" sz="2800" dirty="0"/>
                  <a:t>Recall:  </a:t>
                </a:r>
                <a14:m>
                  <m:oMath xmlns:m="http://schemas.openxmlformats.org/officeDocument/2006/math">
                    <m:r>
                      <a:rPr lang="en-US" sz="2800" i="1" smtClean="0">
                        <a:latin typeface="Cambria Math" charset="0"/>
                        <a:ea typeface="Cambria Math" charset="0"/>
                        <a:cs typeface="Cambria Math" charset="0"/>
                      </a:rPr>
                      <m:t>𝜆</m:t>
                    </m:r>
                    <m:r>
                      <a:rPr lang="en-US" sz="2800" b="0" i="1" smtClean="0">
                        <a:latin typeface="Cambria Math" charset="0"/>
                        <a:ea typeface="Cambria Math" charset="0"/>
                        <a:cs typeface="Cambria Math" charset="0"/>
                      </a:rPr>
                      <m:t>𝐸</m:t>
                    </m:r>
                    <m:r>
                      <a:rPr lang="en-US" sz="2800" b="0" i="1" smtClean="0">
                        <a:latin typeface="Cambria Math" charset="0"/>
                        <a:ea typeface="Cambria Math" charset="0"/>
                        <a:cs typeface="Cambria Math" charset="0"/>
                      </a:rPr>
                      <m:t>=</m:t>
                    </m:r>
                    <m:sSub>
                      <m:sSubPr>
                        <m:ctrlPr>
                          <a:rPr lang="en-US" sz="2800" b="0" i="1" smtClean="0">
                            <a:latin typeface="Cambria Math" panose="02040503050406030204" pitchFamily="18" charset="0"/>
                            <a:ea typeface="Cambria Math" charset="0"/>
                            <a:cs typeface="Cambria Math" charset="0"/>
                          </a:rPr>
                        </m:ctrlPr>
                      </m:sSubPr>
                      <m:e>
                        <m:r>
                          <a:rPr lang="en-US" sz="2800" b="0" i="1" smtClean="0">
                            <a:latin typeface="Cambria Math" charset="0"/>
                            <a:ea typeface="Cambria Math" charset="0"/>
                            <a:cs typeface="Cambria Math" charset="0"/>
                          </a:rPr>
                          <m:t>𝜌</m:t>
                        </m:r>
                      </m:e>
                      <m:sub>
                        <m:r>
                          <a:rPr lang="en-US" sz="2800" b="0" i="1" smtClean="0">
                            <a:latin typeface="Cambria Math" charset="0"/>
                            <a:ea typeface="Cambria Math" charset="0"/>
                            <a:cs typeface="Cambria Math" charset="0"/>
                          </a:rPr>
                          <m:t>𝑤</m:t>
                        </m:r>
                      </m:sub>
                    </m:sSub>
                    <m:r>
                      <a:rPr lang="en-US" sz="2800" b="0" i="1" smtClean="0">
                        <a:latin typeface="Cambria Math" charset="0"/>
                        <a:ea typeface="Cambria Math" charset="0"/>
                        <a:cs typeface="Cambria Math" charset="0"/>
                      </a:rPr>
                      <m:t>∙</m:t>
                    </m:r>
                    <m:sSub>
                      <m:sSubPr>
                        <m:ctrlPr>
                          <a:rPr lang="en-US" sz="2800" b="0" i="1" smtClean="0">
                            <a:latin typeface="Cambria Math" panose="02040503050406030204" pitchFamily="18" charset="0"/>
                            <a:ea typeface="Cambria Math" charset="0"/>
                            <a:cs typeface="Cambria Math" charset="0"/>
                          </a:rPr>
                        </m:ctrlPr>
                      </m:sSubPr>
                      <m:e>
                        <m:r>
                          <a:rPr lang="en-US" sz="2800" b="0" i="1" smtClean="0">
                            <a:latin typeface="Cambria Math" charset="0"/>
                            <a:ea typeface="Cambria Math" charset="0"/>
                            <a:cs typeface="Cambria Math" charset="0"/>
                          </a:rPr>
                          <m:t>𝜆</m:t>
                        </m:r>
                      </m:e>
                      <m:sub>
                        <m:r>
                          <a:rPr lang="en-US" sz="2800" b="0" i="1" smtClean="0">
                            <a:latin typeface="Cambria Math" charset="0"/>
                            <a:ea typeface="Cambria Math" charset="0"/>
                            <a:cs typeface="Cambria Math" charset="0"/>
                          </a:rPr>
                          <m:t>𝑣</m:t>
                        </m:r>
                      </m:sub>
                    </m:sSub>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𝐸</m:t>
                    </m:r>
                  </m:oMath>
                </a14:m>
                <a:endParaRPr lang="en-US" sz="2400" b="0" dirty="0"/>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xfrm>
                <a:off x="457200" y="1624012"/>
                <a:ext cx="8229600" cy="4525963"/>
              </a:xfrm>
              <a:blipFill rotWithShape="0">
                <a:blip r:embed="rId3"/>
                <a:stretch>
                  <a:fillRect l="-1333" t="-1211"/>
                </a:stretch>
              </a:blipFill>
            </p:spPr>
            <p:txBody>
              <a:bodyPr/>
              <a:lstStyle/>
              <a:p>
                <a:r>
                  <a:rPr lang="en-US">
                    <a:noFill/>
                  </a:rPr>
                  <a:t> </a:t>
                </a:r>
              </a:p>
            </p:txBody>
          </p:sp>
        </mc:Fallback>
      </mc:AlternateContent>
      <p:pic>
        <p:nvPicPr>
          <p:cNvPr id="21" name="Picture 2" descr="water_temp_change_fi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33400" y="2187575"/>
            <a:ext cx="6553200" cy="4594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2" name="Text Box 4"/>
          <p:cNvSpPr txBox="1">
            <a:spLocks noChangeArrowheads="1"/>
          </p:cNvSpPr>
          <p:nvPr/>
        </p:nvSpPr>
        <p:spPr bwMode="auto">
          <a:xfrm>
            <a:off x="2971800" y="3917950"/>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8000"/>
                </a:solidFill>
                <a:effectLst/>
                <a:uLnTx/>
                <a:uFillTx/>
                <a:latin typeface="Calibri"/>
                <a:ea typeface="+mn-ea"/>
                <a:cs typeface="+mn-cs"/>
              </a:rPr>
              <a:t>Latent Heat of Vaporization</a:t>
            </a:r>
          </a:p>
        </p:txBody>
      </p:sp>
      <p:sp>
        <p:nvSpPr>
          <p:cNvPr id="23" name="AutoShape 5"/>
          <p:cNvSpPr>
            <a:spLocks/>
          </p:cNvSpPr>
          <p:nvPr/>
        </p:nvSpPr>
        <p:spPr bwMode="auto">
          <a:xfrm>
            <a:off x="5935663" y="3155950"/>
            <a:ext cx="84137" cy="1981200"/>
          </a:xfrm>
          <a:prstGeom prst="leftBrace">
            <a:avLst>
              <a:gd name="adj1" fmla="val 196228"/>
              <a:gd name="adj2" fmla="val 50000"/>
            </a:avLst>
          </a:prstGeom>
          <a:noFill/>
          <a:ln w="508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 Box 6"/>
          <p:cNvSpPr txBox="1">
            <a:spLocks noChangeArrowheads="1"/>
          </p:cNvSpPr>
          <p:nvPr/>
        </p:nvSpPr>
        <p:spPr bwMode="auto">
          <a:xfrm>
            <a:off x="2590800" y="5518150"/>
            <a:ext cx="332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Calibri"/>
                <a:ea typeface="+mn-ea"/>
                <a:cs typeface="+mn-cs"/>
              </a:rPr>
              <a:t>Latent Heat of Fusion (melting)</a:t>
            </a:r>
          </a:p>
        </p:txBody>
      </p:sp>
      <p:sp>
        <p:nvSpPr>
          <p:cNvPr id="25" name="AutoShape 7"/>
          <p:cNvSpPr>
            <a:spLocks/>
          </p:cNvSpPr>
          <p:nvPr/>
        </p:nvSpPr>
        <p:spPr bwMode="auto">
          <a:xfrm>
            <a:off x="2506663" y="5594350"/>
            <a:ext cx="84137" cy="304800"/>
          </a:xfrm>
          <a:prstGeom prst="rightBrace">
            <a:avLst>
              <a:gd name="adj1" fmla="val 30189"/>
              <a:gd name="adj2" fmla="val 50000"/>
            </a:avLst>
          </a:prstGeom>
          <a:noFill/>
          <a:ln w="508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Line 8"/>
          <p:cNvSpPr>
            <a:spLocks noChangeShapeType="1"/>
          </p:cNvSpPr>
          <p:nvPr/>
        </p:nvSpPr>
        <p:spPr bwMode="auto">
          <a:xfrm>
            <a:off x="6324600" y="3155950"/>
            <a:ext cx="2286000" cy="0"/>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Line 9"/>
          <p:cNvSpPr>
            <a:spLocks noChangeShapeType="1"/>
          </p:cNvSpPr>
          <p:nvPr/>
        </p:nvSpPr>
        <p:spPr bwMode="auto">
          <a:xfrm>
            <a:off x="2362200" y="5638800"/>
            <a:ext cx="6248400" cy="0"/>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 Box 10"/>
          <p:cNvSpPr txBox="1">
            <a:spLocks noChangeArrowheads="1"/>
          </p:cNvSpPr>
          <p:nvPr/>
        </p:nvSpPr>
        <p:spPr bwMode="auto">
          <a:xfrm>
            <a:off x="7086600" y="2386013"/>
            <a:ext cx="8985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dirty="0">
                <a:ln>
                  <a:noFill/>
                </a:ln>
                <a:solidFill>
                  <a:srgbClr val="0070C0"/>
                </a:solidFill>
                <a:effectLst/>
                <a:uLnTx/>
                <a:uFillTx/>
                <a:latin typeface="Calibri"/>
                <a:ea typeface="+mn-ea"/>
                <a:cs typeface="+mn-cs"/>
              </a:rPr>
              <a:t>vapor</a:t>
            </a:r>
          </a:p>
        </p:txBody>
      </p:sp>
      <p:sp>
        <p:nvSpPr>
          <p:cNvPr id="29" name="Text Box 11"/>
          <p:cNvSpPr txBox="1">
            <a:spLocks noChangeArrowheads="1"/>
          </p:cNvSpPr>
          <p:nvPr/>
        </p:nvSpPr>
        <p:spPr bwMode="auto">
          <a:xfrm>
            <a:off x="7170737" y="3957895"/>
            <a:ext cx="898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0070C0"/>
                </a:solidFill>
                <a:effectLst/>
                <a:uLnTx/>
                <a:uFillTx/>
                <a:latin typeface="Calibri"/>
                <a:ea typeface="+mn-ea"/>
                <a:cs typeface="+mn-cs"/>
              </a:rPr>
              <a:t>liquid</a:t>
            </a:r>
          </a:p>
        </p:txBody>
      </p:sp>
      <p:sp>
        <p:nvSpPr>
          <p:cNvPr id="30" name="Text Box 12"/>
          <p:cNvSpPr txBox="1">
            <a:spLocks noChangeArrowheads="1"/>
          </p:cNvSpPr>
          <p:nvPr/>
        </p:nvSpPr>
        <p:spPr bwMode="auto">
          <a:xfrm>
            <a:off x="7231063" y="5782913"/>
            <a:ext cx="7697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dirty="0">
                <a:ln>
                  <a:noFill/>
                </a:ln>
                <a:solidFill>
                  <a:srgbClr val="0070C0"/>
                </a:solidFill>
                <a:effectLst/>
                <a:uLnTx/>
                <a:uFillTx/>
                <a:latin typeface="Calibri"/>
                <a:ea typeface="+mn-ea"/>
                <a:cs typeface="+mn-cs"/>
              </a:rPr>
              <a:t>solid</a:t>
            </a:r>
          </a:p>
        </p:txBody>
      </p:sp>
      <p:sp>
        <p:nvSpPr>
          <p:cNvPr id="17" name="Rectangle 16">
            <a:extLst>
              <a:ext uri="{FF2B5EF4-FFF2-40B4-BE49-F238E27FC236}">
                <a16:creationId xmlns:a16="http://schemas.microsoft.com/office/drawing/2014/main" id="{99035F6C-4587-D647-995A-7EA265D2FF8F}"/>
              </a:ext>
            </a:extLst>
          </p:cNvPr>
          <p:cNvSpPr/>
          <p:nvPr/>
        </p:nvSpPr>
        <p:spPr>
          <a:xfrm>
            <a:off x="7040562" y="2077741"/>
            <a:ext cx="2057400" cy="701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B26C138E-7446-E243-BB12-430895D943A6}"/>
              </a:ext>
            </a:extLst>
          </p:cNvPr>
          <p:cNvSpPr/>
          <p:nvPr/>
        </p:nvSpPr>
        <p:spPr>
          <a:xfrm>
            <a:off x="7040562" y="3866179"/>
            <a:ext cx="2057400" cy="701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CCAE7388-46D8-DC4C-9344-0DE958850F19}"/>
              </a:ext>
            </a:extLst>
          </p:cNvPr>
          <p:cNvSpPr/>
          <p:nvPr/>
        </p:nvSpPr>
        <p:spPr>
          <a:xfrm>
            <a:off x="7093404" y="5683251"/>
            <a:ext cx="2057400" cy="701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2237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solidFill>
            <a:srgbClr val="FFC000"/>
          </a:solidFill>
        </p:spPr>
        <p:txBody>
          <a:bodyPr>
            <a:normAutofit fontScale="90000"/>
          </a:bodyPr>
          <a:lstStyle/>
          <a:p>
            <a:r>
              <a:rPr lang="en-US" sz="4000" dirty="0"/>
              <a:t>Evaporation &amp; Heat-Exchange Processes</a:t>
            </a:r>
            <a:br>
              <a:rPr lang="en-US" sz="4000" dirty="0"/>
            </a:br>
            <a:r>
              <a:rPr lang="en-US" sz="3100" i="1" dirty="0"/>
              <a:t>4. Sensible Heat Exchange</a:t>
            </a:r>
          </a:p>
        </p:txBody>
      </p:sp>
      <mc:AlternateContent xmlns:mc="http://schemas.openxmlformats.org/markup-compatibility/2006" xmlns:a14="http://schemas.microsoft.com/office/drawing/2010/main">
        <mc:Choice Requires="a14">
          <p:sp>
            <p:nvSpPr>
              <p:cNvPr id="9" name="Content Placeholder 8"/>
              <p:cNvSpPr>
                <a:spLocks noGrp="1"/>
              </p:cNvSpPr>
              <p:nvPr>
                <p:ph idx="1"/>
              </p:nvPr>
            </p:nvSpPr>
            <p:spPr>
              <a:xfrm>
                <a:off x="457200" y="1624012"/>
                <a:ext cx="8229600" cy="4525963"/>
              </a:xfrm>
            </p:spPr>
            <p:txBody>
              <a:bodyPr>
                <a:normAutofit/>
              </a:bodyPr>
              <a:lstStyle/>
              <a:p>
                <a:r>
                  <a:rPr lang="en-US" dirty="0"/>
                  <a:t>Also based on Fick’s law: </a:t>
                </a:r>
              </a:p>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charset="0"/>
                        </a:rPr>
                        <m:t>𝐻</m:t>
                      </m:r>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ea typeface="Cambria Math" charset="0"/>
                              <a:cs typeface="Cambria Math" charset="0"/>
                            </a:rPr>
                            <m:t>𝜌</m:t>
                          </m:r>
                        </m:e>
                        <m:sub>
                          <m:r>
                            <a:rPr lang="en-US" sz="2400" b="0" i="1" smtClean="0">
                              <a:latin typeface="Cambria Math" charset="0"/>
                            </a:rPr>
                            <m:t>𝑎</m:t>
                          </m:r>
                        </m:sub>
                      </m:sSub>
                      <m:r>
                        <a:rPr lang="en-US" sz="2400" b="0" i="1" smtClean="0">
                          <a:latin typeface="Cambria Math" charset="0"/>
                          <a:ea typeface="Cambria Math" charset="0"/>
                          <a:cs typeface="Cambria Math" charset="0"/>
                        </a:rPr>
                        <m:t>∙</m:t>
                      </m:r>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𝑐</m:t>
                          </m:r>
                        </m:e>
                        <m:sub>
                          <m:r>
                            <a:rPr lang="en-US" sz="2400" b="0" i="1" smtClean="0">
                              <a:latin typeface="Cambria Math" charset="0"/>
                              <a:ea typeface="Cambria Math" charset="0"/>
                              <a:cs typeface="Cambria Math" charset="0"/>
                            </a:rPr>
                            <m:t>𝑝</m:t>
                          </m:r>
                        </m:sub>
                      </m:sSub>
                      <m:f>
                        <m:fPr>
                          <m:ctrlPr>
                            <a:rPr lang="bg-BG" sz="2400" b="0" i="1" smtClean="0">
                              <a:latin typeface="Cambria Math" panose="02040503050406030204" pitchFamily="18" charset="0"/>
                            </a:rPr>
                          </m:ctrlPr>
                        </m:fPr>
                        <m:num>
                          <m:sSup>
                            <m:sSupPr>
                              <m:ctrlPr>
                                <a:rPr lang="bg-BG" sz="2400" b="0" i="1" smtClean="0">
                                  <a:latin typeface="Cambria Math" panose="02040503050406030204" pitchFamily="18" charset="0"/>
                                </a:rPr>
                              </m:ctrlPr>
                            </m:sSupPr>
                            <m:e>
                              <m:r>
                                <a:rPr lang="bg-BG" sz="2400" b="0" i="1" smtClean="0">
                                  <a:latin typeface="Cambria Math" charset="0"/>
                                  <a:ea typeface="Cambria Math" charset="0"/>
                                  <a:cs typeface="Cambria Math" charset="0"/>
                                </a:rPr>
                                <m:t>𝜅</m:t>
                              </m:r>
                            </m:e>
                            <m:sup>
                              <m:r>
                                <a:rPr lang="en-US" sz="2400" b="0" i="1" smtClean="0">
                                  <a:latin typeface="Cambria Math" charset="0"/>
                                </a:rPr>
                                <m:t>2</m:t>
                              </m:r>
                            </m:sup>
                          </m:sSup>
                          <m:d>
                            <m:dPr>
                              <m:begChr m:val="["/>
                              <m:endChr m:val="]"/>
                              <m:ctrlPr>
                                <a:rPr lang="en-US" sz="2400" b="0" i="1" smtClean="0">
                                  <a:latin typeface="Cambria Math" panose="02040503050406030204" pitchFamily="18" charset="0"/>
                                </a:rPr>
                              </m:ctrlPr>
                            </m:dPr>
                            <m:e>
                              <m:r>
                                <a:rPr lang="en-US" sz="2400" b="0" i="1" smtClean="0">
                                  <a:latin typeface="Cambria Math" charset="0"/>
                                </a:rPr>
                                <m:t>𝑢</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charset="0"/>
                                        </a:rPr>
                                        <m:t>𝑧</m:t>
                                      </m:r>
                                    </m:e>
                                    <m:sub>
                                      <m:r>
                                        <a:rPr lang="en-US" sz="2400" b="0" i="1" smtClean="0">
                                          <a:latin typeface="Cambria Math" charset="0"/>
                                        </a:rPr>
                                        <m:t>2</m:t>
                                      </m:r>
                                    </m:sub>
                                  </m:sSub>
                                </m:e>
                              </m:d>
                              <m:r>
                                <a:rPr lang="en-US" sz="2400" b="0" i="1" smtClean="0">
                                  <a:latin typeface="Cambria Math" charset="0"/>
                                </a:rPr>
                                <m:t>−</m:t>
                              </m:r>
                              <m:r>
                                <a:rPr lang="en-US" sz="2400" b="0" i="1" smtClean="0">
                                  <a:latin typeface="Cambria Math" charset="0"/>
                                </a:rPr>
                                <m:t>𝑢</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charset="0"/>
                                        </a:rPr>
                                        <m:t>𝑧</m:t>
                                      </m:r>
                                    </m:e>
                                    <m:sub>
                                      <m:r>
                                        <a:rPr lang="en-US" sz="2400" b="0" i="1" smtClean="0">
                                          <a:latin typeface="Cambria Math" charset="0"/>
                                        </a:rPr>
                                        <m:t>1</m:t>
                                      </m:r>
                                    </m:sub>
                                  </m:sSub>
                                </m:e>
                              </m:d>
                            </m:e>
                          </m:d>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𝑇</m:t>
                          </m:r>
                          <m:d>
                            <m:dPr>
                              <m:ctrlPr>
                                <a:rPr lang="en-US" sz="2400" b="0" i="1" smtClean="0">
                                  <a:latin typeface="Cambria Math" panose="02040503050406030204" pitchFamily="18" charset="0"/>
                                  <a:ea typeface="Cambria Math" charset="0"/>
                                  <a:cs typeface="Cambria Math" charset="0"/>
                                </a:rPr>
                              </m:ctrlPr>
                            </m:dPr>
                            <m:e>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𝑧</m:t>
                                  </m:r>
                                </m:e>
                                <m:sub>
                                  <m:r>
                                    <a:rPr lang="en-US" sz="2400" b="0" i="1" smtClean="0">
                                      <a:latin typeface="Cambria Math" charset="0"/>
                                      <a:ea typeface="Cambria Math" charset="0"/>
                                      <a:cs typeface="Cambria Math" charset="0"/>
                                    </a:rPr>
                                    <m:t>1</m:t>
                                  </m:r>
                                </m:sub>
                              </m:sSub>
                            </m:e>
                          </m:d>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𝑇</m:t>
                          </m:r>
                          <m:d>
                            <m:dPr>
                              <m:ctrlPr>
                                <a:rPr lang="en-US" sz="2400" b="0" i="1" smtClean="0">
                                  <a:latin typeface="Cambria Math" panose="02040503050406030204" pitchFamily="18" charset="0"/>
                                  <a:ea typeface="Cambria Math" charset="0"/>
                                  <a:cs typeface="Cambria Math" charset="0"/>
                                </a:rPr>
                              </m:ctrlPr>
                            </m:dPr>
                            <m:e>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𝑧</m:t>
                                  </m:r>
                                </m:e>
                                <m:sub>
                                  <m:r>
                                    <a:rPr lang="en-US" sz="2400" b="0" i="1" smtClean="0">
                                      <a:latin typeface="Cambria Math" charset="0"/>
                                      <a:ea typeface="Cambria Math" charset="0"/>
                                      <a:cs typeface="Cambria Math" charset="0"/>
                                    </a:rPr>
                                    <m:t>2</m:t>
                                  </m:r>
                                </m:sub>
                              </m:sSub>
                            </m:e>
                          </m:d>
                          <m:r>
                            <a:rPr lang="en-US" sz="2400" b="0" i="1" smtClean="0">
                              <a:latin typeface="Cambria Math" charset="0"/>
                              <a:ea typeface="Cambria Math" charset="0"/>
                              <a:cs typeface="Cambria Math" charset="0"/>
                            </a:rPr>
                            <m:t>]</m:t>
                          </m:r>
                        </m:num>
                        <m:den>
                          <m:sSup>
                            <m:sSupPr>
                              <m:ctrlPr>
                                <a:rPr lang="pt-BR" sz="2400" b="0" i="1" smtClean="0">
                                  <a:latin typeface="Cambria Math" panose="02040503050406030204" pitchFamily="18" charset="0"/>
                                </a:rPr>
                              </m:ctrlPr>
                            </m:sSupPr>
                            <m:e>
                              <m:d>
                                <m:dPr>
                                  <m:begChr m:val="["/>
                                  <m:endChr m:val="]"/>
                                  <m:ctrlPr>
                                    <a:rPr lang="pt-BR" sz="2400" i="1">
                                      <a:latin typeface="Cambria Math" panose="02040503050406030204" pitchFamily="18" charset="0"/>
                                    </a:rPr>
                                  </m:ctrlPr>
                                </m:dPr>
                                <m:e>
                                  <m:r>
                                    <a:rPr lang="en-US" sz="2400" i="1">
                                      <a:latin typeface="Cambria Math" charset="0"/>
                                    </a:rPr>
                                    <m:t>𝑙𝑛</m:t>
                                  </m:r>
                                  <m:d>
                                    <m:dPr>
                                      <m:ctrlPr>
                                        <a:rPr lang="is-IS" sz="2400" i="1">
                                          <a:latin typeface="Cambria Math" panose="02040503050406030204" pitchFamily="18" charset="0"/>
                                        </a:rPr>
                                      </m:ctrlPr>
                                    </m:dPr>
                                    <m:e>
                                      <m:f>
                                        <m:fPr>
                                          <m:ctrlPr>
                                            <a:rPr lang="bg-BG"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charset="0"/>
                                                </a:rPr>
                                                <m:t>𝑧</m:t>
                                              </m:r>
                                            </m:e>
                                            <m:sub>
                                              <m:r>
                                                <a:rPr lang="en-US" sz="2400" i="1">
                                                  <a:latin typeface="Cambria Math" charset="0"/>
                                                </a:rPr>
                                                <m:t>2</m:t>
                                              </m:r>
                                            </m:sub>
                                          </m:sSub>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𝑧</m:t>
                                              </m:r>
                                            </m:e>
                                            <m:sub>
                                              <m:r>
                                                <a:rPr lang="en-US" sz="2400" i="1">
                                                  <a:latin typeface="Cambria Math" charset="0"/>
                                                </a:rPr>
                                                <m:t>𝑑</m:t>
                                              </m:r>
                                            </m:sub>
                                          </m:sSub>
                                        </m:num>
                                        <m:den>
                                          <m:sSub>
                                            <m:sSubPr>
                                              <m:ctrlPr>
                                                <a:rPr lang="en-US" sz="2400" i="1">
                                                  <a:latin typeface="Cambria Math" panose="02040503050406030204" pitchFamily="18" charset="0"/>
                                                </a:rPr>
                                              </m:ctrlPr>
                                            </m:sSubPr>
                                            <m:e>
                                              <m:r>
                                                <a:rPr lang="en-US" sz="2400" i="1">
                                                  <a:latin typeface="Cambria Math" charset="0"/>
                                                </a:rPr>
                                                <m:t>𝑧</m:t>
                                              </m:r>
                                            </m:e>
                                            <m:sub>
                                              <m:r>
                                                <a:rPr lang="en-US" sz="2400" i="1">
                                                  <a:latin typeface="Cambria Math" charset="0"/>
                                                </a:rPr>
                                                <m:t>1</m:t>
                                              </m:r>
                                            </m:sub>
                                          </m:sSub>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𝑧</m:t>
                                              </m:r>
                                            </m:e>
                                            <m:sub>
                                              <m:r>
                                                <a:rPr lang="en-US" sz="2400" i="1">
                                                  <a:latin typeface="Cambria Math" charset="0"/>
                                                </a:rPr>
                                                <m:t>𝑑</m:t>
                                              </m:r>
                                            </m:sub>
                                          </m:sSub>
                                        </m:den>
                                      </m:f>
                                    </m:e>
                                  </m:d>
                                </m:e>
                              </m:d>
                            </m:e>
                            <m:sup>
                              <m:r>
                                <a:rPr lang="en-US" sz="2400" b="0" i="1" smtClean="0">
                                  <a:latin typeface="Cambria Math" charset="0"/>
                                </a:rPr>
                                <m:t>2</m:t>
                              </m:r>
                            </m:sup>
                          </m:sSup>
                        </m:den>
                      </m:f>
                    </m:oMath>
                  </m:oMathPara>
                </a14:m>
                <a:endParaRPr lang="en-US" sz="3200" dirty="0"/>
              </a:p>
              <a:p>
                <a:pPr marL="0" indent="0">
                  <a:buNone/>
                </a:pPr>
                <a:endParaRPr lang="en-US" sz="3200" dirty="0"/>
              </a:p>
              <a:p>
                <a:pPr lvl="1"/>
                <a:r>
                  <a:rPr lang="en-US" sz="2400" dirty="0"/>
                  <a:t>We can further simplify, but ultimately, the sensible heat flux is proportional to the product of the near surface </a:t>
                </a:r>
                <a:r>
                  <a:rPr lang="en-US" sz="2400" i="1" dirty="0">
                    <a:latin typeface="Times New Roman" charset="0"/>
                    <a:ea typeface="Times New Roman" charset="0"/>
                    <a:cs typeface="Times New Roman" charset="0"/>
                  </a:rPr>
                  <a:t>T</a:t>
                </a:r>
                <a:r>
                  <a:rPr lang="en-US" sz="2400" dirty="0"/>
                  <a:t> and </a:t>
                </a:r>
                <a:r>
                  <a:rPr lang="en-US" sz="2400" i="1" dirty="0">
                    <a:latin typeface="Times New Roman" charset="0"/>
                    <a:ea typeface="Times New Roman" charset="0"/>
                    <a:cs typeface="Times New Roman" charset="0"/>
                  </a:rPr>
                  <a:t>u</a:t>
                </a:r>
                <a:r>
                  <a:rPr lang="en-US" sz="2400" dirty="0"/>
                  <a:t>:</a:t>
                </a:r>
              </a:p>
              <a:p>
                <a:pPr lvl="4"/>
                <a:endParaRPr lang="en-US" sz="1600" dirty="0"/>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xfrm>
                <a:off x="457200" y="1624012"/>
                <a:ext cx="8229600" cy="4525963"/>
              </a:xfrm>
              <a:blipFill>
                <a:blip r:embed="rId3"/>
                <a:stretch>
                  <a:fillRect l="-1852" t="-167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2E85AF6-5563-8745-ABF8-C120E1961434}"/>
              </a:ext>
            </a:extLst>
          </p:cNvPr>
          <p:cNvSpPr txBox="1"/>
          <p:nvPr/>
        </p:nvSpPr>
        <p:spPr>
          <a:xfrm>
            <a:off x="2615540" y="4941600"/>
            <a:ext cx="45391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a:t>
            </a:r>
            <a:r>
              <a:rPr kumimoji="0" lang="en-US" sz="32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t>
            </a:r>
            <a:r>
              <a:rPr kumimoji="0" lang="en-US" sz="32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32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t>
            </a:r>
            <a:r>
              <a:rPr kumimoji="0" lang="en-US" sz="32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10" name="Rectangle 9">
            <a:extLst>
              <a:ext uri="{FF2B5EF4-FFF2-40B4-BE49-F238E27FC236}">
                <a16:creationId xmlns:a16="http://schemas.microsoft.com/office/drawing/2014/main" id="{385B6F16-D05F-5A40-92AC-58A9A5E1A9C3}"/>
              </a:ext>
            </a:extLst>
          </p:cNvPr>
          <p:cNvSpPr/>
          <p:nvPr/>
        </p:nvSpPr>
        <p:spPr>
          <a:xfrm>
            <a:off x="2476500" y="4941600"/>
            <a:ext cx="5143500" cy="701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8502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304800"/>
            <a:ext cx="6726238" cy="609600"/>
          </a:xfrm>
        </p:spPr>
        <p:txBody>
          <a:bodyPr/>
          <a:lstStyle/>
          <a:p>
            <a:r>
              <a:rPr lang="en-US" sz="2400" b="1"/>
              <a:t>Mass Transfer / Aerodynamic Method</a:t>
            </a:r>
          </a:p>
        </p:txBody>
      </p:sp>
      <p:graphicFrame>
        <p:nvGraphicFramePr>
          <p:cNvPr id="5124" name="Object 4"/>
          <p:cNvGraphicFramePr>
            <a:graphicFrameLocks noChangeAspect="1"/>
          </p:cNvGraphicFramePr>
          <p:nvPr/>
        </p:nvGraphicFramePr>
        <p:xfrm>
          <a:off x="500063" y="1309688"/>
          <a:ext cx="8432800" cy="5062537"/>
        </p:xfrm>
        <a:graphic>
          <a:graphicData uri="http://schemas.openxmlformats.org/presentationml/2006/ole">
            <mc:AlternateContent xmlns:mc="http://schemas.openxmlformats.org/markup-compatibility/2006">
              <mc:Choice xmlns:v="urn:schemas-microsoft-com:vml" Requires="v">
                <p:oleObj name="Document" r:id="rId2" imgW="4974551" imgH="3004115" progId="Word.Document.8">
                  <p:embed/>
                </p:oleObj>
              </mc:Choice>
              <mc:Fallback>
                <p:oleObj name="Document" r:id="rId2" imgW="4974551" imgH="3004115" progId="Word.Document.8">
                  <p:embed/>
                  <p:pic>
                    <p:nvPicPr>
                      <p:cNvPr id="5124" name="Object 4"/>
                      <p:cNvPicPr>
                        <a:picLocks noChangeAspect="1" noChangeArrowheads="1"/>
                      </p:cNvPicPr>
                      <p:nvPr/>
                    </p:nvPicPr>
                    <p:blipFill>
                      <a:blip r:embed="rId3"/>
                      <a:srcRect/>
                      <a:stretch>
                        <a:fillRect/>
                      </a:stretch>
                    </p:blipFill>
                    <p:spPr bwMode="auto">
                      <a:xfrm>
                        <a:off x="500063" y="1309688"/>
                        <a:ext cx="8432800" cy="506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266539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3" name="Object 3"/>
          <p:cNvGraphicFramePr>
            <a:graphicFrameLocks noChangeAspect="1"/>
          </p:cNvGraphicFramePr>
          <p:nvPr/>
        </p:nvGraphicFramePr>
        <p:xfrm>
          <a:off x="260350" y="990600"/>
          <a:ext cx="4899025" cy="1425575"/>
        </p:xfrm>
        <a:graphic>
          <a:graphicData uri="http://schemas.openxmlformats.org/presentationml/2006/ole">
            <mc:AlternateContent xmlns:mc="http://schemas.openxmlformats.org/markup-compatibility/2006">
              <mc:Choice xmlns:v="urn:schemas-microsoft-com:vml" Requires="v">
                <p:oleObj name="Equation" r:id="rId2" imgW="1485720" imgH="431640" progId="Equation.3">
                  <p:embed/>
                </p:oleObj>
              </mc:Choice>
              <mc:Fallback>
                <p:oleObj name="Equation" r:id="rId2" imgW="1485720" imgH="431640" progId="Equation.3">
                  <p:embed/>
                  <p:pic>
                    <p:nvPicPr>
                      <p:cNvPr id="3584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990600"/>
                        <a:ext cx="4899025" cy="1425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595313" y="0"/>
            <a:ext cx="7772401" cy="992188"/>
          </a:xfrm>
        </p:spPr>
        <p:txBody>
          <a:bodyPr/>
          <a:lstStyle/>
          <a:p>
            <a:r>
              <a:rPr lang="en-US"/>
              <a:t>Bowen Ratio</a:t>
            </a:r>
          </a:p>
        </p:txBody>
      </p:sp>
      <p:graphicFrame>
        <p:nvGraphicFramePr>
          <p:cNvPr id="35844" name="Object 4"/>
          <p:cNvGraphicFramePr>
            <a:graphicFrameLocks noChangeAspect="1"/>
          </p:cNvGraphicFramePr>
          <p:nvPr/>
        </p:nvGraphicFramePr>
        <p:xfrm>
          <a:off x="255588" y="2667000"/>
          <a:ext cx="4910137" cy="1490663"/>
        </p:xfrm>
        <a:graphic>
          <a:graphicData uri="http://schemas.openxmlformats.org/presentationml/2006/ole">
            <mc:AlternateContent xmlns:mc="http://schemas.openxmlformats.org/markup-compatibility/2006">
              <mc:Choice xmlns:v="urn:schemas-microsoft-com:vml" Requires="v">
                <p:oleObj name="Equation" r:id="rId4" imgW="1422360" imgH="431640" progId="Equation.3">
                  <p:embed/>
                </p:oleObj>
              </mc:Choice>
              <mc:Fallback>
                <p:oleObj name="Equation" r:id="rId4" imgW="1422360" imgH="431640" progId="Equation.3">
                  <p:embed/>
                  <p:pic>
                    <p:nvPicPr>
                      <p:cNvPr id="3584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8" y="2667000"/>
                        <a:ext cx="4910137" cy="149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45" name="Oval 5"/>
          <p:cNvSpPr>
            <a:spLocks noChangeArrowheads="1"/>
          </p:cNvSpPr>
          <p:nvPr/>
        </p:nvSpPr>
        <p:spPr bwMode="auto">
          <a:xfrm>
            <a:off x="1223963" y="2667000"/>
            <a:ext cx="1981200" cy="1752600"/>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5846" name="Text Box 6"/>
          <p:cNvSpPr txBox="1">
            <a:spLocks noChangeArrowheads="1"/>
          </p:cNvSpPr>
          <p:nvPr/>
        </p:nvSpPr>
        <p:spPr bwMode="auto">
          <a:xfrm>
            <a:off x="2843213" y="4992688"/>
            <a:ext cx="3840162" cy="846137"/>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b">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itchFamily="34" charset="0"/>
                <a:ea typeface="+mn-ea"/>
                <a:cs typeface="Arial" charset="0"/>
                <a:sym typeface="Symbol" pitchFamily="18" charset="2"/>
              </a:rPr>
              <a:t></a:t>
            </a:r>
            <a:r>
              <a:rPr kumimoji="0" lang="en-US" sz="32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itchFamily="34" charset="0"/>
                <a:ea typeface="+mn-ea"/>
                <a:cs typeface="Arial" charset="0"/>
                <a:sym typeface="Symbol" pitchFamily="18" charset="2"/>
              </a:rPr>
              <a:t>- </a:t>
            </a:r>
            <a:r>
              <a:rPr kumimoji="0" lang="en-US" sz="1800" b="0" i="0" u="none" strike="noStrike" kern="1200" cap="none" spc="0" normalizeH="0" baseline="0" noProof="0">
                <a:ln>
                  <a:noFill/>
                </a:ln>
                <a:solidFill>
                  <a:srgbClr val="FF0000"/>
                </a:solidFill>
                <a:effectLst>
                  <a:outerShdw blurRad="38100" dist="38100" dir="2700000" algn="tl">
                    <a:srgbClr val="C0C0C0"/>
                  </a:outerShdw>
                </a:effectLst>
                <a:uLnTx/>
                <a:uFillTx/>
                <a:latin typeface="Arial" pitchFamily="34" charset="0"/>
                <a:ea typeface="+mn-ea"/>
                <a:cs typeface="Arial" charset="0"/>
                <a:sym typeface="Symbol" pitchFamily="18" charset="2"/>
              </a:rPr>
              <a:t>psychrometric constant</a:t>
            </a:r>
          </a:p>
        </p:txBody>
      </p:sp>
      <p:sp>
        <p:nvSpPr>
          <p:cNvPr id="35847" name="Freeform 7"/>
          <p:cNvSpPr>
            <a:spLocks/>
          </p:cNvSpPr>
          <p:nvPr/>
        </p:nvSpPr>
        <p:spPr bwMode="auto">
          <a:xfrm>
            <a:off x="1579563" y="4343400"/>
            <a:ext cx="1244600" cy="1066800"/>
          </a:xfrm>
          <a:custGeom>
            <a:avLst/>
            <a:gdLst>
              <a:gd name="T0" fmla="*/ 112 w 784"/>
              <a:gd name="T1" fmla="*/ 0 h 672"/>
              <a:gd name="T2" fmla="*/ 112 w 784"/>
              <a:gd name="T3" fmla="*/ 432 h 672"/>
              <a:gd name="T4" fmla="*/ 784 w 784"/>
              <a:gd name="T5" fmla="*/ 672 h 672"/>
            </a:gdLst>
            <a:ahLst/>
            <a:cxnLst>
              <a:cxn ang="0">
                <a:pos x="T0" y="T1"/>
              </a:cxn>
              <a:cxn ang="0">
                <a:pos x="T2" y="T3"/>
              </a:cxn>
              <a:cxn ang="0">
                <a:pos x="T4" y="T5"/>
              </a:cxn>
            </a:cxnLst>
            <a:rect l="0" t="0" r="r" b="b"/>
            <a:pathLst>
              <a:path w="784" h="672">
                <a:moveTo>
                  <a:pt x="112" y="0"/>
                </a:moveTo>
                <a:cubicBezTo>
                  <a:pt x="56" y="160"/>
                  <a:pt x="0" y="320"/>
                  <a:pt x="112" y="432"/>
                </a:cubicBezTo>
                <a:cubicBezTo>
                  <a:pt x="224" y="544"/>
                  <a:pt x="504" y="608"/>
                  <a:pt x="784" y="672"/>
                </a:cubicBezTo>
              </a:path>
            </a:pathLst>
          </a:custGeom>
          <a:noFill/>
          <a:ln w="25400" cap="flat" cmpd="sng">
            <a:solidFill>
              <a:srgbClr val="FF0000"/>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5848" name="Text Box 8"/>
          <p:cNvSpPr txBox="1">
            <a:spLocks noChangeArrowheads="1"/>
          </p:cNvSpPr>
          <p:nvPr/>
        </p:nvSpPr>
        <p:spPr bwMode="auto">
          <a:xfrm>
            <a:off x="1985963" y="5995988"/>
            <a:ext cx="5246687"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itchFamily="34" charset="0"/>
                <a:ea typeface="+mn-ea"/>
                <a:cs typeface="Arial" charset="0"/>
              </a:rPr>
              <a:t>Using standard values for P and </a:t>
            </a:r>
            <a:r>
              <a:rPr kumimoji="0" lang="en-US" sz="1400" b="1" i="0" u="none" strike="noStrike" kern="1200" cap="none" spc="0" normalizeH="0" baseline="0" noProof="0">
                <a:ln>
                  <a:noFill/>
                </a:ln>
                <a:solidFill>
                  <a:prstClr val="black"/>
                </a:solidFill>
                <a:effectLst/>
                <a:uLnTx/>
                <a:uFillTx/>
                <a:latin typeface="Arial" pitchFamily="34" charset="0"/>
                <a:ea typeface="+mn-ea"/>
                <a:cs typeface="Arial" charset="0"/>
                <a:sym typeface="Symbol" pitchFamily="18" charset="2"/>
              </a:rPr>
              <a:t></a:t>
            </a:r>
            <a:r>
              <a:rPr kumimoji="0" lang="en-US" sz="1400" b="1" i="0" u="none" strike="noStrike" kern="1200" cap="none" spc="0" normalizeH="0" baseline="-25000" noProof="0">
                <a:ln>
                  <a:noFill/>
                </a:ln>
                <a:solidFill>
                  <a:prstClr val="black"/>
                </a:solidFill>
                <a:effectLst/>
                <a:uLnTx/>
                <a:uFillTx/>
                <a:latin typeface="Arial" pitchFamily="34" charset="0"/>
                <a:ea typeface="+mn-ea"/>
                <a:cs typeface="Arial" charset="0"/>
                <a:sym typeface="Symbol" pitchFamily="18" charset="2"/>
              </a:rPr>
              <a:t>v </a:t>
            </a:r>
            <a:r>
              <a:rPr kumimoji="0" lang="en-US" sz="1400" b="1" i="0" u="none" strike="noStrike" kern="1200" cap="none" spc="0" normalizeH="0" baseline="0" noProof="0">
                <a:ln>
                  <a:noFill/>
                </a:ln>
                <a:solidFill>
                  <a:prstClr val="black"/>
                </a:solidFill>
                <a:effectLst/>
                <a:uLnTx/>
                <a:uFillTx/>
                <a:latin typeface="Arial" pitchFamily="34" charset="0"/>
                <a:ea typeface="+mn-ea"/>
                <a:cs typeface="Arial" charset="0"/>
                <a:sym typeface="Symbol" pitchFamily="18" charset="2"/>
              </a:rPr>
              <a:t>the value is 0.066 [kPa/K]</a:t>
            </a:r>
            <a:endParaRPr kumimoji="0" lang="en-US" sz="1400" b="1" i="0" u="none" strike="noStrike" kern="1200" cap="none" spc="0" normalizeH="0" baseline="-25000" noProof="0">
              <a:ln>
                <a:noFill/>
              </a:ln>
              <a:solidFill>
                <a:prstClr val="black"/>
              </a:solidFill>
              <a:effectLst/>
              <a:uLnTx/>
              <a:uFillTx/>
              <a:latin typeface="Arial" pitchFamily="34" charset="0"/>
              <a:ea typeface="+mn-ea"/>
              <a:cs typeface="Arial" charset="0"/>
              <a:sym typeface="Symbol" pitchFamily="18" charset="2"/>
            </a:endParaRPr>
          </a:p>
        </p:txBody>
      </p:sp>
      <p:graphicFrame>
        <p:nvGraphicFramePr>
          <p:cNvPr id="35849" name="Object 9"/>
          <p:cNvGraphicFramePr>
            <a:graphicFrameLocks noChangeAspect="1"/>
          </p:cNvGraphicFramePr>
          <p:nvPr/>
        </p:nvGraphicFramePr>
        <p:xfrm>
          <a:off x="5792788" y="787400"/>
          <a:ext cx="2613025" cy="3733800"/>
        </p:xfrm>
        <a:graphic>
          <a:graphicData uri="http://schemas.openxmlformats.org/presentationml/2006/ole">
            <mc:AlternateContent xmlns:mc="http://schemas.openxmlformats.org/markup-compatibility/2006">
              <mc:Choice xmlns:v="urn:schemas-microsoft-com:vml" Requires="v">
                <p:oleObj name="Bitmap Image" r:id="rId6" imgW="2613333" imgH="3734124" progId="Paint.Picture">
                  <p:embed/>
                </p:oleObj>
              </mc:Choice>
              <mc:Fallback>
                <p:oleObj name="Bitmap Image" r:id="rId6" imgW="2613333" imgH="3734124" progId="Paint.Picture">
                  <p:embed/>
                  <p:pic>
                    <p:nvPicPr>
                      <p:cNvPr id="35849"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2788" y="787400"/>
                        <a:ext cx="261302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680380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457200"/>
            <a:ext cx="6454775" cy="457200"/>
          </a:xfrm>
        </p:spPr>
        <p:txBody>
          <a:bodyPr/>
          <a:lstStyle/>
          <a:p>
            <a:r>
              <a:rPr lang="en-US" sz="2400" b="1" dirty="0">
                <a:solidFill>
                  <a:schemeClr val="tx1"/>
                </a:solidFill>
              </a:rPr>
              <a:t>Bowen Ratio Energy Balance Method</a:t>
            </a:r>
          </a:p>
        </p:txBody>
      </p:sp>
      <p:graphicFrame>
        <p:nvGraphicFramePr>
          <p:cNvPr id="7172" name="Object 4"/>
          <p:cNvGraphicFramePr>
            <a:graphicFrameLocks noChangeAspect="1"/>
          </p:cNvGraphicFramePr>
          <p:nvPr/>
        </p:nvGraphicFramePr>
        <p:xfrm>
          <a:off x="327025" y="1974850"/>
          <a:ext cx="10872788" cy="4681538"/>
        </p:xfrm>
        <a:graphic>
          <a:graphicData uri="http://schemas.openxmlformats.org/presentationml/2006/ole">
            <mc:AlternateContent xmlns:mc="http://schemas.openxmlformats.org/markup-compatibility/2006">
              <mc:Choice xmlns:v="urn:schemas-microsoft-com:vml" Requires="v">
                <p:oleObj name="Document" r:id="rId2" imgW="5478153" imgH="2370077" progId="Word.Document.8">
                  <p:embed/>
                </p:oleObj>
              </mc:Choice>
              <mc:Fallback>
                <p:oleObj name="Document" r:id="rId2" imgW="5478153" imgH="2370077" progId="Word.Document.8">
                  <p:embed/>
                  <p:pic>
                    <p:nvPicPr>
                      <p:cNvPr id="7172" name="Object 4"/>
                      <p:cNvPicPr>
                        <a:picLocks noChangeAspect="1" noChangeArrowheads="1"/>
                      </p:cNvPicPr>
                      <p:nvPr/>
                    </p:nvPicPr>
                    <p:blipFill>
                      <a:blip r:embed="rId3"/>
                      <a:srcRect/>
                      <a:stretch>
                        <a:fillRect/>
                      </a:stretch>
                    </p:blipFill>
                    <p:spPr bwMode="auto">
                      <a:xfrm>
                        <a:off x="327025" y="1974850"/>
                        <a:ext cx="10872788" cy="468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3" name="Text Box 5"/>
          <p:cNvSpPr txBox="1">
            <a:spLocks noChangeArrowheads="1"/>
          </p:cNvSpPr>
          <p:nvPr/>
        </p:nvSpPr>
        <p:spPr bwMode="auto">
          <a:xfrm>
            <a:off x="233363" y="1042988"/>
            <a:ext cx="54133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spAutoFit/>
          </a:bodyPr>
          <a:lstStyle>
            <a:lvl1pPr>
              <a:tabLst>
                <a:tab pos="461963" algn="l"/>
              </a:tabLst>
              <a:defRPr sz="2400">
                <a:solidFill>
                  <a:schemeClr val="tx1"/>
                </a:solidFill>
                <a:latin typeface="Times New Roman" pitchFamily="18" charset="0"/>
              </a:defRPr>
            </a:lvl1pPr>
            <a:lvl2pPr>
              <a:tabLst>
                <a:tab pos="461963" algn="l"/>
              </a:tabLst>
              <a:defRPr sz="2400">
                <a:solidFill>
                  <a:schemeClr val="tx1"/>
                </a:solidFill>
                <a:latin typeface="Times New Roman" pitchFamily="18" charset="0"/>
              </a:defRPr>
            </a:lvl2pPr>
            <a:lvl3pPr>
              <a:tabLst>
                <a:tab pos="461963" algn="l"/>
              </a:tabLst>
              <a:defRPr sz="2400">
                <a:solidFill>
                  <a:schemeClr val="tx1"/>
                </a:solidFill>
                <a:latin typeface="Times New Roman" pitchFamily="18" charset="0"/>
              </a:defRPr>
            </a:lvl3pPr>
            <a:lvl4pPr>
              <a:tabLst>
                <a:tab pos="461963" algn="l"/>
              </a:tabLst>
              <a:defRPr sz="2400">
                <a:solidFill>
                  <a:schemeClr val="tx1"/>
                </a:solidFill>
                <a:latin typeface="Times New Roman" pitchFamily="18" charset="0"/>
              </a:defRPr>
            </a:lvl4pPr>
            <a:lvl5pPr>
              <a:tabLst>
                <a:tab pos="461963" algn="l"/>
              </a:tabLst>
              <a:defRPr sz="2400">
                <a:solidFill>
                  <a:schemeClr val="tx1"/>
                </a:solidFill>
                <a:latin typeface="Times New Roman" pitchFamily="18" charset="0"/>
              </a:defRPr>
            </a:lvl5pPr>
            <a:lvl6pPr eaLnBrk="0" fontAlgn="base" hangingPunct="0">
              <a:spcBef>
                <a:spcPct val="0"/>
              </a:spcBef>
              <a:spcAft>
                <a:spcPct val="0"/>
              </a:spcAft>
              <a:tabLst>
                <a:tab pos="461963" algn="l"/>
              </a:tabLst>
              <a:defRPr sz="2400">
                <a:solidFill>
                  <a:schemeClr val="tx1"/>
                </a:solidFill>
                <a:latin typeface="Times New Roman" pitchFamily="18" charset="0"/>
              </a:defRPr>
            </a:lvl6pPr>
            <a:lvl7pPr eaLnBrk="0" fontAlgn="base" hangingPunct="0">
              <a:spcBef>
                <a:spcPct val="0"/>
              </a:spcBef>
              <a:spcAft>
                <a:spcPct val="0"/>
              </a:spcAft>
              <a:tabLst>
                <a:tab pos="461963" algn="l"/>
              </a:tabLst>
              <a:defRPr sz="2400">
                <a:solidFill>
                  <a:schemeClr val="tx1"/>
                </a:solidFill>
                <a:latin typeface="Times New Roman" pitchFamily="18" charset="0"/>
              </a:defRPr>
            </a:lvl7pPr>
            <a:lvl8pPr eaLnBrk="0" fontAlgn="base" hangingPunct="0">
              <a:spcBef>
                <a:spcPct val="0"/>
              </a:spcBef>
              <a:spcAft>
                <a:spcPct val="0"/>
              </a:spcAft>
              <a:tabLst>
                <a:tab pos="461963" algn="l"/>
              </a:tabLst>
              <a:defRPr sz="2400">
                <a:solidFill>
                  <a:schemeClr val="tx1"/>
                </a:solidFill>
                <a:latin typeface="Times New Roman" pitchFamily="18" charset="0"/>
              </a:defRPr>
            </a:lvl8pPr>
            <a:lvl9pPr eaLnBrk="0" fontAlgn="base" hangingPunct="0">
              <a:spcBef>
                <a:spcPct val="0"/>
              </a:spcBef>
              <a:spcAft>
                <a:spcPct val="0"/>
              </a:spcAft>
              <a:tabLst>
                <a:tab pos="461963" algn="l"/>
              </a:tabLs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61963" algn="l"/>
              </a:tabLst>
              <a:defRPr/>
            </a:pPr>
            <a:r>
              <a:rPr kumimoji="0" lang="en-US" sz="2400" b="0" i="1" u="none" strike="noStrike" kern="1200" cap="none" spc="0" normalizeH="0" baseline="0" noProof="0">
                <a:ln>
                  <a:noFill/>
                </a:ln>
                <a:solidFill>
                  <a:prstClr val="black"/>
                </a:solidFill>
                <a:effectLst/>
                <a:uLnTx/>
                <a:uFillTx/>
                <a:latin typeface="Times New Roman" pitchFamily="18" charset="0"/>
                <a:ea typeface="+mn-ea"/>
                <a:cs typeface="Arial" charset="0"/>
                <a:sym typeface="Symbol" pitchFamily="18" charset="2"/>
              </a:rPr>
              <a:t>A = R</a:t>
            </a:r>
            <a:r>
              <a:rPr kumimoji="0" lang="en-US" sz="2400" b="0" i="1" u="none" strike="noStrike" kern="1200" cap="none" spc="0" normalizeH="0" baseline="-25000" noProof="0">
                <a:ln>
                  <a:noFill/>
                </a:ln>
                <a:solidFill>
                  <a:prstClr val="black"/>
                </a:solidFill>
                <a:effectLst/>
                <a:uLnTx/>
                <a:uFillTx/>
                <a:latin typeface="Times New Roman" pitchFamily="18" charset="0"/>
                <a:ea typeface="+mn-ea"/>
                <a:cs typeface="Arial" charset="0"/>
                <a:sym typeface="Symbol" pitchFamily="18" charset="2"/>
              </a:rPr>
              <a:t>n</a:t>
            </a:r>
            <a:r>
              <a:rPr kumimoji="0" lang="en-US" sz="2400" b="0" i="1" u="none" strike="noStrike" kern="1200" cap="none" spc="0" normalizeH="0" baseline="0" noProof="0">
                <a:ln>
                  <a:noFill/>
                </a:ln>
                <a:solidFill>
                  <a:prstClr val="black"/>
                </a:solidFill>
                <a:effectLst/>
                <a:uLnTx/>
                <a:uFillTx/>
                <a:latin typeface="Times New Roman" pitchFamily="18" charset="0"/>
                <a:ea typeface="+mn-ea"/>
                <a:cs typeface="Arial" charset="0"/>
                <a:sym typeface="Symbol" pitchFamily="18" charset="2"/>
              </a:rPr>
              <a:t> – G </a:t>
            </a:r>
            <a:r>
              <a:rPr kumimoji="0" lang="en-US" sz="2400" b="0" i="1" u="none" strike="noStrike" kern="1200" cap="none" spc="0" normalizeH="0" baseline="0" noProof="0">
                <a:ln>
                  <a:noFill/>
                </a:ln>
                <a:solidFill>
                  <a:prstClr val="black"/>
                </a:solidFill>
                <a:effectLst/>
                <a:uLnTx/>
                <a:uFillTx/>
                <a:latin typeface="Times New Roman" pitchFamily="18" charset="0"/>
                <a:ea typeface="+mn-ea"/>
                <a:cs typeface="Arial" charset="0"/>
              </a:rPr>
              <a:t>= </a:t>
            </a:r>
            <a:r>
              <a:rPr kumimoji="0" lang="en-US" sz="2400" b="0" i="1" u="none" strike="noStrike" kern="1200" cap="none" spc="0" normalizeH="0" baseline="0" noProof="0">
                <a:ln>
                  <a:noFill/>
                </a:ln>
                <a:solidFill>
                  <a:prstClr val="black"/>
                </a:solidFill>
                <a:effectLst/>
                <a:uLnTx/>
                <a:uFillTx/>
                <a:latin typeface="Times New Roman" pitchFamily="18" charset="0"/>
                <a:ea typeface="+mn-ea"/>
                <a:cs typeface="Arial" charset="0"/>
                <a:sym typeface="Symbol" pitchFamily="18" charset="2"/>
              </a:rPr>
              <a:t>LE + H = LE(1+</a:t>
            </a:r>
            <a:r>
              <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sym typeface="Symbol" pitchFamily="18" charset="2"/>
              </a:rPr>
              <a:t></a:t>
            </a:r>
            <a:r>
              <a:rPr kumimoji="0" lang="en-US" sz="2400" b="0" i="1" u="none" strike="noStrike" kern="1200" cap="none" spc="0" normalizeH="0" baseline="0" noProof="0">
                <a:ln>
                  <a:noFill/>
                </a:ln>
                <a:solidFill>
                  <a:prstClr val="black"/>
                </a:solidFill>
                <a:effectLst/>
                <a:uLnTx/>
                <a:uFillTx/>
                <a:latin typeface="Times New Roman" pitchFamily="18" charset="0"/>
                <a:ea typeface="+mn-ea"/>
                <a:cs typeface="Arial" charset="0"/>
                <a:sym typeface="Symbol" pitchFamily="18" charset="2"/>
              </a:rPr>
              <a:t>) </a:t>
            </a: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sym typeface="Symbol" pitchFamily="18" charset="2"/>
            </a:endParaRPr>
          </a:p>
        </p:txBody>
      </p:sp>
      <p:graphicFrame>
        <p:nvGraphicFramePr>
          <p:cNvPr id="7174" name="Object 6"/>
          <p:cNvGraphicFramePr>
            <a:graphicFrameLocks noChangeAspect="1"/>
          </p:cNvGraphicFramePr>
          <p:nvPr/>
        </p:nvGraphicFramePr>
        <p:xfrm>
          <a:off x="5035550" y="936625"/>
          <a:ext cx="1965325" cy="838200"/>
        </p:xfrm>
        <a:graphic>
          <a:graphicData uri="http://schemas.openxmlformats.org/presentationml/2006/ole">
            <mc:AlternateContent xmlns:mc="http://schemas.openxmlformats.org/markup-compatibility/2006">
              <mc:Choice xmlns:v="urn:schemas-microsoft-com:vml" Requires="v">
                <p:oleObj name="Equation" r:id="rId4" imgW="990360" imgH="419040" progId="Equation.3">
                  <p:embed/>
                </p:oleObj>
              </mc:Choice>
              <mc:Fallback>
                <p:oleObj name="Equation" r:id="rId4" imgW="990360" imgH="419040" progId="Equation.3">
                  <p:embed/>
                  <p:pic>
                    <p:nvPicPr>
                      <p:cNvPr id="7174"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550" y="936625"/>
                        <a:ext cx="196532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033516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bow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238" y="608013"/>
            <a:ext cx="7299325" cy="585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24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dirty="0"/>
              <a:t>Free-Water &amp; Lake Evaporation</a:t>
            </a:r>
          </a:p>
        </p:txBody>
      </p:sp>
      <p:sp>
        <p:nvSpPr>
          <p:cNvPr id="3" name="Content Placeholder 2"/>
          <p:cNvSpPr>
            <a:spLocks noGrp="1"/>
          </p:cNvSpPr>
          <p:nvPr>
            <p:ph idx="1"/>
          </p:nvPr>
        </p:nvSpPr>
        <p:spPr/>
        <p:txBody>
          <a:bodyPr>
            <a:normAutofit/>
          </a:bodyPr>
          <a:lstStyle/>
          <a:p>
            <a:r>
              <a:rPr lang="en-US" dirty="0"/>
              <a:t>Theoretical concept of </a:t>
            </a:r>
            <a:r>
              <a:rPr lang="en-US" i="1" dirty="0"/>
              <a:t>free-water evaporation, aka Potential Evaporation (E</a:t>
            </a:r>
            <a:r>
              <a:rPr lang="en-US" i="1" baseline="-25000" dirty="0"/>
              <a:t>0</a:t>
            </a:r>
            <a:r>
              <a:rPr lang="en-US" i="1" dirty="0"/>
              <a:t>)</a:t>
            </a:r>
            <a:r>
              <a:rPr lang="en-US" dirty="0"/>
              <a:t> -</a:t>
            </a:r>
            <a:br>
              <a:rPr lang="en-US" dirty="0"/>
            </a:br>
            <a:r>
              <a:rPr lang="en-US" dirty="0"/>
              <a:t>rate of evaporation that would occur from an extended open-water surface under current meteorologic conditions </a:t>
            </a:r>
            <a:r>
              <a:rPr lang="en-US" dirty="0">
                <a:solidFill>
                  <a:srgbClr val="FF0000"/>
                </a:solidFill>
              </a:rPr>
              <a:t>without heat-storage or water-advected energy effects</a:t>
            </a:r>
            <a:endParaRPr lang="en-US" dirty="0"/>
          </a:p>
          <a:p>
            <a:pPr lvl="5"/>
            <a:endParaRPr lang="en-US" dirty="0"/>
          </a:p>
          <a:p>
            <a:r>
              <a:rPr lang="en-US" i="1" dirty="0"/>
              <a:t>Lake evaporation </a:t>
            </a:r>
            <a:r>
              <a:rPr lang="en-US" dirty="0"/>
              <a:t>– is </a:t>
            </a:r>
            <a:r>
              <a:rPr lang="en-US" i="1" dirty="0"/>
              <a:t>E</a:t>
            </a:r>
            <a:r>
              <a:rPr lang="en-US" i="1" baseline="-25000" dirty="0"/>
              <a:t>0</a:t>
            </a:r>
            <a:r>
              <a:rPr lang="en-US" dirty="0"/>
              <a:t> adjusted for </a:t>
            </a:r>
            <a:r>
              <a:rPr lang="en-US" dirty="0">
                <a:solidFill>
                  <a:srgbClr val="FF0000"/>
                </a:solidFill>
              </a:rPr>
              <a:t>advection and heat-storage effects in a given water body</a:t>
            </a:r>
            <a:endParaRPr lang="en-US" dirty="0"/>
          </a:p>
        </p:txBody>
      </p:sp>
      <p:sp>
        <p:nvSpPr>
          <p:cNvPr id="7" name="Rectangle 6">
            <a:extLst>
              <a:ext uri="{FF2B5EF4-FFF2-40B4-BE49-F238E27FC236}">
                <a16:creationId xmlns:a16="http://schemas.microsoft.com/office/drawing/2014/main" id="{A0A26399-84D1-A244-997B-0A58AB030A13}"/>
              </a:ext>
            </a:extLst>
          </p:cNvPr>
          <p:cNvSpPr/>
          <p:nvPr/>
        </p:nvSpPr>
        <p:spPr>
          <a:xfrm>
            <a:off x="4953000" y="3649662"/>
            <a:ext cx="6153150" cy="42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1CD52E7-1068-9844-A2C6-BBDB7CA6E986}"/>
              </a:ext>
            </a:extLst>
          </p:cNvPr>
          <p:cNvSpPr/>
          <p:nvPr/>
        </p:nvSpPr>
        <p:spPr>
          <a:xfrm>
            <a:off x="-152400" y="4076700"/>
            <a:ext cx="64579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45B35A01-FF64-274C-8F57-CDFD49313B40}"/>
              </a:ext>
            </a:extLst>
          </p:cNvPr>
          <p:cNvSpPr/>
          <p:nvPr/>
        </p:nvSpPr>
        <p:spPr>
          <a:xfrm>
            <a:off x="6872037" y="5044281"/>
            <a:ext cx="6153150" cy="42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B777A431-A8CE-4645-AABB-5594D865142E}"/>
              </a:ext>
            </a:extLst>
          </p:cNvPr>
          <p:cNvSpPr/>
          <p:nvPr/>
        </p:nvSpPr>
        <p:spPr>
          <a:xfrm>
            <a:off x="152400" y="5516562"/>
            <a:ext cx="882015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2649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a:t>Free-Water &amp; Lake Evaporation</a:t>
            </a:r>
            <a:br>
              <a:rPr lang="en-US" dirty="0"/>
            </a:br>
            <a:r>
              <a:rPr lang="en-US" sz="3600" i="1" dirty="0"/>
              <a:t>Eddy Correlation</a:t>
            </a:r>
          </a:p>
        </p:txBody>
      </p:sp>
      <p:sp>
        <p:nvSpPr>
          <p:cNvPr id="3" name="Content Placeholder 2"/>
          <p:cNvSpPr>
            <a:spLocks noGrp="1"/>
          </p:cNvSpPr>
          <p:nvPr>
            <p:ph idx="1"/>
          </p:nvPr>
        </p:nvSpPr>
        <p:spPr/>
        <p:txBody>
          <a:bodyPr>
            <a:normAutofit/>
          </a:bodyPr>
          <a:lstStyle/>
          <a:p>
            <a:r>
              <a:rPr lang="en-US" dirty="0"/>
              <a:t>Theoretically, based on trying to quantify turbulent fluxes of moisture in the air:</a:t>
            </a:r>
          </a:p>
          <a:p>
            <a:endParaRPr lang="en-US" dirty="0"/>
          </a:p>
          <a:p>
            <a:endParaRPr lang="en-US" dirty="0"/>
          </a:p>
          <a:p>
            <a:r>
              <a:rPr lang="en-US" dirty="0"/>
              <a:t>Practically, it’s mathematically complex and tends to yield evaporation estimates that are ~80% of rates calculated by energy balance approaches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F93B174-B9CC-6D45-A1DC-12C9F24B5A1C}"/>
                  </a:ext>
                </a:extLst>
              </p:cNvPr>
              <p:cNvSpPr txBox="1"/>
              <p:nvPr/>
            </p:nvSpPr>
            <p:spPr>
              <a:xfrm>
                <a:off x="2971800" y="2667000"/>
                <a:ext cx="2789290" cy="92660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0</m:t>
                          </m:r>
                        </m:sub>
                      </m:sSub>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ctrlP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sSub>
                            <m:sSubPr>
                              <m:ctrlP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𝜌</m:t>
                              </m:r>
                            </m:e>
                            <m:sub>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𝑎</m:t>
                              </m:r>
                            </m:sub>
                          </m:sSub>
                        </m:num>
                        <m:den>
                          <m:sSub>
                            <m:sSubPr>
                              <m:ctrlP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𝜌</m:t>
                              </m:r>
                            </m:e>
                            <m:sub>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𝑤</m:t>
                              </m:r>
                            </m:sub>
                          </m:sSub>
                        </m:den>
                      </m:f>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accPr>
                        <m:e>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𝑣</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𝑞</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e>
                      </m:acc>
                    </m:oMath>
                  </m:oMathPara>
                </a14:m>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7" name="TextBox 6">
                <a:extLst>
                  <a:ext uri="{FF2B5EF4-FFF2-40B4-BE49-F238E27FC236}">
                    <a16:creationId xmlns:a16="http://schemas.microsoft.com/office/drawing/2014/main" id="{6F93B174-B9CC-6D45-A1DC-12C9F24B5A1C}"/>
                  </a:ext>
                </a:extLst>
              </p:cNvPr>
              <p:cNvSpPr txBox="1">
                <a:spLocks noRot="1" noChangeAspect="1" noMove="1" noResize="1" noEditPoints="1" noAdjustHandles="1" noChangeArrowheads="1" noChangeShapeType="1" noTextEdit="1"/>
              </p:cNvSpPr>
              <p:nvPr/>
            </p:nvSpPr>
            <p:spPr>
              <a:xfrm>
                <a:off x="2971800" y="2667000"/>
                <a:ext cx="2789290" cy="926600"/>
              </a:xfrm>
              <a:prstGeom prst="rect">
                <a:avLst/>
              </a:prstGeom>
              <a:blipFill>
                <a:blip r:embed="rId3"/>
                <a:stretch>
                  <a:fillRect l="-2727" t="-1351" r="-5455" b="-12162"/>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98C2D4A5-10EC-2E4E-B398-0DA9553E8A99}"/>
              </a:ext>
            </a:extLst>
          </p:cNvPr>
          <p:cNvSpPr/>
          <p:nvPr/>
        </p:nvSpPr>
        <p:spPr>
          <a:xfrm>
            <a:off x="1981200" y="2667000"/>
            <a:ext cx="6153150" cy="122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3676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Eddy Correlation Approach</a:t>
            </a:r>
          </a:p>
        </p:txBody>
      </p:sp>
      <p:graphicFrame>
        <p:nvGraphicFramePr>
          <p:cNvPr id="44035"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Equation" r:id="rId2" imgW="114120" imgH="215640" progId="Equation.3">
                  <p:embed/>
                </p:oleObj>
              </mc:Choice>
              <mc:Fallback>
                <p:oleObj name="Equation" r:id="rId2" imgW="114120" imgH="215640" progId="Equation.3">
                  <p:embed/>
                  <p:pic>
                    <p:nvPicPr>
                      <p:cNvPr id="4403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4038" name="Picture 6" descr="inlet"/>
          <p:cNvPicPr>
            <a:picLocks noChangeAspect="1" noChangeArrowheads="1"/>
          </p:cNvPicPr>
          <p:nvPr/>
        </p:nvPicPr>
        <p:blipFill>
          <a:blip r:embed="rId4">
            <a:extLst>
              <a:ext uri="{28A0092B-C50C-407E-A947-70E740481C1C}">
                <a14:useLocalDpi xmlns:a14="http://schemas.microsoft.com/office/drawing/2010/main" val="0"/>
              </a:ext>
            </a:extLst>
          </a:blip>
          <a:srcRect t="15015" b="6851"/>
          <a:stretch>
            <a:fillRect/>
          </a:stretch>
        </p:blipFill>
        <p:spPr bwMode="auto">
          <a:xfrm>
            <a:off x="5029200" y="1143000"/>
            <a:ext cx="2840038" cy="3352800"/>
          </a:xfrm>
          <a:prstGeom prst="rect">
            <a:avLst/>
          </a:prstGeom>
          <a:noFill/>
          <a:extLst>
            <a:ext uri="{909E8E84-426E-40DD-AFC4-6F175D3DCCD1}">
              <a14:hiddenFill xmlns:a14="http://schemas.microsoft.com/office/drawing/2010/main">
                <a:solidFill>
                  <a:srgbClr val="FFFFFF"/>
                </a:solidFill>
              </a14:hiddenFill>
            </a:ext>
          </a:extLst>
        </p:spPr>
      </p:pic>
      <p:pic>
        <p:nvPicPr>
          <p:cNvPr id="44039" name="Picture 7" descr="son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114800"/>
            <a:ext cx="2895600" cy="19621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Rectangle 1"/>
              <p:cNvSpPr/>
              <p:nvPr/>
            </p:nvSpPr>
            <p:spPr>
              <a:xfrm>
                <a:off x="687980" y="2186213"/>
                <a:ext cx="1293944" cy="490519"/>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a:ln>
                            <a:noFill/>
                          </a:ln>
                          <a:solidFill>
                            <a:prstClr val="black"/>
                          </a:solidFill>
                          <a:effectLst/>
                          <a:uLnTx/>
                          <a:uFillTx/>
                          <a:latin typeface="Cambria Math"/>
                          <a:ea typeface="+mn-ea"/>
                          <a:cs typeface="+mn-cs"/>
                        </a:rPr>
                        <m:t>𝐸</m:t>
                      </m:r>
                      <m:r>
                        <a:rPr kumimoji="0" lang="en-US" sz="2400" b="0" i="1" u="none" strike="noStrike" kern="1200" cap="none" spc="0" normalizeH="0" baseline="0" noProof="0">
                          <a:ln>
                            <a:noFill/>
                          </a:ln>
                          <a:solidFill>
                            <a:prstClr val="black"/>
                          </a:solidFill>
                          <a:effectLst/>
                          <a:uLnTx/>
                          <a:uFillTx/>
                          <a:latin typeface="Cambria Math"/>
                          <a:ea typeface="+mn-ea"/>
                          <a:cs typeface="+mn-cs"/>
                        </a:rPr>
                        <m:t> ~</m:t>
                      </m:r>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a:ea typeface="+mn-ea"/>
                              <a:cs typeface="+mn-cs"/>
                            </a:rPr>
                            <m:t>𝑤</m:t>
                          </m:r>
                          <m:r>
                            <a:rPr kumimoji="0" lang="en-US" sz="2400" b="0" i="1" u="none" strike="noStrike" kern="1200" cap="none" spc="0" normalizeH="0" baseline="0" noProof="0">
                              <a:ln>
                                <a:noFill/>
                              </a:ln>
                              <a:solidFill>
                                <a:prstClr val="black"/>
                              </a:solidFill>
                              <a:effectLst/>
                              <a:uLnTx/>
                              <a:uFillTx/>
                              <a:latin typeface="Cambria Math"/>
                              <a:ea typeface="+mn-ea"/>
                              <a:cs typeface="+mn-cs"/>
                            </a:rPr>
                            <m:t>′</m:t>
                          </m:r>
                          <m:r>
                            <a:rPr kumimoji="0" lang="en-US" sz="2400" b="0" i="1" u="none" strike="noStrike" kern="1200" cap="none" spc="0" normalizeH="0" baseline="0" noProof="0">
                              <a:ln>
                                <a:noFill/>
                              </a:ln>
                              <a:solidFill>
                                <a:prstClr val="black"/>
                              </a:solidFill>
                              <a:effectLst/>
                              <a:uLnTx/>
                              <a:uFillTx/>
                              <a:latin typeface="Cambria Math"/>
                              <a:ea typeface="+mn-ea"/>
                              <a:cs typeface="+mn-cs"/>
                            </a:rPr>
                            <m:t>𝑞</m:t>
                          </m:r>
                          <m:r>
                            <a:rPr kumimoji="0" lang="en-US" sz="2400" b="0" i="1" u="none" strike="noStrike" kern="1200" cap="none" spc="0" normalizeH="0" baseline="0" noProof="0">
                              <a:ln>
                                <a:noFill/>
                              </a:ln>
                              <a:solidFill>
                                <a:prstClr val="black"/>
                              </a:solidFill>
                              <a:effectLst/>
                              <a:uLnTx/>
                              <a:uFillTx/>
                              <a:latin typeface="Cambria Math"/>
                              <a:ea typeface="+mn-ea"/>
                              <a:cs typeface="+mn-cs"/>
                            </a:rPr>
                            <m:t>′</m:t>
                          </m:r>
                        </m:e>
                      </m:acc>
                    </m:oMath>
                  </m:oMathPara>
                </a14:m>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687980" y="2186213"/>
                <a:ext cx="1293944" cy="490519"/>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87980" y="2981859"/>
                <a:ext cx="3587926"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a:ea typeface="+mn-ea"/>
                            <a:cs typeface="+mn-cs"/>
                          </a:rPr>
                          <m:t>𝑤</m:t>
                        </m:r>
                      </m:e>
                      <m:sup>
                        <m:r>
                          <a:rPr kumimoji="0" lang="en-US" sz="2400" b="0" i="1" u="none" strike="noStrike" kern="1200" cap="none" spc="0" normalizeH="0" baseline="0" noProof="0">
                            <a:ln>
                              <a:noFill/>
                            </a:ln>
                            <a:solidFill>
                              <a:prstClr val="black"/>
                            </a:solidFill>
                            <a:effectLst/>
                            <a:uLnTx/>
                            <a:uFillTx/>
                            <a:latin typeface="Cambria Math"/>
                            <a:ea typeface="+mn-ea"/>
                            <a:cs typeface="+mn-cs"/>
                          </a:rPr>
                          <m:t>′</m:t>
                        </m:r>
                      </m:sup>
                    </m:sSup>
                  </m:oMath>
                </a14:m>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is vertical wind velocity component fluctuation</a:t>
                </a:r>
              </a:p>
            </p:txBody>
          </p:sp>
        </mc:Choice>
        <mc:Fallback xmlns="">
          <p:sp>
            <p:nvSpPr>
              <p:cNvPr id="3" name="Rectangle 2"/>
              <p:cNvSpPr>
                <a:spLocks noRot="1" noChangeAspect="1" noMove="1" noResize="1" noEditPoints="1" noAdjustHandles="1" noChangeArrowheads="1" noChangeShapeType="1" noTextEdit="1"/>
              </p:cNvSpPr>
              <p:nvPr/>
            </p:nvSpPr>
            <p:spPr>
              <a:xfrm>
                <a:off x="687980" y="2981859"/>
                <a:ext cx="3587926" cy="830997"/>
              </a:xfrm>
              <a:prstGeom prst="rect">
                <a:avLst/>
              </a:prstGeom>
              <a:blipFill rotWithShape="1">
                <a:blip r:embed="rId8"/>
                <a:stretch>
                  <a:fillRect l="-2721" t="-5882" r="-3061"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87980" y="3988179"/>
                <a:ext cx="3587926"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a:ea typeface="+mn-ea"/>
                            <a:cs typeface="+mn-cs"/>
                          </a:rPr>
                          <m:t>𝑞</m:t>
                        </m:r>
                      </m:e>
                      <m:sup>
                        <m:r>
                          <a:rPr kumimoji="0" lang="en-US" sz="2400" b="0" i="1" u="none" strike="noStrike" kern="1200" cap="none" spc="0" normalizeH="0" baseline="0" noProof="0">
                            <a:ln>
                              <a:noFill/>
                            </a:ln>
                            <a:solidFill>
                              <a:prstClr val="black"/>
                            </a:solidFill>
                            <a:effectLst/>
                            <a:uLnTx/>
                            <a:uFillTx/>
                            <a:latin typeface="Cambria Math"/>
                            <a:ea typeface="+mn-ea"/>
                            <a:cs typeface="+mn-cs"/>
                          </a:rPr>
                          <m:t>′</m:t>
                        </m:r>
                      </m:sup>
                    </m:sSup>
                  </m:oMath>
                </a14:m>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is specific humidity fluctuation</a:t>
                </a:r>
              </a:p>
            </p:txBody>
          </p:sp>
        </mc:Choice>
        <mc:Fallback xmlns="">
          <p:sp>
            <p:nvSpPr>
              <p:cNvPr id="10" name="Rectangle 9"/>
              <p:cNvSpPr>
                <a:spLocks noRot="1" noChangeAspect="1" noMove="1" noResize="1" noEditPoints="1" noAdjustHandles="1" noChangeArrowheads="1" noChangeShapeType="1" noTextEdit="1"/>
              </p:cNvSpPr>
              <p:nvPr/>
            </p:nvSpPr>
            <p:spPr>
              <a:xfrm>
                <a:off x="687980" y="3988179"/>
                <a:ext cx="3587926" cy="830997"/>
              </a:xfrm>
              <a:prstGeom prst="rect">
                <a:avLst/>
              </a:prstGeom>
              <a:blipFill rotWithShape="1">
                <a:blip r:embed="rId9"/>
                <a:stretch>
                  <a:fillRect l="-2721" t="-5839" b="-15328"/>
                </a:stretch>
              </a:blipFill>
            </p:spPr>
            <p:txBody>
              <a:bodyPr/>
              <a:lstStyle/>
              <a:p>
                <a:r>
                  <a:rPr lang="en-US">
                    <a:noFill/>
                  </a:rPr>
                  <a:t> </a:t>
                </a:r>
              </a:p>
            </p:txBody>
          </p:sp>
        </mc:Fallback>
      </mc:AlternateContent>
    </p:spTree>
    <p:extLst>
      <p:ext uri="{BB962C8B-B14F-4D97-AF65-F5344CB8AC3E}">
        <p14:creationId xmlns:p14="http://schemas.microsoft.com/office/powerpoint/2010/main" val="2910805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2" y="-70945"/>
            <a:ext cx="9125607" cy="684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3150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a:t>Free-Water &amp; Lake Evaporation</a:t>
            </a:r>
            <a:br>
              <a:rPr lang="en-US" dirty="0"/>
            </a:br>
            <a:r>
              <a:rPr lang="en-US" sz="3600" i="1" dirty="0"/>
              <a:t>Mass Transfer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458200" cy="4525963"/>
              </a:xfrm>
            </p:spPr>
            <p:txBody>
              <a:bodyPr>
                <a:normAutofit fontScale="92500"/>
              </a:bodyPr>
              <a:lstStyle/>
              <a:p>
                <a:r>
                  <a:rPr lang="en-US" dirty="0"/>
                  <a:t>Theoretically, based on fundamental mass transfer (from a few slides ago): </a:t>
                </a:r>
                <a:br>
                  <a:rPr lang="en-US" b="0" i="1" dirty="0">
                    <a:latin typeface="Cambria Math" charset="0"/>
                  </a:rPr>
                </a:br>
                <a14:m>
                  <m:oMath xmlns:m="http://schemas.openxmlformats.org/officeDocument/2006/math">
                    <m:r>
                      <a:rPr lang="en-US" sz="2400" b="0" i="1" smtClean="0">
                        <a:latin typeface="Cambria Math" charset="0"/>
                      </a:rPr>
                      <m:t>𝐸</m:t>
                    </m:r>
                    <m:r>
                      <a:rPr lang="en-US" sz="2400" b="0" i="1" smtClean="0">
                        <a:latin typeface="Cambria Math" charset="0"/>
                      </a:rPr>
                      <m:t>= </m:t>
                    </m:r>
                    <m:sSub>
                      <m:sSubPr>
                        <m:ctrlPr>
                          <a:rPr lang="en-US" sz="2400" b="0" i="1" smtClean="0">
                            <a:latin typeface="Cambria Math" panose="02040503050406030204" pitchFamily="18" charset="0"/>
                          </a:rPr>
                        </m:ctrlPr>
                      </m:sSubPr>
                      <m:e>
                        <m:r>
                          <a:rPr lang="en-US" sz="2400" b="0" i="1" smtClean="0">
                            <a:latin typeface="Cambria Math" charset="0"/>
                          </a:rPr>
                          <m:t>𝐾</m:t>
                        </m:r>
                      </m:e>
                      <m:sub>
                        <m:r>
                          <a:rPr lang="en-US" sz="2400" b="0" i="1" smtClean="0">
                            <a:latin typeface="Cambria Math" charset="0"/>
                          </a:rPr>
                          <m:t>𝐸</m:t>
                        </m:r>
                      </m:sub>
                    </m:sSub>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𝑢</m:t>
                    </m:r>
                    <m:d>
                      <m:dPr>
                        <m:ctrlPr>
                          <a:rPr lang="en-US" sz="2400" b="0" i="1" smtClean="0">
                            <a:latin typeface="Cambria Math" panose="02040503050406030204" pitchFamily="18" charset="0"/>
                            <a:ea typeface="Cambria Math" charset="0"/>
                            <a:cs typeface="Cambria Math" charset="0"/>
                          </a:rPr>
                        </m:ctrlPr>
                      </m:dPr>
                      <m:e>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𝑧</m:t>
                            </m:r>
                          </m:e>
                          <m:sub>
                            <m:r>
                              <a:rPr lang="en-US" sz="2400" b="0" i="1" smtClean="0">
                                <a:latin typeface="Cambria Math" charset="0"/>
                                <a:ea typeface="Cambria Math" charset="0"/>
                                <a:cs typeface="Cambria Math" charset="0"/>
                              </a:rPr>
                              <m:t>𝑚</m:t>
                            </m:r>
                          </m:sub>
                        </m:sSub>
                      </m:e>
                    </m:d>
                    <m:r>
                      <a:rPr lang="en-US" sz="2400" b="0" i="1" smtClean="0">
                        <a:latin typeface="Cambria Math" charset="0"/>
                        <a:ea typeface="Cambria Math" charset="0"/>
                        <a:cs typeface="Cambria Math" charset="0"/>
                      </a:rPr>
                      <m:t>∙[</m:t>
                    </m:r>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𝑒</m:t>
                        </m:r>
                      </m:e>
                      <m:sub>
                        <m:r>
                          <a:rPr lang="en-US" sz="2400" b="0" i="1" smtClean="0">
                            <a:latin typeface="Cambria Math" charset="0"/>
                            <a:ea typeface="Cambria Math" charset="0"/>
                            <a:cs typeface="Cambria Math" charset="0"/>
                          </a:rPr>
                          <m:t>𝑠</m:t>
                        </m:r>
                      </m:sub>
                    </m:sSub>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𝑒</m:t>
                    </m:r>
                    <m:d>
                      <m:dPr>
                        <m:ctrlPr>
                          <a:rPr lang="en-US" sz="2400" b="0" i="1" smtClean="0">
                            <a:latin typeface="Cambria Math" panose="02040503050406030204" pitchFamily="18" charset="0"/>
                            <a:ea typeface="Cambria Math" charset="0"/>
                            <a:cs typeface="Cambria Math" charset="0"/>
                          </a:rPr>
                        </m:ctrlPr>
                      </m:dPr>
                      <m:e>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𝑧</m:t>
                            </m:r>
                          </m:e>
                          <m:sub>
                            <m:r>
                              <a:rPr lang="en-US" sz="2400" b="0" i="1" smtClean="0">
                                <a:latin typeface="Cambria Math" charset="0"/>
                                <a:ea typeface="Cambria Math" charset="0"/>
                                <a:cs typeface="Cambria Math" charset="0"/>
                              </a:rPr>
                              <m:t>𝑚</m:t>
                            </m:r>
                          </m:sub>
                        </m:sSub>
                      </m:e>
                    </m:d>
                    <m:r>
                      <a:rPr lang="en-US" sz="2400" b="0" i="1" smtClean="0">
                        <a:latin typeface="Cambria Math" charset="0"/>
                        <a:ea typeface="Cambria Math" charset="0"/>
                        <a:cs typeface="Cambria Math" charset="0"/>
                      </a:rPr>
                      <m:t>]</m:t>
                    </m:r>
                  </m:oMath>
                </a14:m>
                <a:endParaRPr lang="en-US" sz="2400" dirty="0"/>
              </a:p>
              <a:p>
                <a:endParaRPr lang="en-US" dirty="0"/>
              </a:p>
              <a:p>
                <a:endParaRPr lang="en-US" dirty="0"/>
              </a:p>
              <a:p>
                <a:r>
                  <a:rPr lang="en-US" dirty="0"/>
                  <a:t>Where, </a:t>
                </a:r>
                <a:r>
                  <a:rPr lang="en-US" i="1" dirty="0">
                    <a:latin typeface="Times New Roman" charset="0"/>
                    <a:ea typeface="Times New Roman" charset="0"/>
                    <a:cs typeface="Times New Roman" charset="0"/>
                  </a:rPr>
                  <a:t>b</a:t>
                </a:r>
                <a:r>
                  <a:rPr lang="en-US" i="1" baseline="-25000" dirty="0">
                    <a:latin typeface="Times New Roman" charset="0"/>
                    <a:ea typeface="Times New Roman" charset="0"/>
                    <a:cs typeface="Times New Roman" charset="0"/>
                  </a:rPr>
                  <a:t>0</a:t>
                </a:r>
                <a:r>
                  <a:rPr lang="en-US" dirty="0"/>
                  <a:t> accounts for free-convection and </a:t>
                </a:r>
                <a:r>
                  <a:rPr lang="en-US" i="1" dirty="0">
                    <a:latin typeface="Times New Roman" charset="0"/>
                    <a:ea typeface="Times New Roman" charset="0"/>
                    <a:cs typeface="Times New Roman" charset="0"/>
                  </a:rPr>
                  <a:t>b</a:t>
                </a:r>
                <a:r>
                  <a:rPr lang="en-US" i="1" baseline="-25000" dirty="0">
                    <a:latin typeface="Times New Roman" charset="0"/>
                    <a:ea typeface="Times New Roman" charset="0"/>
                    <a:cs typeface="Times New Roman" charset="0"/>
                  </a:rPr>
                  <a:t>1</a:t>
                </a:r>
                <a:r>
                  <a:rPr lang="en-US" dirty="0"/>
                  <a:t> depends on the height and location at which </a:t>
                </a:r>
                <a:r>
                  <a:rPr lang="en-US" i="1" dirty="0">
                    <a:latin typeface="Times New Roman" charset="0"/>
                    <a:ea typeface="Times New Roman" charset="0"/>
                    <a:cs typeface="Times New Roman" charset="0"/>
                  </a:rPr>
                  <a:t>u</a:t>
                </a:r>
                <a:r>
                  <a:rPr lang="en-US" dirty="0"/>
                  <a:t> and </a:t>
                </a:r>
                <a:r>
                  <a:rPr lang="en-US" i="1" dirty="0">
                    <a:latin typeface="Times New Roman" charset="0"/>
                    <a:ea typeface="Times New Roman" charset="0"/>
                    <a:cs typeface="Times New Roman" charset="0"/>
                  </a:rPr>
                  <a:t>e</a:t>
                </a:r>
                <a:r>
                  <a:rPr lang="en-US" dirty="0"/>
                  <a:t> are measured</a:t>
                </a:r>
                <a:r>
                  <a:rPr lang="is-IS" dirty="0"/>
                  <a:t>…</a:t>
                </a:r>
              </a:p>
              <a:p>
                <a:r>
                  <a:rPr lang="is-IS" dirty="0"/>
                  <a:t>If buoyancy effects are negligible, </a:t>
                </a:r>
                <a:r>
                  <a:rPr lang="is-IS" i="1" dirty="0">
                    <a:solidFill>
                      <a:srgbClr val="FF0000"/>
                    </a:solidFill>
                    <a:latin typeface="Times New Roman" panose="02020603050405020304" pitchFamily="18" charset="0"/>
                    <a:cs typeface="Times New Roman" panose="02020603050405020304" pitchFamily="18" charset="0"/>
                  </a:rPr>
                  <a:t>b</a:t>
                </a:r>
                <a:r>
                  <a:rPr lang="is-IS" i="1" baseline="-25000" dirty="0">
                    <a:solidFill>
                      <a:srgbClr val="FF0000"/>
                    </a:solidFill>
                    <a:latin typeface="Times New Roman" panose="02020603050405020304" pitchFamily="18" charset="0"/>
                    <a:cs typeface="Times New Roman" panose="02020603050405020304" pitchFamily="18" charset="0"/>
                  </a:rPr>
                  <a:t>0</a:t>
                </a:r>
                <a:r>
                  <a:rPr lang="is-IS" i="1" dirty="0">
                    <a:solidFill>
                      <a:srgbClr val="FF0000"/>
                    </a:solidFill>
                    <a:latin typeface="Times New Roman" panose="02020603050405020304" pitchFamily="18" charset="0"/>
                    <a:cs typeface="Times New Roman" panose="02020603050405020304" pitchFamily="18" charset="0"/>
                  </a:rPr>
                  <a:t> </a:t>
                </a:r>
                <a:r>
                  <a:rPr lang="is-IS" dirty="0">
                    <a:solidFill>
                      <a:srgbClr val="FF0000"/>
                    </a:solidFill>
                  </a:rPr>
                  <a:t>= 0 and </a:t>
                </a:r>
                <a:r>
                  <a:rPr lang="is-IS" i="1" dirty="0">
                    <a:solidFill>
                      <a:srgbClr val="FF0000"/>
                    </a:solidFill>
                  </a:rPr>
                  <a:t>b</a:t>
                </a:r>
                <a:r>
                  <a:rPr lang="is-IS" i="1" baseline="-25000" dirty="0">
                    <a:solidFill>
                      <a:srgbClr val="FF0000"/>
                    </a:solidFill>
                  </a:rPr>
                  <a:t>1</a:t>
                </a:r>
                <a:r>
                  <a:rPr lang="is-IS" dirty="0">
                    <a:solidFill>
                      <a:srgbClr val="FF0000"/>
                    </a:solidFill>
                  </a:rPr>
                  <a:t> = </a:t>
                </a:r>
                <a:r>
                  <a:rPr lang="is-IS" i="1" dirty="0">
                    <a:solidFill>
                      <a:srgbClr val="FF0000"/>
                    </a:solidFill>
                  </a:rPr>
                  <a:t>K</a:t>
                </a:r>
                <a:r>
                  <a:rPr lang="is-IS" i="1" baseline="-25000" dirty="0">
                    <a:solidFill>
                      <a:srgbClr val="FF0000"/>
                    </a:solidFill>
                  </a:rPr>
                  <a:t>E</a:t>
                </a:r>
                <a:endParaRPr lang="is-IS" i="1" baseline="-25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458200" cy="4525963"/>
              </a:xfrm>
              <a:blipFill>
                <a:blip r:embed="rId3"/>
                <a:stretch>
                  <a:fillRect l="-1649" t="-1681" r="-1199" b="-252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9F789E37-4A9B-9946-A913-4338FAB3CD5C}"/>
              </a:ext>
            </a:extLst>
          </p:cNvPr>
          <p:cNvSpPr txBox="1"/>
          <p:nvPr/>
        </p:nvSpPr>
        <p:spPr>
          <a:xfrm>
            <a:off x="1755363" y="3136612"/>
            <a:ext cx="563327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a:t>
            </a:r>
            <a:r>
              <a:rPr kumimoji="0" lang="en-US" sz="32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en-US" sz="32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a:t>
            </a:r>
            <a:r>
              <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t>
            </a:r>
            <a:r>
              <a:rPr kumimoji="0" lang="en-US" sz="32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r>
              <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t>
            </a:r>
            <a:r>
              <a:rPr kumimoji="0" lang="en-US" sz="32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a:t>
            </a:r>
            <a:r>
              <a:rPr kumimoji="0" lang="en-US" sz="3200" b="0"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t>
            </a:r>
            <a:r>
              <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t>
            </a:r>
            <a:r>
              <a:rPr kumimoji="0" lang="en-US" sz="3200" b="0" i="1"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8" name="Rectangle 7">
            <a:extLst>
              <a:ext uri="{FF2B5EF4-FFF2-40B4-BE49-F238E27FC236}">
                <a16:creationId xmlns:a16="http://schemas.microsoft.com/office/drawing/2014/main" id="{7567F75A-8A8C-BA4C-BE1C-D257BF6C03D9}"/>
              </a:ext>
            </a:extLst>
          </p:cNvPr>
          <p:cNvSpPr/>
          <p:nvPr/>
        </p:nvSpPr>
        <p:spPr>
          <a:xfrm>
            <a:off x="1466850" y="3195923"/>
            <a:ext cx="6229350" cy="708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250A2B62-171F-E945-87A3-A96697D6DA26}"/>
              </a:ext>
            </a:extLst>
          </p:cNvPr>
          <p:cNvSpPr/>
          <p:nvPr/>
        </p:nvSpPr>
        <p:spPr>
          <a:xfrm>
            <a:off x="6067425" y="5607627"/>
            <a:ext cx="6153150" cy="42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810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a:t>Free-Water &amp; Lake Evaporation</a:t>
            </a:r>
            <a:br>
              <a:rPr lang="en-US" dirty="0"/>
            </a:br>
            <a:r>
              <a:rPr lang="en-US" sz="3600" i="1" dirty="0"/>
              <a:t>Mass Transfer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876800"/>
              </a:xfrm>
            </p:spPr>
            <p:txBody>
              <a:bodyPr>
                <a:normAutofit/>
              </a:bodyPr>
              <a:lstStyle/>
              <a:p>
                <a:r>
                  <a:rPr lang="en-US" dirty="0"/>
                  <a:t>We can further simplify by setting </a:t>
                </a:r>
                <a:r>
                  <a:rPr lang="en-US" i="1" dirty="0">
                    <a:latin typeface="Times New Roman" charset="0"/>
                    <a:ea typeface="Times New Roman" charset="0"/>
                    <a:cs typeface="Times New Roman" charset="0"/>
                  </a:rPr>
                  <a:t>z</a:t>
                </a:r>
                <a:r>
                  <a:rPr lang="en-US" i="1" baseline="-25000" dirty="0">
                    <a:latin typeface="Times New Roman" charset="0"/>
                    <a:ea typeface="Times New Roman" charset="0"/>
                    <a:cs typeface="Times New Roman" charset="0"/>
                  </a:rPr>
                  <a:t>0</a:t>
                </a:r>
                <a:r>
                  <a:rPr lang="en-US" dirty="0"/>
                  <a:t> for water surfaces to 5x10</a:t>
                </a:r>
                <a:r>
                  <a:rPr lang="en-US" baseline="30000" dirty="0"/>
                  <a:t>-4</a:t>
                </a:r>
                <a:r>
                  <a:rPr lang="en-US" dirty="0"/>
                  <a:t>m, and </a:t>
                </a:r>
                <a:r>
                  <a:rPr lang="en-US" i="1" dirty="0" err="1">
                    <a:latin typeface="Times New Roman" charset="0"/>
                    <a:ea typeface="Times New Roman" charset="0"/>
                    <a:cs typeface="Times New Roman" charset="0"/>
                  </a:rPr>
                  <a:t>z</a:t>
                </a:r>
                <a:r>
                  <a:rPr lang="en-US" i="1" baseline="-25000" dirty="0" err="1">
                    <a:latin typeface="Times New Roman" charset="0"/>
                    <a:ea typeface="Times New Roman" charset="0"/>
                    <a:cs typeface="Times New Roman" charset="0"/>
                  </a:rPr>
                  <a:t>d</a:t>
                </a:r>
                <a:r>
                  <a:rPr lang="en-US" dirty="0"/>
                  <a:t> = 0m, and </a:t>
                </a:r>
                <a:r>
                  <a:rPr lang="en-US" i="1" dirty="0" err="1">
                    <a:latin typeface="Times New Roman" charset="0"/>
                    <a:ea typeface="Times New Roman" charset="0"/>
                    <a:cs typeface="Times New Roman" charset="0"/>
                  </a:rPr>
                  <a:t>z</a:t>
                </a:r>
                <a:r>
                  <a:rPr lang="en-US" i="1" baseline="-25000" dirty="0" err="1">
                    <a:latin typeface="Times New Roman" charset="0"/>
                    <a:ea typeface="Times New Roman" charset="0"/>
                    <a:cs typeface="Times New Roman" charset="0"/>
                  </a:rPr>
                  <a:t>m</a:t>
                </a:r>
                <a:r>
                  <a:rPr lang="en-US" dirty="0"/>
                  <a:t> = 2m</a:t>
                </a:r>
              </a:p>
              <a:p>
                <a:pPr marL="0" indent="0">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charset="0"/>
                            </a:rPr>
                            <m:t>𝐸</m:t>
                          </m:r>
                        </m:e>
                        <m:sub>
                          <m:r>
                            <a:rPr lang="en-US" sz="2800" b="0" i="1" smtClean="0">
                              <a:latin typeface="Cambria Math" charset="0"/>
                            </a:rPr>
                            <m:t>0</m:t>
                          </m:r>
                        </m:sub>
                      </m:sSub>
                      <m:r>
                        <a:rPr lang="en-US" sz="2800" b="0" i="1" smtClean="0">
                          <a:latin typeface="Cambria Math" charset="0"/>
                        </a:rPr>
                        <m:t>=1.78</m:t>
                      </m:r>
                      <m:r>
                        <a:rPr lang="en-US" sz="2800" b="0" i="1" smtClean="0">
                          <a:latin typeface="Cambria Math" charset="0"/>
                          <a:ea typeface="Cambria Math" charset="0"/>
                          <a:cs typeface="Cambria Math" charset="0"/>
                        </a:rPr>
                        <m:t>×</m:t>
                      </m:r>
                      <m:sSup>
                        <m:sSupPr>
                          <m:ctrlPr>
                            <a:rPr lang="en-US" sz="2800" b="0" i="1" smtClean="0">
                              <a:latin typeface="Cambria Math" panose="02040503050406030204" pitchFamily="18" charset="0"/>
                            </a:rPr>
                          </m:ctrlPr>
                        </m:sSupPr>
                        <m:e>
                          <m:r>
                            <a:rPr lang="en-US" sz="2800" b="0" i="1" smtClean="0">
                              <a:latin typeface="Cambria Math" charset="0"/>
                            </a:rPr>
                            <m:t>10</m:t>
                          </m:r>
                        </m:e>
                        <m:sup>
                          <m:r>
                            <a:rPr lang="en-US" sz="2800" b="0" i="1" smtClean="0">
                              <a:latin typeface="Cambria Math" charset="0"/>
                            </a:rPr>
                            <m:t>−8</m:t>
                          </m:r>
                        </m:sup>
                      </m:sSup>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𝑢</m:t>
                      </m:r>
                      <m:d>
                        <m:dPr>
                          <m:ctrlPr>
                            <a:rPr lang="en-US" sz="2800" b="0" i="1" smtClean="0">
                              <a:latin typeface="Cambria Math" panose="02040503050406030204" pitchFamily="18" charset="0"/>
                              <a:ea typeface="Cambria Math" charset="0"/>
                              <a:cs typeface="Cambria Math" charset="0"/>
                            </a:rPr>
                          </m:ctrlPr>
                        </m:dPr>
                        <m:e>
                          <m:r>
                            <a:rPr lang="en-US" sz="2800" b="0" i="1" smtClean="0">
                              <a:latin typeface="Cambria Math" charset="0"/>
                              <a:ea typeface="Cambria Math" charset="0"/>
                              <a:cs typeface="Cambria Math" charset="0"/>
                            </a:rPr>
                            <m:t>2</m:t>
                          </m:r>
                          <m:r>
                            <a:rPr lang="en-US" sz="2800" b="0" i="1" smtClean="0">
                              <a:latin typeface="Cambria Math" charset="0"/>
                              <a:ea typeface="Cambria Math" charset="0"/>
                              <a:cs typeface="Cambria Math" charset="0"/>
                            </a:rPr>
                            <m:t>𝑚</m:t>
                          </m:r>
                        </m:e>
                      </m:d>
                      <m:r>
                        <a:rPr lang="en-US" sz="2800" b="0" i="1" smtClean="0">
                          <a:latin typeface="Cambria Math" charset="0"/>
                          <a:ea typeface="Cambria Math" charset="0"/>
                          <a:cs typeface="Cambria Math" charset="0"/>
                        </a:rPr>
                        <m:t>∙[</m:t>
                      </m:r>
                      <m:sSub>
                        <m:sSubPr>
                          <m:ctrlPr>
                            <a:rPr lang="en-US" sz="2800" b="0" i="1" smtClean="0">
                              <a:latin typeface="Cambria Math" panose="02040503050406030204" pitchFamily="18" charset="0"/>
                              <a:ea typeface="Cambria Math" charset="0"/>
                              <a:cs typeface="Cambria Math" charset="0"/>
                            </a:rPr>
                          </m:ctrlPr>
                        </m:sSubPr>
                        <m:e>
                          <m:r>
                            <a:rPr lang="en-US" sz="2800" b="0" i="1" smtClean="0">
                              <a:latin typeface="Cambria Math" charset="0"/>
                              <a:ea typeface="Cambria Math" charset="0"/>
                              <a:cs typeface="Cambria Math" charset="0"/>
                            </a:rPr>
                            <m:t>𝑒</m:t>
                          </m:r>
                        </m:e>
                        <m:sub>
                          <m:r>
                            <a:rPr lang="en-US" sz="2800" b="0" i="1" smtClean="0">
                              <a:latin typeface="Cambria Math" charset="0"/>
                              <a:ea typeface="Cambria Math" charset="0"/>
                              <a:cs typeface="Cambria Math" charset="0"/>
                            </a:rPr>
                            <m:t>𝑠</m:t>
                          </m:r>
                        </m:sub>
                      </m:sSub>
                      <m:r>
                        <a:rPr lang="en-US"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𝑒</m:t>
                      </m:r>
                      <m:d>
                        <m:dPr>
                          <m:ctrlPr>
                            <a:rPr lang="en-US" sz="2800" b="0" i="1" smtClean="0">
                              <a:latin typeface="Cambria Math" panose="02040503050406030204" pitchFamily="18" charset="0"/>
                              <a:ea typeface="Cambria Math" charset="0"/>
                              <a:cs typeface="Cambria Math" charset="0"/>
                            </a:rPr>
                          </m:ctrlPr>
                        </m:dPr>
                        <m:e>
                          <m:r>
                            <a:rPr lang="en-US" sz="2800" b="0" i="1" smtClean="0">
                              <a:latin typeface="Cambria Math" charset="0"/>
                              <a:ea typeface="Cambria Math" charset="0"/>
                              <a:cs typeface="Cambria Math" charset="0"/>
                            </a:rPr>
                            <m:t>2</m:t>
                          </m:r>
                          <m:r>
                            <a:rPr lang="en-US" sz="2800" b="0" i="1" smtClean="0">
                              <a:latin typeface="Cambria Math" charset="0"/>
                              <a:ea typeface="Cambria Math" charset="0"/>
                              <a:cs typeface="Cambria Math" charset="0"/>
                            </a:rPr>
                            <m:t>𝑚</m:t>
                          </m:r>
                        </m:e>
                      </m:d>
                      <m:r>
                        <a:rPr lang="en-US" sz="2800" b="0" i="1" smtClean="0">
                          <a:latin typeface="Cambria Math" charset="0"/>
                          <a:ea typeface="Cambria Math" charset="0"/>
                          <a:cs typeface="Cambria Math" charset="0"/>
                        </a:rPr>
                        <m:t>]</m:t>
                      </m:r>
                    </m:oMath>
                  </m:oMathPara>
                </a14:m>
                <a:endParaRPr lang="en-US" sz="2800" dirty="0"/>
              </a:p>
              <a:p>
                <a:pPr marL="0" indent="0">
                  <a:buNone/>
                </a:pPr>
                <a:r>
                  <a:rPr lang="en-US" sz="1100" dirty="0"/>
                  <a:t>	</a:t>
                </a:r>
              </a:p>
              <a:p>
                <a:r>
                  <a:rPr lang="en-US" sz="2800" dirty="0"/>
                  <a:t>However, free convection plays a role</a:t>
                </a:r>
                <a:r>
                  <a:rPr lang="is-IS" sz="2800" dirty="0"/>
                  <a:t>…</a:t>
                </a:r>
                <a:br>
                  <a:rPr lang="is-IS" sz="2800" dirty="0"/>
                </a:br>
                <a:r>
                  <a:rPr lang="is-IS" sz="2800" dirty="0"/>
                  <a:t>Example: </a:t>
                </a:r>
                <a:br>
                  <a:rPr lang="is-IS" sz="2800" dirty="0"/>
                </a:br>
                <a:r>
                  <a:rPr lang="is-IS" sz="2800" dirty="0">
                    <a:solidFill>
                      <a:srgbClr val="FF0000"/>
                    </a:solidFill>
                  </a:rPr>
                  <a:t>if T</a:t>
                </a:r>
                <a:r>
                  <a:rPr lang="is-IS" sz="2800" baseline="-25000" dirty="0">
                    <a:solidFill>
                      <a:srgbClr val="FF0000"/>
                    </a:solidFill>
                  </a:rPr>
                  <a:t>water</a:t>
                </a:r>
                <a:r>
                  <a:rPr lang="is-IS" sz="2800" dirty="0">
                    <a:solidFill>
                      <a:srgbClr val="FF0000"/>
                    </a:solidFill>
                  </a:rPr>
                  <a:t> &gt; T</a:t>
                </a:r>
                <a:r>
                  <a:rPr lang="is-IS" sz="2800" baseline="-25000" dirty="0">
                    <a:solidFill>
                      <a:srgbClr val="FF0000"/>
                    </a:solidFill>
                  </a:rPr>
                  <a:t>air</a:t>
                </a:r>
                <a:r>
                  <a:rPr lang="is-IS" sz="2800" dirty="0">
                    <a:solidFill>
                      <a:srgbClr val="FF0000"/>
                    </a:solidFill>
                  </a:rPr>
                  <a:t> then,</a:t>
                </a:r>
                <a:r>
                  <a:rPr lang="en-US" sz="2800" dirty="0">
                    <a:solidFill>
                      <a:srgbClr val="FF0000"/>
                    </a:solidFill>
                  </a:rPr>
                  <a:t> </a:t>
                </a:r>
                <a:br>
                  <a:rPr lang="en-US" sz="2800" dirty="0">
                    <a:solidFill>
                      <a:srgbClr val="FF0000"/>
                    </a:solidFill>
                  </a:rPr>
                </a:br>
                <a:r>
                  <a:rPr lang="en-US" sz="2800" dirty="0">
                    <a:solidFill>
                      <a:srgbClr val="FF0000"/>
                    </a:solidFill>
                  </a:rPr>
                  <a:t>water warms air, which rises,</a:t>
                </a:r>
                <a:br>
                  <a:rPr lang="en-US" sz="2800" dirty="0">
                    <a:solidFill>
                      <a:srgbClr val="FF0000"/>
                    </a:solidFill>
                  </a:rPr>
                </a:br>
                <a:r>
                  <a:rPr lang="en-US" sz="2800" dirty="0">
                    <a:solidFill>
                      <a:srgbClr val="FF0000"/>
                    </a:solidFill>
                  </a:rPr>
                  <a:t>causing turbulent transport</a:t>
                </a:r>
                <a:br>
                  <a:rPr lang="en-US" sz="2800" dirty="0">
                    <a:solidFill>
                      <a:srgbClr val="FF0000"/>
                    </a:solidFill>
                  </a:rPr>
                </a:br>
                <a:r>
                  <a:rPr lang="en-US" sz="2800" dirty="0">
                    <a:solidFill>
                      <a:srgbClr val="FF0000"/>
                    </a:solidFill>
                  </a:rPr>
                  <a:t>of water vapor + heat away</a:t>
                </a:r>
                <a:br>
                  <a:rPr lang="en-US" sz="2800" dirty="0">
                    <a:solidFill>
                      <a:srgbClr val="FF0000"/>
                    </a:solidFill>
                  </a:rPr>
                </a:br>
                <a:r>
                  <a:rPr lang="en-US" sz="2800" dirty="0">
                    <a:solidFill>
                      <a:srgbClr val="FF0000"/>
                    </a:solidFill>
                  </a:rPr>
                  <a:t>from the surface</a:t>
                </a:r>
                <a:endParaRPr lang="is-IS" sz="2400" dirty="0">
                  <a:solidFill>
                    <a:srgbClr val="FF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876800"/>
              </a:xfrm>
              <a:blipFill>
                <a:blip r:embed="rId3"/>
                <a:stretch>
                  <a:fillRect l="-1852" t="-1818" r="-1389" b="-1299"/>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5410200" y="3797300"/>
            <a:ext cx="3581400" cy="2559050"/>
          </a:xfrm>
          <a:prstGeom prst="rect">
            <a:avLst/>
          </a:prstGeom>
        </p:spPr>
      </p:pic>
      <p:sp>
        <p:nvSpPr>
          <p:cNvPr id="9" name="Rectangle 8">
            <a:extLst>
              <a:ext uri="{FF2B5EF4-FFF2-40B4-BE49-F238E27FC236}">
                <a16:creationId xmlns:a16="http://schemas.microsoft.com/office/drawing/2014/main" id="{C2824531-42FA-6E41-9E9B-12C4A8FD37A6}"/>
              </a:ext>
            </a:extLst>
          </p:cNvPr>
          <p:cNvSpPr/>
          <p:nvPr/>
        </p:nvSpPr>
        <p:spPr>
          <a:xfrm>
            <a:off x="-1110095" y="4155858"/>
            <a:ext cx="6229350" cy="2109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6058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a:t>Free-Water &amp; Lake Evaporation</a:t>
            </a:r>
            <a:br>
              <a:rPr lang="en-US" dirty="0"/>
            </a:br>
            <a:r>
              <a:rPr lang="en-US" sz="3600" i="1" dirty="0"/>
              <a:t>Mass Transfer</a:t>
            </a:r>
          </a:p>
        </p:txBody>
      </p:sp>
      <p:sp>
        <p:nvSpPr>
          <p:cNvPr id="3" name="Content Placeholder 2"/>
          <p:cNvSpPr>
            <a:spLocks noGrp="1"/>
          </p:cNvSpPr>
          <p:nvPr>
            <p:ph idx="1"/>
          </p:nvPr>
        </p:nvSpPr>
        <p:spPr/>
        <p:txBody>
          <a:bodyPr>
            <a:normAutofit/>
          </a:bodyPr>
          <a:lstStyle/>
          <a:p>
            <a:r>
              <a:rPr lang="en-US" dirty="0"/>
              <a:t>Practically, the method is very sensitive to how you handle </a:t>
            </a:r>
            <a:r>
              <a:rPr lang="en-US" i="1" dirty="0">
                <a:solidFill>
                  <a:srgbClr val="FF0000"/>
                </a:solidFill>
                <a:latin typeface="Times New Roman" charset="0"/>
                <a:ea typeface="Times New Roman" charset="0"/>
                <a:cs typeface="Times New Roman" charset="0"/>
              </a:rPr>
              <a:t>b</a:t>
            </a:r>
            <a:r>
              <a:rPr lang="en-US" i="1" baseline="-25000" dirty="0">
                <a:solidFill>
                  <a:srgbClr val="FF0000"/>
                </a:solidFill>
                <a:latin typeface="Times New Roman" charset="0"/>
                <a:ea typeface="Times New Roman" charset="0"/>
                <a:cs typeface="Times New Roman" charset="0"/>
              </a:rPr>
              <a:t>0</a:t>
            </a:r>
            <a:r>
              <a:rPr lang="en-US" i="1" dirty="0">
                <a:solidFill>
                  <a:srgbClr val="FF0000"/>
                </a:solidFill>
                <a:latin typeface="Times New Roman" charset="0"/>
                <a:ea typeface="Times New Roman" charset="0"/>
                <a:cs typeface="Times New Roman" charset="0"/>
              </a:rPr>
              <a:t> and b</a:t>
            </a:r>
            <a:r>
              <a:rPr lang="en-US" i="1" baseline="-25000" dirty="0">
                <a:solidFill>
                  <a:srgbClr val="FF0000"/>
                </a:solidFill>
                <a:latin typeface="Times New Roman" charset="0"/>
                <a:ea typeface="Times New Roman" charset="0"/>
                <a:cs typeface="Times New Roman" charset="0"/>
              </a:rPr>
              <a:t>1</a:t>
            </a:r>
            <a:r>
              <a:rPr lang="en-US" i="1" dirty="0">
                <a:solidFill>
                  <a:srgbClr val="FF0000"/>
                </a:solidFill>
                <a:latin typeface="Times New Roman" charset="0"/>
                <a:ea typeface="Times New Roman" charset="0"/>
                <a:cs typeface="Times New Roman" charset="0"/>
              </a:rPr>
              <a:t> </a:t>
            </a:r>
            <a:r>
              <a:rPr lang="en-US" dirty="0">
                <a:solidFill>
                  <a:srgbClr val="FF0000"/>
                </a:solidFill>
                <a:latin typeface="Times New Roman" charset="0"/>
                <a:ea typeface="Times New Roman" charset="0"/>
                <a:cs typeface="Times New Roman" charset="0"/>
              </a:rPr>
              <a:t>(</a:t>
            </a:r>
            <a:r>
              <a:rPr lang="en-US" i="1" dirty="0">
                <a:solidFill>
                  <a:srgbClr val="FF0000"/>
                </a:solidFill>
                <a:latin typeface="Times New Roman" charset="0"/>
                <a:ea typeface="Times New Roman" charset="0"/>
                <a:cs typeface="Times New Roman" charset="0"/>
              </a:rPr>
              <a:t>K</a:t>
            </a:r>
            <a:r>
              <a:rPr lang="en-US" i="1" baseline="-25000" dirty="0">
                <a:solidFill>
                  <a:srgbClr val="FF0000"/>
                </a:solidFill>
                <a:latin typeface="Times New Roman" charset="0"/>
                <a:ea typeface="Times New Roman" charset="0"/>
                <a:cs typeface="Times New Roman" charset="0"/>
              </a:rPr>
              <a:t>E</a:t>
            </a:r>
            <a:r>
              <a:rPr lang="en-US" dirty="0">
                <a:solidFill>
                  <a:srgbClr val="FF0000"/>
                </a:solidFill>
                <a:latin typeface="Times New Roman" charset="0"/>
                <a:ea typeface="Times New Roman" charset="0"/>
                <a:cs typeface="Times New Roman" charset="0"/>
              </a:rPr>
              <a:t>)</a:t>
            </a:r>
            <a:r>
              <a:rPr lang="en-US" i="1" dirty="0">
                <a:latin typeface="Times New Roman" charset="0"/>
                <a:ea typeface="Times New Roman" charset="0"/>
                <a:cs typeface="Times New Roman" charset="0"/>
              </a:rPr>
              <a:t> </a:t>
            </a:r>
            <a:r>
              <a:rPr lang="en-US" dirty="0"/>
              <a:t>and how you handle the  </a:t>
            </a:r>
            <a:r>
              <a:rPr lang="en-US" dirty="0">
                <a:solidFill>
                  <a:srgbClr val="FF0000"/>
                </a:solidFill>
              </a:rPr>
              <a:t>lake heat content</a:t>
            </a:r>
            <a:endParaRPr lang="en-US" dirty="0"/>
          </a:p>
          <a:p>
            <a:pPr lvl="4"/>
            <a:endParaRPr lang="is-IS" sz="1600" dirty="0"/>
          </a:p>
          <a:p>
            <a:r>
              <a:rPr lang="is-IS" sz="2800" dirty="0"/>
              <a:t>The method is derived for instantaneous rate of E under given instantaneous values, but is often applied</a:t>
            </a:r>
            <a:r>
              <a:rPr lang="is-IS" sz="2800" dirty="0">
                <a:solidFill>
                  <a:srgbClr val="FF0000"/>
                </a:solidFill>
              </a:rPr>
              <a:t> over some time period (i.e., not instantaneous)</a:t>
            </a:r>
            <a:endParaRPr lang="is-IS" sz="2400" dirty="0"/>
          </a:p>
        </p:txBody>
      </p:sp>
      <p:sp>
        <p:nvSpPr>
          <p:cNvPr id="7" name="Rectangle 6">
            <a:extLst>
              <a:ext uri="{FF2B5EF4-FFF2-40B4-BE49-F238E27FC236}">
                <a16:creationId xmlns:a16="http://schemas.microsoft.com/office/drawing/2014/main" id="{DB01C31A-39D9-1B4D-8318-F06DD7054FF8}"/>
              </a:ext>
            </a:extLst>
          </p:cNvPr>
          <p:cNvSpPr/>
          <p:nvPr/>
        </p:nvSpPr>
        <p:spPr>
          <a:xfrm>
            <a:off x="3581400" y="2057401"/>
            <a:ext cx="2438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61D6AAC-B067-B149-8E69-D797D10680CC}"/>
              </a:ext>
            </a:extLst>
          </p:cNvPr>
          <p:cNvSpPr/>
          <p:nvPr/>
        </p:nvSpPr>
        <p:spPr>
          <a:xfrm>
            <a:off x="2819400" y="2667001"/>
            <a:ext cx="3352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232D35F-FF2D-1D48-8EB6-EE390B05905F}"/>
              </a:ext>
            </a:extLst>
          </p:cNvPr>
          <p:cNvSpPr/>
          <p:nvPr/>
        </p:nvSpPr>
        <p:spPr>
          <a:xfrm>
            <a:off x="1981200" y="4343402"/>
            <a:ext cx="4724400" cy="106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FFEC3C2C-653F-DB46-B3C4-0BADBD5125E5}"/>
              </a:ext>
            </a:extLst>
          </p:cNvPr>
          <p:cNvSpPr/>
          <p:nvPr/>
        </p:nvSpPr>
        <p:spPr>
          <a:xfrm>
            <a:off x="685800" y="4816693"/>
            <a:ext cx="2438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509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a:t>Free-Water &amp; Lake Evaporation</a:t>
            </a:r>
            <a:br>
              <a:rPr lang="en-US" dirty="0"/>
            </a:br>
            <a:r>
              <a:rPr lang="en-US" sz="3600" i="1" dirty="0"/>
              <a:t>Energy Balance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is-IS" sz="2400" dirty="0"/>
                  <a:t>Solving </a:t>
                </a:r>
                <a14:m>
                  <m:oMath xmlns:m="http://schemas.openxmlformats.org/officeDocument/2006/math">
                    <m:r>
                      <a:rPr lang="en-US" sz="2400" i="1">
                        <a:latin typeface="Cambria Math" charset="0"/>
                        <a:ea typeface="Cambria Math" charset="0"/>
                        <a:cs typeface="Cambria Math" charset="0"/>
                      </a:rPr>
                      <m:t>𝜆</m:t>
                    </m:r>
                    <m:r>
                      <a:rPr lang="en-US" sz="2400" i="1">
                        <a:latin typeface="Cambria Math" charset="0"/>
                        <a:ea typeface="Cambria Math" charset="0"/>
                        <a:cs typeface="Cambria Math" charset="0"/>
                      </a:rPr>
                      <m:t>𝐸</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𝐾</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𝐿</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𝐺</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𝐻</m:t>
                    </m:r>
                    <m:r>
                      <a:rPr lang="en-US" sz="2400" i="1">
                        <a:latin typeface="Cambria Math" charset="0"/>
                        <a:ea typeface="Cambria Math" charset="0"/>
                        <a:cs typeface="Cambria Math" charset="0"/>
                      </a:rPr>
                      <m:t>+</m:t>
                    </m:r>
                    <m:sSub>
                      <m:sSubPr>
                        <m:ctrlPr>
                          <a:rPr lang="en-US" sz="2400" i="1">
                            <a:latin typeface="Cambria Math" panose="02040503050406030204" pitchFamily="18" charset="0"/>
                            <a:ea typeface="Cambria Math" charset="0"/>
                            <a:cs typeface="Cambria Math" charset="0"/>
                          </a:rPr>
                        </m:ctrlPr>
                      </m:sSubPr>
                      <m:e>
                        <m:r>
                          <a:rPr lang="en-US" sz="2400" i="1">
                            <a:latin typeface="Cambria Math" charset="0"/>
                            <a:ea typeface="Cambria Math" charset="0"/>
                            <a:cs typeface="Cambria Math" charset="0"/>
                          </a:rPr>
                          <m:t>𝐴</m:t>
                        </m:r>
                      </m:e>
                      <m:sub>
                        <m:r>
                          <a:rPr lang="en-US" sz="2400" i="1">
                            <a:latin typeface="Cambria Math" charset="0"/>
                            <a:ea typeface="Cambria Math" charset="0"/>
                            <a:cs typeface="Cambria Math" charset="0"/>
                          </a:rPr>
                          <m:t>𝑤</m:t>
                        </m:r>
                      </m:sub>
                    </m:sSub>
                    <m:r>
                      <a:rPr lang="en-US" sz="2400" i="1">
                        <a:latin typeface="Cambria Math" charset="0"/>
                        <a:ea typeface="Cambria Math" charset="0"/>
                        <a:cs typeface="Cambria Math" charset="0"/>
                      </a:rPr>
                      <m:t>−</m:t>
                    </m:r>
                    <m:f>
                      <m:fPr>
                        <m:ctrlPr>
                          <a:rPr lang="bg-BG" sz="2400" i="1">
                            <a:latin typeface="Cambria Math" panose="02040503050406030204" pitchFamily="18" charset="0"/>
                            <a:ea typeface="Cambria Math" charset="0"/>
                            <a:cs typeface="Cambria Math" charset="0"/>
                          </a:rPr>
                        </m:ctrlPr>
                      </m:fPr>
                      <m:num>
                        <m:r>
                          <m:rPr>
                            <m:sty m:val="p"/>
                          </m:rPr>
                          <a:rPr lang="el-GR" sz="2400" i="1">
                            <a:latin typeface="Cambria Math" charset="0"/>
                            <a:ea typeface="Cambria Math" charset="0"/>
                            <a:cs typeface="Cambria Math" charset="0"/>
                          </a:rPr>
                          <m:t>Δ</m:t>
                        </m:r>
                        <m:r>
                          <a:rPr lang="en-US" sz="2400" i="1">
                            <a:latin typeface="Cambria Math" charset="0"/>
                            <a:ea typeface="Cambria Math" charset="0"/>
                            <a:cs typeface="Cambria Math" charset="0"/>
                          </a:rPr>
                          <m:t>𝑈</m:t>
                        </m:r>
                      </m:num>
                      <m:den>
                        <m:r>
                          <m:rPr>
                            <m:sty m:val="p"/>
                          </m:rPr>
                          <a:rPr lang="el-GR" sz="2400" i="1">
                            <a:latin typeface="Cambria Math" charset="0"/>
                            <a:ea typeface="Cambria Math" charset="0"/>
                            <a:cs typeface="Cambria Math" charset="0"/>
                          </a:rPr>
                          <m:t>Δ</m:t>
                        </m:r>
                        <m:r>
                          <a:rPr lang="en-US" sz="2400" i="1">
                            <a:latin typeface="Cambria Math" charset="0"/>
                            <a:ea typeface="Cambria Math" charset="0"/>
                            <a:cs typeface="Cambria Math" charset="0"/>
                          </a:rPr>
                          <m:t>𝑡</m:t>
                        </m:r>
                      </m:den>
                    </m:f>
                  </m:oMath>
                </a14:m>
                <a:r>
                  <a:rPr lang="is-IS" sz="2400" dirty="0"/>
                  <a:t> for a rate, </a:t>
                </a:r>
                <a:r>
                  <a:rPr lang="is-IS" sz="2400" i="1" dirty="0">
                    <a:latin typeface="Cambria" charset="0"/>
                    <a:ea typeface="Cambria" charset="0"/>
                    <a:cs typeface="Cambria" charset="0"/>
                  </a:rPr>
                  <a:t>E</a:t>
                </a:r>
                <a:r>
                  <a:rPr lang="is-IS" sz="2400" dirty="0"/>
                  <a:t> yeilds:</a:t>
                </a:r>
              </a:p>
              <a:p>
                <a:endParaRPr lang="is-IS" sz="2400" dirty="0"/>
              </a:p>
              <a:p>
                <a:endParaRPr lang="is-IS" sz="2400" dirty="0"/>
              </a:p>
              <a:p>
                <a:r>
                  <a:rPr lang="is-IS" sz="2400" dirty="0"/>
                  <a:t>By definition then, </a:t>
                </a:r>
                <a:r>
                  <a:rPr lang="is-IS" sz="2400" i="1" dirty="0"/>
                  <a:t>E</a:t>
                </a:r>
                <a:r>
                  <a:rPr lang="is-IS" sz="2400" i="1" baseline="-25000" dirty="0"/>
                  <a:t>0</a:t>
                </a:r>
                <a:r>
                  <a:rPr lang="is-IS" sz="2400" dirty="0"/>
                  <a:t> is calculated as</a:t>
                </a:r>
              </a:p>
              <a:p>
                <a:endParaRPr lang="is-IS" sz="2400" dirty="0"/>
              </a:p>
              <a:p>
                <a:r>
                  <a:rPr lang="en-US" sz="2400" dirty="0"/>
                  <a:t>A</a:t>
                </a:r>
                <a:r>
                  <a:rPr lang="is-IS" sz="2400" dirty="0"/>
                  <a:t>nd sensible heat loss is replaced by: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C34FB6D-842D-7047-9E2C-9B261A5F9255}"/>
                  </a:ext>
                </a:extLst>
              </p:cNvPr>
              <p:cNvSpPr txBox="1"/>
              <p:nvPr/>
            </p:nvSpPr>
            <p:spPr>
              <a:xfrm>
                <a:off x="633692" y="2115155"/>
                <a:ext cx="5330690" cy="104176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𝐾</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𝐿</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𝐺</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𝐻</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𝑤</m:t>
                              </m:r>
                            </m:sub>
                          </m:s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type m:val="skw"/>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m:rPr>
                                  <m:sty m:val="p"/>
                                </m:rPr>
                                <a:rPr kumimoji="0" lang="el-GR"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Δ</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𝑈</m:t>
                              </m:r>
                            </m:num>
                            <m:den>
                              <m:r>
                                <m:rPr>
                                  <m:sty m:val="p"/>
                                </m:rPr>
                                <a:rPr kumimoji="0" lang="el-GR"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Δ</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𝑡</m:t>
                              </m:r>
                            </m:den>
                          </m:f>
                        </m:num>
                        <m:den>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𝜆</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𝑣</m:t>
                              </m:r>
                            </m:sub>
                          </m:s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 </m:t>
                          </m:r>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𝜌</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𝑤</m:t>
                              </m:r>
                            </m:sub>
                          </m:sSub>
                        </m:den>
                      </m:f>
                    </m:oMath>
                  </m:oMathPara>
                </a14:m>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7" name="TextBox 6">
                <a:extLst>
                  <a:ext uri="{FF2B5EF4-FFF2-40B4-BE49-F238E27FC236}">
                    <a16:creationId xmlns:a16="http://schemas.microsoft.com/office/drawing/2014/main" id="{BC34FB6D-842D-7047-9E2C-9B261A5F9255}"/>
                  </a:ext>
                </a:extLst>
              </p:cNvPr>
              <p:cNvSpPr txBox="1">
                <a:spLocks noRot="1" noChangeAspect="1" noMove="1" noResize="1" noEditPoints="1" noAdjustHandles="1" noChangeArrowheads="1" noChangeShapeType="1" noTextEdit="1"/>
              </p:cNvSpPr>
              <p:nvPr/>
            </p:nvSpPr>
            <p:spPr>
              <a:xfrm>
                <a:off x="633692" y="2115155"/>
                <a:ext cx="5330690" cy="1041760"/>
              </a:xfrm>
              <a:prstGeom prst="rect">
                <a:avLst/>
              </a:prstGeom>
              <a:blipFill>
                <a:blip r:embed="rId4"/>
                <a:stretch>
                  <a:fillRect l="-950" t="-85542" r="-4276" b="-855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4B8DEB2-FFD8-2442-B35F-AEE0CAA5DC60}"/>
                  </a:ext>
                </a:extLst>
              </p:cNvPr>
              <p:cNvSpPr txBox="1"/>
              <p:nvPr/>
            </p:nvSpPr>
            <p:spPr>
              <a:xfrm>
                <a:off x="4229099" y="2980493"/>
                <a:ext cx="5255513" cy="7539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0</m:t>
                          </m:r>
                        </m:sub>
                      </m:s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𝐾</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𝐿</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𝐻</m:t>
                          </m:r>
                        </m:num>
                        <m:den>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𝜆</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𝑣</m:t>
                              </m:r>
                            </m:sub>
                          </m:s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 </m:t>
                          </m:r>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𝜌</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𝑤</m:t>
                              </m:r>
                            </m:sub>
                          </m:sSub>
                        </m:den>
                      </m:f>
                    </m:oMath>
                  </m:oMathPara>
                </a14:m>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8" name="TextBox 7">
                <a:extLst>
                  <a:ext uri="{FF2B5EF4-FFF2-40B4-BE49-F238E27FC236}">
                    <a16:creationId xmlns:a16="http://schemas.microsoft.com/office/drawing/2014/main" id="{34B8DEB2-FFD8-2442-B35F-AEE0CAA5DC60}"/>
                  </a:ext>
                </a:extLst>
              </p:cNvPr>
              <p:cNvSpPr txBox="1">
                <a:spLocks noRot="1" noChangeAspect="1" noMove="1" noResize="1" noEditPoints="1" noAdjustHandles="1" noChangeArrowheads="1" noChangeShapeType="1" noTextEdit="1"/>
              </p:cNvSpPr>
              <p:nvPr/>
            </p:nvSpPr>
            <p:spPr>
              <a:xfrm>
                <a:off x="4229099" y="2980493"/>
                <a:ext cx="5255513" cy="753989"/>
              </a:xfrm>
              <a:prstGeom prst="rect">
                <a:avLst/>
              </a:prstGeom>
              <a:blipFill>
                <a:blip r:embed="rId5"/>
                <a:stretch>
                  <a:fillRect b="-1967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25BF9A32-E2D7-D943-8F56-B824E77374EE}"/>
              </a:ext>
            </a:extLst>
          </p:cNvPr>
          <p:cNvSpPr txBox="1"/>
          <p:nvPr/>
        </p:nvSpPr>
        <p:spPr>
          <a:xfrm>
            <a:off x="5638800" y="3945686"/>
            <a:ext cx="150233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 =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en-US" sz="2800" b="0" i="1" u="none" strike="noStrike" kern="1200" cap="none" spc="0" normalizeH="0" baseline="0" noProof="0" dirty="0" err="1">
                <a:ln>
                  <a:noFill/>
                </a:ln>
                <a:solidFill>
                  <a:srgbClr val="FF0000"/>
                </a:solidFill>
                <a:effectLst/>
                <a:uLnTx/>
                <a:uFillTx/>
                <a:latin typeface="Symbol" pitchFamily="2" charset="2"/>
                <a:ea typeface="+mn-ea"/>
                <a:cs typeface="+mn-cs"/>
              </a:rPr>
              <a:t>l</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a:t>
            </a:r>
            <a:endPar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082E2DB-C383-1F46-97C3-DEC74B7909F9}"/>
                  </a:ext>
                </a:extLst>
              </p:cNvPr>
              <p:cNvSpPr txBox="1"/>
              <p:nvPr/>
            </p:nvSpPr>
            <p:spPr>
              <a:xfrm>
                <a:off x="274973" y="4987882"/>
                <a:ext cx="4631653" cy="10452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𝐾</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𝐿</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𝐺</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𝐴</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𝑤</m:t>
                              </m:r>
                            </m:sub>
                          </m:s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type m:val="skw"/>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m:rPr>
                                  <m:sty m:val="p"/>
                                </m:rPr>
                                <a:rPr kumimoji="0" lang="el-GR"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Δ</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𝑈</m:t>
                              </m:r>
                            </m:num>
                            <m:den>
                              <m:r>
                                <m:rPr>
                                  <m:sty m:val="p"/>
                                </m:rPr>
                                <a:rPr kumimoji="0" lang="el-GR"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Δ</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𝑡</m:t>
                              </m:r>
                            </m:den>
                          </m:f>
                        </m:num>
                        <m:den>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𝜆</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𝑣</m:t>
                              </m:r>
                            </m:sub>
                          </m:s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 </m:t>
                          </m:r>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𝜌</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𝑤</m:t>
                              </m:r>
                            </m:sub>
                          </m:s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 (1+</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𝐵</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den>
                      </m:f>
                    </m:oMath>
                  </m:oMathPara>
                </a14:m>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10" name="TextBox 9">
                <a:extLst>
                  <a:ext uri="{FF2B5EF4-FFF2-40B4-BE49-F238E27FC236}">
                    <a16:creationId xmlns:a16="http://schemas.microsoft.com/office/drawing/2014/main" id="{F082E2DB-C383-1F46-97C3-DEC74B7909F9}"/>
                  </a:ext>
                </a:extLst>
              </p:cNvPr>
              <p:cNvSpPr txBox="1">
                <a:spLocks noRot="1" noChangeAspect="1" noMove="1" noResize="1" noEditPoints="1" noAdjustHandles="1" noChangeArrowheads="1" noChangeShapeType="1" noTextEdit="1"/>
              </p:cNvSpPr>
              <p:nvPr/>
            </p:nvSpPr>
            <p:spPr>
              <a:xfrm>
                <a:off x="274973" y="4987882"/>
                <a:ext cx="4631653" cy="1045286"/>
              </a:xfrm>
              <a:prstGeom prst="rect">
                <a:avLst/>
              </a:prstGeom>
              <a:blipFill>
                <a:blip r:embed="rId6"/>
                <a:stretch>
                  <a:fillRect l="-1366" t="-84524" r="-4918" b="-8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30BEC63-5B98-784F-A310-C3FD42955C00}"/>
                  </a:ext>
                </a:extLst>
              </p:cNvPr>
              <p:cNvSpPr txBox="1"/>
              <p:nvPr/>
            </p:nvSpPr>
            <p:spPr>
              <a:xfrm>
                <a:off x="4539684" y="5090354"/>
                <a:ext cx="5255513" cy="8830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0</m:t>
                          </m:r>
                        </m:sub>
                      </m:s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𝐾</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𝐿</m:t>
                          </m:r>
                        </m:num>
                        <m:den>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𝜆</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𝑣</m:t>
                              </m:r>
                            </m:sub>
                          </m:s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 </m:t>
                          </m:r>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𝜌</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𝑤</m:t>
                              </m:r>
                            </m:sub>
                          </m:s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(1+</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𝐵</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den>
                      </m:f>
                    </m:oMath>
                  </m:oMathPara>
                </a14:m>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11" name="TextBox 10">
                <a:extLst>
                  <a:ext uri="{FF2B5EF4-FFF2-40B4-BE49-F238E27FC236}">
                    <a16:creationId xmlns:a16="http://schemas.microsoft.com/office/drawing/2014/main" id="{130BEC63-5B98-784F-A310-C3FD42955C00}"/>
                  </a:ext>
                </a:extLst>
              </p:cNvPr>
              <p:cNvSpPr txBox="1">
                <a:spLocks noRot="1" noChangeAspect="1" noMove="1" noResize="1" noEditPoints="1" noAdjustHandles="1" noChangeArrowheads="1" noChangeShapeType="1" noTextEdit="1"/>
              </p:cNvSpPr>
              <p:nvPr/>
            </p:nvSpPr>
            <p:spPr>
              <a:xfrm>
                <a:off x="4539684" y="5090354"/>
                <a:ext cx="5255513" cy="883062"/>
              </a:xfrm>
              <a:prstGeom prst="rect">
                <a:avLst/>
              </a:prstGeom>
              <a:blipFill>
                <a:blip r:embed="rId7"/>
                <a:stretch>
                  <a:fillRect b="-18310"/>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A8F7048F-D1C7-F54B-A85A-4448A9D1AFAD}"/>
              </a:ext>
            </a:extLst>
          </p:cNvPr>
          <p:cNvSpPr/>
          <p:nvPr/>
        </p:nvSpPr>
        <p:spPr>
          <a:xfrm>
            <a:off x="457200" y="2188331"/>
            <a:ext cx="5507182" cy="968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4F39A49D-E09F-3343-B9E5-457B2AE10BA7}"/>
              </a:ext>
            </a:extLst>
          </p:cNvPr>
          <p:cNvSpPr/>
          <p:nvPr/>
        </p:nvSpPr>
        <p:spPr>
          <a:xfrm>
            <a:off x="5717320" y="2960338"/>
            <a:ext cx="2438400" cy="968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396F84C-962F-224B-B37B-39EDC6B3E267}"/>
              </a:ext>
            </a:extLst>
          </p:cNvPr>
          <p:cNvSpPr/>
          <p:nvPr/>
        </p:nvSpPr>
        <p:spPr>
          <a:xfrm>
            <a:off x="5637655" y="3835326"/>
            <a:ext cx="2438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11DAE68F-2F0D-8F47-B2F5-360CE3C8D7EF}"/>
              </a:ext>
            </a:extLst>
          </p:cNvPr>
          <p:cNvSpPr/>
          <p:nvPr/>
        </p:nvSpPr>
        <p:spPr>
          <a:xfrm>
            <a:off x="-340612" y="4872054"/>
            <a:ext cx="5247238" cy="1274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AE10968-746A-F048-B53C-94F62C3F0732}"/>
              </a:ext>
            </a:extLst>
          </p:cNvPr>
          <p:cNvSpPr/>
          <p:nvPr/>
        </p:nvSpPr>
        <p:spPr>
          <a:xfrm>
            <a:off x="5549804" y="5069093"/>
            <a:ext cx="3746596" cy="1130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7918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a:t>Free-Water &amp; Lake Evaporation </a:t>
            </a:r>
            <a:br>
              <a:rPr lang="en-US" dirty="0"/>
            </a:br>
            <a:r>
              <a:rPr lang="en-US" sz="3600" i="1" dirty="0"/>
              <a:t>Penman model</a:t>
            </a:r>
          </a:p>
        </p:txBody>
      </p:sp>
      <p:sp>
        <p:nvSpPr>
          <p:cNvPr id="3" name="Content Placeholder 2"/>
          <p:cNvSpPr>
            <a:spLocks noGrp="1"/>
          </p:cNvSpPr>
          <p:nvPr>
            <p:ph idx="1"/>
          </p:nvPr>
        </p:nvSpPr>
        <p:spPr/>
        <p:txBody>
          <a:bodyPr/>
          <a:lstStyle/>
          <a:p>
            <a:r>
              <a:rPr lang="en-US" dirty="0"/>
              <a:t>What if we could combine the mass transfer and energy balance approaches?  </a:t>
            </a:r>
          </a:p>
        </p:txBody>
      </p:sp>
      <mc:AlternateContent xmlns:mc="http://schemas.openxmlformats.org/markup-compatibility/2006" xmlns:a14="http://schemas.microsoft.com/office/drawing/2010/main">
        <mc:Choice Requires="a14">
          <p:sp>
            <p:nvSpPr>
              <p:cNvPr id="10" name="TextBox 9"/>
              <p:cNvSpPr txBox="1"/>
              <p:nvPr/>
            </p:nvSpPr>
            <p:spPr>
              <a:xfrm>
                <a:off x="253061" y="5181600"/>
                <a:ext cx="9083832" cy="7822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charset="0"/>
                              <a:ea typeface="+mn-ea"/>
                              <a:cs typeface="+mn-cs"/>
                            </a:rPr>
                            <m:t>𝐸</m:t>
                          </m:r>
                        </m:e>
                        <m:sub>
                          <m:r>
                            <a:rPr kumimoji="0" lang="en-US" sz="2400" b="0" i="1" u="none" strike="noStrike" kern="1200" cap="none" spc="0" normalizeH="0" baseline="0" noProof="0" smtClean="0">
                              <a:ln>
                                <a:noFill/>
                              </a:ln>
                              <a:solidFill>
                                <a:prstClr val="black"/>
                              </a:solidFill>
                              <a:effectLst/>
                              <a:uLnTx/>
                              <a:uFillTx/>
                              <a:latin typeface="Cambria Math" charset="0"/>
                              <a:ea typeface="+mn-ea"/>
                              <a:cs typeface="+mn-cs"/>
                            </a:rPr>
                            <m:t>0</m:t>
                          </m:r>
                        </m:sub>
                      </m:sSub>
                      <m:r>
                        <a:rPr kumimoji="0" lang="en-US" sz="2400" b="0" i="1" u="none" strike="noStrike" kern="1200" cap="none" spc="0" normalizeH="0" baseline="0" noProof="0" smtClean="0">
                          <a:ln>
                            <a:noFill/>
                          </a:ln>
                          <a:solidFill>
                            <a:prstClr val="black"/>
                          </a:solidFill>
                          <a:effectLst/>
                          <a:uLnTx/>
                          <a:uFillTx/>
                          <a:latin typeface="Cambria Math" charset="0"/>
                          <a:ea typeface="+mn-ea"/>
                          <a:cs typeface="+mn-cs"/>
                        </a:rPr>
                        <m:t>=</m:t>
                      </m:r>
                      <m:f>
                        <m:fPr>
                          <m:ctrlPr>
                            <a:rPr kumimoji="0" lang="bg-BG"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l-GR" sz="2400" b="0" i="1" u="none" strike="noStrike" kern="1200" cap="none" spc="0" normalizeH="0" baseline="0" noProof="0" smtClean="0">
                              <a:ln>
                                <a:noFill/>
                              </a:ln>
                              <a:solidFill>
                                <a:srgbClr val="FF0000"/>
                              </a:solidFill>
                              <a:effectLst/>
                              <a:uLnTx/>
                              <a:uFillTx/>
                              <a:latin typeface="Cambria Math" charset="0"/>
                              <a:ea typeface="Cambria Math" charset="0"/>
                              <a:cs typeface="Cambria Math" charset="0"/>
                            </a:rPr>
                            <m:t>Δ</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charset="0"/>
                              <a:cs typeface="Cambria Math" charset="0"/>
                            </a:rPr>
                            <m:t>(</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charset="0"/>
                              <a:cs typeface="Cambria Math" charset="0"/>
                            </a:rPr>
                            <m:t>𝑇</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charset="0"/>
                              <a:cs typeface="Cambria Math" charset="0"/>
                            </a:rPr>
                            <m:t>)∙</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charset="0"/>
                                  <a:cs typeface="Cambria Math" charset="0"/>
                                </a:rPr>
                              </m:ctrlPr>
                            </m:dPr>
                            <m:e>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𝐾</m:t>
                              </m:r>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𝐿</m:t>
                              </m:r>
                            </m:e>
                          </m:d>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𝛾</m:t>
                          </m:r>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charset="0"/>
                                  <a:cs typeface="Cambria Math" charset="0"/>
                                </a:rPr>
                              </m:ctrlPr>
                            </m:sSubPr>
                            <m:e>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𝐾</m:t>
                              </m:r>
                            </m:e>
                            <m:sub>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𝐸</m:t>
                              </m:r>
                            </m:sub>
                          </m:sSub>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charset="0"/>
                                  <a:cs typeface="Cambria Math" charset="0"/>
                                </a:rPr>
                              </m:ctrlPr>
                            </m:sSubPr>
                            <m:e>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𝜌</m:t>
                              </m:r>
                            </m:e>
                            <m:sub>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𝑤</m:t>
                              </m:r>
                            </m:sub>
                          </m:sSub>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charset="0"/>
                                  <a:cs typeface="Cambria Math" charset="0"/>
                                </a:rPr>
                              </m:ctrlPr>
                            </m:sSubPr>
                            <m:e>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𝜆</m:t>
                              </m:r>
                            </m:e>
                            <m:sub>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𝑣</m:t>
                              </m:r>
                            </m:sub>
                          </m:sSub>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charset="0"/>
                                  <a:cs typeface="Cambria Math" charset="0"/>
                                </a:rPr>
                              </m:ctrlPr>
                            </m:sSubPr>
                            <m:e>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𝑢</m:t>
                              </m:r>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𝑧</m:t>
                              </m:r>
                            </m:e>
                            <m:sub>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𝑚</m:t>
                              </m:r>
                            </m:sub>
                          </m:sSub>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charset="0"/>
                                  <a:cs typeface="Cambria Math" charset="0"/>
                                </a:rPr>
                              </m:ctrlPr>
                            </m:sSupPr>
                            <m:e>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𝑒</m:t>
                              </m:r>
                            </m:e>
                            <m:sup>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sup>
                          </m:sSup>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charset="0"/>
                                  <a:cs typeface="Cambria Math" charset="0"/>
                                </a:rPr>
                              </m:ctrlPr>
                            </m:sSubPr>
                            <m:e>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𝑧</m:t>
                              </m:r>
                            </m:e>
                            <m:sub>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𝑚</m:t>
                              </m:r>
                            </m:sub>
                          </m:sSub>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)∙[1−</m:t>
                          </m:r>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𝑅𝐻</m:t>
                          </m:r>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charset="0"/>
                                  <a:cs typeface="Cambria Math" charset="0"/>
                                </a:rPr>
                              </m:ctrlPr>
                            </m:sSubPr>
                            <m:e>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𝑧</m:t>
                              </m:r>
                            </m:e>
                            <m:sub>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𝑚</m:t>
                              </m:r>
                            </m:sub>
                          </m:sSub>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num>
                        <m:den>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𝜌</m:t>
                              </m:r>
                            </m:e>
                            <m:sub>
                              <m:r>
                                <a:rPr kumimoji="0" lang="en-US" sz="2400" b="0" i="1" u="none" strike="noStrike" kern="1200" cap="none" spc="0" normalizeH="0" baseline="0" noProof="0" smtClean="0">
                                  <a:ln>
                                    <a:noFill/>
                                  </a:ln>
                                  <a:solidFill>
                                    <a:prstClr val="black"/>
                                  </a:solidFill>
                                  <a:effectLst/>
                                  <a:uLnTx/>
                                  <a:uFillTx/>
                                  <a:latin typeface="Cambria Math" charset="0"/>
                                  <a:ea typeface="+mn-ea"/>
                                  <a:cs typeface="+mn-cs"/>
                                </a:rPr>
                                <m:t>𝑤</m:t>
                              </m:r>
                            </m:sub>
                          </m:sSub>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charset="0"/>
                                  <a:cs typeface="Cambria Math" charset="0"/>
                                </a:rPr>
                              </m:ctrlPr>
                            </m:sSubPr>
                            <m:e>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𝜆</m:t>
                              </m:r>
                            </m:e>
                            <m:sub>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𝑣</m:t>
                              </m:r>
                            </m:sub>
                          </m:sSub>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r>
                            <a:rPr kumimoji="0" lang="en-US" sz="2400" b="0" i="1" u="none" strike="noStrike" kern="1200" cap="none" spc="0" normalizeH="0" baseline="0" noProof="0" smtClean="0">
                              <a:ln>
                                <a:noFill/>
                              </a:ln>
                              <a:solidFill>
                                <a:srgbClr val="FF0000"/>
                              </a:solidFill>
                              <a:effectLst/>
                              <a:uLnTx/>
                              <a:uFillTx/>
                              <a:latin typeface="Cambria Math" charset="0"/>
                              <a:ea typeface="Cambria Math" charset="0"/>
                              <a:cs typeface="Cambria Math" charset="0"/>
                            </a:rPr>
                            <m:t>∆</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charset="0"/>
                              <a:cs typeface="Cambria Math" charset="0"/>
                            </a:rPr>
                            <m:t>(</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charset="0"/>
                              <a:cs typeface="Cambria Math" charset="0"/>
                            </a:rPr>
                            <m:t>𝑇</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charset="0"/>
                              <a:cs typeface="Cambria Math" charset="0"/>
                            </a:rPr>
                            <m:t>)+</m:t>
                          </m:r>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𝛾</m:t>
                          </m:r>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den>
                      </m:f>
                    </m:oMath>
                  </m:oMathPara>
                </a14:m>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53061" y="5181600"/>
                <a:ext cx="9083832" cy="782265"/>
              </a:xfrm>
              <a:prstGeom prst="rect">
                <a:avLst/>
              </a:prstGeom>
              <a:blipFill>
                <a:blip r:embed="rId3"/>
                <a:stretch>
                  <a:fillRect l="-419" t="-1613" r="-698" b="-17742"/>
                </a:stretch>
              </a:blipFill>
            </p:spPr>
            <p:txBody>
              <a:bodyPr/>
              <a:lstStyle/>
              <a:p>
                <a:r>
                  <a:rPr lang="en-US">
                    <a:noFill/>
                  </a:rPr>
                  <a:t> </a:t>
                </a:r>
              </a:p>
            </p:txBody>
          </p:sp>
        </mc:Fallback>
      </mc:AlternateContent>
      <p:sp>
        <p:nvSpPr>
          <p:cNvPr id="11" name="Right Brace 10"/>
          <p:cNvSpPr/>
          <p:nvPr/>
        </p:nvSpPr>
        <p:spPr>
          <a:xfrm rot="16200000">
            <a:off x="7080857" y="3651857"/>
            <a:ext cx="392485" cy="26670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p:cNvSpPr txBox="1"/>
          <p:nvPr/>
        </p:nvSpPr>
        <p:spPr>
          <a:xfrm>
            <a:off x="5787784" y="4283386"/>
            <a:ext cx="33283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N.B. – no reliance on water surface temp!</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884F4F3-00A4-1348-BE38-C8A076A31F32}"/>
                  </a:ext>
                </a:extLst>
              </p:cNvPr>
              <p:cNvSpPr txBox="1"/>
              <p:nvPr/>
            </p:nvSpPr>
            <p:spPr>
              <a:xfrm>
                <a:off x="555703" y="2939078"/>
                <a:ext cx="8054897" cy="90364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0</m:t>
                          </m:r>
                        </m:sub>
                      </m:sSub>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d>
                            <m:d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dPr>
                            <m:e>
                              <m:r>
                                <m:rPr>
                                  <m:sty m:val="p"/>
                                </m:rPr>
                                <a:rPr kumimoji="0" lang="el-GR"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Δ</m:t>
                              </m:r>
                              <m:d>
                                <m:d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𝑇</m:t>
                                  </m:r>
                                </m:e>
                              </m:d>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𝑛𝑒𝑡</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𝑟𝑎𝑑𝑖𝑎𝑡𝑖𝑜𝑛</m:t>
                              </m:r>
                            </m:e>
                          </m:d>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𝛾</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𝑚𝑎𝑠𝑠</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𝑡𝑟𝑎𝑛𝑠𝑒𝑟</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num>
                        <m:den>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𝑇</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𝛾</m:t>
                          </m:r>
                        </m:den>
                      </m:f>
                    </m:oMath>
                  </m:oMathPara>
                </a14:m>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mc:Choice>
        <mc:Fallback xmlns="">
          <p:sp>
            <p:nvSpPr>
              <p:cNvPr id="7" name="TextBox 6">
                <a:extLst>
                  <a:ext uri="{FF2B5EF4-FFF2-40B4-BE49-F238E27FC236}">
                    <a16:creationId xmlns:a16="http://schemas.microsoft.com/office/drawing/2014/main" id="{5884F4F3-00A4-1348-BE38-C8A076A31F32}"/>
                  </a:ext>
                </a:extLst>
              </p:cNvPr>
              <p:cNvSpPr txBox="1">
                <a:spLocks noRot="1" noChangeAspect="1" noMove="1" noResize="1" noEditPoints="1" noAdjustHandles="1" noChangeArrowheads="1" noChangeShapeType="1" noTextEdit="1"/>
              </p:cNvSpPr>
              <p:nvPr/>
            </p:nvSpPr>
            <p:spPr>
              <a:xfrm>
                <a:off x="555703" y="2939078"/>
                <a:ext cx="8054897" cy="903645"/>
              </a:xfrm>
              <a:prstGeom prst="rect">
                <a:avLst/>
              </a:prstGeom>
              <a:blipFill>
                <a:blip r:embed="rId4"/>
                <a:stretch>
                  <a:fillRect l="-472" t="-5556" r="-943" b="-19444"/>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529FD342-5B55-C148-A2F4-331B91F961F0}"/>
              </a:ext>
            </a:extLst>
          </p:cNvPr>
          <p:cNvSpPr/>
          <p:nvPr/>
        </p:nvSpPr>
        <p:spPr>
          <a:xfrm>
            <a:off x="464127" y="2819400"/>
            <a:ext cx="8426812" cy="1281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5422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44" name="Group 56"/>
          <p:cNvGrpSpPr>
            <a:grpSpLocks/>
          </p:cNvGrpSpPr>
          <p:nvPr/>
        </p:nvGrpSpPr>
        <p:grpSpPr bwMode="auto">
          <a:xfrm>
            <a:off x="-666750" y="2528888"/>
            <a:ext cx="6016625" cy="4071937"/>
            <a:chOff x="0" y="1565"/>
            <a:chExt cx="3295" cy="2165"/>
          </a:xfrm>
        </p:grpSpPr>
        <p:graphicFrame>
          <p:nvGraphicFramePr>
            <p:cNvPr id="37918" name="Object 30"/>
            <p:cNvGraphicFramePr>
              <a:graphicFrameLocks noChangeAspect="1"/>
            </p:cNvGraphicFramePr>
            <p:nvPr/>
          </p:nvGraphicFramePr>
          <p:xfrm>
            <a:off x="0" y="1565"/>
            <a:ext cx="3295" cy="2165"/>
          </p:xfrm>
          <a:graphic>
            <a:graphicData uri="http://schemas.openxmlformats.org/presentationml/2006/ole">
              <mc:AlternateContent xmlns:mc="http://schemas.openxmlformats.org/markup-compatibility/2006">
                <mc:Choice xmlns:v="urn:schemas-microsoft-com:vml" Requires="v">
                  <p:oleObj name="Document" r:id="rId2" imgW="3817315" imgH="2607797" progId="Word.Document.8">
                    <p:embed/>
                  </p:oleObj>
                </mc:Choice>
                <mc:Fallback>
                  <p:oleObj name="Document" r:id="rId2" imgW="3817315" imgH="2607797" progId="Word.Document.8">
                    <p:embed/>
                    <p:pic>
                      <p:nvPicPr>
                        <p:cNvPr id="37918" name="Object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5"/>
                          <a:ext cx="3295" cy="2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931" name="Line 43"/>
            <p:cNvSpPr>
              <a:spLocks noChangeShapeType="1"/>
            </p:cNvSpPr>
            <p:nvPr/>
          </p:nvSpPr>
          <p:spPr bwMode="auto">
            <a:xfrm flipV="1">
              <a:off x="1525" y="2087"/>
              <a:ext cx="1158" cy="12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35" name="Oval 47"/>
            <p:cNvSpPr>
              <a:spLocks noChangeAspect="1" noChangeArrowheads="1"/>
            </p:cNvSpPr>
            <p:nvPr/>
          </p:nvSpPr>
          <p:spPr bwMode="auto">
            <a:xfrm>
              <a:off x="2287" y="2419"/>
              <a:ext cx="75" cy="75"/>
            </a:xfrm>
            <a:prstGeom prst="ellipse">
              <a:avLst/>
            </a:prstGeom>
            <a:solidFill>
              <a:srgbClr val="FF0000"/>
            </a:solidFill>
            <a:ln>
              <a:noFill/>
            </a:ln>
            <a:effectLst/>
            <a:extLst>
              <a:ext uri="{91240B29-F687-4F45-9708-019B960494DF}">
                <a14:hiddenLine xmlns:a14="http://schemas.microsoft.com/office/drawing/2010/main" w="254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38" name="Oval 50"/>
            <p:cNvSpPr>
              <a:spLocks noChangeAspect="1" noChangeArrowheads="1"/>
            </p:cNvSpPr>
            <p:nvPr/>
          </p:nvSpPr>
          <p:spPr bwMode="auto">
            <a:xfrm>
              <a:off x="1814" y="2806"/>
              <a:ext cx="75" cy="75"/>
            </a:xfrm>
            <a:prstGeom prst="ellipse">
              <a:avLst/>
            </a:prstGeom>
            <a:solidFill>
              <a:srgbClr val="FF0000"/>
            </a:solidFill>
            <a:ln>
              <a:noFill/>
            </a:ln>
            <a:effectLst/>
            <a:extLst>
              <a:ext uri="{91240B29-F687-4F45-9708-019B960494DF}">
                <a14:hiddenLine xmlns:a14="http://schemas.microsoft.com/office/drawing/2010/main" w="254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39" name="Oval 51"/>
            <p:cNvSpPr>
              <a:spLocks noChangeAspect="1" noChangeArrowheads="1"/>
            </p:cNvSpPr>
            <p:nvPr/>
          </p:nvSpPr>
          <p:spPr bwMode="auto">
            <a:xfrm>
              <a:off x="1815" y="2923"/>
              <a:ext cx="75" cy="75"/>
            </a:xfrm>
            <a:prstGeom prst="ellipse">
              <a:avLst/>
            </a:prstGeom>
            <a:solidFill>
              <a:srgbClr val="FF0000"/>
            </a:solidFill>
            <a:ln>
              <a:noFill/>
            </a:ln>
            <a:effectLst/>
            <a:extLst>
              <a:ext uri="{91240B29-F687-4F45-9708-019B960494DF}">
                <a14:hiddenLine xmlns:a14="http://schemas.microsoft.com/office/drawing/2010/main" w="254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890" name="Rectangle 2"/>
          <p:cNvSpPr>
            <a:spLocks noGrp="1" noChangeArrowheads="1"/>
          </p:cNvSpPr>
          <p:nvPr>
            <p:ph type="title"/>
          </p:nvPr>
        </p:nvSpPr>
        <p:spPr>
          <a:xfrm>
            <a:off x="282575" y="646113"/>
            <a:ext cx="8461375" cy="552450"/>
          </a:xfrm>
        </p:spPr>
        <p:txBody>
          <a:bodyPr/>
          <a:lstStyle/>
          <a:p>
            <a:r>
              <a:rPr lang="en-US" sz="2400" b="1"/>
              <a:t>Combination Method Concepts</a:t>
            </a:r>
          </a:p>
        </p:txBody>
      </p:sp>
      <p:sp>
        <p:nvSpPr>
          <p:cNvPr id="37891" name="Text Box 3"/>
          <p:cNvSpPr txBox="1">
            <a:spLocks noChangeArrowheads="1"/>
          </p:cNvSpPr>
          <p:nvPr/>
        </p:nvSpPr>
        <p:spPr bwMode="auto">
          <a:xfrm>
            <a:off x="2665413" y="1393825"/>
            <a:ext cx="328453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spAutoFit/>
          </a:bodyPr>
          <a:lstStyle>
            <a:lvl1pPr>
              <a:tabLst>
                <a:tab pos="461963" algn="l"/>
              </a:tabLst>
              <a:defRPr sz="2400">
                <a:solidFill>
                  <a:schemeClr val="tx1"/>
                </a:solidFill>
                <a:latin typeface="Times New Roman" pitchFamily="18" charset="0"/>
              </a:defRPr>
            </a:lvl1pPr>
            <a:lvl2pPr>
              <a:tabLst>
                <a:tab pos="461963" algn="l"/>
              </a:tabLst>
              <a:defRPr sz="2400">
                <a:solidFill>
                  <a:schemeClr val="tx1"/>
                </a:solidFill>
                <a:latin typeface="Times New Roman" pitchFamily="18" charset="0"/>
              </a:defRPr>
            </a:lvl2pPr>
            <a:lvl3pPr>
              <a:tabLst>
                <a:tab pos="461963" algn="l"/>
              </a:tabLst>
              <a:defRPr sz="2400">
                <a:solidFill>
                  <a:schemeClr val="tx1"/>
                </a:solidFill>
                <a:latin typeface="Times New Roman" pitchFamily="18" charset="0"/>
              </a:defRPr>
            </a:lvl3pPr>
            <a:lvl4pPr>
              <a:tabLst>
                <a:tab pos="461963" algn="l"/>
              </a:tabLst>
              <a:defRPr sz="2400">
                <a:solidFill>
                  <a:schemeClr val="tx1"/>
                </a:solidFill>
                <a:latin typeface="Times New Roman" pitchFamily="18" charset="0"/>
              </a:defRPr>
            </a:lvl4pPr>
            <a:lvl5pPr>
              <a:tabLst>
                <a:tab pos="461963" algn="l"/>
              </a:tabLst>
              <a:defRPr sz="2400">
                <a:solidFill>
                  <a:schemeClr val="tx1"/>
                </a:solidFill>
                <a:latin typeface="Times New Roman" pitchFamily="18" charset="0"/>
              </a:defRPr>
            </a:lvl5pPr>
            <a:lvl6pPr eaLnBrk="0" fontAlgn="base" hangingPunct="0">
              <a:spcBef>
                <a:spcPct val="0"/>
              </a:spcBef>
              <a:spcAft>
                <a:spcPct val="0"/>
              </a:spcAft>
              <a:tabLst>
                <a:tab pos="461963" algn="l"/>
              </a:tabLst>
              <a:defRPr sz="2400">
                <a:solidFill>
                  <a:schemeClr val="tx1"/>
                </a:solidFill>
                <a:latin typeface="Times New Roman" pitchFamily="18" charset="0"/>
              </a:defRPr>
            </a:lvl6pPr>
            <a:lvl7pPr eaLnBrk="0" fontAlgn="base" hangingPunct="0">
              <a:spcBef>
                <a:spcPct val="0"/>
              </a:spcBef>
              <a:spcAft>
                <a:spcPct val="0"/>
              </a:spcAft>
              <a:tabLst>
                <a:tab pos="461963" algn="l"/>
              </a:tabLst>
              <a:defRPr sz="2400">
                <a:solidFill>
                  <a:schemeClr val="tx1"/>
                </a:solidFill>
                <a:latin typeface="Times New Roman" pitchFamily="18" charset="0"/>
              </a:defRPr>
            </a:lvl7pPr>
            <a:lvl8pPr eaLnBrk="0" fontAlgn="base" hangingPunct="0">
              <a:spcBef>
                <a:spcPct val="0"/>
              </a:spcBef>
              <a:spcAft>
                <a:spcPct val="0"/>
              </a:spcAft>
              <a:tabLst>
                <a:tab pos="461963" algn="l"/>
              </a:tabLst>
              <a:defRPr sz="2400">
                <a:solidFill>
                  <a:schemeClr val="tx1"/>
                </a:solidFill>
                <a:latin typeface="Times New Roman" pitchFamily="18" charset="0"/>
              </a:defRPr>
            </a:lvl8pPr>
            <a:lvl9pPr eaLnBrk="0" fontAlgn="base" hangingPunct="0">
              <a:spcBef>
                <a:spcPct val="0"/>
              </a:spcBef>
              <a:spcAft>
                <a:spcPct val="0"/>
              </a:spcAft>
              <a:tabLst>
                <a:tab pos="461963" algn="l"/>
              </a:tabLs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61963" algn="l"/>
              </a:tabLst>
              <a:defRPr/>
            </a:pPr>
            <a:r>
              <a:rPr kumimoji="0" lang="en-US" sz="2800" b="0" i="1" u="none" strike="noStrike" kern="1200" cap="none" spc="0" normalizeH="0" baseline="0" noProof="0">
                <a:ln>
                  <a:noFill/>
                </a:ln>
                <a:solidFill>
                  <a:prstClr val="black"/>
                </a:solidFill>
                <a:effectLst/>
                <a:uLnTx/>
                <a:uFillTx/>
                <a:latin typeface="Times New Roman" pitchFamily="18" charset="0"/>
                <a:ea typeface="+mn-ea"/>
                <a:cs typeface="Arial" charset="0"/>
                <a:sym typeface="Symbol" pitchFamily="18" charset="2"/>
              </a:rPr>
              <a:t>R</a:t>
            </a:r>
            <a:r>
              <a:rPr kumimoji="0" lang="en-US" sz="2800" b="0" i="1" u="none" strike="noStrike" kern="1200" cap="none" spc="0" normalizeH="0" baseline="-25000" noProof="0">
                <a:ln>
                  <a:noFill/>
                </a:ln>
                <a:solidFill>
                  <a:prstClr val="black"/>
                </a:solidFill>
                <a:effectLst/>
                <a:uLnTx/>
                <a:uFillTx/>
                <a:latin typeface="Times New Roman" pitchFamily="18" charset="0"/>
                <a:ea typeface="+mn-ea"/>
                <a:cs typeface="Arial" charset="0"/>
                <a:sym typeface="Symbol" pitchFamily="18" charset="2"/>
              </a:rPr>
              <a:t>n</a:t>
            </a:r>
            <a:r>
              <a:rPr kumimoji="0" lang="en-US" sz="2800" b="0" i="1" u="none" strike="noStrike" kern="1200" cap="none" spc="0" normalizeH="0" baseline="0" noProof="0">
                <a:ln>
                  <a:noFill/>
                </a:ln>
                <a:solidFill>
                  <a:prstClr val="black"/>
                </a:solidFill>
                <a:effectLst/>
                <a:uLnTx/>
                <a:uFillTx/>
                <a:latin typeface="Times New Roman" pitchFamily="18" charset="0"/>
                <a:ea typeface="+mn-ea"/>
                <a:cs typeface="Arial" charset="0"/>
                <a:sym typeface="Symbol" pitchFamily="18" charset="2"/>
              </a:rPr>
              <a:t> – G </a:t>
            </a:r>
            <a:r>
              <a:rPr kumimoji="0" lang="en-US" sz="2800" b="0" i="1" u="none" strike="noStrike" kern="1200" cap="none" spc="0" normalizeH="0" baseline="0" noProof="0">
                <a:ln>
                  <a:noFill/>
                </a:ln>
                <a:solidFill>
                  <a:prstClr val="black"/>
                </a:solidFill>
                <a:effectLst/>
                <a:uLnTx/>
                <a:uFillTx/>
                <a:latin typeface="Times New Roman" pitchFamily="18" charset="0"/>
                <a:ea typeface="+mn-ea"/>
                <a:cs typeface="Arial" charset="0"/>
              </a:rPr>
              <a:t>= </a:t>
            </a:r>
            <a:r>
              <a:rPr kumimoji="0" lang="en-US" sz="2800" b="0" i="1" u="none" strike="noStrike" kern="1200" cap="none" spc="0" normalizeH="0" baseline="0" noProof="0">
                <a:ln>
                  <a:noFill/>
                </a:ln>
                <a:solidFill>
                  <a:prstClr val="black"/>
                </a:solidFill>
                <a:effectLst/>
                <a:uLnTx/>
                <a:uFillTx/>
                <a:latin typeface="Times New Roman" pitchFamily="18" charset="0"/>
                <a:ea typeface="+mn-ea"/>
                <a:cs typeface="Arial" charset="0"/>
                <a:sym typeface="Symbol" pitchFamily="18" charset="2"/>
              </a:rPr>
              <a:t>LE + H</a:t>
            </a:r>
            <a:endParaRPr kumimoji="0" lang="en-US" sz="2800" b="0" i="0" u="none" strike="noStrike" kern="1200" cap="none" spc="0" normalizeH="0" baseline="0" noProof="0">
              <a:ln>
                <a:noFill/>
              </a:ln>
              <a:solidFill>
                <a:prstClr val="black"/>
              </a:solidFill>
              <a:effectLst/>
              <a:uLnTx/>
              <a:uFillTx/>
              <a:latin typeface="Times New Roman" pitchFamily="18" charset="0"/>
              <a:ea typeface="+mn-ea"/>
              <a:cs typeface="Arial" charset="0"/>
              <a:sym typeface="Symbol" pitchFamily="18" charset="2"/>
            </a:endParaRPr>
          </a:p>
        </p:txBody>
      </p:sp>
      <p:sp>
        <p:nvSpPr>
          <p:cNvPr id="37892" name="Rectangle 4"/>
          <p:cNvSpPr>
            <a:spLocks noChangeArrowheads="1"/>
          </p:cNvSpPr>
          <p:nvPr/>
        </p:nvSpPr>
        <p:spPr bwMode="auto">
          <a:xfrm>
            <a:off x="0" y="3230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aphicFrame>
        <p:nvGraphicFramePr>
          <p:cNvPr id="37903" name="Object 15"/>
          <p:cNvGraphicFramePr>
            <a:graphicFrameLocks noChangeAspect="1"/>
          </p:cNvGraphicFramePr>
          <p:nvPr/>
        </p:nvGraphicFramePr>
        <p:xfrm>
          <a:off x="4970463" y="2395538"/>
          <a:ext cx="2559050" cy="455612"/>
        </p:xfrm>
        <a:graphic>
          <a:graphicData uri="http://schemas.openxmlformats.org/presentationml/2006/ole">
            <mc:AlternateContent xmlns:mc="http://schemas.openxmlformats.org/markup-compatibility/2006">
              <mc:Choice xmlns:v="urn:schemas-microsoft-com:vml" Requires="v">
                <p:oleObj name="Equation" r:id="rId4" imgW="1282680" imgH="228600" progId="Equation.3">
                  <p:embed/>
                </p:oleObj>
              </mc:Choice>
              <mc:Fallback>
                <p:oleObj name="Equation" r:id="rId4" imgW="1282680" imgH="228600" progId="Equation.3">
                  <p:embed/>
                  <p:pic>
                    <p:nvPicPr>
                      <p:cNvPr id="37903"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0463" y="2395538"/>
                        <a:ext cx="255905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917" name="Object 29"/>
          <p:cNvGraphicFramePr>
            <a:graphicFrameLocks noChangeAspect="1"/>
          </p:cNvGraphicFramePr>
          <p:nvPr/>
        </p:nvGraphicFramePr>
        <p:xfrm>
          <a:off x="1438275" y="2254250"/>
          <a:ext cx="3081338" cy="530225"/>
        </p:xfrm>
        <a:graphic>
          <a:graphicData uri="http://schemas.openxmlformats.org/presentationml/2006/ole">
            <mc:AlternateContent xmlns:mc="http://schemas.openxmlformats.org/markup-compatibility/2006">
              <mc:Choice xmlns:v="urn:schemas-microsoft-com:vml" Requires="v">
                <p:oleObj name="Equation" r:id="rId6" imgW="1549080" imgH="266400" progId="Equation.3">
                  <p:embed/>
                </p:oleObj>
              </mc:Choice>
              <mc:Fallback>
                <p:oleObj name="Equation" r:id="rId6" imgW="1549080" imgH="266400" progId="Equation.3">
                  <p:embed/>
                  <p:pic>
                    <p:nvPicPr>
                      <p:cNvPr id="37917" name="Object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8275" y="2254250"/>
                        <a:ext cx="3081338"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925" name="Text Box 37"/>
          <p:cNvSpPr txBox="1">
            <a:spLocks noChangeAspect="1" noChangeArrowheads="1"/>
          </p:cNvSpPr>
          <p:nvPr/>
        </p:nvSpPr>
        <p:spPr bwMode="auto">
          <a:xfrm>
            <a:off x="3419475" y="5718175"/>
            <a:ext cx="903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mn-ea"/>
                <a:cs typeface="Arial" charset="0"/>
              </a:rPr>
              <a:t>T</a:t>
            </a:r>
            <a:r>
              <a:rPr kumimoji="0" lang="en-US" sz="1800" b="1" i="0" u="none" strike="noStrike" kern="1200" cap="none" spc="0" normalizeH="0" baseline="-25000" noProof="0">
                <a:ln>
                  <a:noFill/>
                </a:ln>
                <a:solidFill>
                  <a:srgbClr val="FF0000"/>
                </a:solidFill>
                <a:effectLst/>
                <a:uLnTx/>
                <a:uFillTx/>
                <a:latin typeface="Arial" charset="0"/>
                <a:ea typeface="+mn-ea"/>
                <a:cs typeface="Arial" charset="0"/>
              </a:rPr>
              <a:t>a</a:t>
            </a:r>
            <a:endParaRPr kumimoji="0" lang="en-US" sz="1800" b="1" i="0" u="none" strike="noStrike" kern="1200" cap="none" spc="0" normalizeH="0" baseline="0" noProof="0">
              <a:ln>
                <a:noFill/>
              </a:ln>
              <a:solidFill>
                <a:srgbClr val="FF0000"/>
              </a:solidFill>
              <a:effectLst/>
              <a:uLnTx/>
              <a:uFillTx/>
              <a:latin typeface="Arial" charset="0"/>
              <a:ea typeface="+mn-ea"/>
              <a:cs typeface="Arial" charset="0"/>
            </a:endParaRPr>
          </a:p>
        </p:txBody>
      </p:sp>
      <p:sp>
        <p:nvSpPr>
          <p:cNvPr id="37928" name="Text Box 40"/>
          <p:cNvSpPr txBox="1">
            <a:spLocks noChangeAspect="1" noChangeArrowheads="1"/>
          </p:cNvSpPr>
          <p:nvPr/>
        </p:nvSpPr>
        <p:spPr bwMode="auto">
          <a:xfrm>
            <a:off x="2816225" y="3684588"/>
            <a:ext cx="10826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mn-ea"/>
                <a:cs typeface="Arial" charset="0"/>
              </a:rPr>
              <a:t>e</a:t>
            </a:r>
            <a:r>
              <a:rPr kumimoji="0" lang="en-US" sz="1800" b="0" i="0" u="none" strike="noStrike" kern="1200" cap="none" spc="0" normalizeH="0" baseline="-25000" noProof="0">
                <a:ln>
                  <a:noFill/>
                </a:ln>
                <a:solidFill>
                  <a:srgbClr val="FF0000"/>
                </a:solidFill>
                <a:effectLst/>
                <a:uLnTx/>
                <a:uFillTx/>
                <a:latin typeface="Arial" charset="0"/>
                <a:ea typeface="+mn-ea"/>
                <a:cs typeface="Arial" charset="0"/>
              </a:rPr>
              <a:t>s</a:t>
            </a:r>
            <a:r>
              <a:rPr kumimoji="0" lang="en-US" sz="1800" b="0" i="0" u="none" strike="noStrike" kern="1200" cap="none" spc="0" normalizeH="0" baseline="0" noProof="0">
                <a:ln>
                  <a:noFill/>
                </a:ln>
                <a:solidFill>
                  <a:srgbClr val="FF0000"/>
                </a:solidFill>
                <a:effectLst/>
                <a:uLnTx/>
                <a:uFillTx/>
                <a:latin typeface="Arial" charset="0"/>
                <a:ea typeface="+mn-ea"/>
                <a:cs typeface="Arial" charset="0"/>
              </a:rPr>
              <a:t>(T</a:t>
            </a:r>
            <a:r>
              <a:rPr kumimoji="0" lang="en-US" sz="1800" b="0" i="0" u="none" strike="noStrike" kern="1200" cap="none" spc="0" normalizeH="0" baseline="-25000" noProof="0">
                <a:ln>
                  <a:noFill/>
                </a:ln>
                <a:solidFill>
                  <a:srgbClr val="FF0000"/>
                </a:solidFill>
                <a:effectLst/>
                <a:uLnTx/>
                <a:uFillTx/>
                <a:latin typeface="Arial" charset="0"/>
                <a:ea typeface="+mn-ea"/>
                <a:cs typeface="Arial" charset="0"/>
              </a:rPr>
              <a:t>a</a:t>
            </a:r>
            <a:r>
              <a:rPr kumimoji="0" lang="en-US" sz="1800" b="0" i="0" u="none" strike="noStrike" kern="1200" cap="none" spc="0" normalizeH="0" baseline="0" noProof="0">
                <a:ln>
                  <a:noFill/>
                </a:ln>
                <a:solidFill>
                  <a:srgbClr val="FF0000"/>
                </a:solidFill>
                <a:effectLst/>
                <a:uLnTx/>
                <a:uFillTx/>
                <a:latin typeface="Arial" charset="0"/>
                <a:ea typeface="+mn-ea"/>
                <a:cs typeface="Arial" charset="0"/>
              </a:rPr>
              <a:t>)</a:t>
            </a:r>
          </a:p>
        </p:txBody>
      </p:sp>
      <p:graphicFrame>
        <p:nvGraphicFramePr>
          <p:cNvPr id="37930" name="Object 42"/>
          <p:cNvGraphicFramePr>
            <a:graphicFrameLocks noChangeAspect="1"/>
          </p:cNvGraphicFramePr>
          <p:nvPr/>
        </p:nvGraphicFramePr>
        <p:xfrm>
          <a:off x="4606925" y="3806825"/>
          <a:ext cx="4257675" cy="1079500"/>
        </p:xfrm>
        <a:graphic>
          <a:graphicData uri="http://schemas.openxmlformats.org/presentationml/2006/ole">
            <mc:AlternateContent xmlns:mc="http://schemas.openxmlformats.org/markup-compatibility/2006">
              <mc:Choice xmlns:v="urn:schemas-microsoft-com:vml" Requires="v">
                <p:oleObj name="Equation" r:id="rId8" imgW="1752480" imgH="444240" progId="Equation.3">
                  <p:embed/>
                </p:oleObj>
              </mc:Choice>
              <mc:Fallback>
                <p:oleObj name="Equation" r:id="rId8" imgW="1752480" imgH="444240" progId="Equation.3">
                  <p:embed/>
                  <p:pic>
                    <p:nvPicPr>
                      <p:cNvPr id="37930" name="Object 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6925" y="3806825"/>
                        <a:ext cx="4257675"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932" name="Line 44"/>
          <p:cNvSpPr>
            <a:spLocks noChangeShapeType="1"/>
          </p:cNvSpPr>
          <p:nvPr/>
        </p:nvSpPr>
        <p:spPr bwMode="auto">
          <a:xfrm>
            <a:off x="3602038" y="4237038"/>
            <a:ext cx="0" cy="1519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33" name="Line 45"/>
          <p:cNvSpPr>
            <a:spLocks noChangeShapeType="1"/>
          </p:cNvSpPr>
          <p:nvPr/>
        </p:nvSpPr>
        <p:spPr bwMode="auto">
          <a:xfrm>
            <a:off x="2711450" y="4926013"/>
            <a:ext cx="0" cy="8270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37" name="Text Box 49"/>
          <p:cNvSpPr txBox="1">
            <a:spLocks noChangeAspect="1" noChangeArrowheads="1"/>
          </p:cNvSpPr>
          <p:nvPr/>
        </p:nvSpPr>
        <p:spPr bwMode="auto">
          <a:xfrm>
            <a:off x="2500313" y="5741988"/>
            <a:ext cx="903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mn-ea"/>
                <a:cs typeface="Arial" charset="0"/>
              </a:rPr>
              <a:t>T</a:t>
            </a:r>
            <a:r>
              <a:rPr kumimoji="0" lang="en-US" sz="1800" b="1" i="0" u="none" strike="noStrike" kern="1200" cap="none" spc="0" normalizeH="0" baseline="-25000" noProof="0">
                <a:ln>
                  <a:noFill/>
                </a:ln>
                <a:solidFill>
                  <a:srgbClr val="FF0000"/>
                </a:solidFill>
                <a:effectLst/>
                <a:uLnTx/>
                <a:uFillTx/>
                <a:latin typeface="Arial" charset="0"/>
                <a:ea typeface="+mn-ea"/>
                <a:cs typeface="Arial" charset="0"/>
              </a:rPr>
              <a:t>s</a:t>
            </a:r>
            <a:endParaRPr kumimoji="0" lang="en-US" sz="1800" b="1" i="0" u="none" strike="noStrike" kern="1200" cap="none" spc="0" normalizeH="0" baseline="0" noProof="0">
              <a:ln>
                <a:noFill/>
              </a:ln>
              <a:solidFill>
                <a:srgbClr val="FF0000"/>
              </a:solidFill>
              <a:effectLst/>
              <a:uLnTx/>
              <a:uFillTx/>
              <a:latin typeface="Arial" charset="0"/>
              <a:ea typeface="+mn-ea"/>
              <a:cs typeface="Arial" charset="0"/>
            </a:endParaRPr>
          </a:p>
        </p:txBody>
      </p:sp>
      <p:sp>
        <p:nvSpPr>
          <p:cNvPr id="37940" name="Text Box 52"/>
          <p:cNvSpPr txBox="1">
            <a:spLocks noChangeAspect="1" noChangeArrowheads="1"/>
          </p:cNvSpPr>
          <p:nvPr/>
        </p:nvSpPr>
        <p:spPr bwMode="auto">
          <a:xfrm>
            <a:off x="2109788" y="4408488"/>
            <a:ext cx="10826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mn-ea"/>
                <a:cs typeface="Arial" charset="0"/>
              </a:rPr>
              <a:t>e</a:t>
            </a:r>
            <a:r>
              <a:rPr kumimoji="0" lang="en-US" sz="1800" b="0" i="0" u="none" strike="noStrike" kern="1200" cap="none" spc="0" normalizeH="0" baseline="-25000" noProof="0">
                <a:ln>
                  <a:noFill/>
                </a:ln>
                <a:solidFill>
                  <a:srgbClr val="FF0000"/>
                </a:solidFill>
                <a:effectLst/>
                <a:uLnTx/>
                <a:uFillTx/>
                <a:latin typeface="Arial" charset="0"/>
                <a:ea typeface="+mn-ea"/>
                <a:cs typeface="Arial" charset="0"/>
              </a:rPr>
              <a:t>s</a:t>
            </a:r>
            <a:r>
              <a:rPr kumimoji="0" lang="en-US" sz="1800" b="0" i="0" u="none" strike="noStrike" kern="1200" cap="none" spc="0" normalizeH="0" baseline="0" noProof="0">
                <a:ln>
                  <a:noFill/>
                </a:ln>
                <a:solidFill>
                  <a:srgbClr val="FF0000"/>
                </a:solidFill>
                <a:effectLst/>
                <a:uLnTx/>
                <a:uFillTx/>
                <a:latin typeface="Arial" charset="0"/>
                <a:ea typeface="+mn-ea"/>
                <a:cs typeface="Arial" charset="0"/>
              </a:rPr>
              <a:t>(T</a:t>
            </a:r>
            <a:r>
              <a:rPr kumimoji="0" lang="en-US" sz="1800" b="0" i="0" u="none" strike="noStrike" kern="1200" cap="none" spc="0" normalizeH="0" baseline="-25000" noProof="0">
                <a:ln>
                  <a:noFill/>
                </a:ln>
                <a:solidFill>
                  <a:srgbClr val="FF0000"/>
                </a:solidFill>
                <a:effectLst/>
                <a:uLnTx/>
                <a:uFillTx/>
                <a:latin typeface="Arial" charset="0"/>
                <a:ea typeface="+mn-ea"/>
                <a:cs typeface="Arial" charset="0"/>
              </a:rPr>
              <a:t>s</a:t>
            </a:r>
            <a:r>
              <a:rPr kumimoji="0" lang="en-US" sz="1800" b="0" i="0" u="none" strike="noStrike" kern="1200" cap="none" spc="0" normalizeH="0" baseline="0" noProof="0">
                <a:ln>
                  <a:noFill/>
                </a:ln>
                <a:solidFill>
                  <a:srgbClr val="FF0000"/>
                </a:solidFill>
                <a:effectLst/>
                <a:uLnTx/>
                <a:uFillTx/>
                <a:latin typeface="Arial" charset="0"/>
                <a:ea typeface="+mn-ea"/>
                <a:cs typeface="Arial" charset="0"/>
              </a:rPr>
              <a:t>)</a:t>
            </a:r>
          </a:p>
        </p:txBody>
      </p:sp>
      <p:graphicFrame>
        <p:nvGraphicFramePr>
          <p:cNvPr id="37941" name="Object 53"/>
          <p:cNvGraphicFramePr>
            <a:graphicFrameLocks noChangeAspect="1"/>
          </p:cNvGraphicFramePr>
          <p:nvPr/>
        </p:nvGraphicFramePr>
        <p:xfrm>
          <a:off x="4548188" y="4749800"/>
          <a:ext cx="4379912" cy="554038"/>
        </p:xfrm>
        <a:graphic>
          <a:graphicData uri="http://schemas.openxmlformats.org/presentationml/2006/ole">
            <mc:AlternateContent xmlns:mc="http://schemas.openxmlformats.org/markup-compatibility/2006">
              <mc:Choice xmlns:v="urn:schemas-microsoft-com:vml" Requires="v">
                <p:oleObj name="Equation" r:id="rId10" imgW="1803240" imgH="228600" progId="Equation.3">
                  <p:embed/>
                </p:oleObj>
              </mc:Choice>
              <mc:Fallback>
                <p:oleObj name="Equation" r:id="rId10" imgW="1803240" imgH="228600" progId="Equation.3">
                  <p:embed/>
                  <p:pic>
                    <p:nvPicPr>
                      <p:cNvPr id="37941" name="Object 5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48188" y="4749800"/>
                        <a:ext cx="4379912"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942" name="Line 54"/>
          <p:cNvSpPr>
            <a:spLocks noChangeShapeType="1"/>
          </p:cNvSpPr>
          <p:nvPr/>
        </p:nvSpPr>
        <p:spPr bwMode="auto">
          <a:xfrm flipH="1">
            <a:off x="2849563" y="4992688"/>
            <a:ext cx="1679575" cy="106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43" name="Line 55"/>
          <p:cNvSpPr>
            <a:spLocks noChangeShapeType="1"/>
          </p:cNvSpPr>
          <p:nvPr/>
        </p:nvSpPr>
        <p:spPr bwMode="auto">
          <a:xfrm flipH="1">
            <a:off x="3389313" y="4281488"/>
            <a:ext cx="1225550"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45" name="Line 57"/>
          <p:cNvSpPr>
            <a:spLocks noChangeShapeType="1"/>
          </p:cNvSpPr>
          <p:nvPr/>
        </p:nvSpPr>
        <p:spPr bwMode="auto">
          <a:xfrm flipV="1">
            <a:off x="3098800" y="1882775"/>
            <a:ext cx="1139825" cy="4841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46" name="Line 58"/>
          <p:cNvSpPr>
            <a:spLocks noChangeShapeType="1"/>
          </p:cNvSpPr>
          <p:nvPr/>
        </p:nvSpPr>
        <p:spPr bwMode="auto">
          <a:xfrm flipH="1" flipV="1">
            <a:off x="5099050" y="1860550"/>
            <a:ext cx="74613" cy="506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103808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8600" y="152400"/>
            <a:ext cx="5667375" cy="457200"/>
          </a:xfrm>
        </p:spPr>
        <p:txBody>
          <a:bodyPr/>
          <a:lstStyle/>
          <a:p>
            <a:r>
              <a:rPr lang="en-US" sz="2400" b="1">
                <a:solidFill>
                  <a:schemeClr val="tx1"/>
                </a:solidFill>
              </a:rPr>
              <a:t>Combination  or Penman Method</a:t>
            </a:r>
          </a:p>
        </p:txBody>
      </p:sp>
      <p:graphicFrame>
        <p:nvGraphicFramePr>
          <p:cNvPr id="8197" name="Object 5"/>
          <p:cNvGraphicFramePr>
            <a:graphicFrameLocks noChangeAspect="1"/>
          </p:cNvGraphicFramePr>
          <p:nvPr/>
        </p:nvGraphicFramePr>
        <p:xfrm>
          <a:off x="461963" y="836613"/>
          <a:ext cx="9278937" cy="5526087"/>
        </p:xfrm>
        <a:graphic>
          <a:graphicData uri="http://schemas.openxmlformats.org/presentationml/2006/ole">
            <mc:AlternateContent xmlns:mc="http://schemas.openxmlformats.org/markup-compatibility/2006">
              <mc:Choice xmlns:v="urn:schemas-microsoft-com:vml" Requires="v">
                <p:oleObj name="Document" r:id="rId2" imgW="5478153" imgH="3275743" progId="Word.Document.8">
                  <p:embed/>
                </p:oleObj>
              </mc:Choice>
              <mc:Fallback>
                <p:oleObj name="Document" r:id="rId2" imgW="5478153" imgH="3275743" progId="Word.Document.8">
                  <p:embed/>
                  <p:pic>
                    <p:nvPicPr>
                      <p:cNvPr id="8197" name="Object 5"/>
                      <p:cNvPicPr>
                        <a:picLocks noChangeAspect="1" noChangeArrowheads="1"/>
                      </p:cNvPicPr>
                      <p:nvPr/>
                    </p:nvPicPr>
                    <p:blipFill>
                      <a:blip r:embed="rId3"/>
                      <a:srcRect/>
                      <a:stretch>
                        <a:fillRect/>
                      </a:stretch>
                    </p:blipFill>
                    <p:spPr bwMode="auto">
                      <a:xfrm>
                        <a:off x="461963" y="836613"/>
                        <a:ext cx="9278937" cy="552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894594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381000"/>
            <a:ext cx="3733800" cy="609600"/>
          </a:xfrm>
        </p:spPr>
        <p:txBody>
          <a:bodyPr/>
          <a:lstStyle/>
          <a:p>
            <a:r>
              <a:rPr lang="en-US" sz="2400" b="1">
                <a:solidFill>
                  <a:schemeClr val="tx1"/>
                </a:solidFill>
              </a:rPr>
              <a:t>Priestley Taylor Method</a:t>
            </a:r>
          </a:p>
        </p:txBody>
      </p:sp>
      <p:graphicFrame>
        <p:nvGraphicFramePr>
          <p:cNvPr id="9220" name="Object 4"/>
          <p:cNvGraphicFramePr>
            <a:graphicFrameLocks noChangeAspect="1"/>
          </p:cNvGraphicFramePr>
          <p:nvPr>
            <p:extLst>
              <p:ext uri="{D42A27DB-BD31-4B8C-83A1-F6EECF244321}">
                <p14:modId xmlns:p14="http://schemas.microsoft.com/office/powerpoint/2010/main" val="1956082316"/>
              </p:ext>
            </p:extLst>
          </p:nvPr>
        </p:nvGraphicFramePr>
        <p:xfrm>
          <a:off x="644525" y="1362075"/>
          <a:ext cx="7739063" cy="4581525"/>
        </p:xfrm>
        <a:graphic>
          <a:graphicData uri="http://schemas.openxmlformats.org/presentationml/2006/ole">
            <mc:AlternateContent xmlns:mc="http://schemas.openxmlformats.org/markup-compatibility/2006">
              <mc:Choice xmlns:v="urn:schemas-microsoft-com:vml" Requires="v">
                <p:oleObj name="Document" r:id="rId2" imgW="4565127" imgH="2718078" progId="Word.Document.8">
                  <p:embed/>
                </p:oleObj>
              </mc:Choice>
              <mc:Fallback>
                <p:oleObj name="Document" r:id="rId2" imgW="4565127" imgH="2718078" progId="Word.Document.8">
                  <p:embed/>
                  <p:pic>
                    <p:nvPicPr>
                      <p:cNvPr id="9220" name="Object 4"/>
                      <p:cNvPicPr>
                        <a:picLocks noChangeAspect="1" noChangeArrowheads="1"/>
                      </p:cNvPicPr>
                      <p:nvPr/>
                    </p:nvPicPr>
                    <p:blipFill>
                      <a:blip r:embed="rId3"/>
                      <a:srcRect/>
                      <a:stretch>
                        <a:fillRect/>
                      </a:stretch>
                    </p:blipFill>
                    <p:spPr bwMode="auto">
                      <a:xfrm>
                        <a:off x="644525" y="1362075"/>
                        <a:ext cx="7739063"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498764" y="5795158"/>
            <a:ext cx="7671460"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mn-cs"/>
              </a:rPr>
              <a:t>This is also sometimes taken as an estimate of equilibrium potential evapotranspiration for well watered surface</a:t>
            </a:r>
          </a:p>
        </p:txBody>
      </p:sp>
    </p:spTree>
    <p:extLst>
      <p:ext uri="{BB962C8B-B14F-4D97-AF65-F5344CB8AC3E}">
        <p14:creationId xmlns:p14="http://schemas.microsoft.com/office/powerpoint/2010/main" val="24779207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2.tif"/>
          <p:cNvPicPr>
            <a:picLocks noChangeAspect="1"/>
          </p:cNvPicPr>
          <p:nvPr/>
        </p:nvPicPr>
        <p:blipFill>
          <a:blip r:embed="rId2" cstate="print"/>
          <a:srcRect l="61341" t="12715" b="13768"/>
          <a:stretch>
            <a:fillRect/>
          </a:stretch>
        </p:blipFill>
        <p:spPr>
          <a:xfrm rot="16260000">
            <a:off x="981960" y="-615288"/>
            <a:ext cx="3033012" cy="4686852"/>
          </a:xfrm>
          <a:prstGeom prst="rect">
            <a:avLst/>
          </a:prstGeom>
        </p:spPr>
      </p:pic>
      <p:pic>
        <p:nvPicPr>
          <p:cNvPr id="6" name="Picture 5" descr="t2.tif"/>
          <p:cNvPicPr>
            <a:picLocks noChangeAspect="1"/>
          </p:cNvPicPr>
          <p:nvPr/>
        </p:nvPicPr>
        <p:blipFill>
          <a:blip r:embed="rId2" cstate="print"/>
          <a:srcRect l="20609" t="19002" r="38038" b="15158"/>
          <a:stretch>
            <a:fillRect/>
          </a:stretch>
        </p:blipFill>
        <p:spPr>
          <a:xfrm rot="16260000">
            <a:off x="5268650" y="-155527"/>
            <a:ext cx="3244372" cy="4197403"/>
          </a:xfrm>
          <a:prstGeom prst="rect">
            <a:avLst/>
          </a:prstGeom>
        </p:spPr>
      </p:pic>
      <p:pic>
        <p:nvPicPr>
          <p:cNvPr id="7" name="Picture 6" descr="t2.tif"/>
          <p:cNvPicPr>
            <a:picLocks noChangeAspect="1"/>
          </p:cNvPicPr>
          <p:nvPr/>
        </p:nvPicPr>
        <p:blipFill>
          <a:blip r:embed="rId3"/>
          <a:srcRect l="2583" t="4571" r="79019"/>
          <a:stretch>
            <a:fillRect/>
          </a:stretch>
        </p:blipFill>
        <p:spPr>
          <a:xfrm rot="16260000">
            <a:off x="3537125" y="554219"/>
            <a:ext cx="2013798" cy="8487799"/>
          </a:xfrm>
          <a:prstGeom prst="rect">
            <a:avLst/>
          </a:prstGeom>
        </p:spPr>
      </p:pic>
      <p:sp>
        <p:nvSpPr>
          <p:cNvPr id="8" name="TextBox 7"/>
          <p:cNvSpPr txBox="1"/>
          <p:nvPr/>
        </p:nvSpPr>
        <p:spPr>
          <a:xfrm>
            <a:off x="5933885" y="6381341"/>
            <a:ext cx="309339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charset="0"/>
                <a:ea typeface="+mn-ea"/>
                <a:cs typeface="Arial" charset="0"/>
              </a:rPr>
              <a:t>From </a:t>
            </a:r>
            <a:r>
              <a:rPr kumimoji="0" lang="en-US" sz="1800" b="0" i="0" u="none" strike="noStrike" kern="1200" cap="none" spc="0" normalizeH="0" baseline="0" noProof="0" dirty="0" err="1">
                <a:ln>
                  <a:noFill/>
                </a:ln>
                <a:solidFill>
                  <a:prstClr val="white">
                    <a:lumMod val="50000"/>
                  </a:prstClr>
                </a:solidFill>
                <a:effectLst/>
                <a:uLnTx/>
                <a:uFillTx/>
                <a:latin typeface="Arial" charset="0"/>
                <a:ea typeface="+mn-ea"/>
                <a:cs typeface="Arial" charset="0"/>
              </a:rPr>
              <a:t>Brutsaert</a:t>
            </a:r>
            <a:r>
              <a:rPr kumimoji="0" lang="en-US" sz="1800" b="0" i="0" u="none" strike="noStrike" kern="1200" cap="none" spc="0" normalizeH="0" baseline="0" noProof="0" dirty="0">
                <a:ln>
                  <a:noFill/>
                </a:ln>
                <a:solidFill>
                  <a:prstClr val="white">
                    <a:lumMod val="50000"/>
                  </a:prstClr>
                </a:solidFill>
                <a:effectLst/>
                <a:uLnTx/>
                <a:uFillTx/>
                <a:latin typeface="Arial" charset="0"/>
                <a:ea typeface="+mn-ea"/>
                <a:cs typeface="Arial" charset="0"/>
              </a:rPr>
              <a:t>, 2005</a:t>
            </a:r>
          </a:p>
        </p:txBody>
      </p:sp>
    </p:spTree>
    <p:extLst>
      <p:ext uri="{BB962C8B-B14F-4D97-AF65-F5344CB8AC3E}">
        <p14:creationId xmlns:p14="http://schemas.microsoft.com/office/powerpoint/2010/main" val="30936434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1.tif"/>
          <p:cNvPicPr>
            <a:picLocks noChangeAspect="1"/>
          </p:cNvPicPr>
          <p:nvPr/>
        </p:nvPicPr>
        <p:blipFill>
          <a:blip r:embed="rId2"/>
          <a:stretch>
            <a:fillRect/>
          </a:stretch>
        </p:blipFill>
        <p:spPr>
          <a:xfrm rot="16200000">
            <a:off x="1590175" y="-1232520"/>
            <a:ext cx="5670137" cy="8484204"/>
          </a:xfrm>
          <a:prstGeom prst="rect">
            <a:avLst/>
          </a:prstGeom>
        </p:spPr>
      </p:pic>
      <p:sp>
        <p:nvSpPr>
          <p:cNvPr id="4" name="TextBox 3"/>
          <p:cNvSpPr txBox="1"/>
          <p:nvPr/>
        </p:nvSpPr>
        <p:spPr>
          <a:xfrm>
            <a:off x="5933885" y="6381341"/>
            <a:ext cx="309339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charset="0"/>
                <a:ea typeface="+mn-ea"/>
                <a:cs typeface="Arial" charset="0"/>
              </a:rPr>
              <a:t>From </a:t>
            </a:r>
            <a:r>
              <a:rPr kumimoji="0" lang="en-US" sz="1800" b="0" i="0" u="none" strike="noStrike" kern="1200" cap="none" spc="0" normalizeH="0" baseline="0" noProof="0" dirty="0" err="1">
                <a:ln>
                  <a:noFill/>
                </a:ln>
                <a:solidFill>
                  <a:prstClr val="white">
                    <a:lumMod val="50000"/>
                  </a:prstClr>
                </a:solidFill>
                <a:effectLst/>
                <a:uLnTx/>
                <a:uFillTx/>
                <a:latin typeface="Arial" charset="0"/>
                <a:ea typeface="+mn-ea"/>
                <a:cs typeface="Arial" charset="0"/>
              </a:rPr>
              <a:t>Brutsaert</a:t>
            </a:r>
            <a:r>
              <a:rPr kumimoji="0" lang="en-US" sz="1800" b="0" i="0" u="none" strike="noStrike" kern="1200" cap="none" spc="0" normalizeH="0" baseline="0" noProof="0" dirty="0">
                <a:ln>
                  <a:noFill/>
                </a:ln>
                <a:solidFill>
                  <a:prstClr val="white">
                    <a:lumMod val="50000"/>
                  </a:prstClr>
                </a:solidFill>
                <a:effectLst/>
                <a:uLnTx/>
                <a:uFillTx/>
                <a:latin typeface="Arial" charset="0"/>
                <a:ea typeface="+mn-ea"/>
                <a:cs typeface="Arial" charset="0"/>
              </a:rPr>
              <a:t>, 2005</a:t>
            </a:r>
          </a:p>
        </p:txBody>
      </p:sp>
    </p:spTree>
    <p:extLst>
      <p:ext uri="{BB962C8B-B14F-4D97-AF65-F5344CB8AC3E}">
        <p14:creationId xmlns:p14="http://schemas.microsoft.com/office/powerpoint/2010/main" val="1284311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a:xfrm>
            <a:off x="457200" y="228600"/>
            <a:ext cx="8229600" cy="1371600"/>
          </a:xfrm>
          <a:solidFill>
            <a:srgbClr val="FFC000"/>
          </a:solidFill>
        </p:spPr>
        <p:txBody>
          <a:bodyPr>
            <a:normAutofit/>
          </a:bodyPr>
          <a:lstStyle/>
          <a:p>
            <a:r>
              <a:rPr lang="en-US" sz="4000" dirty="0"/>
              <a:t>Unsaturated Zone Characteristics – </a:t>
            </a:r>
            <a:br>
              <a:rPr lang="en-US" sz="4000" dirty="0"/>
            </a:br>
            <a:r>
              <a:rPr lang="en-US" sz="3200" i="1" dirty="0"/>
              <a:t>Components</a:t>
            </a:r>
            <a:endParaRPr lang="en-US" altLang="en-US" sz="4000" dirty="0"/>
          </a:p>
        </p:txBody>
      </p:sp>
      <p:pic>
        <p:nvPicPr>
          <p:cNvPr id="78850" name="Picture 2" descr="http://www.inkstain.net/fleck/wp-content/uploads/et.jpg"/>
          <p:cNvPicPr>
            <a:picLocks noChangeAspect="1" noChangeArrowheads="1"/>
          </p:cNvPicPr>
          <p:nvPr/>
        </p:nvPicPr>
        <p:blipFill rotWithShape="1">
          <a:blip r:embed="rId3">
            <a:extLst>
              <a:ext uri="{28A0092B-C50C-407E-A947-70E740481C1C}">
                <a14:useLocalDpi xmlns:a14="http://schemas.microsoft.com/office/drawing/2010/main" val="0"/>
              </a:ext>
            </a:extLst>
          </a:blip>
          <a:srcRect l="3594" r="2046"/>
          <a:stretch/>
        </p:blipFill>
        <p:spPr bwMode="auto">
          <a:xfrm>
            <a:off x="0" y="-501815"/>
            <a:ext cx="9144000" cy="78170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0" y="214745"/>
            <a:ext cx="31109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Sanford &amp;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Selnick</a:t>
            </a:r>
            <a:r>
              <a:rPr kumimoji="0" lang="en-US" sz="1800" b="0" i="0" u="none" strike="noStrike" kern="1200" cap="none" spc="0" normalizeH="0" baseline="0" noProof="0" dirty="0">
                <a:ln>
                  <a:noFill/>
                </a:ln>
                <a:solidFill>
                  <a:prstClr val="black"/>
                </a:solidFill>
                <a:effectLst/>
                <a:uLnTx/>
                <a:uFillTx/>
                <a:latin typeface="Calibri"/>
                <a:ea typeface="+mn-ea"/>
                <a:cs typeface="+mn-cs"/>
              </a:rPr>
              <a:t>, JAWRA 2012</a:t>
            </a:r>
          </a:p>
        </p:txBody>
      </p:sp>
    </p:spTree>
    <p:extLst>
      <p:ext uri="{BB962C8B-B14F-4D97-AF65-F5344CB8AC3E}">
        <p14:creationId xmlns:p14="http://schemas.microsoft.com/office/powerpoint/2010/main" val="20299451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444500"/>
            <a:ext cx="7772400" cy="1143000"/>
          </a:xfrm>
        </p:spPr>
        <p:txBody>
          <a:bodyPr>
            <a:normAutofit fontScale="90000"/>
          </a:bodyPr>
          <a:lstStyle/>
          <a:p>
            <a:r>
              <a:rPr lang="en-US" dirty="0"/>
              <a:t>Method Information Requirements</a:t>
            </a:r>
          </a:p>
        </p:txBody>
      </p:sp>
      <p:sp>
        <p:nvSpPr>
          <p:cNvPr id="19462" name="Freeform 6"/>
          <p:cNvSpPr>
            <a:spLocks/>
          </p:cNvSpPr>
          <p:nvPr/>
        </p:nvSpPr>
        <p:spPr bwMode="auto">
          <a:xfrm>
            <a:off x="1814885" y="4822563"/>
            <a:ext cx="5174311" cy="168316"/>
          </a:xfrm>
          <a:custGeom>
            <a:avLst/>
            <a:gdLst/>
            <a:ahLst/>
            <a:cxnLst>
              <a:cxn ang="0">
                <a:pos x="0" y="87"/>
              </a:cxn>
              <a:cxn ang="0">
                <a:pos x="1118" y="54"/>
              </a:cxn>
              <a:cxn ang="0">
                <a:pos x="2227" y="62"/>
              </a:cxn>
              <a:cxn ang="0">
                <a:pos x="2375" y="79"/>
              </a:cxn>
              <a:cxn ang="0">
                <a:pos x="2465" y="103"/>
              </a:cxn>
              <a:cxn ang="0">
                <a:pos x="2991" y="70"/>
              </a:cxn>
              <a:cxn ang="0">
                <a:pos x="3164" y="29"/>
              </a:cxn>
              <a:cxn ang="0">
                <a:pos x="3476" y="37"/>
              </a:cxn>
              <a:cxn ang="0">
                <a:pos x="3624" y="70"/>
              </a:cxn>
              <a:cxn ang="0">
                <a:pos x="3706" y="103"/>
              </a:cxn>
              <a:cxn ang="0">
                <a:pos x="3748" y="128"/>
              </a:cxn>
              <a:cxn ang="0">
                <a:pos x="3822" y="152"/>
              </a:cxn>
              <a:cxn ang="0">
                <a:pos x="4093" y="144"/>
              </a:cxn>
              <a:cxn ang="0">
                <a:pos x="4183" y="128"/>
              </a:cxn>
            </a:cxnLst>
            <a:rect l="0" t="0" r="r" b="b"/>
            <a:pathLst>
              <a:path w="4183" h="152">
                <a:moveTo>
                  <a:pt x="0" y="87"/>
                </a:moveTo>
                <a:cubicBezTo>
                  <a:pt x="357" y="0"/>
                  <a:pt x="747" y="90"/>
                  <a:pt x="1118" y="54"/>
                </a:cubicBezTo>
                <a:cubicBezTo>
                  <a:pt x="1488" y="57"/>
                  <a:pt x="1857" y="55"/>
                  <a:pt x="2227" y="62"/>
                </a:cubicBezTo>
                <a:cubicBezTo>
                  <a:pt x="2277" y="63"/>
                  <a:pt x="2375" y="79"/>
                  <a:pt x="2375" y="79"/>
                </a:cubicBezTo>
                <a:cubicBezTo>
                  <a:pt x="2437" y="99"/>
                  <a:pt x="2407" y="92"/>
                  <a:pt x="2465" y="103"/>
                </a:cubicBezTo>
                <a:cubicBezTo>
                  <a:pt x="2643" y="97"/>
                  <a:pt x="2814" y="81"/>
                  <a:pt x="2991" y="70"/>
                </a:cubicBezTo>
                <a:cubicBezTo>
                  <a:pt x="3049" y="61"/>
                  <a:pt x="3106" y="43"/>
                  <a:pt x="3164" y="29"/>
                </a:cubicBezTo>
                <a:cubicBezTo>
                  <a:pt x="3268" y="32"/>
                  <a:pt x="3372" y="28"/>
                  <a:pt x="3476" y="37"/>
                </a:cubicBezTo>
                <a:cubicBezTo>
                  <a:pt x="3526" y="41"/>
                  <a:pt x="3574" y="65"/>
                  <a:pt x="3624" y="70"/>
                </a:cubicBezTo>
                <a:cubicBezTo>
                  <a:pt x="3675" y="121"/>
                  <a:pt x="3617" y="73"/>
                  <a:pt x="3706" y="103"/>
                </a:cubicBezTo>
                <a:cubicBezTo>
                  <a:pt x="3721" y="108"/>
                  <a:pt x="3733" y="122"/>
                  <a:pt x="3748" y="128"/>
                </a:cubicBezTo>
                <a:cubicBezTo>
                  <a:pt x="3772" y="138"/>
                  <a:pt x="3797" y="144"/>
                  <a:pt x="3822" y="152"/>
                </a:cubicBezTo>
                <a:cubicBezTo>
                  <a:pt x="3912" y="149"/>
                  <a:pt x="4003" y="149"/>
                  <a:pt x="4093" y="144"/>
                </a:cubicBezTo>
                <a:cubicBezTo>
                  <a:pt x="4123" y="142"/>
                  <a:pt x="4183" y="128"/>
                  <a:pt x="4183" y="128"/>
                </a:cubicBezTo>
              </a:path>
            </a:pathLst>
          </a:custGeom>
          <a:noFill/>
          <a:ln w="28575" cmpd="sng">
            <a:solidFill>
              <a:srgbClr val="009900"/>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63" name="Line 7"/>
          <p:cNvSpPr>
            <a:spLocks noChangeShapeType="1"/>
          </p:cNvSpPr>
          <p:nvPr/>
        </p:nvSpPr>
        <p:spPr bwMode="auto">
          <a:xfrm>
            <a:off x="5309815" y="3688979"/>
            <a:ext cx="506840" cy="1165733"/>
          </a:xfrm>
          <a:prstGeom prst="line">
            <a:avLst/>
          </a:prstGeom>
          <a:noFill/>
          <a:ln w="9525">
            <a:solidFill>
              <a:schemeClr val="tx1"/>
            </a:solidFill>
            <a:round/>
            <a:headEn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64" name="Line 8"/>
          <p:cNvSpPr>
            <a:spLocks noChangeShapeType="1"/>
          </p:cNvSpPr>
          <p:nvPr/>
        </p:nvSpPr>
        <p:spPr bwMode="auto">
          <a:xfrm flipV="1">
            <a:off x="5816655" y="3674607"/>
            <a:ext cx="363110" cy="1180106"/>
          </a:xfrm>
          <a:prstGeom prst="line">
            <a:avLst/>
          </a:prstGeom>
          <a:noFill/>
          <a:ln w="9525">
            <a:solidFill>
              <a:schemeClr val="tx1"/>
            </a:solidFill>
            <a:round/>
            <a:headEn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66" name="Freeform 10"/>
          <p:cNvSpPr>
            <a:spLocks/>
          </p:cNvSpPr>
          <p:nvPr/>
        </p:nvSpPr>
        <p:spPr bwMode="auto">
          <a:xfrm>
            <a:off x="3024698" y="3220720"/>
            <a:ext cx="234508" cy="1482697"/>
          </a:xfrm>
          <a:custGeom>
            <a:avLst/>
            <a:gdLst/>
            <a:ahLst/>
            <a:cxnLst>
              <a:cxn ang="0">
                <a:pos x="16" y="624"/>
              </a:cxn>
              <a:cxn ang="0">
                <a:pos x="112" y="432"/>
              </a:cxn>
              <a:cxn ang="0">
                <a:pos x="16" y="384"/>
              </a:cxn>
              <a:cxn ang="0">
                <a:pos x="16" y="480"/>
              </a:cxn>
              <a:cxn ang="0">
                <a:pos x="112" y="432"/>
              </a:cxn>
              <a:cxn ang="0">
                <a:pos x="112" y="336"/>
              </a:cxn>
              <a:cxn ang="0">
                <a:pos x="112" y="288"/>
              </a:cxn>
              <a:cxn ang="0">
                <a:pos x="64" y="240"/>
              </a:cxn>
              <a:cxn ang="0">
                <a:pos x="16" y="336"/>
              </a:cxn>
              <a:cxn ang="0">
                <a:pos x="112" y="336"/>
              </a:cxn>
              <a:cxn ang="0">
                <a:pos x="112" y="240"/>
              </a:cxn>
              <a:cxn ang="0">
                <a:pos x="16" y="192"/>
              </a:cxn>
              <a:cxn ang="0">
                <a:pos x="64" y="96"/>
              </a:cxn>
              <a:cxn ang="0">
                <a:pos x="64" y="0"/>
              </a:cxn>
            </a:cxnLst>
            <a:rect l="0" t="0" r="r" b="b"/>
            <a:pathLst>
              <a:path w="128" h="624">
                <a:moveTo>
                  <a:pt x="16" y="624"/>
                </a:moveTo>
                <a:cubicBezTo>
                  <a:pt x="64" y="548"/>
                  <a:pt x="112" y="472"/>
                  <a:pt x="112" y="432"/>
                </a:cubicBezTo>
                <a:cubicBezTo>
                  <a:pt x="112" y="392"/>
                  <a:pt x="32" y="376"/>
                  <a:pt x="16" y="384"/>
                </a:cubicBezTo>
                <a:cubicBezTo>
                  <a:pt x="0" y="392"/>
                  <a:pt x="0" y="472"/>
                  <a:pt x="16" y="480"/>
                </a:cubicBezTo>
                <a:cubicBezTo>
                  <a:pt x="32" y="488"/>
                  <a:pt x="96" y="456"/>
                  <a:pt x="112" y="432"/>
                </a:cubicBezTo>
                <a:cubicBezTo>
                  <a:pt x="128" y="408"/>
                  <a:pt x="112" y="360"/>
                  <a:pt x="112" y="336"/>
                </a:cubicBezTo>
                <a:cubicBezTo>
                  <a:pt x="112" y="312"/>
                  <a:pt x="120" y="304"/>
                  <a:pt x="112" y="288"/>
                </a:cubicBezTo>
                <a:cubicBezTo>
                  <a:pt x="104" y="272"/>
                  <a:pt x="80" y="232"/>
                  <a:pt x="64" y="240"/>
                </a:cubicBezTo>
                <a:cubicBezTo>
                  <a:pt x="48" y="248"/>
                  <a:pt x="8" y="320"/>
                  <a:pt x="16" y="336"/>
                </a:cubicBezTo>
                <a:cubicBezTo>
                  <a:pt x="24" y="352"/>
                  <a:pt x="96" y="352"/>
                  <a:pt x="112" y="336"/>
                </a:cubicBezTo>
                <a:cubicBezTo>
                  <a:pt x="128" y="320"/>
                  <a:pt x="128" y="264"/>
                  <a:pt x="112" y="240"/>
                </a:cubicBezTo>
                <a:cubicBezTo>
                  <a:pt x="96" y="216"/>
                  <a:pt x="24" y="216"/>
                  <a:pt x="16" y="192"/>
                </a:cubicBezTo>
                <a:cubicBezTo>
                  <a:pt x="8" y="168"/>
                  <a:pt x="56" y="128"/>
                  <a:pt x="64" y="96"/>
                </a:cubicBezTo>
                <a:cubicBezTo>
                  <a:pt x="72" y="64"/>
                  <a:pt x="64" y="16"/>
                  <a:pt x="64" y="0"/>
                </a:cubicBezTo>
              </a:path>
            </a:pathLst>
          </a:custGeom>
          <a:noFill/>
          <a:ln w="28575" cmpd="sng">
            <a:solidFill>
              <a:schemeClr val="accent2"/>
            </a:solidFill>
            <a:round/>
            <a:headEnd type="none" w="med" len="me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68" name="Text Box 12"/>
          <p:cNvSpPr txBox="1">
            <a:spLocks noChangeArrowheads="1"/>
          </p:cNvSpPr>
          <p:nvPr/>
        </p:nvSpPr>
        <p:spPr bwMode="auto">
          <a:xfrm>
            <a:off x="5394905" y="2820063"/>
            <a:ext cx="926686" cy="52322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mn-cs"/>
              </a:rPr>
              <a:t>R</a:t>
            </a:r>
            <a:r>
              <a:rPr kumimoji="0" lang="en-US" sz="2800" b="0" i="1" u="none" strike="noStrike" kern="1200" cap="none" spc="0" normalizeH="0" baseline="-25000" noProof="0" dirty="0">
                <a:ln>
                  <a:noFill/>
                </a:ln>
                <a:solidFill>
                  <a:srgbClr val="000000"/>
                </a:solidFill>
                <a:effectLst/>
                <a:uLnTx/>
                <a:uFillTx/>
                <a:latin typeface="Times New Roman" pitchFamily="18" charset="0"/>
                <a:ea typeface="+mn-ea"/>
                <a:cs typeface="+mn-cs"/>
              </a:rPr>
              <a:t>N</a:t>
            </a:r>
            <a:endPar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aphicFrame>
        <p:nvGraphicFramePr>
          <p:cNvPr id="19469" name="Object 13"/>
          <p:cNvGraphicFramePr>
            <a:graphicFrameLocks noChangeAspect="1"/>
          </p:cNvGraphicFramePr>
          <p:nvPr/>
        </p:nvGraphicFramePr>
        <p:xfrm>
          <a:off x="3394075" y="2781300"/>
          <a:ext cx="1114425" cy="590550"/>
        </p:xfrm>
        <a:graphic>
          <a:graphicData uri="http://schemas.openxmlformats.org/presentationml/2006/ole">
            <mc:AlternateContent xmlns:mc="http://schemas.openxmlformats.org/markup-compatibility/2006">
              <mc:Choice xmlns:v="urn:schemas-microsoft-com:vml" Requires="v">
                <p:oleObj name="Equation" r:id="rId2" imgW="431640" imgH="228600" progId="Equation.3">
                  <p:embed/>
                </p:oleObj>
              </mc:Choice>
              <mc:Fallback>
                <p:oleObj name="Equation" r:id="rId2" imgW="431640" imgH="228600" progId="Equation.3">
                  <p:embed/>
                  <p:pic>
                    <p:nvPicPr>
                      <p:cNvPr id="19469" name="Object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075" y="2781300"/>
                        <a:ext cx="111442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484" name="Object 4"/>
          <p:cNvGraphicFramePr>
            <a:graphicFrameLocks noChangeAspect="1"/>
          </p:cNvGraphicFramePr>
          <p:nvPr/>
        </p:nvGraphicFramePr>
        <p:xfrm>
          <a:off x="3424238" y="4340225"/>
          <a:ext cx="1087437" cy="592138"/>
        </p:xfrm>
        <a:graphic>
          <a:graphicData uri="http://schemas.openxmlformats.org/presentationml/2006/ole">
            <mc:AlternateContent xmlns:mc="http://schemas.openxmlformats.org/markup-compatibility/2006">
              <mc:Choice xmlns:v="urn:schemas-microsoft-com:vml" Requires="v">
                <p:oleObj name="Equation" r:id="rId4" imgW="419040" imgH="228600" progId="Equation.3">
                  <p:embed/>
                </p:oleObj>
              </mc:Choice>
              <mc:Fallback>
                <p:oleObj name="Equation" r:id="rId4" imgW="419040" imgH="228600" progId="Equation.3">
                  <p:embed/>
                  <p:pic>
                    <p:nvPicPr>
                      <p:cNvPr id="27648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238" y="4340225"/>
                        <a:ext cx="1087437" cy="59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485" name="Object 5"/>
          <p:cNvGraphicFramePr>
            <a:graphicFrameLocks noChangeAspect="1"/>
          </p:cNvGraphicFramePr>
          <p:nvPr/>
        </p:nvGraphicFramePr>
        <p:xfrm>
          <a:off x="2379663" y="2903538"/>
          <a:ext cx="338137" cy="369887"/>
        </p:xfrm>
        <a:graphic>
          <a:graphicData uri="http://schemas.openxmlformats.org/presentationml/2006/ole">
            <mc:AlternateContent xmlns:mc="http://schemas.openxmlformats.org/markup-compatibility/2006">
              <mc:Choice xmlns:v="urn:schemas-microsoft-com:vml" Requires="v">
                <p:oleObj name="Equation" r:id="rId6" imgW="126720" imgH="139680" progId="Equation.3">
                  <p:embed/>
                </p:oleObj>
              </mc:Choice>
              <mc:Fallback>
                <p:oleObj name="Equation" r:id="rId6" imgW="126720" imgH="139680" progId="Equation.3">
                  <p:embed/>
                  <p:pic>
                    <p:nvPicPr>
                      <p:cNvPr id="276485"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9663" y="2903538"/>
                        <a:ext cx="33813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6"/>
          <p:cNvGrpSpPr/>
          <p:nvPr/>
        </p:nvGrpSpPr>
        <p:grpSpPr>
          <a:xfrm>
            <a:off x="952500" y="1828800"/>
            <a:ext cx="2965394" cy="3283116"/>
            <a:chOff x="952500" y="1828800"/>
            <a:chExt cx="2965394" cy="3283116"/>
          </a:xfrm>
        </p:grpSpPr>
        <p:sp>
          <p:nvSpPr>
            <p:cNvPr id="29" name="Rounded Rectangle 28"/>
            <p:cNvSpPr/>
            <p:nvPr/>
          </p:nvSpPr>
          <p:spPr bwMode="auto">
            <a:xfrm>
              <a:off x="2087217" y="2388594"/>
              <a:ext cx="1830677" cy="2723322"/>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a:ea typeface="+mn-ea"/>
                <a:cs typeface="+mn-cs"/>
              </a:endParaRPr>
            </a:p>
          </p:txBody>
        </p:sp>
        <p:sp>
          <p:nvSpPr>
            <p:cNvPr id="30" name="TextBox 29"/>
            <p:cNvSpPr txBox="1"/>
            <p:nvPr/>
          </p:nvSpPr>
          <p:spPr>
            <a:xfrm>
              <a:off x="952500" y="1828800"/>
              <a:ext cx="2920006"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Mass Transfer</a:t>
              </a:r>
            </a:p>
          </p:txBody>
        </p:sp>
      </p:grpSp>
      <p:sp>
        <p:nvSpPr>
          <p:cNvPr id="31" name="Rounded Rectangle 30"/>
          <p:cNvSpPr/>
          <p:nvPr/>
        </p:nvSpPr>
        <p:spPr bwMode="auto">
          <a:xfrm>
            <a:off x="3396343" y="2585278"/>
            <a:ext cx="3143689" cy="2723322"/>
          </a:xfrm>
          <a:prstGeom prst="roundRect">
            <a:avLst/>
          </a:prstGeom>
          <a:noFill/>
          <a:ln w="2857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a:ea typeface="+mn-ea"/>
              <a:cs typeface="+mn-cs"/>
            </a:endParaRPr>
          </a:p>
        </p:txBody>
      </p:sp>
      <p:sp>
        <p:nvSpPr>
          <p:cNvPr id="32" name="TextBox 31"/>
          <p:cNvSpPr txBox="1"/>
          <p:nvPr/>
        </p:nvSpPr>
        <p:spPr>
          <a:xfrm>
            <a:off x="3764478" y="1871493"/>
            <a:ext cx="5070764"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Arial" pitchFamily="34" charset="0"/>
                <a:ea typeface="+mn-ea"/>
                <a:cs typeface="Arial" pitchFamily="34" charset="0"/>
              </a:rPr>
              <a:t>Bowen Ratio / Energy Balance</a:t>
            </a:r>
          </a:p>
        </p:txBody>
      </p:sp>
      <p:sp>
        <p:nvSpPr>
          <p:cNvPr id="33" name="Rounded Rectangle 32"/>
          <p:cNvSpPr/>
          <p:nvPr/>
        </p:nvSpPr>
        <p:spPr bwMode="auto">
          <a:xfrm>
            <a:off x="2117476" y="2706316"/>
            <a:ext cx="4236278" cy="2233822"/>
          </a:xfrm>
          <a:custGeom>
            <a:avLst/>
            <a:gdLst>
              <a:gd name="connsiteX0" fmla="*/ 0 w 4236278"/>
              <a:gd name="connsiteY0" fmla="*/ 133647 h 801867"/>
              <a:gd name="connsiteX1" fmla="*/ 133647 w 4236278"/>
              <a:gd name="connsiteY1" fmla="*/ 0 h 801867"/>
              <a:gd name="connsiteX2" fmla="*/ 4102631 w 4236278"/>
              <a:gd name="connsiteY2" fmla="*/ 0 h 801867"/>
              <a:gd name="connsiteX3" fmla="*/ 4236278 w 4236278"/>
              <a:gd name="connsiteY3" fmla="*/ 133647 h 801867"/>
              <a:gd name="connsiteX4" fmla="*/ 4236278 w 4236278"/>
              <a:gd name="connsiteY4" fmla="*/ 668220 h 801867"/>
              <a:gd name="connsiteX5" fmla="*/ 4102631 w 4236278"/>
              <a:gd name="connsiteY5" fmla="*/ 801867 h 801867"/>
              <a:gd name="connsiteX6" fmla="*/ 133647 w 4236278"/>
              <a:gd name="connsiteY6" fmla="*/ 801867 h 801867"/>
              <a:gd name="connsiteX7" fmla="*/ 0 w 4236278"/>
              <a:gd name="connsiteY7" fmla="*/ 668220 h 801867"/>
              <a:gd name="connsiteX8" fmla="*/ 0 w 4236278"/>
              <a:gd name="connsiteY8" fmla="*/ 133647 h 801867"/>
              <a:gd name="connsiteX0" fmla="*/ 0 w 4236278"/>
              <a:gd name="connsiteY0" fmla="*/ 133647 h 801867"/>
              <a:gd name="connsiteX1" fmla="*/ 133647 w 4236278"/>
              <a:gd name="connsiteY1" fmla="*/ 0 h 801867"/>
              <a:gd name="connsiteX2" fmla="*/ 4102631 w 4236278"/>
              <a:gd name="connsiteY2" fmla="*/ 0 h 801867"/>
              <a:gd name="connsiteX3" fmla="*/ 4236278 w 4236278"/>
              <a:gd name="connsiteY3" fmla="*/ 133647 h 801867"/>
              <a:gd name="connsiteX4" fmla="*/ 4236278 w 4236278"/>
              <a:gd name="connsiteY4" fmla="*/ 668220 h 801867"/>
              <a:gd name="connsiteX5" fmla="*/ 4102631 w 4236278"/>
              <a:gd name="connsiteY5" fmla="*/ 801867 h 801867"/>
              <a:gd name="connsiteX6" fmla="*/ 708851 w 4236278"/>
              <a:gd name="connsiteY6" fmla="*/ 785030 h 801867"/>
              <a:gd name="connsiteX7" fmla="*/ 133647 w 4236278"/>
              <a:gd name="connsiteY7" fmla="*/ 801867 h 801867"/>
              <a:gd name="connsiteX8" fmla="*/ 0 w 4236278"/>
              <a:gd name="connsiteY8" fmla="*/ 668220 h 801867"/>
              <a:gd name="connsiteX9" fmla="*/ 0 w 4236278"/>
              <a:gd name="connsiteY9" fmla="*/ 133647 h 801867"/>
              <a:gd name="connsiteX0" fmla="*/ 0 w 4236278"/>
              <a:gd name="connsiteY0" fmla="*/ 133647 h 801867"/>
              <a:gd name="connsiteX1" fmla="*/ 133647 w 4236278"/>
              <a:gd name="connsiteY1" fmla="*/ 0 h 801867"/>
              <a:gd name="connsiteX2" fmla="*/ 4102631 w 4236278"/>
              <a:gd name="connsiteY2" fmla="*/ 0 h 801867"/>
              <a:gd name="connsiteX3" fmla="*/ 4236278 w 4236278"/>
              <a:gd name="connsiteY3" fmla="*/ 133647 h 801867"/>
              <a:gd name="connsiteX4" fmla="*/ 4236278 w 4236278"/>
              <a:gd name="connsiteY4" fmla="*/ 668220 h 801867"/>
              <a:gd name="connsiteX5" fmla="*/ 4102631 w 4236278"/>
              <a:gd name="connsiteY5" fmla="*/ 801867 h 801867"/>
              <a:gd name="connsiteX6" fmla="*/ 708851 w 4236278"/>
              <a:gd name="connsiteY6" fmla="*/ 785030 h 801867"/>
              <a:gd name="connsiteX7" fmla="*/ 376342 w 4236278"/>
              <a:gd name="connsiteY7" fmla="*/ 796906 h 801867"/>
              <a:gd name="connsiteX8" fmla="*/ 133647 w 4236278"/>
              <a:gd name="connsiteY8" fmla="*/ 801867 h 801867"/>
              <a:gd name="connsiteX9" fmla="*/ 0 w 4236278"/>
              <a:gd name="connsiteY9" fmla="*/ 668220 h 801867"/>
              <a:gd name="connsiteX10" fmla="*/ 0 w 4236278"/>
              <a:gd name="connsiteY10" fmla="*/ 133647 h 801867"/>
              <a:gd name="connsiteX0" fmla="*/ 0 w 4236278"/>
              <a:gd name="connsiteY0" fmla="*/ 133647 h 2245696"/>
              <a:gd name="connsiteX1" fmla="*/ 133647 w 4236278"/>
              <a:gd name="connsiteY1" fmla="*/ 0 h 2245696"/>
              <a:gd name="connsiteX2" fmla="*/ 4102631 w 4236278"/>
              <a:gd name="connsiteY2" fmla="*/ 0 h 2245696"/>
              <a:gd name="connsiteX3" fmla="*/ 4236278 w 4236278"/>
              <a:gd name="connsiteY3" fmla="*/ 133647 h 2245696"/>
              <a:gd name="connsiteX4" fmla="*/ 4236278 w 4236278"/>
              <a:gd name="connsiteY4" fmla="*/ 668220 h 2245696"/>
              <a:gd name="connsiteX5" fmla="*/ 4102631 w 4236278"/>
              <a:gd name="connsiteY5" fmla="*/ 801867 h 2245696"/>
              <a:gd name="connsiteX6" fmla="*/ 708851 w 4236278"/>
              <a:gd name="connsiteY6" fmla="*/ 785030 h 2245696"/>
              <a:gd name="connsiteX7" fmla="*/ 150710 w 4236278"/>
              <a:gd name="connsiteY7" fmla="*/ 2245696 h 2245696"/>
              <a:gd name="connsiteX8" fmla="*/ 133647 w 4236278"/>
              <a:gd name="connsiteY8" fmla="*/ 801867 h 2245696"/>
              <a:gd name="connsiteX9" fmla="*/ 0 w 4236278"/>
              <a:gd name="connsiteY9" fmla="*/ 668220 h 2245696"/>
              <a:gd name="connsiteX10" fmla="*/ 0 w 4236278"/>
              <a:gd name="connsiteY10" fmla="*/ 133647 h 2245696"/>
              <a:gd name="connsiteX0" fmla="*/ 0 w 4236278"/>
              <a:gd name="connsiteY0" fmla="*/ 133647 h 2257572"/>
              <a:gd name="connsiteX1" fmla="*/ 133647 w 4236278"/>
              <a:gd name="connsiteY1" fmla="*/ 0 h 2257572"/>
              <a:gd name="connsiteX2" fmla="*/ 4102631 w 4236278"/>
              <a:gd name="connsiteY2" fmla="*/ 0 h 2257572"/>
              <a:gd name="connsiteX3" fmla="*/ 4236278 w 4236278"/>
              <a:gd name="connsiteY3" fmla="*/ 133647 h 2257572"/>
              <a:gd name="connsiteX4" fmla="*/ 4236278 w 4236278"/>
              <a:gd name="connsiteY4" fmla="*/ 668220 h 2257572"/>
              <a:gd name="connsiteX5" fmla="*/ 4102631 w 4236278"/>
              <a:gd name="connsiteY5" fmla="*/ 801867 h 2257572"/>
              <a:gd name="connsiteX6" fmla="*/ 708851 w 4236278"/>
              <a:gd name="connsiteY6" fmla="*/ 785030 h 2257572"/>
              <a:gd name="connsiteX7" fmla="*/ 578222 w 4236278"/>
              <a:gd name="connsiteY7" fmla="*/ 2257572 h 2257572"/>
              <a:gd name="connsiteX8" fmla="*/ 133647 w 4236278"/>
              <a:gd name="connsiteY8" fmla="*/ 801867 h 2257572"/>
              <a:gd name="connsiteX9" fmla="*/ 0 w 4236278"/>
              <a:gd name="connsiteY9" fmla="*/ 668220 h 2257572"/>
              <a:gd name="connsiteX10" fmla="*/ 0 w 4236278"/>
              <a:gd name="connsiteY10" fmla="*/ 133647 h 2257572"/>
              <a:gd name="connsiteX0" fmla="*/ 0 w 4236278"/>
              <a:gd name="connsiteY0" fmla="*/ 133647 h 2257572"/>
              <a:gd name="connsiteX1" fmla="*/ 133647 w 4236278"/>
              <a:gd name="connsiteY1" fmla="*/ 0 h 2257572"/>
              <a:gd name="connsiteX2" fmla="*/ 4102631 w 4236278"/>
              <a:gd name="connsiteY2" fmla="*/ 0 h 2257572"/>
              <a:gd name="connsiteX3" fmla="*/ 4236278 w 4236278"/>
              <a:gd name="connsiteY3" fmla="*/ 133647 h 2257572"/>
              <a:gd name="connsiteX4" fmla="*/ 4236278 w 4236278"/>
              <a:gd name="connsiteY4" fmla="*/ 668220 h 2257572"/>
              <a:gd name="connsiteX5" fmla="*/ 4102631 w 4236278"/>
              <a:gd name="connsiteY5" fmla="*/ 801867 h 2257572"/>
              <a:gd name="connsiteX6" fmla="*/ 708851 w 4236278"/>
              <a:gd name="connsiteY6" fmla="*/ 785030 h 2257572"/>
              <a:gd name="connsiteX7" fmla="*/ 578222 w 4236278"/>
              <a:gd name="connsiteY7" fmla="*/ 2257572 h 2257572"/>
              <a:gd name="connsiteX8" fmla="*/ 121771 w 4236278"/>
              <a:gd name="connsiteY8" fmla="*/ 2226906 h 2257572"/>
              <a:gd name="connsiteX9" fmla="*/ 0 w 4236278"/>
              <a:gd name="connsiteY9" fmla="*/ 668220 h 2257572"/>
              <a:gd name="connsiteX10" fmla="*/ 0 w 4236278"/>
              <a:gd name="connsiteY10" fmla="*/ 133647 h 2257572"/>
              <a:gd name="connsiteX0" fmla="*/ 0 w 4236278"/>
              <a:gd name="connsiteY0" fmla="*/ 133647 h 2226906"/>
              <a:gd name="connsiteX1" fmla="*/ 133647 w 4236278"/>
              <a:gd name="connsiteY1" fmla="*/ 0 h 2226906"/>
              <a:gd name="connsiteX2" fmla="*/ 4102631 w 4236278"/>
              <a:gd name="connsiteY2" fmla="*/ 0 h 2226906"/>
              <a:gd name="connsiteX3" fmla="*/ 4236278 w 4236278"/>
              <a:gd name="connsiteY3" fmla="*/ 133647 h 2226906"/>
              <a:gd name="connsiteX4" fmla="*/ 4236278 w 4236278"/>
              <a:gd name="connsiteY4" fmla="*/ 668220 h 2226906"/>
              <a:gd name="connsiteX5" fmla="*/ 4102631 w 4236278"/>
              <a:gd name="connsiteY5" fmla="*/ 801867 h 2226906"/>
              <a:gd name="connsiteX6" fmla="*/ 708851 w 4236278"/>
              <a:gd name="connsiteY6" fmla="*/ 785030 h 2226906"/>
              <a:gd name="connsiteX7" fmla="*/ 649474 w 4236278"/>
              <a:gd name="connsiteY7" fmla="*/ 2186320 h 2226906"/>
              <a:gd name="connsiteX8" fmla="*/ 121771 w 4236278"/>
              <a:gd name="connsiteY8" fmla="*/ 2226906 h 2226906"/>
              <a:gd name="connsiteX9" fmla="*/ 0 w 4236278"/>
              <a:gd name="connsiteY9" fmla="*/ 668220 h 2226906"/>
              <a:gd name="connsiteX10" fmla="*/ 0 w 4236278"/>
              <a:gd name="connsiteY10" fmla="*/ 133647 h 2226906"/>
              <a:gd name="connsiteX0" fmla="*/ 0 w 4236278"/>
              <a:gd name="connsiteY0" fmla="*/ 133647 h 2233822"/>
              <a:gd name="connsiteX1" fmla="*/ 133647 w 4236278"/>
              <a:gd name="connsiteY1" fmla="*/ 0 h 2233822"/>
              <a:gd name="connsiteX2" fmla="*/ 4102631 w 4236278"/>
              <a:gd name="connsiteY2" fmla="*/ 0 h 2233822"/>
              <a:gd name="connsiteX3" fmla="*/ 4236278 w 4236278"/>
              <a:gd name="connsiteY3" fmla="*/ 133647 h 2233822"/>
              <a:gd name="connsiteX4" fmla="*/ 4236278 w 4236278"/>
              <a:gd name="connsiteY4" fmla="*/ 668220 h 2233822"/>
              <a:gd name="connsiteX5" fmla="*/ 4102631 w 4236278"/>
              <a:gd name="connsiteY5" fmla="*/ 801867 h 2233822"/>
              <a:gd name="connsiteX6" fmla="*/ 708851 w 4236278"/>
              <a:gd name="connsiteY6" fmla="*/ 785030 h 2233822"/>
              <a:gd name="connsiteX7" fmla="*/ 673225 w 4236278"/>
              <a:gd name="connsiteY7" fmla="*/ 2233822 h 2233822"/>
              <a:gd name="connsiteX8" fmla="*/ 121771 w 4236278"/>
              <a:gd name="connsiteY8" fmla="*/ 2226906 h 2233822"/>
              <a:gd name="connsiteX9" fmla="*/ 0 w 4236278"/>
              <a:gd name="connsiteY9" fmla="*/ 668220 h 2233822"/>
              <a:gd name="connsiteX10" fmla="*/ 0 w 4236278"/>
              <a:gd name="connsiteY10" fmla="*/ 133647 h 2233822"/>
              <a:gd name="connsiteX0" fmla="*/ 0 w 4236278"/>
              <a:gd name="connsiteY0" fmla="*/ 133647 h 2233822"/>
              <a:gd name="connsiteX1" fmla="*/ 133647 w 4236278"/>
              <a:gd name="connsiteY1" fmla="*/ 0 h 2233822"/>
              <a:gd name="connsiteX2" fmla="*/ 4102631 w 4236278"/>
              <a:gd name="connsiteY2" fmla="*/ 0 h 2233822"/>
              <a:gd name="connsiteX3" fmla="*/ 4236278 w 4236278"/>
              <a:gd name="connsiteY3" fmla="*/ 133647 h 2233822"/>
              <a:gd name="connsiteX4" fmla="*/ 4236278 w 4236278"/>
              <a:gd name="connsiteY4" fmla="*/ 668220 h 2233822"/>
              <a:gd name="connsiteX5" fmla="*/ 4102631 w 4236278"/>
              <a:gd name="connsiteY5" fmla="*/ 801867 h 2233822"/>
              <a:gd name="connsiteX6" fmla="*/ 708851 w 4236278"/>
              <a:gd name="connsiteY6" fmla="*/ 785030 h 2233822"/>
              <a:gd name="connsiteX7" fmla="*/ 673225 w 4236278"/>
              <a:gd name="connsiteY7" fmla="*/ 2233822 h 2233822"/>
              <a:gd name="connsiteX8" fmla="*/ 121771 w 4236278"/>
              <a:gd name="connsiteY8" fmla="*/ 2226906 h 2233822"/>
              <a:gd name="connsiteX9" fmla="*/ 0 w 4236278"/>
              <a:gd name="connsiteY9" fmla="*/ 668220 h 2233822"/>
              <a:gd name="connsiteX10" fmla="*/ 0 w 4236278"/>
              <a:gd name="connsiteY10" fmla="*/ 133647 h 2233822"/>
              <a:gd name="connsiteX0" fmla="*/ 0 w 4236278"/>
              <a:gd name="connsiteY0" fmla="*/ 133647 h 2233822"/>
              <a:gd name="connsiteX1" fmla="*/ 133647 w 4236278"/>
              <a:gd name="connsiteY1" fmla="*/ 0 h 2233822"/>
              <a:gd name="connsiteX2" fmla="*/ 4102631 w 4236278"/>
              <a:gd name="connsiteY2" fmla="*/ 0 h 2233822"/>
              <a:gd name="connsiteX3" fmla="*/ 4236278 w 4236278"/>
              <a:gd name="connsiteY3" fmla="*/ 133647 h 2233822"/>
              <a:gd name="connsiteX4" fmla="*/ 4236278 w 4236278"/>
              <a:gd name="connsiteY4" fmla="*/ 668220 h 2233822"/>
              <a:gd name="connsiteX5" fmla="*/ 4102631 w 4236278"/>
              <a:gd name="connsiteY5" fmla="*/ 801867 h 2233822"/>
              <a:gd name="connsiteX6" fmla="*/ 756352 w 4236278"/>
              <a:gd name="connsiteY6" fmla="*/ 785030 h 2233822"/>
              <a:gd name="connsiteX7" fmla="*/ 673225 w 4236278"/>
              <a:gd name="connsiteY7" fmla="*/ 2233822 h 2233822"/>
              <a:gd name="connsiteX8" fmla="*/ 121771 w 4236278"/>
              <a:gd name="connsiteY8" fmla="*/ 2226906 h 2233822"/>
              <a:gd name="connsiteX9" fmla="*/ 0 w 4236278"/>
              <a:gd name="connsiteY9" fmla="*/ 668220 h 2233822"/>
              <a:gd name="connsiteX10" fmla="*/ 0 w 4236278"/>
              <a:gd name="connsiteY10" fmla="*/ 133647 h 223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6278" h="2233822">
                <a:moveTo>
                  <a:pt x="0" y="133647"/>
                </a:moveTo>
                <a:cubicBezTo>
                  <a:pt x="0" y="59836"/>
                  <a:pt x="59836" y="0"/>
                  <a:pt x="133647" y="0"/>
                </a:cubicBezTo>
                <a:lnTo>
                  <a:pt x="4102631" y="0"/>
                </a:lnTo>
                <a:cubicBezTo>
                  <a:pt x="4176442" y="0"/>
                  <a:pt x="4236278" y="59836"/>
                  <a:pt x="4236278" y="133647"/>
                </a:cubicBezTo>
                <a:lnTo>
                  <a:pt x="4236278" y="668220"/>
                </a:lnTo>
                <a:cubicBezTo>
                  <a:pt x="4236278" y="742031"/>
                  <a:pt x="4176442" y="801867"/>
                  <a:pt x="4102631" y="801867"/>
                </a:cubicBezTo>
                <a:lnTo>
                  <a:pt x="756352" y="785030"/>
                </a:lnTo>
                <a:cubicBezTo>
                  <a:pt x="744477" y="1267961"/>
                  <a:pt x="744477" y="2083400"/>
                  <a:pt x="673225" y="2233822"/>
                </a:cubicBezTo>
                <a:lnTo>
                  <a:pt x="121771" y="2226906"/>
                </a:lnTo>
                <a:cubicBezTo>
                  <a:pt x="47960" y="2226906"/>
                  <a:pt x="0" y="742031"/>
                  <a:pt x="0" y="668220"/>
                </a:cubicBezTo>
                <a:lnTo>
                  <a:pt x="0" y="133647"/>
                </a:lnTo>
                <a:close/>
              </a:path>
            </a:pathLst>
          </a:cu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a:ea typeface="+mn-ea"/>
              <a:cs typeface="+mn-cs"/>
            </a:endParaRPr>
          </a:p>
        </p:txBody>
      </p:sp>
      <p:sp>
        <p:nvSpPr>
          <p:cNvPr id="34" name="TextBox 33"/>
          <p:cNvSpPr txBox="1"/>
          <p:nvPr/>
        </p:nvSpPr>
        <p:spPr>
          <a:xfrm>
            <a:off x="6388100" y="2845382"/>
            <a:ext cx="2234208"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Arial" pitchFamily="34" charset="0"/>
                <a:ea typeface="+mn-ea"/>
                <a:cs typeface="Arial" pitchFamily="34" charset="0"/>
              </a:rPr>
              <a:t>Combination</a:t>
            </a:r>
          </a:p>
        </p:txBody>
      </p:sp>
      <p:graphicFrame>
        <p:nvGraphicFramePr>
          <p:cNvPr id="3" name="Object 2"/>
          <p:cNvGraphicFramePr>
            <a:graphicFrameLocks noChangeAspect="1"/>
          </p:cNvGraphicFramePr>
          <p:nvPr/>
        </p:nvGraphicFramePr>
        <p:xfrm>
          <a:off x="2330063" y="4309938"/>
          <a:ext cx="428625" cy="592137"/>
        </p:xfrm>
        <a:graphic>
          <a:graphicData uri="http://schemas.openxmlformats.org/presentationml/2006/ole">
            <mc:AlternateContent xmlns:mc="http://schemas.openxmlformats.org/markup-compatibility/2006">
              <mc:Choice xmlns:v="urn:schemas-microsoft-com:vml" Requires="v">
                <p:oleObj name="Equation" r:id="rId8" imgW="164880" imgH="228600" progId="Equation.3">
                  <p:embed/>
                </p:oleObj>
              </mc:Choice>
              <mc:Fallback>
                <p:oleObj name="Equation" r:id="rId8" imgW="164880" imgH="228600" progId="Equation.3">
                  <p:embed/>
                  <p:pic>
                    <p:nvPicPr>
                      <p:cNvPr id="3" name="Object 2"/>
                      <p:cNvPicPr>
                        <a:picLocks noChangeAspect="1" noChangeArrowheads="1"/>
                      </p:cNvPicPr>
                      <p:nvPr/>
                    </p:nvPicPr>
                    <p:blipFill>
                      <a:blip r:embed="rId9"/>
                      <a:srcRect/>
                      <a:stretch>
                        <a:fillRect/>
                      </a:stretch>
                    </p:blipFill>
                    <p:spPr bwMode="auto">
                      <a:xfrm>
                        <a:off x="2330063" y="4309938"/>
                        <a:ext cx="428625"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816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Summary of ET Equations</a:t>
            </a:r>
          </a:p>
        </p:txBody>
      </p:sp>
      <p:sp>
        <p:nvSpPr>
          <p:cNvPr id="3" name="Content Placeholder 2"/>
          <p:cNvSpPr>
            <a:spLocks noGrp="1"/>
          </p:cNvSpPr>
          <p:nvPr>
            <p:ph idx="1"/>
          </p:nvPr>
        </p:nvSpPr>
        <p:spPr/>
        <p:txBody>
          <a:bodyPr/>
          <a:lstStyle/>
          <a:p>
            <a:r>
              <a:rPr lang="en-US" dirty="0"/>
              <a:t>Bowen Ratio</a:t>
            </a:r>
          </a:p>
          <a:p>
            <a:endParaRPr lang="en-US" dirty="0"/>
          </a:p>
          <a:p>
            <a:r>
              <a:rPr lang="en-US" dirty="0"/>
              <a:t>Mass Transfer</a:t>
            </a:r>
          </a:p>
          <a:p>
            <a:endParaRPr lang="en-US" dirty="0"/>
          </a:p>
          <a:p>
            <a:r>
              <a:rPr lang="en-US" dirty="0"/>
              <a:t>Combination</a:t>
            </a:r>
          </a:p>
          <a:p>
            <a:endParaRPr lang="en-US" dirty="0"/>
          </a:p>
          <a:p>
            <a:r>
              <a:rPr lang="en-US" dirty="0"/>
              <a:t>Priestly Taylor</a:t>
            </a:r>
          </a:p>
        </p:txBody>
      </p:sp>
      <p:graphicFrame>
        <p:nvGraphicFramePr>
          <p:cNvPr id="4" name="Object 3"/>
          <p:cNvGraphicFramePr>
            <a:graphicFrameLocks noChangeAspect="1"/>
          </p:cNvGraphicFramePr>
          <p:nvPr/>
        </p:nvGraphicFramePr>
        <p:xfrm>
          <a:off x="3590925" y="1562100"/>
          <a:ext cx="4695825" cy="771525"/>
        </p:xfrm>
        <a:graphic>
          <a:graphicData uri="http://schemas.openxmlformats.org/presentationml/2006/ole">
            <mc:AlternateContent xmlns:mc="http://schemas.openxmlformats.org/markup-compatibility/2006">
              <mc:Choice xmlns:v="urn:schemas-microsoft-com:vml" Requires="v">
                <p:oleObj name="Document" r:id="rId3" imgW="2932465" imgH="486336" progId="Word.Document.12">
                  <p:embed/>
                </p:oleObj>
              </mc:Choice>
              <mc:Fallback>
                <p:oleObj name="Document" r:id="rId3" imgW="2932465" imgH="486336" progId="Word.Document.12">
                  <p:embed/>
                  <p:pic>
                    <p:nvPicPr>
                      <p:cNvPr id="4" name="Object 3"/>
                      <p:cNvPicPr/>
                      <p:nvPr/>
                    </p:nvPicPr>
                    <p:blipFill>
                      <a:blip r:embed="rId4"/>
                      <a:stretch>
                        <a:fillRect/>
                      </a:stretch>
                    </p:blipFill>
                    <p:spPr>
                      <a:xfrm>
                        <a:off x="3590925" y="1562100"/>
                        <a:ext cx="4695825" cy="771525"/>
                      </a:xfrm>
                      <a:prstGeom prst="rect">
                        <a:avLst/>
                      </a:prstGeom>
                    </p:spPr>
                  </p:pic>
                </p:oleObj>
              </mc:Fallback>
            </mc:AlternateContent>
          </a:graphicData>
        </a:graphic>
      </p:graphicFrame>
      <p:graphicFrame>
        <p:nvGraphicFramePr>
          <p:cNvPr id="5" name="Object 4"/>
          <p:cNvGraphicFramePr>
            <a:graphicFrameLocks/>
          </p:cNvGraphicFramePr>
          <p:nvPr/>
        </p:nvGraphicFramePr>
        <p:xfrm>
          <a:off x="3619500" y="2714625"/>
          <a:ext cx="5667375" cy="771525"/>
        </p:xfrm>
        <a:graphic>
          <a:graphicData uri="http://schemas.openxmlformats.org/presentationml/2006/ole">
            <mc:AlternateContent xmlns:mc="http://schemas.openxmlformats.org/markup-compatibility/2006">
              <mc:Choice xmlns:v="urn:schemas-microsoft-com:vml" Requires="v">
                <p:oleObj name="Document" r:id="rId5" imgW="3538153" imgH="485976" progId="Word.Document.12">
                  <p:embed/>
                </p:oleObj>
              </mc:Choice>
              <mc:Fallback>
                <p:oleObj name="Document" r:id="rId5" imgW="3538153" imgH="485976" progId="Word.Document.12">
                  <p:embed/>
                  <p:pic>
                    <p:nvPicPr>
                      <p:cNvPr id="5" name="Object 4"/>
                      <p:cNvPicPr preferRelativeResize="0"/>
                      <p:nvPr/>
                    </p:nvPicPr>
                    <p:blipFill>
                      <a:blip r:embed="rId6"/>
                      <a:stretch>
                        <a:fillRect/>
                      </a:stretch>
                    </p:blipFill>
                    <p:spPr>
                      <a:xfrm>
                        <a:off x="3619500" y="2714625"/>
                        <a:ext cx="5667375" cy="771525"/>
                      </a:xfrm>
                      <a:prstGeom prst="rect">
                        <a:avLst/>
                      </a:prstGeom>
                    </p:spPr>
                  </p:pic>
                </p:oleObj>
              </mc:Fallback>
            </mc:AlternateContent>
          </a:graphicData>
        </a:graphic>
      </p:graphicFrame>
      <p:sp>
        <p:nvSpPr>
          <p:cNvPr id="6" name="TextBox 5"/>
          <p:cNvSpPr txBox="1"/>
          <p:nvPr/>
        </p:nvSpPr>
        <p:spPr>
          <a:xfrm>
            <a:off x="1466850" y="6076950"/>
            <a:ext cx="640431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Arial" charset="0"/>
              </a:rPr>
              <a:t>What happens in these equations if the wind speed doubles?</a:t>
            </a:r>
          </a:p>
        </p:txBody>
      </p:sp>
      <p:graphicFrame>
        <p:nvGraphicFramePr>
          <p:cNvPr id="7" name="Object 6"/>
          <p:cNvGraphicFramePr>
            <a:graphicFrameLocks noChangeAspect="1"/>
          </p:cNvGraphicFramePr>
          <p:nvPr/>
        </p:nvGraphicFramePr>
        <p:xfrm>
          <a:off x="3629025" y="3981450"/>
          <a:ext cx="5314950" cy="1057275"/>
        </p:xfrm>
        <a:graphic>
          <a:graphicData uri="http://schemas.openxmlformats.org/presentationml/2006/ole">
            <mc:AlternateContent xmlns:mc="http://schemas.openxmlformats.org/markup-compatibility/2006">
              <mc:Choice xmlns:v="urn:schemas-microsoft-com:vml" Requires="v">
                <p:oleObj name="Document" r:id="rId7" imgW="3308459" imgH="661057" progId="Word.Document.12">
                  <p:embed/>
                </p:oleObj>
              </mc:Choice>
              <mc:Fallback>
                <p:oleObj name="Document" r:id="rId7" imgW="3308459" imgH="661057" progId="Word.Document.12">
                  <p:embed/>
                  <p:pic>
                    <p:nvPicPr>
                      <p:cNvPr id="7" name="Object 6"/>
                      <p:cNvPicPr/>
                      <p:nvPr/>
                    </p:nvPicPr>
                    <p:blipFill>
                      <a:blip r:embed="rId8"/>
                      <a:stretch>
                        <a:fillRect/>
                      </a:stretch>
                    </p:blipFill>
                    <p:spPr>
                      <a:xfrm>
                        <a:off x="3629025" y="3981450"/>
                        <a:ext cx="5314950" cy="1057275"/>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3600450" y="5191125"/>
          <a:ext cx="5210175" cy="695325"/>
        </p:xfrm>
        <a:graphic>
          <a:graphicData uri="http://schemas.openxmlformats.org/presentationml/2006/ole">
            <mc:AlternateContent xmlns:mc="http://schemas.openxmlformats.org/markup-compatibility/2006">
              <mc:Choice xmlns:v="urn:schemas-microsoft-com:vml" Requires="v">
                <p:oleObj name="Document" r:id="rId9" imgW="3252743" imgH="438423" progId="Word.Document.12">
                  <p:embed/>
                </p:oleObj>
              </mc:Choice>
              <mc:Fallback>
                <p:oleObj name="Document" r:id="rId9" imgW="3252743" imgH="438423" progId="Word.Document.12">
                  <p:embed/>
                  <p:pic>
                    <p:nvPicPr>
                      <p:cNvPr id="8" name="Object 7"/>
                      <p:cNvPicPr/>
                      <p:nvPr/>
                    </p:nvPicPr>
                    <p:blipFill>
                      <a:blip r:embed="rId10"/>
                      <a:stretch>
                        <a:fillRect/>
                      </a:stretch>
                    </p:blipFill>
                    <p:spPr>
                      <a:xfrm>
                        <a:off x="3600450" y="5191125"/>
                        <a:ext cx="5210175" cy="695325"/>
                      </a:xfrm>
                      <a:prstGeom prst="rect">
                        <a:avLst/>
                      </a:prstGeom>
                    </p:spPr>
                  </p:pic>
                </p:oleObj>
              </mc:Fallback>
            </mc:AlternateContent>
          </a:graphicData>
        </a:graphic>
      </p:graphicFrame>
    </p:spTree>
    <p:extLst>
      <p:ext uri="{BB962C8B-B14F-4D97-AF65-F5344CB8AC3E}">
        <p14:creationId xmlns:p14="http://schemas.microsoft.com/office/powerpoint/2010/main" val="224393586"/>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50813"/>
            <a:ext cx="8229600" cy="1143000"/>
          </a:xfrm>
        </p:spPr>
        <p:txBody>
          <a:bodyPr>
            <a:normAutofit/>
          </a:bodyPr>
          <a:lstStyle/>
          <a:p>
            <a:r>
              <a:rPr lang="en-US" sz="3600" dirty="0"/>
              <a:t>Evapotranspiration Feedbacks</a:t>
            </a:r>
          </a:p>
        </p:txBody>
      </p:sp>
      <p:sp>
        <p:nvSpPr>
          <p:cNvPr id="10257" name="Text Box 17"/>
          <p:cNvSpPr txBox="1">
            <a:spLocks noChangeArrowheads="1"/>
          </p:cNvSpPr>
          <p:nvPr/>
        </p:nvSpPr>
        <p:spPr bwMode="auto">
          <a:xfrm>
            <a:off x="1219200" y="4724400"/>
            <a:ext cx="6934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Arial" charset="0"/>
              </a:rPr>
              <a:t>Conditions adjust to varying inputs.  Calculations can interpret adjustments, but </a:t>
            </a:r>
            <a:r>
              <a:rPr kumimoji="0" lang="en-US" sz="1800" b="1" i="0" u="none" strike="noStrike" kern="1200" cap="none" spc="0" normalizeH="0" baseline="0" noProof="0">
                <a:ln>
                  <a:noFill/>
                </a:ln>
                <a:solidFill>
                  <a:srgbClr val="FF3300"/>
                </a:solidFill>
                <a:effectLst/>
                <a:uLnTx/>
                <a:uFillTx/>
                <a:latin typeface="Arial" charset="0"/>
                <a:ea typeface="+mn-ea"/>
                <a:cs typeface="Arial" charset="0"/>
              </a:rPr>
              <a:t>should not</a:t>
            </a:r>
            <a:r>
              <a:rPr kumimoji="0" lang="en-US" sz="1800" b="0" i="0" u="none" strike="noStrike" kern="1200" cap="none" spc="0" normalizeH="0" baseline="0" noProof="0">
                <a:ln>
                  <a:noFill/>
                </a:ln>
                <a:solidFill>
                  <a:prstClr val="black"/>
                </a:solidFill>
                <a:effectLst/>
                <a:uLnTx/>
                <a:uFillTx/>
                <a:latin typeface="Arial" charset="0"/>
                <a:ea typeface="+mn-ea"/>
                <a:cs typeface="Arial" charset="0"/>
              </a:rPr>
              <a:t> be used to predict the effect of changing one variable without considering the adjustments of connected variables</a:t>
            </a:r>
          </a:p>
        </p:txBody>
      </p:sp>
      <p:grpSp>
        <p:nvGrpSpPr>
          <p:cNvPr id="10272" name="Group 32"/>
          <p:cNvGrpSpPr>
            <a:grpSpLocks/>
          </p:cNvGrpSpPr>
          <p:nvPr/>
        </p:nvGrpSpPr>
        <p:grpSpPr bwMode="auto">
          <a:xfrm>
            <a:off x="1122363" y="1247775"/>
            <a:ext cx="6875462" cy="2984500"/>
            <a:chOff x="707" y="786"/>
            <a:chExt cx="4331" cy="1880"/>
          </a:xfrm>
        </p:grpSpPr>
        <p:sp>
          <p:nvSpPr>
            <p:cNvPr id="10244" name="Freeform 4"/>
            <p:cNvSpPr>
              <a:spLocks/>
            </p:cNvSpPr>
            <p:nvPr/>
          </p:nvSpPr>
          <p:spPr bwMode="auto">
            <a:xfrm>
              <a:off x="707" y="2239"/>
              <a:ext cx="4183" cy="152"/>
            </a:xfrm>
            <a:custGeom>
              <a:avLst/>
              <a:gdLst>
                <a:gd name="T0" fmla="*/ 0 w 4183"/>
                <a:gd name="T1" fmla="*/ 87 h 152"/>
                <a:gd name="T2" fmla="*/ 1118 w 4183"/>
                <a:gd name="T3" fmla="*/ 54 h 152"/>
                <a:gd name="T4" fmla="*/ 2227 w 4183"/>
                <a:gd name="T5" fmla="*/ 62 h 152"/>
                <a:gd name="T6" fmla="*/ 2375 w 4183"/>
                <a:gd name="T7" fmla="*/ 79 h 152"/>
                <a:gd name="T8" fmla="*/ 2465 w 4183"/>
                <a:gd name="T9" fmla="*/ 103 h 152"/>
                <a:gd name="T10" fmla="*/ 2991 w 4183"/>
                <a:gd name="T11" fmla="*/ 70 h 152"/>
                <a:gd name="T12" fmla="*/ 3164 w 4183"/>
                <a:gd name="T13" fmla="*/ 29 h 152"/>
                <a:gd name="T14" fmla="*/ 3476 w 4183"/>
                <a:gd name="T15" fmla="*/ 37 h 152"/>
                <a:gd name="T16" fmla="*/ 3624 w 4183"/>
                <a:gd name="T17" fmla="*/ 70 h 152"/>
                <a:gd name="T18" fmla="*/ 3706 w 4183"/>
                <a:gd name="T19" fmla="*/ 103 h 152"/>
                <a:gd name="T20" fmla="*/ 3748 w 4183"/>
                <a:gd name="T21" fmla="*/ 128 h 152"/>
                <a:gd name="T22" fmla="*/ 3822 w 4183"/>
                <a:gd name="T23" fmla="*/ 152 h 152"/>
                <a:gd name="T24" fmla="*/ 4093 w 4183"/>
                <a:gd name="T25" fmla="*/ 144 h 152"/>
                <a:gd name="T26" fmla="*/ 4183 w 4183"/>
                <a:gd name="T27" fmla="*/ 12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83" h="152">
                  <a:moveTo>
                    <a:pt x="0" y="87"/>
                  </a:moveTo>
                  <a:cubicBezTo>
                    <a:pt x="357" y="0"/>
                    <a:pt x="747" y="90"/>
                    <a:pt x="1118" y="54"/>
                  </a:cubicBezTo>
                  <a:cubicBezTo>
                    <a:pt x="1488" y="57"/>
                    <a:pt x="1857" y="55"/>
                    <a:pt x="2227" y="62"/>
                  </a:cubicBezTo>
                  <a:cubicBezTo>
                    <a:pt x="2277" y="63"/>
                    <a:pt x="2375" y="79"/>
                    <a:pt x="2375" y="79"/>
                  </a:cubicBezTo>
                  <a:cubicBezTo>
                    <a:pt x="2437" y="99"/>
                    <a:pt x="2407" y="92"/>
                    <a:pt x="2465" y="103"/>
                  </a:cubicBezTo>
                  <a:cubicBezTo>
                    <a:pt x="2643" y="97"/>
                    <a:pt x="2814" y="81"/>
                    <a:pt x="2991" y="70"/>
                  </a:cubicBezTo>
                  <a:cubicBezTo>
                    <a:pt x="3049" y="61"/>
                    <a:pt x="3106" y="43"/>
                    <a:pt x="3164" y="29"/>
                  </a:cubicBezTo>
                  <a:cubicBezTo>
                    <a:pt x="3268" y="32"/>
                    <a:pt x="3372" y="28"/>
                    <a:pt x="3476" y="37"/>
                  </a:cubicBezTo>
                  <a:cubicBezTo>
                    <a:pt x="3526" y="41"/>
                    <a:pt x="3574" y="65"/>
                    <a:pt x="3624" y="70"/>
                  </a:cubicBezTo>
                  <a:cubicBezTo>
                    <a:pt x="3675" y="121"/>
                    <a:pt x="3617" y="73"/>
                    <a:pt x="3706" y="103"/>
                  </a:cubicBezTo>
                  <a:cubicBezTo>
                    <a:pt x="3721" y="108"/>
                    <a:pt x="3733" y="122"/>
                    <a:pt x="3748" y="128"/>
                  </a:cubicBezTo>
                  <a:cubicBezTo>
                    <a:pt x="3772" y="138"/>
                    <a:pt x="3797" y="144"/>
                    <a:pt x="3822" y="152"/>
                  </a:cubicBezTo>
                  <a:cubicBezTo>
                    <a:pt x="3912" y="149"/>
                    <a:pt x="4003" y="149"/>
                    <a:pt x="4093" y="144"/>
                  </a:cubicBezTo>
                  <a:cubicBezTo>
                    <a:pt x="4123" y="142"/>
                    <a:pt x="4183" y="128"/>
                    <a:pt x="4183" y="128"/>
                  </a:cubicBezTo>
                </a:path>
              </a:pathLst>
            </a:custGeom>
            <a:noFill/>
            <a:ln w="28575"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245" name="Line 5"/>
            <p:cNvSpPr>
              <a:spLocks noChangeShapeType="1"/>
            </p:cNvSpPr>
            <p:nvPr/>
          </p:nvSpPr>
          <p:spPr bwMode="auto">
            <a:xfrm>
              <a:off x="912" y="1152"/>
              <a:ext cx="480" cy="11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246" name="Line 6"/>
            <p:cNvSpPr>
              <a:spLocks noChangeShapeType="1"/>
            </p:cNvSpPr>
            <p:nvPr/>
          </p:nvSpPr>
          <p:spPr bwMode="auto">
            <a:xfrm flipV="1">
              <a:off x="1392" y="1632"/>
              <a:ext cx="192" cy="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250" name="Freeform 10"/>
            <p:cNvSpPr>
              <a:spLocks/>
            </p:cNvSpPr>
            <p:nvPr/>
          </p:nvSpPr>
          <p:spPr bwMode="auto">
            <a:xfrm>
              <a:off x="2304" y="1344"/>
              <a:ext cx="144" cy="960"/>
            </a:xfrm>
            <a:custGeom>
              <a:avLst/>
              <a:gdLst>
                <a:gd name="T0" fmla="*/ 16 w 128"/>
                <a:gd name="T1" fmla="*/ 624 h 624"/>
                <a:gd name="T2" fmla="*/ 112 w 128"/>
                <a:gd name="T3" fmla="*/ 432 h 624"/>
                <a:gd name="T4" fmla="*/ 16 w 128"/>
                <a:gd name="T5" fmla="*/ 384 h 624"/>
                <a:gd name="T6" fmla="*/ 16 w 128"/>
                <a:gd name="T7" fmla="*/ 480 h 624"/>
                <a:gd name="T8" fmla="*/ 112 w 128"/>
                <a:gd name="T9" fmla="*/ 432 h 624"/>
                <a:gd name="T10" fmla="*/ 112 w 128"/>
                <a:gd name="T11" fmla="*/ 336 h 624"/>
                <a:gd name="T12" fmla="*/ 112 w 128"/>
                <a:gd name="T13" fmla="*/ 288 h 624"/>
                <a:gd name="T14" fmla="*/ 64 w 128"/>
                <a:gd name="T15" fmla="*/ 240 h 624"/>
                <a:gd name="T16" fmla="*/ 16 w 128"/>
                <a:gd name="T17" fmla="*/ 336 h 624"/>
                <a:gd name="T18" fmla="*/ 112 w 128"/>
                <a:gd name="T19" fmla="*/ 336 h 624"/>
                <a:gd name="T20" fmla="*/ 112 w 128"/>
                <a:gd name="T21" fmla="*/ 240 h 624"/>
                <a:gd name="T22" fmla="*/ 16 w 128"/>
                <a:gd name="T23" fmla="*/ 192 h 624"/>
                <a:gd name="T24" fmla="*/ 64 w 128"/>
                <a:gd name="T25" fmla="*/ 96 h 624"/>
                <a:gd name="T26" fmla="*/ 64 w 128"/>
                <a:gd name="T27"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624">
                  <a:moveTo>
                    <a:pt x="16" y="624"/>
                  </a:moveTo>
                  <a:cubicBezTo>
                    <a:pt x="64" y="548"/>
                    <a:pt x="112" y="472"/>
                    <a:pt x="112" y="432"/>
                  </a:cubicBezTo>
                  <a:cubicBezTo>
                    <a:pt x="112" y="392"/>
                    <a:pt x="32" y="376"/>
                    <a:pt x="16" y="384"/>
                  </a:cubicBezTo>
                  <a:cubicBezTo>
                    <a:pt x="0" y="392"/>
                    <a:pt x="0" y="472"/>
                    <a:pt x="16" y="480"/>
                  </a:cubicBezTo>
                  <a:cubicBezTo>
                    <a:pt x="32" y="488"/>
                    <a:pt x="96" y="456"/>
                    <a:pt x="112" y="432"/>
                  </a:cubicBezTo>
                  <a:cubicBezTo>
                    <a:pt x="128" y="408"/>
                    <a:pt x="112" y="360"/>
                    <a:pt x="112" y="336"/>
                  </a:cubicBezTo>
                  <a:cubicBezTo>
                    <a:pt x="112" y="312"/>
                    <a:pt x="120" y="304"/>
                    <a:pt x="112" y="288"/>
                  </a:cubicBezTo>
                  <a:cubicBezTo>
                    <a:pt x="104" y="272"/>
                    <a:pt x="80" y="232"/>
                    <a:pt x="64" y="240"/>
                  </a:cubicBezTo>
                  <a:cubicBezTo>
                    <a:pt x="48" y="248"/>
                    <a:pt x="8" y="320"/>
                    <a:pt x="16" y="336"/>
                  </a:cubicBezTo>
                  <a:cubicBezTo>
                    <a:pt x="24" y="352"/>
                    <a:pt x="96" y="352"/>
                    <a:pt x="112" y="336"/>
                  </a:cubicBezTo>
                  <a:cubicBezTo>
                    <a:pt x="128" y="320"/>
                    <a:pt x="128" y="264"/>
                    <a:pt x="112" y="240"/>
                  </a:cubicBezTo>
                  <a:cubicBezTo>
                    <a:pt x="96" y="216"/>
                    <a:pt x="24" y="216"/>
                    <a:pt x="16" y="192"/>
                  </a:cubicBezTo>
                  <a:cubicBezTo>
                    <a:pt x="8" y="168"/>
                    <a:pt x="56" y="128"/>
                    <a:pt x="64" y="96"/>
                  </a:cubicBezTo>
                  <a:cubicBezTo>
                    <a:pt x="72" y="64"/>
                    <a:pt x="64" y="16"/>
                    <a:pt x="64" y="0"/>
                  </a:cubicBezTo>
                </a:path>
              </a:pathLst>
            </a:custGeom>
            <a:noFill/>
            <a:ln w="28575" cmpd="sng">
              <a:solidFill>
                <a:srgbClr val="FF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251" name="Freeform 11"/>
            <p:cNvSpPr>
              <a:spLocks/>
            </p:cNvSpPr>
            <p:nvPr/>
          </p:nvSpPr>
          <p:spPr bwMode="auto">
            <a:xfrm>
              <a:off x="3312" y="1680"/>
              <a:ext cx="128" cy="624"/>
            </a:xfrm>
            <a:custGeom>
              <a:avLst/>
              <a:gdLst>
                <a:gd name="T0" fmla="*/ 16 w 128"/>
                <a:gd name="T1" fmla="*/ 624 h 624"/>
                <a:gd name="T2" fmla="*/ 112 w 128"/>
                <a:gd name="T3" fmla="*/ 432 h 624"/>
                <a:gd name="T4" fmla="*/ 16 w 128"/>
                <a:gd name="T5" fmla="*/ 384 h 624"/>
                <a:gd name="T6" fmla="*/ 16 w 128"/>
                <a:gd name="T7" fmla="*/ 480 h 624"/>
                <a:gd name="T8" fmla="*/ 112 w 128"/>
                <a:gd name="T9" fmla="*/ 432 h 624"/>
                <a:gd name="T10" fmla="*/ 112 w 128"/>
                <a:gd name="T11" fmla="*/ 336 h 624"/>
                <a:gd name="T12" fmla="*/ 112 w 128"/>
                <a:gd name="T13" fmla="*/ 288 h 624"/>
                <a:gd name="T14" fmla="*/ 64 w 128"/>
                <a:gd name="T15" fmla="*/ 240 h 624"/>
                <a:gd name="T16" fmla="*/ 16 w 128"/>
                <a:gd name="T17" fmla="*/ 336 h 624"/>
                <a:gd name="T18" fmla="*/ 112 w 128"/>
                <a:gd name="T19" fmla="*/ 336 h 624"/>
                <a:gd name="T20" fmla="*/ 112 w 128"/>
                <a:gd name="T21" fmla="*/ 240 h 624"/>
                <a:gd name="T22" fmla="*/ 16 w 128"/>
                <a:gd name="T23" fmla="*/ 192 h 624"/>
                <a:gd name="T24" fmla="*/ 64 w 128"/>
                <a:gd name="T25" fmla="*/ 96 h 624"/>
                <a:gd name="T26" fmla="*/ 64 w 128"/>
                <a:gd name="T27"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624">
                  <a:moveTo>
                    <a:pt x="16" y="624"/>
                  </a:moveTo>
                  <a:cubicBezTo>
                    <a:pt x="64" y="548"/>
                    <a:pt x="112" y="472"/>
                    <a:pt x="112" y="432"/>
                  </a:cubicBezTo>
                  <a:cubicBezTo>
                    <a:pt x="112" y="392"/>
                    <a:pt x="32" y="376"/>
                    <a:pt x="16" y="384"/>
                  </a:cubicBezTo>
                  <a:cubicBezTo>
                    <a:pt x="0" y="392"/>
                    <a:pt x="0" y="472"/>
                    <a:pt x="16" y="480"/>
                  </a:cubicBezTo>
                  <a:cubicBezTo>
                    <a:pt x="32" y="488"/>
                    <a:pt x="96" y="456"/>
                    <a:pt x="112" y="432"/>
                  </a:cubicBezTo>
                  <a:cubicBezTo>
                    <a:pt x="128" y="408"/>
                    <a:pt x="112" y="360"/>
                    <a:pt x="112" y="336"/>
                  </a:cubicBezTo>
                  <a:cubicBezTo>
                    <a:pt x="112" y="312"/>
                    <a:pt x="120" y="304"/>
                    <a:pt x="112" y="288"/>
                  </a:cubicBezTo>
                  <a:cubicBezTo>
                    <a:pt x="104" y="272"/>
                    <a:pt x="80" y="232"/>
                    <a:pt x="64" y="240"/>
                  </a:cubicBezTo>
                  <a:cubicBezTo>
                    <a:pt x="48" y="248"/>
                    <a:pt x="8" y="320"/>
                    <a:pt x="16" y="336"/>
                  </a:cubicBezTo>
                  <a:cubicBezTo>
                    <a:pt x="24" y="352"/>
                    <a:pt x="96" y="352"/>
                    <a:pt x="112" y="336"/>
                  </a:cubicBezTo>
                  <a:cubicBezTo>
                    <a:pt x="128" y="320"/>
                    <a:pt x="128" y="264"/>
                    <a:pt x="112" y="240"/>
                  </a:cubicBezTo>
                  <a:cubicBezTo>
                    <a:pt x="96" y="216"/>
                    <a:pt x="24" y="216"/>
                    <a:pt x="16" y="192"/>
                  </a:cubicBezTo>
                  <a:cubicBezTo>
                    <a:pt x="8" y="168"/>
                    <a:pt x="56" y="128"/>
                    <a:pt x="64" y="96"/>
                  </a:cubicBezTo>
                  <a:cubicBezTo>
                    <a:pt x="72" y="64"/>
                    <a:pt x="64" y="16"/>
                    <a:pt x="64" y="0"/>
                  </a:cubicBezTo>
                </a:path>
              </a:pathLst>
            </a:custGeom>
            <a:noFill/>
            <a:ln w="28575" cmpd="sng">
              <a:solidFill>
                <a:schemeClr val="accent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252" name="Freeform 12"/>
            <p:cNvSpPr>
              <a:spLocks/>
            </p:cNvSpPr>
            <p:nvPr/>
          </p:nvSpPr>
          <p:spPr bwMode="auto">
            <a:xfrm>
              <a:off x="1344" y="2304"/>
              <a:ext cx="56" cy="336"/>
            </a:xfrm>
            <a:custGeom>
              <a:avLst/>
              <a:gdLst>
                <a:gd name="T0" fmla="*/ 48 w 56"/>
                <a:gd name="T1" fmla="*/ 0 h 336"/>
                <a:gd name="T2" fmla="*/ 0 w 56"/>
                <a:gd name="T3" fmla="*/ 144 h 336"/>
                <a:gd name="T4" fmla="*/ 48 w 56"/>
                <a:gd name="T5" fmla="*/ 192 h 336"/>
                <a:gd name="T6" fmla="*/ 48 w 56"/>
                <a:gd name="T7" fmla="*/ 336 h 336"/>
              </a:gdLst>
              <a:ahLst/>
              <a:cxnLst>
                <a:cxn ang="0">
                  <a:pos x="T0" y="T1"/>
                </a:cxn>
                <a:cxn ang="0">
                  <a:pos x="T2" y="T3"/>
                </a:cxn>
                <a:cxn ang="0">
                  <a:pos x="T4" y="T5"/>
                </a:cxn>
                <a:cxn ang="0">
                  <a:pos x="T6" y="T7"/>
                </a:cxn>
              </a:cxnLst>
              <a:rect l="0" t="0" r="r" b="b"/>
              <a:pathLst>
                <a:path w="56" h="336">
                  <a:moveTo>
                    <a:pt x="48" y="0"/>
                  </a:moveTo>
                  <a:cubicBezTo>
                    <a:pt x="24" y="56"/>
                    <a:pt x="0" y="112"/>
                    <a:pt x="0" y="144"/>
                  </a:cubicBezTo>
                  <a:cubicBezTo>
                    <a:pt x="0" y="176"/>
                    <a:pt x="40" y="160"/>
                    <a:pt x="48" y="192"/>
                  </a:cubicBezTo>
                  <a:cubicBezTo>
                    <a:pt x="56" y="224"/>
                    <a:pt x="52" y="280"/>
                    <a:pt x="48" y="336"/>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253" name="Text Box 13"/>
            <p:cNvSpPr txBox="1">
              <a:spLocks noChangeArrowheads="1"/>
            </p:cNvSpPr>
            <p:nvPr/>
          </p:nvSpPr>
          <p:spPr bwMode="auto">
            <a:xfrm>
              <a:off x="1152" y="1104"/>
              <a:ext cx="4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Arial" charset="0"/>
                </a:rPr>
                <a:t>R</a:t>
              </a:r>
              <a:r>
                <a:rPr kumimoji="0" lang="en-US" sz="1800" b="0" i="0" u="none" strike="noStrike" kern="1200" cap="none" spc="0" normalizeH="0" baseline="-25000" noProof="0">
                  <a:ln>
                    <a:noFill/>
                  </a:ln>
                  <a:solidFill>
                    <a:prstClr val="black"/>
                  </a:solidFill>
                  <a:effectLst/>
                  <a:uLnTx/>
                  <a:uFillTx/>
                  <a:latin typeface="Arial" charset="0"/>
                  <a:ea typeface="+mn-ea"/>
                  <a:cs typeface="Arial" charset="0"/>
                </a:rPr>
                <a:t>n</a:t>
              </a: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aphicFrame>
          <p:nvGraphicFramePr>
            <p:cNvPr id="10254" name="Object 14"/>
            <p:cNvGraphicFramePr>
              <a:graphicFrameLocks noChangeAspect="1"/>
            </p:cNvGraphicFramePr>
            <p:nvPr/>
          </p:nvGraphicFramePr>
          <p:xfrm>
            <a:off x="3264" y="1392"/>
            <a:ext cx="1774" cy="288"/>
          </p:xfrm>
          <a:graphic>
            <a:graphicData uri="http://schemas.openxmlformats.org/presentationml/2006/ole">
              <mc:AlternateContent xmlns:mc="http://schemas.openxmlformats.org/markup-compatibility/2006">
                <mc:Choice xmlns:v="urn:schemas-microsoft-com:vml" Requires="v">
                  <p:oleObj name="Equation" r:id="rId2" imgW="1409400" imgH="228600" progId="Equation.3">
                    <p:embed/>
                  </p:oleObj>
                </mc:Choice>
                <mc:Fallback>
                  <p:oleObj name="Equation" r:id="rId2" imgW="1409400" imgH="228600" progId="Equation.3">
                    <p:embed/>
                    <p:pic>
                      <p:nvPicPr>
                        <p:cNvPr id="10254" name="Object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1392"/>
                          <a:ext cx="177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55" name="Object 15"/>
            <p:cNvGraphicFramePr>
              <a:graphicFrameLocks noChangeAspect="1"/>
            </p:cNvGraphicFramePr>
            <p:nvPr/>
          </p:nvGraphicFramePr>
          <p:xfrm>
            <a:off x="1776" y="1056"/>
            <a:ext cx="1693" cy="287"/>
          </p:xfrm>
          <a:graphic>
            <a:graphicData uri="http://schemas.openxmlformats.org/presentationml/2006/ole">
              <mc:AlternateContent xmlns:mc="http://schemas.openxmlformats.org/markup-compatibility/2006">
                <mc:Choice xmlns:v="urn:schemas-microsoft-com:vml" Requires="v">
                  <p:oleObj name="Equation" r:id="rId4" imgW="1346040" imgH="228600" progId="Equation.3">
                    <p:embed/>
                  </p:oleObj>
                </mc:Choice>
                <mc:Fallback>
                  <p:oleObj name="Equation" r:id="rId4" imgW="1346040" imgH="228600" progId="Equation.3">
                    <p:embed/>
                    <p:pic>
                      <p:nvPicPr>
                        <p:cNvPr id="10255"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1056"/>
                          <a:ext cx="1693"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56" name="Text Box 16"/>
            <p:cNvSpPr txBox="1">
              <a:spLocks noChangeArrowheads="1"/>
            </p:cNvSpPr>
            <p:nvPr/>
          </p:nvSpPr>
          <p:spPr bwMode="auto">
            <a:xfrm>
              <a:off x="1094" y="2378"/>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Arial" charset="0"/>
                </a:rPr>
                <a:t>G</a:t>
              </a:r>
            </a:p>
          </p:txBody>
        </p:sp>
        <p:sp>
          <p:nvSpPr>
            <p:cNvPr id="10258" name="Freeform 18"/>
            <p:cNvSpPr>
              <a:spLocks/>
            </p:cNvSpPr>
            <p:nvPr/>
          </p:nvSpPr>
          <p:spPr bwMode="auto">
            <a:xfrm>
              <a:off x="1872" y="864"/>
              <a:ext cx="1352" cy="224"/>
            </a:xfrm>
            <a:custGeom>
              <a:avLst/>
              <a:gdLst>
                <a:gd name="T0" fmla="*/ 0 w 1352"/>
                <a:gd name="T1" fmla="*/ 192 h 224"/>
                <a:gd name="T2" fmla="*/ 672 w 1352"/>
                <a:gd name="T3" fmla="*/ 0 h 224"/>
                <a:gd name="T4" fmla="*/ 1248 w 1352"/>
                <a:gd name="T5" fmla="*/ 192 h 224"/>
                <a:gd name="T6" fmla="*/ 1296 w 1352"/>
                <a:gd name="T7" fmla="*/ 192 h 224"/>
              </a:gdLst>
              <a:ahLst/>
              <a:cxnLst>
                <a:cxn ang="0">
                  <a:pos x="T0" y="T1"/>
                </a:cxn>
                <a:cxn ang="0">
                  <a:pos x="T2" y="T3"/>
                </a:cxn>
                <a:cxn ang="0">
                  <a:pos x="T4" y="T5"/>
                </a:cxn>
                <a:cxn ang="0">
                  <a:pos x="T6" y="T7"/>
                </a:cxn>
              </a:cxnLst>
              <a:rect l="0" t="0" r="r" b="b"/>
              <a:pathLst>
                <a:path w="1352" h="224">
                  <a:moveTo>
                    <a:pt x="0" y="192"/>
                  </a:moveTo>
                  <a:cubicBezTo>
                    <a:pt x="232" y="96"/>
                    <a:pt x="464" y="0"/>
                    <a:pt x="672" y="0"/>
                  </a:cubicBezTo>
                  <a:cubicBezTo>
                    <a:pt x="880" y="0"/>
                    <a:pt x="1144" y="160"/>
                    <a:pt x="1248" y="192"/>
                  </a:cubicBezTo>
                  <a:cubicBezTo>
                    <a:pt x="1352" y="224"/>
                    <a:pt x="1324" y="208"/>
                    <a:pt x="1296" y="192"/>
                  </a:cubicBezTo>
                </a:path>
              </a:pathLst>
            </a:custGeom>
            <a:noFill/>
            <a:ln w="9525">
              <a:solidFill>
                <a:srgbClr val="FF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259" name="Oval 19"/>
            <p:cNvSpPr>
              <a:spLocks noChangeArrowheads="1"/>
            </p:cNvSpPr>
            <p:nvPr/>
          </p:nvSpPr>
          <p:spPr bwMode="auto">
            <a:xfrm>
              <a:off x="2415" y="786"/>
              <a:ext cx="144" cy="144"/>
            </a:xfrm>
            <a:prstGeom prst="ellipse">
              <a:avLst/>
            </a:prstGeom>
            <a:solidFill>
              <a:srgbClr val="FF99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Arial" charset="0"/>
                </a:rPr>
                <a:t>+</a:t>
              </a:r>
            </a:p>
          </p:txBody>
        </p:sp>
        <p:sp>
          <p:nvSpPr>
            <p:cNvPr id="10261" name="Oval 21"/>
            <p:cNvSpPr>
              <a:spLocks noChangeArrowheads="1"/>
            </p:cNvSpPr>
            <p:nvPr/>
          </p:nvSpPr>
          <p:spPr bwMode="auto">
            <a:xfrm>
              <a:off x="3620" y="1885"/>
              <a:ext cx="144" cy="144"/>
            </a:xfrm>
            <a:prstGeom prst="ellipse">
              <a:avLst/>
            </a:prstGeom>
            <a:solidFill>
              <a:srgbClr val="FF99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Arial" charset="0"/>
                </a:rPr>
                <a:t>+</a:t>
              </a:r>
            </a:p>
          </p:txBody>
        </p:sp>
        <p:sp>
          <p:nvSpPr>
            <p:cNvPr id="10262" name="Freeform 22"/>
            <p:cNvSpPr>
              <a:spLocks/>
            </p:cNvSpPr>
            <p:nvPr/>
          </p:nvSpPr>
          <p:spPr bwMode="auto">
            <a:xfrm rot="-372936">
              <a:off x="2951" y="1232"/>
              <a:ext cx="1430" cy="788"/>
            </a:xfrm>
            <a:custGeom>
              <a:avLst/>
              <a:gdLst>
                <a:gd name="T0" fmla="*/ 0 w 1602"/>
                <a:gd name="T1" fmla="*/ 0 h 615"/>
                <a:gd name="T2" fmla="*/ 427 w 1602"/>
                <a:gd name="T3" fmla="*/ 526 h 615"/>
                <a:gd name="T4" fmla="*/ 1323 w 1602"/>
                <a:gd name="T5" fmla="*/ 534 h 615"/>
                <a:gd name="T6" fmla="*/ 1602 w 1602"/>
                <a:gd name="T7" fmla="*/ 353 h 615"/>
              </a:gdLst>
              <a:ahLst/>
              <a:cxnLst>
                <a:cxn ang="0">
                  <a:pos x="T0" y="T1"/>
                </a:cxn>
                <a:cxn ang="0">
                  <a:pos x="T2" y="T3"/>
                </a:cxn>
                <a:cxn ang="0">
                  <a:pos x="T4" y="T5"/>
                </a:cxn>
                <a:cxn ang="0">
                  <a:pos x="T6" y="T7"/>
                </a:cxn>
              </a:cxnLst>
              <a:rect l="0" t="0" r="r" b="b"/>
              <a:pathLst>
                <a:path w="1602" h="615">
                  <a:moveTo>
                    <a:pt x="0" y="0"/>
                  </a:moveTo>
                  <a:cubicBezTo>
                    <a:pt x="103" y="218"/>
                    <a:pt x="207" y="437"/>
                    <a:pt x="427" y="526"/>
                  </a:cubicBezTo>
                  <a:cubicBezTo>
                    <a:pt x="647" y="615"/>
                    <a:pt x="1127" y="563"/>
                    <a:pt x="1323" y="534"/>
                  </a:cubicBezTo>
                  <a:cubicBezTo>
                    <a:pt x="1519" y="505"/>
                    <a:pt x="1560" y="429"/>
                    <a:pt x="1602" y="353"/>
                  </a:cubicBezTo>
                </a:path>
              </a:pathLst>
            </a:custGeom>
            <a:noFill/>
            <a:ln w="9525">
              <a:solidFill>
                <a:srgbClr val="FF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263" name="Freeform 23"/>
            <p:cNvSpPr>
              <a:spLocks/>
            </p:cNvSpPr>
            <p:nvPr/>
          </p:nvSpPr>
          <p:spPr bwMode="auto">
            <a:xfrm>
              <a:off x="3361" y="1127"/>
              <a:ext cx="1365" cy="303"/>
            </a:xfrm>
            <a:custGeom>
              <a:avLst/>
              <a:gdLst>
                <a:gd name="T0" fmla="*/ 0 w 1365"/>
                <a:gd name="T1" fmla="*/ 262 h 303"/>
                <a:gd name="T2" fmla="*/ 724 w 1365"/>
                <a:gd name="T3" fmla="*/ 7 h 303"/>
                <a:gd name="T4" fmla="*/ 1365 w 1365"/>
                <a:gd name="T5" fmla="*/ 303 h 303"/>
              </a:gdLst>
              <a:ahLst/>
              <a:cxnLst>
                <a:cxn ang="0">
                  <a:pos x="T0" y="T1"/>
                </a:cxn>
                <a:cxn ang="0">
                  <a:pos x="T2" y="T3"/>
                </a:cxn>
                <a:cxn ang="0">
                  <a:pos x="T4" y="T5"/>
                </a:cxn>
              </a:cxnLst>
              <a:rect l="0" t="0" r="r" b="b"/>
              <a:pathLst>
                <a:path w="1365" h="303">
                  <a:moveTo>
                    <a:pt x="0" y="262"/>
                  </a:moveTo>
                  <a:cubicBezTo>
                    <a:pt x="248" y="131"/>
                    <a:pt x="497" y="0"/>
                    <a:pt x="724" y="7"/>
                  </a:cubicBezTo>
                  <a:cubicBezTo>
                    <a:pt x="951" y="14"/>
                    <a:pt x="1158" y="158"/>
                    <a:pt x="1365" y="303"/>
                  </a:cubicBezTo>
                </a:path>
              </a:pathLst>
            </a:custGeom>
            <a:noFill/>
            <a:ln w="9525">
              <a:solidFill>
                <a:srgbClr val="FF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264" name="Oval 24"/>
            <p:cNvSpPr>
              <a:spLocks noChangeArrowheads="1"/>
            </p:cNvSpPr>
            <p:nvPr/>
          </p:nvSpPr>
          <p:spPr bwMode="auto">
            <a:xfrm>
              <a:off x="4024" y="1055"/>
              <a:ext cx="144" cy="144"/>
            </a:xfrm>
            <a:prstGeom prst="ellipse">
              <a:avLst/>
            </a:prstGeom>
            <a:solidFill>
              <a:srgbClr val="FF99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Arial" charset="0"/>
                </a:rPr>
                <a:t>+</a:t>
              </a:r>
            </a:p>
          </p:txBody>
        </p:sp>
        <p:sp>
          <p:nvSpPr>
            <p:cNvPr id="10265" name="Freeform 25"/>
            <p:cNvSpPr>
              <a:spLocks/>
            </p:cNvSpPr>
            <p:nvPr/>
          </p:nvSpPr>
          <p:spPr bwMode="auto">
            <a:xfrm>
              <a:off x="3378" y="1660"/>
              <a:ext cx="879" cy="141"/>
            </a:xfrm>
            <a:custGeom>
              <a:avLst/>
              <a:gdLst>
                <a:gd name="T0" fmla="*/ 0 w 879"/>
                <a:gd name="T1" fmla="*/ 0 h 141"/>
                <a:gd name="T2" fmla="*/ 419 w 879"/>
                <a:gd name="T3" fmla="*/ 140 h 141"/>
                <a:gd name="T4" fmla="*/ 879 w 879"/>
                <a:gd name="T5" fmla="*/ 8 h 141"/>
              </a:gdLst>
              <a:ahLst/>
              <a:cxnLst>
                <a:cxn ang="0">
                  <a:pos x="T0" y="T1"/>
                </a:cxn>
                <a:cxn ang="0">
                  <a:pos x="T2" y="T3"/>
                </a:cxn>
                <a:cxn ang="0">
                  <a:pos x="T4" y="T5"/>
                </a:cxn>
              </a:cxnLst>
              <a:rect l="0" t="0" r="r" b="b"/>
              <a:pathLst>
                <a:path w="879" h="141">
                  <a:moveTo>
                    <a:pt x="0" y="0"/>
                  </a:moveTo>
                  <a:cubicBezTo>
                    <a:pt x="136" y="69"/>
                    <a:pt x="273" y="139"/>
                    <a:pt x="419" y="140"/>
                  </a:cubicBezTo>
                  <a:cubicBezTo>
                    <a:pt x="565" y="141"/>
                    <a:pt x="802" y="30"/>
                    <a:pt x="879" y="8"/>
                  </a:cubicBezTo>
                </a:path>
              </a:pathLst>
            </a:custGeom>
            <a:noFill/>
            <a:ln w="9525">
              <a:solidFill>
                <a:srgbClr val="FF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266" name="Oval 26"/>
            <p:cNvSpPr>
              <a:spLocks noChangeArrowheads="1"/>
            </p:cNvSpPr>
            <p:nvPr/>
          </p:nvSpPr>
          <p:spPr bwMode="auto">
            <a:xfrm>
              <a:off x="3776" y="1703"/>
              <a:ext cx="144" cy="144"/>
            </a:xfrm>
            <a:prstGeom prst="ellipse">
              <a:avLst/>
            </a:prstGeom>
            <a:solidFill>
              <a:srgbClr val="FF99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Arial" charset="0"/>
                </a:rPr>
                <a:t>-</a:t>
              </a:r>
            </a:p>
          </p:txBody>
        </p:sp>
        <p:sp>
          <p:nvSpPr>
            <p:cNvPr id="10267" name="Freeform 27"/>
            <p:cNvSpPr>
              <a:spLocks/>
            </p:cNvSpPr>
            <p:nvPr/>
          </p:nvSpPr>
          <p:spPr bwMode="auto">
            <a:xfrm>
              <a:off x="1970" y="1320"/>
              <a:ext cx="879" cy="141"/>
            </a:xfrm>
            <a:custGeom>
              <a:avLst/>
              <a:gdLst>
                <a:gd name="T0" fmla="*/ 0 w 879"/>
                <a:gd name="T1" fmla="*/ 0 h 141"/>
                <a:gd name="T2" fmla="*/ 419 w 879"/>
                <a:gd name="T3" fmla="*/ 140 h 141"/>
                <a:gd name="T4" fmla="*/ 879 w 879"/>
                <a:gd name="T5" fmla="*/ 8 h 141"/>
              </a:gdLst>
              <a:ahLst/>
              <a:cxnLst>
                <a:cxn ang="0">
                  <a:pos x="T0" y="T1"/>
                </a:cxn>
                <a:cxn ang="0">
                  <a:pos x="T2" y="T3"/>
                </a:cxn>
                <a:cxn ang="0">
                  <a:pos x="T4" y="T5"/>
                </a:cxn>
              </a:cxnLst>
              <a:rect l="0" t="0" r="r" b="b"/>
              <a:pathLst>
                <a:path w="879" h="141">
                  <a:moveTo>
                    <a:pt x="0" y="0"/>
                  </a:moveTo>
                  <a:cubicBezTo>
                    <a:pt x="136" y="69"/>
                    <a:pt x="273" y="139"/>
                    <a:pt x="419" y="140"/>
                  </a:cubicBezTo>
                  <a:cubicBezTo>
                    <a:pt x="565" y="141"/>
                    <a:pt x="802" y="30"/>
                    <a:pt x="879" y="8"/>
                  </a:cubicBezTo>
                </a:path>
              </a:pathLst>
            </a:custGeom>
            <a:noFill/>
            <a:ln w="9525">
              <a:solidFill>
                <a:srgbClr val="FF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269" name="Oval 29"/>
            <p:cNvSpPr>
              <a:spLocks noChangeArrowheads="1"/>
            </p:cNvSpPr>
            <p:nvPr/>
          </p:nvSpPr>
          <p:spPr bwMode="auto">
            <a:xfrm>
              <a:off x="2524" y="1338"/>
              <a:ext cx="144" cy="144"/>
            </a:xfrm>
            <a:prstGeom prst="ellipse">
              <a:avLst/>
            </a:prstGeom>
            <a:solidFill>
              <a:srgbClr val="FF99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Arial" charset="0"/>
                </a:rPr>
                <a:t>-</a:t>
              </a:r>
            </a:p>
          </p:txBody>
        </p:sp>
        <p:sp>
          <p:nvSpPr>
            <p:cNvPr id="10270" name="Freeform 30"/>
            <p:cNvSpPr>
              <a:spLocks/>
            </p:cNvSpPr>
            <p:nvPr/>
          </p:nvSpPr>
          <p:spPr bwMode="auto">
            <a:xfrm>
              <a:off x="2951" y="1307"/>
              <a:ext cx="320" cy="213"/>
            </a:xfrm>
            <a:custGeom>
              <a:avLst/>
              <a:gdLst>
                <a:gd name="T0" fmla="*/ 320 w 320"/>
                <a:gd name="T1" fmla="*/ 263 h 263"/>
                <a:gd name="T2" fmla="*/ 0 w 320"/>
                <a:gd name="T3" fmla="*/ 0 h 263"/>
              </a:gdLst>
              <a:ahLst/>
              <a:cxnLst>
                <a:cxn ang="0">
                  <a:pos x="T0" y="T1"/>
                </a:cxn>
                <a:cxn ang="0">
                  <a:pos x="T2" y="T3"/>
                </a:cxn>
              </a:cxnLst>
              <a:rect l="0" t="0" r="r" b="b"/>
              <a:pathLst>
                <a:path w="320" h="263">
                  <a:moveTo>
                    <a:pt x="320" y="263"/>
                  </a:moveTo>
                  <a:cubicBezTo>
                    <a:pt x="320" y="263"/>
                    <a:pt x="160" y="131"/>
                    <a:pt x="0" y="0"/>
                  </a:cubicBezTo>
                </a:path>
              </a:pathLst>
            </a:custGeom>
            <a:noFill/>
            <a:ln w="9525">
              <a:solidFill>
                <a:srgbClr val="FF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271" name="Oval 31"/>
            <p:cNvSpPr>
              <a:spLocks noChangeArrowheads="1"/>
            </p:cNvSpPr>
            <p:nvPr/>
          </p:nvSpPr>
          <p:spPr bwMode="auto">
            <a:xfrm>
              <a:off x="3042" y="1364"/>
              <a:ext cx="144" cy="144"/>
            </a:xfrm>
            <a:prstGeom prst="ellipse">
              <a:avLst/>
            </a:prstGeom>
            <a:solidFill>
              <a:srgbClr val="FF99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Arial" charset="0"/>
                </a:rPr>
                <a:t>-</a:t>
              </a:r>
            </a:p>
          </p:txBody>
        </p:sp>
      </p:grpSp>
    </p:spTree>
    <p:extLst>
      <p:ext uri="{BB962C8B-B14F-4D97-AF65-F5344CB8AC3E}">
        <p14:creationId xmlns:p14="http://schemas.microsoft.com/office/powerpoint/2010/main" val="1345477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a:t>Free-Water &amp; Lake Evaporation </a:t>
            </a:r>
            <a:br>
              <a:rPr lang="en-US" dirty="0"/>
            </a:br>
            <a:r>
              <a:rPr lang="en-US" sz="3600" i="1" dirty="0"/>
              <a:t>Penman model</a:t>
            </a:r>
          </a:p>
        </p:txBody>
      </p:sp>
      <p:sp>
        <p:nvSpPr>
          <p:cNvPr id="3" name="Content Placeholder 2"/>
          <p:cNvSpPr>
            <a:spLocks noGrp="1"/>
          </p:cNvSpPr>
          <p:nvPr>
            <p:ph idx="1"/>
          </p:nvPr>
        </p:nvSpPr>
        <p:spPr>
          <a:xfrm>
            <a:off x="457200" y="1600201"/>
            <a:ext cx="8229600" cy="4038600"/>
          </a:xfrm>
        </p:spPr>
        <p:txBody>
          <a:bodyPr>
            <a:normAutofit/>
          </a:bodyPr>
          <a:lstStyle/>
          <a:p>
            <a:r>
              <a:rPr lang="en-US" dirty="0"/>
              <a:t>How well does it work?</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067" t="2280" r="8728" b="19061"/>
          <a:stretch/>
        </p:blipFill>
        <p:spPr>
          <a:xfrm>
            <a:off x="76200" y="2133600"/>
            <a:ext cx="6082746" cy="4114799"/>
          </a:xfrm>
          <a:prstGeom prst="rect">
            <a:avLst/>
          </a:prstGeom>
        </p:spPr>
      </p:pic>
      <p:sp>
        <p:nvSpPr>
          <p:cNvPr id="8" name="TextBox 7"/>
          <p:cNvSpPr txBox="1"/>
          <p:nvPr/>
        </p:nvSpPr>
        <p:spPr>
          <a:xfrm>
            <a:off x="6055112" y="2834671"/>
            <a:ext cx="286028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Compared to pan evaporation measurements, it works pretty well.</a:t>
            </a:r>
          </a:p>
        </p:txBody>
      </p:sp>
    </p:spTree>
    <p:extLst>
      <p:ext uri="{BB962C8B-B14F-4D97-AF65-F5344CB8AC3E}">
        <p14:creationId xmlns:p14="http://schemas.microsoft.com/office/powerpoint/2010/main" val="9551470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64" y="88186"/>
            <a:ext cx="8908836" cy="668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21340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8"/>
          <p:cNvSpPr>
            <a:spLocks noGrp="1" noChangeArrowheads="1"/>
          </p:cNvSpPr>
          <p:nvPr>
            <p:ph type="title"/>
          </p:nvPr>
        </p:nvSpPr>
        <p:spPr>
          <a:xfrm>
            <a:off x="685800" y="0"/>
            <a:ext cx="7772400" cy="1143000"/>
          </a:xfrm>
        </p:spPr>
        <p:txBody>
          <a:bodyPr/>
          <a:lstStyle/>
          <a:p>
            <a:pPr eaLnBrk="1" hangingPunct="1"/>
            <a:r>
              <a:rPr lang="en-US" dirty="0"/>
              <a:t>Soil Water Evaporation</a:t>
            </a:r>
          </a:p>
        </p:txBody>
      </p:sp>
      <p:sp>
        <p:nvSpPr>
          <p:cNvPr id="444418" name="Rectangle 9"/>
          <p:cNvSpPr>
            <a:spLocks noGrp="1" noChangeArrowheads="1"/>
          </p:cNvSpPr>
          <p:nvPr>
            <p:ph type="body" idx="1"/>
          </p:nvPr>
        </p:nvSpPr>
        <p:spPr>
          <a:xfrm>
            <a:off x="533400" y="1447800"/>
            <a:ext cx="8229600" cy="4572000"/>
          </a:xfrm>
        </p:spPr>
        <p:txBody>
          <a:bodyPr/>
          <a:lstStyle/>
          <a:p>
            <a:pPr eaLnBrk="1" hangingPunct="1">
              <a:lnSpc>
                <a:spcPct val="80000"/>
              </a:lnSpc>
              <a:spcBef>
                <a:spcPct val="50000"/>
              </a:spcBef>
            </a:pPr>
            <a:r>
              <a:rPr lang="en-US" sz="2400" dirty="0">
                <a:solidFill>
                  <a:schemeClr val="tx1"/>
                </a:solidFill>
              </a:rPr>
              <a:t>Stage 1. For  soils saturated  to the surface, the evaporation rate is similar to surface water evaporation. </a:t>
            </a:r>
          </a:p>
          <a:p>
            <a:pPr eaLnBrk="1" hangingPunct="1">
              <a:lnSpc>
                <a:spcPct val="80000"/>
              </a:lnSpc>
              <a:spcBef>
                <a:spcPct val="50000"/>
              </a:spcBef>
            </a:pPr>
            <a:r>
              <a:rPr lang="en-US" sz="2400" dirty="0">
                <a:solidFill>
                  <a:schemeClr val="tx1"/>
                </a:solidFill>
              </a:rPr>
              <a:t>Stage 2.  As the surface dries out, evaporation slows to a rate dependent on the capillary conductivity of the soil. </a:t>
            </a:r>
          </a:p>
          <a:p>
            <a:pPr eaLnBrk="1" hangingPunct="1">
              <a:lnSpc>
                <a:spcPct val="80000"/>
              </a:lnSpc>
              <a:spcBef>
                <a:spcPct val="50000"/>
              </a:spcBef>
            </a:pPr>
            <a:r>
              <a:rPr lang="en-US" sz="2400" dirty="0">
                <a:solidFill>
                  <a:schemeClr val="tx1"/>
                </a:solidFill>
              </a:rPr>
              <a:t>Stage 3. Once pore spaces dry, water loss occurs in the form of vapor diffusion. Vapor diffusion requires more energy input than capillary conduction and is much, much, slower.  </a:t>
            </a:r>
          </a:p>
          <a:p>
            <a:pPr eaLnBrk="1" hangingPunct="1">
              <a:lnSpc>
                <a:spcPct val="80000"/>
              </a:lnSpc>
              <a:spcBef>
                <a:spcPct val="50000"/>
              </a:spcBef>
            </a:pPr>
            <a:endParaRPr lang="en-US" sz="2400" dirty="0">
              <a:solidFill>
                <a:schemeClr val="tx1"/>
              </a:solidFill>
            </a:endParaRPr>
          </a:p>
          <a:p>
            <a:pPr eaLnBrk="1" hangingPunct="1">
              <a:spcBef>
                <a:spcPct val="50000"/>
              </a:spcBef>
              <a:buFontTx/>
              <a:buNone/>
            </a:pPr>
            <a:r>
              <a:rPr lang="en-US" sz="2400" dirty="0">
                <a:solidFill>
                  <a:schemeClr val="tx1"/>
                </a:solidFill>
              </a:rPr>
              <a:t>Note that for soils under a forest canopy, </a:t>
            </a:r>
            <a:r>
              <a:rPr lang="en-US" sz="2400" dirty="0" err="1">
                <a:solidFill>
                  <a:schemeClr val="tx1"/>
                </a:solidFill>
              </a:rPr>
              <a:t>R</a:t>
            </a:r>
            <a:r>
              <a:rPr lang="en-US" sz="2400" baseline="-25000" dirty="0" err="1">
                <a:solidFill>
                  <a:schemeClr val="tx1"/>
                </a:solidFill>
              </a:rPr>
              <a:t>net</a:t>
            </a:r>
            <a:r>
              <a:rPr lang="en-US" sz="2400" dirty="0">
                <a:solidFill>
                  <a:schemeClr val="tx1"/>
                </a:solidFill>
              </a:rPr>
              <a:t>, vapor pressure deficit, and turbulent transport (wind) are lower than for exposed soils. </a:t>
            </a:r>
          </a:p>
        </p:txBody>
      </p:sp>
    </p:spTree>
    <p:extLst>
      <p:ext uri="{BB962C8B-B14F-4D97-AF65-F5344CB8AC3E}">
        <p14:creationId xmlns:p14="http://schemas.microsoft.com/office/powerpoint/2010/main" val="34977404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1450"/>
            <a:ext cx="8686800" cy="651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38697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2" descr="baregrassforest"/>
          <p:cNvPicPr>
            <a:picLocks noChangeAspect="1" noChangeArrowheads="1"/>
          </p:cNvPicPr>
          <p:nvPr/>
        </p:nvPicPr>
        <p:blipFill>
          <a:blip r:embed="rId3"/>
          <a:srcRect/>
          <a:stretch>
            <a:fillRect/>
          </a:stretch>
        </p:blipFill>
        <p:spPr bwMode="auto">
          <a:xfrm>
            <a:off x="228600" y="990600"/>
            <a:ext cx="8458200" cy="5410200"/>
          </a:xfrm>
          <a:prstGeom prst="rect">
            <a:avLst/>
          </a:prstGeom>
          <a:noFill/>
          <a:ln w="9525">
            <a:noFill/>
            <a:miter lim="800000"/>
            <a:headEnd/>
            <a:tailEnd/>
          </a:ln>
        </p:spPr>
      </p:pic>
      <p:sp>
        <p:nvSpPr>
          <p:cNvPr id="446466" name="Text Box 4"/>
          <p:cNvSpPr txBox="1">
            <a:spLocks noChangeArrowheads="1"/>
          </p:cNvSpPr>
          <p:nvPr/>
        </p:nvSpPr>
        <p:spPr bwMode="auto">
          <a:xfrm rot="-3681707">
            <a:off x="6073775" y="2994025"/>
            <a:ext cx="1676400" cy="412750"/>
          </a:xfrm>
          <a:prstGeom prst="rect">
            <a:avLst/>
          </a:prstGeom>
          <a:noFill/>
          <a:ln w="50800">
            <a:noFill/>
            <a:miter lim="800000"/>
            <a:headEnd/>
            <a:tailEnd/>
          </a:ln>
        </p:spPr>
        <p:txBody>
          <a:bodyPr>
            <a:spAutoFit/>
          </a:bodyPr>
          <a:lstStyle/>
          <a:p>
            <a:pPr>
              <a:spcBef>
                <a:spcPct val="50000"/>
              </a:spcBef>
            </a:pPr>
            <a:r>
              <a:rPr lang="en-US" sz="3200" baseline="-25000">
                <a:solidFill>
                  <a:srgbClr val="006600"/>
                </a:solidFill>
              </a:rPr>
              <a:t>Forest Soil</a:t>
            </a:r>
          </a:p>
        </p:txBody>
      </p:sp>
      <p:sp>
        <p:nvSpPr>
          <p:cNvPr id="446467" name="Freeform 5"/>
          <p:cNvSpPr>
            <a:spLocks/>
          </p:cNvSpPr>
          <p:nvPr/>
        </p:nvSpPr>
        <p:spPr bwMode="auto">
          <a:xfrm>
            <a:off x="7856538" y="1966913"/>
            <a:ext cx="344487" cy="352425"/>
          </a:xfrm>
          <a:custGeom>
            <a:avLst/>
            <a:gdLst>
              <a:gd name="T0" fmla="*/ 0 w 217"/>
              <a:gd name="T1" fmla="*/ 222 h 222"/>
              <a:gd name="T2" fmla="*/ 15 w 217"/>
              <a:gd name="T3" fmla="*/ 215 h 222"/>
              <a:gd name="T4" fmla="*/ 21 w 217"/>
              <a:gd name="T5" fmla="*/ 200 h 222"/>
              <a:gd name="T6" fmla="*/ 54 w 217"/>
              <a:gd name="T7" fmla="*/ 170 h 222"/>
              <a:gd name="T8" fmla="*/ 66 w 217"/>
              <a:gd name="T9" fmla="*/ 159 h 222"/>
              <a:gd name="T10" fmla="*/ 87 w 217"/>
              <a:gd name="T11" fmla="*/ 137 h 222"/>
              <a:gd name="T12" fmla="*/ 114 w 217"/>
              <a:gd name="T13" fmla="*/ 108 h 222"/>
              <a:gd name="T14" fmla="*/ 153 w 217"/>
              <a:gd name="T15" fmla="*/ 65 h 222"/>
              <a:gd name="T16" fmla="*/ 165 w 217"/>
              <a:gd name="T17" fmla="*/ 54 h 222"/>
              <a:gd name="T18" fmla="*/ 174 w 217"/>
              <a:gd name="T19" fmla="*/ 41 h 222"/>
              <a:gd name="T20" fmla="*/ 217 w 217"/>
              <a:gd name="T21" fmla="*/ 0 h 2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7"/>
              <a:gd name="T34" fmla="*/ 0 h 222"/>
              <a:gd name="T35" fmla="*/ 217 w 217"/>
              <a:gd name="T36" fmla="*/ 222 h 2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7" h="222">
                <a:moveTo>
                  <a:pt x="0" y="222"/>
                </a:moveTo>
                <a:cubicBezTo>
                  <a:pt x="7" y="221"/>
                  <a:pt x="9" y="218"/>
                  <a:pt x="15" y="215"/>
                </a:cubicBezTo>
                <a:cubicBezTo>
                  <a:pt x="18" y="210"/>
                  <a:pt x="18" y="205"/>
                  <a:pt x="21" y="200"/>
                </a:cubicBezTo>
                <a:cubicBezTo>
                  <a:pt x="30" y="187"/>
                  <a:pt x="41" y="178"/>
                  <a:pt x="54" y="170"/>
                </a:cubicBezTo>
                <a:cubicBezTo>
                  <a:pt x="58" y="164"/>
                  <a:pt x="60" y="162"/>
                  <a:pt x="66" y="159"/>
                </a:cubicBezTo>
                <a:cubicBezTo>
                  <a:pt x="71" y="152"/>
                  <a:pt x="79" y="142"/>
                  <a:pt x="87" y="137"/>
                </a:cubicBezTo>
                <a:cubicBezTo>
                  <a:pt x="92" y="129"/>
                  <a:pt x="106" y="113"/>
                  <a:pt x="114" y="108"/>
                </a:cubicBezTo>
                <a:cubicBezTo>
                  <a:pt x="122" y="92"/>
                  <a:pt x="137" y="74"/>
                  <a:pt x="153" y="65"/>
                </a:cubicBezTo>
                <a:cubicBezTo>
                  <a:pt x="161" y="55"/>
                  <a:pt x="156" y="57"/>
                  <a:pt x="165" y="54"/>
                </a:cubicBezTo>
                <a:cubicBezTo>
                  <a:pt x="166" y="46"/>
                  <a:pt x="167" y="45"/>
                  <a:pt x="174" y="41"/>
                </a:cubicBezTo>
                <a:cubicBezTo>
                  <a:pt x="185" y="23"/>
                  <a:pt x="202" y="15"/>
                  <a:pt x="217" y="0"/>
                </a:cubicBezTo>
              </a:path>
            </a:pathLst>
          </a:custGeom>
          <a:noFill/>
          <a:ln w="44450" cap="flat" cmpd="sng">
            <a:solidFill>
              <a:schemeClr val="tx1"/>
            </a:solidFill>
            <a:prstDash val="solid"/>
            <a:round/>
            <a:headEnd type="none" w="med" len="med"/>
            <a:tailEnd type="none" w="med" len="med"/>
          </a:ln>
        </p:spPr>
        <p:txBody>
          <a:bodyPr/>
          <a:lstStyle/>
          <a:p>
            <a:endParaRPr lang="en-US"/>
          </a:p>
        </p:txBody>
      </p:sp>
      <p:sp>
        <p:nvSpPr>
          <p:cNvPr id="446468" name="Rectangle 7"/>
          <p:cNvSpPr>
            <a:spLocks noGrp="1" noChangeArrowheads="1"/>
          </p:cNvSpPr>
          <p:nvPr>
            <p:ph type="title"/>
          </p:nvPr>
        </p:nvSpPr>
        <p:spPr>
          <a:xfrm>
            <a:off x="381000" y="0"/>
            <a:ext cx="8229600" cy="1143000"/>
          </a:xfrm>
        </p:spPr>
        <p:txBody>
          <a:bodyPr/>
          <a:lstStyle/>
          <a:p>
            <a:pPr eaLnBrk="1" hangingPunct="1"/>
            <a:r>
              <a:rPr lang="en-US" sz="4000"/>
              <a:t>Soil water loss with different cover</a:t>
            </a:r>
          </a:p>
        </p:txBody>
      </p:sp>
    </p:spTree>
    <p:extLst>
      <p:ext uri="{BB962C8B-B14F-4D97-AF65-F5344CB8AC3E}">
        <p14:creationId xmlns:p14="http://schemas.microsoft.com/office/powerpoint/2010/main" val="40408531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2" descr="baregrassaspen"/>
          <p:cNvPicPr>
            <a:picLocks noChangeAspect="1" noChangeArrowheads="1"/>
          </p:cNvPicPr>
          <p:nvPr/>
        </p:nvPicPr>
        <p:blipFill>
          <a:blip r:embed="rId3"/>
          <a:srcRect/>
          <a:stretch>
            <a:fillRect/>
          </a:stretch>
        </p:blipFill>
        <p:spPr bwMode="auto">
          <a:xfrm>
            <a:off x="0" y="1295400"/>
            <a:ext cx="9144000" cy="4432300"/>
          </a:xfrm>
          <a:prstGeom prst="rect">
            <a:avLst/>
          </a:prstGeom>
          <a:noFill/>
          <a:ln w="9525">
            <a:noFill/>
            <a:miter lim="800000"/>
            <a:headEnd/>
            <a:tailEnd/>
          </a:ln>
        </p:spPr>
      </p:pic>
      <p:sp>
        <p:nvSpPr>
          <p:cNvPr id="448514" name="Text Box 3"/>
          <p:cNvSpPr txBox="1">
            <a:spLocks noChangeArrowheads="1"/>
          </p:cNvSpPr>
          <p:nvPr/>
        </p:nvSpPr>
        <p:spPr bwMode="auto">
          <a:xfrm>
            <a:off x="609600" y="1752600"/>
            <a:ext cx="1371600" cy="412750"/>
          </a:xfrm>
          <a:prstGeom prst="rect">
            <a:avLst/>
          </a:prstGeom>
          <a:noFill/>
          <a:ln w="50800">
            <a:noFill/>
            <a:miter lim="800000"/>
            <a:headEnd/>
            <a:tailEnd/>
          </a:ln>
        </p:spPr>
        <p:txBody>
          <a:bodyPr>
            <a:spAutoFit/>
          </a:bodyPr>
          <a:lstStyle/>
          <a:p>
            <a:pPr>
              <a:spcBef>
                <a:spcPct val="50000"/>
              </a:spcBef>
            </a:pPr>
            <a:r>
              <a:rPr lang="en-US" sz="3200" baseline="-25000">
                <a:solidFill>
                  <a:srgbClr val="996633"/>
                </a:solidFill>
              </a:rPr>
              <a:t>Surface</a:t>
            </a:r>
            <a:r>
              <a:rPr lang="en-US" sz="3200" baseline="-25000">
                <a:solidFill>
                  <a:srgbClr val="FFFF00"/>
                </a:solidFill>
              </a:rPr>
              <a:t> </a:t>
            </a:r>
          </a:p>
        </p:txBody>
      </p:sp>
      <p:sp>
        <p:nvSpPr>
          <p:cNvPr id="448515" name="Line 4"/>
          <p:cNvSpPr>
            <a:spLocks noChangeShapeType="1"/>
          </p:cNvSpPr>
          <p:nvPr/>
        </p:nvSpPr>
        <p:spPr bwMode="auto">
          <a:xfrm>
            <a:off x="1295400" y="4648200"/>
            <a:ext cx="914400" cy="0"/>
          </a:xfrm>
          <a:prstGeom prst="line">
            <a:avLst/>
          </a:prstGeom>
          <a:noFill/>
          <a:ln w="50800">
            <a:solidFill>
              <a:srgbClr val="00FFFF"/>
            </a:solidFill>
            <a:round/>
            <a:headEnd/>
            <a:tailEnd type="triangle" w="med" len="med"/>
          </a:ln>
        </p:spPr>
        <p:txBody>
          <a:bodyPr/>
          <a:lstStyle/>
          <a:p>
            <a:endParaRPr lang="en-US"/>
          </a:p>
        </p:txBody>
      </p:sp>
      <p:sp>
        <p:nvSpPr>
          <p:cNvPr id="448516" name="Text Box 5"/>
          <p:cNvSpPr txBox="1">
            <a:spLocks noChangeArrowheads="1"/>
          </p:cNvSpPr>
          <p:nvPr/>
        </p:nvSpPr>
        <p:spPr bwMode="auto">
          <a:xfrm>
            <a:off x="1066800" y="4464050"/>
            <a:ext cx="1981200" cy="412750"/>
          </a:xfrm>
          <a:prstGeom prst="rect">
            <a:avLst/>
          </a:prstGeom>
          <a:noFill/>
          <a:ln w="50800">
            <a:noFill/>
            <a:miter lim="800000"/>
            <a:headEnd/>
            <a:tailEnd/>
          </a:ln>
        </p:spPr>
        <p:txBody>
          <a:bodyPr>
            <a:spAutoFit/>
          </a:bodyPr>
          <a:lstStyle/>
          <a:p>
            <a:pPr>
              <a:spcBef>
                <a:spcPct val="50000"/>
              </a:spcBef>
            </a:pPr>
            <a:r>
              <a:rPr lang="en-US" sz="3200" baseline="-25000">
                <a:solidFill>
                  <a:schemeClr val="accent2"/>
                </a:solidFill>
              </a:rPr>
              <a:t>2 months later</a:t>
            </a:r>
          </a:p>
        </p:txBody>
      </p:sp>
      <p:sp>
        <p:nvSpPr>
          <p:cNvPr id="448517" name="Rectangle 6"/>
          <p:cNvSpPr>
            <a:spLocks noGrp="1" noChangeArrowheads="1"/>
          </p:cNvSpPr>
          <p:nvPr>
            <p:ph type="title"/>
          </p:nvPr>
        </p:nvSpPr>
        <p:spPr/>
        <p:txBody>
          <a:bodyPr/>
          <a:lstStyle/>
          <a:p>
            <a:pPr eaLnBrk="1" hangingPunct="1"/>
            <a:r>
              <a:rPr lang="en-US"/>
              <a:t>Rooting Depth Effects</a:t>
            </a:r>
          </a:p>
        </p:txBody>
      </p:sp>
    </p:spTree>
    <p:extLst>
      <p:ext uri="{BB962C8B-B14F-4D97-AF65-F5344CB8AC3E}">
        <p14:creationId xmlns:p14="http://schemas.microsoft.com/office/powerpoint/2010/main" val="38977010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lumMod val="75000"/>
            </a:schemeClr>
          </a:solidFill>
        </p:spPr>
        <p:txBody>
          <a:bodyPr/>
          <a:lstStyle/>
          <a:p>
            <a:r>
              <a:rPr lang="en-US" dirty="0"/>
              <a:t>Bare Soil Evaporation</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331" t="23332" r="9332" b="26667"/>
          <a:stretch/>
        </p:blipFill>
        <p:spPr>
          <a:xfrm>
            <a:off x="3352800" y="1583266"/>
            <a:ext cx="5727701" cy="4773083"/>
          </a:xfrm>
          <a:prstGeom prst="rect">
            <a:avLst/>
          </a:prstGeom>
        </p:spPr>
      </p:pic>
      <p:sp>
        <p:nvSpPr>
          <p:cNvPr id="3" name="Content Placeholder 2"/>
          <p:cNvSpPr>
            <a:spLocks noGrp="1"/>
          </p:cNvSpPr>
          <p:nvPr>
            <p:ph idx="1"/>
          </p:nvPr>
        </p:nvSpPr>
        <p:spPr>
          <a:xfrm>
            <a:off x="457200" y="1600200"/>
            <a:ext cx="3429000" cy="4525963"/>
          </a:xfrm>
        </p:spPr>
        <p:txBody>
          <a:bodyPr/>
          <a:lstStyle/>
          <a:p>
            <a:r>
              <a:rPr lang="en-US" dirty="0"/>
              <a:t>Water near the surface is evaporated from the pores between soil grains</a:t>
            </a:r>
          </a:p>
        </p:txBody>
      </p:sp>
    </p:spTree>
    <p:extLst>
      <p:ext uri="{BB962C8B-B14F-4D97-AF65-F5344CB8AC3E}">
        <p14:creationId xmlns:p14="http://schemas.microsoft.com/office/powerpoint/2010/main" val="3749607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sp>
        <p:nvSpPr>
          <p:cNvPr id="204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 y="-36786"/>
            <a:ext cx="9141372" cy="685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7536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51718"/>
          <a:stretch/>
        </p:blipFill>
        <p:spPr>
          <a:xfrm>
            <a:off x="3865033" y="3241420"/>
            <a:ext cx="5376333" cy="3304419"/>
          </a:xfrm>
          <a:prstGeom prst="rect">
            <a:avLst/>
          </a:prstGeom>
        </p:spPr>
      </p:pic>
      <p:sp>
        <p:nvSpPr>
          <p:cNvPr id="2" name="Title 1"/>
          <p:cNvSpPr>
            <a:spLocks noGrp="1"/>
          </p:cNvSpPr>
          <p:nvPr>
            <p:ph type="title"/>
          </p:nvPr>
        </p:nvSpPr>
        <p:spPr>
          <a:solidFill>
            <a:schemeClr val="bg2">
              <a:lumMod val="75000"/>
            </a:schemeClr>
          </a:solidFill>
        </p:spPr>
        <p:txBody>
          <a:bodyPr>
            <a:normAutofit fontScale="90000"/>
          </a:bodyPr>
          <a:lstStyle/>
          <a:p>
            <a:r>
              <a:rPr lang="en-US" dirty="0"/>
              <a:t>Bare Soil Evaporation</a:t>
            </a:r>
            <a:br>
              <a:rPr lang="en-US" dirty="0"/>
            </a:br>
            <a:r>
              <a:rPr lang="en-US" sz="3600" i="1" dirty="0"/>
              <a:t>occurs in stages</a:t>
            </a:r>
            <a:r>
              <a:rPr lang="is-IS" sz="3600" i="1" dirty="0"/>
              <a:t>…</a:t>
            </a:r>
            <a:endParaRPr lang="en-US" sz="3600" i="1"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a:t>Stage 1 – evaporation from wet soil;</a:t>
            </a:r>
          </a:p>
          <a:p>
            <a:pPr lvl="1"/>
            <a:r>
              <a:rPr lang="en-US" dirty="0"/>
              <a:t>controlled by </a:t>
            </a:r>
            <a:r>
              <a:rPr lang="en-US" dirty="0">
                <a:solidFill>
                  <a:srgbClr val="FF0000"/>
                </a:solidFill>
              </a:rPr>
              <a:t>surface energy balance and mass transfer conditions at the surface</a:t>
            </a:r>
            <a:endParaRPr lang="en-US" dirty="0"/>
          </a:p>
          <a:p>
            <a:pPr lvl="1"/>
            <a:r>
              <a:rPr lang="en-US" dirty="0"/>
              <a:t>rate is ~ that of  </a:t>
            </a:r>
            <a:r>
              <a:rPr lang="en-US" dirty="0">
                <a:solidFill>
                  <a:srgbClr val="FF0000"/>
                </a:solidFill>
              </a:rPr>
              <a:t>free-water evaporation</a:t>
            </a:r>
            <a:endParaRPr lang="en-US" dirty="0"/>
          </a:p>
          <a:p>
            <a:pPr lvl="1"/>
            <a:r>
              <a:rPr lang="en-US" dirty="0"/>
              <a:t>water lost from soils is </a:t>
            </a:r>
            <a:br>
              <a:rPr lang="en-US" dirty="0"/>
            </a:br>
            <a:r>
              <a:rPr lang="en-US" dirty="0">
                <a:solidFill>
                  <a:srgbClr val="FF0000"/>
                </a:solidFill>
              </a:rPr>
              <a:t>replaced by other</a:t>
            </a:r>
            <a:br>
              <a:rPr lang="en-US" dirty="0">
                <a:solidFill>
                  <a:srgbClr val="FF0000"/>
                </a:solidFill>
              </a:rPr>
            </a:br>
            <a:r>
              <a:rPr lang="en-US" dirty="0">
                <a:solidFill>
                  <a:srgbClr val="FF0000"/>
                </a:solidFill>
              </a:rPr>
              <a:t>subsurface water</a:t>
            </a:r>
            <a:endParaRPr lang="en-US" dirty="0"/>
          </a:p>
        </p:txBody>
      </p:sp>
      <p:sp>
        <p:nvSpPr>
          <p:cNvPr id="9" name="Rectangle 8">
            <a:extLst>
              <a:ext uri="{FF2B5EF4-FFF2-40B4-BE49-F238E27FC236}">
                <a16:creationId xmlns:a16="http://schemas.microsoft.com/office/drawing/2014/main" id="{AD0D6218-3F1D-AA44-AEE7-423C7261214D}"/>
              </a:ext>
            </a:extLst>
          </p:cNvPr>
          <p:cNvSpPr/>
          <p:nvPr/>
        </p:nvSpPr>
        <p:spPr>
          <a:xfrm>
            <a:off x="3276600" y="2196067"/>
            <a:ext cx="8426812" cy="862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EFBD0BE9-E2C6-0B4F-A6A1-75E5168E4412}"/>
              </a:ext>
            </a:extLst>
          </p:cNvPr>
          <p:cNvSpPr/>
          <p:nvPr/>
        </p:nvSpPr>
        <p:spPr>
          <a:xfrm>
            <a:off x="-97366" y="2672128"/>
            <a:ext cx="3453030" cy="438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59A40CC4-AFF4-4C4E-B1D2-70B20CA31C79}"/>
              </a:ext>
            </a:extLst>
          </p:cNvPr>
          <p:cNvSpPr/>
          <p:nvPr/>
        </p:nvSpPr>
        <p:spPr>
          <a:xfrm>
            <a:off x="3581400" y="3241420"/>
            <a:ext cx="3453030" cy="339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2AECD1E-A2FA-294F-8CE6-4BC736D1CDCB}"/>
              </a:ext>
            </a:extLst>
          </p:cNvPr>
          <p:cNvSpPr/>
          <p:nvPr/>
        </p:nvSpPr>
        <p:spPr>
          <a:xfrm>
            <a:off x="762000" y="4112077"/>
            <a:ext cx="3453030" cy="862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8259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51718"/>
          <a:stretch/>
        </p:blipFill>
        <p:spPr>
          <a:xfrm>
            <a:off x="-395100" y="3417056"/>
            <a:ext cx="5376333" cy="3304419"/>
          </a:xfrm>
          <a:prstGeom prst="rect">
            <a:avLst/>
          </a:prstGeom>
        </p:spPr>
      </p:pic>
      <p:sp>
        <p:nvSpPr>
          <p:cNvPr id="2" name="Title 1"/>
          <p:cNvSpPr>
            <a:spLocks noGrp="1"/>
          </p:cNvSpPr>
          <p:nvPr>
            <p:ph type="title"/>
          </p:nvPr>
        </p:nvSpPr>
        <p:spPr>
          <a:solidFill>
            <a:schemeClr val="bg2">
              <a:lumMod val="75000"/>
            </a:schemeClr>
          </a:solidFill>
        </p:spPr>
        <p:txBody>
          <a:bodyPr>
            <a:normAutofit fontScale="90000"/>
          </a:bodyPr>
          <a:lstStyle/>
          <a:p>
            <a:r>
              <a:rPr lang="en-US" dirty="0"/>
              <a:t>Bare Soil Evaporation</a:t>
            </a:r>
            <a:br>
              <a:rPr lang="en-US" dirty="0"/>
            </a:br>
            <a:r>
              <a:rPr lang="en-US" sz="3600" i="1" dirty="0"/>
              <a:t>occurs in stages</a:t>
            </a:r>
            <a:r>
              <a:rPr lang="is-IS" sz="3600" i="1" dirty="0"/>
              <a:t>…</a:t>
            </a:r>
            <a:endParaRPr lang="en-US" sz="3600" i="1" dirty="0"/>
          </a:p>
        </p:txBody>
      </p:sp>
      <p:pic>
        <p:nvPicPr>
          <p:cNvPr id="16386" name="Picture 2" descr="http://blog.hj-koehler.de/wp-content/uploads/2009/08/saturationand-waterpressuredistributenenl.jpg"/>
          <p:cNvPicPr>
            <a:picLocks noChangeAspect="1" noChangeArrowheads="1"/>
          </p:cNvPicPr>
          <p:nvPr/>
        </p:nvPicPr>
        <p:blipFill rotWithShape="1">
          <a:blip r:embed="rId4">
            <a:extLst>
              <a:ext uri="{28A0092B-C50C-407E-A947-70E740481C1C}">
                <a14:useLocalDpi xmlns:a14="http://schemas.microsoft.com/office/drawing/2010/main" val="0"/>
              </a:ext>
            </a:extLst>
          </a:blip>
          <a:srcRect t="6528" r="60696" b="7523"/>
          <a:stretch/>
        </p:blipFill>
        <p:spPr bwMode="auto">
          <a:xfrm>
            <a:off x="4981233" y="1600200"/>
            <a:ext cx="4162767" cy="50593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538288"/>
            <a:ext cx="8229600" cy="4525963"/>
          </a:xfrm>
        </p:spPr>
        <p:txBody>
          <a:bodyPr>
            <a:normAutofit/>
          </a:bodyPr>
          <a:lstStyle/>
          <a:p>
            <a:r>
              <a:rPr lang="en-US" sz="2800" dirty="0"/>
              <a:t>Stage 2 –  “soil controlled”, rate is</a:t>
            </a:r>
            <a:br>
              <a:rPr lang="en-US" sz="2800" dirty="0"/>
            </a:br>
            <a:r>
              <a:rPr lang="en-US" sz="2800" dirty="0">
                <a:solidFill>
                  <a:srgbClr val="FF0000"/>
                </a:solidFill>
              </a:rPr>
              <a:t>lower</a:t>
            </a:r>
            <a:r>
              <a:rPr lang="en-US" sz="2800" dirty="0"/>
              <a:t> than stage 1 (</a:t>
            </a:r>
            <a:r>
              <a:rPr lang="en-US" sz="2800" dirty="0">
                <a:solidFill>
                  <a:srgbClr val="FF0000"/>
                </a:solidFill>
              </a:rPr>
              <a:t>0.7 – 3.5</a:t>
            </a:r>
            <a:r>
              <a:rPr lang="en-US" sz="2800" dirty="0"/>
              <a:t> mm/d)</a:t>
            </a:r>
          </a:p>
          <a:p>
            <a:pPr lvl="1"/>
            <a:r>
              <a:rPr lang="en-US" sz="2400" dirty="0"/>
              <a:t>controlled by water movement </a:t>
            </a:r>
            <a:br>
              <a:rPr lang="en-US" sz="2400" dirty="0"/>
            </a:br>
            <a:r>
              <a:rPr lang="en-US" sz="2400" dirty="0"/>
              <a:t>in soil pores (</a:t>
            </a:r>
            <a:r>
              <a:rPr lang="en-US" sz="2400" dirty="0">
                <a:solidFill>
                  <a:srgbClr val="FF0000"/>
                </a:solidFill>
              </a:rPr>
              <a:t>vapor diffusion</a:t>
            </a:r>
            <a:br>
              <a:rPr lang="en-US" sz="2400" dirty="0"/>
            </a:br>
            <a:r>
              <a:rPr lang="en-US" sz="2400" dirty="0">
                <a:solidFill>
                  <a:srgbClr val="FF0000"/>
                </a:solidFill>
              </a:rPr>
              <a:t>and film flow</a:t>
            </a:r>
            <a:r>
              <a:rPr lang="en-US" sz="2400" dirty="0"/>
              <a:t>)</a:t>
            </a:r>
          </a:p>
        </p:txBody>
      </p:sp>
      <p:sp>
        <p:nvSpPr>
          <p:cNvPr id="9" name="Rectangle 8">
            <a:extLst>
              <a:ext uri="{FF2B5EF4-FFF2-40B4-BE49-F238E27FC236}">
                <a16:creationId xmlns:a16="http://schemas.microsoft.com/office/drawing/2014/main" id="{C9F4E71C-7CDB-C944-B25F-9F2302AFF64E}"/>
              </a:ext>
            </a:extLst>
          </p:cNvPr>
          <p:cNvSpPr/>
          <p:nvPr/>
        </p:nvSpPr>
        <p:spPr>
          <a:xfrm>
            <a:off x="-1726515" y="1979025"/>
            <a:ext cx="3453030" cy="438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47D975C-C629-724B-A6B4-499ABDE6ABC6}"/>
              </a:ext>
            </a:extLst>
          </p:cNvPr>
          <p:cNvSpPr/>
          <p:nvPr/>
        </p:nvSpPr>
        <p:spPr>
          <a:xfrm>
            <a:off x="3733800" y="1979025"/>
            <a:ext cx="1254360" cy="438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E6E47E8C-4F43-BA49-923C-01206DECDA38}"/>
              </a:ext>
            </a:extLst>
          </p:cNvPr>
          <p:cNvSpPr/>
          <p:nvPr/>
        </p:nvSpPr>
        <p:spPr>
          <a:xfrm>
            <a:off x="2895599" y="2858084"/>
            <a:ext cx="1955115" cy="438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A99EE10B-780F-4C4C-8F75-607AD1B6ADAE}"/>
              </a:ext>
            </a:extLst>
          </p:cNvPr>
          <p:cNvSpPr/>
          <p:nvPr/>
        </p:nvSpPr>
        <p:spPr>
          <a:xfrm>
            <a:off x="-557431" y="3223295"/>
            <a:ext cx="3453030" cy="438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3023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r>
              <a:rPr lang="en-US"/>
              <a:t>Evaporation</a:t>
            </a:r>
          </a:p>
        </p:txBody>
      </p:sp>
      <p:sp>
        <p:nvSpPr>
          <p:cNvPr id="18434" name="Rectangle 3"/>
          <p:cNvSpPr>
            <a:spLocks noGrp="1" noChangeArrowheads="1"/>
          </p:cNvSpPr>
          <p:nvPr>
            <p:ph type="body" idx="1"/>
          </p:nvPr>
        </p:nvSpPr>
        <p:spPr>
          <a:xfrm>
            <a:off x="457200" y="1295400"/>
            <a:ext cx="8305800" cy="4525963"/>
          </a:xfrm>
        </p:spPr>
        <p:txBody>
          <a:bodyPr/>
          <a:lstStyle/>
          <a:p>
            <a:pPr eaLnBrk="1" hangingPunct="1">
              <a:lnSpc>
                <a:spcPct val="90000"/>
              </a:lnSpc>
            </a:pPr>
            <a:r>
              <a:rPr lang="en-US" dirty="0"/>
              <a:t>Transfer of H</a:t>
            </a:r>
            <a:r>
              <a:rPr lang="en-US" baseline="-25000" dirty="0"/>
              <a:t>2</a:t>
            </a:r>
            <a:r>
              <a:rPr lang="en-US" dirty="0"/>
              <a:t>O from liquid to vapor phase</a:t>
            </a:r>
          </a:p>
          <a:p>
            <a:pPr lvl="1" eaLnBrk="1" hangingPunct="1">
              <a:lnSpc>
                <a:spcPct val="90000"/>
              </a:lnSpc>
            </a:pPr>
            <a:r>
              <a:rPr lang="en-US" dirty="0"/>
              <a:t>Diffusive process driven by </a:t>
            </a:r>
          </a:p>
          <a:p>
            <a:pPr lvl="2" eaLnBrk="1" hangingPunct="1">
              <a:lnSpc>
                <a:spcPct val="90000"/>
              </a:lnSpc>
            </a:pPr>
            <a:r>
              <a:rPr lang="en-US" dirty="0"/>
              <a:t>Saturation (vapor density) gradient ~ (</a:t>
            </a:r>
            <a:r>
              <a:rPr lang="en-US" dirty="0" err="1">
                <a:latin typeface="Symbol" pitchFamily="18" charset="2"/>
              </a:rPr>
              <a:t>r</a:t>
            </a:r>
            <a:r>
              <a:rPr lang="en-US" baseline="-25000" dirty="0" err="1"/>
              <a:t>s</a:t>
            </a:r>
            <a:r>
              <a:rPr lang="en-US" dirty="0"/>
              <a:t> – </a:t>
            </a:r>
            <a:r>
              <a:rPr lang="en-US" dirty="0" err="1">
                <a:latin typeface="Symbol" pitchFamily="18" charset="2"/>
              </a:rPr>
              <a:t>r</a:t>
            </a:r>
            <a:r>
              <a:rPr lang="en-US" baseline="-25000" dirty="0" err="1"/>
              <a:t>a</a:t>
            </a:r>
            <a:r>
              <a:rPr lang="en-US" dirty="0"/>
              <a:t>)</a:t>
            </a:r>
          </a:p>
          <a:p>
            <a:pPr lvl="2" eaLnBrk="1" hangingPunct="1">
              <a:lnSpc>
                <a:spcPct val="90000"/>
              </a:lnSpc>
            </a:pPr>
            <a:r>
              <a:rPr lang="en-US" dirty="0"/>
              <a:t>Aerial resistance ~ f(wind speed, temperature)</a:t>
            </a:r>
          </a:p>
          <a:p>
            <a:pPr lvl="2" eaLnBrk="1" hangingPunct="1">
              <a:lnSpc>
                <a:spcPct val="90000"/>
              </a:lnSpc>
            </a:pPr>
            <a:r>
              <a:rPr lang="en-US" dirty="0"/>
              <a:t>Energy to provide latent heat of vaporization (radiation)</a:t>
            </a:r>
          </a:p>
          <a:p>
            <a:pPr eaLnBrk="1" hangingPunct="1">
              <a:lnSpc>
                <a:spcPct val="90000"/>
              </a:lnSpc>
            </a:pPr>
            <a:r>
              <a:rPr lang="en-US" dirty="0"/>
              <a:t>Transpiration is plant mediated evaporation</a:t>
            </a:r>
          </a:p>
          <a:p>
            <a:pPr lvl="1" eaLnBrk="1" hangingPunct="1">
              <a:lnSpc>
                <a:spcPct val="90000"/>
              </a:lnSpc>
            </a:pPr>
            <a:r>
              <a:rPr lang="en-US" dirty="0"/>
              <a:t>Same result (water movement to atmosphere)</a:t>
            </a:r>
          </a:p>
          <a:p>
            <a:pPr eaLnBrk="1" hangingPunct="1">
              <a:lnSpc>
                <a:spcPct val="90000"/>
              </a:lnSpc>
            </a:pPr>
            <a:r>
              <a:rPr lang="en-US" dirty="0"/>
              <a:t>Summative process = </a:t>
            </a:r>
            <a:r>
              <a:rPr lang="en-US" b="1" u="sng" dirty="0"/>
              <a:t>evapotranspiration (ET)</a:t>
            </a:r>
          </a:p>
          <a:p>
            <a:pPr lvl="1" eaLnBrk="1" hangingPunct="1">
              <a:lnSpc>
                <a:spcPct val="90000"/>
              </a:lnSpc>
            </a:pPr>
            <a:r>
              <a:rPr lang="en-US" dirty="0"/>
              <a:t>Dominates the fate of rainfall</a:t>
            </a:r>
          </a:p>
          <a:p>
            <a:pPr lvl="2" eaLnBrk="1" hangingPunct="1">
              <a:lnSpc>
                <a:spcPct val="90000"/>
              </a:lnSpc>
            </a:pPr>
            <a:r>
              <a:rPr lang="en-US" dirty="0"/>
              <a:t>~ 95% in arid areas</a:t>
            </a:r>
          </a:p>
          <a:p>
            <a:pPr lvl="2" eaLnBrk="1" hangingPunct="1">
              <a:lnSpc>
                <a:spcPct val="90000"/>
              </a:lnSpc>
            </a:pPr>
            <a:r>
              <a:rPr lang="en-US" dirty="0"/>
              <a:t>~ 70% for all of North America</a:t>
            </a:r>
          </a:p>
        </p:txBody>
      </p:sp>
    </p:spTree>
    <p:extLst>
      <p:ext uri="{BB962C8B-B14F-4D97-AF65-F5344CB8AC3E}">
        <p14:creationId xmlns:p14="http://schemas.microsoft.com/office/powerpoint/2010/main" val="30684364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1371600" y="304800"/>
            <a:ext cx="6248400" cy="1143000"/>
          </a:xfrm>
        </p:spPr>
        <p:txBody>
          <a:bodyPr/>
          <a:lstStyle/>
          <a:p>
            <a:pPr eaLnBrk="1" hangingPunct="1"/>
            <a:r>
              <a:rPr lang="en-US"/>
              <a:t>Evapo-Transpiration</a:t>
            </a:r>
          </a:p>
        </p:txBody>
      </p:sp>
      <p:sp>
        <p:nvSpPr>
          <p:cNvPr id="20482" name="Rectangle 3"/>
          <p:cNvSpPr>
            <a:spLocks noGrp="1" noChangeArrowheads="1"/>
          </p:cNvSpPr>
          <p:nvPr>
            <p:ph type="body" idx="1"/>
          </p:nvPr>
        </p:nvSpPr>
        <p:spPr>
          <a:xfrm>
            <a:off x="152400" y="1295400"/>
            <a:ext cx="4953000" cy="5334000"/>
          </a:xfrm>
        </p:spPr>
        <p:txBody>
          <a:bodyPr/>
          <a:lstStyle/>
          <a:p>
            <a:pPr eaLnBrk="1" hangingPunct="1"/>
            <a:r>
              <a:rPr lang="en-US" sz="2800" dirty="0"/>
              <a:t>ET is the sum of</a:t>
            </a:r>
          </a:p>
          <a:p>
            <a:pPr lvl="1" eaLnBrk="1" hangingPunct="1"/>
            <a:r>
              <a:rPr lang="en-US" sz="2400" dirty="0"/>
              <a:t>Evaporation: physical process </a:t>
            </a:r>
          </a:p>
          <a:p>
            <a:pPr lvl="1" eaLnBrk="1" hangingPunct="1">
              <a:buFontTx/>
              <a:buNone/>
            </a:pPr>
            <a:r>
              <a:rPr lang="en-US" sz="2400" dirty="0"/>
              <a:t>	from free water</a:t>
            </a:r>
          </a:p>
          <a:p>
            <a:pPr lvl="2" eaLnBrk="1" hangingPunct="1"/>
            <a:r>
              <a:rPr lang="en-US" sz="2000" dirty="0"/>
              <a:t>Soil</a:t>
            </a:r>
          </a:p>
          <a:p>
            <a:pPr lvl="2" eaLnBrk="1" hangingPunct="1"/>
            <a:r>
              <a:rPr lang="en-US" sz="2000" dirty="0"/>
              <a:t>Plant intercepted water</a:t>
            </a:r>
          </a:p>
          <a:p>
            <a:pPr lvl="2" eaLnBrk="1" hangingPunct="1"/>
            <a:r>
              <a:rPr lang="en-US" sz="2000" dirty="0"/>
              <a:t>Lakes, wetlands, streams, oceans</a:t>
            </a:r>
          </a:p>
          <a:p>
            <a:pPr lvl="1" eaLnBrk="1" hangingPunct="1"/>
            <a:r>
              <a:rPr lang="en-US" sz="2400" dirty="0"/>
              <a:t>Transpiration: biophysical process modulated by plants (and animals)</a:t>
            </a:r>
          </a:p>
          <a:p>
            <a:pPr lvl="2" eaLnBrk="1" hangingPunct="1"/>
            <a:r>
              <a:rPr lang="en-US" sz="2000" dirty="0"/>
              <a:t>Controlled flow through leaf stomata</a:t>
            </a:r>
          </a:p>
          <a:p>
            <a:pPr lvl="2" eaLnBrk="1" hangingPunct="1"/>
            <a:r>
              <a:rPr lang="en-US" sz="2000" dirty="0"/>
              <a:t>Species, temperature and moisture dependent</a:t>
            </a:r>
          </a:p>
        </p:txBody>
      </p:sp>
      <p:pic>
        <p:nvPicPr>
          <p:cNvPr id="3624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52600"/>
            <a:ext cx="4014536"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0414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4"/>
          <p:cNvPicPr>
            <a:picLocks noChangeAspect="1" noChangeArrowheads="1"/>
          </p:cNvPicPr>
          <p:nvPr/>
        </p:nvPicPr>
        <p:blipFill>
          <a:blip r:embed="rId3"/>
          <a:srcRect/>
          <a:stretch>
            <a:fillRect/>
          </a:stretch>
        </p:blipFill>
        <p:spPr bwMode="auto">
          <a:xfrm>
            <a:off x="4648200" y="838200"/>
            <a:ext cx="3505200" cy="2970213"/>
          </a:xfrm>
          <a:prstGeom prst="rect">
            <a:avLst/>
          </a:prstGeom>
          <a:noFill/>
          <a:ln w="9525">
            <a:noFill/>
            <a:miter lim="800000"/>
            <a:headEnd/>
            <a:tailEnd/>
          </a:ln>
        </p:spPr>
      </p:pic>
      <p:pic>
        <p:nvPicPr>
          <p:cNvPr id="22530" name="Picture 15"/>
          <p:cNvPicPr>
            <a:picLocks noChangeAspect="1" noChangeArrowheads="1"/>
          </p:cNvPicPr>
          <p:nvPr/>
        </p:nvPicPr>
        <p:blipFill>
          <a:blip r:embed="rId4"/>
          <a:srcRect/>
          <a:stretch>
            <a:fillRect/>
          </a:stretch>
        </p:blipFill>
        <p:spPr bwMode="auto">
          <a:xfrm>
            <a:off x="228600" y="4038600"/>
            <a:ext cx="3581400" cy="2701925"/>
          </a:xfrm>
          <a:prstGeom prst="rect">
            <a:avLst/>
          </a:prstGeom>
          <a:noFill/>
          <a:ln w="9525">
            <a:noFill/>
            <a:miter lim="800000"/>
            <a:headEnd/>
            <a:tailEnd/>
          </a:ln>
        </p:spPr>
      </p:pic>
      <p:pic>
        <p:nvPicPr>
          <p:cNvPr id="22531" name="Picture 3" descr="solarflare1"/>
          <p:cNvPicPr>
            <a:picLocks noChangeAspect="1" noChangeArrowheads="1"/>
          </p:cNvPicPr>
          <p:nvPr/>
        </p:nvPicPr>
        <p:blipFill>
          <a:blip r:embed="rId5"/>
          <a:srcRect/>
          <a:stretch>
            <a:fillRect/>
          </a:stretch>
        </p:blipFill>
        <p:spPr bwMode="auto">
          <a:xfrm>
            <a:off x="304800" y="685800"/>
            <a:ext cx="2895600" cy="2895600"/>
          </a:xfrm>
          <a:prstGeom prst="rect">
            <a:avLst/>
          </a:prstGeom>
          <a:noFill/>
          <a:ln w="9525">
            <a:noFill/>
            <a:miter lim="800000"/>
            <a:headEnd/>
            <a:tailEnd/>
          </a:ln>
        </p:spPr>
      </p:pic>
      <p:pic>
        <p:nvPicPr>
          <p:cNvPr id="22532" name="Picture 4" descr="lpalmtreesblown"/>
          <p:cNvPicPr>
            <a:picLocks noChangeAspect="1" noChangeArrowheads="1"/>
          </p:cNvPicPr>
          <p:nvPr/>
        </p:nvPicPr>
        <p:blipFill>
          <a:blip r:embed="rId6"/>
          <a:srcRect/>
          <a:stretch>
            <a:fillRect/>
          </a:stretch>
        </p:blipFill>
        <p:spPr bwMode="auto">
          <a:xfrm>
            <a:off x="4495800" y="3886200"/>
            <a:ext cx="3886200" cy="2781300"/>
          </a:xfrm>
          <a:prstGeom prst="rect">
            <a:avLst/>
          </a:prstGeom>
          <a:noFill/>
          <a:ln w="9525">
            <a:noFill/>
            <a:miter lim="800000"/>
            <a:headEnd/>
            <a:tailEnd/>
          </a:ln>
        </p:spPr>
      </p:pic>
      <p:sp>
        <p:nvSpPr>
          <p:cNvPr id="22533" name="Text Box 6"/>
          <p:cNvSpPr txBox="1">
            <a:spLocks noChangeArrowheads="1"/>
          </p:cNvSpPr>
          <p:nvPr/>
        </p:nvSpPr>
        <p:spPr bwMode="auto">
          <a:xfrm>
            <a:off x="1828800" y="0"/>
            <a:ext cx="6172200" cy="701675"/>
          </a:xfrm>
          <a:prstGeom prst="rect">
            <a:avLst/>
          </a:prstGeom>
          <a:noFill/>
          <a:ln w="9525">
            <a:noFill/>
            <a:miter lim="800000"/>
            <a:headEnd/>
            <a:tailEnd/>
          </a:ln>
        </p:spPr>
        <p:txBody>
          <a:bodyPr>
            <a:spAutoFit/>
          </a:bodyPr>
          <a:lstStyle/>
          <a:p>
            <a:pPr marL="342900" indent="-342900" fontAlgn="base">
              <a:spcBef>
                <a:spcPct val="50000"/>
              </a:spcBef>
              <a:spcAft>
                <a:spcPct val="0"/>
              </a:spcAft>
            </a:pPr>
            <a:r>
              <a:rPr lang="en-US" sz="4000">
                <a:solidFill>
                  <a:srgbClr val="000000"/>
                </a:solidFill>
              </a:rPr>
              <a:t>Four Requirements for ET</a:t>
            </a:r>
            <a:r>
              <a:rPr lang="en-US" sz="2400">
                <a:solidFill>
                  <a:srgbClr val="000000"/>
                </a:solidFill>
              </a:rPr>
              <a:t> </a:t>
            </a:r>
            <a:r>
              <a:rPr lang="en-US">
                <a:solidFill>
                  <a:srgbClr val="000000"/>
                </a:solidFill>
              </a:rPr>
              <a:t> </a:t>
            </a:r>
          </a:p>
        </p:txBody>
      </p:sp>
      <p:sp>
        <p:nvSpPr>
          <p:cNvPr id="22534" name="Rectangle 7"/>
          <p:cNvSpPr>
            <a:spLocks noChangeArrowheads="1"/>
          </p:cNvSpPr>
          <p:nvPr/>
        </p:nvSpPr>
        <p:spPr bwMode="auto">
          <a:xfrm>
            <a:off x="404812" y="3997325"/>
            <a:ext cx="32289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3600" baseline="-25000" dirty="0">
                <a:solidFill>
                  <a:srgbClr val="FFFF00"/>
                </a:solidFill>
              </a:rPr>
              <a:t>Vapor Pressure Gradient</a:t>
            </a:r>
          </a:p>
        </p:txBody>
      </p:sp>
      <p:sp>
        <p:nvSpPr>
          <p:cNvPr id="22535" name="Rectangle 8"/>
          <p:cNvSpPr>
            <a:spLocks noChangeArrowheads="1"/>
          </p:cNvSpPr>
          <p:nvPr/>
        </p:nvSpPr>
        <p:spPr bwMode="auto">
          <a:xfrm>
            <a:off x="1219200" y="762000"/>
            <a:ext cx="1219200" cy="457200"/>
          </a:xfrm>
          <a:prstGeom prst="rect">
            <a:avLst/>
          </a:prstGeom>
          <a:noFill/>
          <a:ln w="9525">
            <a:noFill/>
            <a:miter lim="800000"/>
            <a:headEnd/>
            <a:tailEnd/>
          </a:ln>
        </p:spPr>
        <p:txBody>
          <a:bodyPr>
            <a:spAutoFit/>
          </a:bodyPr>
          <a:lstStyle/>
          <a:p>
            <a:pPr fontAlgn="base">
              <a:spcBef>
                <a:spcPct val="0"/>
              </a:spcBef>
              <a:spcAft>
                <a:spcPct val="0"/>
              </a:spcAft>
            </a:pPr>
            <a:r>
              <a:rPr lang="en-US" sz="3600" baseline="-25000">
                <a:solidFill>
                  <a:srgbClr val="FFFF00"/>
                </a:solidFill>
              </a:rPr>
              <a:t>Energy</a:t>
            </a:r>
          </a:p>
        </p:txBody>
      </p:sp>
      <p:sp>
        <p:nvSpPr>
          <p:cNvPr id="22536" name="Text Box 9"/>
          <p:cNvSpPr txBox="1">
            <a:spLocks noChangeArrowheads="1"/>
          </p:cNvSpPr>
          <p:nvPr/>
        </p:nvSpPr>
        <p:spPr bwMode="auto">
          <a:xfrm>
            <a:off x="6934200" y="3276600"/>
            <a:ext cx="1143000" cy="457200"/>
          </a:xfrm>
          <a:prstGeom prst="rect">
            <a:avLst/>
          </a:prstGeom>
          <a:noFill/>
          <a:ln w="9525">
            <a:noFill/>
            <a:miter lim="800000"/>
            <a:headEnd/>
            <a:tailEnd/>
          </a:ln>
        </p:spPr>
        <p:txBody>
          <a:bodyPr>
            <a:spAutoFit/>
          </a:bodyPr>
          <a:lstStyle/>
          <a:p>
            <a:pPr fontAlgn="base">
              <a:spcBef>
                <a:spcPct val="50000"/>
              </a:spcBef>
              <a:spcAft>
                <a:spcPct val="0"/>
              </a:spcAft>
            </a:pPr>
            <a:r>
              <a:rPr lang="en-US" sz="3600" baseline="-25000">
                <a:solidFill>
                  <a:srgbClr val="FFFF00"/>
                </a:solidFill>
              </a:rPr>
              <a:t>Water</a:t>
            </a:r>
          </a:p>
        </p:txBody>
      </p:sp>
      <p:sp>
        <p:nvSpPr>
          <p:cNvPr id="22537" name="Text Box 10"/>
          <p:cNvSpPr txBox="1">
            <a:spLocks noChangeArrowheads="1"/>
          </p:cNvSpPr>
          <p:nvPr/>
        </p:nvSpPr>
        <p:spPr bwMode="auto">
          <a:xfrm>
            <a:off x="6858000" y="4191000"/>
            <a:ext cx="1066800" cy="457200"/>
          </a:xfrm>
          <a:prstGeom prst="rect">
            <a:avLst/>
          </a:prstGeom>
          <a:noFill/>
          <a:ln w="9525">
            <a:noFill/>
            <a:miter lim="800000"/>
            <a:headEnd/>
            <a:tailEnd/>
          </a:ln>
        </p:spPr>
        <p:txBody>
          <a:bodyPr>
            <a:spAutoFit/>
          </a:bodyPr>
          <a:lstStyle/>
          <a:p>
            <a:pPr fontAlgn="base">
              <a:spcBef>
                <a:spcPct val="50000"/>
              </a:spcBef>
              <a:spcAft>
                <a:spcPct val="0"/>
              </a:spcAft>
            </a:pPr>
            <a:r>
              <a:rPr lang="en-US" sz="3600" baseline="-25000" dirty="0">
                <a:solidFill>
                  <a:srgbClr val="000000"/>
                </a:solidFill>
              </a:rPr>
              <a:t>Wind</a:t>
            </a:r>
          </a:p>
        </p:txBody>
      </p:sp>
      <p:sp>
        <p:nvSpPr>
          <p:cNvPr id="22538" name="Text Box 11"/>
          <p:cNvSpPr txBox="1">
            <a:spLocks noChangeArrowheads="1"/>
          </p:cNvSpPr>
          <p:nvPr/>
        </p:nvSpPr>
        <p:spPr bwMode="auto">
          <a:xfrm>
            <a:off x="3048000" y="3810000"/>
            <a:ext cx="457200" cy="214313"/>
          </a:xfrm>
          <a:prstGeom prst="rect">
            <a:avLst/>
          </a:prstGeom>
          <a:noFill/>
          <a:ln w="9525">
            <a:noFill/>
            <a:miter lim="800000"/>
            <a:headEnd/>
            <a:tailEnd/>
          </a:ln>
        </p:spPr>
        <p:txBody>
          <a:bodyPr>
            <a:spAutoFit/>
          </a:bodyPr>
          <a:lstStyle/>
          <a:p>
            <a:pPr fontAlgn="base">
              <a:spcBef>
                <a:spcPct val="50000"/>
              </a:spcBef>
              <a:spcAft>
                <a:spcPct val="0"/>
              </a:spcAft>
            </a:pPr>
            <a:r>
              <a:rPr lang="en-US" sz="1200" baseline="-25000">
                <a:solidFill>
                  <a:srgbClr val="FFFFFF"/>
                </a:solidFill>
              </a:rPr>
              <a:t>NP</a:t>
            </a:r>
          </a:p>
        </p:txBody>
      </p:sp>
      <p:sp>
        <p:nvSpPr>
          <p:cNvPr id="22540" name="Text Box 13"/>
          <p:cNvSpPr txBox="1">
            <a:spLocks noChangeArrowheads="1"/>
          </p:cNvSpPr>
          <p:nvPr/>
        </p:nvSpPr>
        <p:spPr bwMode="auto">
          <a:xfrm>
            <a:off x="3505200" y="6597650"/>
            <a:ext cx="533400" cy="260350"/>
          </a:xfrm>
          <a:prstGeom prst="rect">
            <a:avLst/>
          </a:prstGeom>
          <a:noFill/>
          <a:ln w="9525">
            <a:noFill/>
            <a:miter lim="800000"/>
            <a:headEnd/>
            <a:tailEnd/>
          </a:ln>
        </p:spPr>
        <p:txBody>
          <a:bodyPr>
            <a:spAutoFit/>
          </a:bodyPr>
          <a:lstStyle/>
          <a:p>
            <a:pPr fontAlgn="base">
              <a:spcBef>
                <a:spcPct val="50000"/>
              </a:spcBef>
              <a:spcAft>
                <a:spcPct val="0"/>
              </a:spcAft>
            </a:pPr>
            <a:r>
              <a:rPr lang="en-US" sz="1600" baseline="-25000">
                <a:solidFill>
                  <a:srgbClr val="FFFFFF"/>
                </a:solidFill>
              </a:rPr>
              <a:t>TP</a:t>
            </a:r>
          </a:p>
        </p:txBody>
      </p:sp>
    </p:spTree>
    <p:extLst>
      <p:ext uri="{BB962C8B-B14F-4D97-AF65-F5344CB8AC3E}">
        <p14:creationId xmlns:p14="http://schemas.microsoft.com/office/powerpoint/2010/main" val="1629107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Text Box 3"/>
          <p:cNvSpPr txBox="1">
            <a:spLocks noChangeArrowheads="1"/>
          </p:cNvSpPr>
          <p:nvPr/>
        </p:nvSpPr>
        <p:spPr bwMode="auto">
          <a:xfrm>
            <a:off x="228600" y="-46038"/>
            <a:ext cx="8686800" cy="579438"/>
          </a:xfrm>
          <a:prstGeom prst="rect">
            <a:avLst/>
          </a:prstGeom>
          <a:noFill/>
          <a:ln w="9525">
            <a:noFill/>
            <a:miter lim="800000"/>
            <a:headEnd/>
            <a:tailEnd/>
          </a:ln>
        </p:spPr>
        <p:txBody>
          <a:bodyPr>
            <a:spAutoFit/>
          </a:bodyPr>
          <a:lstStyle/>
          <a:p>
            <a:pPr fontAlgn="base">
              <a:spcBef>
                <a:spcPct val="50000"/>
              </a:spcBef>
              <a:spcAft>
                <a:spcPct val="0"/>
              </a:spcAft>
            </a:pPr>
            <a:r>
              <a:rPr lang="en-US" sz="3200">
                <a:solidFill>
                  <a:srgbClr val="FFFFFF"/>
                </a:solidFill>
              </a:rPr>
              <a:t>Evapotranspiration has Multiple Components</a:t>
            </a:r>
          </a:p>
        </p:txBody>
      </p:sp>
      <p:pic>
        <p:nvPicPr>
          <p:cNvPr id="389122" name="Picture 4"/>
          <p:cNvPicPr>
            <a:picLocks noChangeAspect="1" noChangeArrowheads="1"/>
          </p:cNvPicPr>
          <p:nvPr/>
        </p:nvPicPr>
        <p:blipFill>
          <a:blip r:embed="rId3"/>
          <a:srcRect/>
          <a:stretch>
            <a:fillRect/>
          </a:stretch>
        </p:blipFill>
        <p:spPr bwMode="auto">
          <a:xfrm>
            <a:off x="304800" y="685800"/>
            <a:ext cx="8458200" cy="5629275"/>
          </a:xfrm>
          <a:prstGeom prst="rect">
            <a:avLst/>
          </a:prstGeom>
          <a:noFill/>
          <a:ln w="9525">
            <a:noFill/>
            <a:miter lim="800000"/>
            <a:headEnd/>
            <a:tailEnd/>
          </a:ln>
        </p:spPr>
      </p:pic>
    </p:spTree>
    <p:extLst>
      <p:ext uri="{BB962C8B-B14F-4D97-AF65-F5344CB8AC3E}">
        <p14:creationId xmlns:p14="http://schemas.microsoft.com/office/powerpoint/2010/main" val="2018986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Transpiration (</a:t>
            </a:r>
            <a:r>
              <a:rPr lang="en-US" dirty="0" err="1"/>
              <a:t>Dingman</a:t>
            </a:r>
            <a:r>
              <a:rPr lang="en-US" dirty="0"/>
              <a:t> P 294)</a:t>
            </a:r>
          </a:p>
        </p:txBody>
      </p:sp>
      <p:sp>
        <p:nvSpPr>
          <p:cNvPr id="7" name="Content Placeholder 6"/>
          <p:cNvSpPr>
            <a:spLocks noGrp="1"/>
          </p:cNvSpPr>
          <p:nvPr>
            <p:ph sz="half" idx="1"/>
          </p:nvPr>
        </p:nvSpPr>
        <p:spPr>
          <a:xfrm>
            <a:off x="304800" y="1600200"/>
            <a:ext cx="4038600" cy="4525963"/>
          </a:xfrm>
        </p:spPr>
        <p:txBody>
          <a:bodyPr>
            <a:normAutofit fontScale="92500" lnSpcReduction="20000"/>
          </a:bodyPr>
          <a:lstStyle/>
          <a:p>
            <a:r>
              <a:rPr lang="en-US" dirty="0"/>
              <a:t>Absorption of soil water by roots</a:t>
            </a:r>
          </a:p>
          <a:p>
            <a:r>
              <a:rPr lang="en-US" dirty="0"/>
              <a:t>Translocation through plant vascular system</a:t>
            </a:r>
          </a:p>
          <a:p>
            <a:r>
              <a:rPr lang="en-US" dirty="0"/>
              <a:t>Stomata open to take in CO</a:t>
            </a:r>
            <a:r>
              <a:rPr lang="en-US" baseline="-25000" dirty="0"/>
              <a:t>2</a:t>
            </a:r>
            <a:r>
              <a:rPr lang="en-US" dirty="0"/>
              <a:t> for photosynthesis and water is lost by transpiration</a:t>
            </a:r>
          </a:p>
          <a:p>
            <a:r>
              <a:rPr lang="en-US" dirty="0"/>
              <a:t>Plants control stomata openings to regulate photosynthesis and transpiration </a:t>
            </a:r>
          </a:p>
        </p:txBody>
      </p:sp>
      <p:pic>
        <p:nvPicPr>
          <p:cNvPr id="2050" name="Picture 2" descr="http://www.trunity.net/files/215001_215100/215083/transpiration-pull-c-la-462.jpg"/>
          <p:cNvPicPr>
            <a:picLocks noChangeAspect="1" noChangeArrowheads="1"/>
          </p:cNvPicPr>
          <p:nvPr/>
        </p:nvPicPr>
        <p:blipFill rotWithShape="1">
          <a:blip r:embed="rId2">
            <a:extLst>
              <a:ext uri="{28A0092B-C50C-407E-A947-70E740481C1C}">
                <a14:useLocalDpi xmlns:a14="http://schemas.microsoft.com/office/drawing/2010/main" val="0"/>
              </a:ext>
            </a:extLst>
          </a:blip>
          <a:srcRect t="4738"/>
          <a:stretch/>
        </p:blipFill>
        <p:spPr bwMode="auto">
          <a:xfrm>
            <a:off x="4953000" y="1205570"/>
            <a:ext cx="3712463" cy="52653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24401" y="6480048"/>
            <a:ext cx="4419599" cy="246221"/>
          </a:xfrm>
          <a:prstGeom prst="rect">
            <a:avLst/>
          </a:prstGeom>
        </p:spPr>
        <p:txBody>
          <a:bodyPr wrap="square">
            <a:spAutoFit/>
          </a:bodyPr>
          <a:lstStyle/>
          <a:p>
            <a:r>
              <a:rPr lang="en-US" sz="1000" dirty="0">
                <a:solidFill>
                  <a:prstClr val="white">
                    <a:lumMod val="50000"/>
                  </a:prstClr>
                </a:solidFill>
              </a:rPr>
              <a:t>from http://www.trunity.net/envsciClone/articles/view/177351/?topic=81575</a:t>
            </a:r>
          </a:p>
        </p:txBody>
      </p:sp>
    </p:spTree>
    <p:extLst>
      <p:ext uri="{BB962C8B-B14F-4D97-AF65-F5344CB8AC3E}">
        <p14:creationId xmlns:p14="http://schemas.microsoft.com/office/powerpoint/2010/main" val="36144429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Title 1"/>
          <p:cNvSpPr>
            <a:spLocks noGrp="1"/>
          </p:cNvSpPr>
          <p:nvPr>
            <p:ph type="title"/>
          </p:nvPr>
        </p:nvSpPr>
        <p:spPr/>
        <p:txBody>
          <a:bodyPr/>
          <a:lstStyle/>
          <a:p>
            <a:pPr eaLnBrk="1" hangingPunct="1"/>
            <a:r>
              <a:rPr lang="en-US"/>
              <a:t>Transpiration</a:t>
            </a:r>
          </a:p>
        </p:txBody>
      </p:sp>
      <p:sp>
        <p:nvSpPr>
          <p:cNvPr id="393218" name="Content Placeholder 2"/>
          <p:cNvSpPr>
            <a:spLocks noGrp="1"/>
          </p:cNvSpPr>
          <p:nvPr>
            <p:ph idx="1"/>
          </p:nvPr>
        </p:nvSpPr>
        <p:spPr>
          <a:xfrm>
            <a:off x="457200" y="1219200"/>
            <a:ext cx="8229600" cy="4525963"/>
          </a:xfrm>
        </p:spPr>
        <p:txBody>
          <a:bodyPr/>
          <a:lstStyle/>
          <a:p>
            <a:pPr eaLnBrk="1" hangingPunct="1"/>
            <a:r>
              <a:rPr lang="en-US"/>
              <a:t>Plant mediated </a:t>
            </a:r>
            <a:r>
              <a:rPr lang="en-US" u="sng"/>
              <a:t>diffusion</a:t>
            </a:r>
            <a:r>
              <a:rPr lang="en-US"/>
              <a:t> of soil water to atmosphere</a:t>
            </a:r>
          </a:p>
          <a:p>
            <a:pPr lvl="1" eaLnBrk="1" hangingPunct="1"/>
            <a:r>
              <a:rPr lang="en-US"/>
              <a:t>Soil-Plant-Atmosphere Continuum (SPAC)</a:t>
            </a:r>
          </a:p>
        </p:txBody>
      </p:sp>
      <p:grpSp>
        <p:nvGrpSpPr>
          <p:cNvPr id="4" name="Group 4"/>
          <p:cNvGrpSpPr>
            <a:grpSpLocks/>
          </p:cNvGrpSpPr>
          <p:nvPr/>
        </p:nvGrpSpPr>
        <p:grpSpPr bwMode="auto">
          <a:xfrm>
            <a:off x="4800600" y="2904067"/>
            <a:ext cx="3505200" cy="3725333"/>
            <a:chOff x="2640" y="384"/>
            <a:chExt cx="2544" cy="3670"/>
          </a:xfrm>
          <a:noFill/>
        </p:grpSpPr>
        <p:grpSp>
          <p:nvGrpSpPr>
            <p:cNvPr id="5" name="Group 5"/>
            <p:cNvGrpSpPr>
              <a:grpSpLocks/>
            </p:cNvGrpSpPr>
            <p:nvPr/>
          </p:nvGrpSpPr>
          <p:grpSpPr bwMode="auto">
            <a:xfrm>
              <a:off x="2640" y="384"/>
              <a:ext cx="2544" cy="2640"/>
              <a:chOff x="2640" y="384"/>
              <a:chExt cx="2544" cy="2640"/>
            </a:xfrm>
            <a:grpFill/>
          </p:grpSpPr>
          <p:grpSp>
            <p:nvGrpSpPr>
              <p:cNvPr id="7" name="Group 6"/>
              <p:cNvGrpSpPr>
                <a:grpSpLocks/>
              </p:cNvGrpSpPr>
              <p:nvPr/>
            </p:nvGrpSpPr>
            <p:grpSpPr bwMode="auto">
              <a:xfrm>
                <a:off x="2640" y="384"/>
                <a:ext cx="2544" cy="2064"/>
                <a:chOff x="2640" y="384"/>
                <a:chExt cx="2544" cy="2064"/>
              </a:xfrm>
              <a:grpFill/>
            </p:grpSpPr>
            <p:pic>
              <p:nvPicPr>
                <p:cNvPr id="10" name="Picture 7" descr="Hales sunflower leaf"/>
                <p:cNvPicPr>
                  <a:picLocks noChangeAspect="1" noChangeArrowheads="1"/>
                </p:cNvPicPr>
                <p:nvPr/>
              </p:nvPicPr>
              <p:blipFill>
                <a:blip r:embed="rId3" cstate="email"/>
                <a:stretch>
                  <a:fillRect/>
                </a:stretch>
              </p:blipFill>
              <p:spPr bwMode="auto">
                <a:xfrm>
                  <a:off x="2640" y="384"/>
                  <a:ext cx="2544" cy="1651"/>
                </a:xfrm>
                <a:prstGeom prst="rect">
                  <a:avLst/>
                </a:prstGeom>
                <a:blipFill>
                  <a:blip r:embed="rId4" cstate="email"/>
                  <a:tile tx="0" ty="0" sx="100000" sy="100000" flip="none" algn="tl"/>
                </a:blipFill>
                <a:ln>
                  <a:noFill/>
                </a:ln>
              </p:spPr>
            </p:pic>
            <p:sp>
              <p:nvSpPr>
                <p:cNvPr id="11" name="Rectangle 8"/>
                <p:cNvSpPr>
                  <a:spLocks noChangeArrowheads="1"/>
                </p:cNvSpPr>
                <p:nvPr/>
              </p:nvSpPr>
              <p:spPr bwMode="auto">
                <a:xfrm>
                  <a:off x="2640" y="384"/>
                  <a:ext cx="2544" cy="1632"/>
                </a:xfrm>
                <a:prstGeom prst="rect">
                  <a:avLst/>
                </a:prstGeom>
                <a:grpFill/>
                <a:ln w="38100">
                  <a:solidFill>
                    <a:schemeClr val="tx1"/>
                  </a:solid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2" name="Line 12"/>
                <p:cNvSpPr>
                  <a:spLocks noChangeShapeType="1"/>
                </p:cNvSpPr>
                <p:nvPr/>
              </p:nvSpPr>
              <p:spPr bwMode="auto">
                <a:xfrm flipV="1">
                  <a:off x="3216" y="1728"/>
                  <a:ext cx="384" cy="720"/>
                </a:xfrm>
                <a:prstGeom prst="line">
                  <a:avLst/>
                </a:prstGeom>
                <a:grpFill/>
                <a:ln w="63500">
                  <a:solidFill>
                    <a:schemeClr val="tx1"/>
                  </a:solidFill>
                  <a:round/>
                  <a:headEnd/>
                  <a:tailEnd type="stealth" w="lg" len="lg"/>
                </a:ln>
                <a:effectLst/>
              </p:spPr>
              <p:txBody>
                <a:bodyPr wrap="none" anchor="ctr"/>
                <a:lstStyle/>
                <a:p>
                  <a:pPr fontAlgn="base">
                    <a:spcBef>
                      <a:spcPct val="0"/>
                    </a:spcBef>
                    <a:spcAft>
                      <a:spcPct val="0"/>
                    </a:spcAft>
                    <a:defRPr/>
                  </a:pPr>
                  <a:endParaRPr lang="en-US">
                    <a:solidFill>
                      <a:srgbClr val="000000"/>
                    </a:solidFill>
                  </a:endParaRPr>
                </a:p>
              </p:txBody>
            </p:sp>
            <p:sp>
              <p:nvSpPr>
                <p:cNvPr id="13" name="Line 13"/>
                <p:cNvSpPr>
                  <a:spLocks noChangeShapeType="1"/>
                </p:cNvSpPr>
                <p:nvPr/>
              </p:nvSpPr>
              <p:spPr bwMode="auto">
                <a:xfrm>
                  <a:off x="3888" y="1728"/>
                  <a:ext cx="384" cy="720"/>
                </a:xfrm>
                <a:prstGeom prst="line">
                  <a:avLst/>
                </a:prstGeom>
                <a:grpFill/>
                <a:ln w="63500">
                  <a:solidFill>
                    <a:schemeClr val="tx1"/>
                  </a:solidFill>
                  <a:round/>
                  <a:headEnd/>
                  <a:tailEnd type="stealth" w="lg" len="lg"/>
                </a:ln>
                <a:effectLst/>
              </p:spPr>
              <p:txBody>
                <a:bodyPr wrap="none" anchor="ctr"/>
                <a:lstStyle/>
                <a:p>
                  <a:pPr fontAlgn="base">
                    <a:spcBef>
                      <a:spcPct val="0"/>
                    </a:spcBef>
                    <a:spcAft>
                      <a:spcPct val="0"/>
                    </a:spcAft>
                    <a:defRPr/>
                  </a:pPr>
                  <a:endParaRPr lang="en-US">
                    <a:solidFill>
                      <a:srgbClr val="000000"/>
                    </a:solidFill>
                  </a:endParaRPr>
                </a:p>
              </p:txBody>
            </p:sp>
          </p:grpSp>
          <p:sp>
            <p:nvSpPr>
              <p:cNvPr id="8" name="Text Box 14"/>
              <p:cNvSpPr txBox="1">
                <a:spLocks noChangeArrowheads="1"/>
              </p:cNvSpPr>
              <p:nvPr/>
            </p:nvSpPr>
            <p:spPr bwMode="auto">
              <a:xfrm>
                <a:off x="2736" y="2448"/>
                <a:ext cx="590" cy="576"/>
              </a:xfrm>
              <a:prstGeom prst="rect">
                <a:avLst/>
              </a:prstGeom>
              <a:grpFill/>
              <a:ln w="9525">
                <a:noFill/>
                <a:miter lim="800000"/>
                <a:headEnd/>
                <a:tailEnd/>
              </a:ln>
              <a:effectLst/>
            </p:spPr>
            <p:txBody>
              <a:bodyPr wrap="none">
                <a:spAutoFit/>
              </a:bodyPr>
              <a:lstStyle/>
              <a:p>
                <a:pPr eaLnBrk="0" fontAlgn="base" hangingPunct="0">
                  <a:spcBef>
                    <a:spcPct val="0"/>
                  </a:spcBef>
                  <a:spcAft>
                    <a:spcPct val="0"/>
                  </a:spcAft>
                  <a:defRPr/>
                </a:pPr>
                <a:r>
                  <a:rPr lang="en-US" sz="3200" dirty="0">
                    <a:solidFill>
                      <a:srgbClr val="000000"/>
                    </a:solidFill>
                    <a:cs typeface="Times New Roman" pitchFamily="18" charset="0"/>
                  </a:rPr>
                  <a:t>CO</a:t>
                </a:r>
                <a:r>
                  <a:rPr lang="en-US" sz="3200" baseline="-25000" dirty="0">
                    <a:solidFill>
                      <a:srgbClr val="000000"/>
                    </a:solidFill>
                    <a:cs typeface="Times New Roman" pitchFamily="18" charset="0"/>
                  </a:rPr>
                  <a:t>2</a:t>
                </a:r>
                <a:endParaRPr lang="en-US" sz="3200" dirty="0">
                  <a:solidFill>
                    <a:srgbClr val="000000"/>
                  </a:solidFill>
                  <a:cs typeface="Times New Roman" pitchFamily="18" charset="0"/>
                </a:endParaRPr>
              </a:p>
            </p:txBody>
          </p:sp>
          <p:sp>
            <p:nvSpPr>
              <p:cNvPr id="9" name="Text Box 15"/>
              <p:cNvSpPr txBox="1">
                <a:spLocks noChangeArrowheads="1"/>
              </p:cNvSpPr>
              <p:nvPr/>
            </p:nvSpPr>
            <p:spPr bwMode="auto">
              <a:xfrm>
                <a:off x="4331" y="2448"/>
                <a:ext cx="625" cy="576"/>
              </a:xfrm>
              <a:prstGeom prst="rect">
                <a:avLst/>
              </a:prstGeom>
              <a:grpFill/>
              <a:ln w="9525">
                <a:noFill/>
                <a:miter lim="800000"/>
                <a:headEnd/>
                <a:tailEnd/>
              </a:ln>
              <a:effectLst/>
            </p:spPr>
            <p:txBody>
              <a:bodyPr wrap="none">
                <a:spAutoFit/>
              </a:bodyPr>
              <a:lstStyle/>
              <a:p>
                <a:pPr eaLnBrk="0" fontAlgn="base" hangingPunct="0">
                  <a:spcBef>
                    <a:spcPct val="0"/>
                  </a:spcBef>
                  <a:spcAft>
                    <a:spcPct val="0"/>
                  </a:spcAft>
                  <a:defRPr/>
                </a:pPr>
                <a:r>
                  <a:rPr lang="en-US" sz="3200" b="1" dirty="0">
                    <a:solidFill>
                      <a:srgbClr val="4C1DE1"/>
                    </a:solidFill>
                    <a:cs typeface="Times New Roman" pitchFamily="18" charset="0"/>
                  </a:rPr>
                  <a:t>H</a:t>
                </a:r>
                <a:r>
                  <a:rPr lang="en-US" sz="3200" b="1" baseline="-25000" dirty="0">
                    <a:solidFill>
                      <a:srgbClr val="4C1DE1"/>
                    </a:solidFill>
                    <a:cs typeface="Times New Roman" pitchFamily="18" charset="0"/>
                  </a:rPr>
                  <a:t>2</a:t>
                </a:r>
                <a:r>
                  <a:rPr lang="en-US" sz="3200" b="1" dirty="0">
                    <a:solidFill>
                      <a:srgbClr val="4C1DE1"/>
                    </a:solidFill>
                    <a:cs typeface="Times New Roman" pitchFamily="18" charset="0"/>
                  </a:rPr>
                  <a:t>O</a:t>
                </a:r>
              </a:p>
            </p:txBody>
          </p:sp>
        </p:grpSp>
        <p:sp>
          <p:nvSpPr>
            <p:cNvPr id="6" name="Text Box 16"/>
            <p:cNvSpPr txBox="1">
              <a:spLocks noChangeArrowheads="1"/>
            </p:cNvSpPr>
            <p:nvPr/>
          </p:nvSpPr>
          <p:spPr bwMode="auto">
            <a:xfrm>
              <a:off x="3216" y="3053"/>
              <a:ext cx="1685" cy="1001"/>
            </a:xfrm>
            <a:prstGeom prst="rect">
              <a:avLst/>
            </a:prstGeom>
            <a:grpFill/>
            <a:ln w="9525">
              <a:noFill/>
              <a:miter lim="800000"/>
              <a:headEnd/>
              <a:tailEnd/>
            </a:ln>
            <a:effectLst/>
          </p:spPr>
          <p:txBody>
            <a:bodyPr wrap="none">
              <a:spAutoFit/>
            </a:bodyPr>
            <a:lstStyle/>
            <a:p>
              <a:pPr eaLnBrk="0" fontAlgn="base" hangingPunct="0">
                <a:spcBef>
                  <a:spcPct val="0"/>
                </a:spcBef>
                <a:spcAft>
                  <a:spcPct val="0"/>
                </a:spcAft>
                <a:defRPr/>
              </a:pPr>
              <a:r>
                <a:rPr lang="en-US" sz="6000" dirty="0">
                  <a:solidFill>
                    <a:srgbClr val="000000"/>
                  </a:solidFill>
                  <a:cs typeface="Times New Roman" pitchFamily="18" charset="0"/>
                </a:rPr>
                <a:t>1 : </a:t>
              </a:r>
              <a:r>
                <a:rPr lang="en-US" sz="6000" b="1" dirty="0">
                  <a:solidFill>
                    <a:srgbClr val="4C1DE1"/>
                  </a:solidFill>
                  <a:cs typeface="Times New Roman" pitchFamily="18" charset="0"/>
                </a:rPr>
                <a:t>300</a:t>
              </a:r>
              <a:endParaRPr lang="en-US" sz="4000" b="1" dirty="0">
                <a:solidFill>
                  <a:srgbClr val="4C1DE1"/>
                </a:solidFill>
                <a:cs typeface="Times New Roman" pitchFamily="18" charset="0"/>
              </a:endParaRPr>
            </a:p>
          </p:txBody>
        </p:sp>
      </p:grpSp>
      <p:sp>
        <p:nvSpPr>
          <p:cNvPr id="393220" name="TextBox 15"/>
          <p:cNvSpPr txBox="1">
            <a:spLocks noChangeArrowheads="1"/>
          </p:cNvSpPr>
          <p:nvPr/>
        </p:nvSpPr>
        <p:spPr bwMode="auto">
          <a:xfrm>
            <a:off x="152400" y="2819400"/>
            <a:ext cx="4114800" cy="3970338"/>
          </a:xfrm>
          <a:prstGeom prst="rect">
            <a:avLst/>
          </a:prstGeom>
          <a:noFill/>
          <a:ln w="9525">
            <a:noFill/>
            <a:miter lim="800000"/>
            <a:headEnd/>
            <a:tailEnd/>
          </a:ln>
        </p:spPr>
        <p:txBody>
          <a:bodyPr>
            <a:spAutoFit/>
          </a:bodyPr>
          <a:lstStyle/>
          <a:p>
            <a:pPr fontAlgn="base">
              <a:spcBef>
                <a:spcPct val="0"/>
              </a:spcBef>
              <a:spcAft>
                <a:spcPct val="0"/>
              </a:spcAft>
            </a:pPr>
            <a:endParaRPr lang="en-US" dirty="0">
              <a:solidFill>
                <a:srgbClr val="000000"/>
              </a:solidFill>
            </a:endParaRPr>
          </a:p>
          <a:p>
            <a:pPr fontAlgn="base">
              <a:spcBef>
                <a:spcPct val="0"/>
              </a:spcBef>
              <a:spcAft>
                <a:spcPct val="0"/>
              </a:spcAft>
              <a:buFontTx/>
              <a:buBlip>
                <a:blip r:embed="rId5"/>
              </a:buBlip>
            </a:pPr>
            <a:r>
              <a:rPr lang="en-US" dirty="0">
                <a:solidFill>
                  <a:srgbClr val="000000"/>
                </a:solidFill>
              </a:rPr>
              <a:t> Transpiration and productivity are tightly coupled</a:t>
            </a:r>
          </a:p>
          <a:p>
            <a:pPr fontAlgn="base">
              <a:spcBef>
                <a:spcPct val="0"/>
              </a:spcBef>
              <a:spcAft>
                <a:spcPct val="0"/>
              </a:spcAft>
            </a:pPr>
            <a:endParaRPr lang="en-US" dirty="0">
              <a:solidFill>
                <a:srgbClr val="000000"/>
              </a:solidFill>
            </a:endParaRPr>
          </a:p>
          <a:p>
            <a:pPr fontAlgn="base">
              <a:spcBef>
                <a:spcPct val="0"/>
              </a:spcBef>
              <a:spcAft>
                <a:spcPct val="0"/>
              </a:spcAft>
              <a:buFontTx/>
              <a:buBlip>
                <a:blip r:embed="rId5"/>
              </a:buBlip>
            </a:pPr>
            <a:r>
              <a:rPr lang="en-US" dirty="0">
                <a:solidFill>
                  <a:srgbClr val="000000"/>
                </a:solidFill>
              </a:rPr>
              <a:t> Transpiration is the primary leaf cooling mechanism under high radiation</a:t>
            </a:r>
          </a:p>
          <a:p>
            <a:pPr fontAlgn="base">
              <a:spcBef>
                <a:spcPct val="0"/>
              </a:spcBef>
              <a:spcAft>
                <a:spcPct val="0"/>
              </a:spcAft>
            </a:pPr>
            <a:endParaRPr lang="en-US" dirty="0">
              <a:solidFill>
                <a:srgbClr val="000000"/>
              </a:solidFill>
            </a:endParaRPr>
          </a:p>
          <a:p>
            <a:pPr fontAlgn="base">
              <a:spcBef>
                <a:spcPct val="0"/>
              </a:spcBef>
              <a:spcAft>
                <a:spcPct val="0"/>
              </a:spcAft>
              <a:buFontTx/>
              <a:buBlip>
                <a:blip r:embed="rId5"/>
              </a:buBlip>
            </a:pPr>
            <a:r>
              <a:rPr lang="en-US" dirty="0">
                <a:solidFill>
                  <a:srgbClr val="000000"/>
                </a:solidFill>
              </a:rPr>
              <a:t> Provides a pathway for nutrient uptake and matrix for chemical reactions</a:t>
            </a:r>
          </a:p>
          <a:p>
            <a:pPr fontAlgn="base">
              <a:spcBef>
                <a:spcPct val="0"/>
              </a:spcBef>
              <a:spcAft>
                <a:spcPct val="0"/>
              </a:spcAft>
              <a:buFontTx/>
              <a:buBlip>
                <a:blip r:embed="rId5"/>
              </a:buBlip>
            </a:pPr>
            <a:endParaRPr lang="en-US" dirty="0">
              <a:solidFill>
                <a:srgbClr val="000000"/>
              </a:solidFill>
            </a:endParaRPr>
          </a:p>
          <a:p>
            <a:pPr fontAlgn="base">
              <a:spcBef>
                <a:spcPct val="0"/>
              </a:spcBef>
              <a:spcAft>
                <a:spcPct val="0"/>
              </a:spcAft>
              <a:buFontTx/>
              <a:buBlip>
                <a:blip r:embed="rId5"/>
              </a:buBlip>
            </a:pPr>
            <a:r>
              <a:rPr lang="en-US" dirty="0">
                <a:solidFill>
                  <a:srgbClr val="000000"/>
                </a:solidFill>
              </a:rPr>
              <a:t>Worldwide, water limitations are more important than any other limitation to plant productivity</a:t>
            </a:r>
          </a:p>
          <a:p>
            <a:pPr fontAlgn="base">
              <a:spcBef>
                <a:spcPct val="0"/>
              </a:spcBef>
              <a:spcAft>
                <a:spcPct val="0"/>
              </a:spcAft>
              <a:buFontTx/>
              <a:buBlip>
                <a:blip r:embed="rId5"/>
              </a:buBlip>
            </a:pPr>
            <a:endParaRPr lang="en-US" dirty="0">
              <a:solidFill>
                <a:srgbClr val="000000"/>
              </a:solidFill>
            </a:endParaRPr>
          </a:p>
        </p:txBody>
      </p:sp>
    </p:spTree>
    <p:extLst>
      <p:ext uri="{BB962C8B-B14F-4D97-AF65-F5344CB8AC3E}">
        <p14:creationId xmlns:p14="http://schemas.microsoft.com/office/powerpoint/2010/main" val="33648394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66253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Title 1"/>
          <p:cNvSpPr>
            <a:spLocks noGrp="1"/>
          </p:cNvSpPr>
          <p:nvPr>
            <p:ph type="title"/>
          </p:nvPr>
        </p:nvSpPr>
        <p:spPr>
          <a:xfrm>
            <a:off x="304800" y="274638"/>
            <a:ext cx="8382000" cy="1143000"/>
          </a:xfrm>
        </p:spPr>
        <p:txBody>
          <a:bodyPr/>
          <a:lstStyle/>
          <a:p>
            <a:pPr eaLnBrk="1" hangingPunct="1"/>
            <a:r>
              <a:rPr lang="en-US"/>
              <a:t>Total System ET – Ordered Process</a:t>
            </a:r>
          </a:p>
        </p:txBody>
      </p:sp>
      <p:sp>
        <p:nvSpPr>
          <p:cNvPr id="387074" name="Content Placeholder 2"/>
          <p:cNvSpPr>
            <a:spLocks noGrp="1"/>
          </p:cNvSpPr>
          <p:nvPr>
            <p:ph idx="1"/>
          </p:nvPr>
        </p:nvSpPr>
        <p:spPr/>
        <p:txBody>
          <a:bodyPr/>
          <a:lstStyle/>
          <a:p>
            <a:pPr eaLnBrk="1" hangingPunct="1"/>
            <a:r>
              <a:rPr lang="en-US"/>
              <a:t>Intercepted Water </a:t>
            </a:r>
            <a:r>
              <a:rPr lang="en-US">
                <a:sym typeface="Symbol" pitchFamily="18" charset="2"/>
              </a:rPr>
              <a:t> Transpiration  Surface Water  Soil Water </a:t>
            </a:r>
          </a:p>
          <a:p>
            <a:pPr eaLnBrk="1" hangingPunct="1"/>
            <a:r>
              <a:rPr lang="en-US"/>
              <a:t>Why?</a:t>
            </a:r>
          </a:p>
          <a:p>
            <a:pPr eaLnBrk="1" hangingPunct="1"/>
            <a:r>
              <a:rPr lang="en-US"/>
              <a:t>Implications for:</a:t>
            </a:r>
          </a:p>
          <a:p>
            <a:pPr lvl="1" eaLnBrk="1" hangingPunct="1"/>
            <a:r>
              <a:rPr lang="en-US"/>
              <a:t>Cloud forests</a:t>
            </a:r>
          </a:p>
          <a:p>
            <a:pPr lvl="1" eaLnBrk="1" hangingPunct="1"/>
            <a:r>
              <a:rPr lang="en-US"/>
              <a:t>Understory vegetation in wetlands</a:t>
            </a:r>
          </a:p>
          <a:p>
            <a:pPr lvl="1" eaLnBrk="1" hangingPunct="1"/>
            <a:r>
              <a:rPr lang="en-US"/>
              <a:t>Deep rooted arid ecosystems</a:t>
            </a:r>
          </a:p>
        </p:txBody>
      </p:sp>
    </p:spTree>
    <p:extLst>
      <p:ext uri="{BB962C8B-B14F-4D97-AF65-F5344CB8AC3E}">
        <p14:creationId xmlns:p14="http://schemas.microsoft.com/office/powerpoint/2010/main" val="2479507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Office Theme">
  <a:themeElements>
    <a:clrScheme name="CustomDGT">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ustomDGT">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themeOverride>
</file>

<file path=docProps/app.xml><?xml version="1.0" encoding="utf-8"?>
<Properties xmlns="http://schemas.openxmlformats.org/officeDocument/2006/extended-properties" xmlns:vt="http://schemas.openxmlformats.org/officeDocument/2006/docPropsVTypes">
  <TotalTime>17108</TotalTime>
  <Words>5676</Words>
  <Application>Microsoft Office PowerPoint</Application>
  <PresentationFormat>On-screen Show (4:3)</PresentationFormat>
  <Paragraphs>773</Paragraphs>
  <Slides>135</Slides>
  <Notes>68</Notes>
  <HiddenSlides>0</HiddenSlides>
  <MMClips>0</MMClips>
  <ScaleCrop>false</ScaleCrop>
  <HeadingPairs>
    <vt:vector size="8" baseType="variant">
      <vt:variant>
        <vt:lpstr>Fonts Used</vt:lpstr>
      </vt:variant>
      <vt:variant>
        <vt:i4>8</vt:i4>
      </vt:variant>
      <vt:variant>
        <vt:lpstr>Theme</vt:lpstr>
      </vt:variant>
      <vt:variant>
        <vt:i4>16</vt:i4>
      </vt:variant>
      <vt:variant>
        <vt:lpstr>Embedded OLE Servers</vt:lpstr>
      </vt:variant>
      <vt:variant>
        <vt:i4>3</vt:i4>
      </vt:variant>
      <vt:variant>
        <vt:lpstr>Slide Titles</vt:lpstr>
      </vt:variant>
      <vt:variant>
        <vt:i4>135</vt:i4>
      </vt:variant>
    </vt:vector>
  </HeadingPairs>
  <TitlesOfParts>
    <vt:vector size="162" baseType="lpstr">
      <vt:lpstr>Arial</vt:lpstr>
      <vt:lpstr>Calibri</vt:lpstr>
      <vt:lpstr>Cambria</vt:lpstr>
      <vt:lpstr>Cambria Math</vt:lpstr>
      <vt:lpstr>Symbol</vt:lpstr>
      <vt:lpstr>Times</vt:lpstr>
      <vt:lpstr>Times New Roman</vt:lpstr>
      <vt:lpstr>Wingdings</vt:lpstr>
      <vt:lpstr>Office Theme</vt:lpstr>
      <vt:lpstr>Default Design</vt:lpstr>
      <vt:lpstr>1_Office Theme</vt:lpstr>
      <vt:lpstr>2_Office Theme</vt:lpstr>
      <vt:lpstr>3_Office Theme</vt:lpstr>
      <vt:lpstr>1_Default Design</vt:lpstr>
      <vt:lpstr>2_Default Design</vt:lpstr>
      <vt:lpstr>3_Default Design</vt:lpstr>
      <vt:lpstr>4_Default Design</vt:lpstr>
      <vt:lpstr>5_Default Design</vt:lpstr>
      <vt:lpstr>4_Office Theme</vt:lpstr>
      <vt:lpstr>5_Office Theme</vt:lpstr>
      <vt:lpstr>6_Office Theme</vt:lpstr>
      <vt:lpstr>7_Office Theme</vt:lpstr>
      <vt:lpstr>8_Office Theme</vt:lpstr>
      <vt:lpstr>9_Office Theme</vt:lpstr>
      <vt:lpstr>Equation</vt:lpstr>
      <vt:lpstr>Document</vt:lpstr>
      <vt:lpstr>Bitmap Image</vt:lpstr>
      <vt:lpstr>Physical Hydrology &amp; Hydroclimatology (Multiscale Hydrology)</vt:lpstr>
      <vt:lpstr>Evapotranspiration</vt:lpstr>
      <vt:lpstr>PowerPoint Presentation</vt:lpstr>
      <vt:lpstr>PowerPoint Presentation</vt:lpstr>
      <vt:lpstr>PowerPoint Presentation</vt:lpstr>
      <vt:lpstr>Evapotranspiration –  Fundamentals</vt:lpstr>
      <vt:lpstr>PowerPoint Presentation</vt:lpstr>
      <vt:lpstr>Unsaturated Zone Characteristics –  Components</vt:lpstr>
      <vt:lpstr>PowerPoint Presentation</vt:lpstr>
      <vt:lpstr>Why do we care about ET?</vt:lpstr>
      <vt:lpstr>Recall global energy fluxes…</vt:lpstr>
      <vt:lpstr>PowerPoint Presentation</vt:lpstr>
      <vt:lpstr>PowerPoint Presentation</vt:lpstr>
      <vt:lpstr>PowerPoint Presentation</vt:lpstr>
      <vt:lpstr>Evaporation –  Basics</vt:lpstr>
      <vt:lpstr>Evaporation –  Potential Evaporation</vt:lpstr>
      <vt:lpstr>Evaporation –  Physics of Evaporation &amp; Energy Exchange</vt:lpstr>
      <vt:lpstr>Evaporation –  Conceptual molecular model</vt:lpstr>
      <vt:lpstr>PowerPoint Presentation</vt:lpstr>
      <vt:lpstr>PowerPoint Presentation</vt:lpstr>
      <vt:lpstr>PowerPoint Presentation</vt:lpstr>
      <vt:lpstr>Evaporation –  Conceptual molecular model</vt:lpstr>
      <vt:lpstr>Evaporation –  Energy Balance Method</vt:lpstr>
      <vt:lpstr>Evaporation –  Energy Balance Model</vt:lpstr>
      <vt:lpstr>Evaporation - Latent Heat Exchange</vt:lpstr>
      <vt:lpstr>Evaporation – Latent Heat Exchange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Evaporation &amp; Heat-Exchange Processes 5. Bowen Ratio, Evaporative Fraction…</vt:lpstr>
      <vt:lpstr>Evaporation &amp; Heat-Exchange Processes 5. Bowen Ratio, Evaporative Fraction…</vt:lpstr>
      <vt:lpstr>Evaporation &amp; Heat-Exchange Processes 5. Bowen Ratio, Evaporative Fraction…</vt:lpstr>
      <vt:lpstr>Evaporation &amp; Heat-Exchange Processes 5. Bowen Ratio, Evaporative Fraction…</vt:lpstr>
      <vt:lpstr>Evaporation &amp; Heat-Exchange Processes 5. Bowen Ratio, Evaporative Fraction…</vt:lpstr>
      <vt:lpstr>Evaporation &amp; Heat-Exchange Processes 6. Full Energy Balance</vt:lpstr>
      <vt:lpstr>Classification of ET Processes</vt:lpstr>
      <vt:lpstr>Classification of ET Processes</vt:lpstr>
      <vt:lpstr>PowerPoint Presentation</vt:lpstr>
      <vt:lpstr>PowerPoint Presentation</vt:lpstr>
      <vt:lpstr>PowerPoint Presentation</vt:lpstr>
      <vt:lpstr>PowerPoint Presentation</vt:lpstr>
      <vt:lpstr>Free-Water &amp; Lake Evaporation  Pan Evaporation Measurement</vt:lpstr>
      <vt:lpstr>Evaporation from a Pan</vt:lpstr>
      <vt:lpstr>Evaporation pans are not all equal</vt:lpstr>
      <vt:lpstr>PowerPoint Presentation</vt:lpstr>
      <vt:lpstr>PowerPoint Presentation</vt:lpstr>
      <vt:lpstr>PowerPoint Presentation</vt:lpstr>
      <vt:lpstr>PowerPoint Presentation</vt:lpstr>
      <vt:lpstr>Evaporation &amp; Heat-Exchange Processes 1. Vapor-Pressure Relations</vt:lpstr>
      <vt:lpstr>Evaporation &amp; Heat-Exchange Processes 1. Vapor-Pressure Relations</vt:lpstr>
      <vt:lpstr>Vapor Transport</vt:lpstr>
      <vt:lpstr>PowerPoint Presentation</vt:lpstr>
      <vt:lpstr>Turbulent transfer near the ground</vt:lpstr>
      <vt:lpstr>Evaporation &amp; Heat-Exchange Processes 2. Evaporation as a Diffusive Process</vt:lpstr>
      <vt:lpstr>Evaporation &amp; Heat-Exchange Processes 2. Evaporation as a Diffusive Process</vt:lpstr>
      <vt:lpstr>Evaporation &amp; Heat-Exchange Processes 2. Evaporation as a Diffusive Process</vt:lpstr>
      <vt:lpstr>Evaporation &amp; Heat-Exchange Processes 3. Latent Heat Exchange</vt:lpstr>
      <vt:lpstr>Evaporation &amp; Heat-Exchange Processes 4. Sensible Heat Exchange</vt:lpstr>
      <vt:lpstr>Mass Transfer / Aerodynamic Method</vt:lpstr>
      <vt:lpstr>Bowen Ratio</vt:lpstr>
      <vt:lpstr>Bowen Ratio Energy Balance Method</vt:lpstr>
      <vt:lpstr>PowerPoint Presentation</vt:lpstr>
      <vt:lpstr>Free-Water &amp; Lake Evaporation</vt:lpstr>
      <vt:lpstr>Free-Water &amp; Lake Evaporation Eddy Correlation</vt:lpstr>
      <vt:lpstr>Eddy Correlation Approach</vt:lpstr>
      <vt:lpstr>Free-Water &amp; Lake Evaporation Mass Transfer</vt:lpstr>
      <vt:lpstr>Free-Water &amp; Lake Evaporation Mass Transfer</vt:lpstr>
      <vt:lpstr>Free-Water &amp; Lake Evaporation Mass Transfer</vt:lpstr>
      <vt:lpstr>Free-Water &amp; Lake Evaporation Energy Balance</vt:lpstr>
      <vt:lpstr>Free-Water &amp; Lake Evaporation  Penman model</vt:lpstr>
      <vt:lpstr>Combination Method Concepts</vt:lpstr>
      <vt:lpstr>Combination  or Penman Method</vt:lpstr>
      <vt:lpstr>Priestley Taylor Method</vt:lpstr>
      <vt:lpstr>PowerPoint Presentation</vt:lpstr>
      <vt:lpstr>PowerPoint Presentation</vt:lpstr>
      <vt:lpstr>Method Information Requirements</vt:lpstr>
      <vt:lpstr>Summary of ET Equations</vt:lpstr>
      <vt:lpstr>Evapotranspiration Feedbacks</vt:lpstr>
      <vt:lpstr>Free-Water &amp; Lake Evaporation  Penman model</vt:lpstr>
      <vt:lpstr>PowerPoint Presentation</vt:lpstr>
      <vt:lpstr>Soil Water Evaporation</vt:lpstr>
      <vt:lpstr>PowerPoint Presentation</vt:lpstr>
      <vt:lpstr>Soil water loss with different cover</vt:lpstr>
      <vt:lpstr>Rooting Depth Effects</vt:lpstr>
      <vt:lpstr>Bare Soil Evaporation</vt:lpstr>
      <vt:lpstr>Bare Soil Evaporation occurs in stages…</vt:lpstr>
      <vt:lpstr>Bare Soil Evaporation occurs in stages…</vt:lpstr>
      <vt:lpstr>Evaporation</vt:lpstr>
      <vt:lpstr>Evapo-Transpiration</vt:lpstr>
      <vt:lpstr>PowerPoint Presentation</vt:lpstr>
      <vt:lpstr>PowerPoint Presentation</vt:lpstr>
      <vt:lpstr>Transpiration (Dingman P 294)</vt:lpstr>
      <vt:lpstr>Transpiration</vt:lpstr>
      <vt:lpstr>PowerPoint Presentation</vt:lpstr>
      <vt:lpstr>Total System ET – Ordered Process</vt:lpstr>
      <vt:lpstr>Interception</vt:lpstr>
      <vt:lpstr>PowerPoint Presentation</vt:lpstr>
      <vt:lpstr>PowerPoint Presentation</vt:lpstr>
      <vt:lpstr>PowerPoint Presentation</vt:lpstr>
      <vt:lpstr>Transpiration</vt:lpstr>
      <vt:lpstr>Transpiration</vt:lpstr>
      <vt:lpstr>Stomata respond to</vt:lpstr>
      <vt:lpstr>PowerPoint Presentation</vt:lpstr>
      <vt:lpstr>How Does Water Get to the Leaf?</vt:lpstr>
      <vt:lpstr>PowerPoint Presentation</vt:lpstr>
      <vt:lpstr>PowerPoint Presentation</vt:lpstr>
      <vt:lpstr>PowerPoint Presentation</vt:lpstr>
      <vt:lpstr>PowerPoint Presentation</vt:lpstr>
      <vt:lpstr>PowerPoint Presentation</vt:lpstr>
      <vt:lpstr>PowerPoint Presentation</vt:lpstr>
      <vt:lpstr>Trading Environmental Priorities?</vt:lpstr>
      <vt:lpstr>Canopy and atmospheric conductance</vt:lpstr>
      <vt:lpstr>PowerPoint Presentation</vt:lpstr>
      <vt:lpstr>PowerPoint Presentation</vt:lpstr>
      <vt:lpstr>PowerPoint Presentation</vt:lpstr>
      <vt:lpstr>PowerPoint Presentation</vt:lpstr>
      <vt:lpstr>PowerPoint Presentation</vt:lpstr>
      <vt:lpstr>PowerPoint Presentation</vt:lpstr>
      <vt:lpstr>Penman-Monteith Model</vt:lpstr>
      <vt:lpstr>Soil moisture functions for actual ET</vt:lpstr>
      <vt:lpstr>PowerPoint Presentation</vt:lpstr>
      <vt:lpstr>PowerPoint Presentation</vt:lpstr>
      <vt:lpstr>PowerPoint Presentation</vt:lpstr>
      <vt:lpstr>PowerPoint Presentation</vt:lpstr>
      <vt:lpstr>Water Availability: PET vs. AET</vt:lpstr>
      <vt:lpstr>A Simple Catchment Water Balance</vt:lpstr>
      <vt:lpstr>Theory vs. Real Data – Budyko curves across the world’s catchments</vt:lpstr>
      <vt:lpstr>Complimentary (Advection-Aridity) Approach (Dingman p314)</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Yovanaroquiam, Issayass</dc:creator>
  <cp:lastModifiedBy>Rajagopalan Balaji</cp:lastModifiedBy>
  <cp:revision>98</cp:revision>
  <dcterms:created xsi:type="dcterms:W3CDTF">2011-12-03T08:52:51Z</dcterms:created>
  <dcterms:modified xsi:type="dcterms:W3CDTF">2022-11-10T18:21:19Z</dcterms:modified>
</cp:coreProperties>
</file>