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7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8.xml" ContentType="application/vnd.openxmlformats-officedocument.theme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theme/theme9.xml" ContentType="application/vnd.openxmlformats-officedocument.theme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theme/theme10.xml" ContentType="application/vnd.openxmlformats-officedocument.theme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theme/theme11.xml" ContentType="application/vnd.openxmlformats-officedocument.theme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theme/theme12.xml" ContentType="application/vnd.openxmlformats-officedocument.theme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theme/theme13.xml" ContentType="application/vnd.openxmlformats-officedocument.theme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theme/theme14.xml" ContentType="application/vnd.openxmlformats-officedocument.theme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theme/theme15.xml" ContentType="application/vnd.openxmlformats-officedocument.theme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theme/theme16.xml" ContentType="application/vnd.openxmlformats-officedocument.theme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theme/theme17.xml" ContentType="application/vnd.openxmlformats-officedocument.theme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theme/theme18.xml" ContentType="application/vnd.openxmlformats-officedocument.theme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theme/theme19.xml" ContentType="application/vnd.openxmlformats-officedocument.theme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theme/theme20.xml" ContentType="application/vnd.openxmlformats-officedocument.theme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theme/theme21.xml" ContentType="application/vnd.openxmlformats-officedocument.theme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theme/theme22.xml" ContentType="application/vnd.openxmlformats-officedocument.theme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theme/theme23.xml" ContentType="application/vnd.openxmlformats-officedocument.theme+xml"/>
  <Override PartName="/ppt/theme/theme24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7" r:id="rId2"/>
    <p:sldMasterId id="2147483699" r:id="rId3"/>
    <p:sldMasterId id="2147483714" r:id="rId4"/>
    <p:sldMasterId id="2147483729" r:id="rId5"/>
    <p:sldMasterId id="2147483741" r:id="rId6"/>
    <p:sldMasterId id="2147483753" r:id="rId7"/>
    <p:sldMasterId id="2147483765" r:id="rId8"/>
    <p:sldMasterId id="2147483777" r:id="rId9"/>
    <p:sldMasterId id="2147483789" r:id="rId10"/>
    <p:sldMasterId id="2147483801" r:id="rId11"/>
    <p:sldMasterId id="2147483813" r:id="rId12"/>
    <p:sldMasterId id="2147483825" r:id="rId13"/>
    <p:sldMasterId id="2147483837" r:id="rId14"/>
    <p:sldMasterId id="2147483849" r:id="rId15"/>
    <p:sldMasterId id="2147483861" r:id="rId16"/>
    <p:sldMasterId id="2147483873" r:id="rId17"/>
    <p:sldMasterId id="2147483885" r:id="rId18"/>
    <p:sldMasterId id="2147483904" r:id="rId19"/>
    <p:sldMasterId id="2147483923" r:id="rId20"/>
    <p:sldMasterId id="2147483942" r:id="rId21"/>
    <p:sldMasterId id="2147483961" r:id="rId22"/>
    <p:sldMasterId id="2147483980" r:id="rId23"/>
  </p:sldMasterIdLst>
  <p:notesMasterIdLst>
    <p:notesMasterId r:id="rId190"/>
  </p:notesMasterIdLst>
  <p:sldIdLst>
    <p:sldId id="492" r:id="rId24"/>
    <p:sldId id="279" r:id="rId25"/>
    <p:sldId id="304" r:id="rId26"/>
    <p:sldId id="307" r:id="rId27"/>
    <p:sldId id="366" r:id="rId28"/>
    <p:sldId id="333" r:id="rId29"/>
    <p:sldId id="465" r:id="rId30"/>
    <p:sldId id="466" r:id="rId31"/>
    <p:sldId id="467" r:id="rId32"/>
    <p:sldId id="468" r:id="rId33"/>
    <p:sldId id="469" r:id="rId34"/>
    <p:sldId id="470" r:id="rId35"/>
    <p:sldId id="471" r:id="rId36"/>
    <p:sldId id="398" r:id="rId37"/>
    <p:sldId id="305" r:id="rId38"/>
    <p:sldId id="428" r:id="rId39"/>
    <p:sldId id="429" r:id="rId40"/>
    <p:sldId id="430" r:id="rId41"/>
    <p:sldId id="431" r:id="rId42"/>
    <p:sldId id="432" r:id="rId43"/>
    <p:sldId id="433" r:id="rId44"/>
    <p:sldId id="434" r:id="rId45"/>
    <p:sldId id="435" r:id="rId46"/>
    <p:sldId id="436" r:id="rId47"/>
    <p:sldId id="437" r:id="rId48"/>
    <p:sldId id="438" r:id="rId49"/>
    <p:sldId id="439" r:id="rId50"/>
    <p:sldId id="440" r:id="rId51"/>
    <p:sldId id="338" r:id="rId52"/>
    <p:sldId id="339" r:id="rId53"/>
    <p:sldId id="340" r:id="rId54"/>
    <p:sldId id="359" r:id="rId55"/>
    <p:sldId id="360" r:id="rId56"/>
    <p:sldId id="378" r:id="rId57"/>
    <p:sldId id="341" r:id="rId58"/>
    <p:sldId id="374" r:id="rId59"/>
    <p:sldId id="379" r:id="rId60"/>
    <p:sldId id="380" r:id="rId61"/>
    <p:sldId id="441" r:id="rId62"/>
    <p:sldId id="361" r:id="rId63"/>
    <p:sldId id="362" r:id="rId64"/>
    <p:sldId id="363" r:id="rId65"/>
    <p:sldId id="364" r:id="rId66"/>
    <p:sldId id="375" r:id="rId67"/>
    <p:sldId id="376" r:id="rId68"/>
    <p:sldId id="377" r:id="rId69"/>
    <p:sldId id="365" r:id="rId70"/>
    <p:sldId id="381" r:id="rId71"/>
    <p:sldId id="382" r:id="rId72"/>
    <p:sldId id="383" r:id="rId73"/>
    <p:sldId id="384" r:id="rId74"/>
    <p:sldId id="385" r:id="rId75"/>
    <p:sldId id="386" r:id="rId76"/>
    <p:sldId id="387" r:id="rId77"/>
    <p:sldId id="388" r:id="rId78"/>
    <p:sldId id="389" r:id="rId79"/>
    <p:sldId id="390" r:id="rId80"/>
    <p:sldId id="391" r:id="rId81"/>
    <p:sldId id="392" r:id="rId82"/>
    <p:sldId id="393" r:id="rId83"/>
    <p:sldId id="394" r:id="rId84"/>
    <p:sldId id="395" r:id="rId85"/>
    <p:sldId id="396" r:id="rId86"/>
    <p:sldId id="367" r:id="rId87"/>
    <p:sldId id="368" r:id="rId88"/>
    <p:sldId id="369" r:id="rId89"/>
    <p:sldId id="370" r:id="rId90"/>
    <p:sldId id="371" r:id="rId91"/>
    <p:sldId id="372" r:id="rId92"/>
    <p:sldId id="373" r:id="rId93"/>
    <p:sldId id="306" r:id="rId94"/>
    <p:sldId id="335" r:id="rId95"/>
    <p:sldId id="399" r:id="rId96"/>
    <p:sldId id="400" r:id="rId97"/>
    <p:sldId id="401" r:id="rId98"/>
    <p:sldId id="402" r:id="rId99"/>
    <p:sldId id="403" r:id="rId100"/>
    <p:sldId id="404" r:id="rId101"/>
    <p:sldId id="405" r:id="rId102"/>
    <p:sldId id="472" r:id="rId103"/>
    <p:sldId id="473" r:id="rId104"/>
    <p:sldId id="336" r:id="rId105"/>
    <p:sldId id="474" r:id="rId106"/>
    <p:sldId id="476" r:id="rId107"/>
    <p:sldId id="477" r:id="rId108"/>
    <p:sldId id="478" r:id="rId109"/>
    <p:sldId id="479" r:id="rId110"/>
    <p:sldId id="323" r:id="rId111"/>
    <p:sldId id="408" r:id="rId112"/>
    <p:sldId id="409" r:id="rId113"/>
    <p:sldId id="410" r:id="rId114"/>
    <p:sldId id="411" r:id="rId115"/>
    <p:sldId id="412" r:id="rId116"/>
    <p:sldId id="413" r:id="rId117"/>
    <p:sldId id="414" r:id="rId118"/>
    <p:sldId id="415" r:id="rId119"/>
    <p:sldId id="416" r:id="rId120"/>
    <p:sldId id="417" r:id="rId121"/>
    <p:sldId id="418" r:id="rId122"/>
    <p:sldId id="419" r:id="rId123"/>
    <p:sldId id="420" r:id="rId124"/>
    <p:sldId id="421" r:id="rId125"/>
    <p:sldId id="422" r:id="rId126"/>
    <p:sldId id="423" r:id="rId127"/>
    <p:sldId id="424" r:id="rId128"/>
    <p:sldId id="425" r:id="rId129"/>
    <p:sldId id="426" r:id="rId130"/>
    <p:sldId id="427" r:id="rId131"/>
    <p:sldId id="308" r:id="rId132"/>
    <p:sldId id="325" r:id="rId133"/>
    <p:sldId id="326" r:id="rId134"/>
    <p:sldId id="480" r:id="rId135"/>
    <p:sldId id="481" r:id="rId136"/>
    <p:sldId id="482" r:id="rId137"/>
    <p:sldId id="483" r:id="rId138"/>
    <p:sldId id="484" r:id="rId139"/>
    <p:sldId id="485" r:id="rId140"/>
    <p:sldId id="462" r:id="rId141"/>
    <p:sldId id="486" r:id="rId142"/>
    <p:sldId id="487" r:id="rId143"/>
    <p:sldId id="488" r:id="rId144"/>
    <p:sldId id="489" r:id="rId145"/>
    <p:sldId id="490" r:id="rId146"/>
    <p:sldId id="491" r:id="rId147"/>
    <p:sldId id="310" r:id="rId148"/>
    <p:sldId id="311" r:id="rId149"/>
    <p:sldId id="324" r:id="rId150"/>
    <p:sldId id="309" r:id="rId151"/>
    <p:sldId id="464" r:id="rId152"/>
    <p:sldId id="312" r:id="rId153"/>
    <p:sldId id="337" r:id="rId154"/>
    <p:sldId id="313" r:id="rId155"/>
    <p:sldId id="314" r:id="rId156"/>
    <p:sldId id="463" r:id="rId157"/>
    <p:sldId id="315" r:id="rId158"/>
    <p:sldId id="316" r:id="rId159"/>
    <p:sldId id="327" r:id="rId160"/>
    <p:sldId id="328" r:id="rId161"/>
    <p:sldId id="329" r:id="rId162"/>
    <p:sldId id="332" r:id="rId163"/>
    <p:sldId id="330" r:id="rId164"/>
    <p:sldId id="331" r:id="rId165"/>
    <p:sldId id="317" r:id="rId166"/>
    <p:sldId id="322" r:id="rId167"/>
    <p:sldId id="343" r:id="rId168"/>
    <p:sldId id="342" r:id="rId169"/>
    <p:sldId id="461" r:id="rId170"/>
    <p:sldId id="442" r:id="rId171"/>
    <p:sldId id="443" r:id="rId172"/>
    <p:sldId id="444" r:id="rId173"/>
    <p:sldId id="445" r:id="rId174"/>
    <p:sldId id="446" r:id="rId175"/>
    <p:sldId id="447" r:id="rId176"/>
    <p:sldId id="448" r:id="rId177"/>
    <p:sldId id="449" r:id="rId178"/>
    <p:sldId id="450" r:id="rId179"/>
    <p:sldId id="451" r:id="rId180"/>
    <p:sldId id="452" r:id="rId181"/>
    <p:sldId id="453" r:id="rId182"/>
    <p:sldId id="454" r:id="rId183"/>
    <p:sldId id="455" r:id="rId184"/>
    <p:sldId id="456" r:id="rId185"/>
    <p:sldId id="457" r:id="rId186"/>
    <p:sldId id="458" r:id="rId187"/>
    <p:sldId id="459" r:id="rId188"/>
    <p:sldId id="460" r:id="rId189"/>
  </p:sldIdLst>
  <p:sldSz cx="9144000" cy="6858000" type="screen4x3"/>
  <p:notesSz cx="6858000" cy="9144000"/>
  <p:defaultTextStyle>
    <a:defPPr>
      <a:defRPr lang="en-US"/>
    </a:defPPr>
    <a:lvl1pPr marL="0" algn="l" defTabSz="91299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6498" algn="l" defTabSz="91299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2996" algn="l" defTabSz="91299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69494" algn="l" defTabSz="91299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5994" algn="l" defTabSz="91299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2492" algn="l" defTabSz="91299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38989" algn="l" defTabSz="91299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5488" algn="l" defTabSz="91299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1986" algn="l" defTabSz="91299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4C7B22D-DC7F-43EC-B4CB-7823E81473AD}" v="1" dt="2022-12-06T20:06:41.02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200" autoAdjust="0"/>
    <p:restoredTop sz="76642" autoAdjust="0"/>
  </p:normalViewPr>
  <p:slideViewPr>
    <p:cSldViewPr>
      <p:cViewPr varScale="1">
        <p:scale>
          <a:sx n="100" d="100"/>
          <a:sy n="100" d="100"/>
        </p:scale>
        <p:origin x="1884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08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745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94.xml"/><Relationship Id="rId21" Type="http://schemas.openxmlformats.org/officeDocument/2006/relationships/slideMaster" Target="slideMasters/slideMaster21.xml"/><Relationship Id="rId42" Type="http://schemas.openxmlformats.org/officeDocument/2006/relationships/slide" Target="slides/slide19.xml"/><Relationship Id="rId63" Type="http://schemas.openxmlformats.org/officeDocument/2006/relationships/slide" Target="slides/slide40.xml"/><Relationship Id="rId84" Type="http://schemas.openxmlformats.org/officeDocument/2006/relationships/slide" Target="slides/slide61.xml"/><Relationship Id="rId138" Type="http://schemas.openxmlformats.org/officeDocument/2006/relationships/slide" Target="slides/slide115.xml"/><Relationship Id="rId159" Type="http://schemas.openxmlformats.org/officeDocument/2006/relationships/slide" Target="slides/slide136.xml"/><Relationship Id="rId170" Type="http://schemas.openxmlformats.org/officeDocument/2006/relationships/slide" Target="slides/slide147.xml"/><Relationship Id="rId191" Type="http://schemas.openxmlformats.org/officeDocument/2006/relationships/presProps" Target="presProps.xml"/><Relationship Id="rId107" Type="http://schemas.openxmlformats.org/officeDocument/2006/relationships/slide" Target="slides/slide84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9.xml"/><Relationship Id="rId53" Type="http://schemas.openxmlformats.org/officeDocument/2006/relationships/slide" Target="slides/slide30.xml"/><Relationship Id="rId74" Type="http://schemas.openxmlformats.org/officeDocument/2006/relationships/slide" Target="slides/slide51.xml"/><Relationship Id="rId128" Type="http://schemas.openxmlformats.org/officeDocument/2006/relationships/slide" Target="slides/slide105.xml"/><Relationship Id="rId149" Type="http://schemas.openxmlformats.org/officeDocument/2006/relationships/slide" Target="slides/slide126.xml"/><Relationship Id="rId5" Type="http://schemas.openxmlformats.org/officeDocument/2006/relationships/slideMaster" Target="slideMasters/slideMaster5.xml"/><Relationship Id="rId95" Type="http://schemas.openxmlformats.org/officeDocument/2006/relationships/slide" Target="slides/slide72.xml"/><Relationship Id="rId160" Type="http://schemas.openxmlformats.org/officeDocument/2006/relationships/slide" Target="slides/slide137.xml"/><Relationship Id="rId181" Type="http://schemas.openxmlformats.org/officeDocument/2006/relationships/slide" Target="slides/slide158.xml"/><Relationship Id="rId22" Type="http://schemas.openxmlformats.org/officeDocument/2006/relationships/slideMaster" Target="slideMasters/slideMaster22.xml"/><Relationship Id="rId43" Type="http://schemas.openxmlformats.org/officeDocument/2006/relationships/slide" Target="slides/slide20.xml"/><Relationship Id="rId64" Type="http://schemas.openxmlformats.org/officeDocument/2006/relationships/slide" Target="slides/slide41.xml"/><Relationship Id="rId118" Type="http://schemas.openxmlformats.org/officeDocument/2006/relationships/slide" Target="slides/slide95.xml"/><Relationship Id="rId139" Type="http://schemas.openxmlformats.org/officeDocument/2006/relationships/slide" Target="slides/slide116.xml"/><Relationship Id="rId85" Type="http://schemas.openxmlformats.org/officeDocument/2006/relationships/slide" Target="slides/slide62.xml"/><Relationship Id="rId150" Type="http://schemas.openxmlformats.org/officeDocument/2006/relationships/slide" Target="slides/slide127.xml"/><Relationship Id="rId171" Type="http://schemas.openxmlformats.org/officeDocument/2006/relationships/slide" Target="slides/slide148.xml"/><Relationship Id="rId192" Type="http://schemas.openxmlformats.org/officeDocument/2006/relationships/viewProps" Target="viewProps.xml"/><Relationship Id="rId12" Type="http://schemas.openxmlformats.org/officeDocument/2006/relationships/slideMaster" Target="slideMasters/slideMaster12.xml"/><Relationship Id="rId33" Type="http://schemas.openxmlformats.org/officeDocument/2006/relationships/slide" Target="slides/slide10.xml"/><Relationship Id="rId108" Type="http://schemas.openxmlformats.org/officeDocument/2006/relationships/slide" Target="slides/slide85.xml"/><Relationship Id="rId129" Type="http://schemas.openxmlformats.org/officeDocument/2006/relationships/slide" Target="slides/slide106.xml"/><Relationship Id="rId54" Type="http://schemas.openxmlformats.org/officeDocument/2006/relationships/slide" Target="slides/slide31.xml"/><Relationship Id="rId75" Type="http://schemas.openxmlformats.org/officeDocument/2006/relationships/slide" Target="slides/slide52.xml"/><Relationship Id="rId96" Type="http://schemas.openxmlformats.org/officeDocument/2006/relationships/slide" Target="slides/slide73.xml"/><Relationship Id="rId140" Type="http://schemas.openxmlformats.org/officeDocument/2006/relationships/slide" Target="slides/slide117.xml"/><Relationship Id="rId161" Type="http://schemas.openxmlformats.org/officeDocument/2006/relationships/slide" Target="slides/slide138.xml"/><Relationship Id="rId182" Type="http://schemas.openxmlformats.org/officeDocument/2006/relationships/slide" Target="slides/slide159.xml"/><Relationship Id="rId6" Type="http://schemas.openxmlformats.org/officeDocument/2006/relationships/slideMaster" Target="slideMasters/slideMaster6.xml"/><Relationship Id="rId23" Type="http://schemas.openxmlformats.org/officeDocument/2006/relationships/slideMaster" Target="slideMasters/slideMaster23.xml"/><Relationship Id="rId119" Type="http://schemas.openxmlformats.org/officeDocument/2006/relationships/slide" Target="slides/slide96.xml"/><Relationship Id="rId44" Type="http://schemas.openxmlformats.org/officeDocument/2006/relationships/slide" Target="slides/slide21.xml"/><Relationship Id="rId65" Type="http://schemas.openxmlformats.org/officeDocument/2006/relationships/slide" Target="slides/slide42.xml"/><Relationship Id="rId86" Type="http://schemas.openxmlformats.org/officeDocument/2006/relationships/slide" Target="slides/slide63.xml"/><Relationship Id="rId130" Type="http://schemas.openxmlformats.org/officeDocument/2006/relationships/slide" Target="slides/slide107.xml"/><Relationship Id="rId151" Type="http://schemas.openxmlformats.org/officeDocument/2006/relationships/slide" Target="slides/slide128.xml"/><Relationship Id="rId172" Type="http://schemas.openxmlformats.org/officeDocument/2006/relationships/slide" Target="slides/slide149.xml"/><Relationship Id="rId193" Type="http://schemas.openxmlformats.org/officeDocument/2006/relationships/theme" Target="theme/theme1.xml"/><Relationship Id="rId13" Type="http://schemas.openxmlformats.org/officeDocument/2006/relationships/slideMaster" Target="slideMasters/slideMaster13.xml"/><Relationship Id="rId109" Type="http://schemas.openxmlformats.org/officeDocument/2006/relationships/slide" Target="slides/slide86.xml"/><Relationship Id="rId34" Type="http://schemas.openxmlformats.org/officeDocument/2006/relationships/slide" Target="slides/slide11.xml"/><Relationship Id="rId50" Type="http://schemas.openxmlformats.org/officeDocument/2006/relationships/slide" Target="slides/slide27.xml"/><Relationship Id="rId55" Type="http://schemas.openxmlformats.org/officeDocument/2006/relationships/slide" Target="slides/slide32.xml"/><Relationship Id="rId76" Type="http://schemas.openxmlformats.org/officeDocument/2006/relationships/slide" Target="slides/slide53.xml"/><Relationship Id="rId97" Type="http://schemas.openxmlformats.org/officeDocument/2006/relationships/slide" Target="slides/slide74.xml"/><Relationship Id="rId104" Type="http://schemas.openxmlformats.org/officeDocument/2006/relationships/slide" Target="slides/slide81.xml"/><Relationship Id="rId120" Type="http://schemas.openxmlformats.org/officeDocument/2006/relationships/slide" Target="slides/slide97.xml"/><Relationship Id="rId125" Type="http://schemas.openxmlformats.org/officeDocument/2006/relationships/slide" Target="slides/slide102.xml"/><Relationship Id="rId141" Type="http://schemas.openxmlformats.org/officeDocument/2006/relationships/slide" Target="slides/slide118.xml"/><Relationship Id="rId146" Type="http://schemas.openxmlformats.org/officeDocument/2006/relationships/slide" Target="slides/slide123.xml"/><Relationship Id="rId167" Type="http://schemas.openxmlformats.org/officeDocument/2006/relationships/slide" Target="slides/slide144.xml"/><Relationship Id="rId188" Type="http://schemas.openxmlformats.org/officeDocument/2006/relationships/slide" Target="slides/slide165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48.xml"/><Relationship Id="rId92" Type="http://schemas.openxmlformats.org/officeDocument/2006/relationships/slide" Target="slides/slide69.xml"/><Relationship Id="rId162" Type="http://schemas.openxmlformats.org/officeDocument/2006/relationships/slide" Target="slides/slide139.xml"/><Relationship Id="rId183" Type="http://schemas.openxmlformats.org/officeDocument/2006/relationships/slide" Target="slides/slide16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6.xml"/><Relationship Id="rId24" Type="http://schemas.openxmlformats.org/officeDocument/2006/relationships/slide" Target="slides/slide1.xml"/><Relationship Id="rId40" Type="http://schemas.openxmlformats.org/officeDocument/2006/relationships/slide" Target="slides/slide17.xml"/><Relationship Id="rId45" Type="http://schemas.openxmlformats.org/officeDocument/2006/relationships/slide" Target="slides/slide22.xml"/><Relationship Id="rId66" Type="http://schemas.openxmlformats.org/officeDocument/2006/relationships/slide" Target="slides/slide43.xml"/><Relationship Id="rId87" Type="http://schemas.openxmlformats.org/officeDocument/2006/relationships/slide" Target="slides/slide64.xml"/><Relationship Id="rId110" Type="http://schemas.openxmlformats.org/officeDocument/2006/relationships/slide" Target="slides/slide87.xml"/><Relationship Id="rId115" Type="http://schemas.openxmlformats.org/officeDocument/2006/relationships/slide" Target="slides/slide92.xml"/><Relationship Id="rId131" Type="http://schemas.openxmlformats.org/officeDocument/2006/relationships/slide" Target="slides/slide108.xml"/><Relationship Id="rId136" Type="http://schemas.openxmlformats.org/officeDocument/2006/relationships/slide" Target="slides/slide113.xml"/><Relationship Id="rId157" Type="http://schemas.openxmlformats.org/officeDocument/2006/relationships/slide" Target="slides/slide134.xml"/><Relationship Id="rId178" Type="http://schemas.openxmlformats.org/officeDocument/2006/relationships/slide" Target="slides/slide155.xml"/><Relationship Id="rId61" Type="http://schemas.openxmlformats.org/officeDocument/2006/relationships/slide" Target="slides/slide38.xml"/><Relationship Id="rId82" Type="http://schemas.openxmlformats.org/officeDocument/2006/relationships/slide" Target="slides/slide59.xml"/><Relationship Id="rId152" Type="http://schemas.openxmlformats.org/officeDocument/2006/relationships/slide" Target="slides/slide129.xml"/><Relationship Id="rId173" Type="http://schemas.openxmlformats.org/officeDocument/2006/relationships/slide" Target="slides/slide150.xml"/><Relationship Id="rId194" Type="http://schemas.openxmlformats.org/officeDocument/2006/relationships/tableStyles" Target="tableStyles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30" Type="http://schemas.openxmlformats.org/officeDocument/2006/relationships/slide" Target="slides/slide7.xml"/><Relationship Id="rId35" Type="http://schemas.openxmlformats.org/officeDocument/2006/relationships/slide" Target="slides/slide12.xml"/><Relationship Id="rId56" Type="http://schemas.openxmlformats.org/officeDocument/2006/relationships/slide" Target="slides/slide33.xml"/><Relationship Id="rId77" Type="http://schemas.openxmlformats.org/officeDocument/2006/relationships/slide" Target="slides/slide54.xml"/><Relationship Id="rId100" Type="http://schemas.openxmlformats.org/officeDocument/2006/relationships/slide" Target="slides/slide77.xml"/><Relationship Id="rId105" Type="http://schemas.openxmlformats.org/officeDocument/2006/relationships/slide" Target="slides/slide82.xml"/><Relationship Id="rId126" Type="http://schemas.openxmlformats.org/officeDocument/2006/relationships/slide" Target="slides/slide103.xml"/><Relationship Id="rId147" Type="http://schemas.openxmlformats.org/officeDocument/2006/relationships/slide" Target="slides/slide124.xml"/><Relationship Id="rId168" Type="http://schemas.openxmlformats.org/officeDocument/2006/relationships/slide" Target="slides/slide145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28.xml"/><Relationship Id="rId72" Type="http://schemas.openxmlformats.org/officeDocument/2006/relationships/slide" Target="slides/slide49.xml"/><Relationship Id="rId93" Type="http://schemas.openxmlformats.org/officeDocument/2006/relationships/slide" Target="slides/slide70.xml"/><Relationship Id="rId98" Type="http://schemas.openxmlformats.org/officeDocument/2006/relationships/slide" Target="slides/slide75.xml"/><Relationship Id="rId121" Type="http://schemas.openxmlformats.org/officeDocument/2006/relationships/slide" Target="slides/slide98.xml"/><Relationship Id="rId142" Type="http://schemas.openxmlformats.org/officeDocument/2006/relationships/slide" Target="slides/slide119.xml"/><Relationship Id="rId163" Type="http://schemas.openxmlformats.org/officeDocument/2006/relationships/slide" Target="slides/slide140.xml"/><Relationship Id="rId184" Type="http://schemas.openxmlformats.org/officeDocument/2006/relationships/slide" Target="slides/slide161.xml"/><Relationship Id="rId189" Type="http://schemas.openxmlformats.org/officeDocument/2006/relationships/slide" Target="slides/slide166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2.xml"/><Relationship Id="rId46" Type="http://schemas.openxmlformats.org/officeDocument/2006/relationships/slide" Target="slides/slide23.xml"/><Relationship Id="rId67" Type="http://schemas.openxmlformats.org/officeDocument/2006/relationships/slide" Target="slides/slide44.xml"/><Relationship Id="rId116" Type="http://schemas.openxmlformats.org/officeDocument/2006/relationships/slide" Target="slides/slide93.xml"/><Relationship Id="rId137" Type="http://schemas.openxmlformats.org/officeDocument/2006/relationships/slide" Target="slides/slide114.xml"/><Relationship Id="rId158" Type="http://schemas.openxmlformats.org/officeDocument/2006/relationships/slide" Target="slides/slide135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18.xml"/><Relationship Id="rId62" Type="http://schemas.openxmlformats.org/officeDocument/2006/relationships/slide" Target="slides/slide39.xml"/><Relationship Id="rId83" Type="http://schemas.openxmlformats.org/officeDocument/2006/relationships/slide" Target="slides/slide60.xml"/><Relationship Id="rId88" Type="http://schemas.openxmlformats.org/officeDocument/2006/relationships/slide" Target="slides/slide65.xml"/><Relationship Id="rId111" Type="http://schemas.openxmlformats.org/officeDocument/2006/relationships/slide" Target="slides/slide88.xml"/><Relationship Id="rId132" Type="http://schemas.openxmlformats.org/officeDocument/2006/relationships/slide" Target="slides/slide109.xml"/><Relationship Id="rId153" Type="http://schemas.openxmlformats.org/officeDocument/2006/relationships/slide" Target="slides/slide130.xml"/><Relationship Id="rId174" Type="http://schemas.openxmlformats.org/officeDocument/2006/relationships/slide" Target="slides/slide151.xml"/><Relationship Id="rId179" Type="http://schemas.openxmlformats.org/officeDocument/2006/relationships/slide" Target="slides/slide156.xml"/><Relationship Id="rId195" Type="http://schemas.microsoft.com/office/2016/11/relationships/changesInfo" Target="changesInfos/changesInfo1.xml"/><Relationship Id="rId190" Type="http://schemas.openxmlformats.org/officeDocument/2006/relationships/notesMaster" Target="notesMasters/notesMaster1.xml"/><Relationship Id="rId15" Type="http://schemas.openxmlformats.org/officeDocument/2006/relationships/slideMaster" Target="slideMasters/slideMaster15.xml"/><Relationship Id="rId36" Type="http://schemas.openxmlformats.org/officeDocument/2006/relationships/slide" Target="slides/slide13.xml"/><Relationship Id="rId57" Type="http://schemas.openxmlformats.org/officeDocument/2006/relationships/slide" Target="slides/slide34.xml"/><Relationship Id="rId106" Type="http://schemas.openxmlformats.org/officeDocument/2006/relationships/slide" Target="slides/slide83.xml"/><Relationship Id="rId127" Type="http://schemas.openxmlformats.org/officeDocument/2006/relationships/slide" Target="slides/slide104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8.xml"/><Relationship Id="rId52" Type="http://schemas.openxmlformats.org/officeDocument/2006/relationships/slide" Target="slides/slide29.xml"/><Relationship Id="rId73" Type="http://schemas.openxmlformats.org/officeDocument/2006/relationships/slide" Target="slides/slide50.xml"/><Relationship Id="rId78" Type="http://schemas.openxmlformats.org/officeDocument/2006/relationships/slide" Target="slides/slide55.xml"/><Relationship Id="rId94" Type="http://schemas.openxmlformats.org/officeDocument/2006/relationships/slide" Target="slides/slide71.xml"/><Relationship Id="rId99" Type="http://schemas.openxmlformats.org/officeDocument/2006/relationships/slide" Target="slides/slide76.xml"/><Relationship Id="rId101" Type="http://schemas.openxmlformats.org/officeDocument/2006/relationships/slide" Target="slides/slide78.xml"/><Relationship Id="rId122" Type="http://schemas.openxmlformats.org/officeDocument/2006/relationships/slide" Target="slides/slide99.xml"/><Relationship Id="rId143" Type="http://schemas.openxmlformats.org/officeDocument/2006/relationships/slide" Target="slides/slide120.xml"/><Relationship Id="rId148" Type="http://schemas.openxmlformats.org/officeDocument/2006/relationships/slide" Target="slides/slide125.xml"/><Relationship Id="rId164" Type="http://schemas.openxmlformats.org/officeDocument/2006/relationships/slide" Target="slides/slide141.xml"/><Relationship Id="rId169" Type="http://schemas.openxmlformats.org/officeDocument/2006/relationships/slide" Target="slides/slide146.xml"/><Relationship Id="rId185" Type="http://schemas.openxmlformats.org/officeDocument/2006/relationships/slide" Target="slides/slide162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80" Type="http://schemas.openxmlformats.org/officeDocument/2006/relationships/slide" Target="slides/slide157.xml"/><Relationship Id="rId26" Type="http://schemas.openxmlformats.org/officeDocument/2006/relationships/slide" Target="slides/slide3.xml"/><Relationship Id="rId47" Type="http://schemas.openxmlformats.org/officeDocument/2006/relationships/slide" Target="slides/slide24.xml"/><Relationship Id="rId68" Type="http://schemas.openxmlformats.org/officeDocument/2006/relationships/slide" Target="slides/slide45.xml"/><Relationship Id="rId89" Type="http://schemas.openxmlformats.org/officeDocument/2006/relationships/slide" Target="slides/slide66.xml"/><Relationship Id="rId112" Type="http://schemas.openxmlformats.org/officeDocument/2006/relationships/slide" Target="slides/slide89.xml"/><Relationship Id="rId133" Type="http://schemas.openxmlformats.org/officeDocument/2006/relationships/slide" Target="slides/slide110.xml"/><Relationship Id="rId154" Type="http://schemas.openxmlformats.org/officeDocument/2006/relationships/slide" Target="slides/slide131.xml"/><Relationship Id="rId175" Type="http://schemas.openxmlformats.org/officeDocument/2006/relationships/slide" Target="slides/slide152.xml"/><Relationship Id="rId196" Type="http://schemas.microsoft.com/office/2015/10/relationships/revisionInfo" Target="revisionInfo.xml"/><Relationship Id="rId16" Type="http://schemas.openxmlformats.org/officeDocument/2006/relationships/slideMaster" Target="slideMasters/slideMaster16.xml"/><Relationship Id="rId37" Type="http://schemas.openxmlformats.org/officeDocument/2006/relationships/slide" Target="slides/slide14.xml"/><Relationship Id="rId58" Type="http://schemas.openxmlformats.org/officeDocument/2006/relationships/slide" Target="slides/slide35.xml"/><Relationship Id="rId79" Type="http://schemas.openxmlformats.org/officeDocument/2006/relationships/slide" Target="slides/slide56.xml"/><Relationship Id="rId102" Type="http://schemas.openxmlformats.org/officeDocument/2006/relationships/slide" Target="slides/slide79.xml"/><Relationship Id="rId123" Type="http://schemas.openxmlformats.org/officeDocument/2006/relationships/slide" Target="slides/slide100.xml"/><Relationship Id="rId144" Type="http://schemas.openxmlformats.org/officeDocument/2006/relationships/slide" Target="slides/slide121.xml"/><Relationship Id="rId90" Type="http://schemas.openxmlformats.org/officeDocument/2006/relationships/slide" Target="slides/slide67.xml"/><Relationship Id="rId165" Type="http://schemas.openxmlformats.org/officeDocument/2006/relationships/slide" Target="slides/slide142.xml"/><Relationship Id="rId186" Type="http://schemas.openxmlformats.org/officeDocument/2006/relationships/slide" Target="slides/slide163.xml"/><Relationship Id="rId27" Type="http://schemas.openxmlformats.org/officeDocument/2006/relationships/slide" Target="slides/slide4.xml"/><Relationship Id="rId48" Type="http://schemas.openxmlformats.org/officeDocument/2006/relationships/slide" Target="slides/slide25.xml"/><Relationship Id="rId69" Type="http://schemas.openxmlformats.org/officeDocument/2006/relationships/slide" Target="slides/slide46.xml"/><Relationship Id="rId113" Type="http://schemas.openxmlformats.org/officeDocument/2006/relationships/slide" Target="slides/slide90.xml"/><Relationship Id="rId134" Type="http://schemas.openxmlformats.org/officeDocument/2006/relationships/slide" Target="slides/slide111.xml"/><Relationship Id="rId80" Type="http://schemas.openxmlformats.org/officeDocument/2006/relationships/slide" Target="slides/slide57.xml"/><Relationship Id="rId155" Type="http://schemas.openxmlformats.org/officeDocument/2006/relationships/slide" Target="slides/slide132.xml"/><Relationship Id="rId176" Type="http://schemas.openxmlformats.org/officeDocument/2006/relationships/slide" Target="slides/slide153.xml"/><Relationship Id="rId17" Type="http://schemas.openxmlformats.org/officeDocument/2006/relationships/slideMaster" Target="slideMasters/slideMaster17.xml"/><Relationship Id="rId38" Type="http://schemas.openxmlformats.org/officeDocument/2006/relationships/slide" Target="slides/slide15.xml"/><Relationship Id="rId59" Type="http://schemas.openxmlformats.org/officeDocument/2006/relationships/slide" Target="slides/slide36.xml"/><Relationship Id="rId103" Type="http://schemas.openxmlformats.org/officeDocument/2006/relationships/slide" Target="slides/slide80.xml"/><Relationship Id="rId124" Type="http://schemas.openxmlformats.org/officeDocument/2006/relationships/slide" Target="slides/slide101.xml"/><Relationship Id="rId70" Type="http://schemas.openxmlformats.org/officeDocument/2006/relationships/slide" Target="slides/slide47.xml"/><Relationship Id="rId91" Type="http://schemas.openxmlformats.org/officeDocument/2006/relationships/slide" Target="slides/slide68.xml"/><Relationship Id="rId145" Type="http://schemas.openxmlformats.org/officeDocument/2006/relationships/slide" Target="slides/slide122.xml"/><Relationship Id="rId166" Type="http://schemas.openxmlformats.org/officeDocument/2006/relationships/slide" Target="slides/slide143.xml"/><Relationship Id="rId187" Type="http://schemas.openxmlformats.org/officeDocument/2006/relationships/slide" Target="slides/slide164.xml"/><Relationship Id="rId1" Type="http://schemas.openxmlformats.org/officeDocument/2006/relationships/slideMaster" Target="slideMasters/slideMaster1.xml"/><Relationship Id="rId28" Type="http://schemas.openxmlformats.org/officeDocument/2006/relationships/slide" Target="slides/slide5.xml"/><Relationship Id="rId49" Type="http://schemas.openxmlformats.org/officeDocument/2006/relationships/slide" Target="slides/slide26.xml"/><Relationship Id="rId114" Type="http://schemas.openxmlformats.org/officeDocument/2006/relationships/slide" Target="slides/slide91.xml"/><Relationship Id="rId60" Type="http://schemas.openxmlformats.org/officeDocument/2006/relationships/slide" Target="slides/slide37.xml"/><Relationship Id="rId81" Type="http://schemas.openxmlformats.org/officeDocument/2006/relationships/slide" Target="slides/slide58.xml"/><Relationship Id="rId135" Type="http://schemas.openxmlformats.org/officeDocument/2006/relationships/slide" Target="slides/slide112.xml"/><Relationship Id="rId156" Type="http://schemas.openxmlformats.org/officeDocument/2006/relationships/slide" Target="slides/slide133.xml"/><Relationship Id="rId177" Type="http://schemas.openxmlformats.org/officeDocument/2006/relationships/slide" Target="slides/slide154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16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ajagopalan Balaji" userId="fef2073b-d548-489c-9436-683445f1996c" providerId="ADAL" clId="{C4C7B22D-DC7F-43EC-B4CB-7823E81473AD}"/>
    <pc:docChg chg="undo custSel addSld delSld">
      <pc:chgData name="Rajagopalan Balaji" userId="fef2073b-d548-489c-9436-683445f1996c" providerId="ADAL" clId="{C4C7B22D-DC7F-43EC-B4CB-7823E81473AD}" dt="2022-12-06T20:06:54.366" v="2" actId="47"/>
      <pc:docMkLst>
        <pc:docMk/>
      </pc:docMkLst>
      <pc:sldChg chg="add del">
        <pc:chgData name="Rajagopalan Balaji" userId="fef2073b-d548-489c-9436-683445f1996c" providerId="ADAL" clId="{C4C7B22D-DC7F-43EC-B4CB-7823E81473AD}" dt="2022-12-06T20:06:54.366" v="2" actId="47"/>
        <pc:sldMkLst>
          <pc:docMk/>
          <pc:sldMk cId="1796388231" sldId="280"/>
        </pc:sldMkLst>
      </pc:sldChg>
    </pc:docChg>
  </pc:docChgLst>
  <pc:docChgLst>
    <pc:chgData name="Rajagopalan Balaji" userId="fef2073b-d548-489c-9436-683445f1996c" providerId="ADAL" clId="{233CCE1E-5C13-436D-97EC-EDE3D34D8899}"/>
    <pc:docChg chg="undo custSel delSld modSld sldOrd">
      <pc:chgData name="Rajagopalan Balaji" userId="fef2073b-d548-489c-9436-683445f1996c" providerId="ADAL" clId="{233CCE1E-5C13-436D-97EC-EDE3D34D8899}" dt="2022-11-17T18:11:31.650" v="387"/>
      <pc:docMkLst>
        <pc:docMk/>
      </pc:docMkLst>
      <pc:sldChg chg="modSp">
        <pc:chgData name="Rajagopalan Balaji" userId="fef2073b-d548-489c-9436-683445f1996c" providerId="ADAL" clId="{233CCE1E-5C13-436D-97EC-EDE3D34D8899}" dt="2022-11-08T20:21:21.066" v="3" actId="1076"/>
        <pc:sldMkLst>
          <pc:docMk/>
          <pc:sldMk cId="2782043653" sldId="304"/>
        </pc:sldMkLst>
        <pc:picChg chg="mod">
          <ac:chgData name="Rajagopalan Balaji" userId="fef2073b-d548-489c-9436-683445f1996c" providerId="ADAL" clId="{233CCE1E-5C13-436D-97EC-EDE3D34D8899}" dt="2022-11-08T20:21:21.066" v="3" actId="1076"/>
          <ac:picMkLst>
            <pc:docMk/>
            <pc:sldMk cId="2782043653" sldId="304"/>
            <ac:picMk id="2050" creationId="{00000000-0000-0000-0000-000000000000}"/>
          </ac:picMkLst>
        </pc:picChg>
      </pc:sldChg>
      <pc:sldChg chg="modSp">
        <pc:chgData name="Rajagopalan Balaji" userId="fef2073b-d548-489c-9436-683445f1996c" providerId="ADAL" clId="{233CCE1E-5C13-436D-97EC-EDE3D34D8899}" dt="2022-11-10T18:05:31.830" v="14" actId="1076"/>
        <pc:sldMkLst>
          <pc:docMk/>
          <pc:sldMk cId="3730753681" sldId="305"/>
        </pc:sldMkLst>
        <pc:picChg chg="mod">
          <ac:chgData name="Rajagopalan Balaji" userId="fef2073b-d548-489c-9436-683445f1996c" providerId="ADAL" clId="{233CCE1E-5C13-436D-97EC-EDE3D34D8899}" dt="2022-11-10T18:05:31.830" v="14" actId="1076"/>
          <ac:picMkLst>
            <pc:docMk/>
            <pc:sldMk cId="3730753681" sldId="305"/>
            <ac:picMk id="5122" creationId="{00000000-0000-0000-0000-000000000000}"/>
          </ac:picMkLst>
        </pc:picChg>
      </pc:sldChg>
      <pc:sldChg chg="modSp">
        <pc:chgData name="Rajagopalan Balaji" userId="fef2073b-d548-489c-9436-683445f1996c" providerId="ADAL" clId="{233CCE1E-5C13-436D-97EC-EDE3D34D8899}" dt="2022-11-15T16:55:33.461" v="79" actId="1076"/>
        <pc:sldMkLst>
          <pc:docMk/>
          <pc:sldMk cId="3971300080" sldId="306"/>
        </pc:sldMkLst>
        <pc:picChg chg="mod">
          <ac:chgData name="Rajagopalan Balaji" userId="fef2073b-d548-489c-9436-683445f1996c" providerId="ADAL" clId="{233CCE1E-5C13-436D-97EC-EDE3D34D8899}" dt="2022-11-15T16:55:33.461" v="79" actId="1076"/>
          <ac:picMkLst>
            <pc:docMk/>
            <pc:sldMk cId="3971300080" sldId="306"/>
            <ac:picMk id="26626" creationId="{00000000-0000-0000-0000-000000000000}"/>
          </ac:picMkLst>
        </pc:picChg>
      </pc:sldChg>
      <pc:sldChg chg="modSp">
        <pc:chgData name="Rajagopalan Balaji" userId="fef2073b-d548-489c-9436-683445f1996c" providerId="ADAL" clId="{233CCE1E-5C13-436D-97EC-EDE3D34D8899}" dt="2022-11-15T13:40:51.102" v="34" actId="1076"/>
        <pc:sldMkLst>
          <pc:docMk/>
          <pc:sldMk cId="160380940" sldId="309"/>
        </pc:sldMkLst>
        <pc:picChg chg="mod">
          <ac:chgData name="Rajagopalan Balaji" userId="fef2073b-d548-489c-9436-683445f1996c" providerId="ADAL" clId="{233CCE1E-5C13-436D-97EC-EDE3D34D8899}" dt="2022-11-15T13:40:51.102" v="34" actId="1076"/>
          <ac:picMkLst>
            <pc:docMk/>
            <pc:sldMk cId="160380940" sldId="309"/>
            <ac:picMk id="44034" creationId="{00000000-0000-0000-0000-000000000000}"/>
          </ac:picMkLst>
        </pc:picChg>
      </pc:sldChg>
      <pc:sldChg chg="modSp">
        <pc:chgData name="Rajagopalan Balaji" userId="fef2073b-d548-489c-9436-683445f1996c" providerId="ADAL" clId="{233CCE1E-5C13-436D-97EC-EDE3D34D8899}" dt="2022-11-15T16:50:51.414" v="74" actId="1036"/>
        <pc:sldMkLst>
          <pc:docMk/>
          <pc:sldMk cId="2831986963" sldId="310"/>
        </pc:sldMkLst>
        <pc:picChg chg="mod">
          <ac:chgData name="Rajagopalan Balaji" userId="fef2073b-d548-489c-9436-683445f1996c" providerId="ADAL" clId="{233CCE1E-5C13-436D-97EC-EDE3D34D8899}" dt="2022-11-15T16:50:51.414" v="74" actId="1036"/>
          <ac:picMkLst>
            <pc:docMk/>
            <pc:sldMk cId="2831986963" sldId="310"/>
            <ac:picMk id="40962" creationId="{00000000-0000-0000-0000-000000000000}"/>
          </ac:picMkLst>
        </pc:picChg>
      </pc:sldChg>
      <pc:sldChg chg="modSp">
        <pc:chgData name="Rajagopalan Balaji" userId="fef2073b-d548-489c-9436-683445f1996c" providerId="ADAL" clId="{233CCE1E-5C13-436D-97EC-EDE3D34D8899}" dt="2022-11-15T16:50:57.319" v="75" actId="1076"/>
        <pc:sldMkLst>
          <pc:docMk/>
          <pc:sldMk cId="1833677974" sldId="311"/>
        </pc:sldMkLst>
        <pc:picChg chg="mod">
          <ac:chgData name="Rajagopalan Balaji" userId="fef2073b-d548-489c-9436-683445f1996c" providerId="ADAL" clId="{233CCE1E-5C13-436D-97EC-EDE3D34D8899}" dt="2022-11-15T16:50:57.319" v="75" actId="1076"/>
          <ac:picMkLst>
            <pc:docMk/>
            <pc:sldMk cId="1833677974" sldId="311"/>
            <ac:picMk id="41986" creationId="{00000000-0000-0000-0000-000000000000}"/>
          </ac:picMkLst>
        </pc:picChg>
      </pc:sldChg>
      <pc:sldChg chg="modSp">
        <pc:chgData name="Rajagopalan Balaji" userId="fef2073b-d548-489c-9436-683445f1996c" providerId="ADAL" clId="{233CCE1E-5C13-436D-97EC-EDE3D34D8899}" dt="2022-11-15T13:41:07.133" v="41" actId="1076"/>
        <pc:sldMkLst>
          <pc:docMk/>
          <pc:sldMk cId="3585067206" sldId="312"/>
        </pc:sldMkLst>
        <pc:picChg chg="mod">
          <ac:chgData name="Rajagopalan Balaji" userId="fef2073b-d548-489c-9436-683445f1996c" providerId="ADAL" clId="{233CCE1E-5C13-436D-97EC-EDE3D34D8899}" dt="2022-11-15T13:41:07.133" v="41" actId="1076"/>
          <ac:picMkLst>
            <pc:docMk/>
            <pc:sldMk cId="3585067206" sldId="312"/>
            <ac:picMk id="45058" creationId="{00000000-0000-0000-0000-000000000000}"/>
          </ac:picMkLst>
        </pc:picChg>
      </pc:sldChg>
      <pc:sldChg chg="modSp">
        <pc:chgData name="Rajagopalan Balaji" userId="fef2073b-d548-489c-9436-683445f1996c" providerId="ADAL" clId="{233CCE1E-5C13-436D-97EC-EDE3D34D8899}" dt="2022-11-15T13:41:26.021" v="49" actId="1076"/>
        <pc:sldMkLst>
          <pc:docMk/>
          <pc:sldMk cId="683015088" sldId="313"/>
        </pc:sldMkLst>
        <pc:picChg chg="mod">
          <ac:chgData name="Rajagopalan Balaji" userId="fef2073b-d548-489c-9436-683445f1996c" providerId="ADAL" clId="{233CCE1E-5C13-436D-97EC-EDE3D34D8899}" dt="2022-11-15T13:41:26.021" v="49" actId="1076"/>
          <ac:picMkLst>
            <pc:docMk/>
            <pc:sldMk cId="683015088" sldId="313"/>
            <ac:picMk id="47106" creationId="{00000000-0000-0000-0000-000000000000}"/>
          </ac:picMkLst>
        </pc:picChg>
      </pc:sldChg>
      <pc:sldChg chg="modSp">
        <pc:chgData name="Rajagopalan Balaji" userId="fef2073b-d548-489c-9436-683445f1996c" providerId="ADAL" clId="{233CCE1E-5C13-436D-97EC-EDE3D34D8899}" dt="2022-11-15T13:41:31.644" v="51" actId="14100"/>
        <pc:sldMkLst>
          <pc:docMk/>
          <pc:sldMk cId="481644510" sldId="314"/>
        </pc:sldMkLst>
        <pc:picChg chg="mod">
          <ac:chgData name="Rajagopalan Balaji" userId="fef2073b-d548-489c-9436-683445f1996c" providerId="ADAL" clId="{233CCE1E-5C13-436D-97EC-EDE3D34D8899}" dt="2022-11-15T13:41:31.644" v="51" actId="14100"/>
          <ac:picMkLst>
            <pc:docMk/>
            <pc:sldMk cId="481644510" sldId="314"/>
            <ac:picMk id="48130" creationId="{00000000-0000-0000-0000-000000000000}"/>
          </ac:picMkLst>
        </pc:picChg>
      </pc:sldChg>
      <pc:sldChg chg="modSp">
        <pc:chgData name="Rajagopalan Balaji" userId="fef2073b-d548-489c-9436-683445f1996c" providerId="ADAL" clId="{233CCE1E-5C13-436D-97EC-EDE3D34D8899}" dt="2022-11-15T13:41:40.333" v="53" actId="14100"/>
        <pc:sldMkLst>
          <pc:docMk/>
          <pc:sldMk cId="481644510" sldId="315"/>
        </pc:sldMkLst>
        <pc:picChg chg="mod">
          <ac:chgData name="Rajagopalan Balaji" userId="fef2073b-d548-489c-9436-683445f1996c" providerId="ADAL" clId="{233CCE1E-5C13-436D-97EC-EDE3D34D8899}" dt="2022-11-15T13:41:40.333" v="53" actId="14100"/>
          <ac:picMkLst>
            <pc:docMk/>
            <pc:sldMk cId="481644510" sldId="315"/>
            <ac:picMk id="49154" creationId="{00000000-0000-0000-0000-000000000000}"/>
          </ac:picMkLst>
        </pc:picChg>
      </pc:sldChg>
      <pc:sldChg chg="modSp">
        <pc:chgData name="Rajagopalan Balaji" userId="fef2073b-d548-489c-9436-683445f1996c" providerId="ADAL" clId="{233CCE1E-5C13-436D-97EC-EDE3D34D8899}" dt="2022-11-15T13:41:47.478" v="56" actId="1076"/>
        <pc:sldMkLst>
          <pc:docMk/>
          <pc:sldMk cId="2185475299" sldId="316"/>
        </pc:sldMkLst>
        <pc:picChg chg="mod">
          <ac:chgData name="Rajagopalan Balaji" userId="fef2073b-d548-489c-9436-683445f1996c" providerId="ADAL" clId="{233CCE1E-5C13-436D-97EC-EDE3D34D8899}" dt="2022-11-15T13:41:47.478" v="56" actId="1076"/>
          <ac:picMkLst>
            <pc:docMk/>
            <pc:sldMk cId="2185475299" sldId="316"/>
            <ac:picMk id="50178" creationId="{00000000-0000-0000-0000-000000000000}"/>
          </ac:picMkLst>
        </pc:picChg>
      </pc:sldChg>
      <pc:sldChg chg="modSp">
        <pc:chgData name="Rajagopalan Balaji" userId="fef2073b-d548-489c-9436-683445f1996c" providerId="ADAL" clId="{233CCE1E-5C13-436D-97EC-EDE3D34D8899}" dt="2022-11-15T13:42:27.475" v="71" actId="14100"/>
        <pc:sldMkLst>
          <pc:docMk/>
          <pc:sldMk cId="1715878324" sldId="317"/>
        </pc:sldMkLst>
        <pc:picChg chg="mod">
          <ac:chgData name="Rajagopalan Balaji" userId="fef2073b-d548-489c-9436-683445f1996c" providerId="ADAL" clId="{233CCE1E-5C13-436D-97EC-EDE3D34D8899}" dt="2022-11-15T13:42:27.475" v="71" actId="14100"/>
          <ac:picMkLst>
            <pc:docMk/>
            <pc:sldMk cId="1715878324" sldId="317"/>
            <ac:picMk id="57346" creationId="{00000000-0000-0000-0000-000000000000}"/>
          </ac:picMkLst>
        </pc:picChg>
      </pc:sldChg>
      <pc:sldChg chg="modSp">
        <pc:chgData name="Rajagopalan Balaji" userId="fef2073b-d548-489c-9436-683445f1996c" providerId="ADAL" clId="{233CCE1E-5C13-436D-97EC-EDE3D34D8899}" dt="2022-11-15T13:42:32.586" v="73" actId="14100"/>
        <pc:sldMkLst>
          <pc:docMk/>
          <pc:sldMk cId="2700634054" sldId="322"/>
        </pc:sldMkLst>
        <pc:picChg chg="mod">
          <ac:chgData name="Rajagopalan Balaji" userId="fef2073b-d548-489c-9436-683445f1996c" providerId="ADAL" clId="{233CCE1E-5C13-436D-97EC-EDE3D34D8899}" dt="2022-11-15T13:42:32.586" v="73" actId="14100"/>
          <ac:picMkLst>
            <pc:docMk/>
            <pc:sldMk cId="2700634054" sldId="322"/>
            <ac:picMk id="58370" creationId="{00000000-0000-0000-0000-000000000000}"/>
          </ac:picMkLst>
        </pc:picChg>
      </pc:sldChg>
      <pc:sldChg chg="modSp">
        <pc:chgData name="Rajagopalan Balaji" userId="fef2073b-d548-489c-9436-683445f1996c" providerId="ADAL" clId="{233CCE1E-5C13-436D-97EC-EDE3D34D8899}" dt="2022-11-15T16:56:40.500" v="89" actId="1076"/>
        <pc:sldMkLst>
          <pc:docMk/>
          <pc:sldMk cId="184013797" sldId="323"/>
        </pc:sldMkLst>
        <pc:picChg chg="mod">
          <ac:chgData name="Rajagopalan Balaji" userId="fef2073b-d548-489c-9436-683445f1996c" providerId="ADAL" clId="{233CCE1E-5C13-436D-97EC-EDE3D34D8899}" dt="2022-11-15T16:56:40.500" v="89" actId="1076"/>
          <ac:picMkLst>
            <pc:docMk/>
            <pc:sldMk cId="184013797" sldId="323"/>
            <ac:picMk id="29698" creationId="{00000000-0000-0000-0000-000000000000}"/>
          </ac:picMkLst>
        </pc:picChg>
      </pc:sldChg>
      <pc:sldChg chg="modSp">
        <pc:chgData name="Rajagopalan Balaji" userId="fef2073b-d548-489c-9436-683445f1996c" providerId="ADAL" clId="{233CCE1E-5C13-436D-97EC-EDE3D34D8899}" dt="2022-11-15T13:40:44.711" v="31" actId="14100"/>
        <pc:sldMkLst>
          <pc:docMk/>
          <pc:sldMk cId="184013797" sldId="324"/>
        </pc:sldMkLst>
        <pc:picChg chg="mod">
          <ac:chgData name="Rajagopalan Balaji" userId="fef2073b-d548-489c-9436-683445f1996c" providerId="ADAL" clId="{233CCE1E-5C13-436D-97EC-EDE3D34D8899}" dt="2022-11-15T13:40:44.711" v="31" actId="14100"/>
          <ac:picMkLst>
            <pc:docMk/>
            <pc:sldMk cId="184013797" sldId="324"/>
            <ac:picMk id="43010" creationId="{00000000-0000-0000-0000-000000000000}"/>
          </ac:picMkLst>
        </pc:picChg>
      </pc:sldChg>
      <pc:sldChg chg="modSp">
        <pc:chgData name="Rajagopalan Balaji" userId="fef2073b-d548-489c-9436-683445f1996c" providerId="ADAL" clId="{233CCE1E-5C13-436D-97EC-EDE3D34D8899}" dt="2022-11-15T16:57:23.541" v="93" actId="1076"/>
        <pc:sldMkLst>
          <pc:docMk/>
          <pc:sldMk cId="62682453" sldId="325"/>
        </pc:sldMkLst>
        <pc:picChg chg="mod">
          <ac:chgData name="Rajagopalan Balaji" userId="fef2073b-d548-489c-9436-683445f1996c" providerId="ADAL" clId="{233CCE1E-5C13-436D-97EC-EDE3D34D8899}" dt="2022-11-15T16:57:23.541" v="93" actId="1076"/>
          <ac:picMkLst>
            <pc:docMk/>
            <pc:sldMk cId="62682453" sldId="325"/>
            <ac:picMk id="41986" creationId="{00000000-0000-0000-0000-000000000000}"/>
          </ac:picMkLst>
        </pc:picChg>
      </pc:sldChg>
      <pc:sldChg chg="modSp">
        <pc:chgData name="Rajagopalan Balaji" userId="fef2073b-d548-489c-9436-683445f1996c" providerId="ADAL" clId="{233CCE1E-5C13-436D-97EC-EDE3D34D8899}" dt="2022-11-15T13:41:55.772" v="60" actId="1076"/>
        <pc:sldMkLst>
          <pc:docMk/>
          <pc:sldMk cId="315934234" sldId="327"/>
        </pc:sldMkLst>
        <pc:picChg chg="mod">
          <ac:chgData name="Rajagopalan Balaji" userId="fef2073b-d548-489c-9436-683445f1996c" providerId="ADAL" clId="{233CCE1E-5C13-436D-97EC-EDE3D34D8899}" dt="2022-11-15T13:41:55.772" v="60" actId="1076"/>
          <ac:picMkLst>
            <pc:docMk/>
            <pc:sldMk cId="315934234" sldId="327"/>
            <ac:picMk id="51202" creationId="{00000000-0000-0000-0000-000000000000}"/>
          </ac:picMkLst>
        </pc:picChg>
      </pc:sldChg>
      <pc:sldChg chg="modSp">
        <pc:chgData name="Rajagopalan Balaji" userId="fef2073b-d548-489c-9436-683445f1996c" providerId="ADAL" clId="{233CCE1E-5C13-436D-97EC-EDE3D34D8899}" dt="2022-11-15T13:42:03.189" v="63" actId="1076"/>
        <pc:sldMkLst>
          <pc:docMk/>
          <pc:sldMk cId="315934234" sldId="328"/>
        </pc:sldMkLst>
        <pc:picChg chg="mod">
          <ac:chgData name="Rajagopalan Balaji" userId="fef2073b-d548-489c-9436-683445f1996c" providerId="ADAL" clId="{233CCE1E-5C13-436D-97EC-EDE3D34D8899}" dt="2022-11-15T13:42:03.189" v="63" actId="1076"/>
          <ac:picMkLst>
            <pc:docMk/>
            <pc:sldMk cId="315934234" sldId="328"/>
            <ac:picMk id="52226" creationId="{00000000-0000-0000-0000-000000000000}"/>
          </ac:picMkLst>
        </pc:picChg>
      </pc:sldChg>
      <pc:sldChg chg="modSp">
        <pc:chgData name="Rajagopalan Balaji" userId="fef2073b-d548-489c-9436-683445f1996c" providerId="ADAL" clId="{233CCE1E-5C13-436D-97EC-EDE3D34D8899}" dt="2022-11-15T13:42:09.893" v="66" actId="1076"/>
        <pc:sldMkLst>
          <pc:docMk/>
          <pc:sldMk cId="2102043732" sldId="329"/>
        </pc:sldMkLst>
        <pc:picChg chg="mod">
          <ac:chgData name="Rajagopalan Balaji" userId="fef2073b-d548-489c-9436-683445f1996c" providerId="ADAL" clId="{233CCE1E-5C13-436D-97EC-EDE3D34D8899}" dt="2022-11-15T13:42:09.893" v="66" actId="1076"/>
          <ac:picMkLst>
            <pc:docMk/>
            <pc:sldMk cId="2102043732" sldId="329"/>
            <ac:picMk id="53250" creationId="{00000000-0000-0000-0000-000000000000}"/>
          </ac:picMkLst>
        </pc:picChg>
      </pc:sldChg>
      <pc:sldChg chg="modSp">
        <pc:chgData name="Rajagopalan Balaji" userId="fef2073b-d548-489c-9436-683445f1996c" providerId="ADAL" clId="{233CCE1E-5C13-436D-97EC-EDE3D34D8899}" dt="2022-11-15T13:42:20.155" v="69" actId="1076"/>
        <pc:sldMkLst>
          <pc:docMk/>
          <pc:sldMk cId="2102043732" sldId="330"/>
        </pc:sldMkLst>
        <pc:picChg chg="mod">
          <ac:chgData name="Rajagopalan Balaji" userId="fef2073b-d548-489c-9436-683445f1996c" providerId="ADAL" clId="{233CCE1E-5C13-436D-97EC-EDE3D34D8899}" dt="2022-11-15T13:42:20.155" v="69" actId="1076"/>
          <ac:picMkLst>
            <pc:docMk/>
            <pc:sldMk cId="2102043732" sldId="330"/>
            <ac:picMk id="55298" creationId="{00000000-0000-0000-0000-000000000000}"/>
          </ac:picMkLst>
        </pc:picChg>
      </pc:sldChg>
      <pc:sldChg chg="modSp">
        <pc:chgData name="Rajagopalan Balaji" userId="fef2073b-d548-489c-9436-683445f1996c" providerId="ADAL" clId="{233CCE1E-5C13-436D-97EC-EDE3D34D8899}" dt="2022-11-10T18:04:57.986" v="10" actId="1076"/>
        <pc:sldMkLst>
          <pc:docMk/>
          <pc:sldMk cId="3471894152" sldId="333"/>
        </pc:sldMkLst>
        <pc:picChg chg="mod">
          <ac:chgData name="Rajagopalan Balaji" userId="fef2073b-d548-489c-9436-683445f1996c" providerId="ADAL" clId="{233CCE1E-5C13-436D-97EC-EDE3D34D8899}" dt="2022-11-10T18:04:57.986" v="10" actId="1076"/>
          <ac:picMkLst>
            <pc:docMk/>
            <pc:sldMk cId="3471894152" sldId="333"/>
            <ac:picMk id="3074" creationId="{00000000-0000-0000-0000-000000000000}"/>
          </ac:picMkLst>
        </pc:picChg>
      </pc:sldChg>
      <pc:sldChg chg="modSp del">
        <pc:chgData name="Rajagopalan Balaji" userId="fef2073b-d548-489c-9436-683445f1996c" providerId="ADAL" clId="{233CCE1E-5C13-436D-97EC-EDE3D34D8899}" dt="2022-11-17T17:21:53.241" v="256" actId="47"/>
        <pc:sldMkLst>
          <pc:docMk/>
          <pc:sldMk cId="811376937" sldId="334"/>
        </pc:sldMkLst>
        <pc:picChg chg="mod">
          <ac:chgData name="Rajagopalan Balaji" userId="fef2073b-d548-489c-9436-683445f1996c" providerId="ADAL" clId="{233CCE1E-5C13-436D-97EC-EDE3D34D8899}" dt="2022-11-10T18:04:45.431" v="6" actId="1076"/>
          <ac:picMkLst>
            <pc:docMk/>
            <pc:sldMk cId="811376937" sldId="334"/>
            <ac:picMk id="4098" creationId="{00000000-0000-0000-0000-000000000000}"/>
          </ac:picMkLst>
        </pc:picChg>
      </pc:sldChg>
      <pc:sldChg chg="modSp">
        <pc:chgData name="Rajagopalan Balaji" userId="fef2073b-d548-489c-9436-683445f1996c" providerId="ADAL" clId="{233CCE1E-5C13-436D-97EC-EDE3D34D8899}" dt="2022-11-15T16:55:43.094" v="82" actId="1076"/>
        <pc:sldMkLst>
          <pc:docMk/>
          <pc:sldMk cId="3409769256" sldId="335"/>
        </pc:sldMkLst>
        <pc:picChg chg="mod">
          <ac:chgData name="Rajagopalan Balaji" userId="fef2073b-d548-489c-9436-683445f1996c" providerId="ADAL" clId="{233CCE1E-5C13-436D-97EC-EDE3D34D8899}" dt="2022-11-15T16:55:43.094" v="82" actId="1076"/>
          <ac:picMkLst>
            <pc:docMk/>
            <pc:sldMk cId="3409769256" sldId="335"/>
            <ac:picMk id="27650" creationId="{00000000-0000-0000-0000-000000000000}"/>
          </ac:picMkLst>
        </pc:picChg>
      </pc:sldChg>
      <pc:sldChg chg="modSp">
        <pc:chgData name="Rajagopalan Balaji" userId="fef2073b-d548-489c-9436-683445f1996c" providerId="ADAL" clId="{233CCE1E-5C13-436D-97EC-EDE3D34D8899}" dt="2022-11-15T16:56:27.676" v="85" actId="1076"/>
        <pc:sldMkLst>
          <pc:docMk/>
          <pc:sldMk cId="1399396702" sldId="336"/>
        </pc:sldMkLst>
        <pc:picChg chg="mod">
          <ac:chgData name="Rajagopalan Balaji" userId="fef2073b-d548-489c-9436-683445f1996c" providerId="ADAL" clId="{233CCE1E-5C13-436D-97EC-EDE3D34D8899}" dt="2022-11-15T16:56:27.676" v="85" actId="1076"/>
          <ac:picMkLst>
            <pc:docMk/>
            <pc:sldMk cId="1399396702" sldId="336"/>
            <ac:picMk id="28674" creationId="{00000000-0000-0000-0000-000000000000}"/>
          </ac:picMkLst>
        </pc:picChg>
      </pc:sldChg>
      <pc:sldChg chg="modSp">
        <pc:chgData name="Rajagopalan Balaji" userId="fef2073b-d548-489c-9436-683445f1996c" providerId="ADAL" clId="{233CCE1E-5C13-436D-97EC-EDE3D34D8899}" dt="2022-11-15T13:41:17.077" v="45" actId="14100"/>
        <pc:sldMkLst>
          <pc:docMk/>
          <pc:sldMk cId="1309605253" sldId="337"/>
        </pc:sldMkLst>
        <pc:picChg chg="mod">
          <ac:chgData name="Rajagopalan Balaji" userId="fef2073b-d548-489c-9436-683445f1996c" providerId="ADAL" clId="{233CCE1E-5C13-436D-97EC-EDE3D34D8899}" dt="2022-11-15T13:41:17.077" v="45" actId="14100"/>
          <ac:picMkLst>
            <pc:docMk/>
            <pc:sldMk cId="1309605253" sldId="337"/>
            <ac:picMk id="46082" creationId="{00000000-0000-0000-0000-000000000000}"/>
          </ac:picMkLst>
        </pc:picChg>
      </pc:sldChg>
      <pc:sldChg chg="modSp">
        <pc:chgData name="Rajagopalan Balaji" userId="fef2073b-d548-489c-9436-683445f1996c" providerId="ADAL" clId="{233CCE1E-5C13-436D-97EC-EDE3D34D8899}" dt="2022-11-10T18:06:26.185" v="21" actId="14100"/>
        <pc:sldMkLst>
          <pc:docMk/>
          <pc:sldMk cId="4028315035" sldId="341"/>
        </pc:sldMkLst>
        <pc:picChg chg="mod">
          <ac:chgData name="Rajagopalan Balaji" userId="fef2073b-d548-489c-9436-683445f1996c" providerId="ADAL" clId="{233CCE1E-5C13-436D-97EC-EDE3D34D8899}" dt="2022-11-10T18:06:26.185" v="21" actId="14100"/>
          <ac:picMkLst>
            <pc:docMk/>
            <pc:sldMk cId="4028315035" sldId="341"/>
            <ac:picMk id="9218" creationId="{00000000-0000-0000-0000-000000000000}"/>
          </ac:picMkLst>
        </pc:picChg>
      </pc:sldChg>
      <pc:sldChg chg="del ord">
        <pc:chgData name="Rajagopalan Balaji" userId="fef2073b-d548-489c-9436-683445f1996c" providerId="ADAL" clId="{233CCE1E-5C13-436D-97EC-EDE3D34D8899}" dt="2022-11-17T17:35:27.431" v="288" actId="47"/>
        <pc:sldMkLst>
          <pc:docMk/>
          <pc:sldMk cId="389367218" sldId="406"/>
        </pc:sldMkLst>
      </pc:sldChg>
      <pc:sldChg chg="del ord">
        <pc:chgData name="Rajagopalan Balaji" userId="fef2073b-d548-489c-9436-683445f1996c" providerId="ADAL" clId="{233CCE1E-5C13-436D-97EC-EDE3D34D8899}" dt="2022-11-17T17:32:06.659" v="270" actId="47"/>
        <pc:sldMkLst>
          <pc:docMk/>
          <pc:sldMk cId="3257396048" sldId="407"/>
        </pc:sldMkLst>
      </pc:sldChg>
      <pc:sldChg chg="modSp">
        <pc:chgData name="Rajagopalan Balaji" userId="fef2073b-d548-489c-9436-683445f1996c" providerId="ADAL" clId="{233CCE1E-5C13-436D-97EC-EDE3D34D8899}" dt="2022-11-10T18:05:50.729" v="18" actId="1076"/>
        <pc:sldMkLst>
          <pc:docMk/>
          <pc:sldMk cId="3002080259" sldId="429"/>
        </pc:sldMkLst>
        <pc:spChg chg="mod">
          <ac:chgData name="Rajagopalan Balaji" userId="fef2073b-d548-489c-9436-683445f1996c" providerId="ADAL" clId="{233CCE1E-5C13-436D-97EC-EDE3D34D8899}" dt="2022-11-10T18:05:43.557" v="15" actId="1076"/>
          <ac:spMkLst>
            <pc:docMk/>
            <pc:sldMk cId="3002080259" sldId="429"/>
            <ac:spMk id="47106" creationId="{00000000-0000-0000-0000-000000000000}"/>
          </ac:spMkLst>
        </pc:spChg>
        <pc:spChg chg="mod">
          <ac:chgData name="Rajagopalan Balaji" userId="fef2073b-d548-489c-9436-683445f1996c" providerId="ADAL" clId="{233CCE1E-5C13-436D-97EC-EDE3D34D8899}" dt="2022-11-10T18:05:50.729" v="18" actId="1076"/>
          <ac:spMkLst>
            <pc:docMk/>
            <pc:sldMk cId="3002080259" sldId="429"/>
            <ac:spMk id="47107" creationId="{00000000-0000-0000-0000-000000000000}"/>
          </ac:spMkLst>
        </pc:spChg>
      </pc:sldChg>
      <pc:sldChg chg="modSp">
        <pc:chgData name="Rajagopalan Balaji" userId="fef2073b-d548-489c-9436-683445f1996c" providerId="ADAL" clId="{233CCE1E-5C13-436D-97EC-EDE3D34D8899}" dt="2022-11-15T13:41:01.462" v="38" actId="14100"/>
        <pc:sldMkLst>
          <pc:docMk/>
          <pc:sldMk cId="1683932018" sldId="464"/>
        </pc:sldMkLst>
        <pc:picChg chg="mod">
          <ac:chgData name="Rajagopalan Balaji" userId="fef2073b-d548-489c-9436-683445f1996c" providerId="ADAL" clId="{233CCE1E-5C13-436D-97EC-EDE3D34D8899}" dt="2022-11-15T13:41:01.462" v="38" actId="14100"/>
          <ac:picMkLst>
            <pc:docMk/>
            <pc:sldMk cId="1683932018" sldId="464"/>
            <ac:picMk id="56322" creationId="{00000000-0000-0000-0000-000000000000}"/>
          </ac:picMkLst>
        </pc:picChg>
      </pc:sldChg>
      <pc:sldChg chg="delSp modSp mod">
        <pc:chgData name="Rajagopalan Balaji" userId="fef2073b-d548-489c-9436-683445f1996c" providerId="ADAL" clId="{233CCE1E-5C13-436D-97EC-EDE3D34D8899}" dt="2022-11-17T17:24:27.644" v="257" actId="478"/>
        <pc:sldMkLst>
          <pc:docMk/>
          <pc:sldMk cId="464039636" sldId="465"/>
        </pc:sldMkLst>
        <pc:spChg chg="mod">
          <ac:chgData name="Rajagopalan Balaji" userId="fef2073b-d548-489c-9436-683445f1996c" providerId="ADAL" clId="{233CCE1E-5C13-436D-97EC-EDE3D34D8899}" dt="2022-11-17T17:21:30.411" v="254" actId="1076"/>
          <ac:spMkLst>
            <pc:docMk/>
            <pc:sldMk cId="464039636" sldId="465"/>
            <ac:spMk id="40963" creationId="{00000000-0000-0000-0000-000000000000}"/>
          </ac:spMkLst>
        </pc:spChg>
        <pc:spChg chg="del mod">
          <ac:chgData name="Rajagopalan Balaji" userId="fef2073b-d548-489c-9436-683445f1996c" providerId="ADAL" clId="{233CCE1E-5C13-436D-97EC-EDE3D34D8899}" dt="2022-11-17T17:24:27.644" v="257" actId="478"/>
          <ac:spMkLst>
            <pc:docMk/>
            <pc:sldMk cId="464039636" sldId="465"/>
            <ac:spMk id="203781" creationId="{00000000-0000-0000-0000-000000000000}"/>
          </ac:spMkLst>
        </pc:spChg>
      </pc:sldChg>
      <pc:sldChg chg="modSp mod">
        <pc:chgData name="Rajagopalan Balaji" userId="fef2073b-d548-489c-9436-683445f1996c" providerId="ADAL" clId="{233CCE1E-5C13-436D-97EC-EDE3D34D8899}" dt="2022-11-17T17:19:05.693" v="242"/>
        <pc:sldMkLst>
          <pc:docMk/>
          <pc:sldMk cId="709099055" sldId="466"/>
        </pc:sldMkLst>
        <pc:spChg chg="mod">
          <ac:chgData name="Rajagopalan Balaji" userId="fef2073b-d548-489c-9436-683445f1996c" providerId="ADAL" clId="{233CCE1E-5C13-436D-97EC-EDE3D34D8899}" dt="2022-11-17T17:19:05.693" v="242"/>
          <ac:spMkLst>
            <pc:docMk/>
            <pc:sldMk cId="709099055" sldId="466"/>
            <ac:spMk id="41987" creationId="{00000000-0000-0000-0000-000000000000}"/>
          </ac:spMkLst>
        </pc:spChg>
      </pc:sldChg>
      <pc:sldChg chg="modSp mod">
        <pc:chgData name="Rajagopalan Balaji" userId="fef2073b-d548-489c-9436-683445f1996c" providerId="ADAL" clId="{233CCE1E-5C13-436D-97EC-EDE3D34D8899}" dt="2022-11-17T17:19:28.963" v="244" actId="255"/>
        <pc:sldMkLst>
          <pc:docMk/>
          <pc:sldMk cId="577908008" sldId="467"/>
        </pc:sldMkLst>
        <pc:spChg chg="mod">
          <ac:chgData name="Rajagopalan Balaji" userId="fef2073b-d548-489c-9436-683445f1996c" providerId="ADAL" clId="{233CCE1E-5C13-436D-97EC-EDE3D34D8899}" dt="2022-11-17T17:19:28.963" v="244" actId="255"/>
          <ac:spMkLst>
            <pc:docMk/>
            <pc:sldMk cId="577908008" sldId="467"/>
            <ac:spMk id="43011" creationId="{00000000-0000-0000-0000-000000000000}"/>
          </ac:spMkLst>
        </pc:spChg>
      </pc:sldChg>
      <pc:sldChg chg="modSp mod">
        <pc:chgData name="Rajagopalan Balaji" userId="fef2073b-d548-489c-9436-683445f1996c" providerId="ADAL" clId="{233CCE1E-5C13-436D-97EC-EDE3D34D8899}" dt="2022-11-17T17:19:46.207" v="246" actId="255"/>
        <pc:sldMkLst>
          <pc:docMk/>
          <pc:sldMk cId="263159565" sldId="468"/>
        </pc:sldMkLst>
        <pc:spChg chg="mod">
          <ac:chgData name="Rajagopalan Balaji" userId="fef2073b-d548-489c-9436-683445f1996c" providerId="ADAL" clId="{233CCE1E-5C13-436D-97EC-EDE3D34D8899}" dt="2022-11-17T17:19:46.207" v="246" actId="255"/>
          <ac:spMkLst>
            <pc:docMk/>
            <pc:sldMk cId="263159565" sldId="468"/>
            <ac:spMk id="44035" creationId="{00000000-0000-0000-0000-000000000000}"/>
          </ac:spMkLst>
        </pc:spChg>
      </pc:sldChg>
      <pc:sldChg chg="modSp mod">
        <pc:chgData name="Rajagopalan Balaji" userId="fef2073b-d548-489c-9436-683445f1996c" providerId="ADAL" clId="{233CCE1E-5C13-436D-97EC-EDE3D34D8899}" dt="2022-11-17T17:20:11.746" v="247"/>
        <pc:sldMkLst>
          <pc:docMk/>
          <pc:sldMk cId="1132327483" sldId="470"/>
        </pc:sldMkLst>
        <pc:spChg chg="mod">
          <ac:chgData name="Rajagopalan Balaji" userId="fef2073b-d548-489c-9436-683445f1996c" providerId="ADAL" clId="{233CCE1E-5C13-436D-97EC-EDE3D34D8899}" dt="2022-11-17T17:20:11.746" v="247"/>
          <ac:spMkLst>
            <pc:docMk/>
            <pc:sldMk cId="1132327483" sldId="470"/>
            <ac:spMk id="50179" creationId="{00000000-0000-0000-0000-000000000000}"/>
          </ac:spMkLst>
        </pc:spChg>
      </pc:sldChg>
      <pc:sldChg chg="addSp delSp modSp mod ord">
        <pc:chgData name="Rajagopalan Balaji" userId="fef2073b-d548-489c-9436-683445f1996c" providerId="ADAL" clId="{233CCE1E-5C13-436D-97EC-EDE3D34D8899}" dt="2022-11-17T17:34:34.905" v="284"/>
        <pc:sldMkLst>
          <pc:docMk/>
          <pc:sldMk cId="268540939" sldId="472"/>
        </pc:sldMkLst>
        <pc:spChg chg="add del mod">
          <ac:chgData name="Rajagopalan Balaji" userId="fef2073b-d548-489c-9436-683445f1996c" providerId="ADAL" clId="{233CCE1E-5C13-436D-97EC-EDE3D34D8899}" dt="2022-11-17T17:16:58.481" v="241"/>
          <ac:spMkLst>
            <pc:docMk/>
            <pc:sldMk cId="268540939" sldId="472"/>
            <ac:spMk id="5" creationId="{7809A976-8FF8-D0C8-3F71-6F7D65BD9969}"/>
          </ac:spMkLst>
        </pc:spChg>
        <pc:spChg chg="mod">
          <ac:chgData name="Rajagopalan Balaji" userId="fef2073b-d548-489c-9436-683445f1996c" providerId="ADAL" clId="{233CCE1E-5C13-436D-97EC-EDE3D34D8899}" dt="2022-11-17T17:16:35.810" v="238" actId="255"/>
          <ac:spMkLst>
            <pc:docMk/>
            <pc:sldMk cId="268540939" sldId="472"/>
            <ac:spMk id="28675" creationId="{00000000-0000-0000-0000-000000000000}"/>
          </ac:spMkLst>
        </pc:spChg>
      </pc:sldChg>
      <pc:sldChg chg="ord">
        <pc:chgData name="Rajagopalan Balaji" userId="fef2073b-d548-489c-9436-683445f1996c" providerId="ADAL" clId="{233CCE1E-5C13-436D-97EC-EDE3D34D8899}" dt="2022-11-17T18:11:31.650" v="387"/>
        <pc:sldMkLst>
          <pc:docMk/>
          <pc:sldMk cId="1524626321" sldId="473"/>
        </pc:sldMkLst>
      </pc:sldChg>
      <pc:sldChg chg="modSp mod">
        <pc:chgData name="Rajagopalan Balaji" userId="fef2073b-d548-489c-9436-683445f1996c" providerId="ADAL" clId="{233CCE1E-5C13-436D-97EC-EDE3D34D8899}" dt="2022-11-17T17:13:16.801" v="101" actId="5793"/>
        <pc:sldMkLst>
          <pc:docMk/>
          <pc:sldMk cId="619701043" sldId="474"/>
        </pc:sldMkLst>
        <pc:spChg chg="mod">
          <ac:chgData name="Rajagopalan Balaji" userId="fef2073b-d548-489c-9436-683445f1996c" providerId="ADAL" clId="{233CCE1E-5C13-436D-97EC-EDE3D34D8899}" dt="2022-11-17T17:13:16.801" v="101" actId="5793"/>
          <ac:spMkLst>
            <pc:docMk/>
            <pc:sldMk cId="619701043" sldId="474"/>
            <ac:spMk id="26628" creationId="{00000000-0000-0000-0000-000000000000}"/>
          </ac:spMkLst>
        </pc:spChg>
      </pc:sldChg>
      <pc:sldChg chg="modSp del mod ord">
        <pc:chgData name="Rajagopalan Balaji" userId="fef2073b-d548-489c-9436-683445f1996c" providerId="ADAL" clId="{233CCE1E-5C13-436D-97EC-EDE3D34D8899}" dt="2022-11-17T17:34:36.592" v="285" actId="47"/>
        <pc:sldMkLst>
          <pc:docMk/>
          <pc:sldMk cId="2707634528" sldId="475"/>
        </pc:sldMkLst>
        <pc:spChg chg="mod">
          <ac:chgData name="Rajagopalan Balaji" userId="fef2073b-d548-489c-9436-683445f1996c" providerId="ADAL" clId="{233CCE1E-5C13-436D-97EC-EDE3D34D8899}" dt="2022-11-17T17:14:27.918" v="188" actId="5793"/>
          <ac:spMkLst>
            <pc:docMk/>
            <pc:sldMk cId="2707634528" sldId="475"/>
            <ac:spMk id="28675" creationId="{00000000-0000-0000-0000-000000000000}"/>
          </ac:spMkLst>
        </pc:spChg>
      </pc:sldChg>
      <pc:sldChg chg="modSp mod">
        <pc:chgData name="Rajagopalan Balaji" userId="fef2073b-d548-489c-9436-683445f1996c" providerId="ADAL" clId="{233CCE1E-5C13-436D-97EC-EDE3D34D8899}" dt="2022-11-17T17:15:03.963" v="231" actId="1076"/>
        <pc:sldMkLst>
          <pc:docMk/>
          <pc:sldMk cId="304833004" sldId="476"/>
        </pc:sldMkLst>
        <pc:spChg chg="mod">
          <ac:chgData name="Rajagopalan Balaji" userId="fef2073b-d548-489c-9436-683445f1996c" providerId="ADAL" clId="{233CCE1E-5C13-436D-97EC-EDE3D34D8899}" dt="2022-11-17T17:14:59.213" v="230" actId="20577"/>
          <ac:spMkLst>
            <pc:docMk/>
            <pc:sldMk cId="304833004" sldId="476"/>
            <ac:spMk id="29699" creationId="{00000000-0000-0000-0000-000000000000}"/>
          </ac:spMkLst>
        </pc:spChg>
        <pc:picChg chg="mod">
          <ac:chgData name="Rajagopalan Balaji" userId="fef2073b-d548-489c-9436-683445f1996c" providerId="ADAL" clId="{233CCE1E-5C13-436D-97EC-EDE3D34D8899}" dt="2022-11-17T17:15:03.963" v="231" actId="1076"/>
          <ac:picMkLst>
            <pc:docMk/>
            <pc:sldMk cId="304833004" sldId="476"/>
            <ac:picMk id="29700" creationId="{00000000-0000-0000-0000-000000000000}"/>
          </ac:picMkLst>
        </pc:picChg>
      </pc:sldChg>
      <pc:sldChg chg="modSp mod">
        <pc:chgData name="Rajagopalan Balaji" userId="fef2073b-d548-489c-9436-683445f1996c" providerId="ADAL" clId="{233CCE1E-5C13-436D-97EC-EDE3D34D8899}" dt="2022-11-17T17:15:29.499" v="233" actId="27636"/>
        <pc:sldMkLst>
          <pc:docMk/>
          <pc:sldMk cId="213023823" sldId="477"/>
        </pc:sldMkLst>
        <pc:spChg chg="mod">
          <ac:chgData name="Rajagopalan Balaji" userId="fef2073b-d548-489c-9436-683445f1996c" providerId="ADAL" clId="{233CCE1E-5C13-436D-97EC-EDE3D34D8899}" dt="2022-11-17T17:15:29.499" v="233" actId="27636"/>
          <ac:spMkLst>
            <pc:docMk/>
            <pc:sldMk cId="213023823" sldId="477"/>
            <ac:spMk id="30723" creationId="{00000000-0000-0000-0000-000000000000}"/>
          </ac:spMkLst>
        </pc:spChg>
      </pc:sldChg>
      <pc:sldChg chg="modSp mod">
        <pc:chgData name="Rajagopalan Balaji" userId="fef2073b-d548-489c-9436-683445f1996c" providerId="ADAL" clId="{233CCE1E-5C13-436D-97EC-EDE3D34D8899}" dt="2022-11-17T17:15:55.399" v="236" actId="14100"/>
        <pc:sldMkLst>
          <pc:docMk/>
          <pc:sldMk cId="1072069673" sldId="478"/>
        </pc:sldMkLst>
        <pc:spChg chg="mod">
          <ac:chgData name="Rajagopalan Balaji" userId="fef2073b-d548-489c-9436-683445f1996c" providerId="ADAL" clId="{233CCE1E-5C13-436D-97EC-EDE3D34D8899}" dt="2022-11-17T17:15:45.016" v="234"/>
          <ac:spMkLst>
            <pc:docMk/>
            <pc:sldMk cId="1072069673" sldId="478"/>
            <ac:spMk id="31747" creationId="{00000000-0000-0000-0000-000000000000}"/>
          </ac:spMkLst>
        </pc:spChg>
        <pc:picChg chg="mod">
          <ac:chgData name="Rajagopalan Balaji" userId="fef2073b-d548-489c-9436-683445f1996c" providerId="ADAL" clId="{233CCE1E-5C13-436D-97EC-EDE3D34D8899}" dt="2022-11-17T17:15:55.399" v="236" actId="14100"/>
          <ac:picMkLst>
            <pc:docMk/>
            <pc:sldMk cId="1072069673" sldId="478"/>
            <ac:picMk id="31748" creationId="{00000000-0000-0000-0000-000000000000}"/>
          </ac:picMkLst>
        </pc:picChg>
      </pc:sldChg>
      <pc:sldChg chg="modSp mod">
        <pc:chgData name="Rajagopalan Balaji" userId="fef2073b-d548-489c-9436-683445f1996c" providerId="ADAL" clId="{233CCE1E-5C13-436D-97EC-EDE3D34D8899}" dt="2022-11-17T17:37:51.002" v="291" actId="5793"/>
        <pc:sldMkLst>
          <pc:docMk/>
          <pc:sldMk cId="255695275" sldId="480"/>
        </pc:sldMkLst>
        <pc:spChg chg="mod">
          <ac:chgData name="Rajagopalan Balaji" userId="fef2073b-d548-489c-9436-683445f1996c" providerId="ADAL" clId="{233CCE1E-5C13-436D-97EC-EDE3D34D8899}" dt="2022-11-17T17:37:51.002" v="291" actId="5793"/>
          <ac:spMkLst>
            <pc:docMk/>
            <pc:sldMk cId="255695275" sldId="480"/>
            <ac:spMk id="31747" creationId="{00000000-0000-0000-0000-000000000000}"/>
          </ac:spMkLst>
        </pc:spChg>
      </pc:sldChg>
      <pc:sldChg chg="modSp mod">
        <pc:chgData name="Rajagopalan Balaji" userId="fef2073b-d548-489c-9436-683445f1996c" providerId="ADAL" clId="{233CCE1E-5C13-436D-97EC-EDE3D34D8899}" dt="2022-11-17T17:38:27.260" v="368" actId="113"/>
        <pc:sldMkLst>
          <pc:docMk/>
          <pc:sldMk cId="1958845745" sldId="481"/>
        </pc:sldMkLst>
        <pc:spChg chg="mod">
          <ac:chgData name="Rajagopalan Balaji" userId="fef2073b-d548-489c-9436-683445f1996c" providerId="ADAL" clId="{233CCE1E-5C13-436D-97EC-EDE3D34D8899}" dt="2022-11-17T17:38:27.260" v="368" actId="113"/>
          <ac:spMkLst>
            <pc:docMk/>
            <pc:sldMk cId="1958845745" sldId="481"/>
            <ac:spMk id="32771" creationId="{00000000-0000-0000-0000-000000000000}"/>
          </ac:spMkLst>
        </pc:spChg>
      </pc:sldChg>
      <pc:sldChg chg="modSp mod">
        <pc:chgData name="Rajagopalan Balaji" userId="fef2073b-d548-489c-9436-683445f1996c" providerId="ADAL" clId="{233CCE1E-5C13-436D-97EC-EDE3D34D8899}" dt="2022-11-17T17:38:50.183" v="370" actId="27636"/>
        <pc:sldMkLst>
          <pc:docMk/>
          <pc:sldMk cId="1003823950" sldId="483"/>
        </pc:sldMkLst>
        <pc:spChg chg="mod">
          <ac:chgData name="Rajagopalan Balaji" userId="fef2073b-d548-489c-9436-683445f1996c" providerId="ADAL" clId="{233CCE1E-5C13-436D-97EC-EDE3D34D8899}" dt="2022-11-17T17:38:50.183" v="370" actId="27636"/>
          <ac:spMkLst>
            <pc:docMk/>
            <pc:sldMk cId="1003823950" sldId="483"/>
            <ac:spMk id="35843" creationId="{00000000-0000-0000-0000-000000000000}"/>
          </ac:spMkLst>
        </pc:spChg>
      </pc:sldChg>
      <pc:sldChg chg="addSp delSp modSp mod">
        <pc:chgData name="Rajagopalan Balaji" userId="fef2073b-d548-489c-9436-683445f1996c" providerId="ADAL" clId="{233CCE1E-5C13-436D-97EC-EDE3D34D8899}" dt="2022-11-17T17:40:18.710" v="375"/>
        <pc:sldMkLst>
          <pc:docMk/>
          <pc:sldMk cId="1481058236" sldId="485"/>
        </pc:sldMkLst>
        <pc:spChg chg="add del mod">
          <ac:chgData name="Rajagopalan Balaji" userId="fef2073b-d548-489c-9436-683445f1996c" providerId="ADAL" clId="{233CCE1E-5C13-436D-97EC-EDE3D34D8899}" dt="2022-11-17T17:40:18.710" v="375"/>
          <ac:spMkLst>
            <pc:docMk/>
            <pc:sldMk cId="1481058236" sldId="485"/>
            <ac:spMk id="5" creationId="{BCFC4488-0345-27E9-A07F-01489A9093BC}"/>
          </ac:spMkLst>
        </pc:spChg>
        <pc:spChg chg="mod">
          <ac:chgData name="Rajagopalan Balaji" userId="fef2073b-d548-489c-9436-683445f1996c" providerId="ADAL" clId="{233CCE1E-5C13-436D-97EC-EDE3D34D8899}" dt="2022-11-17T17:39:25.465" v="372" actId="255"/>
          <ac:spMkLst>
            <pc:docMk/>
            <pc:sldMk cId="1481058236" sldId="485"/>
            <ac:spMk id="38915" creationId="{00000000-0000-0000-0000-000000000000}"/>
          </ac:spMkLst>
        </pc:spChg>
      </pc:sldChg>
      <pc:sldChg chg="modSp mod">
        <pc:chgData name="Rajagopalan Balaji" userId="fef2073b-d548-489c-9436-683445f1996c" providerId="ADAL" clId="{233CCE1E-5C13-436D-97EC-EDE3D34D8899}" dt="2022-11-17T17:57:16.882" v="377" actId="255"/>
        <pc:sldMkLst>
          <pc:docMk/>
          <pc:sldMk cId="832087561" sldId="486"/>
        </pc:sldMkLst>
        <pc:spChg chg="mod">
          <ac:chgData name="Rajagopalan Balaji" userId="fef2073b-d548-489c-9436-683445f1996c" providerId="ADAL" clId="{233CCE1E-5C13-436D-97EC-EDE3D34D8899}" dt="2022-11-17T17:57:16.882" v="377" actId="255"/>
          <ac:spMkLst>
            <pc:docMk/>
            <pc:sldMk cId="832087561" sldId="486"/>
            <ac:spMk id="719875" creationId="{00000000-0000-0000-0000-000000000000}"/>
          </ac:spMkLst>
        </pc:spChg>
      </pc:sldChg>
      <pc:sldChg chg="modSp mod">
        <pc:chgData name="Rajagopalan Balaji" userId="fef2073b-d548-489c-9436-683445f1996c" providerId="ADAL" clId="{233CCE1E-5C13-436D-97EC-EDE3D34D8899}" dt="2022-11-17T17:57:36.458" v="379" actId="255"/>
        <pc:sldMkLst>
          <pc:docMk/>
          <pc:sldMk cId="677277510" sldId="487"/>
        </pc:sldMkLst>
        <pc:spChg chg="mod">
          <ac:chgData name="Rajagopalan Balaji" userId="fef2073b-d548-489c-9436-683445f1996c" providerId="ADAL" clId="{233CCE1E-5C13-436D-97EC-EDE3D34D8899}" dt="2022-11-17T17:57:36.458" v="379" actId="255"/>
          <ac:spMkLst>
            <pc:docMk/>
            <pc:sldMk cId="677277510" sldId="487"/>
            <ac:spMk id="10242" creationId="{00000000-0000-0000-0000-000000000000}"/>
          </ac:spMkLst>
        </pc:spChg>
      </pc:sldChg>
      <pc:sldChg chg="modSp mod">
        <pc:chgData name="Rajagopalan Balaji" userId="fef2073b-d548-489c-9436-683445f1996c" providerId="ADAL" clId="{233CCE1E-5C13-436D-97EC-EDE3D34D8899}" dt="2022-11-17T17:57:53.675" v="381" actId="255"/>
        <pc:sldMkLst>
          <pc:docMk/>
          <pc:sldMk cId="1341127495" sldId="488"/>
        </pc:sldMkLst>
        <pc:spChg chg="mod">
          <ac:chgData name="Rajagopalan Balaji" userId="fef2073b-d548-489c-9436-683445f1996c" providerId="ADAL" clId="{233CCE1E-5C13-436D-97EC-EDE3D34D8899}" dt="2022-11-17T17:57:53.675" v="381" actId="255"/>
          <ac:spMkLst>
            <pc:docMk/>
            <pc:sldMk cId="1341127495" sldId="488"/>
            <ac:spMk id="11267" creationId="{00000000-0000-0000-0000-000000000000}"/>
          </ac:spMkLst>
        </pc:spChg>
      </pc:sldChg>
      <pc:sldChg chg="modSp mod">
        <pc:chgData name="Rajagopalan Balaji" userId="fef2073b-d548-489c-9436-683445f1996c" providerId="ADAL" clId="{233CCE1E-5C13-436D-97EC-EDE3D34D8899}" dt="2022-11-17T17:58:14.217" v="382"/>
        <pc:sldMkLst>
          <pc:docMk/>
          <pc:sldMk cId="666332487" sldId="489"/>
        </pc:sldMkLst>
        <pc:spChg chg="mod">
          <ac:chgData name="Rajagopalan Balaji" userId="fef2073b-d548-489c-9436-683445f1996c" providerId="ADAL" clId="{233CCE1E-5C13-436D-97EC-EDE3D34D8899}" dt="2022-11-17T17:58:14.217" v="382"/>
          <ac:spMkLst>
            <pc:docMk/>
            <pc:sldMk cId="666332487" sldId="489"/>
            <ac:spMk id="12291" creationId="{00000000-0000-0000-0000-000000000000}"/>
          </ac:spMkLst>
        </pc:spChg>
      </pc:sldChg>
      <pc:sldChg chg="modSp mod">
        <pc:chgData name="Rajagopalan Balaji" userId="fef2073b-d548-489c-9436-683445f1996c" providerId="ADAL" clId="{233CCE1E-5C13-436D-97EC-EDE3D34D8899}" dt="2022-11-17T17:58:26.937" v="384" actId="27636"/>
        <pc:sldMkLst>
          <pc:docMk/>
          <pc:sldMk cId="1090739316" sldId="490"/>
        </pc:sldMkLst>
        <pc:spChg chg="mod">
          <ac:chgData name="Rajagopalan Balaji" userId="fef2073b-d548-489c-9436-683445f1996c" providerId="ADAL" clId="{233CCE1E-5C13-436D-97EC-EDE3D34D8899}" dt="2022-11-17T17:58:26.937" v="384" actId="27636"/>
          <ac:spMkLst>
            <pc:docMk/>
            <pc:sldMk cId="1090739316" sldId="490"/>
            <ac:spMk id="13315" creationId="{00000000-0000-0000-0000-000000000000}"/>
          </ac:spMkLst>
        </pc:spChg>
      </pc:sldChg>
      <pc:sldChg chg="modSp mod">
        <pc:chgData name="Rajagopalan Balaji" userId="fef2073b-d548-489c-9436-683445f1996c" providerId="ADAL" clId="{233CCE1E-5C13-436D-97EC-EDE3D34D8899}" dt="2022-11-17T17:58:40.618" v="385"/>
        <pc:sldMkLst>
          <pc:docMk/>
          <pc:sldMk cId="144804945" sldId="491"/>
        </pc:sldMkLst>
        <pc:spChg chg="mod">
          <ac:chgData name="Rajagopalan Balaji" userId="fef2073b-d548-489c-9436-683445f1996c" providerId="ADAL" clId="{233CCE1E-5C13-436D-97EC-EDE3D34D8899}" dt="2022-11-17T17:58:40.618" v="385"/>
          <ac:spMkLst>
            <pc:docMk/>
            <pc:sldMk cId="144804945" sldId="491"/>
            <ac:spMk id="10244" creationId="{00000000-0000-0000-0000-000000000000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775D2D4-26AF-D543-9607-8D33C2DDD616}" type="doc">
      <dgm:prSet loTypeId="urn:microsoft.com/office/officeart/2005/8/layout/cycle3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3C05E1D-D995-1546-8625-A849B0E50AF8}">
      <dgm:prSet phldrT="[Text]"/>
      <dgm:spPr/>
      <dgm:t>
        <a:bodyPr/>
        <a:lstStyle/>
        <a:p>
          <a:r>
            <a:rPr lang="en-US" dirty="0"/>
            <a:t>Formation in the atmosphere</a:t>
          </a:r>
        </a:p>
      </dgm:t>
    </dgm:pt>
    <dgm:pt modelId="{79C692CE-23EE-C340-BB5A-7A62802645CB}" type="parTrans" cxnId="{837DC2AA-9F59-0B48-A682-E12C821304EB}">
      <dgm:prSet/>
      <dgm:spPr/>
      <dgm:t>
        <a:bodyPr/>
        <a:lstStyle/>
        <a:p>
          <a:endParaRPr lang="en-US"/>
        </a:p>
      </dgm:t>
    </dgm:pt>
    <dgm:pt modelId="{EED4B91B-CEBC-D946-95AA-04AAC95156AA}" type="sibTrans" cxnId="{837DC2AA-9F59-0B48-A682-E12C821304EB}">
      <dgm:prSet/>
      <dgm:spPr/>
      <dgm:t>
        <a:bodyPr/>
        <a:lstStyle/>
        <a:p>
          <a:endParaRPr lang="en-US"/>
        </a:p>
      </dgm:t>
    </dgm:pt>
    <dgm:pt modelId="{192FAAF1-F51B-264D-914A-0634A337BB08}">
      <dgm:prSet phldrT="[Text]"/>
      <dgm:spPr/>
      <dgm:t>
        <a:bodyPr/>
        <a:lstStyle/>
        <a:p>
          <a:r>
            <a:rPr lang="en-US" dirty="0"/>
            <a:t>Snowfall</a:t>
          </a:r>
        </a:p>
      </dgm:t>
    </dgm:pt>
    <dgm:pt modelId="{8F38E55E-9F07-194E-9A6C-6E9CF65A4FC0}" type="parTrans" cxnId="{BED9B96D-85AF-EF40-B64F-7893403DBE53}">
      <dgm:prSet/>
      <dgm:spPr/>
      <dgm:t>
        <a:bodyPr/>
        <a:lstStyle/>
        <a:p>
          <a:endParaRPr lang="en-US"/>
        </a:p>
      </dgm:t>
    </dgm:pt>
    <dgm:pt modelId="{6CA0988B-D5A3-2349-BCD6-394851647FA6}" type="sibTrans" cxnId="{BED9B96D-85AF-EF40-B64F-7893403DBE53}">
      <dgm:prSet/>
      <dgm:spPr/>
      <dgm:t>
        <a:bodyPr/>
        <a:lstStyle/>
        <a:p>
          <a:endParaRPr lang="en-US"/>
        </a:p>
      </dgm:t>
    </dgm:pt>
    <dgm:pt modelId="{9CEA262D-1F65-1147-96A4-010DBCACF9A0}">
      <dgm:prSet phldrT="[Text]"/>
      <dgm:spPr/>
      <dgm:t>
        <a:bodyPr/>
        <a:lstStyle/>
        <a:p>
          <a:r>
            <a:rPr lang="en-US" dirty="0"/>
            <a:t>Snowpack</a:t>
          </a:r>
          <a:r>
            <a:rPr lang="en-US" baseline="0" dirty="0"/>
            <a:t> development, metamorphosis</a:t>
          </a:r>
          <a:endParaRPr lang="en-US" dirty="0"/>
        </a:p>
      </dgm:t>
    </dgm:pt>
    <dgm:pt modelId="{B49D4335-854E-7647-8B6B-5D6496BF5002}" type="parTrans" cxnId="{B398AAB8-FC44-5C48-9708-901C100C939A}">
      <dgm:prSet/>
      <dgm:spPr/>
      <dgm:t>
        <a:bodyPr/>
        <a:lstStyle/>
        <a:p>
          <a:endParaRPr lang="en-US"/>
        </a:p>
      </dgm:t>
    </dgm:pt>
    <dgm:pt modelId="{951ADB41-9B08-E245-A291-0A9A543DCB33}" type="sibTrans" cxnId="{B398AAB8-FC44-5C48-9708-901C100C939A}">
      <dgm:prSet/>
      <dgm:spPr/>
      <dgm:t>
        <a:bodyPr/>
        <a:lstStyle/>
        <a:p>
          <a:endParaRPr lang="en-US"/>
        </a:p>
      </dgm:t>
    </dgm:pt>
    <dgm:pt modelId="{F9FF7FDA-3113-B246-A4AE-069E63B8DAB6}">
      <dgm:prSet phldrT="[Text]"/>
      <dgm:spPr/>
      <dgm:t>
        <a:bodyPr/>
        <a:lstStyle/>
        <a:p>
          <a:r>
            <a:rPr lang="en-US" dirty="0"/>
            <a:t>Snow ablation (melt,</a:t>
          </a:r>
          <a:r>
            <a:rPr lang="en-US" baseline="0" dirty="0"/>
            <a:t> sublimation)</a:t>
          </a:r>
          <a:endParaRPr lang="en-US" dirty="0"/>
        </a:p>
      </dgm:t>
    </dgm:pt>
    <dgm:pt modelId="{F55B6566-BAF0-BD45-B9E9-C2F12B2121B1}" type="parTrans" cxnId="{B76C49C3-80D2-9845-AE8C-A3C8C88E3A90}">
      <dgm:prSet/>
      <dgm:spPr/>
      <dgm:t>
        <a:bodyPr/>
        <a:lstStyle/>
        <a:p>
          <a:endParaRPr lang="en-US"/>
        </a:p>
      </dgm:t>
    </dgm:pt>
    <dgm:pt modelId="{8293C091-1F13-344A-B8E4-70435CE8BD56}" type="sibTrans" cxnId="{B76C49C3-80D2-9845-AE8C-A3C8C88E3A90}">
      <dgm:prSet/>
      <dgm:spPr/>
      <dgm:t>
        <a:bodyPr/>
        <a:lstStyle/>
        <a:p>
          <a:endParaRPr lang="en-US"/>
        </a:p>
      </dgm:t>
    </dgm:pt>
    <dgm:pt modelId="{C496122D-4787-4447-B991-165DE53CB540}">
      <dgm:prSet phldrT="[Text]"/>
      <dgm:spPr/>
      <dgm:t>
        <a:bodyPr/>
        <a:lstStyle/>
        <a:p>
          <a:r>
            <a:rPr lang="is-IS" dirty="0"/>
            <a:t>…the rest of the hydrologic cycle...</a:t>
          </a:r>
          <a:endParaRPr lang="en-US" dirty="0"/>
        </a:p>
      </dgm:t>
    </dgm:pt>
    <dgm:pt modelId="{6882FD69-4974-7641-A8E0-F762608EBAEF}" type="parTrans" cxnId="{2DF4B4C3-EEFE-9149-B924-C71F7293062A}">
      <dgm:prSet/>
      <dgm:spPr/>
      <dgm:t>
        <a:bodyPr/>
        <a:lstStyle/>
        <a:p>
          <a:endParaRPr lang="en-US"/>
        </a:p>
      </dgm:t>
    </dgm:pt>
    <dgm:pt modelId="{ACD096EA-59B5-F447-97A2-652FD215237C}" type="sibTrans" cxnId="{2DF4B4C3-EEFE-9149-B924-C71F7293062A}">
      <dgm:prSet/>
      <dgm:spPr/>
      <dgm:t>
        <a:bodyPr/>
        <a:lstStyle/>
        <a:p>
          <a:endParaRPr lang="en-US"/>
        </a:p>
      </dgm:t>
    </dgm:pt>
    <dgm:pt modelId="{F492534F-1F02-7F48-A612-68F636C5A184}" type="pres">
      <dgm:prSet presAssocID="{9775D2D4-26AF-D543-9607-8D33C2DDD616}" presName="Name0" presStyleCnt="0">
        <dgm:presLayoutVars>
          <dgm:dir/>
          <dgm:resizeHandles val="exact"/>
        </dgm:presLayoutVars>
      </dgm:prSet>
      <dgm:spPr/>
    </dgm:pt>
    <dgm:pt modelId="{5D746FA7-D82D-BF42-BE9E-A637E87E1862}" type="pres">
      <dgm:prSet presAssocID="{9775D2D4-26AF-D543-9607-8D33C2DDD616}" presName="cycle" presStyleCnt="0"/>
      <dgm:spPr/>
    </dgm:pt>
    <dgm:pt modelId="{1BB9A0B6-B9CA-0E40-8D46-47683AC9198E}" type="pres">
      <dgm:prSet presAssocID="{23C05E1D-D995-1546-8625-A849B0E50AF8}" presName="nodeFirstNode" presStyleLbl="node1" presStyleIdx="0" presStyleCnt="5" custRadScaleRad="104416" custRadScaleInc="19385">
        <dgm:presLayoutVars>
          <dgm:bulletEnabled val="1"/>
        </dgm:presLayoutVars>
      </dgm:prSet>
      <dgm:spPr/>
    </dgm:pt>
    <dgm:pt modelId="{A6F781D9-EB69-D442-A71F-4EA058142452}" type="pres">
      <dgm:prSet presAssocID="{EED4B91B-CEBC-D946-95AA-04AAC95156AA}" presName="sibTransFirstNode" presStyleLbl="bgShp" presStyleIdx="0" presStyleCnt="1"/>
      <dgm:spPr/>
    </dgm:pt>
    <dgm:pt modelId="{3FDA64CA-13CC-5B45-94B0-EDD02D5002E7}" type="pres">
      <dgm:prSet presAssocID="{192FAAF1-F51B-264D-914A-0634A337BB08}" presName="nodeFollowingNodes" presStyleLbl="node1" presStyleIdx="1" presStyleCnt="5" custRadScaleRad="138187" custRadScaleInc="8048">
        <dgm:presLayoutVars>
          <dgm:bulletEnabled val="1"/>
        </dgm:presLayoutVars>
      </dgm:prSet>
      <dgm:spPr/>
    </dgm:pt>
    <dgm:pt modelId="{9280FA77-16B9-E044-95CB-B55112699087}" type="pres">
      <dgm:prSet presAssocID="{9CEA262D-1F65-1147-96A4-010DBCACF9A0}" presName="nodeFollowingNodes" presStyleLbl="node1" presStyleIdx="2" presStyleCnt="5" custRadScaleRad="115535" custRadScaleInc="-399">
        <dgm:presLayoutVars>
          <dgm:bulletEnabled val="1"/>
        </dgm:presLayoutVars>
      </dgm:prSet>
      <dgm:spPr/>
    </dgm:pt>
    <dgm:pt modelId="{23A5FE5B-F367-9147-9E98-0B1A9938A060}" type="pres">
      <dgm:prSet presAssocID="{F9FF7FDA-3113-B246-A4AE-069E63B8DAB6}" presName="nodeFollowingNodes" presStyleLbl="node1" presStyleIdx="3" presStyleCnt="5" custRadScaleRad="68568" custRadScaleInc="42791">
        <dgm:presLayoutVars>
          <dgm:bulletEnabled val="1"/>
        </dgm:presLayoutVars>
      </dgm:prSet>
      <dgm:spPr/>
    </dgm:pt>
    <dgm:pt modelId="{48CE597A-58F2-4542-B9E0-E30F2F64AA98}" type="pres">
      <dgm:prSet presAssocID="{C496122D-4787-4447-B991-165DE53CB540}" presName="nodeFollowingNodes" presStyleLbl="node1" presStyleIdx="4" presStyleCnt="5" custRadScaleRad="126716" custRadScaleInc="11093">
        <dgm:presLayoutVars>
          <dgm:bulletEnabled val="1"/>
        </dgm:presLayoutVars>
      </dgm:prSet>
      <dgm:spPr/>
    </dgm:pt>
  </dgm:ptLst>
  <dgm:cxnLst>
    <dgm:cxn modelId="{28A23143-A3C0-074F-8442-FDD6151CEA28}" type="presOf" srcId="{23C05E1D-D995-1546-8625-A849B0E50AF8}" destId="{1BB9A0B6-B9CA-0E40-8D46-47683AC9198E}" srcOrd="0" destOrd="0" presId="urn:microsoft.com/office/officeart/2005/8/layout/cycle3"/>
    <dgm:cxn modelId="{BED9B96D-85AF-EF40-B64F-7893403DBE53}" srcId="{9775D2D4-26AF-D543-9607-8D33C2DDD616}" destId="{192FAAF1-F51B-264D-914A-0634A337BB08}" srcOrd="1" destOrd="0" parTransId="{8F38E55E-9F07-194E-9A6C-6E9CF65A4FC0}" sibTransId="{6CA0988B-D5A3-2349-BCD6-394851647FA6}"/>
    <dgm:cxn modelId="{76444158-716E-824C-A32E-653C715156A2}" type="presOf" srcId="{192FAAF1-F51B-264D-914A-0634A337BB08}" destId="{3FDA64CA-13CC-5B45-94B0-EDD02D5002E7}" srcOrd="0" destOrd="0" presId="urn:microsoft.com/office/officeart/2005/8/layout/cycle3"/>
    <dgm:cxn modelId="{8C787985-720E-394F-805A-511881C34517}" type="presOf" srcId="{9775D2D4-26AF-D543-9607-8D33C2DDD616}" destId="{F492534F-1F02-7F48-A612-68F636C5A184}" srcOrd="0" destOrd="0" presId="urn:microsoft.com/office/officeart/2005/8/layout/cycle3"/>
    <dgm:cxn modelId="{2E581EA7-BECF-BD49-9FA3-22117F4C0F56}" type="presOf" srcId="{9CEA262D-1F65-1147-96A4-010DBCACF9A0}" destId="{9280FA77-16B9-E044-95CB-B55112699087}" srcOrd="0" destOrd="0" presId="urn:microsoft.com/office/officeart/2005/8/layout/cycle3"/>
    <dgm:cxn modelId="{837DC2AA-9F59-0B48-A682-E12C821304EB}" srcId="{9775D2D4-26AF-D543-9607-8D33C2DDD616}" destId="{23C05E1D-D995-1546-8625-A849B0E50AF8}" srcOrd="0" destOrd="0" parTransId="{79C692CE-23EE-C340-BB5A-7A62802645CB}" sibTransId="{EED4B91B-CEBC-D946-95AA-04AAC95156AA}"/>
    <dgm:cxn modelId="{772594AE-22FC-F74C-AF08-D5123C353F6F}" type="presOf" srcId="{C496122D-4787-4447-B991-165DE53CB540}" destId="{48CE597A-58F2-4542-B9E0-E30F2F64AA98}" srcOrd="0" destOrd="0" presId="urn:microsoft.com/office/officeart/2005/8/layout/cycle3"/>
    <dgm:cxn modelId="{B398AAB8-FC44-5C48-9708-901C100C939A}" srcId="{9775D2D4-26AF-D543-9607-8D33C2DDD616}" destId="{9CEA262D-1F65-1147-96A4-010DBCACF9A0}" srcOrd="2" destOrd="0" parTransId="{B49D4335-854E-7647-8B6B-5D6496BF5002}" sibTransId="{951ADB41-9B08-E245-A291-0A9A543DCB33}"/>
    <dgm:cxn modelId="{519266C3-642C-2549-9A3E-4F87F2AE5BCD}" type="presOf" srcId="{F9FF7FDA-3113-B246-A4AE-069E63B8DAB6}" destId="{23A5FE5B-F367-9147-9E98-0B1A9938A060}" srcOrd="0" destOrd="0" presId="urn:microsoft.com/office/officeart/2005/8/layout/cycle3"/>
    <dgm:cxn modelId="{B76C49C3-80D2-9845-AE8C-A3C8C88E3A90}" srcId="{9775D2D4-26AF-D543-9607-8D33C2DDD616}" destId="{F9FF7FDA-3113-B246-A4AE-069E63B8DAB6}" srcOrd="3" destOrd="0" parTransId="{F55B6566-BAF0-BD45-B9E9-C2F12B2121B1}" sibTransId="{8293C091-1F13-344A-B8E4-70435CE8BD56}"/>
    <dgm:cxn modelId="{2DF4B4C3-EEFE-9149-B924-C71F7293062A}" srcId="{9775D2D4-26AF-D543-9607-8D33C2DDD616}" destId="{C496122D-4787-4447-B991-165DE53CB540}" srcOrd="4" destOrd="0" parTransId="{6882FD69-4974-7641-A8E0-F762608EBAEF}" sibTransId="{ACD096EA-59B5-F447-97A2-652FD215237C}"/>
    <dgm:cxn modelId="{10973FE6-A3BE-C247-AC76-3FF107B77707}" type="presOf" srcId="{EED4B91B-CEBC-D946-95AA-04AAC95156AA}" destId="{A6F781D9-EB69-D442-A71F-4EA058142452}" srcOrd="0" destOrd="0" presId="urn:microsoft.com/office/officeart/2005/8/layout/cycle3"/>
    <dgm:cxn modelId="{13897D4A-7FCC-A241-A448-2045A4F8D409}" type="presParOf" srcId="{F492534F-1F02-7F48-A612-68F636C5A184}" destId="{5D746FA7-D82D-BF42-BE9E-A637E87E1862}" srcOrd="0" destOrd="0" presId="urn:microsoft.com/office/officeart/2005/8/layout/cycle3"/>
    <dgm:cxn modelId="{2A679446-9DCE-0D49-9D23-9571E463FA03}" type="presParOf" srcId="{5D746FA7-D82D-BF42-BE9E-A637E87E1862}" destId="{1BB9A0B6-B9CA-0E40-8D46-47683AC9198E}" srcOrd="0" destOrd="0" presId="urn:microsoft.com/office/officeart/2005/8/layout/cycle3"/>
    <dgm:cxn modelId="{E078EC85-F320-EE4B-BCA3-318B1645512C}" type="presParOf" srcId="{5D746FA7-D82D-BF42-BE9E-A637E87E1862}" destId="{A6F781D9-EB69-D442-A71F-4EA058142452}" srcOrd="1" destOrd="0" presId="urn:microsoft.com/office/officeart/2005/8/layout/cycle3"/>
    <dgm:cxn modelId="{6614B541-D7CE-7B4B-8036-77C32191CF9A}" type="presParOf" srcId="{5D746FA7-D82D-BF42-BE9E-A637E87E1862}" destId="{3FDA64CA-13CC-5B45-94B0-EDD02D5002E7}" srcOrd="2" destOrd="0" presId="urn:microsoft.com/office/officeart/2005/8/layout/cycle3"/>
    <dgm:cxn modelId="{97F06AD4-119C-134B-A2AD-19EB74E3E9EE}" type="presParOf" srcId="{5D746FA7-D82D-BF42-BE9E-A637E87E1862}" destId="{9280FA77-16B9-E044-95CB-B55112699087}" srcOrd="3" destOrd="0" presId="urn:microsoft.com/office/officeart/2005/8/layout/cycle3"/>
    <dgm:cxn modelId="{7C21F281-61AA-B143-B78C-71D77A871D39}" type="presParOf" srcId="{5D746FA7-D82D-BF42-BE9E-A637E87E1862}" destId="{23A5FE5B-F367-9147-9E98-0B1A9938A060}" srcOrd="4" destOrd="0" presId="urn:microsoft.com/office/officeart/2005/8/layout/cycle3"/>
    <dgm:cxn modelId="{2BE8CAED-2499-FC49-97D4-8B144D04B17A}" type="presParOf" srcId="{5D746FA7-D82D-BF42-BE9E-A637E87E1862}" destId="{48CE597A-58F2-4542-B9E0-E30F2F64AA98}" srcOrd="5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6F781D9-EB69-D442-A71F-4EA058142452}">
      <dsp:nvSpPr>
        <dsp:cNvPr id="0" name=""/>
        <dsp:cNvSpPr/>
      </dsp:nvSpPr>
      <dsp:spPr>
        <a:xfrm>
          <a:off x="1926007" y="-28011"/>
          <a:ext cx="4499653" cy="4499653"/>
        </a:xfrm>
        <a:prstGeom prst="circularArrow">
          <a:avLst>
            <a:gd name="adj1" fmla="val 5544"/>
            <a:gd name="adj2" fmla="val 330680"/>
            <a:gd name="adj3" fmla="val 13780046"/>
            <a:gd name="adj4" fmla="val 17383457"/>
            <a:gd name="adj5" fmla="val 5757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1BB9A0B6-B9CA-0E40-8D46-47683AC9198E}">
      <dsp:nvSpPr>
        <dsp:cNvPr id="0" name=""/>
        <dsp:cNvSpPr/>
      </dsp:nvSpPr>
      <dsp:spPr>
        <a:xfrm>
          <a:off x="3124196" y="0"/>
          <a:ext cx="2103276" cy="1051638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Formation in the atmosphere</a:t>
          </a:r>
        </a:p>
      </dsp:txBody>
      <dsp:txXfrm>
        <a:off x="3175533" y="51337"/>
        <a:ext cx="2000602" cy="948964"/>
      </dsp:txXfrm>
    </dsp:sp>
    <dsp:sp modelId="{3FDA64CA-13CC-5B45-94B0-EDD02D5002E7}">
      <dsp:nvSpPr>
        <dsp:cNvPr id="0" name=""/>
        <dsp:cNvSpPr/>
      </dsp:nvSpPr>
      <dsp:spPr>
        <a:xfrm>
          <a:off x="5302080" y="1316203"/>
          <a:ext cx="2103276" cy="1051638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Snowfall</a:t>
          </a:r>
        </a:p>
      </dsp:txBody>
      <dsp:txXfrm>
        <a:off x="5353417" y="1367540"/>
        <a:ext cx="2000602" cy="948964"/>
      </dsp:txXfrm>
    </dsp:sp>
    <dsp:sp modelId="{9280FA77-16B9-E044-95CB-B55112699087}">
      <dsp:nvSpPr>
        <dsp:cNvPr id="0" name=""/>
        <dsp:cNvSpPr/>
      </dsp:nvSpPr>
      <dsp:spPr>
        <a:xfrm>
          <a:off x="4030816" y="3474324"/>
          <a:ext cx="2103276" cy="1051638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Snowpack</a:t>
          </a:r>
          <a:r>
            <a:rPr lang="en-US" sz="1900" kern="1200" baseline="0" dirty="0"/>
            <a:t> development, metamorphosis</a:t>
          </a:r>
          <a:endParaRPr lang="en-US" sz="1900" kern="1200" dirty="0"/>
        </a:p>
      </dsp:txBody>
      <dsp:txXfrm>
        <a:off x="4082153" y="3525661"/>
        <a:ext cx="2000602" cy="948964"/>
      </dsp:txXfrm>
    </dsp:sp>
    <dsp:sp modelId="{23A5FE5B-F367-9147-9E98-0B1A9938A060}">
      <dsp:nvSpPr>
        <dsp:cNvPr id="0" name=""/>
        <dsp:cNvSpPr/>
      </dsp:nvSpPr>
      <dsp:spPr>
        <a:xfrm>
          <a:off x="1562092" y="2544666"/>
          <a:ext cx="2103276" cy="1051638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Snow ablation (melt,</a:t>
          </a:r>
          <a:r>
            <a:rPr lang="en-US" sz="1900" kern="1200" baseline="0" dirty="0"/>
            <a:t> sublimation)</a:t>
          </a:r>
          <a:endParaRPr lang="en-US" sz="1900" kern="1200" dirty="0"/>
        </a:p>
      </dsp:txBody>
      <dsp:txXfrm>
        <a:off x="1613429" y="2596003"/>
        <a:ext cx="2000602" cy="948964"/>
      </dsp:txXfrm>
    </dsp:sp>
    <dsp:sp modelId="{48CE597A-58F2-4542-B9E0-E30F2F64AA98}">
      <dsp:nvSpPr>
        <dsp:cNvPr id="0" name=""/>
        <dsp:cNvSpPr/>
      </dsp:nvSpPr>
      <dsp:spPr>
        <a:xfrm>
          <a:off x="510474" y="906070"/>
          <a:ext cx="2103276" cy="1051638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s-IS" sz="1900" kern="1200" dirty="0"/>
            <a:t>…the rest of the hydrologic cycle...</a:t>
          </a:r>
          <a:endParaRPr lang="en-US" sz="1900" kern="1200" dirty="0"/>
        </a:p>
      </dsp:txBody>
      <dsp:txXfrm>
        <a:off x="561811" y="957407"/>
        <a:ext cx="2000602" cy="94896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26DA97-7E33-43DB-9051-9F6BC9EC3E27}" type="datetimeFigureOut">
              <a:rPr lang="en-US" smtClean="0"/>
              <a:t>12/6/2022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674591-4A32-4595-B529-DF049C6E6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4075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299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6498" algn="l" defTabSz="91299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2996" algn="l" defTabSz="91299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69494" algn="l" defTabSz="91299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5994" algn="l" defTabSz="91299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2492" algn="l" defTabSz="91299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38989" algn="l" defTabSz="91299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5488" algn="l" defTabSz="91299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1986" algn="l" defTabSz="91299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3B32FB-0698-4FD9-A23E-1D3DB250F11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827919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983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02756" indent="-270291" defTabSz="912983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081164" indent="-216233" defTabSz="912983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513629" indent="-216233" defTabSz="912983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1946095" indent="-216233" defTabSz="912983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378560" indent="-216233" defTabSz="91298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811026" indent="-216233" defTabSz="91298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243491" indent="-216233" defTabSz="91298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675957" indent="-216233" defTabSz="91298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174F0FF1-B9D2-44A8-9099-433F29ABCE44}" type="slidenum">
              <a:rPr lang="en-US">
                <a:solidFill>
                  <a:prstClr val="black"/>
                </a:solidFill>
                <a:latin typeface="Times New Roman" pitchFamily="18" charset="0"/>
              </a:rPr>
              <a:pPr/>
              <a:t>33</a:t>
            </a:fld>
            <a:endParaRPr lang="en-US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983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02756" indent="-270291" defTabSz="912983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081164" indent="-216233" defTabSz="912983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513629" indent="-216233" defTabSz="912983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1946095" indent="-216233" defTabSz="912983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378560" indent="-216233" defTabSz="91298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811026" indent="-216233" defTabSz="91298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243491" indent="-216233" defTabSz="91298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675957" indent="-216233" defTabSz="91298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ED5FD142-7E30-4124-8F27-E4C0E28820C6}" type="slidenum">
              <a:rPr lang="en-US">
                <a:solidFill>
                  <a:prstClr val="black"/>
                </a:solidFill>
                <a:latin typeface="Times New Roman" pitchFamily="18" charset="0"/>
              </a:rPr>
              <a:pPr/>
              <a:t>40</a:t>
            </a:fld>
            <a:endParaRPr lang="en-US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983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02756" indent="-270291" defTabSz="912983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081164" indent="-216233" defTabSz="912983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513629" indent="-216233" defTabSz="912983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1946095" indent="-216233" defTabSz="912983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378560" indent="-216233" defTabSz="91298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811026" indent="-216233" defTabSz="91298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243491" indent="-216233" defTabSz="91298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675957" indent="-216233" defTabSz="91298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3C352258-0862-4321-B8EC-26BD5CCDA6E5}" type="slidenum">
              <a:rPr lang="en-US">
                <a:solidFill>
                  <a:prstClr val="black"/>
                </a:solidFill>
                <a:latin typeface="Times New Roman" pitchFamily="18" charset="0"/>
              </a:rPr>
              <a:pPr/>
              <a:t>41</a:t>
            </a:fld>
            <a:endParaRPr lang="en-US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983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02756" indent="-270291" defTabSz="912983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081164" indent="-216233" defTabSz="912983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513629" indent="-216233" defTabSz="912983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1946095" indent="-216233" defTabSz="912983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378560" indent="-216233" defTabSz="91298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811026" indent="-216233" defTabSz="91298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243491" indent="-216233" defTabSz="91298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675957" indent="-216233" defTabSz="91298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5115102C-01DE-46F1-A4A9-46000894830B}" type="slidenum">
              <a:rPr lang="en-US">
                <a:solidFill>
                  <a:prstClr val="black"/>
                </a:solidFill>
                <a:latin typeface="Times New Roman" pitchFamily="18" charset="0"/>
              </a:rPr>
              <a:pPr/>
              <a:t>42</a:t>
            </a:fld>
            <a:endParaRPr lang="en-US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983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02756" indent="-270291" defTabSz="912983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081164" indent="-216233" defTabSz="912983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513629" indent="-216233" defTabSz="912983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1946095" indent="-216233" defTabSz="912983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378560" indent="-216233" defTabSz="91298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811026" indent="-216233" defTabSz="91298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243491" indent="-216233" defTabSz="91298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675957" indent="-216233" defTabSz="91298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5674D200-CC06-4FDE-8298-7F91240A850F}" type="slidenum">
              <a:rPr lang="en-US">
                <a:solidFill>
                  <a:prstClr val="black"/>
                </a:solidFill>
                <a:latin typeface="Times New Roman" pitchFamily="18" charset="0"/>
              </a:rPr>
              <a:pPr/>
              <a:t>43</a:t>
            </a:fld>
            <a:endParaRPr lang="en-US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6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983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02756" indent="-270291" defTabSz="912983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081164" indent="-216233" defTabSz="912983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513629" indent="-216233" defTabSz="912983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1946095" indent="-216233" defTabSz="912983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378560" indent="-216233" defTabSz="91298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811026" indent="-216233" defTabSz="91298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243491" indent="-216233" defTabSz="91298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675957" indent="-216233" defTabSz="91298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AD6CFB31-7F11-4157-8300-67B25D4EF309}" type="slidenum">
              <a:rPr lang="en-US">
                <a:solidFill>
                  <a:prstClr val="black"/>
                </a:solidFill>
                <a:latin typeface="Times New Roman" pitchFamily="18" charset="0"/>
              </a:rPr>
              <a:pPr/>
              <a:t>47</a:t>
            </a:fld>
            <a:endParaRPr lang="en-US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983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02756" indent="-270291" defTabSz="912983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081164" indent="-216233" defTabSz="912983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513629" indent="-216233" defTabSz="912983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1946095" indent="-216233" defTabSz="912983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378560" indent="-216233" defTabSz="91298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811026" indent="-216233" defTabSz="91298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243491" indent="-216233" defTabSz="91298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675957" indent="-216233" defTabSz="91298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8F2C5B6C-AC44-4059-80E7-00914CB194E0}" type="slidenum">
              <a:rPr lang="en-US">
                <a:solidFill>
                  <a:prstClr val="black"/>
                </a:solidFill>
                <a:latin typeface="Times New Roman" pitchFamily="18" charset="0"/>
              </a:rPr>
              <a:pPr/>
              <a:t>64</a:t>
            </a:fld>
            <a:endParaRPr lang="en-US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983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02756" indent="-270291" defTabSz="912983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081164" indent="-216233" defTabSz="912983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513629" indent="-216233" defTabSz="912983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1946095" indent="-216233" defTabSz="912983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378560" indent="-216233" defTabSz="91298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811026" indent="-216233" defTabSz="91298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243491" indent="-216233" defTabSz="91298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675957" indent="-216233" defTabSz="91298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8FB8823E-7C66-4252-A47C-358C0B96BAA0}" type="slidenum">
              <a:rPr lang="en-US">
                <a:solidFill>
                  <a:prstClr val="black"/>
                </a:solidFill>
                <a:latin typeface="Times New Roman" pitchFamily="18" charset="0"/>
              </a:rPr>
              <a:pPr/>
              <a:t>65</a:t>
            </a:fld>
            <a:endParaRPr lang="en-US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983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02756" indent="-270291" defTabSz="912983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081164" indent="-216233" defTabSz="912983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513629" indent="-216233" defTabSz="912983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1946095" indent="-216233" defTabSz="912983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378560" indent="-216233" defTabSz="91298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811026" indent="-216233" defTabSz="91298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243491" indent="-216233" defTabSz="91298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675957" indent="-216233" defTabSz="91298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2217715B-7FA7-48B0-AA25-8057C5449F5B}" type="slidenum">
              <a:rPr lang="en-US">
                <a:solidFill>
                  <a:prstClr val="black"/>
                </a:solidFill>
                <a:latin typeface="Times New Roman" pitchFamily="18" charset="0"/>
              </a:rPr>
              <a:pPr/>
              <a:t>66</a:t>
            </a:fld>
            <a:endParaRPr lang="en-US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983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02756" indent="-270291" defTabSz="912983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081164" indent="-216233" defTabSz="912983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513629" indent="-216233" defTabSz="912983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1946095" indent="-216233" defTabSz="912983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378560" indent="-216233" defTabSz="91298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811026" indent="-216233" defTabSz="91298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243491" indent="-216233" defTabSz="91298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675957" indent="-216233" defTabSz="91298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3E6D2F01-E38D-4C19-91D2-D2B52C24D0A7}" type="slidenum">
              <a:rPr lang="en-US">
                <a:solidFill>
                  <a:prstClr val="black"/>
                </a:solidFill>
                <a:latin typeface="Times New Roman" pitchFamily="18" charset="0"/>
              </a:rPr>
              <a:pPr/>
              <a:t>67</a:t>
            </a:fld>
            <a:endParaRPr lang="en-US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983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02756" indent="-270291" defTabSz="912983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081164" indent="-216233" defTabSz="912983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513629" indent="-216233" defTabSz="912983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1946095" indent="-216233" defTabSz="912983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378560" indent="-216233" defTabSz="91298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811026" indent="-216233" defTabSz="91298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243491" indent="-216233" defTabSz="91298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675957" indent="-216233" defTabSz="91298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071D5D86-1265-4999-9439-109CFB5B8C31}" type="slidenum">
              <a:rPr lang="en-US">
                <a:solidFill>
                  <a:prstClr val="black"/>
                </a:solidFill>
                <a:latin typeface="Times New Roman" pitchFamily="18" charset="0"/>
              </a:rPr>
              <a:pPr/>
              <a:t>5</a:t>
            </a:fld>
            <a:endParaRPr lang="en-US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983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02756" indent="-270291" defTabSz="912983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081164" indent="-216233" defTabSz="912983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513629" indent="-216233" defTabSz="912983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1946095" indent="-216233" defTabSz="912983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378560" indent="-216233" defTabSz="91298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811026" indent="-216233" defTabSz="91298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243491" indent="-216233" defTabSz="91298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675957" indent="-216233" defTabSz="91298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F37D8AD9-7D46-44FC-AF27-BB93279BD309}" type="slidenum">
              <a:rPr lang="en-US">
                <a:solidFill>
                  <a:prstClr val="black"/>
                </a:solidFill>
                <a:latin typeface="Times New Roman" pitchFamily="18" charset="0"/>
              </a:rPr>
              <a:pPr/>
              <a:t>68</a:t>
            </a:fld>
            <a:endParaRPr lang="en-US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983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02756" indent="-270291" defTabSz="912983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081164" indent="-216233" defTabSz="912983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513629" indent="-216233" defTabSz="912983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1946095" indent="-216233" defTabSz="912983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378560" indent="-216233" defTabSz="91298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811026" indent="-216233" defTabSz="91298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243491" indent="-216233" defTabSz="91298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675957" indent="-216233" defTabSz="91298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B7881FB7-4098-4C9C-9049-59AE2885BCB7}" type="slidenum">
              <a:rPr lang="en-US">
                <a:solidFill>
                  <a:prstClr val="black"/>
                </a:solidFill>
                <a:latin typeface="Times New Roman" pitchFamily="18" charset="0"/>
              </a:rPr>
              <a:pPr/>
              <a:t>69</a:t>
            </a:fld>
            <a:endParaRPr lang="en-US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983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02756" indent="-270291" defTabSz="912983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081164" indent="-216233" defTabSz="912983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513629" indent="-216233" defTabSz="912983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1946095" indent="-216233" defTabSz="912983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378560" indent="-216233" defTabSz="91298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811026" indent="-216233" defTabSz="91298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243491" indent="-216233" defTabSz="91298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675957" indent="-216233" defTabSz="91298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6A70B05B-6819-4DF4-A0A7-F0D60FDC0F3A}" type="slidenum">
              <a:rPr lang="en-US">
                <a:solidFill>
                  <a:prstClr val="black"/>
                </a:solidFill>
                <a:latin typeface="Times New Roman" pitchFamily="18" charset="0"/>
              </a:rPr>
              <a:pPr/>
              <a:t>70</a:t>
            </a:fld>
            <a:endParaRPr lang="en-US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3971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en-US" altLang="en-US" sz="1200" dirty="0"/>
              <a:t>Reduces surface free energy to </a:t>
            </a:r>
            <a:r>
              <a:rPr lang="en-US" altLang="en-US" sz="1200" b="1" dirty="0"/>
              <a:t>its stable state</a:t>
            </a:r>
          </a:p>
          <a:p>
            <a:r>
              <a:rPr lang="en-US" altLang="en-US" sz="1200" dirty="0"/>
              <a:t>Depends mostly on radius of curvature</a:t>
            </a:r>
          </a:p>
          <a:p>
            <a:pPr lvl="1"/>
            <a:r>
              <a:rPr lang="en-US" altLang="en-US" sz="1200" dirty="0"/>
              <a:t>Convex: </a:t>
            </a:r>
            <a:r>
              <a:rPr lang="en-US" altLang="en-US" sz="1200" b="1" dirty="0"/>
              <a:t>positive; steeper convexity is higher radius, which can hold a higher vapor density over it</a:t>
            </a:r>
          </a:p>
          <a:p>
            <a:pPr lvl="1"/>
            <a:r>
              <a:rPr lang="en-US" altLang="en-US" sz="1200" dirty="0"/>
              <a:t>Hollows: </a:t>
            </a:r>
            <a:r>
              <a:rPr lang="en-US" altLang="en-US" sz="1200" b="1" dirty="0"/>
              <a:t>negative</a:t>
            </a:r>
          </a:p>
          <a:p>
            <a:pPr lvl="1"/>
            <a:r>
              <a:rPr lang="en-US" altLang="en-US" sz="1200" dirty="0"/>
              <a:t>Vapor flows along gradient - </a:t>
            </a:r>
            <a:r>
              <a:rPr lang="en-US" altLang="en-US" sz="1200" b="1" dirty="0"/>
              <a:t>from points to hollows</a:t>
            </a:r>
          </a:p>
          <a:p>
            <a:r>
              <a:rPr lang="en-US" altLang="en-US" sz="1200" dirty="0"/>
              <a:t>Result: </a:t>
            </a:r>
            <a:r>
              <a:rPr lang="en-US" altLang="en-US" sz="1200" b="1" dirty="0"/>
              <a:t>rounds the snow grains</a:t>
            </a:r>
          </a:p>
          <a:p>
            <a:endParaRPr lang="en-US" altLang="en-US" sz="800" dirty="0"/>
          </a:p>
        </p:txBody>
      </p:sp>
      <p:sp>
        <p:nvSpPr>
          <p:cNvPr id="839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12813">
              <a:defRPr b="1">
                <a:solidFill>
                  <a:schemeClr val="tx1"/>
                </a:solidFill>
                <a:latin typeface="Tahoma" charset="0"/>
              </a:defRPr>
            </a:lvl1pPr>
            <a:lvl2pPr marL="742950" indent="-285750" defTabSz="912813">
              <a:defRPr b="1">
                <a:solidFill>
                  <a:schemeClr val="tx1"/>
                </a:solidFill>
                <a:latin typeface="Tahoma" charset="0"/>
              </a:defRPr>
            </a:lvl2pPr>
            <a:lvl3pPr marL="1143000" indent="-228600" defTabSz="912813">
              <a:defRPr b="1">
                <a:solidFill>
                  <a:schemeClr val="tx1"/>
                </a:solidFill>
                <a:latin typeface="Tahoma" charset="0"/>
              </a:defRPr>
            </a:lvl3pPr>
            <a:lvl4pPr marL="1600200" indent="-228600" defTabSz="912813">
              <a:defRPr b="1">
                <a:solidFill>
                  <a:schemeClr val="tx1"/>
                </a:solidFill>
                <a:latin typeface="Tahoma" charset="0"/>
              </a:defRPr>
            </a:lvl4pPr>
            <a:lvl5pPr marL="2057400" indent="-228600" defTabSz="912813">
              <a:defRPr b="1">
                <a:solidFill>
                  <a:schemeClr val="tx1"/>
                </a:solidFill>
                <a:latin typeface="Tahoma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</a:defRPr>
            </a:lvl9pPr>
          </a:lstStyle>
          <a:p>
            <a:pPr marL="0" marR="0" lvl="0" indent="0" algn="r" defTabSz="9128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E52243-ACE1-C24D-BB46-6922E16AA07C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281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80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441942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1923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en-US" altLang="en-US" dirty="0"/>
              <a:t>Vapor pressure gradients force </a:t>
            </a:r>
            <a:r>
              <a:rPr lang="en-US" altLang="en-US" b="1" dirty="0"/>
              <a:t>vapor to move up toward less saturated locations of the snowpack</a:t>
            </a:r>
          </a:p>
          <a:p>
            <a:endParaRPr lang="en-US" altLang="en-US" b="1" dirty="0"/>
          </a:p>
        </p:txBody>
      </p:sp>
      <p:sp>
        <p:nvSpPr>
          <p:cNvPr id="819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12813">
              <a:defRPr b="1">
                <a:solidFill>
                  <a:schemeClr val="tx1"/>
                </a:solidFill>
                <a:latin typeface="Tahoma" charset="0"/>
              </a:defRPr>
            </a:lvl1pPr>
            <a:lvl2pPr marL="742950" indent="-285750" defTabSz="912813">
              <a:defRPr b="1">
                <a:solidFill>
                  <a:schemeClr val="tx1"/>
                </a:solidFill>
                <a:latin typeface="Tahoma" charset="0"/>
              </a:defRPr>
            </a:lvl2pPr>
            <a:lvl3pPr marL="1143000" indent="-228600" defTabSz="912813">
              <a:defRPr b="1">
                <a:solidFill>
                  <a:schemeClr val="tx1"/>
                </a:solidFill>
                <a:latin typeface="Tahoma" charset="0"/>
              </a:defRPr>
            </a:lvl3pPr>
            <a:lvl4pPr marL="1600200" indent="-228600" defTabSz="912813">
              <a:defRPr b="1">
                <a:solidFill>
                  <a:schemeClr val="tx1"/>
                </a:solidFill>
                <a:latin typeface="Tahoma" charset="0"/>
              </a:defRPr>
            </a:lvl4pPr>
            <a:lvl5pPr marL="2057400" indent="-228600" defTabSz="912813">
              <a:defRPr b="1">
                <a:solidFill>
                  <a:schemeClr val="tx1"/>
                </a:solidFill>
                <a:latin typeface="Tahoma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</a:defRPr>
            </a:lvl9pPr>
          </a:lstStyle>
          <a:p>
            <a:pPr marL="0" marR="0" lvl="0" indent="0" algn="r" defTabSz="9128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BF01BB-DE80-1341-823B-E7CE7F1ACD1E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281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4175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4995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en-US" altLang="en-US" dirty="0"/>
              <a:t>Water molecules move </a:t>
            </a:r>
            <a:r>
              <a:rPr lang="en-US" altLang="en-US" b="1" dirty="0"/>
              <a:t>to concave regions (low vapor pressure)</a:t>
            </a:r>
            <a:r>
              <a:rPr lang="en-US" altLang="en-US" dirty="0"/>
              <a:t> to form necks between grains</a:t>
            </a:r>
          </a:p>
          <a:p>
            <a:endParaRPr lang="en-US" altLang="en-US" dirty="0"/>
          </a:p>
        </p:txBody>
      </p:sp>
      <p:sp>
        <p:nvSpPr>
          <p:cNvPr id="849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12813">
              <a:defRPr b="1">
                <a:solidFill>
                  <a:schemeClr val="tx1"/>
                </a:solidFill>
                <a:latin typeface="Tahoma" charset="0"/>
              </a:defRPr>
            </a:lvl1pPr>
            <a:lvl2pPr marL="742950" indent="-285750" defTabSz="912813">
              <a:defRPr b="1">
                <a:solidFill>
                  <a:schemeClr val="tx1"/>
                </a:solidFill>
                <a:latin typeface="Tahoma" charset="0"/>
              </a:defRPr>
            </a:lvl2pPr>
            <a:lvl3pPr marL="1143000" indent="-228600" defTabSz="912813">
              <a:defRPr b="1">
                <a:solidFill>
                  <a:schemeClr val="tx1"/>
                </a:solidFill>
                <a:latin typeface="Tahoma" charset="0"/>
              </a:defRPr>
            </a:lvl3pPr>
            <a:lvl4pPr marL="1600200" indent="-228600" defTabSz="912813">
              <a:defRPr b="1">
                <a:solidFill>
                  <a:schemeClr val="tx1"/>
                </a:solidFill>
                <a:latin typeface="Tahoma" charset="0"/>
              </a:defRPr>
            </a:lvl4pPr>
            <a:lvl5pPr marL="2057400" indent="-228600" defTabSz="912813">
              <a:defRPr b="1">
                <a:solidFill>
                  <a:schemeClr val="tx1"/>
                </a:solidFill>
                <a:latin typeface="Tahoma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</a:defRPr>
            </a:lvl9pPr>
          </a:lstStyle>
          <a:p>
            <a:pPr marL="0" marR="0" lvl="0" indent="0" algn="r" defTabSz="9128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3CB21D-9A34-BC4D-814E-17B027AF5AA0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281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980013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601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en-US" altLang="en-US" dirty="0"/>
              <a:t>TG Dry Metamorphism:</a:t>
            </a:r>
          </a:p>
          <a:p>
            <a:pPr lvl="2"/>
            <a:r>
              <a:rPr lang="en-US" altLang="en-US" dirty="0"/>
              <a:t>Kinetic growth - </a:t>
            </a:r>
            <a:r>
              <a:rPr lang="en-US" altLang="en-US" b="1" dirty="0"/>
              <a:t>rate of vapor transport very fast</a:t>
            </a:r>
          </a:p>
          <a:p>
            <a:pPr lvl="2"/>
            <a:r>
              <a:rPr lang="en-US" altLang="en-US" dirty="0"/>
              <a:t>Builds </a:t>
            </a:r>
            <a:r>
              <a:rPr lang="en-US" altLang="en-US" b="1" dirty="0"/>
              <a:t>angular, faceted grains, with poor bonding</a:t>
            </a:r>
          </a:p>
          <a:p>
            <a:pPr lvl="2"/>
            <a:r>
              <a:rPr lang="en-US" altLang="en-US" dirty="0"/>
              <a:t>Resulting strength is </a:t>
            </a:r>
            <a:r>
              <a:rPr lang="en-US" altLang="en-US" b="1" dirty="0"/>
              <a:t>poor, density decreases</a:t>
            </a:r>
          </a:p>
          <a:p>
            <a:pPr lvl="2"/>
            <a:r>
              <a:rPr lang="en-US" altLang="en-US" dirty="0"/>
              <a:t>Must have temperature gradient of </a:t>
            </a:r>
            <a:r>
              <a:rPr lang="en-US" altLang="en-US" b="1" dirty="0"/>
              <a:t>10</a:t>
            </a:r>
            <a:r>
              <a:rPr lang="en-US" altLang="en-US" b="1" baseline="30000" dirty="0"/>
              <a:t>o</a:t>
            </a:r>
            <a:r>
              <a:rPr lang="en-US" altLang="en-US" b="1" dirty="0"/>
              <a:t>C/m or greater</a:t>
            </a:r>
          </a:p>
          <a:p>
            <a:pPr lvl="2"/>
            <a:r>
              <a:rPr lang="en-US" altLang="en-US" dirty="0"/>
              <a:t>Must have snow density </a:t>
            </a:r>
            <a:r>
              <a:rPr lang="en-US" altLang="en-US" b="0" dirty="0"/>
              <a:t>less than 350 kg/m</a:t>
            </a:r>
            <a:r>
              <a:rPr lang="en-US" altLang="en-US" b="0" baseline="30000" dirty="0"/>
              <a:t>3</a:t>
            </a:r>
            <a:endParaRPr lang="en-US" altLang="en-US" b="0" dirty="0"/>
          </a:p>
          <a:p>
            <a:pPr lvl="3"/>
            <a:r>
              <a:rPr lang="en-US" altLang="en-US" b="0" dirty="0"/>
              <a:t>maintain sufficient vapor flow</a:t>
            </a:r>
          </a:p>
          <a:p>
            <a:endParaRPr lang="en-US" altLang="en-US" dirty="0"/>
          </a:p>
        </p:txBody>
      </p:sp>
      <p:sp>
        <p:nvSpPr>
          <p:cNvPr id="860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12813">
              <a:defRPr b="1">
                <a:solidFill>
                  <a:schemeClr val="tx1"/>
                </a:solidFill>
                <a:latin typeface="Tahoma" charset="0"/>
              </a:defRPr>
            </a:lvl1pPr>
            <a:lvl2pPr marL="742950" indent="-285750" defTabSz="912813">
              <a:defRPr b="1">
                <a:solidFill>
                  <a:schemeClr val="tx1"/>
                </a:solidFill>
                <a:latin typeface="Tahoma" charset="0"/>
              </a:defRPr>
            </a:lvl2pPr>
            <a:lvl3pPr marL="1143000" indent="-228600" defTabSz="912813">
              <a:defRPr b="1">
                <a:solidFill>
                  <a:schemeClr val="tx1"/>
                </a:solidFill>
                <a:latin typeface="Tahoma" charset="0"/>
              </a:defRPr>
            </a:lvl3pPr>
            <a:lvl4pPr marL="1600200" indent="-228600" defTabSz="912813">
              <a:defRPr b="1">
                <a:solidFill>
                  <a:schemeClr val="tx1"/>
                </a:solidFill>
                <a:latin typeface="Tahoma" charset="0"/>
              </a:defRPr>
            </a:lvl4pPr>
            <a:lvl5pPr marL="2057400" indent="-228600" defTabSz="912813">
              <a:defRPr b="1">
                <a:solidFill>
                  <a:schemeClr val="tx1"/>
                </a:solidFill>
                <a:latin typeface="Tahoma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</a:defRPr>
            </a:lvl9pPr>
          </a:lstStyle>
          <a:p>
            <a:pPr marL="0" marR="0" lvl="0" indent="0" algn="r" defTabSz="9128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31DCC5-02D5-C64D-829D-8FEF1490D67C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281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85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615361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7043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en-US" altLang="en-US" dirty="0"/>
              <a:t>Liquid water in the snow pack</a:t>
            </a:r>
          </a:p>
          <a:p>
            <a:pPr lvl="1"/>
            <a:r>
              <a:rPr lang="en-US" altLang="en-US" dirty="0"/>
              <a:t>Acts like supercharged </a:t>
            </a:r>
            <a:r>
              <a:rPr lang="en-US" altLang="en-US" b="1" dirty="0"/>
              <a:t>Dry ET metamorphism</a:t>
            </a:r>
          </a:p>
          <a:p>
            <a:pPr lvl="2"/>
            <a:r>
              <a:rPr lang="en-US" altLang="en-US" dirty="0"/>
              <a:t>rates are </a:t>
            </a:r>
            <a:r>
              <a:rPr lang="en-US" altLang="en-US" b="1" dirty="0"/>
              <a:t>accelerated</a:t>
            </a:r>
          </a:p>
          <a:p>
            <a:pPr lvl="2"/>
            <a:r>
              <a:rPr lang="en-US" altLang="en-US" dirty="0"/>
              <a:t>small grains are </a:t>
            </a:r>
            <a:r>
              <a:rPr lang="en-US" altLang="en-US" b="1" dirty="0"/>
              <a:t>destroyed preferentially</a:t>
            </a:r>
          </a:p>
          <a:p>
            <a:pPr lvl="2"/>
            <a:r>
              <a:rPr lang="en-US" altLang="en-US" dirty="0"/>
              <a:t>large grains become </a:t>
            </a:r>
            <a:r>
              <a:rPr lang="en-US" altLang="en-US" b="1" dirty="0"/>
              <a:t>rounded (equilibrium forms)</a:t>
            </a:r>
          </a:p>
          <a:p>
            <a:pPr lvl="1"/>
            <a:r>
              <a:rPr lang="en-US" altLang="en-US" dirty="0"/>
              <a:t>Melting and refreezing results in </a:t>
            </a:r>
            <a:r>
              <a:rPr lang="en-US" altLang="en-US" b="1" dirty="0"/>
              <a:t>large, bonded grain clusters</a:t>
            </a:r>
          </a:p>
          <a:p>
            <a:endParaRPr lang="en-US" altLang="en-US" dirty="0"/>
          </a:p>
        </p:txBody>
      </p:sp>
      <p:sp>
        <p:nvSpPr>
          <p:cNvPr id="870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12813">
              <a:defRPr b="1">
                <a:solidFill>
                  <a:schemeClr val="tx1"/>
                </a:solidFill>
                <a:latin typeface="Tahoma" charset="0"/>
              </a:defRPr>
            </a:lvl1pPr>
            <a:lvl2pPr marL="742950" indent="-285750" defTabSz="912813">
              <a:defRPr b="1">
                <a:solidFill>
                  <a:schemeClr val="tx1"/>
                </a:solidFill>
                <a:latin typeface="Tahoma" charset="0"/>
              </a:defRPr>
            </a:lvl2pPr>
            <a:lvl3pPr marL="1143000" indent="-228600" defTabSz="912813">
              <a:defRPr b="1">
                <a:solidFill>
                  <a:schemeClr val="tx1"/>
                </a:solidFill>
                <a:latin typeface="Tahoma" charset="0"/>
              </a:defRPr>
            </a:lvl3pPr>
            <a:lvl4pPr marL="1600200" indent="-228600" defTabSz="912813">
              <a:defRPr b="1">
                <a:solidFill>
                  <a:schemeClr val="tx1"/>
                </a:solidFill>
                <a:latin typeface="Tahoma" charset="0"/>
              </a:defRPr>
            </a:lvl4pPr>
            <a:lvl5pPr marL="2057400" indent="-228600" defTabSz="912813">
              <a:defRPr b="1">
                <a:solidFill>
                  <a:schemeClr val="tx1"/>
                </a:solidFill>
                <a:latin typeface="Tahoma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</a:defRPr>
            </a:lvl9pPr>
          </a:lstStyle>
          <a:p>
            <a:pPr marL="0" marR="0" lvl="0" indent="0" algn="r" defTabSz="9128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0ED320-B847-744A-9DEA-9E61565964A2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281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719578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1923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dirty="0"/>
              <a:t>Definition – </a:t>
            </a:r>
            <a:r>
              <a:rPr lang="en-US" altLang="en-US" b="1" dirty="0"/>
              <a:t>the loss of snowpack through snow melt and/or snow sublimation</a:t>
            </a:r>
          </a:p>
          <a:p>
            <a:pPr>
              <a:lnSpc>
                <a:spcPct val="90000"/>
              </a:lnSpc>
            </a:pPr>
            <a:r>
              <a:rPr lang="en-US" altLang="en-US" dirty="0"/>
              <a:t>Surface energy balance dictates </a:t>
            </a:r>
            <a:r>
              <a:rPr lang="en-US" altLang="en-US" b="1" dirty="0"/>
              <a:t>energy changes to the snowpack</a:t>
            </a:r>
          </a:p>
          <a:p>
            <a:endParaRPr lang="en-US" altLang="en-US" dirty="0"/>
          </a:p>
          <a:p>
            <a:r>
              <a:rPr lang="en-US" altLang="en-US" dirty="0"/>
              <a:t>Image: nicholas.edu</a:t>
            </a:r>
          </a:p>
        </p:txBody>
      </p:sp>
      <p:sp>
        <p:nvSpPr>
          <p:cNvPr id="819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12813">
              <a:defRPr b="1">
                <a:solidFill>
                  <a:schemeClr val="tx1"/>
                </a:solidFill>
                <a:latin typeface="Tahoma" charset="0"/>
              </a:defRPr>
            </a:lvl1pPr>
            <a:lvl2pPr marL="742950" indent="-285750" defTabSz="912813">
              <a:defRPr b="1">
                <a:solidFill>
                  <a:schemeClr val="tx1"/>
                </a:solidFill>
                <a:latin typeface="Tahoma" charset="0"/>
              </a:defRPr>
            </a:lvl2pPr>
            <a:lvl3pPr marL="1143000" indent="-228600" defTabSz="912813">
              <a:defRPr b="1">
                <a:solidFill>
                  <a:schemeClr val="tx1"/>
                </a:solidFill>
                <a:latin typeface="Tahoma" charset="0"/>
              </a:defRPr>
            </a:lvl3pPr>
            <a:lvl4pPr marL="1600200" indent="-228600" defTabSz="912813">
              <a:defRPr b="1">
                <a:solidFill>
                  <a:schemeClr val="tx1"/>
                </a:solidFill>
                <a:latin typeface="Tahoma" charset="0"/>
              </a:defRPr>
            </a:lvl4pPr>
            <a:lvl5pPr marL="2057400" indent="-228600" defTabSz="912813">
              <a:defRPr b="1">
                <a:solidFill>
                  <a:schemeClr val="tx1"/>
                </a:solidFill>
                <a:latin typeface="Tahoma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</a:defRPr>
            </a:lvl9pPr>
          </a:lstStyle>
          <a:p>
            <a:pPr marL="0" marR="0" lvl="0" indent="0" algn="r" defTabSz="9128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2B593B-2682-7C47-B25B-9A668C355A2B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281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70927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2947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/>
              <a:t>The energy available for </a:t>
            </a:r>
            <a:r>
              <a:rPr lang="en-US" altLang="en-US" b="1"/>
              <a:t>snow melt or ablation </a:t>
            </a:r>
            <a:r>
              <a:rPr lang="en-US" altLang="en-US"/>
              <a:t>is a function of the </a:t>
            </a:r>
            <a:r>
              <a:rPr lang="en-US" altLang="en-US" b="1"/>
              <a:t>energy balance (inputs – outputs) of the snowpack</a:t>
            </a:r>
          </a:p>
          <a:p>
            <a:endParaRPr lang="en-US" altLang="en-US"/>
          </a:p>
          <a:p>
            <a:r>
              <a:rPr lang="en-US" altLang="en-US"/>
              <a:t>Image: www.meted.ucar.edu</a:t>
            </a:r>
          </a:p>
        </p:txBody>
      </p:sp>
      <p:sp>
        <p:nvSpPr>
          <p:cNvPr id="829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12813">
              <a:defRPr b="1">
                <a:solidFill>
                  <a:schemeClr val="tx1"/>
                </a:solidFill>
                <a:latin typeface="Tahoma" charset="0"/>
              </a:defRPr>
            </a:lvl1pPr>
            <a:lvl2pPr marL="742950" indent="-285750" defTabSz="912813">
              <a:defRPr b="1">
                <a:solidFill>
                  <a:schemeClr val="tx1"/>
                </a:solidFill>
                <a:latin typeface="Tahoma" charset="0"/>
              </a:defRPr>
            </a:lvl2pPr>
            <a:lvl3pPr marL="1143000" indent="-228600" defTabSz="912813">
              <a:defRPr b="1">
                <a:solidFill>
                  <a:schemeClr val="tx1"/>
                </a:solidFill>
                <a:latin typeface="Tahoma" charset="0"/>
              </a:defRPr>
            </a:lvl3pPr>
            <a:lvl4pPr marL="1600200" indent="-228600" defTabSz="912813">
              <a:defRPr b="1">
                <a:solidFill>
                  <a:schemeClr val="tx1"/>
                </a:solidFill>
                <a:latin typeface="Tahoma" charset="0"/>
              </a:defRPr>
            </a:lvl4pPr>
            <a:lvl5pPr marL="2057400" indent="-228600" defTabSz="912813">
              <a:defRPr b="1">
                <a:solidFill>
                  <a:schemeClr val="tx1"/>
                </a:solidFill>
                <a:latin typeface="Tahoma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</a:defRPr>
            </a:lvl9pPr>
          </a:lstStyle>
          <a:p>
            <a:pPr marL="0" marR="0" lvl="0" indent="0" algn="r" defTabSz="9128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1F1293-589D-2E47-95C0-5BCA65C2A4CE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281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61277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2163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en-US" altLang="en-US" i="1" dirty="0"/>
              <a:t>Ice Nucleation -</a:t>
            </a:r>
            <a:r>
              <a:rPr lang="en-US" altLang="en-US" dirty="0"/>
              <a:t> the condensation of water vapor from supersaturated air onto aerosol particles (0.01 - 1 </a:t>
            </a:r>
            <a:r>
              <a:rPr lang="en-US" altLang="en-US" dirty="0">
                <a:latin typeface="Symbol" charset="2"/>
              </a:rPr>
              <a:t>m</a:t>
            </a:r>
            <a:r>
              <a:rPr lang="en-US" altLang="en-US" dirty="0"/>
              <a:t>m in size) must first occur</a:t>
            </a:r>
          </a:p>
          <a:p>
            <a:r>
              <a:rPr lang="en-US" altLang="en-US" dirty="0"/>
              <a:t>Water molecules are able to “escape” from a liquid surface more </a:t>
            </a:r>
            <a:r>
              <a:rPr lang="en-US" altLang="en-US" b="1" dirty="0"/>
              <a:t>easily than from an ice surface</a:t>
            </a:r>
            <a:r>
              <a:rPr lang="en-US" altLang="en-US" dirty="0"/>
              <a:t>.  </a:t>
            </a:r>
          </a:p>
          <a:p>
            <a:r>
              <a:rPr lang="en-US" altLang="en-US" dirty="0"/>
              <a:t>So, for a given freezing temperature, </a:t>
            </a:r>
            <a:r>
              <a:rPr lang="en-US" altLang="en-US" i="1" dirty="0">
                <a:latin typeface="Times New Roman" charset="0"/>
              </a:rPr>
              <a:t>e</a:t>
            </a:r>
            <a:r>
              <a:rPr lang="en-US" altLang="en-US" dirty="0"/>
              <a:t> over </a:t>
            </a:r>
            <a:r>
              <a:rPr lang="en-US" altLang="en-US" b="1" dirty="0"/>
              <a:t>water is greater than </a:t>
            </a:r>
            <a:r>
              <a:rPr lang="en-US" altLang="en-US" dirty="0"/>
              <a:t>the </a:t>
            </a:r>
            <a:r>
              <a:rPr lang="en-US" altLang="en-US" i="1" dirty="0">
                <a:latin typeface="Times New Roman" charset="0"/>
              </a:rPr>
              <a:t>e</a:t>
            </a:r>
            <a:r>
              <a:rPr lang="en-US" altLang="en-US" dirty="0"/>
              <a:t> over ice. </a:t>
            </a:r>
          </a:p>
          <a:p>
            <a:r>
              <a:rPr lang="en-US" altLang="en-US" dirty="0"/>
              <a:t> </a:t>
            </a:r>
          </a:p>
        </p:txBody>
      </p:sp>
      <p:sp>
        <p:nvSpPr>
          <p:cNvPr id="921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881063">
              <a:defRPr b="1">
                <a:solidFill>
                  <a:schemeClr val="tx1"/>
                </a:solidFill>
                <a:latin typeface="Tahoma" charset="0"/>
              </a:defRPr>
            </a:lvl1pPr>
            <a:lvl2pPr marL="742950" indent="-285750" defTabSz="881063">
              <a:defRPr b="1">
                <a:solidFill>
                  <a:schemeClr val="tx1"/>
                </a:solidFill>
                <a:latin typeface="Tahoma" charset="0"/>
              </a:defRPr>
            </a:lvl2pPr>
            <a:lvl3pPr marL="1143000" indent="-228600" defTabSz="881063">
              <a:defRPr b="1">
                <a:solidFill>
                  <a:schemeClr val="tx1"/>
                </a:solidFill>
                <a:latin typeface="Tahoma" charset="0"/>
              </a:defRPr>
            </a:lvl3pPr>
            <a:lvl4pPr marL="1600200" indent="-228600" defTabSz="881063">
              <a:defRPr b="1">
                <a:solidFill>
                  <a:schemeClr val="tx1"/>
                </a:solidFill>
                <a:latin typeface="Tahoma" charset="0"/>
              </a:defRPr>
            </a:lvl4pPr>
            <a:lvl5pPr marL="2057400" indent="-228600" defTabSz="881063">
              <a:defRPr b="1">
                <a:solidFill>
                  <a:schemeClr val="tx1"/>
                </a:solidFill>
                <a:latin typeface="Tahoma" charset="0"/>
              </a:defRPr>
            </a:lvl5pPr>
            <a:lvl6pPr marL="2514600" indent="-228600" defTabSz="88106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</a:defRPr>
            </a:lvl6pPr>
            <a:lvl7pPr marL="2971800" indent="-228600" defTabSz="88106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</a:defRPr>
            </a:lvl7pPr>
            <a:lvl8pPr marL="3429000" indent="-228600" defTabSz="88106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</a:defRPr>
            </a:lvl8pPr>
            <a:lvl9pPr marL="3886200" indent="-228600" defTabSz="88106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</a:defRPr>
            </a:lvl9pPr>
          </a:lstStyle>
          <a:p>
            <a:pPr marL="0" marR="0" lvl="0" indent="0" algn="r" defTabSz="8810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877247-25FD-C049-AA8F-B23399ECD63A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8810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103999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3971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en-US" altLang="en-US"/>
              <a:t>There can be a great difference in the amount of water in a snowpack (as observed with SNOTEL sites, etc.) and the amount of water that melts into streams</a:t>
            </a:r>
          </a:p>
          <a:p>
            <a:endParaRPr lang="en-US" altLang="en-US"/>
          </a:p>
          <a:p>
            <a:r>
              <a:rPr lang="en-US" altLang="en-US"/>
              <a:t>Image: http://hydro.vwrrc.vt.edu/about/snowmelt_hb/</a:t>
            </a:r>
          </a:p>
        </p:txBody>
      </p:sp>
      <p:sp>
        <p:nvSpPr>
          <p:cNvPr id="839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12813">
              <a:defRPr b="1">
                <a:solidFill>
                  <a:schemeClr val="tx1"/>
                </a:solidFill>
                <a:latin typeface="Tahoma" charset="0"/>
              </a:defRPr>
            </a:lvl1pPr>
            <a:lvl2pPr marL="742950" indent="-285750" defTabSz="912813">
              <a:defRPr b="1">
                <a:solidFill>
                  <a:schemeClr val="tx1"/>
                </a:solidFill>
                <a:latin typeface="Tahoma" charset="0"/>
              </a:defRPr>
            </a:lvl2pPr>
            <a:lvl3pPr marL="1143000" indent="-228600" defTabSz="912813">
              <a:defRPr b="1">
                <a:solidFill>
                  <a:schemeClr val="tx1"/>
                </a:solidFill>
                <a:latin typeface="Tahoma" charset="0"/>
              </a:defRPr>
            </a:lvl3pPr>
            <a:lvl4pPr marL="1600200" indent="-228600" defTabSz="912813">
              <a:defRPr b="1">
                <a:solidFill>
                  <a:schemeClr val="tx1"/>
                </a:solidFill>
                <a:latin typeface="Tahoma" charset="0"/>
              </a:defRPr>
            </a:lvl4pPr>
            <a:lvl5pPr marL="2057400" indent="-228600" defTabSz="912813">
              <a:defRPr b="1">
                <a:solidFill>
                  <a:schemeClr val="tx1"/>
                </a:solidFill>
                <a:latin typeface="Tahoma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</a:defRPr>
            </a:lvl9pPr>
          </a:lstStyle>
          <a:p>
            <a:pPr marL="0" marR="0" lvl="0" indent="0" algn="r" defTabSz="9128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BAC11-16CB-7545-9DDD-B68782E16E89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281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364669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601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en-US" altLang="en-US" dirty="0"/>
              <a:t>Simplified model relating degree days &gt; 0</a:t>
            </a:r>
            <a:r>
              <a:rPr lang="en-US" altLang="en-US" baseline="30000" dirty="0"/>
              <a:t>o</a:t>
            </a:r>
            <a:r>
              <a:rPr lang="en-US" altLang="en-US" dirty="0"/>
              <a:t>C to snowmelt</a:t>
            </a:r>
          </a:p>
          <a:p>
            <a:pPr lvl="3"/>
            <a:endParaRPr lang="en-US" altLang="en-US" dirty="0"/>
          </a:p>
          <a:p>
            <a:r>
              <a:rPr lang="en-US" altLang="en-US" dirty="0"/>
              <a:t>Degree days = (time &gt; 0</a:t>
            </a:r>
            <a:r>
              <a:rPr lang="en-US" altLang="en-US" baseline="30000" dirty="0"/>
              <a:t>o</a:t>
            </a:r>
            <a:r>
              <a:rPr lang="en-US" altLang="en-US" dirty="0"/>
              <a:t>C) * (Temp - 0</a:t>
            </a:r>
            <a:r>
              <a:rPr lang="en-US" altLang="en-US" baseline="30000" dirty="0"/>
              <a:t>o</a:t>
            </a:r>
            <a:r>
              <a:rPr lang="en-US" altLang="en-US" dirty="0"/>
              <a:t>C)</a:t>
            </a:r>
          </a:p>
          <a:p>
            <a:pPr lvl="3"/>
            <a:endParaRPr lang="en-US" altLang="en-US" dirty="0"/>
          </a:p>
          <a:p>
            <a:r>
              <a:rPr lang="en-US" altLang="en-US" dirty="0"/>
              <a:t>Thus, a relationship between air temperature and snowmelt</a:t>
            </a:r>
          </a:p>
          <a:p>
            <a:r>
              <a:rPr lang="en-US" altLang="en-US" dirty="0"/>
              <a:t>General form:</a:t>
            </a:r>
          </a:p>
          <a:p>
            <a:pPr>
              <a:buFont typeface="Wingdings" charset="2"/>
              <a:buNone/>
            </a:pPr>
            <a:r>
              <a:rPr lang="en-US" altLang="en-US" dirty="0"/>
              <a:t>				     </a:t>
            </a:r>
            <a:r>
              <a:rPr lang="en-US" altLang="en-US" b="1" i="1" dirty="0"/>
              <a:t>M = a DD</a:t>
            </a:r>
          </a:p>
          <a:p>
            <a:pPr>
              <a:buFont typeface="Wingdings" charset="2"/>
              <a:buNone/>
            </a:pPr>
            <a:r>
              <a:rPr lang="en-US" altLang="en-US" i="1" dirty="0"/>
              <a:t>M </a:t>
            </a:r>
            <a:r>
              <a:rPr lang="en-US" altLang="en-US" dirty="0"/>
              <a:t>is melt (mm), </a:t>
            </a:r>
            <a:r>
              <a:rPr lang="en-US" altLang="en-US" i="1" dirty="0"/>
              <a:t>a</a:t>
            </a:r>
            <a:r>
              <a:rPr lang="en-US" altLang="en-US" dirty="0"/>
              <a:t> is the Degree Day Factor (mm/(d </a:t>
            </a:r>
            <a:r>
              <a:rPr lang="en-US" altLang="en-US" baseline="30000" dirty="0" err="1"/>
              <a:t>o</a:t>
            </a:r>
            <a:r>
              <a:rPr lang="en-US" altLang="en-US" dirty="0" err="1"/>
              <a:t>C</a:t>
            </a:r>
            <a:r>
              <a:rPr lang="en-US" altLang="en-US" dirty="0"/>
              <a:t>)), and </a:t>
            </a:r>
            <a:r>
              <a:rPr lang="en-US" altLang="en-US" i="1" dirty="0"/>
              <a:t>DD</a:t>
            </a:r>
            <a:r>
              <a:rPr lang="en-US" altLang="en-US" dirty="0"/>
              <a:t> is the degree-days &gt; 0</a:t>
            </a:r>
            <a:r>
              <a:rPr lang="en-US" altLang="en-US" baseline="30000" dirty="0"/>
              <a:t>o</a:t>
            </a:r>
            <a:r>
              <a:rPr lang="en-US" altLang="en-US" dirty="0"/>
              <a:t>C (</a:t>
            </a:r>
            <a:r>
              <a:rPr lang="en-US" altLang="en-US" baseline="30000" dirty="0" err="1"/>
              <a:t>o</a:t>
            </a:r>
            <a:r>
              <a:rPr lang="en-US" altLang="en-US" dirty="0" err="1"/>
              <a:t>C</a:t>
            </a:r>
            <a:r>
              <a:rPr lang="en-US" altLang="en-US" dirty="0"/>
              <a:t>*d)</a:t>
            </a:r>
          </a:p>
          <a:p>
            <a:endParaRPr lang="en-US" altLang="en-US" dirty="0"/>
          </a:p>
        </p:txBody>
      </p:sp>
      <p:sp>
        <p:nvSpPr>
          <p:cNvPr id="860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12813">
              <a:defRPr b="1">
                <a:solidFill>
                  <a:schemeClr val="tx1"/>
                </a:solidFill>
                <a:latin typeface="Tahoma" charset="0"/>
              </a:defRPr>
            </a:lvl1pPr>
            <a:lvl2pPr marL="742950" indent="-285750" defTabSz="912813">
              <a:defRPr b="1">
                <a:solidFill>
                  <a:schemeClr val="tx1"/>
                </a:solidFill>
                <a:latin typeface="Tahoma" charset="0"/>
              </a:defRPr>
            </a:lvl2pPr>
            <a:lvl3pPr marL="1143000" indent="-228600" defTabSz="912813">
              <a:defRPr b="1">
                <a:solidFill>
                  <a:schemeClr val="tx1"/>
                </a:solidFill>
                <a:latin typeface="Tahoma" charset="0"/>
              </a:defRPr>
            </a:lvl3pPr>
            <a:lvl4pPr marL="1600200" indent="-228600" defTabSz="912813">
              <a:defRPr b="1">
                <a:solidFill>
                  <a:schemeClr val="tx1"/>
                </a:solidFill>
                <a:latin typeface="Tahoma" charset="0"/>
              </a:defRPr>
            </a:lvl4pPr>
            <a:lvl5pPr marL="2057400" indent="-228600" defTabSz="912813">
              <a:defRPr b="1">
                <a:solidFill>
                  <a:schemeClr val="tx1"/>
                </a:solidFill>
                <a:latin typeface="Tahoma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</a:defRPr>
            </a:lvl9pPr>
          </a:lstStyle>
          <a:p>
            <a:pPr marL="0" marR="0" lvl="0" indent="0" algn="r" defTabSz="9128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8388EA-4ED7-DE43-AC03-0E493A960341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281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115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759681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8067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en-US" altLang="en-US" dirty="0"/>
              <a:t>DDF depends on location: forest vs. open areas</a:t>
            </a:r>
          </a:p>
          <a:p>
            <a:r>
              <a:rPr lang="en-US" altLang="en-US" dirty="0"/>
              <a:t>DDF increases in time</a:t>
            </a:r>
          </a:p>
          <a:p>
            <a:r>
              <a:rPr lang="en-US" altLang="en-US" dirty="0"/>
              <a:t>DDF depends on snow density</a:t>
            </a:r>
          </a:p>
          <a:p>
            <a:endParaRPr lang="en-US" altLang="en-US" dirty="0"/>
          </a:p>
        </p:txBody>
      </p:sp>
      <p:sp>
        <p:nvSpPr>
          <p:cNvPr id="880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12813">
              <a:defRPr b="1">
                <a:solidFill>
                  <a:schemeClr val="tx1"/>
                </a:solidFill>
                <a:latin typeface="Tahoma" charset="0"/>
              </a:defRPr>
            </a:lvl1pPr>
            <a:lvl2pPr marL="742950" indent="-285750" defTabSz="912813">
              <a:defRPr b="1">
                <a:solidFill>
                  <a:schemeClr val="tx1"/>
                </a:solidFill>
                <a:latin typeface="Tahoma" charset="0"/>
              </a:defRPr>
            </a:lvl2pPr>
            <a:lvl3pPr marL="1143000" indent="-228600" defTabSz="912813">
              <a:defRPr b="1">
                <a:solidFill>
                  <a:schemeClr val="tx1"/>
                </a:solidFill>
                <a:latin typeface="Tahoma" charset="0"/>
              </a:defRPr>
            </a:lvl3pPr>
            <a:lvl4pPr marL="1600200" indent="-228600" defTabSz="912813">
              <a:defRPr b="1">
                <a:solidFill>
                  <a:schemeClr val="tx1"/>
                </a:solidFill>
                <a:latin typeface="Tahoma" charset="0"/>
              </a:defRPr>
            </a:lvl4pPr>
            <a:lvl5pPr marL="2057400" indent="-228600" defTabSz="912813">
              <a:defRPr b="1">
                <a:solidFill>
                  <a:schemeClr val="tx1"/>
                </a:solidFill>
                <a:latin typeface="Tahoma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</a:defRPr>
            </a:lvl9pPr>
          </a:lstStyle>
          <a:p>
            <a:pPr marL="0" marR="0" lvl="0" indent="0" algn="r" defTabSz="9128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C5917F-6565-1745-81DC-45FF00783B09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281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117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282007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8611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dirty="0"/>
              <a:t>Meltwater is generated at the surface of the snowpack,</a:t>
            </a:r>
          </a:p>
          <a:p>
            <a:pPr>
              <a:lnSpc>
                <a:spcPct val="90000"/>
              </a:lnSpc>
            </a:pPr>
            <a:r>
              <a:rPr lang="en-US" altLang="en-US" dirty="0"/>
              <a:t>We would assume that gravity would move meltwater </a:t>
            </a:r>
            <a:r>
              <a:rPr lang="en-US" altLang="en-US" b="1" dirty="0"/>
              <a:t>vertically into and through the snow pack</a:t>
            </a:r>
          </a:p>
          <a:p>
            <a:pPr>
              <a:lnSpc>
                <a:spcPct val="90000"/>
              </a:lnSpc>
            </a:pPr>
            <a:r>
              <a:rPr lang="en-US" altLang="en-US" dirty="0"/>
              <a:t>Rain on snow also supplies </a:t>
            </a:r>
            <a:r>
              <a:rPr lang="en-US" altLang="en-US" b="1" dirty="0"/>
              <a:t>liquid water</a:t>
            </a:r>
            <a:r>
              <a:rPr lang="en-US" altLang="en-US" dirty="0"/>
              <a:t> to the surface of the snowpack</a:t>
            </a:r>
          </a:p>
          <a:p>
            <a:pPr>
              <a:lnSpc>
                <a:spcPct val="90000"/>
              </a:lnSpc>
            </a:pPr>
            <a:r>
              <a:rPr lang="en-US" altLang="en-US" dirty="0"/>
              <a:t>Hydrologic analogy is </a:t>
            </a:r>
            <a:r>
              <a:rPr lang="en-US" altLang="en-US" b="1" dirty="0"/>
              <a:t>groundwater infiltration and movement </a:t>
            </a:r>
            <a:r>
              <a:rPr lang="en-US" altLang="en-US" dirty="0"/>
              <a:t>– precipitation at the ground surface infiltrates and then percolates vertically toward the groundwater table</a:t>
            </a:r>
          </a:p>
          <a:p>
            <a:endParaRPr lang="en-US" altLang="en-US" dirty="0"/>
          </a:p>
        </p:txBody>
      </p:sp>
      <p:sp>
        <p:nvSpPr>
          <p:cNvPr id="686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12813">
              <a:defRPr b="1">
                <a:solidFill>
                  <a:schemeClr val="tx1"/>
                </a:solidFill>
                <a:latin typeface="Tahoma" charset="0"/>
              </a:defRPr>
            </a:lvl1pPr>
            <a:lvl2pPr marL="742950" indent="-285750" defTabSz="912813">
              <a:defRPr b="1">
                <a:solidFill>
                  <a:schemeClr val="tx1"/>
                </a:solidFill>
                <a:latin typeface="Tahoma" charset="0"/>
              </a:defRPr>
            </a:lvl2pPr>
            <a:lvl3pPr marL="1143000" indent="-228600" defTabSz="912813">
              <a:defRPr b="1">
                <a:solidFill>
                  <a:schemeClr val="tx1"/>
                </a:solidFill>
                <a:latin typeface="Tahoma" charset="0"/>
              </a:defRPr>
            </a:lvl3pPr>
            <a:lvl4pPr marL="1600200" indent="-228600" defTabSz="912813">
              <a:defRPr b="1">
                <a:solidFill>
                  <a:schemeClr val="tx1"/>
                </a:solidFill>
                <a:latin typeface="Tahoma" charset="0"/>
              </a:defRPr>
            </a:lvl4pPr>
            <a:lvl5pPr marL="2057400" indent="-228600" defTabSz="912813">
              <a:defRPr b="1">
                <a:solidFill>
                  <a:schemeClr val="tx1"/>
                </a:solidFill>
                <a:latin typeface="Tahoma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</a:defRPr>
            </a:lvl9pPr>
          </a:lstStyle>
          <a:p>
            <a:pPr marL="0" marR="0" lvl="0" indent="0" algn="r" defTabSz="9128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C02AE5-8C2A-1C43-9B9F-D14A2551A85A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281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119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212846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9635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r>
              <a:rPr lang="en-US" altLang="en-US" dirty="0"/>
              <a:t>Water moves in preferential channels</a:t>
            </a:r>
          </a:p>
          <a:p>
            <a:pPr eaLnBrk="1" hangingPunct="1"/>
            <a:r>
              <a:rPr lang="en-US" altLang="en-US" dirty="0"/>
              <a:t>Once melt occurs at the snow surface, we lose track of it as </a:t>
            </a:r>
            <a:r>
              <a:rPr lang="en-US" altLang="en-US" b="1" dirty="0"/>
              <a:t>liquid water infiltrates into the snowpack</a:t>
            </a:r>
          </a:p>
          <a:p>
            <a:pPr eaLnBrk="1" hangingPunct="1"/>
            <a:r>
              <a:rPr lang="en-US" altLang="en-US" dirty="0"/>
              <a:t>Preferential flow common, but</a:t>
            </a:r>
            <a:r>
              <a:rPr lang="en-US" altLang="en-US" b="1" dirty="0"/>
              <a:t> we don’t understand from first principles</a:t>
            </a:r>
          </a:p>
          <a:p>
            <a:endParaRPr lang="en-US" altLang="en-US" dirty="0"/>
          </a:p>
        </p:txBody>
      </p:sp>
      <p:sp>
        <p:nvSpPr>
          <p:cNvPr id="696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12813">
              <a:defRPr b="1">
                <a:solidFill>
                  <a:schemeClr val="tx1"/>
                </a:solidFill>
                <a:latin typeface="Tahoma" charset="0"/>
              </a:defRPr>
            </a:lvl1pPr>
            <a:lvl2pPr marL="742950" indent="-285750" defTabSz="912813">
              <a:defRPr b="1">
                <a:solidFill>
                  <a:schemeClr val="tx1"/>
                </a:solidFill>
                <a:latin typeface="Tahoma" charset="0"/>
              </a:defRPr>
            </a:lvl2pPr>
            <a:lvl3pPr marL="1143000" indent="-228600" defTabSz="912813">
              <a:defRPr b="1">
                <a:solidFill>
                  <a:schemeClr val="tx1"/>
                </a:solidFill>
                <a:latin typeface="Tahoma" charset="0"/>
              </a:defRPr>
            </a:lvl3pPr>
            <a:lvl4pPr marL="1600200" indent="-228600" defTabSz="912813">
              <a:defRPr b="1">
                <a:solidFill>
                  <a:schemeClr val="tx1"/>
                </a:solidFill>
                <a:latin typeface="Tahoma" charset="0"/>
              </a:defRPr>
            </a:lvl4pPr>
            <a:lvl5pPr marL="2057400" indent="-228600" defTabSz="912813">
              <a:defRPr b="1">
                <a:solidFill>
                  <a:schemeClr val="tx1"/>
                </a:solidFill>
                <a:latin typeface="Tahoma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</a:defRPr>
            </a:lvl9pPr>
          </a:lstStyle>
          <a:p>
            <a:pPr marL="0" marR="0" lvl="0" indent="0" algn="r" defTabSz="9128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6C4D53-B97C-4348-94A2-4559C341815C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281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120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978147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065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buFontTx/>
              <a:buChar char="•"/>
            </a:pPr>
            <a:r>
              <a:rPr lang="en-US" altLang="en-US" dirty="0"/>
              <a:t>Wide Range of Flow Velocities</a:t>
            </a:r>
          </a:p>
          <a:p>
            <a:pPr lvl="1">
              <a:buFontTx/>
              <a:buChar char="–"/>
            </a:pPr>
            <a:r>
              <a:rPr lang="en-US" altLang="en-US" b="1" dirty="0"/>
              <a:t> 2-60</a:t>
            </a:r>
            <a:r>
              <a:rPr lang="en-US" altLang="en-US" dirty="0"/>
              <a:t> cm/min</a:t>
            </a:r>
          </a:p>
          <a:p>
            <a:pPr lvl="1">
              <a:buFontTx/>
              <a:buChar char="–"/>
            </a:pPr>
            <a:r>
              <a:rPr lang="en-US" altLang="en-US" dirty="0"/>
              <a:t>Depends on several factors</a:t>
            </a:r>
          </a:p>
          <a:p>
            <a:pPr lvl="2">
              <a:buFontTx/>
              <a:buChar char="•"/>
            </a:pPr>
            <a:r>
              <a:rPr lang="en-US" altLang="en-US" b="1" dirty="0"/>
              <a:t>internal snow pack structure</a:t>
            </a:r>
          </a:p>
          <a:p>
            <a:pPr lvl="2">
              <a:buFontTx/>
              <a:buChar char="•"/>
            </a:pPr>
            <a:r>
              <a:rPr lang="en-US" altLang="en-US" b="1" dirty="0"/>
              <a:t>condition of the snow pack prior to introduction of water</a:t>
            </a:r>
          </a:p>
          <a:p>
            <a:pPr lvl="2">
              <a:buFontTx/>
              <a:buChar char="•"/>
            </a:pPr>
            <a:r>
              <a:rPr lang="en-US" altLang="en-US" b="1" dirty="0"/>
              <a:t>amount of water available at the snow surface</a:t>
            </a:r>
          </a:p>
        </p:txBody>
      </p:sp>
      <p:sp>
        <p:nvSpPr>
          <p:cNvPr id="706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12813">
              <a:defRPr b="1">
                <a:solidFill>
                  <a:schemeClr val="tx1"/>
                </a:solidFill>
                <a:latin typeface="Tahoma" charset="0"/>
              </a:defRPr>
            </a:lvl1pPr>
            <a:lvl2pPr marL="742950" indent="-285750" defTabSz="912813">
              <a:defRPr b="1">
                <a:solidFill>
                  <a:schemeClr val="tx1"/>
                </a:solidFill>
                <a:latin typeface="Tahoma" charset="0"/>
              </a:defRPr>
            </a:lvl2pPr>
            <a:lvl3pPr marL="1143000" indent="-228600" defTabSz="912813">
              <a:defRPr b="1">
                <a:solidFill>
                  <a:schemeClr val="tx1"/>
                </a:solidFill>
                <a:latin typeface="Tahoma" charset="0"/>
              </a:defRPr>
            </a:lvl3pPr>
            <a:lvl4pPr marL="1600200" indent="-228600" defTabSz="912813">
              <a:defRPr b="1">
                <a:solidFill>
                  <a:schemeClr val="tx1"/>
                </a:solidFill>
                <a:latin typeface="Tahoma" charset="0"/>
              </a:defRPr>
            </a:lvl4pPr>
            <a:lvl5pPr marL="2057400" indent="-228600" defTabSz="912813">
              <a:defRPr b="1">
                <a:solidFill>
                  <a:schemeClr val="tx1"/>
                </a:solidFill>
                <a:latin typeface="Tahoma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</a:defRPr>
            </a:lvl9pPr>
          </a:lstStyle>
          <a:p>
            <a:pPr marL="0" marR="0" lvl="0" indent="0" algn="r" defTabSz="9128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BB2F69-0667-9E42-A52A-F81EFE810E28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281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44955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1683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altLang="en-US" b="1" dirty="0">
                <a:solidFill>
                  <a:srgbClr val="000066"/>
                </a:solidFill>
              </a:rPr>
              <a:t>Flow through Homogeneous Snow</a:t>
            </a:r>
            <a:endParaRPr lang="en-US" altLang="en-US" dirty="0">
              <a:solidFill>
                <a:srgbClr val="000066"/>
              </a:solidFill>
            </a:endParaRPr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r>
              <a:rPr lang="en-US" altLang="en-US" dirty="0">
                <a:solidFill>
                  <a:srgbClr val="000099"/>
                </a:solidFill>
              </a:rPr>
              <a:t>At melting temperature, </a:t>
            </a:r>
            <a:r>
              <a:rPr lang="en-US" altLang="en-US" b="1" dirty="0">
                <a:solidFill>
                  <a:srgbClr val="000099"/>
                </a:solidFill>
              </a:rPr>
              <a:t>a thin film of water surrounds each snow grain</a:t>
            </a:r>
          </a:p>
          <a:p>
            <a:pPr marL="1143000" lvl="2" indent="-228600">
              <a:spcBef>
                <a:spcPct val="20000"/>
              </a:spcBef>
              <a:buFontTx/>
              <a:buChar char="•"/>
            </a:pPr>
            <a:r>
              <a:rPr lang="en-US" altLang="en-US" dirty="0">
                <a:solidFill>
                  <a:srgbClr val="000099"/>
                </a:solidFill>
              </a:rPr>
              <a:t>Much of the water can flow </a:t>
            </a:r>
            <a:r>
              <a:rPr lang="en-US" altLang="en-US" b="1" dirty="0">
                <a:solidFill>
                  <a:srgbClr val="000099"/>
                </a:solidFill>
              </a:rPr>
              <a:t>through this film</a:t>
            </a:r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r>
              <a:rPr lang="en-US" altLang="en-US" dirty="0">
                <a:solidFill>
                  <a:srgbClr val="000099"/>
                </a:solidFill>
              </a:rPr>
              <a:t>Once pores are filled, </a:t>
            </a:r>
            <a:r>
              <a:rPr lang="en-US" altLang="en-US" b="1" dirty="0">
                <a:solidFill>
                  <a:srgbClr val="000099"/>
                </a:solidFill>
              </a:rPr>
              <a:t>laminar flow can occur</a:t>
            </a:r>
          </a:p>
          <a:p>
            <a:pPr marL="1143000" lvl="2" indent="-228600">
              <a:spcBef>
                <a:spcPct val="20000"/>
              </a:spcBef>
              <a:buFontTx/>
              <a:buChar char="•"/>
            </a:pPr>
            <a:r>
              <a:rPr lang="en-US" altLang="en-US" dirty="0">
                <a:solidFill>
                  <a:srgbClr val="000099"/>
                </a:solidFill>
              </a:rPr>
              <a:t>Very efficient mechanism for </a:t>
            </a:r>
            <a:r>
              <a:rPr lang="en-US" altLang="en-US" b="1" dirty="0">
                <a:solidFill>
                  <a:srgbClr val="000099"/>
                </a:solidFill>
              </a:rPr>
              <a:t>draining the snow pack</a:t>
            </a:r>
          </a:p>
        </p:txBody>
      </p:sp>
      <p:sp>
        <p:nvSpPr>
          <p:cNvPr id="716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12813">
              <a:defRPr b="1">
                <a:solidFill>
                  <a:schemeClr val="tx1"/>
                </a:solidFill>
                <a:latin typeface="Tahoma" charset="0"/>
              </a:defRPr>
            </a:lvl1pPr>
            <a:lvl2pPr marL="742950" indent="-285750" defTabSz="912813">
              <a:defRPr b="1">
                <a:solidFill>
                  <a:schemeClr val="tx1"/>
                </a:solidFill>
                <a:latin typeface="Tahoma" charset="0"/>
              </a:defRPr>
            </a:lvl2pPr>
            <a:lvl3pPr marL="1143000" indent="-228600" defTabSz="912813">
              <a:defRPr b="1">
                <a:solidFill>
                  <a:schemeClr val="tx1"/>
                </a:solidFill>
                <a:latin typeface="Tahoma" charset="0"/>
              </a:defRPr>
            </a:lvl3pPr>
            <a:lvl4pPr marL="1600200" indent="-228600" defTabSz="912813">
              <a:defRPr b="1">
                <a:solidFill>
                  <a:schemeClr val="tx1"/>
                </a:solidFill>
                <a:latin typeface="Tahoma" charset="0"/>
              </a:defRPr>
            </a:lvl4pPr>
            <a:lvl5pPr marL="2057400" indent="-228600" defTabSz="912813">
              <a:defRPr b="1">
                <a:solidFill>
                  <a:schemeClr val="tx1"/>
                </a:solidFill>
                <a:latin typeface="Tahoma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</a:defRPr>
            </a:lvl9pPr>
          </a:lstStyle>
          <a:p>
            <a:pPr marL="0" marR="0" lvl="0" indent="0" algn="r" defTabSz="9128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6BEDEF-FE35-DE45-BC0C-312F562558C9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281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037355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2707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lvl="1">
              <a:buFontTx/>
              <a:buChar char="•"/>
            </a:pPr>
            <a:r>
              <a:rPr lang="en-US" altLang="en-US" dirty="0"/>
              <a:t>Capillary: </a:t>
            </a:r>
            <a:r>
              <a:rPr lang="en-US" altLang="en-US" b="1" dirty="0"/>
              <a:t>&lt; 1% free water</a:t>
            </a:r>
          </a:p>
          <a:p>
            <a:pPr lvl="2">
              <a:buFontTx/>
              <a:buChar char="–"/>
            </a:pPr>
            <a:r>
              <a:rPr lang="en-US" altLang="en-US" dirty="0"/>
              <a:t>water doesn’t drain due to </a:t>
            </a:r>
            <a:r>
              <a:rPr lang="en-US" altLang="en-US" b="1" dirty="0"/>
              <a:t>capillary tension</a:t>
            </a:r>
          </a:p>
          <a:p>
            <a:pPr lvl="1">
              <a:buFontTx/>
              <a:buChar char="•"/>
            </a:pPr>
            <a:r>
              <a:rPr lang="en-US" altLang="en-US" dirty="0"/>
              <a:t>Unsaturated: </a:t>
            </a:r>
            <a:r>
              <a:rPr lang="en-US" altLang="en-US" b="1" dirty="0"/>
              <a:t>1-14% free water</a:t>
            </a:r>
          </a:p>
          <a:p>
            <a:pPr lvl="2">
              <a:buFontTx/>
              <a:buChar char="–"/>
            </a:pPr>
            <a:r>
              <a:rPr lang="en-US" altLang="en-US" dirty="0"/>
              <a:t>water drains by gravity, but </a:t>
            </a:r>
            <a:r>
              <a:rPr lang="en-US" altLang="en-US" b="1" dirty="0"/>
              <a:t>air spaces are continuous</a:t>
            </a:r>
          </a:p>
          <a:p>
            <a:pPr lvl="2">
              <a:buFontTx/>
              <a:buChar char="–"/>
            </a:pPr>
            <a:r>
              <a:rPr lang="en-US" altLang="en-US" dirty="0"/>
              <a:t>Pendular Regime</a:t>
            </a:r>
          </a:p>
          <a:p>
            <a:pPr lvl="1">
              <a:buFontTx/>
              <a:buChar char="•"/>
            </a:pPr>
            <a:r>
              <a:rPr lang="en-US" altLang="en-US" dirty="0"/>
              <a:t>Saturated: </a:t>
            </a:r>
            <a:r>
              <a:rPr lang="en-US" altLang="en-US" b="1" dirty="0"/>
              <a:t>&gt; 14% free water</a:t>
            </a:r>
          </a:p>
          <a:p>
            <a:pPr lvl="2">
              <a:buFontTx/>
              <a:buChar char="–"/>
            </a:pPr>
            <a:r>
              <a:rPr lang="en-US" altLang="en-US" dirty="0"/>
              <a:t>water drains by gravity, but </a:t>
            </a:r>
            <a:r>
              <a:rPr lang="en-US" altLang="en-US" b="1" dirty="0"/>
              <a:t>air spaces are discontinuous</a:t>
            </a:r>
          </a:p>
          <a:p>
            <a:pPr lvl="2">
              <a:buFontTx/>
              <a:buChar char="–"/>
            </a:pPr>
            <a:r>
              <a:rPr lang="en-US" altLang="en-US" dirty="0"/>
              <a:t>Funicular Regime</a:t>
            </a:r>
          </a:p>
          <a:p>
            <a:pPr lvl="1">
              <a:buFontTx/>
              <a:buChar char="•"/>
            </a:pPr>
            <a:r>
              <a:rPr lang="en-US" altLang="en-US" dirty="0"/>
              <a:t>Melt/Freeze</a:t>
            </a:r>
          </a:p>
          <a:p>
            <a:pPr lvl="2">
              <a:buFontTx/>
              <a:buChar char="–"/>
            </a:pPr>
            <a:r>
              <a:rPr lang="en-US" altLang="en-US" dirty="0"/>
              <a:t>water melts and refreezes, </a:t>
            </a:r>
            <a:r>
              <a:rPr lang="en-US" altLang="en-US" b="1" dirty="0"/>
              <a:t>possibly several times, before it drains from the snow pack</a:t>
            </a:r>
          </a:p>
        </p:txBody>
      </p:sp>
      <p:sp>
        <p:nvSpPr>
          <p:cNvPr id="727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12813">
              <a:defRPr b="1">
                <a:solidFill>
                  <a:schemeClr val="tx1"/>
                </a:solidFill>
                <a:latin typeface="Tahoma" charset="0"/>
              </a:defRPr>
            </a:lvl1pPr>
            <a:lvl2pPr marL="742950" indent="-285750" defTabSz="912813">
              <a:defRPr b="1">
                <a:solidFill>
                  <a:schemeClr val="tx1"/>
                </a:solidFill>
                <a:latin typeface="Tahoma" charset="0"/>
              </a:defRPr>
            </a:lvl2pPr>
            <a:lvl3pPr marL="1143000" indent="-228600" defTabSz="912813">
              <a:defRPr b="1">
                <a:solidFill>
                  <a:schemeClr val="tx1"/>
                </a:solidFill>
                <a:latin typeface="Tahoma" charset="0"/>
              </a:defRPr>
            </a:lvl3pPr>
            <a:lvl4pPr marL="1600200" indent="-228600" defTabSz="912813">
              <a:defRPr b="1">
                <a:solidFill>
                  <a:schemeClr val="tx1"/>
                </a:solidFill>
                <a:latin typeface="Tahoma" charset="0"/>
              </a:defRPr>
            </a:lvl4pPr>
            <a:lvl5pPr marL="2057400" indent="-228600" defTabSz="912813">
              <a:defRPr b="1">
                <a:solidFill>
                  <a:schemeClr val="tx1"/>
                </a:solidFill>
                <a:latin typeface="Tahoma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</a:defRPr>
            </a:lvl9pPr>
          </a:lstStyle>
          <a:p>
            <a:pPr marL="0" marR="0" lvl="0" indent="0" algn="r" defTabSz="9128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AB2ABE-F5F5-8F42-AE98-579D6D05CE8E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281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527322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3731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en-US" altLang="en-US" dirty="0">
                <a:latin typeface="Tahoma" charset="0"/>
              </a:rPr>
              <a:t>Melt and rain water are </a:t>
            </a:r>
            <a:r>
              <a:rPr lang="en-US" altLang="en-US" b="1" dirty="0">
                <a:latin typeface="Tahoma" charset="0"/>
              </a:rPr>
              <a:t>lagged and attenuated </a:t>
            </a:r>
            <a:r>
              <a:rPr lang="en-US" altLang="en-US" dirty="0">
                <a:latin typeface="Tahoma" charset="0"/>
              </a:rPr>
              <a:t>as they move through the snow cover.</a:t>
            </a:r>
          </a:p>
          <a:p>
            <a:endParaRPr lang="en-US" altLang="en-US" dirty="0">
              <a:latin typeface="Tahoma" charset="0"/>
            </a:endParaRPr>
          </a:p>
          <a:p>
            <a:r>
              <a:rPr lang="en-US" altLang="en-US" dirty="0">
                <a:latin typeface="Tahoma" charset="0"/>
              </a:rPr>
              <a:t>Function of </a:t>
            </a:r>
            <a:r>
              <a:rPr lang="en-US" altLang="en-US" b="1" dirty="0">
                <a:latin typeface="Tahoma" charset="0"/>
              </a:rPr>
              <a:t>depth, density, ice layers, grain size, and refreezing</a:t>
            </a:r>
            <a:r>
              <a:rPr lang="en-US" altLang="en-US" dirty="0">
                <a:latin typeface="Tahoma" charset="0"/>
              </a:rPr>
              <a:t>.</a:t>
            </a:r>
          </a:p>
          <a:p>
            <a:endParaRPr lang="en-US" altLang="en-US" dirty="0"/>
          </a:p>
        </p:txBody>
      </p:sp>
      <p:sp>
        <p:nvSpPr>
          <p:cNvPr id="737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12813">
              <a:defRPr b="1">
                <a:solidFill>
                  <a:schemeClr val="tx1"/>
                </a:solidFill>
                <a:latin typeface="Tahoma" charset="0"/>
              </a:defRPr>
            </a:lvl1pPr>
            <a:lvl2pPr marL="742950" indent="-285750" defTabSz="912813">
              <a:defRPr b="1">
                <a:solidFill>
                  <a:schemeClr val="tx1"/>
                </a:solidFill>
                <a:latin typeface="Tahoma" charset="0"/>
              </a:defRPr>
            </a:lvl2pPr>
            <a:lvl3pPr marL="1143000" indent="-228600" defTabSz="912813">
              <a:defRPr b="1">
                <a:solidFill>
                  <a:schemeClr val="tx1"/>
                </a:solidFill>
                <a:latin typeface="Tahoma" charset="0"/>
              </a:defRPr>
            </a:lvl3pPr>
            <a:lvl4pPr marL="1600200" indent="-228600" defTabSz="912813">
              <a:defRPr b="1">
                <a:solidFill>
                  <a:schemeClr val="tx1"/>
                </a:solidFill>
                <a:latin typeface="Tahoma" charset="0"/>
              </a:defRPr>
            </a:lvl4pPr>
            <a:lvl5pPr marL="2057400" indent="-228600" defTabSz="912813">
              <a:defRPr b="1">
                <a:solidFill>
                  <a:schemeClr val="tx1"/>
                </a:solidFill>
                <a:latin typeface="Tahoma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</a:defRPr>
            </a:lvl9pPr>
          </a:lstStyle>
          <a:p>
            <a:pPr marL="0" marR="0" lvl="0" indent="0" algn="r" defTabSz="9128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817519-9271-B244-BCC2-27E8D868846A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281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773856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674591-4A32-4595-B529-DF049C6E6996}" type="slidenum">
              <a:rPr lang="en-US" smtClean="0"/>
              <a:t>126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27612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3187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en-US" altLang="en-US" i="1" dirty="0"/>
              <a:t>Homogeneous</a:t>
            </a:r>
            <a:r>
              <a:rPr lang="en-US" altLang="en-US" dirty="0"/>
              <a:t> – spontaneous process that requires no nuclei; it’s the formation of ice crystals from </a:t>
            </a:r>
            <a:r>
              <a:rPr lang="en-US" altLang="en-US" b="1" dirty="0"/>
              <a:t>supercooled water droplets that occurs around -40</a:t>
            </a:r>
            <a:r>
              <a:rPr lang="en-US" altLang="en-US" b="1" baseline="30000" dirty="0"/>
              <a:t>o</a:t>
            </a:r>
            <a:r>
              <a:rPr lang="en-US" altLang="en-US" b="1" dirty="0"/>
              <a:t>C</a:t>
            </a:r>
          </a:p>
          <a:p>
            <a:r>
              <a:rPr lang="en-US" altLang="en-US" i="1" dirty="0"/>
              <a:t>Heterogeneous</a:t>
            </a:r>
            <a:r>
              <a:rPr lang="en-US" altLang="en-US" dirty="0"/>
              <a:t> – </a:t>
            </a:r>
          </a:p>
          <a:p>
            <a:pPr lvl="1"/>
            <a:r>
              <a:rPr lang="en-US" altLang="en-US" b="1" dirty="0"/>
              <a:t>Deposition Nucleus (Vapor Deposition)</a:t>
            </a:r>
          </a:p>
          <a:p>
            <a:pPr lvl="1"/>
            <a:r>
              <a:rPr lang="en-US" altLang="en-US" b="1" dirty="0"/>
              <a:t>Contact Nucleation (Riming)</a:t>
            </a:r>
          </a:p>
          <a:p>
            <a:pPr lvl="1"/>
            <a:r>
              <a:rPr lang="en-US" altLang="en-US" b="1" dirty="0"/>
              <a:t>Aggregation</a:t>
            </a:r>
          </a:p>
          <a:p>
            <a:endParaRPr lang="en-US" altLang="en-US" dirty="0"/>
          </a:p>
        </p:txBody>
      </p:sp>
      <p:sp>
        <p:nvSpPr>
          <p:cNvPr id="931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881063">
              <a:defRPr b="1">
                <a:solidFill>
                  <a:schemeClr val="tx1"/>
                </a:solidFill>
                <a:latin typeface="Tahoma" charset="0"/>
              </a:defRPr>
            </a:lvl1pPr>
            <a:lvl2pPr marL="742950" indent="-285750" defTabSz="881063">
              <a:defRPr b="1">
                <a:solidFill>
                  <a:schemeClr val="tx1"/>
                </a:solidFill>
                <a:latin typeface="Tahoma" charset="0"/>
              </a:defRPr>
            </a:lvl2pPr>
            <a:lvl3pPr marL="1143000" indent="-228600" defTabSz="881063">
              <a:defRPr b="1">
                <a:solidFill>
                  <a:schemeClr val="tx1"/>
                </a:solidFill>
                <a:latin typeface="Tahoma" charset="0"/>
              </a:defRPr>
            </a:lvl3pPr>
            <a:lvl4pPr marL="1600200" indent="-228600" defTabSz="881063">
              <a:defRPr b="1">
                <a:solidFill>
                  <a:schemeClr val="tx1"/>
                </a:solidFill>
                <a:latin typeface="Tahoma" charset="0"/>
              </a:defRPr>
            </a:lvl4pPr>
            <a:lvl5pPr marL="2057400" indent="-228600" defTabSz="881063">
              <a:defRPr b="1">
                <a:solidFill>
                  <a:schemeClr val="tx1"/>
                </a:solidFill>
                <a:latin typeface="Tahoma" charset="0"/>
              </a:defRPr>
            </a:lvl5pPr>
            <a:lvl6pPr marL="2514600" indent="-228600" defTabSz="88106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</a:defRPr>
            </a:lvl6pPr>
            <a:lvl7pPr marL="2971800" indent="-228600" defTabSz="88106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</a:defRPr>
            </a:lvl7pPr>
            <a:lvl8pPr marL="3429000" indent="-228600" defTabSz="88106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</a:defRPr>
            </a:lvl8pPr>
            <a:lvl9pPr marL="3886200" indent="-228600" defTabSz="88106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</a:defRPr>
            </a:lvl9pPr>
          </a:lstStyle>
          <a:p>
            <a:pPr marL="0" marR="0" lvl="0" indent="0" algn="r" defTabSz="8810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5E953F-EB0F-DD4C-BB75-B77D72CB0683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8810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10601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4211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en-US" altLang="en-US" dirty="0"/>
              <a:t>Diffusion of water vapor onto an </a:t>
            </a:r>
            <a:r>
              <a:rPr lang="en-US" altLang="en-US" b="1" dirty="0"/>
              <a:t>ice crystal surface</a:t>
            </a:r>
          </a:p>
          <a:p>
            <a:r>
              <a:rPr lang="en-US" altLang="en-US" dirty="0"/>
              <a:t>Undersaturated </a:t>
            </a:r>
            <a:r>
              <a:rPr lang="en-US" altLang="en-US" dirty="0" err="1"/>
              <a:t>wrt</a:t>
            </a:r>
            <a:r>
              <a:rPr lang="en-US" altLang="en-US" dirty="0"/>
              <a:t> </a:t>
            </a:r>
            <a:r>
              <a:rPr lang="en-US" altLang="en-US" b="1" dirty="0"/>
              <a:t>water</a:t>
            </a:r>
            <a:r>
              <a:rPr lang="en-US" altLang="en-US" dirty="0"/>
              <a:t>, oversaturated </a:t>
            </a:r>
            <a:r>
              <a:rPr lang="en-US" altLang="en-US" dirty="0" err="1"/>
              <a:t>wrt</a:t>
            </a:r>
            <a:r>
              <a:rPr lang="en-US" altLang="en-US" dirty="0"/>
              <a:t> </a:t>
            </a:r>
            <a:r>
              <a:rPr lang="en-US" altLang="en-US" b="1" dirty="0"/>
              <a:t>ice</a:t>
            </a:r>
          </a:p>
          <a:p>
            <a:r>
              <a:rPr lang="en-US" altLang="en-US" dirty="0"/>
              <a:t>Ice crystals grow at the expense of </a:t>
            </a:r>
            <a:r>
              <a:rPr lang="en-US" altLang="en-US" b="1" dirty="0"/>
              <a:t>water droplets (which haven’t yet frozen)</a:t>
            </a:r>
          </a:p>
          <a:p>
            <a:endParaRPr lang="en-US" altLang="en-US" dirty="0"/>
          </a:p>
        </p:txBody>
      </p:sp>
      <p:sp>
        <p:nvSpPr>
          <p:cNvPr id="942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881063">
              <a:defRPr b="1">
                <a:solidFill>
                  <a:schemeClr val="tx1"/>
                </a:solidFill>
                <a:latin typeface="Tahoma" charset="0"/>
              </a:defRPr>
            </a:lvl1pPr>
            <a:lvl2pPr marL="742950" indent="-285750" defTabSz="881063">
              <a:defRPr b="1">
                <a:solidFill>
                  <a:schemeClr val="tx1"/>
                </a:solidFill>
                <a:latin typeface="Tahoma" charset="0"/>
              </a:defRPr>
            </a:lvl2pPr>
            <a:lvl3pPr marL="1143000" indent="-228600" defTabSz="881063">
              <a:defRPr b="1">
                <a:solidFill>
                  <a:schemeClr val="tx1"/>
                </a:solidFill>
                <a:latin typeface="Tahoma" charset="0"/>
              </a:defRPr>
            </a:lvl3pPr>
            <a:lvl4pPr marL="1600200" indent="-228600" defTabSz="881063">
              <a:defRPr b="1">
                <a:solidFill>
                  <a:schemeClr val="tx1"/>
                </a:solidFill>
                <a:latin typeface="Tahoma" charset="0"/>
              </a:defRPr>
            </a:lvl4pPr>
            <a:lvl5pPr marL="2057400" indent="-228600" defTabSz="881063">
              <a:defRPr b="1">
                <a:solidFill>
                  <a:schemeClr val="tx1"/>
                </a:solidFill>
                <a:latin typeface="Tahoma" charset="0"/>
              </a:defRPr>
            </a:lvl5pPr>
            <a:lvl6pPr marL="2514600" indent="-228600" defTabSz="88106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</a:defRPr>
            </a:lvl6pPr>
            <a:lvl7pPr marL="2971800" indent="-228600" defTabSz="88106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</a:defRPr>
            </a:lvl7pPr>
            <a:lvl8pPr marL="3429000" indent="-228600" defTabSz="88106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</a:defRPr>
            </a:lvl8pPr>
            <a:lvl9pPr marL="3886200" indent="-228600" defTabSz="88106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</a:defRPr>
            </a:lvl9pPr>
          </a:lstStyle>
          <a:p>
            <a:pPr marL="0" marR="0" lvl="0" indent="0" algn="r" defTabSz="8810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5B5C0A-FCC9-DB49-84FD-8EE6E7BEF444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8810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88387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5235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en-US" altLang="en-US" dirty="0"/>
              <a:t>Supercooled water droplets (</a:t>
            </a:r>
            <a:r>
              <a:rPr lang="en-US" altLang="en-US" b="1" dirty="0"/>
              <a:t>liquid</a:t>
            </a:r>
            <a:r>
              <a:rPr lang="en-US" altLang="en-US" dirty="0"/>
              <a:t>) attach to snow grain by </a:t>
            </a:r>
            <a:r>
              <a:rPr lang="en-US" altLang="en-US" b="1" dirty="0"/>
              <a:t>contact</a:t>
            </a:r>
          </a:p>
          <a:p>
            <a:r>
              <a:rPr lang="en-US" altLang="en-US" dirty="0"/>
              <a:t>Typical formation process of snowflakes</a:t>
            </a:r>
          </a:p>
          <a:p>
            <a:r>
              <a:rPr lang="en-US" altLang="en-US" dirty="0"/>
              <a:t>Can result in </a:t>
            </a:r>
            <a:r>
              <a:rPr lang="en-US" altLang="en-US" b="1" dirty="0"/>
              <a:t>graupel, hail or sleet</a:t>
            </a:r>
          </a:p>
          <a:p>
            <a:endParaRPr lang="en-US" altLang="en-US" dirty="0"/>
          </a:p>
        </p:txBody>
      </p:sp>
      <p:sp>
        <p:nvSpPr>
          <p:cNvPr id="952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881063">
              <a:defRPr b="1">
                <a:solidFill>
                  <a:schemeClr val="tx1"/>
                </a:solidFill>
                <a:latin typeface="Tahoma" charset="0"/>
              </a:defRPr>
            </a:lvl1pPr>
            <a:lvl2pPr marL="742950" indent="-285750" defTabSz="881063">
              <a:defRPr b="1">
                <a:solidFill>
                  <a:schemeClr val="tx1"/>
                </a:solidFill>
                <a:latin typeface="Tahoma" charset="0"/>
              </a:defRPr>
            </a:lvl2pPr>
            <a:lvl3pPr marL="1143000" indent="-228600" defTabSz="881063">
              <a:defRPr b="1">
                <a:solidFill>
                  <a:schemeClr val="tx1"/>
                </a:solidFill>
                <a:latin typeface="Tahoma" charset="0"/>
              </a:defRPr>
            </a:lvl3pPr>
            <a:lvl4pPr marL="1600200" indent="-228600" defTabSz="881063">
              <a:defRPr b="1">
                <a:solidFill>
                  <a:schemeClr val="tx1"/>
                </a:solidFill>
                <a:latin typeface="Tahoma" charset="0"/>
              </a:defRPr>
            </a:lvl4pPr>
            <a:lvl5pPr marL="2057400" indent="-228600" defTabSz="881063">
              <a:defRPr b="1">
                <a:solidFill>
                  <a:schemeClr val="tx1"/>
                </a:solidFill>
                <a:latin typeface="Tahoma" charset="0"/>
              </a:defRPr>
            </a:lvl5pPr>
            <a:lvl6pPr marL="2514600" indent="-228600" defTabSz="88106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</a:defRPr>
            </a:lvl6pPr>
            <a:lvl7pPr marL="2971800" indent="-228600" defTabSz="88106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</a:defRPr>
            </a:lvl7pPr>
            <a:lvl8pPr marL="3429000" indent="-228600" defTabSz="88106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</a:defRPr>
            </a:lvl8pPr>
            <a:lvl9pPr marL="3886200" indent="-228600" defTabSz="88106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</a:defRPr>
            </a:lvl9pPr>
          </a:lstStyle>
          <a:p>
            <a:pPr marL="0" marR="0" lvl="0" indent="0" algn="r" defTabSz="8810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365DF8-95FA-1D4B-83E4-6A81AE685E5A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8810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39797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7283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en-US" altLang="en-US" dirty="0"/>
              <a:t>http://www.thenakedscientists.com/HTML/articles/article/science-of-snowflakes/</a:t>
            </a:r>
          </a:p>
        </p:txBody>
      </p:sp>
      <p:sp>
        <p:nvSpPr>
          <p:cNvPr id="972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881063">
              <a:defRPr b="1">
                <a:solidFill>
                  <a:schemeClr val="tx1"/>
                </a:solidFill>
                <a:latin typeface="Tahoma" charset="0"/>
              </a:defRPr>
            </a:lvl1pPr>
            <a:lvl2pPr marL="742950" indent="-285750" defTabSz="881063">
              <a:defRPr b="1">
                <a:solidFill>
                  <a:schemeClr val="tx1"/>
                </a:solidFill>
                <a:latin typeface="Tahoma" charset="0"/>
              </a:defRPr>
            </a:lvl2pPr>
            <a:lvl3pPr marL="1143000" indent="-228600" defTabSz="881063">
              <a:defRPr b="1">
                <a:solidFill>
                  <a:schemeClr val="tx1"/>
                </a:solidFill>
                <a:latin typeface="Tahoma" charset="0"/>
              </a:defRPr>
            </a:lvl3pPr>
            <a:lvl4pPr marL="1600200" indent="-228600" defTabSz="881063">
              <a:defRPr b="1">
                <a:solidFill>
                  <a:schemeClr val="tx1"/>
                </a:solidFill>
                <a:latin typeface="Tahoma" charset="0"/>
              </a:defRPr>
            </a:lvl4pPr>
            <a:lvl5pPr marL="2057400" indent="-228600" defTabSz="881063">
              <a:defRPr b="1">
                <a:solidFill>
                  <a:schemeClr val="tx1"/>
                </a:solidFill>
                <a:latin typeface="Tahoma" charset="0"/>
              </a:defRPr>
            </a:lvl5pPr>
            <a:lvl6pPr marL="2514600" indent="-228600" defTabSz="88106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</a:defRPr>
            </a:lvl6pPr>
            <a:lvl7pPr marL="2971800" indent="-228600" defTabSz="88106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</a:defRPr>
            </a:lvl7pPr>
            <a:lvl8pPr marL="3429000" indent="-228600" defTabSz="88106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</a:defRPr>
            </a:lvl8pPr>
            <a:lvl9pPr marL="3886200" indent="-228600" defTabSz="88106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</a:defRPr>
            </a:lvl9pPr>
          </a:lstStyle>
          <a:p>
            <a:pPr marL="0" marR="0" lvl="0" indent="0" algn="r" defTabSz="8810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642BCA-BC8B-5442-8459-1EE1B5291F5B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8810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27057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9331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en-US" altLang="en-US" sz="1200" dirty="0"/>
              <a:t>The growth of snow crystals depends on a balance between </a:t>
            </a:r>
            <a:r>
              <a:rPr lang="en-US" altLang="en-US" sz="1200" b="1" i="1" dirty="0"/>
              <a:t>faceting</a:t>
            </a:r>
            <a:r>
              <a:rPr lang="en-US" altLang="en-US" sz="1200" b="1" dirty="0"/>
              <a:t> and </a:t>
            </a:r>
            <a:r>
              <a:rPr lang="en-US" altLang="en-US" sz="1200" b="1" i="1" dirty="0"/>
              <a:t>branching</a:t>
            </a:r>
            <a:r>
              <a:rPr lang="en-US" altLang="en-US" sz="1200" b="1" dirty="0"/>
              <a:t>.  </a:t>
            </a:r>
          </a:p>
          <a:p>
            <a:r>
              <a:rPr lang="en-US" altLang="en-US" sz="1200" dirty="0"/>
              <a:t>Faceting tends to make simple flat surfaces</a:t>
            </a:r>
          </a:p>
          <a:p>
            <a:r>
              <a:rPr lang="en-US" altLang="en-US" sz="1200" dirty="0"/>
              <a:t>Branching tends to make more complex structures.  </a:t>
            </a:r>
          </a:p>
          <a:p>
            <a:endParaRPr lang="en-US" altLang="en-US" dirty="0"/>
          </a:p>
        </p:txBody>
      </p:sp>
      <p:sp>
        <p:nvSpPr>
          <p:cNvPr id="993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881063">
              <a:defRPr b="1">
                <a:solidFill>
                  <a:schemeClr val="tx1"/>
                </a:solidFill>
                <a:latin typeface="Tahoma" charset="0"/>
              </a:defRPr>
            </a:lvl1pPr>
            <a:lvl2pPr marL="742950" indent="-285750" defTabSz="881063">
              <a:defRPr b="1">
                <a:solidFill>
                  <a:schemeClr val="tx1"/>
                </a:solidFill>
                <a:latin typeface="Tahoma" charset="0"/>
              </a:defRPr>
            </a:lvl2pPr>
            <a:lvl3pPr marL="1143000" indent="-228600" defTabSz="881063">
              <a:defRPr b="1">
                <a:solidFill>
                  <a:schemeClr val="tx1"/>
                </a:solidFill>
                <a:latin typeface="Tahoma" charset="0"/>
              </a:defRPr>
            </a:lvl3pPr>
            <a:lvl4pPr marL="1600200" indent="-228600" defTabSz="881063">
              <a:defRPr b="1">
                <a:solidFill>
                  <a:schemeClr val="tx1"/>
                </a:solidFill>
                <a:latin typeface="Tahoma" charset="0"/>
              </a:defRPr>
            </a:lvl4pPr>
            <a:lvl5pPr marL="2057400" indent="-228600" defTabSz="881063">
              <a:defRPr b="1">
                <a:solidFill>
                  <a:schemeClr val="tx1"/>
                </a:solidFill>
                <a:latin typeface="Tahoma" charset="0"/>
              </a:defRPr>
            </a:lvl5pPr>
            <a:lvl6pPr marL="2514600" indent="-228600" defTabSz="88106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</a:defRPr>
            </a:lvl6pPr>
            <a:lvl7pPr marL="2971800" indent="-228600" defTabSz="88106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</a:defRPr>
            </a:lvl7pPr>
            <a:lvl8pPr marL="3429000" indent="-228600" defTabSz="88106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</a:defRPr>
            </a:lvl8pPr>
            <a:lvl9pPr marL="3886200" indent="-228600" defTabSz="88106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</a:defRPr>
            </a:lvl9pPr>
          </a:lstStyle>
          <a:p>
            <a:pPr marL="0" marR="0" lvl="0" indent="0" algn="r" defTabSz="8810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47D897-B0DA-4447-AF2B-4D31A9B52452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8810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270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983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02756" indent="-270291" defTabSz="912983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081164" indent="-216233" defTabSz="912983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513629" indent="-216233" defTabSz="912983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1946095" indent="-216233" defTabSz="912983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378560" indent="-216233" defTabSz="91298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811026" indent="-216233" defTabSz="91298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243491" indent="-216233" defTabSz="91298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675957" indent="-216233" defTabSz="91298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17D82BC2-CA35-47DD-B894-6F0BB28B5501}" type="slidenum">
              <a:rPr lang="en-US">
                <a:solidFill>
                  <a:prstClr val="black"/>
                </a:solidFill>
                <a:latin typeface="Times New Roman" pitchFamily="18" charset="0"/>
              </a:rPr>
              <a:pPr/>
              <a:t>32</a:t>
            </a:fld>
            <a:endParaRPr lang="en-US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1" y="2130440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4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29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94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59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24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89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54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19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Fall 2016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CVEN 5333 – Physical Hydrology; Gooseff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BCBE4-4F24-4B87-AE38-8530304236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3552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Fall 2016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CVEN 5333 – Physical Hydrology; Gooseff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BCBE4-4F24-4B87-AE38-8530304236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6241850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26984019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36593881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5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5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5" y="1435115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498" indent="0">
              <a:buNone/>
              <a:defRPr sz="1200"/>
            </a:lvl2pPr>
            <a:lvl3pPr marL="912996" indent="0">
              <a:buNone/>
              <a:defRPr sz="1000"/>
            </a:lvl3pPr>
            <a:lvl4pPr marL="1369494" indent="0">
              <a:buNone/>
              <a:defRPr sz="900"/>
            </a:lvl4pPr>
            <a:lvl5pPr marL="1825994" indent="0">
              <a:buNone/>
              <a:defRPr sz="900"/>
            </a:lvl5pPr>
            <a:lvl6pPr marL="2282492" indent="0">
              <a:buNone/>
              <a:defRPr sz="900"/>
            </a:lvl6pPr>
            <a:lvl7pPr marL="2738989" indent="0">
              <a:buNone/>
              <a:defRPr sz="900"/>
            </a:lvl7pPr>
            <a:lvl8pPr marL="3195488" indent="0">
              <a:buNone/>
              <a:defRPr sz="900"/>
            </a:lvl8pPr>
            <a:lvl9pPr marL="3651986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95994033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498" indent="0">
              <a:buNone/>
              <a:defRPr sz="2800"/>
            </a:lvl2pPr>
            <a:lvl3pPr marL="912996" indent="0">
              <a:buNone/>
              <a:defRPr sz="2400"/>
            </a:lvl3pPr>
            <a:lvl4pPr marL="1369494" indent="0">
              <a:buNone/>
              <a:defRPr sz="2000"/>
            </a:lvl4pPr>
            <a:lvl5pPr marL="1825994" indent="0">
              <a:buNone/>
              <a:defRPr sz="2000"/>
            </a:lvl5pPr>
            <a:lvl6pPr marL="2282492" indent="0">
              <a:buNone/>
              <a:defRPr sz="2000"/>
            </a:lvl6pPr>
            <a:lvl7pPr marL="2738989" indent="0">
              <a:buNone/>
              <a:defRPr sz="2000"/>
            </a:lvl7pPr>
            <a:lvl8pPr marL="3195488" indent="0">
              <a:buNone/>
              <a:defRPr sz="2000"/>
            </a:lvl8pPr>
            <a:lvl9pPr marL="3651986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498" indent="0">
              <a:buNone/>
              <a:defRPr sz="1200"/>
            </a:lvl2pPr>
            <a:lvl3pPr marL="912996" indent="0">
              <a:buNone/>
              <a:defRPr sz="1000"/>
            </a:lvl3pPr>
            <a:lvl4pPr marL="1369494" indent="0">
              <a:buNone/>
              <a:defRPr sz="900"/>
            </a:lvl4pPr>
            <a:lvl5pPr marL="1825994" indent="0">
              <a:buNone/>
              <a:defRPr sz="900"/>
            </a:lvl5pPr>
            <a:lvl6pPr marL="2282492" indent="0">
              <a:buNone/>
              <a:defRPr sz="900"/>
            </a:lvl6pPr>
            <a:lvl7pPr marL="2738989" indent="0">
              <a:buNone/>
              <a:defRPr sz="900"/>
            </a:lvl7pPr>
            <a:lvl8pPr marL="3195488" indent="0">
              <a:buNone/>
              <a:defRPr sz="900"/>
            </a:lvl8pPr>
            <a:lvl9pPr marL="3651986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52453761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40729131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15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36053651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1" y="2130440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6498" indent="0" algn="ctr">
              <a:buNone/>
              <a:defRPr/>
            </a:lvl2pPr>
            <a:lvl3pPr marL="912996" indent="0" algn="ctr">
              <a:buNone/>
              <a:defRPr/>
            </a:lvl3pPr>
            <a:lvl4pPr marL="1369494" indent="0" algn="ctr">
              <a:buNone/>
              <a:defRPr/>
            </a:lvl4pPr>
            <a:lvl5pPr marL="1825994" indent="0" algn="ctr">
              <a:buNone/>
              <a:defRPr/>
            </a:lvl5pPr>
            <a:lvl6pPr marL="2282492" indent="0" algn="ctr">
              <a:buNone/>
              <a:defRPr/>
            </a:lvl6pPr>
            <a:lvl7pPr marL="2738989" indent="0" algn="ctr">
              <a:buNone/>
              <a:defRPr/>
            </a:lvl7pPr>
            <a:lvl8pPr marL="3195488" indent="0" algn="ctr">
              <a:buNone/>
              <a:defRPr/>
            </a:lvl8pPr>
            <a:lvl9pPr marL="3651986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350622033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56866180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28" y="4406915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28" y="2906728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498" indent="0">
              <a:buNone/>
              <a:defRPr sz="1800"/>
            </a:lvl2pPr>
            <a:lvl3pPr marL="912996" indent="0">
              <a:buNone/>
              <a:defRPr sz="1600"/>
            </a:lvl3pPr>
            <a:lvl4pPr marL="1369494" indent="0">
              <a:buNone/>
              <a:defRPr sz="1400"/>
            </a:lvl4pPr>
            <a:lvl5pPr marL="1825994" indent="0">
              <a:buNone/>
              <a:defRPr sz="1400"/>
            </a:lvl5pPr>
            <a:lvl6pPr marL="2282492" indent="0">
              <a:buNone/>
              <a:defRPr sz="1400"/>
            </a:lvl6pPr>
            <a:lvl7pPr marL="2738989" indent="0">
              <a:buNone/>
              <a:defRPr sz="1400"/>
            </a:lvl7pPr>
            <a:lvl8pPr marL="3195488" indent="0">
              <a:buNone/>
              <a:defRPr sz="1400"/>
            </a:lvl8pPr>
            <a:lvl9pPr marL="3651986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46943219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569419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14" y="274653"/>
            <a:ext cx="2057401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53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Fall 2016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CVEN 5333 – Physical Hydrology; Gooseff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BCBE4-4F24-4B87-AE38-8530304236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526351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53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15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498" indent="0">
              <a:buNone/>
              <a:defRPr sz="2000" b="1"/>
            </a:lvl2pPr>
            <a:lvl3pPr marL="912996" indent="0">
              <a:buNone/>
              <a:defRPr sz="1800" b="1"/>
            </a:lvl3pPr>
            <a:lvl4pPr marL="1369494" indent="0">
              <a:buNone/>
              <a:defRPr sz="1600" b="1"/>
            </a:lvl4pPr>
            <a:lvl5pPr marL="1825994" indent="0">
              <a:buNone/>
              <a:defRPr sz="1600" b="1"/>
            </a:lvl5pPr>
            <a:lvl6pPr marL="2282492" indent="0">
              <a:buNone/>
              <a:defRPr sz="1600" b="1"/>
            </a:lvl6pPr>
            <a:lvl7pPr marL="2738989" indent="0">
              <a:buNone/>
              <a:defRPr sz="1600" b="1"/>
            </a:lvl7pPr>
            <a:lvl8pPr marL="3195488" indent="0">
              <a:buNone/>
              <a:defRPr sz="1600" b="1"/>
            </a:lvl8pPr>
            <a:lvl9pPr marL="3651986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15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0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498" indent="0">
              <a:buNone/>
              <a:defRPr sz="2000" b="1"/>
            </a:lvl2pPr>
            <a:lvl3pPr marL="912996" indent="0">
              <a:buNone/>
              <a:defRPr sz="1800" b="1"/>
            </a:lvl3pPr>
            <a:lvl4pPr marL="1369494" indent="0">
              <a:buNone/>
              <a:defRPr sz="1600" b="1"/>
            </a:lvl4pPr>
            <a:lvl5pPr marL="1825994" indent="0">
              <a:buNone/>
              <a:defRPr sz="1600" b="1"/>
            </a:lvl5pPr>
            <a:lvl6pPr marL="2282492" indent="0">
              <a:buNone/>
              <a:defRPr sz="1600" b="1"/>
            </a:lvl6pPr>
            <a:lvl7pPr marL="2738989" indent="0">
              <a:buNone/>
              <a:defRPr sz="1600" b="1"/>
            </a:lvl7pPr>
            <a:lvl8pPr marL="3195488" indent="0">
              <a:buNone/>
              <a:defRPr sz="1600" b="1"/>
            </a:lvl8pPr>
            <a:lvl9pPr marL="3651986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0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43681451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96500080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6361578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5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5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5" y="1435115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498" indent="0">
              <a:buNone/>
              <a:defRPr sz="1200"/>
            </a:lvl2pPr>
            <a:lvl3pPr marL="912996" indent="0">
              <a:buNone/>
              <a:defRPr sz="1000"/>
            </a:lvl3pPr>
            <a:lvl4pPr marL="1369494" indent="0">
              <a:buNone/>
              <a:defRPr sz="900"/>
            </a:lvl4pPr>
            <a:lvl5pPr marL="1825994" indent="0">
              <a:buNone/>
              <a:defRPr sz="900"/>
            </a:lvl5pPr>
            <a:lvl6pPr marL="2282492" indent="0">
              <a:buNone/>
              <a:defRPr sz="900"/>
            </a:lvl6pPr>
            <a:lvl7pPr marL="2738989" indent="0">
              <a:buNone/>
              <a:defRPr sz="900"/>
            </a:lvl7pPr>
            <a:lvl8pPr marL="3195488" indent="0">
              <a:buNone/>
              <a:defRPr sz="900"/>
            </a:lvl8pPr>
            <a:lvl9pPr marL="3651986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19103920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498" indent="0">
              <a:buNone/>
              <a:defRPr sz="2800"/>
            </a:lvl2pPr>
            <a:lvl3pPr marL="912996" indent="0">
              <a:buNone/>
              <a:defRPr sz="2400"/>
            </a:lvl3pPr>
            <a:lvl4pPr marL="1369494" indent="0">
              <a:buNone/>
              <a:defRPr sz="2000"/>
            </a:lvl4pPr>
            <a:lvl5pPr marL="1825994" indent="0">
              <a:buNone/>
              <a:defRPr sz="2000"/>
            </a:lvl5pPr>
            <a:lvl6pPr marL="2282492" indent="0">
              <a:buNone/>
              <a:defRPr sz="2000"/>
            </a:lvl6pPr>
            <a:lvl7pPr marL="2738989" indent="0">
              <a:buNone/>
              <a:defRPr sz="2000"/>
            </a:lvl7pPr>
            <a:lvl8pPr marL="3195488" indent="0">
              <a:buNone/>
              <a:defRPr sz="2000"/>
            </a:lvl8pPr>
            <a:lvl9pPr marL="3651986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498" indent="0">
              <a:buNone/>
              <a:defRPr sz="1200"/>
            </a:lvl2pPr>
            <a:lvl3pPr marL="912996" indent="0">
              <a:buNone/>
              <a:defRPr sz="1000"/>
            </a:lvl3pPr>
            <a:lvl4pPr marL="1369494" indent="0">
              <a:buNone/>
              <a:defRPr sz="900"/>
            </a:lvl4pPr>
            <a:lvl5pPr marL="1825994" indent="0">
              <a:buNone/>
              <a:defRPr sz="900"/>
            </a:lvl5pPr>
            <a:lvl6pPr marL="2282492" indent="0">
              <a:buNone/>
              <a:defRPr sz="900"/>
            </a:lvl6pPr>
            <a:lvl7pPr marL="2738989" indent="0">
              <a:buNone/>
              <a:defRPr sz="900"/>
            </a:lvl7pPr>
            <a:lvl8pPr marL="3195488" indent="0">
              <a:buNone/>
              <a:defRPr sz="900"/>
            </a:lvl8pPr>
            <a:lvl9pPr marL="3651986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33299216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08185803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15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35786944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1" y="2130440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6498" indent="0" algn="ctr">
              <a:buNone/>
              <a:defRPr/>
            </a:lvl2pPr>
            <a:lvl3pPr marL="912996" indent="0" algn="ctr">
              <a:buNone/>
              <a:defRPr/>
            </a:lvl3pPr>
            <a:lvl4pPr marL="1369494" indent="0" algn="ctr">
              <a:buNone/>
              <a:defRPr/>
            </a:lvl4pPr>
            <a:lvl5pPr marL="1825994" indent="0" algn="ctr">
              <a:buNone/>
              <a:defRPr/>
            </a:lvl5pPr>
            <a:lvl6pPr marL="2282492" indent="0" algn="ctr">
              <a:buNone/>
              <a:defRPr/>
            </a:lvl6pPr>
            <a:lvl7pPr marL="2738989" indent="0" algn="ctr">
              <a:buNone/>
              <a:defRPr/>
            </a:lvl7pPr>
            <a:lvl8pPr marL="3195488" indent="0" algn="ctr">
              <a:buNone/>
              <a:defRPr/>
            </a:lvl8pPr>
            <a:lvl9pPr marL="3651986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047342663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44625606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28" y="4406915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28" y="2906728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498" indent="0">
              <a:buNone/>
              <a:defRPr sz="1800"/>
            </a:lvl2pPr>
            <a:lvl3pPr marL="912996" indent="0">
              <a:buNone/>
              <a:defRPr sz="1600"/>
            </a:lvl3pPr>
            <a:lvl4pPr marL="1369494" indent="0">
              <a:buNone/>
              <a:defRPr sz="1400"/>
            </a:lvl4pPr>
            <a:lvl5pPr marL="1825994" indent="0">
              <a:buNone/>
              <a:defRPr sz="1400"/>
            </a:lvl5pPr>
            <a:lvl6pPr marL="2282492" indent="0">
              <a:buNone/>
              <a:defRPr sz="1400"/>
            </a:lvl6pPr>
            <a:lvl7pPr marL="2738989" indent="0">
              <a:buNone/>
              <a:defRPr sz="1400"/>
            </a:lvl7pPr>
            <a:lvl8pPr marL="3195488" indent="0">
              <a:buNone/>
              <a:defRPr sz="1400"/>
            </a:lvl8pPr>
            <a:lvl9pPr marL="3651986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162092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1" y="2130440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6498" indent="0" algn="ctr">
              <a:buNone/>
              <a:defRPr/>
            </a:lvl2pPr>
            <a:lvl3pPr marL="912996" indent="0" algn="ctr">
              <a:buNone/>
              <a:defRPr/>
            </a:lvl3pPr>
            <a:lvl4pPr marL="1369494" indent="0" algn="ctr">
              <a:buNone/>
              <a:defRPr/>
            </a:lvl4pPr>
            <a:lvl5pPr marL="1825994" indent="0" algn="ctr">
              <a:buNone/>
              <a:defRPr/>
            </a:lvl5pPr>
            <a:lvl6pPr marL="2282492" indent="0" algn="ctr">
              <a:buNone/>
              <a:defRPr/>
            </a:lvl6pPr>
            <a:lvl7pPr marL="2738989" indent="0" algn="ctr">
              <a:buNone/>
              <a:defRPr/>
            </a:lvl7pPr>
            <a:lvl8pPr marL="3195488" indent="0" algn="ctr">
              <a:buNone/>
              <a:defRPr/>
            </a:lvl8pPr>
            <a:lvl9pPr marL="3651986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Fall 2016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CVEN 5333 – Physical Hydrology; Gooseff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F8ECB32-D47C-4C6C-AED6-39C6D22DF19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5805693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29775108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53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15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498" indent="0">
              <a:buNone/>
              <a:defRPr sz="2000" b="1"/>
            </a:lvl2pPr>
            <a:lvl3pPr marL="912996" indent="0">
              <a:buNone/>
              <a:defRPr sz="1800" b="1"/>
            </a:lvl3pPr>
            <a:lvl4pPr marL="1369494" indent="0">
              <a:buNone/>
              <a:defRPr sz="1600" b="1"/>
            </a:lvl4pPr>
            <a:lvl5pPr marL="1825994" indent="0">
              <a:buNone/>
              <a:defRPr sz="1600" b="1"/>
            </a:lvl5pPr>
            <a:lvl6pPr marL="2282492" indent="0">
              <a:buNone/>
              <a:defRPr sz="1600" b="1"/>
            </a:lvl6pPr>
            <a:lvl7pPr marL="2738989" indent="0">
              <a:buNone/>
              <a:defRPr sz="1600" b="1"/>
            </a:lvl7pPr>
            <a:lvl8pPr marL="3195488" indent="0">
              <a:buNone/>
              <a:defRPr sz="1600" b="1"/>
            </a:lvl8pPr>
            <a:lvl9pPr marL="3651986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15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0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498" indent="0">
              <a:buNone/>
              <a:defRPr sz="2000" b="1"/>
            </a:lvl2pPr>
            <a:lvl3pPr marL="912996" indent="0">
              <a:buNone/>
              <a:defRPr sz="1800" b="1"/>
            </a:lvl3pPr>
            <a:lvl4pPr marL="1369494" indent="0">
              <a:buNone/>
              <a:defRPr sz="1600" b="1"/>
            </a:lvl4pPr>
            <a:lvl5pPr marL="1825994" indent="0">
              <a:buNone/>
              <a:defRPr sz="1600" b="1"/>
            </a:lvl5pPr>
            <a:lvl6pPr marL="2282492" indent="0">
              <a:buNone/>
              <a:defRPr sz="1600" b="1"/>
            </a:lvl6pPr>
            <a:lvl7pPr marL="2738989" indent="0">
              <a:buNone/>
              <a:defRPr sz="1600" b="1"/>
            </a:lvl7pPr>
            <a:lvl8pPr marL="3195488" indent="0">
              <a:buNone/>
              <a:defRPr sz="1600" b="1"/>
            </a:lvl8pPr>
            <a:lvl9pPr marL="3651986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0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22852175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20397939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5729679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5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5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5" y="1435115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498" indent="0">
              <a:buNone/>
              <a:defRPr sz="1200"/>
            </a:lvl2pPr>
            <a:lvl3pPr marL="912996" indent="0">
              <a:buNone/>
              <a:defRPr sz="1000"/>
            </a:lvl3pPr>
            <a:lvl4pPr marL="1369494" indent="0">
              <a:buNone/>
              <a:defRPr sz="900"/>
            </a:lvl4pPr>
            <a:lvl5pPr marL="1825994" indent="0">
              <a:buNone/>
              <a:defRPr sz="900"/>
            </a:lvl5pPr>
            <a:lvl6pPr marL="2282492" indent="0">
              <a:buNone/>
              <a:defRPr sz="900"/>
            </a:lvl6pPr>
            <a:lvl7pPr marL="2738989" indent="0">
              <a:buNone/>
              <a:defRPr sz="900"/>
            </a:lvl7pPr>
            <a:lvl8pPr marL="3195488" indent="0">
              <a:buNone/>
              <a:defRPr sz="900"/>
            </a:lvl8pPr>
            <a:lvl9pPr marL="3651986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94861366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498" indent="0">
              <a:buNone/>
              <a:defRPr sz="2800"/>
            </a:lvl2pPr>
            <a:lvl3pPr marL="912996" indent="0">
              <a:buNone/>
              <a:defRPr sz="2400"/>
            </a:lvl3pPr>
            <a:lvl4pPr marL="1369494" indent="0">
              <a:buNone/>
              <a:defRPr sz="2000"/>
            </a:lvl4pPr>
            <a:lvl5pPr marL="1825994" indent="0">
              <a:buNone/>
              <a:defRPr sz="2000"/>
            </a:lvl5pPr>
            <a:lvl6pPr marL="2282492" indent="0">
              <a:buNone/>
              <a:defRPr sz="2000"/>
            </a:lvl6pPr>
            <a:lvl7pPr marL="2738989" indent="0">
              <a:buNone/>
              <a:defRPr sz="2000"/>
            </a:lvl7pPr>
            <a:lvl8pPr marL="3195488" indent="0">
              <a:buNone/>
              <a:defRPr sz="2000"/>
            </a:lvl8pPr>
            <a:lvl9pPr marL="3651986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498" indent="0">
              <a:buNone/>
              <a:defRPr sz="1200"/>
            </a:lvl2pPr>
            <a:lvl3pPr marL="912996" indent="0">
              <a:buNone/>
              <a:defRPr sz="1000"/>
            </a:lvl3pPr>
            <a:lvl4pPr marL="1369494" indent="0">
              <a:buNone/>
              <a:defRPr sz="900"/>
            </a:lvl4pPr>
            <a:lvl5pPr marL="1825994" indent="0">
              <a:buNone/>
              <a:defRPr sz="900"/>
            </a:lvl5pPr>
            <a:lvl6pPr marL="2282492" indent="0">
              <a:buNone/>
              <a:defRPr sz="900"/>
            </a:lvl6pPr>
            <a:lvl7pPr marL="2738989" indent="0">
              <a:buNone/>
              <a:defRPr sz="900"/>
            </a:lvl7pPr>
            <a:lvl8pPr marL="3195488" indent="0">
              <a:buNone/>
              <a:defRPr sz="900"/>
            </a:lvl8pPr>
            <a:lvl9pPr marL="3651986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05243787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55071530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15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01304565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165" y="2131211"/>
            <a:ext cx="7773672" cy="14695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919" y="3885473"/>
            <a:ext cx="6400164" cy="1752671"/>
          </a:xfrm>
        </p:spPr>
        <p:txBody>
          <a:bodyPr/>
          <a:lstStyle>
            <a:lvl1pPr marL="0" indent="0" algn="ctr">
              <a:buNone/>
              <a:defRPr/>
            </a:lvl1pPr>
            <a:lvl2pPr marL="457230" indent="0" algn="ctr">
              <a:buNone/>
              <a:defRPr/>
            </a:lvl2pPr>
            <a:lvl3pPr marL="914460" indent="0" algn="ctr">
              <a:buNone/>
              <a:defRPr/>
            </a:lvl3pPr>
            <a:lvl4pPr marL="1371689" indent="0" algn="ctr">
              <a:buNone/>
              <a:defRPr/>
            </a:lvl4pPr>
            <a:lvl5pPr marL="1828920" indent="0" algn="ctr">
              <a:buNone/>
              <a:defRPr/>
            </a:lvl5pPr>
            <a:lvl6pPr marL="2286149" indent="0" algn="ctr">
              <a:buNone/>
              <a:defRPr/>
            </a:lvl6pPr>
            <a:lvl7pPr marL="2743379" indent="0" algn="ctr">
              <a:buNone/>
              <a:defRPr/>
            </a:lvl7pPr>
            <a:lvl8pPr marL="3200610" indent="0" algn="ctr">
              <a:buNone/>
              <a:defRPr/>
            </a:lvl8pPr>
            <a:lvl9pPr marL="3657838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FFFFFF"/>
                </a:solidFill>
              </a:rPr>
              <a:t>Fall 2016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FFFFFF"/>
                </a:solidFill>
              </a:rPr>
              <a:t>CVEN 5333 – Physical Hydrology; Gooseff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CE16D5-EEC0-4FFE-A298-DCEDE02B347A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520757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FFFFFF"/>
                </a:solidFill>
              </a:rPr>
              <a:t>Fall 2016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FFFFFF"/>
                </a:solidFill>
              </a:rPr>
              <a:t>CVEN 5333 – Physical Hydrology; Gooseff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0C86405-0C33-4336-8E66-409F825EF50D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88676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Fall 2016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CVEN 5333 – Physical Hydrology; Gooseff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C7F9101-94BC-4E14-8BC8-5B160C55B0E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826903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1742" y="4407124"/>
            <a:ext cx="7773672" cy="1361421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1742" y="2907349"/>
            <a:ext cx="7773672" cy="149979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30" indent="0">
              <a:buNone/>
              <a:defRPr sz="1800"/>
            </a:lvl2pPr>
            <a:lvl3pPr marL="914460" indent="0">
              <a:buNone/>
              <a:defRPr sz="1600"/>
            </a:lvl3pPr>
            <a:lvl4pPr marL="1371689" indent="0">
              <a:buNone/>
              <a:defRPr sz="1400"/>
            </a:lvl4pPr>
            <a:lvl5pPr marL="1828920" indent="0">
              <a:buNone/>
              <a:defRPr sz="1400"/>
            </a:lvl5pPr>
            <a:lvl6pPr marL="2286149" indent="0">
              <a:buNone/>
              <a:defRPr sz="1400"/>
            </a:lvl6pPr>
            <a:lvl7pPr marL="2743379" indent="0">
              <a:buNone/>
              <a:defRPr sz="1400"/>
            </a:lvl7pPr>
            <a:lvl8pPr marL="3200610" indent="0">
              <a:buNone/>
              <a:defRPr sz="1400"/>
            </a:lvl8pPr>
            <a:lvl9pPr marL="3657838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FFFFFF"/>
                </a:solidFill>
              </a:rPr>
              <a:t>Fall 2016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FFFFFF"/>
                </a:solidFill>
              </a:rPr>
              <a:t>CVEN 5333 – Physical Hydrology; Gooseff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807A2D-C03D-4D49-8D97-516873AA5675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5579653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836" y="1600003"/>
            <a:ext cx="4037858" cy="452640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306" y="1600003"/>
            <a:ext cx="4037858" cy="452640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FFFFFF"/>
                </a:solidFill>
              </a:rPr>
              <a:t>Fall 2016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FFFFFF"/>
                </a:solidFill>
              </a:rPr>
              <a:t>CVEN 5333 – Physical Hydrology; Gooseff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1C9078-3950-4053-93E6-B767DC85B887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7683059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836" y="1534795"/>
            <a:ext cx="4039448" cy="639359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30" indent="0">
              <a:buNone/>
              <a:defRPr sz="2000" b="1"/>
            </a:lvl2pPr>
            <a:lvl3pPr marL="914460" indent="0">
              <a:buNone/>
              <a:defRPr sz="1800" b="1"/>
            </a:lvl3pPr>
            <a:lvl4pPr marL="1371689" indent="0">
              <a:buNone/>
              <a:defRPr sz="1600" b="1"/>
            </a:lvl4pPr>
            <a:lvl5pPr marL="1828920" indent="0">
              <a:buNone/>
              <a:defRPr sz="1600" b="1"/>
            </a:lvl5pPr>
            <a:lvl6pPr marL="2286149" indent="0">
              <a:buNone/>
              <a:defRPr sz="1600" b="1"/>
            </a:lvl6pPr>
            <a:lvl7pPr marL="2743379" indent="0">
              <a:buNone/>
              <a:defRPr sz="1600" b="1"/>
            </a:lvl7pPr>
            <a:lvl8pPr marL="3200610" indent="0">
              <a:buNone/>
              <a:defRPr sz="1600" b="1"/>
            </a:lvl8pPr>
            <a:lvl9pPr marL="365783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836" y="2174154"/>
            <a:ext cx="4039448" cy="395225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41" y="1534795"/>
            <a:ext cx="4041038" cy="639359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30" indent="0">
              <a:buNone/>
              <a:defRPr sz="2000" b="1"/>
            </a:lvl2pPr>
            <a:lvl3pPr marL="914460" indent="0">
              <a:buNone/>
              <a:defRPr sz="1800" b="1"/>
            </a:lvl3pPr>
            <a:lvl4pPr marL="1371689" indent="0">
              <a:buNone/>
              <a:defRPr sz="1600" b="1"/>
            </a:lvl4pPr>
            <a:lvl5pPr marL="1828920" indent="0">
              <a:buNone/>
              <a:defRPr sz="1600" b="1"/>
            </a:lvl5pPr>
            <a:lvl6pPr marL="2286149" indent="0">
              <a:buNone/>
              <a:defRPr sz="1600" b="1"/>
            </a:lvl6pPr>
            <a:lvl7pPr marL="2743379" indent="0">
              <a:buNone/>
              <a:defRPr sz="1600" b="1"/>
            </a:lvl7pPr>
            <a:lvl8pPr marL="3200610" indent="0">
              <a:buNone/>
              <a:defRPr sz="1600" b="1"/>
            </a:lvl8pPr>
            <a:lvl9pPr marL="365783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41" y="2174154"/>
            <a:ext cx="4041038" cy="395225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FFFFFF"/>
                </a:solidFill>
              </a:rPr>
              <a:t>Fall 2016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FFFFFF"/>
                </a:solidFill>
              </a:rPr>
              <a:t>CVEN 5333 – Physical Hydrology; Gooseff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E30322C-E436-4AA3-B06C-B95398EF05E2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8968839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FFFFFF"/>
                </a:solidFill>
              </a:rPr>
              <a:t>Fall 2016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FFFFFF"/>
                </a:solidFill>
              </a:rPr>
              <a:t>CVEN 5333 – Physical Hydrology; Gooseff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6D8CD2-A3BB-44A4-8E22-9B58AAD409EC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9979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FFFFFF"/>
                </a:solidFill>
              </a:rPr>
              <a:t>Fall 2016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FFFFFF"/>
                </a:solidFill>
              </a:rPr>
              <a:t>CVEN 5333 – Physical Hydrology; Gooseff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FA683C5-C124-4246-A2DC-D798BF8D2DC9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8411818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836" y="273571"/>
            <a:ext cx="3007727" cy="11610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54" y="273556"/>
            <a:ext cx="5110910" cy="585283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836" y="1434596"/>
            <a:ext cx="3007727" cy="4691814"/>
          </a:xfrm>
        </p:spPr>
        <p:txBody>
          <a:bodyPr/>
          <a:lstStyle>
            <a:lvl1pPr marL="0" indent="0">
              <a:buNone/>
              <a:defRPr sz="1400"/>
            </a:lvl1pPr>
            <a:lvl2pPr marL="457230" indent="0">
              <a:buNone/>
              <a:defRPr sz="1200"/>
            </a:lvl2pPr>
            <a:lvl3pPr marL="914460" indent="0">
              <a:buNone/>
              <a:defRPr sz="1000"/>
            </a:lvl3pPr>
            <a:lvl4pPr marL="1371689" indent="0">
              <a:buNone/>
              <a:defRPr sz="900"/>
            </a:lvl4pPr>
            <a:lvl5pPr marL="1828920" indent="0">
              <a:buNone/>
              <a:defRPr sz="900"/>
            </a:lvl5pPr>
            <a:lvl6pPr marL="2286149" indent="0">
              <a:buNone/>
              <a:defRPr sz="900"/>
            </a:lvl6pPr>
            <a:lvl7pPr marL="2743379" indent="0">
              <a:buNone/>
              <a:defRPr sz="900"/>
            </a:lvl7pPr>
            <a:lvl8pPr marL="3200610" indent="0">
              <a:buNone/>
              <a:defRPr sz="900"/>
            </a:lvl8pPr>
            <a:lvl9pPr marL="365783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FFFFFF"/>
                </a:solidFill>
              </a:rPr>
              <a:t>Fall 2016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FFFFFF"/>
                </a:solidFill>
              </a:rPr>
              <a:t>CVEN 5333 – Physical Hydrology; Gooseff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CD326D-D605-4174-8B14-F59C13800437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7170212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1601" y="4799964"/>
            <a:ext cx="5487672" cy="56778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1601" y="612322"/>
            <a:ext cx="5487672" cy="4114481"/>
          </a:xfrm>
        </p:spPr>
        <p:txBody>
          <a:bodyPr/>
          <a:lstStyle>
            <a:lvl1pPr marL="0" indent="0">
              <a:buNone/>
              <a:defRPr sz="3200"/>
            </a:lvl1pPr>
            <a:lvl2pPr marL="457230" indent="0">
              <a:buNone/>
              <a:defRPr sz="2800"/>
            </a:lvl2pPr>
            <a:lvl3pPr marL="914460" indent="0">
              <a:buNone/>
              <a:defRPr sz="2400"/>
            </a:lvl3pPr>
            <a:lvl4pPr marL="1371689" indent="0">
              <a:buNone/>
              <a:defRPr sz="2000"/>
            </a:lvl4pPr>
            <a:lvl5pPr marL="1828920" indent="0">
              <a:buNone/>
              <a:defRPr sz="2000"/>
            </a:lvl5pPr>
            <a:lvl6pPr marL="2286149" indent="0">
              <a:buNone/>
              <a:defRPr sz="2000"/>
            </a:lvl6pPr>
            <a:lvl7pPr marL="2743379" indent="0">
              <a:buNone/>
              <a:defRPr sz="2000"/>
            </a:lvl7pPr>
            <a:lvl8pPr marL="3200610" indent="0">
              <a:buNone/>
              <a:defRPr sz="2000"/>
            </a:lvl8pPr>
            <a:lvl9pPr marL="3657838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1601" y="5367768"/>
            <a:ext cx="5487672" cy="804765"/>
          </a:xfrm>
        </p:spPr>
        <p:txBody>
          <a:bodyPr/>
          <a:lstStyle>
            <a:lvl1pPr marL="0" indent="0">
              <a:buNone/>
              <a:defRPr sz="1400"/>
            </a:lvl1pPr>
            <a:lvl2pPr marL="457230" indent="0">
              <a:buNone/>
              <a:defRPr sz="1200"/>
            </a:lvl2pPr>
            <a:lvl3pPr marL="914460" indent="0">
              <a:buNone/>
              <a:defRPr sz="1000"/>
            </a:lvl3pPr>
            <a:lvl4pPr marL="1371689" indent="0">
              <a:buNone/>
              <a:defRPr sz="900"/>
            </a:lvl4pPr>
            <a:lvl5pPr marL="1828920" indent="0">
              <a:buNone/>
              <a:defRPr sz="900"/>
            </a:lvl5pPr>
            <a:lvl6pPr marL="2286149" indent="0">
              <a:buNone/>
              <a:defRPr sz="900"/>
            </a:lvl6pPr>
            <a:lvl7pPr marL="2743379" indent="0">
              <a:buNone/>
              <a:defRPr sz="900"/>
            </a:lvl7pPr>
            <a:lvl8pPr marL="3200610" indent="0">
              <a:buNone/>
              <a:defRPr sz="900"/>
            </a:lvl8pPr>
            <a:lvl9pPr marL="365783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FFFFFF"/>
                </a:solidFill>
              </a:rPr>
              <a:t>Fall 2016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FFFFFF"/>
                </a:solidFill>
              </a:rPr>
              <a:t>CVEN 5333 – Physical Hydrology; Gooseff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C3BD70-A96D-4C86-A64F-46DD2E02B77D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2851609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FFFFFF"/>
                </a:solidFill>
              </a:rPr>
              <a:t>Fall 2016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FFFFFF"/>
                </a:solidFill>
              </a:rPr>
              <a:t>CVEN 5333 – Physical Hydrology; Gooseff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CEFEE8-E522-45FF-BDC1-AA16122AE9A7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584995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097" y="275147"/>
            <a:ext cx="2057082" cy="585124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836" y="275147"/>
            <a:ext cx="6018634" cy="585124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FFFFFF"/>
                </a:solidFill>
              </a:rPr>
              <a:t>Fall 2016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FFFFFF"/>
                </a:solidFill>
              </a:rPr>
              <a:t>CVEN 5333 – Physical Hydrology; Gooseff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8424394-9C01-4070-9F72-8DD2FB5AB105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6531885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64987" y="2131210"/>
            <a:ext cx="4014053" cy="36528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919" y="3885472"/>
            <a:ext cx="6400164" cy="1752671"/>
          </a:xfrm>
          <a:prstGeom prst="rect">
            <a:avLst/>
          </a:prstGeom>
        </p:spPr>
        <p:txBody>
          <a:bodyPr lIns="91458" tIns="45737" rIns="91458" bIns="45737"/>
          <a:lstStyle>
            <a:lvl1pPr marL="0" indent="0" algn="ctr">
              <a:buNone/>
              <a:defRPr/>
            </a:lvl1pPr>
            <a:lvl2pPr marL="457277" indent="0" algn="ctr">
              <a:buNone/>
              <a:defRPr/>
            </a:lvl2pPr>
            <a:lvl3pPr marL="914553" indent="0" algn="ctr">
              <a:buNone/>
              <a:defRPr/>
            </a:lvl3pPr>
            <a:lvl4pPr marL="1371830" indent="0" algn="ctr">
              <a:buNone/>
              <a:defRPr/>
            </a:lvl4pPr>
            <a:lvl5pPr marL="1829108" indent="0" algn="ctr">
              <a:buNone/>
              <a:defRPr/>
            </a:lvl5pPr>
            <a:lvl6pPr marL="2286383" indent="0" algn="ctr">
              <a:buNone/>
              <a:defRPr/>
            </a:lvl6pPr>
            <a:lvl7pPr marL="2743660" indent="0" algn="ctr">
              <a:buNone/>
              <a:defRPr/>
            </a:lvl7pPr>
            <a:lvl8pPr marL="3200937" indent="0" algn="ctr">
              <a:buNone/>
              <a:defRPr/>
            </a:lvl8pPr>
            <a:lvl9pPr marL="3658212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9179213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28" y="4406915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28" y="2906728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498" indent="0">
              <a:buNone/>
              <a:defRPr sz="1800"/>
            </a:lvl2pPr>
            <a:lvl3pPr marL="912996" indent="0">
              <a:buNone/>
              <a:defRPr sz="1600"/>
            </a:lvl3pPr>
            <a:lvl4pPr marL="1369494" indent="0">
              <a:buNone/>
              <a:defRPr sz="1400"/>
            </a:lvl4pPr>
            <a:lvl5pPr marL="1825994" indent="0">
              <a:buNone/>
              <a:defRPr sz="1400"/>
            </a:lvl5pPr>
            <a:lvl6pPr marL="2282492" indent="0">
              <a:buNone/>
              <a:defRPr sz="1400"/>
            </a:lvl6pPr>
            <a:lvl7pPr marL="2738989" indent="0">
              <a:buNone/>
              <a:defRPr sz="1400"/>
            </a:lvl7pPr>
            <a:lvl8pPr marL="3195488" indent="0">
              <a:buNone/>
              <a:defRPr sz="1400"/>
            </a:lvl8pPr>
            <a:lvl9pPr marL="3651986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Fall 2016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CVEN 5333 – Physical Hydrology; Gooseff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9AD796E-BA25-47F3-A208-1077223CEAA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9717917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6898" y="922471"/>
            <a:ext cx="4014053" cy="36528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836" y="1600002"/>
            <a:ext cx="8228328" cy="4526407"/>
          </a:xfrm>
          <a:prstGeom prst="rect">
            <a:avLst/>
          </a:prstGeom>
        </p:spPr>
        <p:txBody>
          <a:bodyPr lIns="91458" tIns="45737" rIns="91458" bIns="45737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7141066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1741" y="4407137"/>
            <a:ext cx="9884249" cy="574569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1741" y="2907348"/>
            <a:ext cx="7773672" cy="1499790"/>
          </a:xfrm>
          <a:prstGeom prst="rect">
            <a:avLst/>
          </a:prstGeom>
        </p:spPr>
        <p:txBody>
          <a:bodyPr lIns="91458" tIns="45737" rIns="91458" bIns="45737" anchor="b"/>
          <a:lstStyle>
            <a:lvl1pPr marL="0" indent="0">
              <a:buNone/>
              <a:defRPr sz="2000"/>
            </a:lvl1pPr>
            <a:lvl2pPr marL="457277" indent="0">
              <a:buNone/>
              <a:defRPr sz="1800"/>
            </a:lvl2pPr>
            <a:lvl3pPr marL="914553" indent="0">
              <a:buNone/>
              <a:defRPr sz="1600"/>
            </a:lvl3pPr>
            <a:lvl4pPr marL="1371830" indent="0">
              <a:buNone/>
              <a:defRPr sz="1400"/>
            </a:lvl4pPr>
            <a:lvl5pPr marL="1829108" indent="0">
              <a:buNone/>
              <a:defRPr sz="1400"/>
            </a:lvl5pPr>
            <a:lvl6pPr marL="2286383" indent="0">
              <a:buNone/>
              <a:defRPr sz="1400"/>
            </a:lvl6pPr>
            <a:lvl7pPr marL="2743660" indent="0">
              <a:buNone/>
              <a:defRPr sz="1400"/>
            </a:lvl7pPr>
            <a:lvl8pPr marL="3200937" indent="0">
              <a:buNone/>
              <a:defRPr sz="1400"/>
            </a:lvl8pPr>
            <a:lvl9pPr marL="3658212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74946820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6898" y="922471"/>
            <a:ext cx="4014053" cy="36528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836" y="1600002"/>
            <a:ext cx="4037858" cy="4526407"/>
          </a:xfrm>
          <a:prstGeom prst="rect">
            <a:avLst/>
          </a:prstGeom>
        </p:spPr>
        <p:txBody>
          <a:bodyPr lIns="91458" tIns="45737" rIns="91458" bIns="45737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306" y="1600002"/>
            <a:ext cx="4037858" cy="4526407"/>
          </a:xfrm>
          <a:prstGeom prst="rect">
            <a:avLst/>
          </a:prstGeom>
        </p:spPr>
        <p:txBody>
          <a:bodyPr lIns="91458" tIns="45737" rIns="91458" bIns="45737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48582356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4986" y="275161"/>
            <a:ext cx="4014053" cy="365281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836" y="1534794"/>
            <a:ext cx="4039448" cy="639359"/>
          </a:xfrm>
          <a:prstGeom prst="rect">
            <a:avLst/>
          </a:prstGeom>
        </p:spPr>
        <p:txBody>
          <a:bodyPr lIns="91458" tIns="45737" rIns="91458" bIns="45737" anchor="b"/>
          <a:lstStyle>
            <a:lvl1pPr marL="0" indent="0">
              <a:buNone/>
              <a:defRPr sz="2400" b="1"/>
            </a:lvl1pPr>
            <a:lvl2pPr marL="457277" indent="0">
              <a:buNone/>
              <a:defRPr sz="2000" b="1"/>
            </a:lvl2pPr>
            <a:lvl3pPr marL="914553" indent="0">
              <a:buNone/>
              <a:defRPr sz="1800" b="1"/>
            </a:lvl3pPr>
            <a:lvl4pPr marL="1371830" indent="0">
              <a:buNone/>
              <a:defRPr sz="1600" b="1"/>
            </a:lvl4pPr>
            <a:lvl5pPr marL="1829108" indent="0">
              <a:buNone/>
              <a:defRPr sz="1600" b="1"/>
            </a:lvl5pPr>
            <a:lvl6pPr marL="2286383" indent="0">
              <a:buNone/>
              <a:defRPr sz="1600" b="1"/>
            </a:lvl6pPr>
            <a:lvl7pPr marL="2743660" indent="0">
              <a:buNone/>
              <a:defRPr sz="1600" b="1"/>
            </a:lvl7pPr>
            <a:lvl8pPr marL="3200937" indent="0">
              <a:buNone/>
              <a:defRPr sz="1600" b="1"/>
            </a:lvl8pPr>
            <a:lvl9pPr marL="3658212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836" y="2174153"/>
            <a:ext cx="4039448" cy="3952256"/>
          </a:xfrm>
          <a:prstGeom prst="rect">
            <a:avLst/>
          </a:prstGeom>
        </p:spPr>
        <p:txBody>
          <a:bodyPr lIns="91458" tIns="45737" rIns="91458" bIns="45737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40" y="1534794"/>
            <a:ext cx="4041038" cy="639359"/>
          </a:xfrm>
          <a:prstGeom prst="rect">
            <a:avLst/>
          </a:prstGeom>
        </p:spPr>
        <p:txBody>
          <a:bodyPr lIns="91458" tIns="45737" rIns="91458" bIns="45737" anchor="b"/>
          <a:lstStyle>
            <a:lvl1pPr marL="0" indent="0">
              <a:buNone/>
              <a:defRPr sz="2400" b="1"/>
            </a:lvl1pPr>
            <a:lvl2pPr marL="457277" indent="0">
              <a:buNone/>
              <a:defRPr sz="2000" b="1"/>
            </a:lvl2pPr>
            <a:lvl3pPr marL="914553" indent="0">
              <a:buNone/>
              <a:defRPr sz="1800" b="1"/>
            </a:lvl3pPr>
            <a:lvl4pPr marL="1371830" indent="0">
              <a:buNone/>
              <a:defRPr sz="1600" b="1"/>
            </a:lvl4pPr>
            <a:lvl5pPr marL="1829108" indent="0">
              <a:buNone/>
              <a:defRPr sz="1600" b="1"/>
            </a:lvl5pPr>
            <a:lvl6pPr marL="2286383" indent="0">
              <a:buNone/>
              <a:defRPr sz="1600" b="1"/>
            </a:lvl6pPr>
            <a:lvl7pPr marL="2743660" indent="0">
              <a:buNone/>
              <a:defRPr sz="1600" b="1"/>
            </a:lvl7pPr>
            <a:lvl8pPr marL="3200937" indent="0">
              <a:buNone/>
              <a:defRPr sz="1600" b="1"/>
            </a:lvl8pPr>
            <a:lvl9pPr marL="3658212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40" y="2174153"/>
            <a:ext cx="4041038" cy="3952256"/>
          </a:xfrm>
          <a:prstGeom prst="rect">
            <a:avLst/>
          </a:prstGeom>
        </p:spPr>
        <p:txBody>
          <a:bodyPr lIns="91458" tIns="45737" rIns="91458" bIns="45737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30580518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6898" y="922471"/>
            <a:ext cx="4014053" cy="36528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26929772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9766465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849" y="1121636"/>
            <a:ext cx="3361631" cy="31295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54" y="273556"/>
            <a:ext cx="5110910" cy="5852839"/>
          </a:xfrm>
          <a:prstGeom prst="rect">
            <a:avLst/>
          </a:prstGeom>
        </p:spPr>
        <p:txBody>
          <a:bodyPr lIns="91458" tIns="45737" rIns="91458" bIns="45737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836" y="1434595"/>
            <a:ext cx="3007727" cy="4691814"/>
          </a:xfrm>
          <a:prstGeom prst="rect">
            <a:avLst/>
          </a:prstGeom>
        </p:spPr>
        <p:txBody>
          <a:bodyPr lIns="91458" tIns="45737" rIns="91458" bIns="45737"/>
          <a:lstStyle>
            <a:lvl1pPr marL="0" indent="0">
              <a:buNone/>
              <a:defRPr sz="1400"/>
            </a:lvl1pPr>
            <a:lvl2pPr marL="457277" indent="0">
              <a:buNone/>
              <a:defRPr sz="1200"/>
            </a:lvl2pPr>
            <a:lvl3pPr marL="914553" indent="0">
              <a:buNone/>
              <a:defRPr sz="1000"/>
            </a:lvl3pPr>
            <a:lvl4pPr marL="1371830" indent="0">
              <a:buNone/>
              <a:defRPr sz="900"/>
            </a:lvl4pPr>
            <a:lvl5pPr marL="1829108" indent="0">
              <a:buNone/>
              <a:defRPr sz="900"/>
            </a:lvl5pPr>
            <a:lvl6pPr marL="2286383" indent="0">
              <a:buNone/>
              <a:defRPr sz="900"/>
            </a:lvl6pPr>
            <a:lvl7pPr marL="2743660" indent="0">
              <a:buNone/>
              <a:defRPr sz="900"/>
            </a:lvl7pPr>
            <a:lvl8pPr marL="3200937" indent="0">
              <a:buNone/>
              <a:defRPr sz="900"/>
            </a:lvl8pPr>
            <a:lvl9pPr marL="3658212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57716176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1601" y="5054807"/>
            <a:ext cx="3361631" cy="31295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1601" y="612322"/>
            <a:ext cx="5487672" cy="4114481"/>
          </a:xfrm>
          <a:prstGeom prst="rect">
            <a:avLst/>
          </a:prstGeom>
        </p:spPr>
        <p:txBody>
          <a:bodyPr lIns="91458" tIns="45737" rIns="91458" bIns="45737"/>
          <a:lstStyle>
            <a:lvl1pPr marL="0" indent="0">
              <a:buNone/>
              <a:defRPr sz="3200"/>
            </a:lvl1pPr>
            <a:lvl2pPr marL="457277" indent="0">
              <a:buNone/>
              <a:defRPr sz="2800"/>
            </a:lvl2pPr>
            <a:lvl3pPr marL="914553" indent="0">
              <a:buNone/>
              <a:defRPr sz="2400"/>
            </a:lvl3pPr>
            <a:lvl4pPr marL="1371830" indent="0">
              <a:buNone/>
              <a:defRPr sz="2000"/>
            </a:lvl4pPr>
            <a:lvl5pPr marL="1829108" indent="0">
              <a:buNone/>
              <a:defRPr sz="2000"/>
            </a:lvl5pPr>
            <a:lvl6pPr marL="2286383" indent="0">
              <a:buNone/>
              <a:defRPr sz="2000"/>
            </a:lvl6pPr>
            <a:lvl7pPr marL="2743660" indent="0">
              <a:buNone/>
              <a:defRPr sz="2000"/>
            </a:lvl7pPr>
            <a:lvl8pPr marL="3200937" indent="0">
              <a:buNone/>
              <a:defRPr sz="2000"/>
            </a:lvl8pPr>
            <a:lvl9pPr marL="3658212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1601" y="5367767"/>
            <a:ext cx="5487672" cy="804765"/>
          </a:xfrm>
          <a:prstGeom prst="rect">
            <a:avLst/>
          </a:prstGeom>
        </p:spPr>
        <p:txBody>
          <a:bodyPr lIns="91458" tIns="45737" rIns="91458" bIns="45737"/>
          <a:lstStyle>
            <a:lvl1pPr marL="0" indent="0">
              <a:buNone/>
              <a:defRPr sz="1400"/>
            </a:lvl1pPr>
            <a:lvl2pPr marL="457277" indent="0">
              <a:buNone/>
              <a:defRPr sz="1200"/>
            </a:lvl2pPr>
            <a:lvl3pPr marL="914553" indent="0">
              <a:buNone/>
              <a:defRPr sz="1000"/>
            </a:lvl3pPr>
            <a:lvl4pPr marL="1371830" indent="0">
              <a:buNone/>
              <a:defRPr sz="900"/>
            </a:lvl4pPr>
            <a:lvl5pPr marL="1829108" indent="0">
              <a:buNone/>
              <a:defRPr sz="900"/>
            </a:lvl5pPr>
            <a:lvl6pPr marL="2286383" indent="0">
              <a:buNone/>
              <a:defRPr sz="900"/>
            </a:lvl6pPr>
            <a:lvl7pPr marL="2743660" indent="0">
              <a:buNone/>
              <a:defRPr sz="900"/>
            </a:lvl7pPr>
            <a:lvl8pPr marL="3200937" indent="0">
              <a:buNone/>
              <a:defRPr sz="900"/>
            </a:lvl8pPr>
            <a:lvl9pPr marL="3658212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26083705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6898" y="922471"/>
            <a:ext cx="4014053" cy="36528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836" y="1600002"/>
            <a:ext cx="8228328" cy="4526407"/>
          </a:xfrm>
          <a:prstGeom prst="rect">
            <a:avLst/>
          </a:prstGeom>
        </p:spPr>
        <p:txBody>
          <a:bodyPr vert="eaVert" lIns="91458" tIns="45737" rIns="91458" bIns="45737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32649034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244054" y="1555955"/>
            <a:ext cx="442122" cy="393694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836" y="922458"/>
            <a:ext cx="6018634" cy="5203937"/>
          </a:xfrm>
          <a:prstGeom prst="rect">
            <a:avLst/>
          </a:prstGeom>
        </p:spPr>
        <p:txBody>
          <a:bodyPr vert="eaVert" lIns="91458" tIns="45737" rIns="91458" bIns="45737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68897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Fall 2016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CVEN 5333 – Physical Hydrology; Gooseff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6A024CA-6A51-4F0E-8F2E-E06471F828D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0452628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64970" y="2131211"/>
            <a:ext cx="4014089" cy="36529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919" y="3885473"/>
            <a:ext cx="6400164" cy="1752671"/>
          </a:xfrm>
          <a:prstGeom prst="rect">
            <a:avLst/>
          </a:prstGeom>
        </p:spPr>
        <p:txBody>
          <a:bodyPr lIns="91449" tIns="45732" rIns="91449" bIns="45732"/>
          <a:lstStyle>
            <a:lvl1pPr marL="0" indent="0" algn="ctr">
              <a:buNone/>
              <a:defRPr/>
            </a:lvl1pPr>
            <a:lvl2pPr marL="457230" indent="0" algn="ctr">
              <a:buNone/>
              <a:defRPr/>
            </a:lvl2pPr>
            <a:lvl3pPr marL="914460" indent="0" algn="ctr">
              <a:buNone/>
              <a:defRPr/>
            </a:lvl3pPr>
            <a:lvl4pPr marL="1371689" indent="0" algn="ctr">
              <a:buNone/>
              <a:defRPr/>
            </a:lvl4pPr>
            <a:lvl5pPr marL="1828920" indent="0" algn="ctr">
              <a:buNone/>
              <a:defRPr/>
            </a:lvl5pPr>
            <a:lvl6pPr marL="2286149" indent="0" algn="ctr">
              <a:buNone/>
              <a:defRPr/>
            </a:lvl6pPr>
            <a:lvl7pPr marL="2743379" indent="0" algn="ctr">
              <a:buNone/>
              <a:defRPr/>
            </a:lvl7pPr>
            <a:lvl8pPr marL="3200610" indent="0" algn="ctr">
              <a:buNone/>
              <a:defRPr/>
            </a:lvl8pPr>
            <a:lvl9pPr marL="3657838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533351145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6880" y="922472"/>
            <a:ext cx="4014089" cy="36529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836" y="1600003"/>
            <a:ext cx="8228328" cy="4526407"/>
          </a:xfrm>
          <a:prstGeom prst="rect">
            <a:avLst/>
          </a:prstGeom>
        </p:spPr>
        <p:txBody>
          <a:bodyPr lIns="91449" tIns="45732" rIns="91449" bIns="45732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9950449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1728" y="4407138"/>
            <a:ext cx="9884286" cy="57458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1742" y="2907349"/>
            <a:ext cx="7773672" cy="1499790"/>
          </a:xfrm>
          <a:prstGeom prst="rect">
            <a:avLst/>
          </a:prstGeom>
        </p:spPr>
        <p:txBody>
          <a:bodyPr lIns="91449" tIns="45732" rIns="91449" bIns="45732" anchor="b"/>
          <a:lstStyle>
            <a:lvl1pPr marL="0" indent="0">
              <a:buNone/>
              <a:defRPr sz="2000"/>
            </a:lvl1pPr>
            <a:lvl2pPr marL="457230" indent="0">
              <a:buNone/>
              <a:defRPr sz="1800"/>
            </a:lvl2pPr>
            <a:lvl3pPr marL="914460" indent="0">
              <a:buNone/>
              <a:defRPr sz="1600"/>
            </a:lvl3pPr>
            <a:lvl4pPr marL="1371689" indent="0">
              <a:buNone/>
              <a:defRPr sz="1400"/>
            </a:lvl4pPr>
            <a:lvl5pPr marL="1828920" indent="0">
              <a:buNone/>
              <a:defRPr sz="1400"/>
            </a:lvl5pPr>
            <a:lvl6pPr marL="2286149" indent="0">
              <a:buNone/>
              <a:defRPr sz="1400"/>
            </a:lvl6pPr>
            <a:lvl7pPr marL="2743379" indent="0">
              <a:buNone/>
              <a:defRPr sz="1400"/>
            </a:lvl7pPr>
            <a:lvl8pPr marL="3200610" indent="0">
              <a:buNone/>
              <a:defRPr sz="1400"/>
            </a:lvl8pPr>
            <a:lvl9pPr marL="3657838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9435945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6880" y="922472"/>
            <a:ext cx="4014089" cy="36529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836" y="1600003"/>
            <a:ext cx="4037858" cy="4526407"/>
          </a:xfrm>
          <a:prstGeom prst="rect">
            <a:avLst/>
          </a:prstGeom>
        </p:spPr>
        <p:txBody>
          <a:bodyPr lIns="91449" tIns="45732" rIns="91449" bIns="45732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306" y="1600003"/>
            <a:ext cx="4037858" cy="4526407"/>
          </a:xfrm>
          <a:prstGeom prst="rect">
            <a:avLst/>
          </a:prstGeom>
        </p:spPr>
        <p:txBody>
          <a:bodyPr lIns="91449" tIns="45732" rIns="91449" bIns="45732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29103410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4969" y="275162"/>
            <a:ext cx="4014089" cy="365297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836" y="1534795"/>
            <a:ext cx="4039448" cy="639359"/>
          </a:xfrm>
          <a:prstGeom prst="rect">
            <a:avLst/>
          </a:prstGeom>
        </p:spPr>
        <p:txBody>
          <a:bodyPr lIns="91449" tIns="45732" rIns="91449" bIns="45732" anchor="b"/>
          <a:lstStyle>
            <a:lvl1pPr marL="0" indent="0">
              <a:buNone/>
              <a:defRPr sz="2400" b="1"/>
            </a:lvl1pPr>
            <a:lvl2pPr marL="457230" indent="0">
              <a:buNone/>
              <a:defRPr sz="2000" b="1"/>
            </a:lvl2pPr>
            <a:lvl3pPr marL="914460" indent="0">
              <a:buNone/>
              <a:defRPr sz="1800" b="1"/>
            </a:lvl3pPr>
            <a:lvl4pPr marL="1371689" indent="0">
              <a:buNone/>
              <a:defRPr sz="1600" b="1"/>
            </a:lvl4pPr>
            <a:lvl5pPr marL="1828920" indent="0">
              <a:buNone/>
              <a:defRPr sz="1600" b="1"/>
            </a:lvl5pPr>
            <a:lvl6pPr marL="2286149" indent="0">
              <a:buNone/>
              <a:defRPr sz="1600" b="1"/>
            </a:lvl6pPr>
            <a:lvl7pPr marL="2743379" indent="0">
              <a:buNone/>
              <a:defRPr sz="1600" b="1"/>
            </a:lvl7pPr>
            <a:lvl8pPr marL="3200610" indent="0">
              <a:buNone/>
              <a:defRPr sz="1600" b="1"/>
            </a:lvl8pPr>
            <a:lvl9pPr marL="365783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836" y="2174154"/>
            <a:ext cx="4039448" cy="3952256"/>
          </a:xfrm>
          <a:prstGeom prst="rect">
            <a:avLst/>
          </a:prstGeom>
        </p:spPr>
        <p:txBody>
          <a:bodyPr lIns="91449" tIns="45732" rIns="91449" bIns="45732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41" y="1534795"/>
            <a:ext cx="4041038" cy="639359"/>
          </a:xfrm>
          <a:prstGeom prst="rect">
            <a:avLst/>
          </a:prstGeom>
        </p:spPr>
        <p:txBody>
          <a:bodyPr lIns="91449" tIns="45732" rIns="91449" bIns="45732" anchor="b"/>
          <a:lstStyle>
            <a:lvl1pPr marL="0" indent="0">
              <a:buNone/>
              <a:defRPr sz="2400" b="1"/>
            </a:lvl1pPr>
            <a:lvl2pPr marL="457230" indent="0">
              <a:buNone/>
              <a:defRPr sz="2000" b="1"/>
            </a:lvl2pPr>
            <a:lvl3pPr marL="914460" indent="0">
              <a:buNone/>
              <a:defRPr sz="1800" b="1"/>
            </a:lvl3pPr>
            <a:lvl4pPr marL="1371689" indent="0">
              <a:buNone/>
              <a:defRPr sz="1600" b="1"/>
            </a:lvl4pPr>
            <a:lvl5pPr marL="1828920" indent="0">
              <a:buNone/>
              <a:defRPr sz="1600" b="1"/>
            </a:lvl5pPr>
            <a:lvl6pPr marL="2286149" indent="0">
              <a:buNone/>
              <a:defRPr sz="1600" b="1"/>
            </a:lvl6pPr>
            <a:lvl7pPr marL="2743379" indent="0">
              <a:buNone/>
              <a:defRPr sz="1600" b="1"/>
            </a:lvl7pPr>
            <a:lvl8pPr marL="3200610" indent="0">
              <a:buNone/>
              <a:defRPr sz="1600" b="1"/>
            </a:lvl8pPr>
            <a:lvl9pPr marL="365783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41" y="2174154"/>
            <a:ext cx="4041038" cy="3952256"/>
          </a:xfrm>
          <a:prstGeom prst="rect">
            <a:avLst/>
          </a:prstGeom>
        </p:spPr>
        <p:txBody>
          <a:bodyPr lIns="91449" tIns="45732" rIns="91449" bIns="45732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14955936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6880" y="922472"/>
            <a:ext cx="4014089" cy="36529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11276494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2720598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850" y="1121621"/>
            <a:ext cx="3361667" cy="3129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54" y="273556"/>
            <a:ext cx="5110910" cy="5852839"/>
          </a:xfrm>
          <a:prstGeom prst="rect">
            <a:avLst/>
          </a:prstGeom>
        </p:spPr>
        <p:txBody>
          <a:bodyPr lIns="91449" tIns="45732" rIns="91449" bIns="45732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836" y="1434596"/>
            <a:ext cx="3007727" cy="4691814"/>
          </a:xfrm>
          <a:prstGeom prst="rect">
            <a:avLst/>
          </a:prstGeom>
        </p:spPr>
        <p:txBody>
          <a:bodyPr lIns="91449" tIns="45732" rIns="91449" bIns="45732"/>
          <a:lstStyle>
            <a:lvl1pPr marL="0" indent="0">
              <a:buNone/>
              <a:defRPr sz="1400"/>
            </a:lvl1pPr>
            <a:lvl2pPr marL="457230" indent="0">
              <a:buNone/>
              <a:defRPr sz="1200"/>
            </a:lvl2pPr>
            <a:lvl3pPr marL="914460" indent="0">
              <a:buNone/>
              <a:defRPr sz="1000"/>
            </a:lvl3pPr>
            <a:lvl4pPr marL="1371689" indent="0">
              <a:buNone/>
              <a:defRPr sz="900"/>
            </a:lvl4pPr>
            <a:lvl5pPr marL="1828920" indent="0">
              <a:buNone/>
              <a:defRPr sz="900"/>
            </a:lvl5pPr>
            <a:lvl6pPr marL="2286149" indent="0">
              <a:buNone/>
              <a:defRPr sz="900"/>
            </a:lvl6pPr>
            <a:lvl7pPr marL="2743379" indent="0">
              <a:buNone/>
              <a:defRPr sz="900"/>
            </a:lvl7pPr>
            <a:lvl8pPr marL="3200610" indent="0">
              <a:buNone/>
              <a:defRPr sz="900"/>
            </a:lvl8pPr>
            <a:lvl9pPr marL="365783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89668401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1601" y="5054792"/>
            <a:ext cx="3361667" cy="3129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1601" y="612322"/>
            <a:ext cx="5487672" cy="4114481"/>
          </a:xfrm>
          <a:prstGeom prst="rect">
            <a:avLst/>
          </a:prstGeom>
        </p:spPr>
        <p:txBody>
          <a:bodyPr lIns="91449" tIns="45732" rIns="91449" bIns="45732"/>
          <a:lstStyle>
            <a:lvl1pPr marL="0" indent="0">
              <a:buNone/>
              <a:defRPr sz="3200"/>
            </a:lvl1pPr>
            <a:lvl2pPr marL="457230" indent="0">
              <a:buNone/>
              <a:defRPr sz="2800"/>
            </a:lvl2pPr>
            <a:lvl3pPr marL="914460" indent="0">
              <a:buNone/>
              <a:defRPr sz="2400"/>
            </a:lvl3pPr>
            <a:lvl4pPr marL="1371689" indent="0">
              <a:buNone/>
              <a:defRPr sz="2000"/>
            </a:lvl4pPr>
            <a:lvl5pPr marL="1828920" indent="0">
              <a:buNone/>
              <a:defRPr sz="2000"/>
            </a:lvl5pPr>
            <a:lvl6pPr marL="2286149" indent="0">
              <a:buNone/>
              <a:defRPr sz="2000"/>
            </a:lvl6pPr>
            <a:lvl7pPr marL="2743379" indent="0">
              <a:buNone/>
              <a:defRPr sz="2000"/>
            </a:lvl7pPr>
            <a:lvl8pPr marL="3200610" indent="0">
              <a:buNone/>
              <a:defRPr sz="2000"/>
            </a:lvl8pPr>
            <a:lvl9pPr marL="3657838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1601" y="5367768"/>
            <a:ext cx="5487672" cy="804765"/>
          </a:xfrm>
          <a:prstGeom prst="rect">
            <a:avLst/>
          </a:prstGeom>
        </p:spPr>
        <p:txBody>
          <a:bodyPr lIns="91449" tIns="45732" rIns="91449" bIns="45732"/>
          <a:lstStyle>
            <a:lvl1pPr marL="0" indent="0">
              <a:buNone/>
              <a:defRPr sz="1400"/>
            </a:lvl1pPr>
            <a:lvl2pPr marL="457230" indent="0">
              <a:buNone/>
              <a:defRPr sz="1200"/>
            </a:lvl2pPr>
            <a:lvl3pPr marL="914460" indent="0">
              <a:buNone/>
              <a:defRPr sz="1000"/>
            </a:lvl3pPr>
            <a:lvl4pPr marL="1371689" indent="0">
              <a:buNone/>
              <a:defRPr sz="900"/>
            </a:lvl4pPr>
            <a:lvl5pPr marL="1828920" indent="0">
              <a:buNone/>
              <a:defRPr sz="900"/>
            </a:lvl5pPr>
            <a:lvl6pPr marL="2286149" indent="0">
              <a:buNone/>
              <a:defRPr sz="900"/>
            </a:lvl6pPr>
            <a:lvl7pPr marL="2743379" indent="0">
              <a:buNone/>
              <a:defRPr sz="900"/>
            </a:lvl7pPr>
            <a:lvl8pPr marL="3200610" indent="0">
              <a:buNone/>
              <a:defRPr sz="900"/>
            </a:lvl8pPr>
            <a:lvl9pPr marL="365783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52071571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6880" y="922472"/>
            <a:ext cx="4014089" cy="36529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836" y="1600003"/>
            <a:ext cx="8228328" cy="4526407"/>
          </a:xfrm>
          <a:prstGeom prst="rect">
            <a:avLst/>
          </a:prstGeom>
        </p:spPr>
        <p:txBody>
          <a:bodyPr vert="eaVert" lIns="91449" tIns="45732" rIns="91449" bIns="45732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145256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53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15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498" indent="0">
              <a:buNone/>
              <a:defRPr sz="2000" b="1"/>
            </a:lvl2pPr>
            <a:lvl3pPr marL="912996" indent="0">
              <a:buNone/>
              <a:defRPr sz="1800" b="1"/>
            </a:lvl3pPr>
            <a:lvl4pPr marL="1369494" indent="0">
              <a:buNone/>
              <a:defRPr sz="1600" b="1"/>
            </a:lvl4pPr>
            <a:lvl5pPr marL="1825994" indent="0">
              <a:buNone/>
              <a:defRPr sz="1600" b="1"/>
            </a:lvl5pPr>
            <a:lvl6pPr marL="2282492" indent="0">
              <a:buNone/>
              <a:defRPr sz="1600" b="1"/>
            </a:lvl6pPr>
            <a:lvl7pPr marL="2738989" indent="0">
              <a:buNone/>
              <a:defRPr sz="1600" b="1"/>
            </a:lvl7pPr>
            <a:lvl8pPr marL="3195488" indent="0">
              <a:buNone/>
              <a:defRPr sz="1600" b="1"/>
            </a:lvl8pPr>
            <a:lvl9pPr marL="3651986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15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0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498" indent="0">
              <a:buNone/>
              <a:defRPr sz="2000" b="1"/>
            </a:lvl2pPr>
            <a:lvl3pPr marL="912996" indent="0">
              <a:buNone/>
              <a:defRPr sz="1800" b="1"/>
            </a:lvl3pPr>
            <a:lvl4pPr marL="1369494" indent="0">
              <a:buNone/>
              <a:defRPr sz="1600" b="1"/>
            </a:lvl4pPr>
            <a:lvl5pPr marL="1825994" indent="0">
              <a:buNone/>
              <a:defRPr sz="1600" b="1"/>
            </a:lvl5pPr>
            <a:lvl6pPr marL="2282492" indent="0">
              <a:buNone/>
              <a:defRPr sz="1600" b="1"/>
            </a:lvl6pPr>
            <a:lvl7pPr marL="2738989" indent="0">
              <a:buNone/>
              <a:defRPr sz="1600" b="1"/>
            </a:lvl7pPr>
            <a:lvl8pPr marL="3195488" indent="0">
              <a:buNone/>
              <a:defRPr sz="1600" b="1"/>
            </a:lvl8pPr>
            <a:lvl9pPr marL="3651986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0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Fall 2016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CVEN 5333 – Physical Hydrology; Gooseff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38AD6A-A3F8-4DD1-A7DA-30016F8D2A4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2231794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244030" y="1555950"/>
            <a:ext cx="442144" cy="393695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836" y="922458"/>
            <a:ext cx="6018634" cy="5203937"/>
          </a:xfrm>
          <a:prstGeom prst="rect">
            <a:avLst/>
          </a:prstGeom>
        </p:spPr>
        <p:txBody>
          <a:bodyPr vert="eaVert" lIns="91449" tIns="45732" rIns="91449" bIns="45732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08428038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165" y="2131209"/>
            <a:ext cx="7773672" cy="14695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919" y="3885471"/>
            <a:ext cx="6400164" cy="1752671"/>
          </a:xfrm>
          <a:prstGeom prst="rect">
            <a:avLst/>
          </a:prstGeom>
        </p:spPr>
        <p:txBody>
          <a:bodyPr lIns="91467" tIns="45741" rIns="91467" bIns="45741"/>
          <a:lstStyle>
            <a:lvl1pPr marL="0" indent="0" algn="ctr">
              <a:buNone/>
              <a:defRPr/>
            </a:lvl1pPr>
            <a:lvl2pPr marL="457324" indent="0" algn="ctr">
              <a:buNone/>
              <a:defRPr/>
            </a:lvl2pPr>
            <a:lvl3pPr marL="914646" indent="0" algn="ctr">
              <a:buNone/>
              <a:defRPr/>
            </a:lvl3pPr>
            <a:lvl4pPr marL="1371970" indent="0" algn="ctr">
              <a:buNone/>
              <a:defRPr/>
            </a:lvl4pPr>
            <a:lvl5pPr marL="1829295" indent="0" algn="ctr">
              <a:buNone/>
              <a:defRPr/>
            </a:lvl5pPr>
            <a:lvl6pPr marL="2286618" indent="0" algn="ctr">
              <a:buNone/>
              <a:defRPr/>
            </a:lvl6pPr>
            <a:lvl7pPr marL="2743941" indent="0" algn="ctr">
              <a:buNone/>
              <a:defRPr/>
            </a:lvl7pPr>
            <a:lvl8pPr marL="3201265" indent="0" algn="ctr">
              <a:buNone/>
              <a:defRPr/>
            </a:lvl8pPr>
            <a:lvl9pPr marL="3658587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295255744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836" y="1600001"/>
            <a:ext cx="8228328" cy="4526407"/>
          </a:xfrm>
          <a:prstGeom prst="rect">
            <a:avLst/>
          </a:prstGeom>
        </p:spPr>
        <p:txBody>
          <a:bodyPr lIns="91467" tIns="45741" rIns="91467" bIns="4574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48128976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1740" y="4407124"/>
            <a:ext cx="7773672" cy="1361421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1740" y="2907347"/>
            <a:ext cx="7773672" cy="1499790"/>
          </a:xfrm>
          <a:prstGeom prst="rect">
            <a:avLst/>
          </a:prstGeom>
        </p:spPr>
        <p:txBody>
          <a:bodyPr lIns="91467" tIns="45741" rIns="91467" bIns="45741" anchor="b"/>
          <a:lstStyle>
            <a:lvl1pPr marL="0" indent="0">
              <a:buNone/>
              <a:defRPr sz="2000"/>
            </a:lvl1pPr>
            <a:lvl2pPr marL="457324" indent="0">
              <a:buNone/>
              <a:defRPr sz="1800"/>
            </a:lvl2pPr>
            <a:lvl3pPr marL="914646" indent="0">
              <a:buNone/>
              <a:defRPr sz="1600"/>
            </a:lvl3pPr>
            <a:lvl4pPr marL="1371970" indent="0">
              <a:buNone/>
              <a:defRPr sz="1400"/>
            </a:lvl4pPr>
            <a:lvl5pPr marL="1829295" indent="0">
              <a:buNone/>
              <a:defRPr sz="1400"/>
            </a:lvl5pPr>
            <a:lvl6pPr marL="2286618" indent="0">
              <a:buNone/>
              <a:defRPr sz="1400"/>
            </a:lvl6pPr>
            <a:lvl7pPr marL="2743941" indent="0">
              <a:buNone/>
              <a:defRPr sz="1400"/>
            </a:lvl7pPr>
            <a:lvl8pPr marL="3201265" indent="0">
              <a:buNone/>
              <a:defRPr sz="1400"/>
            </a:lvl8pPr>
            <a:lvl9pPr marL="3658587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82351480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836" y="1600001"/>
            <a:ext cx="4037858" cy="4526407"/>
          </a:xfrm>
          <a:prstGeom prst="rect">
            <a:avLst/>
          </a:prstGeom>
        </p:spPr>
        <p:txBody>
          <a:bodyPr lIns="91467" tIns="45741" rIns="91467" bIns="45741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306" y="1600001"/>
            <a:ext cx="4037858" cy="4526407"/>
          </a:xfrm>
          <a:prstGeom prst="rect">
            <a:avLst/>
          </a:prstGeom>
        </p:spPr>
        <p:txBody>
          <a:bodyPr lIns="91467" tIns="45741" rIns="91467" bIns="45741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58012541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836" y="275160"/>
            <a:ext cx="8228328" cy="114194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836" y="1534793"/>
            <a:ext cx="4039448" cy="639359"/>
          </a:xfrm>
          <a:prstGeom prst="rect">
            <a:avLst/>
          </a:prstGeom>
        </p:spPr>
        <p:txBody>
          <a:bodyPr lIns="91467" tIns="45741" rIns="91467" bIns="45741" anchor="b"/>
          <a:lstStyle>
            <a:lvl1pPr marL="0" indent="0">
              <a:buNone/>
              <a:defRPr sz="2400" b="1"/>
            </a:lvl1pPr>
            <a:lvl2pPr marL="457324" indent="0">
              <a:buNone/>
              <a:defRPr sz="2000" b="1"/>
            </a:lvl2pPr>
            <a:lvl3pPr marL="914646" indent="0">
              <a:buNone/>
              <a:defRPr sz="1800" b="1"/>
            </a:lvl3pPr>
            <a:lvl4pPr marL="1371970" indent="0">
              <a:buNone/>
              <a:defRPr sz="1600" b="1"/>
            </a:lvl4pPr>
            <a:lvl5pPr marL="1829295" indent="0">
              <a:buNone/>
              <a:defRPr sz="1600" b="1"/>
            </a:lvl5pPr>
            <a:lvl6pPr marL="2286618" indent="0">
              <a:buNone/>
              <a:defRPr sz="1600" b="1"/>
            </a:lvl6pPr>
            <a:lvl7pPr marL="2743941" indent="0">
              <a:buNone/>
              <a:defRPr sz="1600" b="1"/>
            </a:lvl7pPr>
            <a:lvl8pPr marL="3201265" indent="0">
              <a:buNone/>
              <a:defRPr sz="1600" b="1"/>
            </a:lvl8pPr>
            <a:lvl9pPr marL="3658587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836" y="2174152"/>
            <a:ext cx="4039448" cy="3952256"/>
          </a:xfrm>
          <a:prstGeom prst="rect">
            <a:avLst/>
          </a:prstGeom>
        </p:spPr>
        <p:txBody>
          <a:bodyPr lIns="91467" tIns="45741" rIns="91467" bIns="45741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39" y="1534793"/>
            <a:ext cx="4041038" cy="639359"/>
          </a:xfrm>
          <a:prstGeom prst="rect">
            <a:avLst/>
          </a:prstGeom>
        </p:spPr>
        <p:txBody>
          <a:bodyPr lIns="91467" tIns="45741" rIns="91467" bIns="45741" anchor="b"/>
          <a:lstStyle>
            <a:lvl1pPr marL="0" indent="0">
              <a:buNone/>
              <a:defRPr sz="2400" b="1"/>
            </a:lvl1pPr>
            <a:lvl2pPr marL="457324" indent="0">
              <a:buNone/>
              <a:defRPr sz="2000" b="1"/>
            </a:lvl2pPr>
            <a:lvl3pPr marL="914646" indent="0">
              <a:buNone/>
              <a:defRPr sz="1800" b="1"/>
            </a:lvl3pPr>
            <a:lvl4pPr marL="1371970" indent="0">
              <a:buNone/>
              <a:defRPr sz="1600" b="1"/>
            </a:lvl4pPr>
            <a:lvl5pPr marL="1829295" indent="0">
              <a:buNone/>
              <a:defRPr sz="1600" b="1"/>
            </a:lvl5pPr>
            <a:lvl6pPr marL="2286618" indent="0">
              <a:buNone/>
              <a:defRPr sz="1600" b="1"/>
            </a:lvl6pPr>
            <a:lvl7pPr marL="2743941" indent="0">
              <a:buNone/>
              <a:defRPr sz="1600" b="1"/>
            </a:lvl7pPr>
            <a:lvl8pPr marL="3201265" indent="0">
              <a:buNone/>
              <a:defRPr sz="1600" b="1"/>
            </a:lvl8pPr>
            <a:lvl9pPr marL="3658587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39" y="2174152"/>
            <a:ext cx="4041038" cy="3952256"/>
          </a:xfrm>
          <a:prstGeom prst="rect">
            <a:avLst/>
          </a:prstGeom>
        </p:spPr>
        <p:txBody>
          <a:bodyPr lIns="91467" tIns="45741" rIns="91467" bIns="45741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59077594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85933056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9109315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836" y="273569"/>
            <a:ext cx="3007727" cy="11610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54" y="273556"/>
            <a:ext cx="5110910" cy="5852839"/>
          </a:xfrm>
          <a:prstGeom prst="rect">
            <a:avLst/>
          </a:prstGeom>
        </p:spPr>
        <p:txBody>
          <a:bodyPr lIns="91467" tIns="45741" rIns="91467" bIns="45741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836" y="1434594"/>
            <a:ext cx="3007727" cy="4691814"/>
          </a:xfrm>
          <a:prstGeom prst="rect">
            <a:avLst/>
          </a:prstGeom>
        </p:spPr>
        <p:txBody>
          <a:bodyPr lIns="91467" tIns="45741" rIns="91467" bIns="45741"/>
          <a:lstStyle>
            <a:lvl1pPr marL="0" indent="0">
              <a:buNone/>
              <a:defRPr sz="1400"/>
            </a:lvl1pPr>
            <a:lvl2pPr marL="457324" indent="0">
              <a:buNone/>
              <a:defRPr sz="1200"/>
            </a:lvl2pPr>
            <a:lvl3pPr marL="914646" indent="0">
              <a:buNone/>
              <a:defRPr sz="1000"/>
            </a:lvl3pPr>
            <a:lvl4pPr marL="1371970" indent="0">
              <a:buNone/>
              <a:defRPr sz="900"/>
            </a:lvl4pPr>
            <a:lvl5pPr marL="1829295" indent="0">
              <a:buNone/>
              <a:defRPr sz="900"/>
            </a:lvl5pPr>
            <a:lvl6pPr marL="2286618" indent="0">
              <a:buNone/>
              <a:defRPr sz="900"/>
            </a:lvl6pPr>
            <a:lvl7pPr marL="2743941" indent="0">
              <a:buNone/>
              <a:defRPr sz="900"/>
            </a:lvl7pPr>
            <a:lvl8pPr marL="3201265" indent="0">
              <a:buNone/>
              <a:defRPr sz="900"/>
            </a:lvl8pPr>
            <a:lvl9pPr marL="3658587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07198197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1601" y="4799964"/>
            <a:ext cx="5487672" cy="56778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1601" y="612322"/>
            <a:ext cx="5487672" cy="4114481"/>
          </a:xfrm>
          <a:prstGeom prst="rect">
            <a:avLst/>
          </a:prstGeom>
        </p:spPr>
        <p:txBody>
          <a:bodyPr lIns="91467" tIns="45741" rIns="91467" bIns="45741"/>
          <a:lstStyle>
            <a:lvl1pPr marL="0" indent="0">
              <a:buNone/>
              <a:defRPr sz="3200"/>
            </a:lvl1pPr>
            <a:lvl2pPr marL="457324" indent="0">
              <a:buNone/>
              <a:defRPr sz="2800"/>
            </a:lvl2pPr>
            <a:lvl3pPr marL="914646" indent="0">
              <a:buNone/>
              <a:defRPr sz="2400"/>
            </a:lvl3pPr>
            <a:lvl4pPr marL="1371970" indent="0">
              <a:buNone/>
              <a:defRPr sz="2000"/>
            </a:lvl4pPr>
            <a:lvl5pPr marL="1829295" indent="0">
              <a:buNone/>
              <a:defRPr sz="2000"/>
            </a:lvl5pPr>
            <a:lvl6pPr marL="2286618" indent="0">
              <a:buNone/>
              <a:defRPr sz="2000"/>
            </a:lvl6pPr>
            <a:lvl7pPr marL="2743941" indent="0">
              <a:buNone/>
              <a:defRPr sz="2000"/>
            </a:lvl7pPr>
            <a:lvl8pPr marL="3201265" indent="0">
              <a:buNone/>
              <a:defRPr sz="2000"/>
            </a:lvl8pPr>
            <a:lvl9pPr marL="3658587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1601" y="5367766"/>
            <a:ext cx="5487672" cy="804765"/>
          </a:xfrm>
          <a:prstGeom prst="rect">
            <a:avLst/>
          </a:prstGeom>
        </p:spPr>
        <p:txBody>
          <a:bodyPr lIns="91467" tIns="45741" rIns="91467" bIns="45741"/>
          <a:lstStyle>
            <a:lvl1pPr marL="0" indent="0">
              <a:buNone/>
              <a:defRPr sz="1400"/>
            </a:lvl1pPr>
            <a:lvl2pPr marL="457324" indent="0">
              <a:buNone/>
              <a:defRPr sz="1200"/>
            </a:lvl2pPr>
            <a:lvl3pPr marL="914646" indent="0">
              <a:buNone/>
              <a:defRPr sz="1000"/>
            </a:lvl3pPr>
            <a:lvl4pPr marL="1371970" indent="0">
              <a:buNone/>
              <a:defRPr sz="900"/>
            </a:lvl4pPr>
            <a:lvl5pPr marL="1829295" indent="0">
              <a:buNone/>
              <a:defRPr sz="900"/>
            </a:lvl5pPr>
            <a:lvl6pPr marL="2286618" indent="0">
              <a:buNone/>
              <a:defRPr sz="900"/>
            </a:lvl6pPr>
            <a:lvl7pPr marL="2743941" indent="0">
              <a:buNone/>
              <a:defRPr sz="900"/>
            </a:lvl7pPr>
            <a:lvl8pPr marL="3201265" indent="0">
              <a:buNone/>
              <a:defRPr sz="900"/>
            </a:lvl8pPr>
            <a:lvl9pPr marL="3658587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82184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Fall 2016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CVEN 5333 – Physical Hydrology; Gooseff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7EAA3CF-AF42-4A7E-8BE7-0E66D9B5A5F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0485788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836" y="1600001"/>
            <a:ext cx="8228328" cy="4526407"/>
          </a:xfrm>
          <a:prstGeom prst="rect">
            <a:avLst/>
          </a:prstGeom>
        </p:spPr>
        <p:txBody>
          <a:bodyPr vert="eaVert" lIns="91467" tIns="45741" rIns="91467" bIns="4574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10359127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095" y="947905"/>
            <a:ext cx="2057082" cy="517849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836" y="947905"/>
            <a:ext cx="6018634" cy="5178490"/>
          </a:xfrm>
          <a:prstGeom prst="rect">
            <a:avLst/>
          </a:prstGeom>
        </p:spPr>
        <p:txBody>
          <a:bodyPr vert="eaVert" lIns="91467" tIns="45741" rIns="91467" bIns="4574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49817645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64977" y="2131206"/>
            <a:ext cx="4014065" cy="36528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919" y="3885468"/>
            <a:ext cx="6400164" cy="1752671"/>
          </a:xfrm>
          <a:prstGeom prst="rect">
            <a:avLst/>
          </a:prstGeom>
        </p:spPr>
        <p:txBody>
          <a:bodyPr lIns="91494" tIns="45753" rIns="91494" bIns="45753"/>
          <a:lstStyle>
            <a:lvl1pPr marL="0" indent="0" algn="ctr">
              <a:buNone/>
              <a:defRPr/>
            </a:lvl1pPr>
            <a:lvl2pPr marL="457465" indent="0" algn="ctr">
              <a:buNone/>
              <a:defRPr/>
            </a:lvl2pPr>
            <a:lvl3pPr marL="914928" indent="0" algn="ctr">
              <a:buNone/>
              <a:defRPr/>
            </a:lvl3pPr>
            <a:lvl4pPr marL="1372392" indent="0" algn="ctr">
              <a:buNone/>
              <a:defRPr/>
            </a:lvl4pPr>
            <a:lvl5pPr marL="1829857" indent="0" algn="ctr">
              <a:buNone/>
              <a:defRPr/>
            </a:lvl5pPr>
            <a:lvl6pPr marL="2287321" indent="0" algn="ctr">
              <a:buNone/>
              <a:defRPr/>
            </a:lvl6pPr>
            <a:lvl7pPr marL="2744784" indent="0" algn="ctr">
              <a:buNone/>
              <a:defRPr/>
            </a:lvl7pPr>
            <a:lvl8pPr marL="3202249" indent="0" algn="ctr">
              <a:buNone/>
              <a:defRPr/>
            </a:lvl8pPr>
            <a:lvl9pPr marL="3659711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87907414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6892" y="922467"/>
            <a:ext cx="4014065" cy="36528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836" y="1599998"/>
            <a:ext cx="8228328" cy="4526407"/>
          </a:xfrm>
          <a:prstGeom prst="rect">
            <a:avLst/>
          </a:prstGeom>
        </p:spPr>
        <p:txBody>
          <a:bodyPr lIns="91494" tIns="45753" rIns="91494" bIns="45753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20174038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1737" y="4407133"/>
            <a:ext cx="9884261" cy="574573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1737" y="2907344"/>
            <a:ext cx="7773672" cy="1499790"/>
          </a:xfrm>
          <a:prstGeom prst="rect">
            <a:avLst/>
          </a:prstGeom>
        </p:spPr>
        <p:txBody>
          <a:bodyPr lIns="91494" tIns="45753" rIns="91494" bIns="45753" anchor="b"/>
          <a:lstStyle>
            <a:lvl1pPr marL="0" indent="0">
              <a:buNone/>
              <a:defRPr sz="2000"/>
            </a:lvl1pPr>
            <a:lvl2pPr marL="457465" indent="0">
              <a:buNone/>
              <a:defRPr sz="1800"/>
            </a:lvl2pPr>
            <a:lvl3pPr marL="914928" indent="0">
              <a:buNone/>
              <a:defRPr sz="1600"/>
            </a:lvl3pPr>
            <a:lvl4pPr marL="1372392" indent="0">
              <a:buNone/>
              <a:defRPr sz="1400"/>
            </a:lvl4pPr>
            <a:lvl5pPr marL="1829857" indent="0">
              <a:buNone/>
              <a:defRPr sz="1400"/>
            </a:lvl5pPr>
            <a:lvl6pPr marL="2287321" indent="0">
              <a:buNone/>
              <a:defRPr sz="1400"/>
            </a:lvl6pPr>
            <a:lvl7pPr marL="2744784" indent="0">
              <a:buNone/>
              <a:defRPr sz="1400"/>
            </a:lvl7pPr>
            <a:lvl8pPr marL="3202249" indent="0">
              <a:buNone/>
              <a:defRPr sz="1400"/>
            </a:lvl8pPr>
            <a:lvl9pPr marL="3659711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63242821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6892" y="922467"/>
            <a:ext cx="4014065" cy="36528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836" y="1599998"/>
            <a:ext cx="4037858" cy="4526407"/>
          </a:xfrm>
          <a:prstGeom prst="rect">
            <a:avLst/>
          </a:prstGeom>
        </p:spPr>
        <p:txBody>
          <a:bodyPr lIns="91494" tIns="45753" rIns="91494" bIns="45753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306" y="1599998"/>
            <a:ext cx="4037858" cy="4526407"/>
          </a:xfrm>
          <a:prstGeom prst="rect">
            <a:avLst/>
          </a:prstGeom>
        </p:spPr>
        <p:txBody>
          <a:bodyPr lIns="91494" tIns="45753" rIns="91494" bIns="45753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88211147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4976" y="275157"/>
            <a:ext cx="4014065" cy="3652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836" y="1534790"/>
            <a:ext cx="4039448" cy="639359"/>
          </a:xfrm>
          <a:prstGeom prst="rect">
            <a:avLst/>
          </a:prstGeom>
        </p:spPr>
        <p:txBody>
          <a:bodyPr lIns="91494" tIns="45753" rIns="91494" bIns="45753" anchor="b"/>
          <a:lstStyle>
            <a:lvl1pPr marL="0" indent="0">
              <a:buNone/>
              <a:defRPr sz="2400" b="1"/>
            </a:lvl1pPr>
            <a:lvl2pPr marL="457465" indent="0">
              <a:buNone/>
              <a:defRPr sz="2000" b="1"/>
            </a:lvl2pPr>
            <a:lvl3pPr marL="914928" indent="0">
              <a:buNone/>
              <a:defRPr sz="1800" b="1"/>
            </a:lvl3pPr>
            <a:lvl4pPr marL="1372392" indent="0">
              <a:buNone/>
              <a:defRPr sz="1600" b="1"/>
            </a:lvl4pPr>
            <a:lvl5pPr marL="1829857" indent="0">
              <a:buNone/>
              <a:defRPr sz="1600" b="1"/>
            </a:lvl5pPr>
            <a:lvl6pPr marL="2287321" indent="0">
              <a:buNone/>
              <a:defRPr sz="1600" b="1"/>
            </a:lvl6pPr>
            <a:lvl7pPr marL="2744784" indent="0">
              <a:buNone/>
              <a:defRPr sz="1600" b="1"/>
            </a:lvl7pPr>
            <a:lvl8pPr marL="3202249" indent="0">
              <a:buNone/>
              <a:defRPr sz="1600" b="1"/>
            </a:lvl8pPr>
            <a:lvl9pPr marL="3659711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836" y="2174149"/>
            <a:ext cx="4039448" cy="3952256"/>
          </a:xfrm>
          <a:prstGeom prst="rect">
            <a:avLst/>
          </a:prstGeom>
        </p:spPr>
        <p:txBody>
          <a:bodyPr lIns="91494" tIns="45753" rIns="91494" bIns="45753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36" y="1534790"/>
            <a:ext cx="4041038" cy="639359"/>
          </a:xfrm>
          <a:prstGeom prst="rect">
            <a:avLst/>
          </a:prstGeom>
        </p:spPr>
        <p:txBody>
          <a:bodyPr lIns="91494" tIns="45753" rIns="91494" bIns="45753" anchor="b"/>
          <a:lstStyle>
            <a:lvl1pPr marL="0" indent="0">
              <a:buNone/>
              <a:defRPr sz="2400" b="1"/>
            </a:lvl1pPr>
            <a:lvl2pPr marL="457465" indent="0">
              <a:buNone/>
              <a:defRPr sz="2000" b="1"/>
            </a:lvl2pPr>
            <a:lvl3pPr marL="914928" indent="0">
              <a:buNone/>
              <a:defRPr sz="1800" b="1"/>
            </a:lvl3pPr>
            <a:lvl4pPr marL="1372392" indent="0">
              <a:buNone/>
              <a:defRPr sz="1600" b="1"/>
            </a:lvl4pPr>
            <a:lvl5pPr marL="1829857" indent="0">
              <a:buNone/>
              <a:defRPr sz="1600" b="1"/>
            </a:lvl5pPr>
            <a:lvl6pPr marL="2287321" indent="0">
              <a:buNone/>
              <a:defRPr sz="1600" b="1"/>
            </a:lvl6pPr>
            <a:lvl7pPr marL="2744784" indent="0">
              <a:buNone/>
              <a:defRPr sz="1600" b="1"/>
            </a:lvl7pPr>
            <a:lvl8pPr marL="3202249" indent="0">
              <a:buNone/>
              <a:defRPr sz="1600" b="1"/>
            </a:lvl8pPr>
            <a:lvl9pPr marL="3659711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36" y="2174149"/>
            <a:ext cx="4041038" cy="3952256"/>
          </a:xfrm>
          <a:prstGeom prst="rect">
            <a:avLst/>
          </a:prstGeom>
        </p:spPr>
        <p:txBody>
          <a:bodyPr lIns="91494" tIns="45753" rIns="91494" bIns="45753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92538217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6892" y="922467"/>
            <a:ext cx="4014065" cy="36528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27547660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069271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845" y="1121628"/>
            <a:ext cx="3361643" cy="312963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54" y="273556"/>
            <a:ext cx="5110910" cy="5852839"/>
          </a:xfrm>
          <a:prstGeom prst="rect">
            <a:avLst/>
          </a:prstGeom>
        </p:spPr>
        <p:txBody>
          <a:bodyPr lIns="91494" tIns="45753" rIns="91494" bIns="45753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836" y="1434591"/>
            <a:ext cx="3007727" cy="4691814"/>
          </a:xfrm>
          <a:prstGeom prst="rect">
            <a:avLst/>
          </a:prstGeom>
        </p:spPr>
        <p:txBody>
          <a:bodyPr lIns="91494" tIns="45753" rIns="91494" bIns="45753"/>
          <a:lstStyle>
            <a:lvl1pPr marL="0" indent="0">
              <a:buNone/>
              <a:defRPr sz="1400"/>
            </a:lvl1pPr>
            <a:lvl2pPr marL="457465" indent="0">
              <a:buNone/>
              <a:defRPr sz="1200"/>
            </a:lvl2pPr>
            <a:lvl3pPr marL="914928" indent="0">
              <a:buNone/>
              <a:defRPr sz="1000"/>
            </a:lvl3pPr>
            <a:lvl4pPr marL="1372392" indent="0">
              <a:buNone/>
              <a:defRPr sz="900"/>
            </a:lvl4pPr>
            <a:lvl5pPr marL="1829857" indent="0">
              <a:buNone/>
              <a:defRPr sz="900"/>
            </a:lvl5pPr>
            <a:lvl6pPr marL="2287321" indent="0">
              <a:buNone/>
              <a:defRPr sz="900"/>
            </a:lvl6pPr>
            <a:lvl7pPr marL="2744784" indent="0">
              <a:buNone/>
              <a:defRPr sz="900"/>
            </a:lvl7pPr>
            <a:lvl8pPr marL="3202249" indent="0">
              <a:buNone/>
              <a:defRPr sz="900"/>
            </a:lvl8pPr>
            <a:lvl9pPr marL="3659711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295494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Fall 2016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CVEN 5333 – Physical Hydrology; Gooseff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BC6DA7-D1F3-4292-BA70-D597315D9C4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6144314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1601" y="5054799"/>
            <a:ext cx="3361643" cy="312963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1601" y="612322"/>
            <a:ext cx="5487672" cy="4114481"/>
          </a:xfrm>
          <a:prstGeom prst="rect">
            <a:avLst/>
          </a:prstGeom>
        </p:spPr>
        <p:txBody>
          <a:bodyPr lIns="91494" tIns="45753" rIns="91494" bIns="45753"/>
          <a:lstStyle>
            <a:lvl1pPr marL="0" indent="0">
              <a:buNone/>
              <a:defRPr sz="3200"/>
            </a:lvl1pPr>
            <a:lvl2pPr marL="457465" indent="0">
              <a:buNone/>
              <a:defRPr sz="2800"/>
            </a:lvl2pPr>
            <a:lvl3pPr marL="914928" indent="0">
              <a:buNone/>
              <a:defRPr sz="2400"/>
            </a:lvl3pPr>
            <a:lvl4pPr marL="1372392" indent="0">
              <a:buNone/>
              <a:defRPr sz="2000"/>
            </a:lvl4pPr>
            <a:lvl5pPr marL="1829857" indent="0">
              <a:buNone/>
              <a:defRPr sz="2000"/>
            </a:lvl5pPr>
            <a:lvl6pPr marL="2287321" indent="0">
              <a:buNone/>
              <a:defRPr sz="2000"/>
            </a:lvl6pPr>
            <a:lvl7pPr marL="2744784" indent="0">
              <a:buNone/>
              <a:defRPr sz="2000"/>
            </a:lvl7pPr>
            <a:lvl8pPr marL="3202249" indent="0">
              <a:buNone/>
              <a:defRPr sz="2000"/>
            </a:lvl8pPr>
            <a:lvl9pPr marL="3659711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1601" y="5367763"/>
            <a:ext cx="5487672" cy="804765"/>
          </a:xfrm>
          <a:prstGeom prst="rect">
            <a:avLst/>
          </a:prstGeom>
        </p:spPr>
        <p:txBody>
          <a:bodyPr lIns="91494" tIns="45753" rIns="91494" bIns="45753"/>
          <a:lstStyle>
            <a:lvl1pPr marL="0" indent="0">
              <a:buNone/>
              <a:defRPr sz="1400"/>
            </a:lvl1pPr>
            <a:lvl2pPr marL="457465" indent="0">
              <a:buNone/>
              <a:defRPr sz="1200"/>
            </a:lvl2pPr>
            <a:lvl3pPr marL="914928" indent="0">
              <a:buNone/>
              <a:defRPr sz="1000"/>
            </a:lvl3pPr>
            <a:lvl4pPr marL="1372392" indent="0">
              <a:buNone/>
              <a:defRPr sz="900"/>
            </a:lvl4pPr>
            <a:lvl5pPr marL="1829857" indent="0">
              <a:buNone/>
              <a:defRPr sz="900"/>
            </a:lvl5pPr>
            <a:lvl6pPr marL="2287321" indent="0">
              <a:buNone/>
              <a:defRPr sz="900"/>
            </a:lvl6pPr>
            <a:lvl7pPr marL="2744784" indent="0">
              <a:buNone/>
              <a:defRPr sz="900"/>
            </a:lvl7pPr>
            <a:lvl8pPr marL="3202249" indent="0">
              <a:buNone/>
              <a:defRPr sz="900"/>
            </a:lvl8pPr>
            <a:lvl9pPr marL="3659711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28658026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6892" y="922467"/>
            <a:ext cx="4014065" cy="36528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836" y="1599998"/>
            <a:ext cx="8228328" cy="4526407"/>
          </a:xfrm>
          <a:prstGeom prst="rect">
            <a:avLst/>
          </a:prstGeom>
        </p:spPr>
        <p:txBody>
          <a:bodyPr vert="eaVert" lIns="91494" tIns="45753" rIns="91494" bIns="45753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10861105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243984" y="1555941"/>
            <a:ext cx="442191" cy="393697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836" y="922458"/>
            <a:ext cx="6018634" cy="5203937"/>
          </a:xfrm>
          <a:prstGeom prst="rect">
            <a:avLst/>
          </a:prstGeom>
        </p:spPr>
        <p:txBody>
          <a:bodyPr vert="eaVert" lIns="91494" tIns="45753" rIns="91494" bIns="45753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10904563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165" y="2131197"/>
            <a:ext cx="7773672" cy="14695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919" y="3885459"/>
            <a:ext cx="6400164" cy="1752671"/>
          </a:xfrm>
          <a:prstGeom prst="rect">
            <a:avLst/>
          </a:prstGeom>
        </p:spPr>
        <p:txBody>
          <a:bodyPr lIns="91577" tIns="45789" rIns="91577" bIns="45789"/>
          <a:lstStyle>
            <a:lvl1pPr marL="0" indent="0" algn="ctr">
              <a:buNone/>
              <a:defRPr/>
            </a:lvl1pPr>
            <a:lvl2pPr marL="457886" indent="0" algn="ctr">
              <a:buNone/>
              <a:defRPr/>
            </a:lvl2pPr>
            <a:lvl3pPr marL="915772" indent="0" algn="ctr">
              <a:buNone/>
              <a:defRPr/>
            </a:lvl3pPr>
            <a:lvl4pPr marL="1373657" indent="0" algn="ctr">
              <a:buNone/>
              <a:defRPr/>
            </a:lvl4pPr>
            <a:lvl5pPr marL="1831543" indent="0" algn="ctr">
              <a:buNone/>
              <a:defRPr/>
            </a:lvl5pPr>
            <a:lvl6pPr marL="2289429" indent="0" algn="ctr">
              <a:buNone/>
              <a:defRPr/>
            </a:lvl6pPr>
            <a:lvl7pPr marL="2747315" indent="0" algn="ctr">
              <a:buNone/>
              <a:defRPr/>
            </a:lvl7pPr>
            <a:lvl8pPr marL="3205201" indent="0" algn="ctr">
              <a:buNone/>
              <a:defRPr/>
            </a:lvl8pPr>
            <a:lvl9pPr marL="3663086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023187910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836" y="1599989"/>
            <a:ext cx="8228328" cy="4526407"/>
          </a:xfrm>
          <a:prstGeom prst="rect">
            <a:avLst/>
          </a:prstGeom>
        </p:spPr>
        <p:txBody>
          <a:bodyPr lIns="91577" tIns="45789" rIns="91577" bIns="4578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65852355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1728" y="4407124"/>
            <a:ext cx="7773672" cy="1361421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1728" y="2907335"/>
            <a:ext cx="7773672" cy="1499790"/>
          </a:xfrm>
          <a:prstGeom prst="rect">
            <a:avLst/>
          </a:prstGeom>
        </p:spPr>
        <p:txBody>
          <a:bodyPr lIns="91577" tIns="45789" rIns="91577" bIns="45789" anchor="b"/>
          <a:lstStyle>
            <a:lvl1pPr marL="0" indent="0">
              <a:buNone/>
              <a:defRPr sz="2000"/>
            </a:lvl1pPr>
            <a:lvl2pPr marL="457886" indent="0">
              <a:buNone/>
              <a:defRPr sz="1800"/>
            </a:lvl2pPr>
            <a:lvl3pPr marL="915772" indent="0">
              <a:buNone/>
              <a:defRPr sz="1600"/>
            </a:lvl3pPr>
            <a:lvl4pPr marL="1373657" indent="0">
              <a:buNone/>
              <a:defRPr sz="1400"/>
            </a:lvl4pPr>
            <a:lvl5pPr marL="1831543" indent="0">
              <a:buNone/>
              <a:defRPr sz="1400"/>
            </a:lvl5pPr>
            <a:lvl6pPr marL="2289429" indent="0">
              <a:buNone/>
              <a:defRPr sz="1400"/>
            </a:lvl6pPr>
            <a:lvl7pPr marL="2747315" indent="0">
              <a:buNone/>
              <a:defRPr sz="1400"/>
            </a:lvl7pPr>
            <a:lvl8pPr marL="3205201" indent="0">
              <a:buNone/>
              <a:defRPr sz="1400"/>
            </a:lvl8pPr>
            <a:lvl9pPr marL="3663086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47977155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836" y="1599989"/>
            <a:ext cx="4037858" cy="4526407"/>
          </a:xfrm>
          <a:prstGeom prst="rect">
            <a:avLst/>
          </a:prstGeom>
        </p:spPr>
        <p:txBody>
          <a:bodyPr lIns="91577" tIns="45789" rIns="91577" bIns="45789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306" y="1599989"/>
            <a:ext cx="4037858" cy="4526407"/>
          </a:xfrm>
          <a:prstGeom prst="rect">
            <a:avLst/>
          </a:prstGeom>
        </p:spPr>
        <p:txBody>
          <a:bodyPr lIns="91577" tIns="45789" rIns="91577" bIns="45789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70288401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836" y="275148"/>
            <a:ext cx="8228328" cy="114194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836" y="1534781"/>
            <a:ext cx="4039448" cy="639359"/>
          </a:xfrm>
          <a:prstGeom prst="rect">
            <a:avLst/>
          </a:prstGeom>
        </p:spPr>
        <p:txBody>
          <a:bodyPr lIns="91577" tIns="45789" rIns="91577" bIns="45789" anchor="b"/>
          <a:lstStyle>
            <a:lvl1pPr marL="0" indent="0">
              <a:buNone/>
              <a:defRPr sz="2400" b="1"/>
            </a:lvl1pPr>
            <a:lvl2pPr marL="457886" indent="0">
              <a:buNone/>
              <a:defRPr sz="2000" b="1"/>
            </a:lvl2pPr>
            <a:lvl3pPr marL="915772" indent="0">
              <a:buNone/>
              <a:defRPr sz="1800" b="1"/>
            </a:lvl3pPr>
            <a:lvl4pPr marL="1373657" indent="0">
              <a:buNone/>
              <a:defRPr sz="1600" b="1"/>
            </a:lvl4pPr>
            <a:lvl5pPr marL="1831543" indent="0">
              <a:buNone/>
              <a:defRPr sz="1600" b="1"/>
            </a:lvl5pPr>
            <a:lvl6pPr marL="2289429" indent="0">
              <a:buNone/>
              <a:defRPr sz="1600" b="1"/>
            </a:lvl6pPr>
            <a:lvl7pPr marL="2747315" indent="0">
              <a:buNone/>
              <a:defRPr sz="1600" b="1"/>
            </a:lvl7pPr>
            <a:lvl8pPr marL="3205201" indent="0">
              <a:buNone/>
              <a:defRPr sz="1600" b="1"/>
            </a:lvl8pPr>
            <a:lvl9pPr marL="3663086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836" y="2174140"/>
            <a:ext cx="4039448" cy="3952256"/>
          </a:xfrm>
          <a:prstGeom prst="rect">
            <a:avLst/>
          </a:prstGeom>
        </p:spPr>
        <p:txBody>
          <a:bodyPr lIns="91577" tIns="45789" rIns="91577" bIns="45789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27" y="1534781"/>
            <a:ext cx="4041038" cy="639359"/>
          </a:xfrm>
          <a:prstGeom prst="rect">
            <a:avLst/>
          </a:prstGeom>
        </p:spPr>
        <p:txBody>
          <a:bodyPr lIns="91577" tIns="45789" rIns="91577" bIns="45789" anchor="b"/>
          <a:lstStyle>
            <a:lvl1pPr marL="0" indent="0">
              <a:buNone/>
              <a:defRPr sz="2400" b="1"/>
            </a:lvl1pPr>
            <a:lvl2pPr marL="457886" indent="0">
              <a:buNone/>
              <a:defRPr sz="2000" b="1"/>
            </a:lvl2pPr>
            <a:lvl3pPr marL="915772" indent="0">
              <a:buNone/>
              <a:defRPr sz="1800" b="1"/>
            </a:lvl3pPr>
            <a:lvl4pPr marL="1373657" indent="0">
              <a:buNone/>
              <a:defRPr sz="1600" b="1"/>
            </a:lvl4pPr>
            <a:lvl5pPr marL="1831543" indent="0">
              <a:buNone/>
              <a:defRPr sz="1600" b="1"/>
            </a:lvl5pPr>
            <a:lvl6pPr marL="2289429" indent="0">
              <a:buNone/>
              <a:defRPr sz="1600" b="1"/>
            </a:lvl6pPr>
            <a:lvl7pPr marL="2747315" indent="0">
              <a:buNone/>
              <a:defRPr sz="1600" b="1"/>
            </a:lvl7pPr>
            <a:lvl8pPr marL="3205201" indent="0">
              <a:buNone/>
              <a:defRPr sz="1600" b="1"/>
            </a:lvl8pPr>
            <a:lvl9pPr marL="3663086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27" y="2174140"/>
            <a:ext cx="4041038" cy="3952256"/>
          </a:xfrm>
          <a:prstGeom prst="rect">
            <a:avLst/>
          </a:prstGeom>
        </p:spPr>
        <p:txBody>
          <a:bodyPr lIns="91577" tIns="45789" rIns="91577" bIns="45789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70780542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877475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312070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5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5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5" y="1435115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498" indent="0">
              <a:buNone/>
              <a:defRPr sz="1200"/>
            </a:lvl2pPr>
            <a:lvl3pPr marL="912996" indent="0">
              <a:buNone/>
              <a:defRPr sz="1000"/>
            </a:lvl3pPr>
            <a:lvl4pPr marL="1369494" indent="0">
              <a:buNone/>
              <a:defRPr sz="900"/>
            </a:lvl4pPr>
            <a:lvl5pPr marL="1825994" indent="0">
              <a:buNone/>
              <a:defRPr sz="900"/>
            </a:lvl5pPr>
            <a:lvl6pPr marL="2282492" indent="0">
              <a:buNone/>
              <a:defRPr sz="900"/>
            </a:lvl6pPr>
            <a:lvl7pPr marL="2738989" indent="0">
              <a:buNone/>
              <a:defRPr sz="900"/>
            </a:lvl7pPr>
            <a:lvl8pPr marL="3195488" indent="0">
              <a:buNone/>
              <a:defRPr sz="900"/>
            </a:lvl8pPr>
            <a:lvl9pPr marL="3651986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Fall 2016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CVEN 5333 – Physical Hydrology; Gooseff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A3887CB-2DFB-481F-A4E0-D3BBFDFC195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6869692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836" y="273557"/>
            <a:ext cx="3007727" cy="11610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54" y="273556"/>
            <a:ext cx="5110910" cy="5852839"/>
          </a:xfrm>
          <a:prstGeom prst="rect">
            <a:avLst/>
          </a:prstGeom>
        </p:spPr>
        <p:txBody>
          <a:bodyPr lIns="91577" tIns="45789" rIns="91577" bIns="45789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836" y="1434582"/>
            <a:ext cx="3007727" cy="4691814"/>
          </a:xfrm>
          <a:prstGeom prst="rect">
            <a:avLst/>
          </a:prstGeom>
        </p:spPr>
        <p:txBody>
          <a:bodyPr lIns="91577" tIns="45789" rIns="91577" bIns="45789"/>
          <a:lstStyle>
            <a:lvl1pPr marL="0" indent="0">
              <a:buNone/>
              <a:defRPr sz="1400"/>
            </a:lvl1pPr>
            <a:lvl2pPr marL="457886" indent="0">
              <a:buNone/>
              <a:defRPr sz="1200"/>
            </a:lvl2pPr>
            <a:lvl3pPr marL="915772" indent="0">
              <a:buNone/>
              <a:defRPr sz="1000"/>
            </a:lvl3pPr>
            <a:lvl4pPr marL="1373657" indent="0">
              <a:buNone/>
              <a:defRPr sz="900"/>
            </a:lvl4pPr>
            <a:lvl5pPr marL="1831543" indent="0">
              <a:buNone/>
              <a:defRPr sz="900"/>
            </a:lvl5pPr>
            <a:lvl6pPr marL="2289429" indent="0">
              <a:buNone/>
              <a:defRPr sz="900"/>
            </a:lvl6pPr>
            <a:lvl7pPr marL="2747315" indent="0">
              <a:buNone/>
              <a:defRPr sz="900"/>
            </a:lvl7pPr>
            <a:lvl8pPr marL="3205201" indent="0">
              <a:buNone/>
              <a:defRPr sz="900"/>
            </a:lvl8pPr>
            <a:lvl9pPr marL="3663086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59386275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1601" y="4799964"/>
            <a:ext cx="5487672" cy="56778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1601" y="612322"/>
            <a:ext cx="5487672" cy="4114481"/>
          </a:xfrm>
          <a:prstGeom prst="rect">
            <a:avLst/>
          </a:prstGeom>
        </p:spPr>
        <p:txBody>
          <a:bodyPr lIns="91577" tIns="45789" rIns="91577" bIns="45789"/>
          <a:lstStyle>
            <a:lvl1pPr marL="0" indent="0">
              <a:buNone/>
              <a:defRPr sz="3200"/>
            </a:lvl1pPr>
            <a:lvl2pPr marL="457886" indent="0">
              <a:buNone/>
              <a:defRPr sz="2800"/>
            </a:lvl2pPr>
            <a:lvl3pPr marL="915772" indent="0">
              <a:buNone/>
              <a:defRPr sz="2400"/>
            </a:lvl3pPr>
            <a:lvl4pPr marL="1373657" indent="0">
              <a:buNone/>
              <a:defRPr sz="2000"/>
            </a:lvl4pPr>
            <a:lvl5pPr marL="1831543" indent="0">
              <a:buNone/>
              <a:defRPr sz="2000"/>
            </a:lvl5pPr>
            <a:lvl6pPr marL="2289429" indent="0">
              <a:buNone/>
              <a:defRPr sz="2000"/>
            </a:lvl6pPr>
            <a:lvl7pPr marL="2747315" indent="0">
              <a:buNone/>
              <a:defRPr sz="2000"/>
            </a:lvl7pPr>
            <a:lvl8pPr marL="3205201" indent="0">
              <a:buNone/>
              <a:defRPr sz="2000"/>
            </a:lvl8pPr>
            <a:lvl9pPr marL="3663086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1601" y="5367754"/>
            <a:ext cx="5487672" cy="804765"/>
          </a:xfrm>
          <a:prstGeom prst="rect">
            <a:avLst/>
          </a:prstGeom>
        </p:spPr>
        <p:txBody>
          <a:bodyPr lIns="91577" tIns="45789" rIns="91577" bIns="45789"/>
          <a:lstStyle>
            <a:lvl1pPr marL="0" indent="0">
              <a:buNone/>
              <a:defRPr sz="1400"/>
            </a:lvl1pPr>
            <a:lvl2pPr marL="457886" indent="0">
              <a:buNone/>
              <a:defRPr sz="1200"/>
            </a:lvl2pPr>
            <a:lvl3pPr marL="915772" indent="0">
              <a:buNone/>
              <a:defRPr sz="1000"/>
            </a:lvl3pPr>
            <a:lvl4pPr marL="1373657" indent="0">
              <a:buNone/>
              <a:defRPr sz="900"/>
            </a:lvl4pPr>
            <a:lvl5pPr marL="1831543" indent="0">
              <a:buNone/>
              <a:defRPr sz="900"/>
            </a:lvl5pPr>
            <a:lvl6pPr marL="2289429" indent="0">
              <a:buNone/>
              <a:defRPr sz="900"/>
            </a:lvl6pPr>
            <a:lvl7pPr marL="2747315" indent="0">
              <a:buNone/>
              <a:defRPr sz="900"/>
            </a:lvl7pPr>
            <a:lvl8pPr marL="3205201" indent="0">
              <a:buNone/>
              <a:defRPr sz="900"/>
            </a:lvl8pPr>
            <a:lvl9pPr marL="3663086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11378709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836" y="1599989"/>
            <a:ext cx="8228328" cy="4526407"/>
          </a:xfrm>
          <a:prstGeom prst="rect">
            <a:avLst/>
          </a:prstGeom>
        </p:spPr>
        <p:txBody>
          <a:bodyPr vert="eaVert" lIns="91577" tIns="45789" rIns="91577" bIns="4578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87784903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083" y="947905"/>
            <a:ext cx="2057082" cy="517849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836" y="947905"/>
            <a:ext cx="6018634" cy="5178490"/>
          </a:xfrm>
          <a:prstGeom prst="rect">
            <a:avLst/>
          </a:prstGeom>
        </p:spPr>
        <p:txBody>
          <a:bodyPr vert="eaVert" lIns="91577" tIns="45789" rIns="91577" bIns="4578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77418332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Fall 2016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CVEN 5333 – Physical Hydrology; Gooseff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EFAB9-C179-4968-B8AA-7F4A66B6CBA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231122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Fall 2016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CVEN 5333 – Physical Hydrology; Gooseff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EFAB9-C179-4968-B8AA-7F4A66B6CBA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3485544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Fall 2016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CVEN 5333 – Physical Hydrology; Gooseff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EFAB9-C179-4968-B8AA-7F4A66B6CBA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040275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Fall 2016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CVEN 5333 – Physical Hydrology; Gooseff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EFAB9-C179-4968-B8AA-7F4A66B6CBA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799007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Fall 2016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CVEN 5333 – Physical Hydrology; Gooseff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EFAB9-C179-4968-B8AA-7F4A66B6CBA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4798735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Fall 2016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CVEN 5333 – Physical Hydrology; Gooseff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EFAB9-C179-4968-B8AA-7F4A66B6CBA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92054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Fall 2016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CVEN 5333 – Physical Hydrology; Gooseff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BCBE4-4F24-4B87-AE38-8530304236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30504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498" indent="0">
              <a:buNone/>
              <a:defRPr sz="2800"/>
            </a:lvl2pPr>
            <a:lvl3pPr marL="912996" indent="0">
              <a:buNone/>
              <a:defRPr sz="2400"/>
            </a:lvl3pPr>
            <a:lvl4pPr marL="1369494" indent="0">
              <a:buNone/>
              <a:defRPr sz="2000"/>
            </a:lvl4pPr>
            <a:lvl5pPr marL="1825994" indent="0">
              <a:buNone/>
              <a:defRPr sz="2000"/>
            </a:lvl5pPr>
            <a:lvl6pPr marL="2282492" indent="0">
              <a:buNone/>
              <a:defRPr sz="2000"/>
            </a:lvl6pPr>
            <a:lvl7pPr marL="2738989" indent="0">
              <a:buNone/>
              <a:defRPr sz="2000"/>
            </a:lvl7pPr>
            <a:lvl8pPr marL="3195488" indent="0">
              <a:buNone/>
              <a:defRPr sz="2000"/>
            </a:lvl8pPr>
            <a:lvl9pPr marL="3651986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498" indent="0">
              <a:buNone/>
              <a:defRPr sz="1200"/>
            </a:lvl2pPr>
            <a:lvl3pPr marL="912996" indent="0">
              <a:buNone/>
              <a:defRPr sz="1000"/>
            </a:lvl3pPr>
            <a:lvl4pPr marL="1369494" indent="0">
              <a:buNone/>
              <a:defRPr sz="900"/>
            </a:lvl4pPr>
            <a:lvl5pPr marL="1825994" indent="0">
              <a:buNone/>
              <a:defRPr sz="900"/>
            </a:lvl5pPr>
            <a:lvl6pPr marL="2282492" indent="0">
              <a:buNone/>
              <a:defRPr sz="900"/>
            </a:lvl6pPr>
            <a:lvl7pPr marL="2738989" indent="0">
              <a:buNone/>
              <a:defRPr sz="900"/>
            </a:lvl7pPr>
            <a:lvl8pPr marL="3195488" indent="0">
              <a:buNone/>
              <a:defRPr sz="900"/>
            </a:lvl8pPr>
            <a:lvl9pPr marL="3651986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Fall 2016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CVEN 5333 – Physical Hydrology; Gooseff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0F7B81-F241-4ECB-9D9C-5D86300CED5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0431386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Fall 2016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CVEN 5333 – Physical Hydrology; Gooseff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EFAB9-C179-4968-B8AA-7F4A66B6CBA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311173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Fall 2016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CVEN 5333 – Physical Hydrology; Gooseff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EFAB9-C179-4968-B8AA-7F4A66B6CBA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317413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Fall 2016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CVEN 5333 – Physical Hydrology; Gooseff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EFAB9-C179-4968-B8AA-7F4A66B6CBA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9947387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Fall 2016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CVEN 5333 – Physical Hydrology; Gooseff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EFAB9-C179-4968-B8AA-7F4A66B6CBA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716140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Fall 2016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CVEN 5333 – Physical Hydrology; Gooseff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EFAB9-C179-4968-B8AA-7F4A66B6CBA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235247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Fall 2016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CVEN 5333 – Physical Hydrology; Gooseff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4EDEE81A-9B66-1B49-B3CA-3083AD43017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53536325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371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40386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40386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Fall 2016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CVEN 5333 – Physical Hydrology; Gooseff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12D6FBC9-0EA9-4144-97D5-8627EED4192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88911686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381000"/>
            <a:ext cx="8229600" cy="5715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Fall 2016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CVEN 5333 – Physical Hydrology; Gooseff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0C6691C7-4C20-1C47-A80B-19F4ED7E77E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89540114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381000"/>
            <a:ext cx="8229600" cy="1371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981200"/>
            <a:ext cx="40386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40386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4114800"/>
            <a:ext cx="40386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40386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Fall 2016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CVEN 5333 – Physical Hydrology; Gooseff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97A3F8AA-7495-4C45-8144-3552C465F4B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7787734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371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981200"/>
            <a:ext cx="40386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Fall 2016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CVEN 5333 – Physical Hydrology; Gooseff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DCC79DF0-87D7-CD4B-A3F7-E075EF66EDC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387983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Fall 2016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CVEN 5333 – Physical Hydrology; Gooseff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CE8F70-6367-437F-9EAE-1211BDFF1F4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9005401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Fall 2016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CVEN 5333 – Physical Hydrology; Gooseff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DB09076-DF98-914A-A5B2-6FE7FB65C8F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03189770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371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40386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40386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Fall 2016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CVEN 5333 – Physical Hydrology; Gooseff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8B8B763B-0631-7E4C-A9F6-D553635E108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89354672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Fall 2016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CVEN 5333 – Physical Hydrology; Gooseff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EFAB9-C179-4968-B8AA-7F4A66B6CBA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02029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Fall 2016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CVEN 5333 – Physical Hydrology; Gooseff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EFAB9-C179-4968-B8AA-7F4A66B6CBA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748249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Fall 2016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CVEN 5333 – Physical Hydrology; Gooseff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EFAB9-C179-4968-B8AA-7F4A66B6CBA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835214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Fall 2016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CVEN 5333 – Physical Hydrology; Gooseff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EFAB9-C179-4968-B8AA-7F4A66B6CBA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7318791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Fall 2016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CVEN 5333 – Physical Hydrology; Gooseff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EFAB9-C179-4968-B8AA-7F4A66B6CBA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428714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Fall 2016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CVEN 5333 – Physical Hydrology; Gooseff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EFAB9-C179-4968-B8AA-7F4A66B6CBA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9038839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Fall 2016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CVEN 5333 – Physical Hydrology; Gooseff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EFAB9-C179-4968-B8AA-7F4A66B6CBA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2210530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Fall 2016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CVEN 5333 – Physical Hydrology; Gooseff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EFAB9-C179-4968-B8AA-7F4A66B6CBA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031994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15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Fall 2016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CVEN 5333 – Physical Hydrology; Gooseff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45CC1EA-E07A-4AC7-91B9-1D68726BAFA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618414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Fall 2016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CVEN 5333 – Physical Hydrology; Gooseff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EFAB9-C179-4968-B8AA-7F4A66B6CBA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653548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Fall 2016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CVEN 5333 – Physical Hydrology; Gooseff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EFAB9-C179-4968-B8AA-7F4A66B6CBA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336446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Fall 2016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CVEN 5333 – Physical Hydrology; Gooseff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EFAB9-C179-4968-B8AA-7F4A66B6CBA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017508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Fall 2016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CVEN 5333 – Physical Hydrology; Gooseff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4EDEE81A-9B66-1B49-B3CA-3083AD43017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82037578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371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40386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40386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Fall 2016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CVEN 5333 – Physical Hydrology; Gooseff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12D6FBC9-0EA9-4144-97D5-8627EED4192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54460116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381000"/>
            <a:ext cx="8229600" cy="5715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Fall 2016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CVEN 5333 – Physical Hydrology; Gooseff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0C6691C7-4C20-1C47-A80B-19F4ED7E77E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76018954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381000"/>
            <a:ext cx="8229600" cy="1371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981200"/>
            <a:ext cx="40386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40386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4114800"/>
            <a:ext cx="40386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40386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Fall 2016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CVEN 5333 – Physical Hydrology; Gooseff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97A3F8AA-7495-4C45-8144-3552C465F4B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64065866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371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981200"/>
            <a:ext cx="40386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Fall 2016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CVEN 5333 – Physical Hydrology; Gooseff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DCC79DF0-87D7-CD4B-A3F7-E075EF66EDC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97682950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Fall 2016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CVEN 5333 – Physical Hydrology; Gooseff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DB09076-DF98-914A-A5B2-6FE7FB65C8F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24429275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371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40386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40386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Fall 2016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CVEN 5333 – Physical Hydrology; Gooseff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8B8B763B-0631-7E4C-A9F6-D553635E108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7556995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15" y="1422400"/>
            <a:ext cx="9147175" cy="5435600"/>
            <a:chOff x="0" y="896"/>
            <a:chExt cx="5762" cy="3424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>
              <a:off x="20" y="896"/>
              <a:ext cx="5742" cy="3424"/>
              <a:chOff x="20" y="896"/>
              <a:chExt cx="5742" cy="3424"/>
            </a:xfrm>
          </p:grpSpPr>
          <p:sp>
            <p:nvSpPr>
              <p:cNvPr id="142" name="Freeform 4"/>
              <p:cNvSpPr>
                <a:spLocks/>
              </p:cNvSpPr>
              <p:nvPr userDrawn="1"/>
            </p:nvSpPr>
            <p:spPr bwMode="hidden">
              <a:xfrm>
                <a:off x="1399" y="1116"/>
                <a:ext cx="2815" cy="2110"/>
              </a:xfrm>
              <a:custGeom>
                <a:avLst/>
                <a:gdLst/>
                <a:ahLst/>
                <a:cxnLst>
                  <a:cxn ang="0">
                    <a:pos x="950" y="85"/>
                  </a:cxn>
                  <a:cxn ang="0">
                    <a:pos x="628" y="438"/>
                  </a:cxn>
                  <a:cxn ang="0">
                    <a:pos x="66" y="471"/>
                  </a:cxn>
                  <a:cxn ang="0">
                    <a:pos x="0" y="627"/>
                  </a:cxn>
                  <a:cxn ang="0">
                    <a:pos x="372" y="1026"/>
                  </a:cxn>
                  <a:cxn ang="0">
                    <a:pos x="611" y="902"/>
                  </a:cxn>
                  <a:cxn ang="0">
                    <a:pos x="992" y="1085"/>
                  </a:cxn>
                  <a:cxn ang="0">
                    <a:pos x="1116" y="1339"/>
                  </a:cxn>
                  <a:cxn ang="0">
                    <a:pos x="1083" y="1450"/>
                  </a:cxn>
                  <a:cxn ang="0">
                    <a:pos x="1124" y="1659"/>
                  </a:cxn>
                  <a:cxn ang="0">
                    <a:pos x="1149" y="1999"/>
                  </a:cxn>
                  <a:cxn ang="0">
                    <a:pos x="1463" y="2110"/>
                  </a:cxn>
                  <a:cxn ang="0">
                    <a:pos x="1686" y="2025"/>
                  </a:cxn>
                  <a:cxn ang="0">
                    <a:pos x="1603" y="1777"/>
                  </a:cxn>
                  <a:cxn ang="0">
                    <a:pos x="1991" y="1555"/>
                  </a:cxn>
                  <a:cxn ang="0">
                    <a:pos x="2281" y="1542"/>
                  </a:cxn>
                  <a:cxn ang="0">
                    <a:pos x="2446" y="1359"/>
                  </a:cxn>
                  <a:cxn ang="0">
                    <a:pos x="2361" y="1001"/>
                  </a:cxn>
                  <a:cxn ang="0">
                    <a:pos x="2606" y="893"/>
                  </a:cxn>
                  <a:cxn ang="0">
                    <a:pos x="2815" y="454"/>
                  </a:cxn>
                  <a:cxn ang="0">
                    <a:pos x="2518" y="0"/>
                  </a:cxn>
                </a:cxnLst>
                <a:rect l="0" t="0" r="r" b="b"/>
                <a:pathLst>
                  <a:path w="2815" h="2110">
                    <a:moveTo>
                      <a:pt x="950" y="85"/>
                    </a:moveTo>
                    <a:lnTo>
                      <a:pt x="628" y="438"/>
                    </a:lnTo>
                    <a:lnTo>
                      <a:pt x="66" y="471"/>
                    </a:lnTo>
                    <a:lnTo>
                      <a:pt x="0" y="627"/>
                    </a:lnTo>
                    <a:lnTo>
                      <a:pt x="372" y="1026"/>
                    </a:lnTo>
                    <a:lnTo>
                      <a:pt x="611" y="902"/>
                    </a:lnTo>
                    <a:lnTo>
                      <a:pt x="992" y="1085"/>
                    </a:lnTo>
                    <a:lnTo>
                      <a:pt x="1116" y="1339"/>
                    </a:lnTo>
                    <a:lnTo>
                      <a:pt x="1083" y="1450"/>
                    </a:lnTo>
                    <a:lnTo>
                      <a:pt x="1124" y="1659"/>
                    </a:lnTo>
                    <a:lnTo>
                      <a:pt x="1149" y="1999"/>
                    </a:lnTo>
                    <a:lnTo>
                      <a:pt x="1463" y="2110"/>
                    </a:lnTo>
                    <a:lnTo>
                      <a:pt x="1686" y="2025"/>
                    </a:lnTo>
                    <a:lnTo>
                      <a:pt x="1603" y="1777"/>
                    </a:lnTo>
                    <a:lnTo>
                      <a:pt x="1991" y="1555"/>
                    </a:lnTo>
                    <a:lnTo>
                      <a:pt x="2281" y="1542"/>
                    </a:lnTo>
                    <a:lnTo>
                      <a:pt x="2446" y="1359"/>
                    </a:lnTo>
                    <a:lnTo>
                      <a:pt x="2361" y="1001"/>
                    </a:lnTo>
                    <a:lnTo>
                      <a:pt x="2606" y="893"/>
                    </a:lnTo>
                    <a:lnTo>
                      <a:pt x="2815" y="454"/>
                    </a:lnTo>
                    <a:lnTo>
                      <a:pt x="2518" y="0"/>
                    </a:lnTo>
                  </a:path>
                </a:pathLst>
              </a:custGeom>
              <a:noFill/>
              <a:ln w="1524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43" name="Freeform 5"/>
              <p:cNvSpPr>
                <a:spLocks/>
              </p:cNvSpPr>
              <p:nvPr userDrawn="1"/>
            </p:nvSpPr>
            <p:spPr bwMode="hidden">
              <a:xfrm>
                <a:off x="672" y="1116"/>
                <a:ext cx="3966" cy="2366"/>
              </a:xfrm>
              <a:custGeom>
                <a:avLst/>
                <a:gdLst/>
                <a:ahLst/>
                <a:cxnLst>
                  <a:cxn ang="0">
                    <a:pos x="1423" y="65"/>
                  </a:cxn>
                  <a:cxn ang="0">
                    <a:pos x="1148" y="262"/>
                  </a:cxn>
                  <a:cxn ang="0">
                    <a:pos x="934" y="216"/>
                  </a:cxn>
                  <a:cxn ang="0">
                    <a:pos x="529" y="314"/>
                  </a:cxn>
                  <a:cxn ang="0">
                    <a:pos x="174" y="327"/>
                  </a:cxn>
                  <a:cxn ang="0">
                    <a:pos x="0" y="628"/>
                  </a:cxn>
                  <a:cxn ang="0">
                    <a:pos x="91" y="726"/>
                  </a:cxn>
                  <a:cxn ang="0">
                    <a:pos x="231" y="654"/>
                  </a:cxn>
                  <a:cxn ang="0">
                    <a:pos x="430" y="687"/>
                  </a:cxn>
                  <a:cxn ang="0">
                    <a:pos x="504" y="850"/>
                  </a:cxn>
                  <a:cxn ang="0">
                    <a:pos x="347" y="1020"/>
                  </a:cxn>
                  <a:cxn ang="0">
                    <a:pos x="529" y="1144"/>
                  </a:cxn>
                  <a:cxn ang="0">
                    <a:pos x="727" y="1105"/>
                  </a:cxn>
                  <a:cxn ang="0">
                    <a:pos x="901" y="1216"/>
                  </a:cxn>
                  <a:cxn ang="0">
                    <a:pos x="1256" y="1229"/>
                  </a:cxn>
                  <a:cxn ang="0">
                    <a:pos x="1611" y="1425"/>
                  </a:cxn>
                  <a:cxn ang="0">
                    <a:pos x="1694" y="1673"/>
                  </a:cxn>
                  <a:cxn ang="0">
                    <a:pos x="1619" y="2118"/>
                  </a:cxn>
                  <a:cxn ang="0">
                    <a:pos x="1694" y="2268"/>
                  </a:cxn>
                  <a:cxn ang="0">
                    <a:pos x="2132" y="2242"/>
                  </a:cxn>
                  <a:cxn ang="0">
                    <a:pos x="2289" y="2366"/>
                  </a:cxn>
                  <a:cxn ang="0">
                    <a:pos x="2594" y="2046"/>
                  </a:cxn>
                  <a:cxn ang="0">
                    <a:pos x="2537" y="1817"/>
                  </a:cxn>
                  <a:cxn ang="0">
                    <a:pos x="2818" y="1673"/>
                  </a:cxn>
                  <a:cxn ang="0">
                    <a:pos x="3016" y="1719"/>
                  </a:cxn>
                  <a:cxn ang="0">
                    <a:pos x="3280" y="1615"/>
                  </a:cxn>
                  <a:cxn ang="0">
                    <a:pos x="3405" y="1174"/>
                  </a:cxn>
                  <a:cxn ang="0">
                    <a:pos x="3643" y="922"/>
                  </a:cxn>
                  <a:cxn ang="0">
                    <a:pos x="3966" y="896"/>
                  </a:cxn>
                  <a:cxn ang="0">
                    <a:pos x="3908" y="733"/>
                  </a:cxn>
                  <a:cxn ang="0">
                    <a:pos x="3669" y="563"/>
                  </a:cxn>
                  <a:cxn ang="0">
                    <a:pos x="3817" y="210"/>
                  </a:cxn>
                  <a:cxn ang="0">
                    <a:pos x="3590" y="0"/>
                  </a:cxn>
                </a:cxnLst>
                <a:rect l="0" t="0" r="r" b="b"/>
                <a:pathLst>
                  <a:path w="3966" h="2366">
                    <a:moveTo>
                      <a:pt x="1423" y="65"/>
                    </a:moveTo>
                    <a:lnTo>
                      <a:pt x="1148" y="262"/>
                    </a:lnTo>
                    <a:lnTo>
                      <a:pt x="934" y="216"/>
                    </a:lnTo>
                    <a:lnTo>
                      <a:pt x="529" y="314"/>
                    </a:lnTo>
                    <a:lnTo>
                      <a:pt x="174" y="327"/>
                    </a:lnTo>
                    <a:lnTo>
                      <a:pt x="0" y="628"/>
                    </a:lnTo>
                    <a:lnTo>
                      <a:pt x="91" y="726"/>
                    </a:lnTo>
                    <a:lnTo>
                      <a:pt x="231" y="654"/>
                    </a:lnTo>
                    <a:lnTo>
                      <a:pt x="430" y="687"/>
                    </a:lnTo>
                    <a:lnTo>
                      <a:pt x="504" y="850"/>
                    </a:lnTo>
                    <a:lnTo>
                      <a:pt x="347" y="1020"/>
                    </a:lnTo>
                    <a:lnTo>
                      <a:pt x="529" y="1144"/>
                    </a:lnTo>
                    <a:lnTo>
                      <a:pt x="727" y="1105"/>
                    </a:lnTo>
                    <a:lnTo>
                      <a:pt x="901" y="1216"/>
                    </a:lnTo>
                    <a:lnTo>
                      <a:pt x="1256" y="1229"/>
                    </a:lnTo>
                    <a:lnTo>
                      <a:pt x="1611" y="1425"/>
                    </a:lnTo>
                    <a:lnTo>
                      <a:pt x="1694" y="1673"/>
                    </a:lnTo>
                    <a:lnTo>
                      <a:pt x="1619" y="2118"/>
                    </a:lnTo>
                    <a:lnTo>
                      <a:pt x="1694" y="2268"/>
                    </a:lnTo>
                    <a:lnTo>
                      <a:pt x="2132" y="2242"/>
                    </a:lnTo>
                    <a:lnTo>
                      <a:pt x="2289" y="2366"/>
                    </a:lnTo>
                    <a:lnTo>
                      <a:pt x="2594" y="2046"/>
                    </a:lnTo>
                    <a:lnTo>
                      <a:pt x="2537" y="1817"/>
                    </a:lnTo>
                    <a:lnTo>
                      <a:pt x="2818" y="1673"/>
                    </a:lnTo>
                    <a:lnTo>
                      <a:pt x="3016" y="1719"/>
                    </a:lnTo>
                    <a:lnTo>
                      <a:pt x="3280" y="1615"/>
                    </a:lnTo>
                    <a:lnTo>
                      <a:pt x="3405" y="1174"/>
                    </a:lnTo>
                    <a:lnTo>
                      <a:pt x="3643" y="922"/>
                    </a:lnTo>
                    <a:lnTo>
                      <a:pt x="3966" y="896"/>
                    </a:lnTo>
                    <a:lnTo>
                      <a:pt x="3908" y="733"/>
                    </a:lnTo>
                    <a:lnTo>
                      <a:pt x="3669" y="563"/>
                    </a:lnTo>
                    <a:lnTo>
                      <a:pt x="3817" y="210"/>
                    </a:lnTo>
                    <a:lnTo>
                      <a:pt x="3590" y="0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44" name="Freeform 6"/>
              <p:cNvSpPr>
                <a:spLocks/>
              </p:cNvSpPr>
              <p:nvPr userDrawn="1"/>
            </p:nvSpPr>
            <p:spPr bwMode="hidden">
              <a:xfrm>
                <a:off x="20" y="1069"/>
                <a:ext cx="5732" cy="3107"/>
              </a:xfrm>
              <a:custGeom>
                <a:avLst/>
                <a:gdLst/>
                <a:ahLst/>
                <a:cxnLst>
                  <a:cxn ang="0">
                    <a:pos x="81" y="0"/>
                  </a:cxn>
                  <a:cxn ang="0">
                    <a:pos x="133" y="328"/>
                  </a:cxn>
                  <a:cxn ang="0">
                    <a:pos x="0" y="666"/>
                  </a:cxn>
                  <a:cxn ang="0">
                    <a:pos x="83" y="1221"/>
                  </a:cxn>
                  <a:cxn ang="0">
                    <a:pos x="413" y="1515"/>
                  </a:cxn>
                  <a:cxn ang="0">
                    <a:pos x="881" y="1700"/>
                  </a:cxn>
                  <a:cxn ang="0">
                    <a:pos x="1440" y="1651"/>
                  </a:cxn>
                  <a:cxn ang="0">
                    <a:pos x="1755" y="1940"/>
                  </a:cxn>
                  <a:cxn ang="0">
                    <a:pos x="1653" y="2126"/>
                  </a:cxn>
                  <a:cxn ang="0">
                    <a:pos x="1136" y="2142"/>
                  </a:cxn>
                  <a:cxn ang="0">
                    <a:pos x="911" y="2021"/>
                  </a:cxn>
                  <a:cxn ang="0">
                    <a:pos x="739" y="2142"/>
                  </a:cxn>
                  <a:cxn ang="0">
                    <a:pos x="954" y="2524"/>
                  </a:cxn>
                  <a:cxn ang="0">
                    <a:pos x="973" y="2905"/>
                  </a:cxn>
                  <a:cxn ang="0">
                    <a:pos x="1511" y="3107"/>
                  </a:cxn>
                  <a:cxn ang="0">
                    <a:pos x="1644" y="2922"/>
                  </a:cxn>
                  <a:cxn ang="0">
                    <a:pos x="2077" y="2797"/>
                  </a:cxn>
                  <a:cxn ang="0">
                    <a:pos x="2610" y="2962"/>
                  </a:cxn>
                  <a:cxn ang="0">
                    <a:pos x="3222" y="2812"/>
                  </a:cxn>
                  <a:cxn ang="0">
                    <a:pos x="3443" y="2922"/>
                  </a:cxn>
                  <a:cxn ang="0">
                    <a:pos x="3861" y="2648"/>
                  </a:cxn>
                  <a:cxn ang="0">
                    <a:pos x="4125" y="2311"/>
                  </a:cxn>
                  <a:cxn ang="0">
                    <a:pos x="4369" y="2318"/>
                  </a:cxn>
                  <a:cxn ang="0">
                    <a:pos x="4554" y="2445"/>
                  </a:cxn>
                  <a:cxn ang="0">
                    <a:pos x="5015" y="2142"/>
                  </a:cxn>
                  <a:cxn ang="0">
                    <a:pos x="5404" y="2185"/>
                  </a:cxn>
                  <a:cxn ang="0">
                    <a:pos x="5732" y="2069"/>
                  </a:cxn>
                </a:cxnLst>
                <a:rect l="0" t="0" r="r" b="b"/>
                <a:pathLst>
                  <a:path w="5732" h="3107">
                    <a:moveTo>
                      <a:pt x="81" y="0"/>
                    </a:moveTo>
                    <a:lnTo>
                      <a:pt x="133" y="328"/>
                    </a:lnTo>
                    <a:lnTo>
                      <a:pt x="0" y="666"/>
                    </a:lnTo>
                    <a:lnTo>
                      <a:pt x="83" y="1221"/>
                    </a:lnTo>
                    <a:lnTo>
                      <a:pt x="413" y="1515"/>
                    </a:lnTo>
                    <a:lnTo>
                      <a:pt x="881" y="1700"/>
                    </a:lnTo>
                    <a:lnTo>
                      <a:pt x="1440" y="1651"/>
                    </a:lnTo>
                    <a:lnTo>
                      <a:pt x="1755" y="1940"/>
                    </a:lnTo>
                    <a:lnTo>
                      <a:pt x="1653" y="2126"/>
                    </a:lnTo>
                    <a:lnTo>
                      <a:pt x="1136" y="2142"/>
                    </a:lnTo>
                    <a:lnTo>
                      <a:pt x="911" y="2021"/>
                    </a:lnTo>
                    <a:lnTo>
                      <a:pt x="739" y="2142"/>
                    </a:lnTo>
                    <a:lnTo>
                      <a:pt x="954" y="2524"/>
                    </a:lnTo>
                    <a:lnTo>
                      <a:pt x="973" y="2905"/>
                    </a:lnTo>
                    <a:lnTo>
                      <a:pt x="1511" y="3107"/>
                    </a:lnTo>
                    <a:lnTo>
                      <a:pt x="1644" y="2922"/>
                    </a:lnTo>
                    <a:lnTo>
                      <a:pt x="2077" y="2797"/>
                    </a:lnTo>
                    <a:lnTo>
                      <a:pt x="2610" y="2962"/>
                    </a:lnTo>
                    <a:lnTo>
                      <a:pt x="3222" y="2812"/>
                    </a:lnTo>
                    <a:lnTo>
                      <a:pt x="3443" y="2922"/>
                    </a:lnTo>
                    <a:lnTo>
                      <a:pt x="3861" y="2648"/>
                    </a:lnTo>
                    <a:lnTo>
                      <a:pt x="4125" y="2311"/>
                    </a:lnTo>
                    <a:lnTo>
                      <a:pt x="4369" y="2318"/>
                    </a:lnTo>
                    <a:lnTo>
                      <a:pt x="4554" y="2445"/>
                    </a:lnTo>
                    <a:lnTo>
                      <a:pt x="5015" y="2142"/>
                    </a:lnTo>
                    <a:lnTo>
                      <a:pt x="5404" y="2185"/>
                    </a:lnTo>
                    <a:lnTo>
                      <a:pt x="5732" y="2069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45" name="Freeform 7"/>
              <p:cNvSpPr>
                <a:spLocks/>
              </p:cNvSpPr>
              <p:nvPr userDrawn="1"/>
            </p:nvSpPr>
            <p:spPr bwMode="hidden">
              <a:xfrm>
                <a:off x="242" y="1145"/>
                <a:ext cx="5512" cy="2760"/>
              </a:xfrm>
              <a:custGeom>
                <a:avLst/>
                <a:gdLst/>
                <a:ahLst/>
                <a:cxnLst>
                  <a:cxn ang="0">
                    <a:pos x="240" y="0"/>
                  </a:cxn>
                  <a:cxn ang="0">
                    <a:pos x="0" y="336"/>
                  </a:cxn>
                  <a:cxn ang="0">
                    <a:pos x="82" y="821"/>
                  </a:cxn>
                  <a:cxn ang="0">
                    <a:pos x="243" y="873"/>
                  </a:cxn>
                  <a:cxn ang="0">
                    <a:pos x="473" y="1087"/>
                  </a:cxn>
                  <a:cxn ang="0">
                    <a:pos x="557" y="1441"/>
                  </a:cxn>
                  <a:cxn ang="0">
                    <a:pos x="839" y="1499"/>
                  </a:cxn>
                  <a:cxn ang="0">
                    <a:pos x="1258" y="1349"/>
                  </a:cxn>
                  <a:cxn ang="0">
                    <a:pos x="1307" y="1493"/>
                  </a:cxn>
                  <a:cxn ang="0">
                    <a:pos x="1621" y="1513"/>
                  </a:cxn>
                  <a:cxn ang="0">
                    <a:pos x="1862" y="1865"/>
                  </a:cxn>
                  <a:cxn ang="0">
                    <a:pos x="1668" y="2166"/>
                  </a:cxn>
                  <a:cxn ang="0">
                    <a:pos x="1308" y="2217"/>
                  </a:cxn>
                  <a:cxn ang="0">
                    <a:pos x="992" y="2172"/>
                  </a:cxn>
                  <a:cxn ang="0">
                    <a:pos x="903" y="2244"/>
                  </a:cxn>
                  <a:cxn ang="0">
                    <a:pos x="1008" y="2415"/>
                  </a:cxn>
                  <a:cxn ang="0">
                    <a:pos x="992" y="2538"/>
                  </a:cxn>
                  <a:cxn ang="0">
                    <a:pos x="1137" y="2760"/>
                  </a:cxn>
                  <a:cxn ang="0">
                    <a:pos x="1661" y="2623"/>
                  </a:cxn>
                  <a:cxn ang="0">
                    <a:pos x="1725" y="2492"/>
                  </a:cxn>
                  <a:cxn ang="0">
                    <a:pos x="1895" y="2551"/>
                  </a:cxn>
                  <a:cxn ang="0">
                    <a:pos x="2338" y="2448"/>
                  </a:cxn>
                  <a:cxn ang="0">
                    <a:pos x="2443" y="2714"/>
                  </a:cxn>
                  <a:cxn ang="0">
                    <a:pos x="2870" y="2541"/>
                  </a:cxn>
                  <a:cxn ang="0">
                    <a:pos x="3264" y="2591"/>
                  </a:cxn>
                  <a:cxn ang="0">
                    <a:pos x="3522" y="2427"/>
                  </a:cxn>
                  <a:cxn ang="0">
                    <a:pos x="3594" y="2081"/>
                  </a:cxn>
                  <a:cxn ang="0">
                    <a:pos x="4013" y="2087"/>
                  </a:cxn>
                  <a:cxn ang="0">
                    <a:pos x="4070" y="1924"/>
                  </a:cxn>
                  <a:cxn ang="0">
                    <a:pos x="4239" y="1931"/>
                  </a:cxn>
                  <a:cxn ang="0">
                    <a:pos x="4465" y="2094"/>
                  </a:cxn>
                  <a:cxn ang="0">
                    <a:pos x="4836" y="1814"/>
                  </a:cxn>
                  <a:cxn ang="0">
                    <a:pos x="5225" y="1785"/>
                  </a:cxn>
                  <a:cxn ang="0">
                    <a:pos x="5367" y="1571"/>
                  </a:cxn>
                  <a:cxn ang="0">
                    <a:pos x="5512" y="1585"/>
                  </a:cxn>
                </a:cxnLst>
                <a:rect l="0" t="0" r="r" b="b"/>
                <a:pathLst>
                  <a:path w="5512" h="2760">
                    <a:moveTo>
                      <a:pt x="240" y="0"/>
                    </a:moveTo>
                    <a:lnTo>
                      <a:pt x="0" y="336"/>
                    </a:lnTo>
                    <a:lnTo>
                      <a:pt x="82" y="821"/>
                    </a:lnTo>
                    <a:lnTo>
                      <a:pt x="243" y="873"/>
                    </a:lnTo>
                    <a:lnTo>
                      <a:pt x="473" y="1087"/>
                    </a:lnTo>
                    <a:lnTo>
                      <a:pt x="557" y="1441"/>
                    </a:lnTo>
                    <a:lnTo>
                      <a:pt x="839" y="1499"/>
                    </a:lnTo>
                    <a:lnTo>
                      <a:pt x="1258" y="1349"/>
                    </a:lnTo>
                    <a:lnTo>
                      <a:pt x="1307" y="1493"/>
                    </a:lnTo>
                    <a:lnTo>
                      <a:pt x="1621" y="1513"/>
                    </a:lnTo>
                    <a:lnTo>
                      <a:pt x="1862" y="1865"/>
                    </a:lnTo>
                    <a:lnTo>
                      <a:pt x="1668" y="2166"/>
                    </a:lnTo>
                    <a:lnTo>
                      <a:pt x="1308" y="2217"/>
                    </a:lnTo>
                    <a:lnTo>
                      <a:pt x="992" y="2172"/>
                    </a:lnTo>
                    <a:lnTo>
                      <a:pt x="903" y="2244"/>
                    </a:lnTo>
                    <a:lnTo>
                      <a:pt x="1008" y="2415"/>
                    </a:lnTo>
                    <a:lnTo>
                      <a:pt x="992" y="2538"/>
                    </a:lnTo>
                    <a:lnTo>
                      <a:pt x="1137" y="2760"/>
                    </a:lnTo>
                    <a:lnTo>
                      <a:pt x="1661" y="2623"/>
                    </a:lnTo>
                    <a:lnTo>
                      <a:pt x="1725" y="2492"/>
                    </a:lnTo>
                    <a:lnTo>
                      <a:pt x="1895" y="2551"/>
                    </a:lnTo>
                    <a:lnTo>
                      <a:pt x="2338" y="2448"/>
                    </a:lnTo>
                    <a:lnTo>
                      <a:pt x="2443" y="2714"/>
                    </a:lnTo>
                    <a:lnTo>
                      <a:pt x="2870" y="2541"/>
                    </a:lnTo>
                    <a:lnTo>
                      <a:pt x="3264" y="2591"/>
                    </a:lnTo>
                    <a:lnTo>
                      <a:pt x="3522" y="2427"/>
                    </a:lnTo>
                    <a:lnTo>
                      <a:pt x="3594" y="2081"/>
                    </a:lnTo>
                    <a:lnTo>
                      <a:pt x="4013" y="2087"/>
                    </a:lnTo>
                    <a:lnTo>
                      <a:pt x="4070" y="1924"/>
                    </a:lnTo>
                    <a:lnTo>
                      <a:pt x="4239" y="1931"/>
                    </a:lnTo>
                    <a:lnTo>
                      <a:pt x="4465" y="2094"/>
                    </a:lnTo>
                    <a:lnTo>
                      <a:pt x="4836" y="1814"/>
                    </a:lnTo>
                    <a:lnTo>
                      <a:pt x="5225" y="1785"/>
                    </a:lnTo>
                    <a:lnTo>
                      <a:pt x="5367" y="1571"/>
                    </a:lnTo>
                    <a:lnTo>
                      <a:pt x="5512" y="1585"/>
                    </a:lnTo>
                  </a:path>
                </a:pathLst>
              </a:custGeom>
              <a:noFill/>
              <a:ln w="1524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46" name="Freeform 8"/>
              <p:cNvSpPr>
                <a:spLocks/>
              </p:cNvSpPr>
              <p:nvPr userDrawn="1"/>
            </p:nvSpPr>
            <p:spPr bwMode="hidden">
              <a:xfrm>
                <a:off x="4840" y="984"/>
                <a:ext cx="790" cy="1189"/>
              </a:xfrm>
              <a:custGeom>
                <a:avLst/>
                <a:gdLst/>
                <a:ahLst/>
                <a:cxnLst>
                  <a:cxn ang="0">
                    <a:pos x="139" y="0"/>
                  </a:cxn>
                  <a:cxn ang="0">
                    <a:pos x="210" y="233"/>
                  </a:cxn>
                  <a:cxn ang="0">
                    <a:pos x="159" y="643"/>
                  </a:cxn>
                  <a:cxn ang="0">
                    <a:pos x="454" y="771"/>
                  </a:cxn>
                  <a:cxn ang="0">
                    <a:pos x="605" y="1046"/>
                  </a:cxn>
                  <a:cxn ang="0">
                    <a:pos x="790" y="1189"/>
                  </a:cxn>
                  <a:cxn ang="0">
                    <a:pos x="540" y="1111"/>
                  </a:cxn>
                  <a:cxn ang="0">
                    <a:pos x="363" y="883"/>
                  </a:cxn>
                  <a:cxn ang="0">
                    <a:pos x="139" y="852"/>
                  </a:cxn>
                  <a:cxn ang="0">
                    <a:pos x="0" y="499"/>
                  </a:cxn>
                  <a:cxn ang="0">
                    <a:pos x="48" y="209"/>
                  </a:cxn>
                </a:cxnLst>
                <a:rect l="0" t="0" r="r" b="b"/>
                <a:pathLst>
                  <a:path w="790" h="1189">
                    <a:moveTo>
                      <a:pt x="139" y="0"/>
                    </a:moveTo>
                    <a:lnTo>
                      <a:pt x="210" y="233"/>
                    </a:lnTo>
                    <a:lnTo>
                      <a:pt x="159" y="643"/>
                    </a:lnTo>
                    <a:lnTo>
                      <a:pt x="454" y="771"/>
                    </a:lnTo>
                    <a:lnTo>
                      <a:pt x="605" y="1046"/>
                    </a:lnTo>
                    <a:lnTo>
                      <a:pt x="790" y="1189"/>
                    </a:lnTo>
                    <a:lnTo>
                      <a:pt x="540" y="1111"/>
                    </a:lnTo>
                    <a:lnTo>
                      <a:pt x="363" y="883"/>
                    </a:lnTo>
                    <a:lnTo>
                      <a:pt x="139" y="852"/>
                    </a:lnTo>
                    <a:lnTo>
                      <a:pt x="0" y="499"/>
                    </a:lnTo>
                    <a:lnTo>
                      <a:pt x="48" y="209"/>
                    </a:lnTo>
                  </a:path>
                </a:pathLst>
              </a:custGeom>
              <a:noFill/>
              <a:ln w="1524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47" name="Freeform 9"/>
              <p:cNvSpPr>
                <a:spLocks/>
              </p:cNvSpPr>
              <p:nvPr userDrawn="1"/>
            </p:nvSpPr>
            <p:spPr bwMode="hidden">
              <a:xfrm>
                <a:off x="5173" y="896"/>
                <a:ext cx="579" cy="111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28" y="328"/>
                  </a:cxn>
                  <a:cxn ang="0">
                    <a:pos x="9" y="659"/>
                  </a:cxn>
                  <a:cxn ang="0">
                    <a:pos x="40" y="763"/>
                  </a:cxn>
                  <a:cxn ang="0">
                    <a:pos x="234" y="739"/>
                  </a:cxn>
                  <a:cxn ang="0">
                    <a:pos x="344" y="1055"/>
                  </a:cxn>
                  <a:cxn ang="0">
                    <a:pos x="579" y="1117"/>
                  </a:cxn>
                </a:cxnLst>
                <a:rect l="0" t="0" r="r" b="b"/>
                <a:pathLst>
                  <a:path w="579" h="1117">
                    <a:moveTo>
                      <a:pt x="0" y="0"/>
                    </a:moveTo>
                    <a:lnTo>
                      <a:pt x="128" y="328"/>
                    </a:lnTo>
                    <a:lnTo>
                      <a:pt x="9" y="659"/>
                    </a:lnTo>
                    <a:lnTo>
                      <a:pt x="40" y="763"/>
                    </a:lnTo>
                    <a:lnTo>
                      <a:pt x="234" y="739"/>
                    </a:lnTo>
                    <a:lnTo>
                      <a:pt x="344" y="1055"/>
                    </a:lnTo>
                    <a:lnTo>
                      <a:pt x="579" y="1117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48" name="Freeform 10"/>
              <p:cNvSpPr>
                <a:spLocks/>
              </p:cNvSpPr>
              <p:nvPr userDrawn="1"/>
            </p:nvSpPr>
            <p:spPr bwMode="hidden">
              <a:xfrm>
                <a:off x="3291" y="968"/>
                <a:ext cx="2471" cy="2396"/>
              </a:xfrm>
              <a:custGeom>
                <a:avLst/>
                <a:gdLst/>
                <a:ahLst/>
                <a:cxnLst>
                  <a:cxn ang="0">
                    <a:pos x="1118" y="0"/>
                  </a:cxn>
                  <a:cxn ang="0">
                    <a:pos x="1179" y="225"/>
                  </a:cxn>
                  <a:cxn ang="0">
                    <a:pos x="1393" y="339"/>
                  </a:cxn>
                  <a:cxn ang="0">
                    <a:pos x="1404" y="548"/>
                  </a:cxn>
                  <a:cxn ang="0">
                    <a:pos x="1342" y="732"/>
                  </a:cxn>
                  <a:cxn ang="0">
                    <a:pos x="1434" y="925"/>
                  </a:cxn>
                  <a:cxn ang="0">
                    <a:pos x="1455" y="1109"/>
                  </a:cxn>
                  <a:cxn ang="0">
                    <a:pos x="1311" y="1142"/>
                  </a:cxn>
                  <a:cxn ang="0">
                    <a:pos x="926" y="1384"/>
                  </a:cxn>
                  <a:cxn ang="0">
                    <a:pos x="975" y="1456"/>
                  </a:cxn>
                  <a:cxn ang="0">
                    <a:pos x="956" y="1624"/>
                  </a:cxn>
                  <a:cxn ang="0">
                    <a:pos x="782" y="1817"/>
                  </a:cxn>
                  <a:cxn ang="0">
                    <a:pos x="539" y="1978"/>
                  </a:cxn>
                  <a:cxn ang="0">
                    <a:pos x="152" y="2026"/>
                  </a:cxn>
                  <a:cxn ang="0">
                    <a:pos x="19" y="2251"/>
                  </a:cxn>
                  <a:cxn ang="0">
                    <a:pos x="0" y="2396"/>
                  </a:cxn>
                  <a:cxn ang="0">
                    <a:pos x="213" y="2179"/>
                  </a:cxn>
                  <a:cxn ang="0">
                    <a:pos x="629" y="2090"/>
                  </a:cxn>
                  <a:cxn ang="0">
                    <a:pos x="894" y="1906"/>
                  </a:cxn>
                  <a:cxn ang="0">
                    <a:pos x="1230" y="1986"/>
                  </a:cxn>
                  <a:cxn ang="0">
                    <a:pos x="1668" y="1906"/>
                  </a:cxn>
                  <a:cxn ang="0">
                    <a:pos x="1983" y="1745"/>
                  </a:cxn>
                  <a:cxn ang="0">
                    <a:pos x="2014" y="1600"/>
                  </a:cxn>
                  <a:cxn ang="0">
                    <a:pos x="2237" y="1496"/>
                  </a:cxn>
                  <a:cxn ang="0">
                    <a:pos x="2359" y="1552"/>
                  </a:cxn>
                  <a:cxn ang="0">
                    <a:pos x="2471" y="1479"/>
                  </a:cxn>
                </a:cxnLst>
                <a:rect l="0" t="0" r="r" b="b"/>
                <a:pathLst>
                  <a:path w="2471" h="2396">
                    <a:moveTo>
                      <a:pt x="1118" y="0"/>
                    </a:moveTo>
                    <a:lnTo>
                      <a:pt x="1179" y="225"/>
                    </a:lnTo>
                    <a:lnTo>
                      <a:pt x="1393" y="339"/>
                    </a:lnTo>
                    <a:lnTo>
                      <a:pt x="1404" y="548"/>
                    </a:lnTo>
                    <a:lnTo>
                      <a:pt x="1342" y="732"/>
                    </a:lnTo>
                    <a:lnTo>
                      <a:pt x="1434" y="925"/>
                    </a:lnTo>
                    <a:lnTo>
                      <a:pt x="1455" y="1109"/>
                    </a:lnTo>
                    <a:lnTo>
                      <a:pt x="1311" y="1142"/>
                    </a:lnTo>
                    <a:lnTo>
                      <a:pt x="926" y="1384"/>
                    </a:lnTo>
                    <a:lnTo>
                      <a:pt x="975" y="1456"/>
                    </a:lnTo>
                    <a:lnTo>
                      <a:pt x="956" y="1624"/>
                    </a:lnTo>
                    <a:lnTo>
                      <a:pt x="782" y="1817"/>
                    </a:lnTo>
                    <a:lnTo>
                      <a:pt x="539" y="1978"/>
                    </a:lnTo>
                    <a:lnTo>
                      <a:pt x="152" y="2026"/>
                    </a:lnTo>
                    <a:lnTo>
                      <a:pt x="19" y="2251"/>
                    </a:lnTo>
                    <a:lnTo>
                      <a:pt x="0" y="2396"/>
                    </a:lnTo>
                    <a:lnTo>
                      <a:pt x="213" y="2179"/>
                    </a:lnTo>
                    <a:lnTo>
                      <a:pt x="629" y="2090"/>
                    </a:lnTo>
                    <a:lnTo>
                      <a:pt x="894" y="1906"/>
                    </a:lnTo>
                    <a:lnTo>
                      <a:pt x="1230" y="1986"/>
                    </a:lnTo>
                    <a:lnTo>
                      <a:pt x="1668" y="1906"/>
                    </a:lnTo>
                    <a:lnTo>
                      <a:pt x="1983" y="1745"/>
                    </a:lnTo>
                    <a:lnTo>
                      <a:pt x="2014" y="1600"/>
                    </a:lnTo>
                    <a:lnTo>
                      <a:pt x="2237" y="1496"/>
                    </a:lnTo>
                    <a:lnTo>
                      <a:pt x="2359" y="1552"/>
                    </a:lnTo>
                    <a:lnTo>
                      <a:pt x="2471" y="1479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49" name="Freeform 11"/>
              <p:cNvSpPr>
                <a:spLocks/>
              </p:cNvSpPr>
              <p:nvPr userDrawn="1"/>
            </p:nvSpPr>
            <p:spPr bwMode="hidden">
              <a:xfrm>
                <a:off x="2366" y="1067"/>
                <a:ext cx="1399" cy="1349"/>
              </a:xfrm>
              <a:custGeom>
                <a:avLst/>
                <a:gdLst/>
                <a:ahLst/>
                <a:cxnLst>
                  <a:cxn ang="0">
                    <a:pos x="620" y="155"/>
                  </a:cxn>
                  <a:cxn ang="0">
                    <a:pos x="421" y="155"/>
                  </a:cxn>
                  <a:cxn ang="0">
                    <a:pos x="205" y="507"/>
                  </a:cxn>
                  <a:cxn ang="0">
                    <a:pos x="0" y="673"/>
                  </a:cxn>
                  <a:cxn ang="0">
                    <a:pos x="487" y="783"/>
                  </a:cxn>
                  <a:cxn ang="0">
                    <a:pos x="425" y="1009"/>
                  </a:cxn>
                  <a:cxn ang="0">
                    <a:pos x="617" y="1086"/>
                  </a:cxn>
                  <a:cxn ang="0">
                    <a:pos x="498" y="1349"/>
                  </a:cxn>
                  <a:cxn ang="0">
                    <a:pos x="961" y="1035"/>
                  </a:cxn>
                  <a:cxn ang="0">
                    <a:pos x="926" y="776"/>
                  </a:cxn>
                  <a:cxn ang="0">
                    <a:pos x="1181" y="749"/>
                  </a:cxn>
                  <a:cxn ang="0">
                    <a:pos x="1399" y="601"/>
                  </a:cxn>
                  <a:cxn ang="0">
                    <a:pos x="1315" y="416"/>
                  </a:cxn>
                  <a:cxn ang="0">
                    <a:pos x="1341" y="196"/>
                  </a:cxn>
                  <a:cxn ang="0">
                    <a:pos x="1171" y="164"/>
                  </a:cxn>
                  <a:cxn ang="0">
                    <a:pos x="928" y="0"/>
                  </a:cxn>
                  <a:cxn ang="0">
                    <a:pos x="620" y="155"/>
                  </a:cxn>
                </a:cxnLst>
                <a:rect l="0" t="0" r="r" b="b"/>
                <a:pathLst>
                  <a:path w="1399" h="1349">
                    <a:moveTo>
                      <a:pt x="620" y="155"/>
                    </a:moveTo>
                    <a:lnTo>
                      <a:pt x="421" y="155"/>
                    </a:lnTo>
                    <a:lnTo>
                      <a:pt x="205" y="507"/>
                    </a:lnTo>
                    <a:lnTo>
                      <a:pt x="0" y="673"/>
                    </a:lnTo>
                    <a:lnTo>
                      <a:pt x="487" y="783"/>
                    </a:lnTo>
                    <a:lnTo>
                      <a:pt x="425" y="1009"/>
                    </a:lnTo>
                    <a:lnTo>
                      <a:pt x="617" y="1086"/>
                    </a:lnTo>
                    <a:lnTo>
                      <a:pt x="498" y="1349"/>
                    </a:lnTo>
                    <a:lnTo>
                      <a:pt x="961" y="1035"/>
                    </a:lnTo>
                    <a:lnTo>
                      <a:pt x="926" y="776"/>
                    </a:lnTo>
                    <a:lnTo>
                      <a:pt x="1181" y="749"/>
                    </a:lnTo>
                    <a:lnTo>
                      <a:pt x="1399" y="601"/>
                    </a:lnTo>
                    <a:lnTo>
                      <a:pt x="1315" y="416"/>
                    </a:lnTo>
                    <a:lnTo>
                      <a:pt x="1341" y="196"/>
                    </a:lnTo>
                    <a:lnTo>
                      <a:pt x="1171" y="164"/>
                    </a:lnTo>
                    <a:lnTo>
                      <a:pt x="928" y="0"/>
                    </a:lnTo>
                    <a:lnTo>
                      <a:pt x="620" y="155"/>
                    </a:lnTo>
                    <a:close/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50" name="Freeform 12"/>
              <p:cNvSpPr>
                <a:spLocks/>
              </p:cNvSpPr>
              <p:nvPr userDrawn="1"/>
            </p:nvSpPr>
            <p:spPr bwMode="hidden">
              <a:xfrm>
                <a:off x="4275" y="2031"/>
                <a:ext cx="1256" cy="810"/>
              </a:xfrm>
              <a:custGeom>
                <a:avLst/>
                <a:gdLst/>
                <a:ahLst/>
                <a:cxnLst>
                  <a:cxn ang="0">
                    <a:pos x="719" y="183"/>
                  </a:cxn>
                  <a:cxn ang="0">
                    <a:pos x="760" y="33"/>
                  </a:cxn>
                  <a:cxn ang="0">
                    <a:pos x="884" y="0"/>
                  </a:cxn>
                  <a:cxn ang="0">
                    <a:pos x="983" y="78"/>
                  </a:cxn>
                  <a:cxn ang="0">
                    <a:pos x="1082" y="248"/>
                  </a:cxn>
                  <a:cxn ang="0">
                    <a:pos x="1256" y="229"/>
                  </a:cxn>
                  <a:cxn ang="0">
                    <a:pos x="1248" y="359"/>
                  </a:cxn>
                  <a:cxn ang="0">
                    <a:pos x="1016" y="431"/>
                  </a:cxn>
                  <a:cxn ang="0">
                    <a:pos x="879" y="417"/>
                  </a:cxn>
                  <a:cxn ang="0">
                    <a:pos x="719" y="481"/>
                  </a:cxn>
                  <a:cxn ang="0">
                    <a:pos x="591" y="633"/>
                  </a:cxn>
                  <a:cxn ang="0">
                    <a:pos x="423" y="537"/>
                  </a:cxn>
                  <a:cxn ang="0">
                    <a:pos x="256" y="810"/>
                  </a:cxn>
                  <a:cxn ang="0">
                    <a:pos x="66" y="764"/>
                  </a:cxn>
                  <a:cxn ang="0">
                    <a:pos x="0" y="601"/>
                  </a:cxn>
                  <a:cxn ang="0">
                    <a:pos x="157" y="483"/>
                  </a:cxn>
                  <a:cxn ang="0">
                    <a:pos x="248" y="281"/>
                  </a:cxn>
                  <a:cxn ang="0">
                    <a:pos x="438" y="150"/>
                  </a:cxn>
                  <a:cxn ang="0">
                    <a:pos x="719" y="189"/>
                  </a:cxn>
                </a:cxnLst>
                <a:rect l="0" t="0" r="r" b="b"/>
                <a:pathLst>
                  <a:path w="1256" h="810">
                    <a:moveTo>
                      <a:pt x="719" y="183"/>
                    </a:moveTo>
                    <a:lnTo>
                      <a:pt x="760" y="33"/>
                    </a:lnTo>
                    <a:lnTo>
                      <a:pt x="884" y="0"/>
                    </a:lnTo>
                    <a:lnTo>
                      <a:pt x="983" y="78"/>
                    </a:lnTo>
                    <a:lnTo>
                      <a:pt x="1082" y="248"/>
                    </a:lnTo>
                    <a:lnTo>
                      <a:pt x="1256" y="229"/>
                    </a:lnTo>
                    <a:lnTo>
                      <a:pt x="1248" y="359"/>
                    </a:lnTo>
                    <a:lnTo>
                      <a:pt x="1016" y="431"/>
                    </a:lnTo>
                    <a:lnTo>
                      <a:pt x="879" y="417"/>
                    </a:lnTo>
                    <a:lnTo>
                      <a:pt x="719" y="481"/>
                    </a:lnTo>
                    <a:lnTo>
                      <a:pt x="591" y="633"/>
                    </a:lnTo>
                    <a:lnTo>
                      <a:pt x="423" y="537"/>
                    </a:lnTo>
                    <a:lnTo>
                      <a:pt x="256" y="810"/>
                    </a:lnTo>
                    <a:lnTo>
                      <a:pt x="66" y="764"/>
                    </a:lnTo>
                    <a:lnTo>
                      <a:pt x="0" y="601"/>
                    </a:lnTo>
                    <a:lnTo>
                      <a:pt x="157" y="483"/>
                    </a:lnTo>
                    <a:lnTo>
                      <a:pt x="248" y="281"/>
                    </a:lnTo>
                    <a:lnTo>
                      <a:pt x="438" y="150"/>
                    </a:lnTo>
                    <a:lnTo>
                      <a:pt x="719" y="189"/>
                    </a:lnTo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51" name="Freeform 13"/>
              <p:cNvSpPr>
                <a:spLocks/>
              </p:cNvSpPr>
              <p:nvPr userDrawn="1"/>
            </p:nvSpPr>
            <p:spPr bwMode="hidden">
              <a:xfrm>
                <a:off x="2914" y="3476"/>
                <a:ext cx="2848" cy="788"/>
              </a:xfrm>
              <a:custGeom>
                <a:avLst/>
                <a:gdLst/>
                <a:ahLst/>
                <a:cxnLst>
                  <a:cxn ang="0">
                    <a:pos x="2838" y="16"/>
                  </a:cxn>
                  <a:cxn ang="0">
                    <a:pos x="2493" y="0"/>
                  </a:cxn>
                  <a:cxn ang="0">
                    <a:pos x="2278" y="81"/>
                  </a:cxn>
                  <a:cxn ang="0">
                    <a:pos x="1936" y="44"/>
                  </a:cxn>
                  <a:cxn ang="0">
                    <a:pos x="1739" y="354"/>
                  </a:cxn>
                  <a:cxn ang="0">
                    <a:pos x="1600" y="212"/>
                  </a:cxn>
                  <a:cxn ang="0">
                    <a:pos x="1352" y="308"/>
                  </a:cxn>
                  <a:cxn ang="0">
                    <a:pos x="1445" y="515"/>
                  </a:cxn>
                  <a:cxn ang="0">
                    <a:pos x="1072" y="412"/>
                  </a:cxn>
                  <a:cxn ang="0">
                    <a:pos x="888" y="540"/>
                  </a:cxn>
                  <a:cxn ang="0">
                    <a:pos x="0" y="660"/>
                  </a:cxn>
                  <a:cxn ang="0">
                    <a:pos x="288" y="788"/>
                  </a:cxn>
                  <a:cxn ang="0">
                    <a:pos x="1040" y="676"/>
                  </a:cxn>
                  <a:cxn ang="0">
                    <a:pos x="1272" y="748"/>
                  </a:cxn>
                  <a:cxn ang="0">
                    <a:pos x="2096" y="691"/>
                  </a:cxn>
                  <a:cxn ang="0">
                    <a:pos x="2320" y="748"/>
                  </a:cxn>
                  <a:cxn ang="0">
                    <a:pos x="2456" y="596"/>
                  </a:cxn>
                  <a:cxn ang="0">
                    <a:pos x="2712" y="716"/>
                  </a:cxn>
                  <a:cxn ang="0">
                    <a:pos x="2716" y="339"/>
                  </a:cxn>
                  <a:cxn ang="0">
                    <a:pos x="2848" y="258"/>
                  </a:cxn>
                </a:cxnLst>
                <a:rect l="0" t="0" r="r" b="b"/>
                <a:pathLst>
                  <a:path w="2848" h="788">
                    <a:moveTo>
                      <a:pt x="2838" y="16"/>
                    </a:moveTo>
                    <a:lnTo>
                      <a:pt x="2493" y="0"/>
                    </a:lnTo>
                    <a:lnTo>
                      <a:pt x="2278" y="81"/>
                    </a:lnTo>
                    <a:lnTo>
                      <a:pt x="1936" y="44"/>
                    </a:lnTo>
                    <a:lnTo>
                      <a:pt x="1739" y="354"/>
                    </a:lnTo>
                    <a:lnTo>
                      <a:pt x="1600" y="212"/>
                    </a:lnTo>
                    <a:lnTo>
                      <a:pt x="1352" y="308"/>
                    </a:lnTo>
                    <a:lnTo>
                      <a:pt x="1445" y="515"/>
                    </a:lnTo>
                    <a:lnTo>
                      <a:pt x="1072" y="412"/>
                    </a:lnTo>
                    <a:lnTo>
                      <a:pt x="888" y="540"/>
                    </a:lnTo>
                    <a:lnTo>
                      <a:pt x="0" y="660"/>
                    </a:lnTo>
                    <a:lnTo>
                      <a:pt x="288" y="788"/>
                    </a:lnTo>
                    <a:lnTo>
                      <a:pt x="1040" y="676"/>
                    </a:lnTo>
                    <a:lnTo>
                      <a:pt x="1272" y="748"/>
                    </a:lnTo>
                    <a:lnTo>
                      <a:pt x="2096" y="691"/>
                    </a:lnTo>
                    <a:lnTo>
                      <a:pt x="2320" y="748"/>
                    </a:lnTo>
                    <a:lnTo>
                      <a:pt x="2456" y="596"/>
                    </a:lnTo>
                    <a:lnTo>
                      <a:pt x="2712" y="716"/>
                    </a:lnTo>
                    <a:lnTo>
                      <a:pt x="2716" y="339"/>
                    </a:lnTo>
                    <a:lnTo>
                      <a:pt x="2848" y="258"/>
                    </a:lnTo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52" name="Freeform 14"/>
              <p:cNvSpPr>
                <a:spLocks/>
              </p:cNvSpPr>
              <p:nvPr userDrawn="1"/>
            </p:nvSpPr>
            <p:spPr bwMode="hidden">
              <a:xfrm>
                <a:off x="5443" y="922"/>
                <a:ext cx="319" cy="85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06" y="313"/>
                  </a:cxn>
                  <a:cxn ang="0">
                    <a:pos x="106" y="634"/>
                  </a:cxn>
                  <a:cxn ang="0">
                    <a:pos x="268" y="854"/>
                  </a:cxn>
                  <a:cxn ang="0">
                    <a:pos x="278" y="577"/>
                  </a:cxn>
                  <a:cxn ang="0">
                    <a:pos x="238" y="400"/>
                  </a:cxn>
                  <a:cxn ang="0">
                    <a:pos x="319" y="240"/>
                  </a:cxn>
                </a:cxnLst>
                <a:rect l="0" t="0" r="r" b="b"/>
                <a:pathLst>
                  <a:path w="319" h="854">
                    <a:moveTo>
                      <a:pt x="0" y="0"/>
                    </a:moveTo>
                    <a:lnTo>
                      <a:pt x="106" y="313"/>
                    </a:lnTo>
                    <a:lnTo>
                      <a:pt x="106" y="634"/>
                    </a:lnTo>
                    <a:lnTo>
                      <a:pt x="268" y="854"/>
                    </a:lnTo>
                    <a:lnTo>
                      <a:pt x="278" y="577"/>
                    </a:lnTo>
                    <a:lnTo>
                      <a:pt x="238" y="400"/>
                    </a:lnTo>
                    <a:lnTo>
                      <a:pt x="319" y="240"/>
                    </a:lnTo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53" name="Freeform 15"/>
              <p:cNvSpPr>
                <a:spLocks/>
              </p:cNvSpPr>
              <p:nvPr userDrawn="1"/>
            </p:nvSpPr>
            <p:spPr bwMode="hidden">
              <a:xfrm>
                <a:off x="4954" y="3568"/>
                <a:ext cx="646" cy="392"/>
              </a:xfrm>
              <a:custGeom>
                <a:avLst/>
                <a:gdLst/>
                <a:ahLst/>
                <a:cxnLst>
                  <a:cxn ang="0">
                    <a:pos x="504" y="0"/>
                  </a:cxn>
                  <a:cxn ang="0">
                    <a:pos x="320" y="61"/>
                  </a:cxn>
                  <a:cxn ang="0">
                    <a:pos x="238" y="109"/>
                  </a:cxn>
                  <a:cxn ang="0">
                    <a:pos x="144" y="216"/>
                  </a:cxn>
                  <a:cxn ang="0">
                    <a:pos x="0" y="392"/>
                  </a:cxn>
                  <a:cxn ang="0">
                    <a:pos x="360" y="263"/>
                  </a:cxn>
                  <a:cxn ang="0">
                    <a:pos x="432" y="182"/>
                  </a:cxn>
                  <a:cxn ang="0">
                    <a:pos x="646" y="142"/>
                  </a:cxn>
                  <a:cxn ang="0">
                    <a:pos x="504" y="0"/>
                  </a:cxn>
                </a:cxnLst>
                <a:rect l="0" t="0" r="r" b="b"/>
                <a:pathLst>
                  <a:path w="646" h="392">
                    <a:moveTo>
                      <a:pt x="504" y="0"/>
                    </a:moveTo>
                    <a:lnTo>
                      <a:pt x="320" y="61"/>
                    </a:lnTo>
                    <a:lnTo>
                      <a:pt x="238" y="109"/>
                    </a:lnTo>
                    <a:lnTo>
                      <a:pt x="144" y="216"/>
                    </a:lnTo>
                    <a:lnTo>
                      <a:pt x="0" y="392"/>
                    </a:lnTo>
                    <a:lnTo>
                      <a:pt x="360" y="263"/>
                    </a:lnTo>
                    <a:lnTo>
                      <a:pt x="432" y="182"/>
                    </a:lnTo>
                    <a:lnTo>
                      <a:pt x="646" y="142"/>
                    </a:lnTo>
                    <a:lnTo>
                      <a:pt x="504" y="0"/>
                    </a:lnTo>
                    <a:close/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54" name="Freeform 16"/>
              <p:cNvSpPr>
                <a:spLocks/>
              </p:cNvSpPr>
              <p:nvPr userDrawn="1"/>
            </p:nvSpPr>
            <p:spPr bwMode="hidden">
              <a:xfrm>
                <a:off x="50" y="2400"/>
                <a:ext cx="2736" cy="192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96" y="336"/>
                  </a:cxn>
                  <a:cxn ang="0">
                    <a:pos x="384" y="384"/>
                  </a:cxn>
                  <a:cxn ang="0">
                    <a:pos x="576" y="720"/>
                  </a:cxn>
                  <a:cxn ang="0">
                    <a:pos x="528" y="960"/>
                  </a:cxn>
                  <a:cxn ang="0">
                    <a:pos x="672" y="1104"/>
                  </a:cxn>
                  <a:cxn ang="0">
                    <a:pos x="576" y="1392"/>
                  </a:cxn>
                  <a:cxn ang="0">
                    <a:pos x="624" y="1632"/>
                  </a:cxn>
                  <a:cxn ang="0">
                    <a:pos x="1488" y="1872"/>
                  </a:cxn>
                  <a:cxn ang="0">
                    <a:pos x="1680" y="1728"/>
                  </a:cxn>
                  <a:cxn ang="0">
                    <a:pos x="2208" y="1728"/>
                  </a:cxn>
                  <a:cxn ang="0">
                    <a:pos x="2304" y="1632"/>
                  </a:cxn>
                  <a:cxn ang="0">
                    <a:pos x="2736" y="1872"/>
                  </a:cxn>
                  <a:cxn ang="0">
                    <a:pos x="2640" y="1920"/>
                  </a:cxn>
                  <a:cxn ang="0">
                    <a:pos x="2304" y="1824"/>
                  </a:cxn>
                  <a:cxn ang="0">
                    <a:pos x="2160" y="1872"/>
                  </a:cxn>
                  <a:cxn ang="0">
                    <a:pos x="1632" y="1920"/>
                  </a:cxn>
                  <a:cxn ang="0">
                    <a:pos x="1440" y="1920"/>
                  </a:cxn>
                  <a:cxn ang="0">
                    <a:pos x="480" y="1824"/>
                  </a:cxn>
                  <a:cxn ang="0">
                    <a:pos x="192" y="1872"/>
                  </a:cxn>
                  <a:cxn ang="0">
                    <a:pos x="96" y="1680"/>
                  </a:cxn>
                  <a:cxn ang="0">
                    <a:pos x="288" y="1440"/>
                  </a:cxn>
                  <a:cxn ang="0">
                    <a:pos x="336" y="1104"/>
                  </a:cxn>
                  <a:cxn ang="0">
                    <a:pos x="144" y="864"/>
                  </a:cxn>
                  <a:cxn ang="0">
                    <a:pos x="240" y="624"/>
                  </a:cxn>
                  <a:cxn ang="0">
                    <a:pos x="48" y="528"/>
                  </a:cxn>
                  <a:cxn ang="0">
                    <a:pos x="0" y="0"/>
                  </a:cxn>
                </a:cxnLst>
                <a:rect l="0" t="0" r="r" b="b"/>
                <a:pathLst>
                  <a:path w="2736" h="1920">
                    <a:moveTo>
                      <a:pt x="0" y="0"/>
                    </a:moveTo>
                    <a:lnTo>
                      <a:pt x="96" y="336"/>
                    </a:lnTo>
                    <a:lnTo>
                      <a:pt x="384" y="384"/>
                    </a:lnTo>
                    <a:lnTo>
                      <a:pt x="576" y="720"/>
                    </a:lnTo>
                    <a:lnTo>
                      <a:pt x="528" y="960"/>
                    </a:lnTo>
                    <a:lnTo>
                      <a:pt x="672" y="1104"/>
                    </a:lnTo>
                    <a:lnTo>
                      <a:pt x="576" y="1392"/>
                    </a:lnTo>
                    <a:lnTo>
                      <a:pt x="624" y="1632"/>
                    </a:lnTo>
                    <a:lnTo>
                      <a:pt x="1488" y="1872"/>
                    </a:lnTo>
                    <a:lnTo>
                      <a:pt x="1680" y="1728"/>
                    </a:lnTo>
                    <a:lnTo>
                      <a:pt x="2208" y="1728"/>
                    </a:lnTo>
                    <a:lnTo>
                      <a:pt x="2304" y="1632"/>
                    </a:lnTo>
                    <a:lnTo>
                      <a:pt x="2736" y="1872"/>
                    </a:lnTo>
                    <a:lnTo>
                      <a:pt x="2640" y="1920"/>
                    </a:lnTo>
                    <a:lnTo>
                      <a:pt x="2304" y="1824"/>
                    </a:lnTo>
                    <a:lnTo>
                      <a:pt x="2160" y="1872"/>
                    </a:lnTo>
                    <a:lnTo>
                      <a:pt x="1632" y="1920"/>
                    </a:lnTo>
                    <a:lnTo>
                      <a:pt x="1440" y="1920"/>
                    </a:lnTo>
                    <a:lnTo>
                      <a:pt x="480" y="1824"/>
                    </a:lnTo>
                    <a:lnTo>
                      <a:pt x="192" y="1872"/>
                    </a:lnTo>
                    <a:lnTo>
                      <a:pt x="96" y="1680"/>
                    </a:lnTo>
                    <a:lnTo>
                      <a:pt x="288" y="1440"/>
                    </a:lnTo>
                    <a:lnTo>
                      <a:pt x="336" y="1104"/>
                    </a:lnTo>
                    <a:lnTo>
                      <a:pt x="144" y="864"/>
                    </a:lnTo>
                    <a:lnTo>
                      <a:pt x="240" y="624"/>
                    </a:lnTo>
                    <a:lnTo>
                      <a:pt x="48" y="528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6" name="Group 17"/>
            <p:cNvGrpSpPr>
              <a:grpSpLocks/>
            </p:cNvGrpSpPr>
            <p:nvPr userDrawn="1"/>
          </p:nvGrpSpPr>
          <p:grpSpPr bwMode="auto">
            <a:xfrm>
              <a:off x="0" y="2291"/>
              <a:ext cx="1385" cy="1702"/>
              <a:chOff x="0" y="2291"/>
              <a:chExt cx="1385" cy="1702"/>
            </a:xfrm>
          </p:grpSpPr>
          <p:sp>
            <p:nvSpPr>
              <p:cNvPr id="7" name="Rectangle 18"/>
              <p:cNvSpPr>
                <a:spLocks noChangeArrowheads="1"/>
              </p:cNvSpPr>
              <p:nvPr userDrawn="1"/>
            </p:nvSpPr>
            <p:spPr bwMode="ltGray">
              <a:xfrm rot="6798887">
                <a:off x="63" y="3882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8" name="Rectangle 19"/>
              <p:cNvSpPr>
                <a:spLocks noChangeArrowheads="1"/>
              </p:cNvSpPr>
              <p:nvPr userDrawn="1"/>
            </p:nvSpPr>
            <p:spPr bwMode="ltGray">
              <a:xfrm rot="6798887">
                <a:off x="33" y="3880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9" name="Rectangle 20"/>
              <p:cNvSpPr>
                <a:spLocks noChangeArrowheads="1"/>
              </p:cNvSpPr>
              <p:nvPr userDrawn="1"/>
            </p:nvSpPr>
            <p:spPr bwMode="ltGray">
              <a:xfrm rot="6798887">
                <a:off x="7" y="3874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0" name="Rectangle 21"/>
              <p:cNvSpPr>
                <a:spLocks noChangeArrowheads="1"/>
              </p:cNvSpPr>
              <p:nvPr userDrawn="1"/>
            </p:nvSpPr>
            <p:spPr bwMode="ltGray">
              <a:xfrm rot="5999912">
                <a:off x="209" y="388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" name="Rectangle 22"/>
              <p:cNvSpPr>
                <a:spLocks noChangeArrowheads="1"/>
              </p:cNvSpPr>
              <p:nvPr userDrawn="1"/>
            </p:nvSpPr>
            <p:spPr bwMode="ltGray">
              <a:xfrm rot="5999912">
                <a:off x="183" y="3888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2" name="Rectangle 23"/>
              <p:cNvSpPr>
                <a:spLocks noChangeArrowheads="1"/>
              </p:cNvSpPr>
              <p:nvPr userDrawn="1"/>
            </p:nvSpPr>
            <p:spPr bwMode="ltGray">
              <a:xfrm rot="6250138">
                <a:off x="153" y="3888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3" name="Rectangle 24"/>
              <p:cNvSpPr>
                <a:spLocks noChangeArrowheads="1"/>
              </p:cNvSpPr>
              <p:nvPr userDrawn="1"/>
            </p:nvSpPr>
            <p:spPr bwMode="ltGray">
              <a:xfrm rot="6238076">
                <a:off x="123" y="388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4" name="Rectangle 25"/>
              <p:cNvSpPr>
                <a:spLocks noChangeArrowheads="1"/>
              </p:cNvSpPr>
              <p:nvPr userDrawn="1"/>
            </p:nvSpPr>
            <p:spPr bwMode="ltGray">
              <a:xfrm rot="5380717">
                <a:off x="363" y="3868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5" name="Rectangle 26"/>
              <p:cNvSpPr>
                <a:spLocks noChangeArrowheads="1"/>
              </p:cNvSpPr>
              <p:nvPr userDrawn="1"/>
            </p:nvSpPr>
            <p:spPr bwMode="ltGray">
              <a:xfrm rot="5380717">
                <a:off x="333" y="3872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6" name="Rectangle 27"/>
              <p:cNvSpPr>
                <a:spLocks noChangeArrowheads="1"/>
              </p:cNvSpPr>
              <p:nvPr userDrawn="1"/>
            </p:nvSpPr>
            <p:spPr bwMode="ltGray">
              <a:xfrm rot="5583200">
                <a:off x="303" y="387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7" name="Rectangle 28"/>
              <p:cNvSpPr>
                <a:spLocks noChangeArrowheads="1"/>
              </p:cNvSpPr>
              <p:nvPr userDrawn="1"/>
            </p:nvSpPr>
            <p:spPr bwMode="ltGray">
              <a:xfrm rot="5737625">
                <a:off x="271" y="3882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8" name="Rectangle 29"/>
              <p:cNvSpPr>
                <a:spLocks noChangeArrowheads="1"/>
              </p:cNvSpPr>
              <p:nvPr userDrawn="1"/>
            </p:nvSpPr>
            <p:spPr bwMode="ltGray">
              <a:xfrm rot="4715477">
                <a:off x="517" y="382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9" name="Rectangle 30"/>
              <p:cNvSpPr>
                <a:spLocks noChangeArrowheads="1"/>
              </p:cNvSpPr>
              <p:nvPr userDrawn="1"/>
            </p:nvSpPr>
            <p:spPr bwMode="ltGray">
              <a:xfrm rot="4924949">
                <a:off x="486" y="383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" name="Rectangle 31"/>
              <p:cNvSpPr>
                <a:spLocks noChangeArrowheads="1"/>
              </p:cNvSpPr>
              <p:nvPr userDrawn="1"/>
            </p:nvSpPr>
            <p:spPr bwMode="ltGray">
              <a:xfrm rot="4924949">
                <a:off x="456" y="384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1" name="Rectangle 32"/>
              <p:cNvSpPr>
                <a:spLocks noChangeArrowheads="1"/>
              </p:cNvSpPr>
              <p:nvPr userDrawn="1"/>
            </p:nvSpPr>
            <p:spPr bwMode="ltGray">
              <a:xfrm rot="5041352">
                <a:off x="427" y="3850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2" name="Rectangle 33"/>
              <p:cNvSpPr>
                <a:spLocks noChangeArrowheads="1"/>
              </p:cNvSpPr>
              <p:nvPr userDrawn="1"/>
            </p:nvSpPr>
            <p:spPr bwMode="ltGray">
              <a:xfrm rot="3816889">
                <a:off x="664" y="3762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3" name="Rectangle 34"/>
              <p:cNvSpPr>
                <a:spLocks noChangeArrowheads="1"/>
              </p:cNvSpPr>
              <p:nvPr userDrawn="1"/>
            </p:nvSpPr>
            <p:spPr bwMode="ltGray">
              <a:xfrm rot="3816889">
                <a:off x="634" y="3780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4" name="Rectangle 35"/>
              <p:cNvSpPr>
                <a:spLocks noChangeArrowheads="1"/>
              </p:cNvSpPr>
              <p:nvPr userDrawn="1"/>
            </p:nvSpPr>
            <p:spPr bwMode="ltGray">
              <a:xfrm rot="4104184">
                <a:off x="606" y="3790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5" name="Rectangle 36"/>
              <p:cNvSpPr>
                <a:spLocks noChangeArrowheads="1"/>
              </p:cNvSpPr>
              <p:nvPr userDrawn="1"/>
            </p:nvSpPr>
            <p:spPr bwMode="ltGray">
              <a:xfrm rot="4325343">
                <a:off x="575" y="380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6" name="Rectangle 37"/>
              <p:cNvSpPr>
                <a:spLocks noChangeArrowheads="1"/>
              </p:cNvSpPr>
              <p:nvPr userDrawn="1"/>
            </p:nvSpPr>
            <p:spPr bwMode="ltGray">
              <a:xfrm rot="3368036">
                <a:off x="800" y="3682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7" name="Rectangle 38"/>
              <p:cNvSpPr>
                <a:spLocks noChangeArrowheads="1"/>
              </p:cNvSpPr>
              <p:nvPr userDrawn="1"/>
            </p:nvSpPr>
            <p:spPr bwMode="ltGray">
              <a:xfrm rot="3368036">
                <a:off x="772" y="369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8" name="Rectangle 39"/>
              <p:cNvSpPr>
                <a:spLocks noChangeArrowheads="1"/>
              </p:cNvSpPr>
              <p:nvPr userDrawn="1"/>
            </p:nvSpPr>
            <p:spPr bwMode="ltGray">
              <a:xfrm rot="3368036">
                <a:off x="746" y="3716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9" name="Rectangle 40"/>
              <p:cNvSpPr>
                <a:spLocks noChangeArrowheads="1"/>
              </p:cNvSpPr>
              <p:nvPr userDrawn="1"/>
            </p:nvSpPr>
            <p:spPr bwMode="ltGray">
              <a:xfrm rot="3816889">
                <a:off x="717" y="373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0" name="Rectangle 41"/>
              <p:cNvSpPr>
                <a:spLocks noChangeArrowheads="1"/>
              </p:cNvSpPr>
              <p:nvPr userDrawn="1"/>
            </p:nvSpPr>
            <p:spPr bwMode="ltGray">
              <a:xfrm rot="2302266">
                <a:off x="923" y="3587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1" name="Rectangle 42"/>
              <p:cNvSpPr>
                <a:spLocks noChangeArrowheads="1"/>
              </p:cNvSpPr>
              <p:nvPr userDrawn="1"/>
            </p:nvSpPr>
            <p:spPr bwMode="ltGray">
              <a:xfrm rot="2302266">
                <a:off x="899" y="360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2" name="Rectangle 43"/>
              <p:cNvSpPr>
                <a:spLocks noChangeArrowheads="1"/>
              </p:cNvSpPr>
              <p:nvPr userDrawn="1"/>
            </p:nvSpPr>
            <p:spPr bwMode="ltGray">
              <a:xfrm rot="2707562">
                <a:off x="876" y="362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3" name="Rectangle 44"/>
              <p:cNvSpPr>
                <a:spLocks noChangeArrowheads="1"/>
              </p:cNvSpPr>
              <p:nvPr userDrawn="1"/>
            </p:nvSpPr>
            <p:spPr bwMode="ltGray">
              <a:xfrm rot="2707562">
                <a:off x="850" y="364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4" name="Rectangle 45"/>
              <p:cNvSpPr>
                <a:spLocks noChangeArrowheads="1"/>
              </p:cNvSpPr>
              <p:nvPr userDrawn="1"/>
            </p:nvSpPr>
            <p:spPr bwMode="ltGray">
              <a:xfrm rot="1525830">
                <a:off x="1027" y="3473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5" name="Rectangle 46"/>
              <p:cNvSpPr>
                <a:spLocks noChangeArrowheads="1"/>
              </p:cNvSpPr>
              <p:nvPr userDrawn="1"/>
            </p:nvSpPr>
            <p:spPr bwMode="ltGray">
              <a:xfrm rot="1525830">
                <a:off x="1009" y="3497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6" name="Rectangle 47"/>
              <p:cNvSpPr>
                <a:spLocks noChangeArrowheads="1"/>
              </p:cNvSpPr>
              <p:nvPr userDrawn="1"/>
            </p:nvSpPr>
            <p:spPr bwMode="ltGray">
              <a:xfrm rot="1788117">
                <a:off x="990" y="3519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7" name="Rectangle 48"/>
              <p:cNvSpPr>
                <a:spLocks noChangeArrowheads="1"/>
              </p:cNvSpPr>
              <p:nvPr userDrawn="1"/>
            </p:nvSpPr>
            <p:spPr bwMode="ltGray">
              <a:xfrm rot="1788117">
                <a:off x="969" y="354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8" name="Rectangle 49"/>
              <p:cNvSpPr>
                <a:spLocks noChangeArrowheads="1"/>
              </p:cNvSpPr>
              <p:nvPr userDrawn="1"/>
            </p:nvSpPr>
            <p:spPr bwMode="ltGray">
              <a:xfrm rot="841630">
                <a:off x="1113" y="3355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9" name="Rectangle 50"/>
              <p:cNvSpPr>
                <a:spLocks noChangeArrowheads="1"/>
              </p:cNvSpPr>
              <p:nvPr userDrawn="1"/>
            </p:nvSpPr>
            <p:spPr bwMode="ltGray">
              <a:xfrm rot="841630">
                <a:off x="1100" y="3378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40" name="Rectangle 51"/>
              <p:cNvSpPr>
                <a:spLocks noChangeArrowheads="1"/>
              </p:cNvSpPr>
              <p:nvPr userDrawn="1"/>
            </p:nvSpPr>
            <p:spPr bwMode="ltGray">
              <a:xfrm rot="1308689">
                <a:off x="1086" y="340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41" name="Rectangle 52"/>
              <p:cNvSpPr>
                <a:spLocks noChangeArrowheads="1"/>
              </p:cNvSpPr>
              <p:nvPr userDrawn="1"/>
            </p:nvSpPr>
            <p:spPr bwMode="ltGray">
              <a:xfrm rot="1308689">
                <a:off x="1064" y="3425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42" name="Rectangle 53"/>
              <p:cNvSpPr>
                <a:spLocks noChangeArrowheads="1"/>
              </p:cNvSpPr>
              <p:nvPr userDrawn="1"/>
            </p:nvSpPr>
            <p:spPr bwMode="ltGray">
              <a:xfrm rot="469913">
                <a:off x="1172" y="3225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43" name="Rectangle 54"/>
              <p:cNvSpPr>
                <a:spLocks noChangeArrowheads="1"/>
              </p:cNvSpPr>
              <p:nvPr userDrawn="1"/>
            </p:nvSpPr>
            <p:spPr bwMode="ltGray">
              <a:xfrm rot="559869">
                <a:off x="1162" y="3250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44" name="Rectangle 55"/>
              <p:cNvSpPr>
                <a:spLocks noChangeArrowheads="1"/>
              </p:cNvSpPr>
              <p:nvPr userDrawn="1"/>
            </p:nvSpPr>
            <p:spPr bwMode="ltGray">
              <a:xfrm rot="734079">
                <a:off x="1154" y="3276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45" name="Rectangle 56"/>
              <p:cNvSpPr>
                <a:spLocks noChangeArrowheads="1"/>
              </p:cNvSpPr>
              <p:nvPr userDrawn="1"/>
            </p:nvSpPr>
            <p:spPr bwMode="ltGray">
              <a:xfrm rot="734079">
                <a:off x="1141" y="3304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46" name="Rectangle 57"/>
              <p:cNvSpPr>
                <a:spLocks noChangeArrowheads="1"/>
              </p:cNvSpPr>
              <p:nvPr userDrawn="1"/>
            </p:nvSpPr>
            <p:spPr bwMode="ltGray">
              <a:xfrm rot="-293905">
                <a:off x="1211" y="3096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47" name="Rectangle 58"/>
              <p:cNvSpPr>
                <a:spLocks noChangeArrowheads="1"/>
              </p:cNvSpPr>
              <p:nvPr userDrawn="1"/>
            </p:nvSpPr>
            <p:spPr bwMode="ltGray">
              <a:xfrm rot="-8">
                <a:off x="1201" y="3122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48" name="Rectangle 59"/>
              <p:cNvSpPr>
                <a:spLocks noChangeArrowheads="1"/>
              </p:cNvSpPr>
              <p:nvPr userDrawn="1"/>
            </p:nvSpPr>
            <p:spPr bwMode="ltGray">
              <a:xfrm rot="-8">
                <a:off x="1200" y="3147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49" name="Rectangle 60"/>
              <p:cNvSpPr>
                <a:spLocks noChangeArrowheads="1"/>
              </p:cNvSpPr>
              <p:nvPr userDrawn="1"/>
            </p:nvSpPr>
            <p:spPr bwMode="ltGray">
              <a:xfrm rot="214188">
                <a:off x="1189" y="3173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50" name="Rectangle 61"/>
              <p:cNvSpPr>
                <a:spLocks noChangeArrowheads="1"/>
              </p:cNvSpPr>
              <p:nvPr userDrawn="1"/>
            </p:nvSpPr>
            <p:spPr bwMode="ltGray">
              <a:xfrm rot="-682388">
                <a:off x="1219" y="296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51" name="Rectangle 62"/>
              <p:cNvSpPr>
                <a:spLocks noChangeArrowheads="1"/>
              </p:cNvSpPr>
              <p:nvPr userDrawn="1"/>
            </p:nvSpPr>
            <p:spPr bwMode="ltGray">
              <a:xfrm rot="-480400">
                <a:off x="1220" y="2991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52" name="Rectangle 63"/>
              <p:cNvSpPr>
                <a:spLocks noChangeArrowheads="1"/>
              </p:cNvSpPr>
              <p:nvPr userDrawn="1"/>
            </p:nvSpPr>
            <p:spPr bwMode="ltGray">
              <a:xfrm rot="-480400">
                <a:off x="1220" y="301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53" name="Rectangle 64"/>
              <p:cNvSpPr>
                <a:spLocks noChangeArrowheads="1"/>
              </p:cNvSpPr>
              <p:nvPr userDrawn="1"/>
            </p:nvSpPr>
            <p:spPr bwMode="ltGray">
              <a:xfrm rot="-270546">
                <a:off x="1219" y="3041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54" name="Rectangle 65"/>
              <p:cNvSpPr>
                <a:spLocks noChangeArrowheads="1"/>
              </p:cNvSpPr>
              <p:nvPr userDrawn="1"/>
            </p:nvSpPr>
            <p:spPr bwMode="ltGray">
              <a:xfrm rot="-1132286">
                <a:off x="1207" y="2843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55" name="Rectangle 66"/>
              <p:cNvSpPr>
                <a:spLocks noChangeArrowheads="1"/>
              </p:cNvSpPr>
              <p:nvPr userDrawn="1"/>
            </p:nvSpPr>
            <p:spPr bwMode="ltGray">
              <a:xfrm rot="-969272">
                <a:off x="1213" y="2864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56" name="Rectangle 67"/>
              <p:cNvSpPr>
                <a:spLocks noChangeArrowheads="1"/>
              </p:cNvSpPr>
              <p:nvPr userDrawn="1"/>
            </p:nvSpPr>
            <p:spPr bwMode="ltGray">
              <a:xfrm rot="-969272">
                <a:off x="1216" y="2888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57" name="Rectangle 68"/>
              <p:cNvSpPr>
                <a:spLocks noChangeArrowheads="1"/>
              </p:cNvSpPr>
              <p:nvPr userDrawn="1"/>
            </p:nvSpPr>
            <p:spPr bwMode="ltGray">
              <a:xfrm rot="-806259">
                <a:off x="1219" y="291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58" name="Rectangle 69"/>
              <p:cNvSpPr>
                <a:spLocks noChangeArrowheads="1"/>
              </p:cNvSpPr>
              <p:nvPr userDrawn="1"/>
            </p:nvSpPr>
            <p:spPr bwMode="ltGray">
              <a:xfrm rot="-1543941">
                <a:off x="1165" y="272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59" name="Rectangle 70"/>
              <p:cNvSpPr>
                <a:spLocks noChangeArrowheads="1"/>
              </p:cNvSpPr>
              <p:nvPr userDrawn="1"/>
            </p:nvSpPr>
            <p:spPr bwMode="ltGray">
              <a:xfrm rot="-1341953">
                <a:off x="1176" y="2752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60" name="Rectangle 71"/>
              <p:cNvSpPr>
                <a:spLocks noChangeArrowheads="1"/>
              </p:cNvSpPr>
              <p:nvPr userDrawn="1"/>
            </p:nvSpPr>
            <p:spPr bwMode="ltGray">
              <a:xfrm rot="-1341953">
                <a:off x="1184" y="277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61" name="Rectangle 72"/>
              <p:cNvSpPr>
                <a:spLocks noChangeArrowheads="1"/>
              </p:cNvSpPr>
              <p:nvPr userDrawn="1"/>
            </p:nvSpPr>
            <p:spPr bwMode="ltGray">
              <a:xfrm rot="-1341953">
                <a:off x="1194" y="279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62" name="Rectangle 73"/>
              <p:cNvSpPr>
                <a:spLocks noChangeArrowheads="1"/>
              </p:cNvSpPr>
              <p:nvPr userDrawn="1"/>
            </p:nvSpPr>
            <p:spPr bwMode="ltGray">
              <a:xfrm rot="-1928746">
                <a:off x="1101" y="2628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63" name="Rectangle 74"/>
              <p:cNvSpPr>
                <a:spLocks noChangeArrowheads="1"/>
              </p:cNvSpPr>
              <p:nvPr userDrawn="1"/>
            </p:nvSpPr>
            <p:spPr bwMode="ltGray">
              <a:xfrm rot="-1844175">
                <a:off x="1114" y="264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64" name="Rectangle 75"/>
              <p:cNvSpPr>
                <a:spLocks noChangeArrowheads="1"/>
              </p:cNvSpPr>
              <p:nvPr userDrawn="1"/>
            </p:nvSpPr>
            <p:spPr bwMode="ltGray">
              <a:xfrm rot="-1752383">
                <a:off x="1129" y="266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65" name="Rectangle 76"/>
              <p:cNvSpPr>
                <a:spLocks noChangeArrowheads="1"/>
              </p:cNvSpPr>
              <p:nvPr userDrawn="1"/>
            </p:nvSpPr>
            <p:spPr bwMode="ltGray">
              <a:xfrm rot="-1752383">
                <a:off x="1142" y="2684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66" name="Rectangle 77"/>
              <p:cNvSpPr>
                <a:spLocks noChangeArrowheads="1"/>
              </p:cNvSpPr>
              <p:nvPr userDrawn="1"/>
            </p:nvSpPr>
            <p:spPr bwMode="ltGray">
              <a:xfrm rot="-2466736">
                <a:off x="1014" y="2538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67" name="Rectangle 78"/>
              <p:cNvSpPr>
                <a:spLocks noChangeArrowheads="1"/>
              </p:cNvSpPr>
              <p:nvPr userDrawn="1"/>
            </p:nvSpPr>
            <p:spPr bwMode="ltGray">
              <a:xfrm rot="-2466736">
                <a:off x="1035" y="255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68" name="Rectangle 79"/>
              <p:cNvSpPr>
                <a:spLocks noChangeArrowheads="1"/>
              </p:cNvSpPr>
              <p:nvPr userDrawn="1"/>
            </p:nvSpPr>
            <p:spPr bwMode="ltGray">
              <a:xfrm rot="-2466736">
                <a:off x="1050" y="2574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69" name="Rectangle 80"/>
              <p:cNvSpPr>
                <a:spLocks noChangeArrowheads="1"/>
              </p:cNvSpPr>
              <p:nvPr userDrawn="1"/>
            </p:nvSpPr>
            <p:spPr bwMode="ltGray">
              <a:xfrm rot="-2342866">
                <a:off x="1068" y="2590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70" name="Freeform 81"/>
              <p:cNvSpPr>
                <a:spLocks/>
              </p:cNvSpPr>
              <p:nvPr userDrawn="1"/>
            </p:nvSpPr>
            <p:spPr bwMode="ltGray">
              <a:xfrm>
                <a:off x="486" y="2563"/>
                <a:ext cx="180" cy="151"/>
              </a:xfrm>
              <a:custGeom>
                <a:avLst/>
                <a:gdLst/>
                <a:ahLst/>
                <a:cxnLst>
                  <a:cxn ang="0">
                    <a:pos x="0" y="144"/>
                  </a:cxn>
                  <a:cxn ang="0">
                    <a:pos x="28" y="147"/>
                  </a:cxn>
                  <a:cxn ang="0">
                    <a:pos x="64" y="46"/>
                  </a:cxn>
                  <a:cxn ang="0">
                    <a:pos x="94" y="151"/>
                  </a:cxn>
                  <a:cxn ang="0">
                    <a:pos x="129" y="151"/>
                  </a:cxn>
                  <a:cxn ang="0">
                    <a:pos x="180" y="9"/>
                  </a:cxn>
                  <a:cxn ang="0">
                    <a:pos x="148" y="10"/>
                  </a:cxn>
                  <a:cxn ang="0">
                    <a:pos x="112" y="112"/>
                  </a:cxn>
                  <a:cxn ang="0">
                    <a:pos x="79" y="0"/>
                  </a:cxn>
                  <a:cxn ang="0">
                    <a:pos x="48" y="0"/>
                  </a:cxn>
                  <a:cxn ang="0">
                    <a:pos x="0" y="144"/>
                  </a:cxn>
                </a:cxnLst>
                <a:rect l="0" t="0" r="r" b="b"/>
                <a:pathLst>
                  <a:path w="180" h="151">
                    <a:moveTo>
                      <a:pt x="0" y="144"/>
                    </a:moveTo>
                    <a:lnTo>
                      <a:pt x="28" y="147"/>
                    </a:lnTo>
                    <a:lnTo>
                      <a:pt x="64" y="46"/>
                    </a:lnTo>
                    <a:lnTo>
                      <a:pt x="94" y="151"/>
                    </a:lnTo>
                    <a:lnTo>
                      <a:pt x="129" y="151"/>
                    </a:lnTo>
                    <a:lnTo>
                      <a:pt x="180" y="9"/>
                    </a:lnTo>
                    <a:lnTo>
                      <a:pt x="148" y="10"/>
                    </a:lnTo>
                    <a:lnTo>
                      <a:pt x="112" y="112"/>
                    </a:lnTo>
                    <a:lnTo>
                      <a:pt x="79" y="0"/>
                    </a:lnTo>
                    <a:lnTo>
                      <a:pt x="48" y="0"/>
                    </a:lnTo>
                    <a:lnTo>
                      <a:pt x="0" y="144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71" name="Rectangle 82"/>
              <p:cNvSpPr>
                <a:spLocks noChangeArrowheads="1"/>
              </p:cNvSpPr>
              <p:nvPr userDrawn="1"/>
            </p:nvSpPr>
            <p:spPr bwMode="ltGray">
              <a:xfrm rot="6575641">
                <a:off x="-217" y="3138"/>
                <a:ext cx="122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72" name="Rectangle 83"/>
              <p:cNvSpPr>
                <a:spLocks noChangeArrowheads="1"/>
              </p:cNvSpPr>
              <p:nvPr userDrawn="1"/>
            </p:nvSpPr>
            <p:spPr bwMode="ltGray">
              <a:xfrm rot="238799">
                <a:off x="4" y="3146"/>
                <a:ext cx="103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73" name="Rectangle 84"/>
              <p:cNvSpPr>
                <a:spLocks noChangeArrowheads="1"/>
              </p:cNvSpPr>
              <p:nvPr userDrawn="1"/>
            </p:nvSpPr>
            <p:spPr bwMode="ltGray">
              <a:xfrm rot="-2957028">
                <a:off x="907" y="2472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74" name="Rectangle 85"/>
              <p:cNvSpPr>
                <a:spLocks noChangeArrowheads="1"/>
              </p:cNvSpPr>
              <p:nvPr userDrawn="1"/>
            </p:nvSpPr>
            <p:spPr bwMode="ltGray">
              <a:xfrm rot="-2957028">
                <a:off x="930" y="2486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75" name="Rectangle 86"/>
              <p:cNvSpPr>
                <a:spLocks noChangeArrowheads="1"/>
              </p:cNvSpPr>
              <p:nvPr userDrawn="1"/>
            </p:nvSpPr>
            <p:spPr bwMode="ltGray">
              <a:xfrm rot="-2957028">
                <a:off x="954" y="249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76" name="Rectangle 87"/>
              <p:cNvSpPr>
                <a:spLocks noChangeArrowheads="1"/>
              </p:cNvSpPr>
              <p:nvPr userDrawn="1"/>
            </p:nvSpPr>
            <p:spPr bwMode="ltGray">
              <a:xfrm rot="-2661033">
                <a:off x="974" y="2509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77" name="Rectangle 88"/>
              <p:cNvSpPr>
                <a:spLocks noChangeArrowheads="1"/>
              </p:cNvSpPr>
              <p:nvPr userDrawn="1"/>
            </p:nvSpPr>
            <p:spPr bwMode="ltGray">
              <a:xfrm rot="-3638503">
                <a:off x="788" y="2426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78" name="Rectangle 89"/>
              <p:cNvSpPr>
                <a:spLocks noChangeArrowheads="1"/>
              </p:cNvSpPr>
              <p:nvPr userDrawn="1"/>
            </p:nvSpPr>
            <p:spPr bwMode="ltGray">
              <a:xfrm rot="-3638503">
                <a:off x="815" y="2434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79" name="Rectangle 90"/>
              <p:cNvSpPr>
                <a:spLocks noChangeArrowheads="1"/>
              </p:cNvSpPr>
              <p:nvPr userDrawn="1"/>
            </p:nvSpPr>
            <p:spPr bwMode="ltGray">
              <a:xfrm rot="-3514633">
                <a:off x="837" y="2440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80" name="Rectangle 91"/>
              <p:cNvSpPr>
                <a:spLocks noChangeArrowheads="1"/>
              </p:cNvSpPr>
              <p:nvPr userDrawn="1"/>
            </p:nvSpPr>
            <p:spPr bwMode="ltGray">
              <a:xfrm rot="-3220799">
                <a:off x="862" y="2452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81" name="Rectangle 92"/>
              <p:cNvSpPr>
                <a:spLocks noChangeArrowheads="1"/>
              </p:cNvSpPr>
              <p:nvPr userDrawn="1"/>
            </p:nvSpPr>
            <p:spPr bwMode="ltGray">
              <a:xfrm rot="-4338250">
                <a:off x="649" y="2396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82" name="Rectangle 93"/>
              <p:cNvSpPr>
                <a:spLocks noChangeArrowheads="1"/>
              </p:cNvSpPr>
              <p:nvPr userDrawn="1"/>
            </p:nvSpPr>
            <p:spPr bwMode="ltGray">
              <a:xfrm rot="-4250359">
                <a:off x="677" y="2402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83" name="Rectangle 94"/>
              <p:cNvSpPr>
                <a:spLocks noChangeArrowheads="1"/>
              </p:cNvSpPr>
              <p:nvPr userDrawn="1"/>
            </p:nvSpPr>
            <p:spPr bwMode="ltGray">
              <a:xfrm rot="-4250359">
                <a:off x="708" y="2406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84" name="Rectangle 95"/>
              <p:cNvSpPr>
                <a:spLocks noChangeArrowheads="1"/>
              </p:cNvSpPr>
              <p:nvPr userDrawn="1"/>
            </p:nvSpPr>
            <p:spPr bwMode="ltGray">
              <a:xfrm rot="-3989246">
                <a:off x="738" y="2410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85" name="Rectangle 96"/>
              <p:cNvSpPr>
                <a:spLocks noChangeArrowheads="1"/>
              </p:cNvSpPr>
              <p:nvPr userDrawn="1"/>
            </p:nvSpPr>
            <p:spPr bwMode="ltGray">
              <a:xfrm rot="-4862215">
                <a:off x="503" y="239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86" name="Rectangle 97"/>
              <p:cNvSpPr>
                <a:spLocks noChangeArrowheads="1"/>
              </p:cNvSpPr>
              <p:nvPr userDrawn="1"/>
            </p:nvSpPr>
            <p:spPr bwMode="ltGray">
              <a:xfrm rot="-4673370">
                <a:off x="534" y="2392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87" name="Rectangle 98"/>
              <p:cNvSpPr>
                <a:spLocks noChangeArrowheads="1"/>
              </p:cNvSpPr>
              <p:nvPr userDrawn="1"/>
            </p:nvSpPr>
            <p:spPr bwMode="ltGray">
              <a:xfrm rot="-4646721">
                <a:off x="563" y="2390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88" name="Rectangle 99"/>
              <p:cNvSpPr>
                <a:spLocks noChangeArrowheads="1"/>
              </p:cNvSpPr>
              <p:nvPr userDrawn="1"/>
            </p:nvSpPr>
            <p:spPr bwMode="ltGray">
              <a:xfrm rot="-4580623">
                <a:off x="595" y="2390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89" name="Rectangle 100"/>
              <p:cNvSpPr>
                <a:spLocks noChangeArrowheads="1"/>
              </p:cNvSpPr>
              <p:nvPr userDrawn="1"/>
            </p:nvSpPr>
            <p:spPr bwMode="ltGray">
              <a:xfrm rot="-5195129">
                <a:off x="355" y="241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90" name="Rectangle 101"/>
              <p:cNvSpPr>
                <a:spLocks noChangeArrowheads="1"/>
              </p:cNvSpPr>
              <p:nvPr userDrawn="1"/>
            </p:nvSpPr>
            <p:spPr bwMode="ltGray">
              <a:xfrm rot="-5360484">
                <a:off x="385" y="2408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91" name="Rectangle 102"/>
              <p:cNvSpPr>
                <a:spLocks noChangeArrowheads="1"/>
              </p:cNvSpPr>
              <p:nvPr userDrawn="1"/>
            </p:nvSpPr>
            <p:spPr bwMode="ltGray">
              <a:xfrm rot="-5288939">
                <a:off x="419" y="240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92" name="Rectangle 103"/>
              <p:cNvSpPr>
                <a:spLocks noChangeArrowheads="1"/>
              </p:cNvSpPr>
              <p:nvPr userDrawn="1"/>
            </p:nvSpPr>
            <p:spPr bwMode="ltGray">
              <a:xfrm rot="-5164854">
                <a:off x="449" y="2400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93" name="Rectangle 104"/>
              <p:cNvSpPr>
                <a:spLocks noChangeArrowheads="1"/>
              </p:cNvSpPr>
              <p:nvPr userDrawn="1"/>
            </p:nvSpPr>
            <p:spPr bwMode="ltGray">
              <a:xfrm rot="-6132163">
                <a:off x="206" y="245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94" name="Rectangle 105"/>
              <p:cNvSpPr>
                <a:spLocks noChangeArrowheads="1"/>
              </p:cNvSpPr>
              <p:nvPr userDrawn="1"/>
            </p:nvSpPr>
            <p:spPr bwMode="ltGray">
              <a:xfrm rot="-6220433">
                <a:off x="237" y="244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95" name="Rectangle 106"/>
              <p:cNvSpPr>
                <a:spLocks noChangeArrowheads="1"/>
              </p:cNvSpPr>
              <p:nvPr userDrawn="1"/>
            </p:nvSpPr>
            <p:spPr bwMode="ltGray">
              <a:xfrm rot="-6110943">
                <a:off x="266" y="243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96" name="Rectangle 107"/>
              <p:cNvSpPr>
                <a:spLocks noChangeArrowheads="1"/>
              </p:cNvSpPr>
              <p:nvPr userDrawn="1"/>
            </p:nvSpPr>
            <p:spPr bwMode="ltGray">
              <a:xfrm rot="-5919570">
                <a:off x="293" y="242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97" name="Rectangle 108"/>
              <p:cNvSpPr>
                <a:spLocks noChangeArrowheads="1"/>
              </p:cNvSpPr>
              <p:nvPr userDrawn="1"/>
            </p:nvSpPr>
            <p:spPr bwMode="ltGray">
              <a:xfrm rot="-7376291">
                <a:off x="6" y="254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98" name="Rectangle 109"/>
              <p:cNvSpPr>
                <a:spLocks noChangeArrowheads="1"/>
              </p:cNvSpPr>
              <p:nvPr userDrawn="1"/>
            </p:nvSpPr>
            <p:spPr bwMode="ltGray">
              <a:xfrm rot="-7168347">
                <a:off x="65" y="2516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99" name="Rectangle 110"/>
              <p:cNvSpPr>
                <a:spLocks noChangeArrowheads="1"/>
              </p:cNvSpPr>
              <p:nvPr userDrawn="1"/>
            </p:nvSpPr>
            <p:spPr bwMode="ltGray">
              <a:xfrm rot="-6802416">
                <a:off x="92" y="2502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00" name="Rectangle 111"/>
              <p:cNvSpPr>
                <a:spLocks noChangeArrowheads="1"/>
              </p:cNvSpPr>
              <p:nvPr userDrawn="1"/>
            </p:nvSpPr>
            <p:spPr bwMode="ltGray">
              <a:xfrm rot="-6802416">
                <a:off x="119" y="2492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01" name="Rectangle 112"/>
              <p:cNvSpPr>
                <a:spLocks noChangeArrowheads="1"/>
              </p:cNvSpPr>
              <p:nvPr userDrawn="1"/>
            </p:nvSpPr>
            <p:spPr bwMode="ltGray">
              <a:xfrm rot="-6457704">
                <a:off x="150" y="247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02" name="Rectangle 113"/>
              <p:cNvSpPr>
                <a:spLocks noChangeArrowheads="1"/>
              </p:cNvSpPr>
              <p:nvPr userDrawn="1"/>
            </p:nvSpPr>
            <p:spPr bwMode="ltGray">
              <a:xfrm rot="-1876771">
                <a:off x="0" y="3363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03" name="Rectangle 114"/>
              <p:cNvSpPr>
                <a:spLocks noChangeArrowheads="1"/>
              </p:cNvSpPr>
              <p:nvPr userDrawn="1"/>
            </p:nvSpPr>
            <p:spPr bwMode="ltGray">
              <a:xfrm rot="3283992">
                <a:off x="511" y="3478"/>
                <a:ext cx="242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04" name="Rectangle 115"/>
              <p:cNvSpPr>
                <a:spLocks noChangeArrowheads="1"/>
              </p:cNvSpPr>
              <p:nvPr userDrawn="1"/>
            </p:nvSpPr>
            <p:spPr bwMode="ltGray">
              <a:xfrm rot="3283992">
                <a:off x="35" y="2798"/>
                <a:ext cx="242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05" name="Rectangle 116"/>
              <p:cNvSpPr>
                <a:spLocks noChangeArrowheads="1"/>
              </p:cNvSpPr>
              <p:nvPr userDrawn="1"/>
            </p:nvSpPr>
            <p:spPr bwMode="ltGray">
              <a:xfrm rot="-1876771">
                <a:off x="700" y="2851"/>
                <a:ext cx="317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06" name="Rectangle 117"/>
              <p:cNvSpPr>
                <a:spLocks noChangeArrowheads="1"/>
              </p:cNvSpPr>
              <p:nvPr userDrawn="1"/>
            </p:nvSpPr>
            <p:spPr bwMode="ltGray">
              <a:xfrm rot="5908516">
                <a:off x="200" y="3915"/>
                <a:ext cx="138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07" name="Rectangle 118"/>
              <p:cNvSpPr>
                <a:spLocks noChangeArrowheads="1"/>
              </p:cNvSpPr>
              <p:nvPr userDrawn="1"/>
            </p:nvSpPr>
            <p:spPr bwMode="ltGray">
              <a:xfrm rot="6683973">
                <a:off x="45" y="3915"/>
                <a:ext cx="144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08" name="Rectangle 119"/>
              <p:cNvSpPr>
                <a:spLocks noChangeArrowheads="1"/>
              </p:cNvSpPr>
              <p:nvPr userDrawn="1"/>
            </p:nvSpPr>
            <p:spPr bwMode="ltGray">
              <a:xfrm rot="5245609">
                <a:off x="361" y="3893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09" name="Rectangle 120"/>
              <p:cNvSpPr>
                <a:spLocks noChangeArrowheads="1"/>
              </p:cNvSpPr>
              <p:nvPr userDrawn="1"/>
            </p:nvSpPr>
            <p:spPr bwMode="ltGray">
              <a:xfrm rot="4500520">
                <a:off x="522" y="3847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0" name="Rectangle 121"/>
              <p:cNvSpPr>
                <a:spLocks noChangeArrowheads="1"/>
              </p:cNvSpPr>
              <p:nvPr userDrawn="1"/>
            </p:nvSpPr>
            <p:spPr bwMode="ltGray">
              <a:xfrm rot="3805227">
                <a:off x="670" y="3778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1" name="Rectangle 122"/>
              <p:cNvSpPr>
                <a:spLocks noChangeArrowheads="1"/>
              </p:cNvSpPr>
              <p:nvPr userDrawn="1"/>
            </p:nvSpPr>
            <p:spPr bwMode="ltGray">
              <a:xfrm rot="3060138">
                <a:off x="813" y="3688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2" name="Rectangle 123"/>
              <p:cNvSpPr>
                <a:spLocks noChangeArrowheads="1"/>
              </p:cNvSpPr>
              <p:nvPr userDrawn="1"/>
            </p:nvSpPr>
            <p:spPr bwMode="ltGray">
              <a:xfrm rot="2090281">
                <a:off x="938" y="3582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3" name="Rectangle 124"/>
              <p:cNvSpPr>
                <a:spLocks noChangeArrowheads="1"/>
              </p:cNvSpPr>
              <p:nvPr userDrawn="1"/>
            </p:nvSpPr>
            <p:spPr bwMode="ltGray">
              <a:xfrm rot="-7168347">
                <a:off x="-18" y="2506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4" name="Rectangle 125"/>
              <p:cNvSpPr>
                <a:spLocks noChangeArrowheads="1"/>
              </p:cNvSpPr>
              <p:nvPr userDrawn="1"/>
            </p:nvSpPr>
            <p:spPr bwMode="ltGray">
              <a:xfrm rot="-6406501">
                <a:off x="136" y="2433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5" name="Rectangle 126"/>
              <p:cNvSpPr>
                <a:spLocks noChangeArrowheads="1"/>
              </p:cNvSpPr>
              <p:nvPr userDrawn="1"/>
            </p:nvSpPr>
            <p:spPr bwMode="ltGray">
              <a:xfrm rot="-4970620">
                <a:off x="447" y="2364"/>
                <a:ext cx="138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6" name="Rectangle 127"/>
              <p:cNvSpPr>
                <a:spLocks noChangeArrowheads="1"/>
              </p:cNvSpPr>
              <p:nvPr userDrawn="1"/>
            </p:nvSpPr>
            <p:spPr bwMode="ltGray">
              <a:xfrm rot="-4298502">
                <a:off x="597" y="2360"/>
                <a:ext cx="150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" name="Rectangle 128"/>
              <p:cNvSpPr>
                <a:spLocks noChangeArrowheads="1"/>
              </p:cNvSpPr>
              <p:nvPr userDrawn="1"/>
            </p:nvSpPr>
            <p:spPr bwMode="ltGray">
              <a:xfrm rot="-3676305">
                <a:off x="739" y="2386"/>
                <a:ext cx="15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8" name="Rectangle 129"/>
              <p:cNvSpPr>
                <a:spLocks noChangeArrowheads="1"/>
              </p:cNvSpPr>
              <p:nvPr userDrawn="1"/>
            </p:nvSpPr>
            <p:spPr bwMode="ltGray">
              <a:xfrm rot="-3188616">
                <a:off x="869" y="2430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9" name="Rectangle 130"/>
              <p:cNvSpPr>
                <a:spLocks noChangeArrowheads="1"/>
              </p:cNvSpPr>
              <p:nvPr userDrawn="1"/>
            </p:nvSpPr>
            <p:spPr bwMode="ltGray">
              <a:xfrm rot="-2610246">
                <a:off x="984" y="2497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20" name="Rectangle 131"/>
              <p:cNvSpPr>
                <a:spLocks noChangeArrowheads="1"/>
              </p:cNvSpPr>
              <p:nvPr userDrawn="1"/>
            </p:nvSpPr>
            <p:spPr bwMode="ltGray">
              <a:xfrm rot="-2190008">
                <a:off x="1075" y="2585"/>
                <a:ext cx="17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21" name="Rectangle 132"/>
              <p:cNvSpPr>
                <a:spLocks noChangeArrowheads="1"/>
              </p:cNvSpPr>
              <p:nvPr userDrawn="1"/>
            </p:nvSpPr>
            <p:spPr bwMode="ltGray">
              <a:xfrm rot="-1728558">
                <a:off x="1147" y="2688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22" name="Rectangle 133"/>
              <p:cNvSpPr>
                <a:spLocks noChangeArrowheads="1"/>
              </p:cNvSpPr>
              <p:nvPr userDrawn="1"/>
            </p:nvSpPr>
            <p:spPr bwMode="ltGray">
              <a:xfrm rot="-1172118">
                <a:off x="1198" y="2805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23" name="Rectangle 134"/>
              <p:cNvSpPr>
                <a:spLocks noChangeArrowheads="1"/>
              </p:cNvSpPr>
              <p:nvPr userDrawn="1"/>
            </p:nvSpPr>
            <p:spPr bwMode="ltGray">
              <a:xfrm rot="-753845">
                <a:off x="1218" y="2930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24" name="Rectangle 135"/>
              <p:cNvSpPr>
                <a:spLocks noChangeArrowheads="1"/>
              </p:cNvSpPr>
              <p:nvPr userDrawn="1"/>
            </p:nvSpPr>
            <p:spPr bwMode="ltGray">
              <a:xfrm rot="-287823">
                <a:off x="1213" y="3066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25" name="Rectangle 136"/>
              <p:cNvSpPr>
                <a:spLocks noChangeArrowheads="1"/>
              </p:cNvSpPr>
              <p:nvPr userDrawn="1"/>
            </p:nvSpPr>
            <p:spPr bwMode="ltGray">
              <a:xfrm rot="696741">
                <a:off x="1126" y="3337"/>
                <a:ext cx="150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26" name="Rectangle 137"/>
              <p:cNvSpPr>
                <a:spLocks noChangeArrowheads="1"/>
              </p:cNvSpPr>
              <p:nvPr userDrawn="1"/>
            </p:nvSpPr>
            <p:spPr bwMode="ltGray">
              <a:xfrm rot="1529990">
                <a:off x="1041" y="3465"/>
                <a:ext cx="140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27" name="Freeform 138"/>
              <p:cNvSpPr>
                <a:spLocks/>
              </p:cNvSpPr>
              <p:nvPr userDrawn="1"/>
            </p:nvSpPr>
            <p:spPr bwMode="ltGray">
              <a:xfrm>
                <a:off x="850" y="3136"/>
                <a:ext cx="204" cy="120"/>
              </a:xfrm>
              <a:custGeom>
                <a:avLst/>
                <a:gdLst/>
                <a:ahLst/>
                <a:cxnLst>
                  <a:cxn ang="0">
                    <a:pos x="168" y="120"/>
                  </a:cxn>
                  <a:cxn ang="0">
                    <a:pos x="204" y="12"/>
                  </a:cxn>
                  <a:cxn ang="0">
                    <a:pos x="42" y="0"/>
                  </a:cxn>
                  <a:cxn ang="0">
                    <a:pos x="0" y="108"/>
                  </a:cxn>
                  <a:cxn ang="0">
                    <a:pos x="30" y="114"/>
                  </a:cxn>
                  <a:cxn ang="0">
                    <a:pos x="60" y="30"/>
                  </a:cxn>
                  <a:cxn ang="0">
                    <a:pos x="102" y="36"/>
                  </a:cxn>
                  <a:cxn ang="0">
                    <a:pos x="78" y="108"/>
                  </a:cxn>
                  <a:cxn ang="0">
                    <a:pos x="102" y="108"/>
                  </a:cxn>
                  <a:cxn ang="0">
                    <a:pos x="132" y="36"/>
                  </a:cxn>
                  <a:cxn ang="0">
                    <a:pos x="162" y="36"/>
                  </a:cxn>
                  <a:cxn ang="0">
                    <a:pos x="138" y="114"/>
                  </a:cxn>
                  <a:cxn ang="0">
                    <a:pos x="168" y="120"/>
                  </a:cxn>
                </a:cxnLst>
                <a:rect l="0" t="0" r="r" b="b"/>
                <a:pathLst>
                  <a:path w="204" h="120">
                    <a:moveTo>
                      <a:pt x="168" y="120"/>
                    </a:moveTo>
                    <a:lnTo>
                      <a:pt x="204" y="12"/>
                    </a:lnTo>
                    <a:lnTo>
                      <a:pt x="42" y="0"/>
                    </a:lnTo>
                    <a:lnTo>
                      <a:pt x="0" y="108"/>
                    </a:lnTo>
                    <a:lnTo>
                      <a:pt x="30" y="114"/>
                    </a:lnTo>
                    <a:lnTo>
                      <a:pt x="60" y="30"/>
                    </a:lnTo>
                    <a:lnTo>
                      <a:pt x="102" y="36"/>
                    </a:lnTo>
                    <a:lnTo>
                      <a:pt x="78" y="108"/>
                    </a:lnTo>
                    <a:lnTo>
                      <a:pt x="102" y="108"/>
                    </a:lnTo>
                    <a:lnTo>
                      <a:pt x="132" y="36"/>
                    </a:lnTo>
                    <a:lnTo>
                      <a:pt x="162" y="36"/>
                    </a:lnTo>
                    <a:lnTo>
                      <a:pt x="138" y="114"/>
                    </a:lnTo>
                    <a:lnTo>
                      <a:pt x="168" y="12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28" name="Freeform 139"/>
              <p:cNvSpPr>
                <a:spLocks/>
              </p:cNvSpPr>
              <p:nvPr userDrawn="1"/>
            </p:nvSpPr>
            <p:spPr bwMode="ltGray">
              <a:xfrm>
                <a:off x="19" y="2722"/>
                <a:ext cx="90" cy="78"/>
              </a:xfrm>
              <a:custGeom>
                <a:avLst/>
                <a:gdLst/>
                <a:ahLst/>
                <a:cxnLst>
                  <a:cxn ang="0">
                    <a:pos x="66" y="36"/>
                  </a:cxn>
                  <a:cxn ang="0">
                    <a:pos x="66" y="36"/>
                  </a:cxn>
                  <a:cxn ang="0">
                    <a:pos x="18" y="24"/>
                  </a:cxn>
                  <a:cxn ang="0">
                    <a:pos x="0" y="30"/>
                  </a:cxn>
                  <a:cxn ang="0">
                    <a:pos x="36" y="78"/>
                  </a:cxn>
                  <a:cxn ang="0">
                    <a:pos x="48" y="72"/>
                  </a:cxn>
                  <a:cxn ang="0">
                    <a:pos x="24" y="36"/>
                  </a:cxn>
                  <a:cxn ang="0">
                    <a:pos x="24" y="36"/>
                  </a:cxn>
                  <a:cxn ang="0">
                    <a:pos x="72" y="54"/>
                  </a:cxn>
                  <a:cxn ang="0">
                    <a:pos x="90" y="42"/>
                  </a:cxn>
                  <a:cxn ang="0">
                    <a:pos x="54" y="0"/>
                  </a:cxn>
                  <a:cxn ang="0">
                    <a:pos x="42" y="6"/>
                  </a:cxn>
                  <a:cxn ang="0">
                    <a:pos x="66" y="36"/>
                  </a:cxn>
                </a:cxnLst>
                <a:rect l="0" t="0" r="r" b="b"/>
                <a:pathLst>
                  <a:path w="90" h="78">
                    <a:moveTo>
                      <a:pt x="66" y="36"/>
                    </a:moveTo>
                    <a:lnTo>
                      <a:pt x="66" y="36"/>
                    </a:lnTo>
                    <a:lnTo>
                      <a:pt x="18" y="24"/>
                    </a:lnTo>
                    <a:lnTo>
                      <a:pt x="0" y="30"/>
                    </a:lnTo>
                    <a:lnTo>
                      <a:pt x="36" y="78"/>
                    </a:lnTo>
                    <a:lnTo>
                      <a:pt x="48" y="72"/>
                    </a:lnTo>
                    <a:lnTo>
                      <a:pt x="24" y="36"/>
                    </a:lnTo>
                    <a:lnTo>
                      <a:pt x="24" y="36"/>
                    </a:lnTo>
                    <a:lnTo>
                      <a:pt x="72" y="54"/>
                    </a:lnTo>
                    <a:lnTo>
                      <a:pt x="90" y="42"/>
                    </a:lnTo>
                    <a:lnTo>
                      <a:pt x="54" y="0"/>
                    </a:lnTo>
                    <a:lnTo>
                      <a:pt x="42" y="6"/>
                    </a:lnTo>
                    <a:lnTo>
                      <a:pt x="66" y="36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29" name="Freeform 140"/>
              <p:cNvSpPr>
                <a:spLocks/>
              </p:cNvSpPr>
              <p:nvPr userDrawn="1"/>
            </p:nvSpPr>
            <p:spPr bwMode="ltGray">
              <a:xfrm>
                <a:off x="97" y="2651"/>
                <a:ext cx="101" cy="89"/>
              </a:xfrm>
              <a:custGeom>
                <a:avLst/>
                <a:gdLst/>
                <a:ahLst/>
                <a:cxnLst>
                  <a:cxn ang="0">
                    <a:pos x="54" y="89"/>
                  </a:cxn>
                  <a:cxn ang="0">
                    <a:pos x="65" y="83"/>
                  </a:cxn>
                  <a:cxn ang="0">
                    <a:pos x="48" y="35"/>
                  </a:cxn>
                  <a:cxn ang="0">
                    <a:pos x="89" y="65"/>
                  </a:cxn>
                  <a:cxn ang="0">
                    <a:pos x="101" y="59"/>
                  </a:cxn>
                  <a:cxn ang="0">
                    <a:pos x="83" y="0"/>
                  </a:cxn>
                  <a:cxn ang="0">
                    <a:pos x="71" y="12"/>
                  </a:cxn>
                  <a:cxn ang="0">
                    <a:pos x="83" y="41"/>
                  </a:cxn>
                  <a:cxn ang="0">
                    <a:pos x="48" y="23"/>
                  </a:cxn>
                  <a:cxn ang="0">
                    <a:pos x="36" y="29"/>
                  </a:cxn>
                  <a:cxn ang="0">
                    <a:pos x="45" y="68"/>
                  </a:cxn>
                  <a:cxn ang="0">
                    <a:pos x="18" y="41"/>
                  </a:cxn>
                  <a:cxn ang="0">
                    <a:pos x="0" y="53"/>
                  </a:cxn>
                  <a:cxn ang="0">
                    <a:pos x="54" y="89"/>
                  </a:cxn>
                </a:cxnLst>
                <a:rect l="0" t="0" r="r" b="b"/>
                <a:pathLst>
                  <a:path w="101" h="89">
                    <a:moveTo>
                      <a:pt x="54" y="89"/>
                    </a:moveTo>
                    <a:lnTo>
                      <a:pt x="65" y="83"/>
                    </a:lnTo>
                    <a:lnTo>
                      <a:pt x="48" y="35"/>
                    </a:lnTo>
                    <a:lnTo>
                      <a:pt x="89" y="65"/>
                    </a:lnTo>
                    <a:lnTo>
                      <a:pt x="101" y="59"/>
                    </a:lnTo>
                    <a:lnTo>
                      <a:pt x="83" y="0"/>
                    </a:lnTo>
                    <a:lnTo>
                      <a:pt x="71" y="12"/>
                    </a:lnTo>
                    <a:lnTo>
                      <a:pt x="83" y="41"/>
                    </a:lnTo>
                    <a:lnTo>
                      <a:pt x="48" y="23"/>
                    </a:lnTo>
                    <a:lnTo>
                      <a:pt x="36" y="29"/>
                    </a:lnTo>
                    <a:lnTo>
                      <a:pt x="45" y="68"/>
                    </a:lnTo>
                    <a:lnTo>
                      <a:pt x="18" y="41"/>
                    </a:lnTo>
                    <a:lnTo>
                      <a:pt x="0" y="53"/>
                    </a:lnTo>
                    <a:lnTo>
                      <a:pt x="54" y="89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30" name="Freeform 141"/>
              <p:cNvSpPr>
                <a:spLocks/>
              </p:cNvSpPr>
              <p:nvPr userDrawn="1"/>
            </p:nvSpPr>
            <p:spPr bwMode="ltGray">
              <a:xfrm>
                <a:off x="677" y="3502"/>
                <a:ext cx="83" cy="78"/>
              </a:xfrm>
              <a:custGeom>
                <a:avLst/>
                <a:gdLst/>
                <a:ahLst/>
                <a:cxnLst>
                  <a:cxn ang="0">
                    <a:pos x="36" y="78"/>
                  </a:cxn>
                  <a:cxn ang="0">
                    <a:pos x="83" y="48"/>
                  </a:cxn>
                  <a:cxn ang="0">
                    <a:pos x="54" y="0"/>
                  </a:cxn>
                  <a:cxn ang="0">
                    <a:pos x="0" y="30"/>
                  </a:cxn>
                  <a:cxn ang="0">
                    <a:pos x="6" y="36"/>
                  </a:cxn>
                  <a:cxn ang="0">
                    <a:pos x="42" y="18"/>
                  </a:cxn>
                  <a:cxn ang="0">
                    <a:pos x="54" y="30"/>
                  </a:cxn>
                  <a:cxn ang="0">
                    <a:pos x="24" y="48"/>
                  </a:cxn>
                  <a:cxn ang="0">
                    <a:pos x="30" y="54"/>
                  </a:cxn>
                  <a:cxn ang="0">
                    <a:pos x="60" y="36"/>
                  </a:cxn>
                  <a:cxn ang="0">
                    <a:pos x="66" y="48"/>
                  </a:cxn>
                  <a:cxn ang="0">
                    <a:pos x="30" y="66"/>
                  </a:cxn>
                  <a:cxn ang="0">
                    <a:pos x="36" y="78"/>
                  </a:cxn>
                </a:cxnLst>
                <a:rect l="0" t="0" r="r" b="b"/>
                <a:pathLst>
                  <a:path w="83" h="78">
                    <a:moveTo>
                      <a:pt x="36" y="78"/>
                    </a:moveTo>
                    <a:lnTo>
                      <a:pt x="83" y="48"/>
                    </a:lnTo>
                    <a:lnTo>
                      <a:pt x="54" y="0"/>
                    </a:lnTo>
                    <a:lnTo>
                      <a:pt x="0" y="30"/>
                    </a:lnTo>
                    <a:lnTo>
                      <a:pt x="6" y="36"/>
                    </a:lnTo>
                    <a:lnTo>
                      <a:pt x="42" y="18"/>
                    </a:lnTo>
                    <a:lnTo>
                      <a:pt x="54" y="30"/>
                    </a:lnTo>
                    <a:lnTo>
                      <a:pt x="24" y="48"/>
                    </a:lnTo>
                    <a:lnTo>
                      <a:pt x="30" y="54"/>
                    </a:lnTo>
                    <a:lnTo>
                      <a:pt x="60" y="36"/>
                    </a:lnTo>
                    <a:lnTo>
                      <a:pt x="66" y="48"/>
                    </a:lnTo>
                    <a:lnTo>
                      <a:pt x="30" y="66"/>
                    </a:lnTo>
                    <a:lnTo>
                      <a:pt x="36" y="7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31" name="Freeform 142"/>
              <p:cNvSpPr>
                <a:spLocks/>
              </p:cNvSpPr>
              <p:nvPr userDrawn="1"/>
            </p:nvSpPr>
            <p:spPr bwMode="ltGray">
              <a:xfrm>
                <a:off x="940" y="2782"/>
                <a:ext cx="90" cy="72"/>
              </a:xfrm>
              <a:custGeom>
                <a:avLst/>
                <a:gdLst/>
                <a:ahLst/>
                <a:cxnLst>
                  <a:cxn ang="0">
                    <a:pos x="90" y="30"/>
                  </a:cxn>
                  <a:cxn ang="0">
                    <a:pos x="66" y="0"/>
                  </a:cxn>
                  <a:cxn ang="0">
                    <a:pos x="0" y="36"/>
                  </a:cxn>
                  <a:cxn ang="0">
                    <a:pos x="24" y="72"/>
                  </a:cxn>
                  <a:cxn ang="0">
                    <a:pos x="36" y="66"/>
                  </a:cxn>
                  <a:cxn ang="0">
                    <a:pos x="18" y="42"/>
                  </a:cxn>
                  <a:cxn ang="0">
                    <a:pos x="36" y="30"/>
                  </a:cxn>
                  <a:cxn ang="0">
                    <a:pos x="54" y="54"/>
                  </a:cxn>
                  <a:cxn ang="0">
                    <a:pos x="60" y="48"/>
                  </a:cxn>
                  <a:cxn ang="0">
                    <a:pos x="48" y="24"/>
                  </a:cxn>
                  <a:cxn ang="0">
                    <a:pos x="60" y="12"/>
                  </a:cxn>
                  <a:cxn ang="0">
                    <a:pos x="78" y="42"/>
                  </a:cxn>
                  <a:cxn ang="0">
                    <a:pos x="90" y="30"/>
                  </a:cxn>
                </a:cxnLst>
                <a:rect l="0" t="0" r="r" b="b"/>
                <a:pathLst>
                  <a:path w="90" h="72">
                    <a:moveTo>
                      <a:pt x="90" y="30"/>
                    </a:moveTo>
                    <a:lnTo>
                      <a:pt x="66" y="0"/>
                    </a:lnTo>
                    <a:lnTo>
                      <a:pt x="0" y="36"/>
                    </a:lnTo>
                    <a:lnTo>
                      <a:pt x="24" y="72"/>
                    </a:lnTo>
                    <a:lnTo>
                      <a:pt x="36" y="66"/>
                    </a:lnTo>
                    <a:lnTo>
                      <a:pt x="18" y="42"/>
                    </a:lnTo>
                    <a:lnTo>
                      <a:pt x="36" y="30"/>
                    </a:lnTo>
                    <a:lnTo>
                      <a:pt x="54" y="54"/>
                    </a:lnTo>
                    <a:lnTo>
                      <a:pt x="60" y="48"/>
                    </a:lnTo>
                    <a:lnTo>
                      <a:pt x="48" y="24"/>
                    </a:lnTo>
                    <a:lnTo>
                      <a:pt x="60" y="12"/>
                    </a:lnTo>
                    <a:lnTo>
                      <a:pt x="78" y="42"/>
                    </a:lnTo>
                    <a:lnTo>
                      <a:pt x="90" y="3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32" name="Freeform 143"/>
              <p:cNvSpPr>
                <a:spLocks/>
              </p:cNvSpPr>
              <p:nvPr userDrawn="1"/>
            </p:nvSpPr>
            <p:spPr bwMode="ltGray">
              <a:xfrm>
                <a:off x="898" y="2716"/>
                <a:ext cx="90" cy="84"/>
              </a:xfrm>
              <a:custGeom>
                <a:avLst/>
                <a:gdLst/>
                <a:ahLst/>
                <a:cxnLst>
                  <a:cxn ang="0">
                    <a:pos x="42" y="60"/>
                  </a:cxn>
                  <a:cxn ang="0">
                    <a:pos x="42" y="60"/>
                  </a:cxn>
                  <a:cxn ang="0">
                    <a:pos x="72" y="12"/>
                  </a:cxn>
                  <a:cxn ang="0">
                    <a:pos x="66" y="0"/>
                  </a:cxn>
                  <a:cxn ang="0">
                    <a:pos x="0" y="42"/>
                  </a:cxn>
                  <a:cxn ang="0">
                    <a:pos x="6" y="54"/>
                  </a:cxn>
                  <a:cxn ang="0">
                    <a:pos x="54" y="24"/>
                  </a:cxn>
                  <a:cxn ang="0">
                    <a:pos x="54" y="24"/>
                  </a:cxn>
                  <a:cxn ang="0">
                    <a:pos x="18" y="72"/>
                  </a:cxn>
                  <a:cxn ang="0">
                    <a:pos x="24" y="84"/>
                  </a:cxn>
                  <a:cxn ang="0">
                    <a:pos x="90" y="42"/>
                  </a:cxn>
                  <a:cxn ang="0">
                    <a:pos x="84" y="30"/>
                  </a:cxn>
                  <a:cxn ang="0">
                    <a:pos x="42" y="60"/>
                  </a:cxn>
                </a:cxnLst>
                <a:rect l="0" t="0" r="r" b="b"/>
                <a:pathLst>
                  <a:path w="90" h="84">
                    <a:moveTo>
                      <a:pt x="42" y="60"/>
                    </a:moveTo>
                    <a:lnTo>
                      <a:pt x="42" y="60"/>
                    </a:lnTo>
                    <a:lnTo>
                      <a:pt x="72" y="12"/>
                    </a:lnTo>
                    <a:lnTo>
                      <a:pt x="66" y="0"/>
                    </a:lnTo>
                    <a:lnTo>
                      <a:pt x="0" y="42"/>
                    </a:lnTo>
                    <a:lnTo>
                      <a:pt x="6" y="54"/>
                    </a:lnTo>
                    <a:lnTo>
                      <a:pt x="54" y="24"/>
                    </a:lnTo>
                    <a:lnTo>
                      <a:pt x="54" y="24"/>
                    </a:lnTo>
                    <a:lnTo>
                      <a:pt x="18" y="72"/>
                    </a:lnTo>
                    <a:lnTo>
                      <a:pt x="24" y="84"/>
                    </a:lnTo>
                    <a:lnTo>
                      <a:pt x="90" y="42"/>
                    </a:lnTo>
                    <a:lnTo>
                      <a:pt x="84" y="30"/>
                    </a:lnTo>
                    <a:lnTo>
                      <a:pt x="42" y="6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33" name="Freeform 144"/>
              <p:cNvSpPr>
                <a:spLocks/>
              </p:cNvSpPr>
              <p:nvPr userDrawn="1"/>
            </p:nvSpPr>
            <p:spPr bwMode="ltGray">
              <a:xfrm>
                <a:off x="7" y="3837"/>
                <a:ext cx="6" cy="12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6" y="0"/>
                  </a:cxn>
                  <a:cxn ang="0">
                    <a:pos x="6" y="0"/>
                  </a:cxn>
                </a:cxnLst>
                <a:rect l="0" t="0" r="r" b="b"/>
                <a:pathLst>
                  <a:path w="6" h="12">
                    <a:moveTo>
                      <a:pt x="6" y="0"/>
                    </a:move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34" name="Freeform 145"/>
              <p:cNvSpPr>
                <a:spLocks/>
              </p:cNvSpPr>
              <p:nvPr userDrawn="1"/>
            </p:nvSpPr>
            <p:spPr bwMode="ltGray">
              <a:xfrm>
                <a:off x="7" y="2555"/>
                <a:ext cx="30" cy="48"/>
              </a:xfrm>
              <a:custGeom>
                <a:avLst/>
                <a:gdLst/>
                <a:ahLst/>
                <a:cxnLst>
                  <a:cxn ang="0">
                    <a:pos x="18" y="48"/>
                  </a:cxn>
                  <a:cxn ang="0">
                    <a:pos x="18" y="48"/>
                  </a:cxn>
                  <a:cxn ang="0">
                    <a:pos x="30" y="42"/>
                  </a:cxn>
                  <a:cxn ang="0">
                    <a:pos x="0" y="0"/>
                  </a:cxn>
                  <a:cxn ang="0">
                    <a:pos x="0" y="24"/>
                  </a:cxn>
                  <a:cxn ang="0">
                    <a:pos x="18" y="48"/>
                  </a:cxn>
                  <a:cxn ang="0">
                    <a:pos x="18" y="48"/>
                  </a:cxn>
                </a:cxnLst>
                <a:rect l="0" t="0" r="r" b="b"/>
                <a:pathLst>
                  <a:path w="30" h="48">
                    <a:moveTo>
                      <a:pt x="18" y="48"/>
                    </a:moveTo>
                    <a:lnTo>
                      <a:pt x="18" y="48"/>
                    </a:lnTo>
                    <a:lnTo>
                      <a:pt x="30" y="42"/>
                    </a:lnTo>
                    <a:lnTo>
                      <a:pt x="0" y="0"/>
                    </a:lnTo>
                    <a:lnTo>
                      <a:pt x="0" y="24"/>
                    </a:lnTo>
                    <a:lnTo>
                      <a:pt x="18" y="48"/>
                    </a:lnTo>
                    <a:lnTo>
                      <a:pt x="18" y="4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35" name="Freeform 146"/>
              <p:cNvSpPr>
                <a:spLocks/>
              </p:cNvSpPr>
              <p:nvPr userDrawn="1"/>
            </p:nvSpPr>
            <p:spPr bwMode="ltGray">
              <a:xfrm>
                <a:off x="7" y="3843"/>
                <a:ext cx="36" cy="66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24" y="0"/>
                  </a:cxn>
                  <a:cxn ang="0">
                    <a:pos x="24" y="0"/>
                  </a:cxn>
                  <a:cxn ang="0">
                    <a:pos x="0" y="36"/>
                  </a:cxn>
                  <a:cxn ang="0">
                    <a:pos x="0" y="66"/>
                  </a:cxn>
                  <a:cxn ang="0">
                    <a:pos x="36" y="0"/>
                  </a:cxn>
                  <a:cxn ang="0">
                    <a:pos x="36" y="0"/>
                  </a:cxn>
                </a:cxnLst>
                <a:rect l="0" t="0" r="r" b="b"/>
                <a:pathLst>
                  <a:path w="36" h="66">
                    <a:moveTo>
                      <a:pt x="36" y="0"/>
                    </a:moveTo>
                    <a:lnTo>
                      <a:pt x="24" y="0"/>
                    </a:lnTo>
                    <a:lnTo>
                      <a:pt x="24" y="0"/>
                    </a:lnTo>
                    <a:lnTo>
                      <a:pt x="0" y="36"/>
                    </a:lnTo>
                    <a:lnTo>
                      <a:pt x="0" y="66"/>
                    </a:lnTo>
                    <a:lnTo>
                      <a:pt x="36" y="0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36" name="Rectangle 147"/>
              <p:cNvSpPr>
                <a:spLocks noChangeArrowheads="1"/>
              </p:cNvSpPr>
              <p:nvPr userDrawn="1"/>
            </p:nvSpPr>
            <p:spPr bwMode="ltGray">
              <a:xfrm rot="244926">
                <a:off x="1177" y="3201"/>
                <a:ext cx="16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37" name="Rectangle 148"/>
              <p:cNvSpPr>
                <a:spLocks noChangeArrowheads="1"/>
              </p:cNvSpPr>
              <p:nvPr userDrawn="1"/>
            </p:nvSpPr>
            <p:spPr bwMode="ltGray">
              <a:xfrm rot="-5598588">
                <a:off x="290" y="2386"/>
                <a:ext cx="138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38" name="Freeform 149"/>
              <p:cNvSpPr>
                <a:spLocks/>
              </p:cNvSpPr>
              <p:nvPr userDrawn="1"/>
            </p:nvSpPr>
            <p:spPr bwMode="ltGray">
              <a:xfrm>
                <a:off x="139" y="3573"/>
                <a:ext cx="144" cy="154"/>
              </a:xfrm>
              <a:custGeom>
                <a:avLst/>
                <a:gdLst/>
                <a:ahLst/>
                <a:cxnLst>
                  <a:cxn ang="0">
                    <a:pos x="0" y="102"/>
                  </a:cxn>
                  <a:cxn ang="0">
                    <a:pos x="59" y="154"/>
                  </a:cxn>
                  <a:cxn ang="0">
                    <a:pos x="117" y="120"/>
                  </a:cxn>
                  <a:cxn ang="0">
                    <a:pos x="62" y="55"/>
                  </a:cxn>
                  <a:cxn ang="0">
                    <a:pos x="104" y="34"/>
                  </a:cxn>
                  <a:cxn ang="0">
                    <a:pos x="117" y="53"/>
                  </a:cxn>
                  <a:cxn ang="0">
                    <a:pos x="141" y="47"/>
                  </a:cxn>
                  <a:cxn ang="0">
                    <a:pos x="97" y="2"/>
                  </a:cxn>
                  <a:cxn ang="0">
                    <a:pos x="36" y="33"/>
                  </a:cxn>
                  <a:cxn ang="0">
                    <a:pos x="90" y="107"/>
                  </a:cxn>
                  <a:cxn ang="0">
                    <a:pos x="28" y="101"/>
                  </a:cxn>
                  <a:cxn ang="0">
                    <a:pos x="0" y="102"/>
                  </a:cxn>
                </a:cxnLst>
                <a:rect l="0" t="0" r="r" b="b"/>
                <a:pathLst>
                  <a:path w="144" h="154">
                    <a:moveTo>
                      <a:pt x="0" y="102"/>
                    </a:moveTo>
                    <a:cubicBezTo>
                      <a:pt x="6" y="140"/>
                      <a:pt x="25" y="154"/>
                      <a:pt x="59" y="154"/>
                    </a:cubicBezTo>
                    <a:cubicBezTo>
                      <a:pt x="111" y="152"/>
                      <a:pt x="106" y="130"/>
                      <a:pt x="117" y="120"/>
                    </a:cubicBezTo>
                    <a:cubicBezTo>
                      <a:pt x="119" y="61"/>
                      <a:pt x="84" y="84"/>
                      <a:pt x="62" y="55"/>
                    </a:cubicBezTo>
                    <a:cubicBezTo>
                      <a:pt x="59" y="42"/>
                      <a:pt x="78" y="11"/>
                      <a:pt x="104" y="34"/>
                    </a:cubicBezTo>
                    <a:cubicBezTo>
                      <a:pt x="108" y="41"/>
                      <a:pt x="111" y="51"/>
                      <a:pt x="117" y="53"/>
                    </a:cubicBezTo>
                    <a:cubicBezTo>
                      <a:pt x="123" y="55"/>
                      <a:pt x="144" y="55"/>
                      <a:pt x="141" y="47"/>
                    </a:cubicBezTo>
                    <a:cubicBezTo>
                      <a:pt x="138" y="39"/>
                      <a:pt x="126" y="5"/>
                      <a:pt x="97" y="2"/>
                    </a:cubicBezTo>
                    <a:cubicBezTo>
                      <a:pt x="77" y="0"/>
                      <a:pt x="48" y="0"/>
                      <a:pt x="36" y="33"/>
                    </a:cubicBezTo>
                    <a:cubicBezTo>
                      <a:pt x="15" y="89"/>
                      <a:pt x="83" y="79"/>
                      <a:pt x="90" y="107"/>
                    </a:cubicBezTo>
                    <a:cubicBezTo>
                      <a:pt x="96" y="130"/>
                      <a:pt x="34" y="147"/>
                      <a:pt x="28" y="101"/>
                    </a:cubicBezTo>
                    <a:cubicBezTo>
                      <a:pt x="12" y="104"/>
                      <a:pt x="15" y="98"/>
                      <a:pt x="0" y="102"/>
                    </a:cubicBez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39" name="Freeform 150"/>
              <p:cNvSpPr>
                <a:spLocks/>
              </p:cNvSpPr>
              <p:nvPr userDrawn="1"/>
            </p:nvSpPr>
            <p:spPr bwMode="ltGray">
              <a:xfrm rot="-2857037">
                <a:off x="619" y="3550"/>
                <a:ext cx="68" cy="69"/>
              </a:xfrm>
              <a:custGeom>
                <a:avLst/>
                <a:gdLst/>
                <a:ahLst/>
                <a:cxnLst>
                  <a:cxn ang="0">
                    <a:pos x="0" y="102"/>
                  </a:cxn>
                  <a:cxn ang="0">
                    <a:pos x="59" y="154"/>
                  </a:cxn>
                  <a:cxn ang="0">
                    <a:pos x="117" y="120"/>
                  </a:cxn>
                  <a:cxn ang="0">
                    <a:pos x="62" y="55"/>
                  </a:cxn>
                  <a:cxn ang="0">
                    <a:pos x="104" y="34"/>
                  </a:cxn>
                  <a:cxn ang="0">
                    <a:pos x="117" y="53"/>
                  </a:cxn>
                  <a:cxn ang="0">
                    <a:pos x="141" y="47"/>
                  </a:cxn>
                  <a:cxn ang="0">
                    <a:pos x="97" y="2"/>
                  </a:cxn>
                  <a:cxn ang="0">
                    <a:pos x="36" y="33"/>
                  </a:cxn>
                  <a:cxn ang="0">
                    <a:pos x="90" y="107"/>
                  </a:cxn>
                  <a:cxn ang="0">
                    <a:pos x="28" y="101"/>
                  </a:cxn>
                  <a:cxn ang="0">
                    <a:pos x="0" y="102"/>
                  </a:cxn>
                </a:cxnLst>
                <a:rect l="0" t="0" r="r" b="b"/>
                <a:pathLst>
                  <a:path w="144" h="154">
                    <a:moveTo>
                      <a:pt x="0" y="102"/>
                    </a:moveTo>
                    <a:cubicBezTo>
                      <a:pt x="6" y="140"/>
                      <a:pt x="25" y="154"/>
                      <a:pt x="59" y="154"/>
                    </a:cubicBezTo>
                    <a:cubicBezTo>
                      <a:pt x="111" y="152"/>
                      <a:pt x="106" y="130"/>
                      <a:pt x="117" y="120"/>
                    </a:cubicBezTo>
                    <a:cubicBezTo>
                      <a:pt x="113" y="47"/>
                      <a:pt x="84" y="84"/>
                      <a:pt x="62" y="55"/>
                    </a:cubicBezTo>
                    <a:cubicBezTo>
                      <a:pt x="59" y="42"/>
                      <a:pt x="78" y="11"/>
                      <a:pt x="104" y="34"/>
                    </a:cubicBezTo>
                    <a:cubicBezTo>
                      <a:pt x="108" y="41"/>
                      <a:pt x="111" y="51"/>
                      <a:pt x="117" y="53"/>
                    </a:cubicBezTo>
                    <a:cubicBezTo>
                      <a:pt x="123" y="55"/>
                      <a:pt x="144" y="55"/>
                      <a:pt x="141" y="47"/>
                    </a:cubicBezTo>
                    <a:cubicBezTo>
                      <a:pt x="138" y="39"/>
                      <a:pt x="126" y="5"/>
                      <a:pt x="97" y="2"/>
                    </a:cubicBezTo>
                    <a:cubicBezTo>
                      <a:pt x="77" y="0"/>
                      <a:pt x="48" y="0"/>
                      <a:pt x="36" y="33"/>
                    </a:cubicBezTo>
                    <a:cubicBezTo>
                      <a:pt x="15" y="89"/>
                      <a:pt x="83" y="79"/>
                      <a:pt x="90" y="107"/>
                    </a:cubicBezTo>
                    <a:cubicBezTo>
                      <a:pt x="96" y="130"/>
                      <a:pt x="34" y="147"/>
                      <a:pt x="28" y="101"/>
                    </a:cubicBezTo>
                    <a:cubicBezTo>
                      <a:pt x="12" y="104"/>
                      <a:pt x="15" y="98"/>
                      <a:pt x="0" y="102"/>
                    </a:cubicBez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40" name="Freeform 151"/>
              <p:cNvSpPr>
                <a:spLocks/>
              </p:cNvSpPr>
              <p:nvPr userDrawn="1"/>
            </p:nvSpPr>
            <p:spPr bwMode="ltGray">
              <a:xfrm>
                <a:off x="235" y="2503"/>
                <a:ext cx="348" cy="127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87" y="582"/>
                  </a:cxn>
                  <a:cxn ang="0">
                    <a:pos x="348" y="1272"/>
                  </a:cxn>
                  <a:cxn ang="0">
                    <a:pos x="54" y="676"/>
                  </a:cxn>
                  <a:cxn ang="0">
                    <a:pos x="0" y="0"/>
                  </a:cxn>
                </a:cxnLst>
                <a:rect l="0" t="0" r="r" b="b"/>
                <a:pathLst>
                  <a:path w="348" h="1272">
                    <a:moveTo>
                      <a:pt x="0" y="0"/>
                    </a:moveTo>
                    <a:lnTo>
                      <a:pt x="287" y="582"/>
                    </a:lnTo>
                    <a:lnTo>
                      <a:pt x="348" y="1272"/>
                    </a:lnTo>
                    <a:lnTo>
                      <a:pt x="54" y="676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96863"/>
                      <a:invGamma/>
                    </a:schemeClr>
                  </a:gs>
                </a:gsLst>
                <a:lin ang="18900000" scaled="1"/>
              </a:gradFill>
              <a:ln w="952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41" name="Oval 152"/>
              <p:cNvSpPr>
                <a:spLocks noChangeArrowheads="1"/>
              </p:cNvSpPr>
              <p:nvPr userDrawn="1"/>
            </p:nvSpPr>
            <p:spPr bwMode="ltGray">
              <a:xfrm rot="-1684349">
                <a:off x="296" y="3047"/>
                <a:ext cx="221" cy="174"/>
              </a:xfrm>
              <a:prstGeom prst="ellipse">
                <a:avLst/>
              </a:prstGeom>
              <a:gradFill rotWithShape="0">
                <a:gsLst>
                  <a:gs pos="0">
                    <a:schemeClr val="bg2">
                      <a:gamma/>
                      <a:shade val="90980"/>
                      <a:invGamma/>
                    </a:schemeClr>
                  </a:gs>
                  <a:gs pos="50000">
                    <a:schemeClr val="bg2"/>
                  </a:gs>
                  <a:gs pos="100000">
                    <a:schemeClr val="bg2">
                      <a:gamma/>
                      <a:shade val="90980"/>
                      <a:invGamma/>
                    </a:schemeClr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</p:grpSp>
      </p:grpSp>
      <p:sp>
        <p:nvSpPr>
          <p:cNvPr id="7321" name="Rectangle 153"/>
          <p:cNvSpPr>
            <a:spLocks noGrp="1" noChangeArrowheads="1"/>
          </p:cNvSpPr>
          <p:nvPr>
            <p:ph type="ctrTitle" sz="quarter"/>
          </p:nvPr>
        </p:nvSpPr>
        <p:spPr>
          <a:xfrm>
            <a:off x="685801" y="1768490"/>
            <a:ext cx="7772400" cy="1736725"/>
          </a:xfrm>
        </p:spPr>
        <p:txBody>
          <a:bodyPr anchor="b" anchorCtr="1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322" name="Rectangle 154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Arial" charset="0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55" name="Rectangle 155"/>
          <p:cNvSpPr>
            <a:spLocks noGrp="1" noChangeArrowheads="1"/>
          </p:cNvSpPr>
          <p:nvPr>
            <p:ph type="dt" sz="quarter" idx="10"/>
          </p:nvPr>
        </p:nvSpPr>
        <p:spPr>
          <a:xfrm>
            <a:off x="304815" y="6248400"/>
            <a:ext cx="2286000" cy="457200"/>
          </a:xfrm>
        </p:spPr>
        <p:txBody>
          <a:bodyPr/>
          <a:lstStyle>
            <a:lvl1pPr>
              <a:defRPr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Fall 2016</a:t>
            </a:r>
          </a:p>
        </p:txBody>
      </p:sp>
      <p:sp>
        <p:nvSpPr>
          <p:cNvPr id="156" name="Rectangle 156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CVEN 5333 – Physical Hydrology; Gooseff</a:t>
            </a:r>
          </a:p>
        </p:txBody>
      </p:sp>
      <p:sp>
        <p:nvSpPr>
          <p:cNvPr id="157" name="Rectangle 15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2286000" cy="457200"/>
          </a:xfrm>
        </p:spPr>
        <p:txBody>
          <a:bodyPr/>
          <a:lstStyle>
            <a:lvl1pPr>
              <a:defRPr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fld id="{70EA2701-02C1-48B2-AF54-536828B87456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9011919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Fall 2016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CVEN 5333 – Physical Hydrology; Gooseff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EFAB9-C179-4968-B8AA-7F4A66B6CBA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9675938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Fall 2016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CVEN 5333 – Physical Hydrology; Gooseff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EFAB9-C179-4968-B8AA-7F4A66B6CBA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667303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Fall 2016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CVEN 5333 – Physical Hydrology; Gooseff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EFAB9-C179-4968-B8AA-7F4A66B6CBA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3247734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Fall 2016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CVEN 5333 – Physical Hydrology; Gooseff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EFAB9-C179-4968-B8AA-7F4A66B6CBA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644947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Fall 2016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CVEN 5333 – Physical Hydrology; Gooseff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EFAB9-C179-4968-B8AA-7F4A66B6CBA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597874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Fall 2016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CVEN 5333 – Physical Hydrology; Gooseff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EFAB9-C179-4968-B8AA-7F4A66B6CBA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3766682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Fall 2016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CVEN 5333 – Physical Hydrology; Gooseff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EFAB9-C179-4968-B8AA-7F4A66B6CBA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636566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Fall 2016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CVEN 5333 – Physical Hydrology; Gooseff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EFAB9-C179-4968-B8AA-7F4A66B6CBA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9189956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Fall 2016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CVEN 5333 – Physical Hydrology; Gooseff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EFAB9-C179-4968-B8AA-7F4A66B6CBA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330708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Fall 2016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CVEN 5333 – Physical Hydrology; Gooseff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EFAB9-C179-4968-B8AA-7F4A66B6CBA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289637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5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Fall 2016</a:t>
            </a:r>
          </a:p>
        </p:txBody>
      </p:sp>
      <p:sp>
        <p:nvSpPr>
          <p:cNvPr id="5" name="Rectangle 15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CVEN 5333 – Physical Hydrology; Gooseff</a:t>
            </a:r>
          </a:p>
        </p:txBody>
      </p:sp>
      <p:sp>
        <p:nvSpPr>
          <p:cNvPr id="6" name="Rectangle 15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3698C2-147C-418F-A106-C5779B653B87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3783534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Fall 2016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CVEN 5333 – Physical Hydrology; Gooseff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EFAB9-C179-4968-B8AA-7F4A66B6CBA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440331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Fall 2016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CVEN 5333 – Physical Hydrology; Gooseff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4EDEE81A-9B66-1B49-B3CA-3083AD43017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27092384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371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40386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40386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Fall 2016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CVEN 5333 – Physical Hydrology; Gooseff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12D6FBC9-0EA9-4144-97D5-8627EED4192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33358180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381000"/>
            <a:ext cx="8229600" cy="5715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Fall 2016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CVEN 5333 – Physical Hydrology; Gooseff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0C6691C7-4C20-1C47-A80B-19F4ED7E77E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81484107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381000"/>
            <a:ext cx="8229600" cy="1371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981200"/>
            <a:ext cx="40386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40386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4114800"/>
            <a:ext cx="40386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40386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Fall 2016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CVEN 5333 – Physical Hydrology; Gooseff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97A3F8AA-7495-4C45-8144-3552C465F4B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21563987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371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981200"/>
            <a:ext cx="40386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Fall 2016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CVEN 5333 – Physical Hydrology; Gooseff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DCC79DF0-87D7-CD4B-A3F7-E075EF66EDC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92702753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Fall 2016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CVEN 5333 – Physical Hydrology; Gooseff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DB09076-DF98-914A-A5B2-6FE7FB65C8F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35044391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371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40386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40386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Fall 2016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CVEN 5333 – Physical Hydrology; Gooseff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8B8B763B-0631-7E4C-A9F6-D553635E108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80901248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Fall 2016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CVEN 5333 – Physical Hydrology; Gooseff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EFAB9-C179-4968-B8AA-7F4A66B6CBA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629242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Fall 2016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CVEN 5333 – Physical Hydrology; Gooseff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EFAB9-C179-4968-B8AA-7F4A66B6CBA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80658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28" y="4406915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28" y="2906728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498" indent="0">
              <a:buNone/>
              <a:defRPr sz="1800"/>
            </a:lvl2pPr>
            <a:lvl3pPr marL="912996" indent="0">
              <a:buNone/>
              <a:defRPr sz="1600"/>
            </a:lvl3pPr>
            <a:lvl4pPr marL="1369494" indent="0">
              <a:buNone/>
              <a:defRPr sz="1400"/>
            </a:lvl4pPr>
            <a:lvl5pPr marL="1825994" indent="0">
              <a:buNone/>
              <a:defRPr sz="1400"/>
            </a:lvl5pPr>
            <a:lvl6pPr marL="2282492" indent="0">
              <a:buNone/>
              <a:defRPr sz="1400"/>
            </a:lvl6pPr>
            <a:lvl7pPr marL="2738989" indent="0">
              <a:buNone/>
              <a:defRPr sz="1400"/>
            </a:lvl7pPr>
            <a:lvl8pPr marL="3195488" indent="0">
              <a:buNone/>
              <a:defRPr sz="1400"/>
            </a:lvl8pPr>
            <a:lvl9pPr marL="3651986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5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Fall 2016</a:t>
            </a:r>
          </a:p>
        </p:txBody>
      </p:sp>
      <p:sp>
        <p:nvSpPr>
          <p:cNvPr id="5" name="Rectangle 15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CVEN 5333 – Physical Hydrology; Gooseff</a:t>
            </a:r>
          </a:p>
        </p:txBody>
      </p:sp>
      <p:sp>
        <p:nvSpPr>
          <p:cNvPr id="6" name="Rectangle 15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3A4792-C31C-43D4-B373-0065A887BB0C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5278616"/>
      </p:ext>
    </p:extLst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Fall 2016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CVEN 5333 – Physical Hydrology; Gooseff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EFAB9-C179-4968-B8AA-7F4A66B6CBA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796235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Fall 2016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CVEN 5333 – Physical Hydrology; Gooseff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EFAB9-C179-4968-B8AA-7F4A66B6CBA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648731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Fall 2016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CVEN 5333 – Physical Hydrology; Gooseff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EFAB9-C179-4968-B8AA-7F4A66B6CBA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042656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Fall 2016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CVEN 5333 – Physical Hydrology; Gooseff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EFAB9-C179-4968-B8AA-7F4A66B6CBA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23337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Fall 2016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CVEN 5333 – Physical Hydrology; Gooseff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EFAB9-C179-4968-B8AA-7F4A66B6CBA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204048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Fall 2016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CVEN 5333 – Physical Hydrology; Gooseff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EFAB9-C179-4968-B8AA-7F4A66B6CBA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665038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Fall 2016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CVEN 5333 – Physical Hydrology; Gooseff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EFAB9-C179-4968-B8AA-7F4A66B6CBA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3318036"/>
      </p:ext>
    </p:extLst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Fall 2016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CVEN 5333 – Physical Hydrology; Gooseff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EFAB9-C179-4968-B8AA-7F4A66B6CBA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086636"/>
      </p:ext>
    </p:extLst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Fall 2016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CVEN 5333 – Physical Hydrology; Gooseff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EFAB9-C179-4968-B8AA-7F4A66B6CBA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3177995"/>
      </p:ext>
    </p:extLst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Fall 2016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CVEN 5333 – Physical Hydrology; Gooseff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4EDEE81A-9B66-1B49-B3CA-3083AD43017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1109203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1625" y="1600215"/>
            <a:ext cx="4194175" cy="44989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15" y="1600215"/>
            <a:ext cx="4194175" cy="44989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5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Fall 2016</a:t>
            </a:r>
          </a:p>
        </p:txBody>
      </p:sp>
      <p:sp>
        <p:nvSpPr>
          <p:cNvPr id="6" name="Rectangle 15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CVEN 5333 – Physical Hydrology; Gooseff</a:t>
            </a:r>
          </a:p>
        </p:txBody>
      </p:sp>
      <p:sp>
        <p:nvSpPr>
          <p:cNvPr id="7" name="Rectangle 15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6559B2-C845-42D8-96EF-405864D88666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5238618"/>
      </p:ext>
    </p:extLst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371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40386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40386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Fall 2016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CVEN 5333 – Physical Hydrology; Gooseff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12D6FBC9-0EA9-4144-97D5-8627EED4192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13150838"/>
      </p:ext>
    </p:extLst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381000"/>
            <a:ext cx="8229600" cy="5715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Fall 2016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CVEN 5333 – Physical Hydrology; Gooseff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0C6691C7-4C20-1C47-A80B-19F4ED7E77E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35240739"/>
      </p:ext>
    </p:extLst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381000"/>
            <a:ext cx="8229600" cy="1371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981200"/>
            <a:ext cx="40386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40386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4114800"/>
            <a:ext cx="40386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40386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Fall 2016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CVEN 5333 – Physical Hydrology; Gooseff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97A3F8AA-7495-4C45-8144-3552C465F4B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09431526"/>
      </p:ext>
    </p:extLst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371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981200"/>
            <a:ext cx="40386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Fall 2016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CVEN 5333 – Physical Hydrology; Gooseff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DCC79DF0-87D7-CD4B-A3F7-E075EF66EDC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98949214"/>
      </p:ext>
    </p:extLst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Fall 2016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CVEN 5333 – Physical Hydrology; Gooseff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DB09076-DF98-914A-A5B2-6FE7FB65C8F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32387525"/>
      </p:ext>
    </p:extLst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371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40386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40386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Fall 2016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CVEN 5333 – Physical Hydrology; Gooseff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8B8B763B-0631-7E4C-A9F6-D553635E108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93072374"/>
      </p:ext>
    </p:extLst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Fall 2016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CVEN 5333 – Physical Hydrology; Gooseff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EFAB9-C179-4968-B8AA-7F4A66B6CBA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974023"/>
      </p:ext>
    </p:extLst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Fall 2016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CVEN 5333 – Physical Hydrology; Gooseff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EFAB9-C179-4968-B8AA-7F4A66B6CBA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240671"/>
      </p:ext>
    </p:extLst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Fall 2016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CVEN 5333 – Physical Hydrology; Gooseff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EFAB9-C179-4968-B8AA-7F4A66B6CBA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839666"/>
      </p:ext>
    </p:extLst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Fall 2016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CVEN 5333 – Physical Hydrology; Gooseff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EFAB9-C179-4968-B8AA-7F4A66B6CBA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7957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53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15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498" indent="0">
              <a:buNone/>
              <a:defRPr sz="2000" b="1"/>
            </a:lvl2pPr>
            <a:lvl3pPr marL="912996" indent="0">
              <a:buNone/>
              <a:defRPr sz="1800" b="1"/>
            </a:lvl3pPr>
            <a:lvl4pPr marL="1369494" indent="0">
              <a:buNone/>
              <a:defRPr sz="1600" b="1"/>
            </a:lvl4pPr>
            <a:lvl5pPr marL="1825994" indent="0">
              <a:buNone/>
              <a:defRPr sz="1600" b="1"/>
            </a:lvl5pPr>
            <a:lvl6pPr marL="2282492" indent="0">
              <a:buNone/>
              <a:defRPr sz="1600" b="1"/>
            </a:lvl6pPr>
            <a:lvl7pPr marL="2738989" indent="0">
              <a:buNone/>
              <a:defRPr sz="1600" b="1"/>
            </a:lvl7pPr>
            <a:lvl8pPr marL="3195488" indent="0">
              <a:buNone/>
              <a:defRPr sz="1600" b="1"/>
            </a:lvl8pPr>
            <a:lvl9pPr marL="3651986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15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0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498" indent="0">
              <a:buNone/>
              <a:defRPr sz="2000" b="1"/>
            </a:lvl2pPr>
            <a:lvl3pPr marL="912996" indent="0">
              <a:buNone/>
              <a:defRPr sz="1800" b="1"/>
            </a:lvl3pPr>
            <a:lvl4pPr marL="1369494" indent="0">
              <a:buNone/>
              <a:defRPr sz="1600" b="1"/>
            </a:lvl4pPr>
            <a:lvl5pPr marL="1825994" indent="0">
              <a:buNone/>
              <a:defRPr sz="1600" b="1"/>
            </a:lvl5pPr>
            <a:lvl6pPr marL="2282492" indent="0">
              <a:buNone/>
              <a:defRPr sz="1600" b="1"/>
            </a:lvl6pPr>
            <a:lvl7pPr marL="2738989" indent="0">
              <a:buNone/>
              <a:defRPr sz="1600" b="1"/>
            </a:lvl7pPr>
            <a:lvl8pPr marL="3195488" indent="0">
              <a:buNone/>
              <a:defRPr sz="1600" b="1"/>
            </a:lvl8pPr>
            <a:lvl9pPr marL="3651986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0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5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Fall 2016</a:t>
            </a:r>
          </a:p>
        </p:txBody>
      </p:sp>
      <p:sp>
        <p:nvSpPr>
          <p:cNvPr id="8" name="Rectangle 15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CVEN 5333 – Physical Hydrology; Gooseff</a:t>
            </a:r>
          </a:p>
        </p:txBody>
      </p:sp>
      <p:sp>
        <p:nvSpPr>
          <p:cNvPr id="9" name="Rectangle 15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EF8620-DF77-47CB-9C47-8F6EC82FB29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1646087"/>
      </p:ext>
    </p:extLst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Fall 2016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CVEN 5333 – Physical Hydrology; Gooseff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EFAB9-C179-4968-B8AA-7F4A66B6CBA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211342"/>
      </p:ext>
    </p:extLst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Fall 2016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CVEN 5333 – Physical Hydrology; Gooseff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EFAB9-C179-4968-B8AA-7F4A66B6CBA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69624"/>
      </p:ext>
    </p:extLst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Fall 2016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CVEN 5333 – Physical Hydrology; Gooseff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EFAB9-C179-4968-B8AA-7F4A66B6CBA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2108695"/>
      </p:ext>
    </p:extLst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Fall 2016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CVEN 5333 – Physical Hydrology; Gooseff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EFAB9-C179-4968-B8AA-7F4A66B6CBA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567001"/>
      </p:ext>
    </p:extLst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Fall 2016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CVEN 5333 – Physical Hydrology; Gooseff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EFAB9-C179-4968-B8AA-7F4A66B6CBA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662956"/>
      </p:ext>
    </p:extLst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Fall 2016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CVEN 5333 – Physical Hydrology; Gooseff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EFAB9-C179-4968-B8AA-7F4A66B6CBA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0040839"/>
      </p:ext>
    </p:extLst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Fall 2016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CVEN 5333 – Physical Hydrology; Gooseff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EFAB9-C179-4968-B8AA-7F4A66B6CBA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88604"/>
      </p:ext>
    </p:extLst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Fall 2016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CVEN 5333 – Physical Hydrology; Gooseff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4EDEE81A-9B66-1B49-B3CA-3083AD43017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17767766"/>
      </p:ext>
    </p:extLst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371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40386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40386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Fall 2016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CVEN 5333 – Physical Hydrology; Gooseff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12D6FBC9-0EA9-4144-97D5-8627EED4192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07748317"/>
      </p:ext>
    </p:extLst>
  </p:cSld>
  <p:clrMapOvr>
    <a:masterClrMapping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381000"/>
            <a:ext cx="8229600" cy="5715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Fall 2016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CVEN 5333 – Physical Hydrology; Gooseff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0C6691C7-4C20-1C47-A80B-19F4ED7E77E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1515815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5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Fall 2016</a:t>
            </a:r>
          </a:p>
        </p:txBody>
      </p:sp>
      <p:sp>
        <p:nvSpPr>
          <p:cNvPr id="4" name="Rectangle 15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CVEN 5333 – Physical Hydrology; Gooseff</a:t>
            </a:r>
          </a:p>
        </p:txBody>
      </p:sp>
      <p:sp>
        <p:nvSpPr>
          <p:cNvPr id="5" name="Rectangle 15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9ED75C-0502-466F-A9CD-90EA40E7BE2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1220462"/>
      </p:ext>
    </p:extLst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381000"/>
            <a:ext cx="8229600" cy="1371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981200"/>
            <a:ext cx="40386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40386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4114800"/>
            <a:ext cx="40386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40386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Fall 2016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CVEN 5333 – Physical Hydrology; Gooseff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97A3F8AA-7495-4C45-8144-3552C465F4B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84514646"/>
      </p:ext>
    </p:extLst>
  </p:cSld>
  <p:clrMapOvr>
    <a:masterClrMapping/>
  </p:clrMapOvr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371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981200"/>
            <a:ext cx="40386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Fall 2016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CVEN 5333 – Physical Hydrology; Gooseff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DCC79DF0-87D7-CD4B-A3F7-E075EF66EDC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1029944"/>
      </p:ext>
    </p:extLst>
  </p:cSld>
  <p:clrMapOvr>
    <a:masterClrMapping/>
  </p:clrMapOvr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Fall 2016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CVEN 5333 – Physical Hydrology; Gooseff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DB09076-DF98-914A-A5B2-6FE7FB65C8F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45441547"/>
      </p:ext>
    </p:extLst>
  </p:cSld>
  <p:clrMapOvr>
    <a:masterClrMapping/>
  </p:clrMapOvr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371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40386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40386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Fall 2016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CVEN 5333 – Physical Hydrology; Gooseff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8B8B763B-0631-7E4C-A9F6-D553635E108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18185009"/>
      </p:ext>
    </p:extLst>
  </p:cSld>
  <p:clrMapOvr>
    <a:masterClrMapping/>
  </p:clrMapOvr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Fall 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CVEN 5333 – Physical Hydrology; Gooseff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BCBE4-4F24-4B87-AE38-8530304236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036041"/>
      </p:ext>
    </p:extLst>
  </p:cSld>
  <p:clrMapOvr>
    <a:masterClrMapping/>
  </p:clrMapOvr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Fall 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CVEN 5333 – Physical Hydrology; Gooseff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BCBE4-4F24-4B87-AE38-8530304236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175113"/>
      </p:ext>
    </p:extLst>
  </p:cSld>
  <p:clrMapOvr>
    <a:masterClrMapping/>
  </p:clrMapOvr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Fall 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CVEN 5333 – Physical Hydrology; Gooseff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BCBE4-4F24-4B87-AE38-8530304236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56285"/>
      </p:ext>
    </p:extLst>
  </p:cSld>
  <p:clrMapOvr>
    <a:masterClrMapping/>
  </p:clrMapOvr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Fall 2021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CVEN 5333 – Physical Hydrology; Gooseff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BCBE4-4F24-4B87-AE38-8530304236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03041"/>
      </p:ext>
    </p:extLst>
  </p:cSld>
  <p:clrMapOvr>
    <a:masterClrMapping/>
  </p:clrMapOvr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Fall 2021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CVEN 5333 – Physical Hydrology; Gooseff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BCBE4-4F24-4B87-AE38-8530304236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7888370"/>
      </p:ext>
    </p:extLst>
  </p:cSld>
  <p:clrMapOvr>
    <a:masterClrMapping/>
  </p:clrMapOvr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Fall 2021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CVEN 5333 – Physical Hydrology; Gooseff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BCBE4-4F24-4B87-AE38-8530304236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30381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5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Fall 2016</a:t>
            </a:r>
          </a:p>
        </p:txBody>
      </p:sp>
      <p:sp>
        <p:nvSpPr>
          <p:cNvPr id="3" name="Rectangle 15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CVEN 5333 – Physical Hydrology; Gooseff</a:t>
            </a:r>
          </a:p>
        </p:txBody>
      </p:sp>
      <p:sp>
        <p:nvSpPr>
          <p:cNvPr id="4" name="Rectangle 15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35EAAC-E6A7-4349-90A3-D3C0477C6781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1069016"/>
      </p:ext>
    </p:extLst>
  </p:cSld>
  <p:clrMapOvr>
    <a:masterClrMapping/>
  </p:clrMapOvr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Fall 2021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CVEN 5333 – Physical Hydrology; Gooseff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BCBE4-4F24-4B87-AE38-8530304236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118527"/>
      </p:ext>
    </p:extLst>
  </p:cSld>
  <p:clrMapOvr>
    <a:masterClrMapping/>
  </p:clrMapOvr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Fall 2021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CVEN 5333 – Physical Hydrology; Gooseff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BCBE4-4F24-4B87-AE38-8530304236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625709"/>
      </p:ext>
    </p:extLst>
  </p:cSld>
  <p:clrMapOvr>
    <a:masterClrMapping/>
  </p:clrMapOvr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Fall 2021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CVEN 5333 – Physical Hydrology; Gooseff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BCBE4-4F24-4B87-AE38-8530304236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898264"/>
      </p:ext>
    </p:extLst>
  </p:cSld>
  <p:clrMapOvr>
    <a:masterClrMapping/>
  </p:clrMapOvr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Fall 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CVEN 5333 – Physical Hydrology; Gooseff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BCBE4-4F24-4B87-AE38-8530304236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8764522"/>
      </p:ext>
    </p:extLst>
  </p:cSld>
  <p:clrMapOvr>
    <a:masterClrMapping/>
  </p:clrMapOvr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Fall 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CVEN 5333 – Physical Hydrology; Gooseff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BCBE4-4F24-4B87-AE38-8530304236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95279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28" y="4406915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28" y="2906728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49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299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949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599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249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898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548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198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Fall 2016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CVEN 5333 – Physical Hydrology; Gooseff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BCBE4-4F24-4B87-AE38-8530304236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58621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5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5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5" y="1435115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498" indent="0">
              <a:buNone/>
              <a:defRPr sz="1200"/>
            </a:lvl2pPr>
            <a:lvl3pPr marL="912996" indent="0">
              <a:buNone/>
              <a:defRPr sz="1000"/>
            </a:lvl3pPr>
            <a:lvl4pPr marL="1369494" indent="0">
              <a:buNone/>
              <a:defRPr sz="900"/>
            </a:lvl4pPr>
            <a:lvl5pPr marL="1825994" indent="0">
              <a:buNone/>
              <a:defRPr sz="900"/>
            </a:lvl5pPr>
            <a:lvl6pPr marL="2282492" indent="0">
              <a:buNone/>
              <a:defRPr sz="900"/>
            </a:lvl6pPr>
            <a:lvl7pPr marL="2738989" indent="0">
              <a:buNone/>
              <a:defRPr sz="900"/>
            </a:lvl7pPr>
            <a:lvl8pPr marL="3195488" indent="0">
              <a:buNone/>
              <a:defRPr sz="900"/>
            </a:lvl8pPr>
            <a:lvl9pPr marL="3651986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5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Fall 2016</a:t>
            </a:r>
          </a:p>
        </p:txBody>
      </p:sp>
      <p:sp>
        <p:nvSpPr>
          <p:cNvPr id="6" name="Rectangle 15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CVEN 5333 – Physical Hydrology; Gooseff</a:t>
            </a:r>
          </a:p>
        </p:txBody>
      </p:sp>
      <p:sp>
        <p:nvSpPr>
          <p:cNvPr id="7" name="Rectangle 15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0EC5B1-4392-4C77-A9CF-0327E154F4CD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981625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498" indent="0">
              <a:buNone/>
              <a:defRPr sz="2800"/>
            </a:lvl2pPr>
            <a:lvl3pPr marL="912996" indent="0">
              <a:buNone/>
              <a:defRPr sz="2400"/>
            </a:lvl3pPr>
            <a:lvl4pPr marL="1369494" indent="0">
              <a:buNone/>
              <a:defRPr sz="2000"/>
            </a:lvl4pPr>
            <a:lvl5pPr marL="1825994" indent="0">
              <a:buNone/>
              <a:defRPr sz="2000"/>
            </a:lvl5pPr>
            <a:lvl6pPr marL="2282492" indent="0">
              <a:buNone/>
              <a:defRPr sz="2000"/>
            </a:lvl6pPr>
            <a:lvl7pPr marL="2738989" indent="0">
              <a:buNone/>
              <a:defRPr sz="2000"/>
            </a:lvl7pPr>
            <a:lvl8pPr marL="3195488" indent="0">
              <a:buNone/>
              <a:defRPr sz="2000"/>
            </a:lvl8pPr>
            <a:lvl9pPr marL="3651986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498" indent="0">
              <a:buNone/>
              <a:defRPr sz="1200"/>
            </a:lvl2pPr>
            <a:lvl3pPr marL="912996" indent="0">
              <a:buNone/>
              <a:defRPr sz="1000"/>
            </a:lvl3pPr>
            <a:lvl4pPr marL="1369494" indent="0">
              <a:buNone/>
              <a:defRPr sz="900"/>
            </a:lvl4pPr>
            <a:lvl5pPr marL="1825994" indent="0">
              <a:buNone/>
              <a:defRPr sz="900"/>
            </a:lvl5pPr>
            <a:lvl6pPr marL="2282492" indent="0">
              <a:buNone/>
              <a:defRPr sz="900"/>
            </a:lvl6pPr>
            <a:lvl7pPr marL="2738989" indent="0">
              <a:buNone/>
              <a:defRPr sz="900"/>
            </a:lvl7pPr>
            <a:lvl8pPr marL="3195488" indent="0">
              <a:buNone/>
              <a:defRPr sz="900"/>
            </a:lvl8pPr>
            <a:lvl9pPr marL="3651986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5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Fall 2016</a:t>
            </a:r>
          </a:p>
        </p:txBody>
      </p:sp>
      <p:sp>
        <p:nvSpPr>
          <p:cNvPr id="6" name="Rectangle 15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CVEN 5333 – Physical Hydrology; Gooseff</a:t>
            </a:r>
          </a:p>
        </p:txBody>
      </p:sp>
      <p:sp>
        <p:nvSpPr>
          <p:cNvPr id="7" name="Rectangle 15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119C42-8675-41D6-BE8B-6B35627B9C19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971494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5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Fall 2016</a:t>
            </a:r>
          </a:p>
        </p:txBody>
      </p:sp>
      <p:sp>
        <p:nvSpPr>
          <p:cNvPr id="5" name="Rectangle 15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CVEN 5333 – Physical Hydrology; Gooseff</a:t>
            </a:r>
          </a:p>
        </p:txBody>
      </p:sp>
      <p:sp>
        <p:nvSpPr>
          <p:cNvPr id="6" name="Rectangle 15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376C3C-3F22-4BBF-88B6-F8D1064F921F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443499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07203" y="228615"/>
            <a:ext cx="2135187" cy="58705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1640" y="228615"/>
            <a:ext cx="6253163" cy="58705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5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Fall 2016</a:t>
            </a:r>
          </a:p>
        </p:txBody>
      </p:sp>
      <p:sp>
        <p:nvSpPr>
          <p:cNvPr id="5" name="Rectangle 15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CVEN 5333 – Physical Hydrology; Gooseff</a:t>
            </a:r>
          </a:p>
        </p:txBody>
      </p:sp>
      <p:sp>
        <p:nvSpPr>
          <p:cNvPr id="6" name="Rectangle 15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792DE1-A735-4FEA-8997-F88CB774877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265204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625" y="228615"/>
            <a:ext cx="854075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01625" y="1600215"/>
            <a:ext cx="4194175" cy="44989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15" y="1600215"/>
            <a:ext cx="4194175" cy="21732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15" y="3925903"/>
            <a:ext cx="4194175" cy="21732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15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Fall 2016</a:t>
            </a:r>
          </a:p>
        </p:txBody>
      </p:sp>
      <p:sp>
        <p:nvSpPr>
          <p:cNvPr id="7" name="Rectangle 15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CVEN 5333 – Physical Hydrology; Gooseff</a:t>
            </a:r>
          </a:p>
        </p:txBody>
      </p:sp>
      <p:sp>
        <p:nvSpPr>
          <p:cNvPr id="8" name="Rectangle 15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6AA2B0-E784-4717-8778-3E33ED32F840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617199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625" y="228615"/>
            <a:ext cx="854075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01625" y="1600215"/>
            <a:ext cx="4194175" cy="44989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15" y="1600215"/>
            <a:ext cx="4194175" cy="44989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5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Fall 2016</a:t>
            </a:r>
          </a:p>
        </p:txBody>
      </p:sp>
      <p:sp>
        <p:nvSpPr>
          <p:cNvPr id="6" name="Rectangle 15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CVEN 5333 – Physical Hydrology; Gooseff</a:t>
            </a:r>
          </a:p>
        </p:txBody>
      </p:sp>
      <p:sp>
        <p:nvSpPr>
          <p:cNvPr id="7" name="Rectangle 15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2DB88F-BDB2-4861-A0E5-2095F4C29D51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740040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625" y="228615"/>
            <a:ext cx="854075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1625" y="1600215"/>
            <a:ext cx="4194175" cy="44989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15" y="1600215"/>
            <a:ext cx="4194175" cy="21732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15" y="3925903"/>
            <a:ext cx="4194175" cy="21732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15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Fall 2016</a:t>
            </a:r>
          </a:p>
        </p:txBody>
      </p:sp>
      <p:sp>
        <p:nvSpPr>
          <p:cNvPr id="7" name="Rectangle 15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CVEN 5333 – Physical Hydrology; Gooseff</a:t>
            </a:r>
          </a:p>
        </p:txBody>
      </p:sp>
      <p:sp>
        <p:nvSpPr>
          <p:cNvPr id="8" name="Rectangle 15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D4269C-AAF8-4D79-9522-BDC984604900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003156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15" y="1422400"/>
            <a:ext cx="9147175" cy="5435600"/>
            <a:chOff x="0" y="896"/>
            <a:chExt cx="5762" cy="3424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>
              <a:off x="20" y="896"/>
              <a:ext cx="5742" cy="3424"/>
              <a:chOff x="20" y="896"/>
              <a:chExt cx="5742" cy="3424"/>
            </a:xfrm>
          </p:grpSpPr>
          <p:sp>
            <p:nvSpPr>
              <p:cNvPr id="142" name="Freeform 4"/>
              <p:cNvSpPr>
                <a:spLocks/>
              </p:cNvSpPr>
              <p:nvPr userDrawn="1"/>
            </p:nvSpPr>
            <p:spPr bwMode="hidden">
              <a:xfrm>
                <a:off x="1399" y="1116"/>
                <a:ext cx="2815" cy="2110"/>
              </a:xfrm>
              <a:custGeom>
                <a:avLst/>
                <a:gdLst/>
                <a:ahLst/>
                <a:cxnLst>
                  <a:cxn ang="0">
                    <a:pos x="950" y="85"/>
                  </a:cxn>
                  <a:cxn ang="0">
                    <a:pos x="628" y="438"/>
                  </a:cxn>
                  <a:cxn ang="0">
                    <a:pos x="66" y="471"/>
                  </a:cxn>
                  <a:cxn ang="0">
                    <a:pos x="0" y="627"/>
                  </a:cxn>
                  <a:cxn ang="0">
                    <a:pos x="372" y="1026"/>
                  </a:cxn>
                  <a:cxn ang="0">
                    <a:pos x="611" y="902"/>
                  </a:cxn>
                  <a:cxn ang="0">
                    <a:pos x="992" y="1085"/>
                  </a:cxn>
                  <a:cxn ang="0">
                    <a:pos x="1116" y="1339"/>
                  </a:cxn>
                  <a:cxn ang="0">
                    <a:pos x="1083" y="1450"/>
                  </a:cxn>
                  <a:cxn ang="0">
                    <a:pos x="1124" y="1659"/>
                  </a:cxn>
                  <a:cxn ang="0">
                    <a:pos x="1149" y="1999"/>
                  </a:cxn>
                  <a:cxn ang="0">
                    <a:pos x="1463" y="2110"/>
                  </a:cxn>
                  <a:cxn ang="0">
                    <a:pos x="1686" y="2025"/>
                  </a:cxn>
                  <a:cxn ang="0">
                    <a:pos x="1603" y="1777"/>
                  </a:cxn>
                  <a:cxn ang="0">
                    <a:pos x="1991" y="1555"/>
                  </a:cxn>
                  <a:cxn ang="0">
                    <a:pos x="2281" y="1542"/>
                  </a:cxn>
                  <a:cxn ang="0">
                    <a:pos x="2446" y="1359"/>
                  </a:cxn>
                  <a:cxn ang="0">
                    <a:pos x="2361" y="1001"/>
                  </a:cxn>
                  <a:cxn ang="0">
                    <a:pos x="2606" y="893"/>
                  </a:cxn>
                  <a:cxn ang="0">
                    <a:pos x="2815" y="454"/>
                  </a:cxn>
                  <a:cxn ang="0">
                    <a:pos x="2518" y="0"/>
                  </a:cxn>
                </a:cxnLst>
                <a:rect l="0" t="0" r="r" b="b"/>
                <a:pathLst>
                  <a:path w="2815" h="2110">
                    <a:moveTo>
                      <a:pt x="950" y="85"/>
                    </a:moveTo>
                    <a:lnTo>
                      <a:pt x="628" y="438"/>
                    </a:lnTo>
                    <a:lnTo>
                      <a:pt x="66" y="471"/>
                    </a:lnTo>
                    <a:lnTo>
                      <a:pt x="0" y="627"/>
                    </a:lnTo>
                    <a:lnTo>
                      <a:pt x="372" y="1026"/>
                    </a:lnTo>
                    <a:lnTo>
                      <a:pt x="611" y="902"/>
                    </a:lnTo>
                    <a:lnTo>
                      <a:pt x="992" y="1085"/>
                    </a:lnTo>
                    <a:lnTo>
                      <a:pt x="1116" y="1339"/>
                    </a:lnTo>
                    <a:lnTo>
                      <a:pt x="1083" y="1450"/>
                    </a:lnTo>
                    <a:lnTo>
                      <a:pt x="1124" y="1659"/>
                    </a:lnTo>
                    <a:lnTo>
                      <a:pt x="1149" y="1999"/>
                    </a:lnTo>
                    <a:lnTo>
                      <a:pt x="1463" y="2110"/>
                    </a:lnTo>
                    <a:lnTo>
                      <a:pt x="1686" y="2025"/>
                    </a:lnTo>
                    <a:lnTo>
                      <a:pt x="1603" y="1777"/>
                    </a:lnTo>
                    <a:lnTo>
                      <a:pt x="1991" y="1555"/>
                    </a:lnTo>
                    <a:lnTo>
                      <a:pt x="2281" y="1542"/>
                    </a:lnTo>
                    <a:lnTo>
                      <a:pt x="2446" y="1359"/>
                    </a:lnTo>
                    <a:lnTo>
                      <a:pt x="2361" y="1001"/>
                    </a:lnTo>
                    <a:lnTo>
                      <a:pt x="2606" y="893"/>
                    </a:lnTo>
                    <a:lnTo>
                      <a:pt x="2815" y="454"/>
                    </a:lnTo>
                    <a:lnTo>
                      <a:pt x="2518" y="0"/>
                    </a:lnTo>
                  </a:path>
                </a:pathLst>
              </a:custGeom>
              <a:noFill/>
              <a:ln w="1524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43" name="Freeform 5"/>
              <p:cNvSpPr>
                <a:spLocks/>
              </p:cNvSpPr>
              <p:nvPr userDrawn="1"/>
            </p:nvSpPr>
            <p:spPr bwMode="hidden">
              <a:xfrm>
                <a:off x="672" y="1116"/>
                <a:ext cx="3966" cy="2366"/>
              </a:xfrm>
              <a:custGeom>
                <a:avLst/>
                <a:gdLst/>
                <a:ahLst/>
                <a:cxnLst>
                  <a:cxn ang="0">
                    <a:pos x="1423" y="65"/>
                  </a:cxn>
                  <a:cxn ang="0">
                    <a:pos x="1148" y="262"/>
                  </a:cxn>
                  <a:cxn ang="0">
                    <a:pos x="934" y="216"/>
                  </a:cxn>
                  <a:cxn ang="0">
                    <a:pos x="529" y="314"/>
                  </a:cxn>
                  <a:cxn ang="0">
                    <a:pos x="174" y="327"/>
                  </a:cxn>
                  <a:cxn ang="0">
                    <a:pos x="0" y="628"/>
                  </a:cxn>
                  <a:cxn ang="0">
                    <a:pos x="91" y="726"/>
                  </a:cxn>
                  <a:cxn ang="0">
                    <a:pos x="231" y="654"/>
                  </a:cxn>
                  <a:cxn ang="0">
                    <a:pos x="430" y="687"/>
                  </a:cxn>
                  <a:cxn ang="0">
                    <a:pos x="504" y="850"/>
                  </a:cxn>
                  <a:cxn ang="0">
                    <a:pos x="347" y="1020"/>
                  </a:cxn>
                  <a:cxn ang="0">
                    <a:pos x="529" y="1144"/>
                  </a:cxn>
                  <a:cxn ang="0">
                    <a:pos x="727" y="1105"/>
                  </a:cxn>
                  <a:cxn ang="0">
                    <a:pos x="901" y="1216"/>
                  </a:cxn>
                  <a:cxn ang="0">
                    <a:pos x="1256" y="1229"/>
                  </a:cxn>
                  <a:cxn ang="0">
                    <a:pos x="1611" y="1425"/>
                  </a:cxn>
                  <a:cxn ang="0">
                    <a:pos x="1694" y="1673"/>
                  </a:cxn>
                  <a:cxn ang="0">
                    <a:pos x="1619" y="2118"/>
                  </a:cxn>
                  <a:cxn ang="0">
                    <a:pos x="1694" y="2268"/>
                  </a:cxn>
                  <a:cxn ang="0">
                    <a:pos x="2132" y="2242"/>
                  </a:cxn>
                  <a:cxn ang="0">
                    <a:pos x="2289" y="2366"/>
                  </a:cxn>
                  <a:cxn ang="0">
                    <a:pos x="2594" y="2046"/>
                  </a:cxn>
                  <a:cxn ang="0">
                    <a:pos x="2537" y="1817"/>
                  </a:cxn>
                  <a:cxn ang="0">
                    <a:pos x="2818" y="1673"/>
                  </a:cxn>
                  <a:cxn ang="0">
                    <a:pos x="3016" y="1719"/>
                  </a:cxn>
                  <a:cxn ang="0">
                    <a:pos x="3280" y="1615"/>
                  </a:cxn>
                  <a:cxn ang="0">
                    <a:pos x="3405" y="1174"/>
                  </a:cxn>
                  <a:cxn ang="0">
                    <a:pos x="3643" y="922"/>
                  </a:cxn>
                  <a:cxn ang="0">
                    <a:pos x="3966" y="896"/>
                  </a:cxn>
                  <a:cxn ang="0">
                    <a:pos x="3908" y="733"/>
                  </a:cxn>
                  <a:cxn ang="0">
                    <a:pos x="3669" y="563"/>
                  </a:cxn>
                  <a:cxn ang="0">
                    <a:pos x="3817" y="210"/>
                  </a:cxn>
                  <a:cxn ang="0">
                    <a:pos x="3590" y="0"/>
                  </a:cxn>
                </a:cxnLst>
                <a:rect l="0" t="0" r="r" b="b"/>
                <a:pathLst>
                  <a:path w="3966" h="2366">
                    <a:moveTo>
                      <a:pt x="1423" y="65"/>
                    </a:moveTo>
                    <a:lnTo>
                      <a:pt x="1148" y="262"/>
                    </a:lnTo>
                    <a:lnTo>
                      <a:pt x="934" y="216"/>
                    </a:lnTo>
                    <a:lnTo>
                      <a:pt x="529" y="314"/>
                    </a:lnTo>
                    <a:lnTo>
                      <a:pt x="174" y="327"/>
                    </a:lnTo>
                    <a:lnTo>
                      <a:pt x="0" y="628"/>
                    </a:lnTo>
                    <a:lnTo>
                      <a:pt x="91" y="726"/>
                    </a:lnTo>
                    <a:lnTo>
                      <a:pt x="231" y="654"/>
                    </a:lnTo>
                    <a:lnTo>
                      <a:pt x="430" y="687"/>
                    </a:lnTo>
                    <a:lnTo>
                      <a:pt x="504" y="850"/>
                    </a:lnTo>
                    <a:lnTo>
                      <a:pt x="347" y="1020"/>
                    </a:lnTo>
                    <a:lnTo>
                      <a:pt x="529" y="1144"/>
                    </a:lnTo>
                    <a:lnTo>
                      <a:pt x="727" y="1105"/>
                    </a:lnTo>
                    <a:lnTo>
                      <a:pt x="901" y="1216"/>
                    </a:lnTo>
                    <a:lnTo>
                      <a:pt x="1256" y="1229"/>
                    </a:lnTo>
                    <a:lnTo>
                      <a:pt x="1611" y="1425"/>
                    </a:lnTo>
                    <a:lnTo>
                      <a:pt x="1694" y="1673"/>
                    </a:lnTo>
                    <a:lnTo>
                      <a:pt x="1619" y="2118"/>
                    </a:lnTo>
                    <a:lnTo>
                      <a:pt x="1694" y="2268"/>
                    </a:lnTo>
                    <a:lnTo>
                      <a:pt x="2132" y="2242"/>
                    </a:lnTo>
                    <a:lnTo>
                      <a:pt x="2289" y="2366"/>
                    </a:lnTo>
                    <a:lnTo>
                      <a:pt x="2594" y="2046"/>
                    </a:lnTo>
                    <a:lnTo>
                      <a:pt x="2537" y="1817"/>
                    </a:lnTo>
                    <a:lnTo>
                      <a:pt x="2818" y="1673"/>
                    </a:lnTo>
                    <a:lnTo>
                      <a:pt x="3016" y="1719"/>
                    </a:lnTo>
                    <a:lnTo>
                      <a:pt x="3280" y="1615"/>
                    </a:lnTo>
                    <a:lnTo>
                      <a:pt x="3405" y="1174"/>
                    </a:lnTo>
                    <a:lnTo>
                      <a:pt x="3643" y="922"/>
                    </a:lnTo>
                    <a:lnTo>
                      <a:pt x="3966" y="896"/>
                    </a:lnTo>
                    <a:lnTo>
                      <a:pt x="3908" y="733"/>
                    </a:lnTo>
                    <a:lnTo>
                      <a:pt x="3669" y="563"/>
                    </a:lnTo>
                    <a:lnTo>
                      <a:pt x="3817" y="210"/>
                    </a:lnTo>
                    <a:lnTo>
                      <a:pt x="3590" y="0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44" name="Freeform 6"/>
              <p:cNvSpPr>
                <a:spLocks/>
              </p:cNvSpPr>
              <p:nvPr userDrawn="1"/>
            </p:nvSpPr>
            <p:spPr bwMode="hidden">
              <a:xfrm>
                <a:off x="20" y="1069"/>
                <a:ext cx="5732" cy="3107"/>
              </a:xfrm>
              <a:custGeom>
                <a:avLst/>
                <a:gdLst/>
                <a:ahLst/>
                <a:cxnLst>
                  <a:cxn ang="0">
                    <a:pos x="81" y="0"/>
                  </a:cxn>
                  <a:cxn ang="0">
                    <a:pos x="133" y="328"/>
                  </a:cxn>
                  <a:cxn ang="0">
                    <a:pos x="0" y="666"/>
                  </a:cxn>
                  <a:cxn ang="0">
                    <a:pos x="83" y="1221"/>
                  </a:cxn>
                  <a:cxn ang="0">
                    <a:pos x="413" y="1515"/>
                  </a:cxn>
                  <a:cxn ang="0">
                    <a:pos x="881" y="1700"/>
                  </a:cxn>
                  <a:cxn ang="0">
                    <a:pos x="1440" y="1651"/>
                  </a:cxn>
                  <a:cxn ang="0">
                    <a:pos x="1755" y="1940"/>
                  </a:cxn>
                  <a:cxn ang="0">
                    <a:pos x="1653" y="2126"/>
                  </a:cxn>
                  <a:cxn ang="0">
                    <a:pos x="1136" y="2142"/>
                  </a:cxn>
                  <a:cxn ang="0">
                    <a:pos x="911" y="2021"/>
                  </a:cxn>
                  <a:cxn ang="0">
                    <a:pos x="739" y="2142"/>
                  </a:cxn>
                  <a:cxn ang="0">
                    <a:pos x="954" y="2524"/>
                  </a:cxn>
                  <a:cxn ang="0">
                    <a:pos x="973" y="2905"/>
                  </a:cxn>
                  <a:cxn ang="0">
                    <a:pos x="1511" y="3107"/>
                  </a:cxn>
                  <a:cxn ang="0">
                    <a:pos x="1644" y="2922"/>
                  </a:cxn>
                  <a:cxn ang="0">
                    <a:pos x="2077" y="2797"/>
                  </a:cxn>
                  <a:cxn ang="0">
                    <a:pos x="2610" y="2962"/>
                  </a:cxn>
                  <a:cxn ang="0">
                    <a:pos x="3222" y="2812"/>
                  </a:cxn>
                  <a:cxn ang="0">
                    <a:pos x="3443" y="2922"/>
                  </a:cxn>
                  <a:cxn ang="0">
                    <a:pos x="3861" y="2648"/>
                  </a:cxn>
                  <a:cxn ang="0">
                    <a:pos x="4125" y="2311"/>
                  </a:cxn>
                  <a:cxn ang="0">
                    <a:pos x="4369" y="2318"/>
                  </a:cxn>
                  <a:cxn ang="0">
                    <a:pos x="4554" y="2445"/>
                  </a:cxn>
                  <a:cxn ang="0">
                    <a:pos x="5015" y="2142"/>
                  </a:cxn>
                  <a:cxn ang="0">
                    <a:pos x="5404" y="2185"/>
                  </a:cxn>
                  <a:cxn ang="0">
                    <a:pos x="5732" y="2069"/>
                  </a:cxn>
                </a:cxnLst>
                <a:rect l="0" t="0" r="r" b="b"/>
                <a:pathLst>
                  <a:path w="5732" h="3107">
                    <a:moveTo>
                      <a:pt x="81" y="0"/>
                    </a:moveTo>
                    <a:lnTo>
                      <a:pt x="133" y="328"/>
                    </a:lnTo>
                    <a:lnTo>
                      <a:pt x="0" y="666"/>
                    </a:lnTo>
                    <a:lnTo>
                      <a:pt x="83" y="1221"/>
                    </a:lnTo>
                    <a:lnTo>
                      <a:pt x="413" y="1515"/>
                    </a:lnTo>
                    <a:lnTo>
                      <a:pt x="881" y="1700"/>
                    </a:lnTo>
                    <a:lnTo>
                      <a:pt x="1440" y="1651"/>
                    </a:lnTo>
                    <a:lnTo>
                      <a:pt x="1755" y="1940"/>
                    </a:lnTo>
                    <a:lnTo>
                      <a:pt x="1653" y="2126"/>
                    </a:lnTo>
                    <a:lnTo>
                      <a:pt x="1136" y="2142"/>
                    </a:lnTo>
                    <a:lnTo>
                      <a:pt x="911" y="2021"/>
                    </a:lnTo>
                    <a:lnTo>
                      <a:pt x="739" y="2142"/>
                    </a:lnTo>
                    <a:lnTo>
                      <a:pt x="954" y="2524"/>
                    </a:lnTo>
                    <a:lnTo>
                      <a:pt x="973" y="2905"/>
                    </a:lnTo>
                    <a:lnTo>
                      <a:pt x="1511" y="3107"/>
                    </a:lnTo>
                    <a:lnTo>
                      <a:pt x="1644" y="2922"/>
                    </a:lnTo>
                    <a:lnTo>
                      <a:pt x="2077" y="2797"/>
                    </a:lnTo>
                    <a:lnTo>
                      <a:pt x="2610" y="2962"/>
                    </a:lnTo>
                    <a:lnTo>
                      <a:pt x="3222" y="2812"/>
                    </a:lnTo>
                    <a:lnTo>
                      <a:pt x="3443" y="2922"/>
                    </a:lnTo>
                    <a:lnTo>
                      <a:pt x="3861" y="2648"/>
                    </a:lnTo>
                    <a:lnTo>
                      <a:pt x="4125" y="2311"/>
                    </a:lnTo>
                    <a:lnTo>
                      <a:pt x="4369" y="2318"/>
                    </a:lnTo>
                    <a:lnTo>
                      <a:pt x="4554" y="2445"/>
                    </a:lnTo>
                    <a:lnTo>
                      <a:pt x="5015" y="2142"/>
                    </a:lnTo>
                    <a:lnTo>
                      <a:pt x="5404" y="2185"/>
                    </a:lnTo>
                    <a:lnTo>
                      <a:pt x="5732" y="2069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45" name="Freeform 7"/>
              <p:cNvSpPr>
                <a:spLocks/>
              </p:cNvSpPr>
              <p:nvPr userDrawn="1"/>
            </p:nvSpPr>
            <p:spPr bwMode="hidden">
              <a:xfrm>
                <a:off x="242" y="1145"/>
                <a:ext cx="5512" cy="2760"/>
              </a:xfrm>
              <a:custGeom>
                <a:avLst/>
                <a:gdLst/>
                <a:ahLst/>
                <a:cxnLst>
                  <a:cxn ang="0">
                    <a:pos x="240" y="0"/>
                  </a:cxn>
                  <a:cxn ang="0">
                    <a:pos x="0" y="336"/>
                  </a:cxn>
                  <a:cxn ang="0">
                    <a:pos x="82" y="821"/>
                  </a:cxn>
                  <a:cxn ang="0">
                    <a:pos x="243" y="873"/>
                  </a:cxn>
                  <a:cxn ang="0">
                    <a:pos x="473" y="1087"/>
                  </a:cxn>
                  <a:cxn ang="0">
                    <a:pos x="557" y="1441"/>
                  </a:cxn>
                  <a:cxn ang="0">
                    <a:pos x="839" y="1499"/>
                  </a:cxn>
                  <a:cxn ang="0">
                    <a:pos x="1258" y="1349"/>
                  </a:cxn>
                  <a:cxn ang="0">
                    <a:pos x="1307" y="1493"/>
                  </a:cxn>
                  <a:cxn ang="0">
                    <a:pos x="1621" y="1513"/>
                  </a:cxn>
                  <a:cxn ang="0">
                    <a:pos x="1862" y="1865"/>
                  </a:cxn>
                  <a:cxn ang="0">
                    <a:pos x="1668" y="2166"/>
                  </a:cxn>
                  <a:cxn ang="0">
                    <a:pos x="1308" y="2217"/>
                  </a:cxn>
                  <a:cxn ang="0">
                    <a:pos x="992" y="2172"/>
                  </a:cxn>
                  <a:cxn ang="0">
                    <a:pos x="903" y="2244"/>
                  </a:cxn>
                  <a:cxn ang="0">
                    <a:pos x="1008" y="2415"/>
                  </a:cxn>
                  <a:cxn ang="0">
                    <a:pos x="992" y="2538"/>
                  </a:cxn>
                  <a:cxn ang="0">
                    <a:pos x="1137" y="2760"/>
                  </a:cxn>
                  <a:cxn ang="0">
                    <a:pos x="1661" y="2623"/>
                  </a:cxn>
                  <a:cxn ang="0">
                    <a:pos x="1725" y="2492"/>
                  </a:cxn>
                  <a:cxn ang="0">
                    <a:pos x="1895" y="2551"/>
                  </a:cxn>
                  <a:cxn ang="0">
                    <a:pos x="2338" y="2448"/>
                  </a:cxn>
                  <a:cxn ang="0">
                    <a:pos x="2443" y="2714"/>
                  </a:cxn>
                  <a:cxn ang="0">
                    <a:pos x="2870" y="2541"/>
                  </a:cxn>
                  <a:cxn ang="0">
                    <a:pos x="3264" y="2591"/>
                  </a:cxn>
                  <a:cxn ang="0">
                    <a:pos x="3522" y="2427"/>
                  </a:cxn>
                  <a:cxn ang="0">
                    <a:pos x="3594" y="2081"/>
                  </a:cxn>
                  <a:cxn ang="0">
                    <a:pos x="4013" y="2087"/>
                  </a:cxn>
                  <a:cxn ang="0">
                    <a:pos x="4070" y="1924"/>
                  </a:cxn>
                  <a:cxn ang="0">
                    <a:pos x="4239" y="1931"/>
                  </a:cxn>
                  <a:cxn ang="0">
                    <a:pos x="4465" y="2094"/>
                  </a:cxn>
                  <a:cxn ang="0">
                    <a:pos x="4836" y="1814"/>
                  </a:cxn>
                  <a:cxn ang="0">
                    <a:pos x="5225" y="1785"/>
                  </a:cxn>
                  <a:cxn ang="0">
                    <a:pos x="5367" y="1571"/>
                  </a:cxn>
                  <a:cxn ang="0">
                    <a:pos x="5512" y="1585"/>
                  </a:cxn>
                </a:cxnLst>
                <a:rect l="0" t="0" r="r" b="b"/>
                <a:pathLst>
                  <a:path w="5512" h="2760">
                    <a:moveTo>
                      <a:pt x="240" y="0"/>
                    </a:moveTo>
                    <a:lnTo>
                      <a:pt x="0" y="336"/>
                    </a:lnTo>
                    <a:lnTo>
                      <a:pt x="82" y="821"/>
                    </a:lnTo>
                    <a:lnTo>
                      <a:pt x="243" y="873"/>
                    </a:lnTo>
                    <a:lnTo>
                      <a:pt x="473" y="1087"/>
                    </a:lnTo>
                    <a:lnTo>
                      <a:pt x="557" y="1441"/>
                    </a:lnTo>
                    <a:lnTo>
                      <a:pt x="839" y="1499"/>
                    </a:lnTo>
                    <a:lnTo>
                      <a:pt x="1258" y="1349"/>
                    </a:lnTo>
                    <a:lnTo>
                      <a:pt x="1307" y="1493"/>
                    </a:lnTo>
                    <a:lnTo>
                      <a:pt x="1621" y="1513"/>
                    </a:lnTo>
                    <a:lnTo>
                      <a:pt x="1862" y="1865"/>
                    </a:lnTo>
                    <a:lnTo>
                      <a:pt x="1668" y="2166"/>
                    </a:lnTo>
                    <a:lnTo>
                      <a:pt x="1308" y="2217"/>
                    </a:lnTo>
                    <a:lnTo>
                      <a:pt x="992" y="2172"/>
                    </a:lnTo>
                    <a:lnTo>
                      <a:pt x="903" y="2244"/>
                    </a:lnTo>
                    <a:lnTo>
                      <a:pt x="1008" y="2415"/>
                    </a:lnTo>
                    <a:lnTo>
                      <a:pt x="992" y="2538"/>
                    </a:lnTo>
                    <a:lnTo>
                      <a:pt x="1137" y="2760"/>
                    </a:lnTo>
                    <a:lnTo>
                      <a:pt x="1661" y="2623"/>
                    </a:lnTo>
                    <a:lnTo>
                      <a:pt x="1725" y="2492"/>
                    </a:lnTo>
                    <a:lnTo>
                      <a:pt x="1895" y="2551"/>
                    </a:lnTo>
                    <a:lnTo>
                      <a:pt x="2338" y="2448"/>
                    </a:lnTo>
                    <a:lnTo>
                      <a:pt x="2443" y="2714"/>
                    </a:lnTo>
                    <a:lnTo>
                      <a:pt x="2870" y="2541"/>
                    </a:lnTo>
                    <a:lnTo>
                      <a:pt x="3264" y="2591"/>
                    </a:lnTo>
                    <a:lnTo>
                      <a:pt x="3522" y="2427"/>
                    </a:lnTo>
                    <a:lnTo>
                      <a:pt x="3594" y="2081"/>
                    </a:lnTo>
                    <a:lnTo>
                      <a:pt x="4013" y="2087"/>
                    </a:lnTo>
                    <a:lnTo>
                      <a:pt x="4070" y="1924"/>
                    </a:lnTo>
                    <a:lnTo>
                      <a:pt x="4239" y="1931"/>
                    </a:lnTo>
                    <a:lnTo>
                      <a:pt x="4465" y="2094"/>
                    </a:lnTo>
                    <a:lnTo>
                      <a:pt x="4836" y="1814"/>
                    </a:lnTo>
                    <a:lnTo>
                      <a:pt x="5225" y="1785"/>
                    </a:lnTo>
                    <a:lnTo>
                      <a:pt x="5367" y="1571"/>
                    </a:lnTo>
                    <a:lnTo>
                      <a:pt x="5512" y="1585"/>
                    </a:lnTo>
                  </a:path>
                </a:pathLst>
              </a:custGeom>
              <a:noFill/>
              <a:ln w="1524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46" name="Freeform 8"/>
              <p:cNvSpPr>
                <a:spLocks/>
              </p:cNvSpPr>
              <p:nvPr userDrawn="1"/>
            </p:nvSpPr>
            <p:spPr bwMode="hidden">
              <a:xfrm>
                <a:off x="4840" y="984"/>
                <a:ext cx="790" cy="1189"/>
              </a:xfrm>
              <a:custGeom>
                <a:avLst/>
                <a:gdLst/>
                <a:ahLst/>
                <a:cxnLst>
                  <a:cxn ang="0">
                    <a:pos x="139" y="0"/>
                  </a:cxn>
                  <a:cxn ang="0">
                    <a:pos x="210" y="233"/>
                  </a:cxn>
                  <a:cxn ang="0">
                    <a:pos x="159" y="643"/>
                  </a:cxn>
                  <a:cxn ang="0">
                    <a:pos x="454" y="771"/>
                  </a:cxn>
                  <a:cxn ang="0">
                    <a:pos x="605" y="1046"/>
                  </a:cxn>
                  <a:cxn ang="0">
                    <a:pos x="790" y="1189"/>
                  </a:cxn>
                  <a:cxn ang="0">
                    <a:pos x="540" y="1111"/>
                  </a:cxn>
                  <a:cxn ang="0">
                    <a:pos x="363" y="883"/>
                  </a:cxn>
                  <a:cxn ang="0">
                    <a:pos x="139" y="852"/>
                  </a:cxn>
                  <a:cxn ang="0">
                    <a:pos x="0" y="499"/>
                  </a:cxn>
                  <a:cxn ang="0">
                    <a:pos x="48" y="209"/>
                  </a:cxn>
                </a:cxnLst>
                <a:rect l="0" t="0" r="r" b="b"/>
                <a:pathLst>
                  <a:path w="790" h="1189">
                    <a:moveTo>
                      <a:pt x="139" y="0"/>
                    </a:moveTo>
                    <a:lnTo>
                      <a:pt x="210" y="233"/>
                    </a:lnTo>
                    <a:lnTo>
                      <a:pt x="159" y="643"/>
                    </a:lnTo>
                    <a:lnTo>
                      <a:pt x="454" y="771"/>
                    </a:lnTo>
                    <a:lnTo>
                      <a:pt x="605" y="1046"/>
                    </a:lnTo>
                    <a:lnTo>
                      <a:pt x="790" y="1189"/>
                    </a:lnTo>
                    <a:lnTo>
                      <a:pt x="540" y="1111"/>
                    </a:lnTo>
                    <a:lnTo>
                      <a:pt x="363" y="883"/>
                    </a:lnTo>
                    <a:lnTo>
                      <a:pt x="139" y="852"/>
                    </a:lnTo>
                    <a:lnTo>
                      <a:pt x="0" y="499"/>
                    </a:lnTo>
                    <a:lnTo>
                      <a:pt x="48" y="209"/>
                    </a:lnTo>
                  </a:path>
                </a:pathLst>
              </a:custGeom>
              <a:noFill/>
              <a:ln w="1524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47" name="Freeform 9"/>
              <p:cNvSpPr>
                <a:spLocks/>
              </p:cNvSpPr>
              <p:nvPr userDrawn="1"/>
            </p:nvSpPr>
            <p:spPr bwMode="hidden">
              <a:xfrm>
                <a:off x="5173" y="896"/>
                <a:ext cx="579" cy="111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28" y="328"/>
                  </a:cxn>
                  <a:cxn ang="0">
                    <a:pos x="9" y="659"/>
                  </a:cxn>
                  <a:cxn ang="0">
                    <a:pos x="40" y="763"/>
                  </a:cxn>
                  <a:cxn ang="0">
                    <a:pos x="234" y="739"/>
                  </a:cxn>
                  <a:cxn ang="0">
                    <a:pos x="344" y="1055"/>
                  </a:cxn>
                  <a:cxn ang="0">
                    <a:pos x="579" y="1117"/>
                  </a:cxn>
                </a:cxnLst>
                <a:rect l="0" t="0" r="r" b="b"/>
                <a:pathLst>
                  <a:path w="579" h="1117">
                    <a:moveTo>
                      <a:pt x="0" y="0"/>
                    </a:moveTo>
                    <a:lnTo>
                      <a:pt x="128" y="328"/>
                    </a:lnTo>
                    <a:lnTo>
                      <a:pt x="9" y="659"/>
                    </a:lnTo>
                    <a:lnTo>
                      <a:pt x="40" y="763"/>
                    </a:lnTo>
                    <a:lnTo>
                      <a:pt x="234" y="739"/>
                    </a:lnTo>
                    <a:lnTo>
                      <a:pt x="344" y="1055"/>
                    </a:lnTo>
                    <a:lnTo>
                      <a:pt x="579" y="1117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48" name="Freeform 10"/>
              <p:cNvSpPr>
                <a:spLocks/>
              </p:cNvSpPr>
              <p:nvPr userDrawn="1"/>
            </p:nvSpPr>
            <p:spPr bwMode="hidden">
              <a:xfrm>
                <a:off x="3291" y="968"/>
                <a:ext cx="2471" cy="2396"/>
              </a:xfrm>
              <a:custGeom>
                <a:avLst/>
                <a:gdLst/>
                <a:ahLst/>
                <a:cxnLst>
                  <a:cxn ang="0">
                    <a:pos x="1118" y="0"/>
                  </a:cxn>
                  <a:cxn ang="0">
                    <a:pos x="1179" y="225"/>
                  </a:cxn>
                  <a:cxn ang="0">
                    <a:pos x="1393" y="339"/>
                  </a:cxn>
                  <a:cxn ang="0">
                    <a:pos x="1404" y="548"/>
                  </a:cxn>
                  <a:cxn ang="0">
                    <a:pos x="1342" y="732"/>
                  </a:cxn>
                  <a:cxn ang="0">
                    <a:pos x="1434" y="925"/>
                  </a:cxn>
                  <a:cxn ang="0">
                    <a:pos x="1455" y="1109"/>
                  </a:cxn>
                  <a:cxn ang="0">
                    <a:pos x="1311" y="1142"/>
                  </a:cxn>
                  <a:cxn ang="0">
                    <a:pos x="926" y="1384"/>
                  </a:cxn>
                  <a:cxn ang="0">
                    <a:pos x="975" y="1456"/>
                  </a:cxn>
                  <a:cxn ang="0">
                    <a:pos x="956" y="1624"/>
                  </a:cxn>
                  <a:cxn ang="0">
                    <a:pos x="782" y="1817"/>
                  </a:cxn>
                  <a:cxn ang="0">
                    <a:pos x="539" y="1978"/>
                  </a:cxn>
                  <a:cxn ang="0">
                    <a:pos x="152" y="2026"/>
                  </a:cxn>
                  <a:cxn ang="0">
                    <a:pos x="19" y="2251"/>
                  </a:cxn>
                  <a:cxn ang="0">
                    <a:pos x="0" y="2396"/>
                  </a:cxn>
                  <a:cxn ang="0">
                    <a:pos x="213" y="2179"/>
                  </a:cxn>
                  <a:cxn ang="0">
                    <a:pos x="629" y="2090"/>
                  </a:cxn>
                  <a:cxn ang="0">
                    <a:pos x="894" y="1906"/>
                  </a:cxn>
                  <a:cxn ang="0">
                    <a:pos x="1230" y="1986"/>
                  </a:cxn>
                  <a:cxn ang="0">
                    <a:pos x="1668" y="1906"/>
                  </a:cxn>
                  <a:cxn ang="0">
                    <a:pos x="1983" y="1745"/>
                  </a:cxn>
                  <a:cxn ang="0">
                    <a:pos x="2014" y="1600"/>
                  </a:cxn>
                  <a:cxn ang="0">
                    <a:pos x="2237" y="1496"/>
                  </a:cxn>
                  <a:cxn ang="0">
                    <a:pos x="2359" y="1552"/>
                  </a:cxn>
                  <a:cxn ang="0">
                    <a:pos x="2471" y="1479"/>
                  </a:cxn>
                </a:cxnLst>
                <a:rect l="0" t="0" r="r" b="b"/>
                <a:pathLst>
                  <a:path w="2471" h="2396">
                    <a:moveTo>
                      <a:pt x="1118" y="0"/>
                    </a:moveTo>
                    <a:lnTo>
                      <a:pt x="1179" y="225"/>
                    </a:lnTo>
                    <a:lnTo>
                      <a:pt x="1393" y="339"/>
                    </a:lnTo>
                    <a:lnTo>
                      <a:pt x="1404" y="548"/>
                    </a:lnTo>
                    <a:lnTo>
                      <a:pt x="1342" y="732"/>
                    </a:lnTo>
                    <a:lnTo>
                      <a:pt x="1434" y="925"/>
                    </a:lnTo>
                    <a:lnTo>
                      <a:pt x="1455" y="1109"/>
                    </a:lnTo>
                    <a:lnTo>
                      <a:pt x="1311" y="1142"/>
                    </a:lnTo>
                    <a:lnTo>
                      <a:pt x="926" y="1384"/>
                    </a:lnTo>
                    <a:lnTo>
                      <a:pt x="975" y="1456"/>
                    </a:lnTo>
                    <a:lnTo>
                      <a:pt x="956" y="1624"/>
                    </a:lnTo>
                    <a:lnTo>
                      <a:pt x="782" y="1817"/>
                    </a:lnTo>
                    <a:lnTo>
                      <a:pt x="539" y="1978"/>
                    </a:lnTo>
                    <a:lnTo>
                      <a:pt x="152" y="2026"/>
                    </a:lnTo>
                    <a:lnTo>
                      <a:pt x="19" y="2251"/>
                    </a:lnTo>
                    <a:lnTo>
                      <a:pt x="0" y="2396"/>
                    </a:lnTo>
                    <a:lnTo>
                      <a:pt x="213" y="2179"/>
                    </a:lnTo>
                    <a:lnTo>
                      <a:pt x="629" y="2090"/>
                    </a:lnTo>
                    <a:lnTo>
                      <a:pt x="894" y="1906"/>
                    </a:lnTo>
                    <a:lnTo>
                      <a:pt x="1230" y="1986"/>
                    </a:lnTo>
                    <a:lnTo>
                      <a:pt x="1668" y="1906"/>
                    </a:lnTo>
                    <a:lnTo>
                      <a:pt x="1983" y="1745"/>
                    </a:lnTo>
                    <a:lnTo>
                      <a:pt x="2014" y="1600"/>
                    </a:lnTo>
                    <a:lnTo>
                      <a:pt x="2237" y="1496"/>
                    </a:lnTo>
                    <a:lnTo>
                      <a:pt x="2359" y="1552"/>
                    </a:lnTo>
                    <a:lnTo>
                      <a:pt x="2471" y="1479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49" name="Freeform 11"/>
              <p:cNvSpPr>
                <a:spLocks/>
              </p:cNvSpPr>
              <p:nvPr userDrawn="1"/>
            </p:nvSpPr>
            <p:spPr bwMode="hidden">
              <a:xfrm>
                <a:off x="2366" y="1067"/>
                <a:ext cx="1399" cy="1349"/>
              </a:xfrm>
              <a:custGeom>
                <a:avLst/>
                <a:gdLst/>
                <a:ahLst/>
                <a:cxnLst>
                  <a:cxn ang="0">
                    <a:pos x="620" y="155"/>
                  </a:cxn>
                  <a:cxn ang="0">
                    <a:pos x="421" y="155"/>
                  </a:cxn>
                  <a:cxn ang="0">
                    <a:pos x="205" y="507"/>
                  </a:cxn>
                  <a:cxn ang="0">
                    <a:pos x="0" y="673"/>
                  </a:cxn>
                  <a:cxn ang="0">
                    <a:pos x="487" y="783"/>
                  </a:cxn>
                  <a:cxn ang="0">
                    <a:pos x="425" y="1009"/>
                  </a:cxn>
                  <a:cxn ang="0">
                    <a:pos x="617" y="1086"/>
                  </a:cxn>
                  <a:cxn ang="0">
                    <a:pos x="498" y="1349"/>
                  </a:cxn>
                  <a:cxn ang="0">
                    <a:pos x="961" y="1035"/>
                  </a:cxn>
                  <a:cxn ang="0">
                    <a:pos x="926" y="776"/>
                  </a:cxn>
                  <a:cxn ang="0">
                    <a:pos x="1181" y="749"/>
                  </a:cxn>
                  <a:cxn ang="0">
                    <a:pos x="1399" y="601"/>
                  </a:cxn>
                  <a:cxn ang="0">
                    <a:pos x="1315" y="416"/>
                  </a:cxn>
                  <a:cxn ang="0">
                    <a:pos x="1341" y="196"/>
                  </a:cxn>
                  <a:cxn ang="0">
                    <a:pos x="1171" y="164"/>
                  </a:cxn>
                  <a:cxn ang="0">
                    <a:pos x="928" y="0"/>
                  </a:cxn>
                  <a:cxn ang="0">
                    <a:pos x="620" y="155"/>
                  </a:cxn>
                </a:cxnLst>
                <a:rect l="0" t="0" r="r" b="b"/>
                <a:pathLst>
                  <a:path w="1399" h="1349">
                    <a:moveTo>
                      <a:pt x="620" y="155"/>
                    </a:moveTo>
                    <a:lnTo>
                      <a:pt x="421" y="155"/>
                    </a:lnTo>
                    <a:lnTo>
                      <a:pt x="205" y="507"/>
                    </a:lnTo>
                    <a:lnTo>
                      <a:pt x="0" y="673"/>
                    </a:lnTo>
                    <a:lnTo>
                      <a:pt x="487" y="783"/>
                    </a:lnTo>
                    <a:lnTo>
                      <a:pt x="425" y="1009"/>
                    </a:lnTo>
                    <a:lnTo>
                      <a:pt x="617" y="1086"/>
                    </a:lnTo>
                    <a:lnTo>
                      <a:pt x="498" y="1349"/>
                    </a:lnTo>
                    <a:lnTo>
                      <a:pt x="961" y="1035"/>
                    </a:lnTo>
                    <a:lnTo>
                      <a:pt x="926" y="776"/>
                    </a:lnTo>
                    <a:lnTo>
                      <a:pt x="1181" y="749"/>
                    </a:lnTo>
                    <a:lnTo>
                      <a:pt x="1399" y="601"/>
                    </a:lnTo>
                    <a:lnTo>
                      <a:pt x="1315" y="416"/>
                    </a:lnTo>
                    <a:lnTo>
                      <a:pt x="1341" y="196"/>
                    </a:lnTo>
                    <a:lnTo>
                      <a:pt x="1171" y="164"/>
                    </a:lnTo>
                    <a:lnTo>
                      <a:pt x="928" y="0"/>
                    </a:lnTo>
                    <a:lnTo>
                      <a:pt x="620" y="155"/>
                    </a:lnTo>
                    <a:close/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50" name="Freeform 12"/>
              <p:cNvSpPr>
                <a:spLocks/>
              </p:cNvSpPr>
              <p:nvPr userDrawn="1"/>
            </p:nvSpPr>
            <p:spPr bwMode="hidden">
              <a:xfrm>
                <a:off x="4275" y="2031"/>
                <a:ext cx="1256" cy="810"/>
              </a:xfrm>
              <a:custGeom>
                <a:avLst/>
                <a:gdLst/>
                <a:ahLst/>
                <a:cxnLst>
                  <a:cxn ang="0">
                    <a:pos x="719" y="183"/>
                  </a:cxn>
                  <a:cxn ang="0">
                    <a:pos x="760" y="33"/>
                  </a:cxn>
                  <a:cxn ang="0">
                    <a:pos x="884" y="0"/>
                  </a:cxn>
                  <a:cxn ang="0">
                    <a:pos x="983" y="78"/>
                  </a:cxn>
                  <a:cxn ang="0">
                    <a:pos x="1082" y="248"/>
                  </a:cxn>
                  <a:cxn ang="0">
                    <a:pos x="1256" y="229"/>
                  </a:cxn>
                  <a:cxn ang="0">
                    <a:pos x="1248" y="359"/>
                  </a:cxn>
                  <a:cxn ang="0">
                    <a:pos x="1016" y="431"/>
                  </a:cxn>
                  <a:cxn ang="0">
                    <a:pos x="879" y="417"/>
                  </a:cxn>
                  <a:cxn ang="0">
                    <a:pos x="719" y="481"/>
                  </a:cxn>
                  <a:cxn ang="0">
                    <a:pos x="591" y="633"/>
                  </a:cxn>
                  <a:cxn ang="0">
                    <a:pos x="423" y="537"/>
                  </a:cxn>
                  <a:cxn ang="0">
                    <a:pos x="256" y="810"/>
                  </a:cxn>
                  <a:cxn ang="0">
                    <a:pos x="66" y="764"/>
                  </a:cxn>
                  <a:cxn ang="0">
                    <a:pos x="0" y="601"/>
                  </a:cxn>
                  <a:cxn ang="0">
                    <a:pos x="157" y="483"/>
                  </a:cxn>
                  <a:cxn ang="0">
                    <a:pos x="248" y="281"/>
                  </a:cxn>
                  <a:cxn ang="0">
                    <a:pos x="438" y="150"/>
                  </a:cxn>
                  <a:cxn ang="0">
                    <a:pos x="719" y="189"/>
                  </a:cxn>
                </a:cxnLst>
                <a:rect l="0" t="0" r="r" b="b"/>
                <a:pathLst>
                  <a:path w="1256" h="810">
                    <a:moveTo>
                      <a:pt x="719" y="183"/>
                    </a:moveTo>
                    <a:lnTo>
                      <a:pt x="760" y="33"/>
                    </a:lnTo>
                    <a:lnTo>
                      <a:pt x="884" y="0"/>
                    </a:lnTo>
                    <a:lnTo>
                      <a:pt x="983" y="78"/>
                    </a:lnTo>
                    <a:lnTo>
                      <a:pt x="1082" y="248"/>
                    </a:lnTo>
                    <a:lnTo>
                      <a:pt x="1256" y="229"/>
                    </a:lnTo>
                    <a:lnTo>
                      <a:pt x="1248" y="359"/>
                    </a:lnTo>
                    <a:lnTo>
                      <a:pt x="1016" y="431"/>
                    </a:lnTo>
                    <a:lnTo>
                      <a:pt x="879" y="417"/>
                    </a:lnTo>
                    <a:lnTo>
                      <a:pt x="719" y="481"/>
                    </a:lnTo>
                    <a:lnTo>
                      <a:pt x="591" y="633"/>
                    </a:lnTo>
                    <a:lnTo>
                      <a:pt x="423" y="537"/>
                    </a:lnTo>
                    <a:lnTo>
                      <a:pt x="256" y="810"/>
                    </a:lnTo>
                    <a:lnTo>
                      <a:pt x="66" y="764"/>
                    </a:lnTo>
                    <a:lnTo>
                      <a:pt x="0" y="601"/>
                    </a:lnTo>
                    <a:lnTo>
                      <a:pt x="157" y="483"/>
                    </a:lnTo>
                    <a:lnTo>
                      <a:pt x="248" y="281"/>
                    </a:lnTo>
                    <a:lnTo>
                      <a:pt x="438" y="150"/>
                    </a:lnTo>
                    <a:lnTo>
                      <a:pt x="719" y="189"/>
                    </a:lnTo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51" name="Freeform 13"/>
              <p:cNvSpPr>
                <a:spLocks/>
              </p:cNvSpPr>
              <p:nvPr userDrawn="1"/>
            </p:nvSpPr>
            <p:spPr bwMode="hidden">
              <a:xfrm>
                <a:off x="2914" y="3476"/>
                <a:ext cx="2848" cy="788"/>
              </a:xfrm>
              <a:custGeom>
                <a:avLst/>
                <a:gdLst/>
                <a:ahLst/>
                <a:cxnLst>
                  <a:cxn ang="0">
                    <a:pos x="2838" y="16"/>
                  </a:cxn>
                  <a:cxn ang="0">
                    <a:pos x="2493" y="0"/>
                  </a:cxn>
                  <a:cxn ang="0">
                    <a:pos x="2278" y="81"/>
                  </a:cxn>
                  <a:cxn ang="0">
                    <a:pos x="1936" y="44"/>
                  </a:cxn>
                  <a:cxn ang="0">
                    <a:pos x="1739" y="354"/>
                  </a:cxn>
                  <a:cxn ang="0">
                    <a:pos x="1600" y="212"/>
                  </a:cxn>
                  <a:cxn ang="0">
                    <a:pos x="1352" y="308"/>
                  </a:cxn>
                  <a:cxn ang="0">
                    <a:pos x="1445" y="515"/>
                  </a:cxn>
                  <a:cxn ang="0">
                    <a:pos x="1072" y="412"/>
                  </a:cxn>
                  <a:cxn ang="0">
                    <a:pos x="888" y="540"/>
                  </a:cxn>
                  <a:cxn ang="0">
                    <a:pos x="0" y="660"/>
                  </a:cxn>
                  <a:cxn ang="0">
                    <a:pos x="288" y="788"/>
                  </a:cxn>
                  <a:cxn ang="0">
                    <a:pos x="1040" y="676"/>
                  </a:cxn>
                  <a:cxn ang="0">
                    <a:pos x="1272" y="748"/>
                  </a:cxn>
                  <a:cxn ang="0">
                    <a:pos x="2096" y="691"/>
                  </a:cxn>
                  <a:cxn ang="0">
                    <a:pos x="2320" y="748"/>
                  </a:cxn>
                  <a:cxn ang="0">
                    <a:pos x="2456" y="596"/>
                  </a:cxn>
                  <a:cxn ang="0">
                    <a:pos x="2712" y="716"/>
                  </a:cxn>
                  <a:cxn ang="0">
                    <a:pos x="2716" y="339"/>
                  </a:cxn>
                  <a:cxn ang="0">
                    <a:pos x="2848" y="258"/>
                  </a:cxn>
                </a:cxnLst>
                <a:rect l="0" t="0" r="r" b="b"/>
                <a:pathLst>
                  <a:path w="2848" h="788">
                    <a:moveTo>
                      <a:pt x="2838" y="16"/>
                    </a:moveTo>
                    <a:lnTo>
                      <a:pt x="2493" y="0"/>
                    </a:lnTo>
                    <a:lnTo>
                      <a:pt x="2278" y="81"/>
                    </a:lnTo>
                    <a:lnTo>
                      <a:pt x="1936" y="44"/>
                    </a:lnTo>
                    <a:lnTo>
                      <a:pt x="1739" y="354"/>
                    </a:lnTo>
                    <a:lnTo>
                      <a:pt x="1600" y="212"/>
                    </a:lnTo>
                    <a:lnTo>
                      <a:pt x="1352" y="308"/>
                    </a:lnTo>
                    <a:lnTo>
                      <a:pt x="1445" y="515"/>
                    </a:lnTo>
                    <a:lnTo>
                      <a:pt x="1072" y="412"/>
                    </a:lnTo>
                    <a:lnTo>
                      <a:pt x="888" y="540"/>
                    </a:lnTo>
                    <a:lnTo>
                      <a:pt x="0" y="660"/>
                    </a:lnTo>
                    <a:lnTo>
                      <a:pt x="288" y="788"/>
                    </a:lnTo>
                    <a:lnTo>
                      <a:pt x="1040" y="676"/>
                    </a:lnTo>
                    <a:lnTo>
                      <a:pt x="1272" y="748"/>
                    </a:lnTo>
                    <a:lnTo>
                      <a:pt x="2096" y="691"/>
                    </a:lnTo>
                    <a:lnTo>
                      <a:pt x="2320" y="748"/>
                    </a:lnTo>
                    <a:lnTo>
                      <a:pt x="2456" y="596"/>
                    </a:lnTo>
                    <a:lnTo>
                      <a:pt x="2712" y="716"/>
                    </a:lnTo>
                    <a:lnTo>
                      <a:pt x="2716" y="339"/>
                    </a:lnTo>
                    <a:lnTo>
                      <a:pt x="2848" y="258"/>
                    </a:lnTo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52" name="Freeform 14"/>
              <p:cNvSpPr>
                <a:spLocks/>
              </p:cNvSpPr>
              <p:nvPr userDrawn="1"/>
            </p:nvSpPr>
            <p:spPr bwMode="hidden">
              <a:xfrm>
                <a:off x="5443" y="922"/>
                <a:ext cx="319" cy="85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06" y="313"/>
                  </a:cxn>
                  <a:cxn ang="0">
                    <a:pos x="106" y="634"/>
                  </a:cxn>
                  <a:cxn ang="0">
                    <a:pos x="268" y="854"/>
                  </a:cxn>
                  <a:cxn ang="0">
                    <a:pos x="278" y="577"/>
                  </a:cxn>
                  <a:cxn ang="0">
                    <a:pos x="238" y="400"/>
                  </a:cxn>
                  <a:cxn ang="0">
                    <a:pos x="319" y="240"/>
                  </a:cxn>
                </a:cxnLst>
                <a:rect l="0" t="0" r="r" b="b"/>
                <a:pathLst>
                  <a:path w="319" h="854">
                    <a:moveTo>
                      <a:pt x="0" y="0"/>
                    </a:moveTo>
                    <a:lnTo>
                      <a:pt x="106" y="313"/>
                    </a:lnTo>
                    <a:lnTo>
                      <a:pt x="106" y="634"/>
                    </a:lnTo>
                    <a:lnTo>
                      <a:pt x="268" y="854"/>
                    </a:lnTo>
                    <a:lnTo>
                      <a:pt x="278" y="577"/>
                    </a:lnTo>
                    <a:lnTo>
                      <a:pt x="238" y="400"/>
                    </a:lnTo>
                    <a:lnTo>
                      <a:pt x="319" y="240"/>
                    </a:lnTo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53" name="Freeform 15"/>
              <p:cNvSpPr>
                <a:spLocks/>
              </p:cNvSpPr>
              <p:nvPr userDrawn="1"/>
            </p:nvSpPr>
            <p:spPr bwMode="hidden">
              <a:xfrm>
                <a:off x="4954" y="3568"/>
                <a:ext cx="646" cy="392"/>
              </a:xfrm>
              <a:custGeom>
                <a:avLst/>
                <a:gdLst/>
                <a:ahLst/>
                <a:cxnLst>
                  <a:cxn ang="0">
                    <a:pos x="504" y="0"/>
                  </a:cxn>
                  <a:cxn ang="0">
                    <a:pos x="320" y="61"/>
                  </a:cxn>
                  <a:cxn ang="0">
                    <a:pos x="238" y="109"/>
                  </a:cxn>
                  <a:cxn ang="0">
                    <a:pos x="144" y="216"/>
                  </a:cxn>
                  <a:cxn ang="0">
                    <a:pos x="0" y="392"/>
                  </a:cxn>
                  <a:cxn ang="0">
                    <a:pos x="360" y="263"/>
                  </a:cxn>
                  <a:cxn ang="0">
                    <a:pos x="432" y="182"/>
                  </a:cxn>
                  <a:cxn ang="0">
                    <a:pos x="646" y="142"/>
                  </a:cxn>
                  <a:cxn ang="0">
                    <a:pos x="504" y="0"/>
                  </a:cxn>
                </a:cxnLst>
                <a:rect l="0" t="0" r="r" b="b"/>
                <a:pathLst>
                  <a:path w="646" h="392">
                    <a:moveTo>
                      <a:pt x="504" y="0"/>
                    </a:moveTo>
                    <a:lnTo>
                      <a:pt x="320" y="61"/>
                    </a:lnTo>
                    <a:lnTo>
                      <a:pt x="238" y="109"/>
                    </a:lnTo>
                    <a:lnTo>
                      <a:pt x="144" y="216"/>
                    </a:lnTo>
                    <a:lnTo>
                      <a:pt x="0" y="392"/>
                    </a:lnTo>
                    <a:lnTo>
                      <a:pt x="360" y="263"/>
                    </a:lnTo>
                    <a:lnTo>
                      <a:pt x="432" y="182"/>
                    </a:lnTo>
                    <a:lnTo>
                      <a:pt x="646" y="142"/>
                    </a:lnTo>
                    <a:lnTo>
                      <a:pt x="504" y="0"/>
                    </a:lnTo>
                    <a:close/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54" name="Freeform 16"/>
              <p:cNvSpPr>
                <a:spLocks/>
              </p:cNvSpPr>
              <p:nvPr userDrawn="1"/>
            </p:nvSpPr>
            <p:spPr bwMode="hidden">
              <a:xfrm>
                <a:off x="50" y="2400"/>
                <a:ext cx="2736" cy="192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96" y="336"/>
                  </a:cxn>
                  <a:cxn ang="0">
                    <a:pos x="384" y="384"/>
                  </a:cxn>
                  <a:cxn ang="0">
                    <a:pos x="576" y="720"/>
                  </a:cxn>
                  <a:cxn ang="0">
                    <a:pos x="528" y="960"/>
                  </a:cxn>
                  <a:cxn ang="0">
                    <a:pos x="672" y="1104"/>
                  </a:cxn>
                  <a:cxn ang="0">
                    <a:pos x="576" y="1392"/>
                  </a:cxn>
                  <a:cxn ang="0">
                    <a:pos x="624" y="1632"/>
                  </a:cxn>
                  <a:cxn ang="0">
                    <a:pos x="1488" y="1872"/>
                  </a:cxn>
                  <a:cxn ang="0">
                    <a:pos x="1680" y="1728"/>
                  </a:cxn>
                  <a:cxn ang="0">
                    <a:pos x="2208" y="1728"/>
                  </a:cxn>
                  <a:cxn ang="0">
                    <a:pos x="2304" y="1632"/>
                  </a:cxn>
                  <a:cxn ang="0">
                    <a:pos x="2736" y="1872"/>
                  </a:cxn>
                  <a:cxn ang="0">
                    <a:pos x="2640" y="1920"/>
                  </a:cxn>
                  <a:cxn ang="0">
                    <a:pos x="2304" y="1824"/>
                  </a:cxn>
                  <a:cxn ang="0">
                    <a:pos x="2160" y="1872"/>
                  </a:cxn>
                  <a:cxn ang="0">
                    <a:pos x="1632" y="1920"/>
                  </a:cxn>
                  <a:cxn ang="0">
                    <a:pos x="1440" y="1920"/>
                  </a:cxn>
                  <a:cxn ang="0">
                    <a:pos x="480" y="1824"/>
                  </a:cxn>
                  <a:cxn ang="0">
                    <a:pos x="192" y="1872"/>
                  </a:cxn>
                  <a:cxn ang="0">
                    <a:pos x="96" y="1680"/>
                  </a:cxn>
                  <a:cxn ang="0">
                    <a:pos x="288" y="1440"/>
                  </a:cxn>
                  <a:cxn ang="0">
                    <a:pos x="336" y="1104"/>
                  </a:cxn>
                  <a:cxn ang="0">
                    <a:pos x="144" y="864"/>
                  </a:cxn>
                  <a:cxn ang="0">
                    <a:pos x="240" y="624"/>
                  </a:cxn>
                  <a:cxn ang="0">
                    <a:pos x="48" y="528"/>
                  </a:cxn>
                  <a:cxn ang="0">
                    <a:pos x="0" y="0"/>
                  </a:cxn>
                </a:cxnLst>
                <a:rect l="0" t="0" r="r" b="b"/>
                <a:pathLst>
                  <a:path w="2736" h="1920">
                    <a:moveTo>
                      <a:pt x="0" y="0"/>
                    </a:moveTo>
                    <a:lnTo>
                      <a:pt x="96" y="336"/>
                    </a:lnTo>
                    <a:lnTo>
                      <a:pt x="384" y="384"/>
                    </a:lnTo>
                    <a:lnTo>
                      <a:pt x="576" y="720"/>
                    </a:lnTo>
                    <a:lnTo>
                      <a:pt x="528" y="960"/>
                    </a:lnTo>
                    <a:lnTo>
                      <a:pt x="672" y="1104"/>
                    </a:lnTo>
                    <a:lnTo>
                      <a:pt x="576" y="1392"/>
                    </a:lnTo>
                    <a:lnTo>
                      <a:pt x="624" y="1632"/>
                    </a:lnTo>
                    <a:lnTo>
                      <a:pt x="1488" y="1872"/>
                    </a:lnTo>
                    <a:lnTo>
                      <a:pt x="1680" y="1728"/>
                    </a:lnTo>
                    <a:lnTo>
                      <a:pt x="2208" y="1728"/>
                    </a:lnTo>
                    <a:lnTo>
                      <a:pt x="2304" y="1632"/>
                    </a:lnTo>
                    <a:lnTo>
                      <a:pt x="2736" y="1872"/>
                    </a:lnTo>
                    <a:lnTo>
                      <a:pt x="2640" y="1920"/>
                    </a:lnTo>
                    <a:lnTo>
                      <a:pt x="2304" y="1824"/>
                    </a:lnTo>
                    <a:lnTo>
                      <a:pt x="2160" y="1872"/>
                    </a:lnTo>
                    <a:lnTo>
                      <a:pt x="1632" y="1920"/>
                    </a:lnTo>
                    <a:lnTo>
                      <a:pt x="1440" y="1920"/>
                    </a:lnTo>
                    <a:lnTo>
                      <a:pt x="480" y="1824"/>
                    </a:lnTo>
                    <a:lnTo>
                      <a:pt x="192" y="1872"/>
                    </a:lnTo>
                    <a:lnTo>
                      <a:pt x="96" y="1680"/>
                    </a:lnTo>
                    <a:lnTo>
                      <a:pt x="288" y="1440"/>
                    </a:lnTo>
                    <a:lnTo>
                      <a:pt x="336" y="1104"/>
                    </a:lnTo>
                    <a:lnTo>
                      <a:pt x="144" y="864"/>
                    </a:lnTo>
                    <a:lnTo>
                      <a:pt x="240" y="624"/>
                    </a:lnTo>
                    <a:lnTo>
                      <a:pt x="48" y="528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6" name="Group 17"/>
            <p:cNvGrpSpPr>
              <a:grpSpLocks/>
            </p:cNvGrpSpPr>
            <p:nvPr userDrawn="1"/>
          </p:nvGrpSpPr>
          <p:grpSpPr bwMode="auto">
            <a:xfrm>
              <a:off x="0" y="2291"/>
              <a:ext cx="1385" cy="1702"/>
              <a:chOff x="0" y="2291"/>
              <a:chExt cx="1385" cy="1702"/>
            </a:xfrm>
          </p:grpSpPr>
          <p:sp>
            <p:nvSpPr>
              <p:cNvPr id="7" name="Rectangle 18"/>
              <p:cNvSpPr>
                <a:spLocks noChangeArrowheads="1"/>
              </p:cNvSpPr>
              <p:nvPr userDrawn="1"/>
            </p:nvSpPr>
            <p:spPr bwMode="ltGray">
              <a:xfrm rot="6798887">
                <a:off x="63" y="3882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8" name="Rectangle 19"/>
              <p:cNvSpPr>
                <a:spLocks noChangeArrowheads="1"/>
              </p:cNvSpPr>
              <p:nvPr userDrawn="1"/>
            </p:nvSpPr>
            <p:spPr bwMode="ltGray">
              <a:xfrm rot="6798887">
                <a:off x="33" y="3880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9" name="Rectangle 20"/>
              <p:cNvSpPr>
                <a:spLocks noChangeArrowheads="1"/>
              </p:cNvSpPr>
              <p:nvPr userDrawn="1"/>
            </p:nvSpPr>
            <p:spPr bwMode="ltGray">
              <a:xfrm rot="6798887">
                <a:off x="7" y="3874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0" name="Rectangle 21"/>
              <p:cNvSpPr>
                <a:spLocks noChangeArrowheads="1"/>
              </p:cNvSpPr>
              <p:nvPr userDrawn="1"/>
            </p:nvSpPr>
            <p:spPr bwMode="ltGray">
              <a:xfrm rot="5999912">
                <a:off x="209" y="388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" name="Rectangle 22"/>
              <p:cNvSpPr>
                <a:spLocks noChangeArrowheads="1"/>
              </p:cNvSpPr>
              <p:nvPr userDrawn="1"/>
            </p:nvSpPr>
            <p:spPr bwMode="ltGray">
              <a:xfrm rot="5999912">
                <a:off x="183" y="3888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2" name="Rectangle 23"/>
              <p:cNvSpPr>
                <a:spLocks noChangeArrowheads="1"/>
              </p:cNvSpPr>
              <p:nvPr userDrawn="1"/>
            </p:nvSpPr>
            <p:spPr bwMode="ltGray">
              <a:xfrm rot="6250138">
                <a:off x="153" y="3888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3" name="Rectangle 24"/>
              <p:cNvSpPr>
                <a:spLocks noChangeArrowheads="1"/>
              </p:cNvSpPr>
              <p:nvPr userDrawn="1"/>
            </p:nvSpPr>
            <p:spPr bwMode="ltGray">
              <a:xfrm rot="6238076">
                <a:off x="123" y="388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4" name="Rectangle 25"/>
              <p:cNvSpPr>
                <a:spLocks noChangeArrowheads="1"/>
              </p:cNvSpPr>
              <p:nvPr userDrawn="1"/>
            </p:nvSpPr>
            <p:spPr bwMode="ltGray">
              <a:xfrm rot="5380717">
                <a:off x="363" y="3868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5" name="Rectangle 26"/>
              <p:cNvSpPr>
                <a:spLocks noChangeArrowheads="1"/>
              </p:cNvSpPr>
              <p:nvPr userDrawn="1"/>
            </p:nvSpPr>
            <p:spPr bwMode="ltGray">
              <a:xfrm rot="5380717">
                <a:off x="333" y="3872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6" name="Rectangle 27"/>
              <p:cNvSpPr>
                <a:spLocks noChangeArrowheads="1"/>
              </p:cNvSpPr>
              <p:nvPr userDrawn="1"/>
            </p:nvSpPr>
            <p:spPr bwMode="ltGray">
              <a:xfrm rot="5583200">
                <a:off x="303" y="387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7" name="Rectangle 28"/>
              <p:cNvSpPr>
                <a:spLocks noChangeArrowheads="1"/>
              </p:cNvSpPr>
              <p:nvPr userDrawn="1"/>
            </p:nvSpPr>
            <p:spPr bwMode="ltGray">
              <a:xfrm rot="5737625">
                <a:off x="271" y="3882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8" name="Rectangle 29"/>
              <p:cNvSpPr>
                <a:spLocks noChangeArrowheads="1"/>
              </p:cNvSpPr>
              <p:nvPr userDrawn="1"/>
            </p:nvSpPr>
            <p:spPr bwMode="ltGray">
              <a:xfrm rot="4715477">
                <a:off x="517" y="382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9" name="Rectangle 30"/>
              <p:cNvSpPr>
                <a:spLocks noChangeArrowheads="1"/>
              </p:cNvSpPr>
              <p:nvPr userDrawn="1"/>
            </p:nvSpPr>
            <p:spPr bwMode="ltGray">
              <a:xfrm rot="4924949">
                <a:off x="486" y="383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" name="Rectangle 31"/>
              <p:cNvSpPr>
                <a:spLocks noChangeArrowheads="1"/>
              </p:cNvSpPr>
              <p:nvPr userDrawn="1"/>
            </p:nvSpPr>
            <p:spPr bwMode="ltGray">
              <a:xfrm rot="4924949">
                <a:off x="456" y="384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1" name="Rectangle 32"/>
              <p:cNvSpPr>
                <a:spLocks noChangeArrowheads="1"/>
              </p:cNvSpPr>
              <p:nvPr userDrawn="1"/>
            </p:nvSpPr>
            <p:spPr bwMode="ltGray">
              <a:xfrm rot="5041352">
                <a:off x="427" y="3850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2" name="Rectangle 33"/>
              <p:cNvSpPr>
                <a:spLocks noChangeArrowheads="1"/>
              </p:cNvSpPr>
              <p:nvPr userDrawn="1"/>
            </p:nvSpPr>
            <p:spPr bwMode="ltGray">
              <a:xfrm rot="3816889">
                <a:off x="664" y="3762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3" name="Rectangle 34"/>
              <p:cNvSpPr>
                <a:spLocks noChangeArrowheads="1"/>
              </p:cNvSpPr>
              <p:nvPr userDrawn="1"/>
            </p:nvSpPr>
            <p:spPr bwMode="ltGray">
              <a:xfrm rot="3816889">
                <a:off x="634" y="3780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4" name="Rectangle 35"/>
              <p:cNvSpPr>
                <a:spLocks noChangeArrowheads="1"/>
              </p:cNvSpPr>
              <p:nvPr userDrawn="1"/>
            </p:nvSpPr>
            <p:spPr bwMode="ltGray">
              <a:xfrm rot="4104184">
                <a:off x="606" y="3790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5" name="Rectangle 36"/>
              <p:cNvSpPr>
                <a:spLocks noChangeArrowheads="1"/>
              </p:cNvSpPr>
              <p:nvPr userDrawn="1"/>
            </p:nvSpPr>
            <p:spPr bwMode="ltGray">
              <a:xfrm rot="4325343">
                <a:off x="575" y="380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6" name="Rectangle 37"/>
              <p:cNvSpPr>
                <a:spLocks noChangeArrowheads="1"/>
              </p:cNvSpPr>
              <p:nvPr userDrawn="1"/>
            </p:nvSpPr>
            <p:spPr bwMode="ltGray">
              <a:xfrm rot="3368036">
                <a:off x="800" y="3682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7" name="Rectangle 38"/>
              <p:cNvSpPr>
                <a:spLocks noChangeArrowheads="1"/>
              </p:cNvSpPr>
              <p:nvPr userDrawn="1"/>
            </p:nvSpPr>
            <p:spPr bwMode="ltGray">
              <a:xfrm rot="3368036">
                <a:off x="772" y="369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8" name="Rectangle 39"/>
              <p:cNvSpPr>
                <a:spLocks noChangeArrowheads="1"/>
              </p:cNvSpPr>
              <p:nvPr userDrawn="1"/>
            </p:nvSpPr>
            <p:spPr bwMode="ltGray">
              <a:xfrm rot="3368036">
                <a:off x="746" y="3716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9" name="Rectangle 40"/>
              <p:cNvSpPr>
                <a:spLocks noChangeArrowheads="1"/>
              </p:cNvSpPr>
              <p:nvPr userDrawn="1"/>
            </p:nvSpPr>
            <p:spPr bwMode="ltGray">
              <a:xfrm rot="3816889">
                <a:off x="717" y="373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0" name="Rectangle 41"/>
              <p:cNvSpPr>
                <a:spLocks noChangeArrowheads="1"/>
              </p:cNvSpPr>
              <p:nvPr userDrawn="1"/>
            </p:nvSpPr>
            <p:spPr bwMode="ltGray">
              <a:xfrm rot="2302266">
                <a:off x="923" y="3587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1" name="Rectangle 42"/>
              <p:cNvSpPr>
                <a:spLocks noChangeArrowheads="1"/>
              </p:cNvSpPr>
              <p:nvPr userDrawn="1"/>
            </p:nvSpPr>
            <p:spPr bwMode="ltGray">
              <a:xfrm rot="2302266">
                <a:off x="899" y="360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2" name="Rectangle 43"/>
              <p:cNvSpPr>
                <a:spLocks noChangeArrowheads="1"/>
              </p:cNvSpPr>
              <p:nvPr userDrawn="1"/>
            </p:nvSpPr>
            <p:spPr bwMode="ltGray">
              <a:xfrm rot="2707562">
                <a:off x="876" y="362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3" name="Rectangle 44"/>
              <p:cNvSpPr>
                <a:spLocks noChangeArrowheads="1"/>
              </p:cNvSpPr>
              <p:nvPr userDrawn="1"/>
            </p:nvSpPr>
            <p:spPr bwMode="ltGray">
              <a:xfrm rot="2707562">
                <a:off x="850" y="364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4" name="Rectangle 45"/>
              <p:cNvSpPr>
                <a:spLocks noChangeArrowheads="1"/>
              </p:cNvSpPr>
              <p:nvPr userDrawn="1"/>
            </p:nvSpPr>
            <p:spPr bwMode="ltGray">
              <a:xfrm rot="1525830">
                <a:off x="1027" y="3473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5" name="Rectangle 46"/>
              <p:cNvSpPr>
                <a:spLocks noChangeArrowheads="1"/>
              </p:cNvSpPr>
              <p:nvPr userDrawn="1"/>
            </p:nvSpPr>
            <p:spPr bwMode="ltGray">
              <a:xfrm rot="1525830">
                <a:off x="1009" y="3497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6" name="Rectangle 47"/>
              <p:cNvSpPr>
                <a:spLocks noChangeArrowheads="1"/>
              </p:cNvSpPr>
              <p:nvPr userDrawn="1"/>
            </p:nvSpPr>
            <p:spPr bwMode="ltGray">
              <a:xfrm rot="1788117">
                <a:off x="990" y="3519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7" name="Rectangle 48"/>
              <p:cNvSpPr>
                <a:spLocks noChangeArrowheads="1"/>
              </p:cNvSpPr>
              <p:nvPr userDrawn="1"/>
            </p:nvSpPr>
            <p:spPr bwMode="ltGray">
              <a:xfrm rot="1788117">
                <a:off x="969" y="354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8" name="Rectangle 49"/>
              <p:cNvSpPr>
                <a:spLocks noChangeArrowheads="1"/>
              </p:cNvSpPr>
              <p:nvPr userDrawn="1"/>
            </p:nvSpPr>
            <p:spPr bwMode="ltGray">
              <a:xfrm rot="841630">
                <a:off x="1113" y="3355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9" name="Rectangle 50"/>
              <p:cNvSpPr>
                <a:spLocks noChangeArrowheads="1"/>
              </p:cNvSpPr>
              <p:nvPr userDrawn="1"/>
            </p:nvSpPr>
            <p:spPr bwMode="ltGray">
              <a:xfrm rot="841630">
                <a:off x="1100" y="3378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40" name="Rectangle 51"/>
              <p:cNvSpPr>
                <a:spLocks noChangeArrowheads="1"/>
              </p:cNvSpPr>
              <p:nvPr userDrawn="1"/>
            </p:nvSpPr>
            <p:spPr bwMode="ltGray">
              <a:xfrm rot="1308689">
                <a:off x="1086" y="340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41" name="Rectangle 52"/>
              <p:cNvSpPr>
                <a:spLocks noChangeArrowheads="1"/>
              </p:cNvSpPr>
              <p:nvPr userDrawn="1"/>
            </p:nvSpPr>
            <p:spPr bwMode="ltGray">
              <a:xfrm rot="1308689">
                <a:off x="1064" y="3425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42" name="Rectangle 53"/>
              <p:cNvSpPr>
                <a:spLocks noChangeArrowheads="1"/>
              </p:cNvSpPr>
              <p:nvPr userDrawn="1"/>
            </p:nvSpPr>
            <p:spPr bwMode="ltGray">
              <a:xfrm rot="469913">
                <a:off x="1172" y="3225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43" name="Rectangle 54"/>
              <p:cNvSpPr>
                <a:spLocks noChangeArrowheads="1"/>
              </p:cNvSpPr>
              <p:nvPr userDrawn="1"/>
            </p:nvSpPr>
            <p:spPr bwMode="ltGray">
              <a:xfrm rot="559869">
                <a:off x="1162" y="3250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44" name="Rectangle 55"/>
              <p:cNvSpPr>
                <a:spLocks noChangeArrowheads="1"/>
              </p:cNvSpPr>
              <p:nvPr userDrawn="1"/>
            </p:nvSpPr>
            <p:spPr bwMode="ltGray">
              <a:xfrm rot="734079">
                <a:off x="1154" y="3276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45" name="Rectangle 56"/>
              <p:cNvSpPr>
                <a:spLocks noChangeArrowheads="1"/>
              </p:cNvSpPr>
              <p:nvPr userDrawn="1"/>
            </p:nvSpPr>
            <p:spPr bwMode="ltGray">
              <a:xfrm rot="734079">
                <a:off x="1141" y="3304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46" name="Rectangle 57"/>
              <p:cNvSpPr>
                <a:spLocks noChangeArrowheads="1"/>
              </p:cNvSpPr>
              <p:nvPr userDrawn="1"/>
            </p:nvSpPr>
            <p:spPr bwMode="ltGray">
              <a:xfrm rot="-293905">
                <a:off x="1211" y="3096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47" name="Rectangle 58"/>
              <p:cNvSpPr>
                <a:spLocks noChangeArrowheads="1"/>
              </p:cNvSpPr>
              <p:nvPr userDrawn="1"/>
            </p:nvSpPr>
            <p:spPr bwMode="ltGray">
              <a:xfrm rot="-8">
                <a:off x="1201" y="3122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48" name="Rectangle 59"/>
              <p:cNvSpPr>
                <a:spLocks noChangeArrowheads="1"/>
              </p:cNvSpPr>
              <p:nvPr userDrawn="1"/>
            </p:nvSpPr>
            <p:spPr bwMode="ltGray">
              <a:xfrm rot="-8">
                <a:off x="1200" y="3147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49" name="Rectangle 60"/>
              <p:cNvSpPr>
                <a:spLocks noChangeArrowheads="1"/>
              </p:cNvSpPr>
              <p:nvPr userDrawn="1"/>
            </p:nvSpPr>
            <p:spPr bwMode="ltGray">
              <a:xfrm rot="214188">
                <a:off x="1189" y="3173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50" name="Rectangle 61"/>
              <p:cNvSpPr>
                <a:spLocks noChangeArrowheads="1"/>
              </p:cNvSpPr>
              <p:nvPr userDrawn="1"/>
            </p:nvSpPr>
            <p:spPr bwMode="ltGray">
              <a:xfrm rot="-682388">
                <a:off x="1219" y="296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51" name="Rectangle 62"/>
              <p:cNvSpPr>
                <a:spLocks noChangeArrowheads="1"/>
              </p:cNvSpPr>
              <p:nvPr userDrawn="1"/>
            </p:nvSpPr>
            <p:spPr bwMode="ltGray">
              <a:xfrm rot="-480400">
                <a:off x="1220" y="2991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52" name="Rectangle 63"/>
              <p:cNvSpPr>
                <a:spLocks noChangeArrowheads="1"/>
              </p:cNvSpPr>
              <p:nvPr userDrawn="1"/>
            </p:nvSpPr>
            <p:spPr bwMode="ltGray">
              <a:xfrm rot="-480400">
                <a:off x="1220" y="301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53" name="Rectangle 64"/>
              <p:cNvSpPr>
                <a:spLocks noChangeArrowheads="1"/>
              </p:cNvSpPr>
              <p:nvPr userDrawn="1"/>
            </p:nvSpPr>
            <p:spPr bwMode="ltGray">
              <a:xfrm rot="-270546">
                <a:off x="1219" y="3041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54" name="Rectangle 65"/>
              <p:cNvSpPr>
                <a:spLocks noChangeArrowheads="1"/>
              </p:cNvSpPr>
              <p:nvPr userDrawn="1"/>
            </p:nvSpPr>
            <p:spPr bwMode="ltGray">
              <a:xfrm rot="-1132286">
                <a:off x="1207" y="2843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55" name="Rectangle 66"/>
              <p:cNvSpPr>
                <a:spLocks noChangeArrowheads="1"/>
              </p:cNvSpPr>
              <p:nvPr userDrawn="1"/>
            </p:nvSpPr>
            <p:spPr bwMode="ltGray">
              <a:xfrm rot="-969272">
                <a:off x="1213" y="2864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56" name="Rectangle 67"/>
              <p:cNvSpPr>
                <a:spLocks noChangeArrowheads="1"/>
              </p:cNvSpPr>
              <p:nvPr userDrawn="1"/>
            </p:nvSpPr>
            <p:spPr bwMode="ltGray">
              <a:xfrm rot="-969272">
                <a:off x="1216" y="2888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57" name="Rectangle 68"/>
              <p:cNvSpPr>
                <a:spLocks noChangeArrowheads="1"/>
              </p:cNvSpPr>
              <p:nvPr userDrawn="1"/>
            </p:nvSpPr>
            <p:spPr bwMode="ltGray">
              <a:xfrm rot="-806259">
                <a:off x="1219" y="291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58" name="Rectangle 69"/>
              <p:cNvSpPr>
                <a:spLocks noChangeArrowheads="1"/>
              </p:cNvSpPr>
              <p:nvPr userDrawn="1"/>
            </p:nvSpPr>
            <p:spPr bwMode="ltGray">
              <a:xfrm rot="-1543941">
                <a:off x="1165" y="272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59" name="Rectangle 70"/>
              <p:cNvSpPr>
                <a:spLocks noChangeArrowheads="1"/>
              </p:cNvSpPr>
              <p:nvPr userDrawn="1"/>
            </p:nvSpPr>
            <p:spPr bwMode="ltGray">
              <a:xfrm rot="-1341953">
                <a:off x="1176" y="2752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60" name="Rectangle 71"/>
              <p:cNvSpPr>
                <a:spLocks noChangeArrowheads="1"/>
              </p:cNvSpPr>
              <p:nvPr userDrawn="1"/>
            </p:nvSpPr>
            <p:spPr bwMode="ltGray">
              <a:xfrm rot="-1341953">
                <a:off x="1184" y="277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61" name="Rectangle 72"/>
              <p:cNvSpPr>
                <a:spLocks noChangeArrowheads="1"/>
              </p:cNvSpPr>
              <p:nvPr userDrawn="1"/>
            </p:nvSpPr>
            <p:spPr bwMode="ltGray">
              <a:xfrm rot="-1341953">
                <a:off x="1194" y="279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62" name="Rectangle 73"/>
              <p:cNvSpPr>
                <a:spLocks noChangeArrowheads="1"/>
              </p:cNvSpPr>
              <p:nvPr userDrawn="1"/>
            </p:nvSpPr>
            <p:spPr bwMode="ltGray">
              <a:xfrm rot="-1928746">
                <a:off x="1101" y="2628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63" name="Rectangle 74"/>
              <p:cNvSpPr>
                <a:spLocks noChangeArrowheads="1"/>
              </p:cNvSpPr>
              <p:nvPr userDrawn="1"/>
            </p:nvSpPr>
            <p:spPr bwMode="ltGray">
              <a:xfrm rot="-1844175">
                <a:off x="1114" y="264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64" name="Rectangle 75"/>
              <p:cNvSpPr>
                <a:spLocks noChangeArrowheads="1"/>
              </p:cNvSpPr>
              <p:nvPr userDrawn="1"/>
            </p:nvSpPr>
            <p:spPr bwMode="ltGray">
              <a:xfrm rot="-1752383">
                <a:off x="1129" y="266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65" name="Rectangle 76"/>
              <p:cNvSpPr>
                <a:spLocks noChangeArrowheads="1"/>
              </p:cNvSpPr>
              <p:nvPr userDrawn="1"/>
            </p:nvSpPr>
            <p:spPr bwMode="ltGray">
              <a:xfrm rot="-1752383">
                <a:off x="1142" y="2684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66" name="Rectangle 77"/>
              <p:cNvSpPr>
                <a:spLocks noChangeArrowheads="1"/>
              </p:cNvSpPr>
              <p:nvPr userDrawn="1"/>
            </p:nvSpPr>
            <p:spPr bwMode="ltGray">
              <a:xfrm rot="-2466736">
                <a:off x="1014" y="2538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67" name="Rectangle 78"/>
              <p:cNvSpPr>
                <a:spLocks noChangeArrowheads="1"/>
              </p:cNvSpPr>
              <p:nvPr userDrawn="1"/>
            </p:nvSpPr>
            <p:spPr bwMode="ltGray">
              <a:xfrm rot="-2466736">
                <a:off x="1035" y="255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68" name="Rectangle 79"/>
              <p:cNvSpPr>
                <a:spLocks noChangeArrowheads="1"/>
              </p:cNvSpPr>
              <p:nvPr userDrawn="1"/>
            </p:nvSpPr>
            <p:spPr bwMode="ltGray">
              <a:xfrm rot="-2466736">
                <a:off x="1050" y="2574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69" name="Rectangle 80"/>
              <p:cNvSpPr>
                <a:spLocks noChangeArrowheads="1"/>
              </p:cNvSpPr>
              <p:nvPr userDrawn="1"/>
            </p:nvSpPr>
            <p:spPr bwMode="ltGray">
              <a:xfrm rot="-2342866">
                <a:off x="1068" y="2590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70" name="Freeform 81"/>
              <p:cNvSpPr>
                <a:spLocks/>
              </p:cNvSpPr>
              <p:nvPr userDrawn="1"/>
            </p:nvSpPr>
            <p:spPr bwMode="ltGray">
              <a:xfrm>
                <a:off x="486" y="2563"/>
                <a:ext cx="180" cy="151"/>
              </a:xfrm>
              <a:custGeom>
                <a:avLst/>
                <a:gdLst/>
                <a:ahLst/>
                <a:cxnLst>
                  <a:cxn ang="0">
                    <a:pos x="0" y="144"/>
                  </a:cxn>
                  <a:cxn ang="0">
                    <a:pos x="28" y="147"/>
                  </a:cxn>
                  <a:cxn ang="0">
                    <a:pos x="64" y="46"/>
                  </a:cxn>
                  <a:cxn ang="0">
                    <a:pos x="94" y="151"/>
                  </a:cxn>
                  <a:cxn ang="0">
                    <a:pos x="129" y="151"/>
                  </a:cxn>
                  <a:cxn ang="0">
                    <a:pos x="180" y="9"/>
                  </a:cxn>
                  <a:cxn ang="0">
                    <a:pos x="148" y="10"/>
                  </a:cxn>
                  <a:cxn ang="0">
                    <a:pos x="112" y="112"/>
                  </a:cxn>
                  <a:cxn ang="0">
                    <a:pos x="79" y="0"/>
                  </a:cxn>
                  <a:cxn ang="0">
                    <a:pos x="48" y="0"/>
                  </a:cxn>
                  <a:cxn ang="0">
                    <a:pos x="0" y="144"/>
                  </a:cxn>
                </a:cxnLst>
                <a:rect l="0" t="0" r="r" b="b"/>
                <a:pathLst>
                  <a:path w="180" h="151">
                    <a:moveTo>
                      <a:pt x="0" y="144"/>
                    </a:moveTo>
                    <a:lnTo>
                      <a:pt x="28" y="147"/>
                    </a:lnTo>
                    <a:lnTo>
                      <a:pt x="64" y="46"/>
                    </a:lnTo>
                    <a:lnTo>
                      <a:pt x="94" y="151"/>
                    </a:lnTo>
                    <a:lnTo>
                      <a:pt x="129" y="151"/>
                    </a:lnTo>
                    <a:lnTo>
                      <a:pt x="180" y="9"/>
                    </a:lnTo>
                    <a:lnTo>
                      <a:pt x="148" y="10"/>
                    </a:lnTo>
                    <a:lnTo>
                      <a:pt x="112" y="112"/>
                    </a:lnTo>
                    <a:lnTo>
                      <a:pt x="79" y="0"/>
                    </a:lnTo>
                    <a:lnTo>
                      <a:pt x="48" y="0"/>
                    </a:lnTo>
                    <a:lnTo>
                      <a:pt x="0" y="144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71" name="Rectangle 82"/>
              <p:cNvSpPr>
                <a:spLocks noChangeArrowheads="1"/>
              </p:cNvSpPr>
              <p:nvPr userDrawn="1"/>
            </p:nvSpPr>
            <p:spPr bwMode="ltGray">
              <a:xfrm rot="6575641">
                <a:off x="-217" y="3138"/>
                <a:ext cx="122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72" name="Rectangle 83"/>
              <p:cNvSpPr>
                <a:spLocks noChangeArrowheads="1"/>
              </p:cNvSpPr>
              <p:nvPr userDrawn="1"/>
            </p:nvSpPr>
            <p:spPr bwMode="ltGray">
              <a:xfrm rot="238799">
                <a:off x="4" y="3146"/>
                <a:ext cx="103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73" name="Rectangle 84"/>
              <p:cNvSpPr>
                <a:spLocks noChangeArrowheads="1"/>
              </p:cNvSpPr>
              <p:nvPr userDrawn="1"/>
            </p:nvSpPr>
            <p:spPr bwMode="ltGray">
              <a:xfrm rot="-2957028">
                <a:off x="907" y="2472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74" name="Rectangle 85"/>
              <p:cNvSpPr>
                <a:spLocks noChangeArrowheads="1"/>
              </p:cNvSpPr>
              <p:nvPr userDrawn="1"/>
            </p:nvSpPr>
            <p:spPr bwMode="ltGray">
              <a:xfrm rot="-2957028">
                <a:off x="930" y="2486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75" name="Rectangle 86"/>
              <p:cNvSpPr>
                <a:spLocks noChangeArrowheads="1"/>
              </p:cNvSpPr>
              <p:nvPr userDrawn="1"/>
            </p:nvSpPr>
            <p:spPr bwMode="ltGray">
              <a:xfrm rot="-2957028">
                <a:off x="954" y="249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76" name="Rectangle 87"/>
              <p:cNvSpPr>
                <a:spLocks noChangeArrowheads="1"/>
              </p:cNvSpPr>
              <p:nvPr userDrawn="1"/>
            </p:nvSpPr>
            <p:spPr bwMode="ltGray">
              <a:xfrm rot="-2661033">
                <a:off x="974" y="2509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77" name="Rectangle 88"/>
              <p:cNvSpPr>
                <a:spLocks noChangeArrowheads="1"/>
              </p:cNvSpPr>
              <p:nvPr userDrawn="1"/>
            </p:nvSpPr>
            <p:spPr bwMode="ltGray">
              <a:xfrm rot="-3638503">
                <a:off x="788" y="2426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78" name="Rectangle 89"/>
              <p:cNvSpPr>
                <a:spLocks noChangeArrowheads="1"/>
              </p:cNvSpPr>
              <p:nvPr userDrawn="1"/>
            </p:nvSpPr>
            <p:spPr bwMode="ltGray">
              <a:xfrm rot="-3638503">
                <a:off x="815" y="2434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79" name="Rectangle 90"/>
              <p:cNvSpPr>
                <a:spLocks noChangeArrowheads="1"/>
              </p:cNvSpPr>
              <p:nvPr userDrawn="1"/>
            </p:nvSpPr>
            <p:spPr bwMode="ltGray">
              <a:xfrm rot="-3514633">
                <a:off x="837" y="2440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80" name="Rectangle 91"/>
              <p:cNvSpPr>
                <a:spLocks noChangeArrowheads="1"/>
              </p:cNvSpPr>
              <p:nvPr userDrawn="1"/>
            </p:nvSpPr>
            <p:spPr bwMode="ltGray">
              <a:xfrm rot="-3220799">
                <a:off x="862" y="2452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81" name="Rectangle 92"/>
              <p:cNvSpPr>
                <a:spLocks noChangeArrowheads="1"/>
              </p:cNvSpPr>
              <p:nvPr userDrawn="1"/>
            </p:nvSpPr>
            <p:spPr bwMode="ltGray">
              <a:xfrm rot="-4338250">
                <a:off x="649" y="2396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82" name="Rectangle 93"/>
              <p:cNvSpPr>
                <a:spLocks noChangeArrowheads="1"/>
              </p:cNvSpPr>
              <p:nvPr userDrawn="1"/>
            </p:nvSpPr>
            <p:spPr bwMode="ltGray">
              <a:xfrm rot="-4250359">
                <a:off x="677" y="2402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83" name="Rectangle 94"/>
              <p:cNvSpPr>
                <a:spLocks noChangeArrowheads="1"/>
              </p:cNvSpPr>
              <p:nvPr userDrawn="1"/>
            </p:nvSpPr>
            <p:spPr bwMode="ltGray">
              <a:xfrm rot="-4250359">
                <a:off x="708" y="2406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84" name="Rectangle 95"/>
              <p:cNvSpPr>
                <a:spLocks noChangeArrowheads="1"/>
              </p:cNvSpPr>
              <p:nvPr userDrawn="1"/>
            </p:nvSpPr>
            <p:spPr bwMode="ltGray">
              <a:xfrm rot="-3989246">
                <a:off x="738" y="2410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85" name="Rectangle 96"/>
              <p:cNvSpPr>
                <a:spLocks noChangeArrowheads="1"/>
              </p:cNvSpPr>
              <p:nvPr userDrawn="1"/>
            </p:nvSpPr>
            <p:spPr bwMode="ltGray">
              <a:xfrm rot="-4862215">
                <a:off x="503" y="239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86" name="Rectangle 97"/>
              <p:cNvSpPr>
                <a:spLocks noChangeArrowheads="1"/>
              </p:cNvSpPr>
              <p:nvPr userDrawn="1"/>
            </p:nvSpPr>
            <p:spPr bwMode="ltGray">
              <a:xfrm rot="-4673370">
                <a:off x="534" y="2392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87" name="Rectangle 98"/>
              <p:cNvSpPr>
                <a:spLocks noChangeArrowheads="1"/>
              </p:cNvSpPr>
              <p:nvPr userDrawn="1"/>
            </p:nvSpPr>
            <p:spPr bwMode="ltGray">
              <a:xfrm rot="-4646721">
                <a:off x="563" y="2390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88" name="Rectangle 99"/>
              <p:cNvSpPr>
                <a:spLocks noChangeArrowheads="1"/>
              </p:cNvSpPr>
              <p:nvPr userDrawn="1"/>
            </p:nvSpPr>
            <p:spPr bwMode="ltGray">
              <a:xfrm rot="-4580623">
                <a:off x="595" y="2390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89" name="Rectangle 100"/>
              <p:cNvSpPr>
                <a:spLocks noChangeArrowheads="1"/>
              </p:cNvSpPr>
              <p:nvPr userDrawn="1"/>
            </p:nvSpPr>
            <p:spPr bwMode="ltGray">
              <a:xfrm rot="-5195129">
                <a:off x="355" y="241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90" name="Rectangle 101"/>
              <p:cNvSpPr>
                <a:spLocks noChangeArrowheads="1"/>
              </p:cNvSpPr>
              <p:nvPr userDrawn="1"/>
            </p:nvSpPr>
            <p:spPr bwMode="ltGray">
              <a:xfrm rot="-5360484">
                <a:off x="385" y="2408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91" name="Rectangle 102"/>
              <p:cNvSpPr>
                <a:spLocks noChangeArrowheads="1"/>
              </p:cNvSpPr>
              <p:nvPr userDrawn="1"/>
            </p:nvSpPr>
            <p:spPr bwMode="ltGray">
              <a:xfrm rot="-5288939">
                <a:off x="419" y="240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92" name="Rectangle 103"/>
              <p:cNvSpPr>
                <a:spLocks noChangeArrowheads="1"/>
              </p:cNvSpPr>
              <p:nvPr userDrawn="1"/>
            </p:nvSpPr>
            <p:spPr bwMode="ltGray">
              <a:xfrm rot="-5164854">
                <a:off x="449" y="2400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93" name="Rectangle 104"/>
              <p:cNvSpPr>
                <a:spLocks noChangeArrowheads="1"/>
              </p:cNvSpPr>
              <p:nvPr userDrawn="1"/>
            </p:nvSpPr>
            <p:spPr bwMode="ltGray">
              <a:xfrm rot="-6132163">
                <a:off x="206" y="245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94" name="Rectangle 105"/>
              <p:cNvSpPr>
                <a:spLocks noChangeArrowheads="1"/>
              </p:cNvSpPr>
              <p:nvPr userDrawn="1"/>
            </p:nvSpPr>
            <p:spPr bwMode="ltGray">
              <a:xfrm rot="-6220433">
                <a:off x="237" y="244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95" name="Rectangle 106"/>
              <p:cNvSpPr>
                <a:spLocks noChangeArrowheads="1"/>
              </p:cNvSpPr>
              <p:nvPr userDrawn="1"/>
            </p:nvSpPr>
            <p:spPr bwMode="ltGray">
              <a:xfrm rot="-6110943">
                <a:off x="266" y="243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96" name="Rectangle 107"/>
              <p:cNvSpPr>
                <a:spLocks noChangeArrowheads="1"/>
              </p:cNvSpPr>
              <p:nvPr userDrawn="1"/>
            </p:nvSpPr>
            <p:spPr bwMode="ltGray">
              <a:xfrm rot="-5919570">
                <a:off x="293" y="242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97" name="Rectangle 108"/>
              <p:cNvSpPr>
                <a:spLocks noChangeArrowheads="1"/>
              </p:cNvSpPr>
              <p:nvPr userDrawn="1"/>
            </p:nvSpPr>
            <p:spPr bwMode="ltGray">
              <a:xfrm rot="-7376291">
                <a:off x="6" y="254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98" name="Rectangle 109"/>
              <p:cNvSpPr>
                <a:spLocks noChangeArrowheads="1"/>
              </p:cNvSpPr>
              <p:nvPr userDrawn="1"/>
            </p:nvSpPr>
            <p:spPr bwMode="ltGray">
              <a:xfrm rot="-7168347">
                <a:off x="65" y="2516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99" name="Rectangle 110"/>
              <p:cNvSpPr>
                <a:spLocks noChangeArrowheads="1"/>
              </p:cNvSpPr>
              <p:nvPr userDrawn="1"/>
            </p:nvSpPr>
            <p:spPr bwMode="ltGray">
              <a:xfrm rot="-6802416">
                <a:off x="92" y="2502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00" name="Rectangle 111"/>
              <p:cNvSpPr>
                <a:spLocks noChangeArrowheads="1"/>
              </p:cNvSpPr>
              <p:nvPr userDrawn="1"/>
            </p:nvSpPr>
            <p:spPr bwMode="ltGray">
              <a:xfrm rot="-6802416">
                <a:off x="119" y="2492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01" name="Rectangle 112"/>
              <p:cNvSpPr>
                <a:spLocks noChangeArrowheads="1"/>
              </p:cNvSpPr>
              <p:nvPr userDrawn="1"/>
            </p:nvSpPr>
            <p:spPr bwMode="ltGray">
              <a:xfrm rot="-6457704">
                <a:off x="150" y="247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02" name="Rectangle 113"/>
              <p:cNvSpPr>
                <a:spLocks noChangeArrowheads="1"/>
              </p:cNvSpPr>
              <p:nvPr userDrawn="1"/>
            </p:nvSpPr>
            <p:spPr bwMode="ltGray">
              <a:xfrm rot="-1876771">
                <a:off x="0" y="3363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03" name="Rectangle 114"/>
              <p:cNvSpPr>
                <a:spLocks noChangeArrowheads="1"/>
              </p:cNvSpPr>
              <p:nvPr userDrawn="1"/>
            </p:nvSpPr>
            <p:spPr bwMode="ltGray">
              <a:xfrm rot="3283992">
                <a:off x="511" y="3478"/>
                <a:ext cx="242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04" name="Rectangle 115"/>
              <p:cNvSpPr>
                <a:spLocks noChangeArrowheads="1"/>
              </p:cNvSpPr>
              <p:nvPr userDrawn="1"/>
            </p:nvSpPr>
            <p:spPr bwMode="ltGray">
              <a:xfrm rot="3283992">
                <a:off x="35" y="2798"/>
                <a:ext cx="242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05" name="Rectangle 116"/>
              <p:cNvSpPr>
                <a:spLocks noChangeArrowheads="1"/>
              </p:cNvSpPr>
              <p:nvPr userDrawn="1"/>
            </p:nvSpPr>
            <p:spPr bwMode="ltGray">
              <a:xfrm rot="-1876771">
                <a:off x="700" y="2851"/>
                <a:ext cx="317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06" name="Rectangle 117"/>
              <p:cNvSpPr>
                <a:spLocks noChangeArrowheads="1"/>
              </p:cNvSpPr>
              <p:nvPr userDrawn="1"/>
            </p:nvSpPr>
            <p:spPr bwMode="ltGray">
              <a:xfrm rot="5908516">
                <a:off x="200" y="3915"/>
                <a:ext cx="138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07" name="Rectangle 118"/>
              <p:cNvSpPr>
                <a:spLocks noChangeArrowheads="1"/>
              </p:cNvSpPr>
              <p:nvPr userDrawn="1"/>
            </p:nvSpPr>
            <p:spPr bwMode="ltGray">
              <a:xfrm rot="6683973">
                <a:off x="45" y="3915"/>
                <a:ext cx="144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08" name="Rectangle 119"/>
              <p:cNvSpPr>
                <a:spLocks noChangeArrowheads="1"/>
              </p:cNvSpPr>
              <p:nvPr userDrawn="1"/>
            </p:nvSpPr>
            <p:spPr bwMode="ltGray">
              <a:xfrm rot="5245609">
                <a:off x="361" y="3893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09" name="Rectangle 120"/>
              <p:cNvSpPr>
                <a:spLocks noChangeArrowheads="1"/>
              </p:cNvSpPr>
              <p:nvPr userDrawn="1"/>
            </p:nvSpPr>
            <p:spPr bwMode="ltGray">
              <a:xfrm rot="4500520">
                <a:off x="522" y="3847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0" name="Rectangle 121"/>
              <p:cNvSpPr>
                <a:spLocks noChangeArrowheads="1"/>
              </p:cNvSpPr>
              <p:nvPr userDrawn="1"/>
            </p:nvSpPr>
            <p:spPr bwMode="ltGray">
              <a:xfrm rot="3805227">
                <a:off x="670" y="3778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1" name="Rectangle 122"/>
              <p:cNvSpPr>
                <a:spLocks noChangeArrowheads="1"/>
              </p:cNvSpPr>
              <p:nvPr userDrawn="1"/>
            </p:nvSpPr>
            <p:spPr bwMode="ltGray">
              <a:xfrm rot="3060138">
                <a:off x="813" y="3688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2" name="Rectangle 123"/>
              <p:cNvSpPr>
                <a:spLocks noChangeArrowheads="1"/>
              </p:cNvSpPr>
              <p:nvPr userDrawn="1"/>
            </p:nvSpPr>
            <p:spPr bwMode="ltGray">
              <a:xfrm rot="2090281">
                <a:off x="938" y="3582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3" name="Rectangle 124"/>
              <p:cNvSpPr>
                <a:spLocks noChangeArrowheads="1"/>
              </p:cNvSpPr>
              <p:nvPr userDrawn="1"/>
            </p:nvSpPr>
            <p:spPr bwMode="ltGray">
              <a:xfrm rot="-7168347">
                <a:off x="-18" y="2506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4" name="Rectangle 125"/>
              <p:cNvSpPr>
                <a:spLocks noChangeArrowheads="1"/>
              </p:cNvSpPr>
              <p:nvPr userDrawn="1"/>
            </p:nvSpPr>
            <p:spPr bwMode="ltGray">
              <a:xfrm rot="-6406501">
                <a:off x="136" y="2433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5" name="Rectangle 126"/>
              <p:cNvSpPr>
                <a:spLocks noChangeArrowheads="1"/>
              </p:cNvSpPr>
              <p:nvPr userDrawn="1"/>
            </p:nvSpPr>
            <p:spPr bwMode="ltGray">
              <a:xfrm rot="-4970620">
                <a:off x="447" y="2364"/>
                <a:ext cx="138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6" name="Rectangle 127"/>
              <p:cNvSpPr>
                <a:spLocks noChangeArrowheads="1"/>
              </p:cNvSpPr>
              <p:nvPr userDrawn="1"/>
            </p:nvSpPr>
            <p:spPr bwMode="ltGray">
              <a:xfrm rot="-4298502">
                <a:off x="597" y="2360"/>
                <a:ext cx="150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" name="Rectangle 128"/>
              <p:cNvSpPr>
                <a:spLocks noChangeArrowheads="1"/>
              </p:cNvSpPr>
              <p:nvPr userDrawn="1"/>
            </p:nvSpPr>
            <p:spPr bwMode="ltGray">
              <a:xfrm rot="-3676305">
                <a:off x="739" y="2386"/>
                <a:ext cx="15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8" name="Rectangle 129"/>
              <p:cNvSpPr>
                <a:spLocks noChangeArrowheads="1"/>
              </p:cNvSpPr>
              <p:nvPr userDrawn="1"/>
            </p:nvSpPr>
            <p:spPr bwMode="ltGray">
              <a:xfrm rot="-3188616">
                <a:off x="869" y="2430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9" name="Rectangle 130"/>
              <p:cNvSpPr>
                <a:spLocks noChangeArrowheads="1"/>
              </p:cNvSpPr>
              <p:nvPr userDrawn="1"/>
            </p:nvSpPr>
            <p:spPr bwMode="ltGray">
              <a:xfrm rot="-2610246">
                <a:off x="984" y="2497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20" name="Rectangle 131"/>
              <p:cNvSpPr>
                <a:spLocks noChangeArrowheads="1"/>
              </p:cNvSpPr>
              <p:nvPr userDrawn="1"/>
            </p:nvSpPr>
            <p:spPr bwMode="ltGray">
              <a:xfrm rot="-2190008">
                <a:off x="1075" y="2585"/>
                <a:ext cx="17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21" name="Rectangle 132"/>
              <p:cNvSpPr>
                <a:spLocks noChangeArrowheads="1"/>
              </p:cNvSpPr>
              <p:nvPr userDrawn="1"/>
            </p:nvSpPr>
            <p:spPr bwMode="ltGray">
              <a:xfrm rot="-1728558">
                <a:off x="1147" y="2688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22" name="Rectangle 133"/>
              <p:cNvSpPr>
                <a:spLocks noChangeArrowheads="1"/>
              </p:cNvSpPr>
              <p:nvPr userDrawn="1"/>
            </p:nvSpPr>
            <p:spPr bwMode="ltGray">
              <a:xfrm rot="-1172118">
                <a:off x="1198" y="2805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23" name="Rectangle 134"/>
              <p:cNvSpPr>
                <a:spLocks noChangeArrowheads="1"/>
              </p:cNvSpPr>
              <p:nvPr userDrawn="1"/>
            </p:nvSpPr>
            <p:spPr bwMode="ltGray">
              <a:xfrm rot="-753845">
                <a:off x="1218" y="2930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24" name="Rectangle 135"/>
              <p:cNvSpPr>
                <a:spLocks noChangeArrowheads="1"/>
              </p:cNvSpPr>
              <p:nvPr userDrawn="1"/>
            </p:nvSpPr>
            <p:spPr bwMode="ltGray">
              <a:xfrm rot="-287823">
                <a:off x="1213" y="3066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25" name="Rectangle 136"/>
              <p:cNvSpPr>
                <a:spLocks noChangeArrowheads="1"/>
              </p:cNvSpPr>
              <p:nvPr userDrawn="1"/>
            </p:nvSpPr>
            <p:spPr bwMode="ltGray">
              <a:xfrm rot="696741">
                <a:off x="1126" y="3337"/>
                <a:ext cx="150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26" name="Rectangle 137"/>
              <p:cNvSpPr>
                <a:spLocks noChangeArrowheads="1"/>
              </p:cNvSpPr>
              <p:nvPr userDrawn="1"/>
            </p:nvSpPr>
            <p:spPr bwMode="ltGray">
              <a:xfrm rot="1529990">
                <a:off x="1041" y="3465"/>
                <a:ext cx="140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27" name="Freeform 138"/>
              <p:cNvSpPr>
                <a:spLocks/>
              </p:cNvSpPr>
              <p:nvPr userDrawn="1"/>
            </p:nvSpPr>
            <p:spPr bwMode="ltGray">
              <a:xfrm>
                <a:off x="850" y="3136"/>
                <a:ext cx="204" cy="120"/>
              </a:xfrm>
              <a:custGeom>
                <a:avLst/>
                <a:gdLst/>
                <a:ahLst/>
                <a:cxnLst>
                  <a:cxn ang="0">
                    <a:pos x="168" y="120"/>
                  </a:cxn>
                  <a:cxn ang="0">
                    <a:pos x="204" y="12"/>
                  </a:cxn>
                  <a:cxn ang="0">
                    <a:pos x="42" y="0"/>
                  </a:cxn>
                  <a:cxn ang="0">
                    <a:pos x="0" y="108"/>
                  </a:cxn>
                  <a:cxn ang="0">
                    <a:pos x="30" y="114"/>
                  </a:cxn>
                  <a:cxn ang="0">
                    <a:pos x="60" y="30"/>
                  </a:cxn>
                  <a:cxn ang="0">
                    <a:pos x="102" y="36"/>
                  </a:cxn>
                  <a:cxn ang="0">
                    <a:pos x="78" y="108"/>
                  </a:cxn>
                  <a:cxn ang="0">
                    <a:pos x="102" y="108"/>
                  </a:cxn>
                  <a:cxn ang="0">
                    <a:pos x="132" y="36"/>
                  </a:cxn>
                  <a:cxn ang="0">
                    <a:pos x="162" y="36"/>
                  </a:cxn>
                  <a:cxn ang="0">
                    <a:pos x="138" y="114"/>
                  </a:cxn>
                  <a:cxn ang="0">
                    <a:pos x="168" y="120"/>
                  </a:cxn>
                </a:cxnLst>
                <a:rect l="0" t="0" r="r" b="b"/>
                <a:pathLst>
                  <a:path w="204" h="120">
                    <a:moveTo>
                      <a:pt x="168" y="120"/>
                    </a:moveTo>
                    <a:lnTo>
                      <a:pt x="204" y="12"/>
                    </a:lnTo>
                    <a:lnTo>
                      <a:pt x="42" y="0"/>
                    </a:lnTo>
                    <a:lnTo>
                      <a:pt x="0" y="108"/>
                    </a:lnTo>
                    <a:lnTo>
                      <a:pt x="30" y="114"/>
                    </a:lnTo>
                    <a:lnTo>
                      <a:pt x="60" y="30"/>
                    </a:lnTo>
                    <a:lnTo>
                      <a:pt x="102" y="36"/>
                    </a:lnTo>
                    <a:lnTo>
                      <a:pt x="78" y="108"/>
                    </a:lnTo>
                    <a:lnTo>
                      <a:pt x="102" y="108"/>
                    </a:lnTo>
                    <a:lnTo>
                      <a:pt x="132" y="36"/>
                    </a:lnTo>
                    <a:lnTo>
                      <a:pt x="162" y="36"/>
                    </a:lnTo>
                    <a:lnTo>
                      <a:pt x="138" y="114"/>
                    </a:lnTo>
                    <a:lnTo>
                      <a:pt x="168" y="12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28" name="Freeform 139"/>
              <p:cNvSpPr>
                <a:spLocks/>
              </p:cNvSpPr>
              <p:nvPr userDrawn="1"/>
            </p:nvSpPr>
            <p:spPr bwMode="ltGray">
              <a:xfrm>
                <a:off x="19" y="2722"/>
                <a:ext cx="90" cy="78"/>
              </a:xfrm>
              <a:custGeom>
                <a:avLst/>
                <a:gdLst/>
                <a:ahLst/>
                <a:cxnLst>
                  <a:cxn ang="0">
                    <a:pos x="66" y="36"/>
                  </a:cxn>
                  <a:cxn ang="0">
                    <a:pos x="66" y="36"/>
                  </a:cxn>
                  <a:cxn ang="0">
                    <a:pos x="18" y="24"/>
                  </a:cxn>
                  <a:cxn ang="0">
                    <a:pos x="0" y="30"/>
                  </a:cxn>
                  <a:cxn ang="0">
                    <a:pos x="36" y="78"/>
                  </a:cxn>
                  <a:cxn ang="0">
                    <a:pos x="48" y="72"/>
                  </a:cxn>
                  <a:cxn ang="0">
                    <a:pos x="24" y="36"/>
                  </a:cxn>
                  <a:cxn ang="0">
                    <a:pos x="24" y="36"/>
                  </a:cxn>
                  <a:cxn ang="0">
                    <a:pos x="72" y="54"/>
                  </a:cxn>
                  <a:cxn ang="0">
                    <a:pos x="90" y="42"/>
                  </a:cxn>
                  <a:cxn ang="0">
                    <a:pos x="54" y="0"/>
                  </a:cxn>
                  <a:cxn ang="0">
                    <a:pos x="42" y="6"/>
                  </a:cxn>
                  <a:cxn ang="0">
                    <a:pos x="66" y="36"/>
                  </a:cxn>
                </a:cxnLst>
                <a:rect l="0" t="0" r="r" b="b"/>
                <a:pathLst>
                  <a:path w="90" h="78">
                    <a:moveTo>
                      <a:pt x="66" y="36"/>
                    </a:moveTo>
                    <a:lnTo>
                      <a:pt x="66" y="36"/>
                    </a:lnTo>
                    <a:lnTo>
                      <a:pt x="18" y="24"/>
                    </a:lnTo>
                    <a:lnTo>
                      <a:pt x="0" y="30"/>
                    </a:lnTo>
                    <a:lnTo>
                      <a:pt x="36" y="78"/>
                    </a:lnTo>
                    <a:lnTo>
                      <a:pt x="48" y="72"/>
                    </a:lnTo>
                    <a:lnTo>
                      <a:pt x="24" y="36"/>
                    </a:lnTo>
                    <a:lnTo>
                      <a:pt x="24" y="36"/>
                    </a:lnTo>
                    <a:lnTo>
                      <a:pt x="72" y="54"/>
                    </a:lnTo>
                    <a:lnTo>
                      <a:pt x="90" y="42"/>
                    </a:lnTo>
                    <a:lnTo>
                      <a:pt x="54" y="0"/>
                    </a:lnTo>
                    <a:lnTo>
                      <a:pt x="42" y="6"/>
                    </a:lnTo>
                    <a:lnTo>
                      <a:pt x="66" y="36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29" name="Freeform 140"/>
              <p:cNvSpPr>
                <a:spLocks/>
              </p:cNvSpPr>
              <p:nvPr userDrawn="1"/>
            </p:nvSpPr>
            <p:spPr bwMode="ltGray">
              <a:xfrm>
                <a:off x="97" y="2651"/>
                <a:ext cx="101" cy="89"/>
              </a:xfrm>
              <a:custGeom>
                <a:avLst/>
                <a:gdLst/>
                <a:ahLst/>
                <a:cxnLst>
                  <a:cxn ang="0">
                    <a:pos x="54" y="89"/>
                  </a:cxn>
                  <a:cxn ang="0">
                    <a:pos x="65" y="83"/>
                  </a:cxn>
                  <a:cxn ang="0">
                    <a:pos x="48" y="35"/>
                  </a:cxn>
                  <a:cxn ang="0">
                    <a:pos x="89" y="65"/>
                  </a:cxn>
                  <a:cxn ang="0">
                    <a:pos x="101" y="59"/>
                  </a:cxn>
                  <a:cxn ang="0">
                    <a:pos x="83" y="0"/>
                  </a:cxn>
                  <a:cxn ang="0">
                    <a:pos x="71" y="12"/>
                  </a:cxn>
                  <a:cxn ang="0">
                    <a:pos x="83" y="41"/>
                  </a:cxn>
                  <a:cxn ang="0">
                    <a:pos x="48" y="23"/>
                  </a:cxn>
                  <a:cxn ang="0">
                    <a:pos x="36" y="29"/>
                  </a:cxn>
                  <a:cxn ang="0">
                    <a:pos x="45" y="68"/>
                  </a:cxn>
                  <a:cxn ang="0">
                    <a:pos x="18" y="41"/>
                  </a:cxn>
                  <a:cxn ang="0">
                    <a:pos x="0" y="53"/>
                  </a:cxn>
                  <a:cxn ang="0">
                    <a:pos x="54" y="89"/>
                  </a:cxn>
                </a:cxnLst>
                <a:rect l="0" t="0" r="r" b="b"/>
                <a:pathLst>
                  <a:path w="101" h="89">
                    <a:moveTo>
                      <a:pt x="54" y="89"/>
                    </a:moveTo>
                    <a:lnTo>
                      <a:pt x="65" y="83"/>
                    </a:lnTo>
                    <a:lnTo>
                      <a:pt x="48" y="35"/>
                    </a:lnTo>
                    <a:lnTo>
                      <a:pt x="89" y="65"/>
                    </a:lnTo>
                    <a:lnTo>
                      <a:pt x="101" y="59"/>
                    </a:lnTo>
                    <a:lnTo>
                      <a:pt x="83" y="0"/>
                    </a:lnTo>
                    <a:lnTo>
                      <a:pt x="71" y="12"/>
                    </a:lnTo>
                    <a:lnTo>
                      <a:pt x="83" y="41"/>
                    </a:lnTo>
                    <a:lnTo>
                      <a:pt x="48" y="23"/>
                    </a:lnTo>
                    <a:lnTo>
                      <a:pt x="36" y="29"/>
                    </a:lnTo>
                    <a:lnTo>
                      <a:pt x="45" y="68"/>
                    </a:lnTo>
                    <a:lnTo>
                      <a:pt x="18" y="41"/>
                    </a:lnTo>
                    <a:lnTo>
                      <a:pt x="0" y="53"/>
                    </a:lnTo>
                    <a:lnTo>
                      <a:pt x="54" y="89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30" name="Freeform 141"/>
              <p:cNvSpPr>
                <a:spLocks/>
              </p:cNvSpPr>
              <p:nvPr userDrawn="1"/>
            </p:nvSpPr>
            <p:spPr bwMode="ltGray">
              <a:xfrm>
                <a:off x="677" y="3502"/>
                <a:ext cx="83" cy="78"/>
              </a:xfrm>
              <a:custGeom>
                <a:avLst/>
                <a:gdLst/>
                <a:ahLst/>
                <a:cxnLst>
                  <a:cxn ang="0">
                    <a:pos x="36" y="78"/>
                  </a:cxn>
                  <a:cxn ang="0">
                    <a:pos x="83" y="48"/>
                  </a:cxn>
                  <a:cxn ang="0">
                    <a:pos x="54" y="0"/>
                  </a:cxn>
                  <a:cxn ang="0">
                    <a:pos x="0" y="30"/>
                  </a:cxn>
                  <a:cxn ang="0">
                    <a:pos x="6" y="36"/>
                  </a:cxn>
                  <a:cxn ang="0">
                    <a:pos x="42" y="18"/>
                  </a:cxn>
                  <a:cxn ang="0">
                    <a:pos x="54" y="30"/>
                  </a:cxn>
                  <a:cxn ang="0">
                    <a:pos x="24" y="48"/>
                  </a:cxn>
                  <a:cxn ang="0">
                    <a:pos x="30" y="54"/>
                  </a:cxn>
                  <a:cxn ang="0">
                    <a:pos x="60" y="36"/>
                  </a:cxn>
                  <a:cxn ang="0">
                    <a:pos x="66" y="48"/>
                  </a:cxn>
                  <a:cxn ang="0">
                    <a:pos x="30" y="66"/>
                  </a:cxn>
                  <a:cxn ang="0">
                    <a:pos x="36" y="78"/>
                  </a:cxn>
                </a:cxnLst>
                <a:rect l="0" t="0" r="r" b="b"/>
                <a:pathLst>
                  <a:path w="83" h="78">
                    <a:moveTo>
                      <a:pt x="36" y="78"/>
                    </a:moveTo>
                    <a:lnTo>
                      <a:pt x="83" y="48"/>
                    </a:lnTo>
                    <a:lnTo>
                      <a:pt x="54" y="0"/>
                    </a:lnTo>
                    <a:lnTo>
                      <a:pt x="0" y="30"/>
                    </a:lnTo>
                    <a:lnTo>
                      <a:pt x="6" y="36"/>
                    </a:lnTo>
                    <a:lnTo>
                      <a:pt x="42" y="18"/>
                    </a:lnTo>
                    <a:lnTo>
                      <a:pt x="54" y="30"/>
                    </a:lnTo>
                    <a:lnTo>
                      <a:pt x="24" y="48"/>
                    </a:lnTo>
                    <a:lnTo>
                      <a:pt x="30" y="54"/>
                    </a:lnTo>
                    <a:lnTo>
                      <a:pt x="60" y="36"/>
                    </a:lnTo>
                    <a:lnTo>
                      <a:pt x="66" y="48"/>
                    </a:lnTo>
                    <a:lnTo>
                      <a:pt x="30" y="66"/>
                    </a:lnTo>
                    <a:lnTo>
                      <a:pt x="36" y="7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31" name="Freeform 142"/>
              <p:cNvSpPr>
                <a:spLocks/>
              </p:cNvSpPr>
              <p:nvPr userDrawn="1"/>
            </p:nvSpPr>
            <p:spPr bwMode="ltGray">
              <a:xfrm>
                <a:off x="940" y="2782"/>
                <a:ext cx="90" cy="72"/>
              </a:xfrm>
              <a:custGeom>
                <a:avLst/>
                <a:gdLst/>
                <a:ahLst/>
                <a:cxnLst>
                  <a:cxn ang="0">
                    <a:pos x="90" y="30"/>
                  </a:cxn>
                  <a:cxn ang="0">
                    <a:pos x="66" y="0"/>
                  </a:cxn>
                  <a:cxn ang="0">
                    <a:pos x="0" y="36"/>
                  </a:cxn>
                  <a:cxn ang="0">
                    <a:pos x="24" y="72"/>
                  </a:cxn>
                  <a:cxn ang="0">
                    <a:pos x="36" y="66"/>
                  </a:cxn>
                  <a:cxn ang="0">
                    <a:pos x="18" y="42"/>
                  </a:cxn>
                  <a:cxn ang="0">
                    <a:pos x="36" y="30"/>
                  </a:cxn>
                  <a:cxn ang="0">
                    <a:pos x="54" y="54"/>
                  </a:cxn>
                  <a:cxn ang="0">
                    <a:pos x="60" y="48"/>
                  </a:cxn>
                  <a:cxn ang="0">
                    <a:pos x="48" y="24"/>
                  </a:cxn>
                  <a:cxn ang="0">
                    <a:pos x="60" y="12"/>
                  </a:cxn>
                  <a:cxn ang="0">
                    <a:pos x="78" y="42"/>
                  </a:cxn>
                  <a:cxn ang="0">
                    <a:pos x="90" y="30"/>
                  </a:cxn>
                </a:cxnLst>
                <a:rect l="0" t="0" r="r" b="b"/>
                <a:pathLst>
                  <a:path w="90" h="72">
                    <a:moveTo>
                      <a:pt x="90" y="30"/>
                    </a:moveTo>
                    <a:lnTo>
                      <a:pt x="66" y="0"/>
                    </a:lnTo>
                    <a:lnTo>
                      <a:pt x="0" y="36"/>
                    </a:lnTo>
                    <a:lnTo>
                      <a:pt x="24" y="72"/>
                    </a:lnTo>
                    <a:lnTo>
                      <a:pt x="36" y="66"/>
                    </a:lnTo>
                    <a:lnTo>
                      <a:pt x="18" y="42"/>
                    </a:lnTo>
                    <a:lnTo>
                      <a:pt x="36" y="30"/>
                    </a:lnTo>
                    <a:lnTo>
                      <a:pt x="54" y="54"/>
                    </a:lnTo>
                    <a:lnTo>
                      <a:pt x="60" y="48"/>
                    </a:lnTo>
                    <a:lnTo>
                      <a:pt x="48" y="24"/>
                    </a:lnTo>
                    <a:lnTo>
                      <a:pt x="60" y="12"/>
                    </a:lnTo>
                    <a:lnTo>
                      <a:pt x="78" y="42"/>
                    </a:lnTo>
                    <a:lnTo>
                      <a:pt x="90" y="3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32" name="Freeform 143"/>
              <p:cNvSpPr>
                <a:spLocks/>
              </p:cNvSpPr>
              <p:nvPr userDrawn="1"/>
            </p:nvSpPr>
            <p:spPr bwMode="ltGray">
              <a:xfrm>
                <a:off x="898" y="2716"/>
                <a:ext cx="90" cy="84"/>
              </a:xfrm>
              <a:custGeom>
                <a:avLst/>
                <a:gdLst/>
                <a:ahLst/>
                <a:cxnLst>
                  <a:cxn ang="0">
                    <a:pos x="42" y="60"/>
                  </a:cxn>
                  <a:cxn ang="0">
                    <a:pos x="42" y="60"/>
                  </a:cxn>
                  <a:cxn ang="0">
                    <a:pos x="72" y="12"/>
                  </a:cxn>
                  <a:cxn ang="0">
                    <a:pos x="66" y="0"/>
                  </a:cxn>
                  <a:cxn ang="0">
                    <a:pos x="0" y="42"/>
                  </a:cxn>
                  <a:cxn ang="0">
                    <a:pos x="6" y="54"/>
                  </a:cxn>
                  <a:cxn ang="0">
                    <a:pos x="54" y="24"/>
                  </a:cxn>
                  <a:cxn ang="0">
                    <a:pos x="54" y="24"/>
                  </a:cxn>
                  <a:cxn ang="0">
                    <a:pos x="18" y="72"/>
                  </a:cxn>
                  <a:cxn ang="0">
                    <a:pos x="24" y="84"/>
                  </a:cxn>
                  <a:cxn ang="0">
                    <a:pos x="90" y="42"/>
                  </a:cxn>
                  <a:cxn ang="0">
                    <a:pos x="84" y="30"/>
                  </a:cxn>
                  <a:cxn ang="0">
                    <a:pos x="42" y="60"/>
                  </a:cxn>
                </a:cxnLst>
                <a:rect l="0" t="0" r="r" b="b"/>
                <a:pathLst>
                  <a:path w="90" h="84">
                    <a:moveTo>
                      <a:pt x="42" y="60"/>
                    </a:moveTo>
                    <a:lnTo>
                      <a:pt x="42" y="60"/>
                    </a:lnTo>
                    <a:lnTo>
                      <a:pt x="72" y="12"/>
                    </a:lnTo>
                    <a:lnTo>
                      <a:pt x="66" y="0"/>
                    </a:lnTo>
                    <a:lnTo>
                      <a:pt x="0" y="42"/>
                    </a:lnTo>
                    <a:lnTo>
                      <a:pt x="6" y="54"/>
                    </a:lnTo>
                    <a:lnTo>
                      <a:pt x="54" y="24"/>
                    </a:lnTo>
                    <a:lnTo>
                      <a:pt x="54" y="24"/>
                    </a:lnTo>
                    <a:lnTo>
                      <a:pt x="18" y="72"/>
                    </a:lnTo>
                    <a:lnTo>
                      <a:pt x="24" y="84"/>
                    </a:lnTo>
                    <a:lnTo>
                      <a:pt x="90" y="42"/>
                    </a:lnTo>
                    <a:lnTo>
                      <a:pt x="84" y="30"/>
                    </a:lnTo>
                    <a:lnTo>
                      <a:pt x="42" y="6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33" name="Freeform 144"/>
              <p:cNvSpPr>
                <a:spLocks/>
              </p:cNvSpPr>
              <p:nvPr userDrawn="1"/>
            </p:nvSpPr>
            <p:spPr bwMode="ltGray">
              <a:xfrm>
                <a:off x="7" y="3837"/>
                <a:ext cx="6" cy="12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6" y="0"/>
                  </a:cxn>
                  <a:cxn ang="0">
                    <a:pos x="6" y="0"/>
                  </a:cxn>
                </a:cxnLst>
                <a:rect l="0" t="0" r="r" b="b"/>
                <a:pathLst>
                  <a:path w="6" h="12">
                    <a:moveTo>
                      <a:pt x="6" y="0"/>
                    </a:move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34" name="Freeform 145"/>
              <p:cNvSpPr>
                <a:spLocks/>
              </p:cNvSpPr>
              <p:nvPr userDrawn="1"/>
            </p:nvSpPr>
            <p:spPr bwMode="ltGray">
              <a:xfrm>
                <a:off x="7" y="2555"/>
                <a:ext cx="30" cy="48"/>
              </a:xfrm>
              <a:custGeom>
                <a:avLst/>
                <a:gdLst/>
                <a:ahLst/>
                <a:cxnLst>
                  <a:cxn ang="0">
                    <a:pos x="18" y="48"/>
                  </a:cxn>
                  <a:cxn ang="0">
                    <a:pos x="18" y="48"/>
                  </a:cxn>
                  <a:cxn ang="0">
                    <a:pos x="30" y="42"/>
                  </a:cxn>
                  <a:cxn ang="0">
                    <a:pos x="0" y="0"/>
                  </a:cxn>
                  <a:cxn ang="0">
                    <a:pos x="0" y="24"/>
                  </a:cxn>
                  <a:cxn ang="0">
                    <a:pos x="18" y="48"/>
                  </a:cxn>
                  <a:cxn ang="0">
                    <a:pos x="18" y="48"/>
                  </a:cxn>
                </a:cxnLst>
                <a:rect l="0" t="0" r="r" b="b"/>
                <a:pathLst>
                  <a:path w="30" h="48">
                    <a:moveTo>
                      <a:pt x="18" y="48"/>
                    </a:moveTo>
                    <a:lnTo>
                      <a:pt x="18" y="48"/>
                    </a:lnTo>
                    <a:lnTo>
                      <a:pt x="30" y="42"/>
                    </a:lnTo>
                    <a:lnTo>
                      <a:pt x="0" y="0"/>
                    </a:lnTo>
                    <a:lnTo>
                      <a:pt x="0" y="24"/>
                    </a:lnTo>
                    <a:lnTo>
                      <a:pt x="18" y="48"/>
                    </a:lnTo>
                    <a:lnTo>
                      <a:pt x="18" y="4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35" name="Freeform 146"/>
              <p:cNvSpPr>
                <a:spLocks/>
              </p:cNvSpPr>
              <p:nvPr userDrawn="1"/>
            </p:nvSpPr>
            <p:spPr bwMode="ltGray">
              <a:xfrm>
                <a:off x="7" y="3843"/>
                <a:ext cx="36" cy="66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24" y="0"/>
                  </a:cxn>
                  <a:cxn ang="0">
                    <a:pos x="24" y="0"/>
                  </a:cxn>
                  <a:cxn ang="0">
                    <a:pos x="0" y="36"/>
                  </a:cxn>
                  <a:cxn ang="0">
                    <a:pos x="0" y="66"/>
                  </a:cxn>
                  <a:cxn ang="0">
                    <a:pos x="36" y="0"/>
                  </a:cxn>
                  <a:cxn ang="0">
                    <a:pos x="36" y="0"/>
                  </a:cxn>
                </a:cxnLst>
                <a:rect l="0" t="0" r="r" b="b"/>
                <a:pathLst>
                  <a:path w="36" h="66">
                    <a:moveTo>
                      <a:pt x="36" y="0"/>
                    </a:moveTo>
                    <a:lnTo>
                      <a:pt x="24" y="0"/>
                    </a:lnTo>
                    <a:lnTo>
                      <a:pt x="24" y="0"/>
                    </a:lnTo>
                    <a:lnTo>
                      <a:pt x="0" y="36"/>
                    </a:lnTo>
                    <a:lnTo>
                      <a:pt x="0" y="66"/>
                    </a:lnTo>
                    <a:lnTo>
                      <a:pt x="36" y="0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36" name="Rectangle 147"/>
              <p:cNvSpPr>
                <a:spLocks noChangeArrowheads="1"/>
              </p:cNvSpPr>
              <p:nvPr userDrawn="1"/>
            </p:nvSpPr>
            <p:spPr bwMode="ltGray">
              <a:xfrm rot="244926">
                <a:off x="1177" y="3201"/>
                <a:ext cx="16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37" name="Rectangle 148"/>
              <p:cNvSpPr>
                <a:spLocks noChangeArrowheads="1"/>
              </p:cNvSpPr>
              <p:nvPr userDrawn="1"/>
            </p:nvSpPr>
            <p:spPr bwMode="ltGray">
              <a:xfrm rot="-5598588">
                <a:off x="290" y="2386"/>
                <a:ext cx="138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38" name="Freeform 149"/>
              <p:cNvSpPr>
                <a:spLocks/>
              </p:cNvSpPr>
              <p:nvPr userDrawn="1"/>
            </p:nvSpPr>
            <p:spPr bwMode="ltGray">
              <a:xfrm>
                <a:off x="139" y="3573"/>
                <a:ext cx="144" cy="154"/>
              </a:xfrm>
              <a:custGeom>
                <a:avLst/>
                <a:gdLst/>
                <a:ahLst/>
                <a:cxnLst>
                  <a:cxn ang="0">
                    <a:pos x="0" y="102"/>
                  </a:cxn>
                  <a:cxn ang="0">
                    <a:pos x="59" y="154"/>
                  </a:cxn>
                  <a:cxn ang="0">
                    <a:pos x="117" y="120"/>
                  </a:cxn>
                  <a:cxn ang="0">
                    <a:pos x="62" y="55"/>
                  </a:cxn>
                  <a:cxn ang="0">
                    <a:pos x="104" y="34"/>
                  </a:cxn>
                  <a:cxn ang="0">
                    <a:pos x="117" y="53"/>
                  </a:cxn>
                  <a:cxn ang="0">
                    <a:pos x="141" y="47"/>
                  </a:cxn>
                  <a:cxn ang="0">
                    <a:pos x="97" y="2"/>
                  </a:cxn>
                  <a:cxn ang="0">
                    <a:pos x="36" y="33"/>
                  </a:cxn>
                  <a:cxn ang="0">
                    <a:pos x="90" y="107"/>
                  </a:cxn>
                  <a:cxn ang="0">
                    <a:pos x="28" y="101"/>
                  </a:cxn>
                  <a:cxn ang="0">
                    <a:pos x="0" y="102"/>
                  </a:cxn>
                </a:cxnLst>
                <a:rect l="0" t="0" r="r" b="b"/>
                <a:pathLst>
                  <a:path w="144" h="154">
                    <a:moveTo>
                      <a:pt x="0" y="102"/>
                    </a:moveTo>
                    <a:cubicBezTo>
                      <a:pt x="6" y="140"/>
                      <a:pt x="25" y="154"/>
                      <a:pt x="59" y="154"/>
                    </a:cubicBezTo>
                    <a:cubicBezTo>
                      <a:pt x="111" y="152"/>
                      <a:pt x="106" y="130"/>
                      <a:pt x="117" y="120"/>
                    </a:cubicBezTo>
                    <a:cubicBezTo>
                      <a:pt x="119" y="61"/>
                      <a:pt x="84" y="84"/>
                      <a:pt x="62" y="55"/>
                    </a:cubicBezTo>
                    <a:cubicBezTo>
                      <a:pt x="59" y="42"/>
                      <a:pt x="78" y="11"/>
                      <a:pt x="104" y="34"/>
                    </a:cubicBezTo>
                    <a:cubicBezTo>
                      <a:pt x="108" y="41"/>
                      <a:pt x="111" y="51"/>
                      <a:pt x="117" y="53"/>
                    </a:cubicBezTo>
                    <a:cubicBezTo>
                      <a:pt x="123" y="55"/>
                      <a:pt x="144" y="55"/>
                      <a:pt x="141" y="47"/>
                    </a:cubicBezTo>
                    <a:cubicBezTo>
                      <a:pt x="138" y="39"/>
                      <a:pt x="126" y="5"/>
                      <a:pt x="97" y="2"/>
                    </a:cubicBezTo>
                    <a:cubicBezTo>
                      <a:pt x="77" y="0"/>
                      <a:pt x="48" y="0"/>
                      <a:pt x="36" y="33"/>
                    </a:cubicBezTo>
                    <a:cubicBezTo>
                      <a:pt x="15" y="89"/>
                      <a:pt x="83" y="79"/>
                      <a:pt x="90" y="107"/>
                    </a:cubicBezTo>
                    <a:cubicBezTo>
                      <a:pt x="96" y="130"/>
                      <a:pt x="34" y="147"/>
                      <a:pt x="28" y="101"/>
                    </a:cubicBezTo>
                    <a:cubicBezTo>
                      <a:pt x="12" y="104"/>
                      <a:pt x="15" y="98"/>
                      <a:pt x="0" y="102"/>
                    </a:cubicBez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39" name="Freeform 150"/>
              <p:cNvSpPr>
                <a:spLocks/>
              </p:cNvSpPr>
              <p:nvPr userDrawn="1"/>
            </p:nvSpPr>
            <p:spPr bwMode="ltGray">
              <a:xfrm rot="-2857037">
                <a:off x="619" y="3550"/>
                <a:ext cx="68" cy="69"/>
              </a:xfrm>
              <a:custGeom>
                <a:avLst/>
                <a:gdLst/>
                <a:ahLst/>
                <a:cxnLst>
                  <a:cxn ang="0">
                    <a:pos x="0" y="102"/>
                  </a:cxn>
                  <a:cxn ang="0">
                    <a:pos x="59" y="154"/>
                  </a:cxn>
                  <a:cxn ang="0">
                    <a:pos x="117" y="120"/>
                  </a:cxn>
                  <a:cxn ang="0">
                    <a:pos x="62" y="55"/>
                  </a:cxn>
                  <a:cxn ang="0">
                    <a:pos x="104" y="34"/>
                  </a:cxn>
                  <a:cxn ang="0">
                    <a:pos x="117" y="53"/>
                  </a:cxn>
                  <a:cxn ang="0">
                    <a:pos x="141" y="47"/>
                  </a:cxn>
                  <a:cxn ang="0">
                    <a:pos x="97" y="2"/>
                  </a:cxn>
                  <a:cxn ang="0">
                    <a:pos x="36" y="33"/>
                  </a:cxn>
                  <a:cxn ang="0">
                    <a:pos x="90" y="107"/>
                  </a:cxn>
                  <a:cxn ang="0">
                    <a:pos x="28" y="101"/>
                  </a:cxn>
                  <a:cxn ang="0">
                    <a:pos x="0" y="102"/>
                  </a:cxn>
                </a:cxnLst>
                <a:rect l="0" t="0" r="r" b="b"/>
                <a:pathLst>
                  <a:path w="144" h="154">
                    <a:moveTo>
                      <a:pt x="0" y="102"/>
                    </a:moveTo>
                    <a:cubicBezTo>
                      <a:pt x="6" y="140"/>
                      <a:pt x="25" y="154"/>
                      <a:pt x="59" y="154"/>
                    </a:cubicBezTo>
                    <a:cubicBezTo>
                      <a:pt x="111" y="152"/>
                      <a:pt x="106" y="130"/>
                      <a:pt x="117" y="120"/>
                    </a:cubicBezTo>
                    <a:cubicBezTo>
                      <a:pt x="113" y="47"/>
                      <a:pt x="84" y="84"/>
                      <a:pt x="62" y="55"/>
                    </a:cubicBezTo>
                    <a:cubicBezTo>
                      <a:pt x="59" y="42"/>
                      <a:pt x="78" y="11"/>
                      <a:pt x="104" y="34"/>
                    </a:cubicBezTo>
                    <a:cubicBezTo>
                      <a:pt x="108" y="41"/>
                      <a:pt x="111" y="51"/>
                      <a:pt x="117" y="53"/>
                    </a:cubicBezTo>
                    <a:cubicBezTo>
                      <a:pt x="123" y="55"/>
                      <a:pt x="144" y="55"/>
                      <a:pt x="141" y="47"/>
                    </a:cubicBezTo>
                    <a:cubicBezTo>
                      <a:pt x="138" y="39"/>
                      <a:pt x="126" y="5"/>
                      <a:pt x="97" y="2"/>
                    </a:cubicBezTo>
                    <a:cubicBezTo>
                      <a:pt x="77" y="0"/>
                      <a:pt x="48" y="0"/>
                      <a:pt x="36" y="33"/>
                    </a:cubicBezTo>
                    <a:cubicBezTo>
                      <a:pt x="15" y="89"/>
                      <a:pt x="83" y="79"/>
                      <a:pt x="90" y="107"/>
                    </a:cubicBezTo>
                    <a:cubicBezTo>
                      <a:pt x="96" y="130"/>
                      <a:pt x="34" y="147"/>
                      <a:pt x="28" y="101"/>
                    </a:cubicBezTo>
                    <a:cubicBezTo>
                      <a:pt x="12" y="104"/>
                      <a:pt x="15" y="98"/>
                      <a:pt x="0" y="102"/>
                    </a:cubicBez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40" name="Freeform 151"/>
              <p:cNvSpPr>
                <a:spLocks/>
              </p:cNvSpPr>
              <p:nvPr userDrawn="1"/>
            </p:nvSpPr>
            <p:spPr bwMode="ltGray">
              <a:xfrm>
                <a:off x="235" y="2503"/>
                <a:ext cx="348" cy="127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87" y="582"/>
                  </a:cxn>
                  <a:cxn ang="0">
                    <a:pos x="348" y="1272"/>
                  </a:cxn>
                  <a:cxn ang="0">
                    <a:pos x="54" y="676"/>
                  </a:cxn>
                  <a:cxn ang="0">
                    <a:pos x="0" y="0"/>
                  </a:cxn>
                </a:cxnLst>
                <a:rect l="0" t="0" r="r" b="b"/>
                <a:pathLst>
                  <a:path w="348" h="1272">
                    <a:moveTo>
                      <a:pt x="0" y="0"/>
                    </a:moveTo>
                    <a:lnTo>
                      <a:pt x="287" y="582"/>
                    </a:lnTo>
                    <a:lnTo>
                      <a:pt x="348" y="1272"/>
                    </a:lnTo>
                    <a:lnTo>
                      <a:pt x="54" y="676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96863"/>
                      <a:invGamma/>
                    </a:schemeClr>
                  </a:gs>
                </a:gsLst>
                <a:lin ang="18900000" scaled="1"/>
              </a:gradFill>
              <a:ln w="952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41" name="Oval 152"/>
              <p:cNvSpPr>
                <a:spLocks noChangeArrowheads="1"/>
              </p:cNvSpPr>
              <p:nvPr userDrawn="1"/>
            </p:nvSpPr>
            <p:spPr bwMode="ltGray">
              <a:xfrm rot="-1684349">
                <a:off x="296" y="3047"/>
                <a:ext cx="221" cy="174"/>
              </a:xfrm>
              <a:prstGeom prst="ellipse">
                <a:avLst/>
              </a:prstGeom>
              <a:gradFill rotWithShape="0">
                <a:gsLst>
                  <a:gs pos="0">
                    <a:schemeClr val="bg2">
                      <a:gamma/>
                      <a:shade val="90980"/>
                      <a:invGamma/>
                    </a:schemeClr>
                  </a:gs>
                  <a:gs pos="50000">
                    <a:schemeClr val="bg2"/>
                  </a:gs>
                  <a:gs pos="100000">
                    <a:schemeClr val="bg2">
                      <a:gamma/>
                      <a:shade val="90980"/>
                      <a:invGamma/>
                    </a:schemeClr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</p:grpSp>
      </p:grpSp>
      <p:sp>
        <p:nvSpPr>
          <p:cNvPr id="7321" name="Rectangle 153"/>
          <p:cNvSpPr>
            <a:spLocks noGrp="1" noChangeArrowheads="1"/>
          </p:cNvSpPr>
          <p:nvPr>
            <p:ph type="ctrTitle" sz="quarter"/>
          </p:nvPr>
        </p:nvSpPr>
        <p:spPr>
          <a:xfrm>
            <a:off x="685801" y="1768490"/>
            <a:ext cx="7772400" cy="1736725"/>
          </a:xfrm>
        </p:spPr>
        <p:txBody>
          <a:bodyPr anchor="b" anchorCtr="1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322" name="Rectangle 154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Arial" charset="0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55" name="Rectangle 155"/>
          <p:cNvSpPr>
            <a:spLocks noGrp="1" noChangeArrowheads="1"/>
          </p:cNvSpPr>
          <p:nvPr>
            <p:ph type="dt" sz="quarter" idx="10"/>
          </p:nvPr>
        </p:nvSpPr>
        <p:spPr>
          <a:xfrm>
            <a:off x="304815" y="6248400"/>
            <a:ext cx="2286000" cy="457200"/>
          </a:xfrm>
        </p:spPr>
        <p:txBody>
          <a:bodyPr/>
          <a:lstStyle>
            <a:lvl1pPr>
              <a:defRPr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Fall 2016</a:t>
            </a:r>
          </a:p>
        </p:txBody>
      </p:sp>
      <p:sp>
        <p:nvSpPr>
          <p:cNvPr id="156" name="Rectangle 156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CVEN 5333 – Physical Hydrology; Gooseff</a:t>
            </a:r>
          </a:p>
        </p:txBody>
      </p:sp>
      <p:sp>
        <p:nvSpPr>
          <p:cNvPr id="157" name="Rectangle 15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2286000" cy="457200"/>
          </a:xfrm>
        </p:spPr>
        <p:txBody>
          <a:bodyPr/>
          <a:lstStyle>
            <a:lvl1pPr>
              <a:defRPr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fld id="{70EA2701-02C1-48B2-AF54-536828B87456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247904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5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Fall 2016</a:t>
            </a:r>
          </a:p>
        </p:txBody>
      </p:sp>
      <p:sp>
        <p:nvSpPr>
          <p:cNvPr id="5" name="Rectangle 15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CVEN 5333 – Physical Hydrology; Gooseff</a:t>
            </a:r>
          </a:p>
        </p:txBody>
      </p:sp>
      <p:sp>
        <p:nvSpPr>
          <p:cNvPr id="6" name="Rectangle 15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3698C2-147C-418F-A106-C5779B653B87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002171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28" y="4406915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28" y="2906728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498" indent="0">
              <a:buNone/>
              <a:defRPr sz="1800"/>
            </a:lvl2pPr>
            <a:lvl3pPr marL="912996" indent="0">
              <a:buNone/>
              <a:defRPr sz="1600"/>
            </a:lvl3pPr>
            <a:lvl4pPr marL="1369494" indent="0">
              <a:buNone/>
              <a:defRPr sz="1400"/>
            </a:lvl4pPr>
            <a:lvl5pPr marL="1825994" indent="0">
              <a:buNone/>
              <a:defRPr sz="1400"/>
            </a:lvl5pPr>
            <a:lvl6pPr marL="2282492" indent="0">
              <a:buNone/>
              <a:defRPr sz="1400"/>
            </a:lvl6pPr>
            <a:lvl7pPr marL="2738989" indent="0">
              <a:buNone/>
              <a:defRPr sz="1400"/>
            </a:lvl7pPr>
            <a:lvl8pPr marL="3195488" indent="0">
              <a:buNone/>
              <a:defRPr sz="1400"/>
            </a:lvl8pPr>
            <a:lvl9pPr marL="3651986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5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Fall 2016</a:t>
            </a:r>
          </a:p>
        </p:txBody>
      </p:sp>
      <p:sp>
        <p:nvSpPr>
          <p:cNvPr id="5" name="Rectangle 15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CVEN 5333 – Physical Hydrology; Gooseff</a:t>
            </a:r>
          </a:p>
        </p:txBody>
      </p:sp>
      <p:sp>
        <p:nvSpPr>
          <p:cNvPr id="6" name="Rectangle 15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3A4792-C31C-43D4-B373-0065A887BB0C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80004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15" y="160021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1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Fall 2016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CVEN 5333 – Physical Hydrology; Gooseff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BCBE4-4F24-4B87-AE38-8530304236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3297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1625" y="1600215"/>
            <a:ext cx="4194175" cy="44989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15" y="1600215"/>
            <a:ext cx="4194175" cy="44989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5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Fall 2016</a:t>
            </a:r>
          </a:p>
        </p:txBody>
      </p:sp>
      <p:sp>
        <p:nvSpPr>
          <p:cNvPr id="6" name="Rectangle 15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CVEN 5333 – Physical Hydrology; Gooseff</a:t>
            </a:r>
          </a:p>
        </p:txBody>
      </p:sp>
      <p:sp>
        <p:nvSpPr>
          <p:cNvPr id="7" name="Rectangle 15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6559B2-C845-42D8-96EF-405864D88666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365070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53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15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498" indent="0">
              <a:buNone/>
              <a:defRPr sz="2000" b="1"/>
            </a:lvl2pPr>
            <a:lvl3pPr marL="912996" indent="0">
              <a:buNone/>
              <a:defRPr sz="1800" b="1"/>
            </a:lvl3pPr>
            <a:lvl4pPr marL="1369494" indent="0">
              <a:buNone/>
              <a:defRPr sz="1600" b="1"/>
            </a:lvl4pPr>
            <a:lvl5pPr marL="1825994" indent="0">
              <a:buNone/>
              <a:defRPr sz="1600" b="1"/>
            </a:lvl5pPr>
            <a:lvl6pPr marL="2282492" indent="0">
              <a:buNone/>
              <a:defRPr sz="1600" b="1"/>
            </a:lvl6pPr>
            <a:lvl7pPr marL="2738989" indent="0">
              <a:buNone/>
              <a:defRPr sz="1600" b="1"/>
            </a:lvl7pPr>
            <a:lvl8pPr marL="3195488" indent="0">
              <a:buNone/>
              <a:defRPr sz="1600" b="1"/>
            </a:lvl8pPr>
            <a:lvl9pPr marL="3651986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15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0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498" indent="0">
              <a:buNone/>
              <a:defRPr sz="2000" b="1"/>
            </a:lvl2pPr>
            <a:lvl3pPr marL="912996" indent="0">
              <a:buNone/>
              <a:defRPr sz="1800" b="1"/>
            </a:lvl3pPr>
            <a:lvl4pPr marL="1369494" indent="0">
              <a:buNone/>
              <a:defRPr sz="1600" b="1"/>
            </a:lvl4pPr>
            <a:lvl5pPr marL="1825994" indent="0">
              <a:buNone/>
              <a:defRPr sz="1600" b="1"/>
            </a:lvl5pPr>
            <a:lvl6pPr marL="2282492" indent="0">
              <a:buNone/>
              <a:defRPr sz="1600" b="1"/>
            </a:lvl6pPr>
            <a:lvl7pPr marL="2738989" indent="0">
              <a:buNone/>
              <a:defRPr sz="1600" b="1"/>
            </a:lvl7pPr>
            <a:lvl8pPr marL="3195488" indent="0">
              <a:buNone/>
              <a:defRPr sz="1600" b="1"/>
            </a:lvl8pPr>
            <a:lvl9pPr marL="3651986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0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5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Fall 2016</a:t>
            </a:r>
          </a:p>
        </p:txBody>
      </p:sp>
      <p:sp>
        <p:nvSpPr>
          <p:cNvPr id="8" name="Rectangle 15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CVEN 5333 – Physical Hydrology; Gooseff</a:t>
            </a:r>
          </a:p>
        </p:txBody>
      </p:sp>
      <p:sp>
        <p:nvSpPr>
          <p:cNvPr id="9" name="Rectangle 15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EF8620-DF77-47CB-9C47-8F6EC82FB29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45906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5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Fall 2016</a:t>
            </a:r>
          </a:p>
        </p:txBody>
      </p:sp>
      <p:sp>
        <p:nvSpPr>
          <p:cNvPr id="4" name="Rectangle 15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CVEN 5333 – Physical Hydrology; Gooseff</a:t>
            </a:r>
          </a:p>
        </p:txBody>
      </p:sp>
      <p:sp>
        <p:nvSpPr>
          <p:cNvPr id="5" name="Rectangle 15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9ED75C-0502-466F-A9CD-90EA40E7BE2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613435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5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Fall 2016</a:t>
            </a:r>
          </a:p>
        </p:txBody>
      </p:sp>
      <p:sp>
        <p:nvSpPr>
          <p:cNvPr id="3" name="Rectangle 15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CVEN 5333 – Physical Hydrology; Gooseff</a:t>
            </a:r>
          </a:p>
        </p:txBody>
      </p:sp>
      <p:sp>
        <p:nvSpPr>
          <p:cNvPr id="4" name="Rectangle 15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35EAAC-E6A7-4349-90A3-D3C0477C6781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066240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5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5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5" y="1435115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498" indent="0">
              <a:buNone/>
              <a:defRPr sz="1200"/>
            </a:lvl2pPr>
            <a:lvl3pPr marL="912996" indent="0">
              <a:buNone/>
              <a:defRPr sz="1000"/>
            </a:lvl3pPr>
            <a:lvl4pPr marL="1369494" indent="0">
              <a:buNone/>
              <a:defRPr sz="900"/>
            </a:lvl4pPr>
            <a:lvl5pPr marL="1825994" indent="0">
              <a:buNone/>
              <a:defRPr sz="900"/>
            </a:lvl5pPr>
            <a:lvl6pPr marL="2282492" indent="0">
              <a:buNone/>
              <a:defRPr sz="900"/>
            </a:lvl6pPr>
            <a:lvl7pPr marL="2738989" indent="0">
              <a:buNone/>
              <a:defRPr sz="900"/>
            </a:lvl7pPr>
            <a:lvl8pPr marL="3195488" indent="0">
              <a:buNone/>
              <a:defRPr sz="900"/>
            </a:lvl8pPr>
            <a:lvl9pPr marL="3651986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5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Fall 2016</a:t>
            </a:r>
          </a:p>
        </p:txBody>
      </p:sp>
      <p:sp>
        <p:nvSpPr>
          <p:cNvPr id="6" name="Rectangle 15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CVEN 5333 – Physical Hydrology; Gooseff</a:t>
            </a:r>
          </a:p>
        </p:txBody>
      </p:sp>
      <p:sp>
        <p:nvSpPr>
          <p:cNvPr id="7" name="Rectangle 15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0EC5B1-4392-4C77-A9CF-0327E154F4CD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778432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498" indent="0">
              <a:buNone/>
              <a:defRPr sz="2800"/>
            </a:lvl2pPr>
            <a:lvl3pPr marL="912996" indent="0">
              <a:buNone/>
              <a:defRPr sz="2400"/>
            </a:lvl3pPr>
            <a:lvl4pPr marL="1369494" indent="0">
              <a:buNone/>
              <a:defRPr sz="2000"/>
            </a:lvl4pPr>
            <a:lvl5pPr marL="1825994" indent="0">
              <a:buNone/>
              <a:defRPr sz="2000"/>
            </a:lvl5pPr>
            <a:lvl6pPr marL="2282492" indent="0">
              <a:buNone/>
              <a:defRPr sz="2000"/>
            </a:lvl6pPr>
            <a:lvl7pPr marL="2738989" indent="0">
              <a:buNone/>
              <a:defRPr sz="2000"/>
            </a:lvl7pPr>
            <a:lvl8pPr marL="3195488" indent="0">
              <a:buNone/>
              <a:defRPr sz="2000"/>
            </a:lvl8pPr>
            <a:lvl9pPr marL="3651986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498" indent="0">
              <a:buNone/>
              <a:defRPr sz="1200"/>
            </a:lvl2pPr>
            <a:lvl3pPr marL="912996" indent="0">
              <a:buNone/>
              <a:defRPr sz="1000"/>
            </a:lvl3pPr>
            <a:lvl4pPr marL="1369494" indent="0">
              <a:buNone/>
              <a:defRPr sz="900"/>
            </a:lvl4pPr>
            <a:lvl5pPr marL="1825994" indent="0">
              <a:buNone/>
              <a:defRPr sz="900"/>
            </a:lvl5pPr>
            <a:lvl6pPr marL="2282492" indent="0">
              <a:buNone/>
              <a:defRPr sz="900"/>
            </a:lvl6pPr>
            <a:lvl7pPr marL="2738989" indent="0">
              <a:buNone/>
              <a:defRPr sz="900"/>
            </a:lvl7pPr>
            <a:lvl8pPr marL="3195488" indent="0">
              <a:buNone/>
              <a:defRPr sz="900"/>
            </a:lvl8pPr>
            <a:lvl9pPr marL="3651986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5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Fall 2016</a:t>
            </a:r>
          </a:p>
        </p:txBody>
      </p:sp>
      <p:sp>
        <p:nvSpPr>
          <p:cNvPr id="6" name="Rectangle 15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CVEN 5333 – Physical Hydrology; Gooseff</a:t>
            </a:r>
          </a:p>
        </p:txBody>
      </p:sp>
      <p:sp>
        <p:nvSpPr>
          <p:cNvPr id="7" name="Rectangle 15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119C42-8675-41D6-BE8B-6B35627B9C19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1178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5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Fall 2016</a:t>
            </a:r>
          </a:p>
        </p:txBody>
      </p:sp>
      <p:sp>
        <p:nvSpPr>
          <p:cNvPr id="5" name="Rectangle 15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CVEN 5333 – Physical Hydrology; Gooseff</a:t>
            </a:r>
          </a:p>
        </p:txBody>
      </p:sp>
      <p:sp>
        <p:nvSpPr>
          <p:cNvPr id="6" name="Rectangle 15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376C3C-3F22-4BBF-88B6-F8D1064F921F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643229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07203" y="228615"/>
            <a:ext cx="2135187" cy="58705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1640" y="228615"/>
            <a:ext cx="6253163" cy="58705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5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Fall 2016</a:t>
            </a:r>
          </a:p>
        </p:txBody>
      </p:sp>
      <p:sp>
        <p:nvSpPr>
          <p:cNvPr id="5" name="Rectangle 15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CVEN 5333 – Physical Hydrology; Gooseff</a:t>
            </a:r>
          </a:p>
        </p:txBody>
      </p:sp>
      <p:sp>
        <p:nvSpPr>
          <p:cNvPr id="6" name="Rectangle 15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792DE1-A735-4FEA-8997-F88CB774877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642642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625" y="228615"/>
            <a:ext cx="854075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01625" y="1600215"/>
            <a:ext cx="4194175" cy="44989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15" y="1600215"/>
            <a:ext cx="4194175" cy="21732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15" y="3925903"/>
            <a:ext cx="4194175" cy="21732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15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Fall 2016</a:t>
            </a:r>
          </a:p>
        </p:txBody>
      </p:sp>
      <p:sp>
        <p:nvSpPr>
          <p:cNvPr id="7" name="Rectangle 15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CVEN 5333 – Physical Hydrology; Gooseff</a:t>
            </a:r>
          </a:p>
        </p:txBody>
      </p:sp>
      <p:sp>
        <p:nvSpPr>
          <p:cNvPr id="8" name="Rectangle 15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6AA2B0-E784-4717-8778-3E33ED32F840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460622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625" y="228615"/>
            <a:ext cx="854075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01625" y="1600215"/>
            <a:ext cx="4194175" cy="44989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15" y="1600215"/>
            <a:ext cx="4194175" cy="44989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5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Fall 2016</a:t>
            </a:r>
          </a:p>
        </p:txBody>
      </p:sp>
      <p:sp>
        <p:nvSpPr>
          <p:cNvPr id="6" name="Rectangle 15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CVEN 5333 – Physical Hydrology; Gooseff</a:t>
            </a:r>
          </a:p>
        </p:txBody>
      </p:sp>
      <p:sp>
        <p:nvSpPr>
          <p:cNvPr id="7" name="Rectangle 15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2DB88F-BDB2-4861-A0E5-2095F4C29D51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20626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15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498" indent="0">
              <a:buNone/>
              <a:defRPr sz="2000" b="1"/>
            </a:lvl2pPr>
            <a:lvl3pPr marL="912996" indent="0">
              <a:buNone/>
              <a:defRPr sz="1800" b="1"/>
            </a:lvl3pPr>
            <a:lvl4pPr marL="1369494" indent="0">
              <a:buNone/>
              <a:defRPr sz="1600" b="1"/>
            </a:lvl4pPr>
            <a:lvl5pPr marL="1825994" indent="0">
              <a:buNone/>
              <a:defRPr sz="1600" b="1"/>
            </a:lvl5pPr>
            <a:lvl6pPr marL="2282492" indent="0">
              <a:buNone/>
              <a:defRPr sz="1600" b="1"/>
            </a:lvl6pPr>
            <a:lvl7pPr marL="2738989" indent="0">
              <a:buNone/>
              <a:defRPr sz="1600" b="1"/>
            </a:lvl7pPr>
            <a:lvl8pPr marL="3195488" indent="0">
              <a:buNone/>
              <a:defRPr sz="1600" b="1"/>
            </a:lvl8pPr>
            <a:lvl9pPr marL="3651986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15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0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498" indent="0">
              <a:buNone/>
              <a:defRPr sz="2000" b="1"/>
            </a:lvl2pPr>
            <a:lvl3pPr marL="912996" indent="0">
              <a:buNone/>
              <a:defRPr sz="1800" b="1"/>
            </a:lvl3pPr>
            <a:lvl4pPr marL="1369494" indent="0">
              <a:buNone/>
              <a:defRPr sz="1600" b="1"/>
            </a:lvl4pPr>
            <a:lvl5pPr marL="1825994" indent="0">
              <a:buNone/>
              <a:defRPr sz="1600" b="1"/>
            </a:lvl5pPr>
            <a:lvl6pPr marL="2282492" indent="0">
              <a:buNone/>
              <a:defRPr sz="1600" b="1"/>
            </a:lvl6pPr>
            <a:lvl7pPr marL="2738989" indent="0">
              <a:buNone/>
              <a:defRPr sz="1600" b="1"/>
            </a:lvl7pPr>
            <a:lvl8pPr marL="3195488" indent="0">
              <a:buNone/>
              <a:defRPr sz="1600" b="1"/>
            </a:lvl8pPr>
            <a:lvl9pPr marL="3651986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0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Fall 2016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CVEN 5333 – Physical Hydrology; Gooseff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BCBE4-4F24-4B87-AE38-8530304236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76965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625" y="228615"/>
            <a:ext cx="854075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1625" y="1600215"/>
            <a:ext cx="4194175" cy="44989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15" y="1600215"/>
            <a:ext cx="4194175" cy="21732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15" y="3925903"/>
            <a:ext cx="4194175" cy="21732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15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Fall 2016</a:t>
            </a:r>
          </a:p>
        </p:txBody>
      </p:sp>
      <p:sp>
        <p:nvSpPr>
          <p:cNvPr id="7" name="Rectangle 15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CVEN 5333 – Physical Hydrology; Gooseff</a:t>
            </a:r>
          </a:p>
        </p:txBody>
      </p:sp>
      <p:sp>
        <p:nvSpPr>
          <p:cNvPr id="8" name="Rectangle 15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D4269C-AAF8-4D79-9522-BDC984604900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620622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1" y="2130440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6498" indent="0" algn="ctr">
              <a:buNone/>
              <a:defRPr/>
            </a:lvl2pPr>
            <a:lvl3pPr marL="912996" indent="0" algn="ctr">
              <a:buNone/>
              <a:defRPr/>
            </a:lvl3pPr>
            <a:lvl4pPr marL="1369494" indent="0" algn="ctr">
              <a:buNone/>
              <a:defRPr/>
            </a:lvl4pPr>
            <a:lvl5pPr marL="1825994" indent="0" algn="ctr">
              <a:buNone/>
              <a:defRPr/>
            </a:lvl5pPr>
            <a:lvl6pPr marL="2282492" indent="0" algn="ctr">
              <a:buNone/>
              <a:defRPr/>
            </a:lvl6pPr>
            <a:lvl7pPr marL="2738989" indent="0" algn="ctr">
              <a:buNone/>
              <a:defRPr/>
            </a:lvl7pPr>
            <a:lvl8pPr marL="3195488" indent="0" algn="ctr">
              <a:buNone/>
              <a:defRPr/>
            </a:lvl8pPr>
            <a:lvl9pPr marL="3651986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67245765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2257900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28" y="4406915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28" y="2906728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498" indent="0">
              <a:buNone/>
              <a:defRPr sz="1800"/>
            </a:lvl2pPr>
            <a:lvl3pPr marL="912996" indent="0">
              <a:buNone/>
              <a:defRPr sz="1600"/>
            </a:lvl3pPr>
            <a:lvl4pPr marL="1369494" indent="0">
              <a:buNone/>
              <a:defRPr sz="1400"/>
            </a:lvl4pPr>
            <a:lvl5pPr marL="1825994" indent="0">
              <a:buNone/>
              <a:defRPr sz="1400"/>
            </a:lvl5pPr>
            <a:lvl6pPr marL="2282492" indent="0">
              <a:buNone/>
              <a:defRPr sz="1400"/>
            </a:lvl6pPr>
            <a:lvl7pPr marL="2738989" indent="0">
              <a:buNone/>
              <a:defRPr sz="1400"/>
            </a:lvl7pPr>
            <a:lvl8pPr marL="3195488" indent="0">
              <a:buNone/>
              <a:defRPr sz="1400"/>
            </a:lvl8pPr>
            <a:lvl9pPr marL="3651986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4709960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704046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53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15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498" indent="0">
              <a:buNone/>
              <a:defRPr sz="2000" b="1"/>
            </a:lvl2pPr>
            <a:lvl3pPr marL="912996" indent="0">
              <a:buNone/>
              <a:defRPr sz="1800" b="1"/>
            </a:lvl3pPr>
            <a:lvl4pPr marL="1369494" indent="0">
              <a:buNone/>
              <a:defRPr sz="1600" b="1"/>
            </a:lvl4pPr>
            <a:lvl5pPr marL="1825994" indent="0">
              <a:buNone/>
              <a:defRPr sz="1600" b="1"/>
            </a:lvl5pPr>
            <a:lvl6pPr marL="2282492" indent="0">
              <a:buNone/>
              <a:defRPr sz="1600" b="1"/>
            </a:lvl6pPr>
            <a:lvl7pPr marL="2738989" indent="0">
              <a:buNone/>
              <a:defRPr sz="1600" b="1"/>
            </a:lvl7pPr>
            <a:lvl8pPr marL="3195488" indent="0">
              <a:buNone/>
              <a:defRPr sz="1600" b="1"/>
            </a:lvl8pPr>
            <a:lvl9pPr marL="3651986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15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0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498" indent="0">
              <a:buNone/>
              <a:defRPr sz="2000" b="1"/>
            </a:lvl2pPr>
            <a:lvl3pPr marL="912996" indent="0">
              <a:buNone/>
              <a:defRPr sz="1800" b="1"/>
            </a:lvl3pPr>
            <a:lvl4pPr marL="1369494" indent="0">
              <a:buNone/>
              <a:defRPr sz="1600" b="1"/>
            </a:lvl4pPr>
            <a:lvl5pPr marL="1825994" indent="0">
              <a:buNone/>
              <a:defRPr sz="1600" b="1"/>
            </a:lvl5pPr>
            <a:lvl6pPr marL="2282492" indent="0">
              <a:buNone/>
              <a:defRPr sz="1600" b="1"/>
            </a:lvl6pPr>
            <a:lvl7pPr marL="2738989" indent="0">
              <a:buNone/>
              <a:defRPr sz="1600" b="1"/>
            </a:lvl7pPr>
            <a:lvl8pPr marL="3195488" indent="0">
              <a:buNone/>
              <a:defRPr sz="1600" b="1"/>
            </a:lvl8pPr>
            <a:lvl9pPr marL="3651986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0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2049231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4923172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932665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5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5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5" y="1435115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498" indent="0">
              <a:buNone/>
              <a:defRPr sz="1200"/>
            </a:lvl2pPr>
            <a:lvl3pPr marL="912996" indent="0">
              <a:buNone/>
              <a:defRPr sz="1000"/>
            </a:lvl3pPr>
            <a:lvl4pPr marL="1369494" indent="0">
              <a:buNone/>
              <a:defRPr sz="900"/>
            </a:lvl4pPr>
            <a:lvl5pPr marL="1825994" indent="0">
              <a:buNone/>
              <a:defRPr sz="900"/>
            </a:lvl5pPr>
            <a:lvl6pPr marL="2282492" indent="0">
              <a:buNone/>
              <a:defRPr sz="900"/>
            </a:lvl6pPr>
            <a:lvl7pPr marL="2738989" indent="0">
              <a:buNone/>
              <a:defRPr sz="900"/>
            </a:lvl7pPr>
            <a:lvl8pPr marL="3195488" indent="0">
              <a:buNone/>
              <a:defRPr sz="900"/>
            </a:lvl8pPr>
            <a:lvl9pPr marL="3651986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7792208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498" indent="0">
              <a:buNone/>
              <a:defRPr sz="2800"/>
            </a:lvl2pPr>
            <a:lvl3pPr marL="912996" indent="0">
              <a:buNone/>
              <a:defRPr sz="2400"/>
            </a:lvl3pPr>
            <a:lvl4pPr marL="1369494" indent="0">
              <a:buNone/>
              <a:defRPr sz="2000"/>
            </a:lvl4pPr>
            <a:lvl5pPr marL="1825994" indent="0">
              <a:buNone/>
              <a:defRPr sz="2000"/>
            </a:lvl5pPr>
            <a:lvl6pPr marL="2282492" indent="0">
              <a:buNone/>
              <a:defRPr sz="2000"/>
            </a:lvl6pPr>
            <a:lvl7pPr marL="2738989" indent="0">
              <a:buNone/>
              <a:defRPr sz="2000"/>
            </a:lvl7pPr>
            <a:lvl8pPr marL="3195488" indent="0">
              <a:buNone/>
              <a:defRPr sz="2000"/>
            </a:lvl8pPr>
            <a:lvl9pPr marL="3651986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498" indent="0">
              <a:buNone/>
              <a:defRPr sz="1200"/>
            </a:lvl2pPr>
            <a:lvl3pPr marL="912996" indent="0">
              <a:buNone/>
              <a:defRPr sz="1000"/>
            </a:lvl3pPr>
            <a:lvl4pPr marL="1369494" indent="0">
              <a:buNone/>
              <a:defRPr sz="900"/>
            </a:lvl4pPr>
            <a:lvl5pPr marL="1825994" indent="0">
              <a:buNone/>
              <a:defRPr sz="900"/>
            </a:lvl5pPr>
            <a:lvl6pPr marL="2282492" indent="0">
              <a:buNone/>
              <a:defRPr sz="900"/>
            </a:lvl6pPr>
            <a:lvl7pPr marL="2738989" indent="0">
              <a:buNone/>
              <a:defRPr sz="900"/>
            </a:lvl7pPr>
            <a:lvl8pPr marL="3195488" indent="0">
              <a:buNone/>
              <a:defRPr sz="900"/>
            </a:lvl8pPr>
            <a:lvl9pPr marL="3651986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137072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Fall 2016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CVEN 5333 – Physical Hydrology; Gooseff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BCBE4-4F24-4B87-AE38-8530304236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14324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8349035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15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7229189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1" y="2130440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6498" indent="0" algn="ctr">
              <a:buNone/>
              <a:defRPr/>
            </a:lvl2pPr>
            <a:lvl3pPr marL="912996" indent="0" algn="ctr">
              <a:buNone/>
              <a:defRPr/>
            </a:lvl3pPr>
            <a:lvl4pPr marL="1369494" indent="0" algn="ctr">
              <a:buNone/>
              <a:defRPr/>
            </a:lvl4pPr>
            <a:lvl5pPr marL="1825994" indent="0" algn="ctr">
              <a:buNone/>
              <a:defRPr/>
            </a:lvl5pPr>
            <a:lvl6pPr marL="2282492" indent="0" algn="ctr">
              <a:buNone/>
              <a:defRPr/>
            </a:lvl6pPr>
            <a:lvl7pPr marL="2738989" indent="0" algn="ctr">
              <a:buNone/>
              <a:defRPr/>
            </a:lvl7pPr>
            <a:lvl8pPr marL="3195488" indent="0" algn="ctr">
              <a:buNone/>
              <a:defRPr/>
            </a:lvl8pPr>
            <a:lvl9pPr marL="3651986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7920522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2371005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28" y="4406915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28" y="2906728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498" indent="0">
              <a:buNone/>
              <a:defRPr sz="1800"/>
            </a:lvl2pPr>
            <a:lvl3pPr marL="912996" indent="0">
              <a:buNone/>
              <a:defRPr sz="1600"/>
            </a:lvl3pPr>
            <a:lvl4pPr marL="1369494" indent="0">
              <a:buNone/>
              <a:defRPr sz="1400"/>
            </a:lvl4pPr>
            <a:lvl5pPr marL="1825994" indent="0">
              <a:buNone/>
              <a:defRPr sz="1400"/>
            </a:lvl5pPr>
            <a:lvl6pPr marL="2282492" indent="0">
              <a:buNone/>
              <a:defRPr sz="1400"/>
            </a:lvl6pPr>
            <a:lvl7pPr marL="2738989" indent="0">
              <a:buNone/>
              <a:defRPr sz="1400"/>
            </a:lvl7pPr>
            <a:lvl8pPr marL="3195488" indent="0">
              <a:buNone/>
              <a:defRPr sz="1400"/>
            </a:lvl8pPr>
            <a:lvl9pPr marL="3651986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7831616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2328169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53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15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498" indent="0">
              <a:buNone/>
              <a:defRPr sz="2000" b="1"/>
            </a:lvl2pPr>
            <a:lvl3pPr marL="912996" indent="0">
              <a:buNone/>
              <a:defRPr sz="1800" b="1"/>
            </a:lvl3pPr>
            <a:lvl4pPr marL="1369494" indent="0">
              <a:buNone/>
              <a:defRPr sz="1600" b="1"/>
            </a:lvl4pPr>
            <a:lvl5pPr marL="1825994" indent="0">
              <a:buNone/>
              <a:defRPr sz="1600" b="1"/>
            </a:lvl5pPr>
            <a:lvl6pPr marL="2282492" indent="0">
              <a:buNone/>
              <a:defRPr sz="1600" b="1"/>
            </a:lvl6pPr>
            <a:lvl7pPr marL="2738989" indent="0">
              <a:buNone/>
              <a:defRPr sz="1600" b="1"/>
            </a:lvl7pPr>
            <a:lvl8pPr marL="3195488" indent="0">
              <a:buNone/>
              <a:defRPr sz="1600" b="1"/>
            </a:lvl8pPr>
            <a:lvl9pPr marL="3651986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15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0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498" indent="0">
              <a:buNone/>
              <a:defRPr sz="2000" b="1"/>
            </a:lvl2pPr>
            <a:lvl3pPr marL="912996" indent="0">
              <a:buNone/>
              <a:defRPr sz="1800" b="1"/>
            </a:lvl3pPr>
            <a:lvl4pPr marL="1369494" indent="0">
              <a:buNone/>
              <a:defRPr sz="1600" b="1"/>
            </a:lvl4pPr>
            <a:lvl5pPr marL="1825994" indent="0">
              <a:buNone/>
              <a:defRPr sz="1600" b="1"/>
            </a:lvl5pPr>
            <a:lvl6pPr marL="2282492" indent="0">
              <a:buNone/>
              <a:defRPr sz="1600" b="1"/>
            </a:lvl6pPr>
            <a:lvl7pPr marL="2738989" indent="0">
              <a:buNone/>
              <a:defRPr sz="1600" b="1"/>
            </a:lvl7pPr>
            <a:lvl8pPr marL="3195488" indent="0">
              <a:buNone/>
              <a:defRPr sz="1600" b="1"/>
            </a:lvl8pPr>
            <a:lvl9pPr marL="3651986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0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2501538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3162349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660501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5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5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5" y="1435115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498" indent="0">
              <a:buNone/>
              <a:defRPr sz="1200"/>
            </a:lvl2pPr>
            <a:lvl3pPr marL="912996" indent="0">
              <a:buNone/>
              <a:defRPr sz="1000"/>
            </a:lvl3pPr>
            <a:lvl4pPr marL="1369494" indent="0">
              <a:buNone/>
              <a:defRPr sz="900"/>
            </a:lvl4pPr>
            <a:lvl5pPr marL="1825994" indent="0">
              <a:buNone/>
              <a:defRPr sz="900"/>
            </a:lvl5pPr>
            <a:lvl6pPr marL="2282492" indent="0">
              <a:buNone/>
              <a:defRPr sz="900"/>
            </a:lvl6pPr>
            <a:lvl7pPr marL="2738989" indent="0">
              <a:buNone/>
              <a:defRPr sz="900"/>
            </a:lvl7pPr>
            <a:lvl8pPr marL="3195488" indent="0">
              <a:buNone/>
              <a:defRPr sz="900"/>
            </a:lvl8pPr>
            <a:lvl9pPr marL="3651986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694260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Fall 2016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CVEN 5333 – Physical Hydrology; Gooseff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BCBE4-4F24-4B87-AE38-8530304236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65465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498" indent="0">
              <a:buNone/>
              <a:defRPr sz="2800"/>
            </a:lvl2pPr>
            <a:lvl3pPr marL="912996" indent="0">
              <a:buNone/>
              <a:defRPr sz="2400"/>
            </a:lvl3pPr>
            <a:lvl4pPr marL="1369494" indent="0">
              <a:buNone/>
              <a:defRPr sz="2000"/>
            </a:lvl4pPr>
            <a:lvl5pPr marL="1825994" indent="0">
              <a:buNone/>
              <a:defRPr sz="2000"/>
            </a:lvl5pPr>
            <a:lvl6pPr marL="2282492" indent="0">
              <a:buNone/>
              <a:defRPr sz="2000"/>
            </a:lvl6pPr>
            <a:lvl7pPr marL="2738989" indent="0">
              <a:buNone/>
              <a:defRPr sz="2000"/>
            </a:lvl7pPr>
            <a:lvl8pPr marL="3195488" indent="0">
              <a:buNone/>
              <a:defRPr sz="2000"/>
            </a:lvl8pPr>
            <a:lvl9pPr marL="3651986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498" indent="0">
              <a:buNone/>
              <a:defRPr sz="1200"/>
            </a:lvl2pPr>
            <a:lvl3pPr marL="912996" indent="0">
              <a:buNone/>
              <a:defRPr sz="1000"/>
            </a:lvl3pPr>
            <a:lvl4pPr marL="1369494" indent="0">
              <a:buNone/>
              <a:defRPr sz="900"/>
            </a:lvl4pPr>
            <a:lvl5pPr marL="1825994" indent="0">
              <a:buNone/>
              <a:defRPr sz="900"/>
            </a:lvl5pPr>
            <a:lvl6pPr marL="2282492" indent="0">
              <a:buNone/>
              <a:defRPr sz="900"/>
            </a:lvl6pPr>
            <a:lvl7pPr marL="2738989" indent="0">
              <a:buNone/>
              <a:defRPr sz="900"/>
            </a:lvl7pPr>
            <a:lvl8pPr marL="3195488" indent="0">
              <a:buNone/>
              <a:defRPr sz="900"/>
            </a:lvl8pPr>
            <a:lvl9pPr marL="3651986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3407484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7522527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15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0678708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1" y="2130440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6498" indent="0" algn="ctr">
              <a:buNone/>
              <a:defRPr/>
            </a:lvl2pPr>
            <a:lvl3pPr marL="912996" indent="0" algn="ctr">
              <a:buNone/>
              <a:defRPr/>
            </a:lvl3pPr>
            <a:lvl4pPr marL="1369494" indent="0" algn="ctr">
              <a:buNone/>
              <a:defRPr/>
            </a:lvl4pPr>
            <a:lvl5pPr marL="1825994" indent="0" algn="ctr">
              <a:buNone/>
              <a:defRPr/>
            </a:lvl5pPr>
            <a:lvl6pPr marL="2282492" indent="0" algn="ctr">
              <a:buNone/>
              <a:defRPr/>
            </a:lvl6pPr>
            <a:lvl7pPr marL="2738989" indent="0" algn="ctr">
              <a:buNone/>
              <a:defRPr/>
            </a:lvl7pPr>
            <a:lvl8pPr marL="3195488" indent="0" algn="ctr">
              <a:buNone/>
              <a:defRPr/>
            </a:lvl8pPr>
            <a:lvl9pPr marL="3651986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94105800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3875636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28" y="4406915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28" y="2906728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498" indent="0">
              <a:buNone/>
              <a:defRPr sz="1800"/>
            </a:lvl2pPr>
            <a:lvl3pPr marL="912996" indent="0">
              <a:buNone/>
              <a:defRPr sz="1600"/>
            </a:lvl3pPr>
            <a:lvl4pPr marL="1369494" indent="0">
              <a:buNone/>
              <a:defRPr sz="1400"/>
            </a:lvl4pPr>
            <a:lvl5pPr marL="1825994" indent="0">
              <a:buNone/>
              <a:defRPr sz="1400"/>
            </a:lvl5pPr>
            <a:lvl6pPr marL="2282492" indent="0">
              <a:buNone/>
              <a:defRPr sz="1400"/>
            </a:lvl6pPr>
            <a:lvl7pPr marL="2738989" indent="0">
              <a:buNone/>
              <a:defRPr sz="1400"/>
            </a:lvl7pPr>
            <a:lvl8pPr marL="3195488" indent="0">
              <a:buNone/>
              <a:defRPr sz="1400"/>
            </a:lvl8pPr>
            <a:lvl9pPr marL="3651986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8224958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9658336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53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15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498" indent="0">
              <a:buNone/>
              <a:defRPr sz="2000" b="1"/>
            </a:lvl2pPr>
            <a:lvl3pPr marL="912996" indent="0">
              <a:buNone/>
              <a:defRPr sz="1800" b="1"/>
            </a:lvl3pPr>
            <a:lvl4pPr marL="1369494" indent="0">
              <a:buNone/>
              <a:defRPr sz="1600" b="1"/>
            </a:lvl4pPr>
            <a:lvl5pPr marL="1825994" indent="0">
              <a:buNone/>
              <a:defRPr sz="1600" b="1"/>
            </a:lvl5pPr>
            <a:lvl6pPr marL="2282492" indent="0">
              <a:buNone/>
              <a:defRPr sz="1600" b="1"/>
            </a:lvl6pPr>
            <a:lvl7pPr marL="2738989" indent="0">
              <a:buNone/>
              <a:defRPr sz="1600" b="1"/>
            </a:lvl7pPr>
            <a:lvl8pPr marL="3195488" indent="0">
              <a:buNone/>
              <a:defRPr sz="1600" b="1"/>
            </a:lvl8pPr>
            <a:lvl9pPr marL="3651986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15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0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498" indent="0">
              <a:buNone/>
              <a:defRPr sz="2000" b="1"/>
            </a:lvl2pPr>
            <a:lvl3pPr marL="912996" indent="0">
              <a:buNone/>
              <a:defRPr sz="1800" b="1"/>
            </a:lvl3pPr>
            <a:lvl4pPr marL="1369494" indent="0">
              <a:buNone/>
              <a:defRPr sz="1600" b="1"/>
            </a:lvl4pPr>
            <a:lvl5pPr marL="1825994" indent="0">
              <a:buNone/>
              <a:defRPr sz="1600" b="1"/>
            </a:lvl5pPr>
            <a:lvl6pPr marL="2282492" indent="0">
              <a:buNone/>
              <a:defRPr sz="1600" b="1"/>
            </a:lvl6pPr>
            <a:lvl7pPr marL="2738989" indent="0">
              <a:buNone/>
              <a:defRPr sz="1600" b="1"/>
            </a:lvl7pPr>
            <a:lvl8pPr marL="3195488" indent="0">
              <a:buNone/>
              <a:defRPr sz="1600" b="1"/>
            </a:lvl8pPr>
            <a:lvl9pPr marL="3651986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0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6011954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0712112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92844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5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5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5" y="1435115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498" indent="0">
              <a:buNone/>
              <a:defRPr sz="1200"/>
            </a:lvl2pPr>
            <a:lvl3pPr marL="912996" indent="0">
              <a:buNone/>
              <a:defRPr sz="1000"/>
            </a:lvl3pPr>
            <a:lvl4pPr marL="1369494" indent="0">
              <a:buNone/>
              <a:defRPr sz="900"/>
            </a:lvl4pPr>
            <a:lvl5pPr marL="1825994" indent="0">
              <a:buNone/>
              <a:defRPr sz="900"/>
            </a:lvl5pPr>
            <a:lvl6pPr marL="2282492" indent="0">
              <a:buNone/>
              <a:defRPr sz="900"/>
            </a:lvl6pPr>
            <a:lvl7pPr marL="2738989" indent="0">
              <a:buNone/>
              <a:defRPr sz="900"/>
            </a:lvl7pPr>
            <a:lvl8pPr marL="3195488" indent="0">
              <a:buNone/>
              <a:defRPr sz="900"/>
            </a:lvl8pPr>
            <a:lvl9pPr marL="3651986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Fall 2016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CVEN 5333 – Physical Hydrology; Gooseff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BCBE4-4F24-4B87-AE38-8530304236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62073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5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5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5" y="1435115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498" indent="0">
              <a:buNone/>
              <a:defRPr sz="1200"/>
            </a:lvl2pPr>
            <a:lvl3pPr marL="912996" indent="0">
              <a:buNone/>
              <a:defRPr sz="1000"/>
            </a:lvl3pPr>
            <a:lvl4pPr marL="1369494" indent="0">
              <a:buNone/>
              <a:defRPr sz="900"/>
            </a:lvl4pPr>
            <a:lvl5pPr marL="1825994" indent="0">
              <a:buNone/>
              <a:defRPr sz="900"/>
            </a:lvl5pPr>
            <a:lvl6pPr marL="2282492" indent="0">
              <a:buNone/>
              <a:defRPr sz="900"/>
            </a:lvl6pPr>
            <a:lvl7pPr marL="2738989" indent="0">
              <a:buNone/>
              <a:defRPr sz="900"/>
            </a:lvl7pPr>
            <a:lvl8pPr marL="3195488" indent="0">
              <a:buNone/>
              <a:defRPr sz="900"/>
            </a:lvl8pPr>
            <a:lvl9pPr marL="3651986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0343160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498" indent="0">
              <a:buNone/>
              <a:defRPr sz="2800"/>
            </a:lvl2pPr>
            <a:lvl3pPr marL="912996" indent="0">
              <a:buNone/>
              <a:defRPr sz="2400"/>
            </a:lvl3pPr>
            <a:lvl4pPr marL="1369494" indent="0">
              <a:buNone/>
              <a:defRPr sz="2000"/>
            </a:lvl4pPr>
            <a:lvl5pPr marL="1825994" indent="0">
              <a:buNone/>
              <a:defRPr sz="2000"/>
            </a:lvl5pPr>
            <a:lvl6pPr marL="2282492" indent="0">
              <a:buNone/>
              <a:defRPr sz="2000"/>
            </a:lvl6pPr>
            <a:lvl7pPr marL="2738989" indent="0">
              <a:buNone/>
              <a:defRPr sz="2000"/>
            </a:lvl7pPr>
            <a:lvl8pPr marL="3195488" indent="0">
              <a:buNone/>
              <a:defRPr sz="2000"/>
            </a:lvl8pPr>
            <a:lvl9pPr marL="3651986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498" indent="0">
              <a:buNone/>
              <a:defRPr sz="1200"/>
            </a:lvl2pPr>
            <a:lvl3pPr marL="912996" indent="0">
              <a:buNone/>
              <a:defRPr sz="1000"/>
            </a:lvl3pPr>
            <a:lvl4pPr marL="1369494" indent="0">
              <a:buNone/>
              <a:defRPr sz="900"/>
            </a:lvl4pPr>
            <a:lvl5pPr marL="1825994" indent="0">
              <a:buNone/>
              <a:defRPr sz="900"/>
            </a:lvl5pPr>
            <a:lvl6pPr marL="2282492" indent="0">
              <a:buNone/>
              <a:defRPr sz="900"/>
            </a:lvl6pPr>
            <a:lvl7pPr marL="2738989" indent="0">
              <a:buNone/>
              <a:defRPr sz="900"/>
            </a:lvl7pPr>
            <a:lvl8pPr marL="3195488" indent="0">
              <a:buNone/>
              <a:defRPr sz="900"/>
            </a:lvl8pPr>
            <a:lvl9pPr marL="3651986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970587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4171460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15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3567188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1" y="2130440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6498" indent="0" algn="ctr">
              <a:buNone/>
              <a:defRPr/>
            </a:lvl2pPr>
            <a:lvl3pPr marL="912996" indent="0" algn="ctr">
              <a:buNone/>
              <a:defRPr/>
            </a:lvl3pPr>
            <a:lvl4pPr marL="1369494" indent="0" algn="ctr">
              <a:buNone/>
              <a:defRPr/>
            </a:lvl4pPr>
            <a:lvl5pPr marL="1825994" indent="0" algn="ctr">
              <a:buNone/>
              <a:defRPr/>
            </a:lvl5pPr>
            <a:lvl6pPr marL="2282492" indent="0" algn="ctr">
              <a:buNone/>
              <a:defRPr/>
            </a:lvl6pPr>
            <a:lvl7pPr marL="2738989" indent="0" algn="ctr">
              <a:buNone/>
              <a:defRPr/>
            </a:lvl7pPr>
            <a:lvl8pPr marL="3195488" indent="0" algn="ctr">
              <a:buNone/>
              <a:defRPr/>
            </a:lvl8pPr>
            <a:lvl9pPr marL="3651986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58226571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9605716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28" y="4406915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28" y="2906728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498" indent="0">
              <a:buNone/>
              <a:defRPr sz="1800"/>
            </a:lvl2pPr>
            <a:lvl3pPr marL="912996" indent="0">
              <a:buNone/>
              <a:defRPr sz="1600"/>
            </a:lvl3pPr>
            <a:lvl4pPr marL="1369494" indent="0">
              <a:buNone/>
              <a:defRPr sz="1400"/>
            </a:lvl4pPr>
            <a:lvl5pPr marL="1825994" indent="0">
              <a:buNone/>
              <a:defRPr sz="1400"/>
            </a:lvl5pPr>
            <a:lvl6pPr marL="2282492" indent="0">
              <a:buNone/>
              <a:defRPr sz="1400"/>
            </a:lvl6pPr>
            <a:lvl7pPr marL="2738989" indent="0">
              <a:buNone/>
              <a:defRPr sz="1400"/>
            </a:lvl7pPr>
            <a:lvl8pPr marL="3195488" indent="0">
              <a:buNone/>
              <a:defRPr sz="1400"/>
            </a:lvl8pPr>
            <a:lvl9pPr marL="3651986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1994830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768439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53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15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498" indent="0">
              <a:buNone/>
              <a:defRPr sz="2000" b="1"/>
            </a:lvl2pPr>
            <a:lvl3pPr marL="912996" indent="0">
              <a:buNone/>
              <a:defRPr sz="1800" b="1"/>
            </a:lvl3pPr>
            <a:lvl4pPr marL="1369494" indent="0">
              <a:buNone/>
              <a:defRPr sz="1600" b="1"/>
            </a:lvl4pPr>
            <a:lvl5pPr marL="1825994" indent="0">
              <a:buNone/>
              <a:defRPr sz="1600" b="1"/>
            </a:lvl5pPr>
            <a:lvl6pPr marL="2282492" indent="0">
              <a:buNone/>
              <a:defRPr sz="1600" b="1"/>
            </a:lvl6pPr>
            <a:lvl7pPr marL="2738989" indent="0">
              <a:buNone/>
              <a:defRPr sz="1600" b="1"/>
            </a:lvl7pPr>
            <a:lvl8pPr marL="3195488" indent="0">
              <a:buNone/>
              <a:defRPr sz="1600" b="1"/>
            </a:lvl8pPr>
            <a:lvl9pPr marL="3651986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15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0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498" indent="0">
              <a:buNone/>
              <a:defRPr sz="2000" b="1"/>
            </a:lvl2pPr>
            <a:lvl3pPr marL="912996" indent="0">
              <a:buNone/>
              <a:defRPr sz="1800" b="1"/>
            </a:lvl3pPr>
            <a:lvl4pPr marL="1369494" indent="0">
              <a:buNone/>
              <a:defRPr sz="1600" b="1"/>
            </a:lvl4pPr>
            <a:lvl5pPr marL="1825994" indent="0">
              <a:buNone/>
              <a:defRPr sz="1600" b="1"/>
            </a:lvl5pPr>
            <a:lvl6pPr marL="2282492" indent="0">
              <a:buNone/>
              <a:defRPr sz="1600" b="1"/>
            </a:lvl6pPr>
            <a:lvl7pPr marL="2738989" indent="0">
              <a:buNone/>
              <a:defRPr sz="1600" b="1"/>
            </a:lvl7pPr>
            <a:lvl8pPr marL="3195488" indent="0">
              <a:buNone/>
              <a:defRPr sz="1600" b="1"/>
            </a:lvl8pPr>
            <a:lvl9pPr marL="3651986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0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8918231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593831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498" indent="0">
              <a:buNone/>
              <a:defRPr sz="2800"/>
            </a:lvl2pPr>
            <a:lvl3pPr marL="912996" indent="0">
              <a:buNone/>
              <a:defRPr sz="2400"/>
            </a:lvl3pPr>
            <a:lvl4pPr marL="1369494" indent="0">
              <a:buNone/>
              <a:defRPr sz="2000"/>
            </a:lvl4pPr>
            <a:lvl5pPr marL="1825994" indent="0">
              <a:buNone/>
              <a:defRPr sz="2000"/>
            </a:lvl5pPr>
            <a:lvl6pPr marL="2282492" indent="0">
              <a:buNone/>
              <a:defRPr sz="2000"/>
            </a:lvl6pPr>
            <a:lvl7pPr marL="2738989" indent="0">
              <a:buNone/>
              <a:defRPr sz="2000"/>
            </a:lvl7pPr>
            <a:lvl8pPr marL="3195488" indent="0">
              <a:buNone/>
              <a:defRPr sz="2000"/>
            </a:lvl8pPr>
            <a:lvl9pPr marL="3651986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498" indent="0">
              <a:buNone/>
              <a:defRPr sz="1200"/>
            </a:lvl2pPr>
            <a:lvl3pPr marL="912996" indent="0">
              <a:buNone/>
              <a:defRPr sz="1000"/>
            </a:lvl3pPr>
            <a:lvl4pPr marL="1369494" indent="0">
              <a:buNone/>
              <a:defRPr sz="900"/>
            </a:lvl4pPr>
            <a:lvl5pPr marL="1825994" indent="0">
              <a:buNone/>
              <a:defRPr sz="900"/>
            </a:lvl5pPr>
            <a:lvl6pPr marL="2282492" indent="0">
              <a:buNone/>
              <a:defRPr sz="900"/>
            </a:lvl6pPr>
            <a:lvl7pPr marL="2738989" indent="0">
              <a:buNone/>
              <a:defRPr sz="900"/>
            </a:lvl7pPr>
            <a:lvl8pPr marL="3195488" indent="0">
              <a:buNone/>
              <a:defRPr sz="900"/>
            </a:lvl8pPr>
            <a:lvl9pPr marL="3651986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Fall 2016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CVEN 5333 – Physical Hydrology; Gooseff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BCBE4-4F24-4B87-AE38-8530304236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76253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0581158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5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5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5" y="1435115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498" indent="0">
              <a:buNone/>
              <a:defRPr sz="1200"/>
            </a:lvl2pPr>
            <a:lvl3pPr marL="912996" indent="0">
              <a:buNone/>
              <a:defRPr sz="1000"/>
            </a:lvl3pPr>
            <a:lvl4pPr marL="1369494" indent="0">
              <a:buNone/>
              <a:defRPr sz="900"/>
            </a:lvl4pPr>
            <a:lvl5pPr marL="1825994" indent="0">
              <a:buNone/>
              <a:defRPr sz="900"/>
            </a:lvl5pPr>
            <a:lvl6pPr marL="2282492" indent="0">
              <a:buNone/>
              <a:defRPr sz="900"/>
            </a:lvl6pPr>
            <a:lvl7pPr marL="2738989" indent="0">
              <a:buNone/>
              <a:defRPr sz="900"/>
            </a:lvl7pPr>
            <a:lvl8pPr marL="3195488" indent="0">
              <a:buNone/>
              <a:defRPr sz="900"/>
            </a:lvl8pPr>
            <a:lvl9pPr marL="3651986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95591903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498" indent="0">
              <a:buNone/>
              <a:defRPr sz="2800"/>
            </a:lvl2pPr>
            <a:lvl3pPr marL="912996" indent="0">
              <a:buNone/>
              <a:defRPr sz="2400"/>
            </a:lvl3pPr>
            <a:lvl4pPr marL="1369494" indent="0">
              <a:buNone/>
              <a:defRPr sz="2000"/>
            </a:lvl4pPr>
            <a:lvl5pPr marL="1825994" indent="0">
              <a:buNone/>
              <a:defRPr sz="2000"/>
            </a:lvl5pPr>
            <a:lvl6pPr marL="2282492" indent="0">
              <a:buNone/>
              <a:defRPr sz="2000"/>
            </a:lvl6pPr>
            <a:lvl7pPr marL="2738989" indent="0">
              <a:buNone/>
              <a:defRPr sz="2000"/>
            </a:lvl7pPr>
            <a:lvl8pPr marL="3195488" indent="0">
              <a:buNone/>
              <a:defRPr sz="2000"/>
            </a:lvl8pPr>
            <a:lvl9pPr marL="3651986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498" indent="0">
              <a:buNone/>
              <a:defRPr sz="1200"/>
            </a:lvl2pPr>
            <a:lvl3pPr marL="912996" indent="0">
              <a:buNone/>
              <a:defRPr sz="1000"/>
            </a:lvl3pPr>
            <a:lvl4pPr marL="1369494" indent="0">
              <a:buNone/>
              <a:defRPr sz="900"/>
            </a:lvl4pPr>
            <a:lvl5pPr marL="1825994" indent="0">
              <a:buNone/>
              <a:defRPr sz="900"/>
            </a:lvl5pPr>
            <a:lvl6pPr marL="2282492" indent="0">
              <a:buNone/>
              <a:defRPr sz="900"/>
            </a:lvl6pPr>
            <a:lvl7pPr marL="2738989" indent="0">
              <a:buNone/>
              <a:defRPr sz="900"/>
            </a:lvl7pPr>
            <a:lvl8pPr marL="3195488" indent="0">
              <a:buNone/>
              <a:defRPr sz="900"/>
            </a:lvl8pPr>
            <a:lvl9pPr marL="3651986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90328651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68929784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15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59005553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1" y="2130440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6498" indent="0" algn="ctr">
              <a:buNone/>
              <a:defRPr/>
            </a:lvl2pPr>
            <a:lvl3pPr marL="912996" indent="0" algn="ctr">
              <a:buNone/>
              <a:defRPr/>
            </a:lvl3pPr>
            <a:lvl4pPr marL="1369494" indent="0" algn="ctr">
              <a:buNone/>
              <a:defRPr/>
            </a:lvl4pPr>
            <a:lvl5pPr marL="1825994" indent="0" algn="ctr">
              <a:buNone/>
              <a:defRPr/>
            </a:lvl5pPr>
            <a:lvl6pPr marL="2282492" indent="0" algn="ctr">
              <a:buNone/>
              <a:defRPr/>
            </a:lvl6pPr>
            <a:lvl7pPr marL="2738989" indent="0" algn="ctr">
              <a:buNone/>
              <a:defRPr/>
            </a:lvl7pPr>
            <a:lvl8pPr marL="3195488" indent="0" algn="ctr">
              <a:buNone/>
              <a:defRPr/>
            </a:lvl8pPr>
            <a:lvl9pPr marL="3651986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647352452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8010248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28" y="4406915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28" y="2906728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498" indent="0">
              <a:buNone/>
              <a:defRPr sz="1800"/>
            </a:lvl2pPr>
            <a:lvl3pPr marL="912996" indent="0">
              <a:buNone/>
              <a:defRPr sz="1600"/>
            </a:lvl3pPr>
            <a:lvl4pPr marL="1369494" indent="0">
              <a:buNone/>
              <a:defRPr sz="1400"/>
            </a:lvl4pPr>
            <a:lvl5pPr marL="1825994" indent="0">
              <a:buNone/>
              <a:defRPr sz="1400"/>
            </a:lvl5pPr>
            <a:lvl6pPr marL="2282492" indent="0">
              <a:buNone/>
              <a:defRPr sz="1400"/>
            </a:lvl6pPr>
            <a:lvl7pPr marL="2738989" indent="0">
              <a:buNone/>
              <a:defRPr sz="1400"/>
            </a:lvl7pPr>
            <a:lvl8pPr marL="3195488" indent="0">
              <a:buNone/>
              <a:defRPr sz="1400"/>
            </a:lvl8pPr>
            <a:lvl9pPr marL="3651986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4152198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94617386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53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15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498" indent="0">
              <a:buNone/>
              <a:defRPr sz="2000" b="1"/>
            </a:lvl2pPr>
            <a:lvl3pPr marL="912996" indent="0">
              <a:buNone/>
              <a:defRPr sz="1800" b="1"/>
            </a:lvl3pPr>
            <a:lvl4pPr marL="1369494" indent="0">
              <a:buNone/>
              <a:defRPr sz="1600" b="1"/>
            </a:lvl4pPr>
            <a:lvl5pPr marL="1825994" indent="0">
              <a:buNone/>
              <a:defRPr sz="1600" b="1"/>
            </a:lvl5pPr>
            <a:lvl6pPr marL="2282492" indent="0">
              <a:buNone/>
              <a:defRPr sz="1600" b="1"/>
            </a:lvl6pPr>
            <a:lvl7pPr marL="2738989" indent="0">
              <a:buNone/>
              <a:defRPr sz="1600" b="1"/>
            </a:lvl7pPr>
            <a:lvl8pPr marL="3195488" indent="0">
              <a:buNone/>
              <a:defRPr sz="1600" b="1"/>
            </a:lvl8pPr>
            <a:lvl9pPr marL="3651986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15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0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498" indent="0">
              <a:buNone/>
              <a:defRPr sz="2000" b="1"/>
            </a:lvl2pPr>
            <a:lvl3pPr marL="912996" indent="0">
              <a:buNone/>
              <a:defRPr sz="1800" b="1"/>
            </a:lvl3pPr>
            <a:lvl4pPr marL="1369494" indent="0">
              <a:buNone/>
              <a:defRPr sz="1600" b="1"/>
            </a:lvl4pPr>
            <a:lvl5pPr marL="1825994" indent="0">
              <a:buNone/>
              <a:defRPr sz="1600" b="1"/>
            </a:lvl5pPr>
            <a:lvl6pPr marL="2282492" indent="0">
              <a:buNone/>
              <a:defRPr sz="1600" b="1"/>
            </a:lvl6pPr>
            <a:lvl7pPr marL="2738989" indent="0">
              <a:buNone/>
              <a:defRPr sz="1600" b="1"/>
            </a:lvl7pPr>
            <a:lvl8pPr marL="3195488" indent="0">
              <a:buNone/>
              <a:defRPr sz="1600" b="1"/>
            </a:lvl8pPr>
            <a:lvl9pPr marL="3651986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0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490603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3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08.xml"/><Relationship Id="rId7" Type="http://schemas.openxmlformats.org/officeDocument/2006/relationships/slideLayout" Target="../slideLayouts/slideLayout112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7.xml"/><Relationship Id="rId1" Type="http://schemas.openxmlformats.org/officeDocument/2006/relationships/slideLayout" Target="../slideLayouts/slideLayout106.xml"/><Relationship Id="rId6" Type="http://schemas.openxmlformats.org/officeDocument/2006/relationships/slideLayout" Target="../slideLayouts/slideLayout111.xml"/><Relationship Id="rId11" Type="http://schemas.openxmlformats.org/officeDocument/2006/relationships/slideLayout" Target="../slideLayouts/slideLayout116.xml"/><Relationship Id="rId5" Type="http://schemas.openxmlformats.org/officeDocument/2006/relationships/slideLayout" Target="../slideLayouts/slideLayout110.xml"/><Relationship Id="rId15" Type="http://schemas.openxmlformats.org/officeDocument/2006/relationships/image" Target="../media/image2.wmf"/><Relationship Id="rId10" Type="http://schemas.openxmlformats.org/officeDocument/2006/relationships/slideLayout" Target="../slideLayouts/slideLayout115.xml"/><Relationship Id="rId4" Type="http://schemas.openxmlformats.org/officeDocument/2006/relationships/slideLayout" Target="../slideLayouts/slideLayout109.xml"/><Relationship Id="rId9" Type="http://schemas.openxmlformats.org/officeDocument/2006/relationships/slideLayout" Target="../slideLayouts/slideLayout114.xml"/><Relationship Id="rId14" Type="http://schemas.openxmlformats.org/officeDocument/2006/relationships/oleObject" Target="../embeddings/oleObject6.bin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4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19.xml"/><Relationship Id="rId7" Type="http://schemas.openxmlformats.org/officeDocument/2006/relationships/slideLayout" Target="../slideLayouts/slideLayout123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8.xml"/><Relationship Id="rId1" Type="http://schemas.openxmlformats.org/officeDocument/2006/relationships/slideLayout" Target="../slideLayouts/slideLayout117.xml"/><Relationship Id="rId6" Type="http://schemas.openxmlformats.org/officeDocument/2006/relationships/slideLayout" Target="../slideLayouts/slideLayout122.xml"/><Relationship Id="rId11" Type="http://schemas.openxmlformats.org/officeDocument/2006/relationships/slideLayout" Target="../slideLayouts/slideLayout127.xml"/><Relationship Id="rId5" Type="http://schemas.openxmlformats.org/officeDocument/2006/relationships/slideLayout" Target="../slideLayouts/slideLayout121.xml"/><Relationship Id="rId15" Type="http://schemas.openxmlformats.org/officeDocument/2006/relationships/image" Target="../media/image2.wmf"/><Relationship Id="rId10" Type="http://schemas.openxmlformats.org/officeDocument/2006/relationships/slideLayout" Target="../slideLayouts/slideLayout126.xml"/><Relationship Id="rId4" Type="http://schemas.openxmlformats.org/officeDocument/2006/relationships/slideLayout" Target="../slideLayouts/slideLayout120.xml"/><Relationship Id="rId9" Type="http://schemas.openxmlformats.org/officeDocument/2006/relationships/slideLayout" Target="../slideLayouts/slideLayout125.xml"/><Relationship Id="rId14" Type="http://schemas.openxmlformats.org/officeDocument/2006/relationships/oleObject" Target="../embeddings/oleObject7.bin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5.xml"/><Relationship Id="rId3" Type="http://schemas.openxmlformats.org/officeDocument/2006/relationships/slideLayout" Target="../slideLayouts/slideLayout130.xml"/><Relationship Id="rId7" Type="http://schemas.openxmlformats.org/officeDocument/2006/relationships/slideLayout" Target="../slideLayouts/slideLayout134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9.xml"/><Relationship Id="rId1" Type="http://schemas.openxmlformats.org/officeDocument/2006/relationships/slideLayout" Target="../slideLayouts/slideLayout128.xml"/><Relationship Id="rId6" Type="http://schemas.openxmlformats.org/officeDocument/2006/relationships/slideLayout" Target="../slideLayouts/slideLayout133.xml"/><Relationship Id="rId11" Type="http://schemas.openxmlformats.org/officeDocument/2006/relationships/slideLayout" Target="../slideLayouts/slideLayout138.xml"/><Relationship Id="rId5" Type="http://schemas.openxmlformats.org/officeDocument/2006/relationships/slideLayout" Target="../slideLayouts/slideLayout132.xml"/><Relationship Id="rId10" Type="http://schemas.openxmlformats.org/officeDocument/2006/relationships/slideLayout" Target="../slideLayouts/slideLayout137.xml"/><Relationship Id="rId4" Type="http://schemas.openxmlformats.org/officeDocument/2006/relationships/slideLayout" Target="../slideLayouts/slideLayout131.xml"/><Relationship Id="rId9" Type="http://schemas.openxmlformats.org/officeDocument/2006/relationships/slideLayout" Target="../slideLayouts/slideLayout136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6.xml"/><Relationship Id="rId3" Type="http://schemas.openxmlformats.org/officeDocument/2006/relationships/slideLayout" Target="../slideLayouts/slideLayout141.xml"/><Relationship Id="rId7" Type="http://schemas.openxmlformats.org/officeDocument/2006/relationships/slideLayout" Target="../slideLayouts/slideLayout145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40.xml"/><Relationship Id="rId1" Type="http://schemas.openxmlformats.org/officeDocument/2006/relationships/slideLayout" Target="../slideLayouts/slideLayout139.xml"/><Relationship Id="rId6" Type="http://schemas.openxmlformats.org/officeDocument/2006/relationships/slideLayout" Target="../slideLayouts/slideLayout144.xml"/><Relationship Id="rId11" Type="http://schemas.openxmlformats.org/officeDocument/2006/relationships/slideLayout" Target="../slideLayouts/slideLayout149.xml"/><Relationship Id="rId5" Type="http://schemas.openxmlformats.org/officeDocument/2006/relationships/slideLayout" Target="../slideLayouts/slideLayout143.xml"/><Relationship Id="rId10" Type="http://schemas.openxmlformats.org/officeDocument/2006/relationships/slideLayout" Target="../slideLayouts/slideLayout148.xml"/><Relationship Id="rId4" Type="http://schemas.openxmlformats.org/officeDocument/2006/relationships/slideLayout" Target="../slideLayouts/slideLayout142.xml"/><Relationship Id="rId9" Type="http://schemas.openxmlformats.org/officeDocument/2006/relationships/slideLayout" Target="../slideLayouts/slideLayout147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7.xml"/><Relationship Id="rId3" Type="http://schemas.openxmlformats.org/officeDocument/2006/relationships/slideLayout" Target="../slideLayouts/slideLayout152.xml"/><Relationship Id="rId7" Type="http://schemas.openxmlformats.org/officeDocument/2006/relationships/slideLayout" Target="../slideLayouts/slideLayout156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51.xml"/><Relationship Id="rId1" Type="http://schemas.openxmlformats.org/officeDocument/2006/relationships/slideLayout" Target="../slideLayouts/slideLayout150.xml"/><Relationship Id="rId6" Type="http://schemas.openxmlformats.org/officeDocument/2006/relationships/slideLayout" Target="../slideLayouts/slideLayout155.xml"/><Relationship Id="rId11" Type="http://schemas.openxmlformats.org/officeDocument/2006/relationships/slideLayout" Target="../slideLayouts/slideLayout160.xml"/><Relationship Id="rId5" Type="http://schemas.openxmlformats.org/officeDocument/2006/relationships/slideLayout" Target="../slideLayouts/slideLayout154.xml"/><Relationship Id="rId10" Type="http://schemas.openxmlformats.org/officeDocument/2006/relationships/slideLayout" Target="../slideLayouts/slideLayout159.xml"/><Relationship Id="rId4" Type="http://schemas.openxmlformats.org/officeDocument/2006/relationships/slideLayout" Target="../slideLayouts/slideLayout153.xml"/><Relationship Id="rId9" Type="http://schemas.openxmlformats.org/officeDocument/2006/relationships/slideLayout" Target="../slideLayouts/slideLayout158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8.xml"/><Relationship Id="rId3" Type="http://schemas.openxmlformats.org/officeDocument/2006/relationships/slideLayout" Target="../slideLayouts/slideLayout163.xml"/><Relationship Id="rId7" Type="http://schemas.openxmlformats.org/officeDocument/2006/relationships/slideLayout" Target="../slideLayouts/slideLayout167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62.xml"/><Relationship Id="rId1" Type="http://schemas.openxmlformats.org/officeDocument/2006/relationships/slideLayout" Target="../slideLayouts/slideLayout161.xml"/><Relationship Id="rId6" Type="http://schemas.openxmlformats.org/officeDocument/2006/relationships/slideLayout" Target="../slideLayouts/slideLayout166.xml"/><Relationship Id="rId11" Type="http://schemas.openxmlformats.org/officeDocument/2006/relationships/slideLayout" Target="../slideLayouts/slideLayout171.xml"/><Relationship Id="rId5" Type="http://schemas.openxmlformats.org/officeDocument/2006/relationships/slideLayout" Target="../slideLayouts/slideLayout165.xml"/><Relationship Id="rId10" Type="http://schemas.openxmlformats.org/officeDocument/2006/relationships/slideLayout" Target="../slideLayouts/slideLayout170.xml"/><Relationship Id="rId4" Type="http://schemas.openxmlformats.org/officeDocument/2006/relationships/slideLayout" Target="../slideLayouts/slideLayout164.xml"/><Relationship Id="rId9" Type="http://schemas.openxmlformats.org/officeDocument/2006/relationships/slideLayout" Target="../slideLayouts/slideLayout169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9.xml"/><Relationship Id="rId3" Type="http://schemas.openxmlformats.org/officeDocument/2006/relationships/slideLayout" Target="../slideLayouts/slideLayout174.xml"/><Relationship Id="rId7" Type="http://schemas.openxmlformats.org/officeDocument/2006/relationships/slideLayout" Target="../slideLayouts/slideLayout178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73.xml"/><Relationship Id="rId1" Type="http://schemas.openxmlformats.org/officeDocument/2006/relationships/slideLayout" Target="../slideLayouts/slideLayout172.xml"/><Relationship Id="rId6" Type="http://schemas.openxmlformats.org/officeDocument/2006/relationships/slideLayout" Target="../slideLayouts/slideLayout177.xml"/><Relationship Id="rId11" Type="http://schemas.openxmlformats.org/officeDocument/2006/relationships/slideLayout" Target="../slideLayouts/slideLayout182.xml"/><Relationship Id="rId5" Type="http://schemas.openxmlformats.org/officeDocument/2006/relationships/slideLayout" Target="../slideLayouts/slideLayout176.xml"/><Relationship Id="rId10" Type="http://schemas.openxmlformats.org/officeDocument/2006/relationships/slideLayout" Target="../slideLayouts/slideLayout181.xml"/><Relationship Id="rId4" Type="http://schemas.openxmlformats.org/officeDocument/2006/relationships/slideLayout" Target="../slideLayouts/slideLayout175.xml"/><Relationship Id="rId9" Type="http://schemas.openxmlformats.org/officeDocument/2006/relationships/slideLayout" Target="../slideLayouts/slideLayout180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0.xml"/><Relationship Id="rId3" Type="http://schemas.openxmlformats.org/officeDocument/2006/relationships/slideLayout" Target="../slideLayouts/slideLayout185.xml"/><Relationship Id="rId7" Type="http://schemas.openxmlformats.org/officeDocument/2006/relationships/slideLayout" Target="../slideLayouts/slideLayout189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84.xml"/><Relationship Id="rId1" Type="http://schemas.openxmlformats.org/officeDocument/2006/relationships/slideLayout" Target="../slideLayouts/slideLayout183.xml"/><Relationship Id="rId6" Type="http://schemas.openxmlformats.org/officeDocument/2006/relationships/slideLayout" Target="../slideLayouts/slideLayout188.xml"/><Relationship Id="rId11" Type="http://schemas.openxmlformats.org/officeDocument/2006/relationships/slideLayout" Target="../slideLayouts/slideLayout193.xml"/><Relationship Id="rId5" Type="http://schemas.openxmlformats.org/officeDocument/2006/relationships/slideLayout" Target="../slideLayouts/slideLayout187.xml"/><Relationship Id="rId10" Type="http://schemas.openxmlformats.org/officeDocument/2006/relationships/slideLayout" Target="../slideLayouts/slideLayout192.xml"/><Relationship Id="rId4" Type="http://schemas.openxmlformats.org/officeDocument/2006/relationships/slideLayout" Target="../slideLayouts/slideLayout186.xml"/><Relationship Id="rId9" Type="http://schemas.openxmlformats.org/officeDocument/2006/relationships/slideLayout" Target="../slideLayouts/slideLayout191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1.xml"/><Relationship Id="rId13" Type="http://schemas.openxmlformats.org/officeDocument/2006/relationships/slideLayout" Target="../slideLayouts/slideLayout206.xml"/><Relationship Id="rId18" Type="http://schemas.openxmlformats.org/officeDocument/2006/relationships/slideLayout" Target="../slideLayouts/slideLayout211.xml"/><Relationship Id="rId3" Type="http://schemas.openxmlformats.org/officeDocument/2006/relationships/slideLayout" Target="../slideLayouts/slideLayout196.xml"/><Relationship Id="rId7" Type="http://schemas.openxmlformats.org/officeDocument/2006/relationships/slideLayout" Target="../slideLayouts/slideLayout200.xml"/><Relationship Id="rId12" Type="http://schemas.openxmlformats.org/officeDocument/2006/relationships/slideLayout" Target="../slideLayouts/slideLayout205.xml"/><Relationship Id="rId17" Type="http://schemas.openxmlformats.org/officeDocument/2006/relationships/slideLayout" Target="../slideLayouts/slideLayout210.xml"/><Relationship Id="rId2" Type="http://schemas.openxmlformats.org/officeDocument/2006/relationships/slideLayout" Target="../slideLayouts/slideLayout195.xml"/><Relationship Id="rId16" Type="http://schemas.openxmlformats.org/officeDocument/2006/relationships/slideLayout" Target="../slideLayouts/slideLayout209.xml"/><Relationship Id="rId1" Type="http://schemas.openxmlformats.org/officeDocument/2006/relationships/slideLayout" Target="../slideLayouts/slideLayout194.xml"/><Relationship Id="rId6" Type="http://schemas.openxmlformats.org/officeDocument/2006/relationships/slideLayout" Target="../slideLayouts/slideLayout199.xml"/><Relationship Id="rId11" Type="http://schemas.openxmlformats.org/officeDocument/2006/relationships/slideLayout" Target="../slideLayouts/slideLayout204.xml"/><Relationship Id="rId5" Type="http://schemas.openxmlformats.org/officeDocument/2006/relationships/slideLayout" Target="../slideLayouts/slideLayout198.xml"/><Relationship Id="rId15" Type="http://schemas.openxmlformats.org/officeDocument/2006/relationships/slideLayout" Target="../slideLayouts/slideLayout208.xml"/><Relationship Id="rId10" Type="http://schemas.openxmlformats.org/officeDocument/2006/relationships/slideLayout" Target="../slideLayouts/slideLayout203.xml"/><Relationship Id="rId19" Type="http://schemas.openxmlformats.org/officeDocument/2006/relationships/theme" Target="../theme/theme18.xml"/><Relationship Id="rId4" Type="http://schemas.openxmlformats.org/officeDocument/2006/relationships/slideLayout" Target="../slideLayouts/slideLayout197.xml"/><Relationship Id="rId9" Type="http://schemas.openxmlformats.org/officeDocument/2006/relationships/slideLayout" Target="../slideLayouts/slideLayout202.xml"/><Relationship Id="rId14" Type="http://schemas.openxmlformats.org/officeDocument/2006/relationships/slideLayout" Target="../slideLayouts/slideLayout207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9.xml"/><Relationship Id="rId13" Type="http://schemas.openxmlformats.org/officeDocument/2006/relationships/slideLayout" Target="../slideLayouts/slideLayout224.xml"/><Relationship Id="rId18" Type="http://schemas.openxmlformats.org/officeDocument/2006/relationships/slideLayout" Target="../slideLayouts/slideLayout229.xml"/><Relationship Id="rId3" Type="http://schemas.openxmlformats.org/officeDocument/2006/relationships/slideLayout" Target="../slideLayouts/slideLayout214.xml"/><Relationship Id="rId7" Type="http://schemas.openxmlformats.org/officeDocument/2006/relationships/slideLayout" Target="../slideLayouts/slideLayout218.xml"/><Relationship Id="rId12" Type="http://schemas.openxmlformats.org/officeDocument/2006/relationships/slideLayout" Target="../slideLayouts/slideLayout223.xml"/><Relationship Id="rId17" Type="http://schemas.openxmlformats.org/officeDocument/2006/relationships/slideLayout" Target="../slideLayouts/slideLayout228.xml"/><Relationship Id="rId2" Type="http://schemas.openxmlformats.org/officeDocument/2006/relationships/slideLayout" Target="../slideLayouts/slideLayout213.xml"/><Relationship Id="rId16" Type="http://schemas.openxmlformats.org/officeDocument/2006/relationships/slideLayout" Target="../slideLayouts/slideLayout227.xml"/><Relationship Id="rId1" Type="http://schemas.openxmlformats.org/officeDocument/2006/relationships/slideLayout" Target="../slideLayouts/slideLayout212.xml"/><Relationship Id="rId6" Type="http://schemas.openxmlformats.org/officeDocument/2006/relationships/slideLayout" Target="../slideLayouts/slideLayout217.xml"/><Relationship Id="rId11" Type="http://schemas.openxmlformats.org/officeDocument/2006/relationships/slideLayout" Target="../slideLayouts/slideLayout222.xml"/><Relationship Id="rId5" Type="http://schemas.openxmlformats.org/officeDocument/2006/relationships/slideLayout" Target="../slideLayouts/slideLayout216.xml"/><Relationship Id="rId15" Type="http://schemas.openxmlformats.org/officeDocument/2006/relationships/slideLayout" Target="../slideLayouts/slideLayout226.xml"/><Relationship Id="rId10" Type="http://schemas.openxmlformats.org/officeDocument/2006/relationships/slideLayout" Target="../slideLayouts/slideLayout221.xml"/><Relationship Id="rId19" Type="http://schemas.openxmlformats.org/officeDocument/2006/relationships/theme" Target="../theme/theme19.xml"/><Relationship Id="rId4" Type="http://schemas.openxmlformats.org/officeDocument/2006/relationships/slideLayout" Target="../slideLayouts/slideLayout215.xml"/><Relationship Id="rId9" Type="http://schemas.openxmlformats.org/officeDocument/2006/relationships/slideLayout" Target="../slideLayouts/slideLayout220.xml"/><Relationship Id="rId14" Type="http://schemas.openxmlformats.org/officeDocument/2006/relationships/slideLayout" Target="../slideLayouts/slideLayout225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7.xml"/><Relationship Id="rId13" Type="http://schemas.openxmlformats.org/officeDocument/2006/relationships/slideLayout" Target="../slideLayouts/slideLayout242.xml"/><Relationship Id="rId18" Type="http://schemas.openxmlformats.org/officeDocument/2006/relationships/slideLayout" Target="../slideLayouts/slideLayout247.xml"/><Relationship Id="rId3" Type="http://schemas.openxmlformats.org/officeDocument/2006/relationships/slideLayout" Target="../slideLayouts/slideLayout232.xml"/><Relationship Id="rId7" Type="http://schemas.openxmlformats.org/officeDocument/2006/relationships/slideLayout" Target="../slideLayouts/slideLayout236.xml"/><Relationship Id="rId12" Type="http://schemas.openxmlformats.org/officeDocument/2006/relationships/slideLayout" Target="../slideLayouts/slideLayout241.xml"/><Relationship Id="rId17" Type="http://schemas.openxmlformats.org/officeDocument/2006/relationships/slideLayout" Target="../slideLayouts/slideLayout246.xml"/><Relationship Id="rId2" Type="http://schemas.openxmlformats.org/officeDocument/2006/relationships/slideLayout" Target="../slideLayouts/slideLayout231.xml"/><Relationship Id="rId16" Type="http://schemas.openxmlformats.org/officeDocument/2006/relationships/slideLayout" Target="../slideLayouts/slideLayout245.xml"/><Relationship Id="rId1" Type="http://schemas.openxmlformats.org/officeDocument/2006/relationships/slideLayout" Target="../slideLayouts/slideLayout230.xml"/><Relationship Id="rId6" Type="http://schemas.openxmlformats.org/officeDocument/2006/relationships/slideLayout" Target="../slideLayouts/slideLayout235.xml"/><Relationship Id="rId11" Type="http://schemas.openxmlformats.org/officeDocument/2006/relationships/slideLayout" Target="../slideLayouts/slideLayout240.xml"/><Relationship Id="rId5" Type="http://schemas.openxmlformats.org/officeDocument/2006/relationships/slideLayout" Target="../slideLayouts/slideLayout234.xml"/><Relationship Id="rId15" Type="http://schemas.openxmlformats.org/officeDocument/2006/relationships/slideLayout" Target="../slideLayouts/slideLayout244.xml"/><Relationship Id="rId10" Type="http://schemas.openxmlformats.org/officeDocument/2006/relationships/slideLayout" Target="../slideLayouts/slideLayout239.xml"/><Relationship Id="rId19" Type="http://schemas.openxmlformats.org/officeDocument/2006/relationships/theme" Target="../theme/theme20.xml"/><Relationship Id="rId4" Type="http://schemas.openxmlformats.org/officeDocument/2006/relationships/slideLayout" Target="../slideLayouts/slideLayout233.xml"/><Relationship Id="rId9" Type="http://schemas.openxmlformats.org/officeDocument/2006/relationships/slideLayout" Target="../slideLayouts/slideLayout238.xml"/><Relationship Id="rId14" Type="http://schemas.openxmlformats.org/officeDocument/2006/relationships/slideLayout" Target="../slideLayouts/slideLayout243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5.xml"/><Relationship Id="rId13" Type="http://schemas.openxmlformats.org/officeDocument/2006/relationships/slideLayout" Target="../slideLayouts/slideLayout260.xml"/><Relationship Id="rId18" Type="http://schemas.openxmlformats.org/officeDocument/2006/relationships/slideLayout" Target="../slideLayouts/slideLayout265.xml"/><Relationship Id="rId3" Type="http://schemas.openxmlformats.org/officeDocument/2006/relationships/slideLayout" Target="../slideLayouts/slideLayout250.xml"/><Relationship Id="rId7" Type="http://schemas.openxmlformats.org/officeDocument/2006/relationships/slideLayout" Target="../slideLayouts/slideLayout254.xml"/><Relationship Id="rId12" Type="http://schemas.openxmlformats.org/officeDocument/2006/relationships/slideLayout" Target="../slideLayouts/slideLayout259.xml"/><Relationship Id="rId17" Type="http://schemas.openxmlformats.org/officeDocument/2006/relationships/slideLayout" Target="../slideLayouts/slideLayout264.xml"/><Relationship Id="rId2" Type="http://schemas.openxmlformats.org/officeDocument/2006/relationships/slideLayout" Target="../slideLayouts/slideLayout249.xml"/><Relationship Id="rId16" Type="http://schemas.openxmlformats.org/officeDocument/2006/relationships/slideLayout" Target="../slideLayouts/slideLayout263.xml"/><Relationship Id="rId1" Type="http://schemas.openxmlformats.org/officeDocument/2006/relationships/slideLayout" Target="../slideLayouts/slideLayout248.xml"/><Relationship Id="rId6" Type="http://schemas.openxmlformats.org/officeDocument/2006/relationships/slideLayout" Target="../slideLayouts/slideLayout253.xml"/><Relationship Id="rId11" Type="http://schemas.openxmlformats.org/officeDocument/2006/relationships/slideLayout" Target="../slideLayouts/slideLayout258.xml"/><Relationship Id="rId5" Type="http://schemas.openxmlformats.org/officeDocument/2006/relationships/slideLayout" Target="../slideLayouts/slideLayout252.xml"/><Relationship Id="rId15" Type="http://schemas.openxmlformats.org/officeDocument/2006/relationships/slideLayout" Target="../slideLayouts/slideLayout262.xml"/><Relationship Id="rId10" Type="http://schemas.openxmlformats.org/officeDocument/2006/relationships/slideLayout" Target="../slideLayouts/slideLayout257.xml"/><Relationship Id="rId19" Type="http://schemas.openxmlformats.org/officeDocument/2006/relationships/theme" Target="../theme/theme21.xml"/><Relationship Id="rId4" Type="http://schemas.openxmlformats.org/officeDocument/2006/relationships/slideLayout" Target="../slideLayouts/slideLayout251.xml"/><Relationship Id="rId9" Type="http://schemas.openxmlformats.org/officeDocument/2006/relationships/slideLayout" Target="../slideLayouts/slideLayout256.xml"/><Relationship Id="rId14" Type="http://schemas.openxmlformats.org/officeDocument/2006/relationships/slideLayout" Target="../slideLayouts/slideLayout261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3.xml"/><Relationship Id="rId13" Type="http://schemas.openxmlformats.org/officeDocument/2006/relationships/slideLayout" Target="../slideLayouts/slideLayout278.xml"/><Relationship Id="rId18" Type="http://schemas.openxmlformats.org/officeDocument/2006/relationships/slideLayout" Target="../slideLayouts/slideLayout283.xml"/><Relationship Id="rId3" Type="http://schemas.openxmlformats.org/officeDocument/2006/relationships/slideLayout" Target="../slideLayouts/slideLayout268.xml"/><Relationship Id="rId7" Type="http://schemas.openxmlformats.org/officeDocument/2006/relationships/slideLayout" Target="../slideLayouts/slideLayout272.xml"/><Relationship Id="rId12" Type="http://schemas.openxmlformats.org/officeDocument/2006/relationships/slideLayout" Target="../slideLayouts/slideLayout277.xml"/><Relationship Id="rId17" Type="http://schemas.openxmlformats.org/officeDocument/2006/relationships/slideLayout" Target="../slideLayouts/slideLayout282.xml"/><Relationship Id="rId2" Type="http://schemas.openxmlformats.org/officeDocument/2006/relationships/slideLayout" Target="../slideLayouts/slideLayout267.xml"/><Relationship Id="rId16" Type="http://schemas.openxmlformats.org/officeDocument/2006/relationships/slideLayout" Target="../slideLayouts/slideLayout281.xml"/><Relationship Id="rId1" Type="http://schemas.openxmlformats.org/officeDocument/2006/relationships/slideLayout" Target="../slideLayouts/slideLayout266.xml"/><Relationship Id="rId6" Type="http://schemas.openxmlformats.org/officeDocument/2006/relationships/slideLayout" Target="../slideLayouts/slideLayout271.xml"/><Relationship Id="rId11" Type="http://schemas.openxmlformats.org/officeDocument/2006/relationships/slideLayout" Target="../slideLayouts/slideLayout276.xml"/><Relationship Id="rId5" Type="http://schemas.openxmlformats.org/officeDocument/2006/relationships/slideLayout" Target="../slideLayouts/slideLayout270.xml"/><Relationship Id="rId15" Type="http://schemas.openxmlformats.org/officeDocument/2006/relationships/slideLayout" Target="../slideLayouts/slideLayout280.xml"/><Relationship Id="rId10" Type="http://schemas.openxmlformats.org/officeDocument/2006/relationships/slideLayout" Target="../slideLayouts/slideLayout275.xml"/><Relationship Id="rId19" Type="http://schemas.openxmlformats.org/officeDocument/2006/relationships/theme" Target="../theme/theme22.xml"/><Relationship Id="rId4" Type="http://schemas.openxmlformats.org/officeDocument/2006/relationships/slideLayout" Target="../slideLayouts/slideLayout269.xml"/><Relationship Id="rId9" Type="http://schemas.openxmlformats.org/officeDocument/2006/relationships/slideLayout" Target="../slideLayouts/slideLayout274.xml"/><Relationship Id="rId14" Type="http://schemas.openxmlformats.org/officeDocument/2006/relationships/slideLayout" Target="../slideLayouts/slideLayout279.xml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1.xml"/><Relationship Id="rId3" Type="http://schemas.openxmlformats.org/officeDocument/2006/relationships/slideLayout" Target="../slideLayouts/slideLayout286.xml"/><Relationship Id="rId7" Type="http://schemas.openxmlformats.org/officeDocument/2006/relationships/slideLayout" Target="../slideLayouts/slideLayout290.xml"/><Relationship Id="rId12" Type="http://schemas.openxmlformats.org/officeDocument/2006/relationships/theme" Target="../theme/theme23.xml"/><Relationship Id="rId2" Type="http://schemas.openxmlformats.org/officeDocument/2006/relationships/slideLayout" Target="../slideLayouts/slideLayout285.xml"/><Relationship Id="rId1" Type="http://schemas.openxmlformats.org/officeDocument/2006/relationships/slideLayout" Target="../slideLayouts/slideLayout284.xml"/><Relationship Id="rId6" Type="http://schemas.openxmlformats.org/officeDocument/2006/relationships/slideLayout" Target="../slideLayouts/slideLayout289.xml"/><Relationship Id="rId11" Type="http://schemas.openxmlformats.org/officeDocument/2006/relationships/slideLayout" Target="../slideLayouts/slideLayout294.xml"/><Relationship Id="rId5" Type="http://schemas.openxmlformats.org/officeDocument/2006/relationships/slideLayout" Target="../slideLayouts/slideLayout288.xml"/><Relationship Id="rId10" Type="http://schemas.openxmlformats.org/officeDocument/2006/relationships/slideLayout" Target="../slideLayouts/slideLayout293.xml"/><Relationship Id="rId4" Type="http://schemas.openxmlformats.org/officeDocument/2006/relationships/slideLayout" Target="../slideLayouts/slideLayout287.xml"/><Relationship Id="rId9" Type="http://schemas.openxmlformats.org/officeDocument/2006/relationships/slideLayout" Target="../slideLayouts/slideLayout29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9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slideLayout" Target="../slideLayouts/slideLayout5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5" Type="http://schemas.openxmlformats.org/officeDocument/2006/relationships/image" Target="../media/image2.wmf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Relationship Id="rId14" Type="http://schemas.openxmlformats.org/officeDocument/2006/relationships/oleObject" Target="../embeddings/oleObject1.bin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5" Type="http://schemas.openxmlformats.org/officeDocument/2006/relationships/image" Target="../media/image2.wmf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Relationship Id="rId14" Type="http://schemas.openxmlformats.org/officeDocument/2006/relationships/oleObject" Target="../embeddings/oleObject2.bin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5" Type="http://schemas.openxmlformats.org/officeDocument/2006/relationships/image" Target="../media/image2.wmf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Relationship Id="rId14" Type="http://schemas.openxmlformats.org/officeDocument/2006/relationships/oleObject" Target="../embeddings/oleObject3.bin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86.xml"/><Relationship Id="rId7" Type="http://schemas.openxmlformats.org/officeDocument/2006/relationships/slideLayout" Target="../slideLayouts/slideLayout90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5.xml"/><Relationship Id="rId1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9.xml"/><Relationship Id="rId11" Type="http://schemas.openxmlformats.org/officeDocument/2006/relationships/slideLayout" Target="../slideLayouts/slideLayout94.xml"/><Relationship Id="rId5" Type="http://schemas.openxmlformats.org/officeDocument/2006/relationships/slideLayout" Target="../slideLayouts/slideLayout88.xml"/><Relationship Id="rId15" Type="http://schemas.openxmlformats.org/officeDocument/2006/relationships/image" Target="../media/image2.wmf"/><Relationship Id="rId10" Type="http://schemas.openxmlformats.org/officeDocument/2006/relationships/slideLayout" Target="../slideLayouts/slideLayout93.xml"/><Relationship Id="rId4" Type="http://schemas.openxmlformats.org/officeDocument/2006/relationships/slideLayout" Target="../slideLayouts/slideLayout87.xml"/><Relationship Id="rId9" Type="http://schemas.openxmlformats.org/officeDocument/2006/relationships/slideLayout" Target="../slideLayouts/slideLayout92.xml"/><Relationship Id="rId14" Type="http://schemas.openxmlformats.org/officeDocument/2006/relationships/oleObject" Target="../embeddings/oleObject4.bin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2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97.xml"/><Relationship Id="rId7" Type="http://schemas.openxmlformats.org/officeDocument/2006/relationships/slideLayout" Target="../slideLayouts/slideLayout101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6.xml"/><Relationship Id="rId1" Type="http://schemas.openxmlformats.org/officeDocument/2006/relationships/slideLayout" Target="../slideLayouts/slideLayout95.xml"/><Relationship Id="rId6" Type="http://schemas.openxmlformats.org/officeDocument/2006/relationships/slideLayout" Target="../slideLayouts/slideLayout100.xml"/><Relationship Id="rId11" Type="http://schemas.openxmlformats.org/officeDocument/2006/relationships/slideLayout" Target="../slideLayouts/slideLayout105.xml"/><Relationship Id="rId5" Type="http://schemas.openxmlformats.org/officeDocument/2006/relationships/slideLayout" Target="../slideLayouts/slideLayout99.xml"/><Relationship Id="rId15" Type="http://schemas.openxmlformats.org/officeDocument/2006/relationships/image" Target="../media/image2.wmf"/><Relationship Id="rId10" Type="http://schemas.openxmlformats.org/officeDocument/2006/relationships/slideLayout" Target="../slideLayouts/slideLayout104.xml"/><Relationship Id="rId4" Type="http://schemas.openxmlformats.org/officeDocument/2006/relationships/slideLayout" Target="../slideLayouts/slideLayout98.xml"/><Relationship Id="rId9" Type="http://schemas.openxmlformats.org/officeDocument/2006/relationships/slideLayout" Target="../slideLayouts/slideLayout103.xml"/><Relationship Id="rId14" Type="http://schemas.openxmlformats.org/officeDocument/2006/relationships/oleObject" Target="../embeddings/oleObject5.bin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53"/>
            <a:ext cx="8229600" cy="1143000"/>
          </a:xfrm>
          <a:prstGeom prst="rect">
            <a:avLst/>
          </a:prstGeom>
        </p:spPr>
        <p:txBody>
          <a:bodyPr vert="horz" lIns="91305" tIns="45645" rIns="91305" bIns="45645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15"/>
            <a:ext cx="8229600" cy="4525963"/>
          </a:xfrm>
          <a:prstGeom prst="rect">
            <a:avLst/>
          </a:prstGeom>
        </p:spPr>
        <p:txBody>
          <a:bodyPr vert="horz" lIns="91305" tIns="45645" rIns="91305" bIns="45645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15" y="6356365"/>
            <a:ext cx="2133600" cy="365125"/>
          </a:xfrm>
          <a:prstGeom prst="rect">
            <a:avLst/>
          </a:prstGeom>
        </p:spPr>
        <p:txBody>
          <a:bodyPr vert="horz" lIns="91305" tIns="45645" rIns="91305" bIns="45645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Fall 2016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65"/>
            <a:ext cx="2895600" cy="365125"/>
          </a:xfrm>
          <a:prstGeom prst="rect">
            <a:avLst/>
          </a:prstGeom>
        </p:spPr>
        <p:txBody>
          <a:bodyPr vert="horz" lIns="91305" tIns="45645" rIns="91305" bIns="45645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CVEN 5333 – Physical Hydrology; Gooseff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65"/>
            <a:ext cx="2133600" cy="365125"/>
          </a:xfrm>
          <a:prstGeom prst="rect">
            <a:avLst/>
          </a:prstGeom>
        </p:spPr>
        <p:txBody>
          <a:bodyPr vert="horz" lIns="91305" tIns="45645" rIns="91305" bIns="45645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EBCBE4-4F24-4B87-AE38-8530304236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0401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2996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373" indent="-342373" algn="l" defTabSz="912996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1810" indent="-285311" algn="l" defTabSz="912996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246" indent="-228248" algn="l" defTabSz="912996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7743" indent="-228248" algn="l" defTabSz="912996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4244" indent="-228248" algn="l" defTabSz="912996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0740" indent="-228248" algn="l" defTabSz="91299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7239" indent="-228248" algn="l" defTabSz="91299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3737" indent="-228248" algn="l" defTabSz="91299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0235" indent="-228248" algn="l" defTabSz="91299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29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498" algn="l" defTabSz="9129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996" algn="l" defTabSz="9129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494" algn="l" defTabSz="9129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994" algn="l" defTabSz="9129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492" algn="l" defTabSz="9129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989" algn="l" defTabSz="9129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5488" algn="l" defTabSz="9129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1986" algn="l" defTabSz="9129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1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305" tIns="45645" rIns="91305" bIns="4564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1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305" tIns="45645" rIns="91305" bIns="4564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aphicFrame>
        <p:nvGraphicFramePr>
          <p:cNvPr id="1043" name="Object 19"/>
          <p:cNvGraphicFramePr>
            <a:graphicFrameLocks noChangeAspect="1"/>
          </p:cNvGraphicFramePr>
          <p:nvPr/>
        </p:nvGraphicFramePr>
        <p:xfrm>
          <a:off x="228614" y="6154738"/>
          <a:ext cx="1143001" cy="525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FreeHand.Doc" r:id="rId14" imgW="1601280" imgH="737280" progId="FreeHand.Doc.8">
                  <p:embed/>
                </p:oleObj>
              </mc:Choice>
              <mc:Fallback>
                <p:oleObj name="FreeHand.Doc" r:id="rId14" imgW="1601280" imgH="737280" progId="FreeHand.Doc.8">
                  <p:embed/>
                  <p:pic>
                    <p:nvPicPr>
                      <p:cNvPr id="1043" name="Object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14" y="6154738"/>
                        <a:ext cx="1143001" cy="5254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45" name="Text Box 21"/>
          <p:cNvSpPr txBox="1">
            <a:spLocks noChangeArrowheads="1"/>
          </p:cNvSpPr>
          <p:nvPr/>
        </p:nvSpPr>
        <p:spPr bwMode="auto">
          <a:xfrm>
            <a:off x="8077200" y="6400814"/>
            <a:ext cx="762511" cy="30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05" tIns="45645" rIns="91305" bIns="45645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COMET</a:t>
            </a:r>
            <a:endParaRPr lang="en-US" sz="140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9559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0" r:id="rId1"/>
    <p:sldLayoutId id="2147483791" r:id="rId2"/>
    <p:sldLayoutId id="2147483792" r:id="rId3"/>
    <p:sldLayoutId id="2147483793" r:id="rId4"/>
    <p:sldLayoutId id="2147483794" r:id="rId5"/>
    <p:sldLayoutId id="2147483795" r:id="rId6"/>
    <p:sldLayoutId id="2147483796" r:id="rId7"/>
    <p:sldLayoutId id="2147483797" r:id="rId8"/>
    <p:sldLayoutId id="2147483798" r:id="rId9"/>
    <p:sldLayoutId id="2147483799" r:id="rId10"/>
    <p:sldLayoutId id="2147483800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000066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000066"/>
          </a:solidFill>
          <a:latin typeface="Tahom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000066"/>
          </a:solidFill>
          <a:latin typeface="Tahom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000066"/>
          </a:solidFill>
          <a:latin typeface="Tahom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000066"/>
          </a:solidFill>
          <a:latin typeface="Tahoma" pitchFamily="34" charset="0"/>
        </a:defRPr>
      </a:lvl5pPr>
      <a:lvl6pPr marL="456498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000066"/>
          </a:solidFill>
          <a:latin typeface="Tahoma" pitchFamily="34" charset="0"/>
        </a:defRPr>
      </a:lvl6pPr>
      <a:lvl7pPr marL="912996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000066"/>
          </a:solidFill>
          <a:latin typeface="Tahoma" pitchFamily="34" charset="0"/>
        </a:defRPr>
      </a:lvl7pPr>
      <a:lvl8pPr marL="1369494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000066"/>
          </a:solidFill>
          <a:latin typeface="Tahoma" pitchFamily="34" charset="0"/>
        </a:defRPr>
      </a:lvl8pPr>
      <a:lvl9pPr marL="1825994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000066"/>
          </a:solidFill>
          <a:latin typeface="Tahoma" pitchFamily="34" charset="0"/>
        </a:defRPr>
      </a:lvl9pPr>
    </p:titleStyle>
    <p:bodyStyle>
      <a:lvl1pPr marL="342373" indent="-342373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rgbClr val="0000CC"/>
          </a:solidFill>
          <a:latin typeface="+mn-lt"/>
          <a:ea typeface="+mn-ea"/>
          <a:cs typeface="+mn-cs"/>
        </a:defRPr>
      </a:lvl1pPr>
      <a:lvl2pPr marL="741810" indent="-285311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rgbClr val="0000CC"/>
          </a:solidFill>
          <a:latin typeface="+mn-lt"/>
        </a:defRPr>
      </a:lvl2pPr>
      <a:lvl3pPr marL="1141246" indent="-228248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0000CC"/>
          </a:solidFill>
          <a:latin typeface="+mn-lt"/>
        </a:defRPr>
      </a:lvl3pPr>
      <a:lvl4pPr marL="1597743" indent="-228248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0000CC"/>
          </a:solidFill>
          <a:latin typeface="+mn-lt"/>
        </a:defRPr>
      </a:lvl4pPr>
      <a:lvl5pPr marL="2054244" indent="-228248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0000CC"/>
          </a:solidFill>
          <a:latin typeface="+mn-lt"/>
        </a:defRPr>
      </a:lvl5pPr>
      <a:lvl6pPr marL="2510740" indent="-228248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0000CC"/>
          </a:solidFill>
          <a:latin typeface="+mn-lt"/>
        </a:defRPr>
      </a:lvl6pPr>
      <a:lvl7pPr marL="2967239" indent="-228248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0000CC"/>
          </a:solidFill>
          <a:latin typeface="+mn-lt"/>
        </a:defRPr>
      </a:lvl7pPr>
      <a:lvl8pPr marL="3423737" indent="-228248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0000CC"/>
          </a:solidFill>
          <a:latin typeface="+mn-lt"/>
        </a:defRPr>
      </a:lvl8pPr>
      <a:lvl9pPr marL="3880235" indent="-228248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0000CC"/>
          </a:solidFill>
          <a:latin typeface="+mn-lt"/>
        </a:defRPr>
      </a:lvl9pPr>
    </p:bodyStyle>
    <p:otherStyle>
      <a:defPPr>
        <a:defRPr lang="en-US"/>
      </a:defPPr>
      <a:lvl1pPr marL="0" algn="l" defTabSz="9129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498" algn="l" defTabSz="9129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996" algn="l" defTabSz="9129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494" algn="l" defTabSz="9129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994" algn="l" defTabSz="9129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492" algn="l" defTabSz="9129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989" algn="l" defTabSz="9129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5488" algn="l" defTabSz="9129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1986" algn="l" defTabSz="9129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1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305" tIns="45645" rIns="91305" bIns="4564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1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305" tIns="45645" rIns="91305" bIns="4564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aphicFrame>
        <p:nvGraphicFramePr>
          <p:cNvPr id="1043" name="Object 19"/>
          <p:cNvGraphicFramePr>
            <a:graphicFrameLocks noChangeAspect="1"/>
          </p:cNvGraphicFramePr>
          <p:nvPr/>
        </p:nvGraphicFramePr>
        <p:xfrm>
          <a:off x="228614" y="6154738"/>
          <a:ext cx="1143001" cy="525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FreeHand.Doc" r:id="rId14" imgW="1601280" imgH="737280" progId="FreeHand.Doc.8">
                  <p:embed/>
                </p:oleObj>
              </mc:Choice>
              <mc:Fallback>
                <p:oleObj name="FreeHand.Doc" r:id="rId14" imgW="1601280" imgH="737280" progId="FreeHand.Doc.8">
                  <p:embed/>
                  <p:pic>
                    <p:nvPicPr>
                      <p:cNvPr id="1043" name="Object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14" y="6154738"/>
                        <a:ext cx="1143001" cy="5254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45" name="Text Box 21"/>
          <p:cNvSpPr txBox="1">
            <a:spLocks noChangeArrowheads="1"/>
          </p:cNvSpPr>
          <p:nvPr/>
        </p:nvSpPr>
        <p:spPr bwMode="auto">
          <a:xfrm>
            <a:off x="8077200" y="6400814"/>
            <a:ext cx="762511" cy="30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05" tIns="45645" rIns="91305" bIns="45645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COMET</a:t>
            </a:r>
            <a:endParaRPr lang="en-US" sz="140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02696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2" r:id="rId1"/>
    <p:sldLayoutId id="2147483803" r:id="rId2"/>
    <p:sldLayoutId id="2147483804" r:id="rId3"/>
    <p:sldLayoutId id="2147483805" r:id="rId4"/>
    <p:sldLayoutId id="2147483806" r:id="rId5"/>
    <p:sldLayoutId id="2147483807" r:id="rId6"/>
    <p:sldLayoutId id="2147483808" r:id="rId7"/>
    <p:sldLayoutId id="2147483809" r:id="rId8"/>
    <p:sldLayoutId id="2147483810" r:id="rId9"/>
    <p:sldLayoutId id="2147483811" r:id="rId10"/>
    <p:sldLayoutId id="2147483812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000066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000066"/>
          </a:solidFill>
          <a:latin typeface="Tahom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000066"/>
          </a:solidFill>
          <a:latin typeface="Tahom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000066"/>
          </a:solidFill>
          <a:latin typeface="Tahom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000066"/>
          </a:solidFill>
          <a:latin typeface="Tahoma" pitchFamily="34" charset="0"/>
        </a:defRPr>
      </a:lvl5pPr>
      <a:lvl6pPr marL="456498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000066"/>
          </a:solidFill>
          <a:latin typeface="Tahoma" pitchFamily="34" charset="0"/>
        </a:defRPr>
      </a:lvl6pPr>
      <a:lvl7pPr marL="912996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000066"/>
          </a:solidFill>
          <a:latin typeface="Tahoma" pitchFamily="34" charset="0"/>
        </a:defRPr>
      </a:lvl7pPr>
      <a:lvl8pPr marL="1369494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000066"/>
          </a:solidFill>
          <a:latin typeface="Tahoma" pitchFamily="34" charset="0"/>
        </a:defRPr>
      </a:lvl8pPr>
      <a:lvl9pPr marL="1825994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000066"/>
          </a:solidFill>
          <a:latin typeface="Tahoma" pitchFamily="34" charset="0"/>
        </a:defRPr>
      </a:lvl9pPr>
    </p:titleStyle>
    <p:bodyStyle>
      <a:lvl1pPr marL="342373" indent="-342373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rgbClr val="0000CC"/>
          </a:solidFill>
          <a:latin typeface="+mn-lt"/>
          <a:ea typeface="+mn-ea"/>
          <a:cs typeface="+mn-cs"/>
        </a:defRPr>
      </a:lvl1pPr>
      <a:lvl2pPr marL="741810" indent="-285311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rgbClr val="0000CC"/>
          </a:solidFill>
          <a:latin typeface="+mn-lt"/>
        </a:defRPr>
      </a:lvl2pPr>
      <a:lvl3pPr marL="1141246" indent="-228248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0000CC"/>
          </a:solidFill>
          <a:latin typeface="+mn-lt"/>
        </a:defRPr>
      </a:lvl3pPr>
      <a:lvl4pPr marL="1597743" indent="-228248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0000CC"/>
          </a:solidFill>
          <a:latin typeface="+mn-lt"/>
        </a:defRPr>
      </a:lvl4pPr>
      <a:lvl5pPr marL="2054244" indent="-228248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0000CC"/>
          </a:solidFill>
          <a:latin typeface="+mn-lt"/>
        </a:defRPr>
      </a:lvl5pPr>
      <a:lvl6pPr marL="2510740" indent="-228248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0000CC"/>
          </a:solidFill>
          <a:latin typeface="+mn-lt"/>
        </a:defRPr>
      </a:lvl6pPr>
      <a:lvl7pPr marL="2967239" indent="-228248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0000CC"/>
          </a:solidFill>
          <a:latin typeface="+mn-lt"/>
        </a:defRPr>
      </a:lvl7pPr>
      <a:lvl8pPr marL="3423737" indent="-228248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0000CC"/>
          </a:solidFill>
          <a:latin typeface="+mn-lt"/>
        </a:defRPr>
      </a:lvl8pPr>
      <a:lvl9pPr marL="3880235" indent="-228248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0000CC"/>
          </a:solidFill>
          <a:latin typeface="+mn-lt"/>
        </a:defRPr>
      </a:lvl9pPr>
    </p:bodyStyle>
    <p:otherStyle>
      <a:defPPr>
        <a:defRPr lang="en-US"/>
      </a:defPPr>
      <a:lvl1pPr marL="0" algn="l" defTabSz="9129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498" algn="l" defTabSz="9129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996" algn="l" defTabSz="9129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494" algn="l" defTabSz="9129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994" algn="l" defTabSz="9129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492" algn="l" defTabSz="9129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989" algn="l" defTabSz="9129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5488" algn="l" defTabSz="9129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1986" algn="l" defTabSz="9129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836" y="275162"/>
            <a:ext cx="8228328" cy="11419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296" tIns="45640" rIns="91296" bIns="4564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116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836" y="1600003"/>
            <a:ext cx="8228328" cy="45264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296" tIns="45640" rIns="91296" bIns="4564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16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836" y="6245693"/>
            <a:ext cx="2133388" cy="475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296" tIns="45640" rIns="91296" bIns="45640" numCol="1" anchor="t" anchorCtr="0" compatLnSpc="1">
            <a:prstTxWarp prst="textNoShape">
              <a:avLst/>
            </a:prstTxWarp>
          </a:bodyPr>
          <a:lstStyle>
            <a:lvl1pPr defTabSz="912873" eaLnBrk="1" hangingPunct="1">
              <a:lnSpc>
                <a:spcPct val="100000"/>
              </a:lnSpc>
              <a:defRPr sz="1400" b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FFFFFF"/>
                </a:solidFill>
              </a:rPr>
              <a:t>Fall 2016</a:t>
            </a:r>
          </a:p>
        </p:txBody>
      </p:sp>
      <p:sp>
        <p:nvSpPr>
          <p:cNvPr id="1116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3777" y="6245693"/>
            <a:ext cx="2896448" cy="475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296" tIns="45640" rIns="91296" bIns="45640" numCol="1" anchor="t" anchorCtr="0" compatLnSpc="1">
            <a:prstTxWarp prst="textNoShape">
              <a:avLst/>
            </a:prstTxWarp>
          </a:bodyPr>
          <a:lstStyle>
            <a:lvl1pPr algn="ctr" defTabSz="912873" eaLnBrk="1" hangingPunct="1">
              <a:lnSpc>
                <a:spcPct val="100000"/>
              </a:lnSpc>
              <a:defRPr sz="1400" b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FFFFFF"/>
                </a:solidFill>
              </a:rPr>
              <a:t>CVEN 5333 – Physical Hydrology; Gooseff</a:t>
            </a:r>
          </a:p>
        </p:txBody>
      </p:sp>
      <p:sp>
        <p:nvSpPr>
          <p:cNvPr id="1116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2791" y="6245693"/>
            <a:ext cx="2133388" cy="475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296" tIns="45640" rIns="91296" bIns="45640" numCol="1" anchor="t" anchorCtr="0" compatLnSpc="1">
            <a:prstTxWarp prst="textNoShape">
              <a:avLst/>
            </a:prstTxWarp>
          </a:bodyPr>
          <a:lstStyle>
            <a:lvl1pPr algn="r" defTabSz="912873" eaLnBrk="1" hangingPunct="1">
              <a:lnSpc>
                <a:spcPct val="100000"/>
              </a:lnSpc>
              <a:defRPr sz="1400" b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7D638A5-02D9-4C71-A4D3-6F59329C856D}" type="slidenum">
              <a:rPr lang="en-US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8816522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814" r:id="rId1"/>
    <p:sldLayoutId id="2147483815" r:id="rId2"/>
    <p:sldLayoutId id="2147483816" r:id="rId3"/>
    <p:sldLayoutId id="2147483817" r:id="rId4"/>
    <p:sldLayoutId id="2147483818" r:id="rId5"/>
    <p:sldLayoutId id="2147483819" r:id="rId6"/>
    <p:sldLayoutId id="2147483820" r:id="rId7"/>
    <p:sldLayoutId id="2147483821" r:id="rId8"/>
    <p:sldLayoutId id="2147483822" r:id="rId9"/>
    <p:sldLayoutId id="2147483823" r:id="rId10"/>
    <p:sldLayoutId id="2147483824" r:id="rId11"/>
  </p:sldLayoutIdLst>
  <p:hf sldNum="0" hdr="0" ftr="0" dt="0"/>
  <p:txStyles>
    <p:titleStyle>
      <a:lvl1pPr algn="ctr" defTabSz="912873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defTabSz="912873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defTabSz="912873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defTabSz="912873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defTabSz="912873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30" algn="ctr" defTabSz="912873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60" algn="ctr" defTabSz="912873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89" algn="ctr" defTabSz="912873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920" algn="ctr" defTabSz="912873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24" indent="-342924" algn="l" defTabSz="912873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1411" indent="-284183" algn="l" defTabSz="912873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1487" indent="-228618" algn="l" defTabSz="912873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597129" indent="-227025" algn="l" defTabSz="912873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4358" indent="-228618" algn="l" defTabSz="912873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1590" indent="-228618" algn="l" defTabSz="912873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68818" indent="-228618" algn="l" defTabSz="912873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6049" indent="-228618" algn="l" defTabSz="912873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3278" indent="-228618" algn="l" defTabSz="912873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30" algn="l" defTabSz="9144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60" algn="l" defTabSz="9144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89" algn="l" defTabSz="9144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920" algn="l" defTabSz="9144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49" algn="l" defTabSz="9144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79" algn="l" defTabSz="9144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610" algn="l" defTabSz="9144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838" algn="l" defTabSz="9144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257252" y="922458"/>
            <a:ext cx="653370" cy="3626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F8FCF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3475" tIns="25387" rIns="63475" bIns="25387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/>
              <a:t>Day</a:t>
            </a:r>
          </a:p>
        </p:txBody>
      </p:sp>
    </p:spTree>
    <p:extLst>
      <p:ext uri="{BB962C8B-B14F-4D97-AF65-F5344CB8AC3E}">
        <p14:creationId xmlns:p14="http://schemas.microsoft.com/office/powerpoint/2010/main" val="16123387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6" r:id="rId1"/>
    <p:sldLayoutId id="2147483827" r:id="rId2"/>
    <p:sldLayoutId id="2147483828" r:id="rId3"/>
    <p:sldLayoutId id="2147483829" r:id="rId4"/>
    <p:sldLayoutId id="2147483830" r:id="rId5"/>
    <p:sldLayoutId id="2147483831" r:id="rId6"/>
    <p:sldLayoutId id="2147483832" r:id="rId7"/>
    <p:sldLayoutId id="2147483833" r:id="rId8"/>
    <p:sldLayoutId id="2147483834" r:id="rId9"/>
    <p:sldLayoutId id="2147483835" r:id="rId10"/>
    <p:sldLayoutId id="2147483836" r:id="rId11"/>
  </p:sldLayoutIdLst>
  <p:hf sldNum="0" hdr="0" ftr="0" dt="0"/>
  <p:txStyles>
    <p:titleStyle>
      <a:lvl1pPr algn="ctr" rtl="0" fontAlgn="base">
        <a:lnSpc>
          <a:spcPct val="85000"/>
        </a:lnSpc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+mj-lt"/>
          <a:ea typeface="+mj-ea"/>
          <a:cs typeface="+mj-cs"/>
        </a:defRPr>
      </a:lvl1pPr>
      <a:lvl2pPr algn="ctr" rtl="0" fontAlgn="base">
        <a:lnSpc>
          <a:spcPct val="85000"/>
        </a:lnSpc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Times New Roman" pitchFamily="18" charset="0"/>
        </a:defRPr>
      </a:lvl2pPr>
      <a:lvl3pPr algn="ctr" rtl="0" fontAlgn="base">
        <a:lnSpc>
          <a:spcPct val="85000"/>
        </a:lnSpc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Times New Roman" pitchFamily="18" charset="0"/>
        </a:defRPr>
      </a:lvl3pPr>
      <a:lvl4pPr algn="ctr" rtl="0" fontAlgn="base">
        <a:lnSpc>
          <a:spcPct val="85000"/>
        </a:lnSpc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Times New Roman" pitchFamily="18" charset="0"/>
        </a:defRPr>
      </a:lvl4pPr>
      <a:lvl5pPr algn="ctr" rtl="0" fontAlgn="base">
        <a:lnSpc>
          <a:spcPct val="85000"/>
        </a:lnSpc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Times New Roman" pitchFamily="18" charset="0"/>
        </a:defRPr>
      </a:lvl5pPr>
      <a:lvl6pPr marL="457277" algn="ctr" rtl="0" fontAlgn="base">
        <a:lnSpc>
          <a:spcPct val="85000"/>
        </a:lnSpc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Times New Roman" pitchFamily="18" charset="0"/>
        </a:defRPr>
      </a:lvl6pPr>
      <a:lvl7pPr marL="914553" algn="ctr" rtl="0" fontAlgn="base">
        <a:lnSpc>
          <a:spcPct val="85000"/>
        </a:lnSpc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Times New Roman" pitchFamily="18" charset="0"/>
        </a:defRPr>
      </a:lvl7pPr>
      <a:lvl8pPr marL="1371830" algn="ctr" rtl="0" fontAlgn="base">
        <a:lnSpc>
          <a:spcPct val="85000"/>
        </a:lnSpc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Times New Roman" pitchFamily="18" charset="0"/>
        </a:defRPr>
      </a:lvl8pPr>
      <a:lvl9pPr marL="1829108" algn="ctr" rtl="0" fontAlgn="base">
        <a:lnSpc>
          <a:spcPct val="85000"/>
        </a:lnSpc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Times New Roman" pitchFamily="18" charset="0"/>
        </a:defRPr>
      </a:lvl9pPr>
    </p:titleStyle>
    <p:bodyStyle>
      <a:lvl1pPr marL="285795" indent="-285795" algn="l" rtl="0" fontAlgn="base">
        <a:lnSpc>
          <a:spcPct val="90000"/>
        </a:lnSpc>
        <a:spcBef>
          <a:spcPct val="30000"/>
        </a:spcBef>
        <a:spcAft>
          <a:spcPct val="0"/>
        </a:spcAft>
        <a:buSzPct val="100000"/>
        <a:buChar char="•"/>
        <a:defRPr sz="2400" b="1">
          <a:solidFill>
            <a:schemeClr val="tx1"/>
          </a:solidFill>
          <a:latin typeface="+mn-lt"/>
          <a:ea typeface="+mn-ea"/>
          <a:cs typeface="+mn-cs"/>
        </a:defRPr>
      </a:lvl1pPr>
      <a:lvl2pPr marL="685914" indent="-228642" algn="l" rtl="0" fontAlgn="base">
        <a:lnSpc>
          <a:spcPct val="90000"/>
        </a:lnSpc>
        <a:spcBef>
          <a:spcPct val="30000"/>
        </a:spcBef>
        <a:spcAft>
          <a:spcPct val="0"/>
        </a:spcAft>
        <a:buSzPct val="100000"/>
        <a:buChar char="–"/>
        <a:defRPr b="1">
          <a:solidFill>
            <a:schemeClr val="tx1"/>
          </a:solidFill>
          <a:latin typeface="+mn-lt"/>
        </a:defRPr>
      </a:lvl2pPr>
      <a:lvl3pPr marL="1143192" indent="-228642" algn="l" rtl="0" fontAlgn="base">
        <a:lnSpc>
          <a:spcPct val="90000"/>
        </a:lnSpc>
        <a:spcBef>
          <a:spcPct val="30000"/>
        </a:spcBef>
        <a:spcAft>
          <a:spcPct val="0"/>
        </a:spcAft>
        <a:buSzPct val="100000"/>
        <a:buChar char="»"/>
        <a:defRPr b="1">
          <a:solidFill>
            <a:schemeClr val="tx1"/>
          </a:solidFill>
          <a:latin typeface="+mn-lt"/>
        </a:defRPr>
      </a:lvl3pPr>
      <a:lvl4pPr marL="1543307" indent="-171477" algn="l" rtl="0" fontAlgn="base">
        <a:lnSpc>
          <a:spcPct val="90000"/>
        </a:lnSpc>
        <a:spcBef>
          <a:spcPct val="30000"/>
        </a:spcBef>
        <a:spcAft>
          <a:spcPct val="0"/>
        </a:spcAft>
        <a:buSzPct val="100000"/>
        <a:buChar char="•"/>
        <a:defRPr sz="1400" b="1">
          <a:solidFill>
            <a:schemeClr val="tx1"/>
          </a:solidFill>
          <a:latin typeface="+mn-lt"/>
        </a:defRPr>
      </a:lvl4pPr>
      <a:lvl5pPr marL="2000584" indent="-173066" algn="l" rtl="0" fontAlgn="base">
        <a:lnSpc>
          <a:spcPct val="90000"/>
        </a:lnSpc>
        <a:spcBef>
          <a:spcPct val="30000"/>
        </a:spcBef>
        <a:spcAft>
          <a:spcPct val="0"/>
        </a:spcAft>
        <a:buSzPct val="100000"/>
        <a:buChar char="–"/>
        <a:defRPr sz="1400" b="1">
          <a:solidFill>
            <a:schemeClr val="tx1"/>
          </a:solidFill>
          <a:latin typeface="+mn-lt"/>
        </a:defRPr>
      </a:lvl5pPr>
      <a:lvl6pPr marL="2457862" indent="-173066" algn="l" rtl="0" fontAlgn="base">
        <a:lnSpc>
          <a:spcPct val="90000"/>
        </a:lnSpc>
        <a:spcBef>
          <a:spcPct val="30000"/>
        </a:spcBef>
        <a:spcAft>
          <a:spcPct val="0"/>
        </a:spcAft>
        <a:buSzPct val="100000"/>
        <a:buChar char="–"/>
        <a:defRPr sz="1400" b="1">
          <a:solidFill>
            <a:schemeClr val="tx1"/>
          </a:solidFill>
          <a:latin typeface="+mn-lt"/>
        </a:defRPr>
      </a:lvl6pPr>
      <a:lvl7pPr marL="2915139" indent="-173066" algn="l" rtl="0" fontAlgn="base">
        <a:lnSpc>
          <a:spcPct val="90000"/>
        </a:lnSpc>
        <a:spcBef>
          <a:spcPct val="30000"/>
        </a:spcBef>
        <a:spcAft>
          <a:spcPct val="0"/>
        </a:spcAft>
        <a:buSzPct val="100000"/>
        <a:buChar char="–"/>
        <a:defRPr sz="1400" b="1">
          <a:solidFill>
            <a:schemeClr val="tx1"/>
          </a:solidFill>
          <a:latin typeface="+mn-lt"/>
        </a:defRPr>
      </a:lvl7pPr>
      <a:lvl8pPr marL="3372417" indent="-173066" algn="l" rtl="0" fontAlgn="base">
        <a:lnSpc>
          <a:spcPct val="90000"/>
        </a:lnSpc>
        <a:spcBef>
          <a:spcPct val="30000"/>
        </a:spcBef>
        <a:spcAft>
          <a:spcPct val="0"/>
        </a:spcAft>
        <a:buSzPct val="100000"/>
        <a:buChar char="–"/>
        <a:defRPr sz="1400" b="1">
          <a:solidFill>
            <a:schemeClr val="tx1"/>
          </a:solidFill>
          <a:latin typeface="+mn-lt"/>
        </a:defRPr>
      </a:lvl8pPr>
      <a:lvl9pPr marL="3829692" indent="-173066" algn="l" rtl="0" fontAlgn="base">
        <a:lnSpc>
          <a:spcPct val="90000"/>
        </a:lnSpc>
        <a:spcBef>
          <a:spcPct val="30000"/>
        </a:spcBef>
        <a:spcAft>
          <a:spcPct val="0"/>
        </a:spcAft>
        <a:buSzPct val="100000"/>
        <a:buChar char="–"/>
        <a:defRPr sz="1400"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5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77" algn="l" defTabSz="9145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553" algn="l" defTabSz="9145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830" algn="l" defTabSz="9145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9108" algn="l" defTabSz="9145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383" algn="l" defTabSz="9145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660" algn="l" defTabSz="9145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937" algn="l" defTabSz="9145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8212" algn="l" defTabSz="9145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257253" y="922458"/>
            <a:ext cx="653370" cy="3626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F8FCF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3486" tIns="25392" rIns="63486" bIns="25392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/>
              <a:t>Day</a:t>
            </a:r>
          </a:p>
        </p:txBody>
      </p:sp>
    </p:spTree>
    <p:extLst>
      <p:ext uri="{BB962C8B-B14F-4D97-AF65-F5344CB8AC3E}">
        <p14:creationId xmlns:p14="http://schemas.microsoft.com/office/powerpoint/2010/main" val="16959761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8" r:id="rId1"/>
    <p:sldLayoutId id="2147483839" r:id="rId2"/>
    <p:sldLayoutId id="2147483840" r:id="rId3"/>
    <p:sldLayoutId id="2147483841" r:id="rId4"/>
    <p:sldLayoutId id="2147483842" r:id="rId5"/>
    <p:sldLayoutId id="2147483843" r:id="rId6"/>
    <p:sldLayoutId id="2147483844" r:id="rId7"/>
    <p:sldLayoutId id="2147483845" r:id="rId8"/>
    <p:sldLayoutId id="2147483846" r:id="rId9"/>
    <p:sldLayoutId id="2147483847" r:id="rId10"/>
    <p:sldLayoutId id="2147483848" r:id="rId11"/>
  </p:sldLayoutIdLst>
  <p:hf sldNum="0" hdr="0" ftr="0" dt="0"/>
  <p:txStyles>
    <p:titleStyle>
      <a:lvl1pPr algn="ctr" rtl="0" fontAlgn="base">
        <a:lnSpc>
          <a:spcPct val="85000"/>
        </a:lnSpc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+mj-lt"/>
          <a:ea typeface="+mj-ea"/>
          <a:cs typeface="+mj-cs"/>
        </a:defRPr>
      </a:lvl1pPr>
      <a:lvl2pPr algn="ctr" rtl="0" fontAlgn="base">
        <a:lnSpc>
          <a:spcPct val="85000"/>
        </a:lnSpc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Times New Roman" pitchFamily="18" charset="0"/>
        </a:defRPr>
      </a:lvl2pPr>
      <a:lvl3pPr algn="ctr" rtl="0" fontAlgn="base">
        <a:lnSpc>
          <a:spcPct val="85000"/>
        </a:lnSpc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Times New Roman" pitchFamily="18" charset="0"/>
        </a:defRPr>
      </a:lvl3pPr>
      <a:lvl4pPr algn="ctr" rtl="0" fontAlgn="base">
        <a:lnSpc>
          <a:spcPct val="85000"/>
        </a:lnSpc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Times New Roman" pitchFamily="18" charset="0"/>
        </a:defRPr>
      </a:lvl4pPr>
      <a:lvl5pPr algn="ctr" rtl="0" fontAlgn="base">
        <a:lnSpc>
          <a:spcPct val="85000"/>
        </a:lnSpc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Times New Roman" pitchFamily="18" charset="0"/>
        </a:defRPr>
      </a:lvl5pPr>
      <a:lvl6pPr marL="457230" algn="ctr" rtl="0" fontAlgn="base">
        <a:lnSpc>
          <a:spcPct val="85000"/>
        </a:lnSpc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Times New Roman" pitchFamily="18" charset="0"/>
        </a:defRPr>
      </a:lvl6pPr>
      <a:lvl7pPr marL="914460" algn="ctr" rtl="0" fontAlgn="base">
        <a:lnSpc>
          <a:spcPct val="85000"/>
        </a:lnSpc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Times New Roman" pitchFamily="18" charset="0"/>
        </a:defRPr>
      </a:lvl7pPr>
      <a:lvl8pPr marL="1371689" algn="ctr" rtl="0" fontAlgn="base">
        <a:lnSpc>
          <a:spcPct val="85000"/>
        </a:lnSpc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Times New Roman" pitchFamily="18" charset="0"/>
        </a:defRPr>
      </a:lvl8pPr>
      <a:lvl9pPr marL="1828920" algn="ctr" rtl="0" fontAlgn="base">
        <a:lnSpc>
          <a:spcPct val="85000"/>
        </a:lnSpc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Times New Roman" pitchFamily="18" charset="0"/>
        </a:defRPr>
      </a:lvl9pPr>
    </p:titleStyle>
    <p:bodyStyle>
      <a:lvl1pPr marL="285766" indent="-285766" algn="l" rtl="0" fontAlgn="base">
        <a:lnSpc>
          <a:spcPct val="90000"/>
        </a:lnSpc>
        <a:spcBef>
          <a:spcPct val="30000"/>
        </a:spcBef>
        <a:spcAft>
          <a:spcPct val="0"/>
        </a:spcAft>
        <a:buSzPct val="100000"/>
        <a:buChar char="•"/>
        <a:defRPr sz="2400" b="1">
          <a:solidFill>
            <a:schemeClr val="tx1"/>
          </a:solidFill>
          <a:latin typeface="+mn-lt"/>
          <a:ea typeface="+mn-ea"/>
          <a:cs typeface="+mn-cs"/>
        </a:defRPr>
      </a:lvl1pPr>
      <a:lvl2pPr marL="685844" indent="-228618" algn="l" rtl="0" fontAlgn="base">
        <a:lnSpc>
          <a:spcPct val="90000"/>
        </a:lnSpc>
        <a:spcBef>
          <a:spcPct val="30000"/>
        </a:spcBef>
        <a:spcAft>
          <a:spcPct val="0"/>
        </a:spcAft>
        <a:buSzPct val="100000"/>
        <a:buChar char="–"/>
        <a:defRPr b="1">
          <a:solidFill>
            <a:schemeClr val="tx1"/>
          </a:solidFill>
          <a:latin typeface="+mn-lt"/>
        </a:defRPr>
      </a:lvl2pPr>
      <a:lvl3pPr marL="1143075" indent="-228618" algn="l" rtl="0" fontAlgn="base">
        <a:lnSpc>
          <a:spcPct val="90000"/>
        </a:lnSpc>
        <a:spcBef>
          <a:spcPct val="30000"/>
        </a:spcBef>
        <a:spcAft>
          <a:spcPct val="0"/>
        </a:spcAft>
        <a:buSzPct val="100000"/>
        <a:buChar char="»"/>
        <a:defRPr b="1">
          <a:solidFill>
            <a:schemeClr val="tx1"/>
          </a:solidFill>
          <a:latin typeface="+mn-lt"/>
        </a:defRPr>
      </a:lvl3pPr>
      <a:lvl4pPr marL="1543149" indent="-171460" algn="l" rtl="0" fontAlgn="base">
        <a:lnSpc>
          <a:spcPct val="90000"/>
        </a:lnSpc>
        <a:spcBef>
          <a:spcPct val="30000"/>
        </a:spcBef>
        <a:spcAft>
          <a:spcPct val="0"/>
        </a:spcAft>
        <a:buSzPct val="100000"/>
        <a:buChar char="•"/>
        <a:defRPr sz="1400" b="1">
          <a:solidFill>
            <a:schemeClr val="tx1"/>
          </a:solidFill>
          <a:latin typeface="+mn-lt"/>
        </a:defRPr>
      </a:lvl4pPr>
      <a:lvl5pPr marL="2000379" indent="-173048" algn="l" rtl="0" fontAlgn="base">
        <a:lnSpc>
          <a:spcPct val="90000"/>
        </a:lnSpc>
        <a:spcBef>
          <a:spcPct val="30000"/>
        </a:spcBef>
        <a:spcAft>
          <a:spcPct val="0"/>
        </a:spcAft>
        <a:buSzPct val="100000"/>
        <a:buChar char="–"/>
        <a:defRPr sz="1400" b="1">
          <a:solidFill>
            <a:schemeClr val="tx1"/>
          </a:solidFill>
          <a:latin typeface="+mn-lt"/>
        </a:defRPr>
      </a:lvl5pPr>
      <a:lvl6pPr marL="2457610" indent="-173048" algn="l" rtl="0" fontAlgn="base">
        <a:lnSpc>
          <a:spcPct val="90000"/>
        </a:lnSpc>
        <a:spcBef>
          <a:spcPct val="30000"/>
        </a:spcBef>
        <a:spcAft>
          <a:spcPct val="0"/>
        </a:spcAft>
        <a:buSzPct val="100000"/>
        <a:buChar char="–"/>
        <a:defRPr sz="1400" b="1">
          <a:solidFill>
            <a:schemeClr val="tx1"/>
          </a:solidFill>
          <a:latin typeface="+mn-lt"/>
        </a:defRPr>
      </a:lvl6pPr>
      <a:lvl7pPr marL="2914841" indent="-173048" algn="l" rtl="0" fontAlgn="base">
        <a:lnSpc>
          <a:spcPct val="90000"/>
        </a:lnSpc>
        <a:spcBef>
          <a:spcPct val="30000"/>
        </a:spcBef>
        <a:spcAft>
          <a:spcPct val="0"/>
        </a:spcAft>
        <a:buSzPct val="100000"/>
        <a:buChar char="–"/>
        <a:defRPr sz="1400" b="1">
          <a:solidFill>
            <a:schemeClr val="tx1"/>
          </a:solidFill>
          <a:latin typeface="+mn-lt"/>
        </a:defRPr>
      </a:lvl7pPr>
      <a:lvl8pPr marL="3372072" indent="-173048" algn="l" rtl="0" fontAlgn="base">
        <a:lnSpc>
          <a:spcPct val="90000"/>
        </a:lnSpc>
        <a:spcBef>
          <a:spcPct val="30000"/>
        </a:spcBef>
        <a:spcAft>
          <a:spcPct val="0"/>
        </a:spcAft>
        <a:buSzPct val="100000"/>
        <a:buChar char="–"/>
        <a:defRPr sz="1400" b="1">
          <a:solidFill>
            <a:schemeClr val="tx1"/>
          </a:solidFill>
          <a:latin typeface="+mn-lt"/>
        </a:defRPr>
      </a:lvl8pPr>
      <a:lvl9pPr marL="3829299" indent="-173048" algn="l" rtl="0" fontAlgn="base">
        <a:lnSpc>
          <a:spcPct val="90000"/>
        </a:lnSpc>
        <a:spcBef>
          <a:spcPct val="30000"/>
        </a:spcBef>
        <a:spcAft>
          <a:spcPct val="0"/>
        </a:spcAft>
        <a:buSzPct val="100000"/>
        <a:buChar char="–"/>
        <a:defRPr sz="1400"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30" algn="l" defTabSz="9144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60" algn="l" defTabSz="9144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89" algn="l" defTabSz="9144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920" algn="l" defTabSz="9144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49" algn="l" defTabSz="9144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79" algn="l" defTabSz="9144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610" algn="l" defTabSz="9144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838" algn="l" defTabSz="9144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0" y="947918"/>
            <a:ext cx="25435" cy="3053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19" tIns="45709" rIns="91419" bIns="4570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619073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0" r:id="rId1"/>
    <p:sldLayoutId id="2147483851" r:id="rId2"/>
    <p:sldLayoutId id="2147483852" r:id="rId3"/>
    <p:sldLayoutId id="2147483853" r:id="rId4"/>
    <p:sldLayoutId id="2147483854" r:id="rId5"/>
    <p:sldLayoutId id="2147483855" r:id="rId6"/>
    <p:sldLayoutId id="2147483856" r:id="rId7"/>
    <p:sldLayoutId id="2147483857" r:id="rId8"/>
    <p:sldLayoutId id="2147483858" r:id="rId9"/>
    <p:sldLayoutId id="2147483859" r:id="rId10"/>
    <p:sldLayoutId id="2147483860" r:id="rId11"/>
  </p:sldLayoutIdLst>
  <p:hf sldNum="0" hdr="0" ftr="0" dt="0"/>
  <p:txStyles>
    <p:titleStyle>
      <a:lvl1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itchFamily="34" charset="0"/>
        </a:defRPr>
      </a:lvl5pPr>
      <a:lvl6pPr marL="457324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itchFamily="34" charset="0"/>
        </a:defRPr>
      </a:lvl6pPr>
      <a:lvl7pPr marL="914646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itchFamily="34" charset="0"/>
        </a:defRPr>
      </a:lvl7pPr>
      <a:lvl8pPr marL="137197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itchFamily="34" charset="0"/>
        </a:defRPr>
      </a:lvl8pPr>
      <a:lvl9pPr marL="1829295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itchFamily="34" charset="0"/>
        </a:defRPr>
      </a:lvl9pPr>
    </p:titleStyle>
    <p:bodyStyle>
      <a:lvl1pPr marL="285824" indent="-285824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SzPct val="100000"/>
        <a:buChar char="•"/>
        <a:defRPr sz="2400" b="1">
          <a:solidFill>
            <a:schemeClr val="tx1"/>
          </a:solidFill>
          <a:latin typeface="+mn-lt"/>
          <a:ea typeface="+mn-ea"/>
          <a:cs typeface="+mn-cs"/>
        </a:defRPr>
      </a:lvl1pPr>
      <a:lvl2pPr marL="685985" indent="-228666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SzPct val="100000"/>
        <a:buChar char="–"/>
        <a:defRPr b="1">
          <a:solidFill>
            <a:schemeClr val="tx1"/>
          </a:solidFill>
          <a:latin typeface="+mn-lt"/>
        </a:defRPr>
      </a:lvl2pPr>
      <a:lvl3pPr marL="1143309" indent="-228666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SzPct val="100000"/>
        <a:buChar char="»"/>
        <a:defRPr b="1">
          <a:solidFill>
            <a:schemeClr val="tx1"/>
          </a:solidFill>
          <a:latin typeface="+mn-lt"/>
        </a:defRPr>
      </a:lvl3pPr>
      <a:lvl4pPr marL="1543466" indent="-171494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SzPct val="100000"/>
        <a:buChar char="•"/>
        <a:defRPr sz="1400" b="1">
          <a:solidFill>
            <a:schemeClr val="tx1"/>
          </a:solidFill>
          <a:latin typeface="+mn-lt"/>
        </a:defRPr>
      </a:lvl4pPr>
      <a:lvl5pPr marL="2000789" indent="-173084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SzPct val="100000"/>
        <a:buChar char="–"/>
        <a:defRPr sz="1400" b="1">
          <a:solidFill>
            <a:schemeClr val="tx1"/>
          </a:solidFill>
          <a:latin typeface="+mn-lt"/>
        </a:defRPr>
      </a:lvl5pPr>
      <a:lvl6pPr marL="2458114" indent="-173084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SzPct val="100000"/>
        <a:buChar char="–"/>
        <a:defRPr sz="1400" b="1">
          <a:solidFill>
            <a:schemeClr val="tx1"/>
          </a:solidFill>
          <a:latin typeface="+mn-lt"/>
        </a:defRPr>
      </a:lvl6pPr>
      <a:lvl7pPr marL="2915438" indent="-173084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SzPct val="100000"/>
        <a:buChar char="–"/>
        <a:defRPr sz="1400" b="1">
          <a:solidFill>
            <a:schemeClr val="tx1"/>
          </a:solidFill>
          <a:latin typeface="+mn-lt"/>
        </a:defRPr>
      </a:lvl7pPr>
      <a:lvl8pPr marL="3372762" indent="-173084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SzPct val="100000"/>
        <a:buChar char="–"/>
        <a:defRPr sz="1400" b="1">
          <a:solidFill>
            <a:schemeClr val="tx1"/>
          </a:solidFill>
          <a:latin typeface="+mn-lt"/>
        </a:defRPr>
      </a:lvl8pPr>
      <a:lvl9pPr marL="3830084" indent="-173084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SzPct val="100000"/>
        <a:buChar char="–"/>
        <a:defRPr sz="1400"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6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324" algn="l" defTabSz="9146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646" algn="l" defTabSz="9146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970" algn="l" defTabSz="9146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9295" algn="l" defTabSz="9146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618" algn="l" defTabSz="9146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941" algn="l" defTabSz="9146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1265" algn="l" defTabSz="9146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8587" algn="l" defTabSz="9146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254443" y="922467"/>
            <a:ext cx="658980" cy="3652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F8FCF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3509" tIns="25401" rIns="63509" bIns="25401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/>
              <a:t>Day</a:t>
            </a:r>
          </a:p>
        </p:txBody>
      </p:sp>
    </p:spTree>
    <p:extLst>
      <p:ext uri="{BB962C8B-B14F-4D97-AF65-F5344CB8AC3E}">
        <p14:creationId xmlns:p14="http://schemas.microsoft.com/office/powerpoint/2010/main" val="41227162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2" r:id="rId1"/>
    <p:sldLayoutId id="2147483863" r:id="rId2"/>
    <p:sldLayoutId id="2147483864" r:id="rId3"/>
    <p:sldLayoutId id="2147483865" r:id="rId4"/>
    <p:sldLayoutId id="2147483866" r:id="rId5"/>
    <p:sldLayoutId id="2147483867" r:id="rId6"/>
    <p:sldLayoutId id="2147483868" r:id="rId7"/>
    <p:sldLayoutId id="2147483869" r:id="rId8"/>
    <p:sldLayoutId id="2147483870" r:id="rId9"/>
    <p:sldLayoutId id="2147483871" r:id="rId10"/>
    <p:sldLayoutId id="2147483872" r:id="rId11"/>
  </p:sldLayoutIdLst>
  <p:hf sldNum="0" hdr="0" ftr="0" dt="0"/>
  <p:txStyles>
    <p:titleStyle>
      <a:lvl1pPr algn="ctr" rtl="0" fontAlgn="base">
        <a:lnSpc>
          <a:spcPct val="85000"/>
        </a:lnSpc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+mj-lt"/>
          <a:ea typeface="+mj-ea"/>
          <a:cs typeface="+mj-cs"/>
        </a:defRPr>
      </a:lvl1pPr>
      <a:lvl2pPr algn="ctr" rtl="0" fontAlgn="base">
        <a:lnSpc>
          <a:spcPct val="85000"/>
        </a:lnSpc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Times New Roman" pitchFamily="18" charset="0"/>
        </a:defRPr>
      </a:lvl2pPr>
      <a:lvl3pPr algn="ctr" rtl="0" fontAlgn="base">
        <a:lnSpc>
          <a:spcPct val="85000"/>
        </a:lnSpc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Times New Roman" pitchFamily="18" charset="0"/>
        </a:defRPr>
      </a:lvl3pPr>
      <a:lvl4pPr algn="ctr" rtl="0" fontAlgn="base">
        <a:lnSpc>
          <a:spcPct val="85000"/>
        </a:lnSpc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Times New Roman" pitchFamily="18" charset="0"/>
        </a:defRPr>
      </a:lvl4pPr>
      <a:lvl5pPr algn="ctr" rtl="0" fontAlgn="base">
        <a:lnSpc>
          <a:spcPct val="85000"/>
        </a:lnSpc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Times New Roman" pitchFamily="18" charset="0"/>
        </a:defRPr>
      </a:lvl5pPr>
      <a:lvl6pPr marL="457465" algn="ctr" rtl="0" fontAlgn="base">
        <a:lnSpc>
          <a:spcPct val="85000"/>
        </a:lnSpc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Times New Roman" pitchFamily="18" charset="0"/>
        </a:defRPr>
      </a:lvl6pPr>
      <a:lvl7pPr marL="914928" algn="ctr" rtl="0" fontAlgn="base">
        <a:lnSpc>
          <a:spcPct val="85000"/>
        </a:lnSpc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Times New Roman" pitchFamily="18" charset="0"/>
        </a:defRPr>
      </a:lvl7pPr>
      <a:lvl8pPr marL="1372392" algn="ctr" rtl="0" fontAlgn="base">
        <a:lnSpc>
          <a:spcPct val="85000"/>
        </a:lnSpc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Times New Roman" pitchFamily="18" charset="0"/>
        </a:defRPr>
      </a:lvl8pPr>
      <a:lvl9pPr marL="1829857" algn="ctr" rtl="0" fontAlgn="base">
        <a:lnSpc>
          <a:spcPct val="85000"/>
        </a:lnSpc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Times New Roman" pitchFamily="18" charset="0"/>
        </a:defRPr>
      </a:lvl9pPr>
    </p:titleStyle>
    <p:bodyStyle>
      <a:lvl1pPr marL="285911" indent="-285911" algn="l" rtl="0" fontAlgn="base">
        <a:lnSpc>
          <a:spcPct val="90000"/>
        </a:lnSpc>
        <a:spcBef>
          <a:spcPct val="30000"/>
        </a:spcBef>
        <a:spcAft>
          <a:spcPct val="0"/>
        </a:spcAft>
        <a:buSzPct val="100000"/>
        <a:buChar char="•"/>
        <a:defRPr sz="2400" b="1">
          <a:solidFill>
            <a:schemeClr val="tx1"/>
          </a:solidFill>
          <a:latin typeface="+mn-lt"/>
          <a:ea typeface="+mn-ea"/>
          <a:cs typeface="+mn-cs"/>
        </a:defRPr>
      </a:lvl1pPr>
      <a:lvl2pPr marL="686196" indent="-228736" algn="l" rtl="0" fontAlgn="base">
        <a:lnSpc>
          <a:spcPct val="90000"/>
        </a:lnSpc>
        <a:spcBef>
          <a:spcPct val="30000"/>
        </a:spcBef>
        <a:spcAft>
          <a:spcPct val="0"/>
        </a:spcAft>
        <a:buSzPct val="100000"/>
        <a:buChar char="–"/>
        <a:defRPr b="1">
          <a:solidFill>
            <a:schemeClr val="tx1"/>
          </a:solidFill>
          <a:latin typeface="+mn-lt"/>
        </a:defRPr>
      </a:lvl2pPr>
      <a:lvl3pPr marL="1143660" indent="-228736" algn="l" rtl="0" fontAlgn="base">
        <a:lnSpc>
          <a:spcPct val="90000"/>
        </a:lnSpc>
        <a:spcBef>
          <a:spcPct val="30000"/>
        </a:spcBef>
        <a:spcAft>
          <a:spcPct val="0"/>
        </a:spcAft>
        <a:buSzPct val="100000"/>
        <a:buChar char="»"/>
        <a:defRPr b="1">
          <a:solidFill>
            <a:schemeClr val="tx1"/>
          </a:solidFill>
          <a:latin typeface="+mn-lt"/>
        </a:defRPr>
      </a:lvl3pPr>
      <a:lvl4pPr marL="1543940" indent="-171545" algn="l" rtl="0" fontAlgn="base">
        <a:lnSpc>
          <a:spcPct val="90000"/>
        </a:lnSpc>
        <a:spcBef>
          <a:spcPct val="30000"/>
        </a:spcBef>
        <a:spcAft>
          <a:spcPct val="0"/>
        </a:spcAft>
        <a:buSzPct val="100000"/>
        <a:buChar char="•"/>
        <a:defRPr sz="1400" b="1">
          <a:solidFill>
            <a:schemeClr val="tx1"/>
          </a:solidFill>
          <a:latin typeface="+mn-lt"/>
        </a:defRPr>
      </a:lvl4pPr>
      <a:lvl5pPr marL="2001404" indent="-173138" algn="l" rtl="0" fontAlgn="base">
        <a:lnSpc>
          <a:spcPct val="90000"/>
        </a:lnSpc>
        <a:spcBef>
          <a:spcPct val="30000"/>
        </a:spcBef>
        <a:spcAft>
          <a:spcPct val="0"/>
        </a:spcAft>
        <a:buSzPct val="100000"/>
        <a:buChar char="–"/>
        <a:defRPr sz="1400" b="1">
          <a:solidFill>
            <a:schemeClr val="tx1"/>
          </a:solidFill>
          <a:latin typeface="+mn-lt"/>
        </a:defRPr>
      </a:lvl5pPr>
      <a:lvl6pPr marL="2458869" indent="-173138" algn="l" rtl="0" fontAlgn="base">
        <a:lnSpc>
          <a:spcPct val="90000"/>
        </a:lnSpc>
        <a:spcBef>
          <a:spcPct val="30000"/>
        </a:spcBef>
        <a:spcAft>
          <a:spcPct val="0"/>
        </a:spcAft>
        <a:buSzPct val="100000"/>
        <a:buChar char="–"/>
        <a:defRPr sz="1400" b="1">
          <a:solidFill>
            <a:schemeClr val="tx1"/>
          </a:solidFill>
          <a:latin typeface="+mn-lt"/>
        </a:defRPr>
      </a:lvl6pPr>
      <a:lvl7pPr marL="2916333" indent="-173138" algn="l" rtl="0" fontAlgn="base">
        <a:lnSpc>
          <a:spcPct val="90000"/>
        </a:lnSpc>
        <a:spcBef>
          <a:spcPct val="30000"/>
        </a:spcBef>
        <a:spcAft>
          <a:spcPct val="0"/>
        </a:spcAft>
        <a:buSzPct val="100000"/>
        <a:buChar char="–"/>
        <a:defRPr sz="1400" b="1">
          <a:solidFill>
            <a:schemeClr val="tx1"/>
          </a:solidFill>
          <a:latin typeface="+mn-lt"/>
        </a:defRPr>
      </a:lvl7pPr>
      <a:lvl8pPr marL="3373798" indent="-173138" algn="l" rtl="0" fontAlgn="base">
        <a:lnSpc>
          <a:spcPct val="90000"/>
        </a:lnSpc>
        <a:spcBef>
          <a:spcPct val="30000"/>
        </a:spcBef>
        <a:spcAft>
          <a:spcPct val="0"/>
        </a:spcAft>
        <a:buSzPct val="100000"/>
        <a:buChar char="–"/>
        <a:defRPr sz="1400" b="1">
          <a:solidFill>
            <a:schemeClr val="tx1"/>
          </a:solidFill>
          <a:latin typeface="+mn-lt"/>
        </a:defRPr>
      </a:lvl8pPr>
      <a:lvl9pPr marL="3831260" indent="-173138" algn="l" rtl="0" fontAlgn="base">
        <a:lnSpc>
          <a:spcPct val="90000"/>
        </a:lnSpc>
        <a:spcBef>
          <a:spcPct val="30000"/>
        </a:spcBef>
        <a:spcAft>
          <a:spcPct val="0"/>
        </a:spcAft>
        <a:buSzPct val="100000"/>
        <a:buChar char="–"/>
        <a:defRPr sz="1400"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9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465" algn="l" defTabSz="9149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928" algn="l" defTabSz="9149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2392" algn="l" defTabSz="9149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9857" algn="l" defTabSz="9149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7321" algn="l" defTabSz="9149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4784" algn="l" defTabSz="9149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2249" algn="l" defTabSz="9149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9711" algn="l" defTabSz="9149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0" y="947906"/>
            <a:ext cx="25435" cy="3053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527" tIns="45763" rIns="91527" bIns="4576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793939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4" r:id="rId1"/>
    <p:sldLayoutId id="2147483875" r:id="rId2"/>
    <p:sldLayoutId id="2147483876" r:id="rId3"/>
    <p:sldLayoutId id="2147483877" r:id="rId4"/>
    <p:sldLayoutId id="2147483878" r:id="rId5"/>
    <p:sldLayoutId id="2147483879" r:id="rId6"/>
    <p:sldLayoutId id="2147483880" r:id="rId7"/>
    <p:sldLayoutId id="2147483881" r:id="rId8"/>
    <p:sldLayoutId id="2147483882" r:id="rId9"/>
    <p:sldLayoutId id="2147483883" r:id="rId10"/>
    <p:sldLayoutId id="2147483884" r:id="rId11"/>
  </p:sldLayoutIdLst>
  <p:hf sldNum="0" hdr="0" ftr="0" dt="0"/>
  <p:txStyles>
    <p:titleStyle>
      <a:lvl1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itchFamily="34" charset="0"/>
        </a:defRPr>
      </a:lvl5pPr>
      <a:lvl6pPr marL="457886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itchFamily="34" charset="0"/>
        </a:defRPr>
      </a:lvl6pPr>
      <a:lvl7pPr marL="915772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itchFamily="34" charset="0"/>
        </a:defRPr>
      </a:lvl7pPr>
      <a:lvl8pPr marL="1373657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itchFamily="34" charset="0"/>
        </a:defRPr>
      </a:lvl8pPr>
      <a:lvl9pPr marL="1831543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itchFamily="34" charset="0"/>
        </a:defRPr>
      </a:lvl9pPr>
    </p:titleStyle>
    <p:bodyStyle>
      <a:lvl1pPr marL="286179" indent="-286179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SzPct val="100000"/>
        <a:buChar char="•"/>
        <a:defRPr sz="2400" b="1">
          <a:solidFill>
            <a:schemeClr val="tx1"/>
          </a:solidFill>
          <a:latin typeface="+mn-lt"/>
          <a:ea typeface="+mn-ea"/>
          <a:cs typeface="+mn-cs"/>
        </a:defRPr>
      </a:lvl1pPr>
      <a:lvl2pPr marL="686829" indent="-228943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SzPct val="100000"/>
        <a:buChar char="–"/>
        <a:defRPr b="1">
          <a:solidFill>
            <a:schemeClr val="tx1"/>
          </a:solidFill>
          <a:latin typeface="+mn-lt"/>
        </a:defRPr>
      </a:lvl2pPr>
      <a:lvl3pPr marL="1144715" indent="-228943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SzPct val="100000"/>
        <a:buChar char="»"/>
        <a:defRPr b="1">
          <a:solidFill>
            <a:schemeClr val="tx1"/>
          </a:solidFill>
          <a:latin typeface="+mn-lt"/>
        </a:defRPr>
      </a:lvl3pPr>
      <a:lvl4pPr marL="1545365" indent="-171707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SzPct val="100000"/>
        <a:buChar char="•"/>
        <a:defRPr sz="1400" b="1">
          <a:solidFill>
            <a:schemeClr val="tx1"/>
          </a:solidFill>
          <a:latin typeface="+mn-lt"/>
        </a:defRPr>
      </a:lvl4pPr>
      <a:lvl5pPr marL="2003250" indent="-173298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SzPct val="100000"/>
        <a:buChar char="–"/>
        <a:defRPr sz="1400" b="1">
          <a:solidFill>
            <a:schemeClr val="tx1"/>
          </a:solidFill>
          <a:latin typeface="+mn-lt"/>
        </a:defRPr>
      </a:lvl5pPr>
      <a:lvl6pPr marL="2461136" indent="-173298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SzPct val="100000"/>
        <a:buChar char="–"/>
        <a:defRPr sz="1400" b="1">
          <a:solidFill>
            <a:schemeClr val="tx1"/>
          </a:solidFill>
          <a:latin typeface="+mn-lt"/>
        </a:defRPr>
      </a:lvl6pPr>
      <a:lvl7pPr marL="2919022" indent="-173298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SzPct val="100000"/>
        <a:buChar char="–"/>
        <a:defRPr sz="1400" b="1">
          <a:solidFill>
            <a:schemeClr val="tx1"/>
          </a:solidFill>
          <a:latin typeface="+mn-lt"/>
        </a:defRPr>
      </a:lvl7pPr>
      <a:lvl8pPr marL="3376908" indent="-173298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SzPct val="100000"/>
        <a:buChar char="–"/>
        <a:defRPr sz="1400" b="1">
          <a:solidFill>
            <a:schemeClr val="tx1"/>
          </a:solidFill>
          <a:latin typeface="+mn-lt"/>
        </a:defRPr>
      </a:lvl8pPr>
      <a:lvl9pPr marL="3834794" indent="-173298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SzPct val="100000"/>
        <a:buChar char="–"/>
        <a:defRPr sz="1400"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57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886" algn="l" defTabSz="9157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5772" algn="l" defTabSz="9157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3657" algn="l" defTabSz="9157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31543" algn="l" defTabSz="9157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9429" algn="l" defTabSz="9157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7315" algn="l" defTabSz="9157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5201" algn="l" defTabSz="9157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63086" algn="l" defTabSz="9157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Fall 2016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CVEN 5333 – Physical Hydrology; Gooseff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1EFAB9-C179-4968-B8AA-7F4A66B6CBA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7643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6" r:id="rId1"/>
    <p:sldLayoutId id="2147483887" r:id="rId2"/>
    <p:sldLayoutId id="2147483888" r:id="rId3"/>
    <p:sldLayoutId id="2147483889" r:id="rId4"/>
    <p:sldLayoutId id="2147483890" r:id="rId5"/>
    <p:sldLayoutId id="2147483891" r:id="rId6"/>
    <p:sldLayoutId id="2147483892" r:id="rId7"/>
    <p:sldLayoutId id="2147483893" r:id="rId8"/>
    <p:sldLayoutId id="2147483894" r:id="rId9"/>
    <p:sldLayoutId id="2147483895" r:id="rId10"/>
    <p:sldLayoutId id="2147483896" r:id="rId11"/>
    <p:sldLayoutId id="2147483897" r:id="rId12"/>
    <p:sldLayoutId id="2147483898" r:id="rId13"/>
    <p:sldLayoutId id="2147483899" r:id="rId14"/>
    <p:sldLayoutId id="2147483900" r:id="rId15"/>
    <p:sldLayoutId id="2147483901" r:id="rId16"/>
    <p:sldLayoutId id="2147483902" r:id="rId17"/>
    <p:sldLayoutId id="2147483903" r:id="rId18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Fall 2016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CVEN 5333 – Physical Hydrology; Gooseff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1EFAB9-C179-4968-B8AA-7F4A66B6CBA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214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5" r:id="rId1"/>
    <p:sldLayoutId id="2147483906" r:id="rId2"/>
    <p:sldLayoutId id="2147483907" r:id="rId3"/>
    <p:sldLayoutId id="2147483908" r:id="rId4"/>
    <p:sldLayoutId id="2147483909" r:id="rId5"/>
    <p:sldLayoutId id="2147483910" r:id="rId6"/>
    <p:sldLayoutId id="2147483911" r:id="rId7"/>
    <p:sldLayoutId id="2147483912" r:id="rId8"/>
    <p:sldLayoutId id="2147483913" r:id="rId9"/>
    <p:sldLayoutId id="2147483914" r:id="rId10"/>
    <p:sldLayoutId id="2147483915" r:id="rId11"/>
    <p:sldLayoutId id="2147483916" r:id="rId12"/>
    <p:sldLayoutId id="2147483917" r:id="rId13"/>
    <p:sldLayoutId id="2147483918" r:id="rId14"/>
    <p:sldLayoutId id="2147483919" r:id="rId15"/>
    <p:sldLayoutId id="2147483920" r:id="rId16"/>
    <p:sldLayoutId id="2147483921" r:id="rId17"/>
    <p:sldLayoutId id="2147483922" r:id="rId18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1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05" tIns="45645" rIns="91305" bIns="4564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1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05" tIns="45645" rIns="91305" bIns="4564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05" tIns="45645" rIns="91305" bIns="45645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Fall 2016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05" tIns="45645" rIns="91305" bIns="45645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CVEN 5333 – Physical Hydrology; Gooseff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05" tIns="45645" rIns="91305" bIns="45645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918429BB-BFCC-4DCA-9164-A71D09169B46}" type="slidenum">
              <a:rPr lang="en-US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59018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649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2996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69494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5994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373" indent="-342373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1810" indent="-285311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1246" indent="-228248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597743" indent="-228248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4244" indent="-228248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0740" indent="-228248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67239" indent="-228248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3737" indent="-228248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0235" indent="-228248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29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498" algn="l" defTabSz="9129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996" algn="l" defTabSz="9129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494" algn="l" defTabSz="9129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994" algn="l" defTabSz="9129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492" algn="l" defTabSz="9129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989" algn="l" defTabSz="9129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5488" algn="l" defTabSz="9129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1986" algn="l" defTabSz="9129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Fall 2016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CVEN 5333 – Physical Hydrology; Gooseff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1EFAB9-C179-4968-B8AA-7F4A66B6CBA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1010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4" r:id="rId1"/>
    <p:sldLayoutId id="2147483925" r:id="rId2"/>
    <p:sldLayoutId id="2147483926" r:id="rId3"/>
    <p:sldLayoutId id="2147483927" r:id="rId4"/>
    <p:sldLayoutId id="2147483928" r:id="rId5"/>
    <p:sldLayoutId id="2147483929" r:id="rId6"/>
    <p:sldLayoutId id="2147483930" r:id="rId7"/>
    <p:sldLayoutId id="2147483931" r:id="rId8"/>
    <p:sldLayoutId id="2147483932" r:id="rId9"/>
    <p:sldLayoutId id="2147483933" r:id="rId10"/>
    <p:sldLayoutId id="2147483934" r:id="rId11"/>
    <p:sldLayoutId id="2147483935" r:id="rId12"/>
    <p:sldLayoutId id="2147483936" r:id="rId13"/>
    <p:sldLayoutId id="2147483937" r:id="rId14"/>
    <p:sldLayoutId id="2147483938" r:id="rId15"/>
    <p:sldLayoutId id="2147483939" r:id="rId16"/>
    <p:sldLayoutId id="2147483940" r:id="rId17"/>
    <p:sldLayoutId id="2147483941" r:id="rId18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Fall 2016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CVEN 5333 – Physical Hydrology; Gooseff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1EFAB9-C179-4968-B8AA-7F4A66B6CBA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2477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3" r:id="rId1"/>
    <p:sldLayoutId id="2147483944" r:id="rId2"/>
    <p:sldLayoutId id="2147483945" r:id="rId3"/>
    <p:sldLayoutId id="2147483946" r:id="rId4"/>
    <p:sldLayoutId id="2147483947" r:id="rId5"/>
    <p:sldLayoutId id="2147483948" r:id="rId6"/>
    <p:sldLayoutId id="2147483949" r:id="rId7"/>
    <p:sldLayoutId id="2147483950" r:id="rId8"/>
    <p:sldLayoutId id="2147483951" r:id="rId9"/>
    <p:sldLayoutId id="2147483952" r:id="rId10"/>
    <p:sldLayoutId id="2147483953" r:id="rId11"/>
    <p:sldLayoutId id="2147483954" r:id="rId12"/>
    <p:sldLayoutId id="2147483955" r:id="rId13"/>
    <p:sldLayoutId id="2147483956" r:id="rId14"/>
    <p:sldLayoutId id="2147483957" r:id="rId15"/>
    <p:sldLayoutId id="2147483958" r:id="rId16"/>
    <p:sldLayoutId id="2147483959" r:id="rId17"/>
    <p:sldLayoutId id="2147483960" r:id="rId18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Fall 2016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CVEN 5333 – Physical Hydrology; Gooseff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1EFAB9-C179-4968-B8AA-7F4A66B6CBA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04640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2" r:id="rId1"/>
    <p:sldLayoutId id="2147483963" r:id="rId2"/>
    <p:sldLayoutId id="2147483964" r:id="rId3"/>
    <p:sldLayoutId id="2147483965" r:id="rId4"/>
    <p:sldLayoutId id="2147483966" r:id="rId5"/>
    <p:sldLayoutId id="2147483967" r:id="rId6"/>
    <p:sldLayoutId id="2147483968" r:id="rId7"/>
    <p:sldLayoutId id="2147483969" r:id="rId8"/>
    <p:sldLayoutId id="2147483970" r:id="rId9"/>
    <p:sldLayoutId id="2147483971" r:id="rId10"/>
    <p:sldLayoutId id="2147483972" r:id="rId11"/>
    <p:sldLayoutId id="2147483973" r:id="rId12"/>
    <p:sldLayoutId id="2147483974" r:id="rId13"/>
    <p:sldLayoutId id="2147483975" r:id="rId14"/>
    <p:sldLayoutId id="2147483976" r:id="rId15"/>
    <p:sldLayoutId id="2147483977" r:id="rId16"/>
    <p:sldLayoutId id="2147483978" r:id="rId17"/>
    <p:sldLayoutId id="2147483979" r:id="rId18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Fall 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CVEN 5333 – Physical Hydrology; Gooseff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EBCBE4-4F24-4B87-AE38-8530304236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3537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1" r:id="rId1"/>
    <p:sldLayoutId id="2147483982" r:id="rId2"/>
    <p:sldLayoutId id="2147483983" r:id="rId3"/>
    <p:sldLayoutId id="2147483984" r:id="rId4"/>
    <p:sldLayoutId id="2147483985" r:id="rId5"/>
    <p:sldLayoutId id="2147483986" r:id="rId6"/>
    <p:sldLayoutId id="2147483987" r:id="rId7"/>
    <p:sldLayoutId id="2147483988" r:id="rId8"/>
    <p:sldLayoutId id="2147483989" r:id="rId9"/>
    <p:sldLayoutId id="2147483990" r:id="rId10"/>
    <p:sldLayoutId id="2147483991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bg1">
                <a:gamma/>
                <a:shade val="90980"/>
                <a:invGamma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66" name="Group 2"/>
          <p:cNvGrpSpPr>
            <a:grpSpLocks/>
          </p:cNvGrpSpPr>
          <p:nvPr/>
        </p:nvGrpSpPr>
        <p:grpSpPr bwMode="auto">
          <a:xfrm>
            <a:off x="15" y="1422400"/>
            <a:ext cx="9147175" cy="5435600"/>
            <a:chOff x="0" y="896"/>
            <a:chExt cx="5762" cy="3424"/>
          </a:xfrm>
        </p:grpSpPr>
        <p:grpSp>
          <p:nvGrpSpPr>
            <p:cNvPr id="11272" name="Group 3"/>
            <p:cNvGrpSpPr>
              <a:grpSpLocks/>
            </p:cNvGrpSpPr>
            <p:nvPr userDrawn="1"/>
          </p:nvGrpSpPr>
          <p:grpSpPr bwMode="auto">
            <a:xfrm>
              <a:off x="20" y="896"/>
              <a:ext cx="5742" cy="3424"/>
              <a:chOff x="20" y="896"/>
              <a:chExt cx="5742" cy="3424"/>
            </a:xfrm>
          </p:grpSpPr>
          <p:sp>
            <p:nvSpPr>
              <p:cNvPr id="6148" name="Freeform 4"/>
              <p:cNvSpPr>
                <a:spLocks/>
              </p:cNvSpPr>
              <p:nvPr userDrawn="1"/>
            </p:nvSpPr>
            <p:spPr bwMode="hidden">
              <a:xfrm>
                <a:off x="1399" y="1116"/>
                <a:ext cx="2815" cy="2110"/>
              </a:xfrm>
              <a:custGeom>
                <a:avLst/>
                <a:gdLst/>
                <a:ahLst/>
                <a:cxnLst>
                  <a:cxn ang="0">
                    <a:pos x="950" y="85"/>
                  </a:cxn>
                  <a:cxn ang="0">
                    <a:pos x="628" y="438"/>
                  </a:cxn>
                  <a:cxn ang="0">
                    <a:pos x="66" y="471"/>
                  </a:cxn>
                  <a:cxn ang="0">
                    <a:pos x="0" y="627"/>
                  </a:cxn>
                  <a:cxn ang="0">
                    <a:pos x="372" y="1026"/>
                  </a:cxn>
                  <a:cxn ang="0">
                    <a:pos x="611" y="902"/>
                  </a:cxn>
                  <a:cxn ang="0">
                    <a:pos x="992" y="1085"/>
                  </a:cxn>
                  <a:cxn ang="0">
                    <a:pos x="1116" y="1339"/>
                  </a:cxn>
                  <a:cxn ang="0">
                    <a:pos x="1083" y="1450"/>
                  </a:cxn>
                  <a:cxn ang="0">
                    <a:pos x="1124" y="1659"/>
                  </a:cxn>
                  <a:cxn ang="0">
                    <a:pos x="1149" y="1999"/>
                  </a:cxn>
                  <a:cxn ang="0">
                    <a:pos x="1463" y="2110"/>
                  </a:cxn>
                  <a:cxn ang="0">
                    <a:pos x="1686" y="2025"/>
                  </a:cxn>
                  <a:cxn ang="0">
                    <a:pos x="1603" y="1777"/>
                  </a:cxn>
                  <a:cxn ang="0">
                    <a:pos x="1991" y="1555"/>
                  </a:cxn>
                  <a:cxn ang="0">
                    <a:pos x="2281" y="1542"/>
                  </a:cxn>
                  <a:cxn ang="0">
                    <a:pos x="2446" y="1359"/>
                  </a:cxn>
                  <a:cxn ang="0">
                    <a:pos x="2361" y="1001"/>
                  </a:cxn>
                  <a:cxn ang="0">
                    <a:pos x="2606" y="893"/>
                  </a:cxn>
                  <a:cxn ang="0">
                    <a:pos x="2815" y="454"/>
                  </a:cxn>
                  <a:cxn ang="0">
                    <a:pos x="2518" y="0"/>
                  </a:cxn>
                </a:cxnLst>
                <a:rect l="0" t="0" r="r" b="b"/>
                <a:pathLst>
                  <a:path w="2815" h="2110">
                    <a:moveTo>
                      <a:pt x="950" y="85"/>
                    </a:moveTo>
                    <a:lnTo>
                      <a:pt x="628" y="438"/>
                    </a:lnTo>
                    <a:lnTo>
                      <a:pt x="66" y="471"/>
                    </a:lnTo>
                    <a:lnTo>
                      <a:pt x="0" y="627"/>
                    </a:lnTo>
                    <a:lnTo>
                      <a:pt x="372" y="1026"/>
                    </a:lnTo>
                    <a:lnTo>
                      <a:pt x="611" y="902"/>
                    </a:lnTo>
                    <a:lnTo>
                      <a:pt x="992" y="1085"/>
                    </a:lnTo>
                    <a:lnTo>
                      <a:pt x="1116" y="1339"/>
                    </a:lnTo>
                    <a:lnTo>
                      <a:pt x="1083" y="1450"/>
                    </a:lnTo>
                    <a:lnTo>
                      <a:pt x="1124" y="1659"/>
                    </a:lnTo>
                    <a:lnTo>
                      <a:pt x="1149" y="1999"/>
                    </a:lnTo>
                    <a:lnTo>
                      <a:pt x="1463" y="2110"/>
                    </a:lnTo>
                    <a:lnTo>
                      <a:pt x="1686" y="2025"/>
                    </a:lnTo>
                    <a:lnTo>
                      <a:pt x="1603" y="1777"/>
                    </a:lnTo>
                    <a:lnTo>
                      <a:pt x="1991" y="1555"/>
                    </a:lnTo>
                    <a:lnTo>
                      <a:pt x="2281" y="1542"/>
                    </a:lnTo>
                    <a:lnTo>
                      <a:pt x="2446" y="1359"/>
                    </a:lnTo>
                    <a:lnTo>
                      <a:pt x="2361" y="1001"/>
                    </a:lnTo>
                    <a:lnTo>
                      <a:pt x="2606" y="893"/>
                    </a:lnTo>
                    <a:lnTo>
                      <a:pt x="2815" y="454"/>
                    </a:lnTo>
                    <a:lnTo>
                      <a:pt x="2518" y="0"/>
                    </a:lnTo>
                  </a:path>
                </a:pathLst>
              </a:custGeom>
              <a:noFill/>
              <a:ln w="1524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6149" name="Freeform 5"/>
              <p:cNvSpPr>
                <a:spLocks/>
              </p:cNvSpPr>
              <p:nvPr userDrawn="1"/>
            </p:nvSpPr>
            <p:spPr bwMode="hidden">
              <a:xfrm>
                <a:off x="672" y="1116"/>
                <a:ext cx="3966" cy="2366"/>
              </a:xfrm>
              <a:custGeom>
                <a:avLst/>
                <a:gdLst/>
                <a:ahLst/>
                <a:cxnLst>
                  <a:cxn ang="0">
                    <a:pos x="1423" y="65"/>
                  </a:cxn>
                  <a:cxn ang="0">
                    <a:pos x="1148" y="262"/>
                  </a:cxn>
                  <a:cxn ang="0">
                    <a:pos x="934" y="216"/>
                  </a:cxn>
                  <a:cxn ang="0">
                    <a:pos x="529" y="314"/>
                  </a:cxn>
                  <a:cxn ang="0">
                    <a:pos x="174" y="327"/>
                  </a:cxn>
                  <a:cxn ang="0">
                    <a:pos x="0" y="628"/>
                  </a:cxn>
                  <a:cxn ang="0">
                    <a:pos x="91" y="726"/>
                  </a:cxn>
                  <a:cxn ang="0">
                    <a:pos x="231" y="654"/>
                  </a:cxn>
                  <a:cxn ang="0">
                    <a:pos x="430" y="687"/>
                  </a:cxn>
                  <a:cxn ang="0">
                    <a:pos x="504" y="850"/>
                  </a:cxn>
                  <a:cxn ang="0">
                    <a:pos x="347" y="1020"/>
                  </a:cxn>
                  <a:cxn ang="0">
                    <a:pos x="529" y="1144"/>
                  </a:cxn>
                  <a:cxn ang="0">
                    <a:pos x="727" y="1105"/>
                  </a:cxn>
                  <a:cxn ang="0">
                    <a:pos x="901" y="1216"/>
                  </a:cxn>
                  <a:cxn ang="0">
                    <a:pos x="1256" y="1229"/>
                  </a:cxn>
                  <a:cxn ang="0">
                    <a:pos x="1611" y="1425"/>
                  </a:cxn>
                  <a:cxn ang="0">
                    <a:pos x="1694" y="1673"/>
                  </a:cxn>
                  <a:cxn ang="0">
                    <a:pos x="1619" y="2118"/>
                  </a:cxn>
                  <a:cxn ang="0">
                    <a:pos x="1694" y="2268"/>
                  </a:cxn>
                  <a:cxn ang="0">
                    <a:pos x="2132" y="2242"/>
                  </a:cxn>
                  <a:cxn ang="0">
                    <a:pos x="2289" y="2366"/>
                  </a:cxn>
                  <a:cxn ang="0">
                    <a:pos x="2594" y="2046"/>
                  </a:cxn>
                  <a:cxn ang="0">
                    <a:pos x="2537" y="1817"/>
                  </a:cxn>
                  <a:cxn ang="0">
                    <a:pos x="2818" y="1673"/>
                  </a:cxn>
                  <a:cxn ang="0">
                    <a:pos x="3016" y="1719"/>
                  </a:cxn>
                  <a:cxn ang="0">
                    <a:pos x="3280" y="1615"/>
                  </a:cxn>
                  <a:cxn ang="0">
                    <a:pos x="3405" y="1174"/>
                  </a:cxn>
                  <a:cxn ang="0">
                    <a:pos x="3643" y="922"/>
                  </a:cxn>
                  <a:cxn ang="0">
                    <a:pos x="3966" y="896"/>
                  </a:cxn>
                  <a:cxn ang="0">
                    <a:pos x="3908" y="733"/>
                  </a:cxn>
                  <a:cxn ang="0">
                    <a:pos x="3669" y="563"/>
                  </a:cxn>
                  <a:cxn ang="0">
                    <a:pos x="3817" y="210"/>
                  </a:cxn>
                  <a:cxn ang="0">
                    <a:pos x="3590" y="0"/>
                  </a:cxn>
                </a:cxnLst>
                <a:rect l="0" t="0" r="r" b="b"/>
                <a:pathLst>
                  <a:path w="3966" h="2366">
                    <a:moveTo>
                      <a:pt x="1423" y="65"/>
                    </a:moveTo>
                    <a:lnTo>
                      <a:pt x="1148" y="262"/>
                    </a:lnTo>
                    <a:lnTo>
                      <a:pt x="934" y="216"/>
                    </a:lnTo>
                    <a:lnTo>
                      <a:pt x="529" y="314"/>
                    </a:lnTo>
                    <a:lnTo>
                      <a:pt x="174" y="327"/>
                    </a:lnTo>
                    <a:lnTo>
                      <a:pt x="0" y="628"/>
                    </a:lnTo>
                    <a:lnTo>
                      <a:pt x="91" y="726"/>
                    </a:lnTo>
                    <a:lnTo>
                      <a:pt x="231" y="654"/>
                    </a:lnTo>
                    <a:lnTo>
                      <a:pt x="430" y="687"/>
                    </a:lnTo>
                    <a:lnTo>
                      <a:pt x="504" y="850"/>
                    </a:lnTo>
                    <a:lnTo>
                      <a:pt x="347" y="1020"/>
                    </a:lnTo>
                    <a:lnTo>
                      <a:pt x="529" y="1144"/>
                    </a:lnTo>
                    <a:lnTo>
                      <a:pt x="727" y="1105"/>
                    </a:lnTo>
                    <a:lnTo>
                      <a:pt x="901" y="1216"/>
                    </a:lnTo>
                    <a:lnTo>
                      <a:pt x="1256" y="1229"/>
                    </a:lnTo>
                    <a:lnTo>
                      <a:pt x="1611" y="1425"/>
                    </a:lnTo>
                    <a:lnTo>
                      <a:pt x="1694" y="1673"/>
                    </a:lnTo>
                    <a:lnTo>
                      <a:pt x="1619" y="2118"/>
                    </a:lnTo>
                    <a:lnTo>
                      <a:pt x="1694" y="2268"/>
                    </a:lnTo>
                    <a:lnTo>
                      <a:pt x="2132" y="2242"/>
                    </a:lnTo>
                    <a:lnTo>
                      <a:pt x="2289" y="2366"/>
                    </a:lnTo>
                    <a:lnTo>
                      <a:pt x="2594" y="2046"/>
                    </a:lnTo>
                    <a:lnTo>
                      <a:pt x="2537" y="1817"/>
                    </a:lnTo>
                    <a:lnTo>
                      <a:pt x="2818" y="1673"/>
                    </a:lnTo>
                    <a:lnTo>
                      <a:pt x="3016" y="1719"/>
                    </a:lnTo>
                    <a:lnTo>
                      <a:pt x="3280" y="1615"/>
                    </a:lnTo>
                    <a:lnTo>
                      <a:pt x="3405" y="1174"/>
                    </a:lnTo>
                    <a:lnTo>
                      <a:pt x="3643" y="922"/>
                    </a:lnTo>
                    <a:lnTo>
                      <a:pt x="3966" y="896"/>
                    </a:lnTo>
                    <a:lnTo>
                      <a:pt x="3908" y="733"/>
                    </a:lnTo>
                    <a:lnTo>
                      <a:pt x="3669" y="563"/>
                    </a:lnTo>
                    <a:lnTo>
                      <a:pt x="3817" y="210"/>
                    </a:lnTo>
                    <a:lnTo>
                      <a:pt x="3590" y="0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6150" name="Freeform 6"/>
              <p:cNvSpPr>
                <a:spLocks/>
              </p:cNvSpPr>
              <p:nvPr userDrawn="1"/>
            </p:nvSpPr>
            <p:spPr bwMode="hidden">
              <a:xfrm>
                <a:off x="20" y="1069"/>
                <a:ext cx="5732" cy="3107"/>
              </a:xfrm>
              <a:custGeom>
                <a:avLst/>
                <a:gdLst/>
                <a:ahLst/>
                <a:cxnLst>
                  <a:cxn ang="0">
                    <a:pos x="81" y="0"/>
                  </a:cxn>
                  <a:cxn ang="0">
                    <a:pos x="133" y="328"/>
                  </a:cxn>
                  <a:cxn ang="0">
                    <a:pos x="0" y="666"/>
                  </a:cxn>
                  <a:cxn ang="0">
                    <a:pos x="83" y="1221"/>
                  </a:cxn>
                  <a:cxn ang="0">
                    <a:pos x="413" y="1515"/>
                  </a:cxn>
                  <a:cxn ang="0">
                    <a:pos x="881" y="1700"/>
                  </a:cxn>
                  <a:cxn ang="0">
                    <a:pos x="1440" y="1651"/>
                  </a:cxn>
                  <a:cxn ang="0">
                    <a:pos x="1755" y="1940"/>
                  </a:cxn>
                  <a:cxn ang="0">
                    <a:pos x="1653" y="2126"/>
                  </a:cxn>
                  <a:cxn ang="0">
                    <a:pos x="1136" y="2142"/>
                  </a:cxn>
                  <a:cxn ang="0">
                    <a:pos x="911" y="2021"/>
                  </a:cxn>
                  <a:cxn ang="0">
                    <a:pos x="739" y="2142"/>
                  </a:cxn>
                  <a:cxn ang="0">
                    <a:pos x="954" y="2524"/>
                  </a:cxn>
                  <a:cxn ang="0">
                    <a:pos x="973" y="2905"/>
                  </a:cxn>
                  <a:cxn ang="0">
                    <a:pos x="1511" y="3107"/>
                  </a:cxn>
                  <a:cxn ang="0">
                    <a:pos x="1644" y="2922"/>
                  </a:cxn>
                  <a:cxn ang="0">
                    <a:pos x="2077" y="2797"/>
                  </a:cxn>
                  <a:cxn ang="0">
                    <a:pos x="2610" y="2962"/>
                  </a:cxn>
                  <a:cxn ang="0">
                    <a:pos x="3222" y="2812"/>
                  </a:cxn>
                  <a:cxn ang="0">
                    <a:pos x="3443" y="2922"/>
                  </a:cxn>
                  <a:cxn ang="0">
                    <a:pos x="3861" y="2648"/>
                  </a:cxn>
                  <a:cxn ang="0">
                    <a:pos x="4125" y="2311"/>
                  </a:cxn>
                  <a:cxn ang="0">
                    <a:pos x="4369" y="2318"/>
                  </a:cxn>
                  <a:cxn ang="0">
                    <a:pos x="4554" y="2445"/>
                  </a:cxn>
                  <a:cxn ang="0">
                    <a:pos x="5015" y="2142"/>
                  </a:cxn>
                  <a:cxn ang="0">
                    <a:pos x="5404" y="2185"/>
                  </a:cxn>
                  <a:cxn ang="0">
                    <a:pos x="5732" y="2069"/>
                  </a:cxn>
                </a:cxnLst>
                <a:rect l="0" t="0" r="r" b="b"/>
                <a:pathLst>
                  <a:path w="5732" h="3107">
                    <a:moveTo>
                      <a:pt x="81" y="0"/>
                    </a:moveTo>
                    <a:lnTo>
                      <a:pt x="133" y="328"/>
                    </a:lnTo>
                    <a:lnTo>
                      <a:pt x="0" y="666"/>
                    </a:lnTo>
                    <a:lnTo>
                      <a:pt x="83" y="1221"/>
                    </a:lnTo>
                    <a:lnTo>
                      <a:pt x="413" y="1515"/>
                    </a:lnTo>
                    <a:lnTo>
                      <a:pt x="881" y="1700"/>
                    </a:lnTo>
                    <a:lnTo>
                      <a:pt x="1440" y="1651"/>
                    </a:lnTo>
                    <a:lnTo>
                      <a:pt x="1755" y="1940"/>
                    </a:lnTo>
                    <a:lnTo>
                      <a:pt x="1653" y="2126"/>
                    </a:lnTo>
                    <a:lnTo>
                      <a:pt x="1136" y="2142"/>
                    </a:lnTo>
                    <a:lnTo>
                      <a:pt x="911" y="2021"/>
                    </a:lnTo>
                    <a:lnTo>
                      <a:pt x="739" y="2142"/>
                    </a:lnTo>
                    <a:lnTo>
                      <a:pt x="954" y="2524"/>
                    </a:lnTo>
                    <a:lnTo>
                      <a:pt x="973" y="2905"/>
                    </a:lnTo>
                    <a:lnTo>
                      <a:pt x="1511" y="3107"/>
                    </a:lnTo>
                    <a:lnTo>
                      <a:pt x="1644" y="2922"/>
                    </a:lnTo>
                    <a:lnTo>
                      <a:pt x="2077" y="2797"/>
                    </a:lnTo>
                    <a:lnTo>
                      <a:pt x="2610" y="2962"/>
                    </a:lnTo>
                    <a:lnTo>
                      <a:pt x="3222" y="2812"/>
                    </a:lnTo>
                    <a:lnTo>
                      <a:pt x="3443" y="2922"/>
                    </a:lnTo>
                    <a:lnTo>
                      <a:pt x="3861" y="2648"/>
                    </a:lnTo>
                    <a:lnTo>
                      <a:pt x="4125" y="2311"/>
                    </a:lnTo>
                    <a:lnTo>
                      <a:pt x="4369" y="2318"/>
                    </a:lnTo>
                    <a:lnTo>
                      <a:pt x="4554" y="2445"/>
                    </a:lnTo>
                    <a:lnTo>
                      <a:pt x="5015" y="2142"/>
                    </a:lnTo>
                    <a:lnTo>
                      <a:pt x="5404" y="2185"/>
                    </a:lnTo>
                    <a:lnTo>
                      <a:pt x="5732" y="2069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6151" name="Freeform 7"/>
              <p:cNvSpPr>
                <a:spLocks/>
              </p:cNvSpPr>
              <p:nvPr userDrawn="1"/>
            </p:nvSpPr>
            <p:spPr bwMode="hidden">
              <a:xfrm>
                <a:off x="242" y="1145"/>
                <a:ext cx="5512" cy="2760"/>
              </a:xfrm>
              <a:custGeom>
                <a:avLst/>
                <a:gdLst/>
                <a:ahLst/>
                <a:cxnLst>
                  <a:cxn ang="0">
                    <a:pos x="240" y="0"/>
                  </a:cxn>
                  <a:cxn ang="0">
                    <a:pos x="0" y="336"/>
                  </a:cxn>
                  <a:cxn ang="0">
                    <a:pos x="82" y="821"/>
                  </a:cxn>
                  <a:cxn ang="0">
                    <a:pos x="243" y="873"/>
                  </a:cxn>
                  <a:cxn ang="0">
                    <a:pos x="473" y="1087"/>
                  </a:cxn>
                  <a:cxn ang="0">
                    <a:pos x="557" y="1441"/>
                  </a:cxn>
                  <a:cxn ang="0">
                    <a:pos x="839" y="1499"/>
                  </a:cxn>
                  <a:cxn ang="0">
                    <a:pos x="1258" y="1349"/>
                  </a:cxn>
                  <a:cxn ang="0">
                    <a:pos x="1307" y="1493"/>
                  </a:cxn>
                  <a:cxn ang="0">
                    <a:pos x="1621" y="1513"/>
                  </a:cxn>
                  <a:cxn ang="0">
                    <a:pos x="1862" y="1865"/>
                  </a:cxn>
                  <a:cxn ang="0">
                    <a:pos x="1668" y="2166"/>
                  </a:cxn>
                  <a:cxn ang="0">
                    <a:pos x="1308" y="2217"/>
                  </a:cxn>
                  <a:cxn ang="0">
                    <a:pos x="992" y="2172"/>
                  </a:cxn>
                  <a:cxn ang="0">
                    <a:pos x="903" y="2244"/>
                  </a:cxn>
                  <a:cxn ang="0">
                    <a:pos x="1008" y="2415"/>
                  </a:cxn>
                  <a:cxn ang="0">
                    <a:pos x="992" y="2538"/>
                  </a:cxn>
                  <a:cxn ang="0">
                    <a:pos x="1137" y="2760"/>
                  </a:cxn>
                  <a:cxn ang="0">
                    <a:pos x="1661" y="2623"/>
                  </a:cxn>
                  <a:cxn ang="0">
                    <a:pos x="1725" y="2492"/>
                  </a:cxn>
                  <a:cxn ang="0">
                    <a:pos x="1895" y="2551"/>
                  </a:cxn>
                  <a:cxn ang="0">
                    <a:pos x="2338" y="2448"/>
                  </a:cxn>
                  <a:cxn ang="0">
                    <a:pos x="2443" y="2714"/>
                  </a:cxn>
                  <a:cxn ang="0">
                    <a:pos x="2870" y="2541"/>
                  </a:cxn>
                  <a:cxn ang="0">
                    <a:pos x="3264" y="2591"/>
                  </a:cxn>
                  <a:cxn ang="0">
                    <a:pos x="3522" y="2427"/>
                  </a:cxn>
                  <a:cxn ang="0">
                    <a:pos x="3594" y="2081"/>
                  </a:cxn>
                  <a:cxn ang="0">
                    <a:pos x="4013" y="2087"/>
                  </a:cxn>
                  <a:cxn ang="0">
                    <a:pos x="4070" y="1924"/>
                  </a:cxn>
                  <a:cxn ang="0">
                    <a:pos x="4239" y="1931"/>
                  </a:cxn>
                  <a:cxn ang="0">
                    <a:pos x="4465" y="2094"/>
                  </a:cxn>
                  <a:cxn ang="0">
                    <a:pos x="4836" y="1814"/>
                  </a:cxn>
                  <a:cxn ang="0">
                    <a:pos x="5225" y="1785"/>
                  </a:cxn>
                  <a:cxn ang="0">
                    <a:pos x="5367" y="1571"/>
                  </a:cxn>
                  <a:cxn ang="0">
                    <a:pos x="5512" y="1585"/>
                  </a:cxn>
                </a:cxnLst>
                <a:rect l="0" t="0" r="r" b="b"/>
                <a:pathLst>
                  <a:path w="5512" h="2760">
                    <a:moveTo>
                      <a:pt x="240" y="0"/>
                    </a:moveTo>
                    <a:lnTo>
                      <a:pt x="0" y="336"/>
                    </a:lnTo>
                    <a:lnTo>
                      <a:pt x="82" y="821"/>
                    </a:lnTo>
                    <a:lnTo>
                      <a:pt x="243" y="873"/>
                    </a:lnTo>
                    <a:lnTo>
                      <a:pt x="473" y="1087"/>
                    </a:lnTo>
                    <a:lnTo>
                      <a:pt x="557" y="1441"/>
                    </a:lnTo>
                    <a:lnTo>
                      <a:pt x="839" y="1499"/>
                    </a:lnTo>
                    <a:lnTo>
                      <a:pt x="1258" y="1349"/>
                    </a:lnTo>
                    <a:lnTo>
                      <a:pt x="1307" y="1493"/>
                    </a:lnTo>
                    <a:lnTo>
                      <a:pt x="1621" y="1513"/>
                    </a:lnTo>
                    <a:lnTo>
                      <a:pt x="1862" y="1865"/>
                    </a:lnTo>
                    <a:lnTo>
                      <a:pt x="1668" y="2166"/>
                    </a:lnTo>
                    <a:lnTo>
                      <a:pt x="1308" y="2217"/>
                    </a:lnTo>
                    <a:lnTo>
                      <a:pt x="992" y="2172"/>
                    </a:lnTo>
                    <a:lnTo>
                      <a:pt x="903" y="2244"/>
                    </a:lnTo>
                    <a:lnTo>
                      <a:pt x="1008" y="2415"/>
                    </a:lnTo>
                    <a:lnTo>
                      <a:pt x="992" y="2538"/>
                    </a:lnTo>
                    <a:lnTo>
                      <a:pt x="1137" y="2760"/>
                    </a:lnTo>
                    <a:lnTo>
                      <a:pt x="1661" y="2623"/>
                    </a:lnTo>
                    <a:lnTo>
                      <a:pt x="1725" y="2492"/>
                    </a:lnTo>
                    <a:lnTo>
                      <a:pt x="1895" y="2551"/>
                    </a:lnTo>
                    <a:lnTo>
                      <a:pt x="2338" y="2448"/>
                    </a:lnTo>
                    <a:lnTo>
                      <a:pt x="2443" y="2714"/>
                    </a:lnTo>
                    <a:lnTo>
                      <a:pt x="2870" y="2541"/>
                    </a:lnTo>
                    <a:lnTo>
                      <a:pt x="3264" y="2591"/>
                    </a:lnTo>
                    <a:lnTo>
                      <a:pt x="3522" y="2427"/>
                    </a:lnTo>
                    <a:lnTo>
                      <a:pt x="3594" y="2081"/>
                    </a:lnTo>
                    <a:lnTo>
                      <a:pt x="4013" y="2087"/>
                    </a:lnTo>
                    <a:lnTo>
                      <a:pt x="4070" y="1924"/>
                    </a:lnTo>
                    <a:lnTo>
                      <a:pt x="4239" y="1931"/>
                    </a:lnTo>
                    <a:lnTo>
                      <a:pt x="4465" y="2094"/>
                    </a:lnTo>
                    <a:lnTo>
                      <a:pt x="4836" y="1814"/>
                    </a:lnTo>
                    <a:lnTo>
                      <a:pt x="5225" y="1785"/>
                    </a:lnTo>
                    <a:lnTo>
                      <a:pt x="5367" y="1571"/>
                    </a:lnTo>
                    <a:lnTo>
                      <a:pt x="5512" y="1585"/>
                    </a:lnTo>
                  </a:path>
                </a:pathLst>
              </a:custGeom>
              <a:noFill/>
              <a:ln w="1524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6152" name="Freeform 8"/>
              <p:cNvSpPr>
                <a:spLocks/>
              </p:cNvSpPr>
              <p:nvPr userDrawn="1"/>
            </p:nvSpPr>
            <p:spPr bwMode="hidden">
              <a:xfrm>
                <a:off x="4840" y="984"/>
                <a:ext cx="790" cy="1189"/>
              </a:xfrm>
              <a:custGeom>
                <a:avLst/>
                <a:gdLst/>
                <a:ahLst/>
                <a:cxnLst>
                  <a:cxn ang="0">
                    <a:pos x="139" y="0"/>
                  </a:cxn>
                  <a:cxn ang="0">
                    <a:pos x="210" y="233"/>
                  </a:cxn>
                  <a:cxn ang="0">
                    <a:pos x="159" y="643"/>
                  </a:cxn>
                  <a:cxn ang="0">
                    <a:pos x="454" y="771"/>
                  </a:cxn>
                  <a:cxn ang="0">
                    <a:pos x="605" y="1046"/>
                  </a:cxn>
                  <a:cxn ang="0">
                    <a:pos x="790" y="1189"/>
                  </a:cxn>
                  <a:cxn ang="0">
                    <a:pos x="540" y="1111"/>
                  </a:cxn>
                  <a:cxn ang="0">
                    <a:pos x="363" y="883"/>
                  </a:cxn>
                  <a:cxn ang="0">
                    <a:pos x="139" y="852"/>
                  </a:cxn>
                  <a:cxn ang="0">
                    <a:pos x="0" y="499"/>
                  </a:cxn>
                  <a:cxn ang="0">
                    <a:pos x="48" y="209"/>
                  </a:cxn>
                </a:cxnLst>
                <a:rect l="0" t="0" r="r" b="b"/>
                <a:pathLst>
                  <a:path w="790" h="1189">
                    <a:moveTo>
                      <a:pt x="139" y="0"/>
                    </a:moveTo>
                    <a:lnTo>
                      <a:pt x="210" y="233"/>
                    </a:lnTo>
                    <a:lnTo>
                      <a:pt x="159" y="643"/>
                    </a:lnTo>
                    <a:lnTo>
                      <a:pt x="454" y="771"/>
                    </a:lnTo>
                    <a:lnTo>
                      <a:pt x="605" y="1046"/>
                    </a:lnTo>
                    <a:lnTo>
                      <a:pt x="790" y="1189"/>
                    </a:lnTo>
                    <a:lnTo>
                      <a:pt x="540" y="1111"/>
                    </a:lnTo>
                    <a:lnTo>
                      <a:pt x="363" y="883"/>
                    </a:lnTo>
                    <a:lnTo>
                      <a:pt x="139" y="852"/>
                    </a:lnTo>
                    <a:lnTo>
                      <a:pt x="0" y="499"/>
                    </a:lnTo>
                    <a:lnTo>
                      <a:pt x="48" y="209"/>
                    </a:lnTo>
                  </a:path>
                </a:pathLst>
              </a:custGeom>
              <a:noFill/>
              <a:ln w="1524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6153" name="Freeform 9"/>
              <p:cNvSpPr>
                <a:spLocks/>
              </p:cNvSpPr>
              <p:nvPr userDrawn="1"/>
            </p:nvSpPr>
            <p:spPr bwMode="hidden">
              <a:xfrm>
                <a:off x="5173" y="896"/>
                <a:ext cx="579" cy="111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28" y="328"/>
                  </a:cxn>
                  <a:cxn ang="0">
                    <a:pos x="9" y="659"/>
                  </a:cxn>
                  <a:cxn ang="0">
                    <a:pos x="40" y="763"/>
                  </a:cxn>
                  <a:cxn ang="0">
                    <a:pos x="234" y="739"/>
                  </a:cxn>
                  <a:cxn ang="0">
                    <a:pos x="344" y="1055"/>
                  </a:cxn>
                  <a:cxn ang="0">
                    <a:pos x="579" y="1117"/>
                  </a:cxn>
                </a:cxnLst>
                <a:rect l="0" t="0" r="r" b="b"/>
                <a:pathLst>
                  <a:path w="579" h="1117">
                    <a:moveTo>
                      <a:pt x="0" y="0"/>
                    </a:moveTo>
                    <a:lnTo>
                      <a:pt x="128" y="328"/>
                    </a:lnTo>
                    <a:lnTo>
                      <a:pt x="9" y="659"/>
                    </a:lnTo>
                    <a:lnTo>
                      <a:pt x="40" y="763"/>
                    </a:lnTo>
                    <a:lnTo>
                      <a:pt x="234" y="739"/>
                    </a:lnTo>
                    <a:lnTo>
                      <a:pt x="344" y="1055"/>
                    </a:lnTo>
                    <a:lnTo>
                      <a:pt x="579" y="1117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6154" name="Freeform 10"/>
              <p:cNvSpPr>
                <a:spLocks/>
              </p:cNvSpPr>
              <p:nvPr userDrawn="1"/>
            </p:nvSpPr>
            <p:spPr bwMode="hidden">
              <a:xfrm>
                <a:off x="3291" y="968"/>
                <a:ext cx="2471" cy="2396"/>
              </a:xfrm>
              <a:custGeom>
                <a:avLst/>
                <a:gdLst/>
                <a:ahLst/>
                <a:cxnLst>
                  <a:cxn ang="0">
                    <a:pos x="1118" y="0"/>
                  </a:cxn>
                  <a:cxn ang="0">
                    <a:pos x="1179" y="225"/>
                  </a:cxn>
                  <a:cxn ang="0">
                    <a:pos x="1393" y="339"/>
                  </a:cxn>
                  <a:cxn ang="0">
                    <a:pos x="1404" y="548"/>
                  </a:cxn>
                  <a:cxn ang="0">
                    <a:pos x="1342" y="732"/>
                  </a:cxn>
                  <a:cxn ang="0">
                    <a:pos x="1434" y="925"/>
                  </a:cxn>
                  <a:cxn ang="0">
                    <a:pos x="1455" y="1109"/>
                  </a:cxn>
                  <a:cxn ang="0">
                    <a:pos x="1311" y="1142"/>
                  </a:cxn>
                  <a:cxn ang="0">
                    <a:pos x="926" y="1384"/>
                  </a:cxn>
                  <a:cxn ang="0">
                    <a:pos x="975" y="1456"/>
                  </a:cxn>
                  <a:cxn ang="0">
                    <a:pos x="956" y="1624"/>
                  </a:cxn>
                  <a:cxn ang="0">
                    <a:pos x="782" y="1817"/>
                  </a:cxn>
                  <a:cxn ang="0">
                    <a:pos x="539" y="1978"/>
                  </a:cxn>
                  <a:cxn ang="0">
                    <a:pos x="152" y="2026"/>
                  </a:cxn>
                  <a:cxn ang="0">
                    <a:pos x="19" y="2251"/>
                  </a:cxn>
                  <a:cxn ang="0">
                    <a:pos x="0" y="2396"/>
                  </a:cxn>
                  <a:cxn ang="0">
                    <a:pos x="213" y="2179"/>
                  </a:cxn>
                  <a:cxn ang="0">
                    <a:pos x="629" y="2090"/>
                  </a:cxn>
                  <a:cxn ang="0">
                    <a:pos x="894" y="1906"/>
                  </a:cxn>
                  <a:cxn ang="0">
                    <a:pos x="1230" y="1986"/>
                  </a:cxn>
                  <a:cxn ang="0">
                    <a:pos x="1668" y="1906"/>
                  </a:cxn>
                  <a:cxn ang="0">
                    <a:pos x="1983" y="1745"/>
                  </a:cxn>
                  <a:cxn ang="0">
                    <a:pos x="2014" y="1600"/>
                  </a:cxn>
                  <a:cxn ang="0">
                    <a:pos x="2237" y="1496"/>
                  </a:cxn>
                  <a:cxn ang="0">
                    <a:pos x="2359" y="1552"/>
                  </a:cxn>
                  <a:cxn ang="0">
                    <a:pos x="2471" y="1479"/>
                  </a:cxn>
                </a:cxnLst>
                <a:rect l="0" t="0" r="r" b="b"/>
                <a:pathLst>
                  <a:path w="2471" h="2396">
                    <a:moveTo>
                      <a:pt x="1118" y="0"/>
                    </a:moveTo>
                    <a:lnTo>
                      <a:pt x="1179" y="225"/>
                    </a:lnTo>
                    <a:lnTo>
                      <a:pt x="1393" y="339"/>
                    </a:lnTo>
                    <a:lnTo>
                      <a:pt x="1404" y="548"/>
                    </a:lnTo>
                    <a:lnTo>
                      <a:pt x="1342" y="732"/>
                    </a:lnTo>
                    <a:lnTo>
                      <a:pt x="1434" y="925"/>
                    </a:lnTo>
                    <a:lnTo>
                      <a:pt x="1455" y="1109"/>
                    </a:lnTo>
                    <a:lnTo>
                      <a:pt x="1311" y="1142"/>
                    </a:lnTo>
                    <a:lnTo>
                      <a:pt x="926" y="1384"/>
                    </a:lnTo>
                    <a:lnTo>
                      <a:pt x="975" y="1456"/>
                    </a:lnTo>
                    <a:lnTo>
                      <a:pt x="956" y="1624"/>
                    </a:lnTo>
                    <a:lnTo>
                      <a:pt x="782" y="1817"/>
                    </a:lnTo>
                    <a:lnTo>
                      <a:pt x="539" y="1978"/>
                    </a:lnTo>
                    <a:lnTo>
                      <a:pt x="152" y="2026"/>
                    </a:lnTo>
                    <a:lnTo>
                      <a:pt x="19" y="2251"/>
                    </a:lnTo>
                    <a:lnTo>
                      <a:pt x="0" y="2396"/>
                    </a:lnTo>
                    <a:lnTo>
                      <a:pt x="213" y="2179"/>
                    </a:lnTo>
                    <a:lnTo>
                      <a:pt x="629" y="2090"/>
                    </a:lnTo>
                    <a:lnTo>
                      <a:pt x="894" y="1906"/>
                    </a:lnTo>
                    <a:lnTo>
                      <a:pt x="1230" y="1986"/>
                    </a:lnTo>
                    <a:lnTo>
                      <a:pt x="1668" y="1906"/>
                    </a:lnTo>
                    <a:lnTo>
                      <a:pt x="1983" y="1745"/>
                    </a:lnTo>
                    <a:lnTo>
                      <a:pt x="2014" y="1600"/>
                    </a:lnTo>
                    <a:lnTo>
                      <a:pt x="2237" y="1496"/>
                    </a:lnTo>
                    <a:lnTo>
                      <a:pt x="2359" y="1552"/>
                    </a:lnTo>
                    <a:lnTo>
                      <a:pt x="2471" y="1479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6155" name="Freeform 11"/>
              <p:cNvSpPr>
                <a:spLocks/>
              </p:cNvSpPr>
              <p:nvPr userDrawn="1"/>
            </p:nvSpPr>
            <p:spPr bwMode="hidden">
              <a:xfrm>
                <a:off x="2366" y="1067"/>
                <a:ext cx="1399" cy="1349"/>
              </a:xfrm>
              <a:custGeom>
                <a:avLst/>
                <a:gdLst/>
                <a:ahLst/>
                <a:cxnLst>
                  <a:cxn ang="0">
                    <a:pos x="620" y="155"/>
                  </a:cxn>
                  <a:cxn ang="0">
                    <a:pos x="421" y="155"/>
                  </a:cxn>
                  <a:cxn ang="0">
                    <a:pos x="205" y="507"/>
                  </a:cxn>
                  <a:cxn ang="0">
                    <a:pos x="0" y="673"/>
                  </a:cxn>
                  <a:cxn ang="0">
                    <a:pos x="487" y="783"/>
                  </a:cxn>
                  <a:cxn ang="0">
                    <a:pos x="425" y="1009"/>
                  </a:cxn>
                  <a:cxn ang="0">
                    <a:pos x="617" y="1086"/>
                  </a:cxn>
                  <a:cxn ang="0">
                    <a:pos x="498" y="1349"/>
                  </a:cxn>
                  <a:cxn ang="0">
                    <a:pos x="961" y="1035"/>
                  </a:cxn>
                  <a:cxn ang="0">
                    <a:pos x="926" y="776"/>
                  </a:cxn>
                  <a:cxn ang="0">
                    <a:pos x="1181" y="749"/>
                  </a:cxn>
                  <a:cxn ang="0">
                    <a:pos x="1399" y="601"/>
                  </a:cxn>
                  <a:cxn ang="0">
                    <a:pos x="1315" y="416"/>
                  </a:cxn>
                  <a:cxn ang="0">
                    <a:pos x="1341" y="196"/>
                  </a:cxn>
                  <a:cxn ang="0">
                    <a:pos x="1171" y="164"/>
                  </a:cxn>
                  <a:cxn ang="0">
                    <a:pos x="928" y="0"/>
                  </a:cxn>
                  <a:cxn ang="0">
                    <a:pos x="620" y="155"/>
                  </a:cxn>
                </a:cxnLst>
                <a:rect l="0" t="0" r="r" b="b"/>
                <a:pathLst>
                  <a:path w="1399" h="1349">
                    <a:moveTo>
                      <a:pt x="620" y="155"/>
                    </a:moveTo>
                    <a:lnTo>
                      <a:pt x="421" y="155"/>
                    </a:lnTo>
                    <a:lnTo>
                      <a:pt x="205" y="507"/>
                    </a:lnTo>
                    <a:lnTo>
                      <a:pt x="0" y="673"/>
                    </a:lnTo>
                    <a:lnTo>
                      <a:pt x="487" y="783"/>
                    </a:lnTo>
                    <a:lnTo>
                      <a:pt x="425" y="1009"/>
                    </a:lnTo>
                    <a:lnTo>
                      <a:pt x="617" y="1086"/>
                    </a:lnTo>
                    <a:lnTo>
                      <a:pt x="498" y="1349"/>
                    </a:lnTo>
                    <a:lnTo>
                      <a:pt x="961" y="1035"/>
                    </a:lnTo>
                    <a:lnTo>
                      <a:pt x="926" y="776"/>
                    </a:lnTo>
                    <a:lnTo>
                      <a:pt x="1181" y="749"/>
                    </a:lnTo>
                    <a:lnTo>
                      <a:pt x="1399" y="601"/>
                    </a:lnTo>
                    <a:lnTo>
                      <a:pt x="1315" y="416"/>
                    </a:lnTo>
                    <a:lnTo>
                      <a:pt x="1341" y="196"/>
                    </a:lnTo>
                    <a:lnTo>
                      <a:pt x="1171" y="164"/>
                    </a:lnTo>
                    <a:lnTo>
                      <a:pt x="928" y="0"/>
                    </a:lnTo>
                    <a:lnTo>
                      <a:pt x="620" y="155"/>
                    </a:lnTo>
                    <a:close/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6156" name="Freeform 12"/>
              <p:cNvSpPr>
                <a:spLocks/>
              </p:cNvSpPr>
              <p:nvPr userDrawn="1"/>
            </p:nvSpPr>
            <p:spPr bwMode="hidden">
              <a:xfrm>
                <a:off x="4275" y="2031"/>
                <a:ext cx="1256" cy="810"/>
              </a:xfrm>
              <a:custGeom>
                <a:avLst/>
                <a:gdLst/>
                <a:ahLst/>
                <a:cxnLst>
                  <a:cxn ang="0">
                    <a:pos x="719" y="183"/>
                  </a:cxn>
                  <a:cxn ang="0">
                    <a:pos x="760" y="33"/>
                  </a:cxn>
                  <a:cxn ang="0">
                    <a:pos x="884" y="0"/>
                  </a:cxn>
                  <a:cxn ang="0">
                    <a:pos x="983" y="78"/>
                  </a:cxn>
                  <a:cxn ang="0">
                    <a:pos x="1082" y="248"/>
                  </a:cxn>
                  <a:cxn ang="0">
                    <a:pos x="1256" y="229"/>
                  </a:cxn>
                  <a:cxn ang="0">
                    <a:pos x="1248" y="359"/>
                  </a:cxn>
                  <a:cxn ang="0">
                    <a:pos x="1016" y="431"/>
                  </a:cxn>
                  <a:cxn ang="0">
                    <a:pos x="879" y="417"/>
                  </a:cxn>
                  <a:cxn ang="0">
                    <a:pos x="719" y="481"/>
                  </a:cxn>
                  <a:cxn ang="0">
                    <a:pos x="591" y="633"/>
                  </a:cxn>
                  <a:cxn ang="0">
                    <a:pos x="423" y="537"/>
                  </a:cxn>
                  <a:cxn ang="0">
                    <a:pos x="256" y="810"/>
                  </a:cxn>
                  <a:cxn ang="0">
                    <a:pos x="66" y="764"/>
                  </a:cxn>
                  <a:cxn ang="0">
                    <a:pos x="0" y="601"/>
                  </a:cxn>
                  <a:cxn ang="0">
                    <a:pos x="157" y="483"/>
                  </a:cxn>
                  <a:cxn ang="0">
                    <a:pos x="248" y="281"/>
                  </a:cxn>
                  <a:cxn ang="0">
                    <a:pos x="438" y="150"/>
                  </a:cxn>
                  <a:cxn ang="0">
                    <a:pos x="719" y="189"/>
                  </a:cxn>
                </a:cxnLst>
                <a:rect l="0" t="0" r="r" b="b"/>
                <a:pathLst>
                  <a:path w="1256" h="810">
                    <a:moveTo>
                      <a:pt x="719" y="183"/>
                    </a:moveTo>
                    <a:lnTo>
                      <a:pt x="760" y="33"/>
                    </a:lnTo>
                    <a:lnTo>
                      <a:pt x="884" y="0"/>
                    </a:lnTo>
                    <a:lnTo>
                      <a:pt x="983" y="78"/>
                    </a:lnTo>
                    <a:lnTo>
                      <a:pt x="1082" y="248"/>
                    </a:lnTo>
                    <a:lnTo>
                      <a:pt x="1256" y="229"/>
                    </a:lnTo>
                    <a:lnTo>
                      <a:pt x="1248" y="359"/>
                    </a:lnTo>
                    <a:lnTo>
                      <a:pt x="1016" y="431"/>
                    </a:lnTo>
                    <a:lnTo>
                      <a:pt x="879" y="417"/>
                    </a:lnTo>
                    <a:lnTo>
                      <a:pt x="719" y="481"/>
                    </a:lnTo>
                    <a:lnTo>
                      <a:pt x="591" y="633"/>
                    </a:lnTo>
                    <a:lnTo>
                      <a:pt x="423" y="537"/>
                    </a:lnTo>
                    <a:lnTo>
                      <a:pt x="256" y="810"/>
                    </a:lnTo>
                    <a:lnTo>
                      <a:pt x="66" y="764"/>
                    </a:lnTo>
                    <a:lnTo>
                      <a:pt x="0" y="601"/>
                    </a:lnTo>
                    <a:lnTo>
                      <a:pt x="157" y="483"/>
                    </a:lnTo>
                    <a:lnTo>
                      <a:pt x="248" y="281"/>
                    </a:lnTo>
                    <a:lnTo>
                      <a:pt x="438" y="150"/>
                    </a:lnTo>
                    <a:lnTo>
                      <a:pt x="719" y="189"/>
                    </a:lnTo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6157" name="Freeform 13"/>
              <p:cNvSpPr>
                <a:spLocks/>
              </p:cNvSpPr>
              <p:nvPr userDrawn="1"/>
            </p:nvSpPr>
            <p:spPr bwMode="hidden">
              <a:xfrm>
                <a:off x="2914" y="3476"/>
                <a:ext cx="2848" cy="788"/>
              </a:xfrm>
              <a:custGeom>
                <a:avLst/>
                <a:gdLst/>
                <a:ahLst/>
                <a:cxnLst>
                  <a:cxn ang="0">
                    <a:pos x="2838" y="16"/>
                  </a:cxn>
                  <a:cxn ang="0">
                    <a:pos x="2493" y="0"/>
                  </a:cxn>
                  <a:cxn ang="0">
                    <a:pos x="2278" y="81"/>
                  </a:cxn>
                  <a:cxn ang="0">
                    <a:pos x="1936" y="44"/>
                  </a:cxn>
                  <a:cxn ang="0">
                    <a:pos x="1739" y="354"/>
                  </a:cxn>
                  <a:cxn ang="0">
                    <a:pos x="1600" y="212"/>
                  </a:cxn>
                  <a:cxn ang="0">
                    <a:pos x="1352" y="308"/>
                  </a:cxn>
                  <a:cxn ang="0">
                    <a:pos x="1445" y="515"/>
                  </a:cxn>
                  <a:cxn ang="0">
                    <a:pos x="1072" y="412"/>
                  </a:cxn>
                  <a:cxn ang="0">
                    <a:pos x="888" y="540"/>
                  </a:cxn>
                  <a:cxn ang="0">
                    <a:pos x="0" y="660"/>
                  </a:cxn>
                  <a:cxn ang="0">
                    <a:pos x="288" y="788"/>
                  </a:cxn>
                  <a:cxn ang="0">
                    <a:pos x="1040" y="676"/>
                  </a:cxn>
                  <a:cxn ang="0">
                    <a:pos x="1272" y="748"/>
                  </a:cxn>
                  <a:cxn ang="0">
                    <a:pos x="2096" y="691"/>
                  </a:cxn>
                  <a:cxn ang="0">
                    <a:pos x="2320" y="748"/>
                  </a:cxn>
                  <a:cxn ang="0">
                    <a:pos x="2456" y="596"/>
                  </a:cxn>
                  <a:cxn ang="0">
                    <a:pos x="2712" y="716"/>
                  </a:cxn>
                  <a:cxn ang="0">
                    <a:pos x="2716" y="339"/>
                  </a:cxn>
                  <a:cxn ang="0">
                    <a:pos x="2848" y="258"/>
                  </a:cxn>
                </a:cxnLst>
                <a:rect l="0" t="0" r="r" b="b"/>
                <a:pathLst>
                  <a:path w="2848" h="788">
                    <a:moveTo>
                      <a:pt x="2838" y="16"/>
                    </a:moveTo>
                    <a:lnTo>
                      <a:pt x="2493" y="0"/>
                    </a:lnTo>
                    <a:lnTo>
                      <a:pt x="2278" y="81"/>
                    </a:lnTo>
                    <a:lnTo>
                      <a:pt x="1936" y="44"/>
                    </a:lnTo>
                    <a:lnTo>
                      <a:pt x="1739" y="354"/>
                    </a:lnTo>
                    <a:lnTo>
                      <a:pt x="1600" y="212"/>
                    </a:lnTo>
                    <a:lnTo>
                      <a:pt x="1352" y="308"/>
                    </a:lnTo>
                    <a:lnTo>
                      <a:pt x="1445" y="515"/>
                    </a:lnTo>
                    <a:lnTo>
                      <a:pt x="1072" y="412"/>
                    </a:lnTo>
                    <a:lnTo>
                      <a:pt x="888" y="540"/>
                    </a:lnTo>
                    <a:lnTo>
                      <a:pt x="0" y="660"/>
                    </a:lnTo>
                    <a:lnTo>
                      <a:pt x="288" y="788"/>
                    </a:lnTo>
                    <a:lnTo>
                      <a:pt x="1040" y="676"/>
                    </a:lnTo>
                    <a:lnTo>
                      <a:pt x="1272" y="748"/>
                    </a:lnTo>
                    <a:lnTo>
                      <a:pt x="2096" y="691"/>
                    </a:lnTo>
                    <a:lnTo>
                      <a:pt x="2320" y="748"/>
                    </a:lnTo>
                    <a:lnTo>
                      <a:pt x="2456" y="596"/>
                    </a:lnTo>
                    <a:lnTo>
                      <a:pt x="2712" y="716"/>
                    </a:lnTo>
                    <a:lnTo>
                      <a:pt x="2716" y="339"/>
                    </a:lnTo>
                    <a:lnTo>
                      <a:pt x="2848" y="258"/>
                    </a:lnTo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6158" name="Freeform 14"/>
              <p:cNvSpPr>
                <a:spLocks/>
              </p:cNvSpPr>
              <p:nvPr userDrawn="1"/>
            </p:nvSpPr>
            <p:spPr bwMode="hidden">
              <a:xfrm>
                <a:off x="5443" y="922"/>
                <a:ext cx="319" cy="85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06" y="313"/>
                  </a:cxn>
                  <a:cxn ang="0">
                    <a:pos x="106" y="634"/>
                  </a:cxn>
                  <a:cxn ang="0">
                    <a:pos x="268" y="854"/>
                  </a:cxn>
                  <a:cxn ang="0">
                    <a:pos x="278" y="577"/>
                  </a:cxn>
                  <a:cxn ang="0">
                    <a:pos x="238" y="400"/>
                  </a:cxn>
                  <a:cxn ang="0">
                    <a:pos x="319" y="240"/>
                  </a:cxn>
                </a:cxnLst>
                <a:rect l="0" t="0" r="r" b="b"/>
                <a:pathLst>
                  <a:path w="319" h="854">
                    <a:moveTo>
                      <a:pt x="0" y="0"/>
                    </a:moveTo>
                    <a:lnTo>
                      <a:pt x="106" y="313"/>
                    </a:lnTo>
                    <a:lnTo>
                      <a:pt x="106" y="634"/>
                    </a:lnTo>
                    <a:lnTo>
                      <a:pt x="268" y="854"/>
                    </a:lnTo>
                    <a:lnTo>
                      <a:pt x="278" y="577"/>
                    </a:lnTo>
                    <a:lnTo>
                      <a:pt x="238" y="400"/>
                    </a:lnTo>
                    <a:lnTo>
                      <a:pt x="319" y="240"/>
                    </a:lnTo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6159" name="Freeform 15"/>
              <p:cNvSpPr>
                <a:spLocks/>
              </p:cNvSpPr>
              <p:nvPr userDrawn="1"/>
            </p:nvSpPr>
            <p:spPr bwMode="hidden">
              <a:xfrm>
                <a:off x="4954" y="3568"/>
                <a:ext cx="646" cy="392"/>
              </a:xfrm>
              <a:custGeom>
                <a:avLst/>
                <a:gdLst/>
                <a:ahLst/>
                <a:cxnLst>
                  <a:cxn ang="0">
                    <a:pos x="504" y="0"/>
                  </a:cxn>
                  <a:cxn ang="0">
                    <a:pos x="320" y="61"/>
                  </a:cxn>
                  <a:cxn ang="0">
                    <a:pos x="238" y="109"/>
                  </a:cxn>
                  <a:cxn ang="0">
                    <a:pos x="144" y="216"/>
                  </a:cxn>
                  <a:cxn ang="0">
                    <a:pos x="0" y="392"/>
                  </a:cxn>
                  <a:cxn ang="0">
                    <a:pos x="360" y="263"/>
                  </a:cxn>
                  <a:cxn ang="0">
                    <a:pos x="432" y="182"/>
                  </a:cxn>
                  <a:cxn ang="0">
                    <a:pos x="646" y="142"/>
                  </a:cxn>
                  <a:cxn ang="0">
                    <a:pos x="504" y="0"/>
                  </a:cxn>
                </a:cxnLst>
                <a:rect l="0" t="0" r="r" b="b"/>
                <a:pathLst>
                  <a:path w="646" h="392">
                    <a:moveTo>
                      <a:pt x="504" y="0"/>
                    </a:moveTo>
                    <a:lnTo>
                      <a:pt x="320" y="61"/>
                    </a:lnTo>
                    <a:lnTo>
                      <a:pt x="238" y="109"/>
                    </a:lnTo>
                    <a:lnTo>
                      <a:pt x="144" y="216"/>
                    </a:lnTo>
                    <a:lnTo>
                      <a:pt x="0" y="392"/>
                    </a:lnTo>
                    <a:lnTo>
                      <a:pt x="360" y="263"/>
                    </a:lnTo>
                    <a:lnTo>
                      <a:pt x="432" y="182"/>
                    </a:lnTo>
                    <a:lnTo>
                      <a:pt x="646" y="142"/>
                    </a:lnTo>
                    <a:lnTo>
                      <a:pt x="504" y="0"/>
                    </a:lnTo>
                    <a:close/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6160" name="Freeform 16"/>
              <p:cNvSpPr>
                <a:spLocks/>
              </p:cNvSpPr>
              <p:nvPr userDrawn="1"/>
            </p:nvSpPr>
            <p:spPr bwMode="hidden">
              <a:xfrm>
                <a:off x="50" y="2400"/>
                <a:ext cx="2736" cy="192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96" y="336"/>
                  </a:cxn>
                  <a:cxn ang="0">
                    <a:pos x="384" y="384"/>
                  </a:cxn>
                  <a:cxn ang="0">
                    <a:pos x="576" y="720"/>
                  </a:cxn>
                  <a:cxn ang="0">
                    <a:pos x="528" y="960"/>
                  </a:cxn>
                  <a:cxn ang="0">
                    <a:pos x="672" y="1104"/>
                  </a:cxn>
                  <a:cxn ang="0">
                    <a:pos x="576" y="1392"/>
                  </a:cxn>
                  <a:cxn ang="0">
                    <a:pos x="624" y="1632"/>
                  </a:cxn>
                  <a:cxn ang="0">
                    <a:pos x="1488" y="1872"/>
                  </a:cxn>
                  <a:cxn ang="0">
                    <a:pos x="1680" y="1728"/>
                  </a:cxn>
                  <a:cxn ang="0">
                    <a:pos x="2208" y="1728"/>
                  </a:cxn>
                  <a:cxn ang="0">
                    <a:pos x="2304" y="1632"/>
                  </a:cxn>
                  <a:cxn ang="0">
                    <a:pos x="2736" y="1872"/>
                  </a:cxn>
                  <a:cxn ang="0">
                    <a:pos x="2640" y="1920"/>
                  </a:cxn>
                  <a:cxn ang="0">
                    <a:pos x="2304" y="1824"/>
                  </a:cxn>
                  <a:cxn ang="0">
                    <a:pos x="2160" y="1872"/>
                  </a:cxn>
                  <a:cxn ang="0">
                    <a:pos x="1632" y="1920"/>
                  </a:cxn>
                  <a:cxn ang="0">
                    <a:pos x="1440" y="1920"/>
                  </a:cxn>
                  <a:cxn ang="0">
                    <a:pos x="480" y="1824"/>
                  </a:cxn>
                  <a:cxn ang="0">
                    <a:pos x="192" y="1872"/>
                  </a:cxn>
                  <a:cxn ang="0">
                    <a:pos x="96" y="1680"/>
                  </a:cxn>
                  <a:cxn ang="0">
                    <a:pos x="288" y="1440"/>
                  </a:cxn>
                  <a:cxn ang="0">
                    <a:pos x="336" y="1104"/>
                  </a:cxn>
                  <a:cxn ang="0">
                    <a:pos x="144" y="864"/>
                  </a:cxn>
                  <a:cxn ang="0">
                    <a:pos x="240" y="624"/>
                  </a:cxn>
                  <a:cxn ang="0">
                    <a:pos x="48" y="528"/>
                  </a:cxn>
                  <a:cxn ang="0">
                    <a:pos x="0" y="0"/>
                  </a:cxn>
                </a:cxnLst>
                <a:rect l="0" t="0" r="r" b="b"/>
                <a:pathLst>
                  <a:path w="2736" h="1920">
                    <a:moveTo>
                      <a:pt x="0" y="0"/>
                    </a:moveTo>
                    <a:lnTo>
                      <a:pt x="96" y="336"/>
                    </a:lnTo>
                    <a:lnTo>
                      <a:pt x="384" y="384"/>
                    </a:lnTo>
                    <a:lnTo>
                      <a:pt x="576" y="720"/>
                    </a:lnTo>
                    <a:lnTo>
                      <a:pt x="528" y="960"/>
                    </a:lnTo>
                    <a:lnTo>
                      <a:pt x="672" y="1104"/>
                    </a:lnTo>
                    <a:lnTo>
                      <a:pt x="576" y="1392"/>
                    </a:lnTo>
                    <a:lnTo>
                      <a:pt x="624" y="1632"/>
                    </a:lnTo>
                    <a:lnTo>
                      <a:pt x="1488" y="1872"/>
                    </a:lnTo>
                    <a:lnTo>
                      <a:pt x="1680" y="1728"/>
                    </a:lnTo>
                    <a:lnTo>
                      <a:pt x="2208" y="1728"/>
                    </a:lnTo>
                    <a:lnTo>
                      <a:pt x="2304" y="1632"/>
                    </a:lnTo>
                    <a:lnTo>
                      <a:pt x="2736" y="1872"/>
                    </a:lnTo>
                    <a:lnTo>
                      <a:pt x="2640" y="1920"/>
                    </a:lnTo>
                    <a:lnTo>
                      <a:pt x="2304" y="1824"/>
                    </a:lnTo>
                    <a:lnTo>
                      <a:pt x="2160" y="1872"/>
                    </a:lnTo>
                    <a:lnTo>
                      <a:pt x="1632" y="1920"/>
                    </a:lnTo>
                    <a:lnTo>
                      <a:pt x="1440" y="1920"/>
                    </a:lnTo>
                    <a:lnTo>
                      <a:pt x="480" y="1824"/>
                    </a:lnTo>
                    <a:lnTo>
                      <a:pt x="192" y="1872"/>
                    </a:lnTo>
                    <a:lnTo>
                      <a:pt x="96" y="1680"/>
                    </a:lnTo>
                    <a:lnTo>
                      <a:pt x="288" y="1440"/>
                    </a:lnTo>
                    <a:lnTo>
                      <a:pt x="336" y="1104"/>
                    </a:lnTo>
                    <a:lnTo>
                      <a:pt x="144" y="864"/>
                    </a:lnTo>
                    <a:lnTo>
                      <a:pt x="240" y="624"/>
                    </a:lnTo>
                    <a:lnTo>
                      <a:pt x="48" y="528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11273" name="Group 17"/>
            <p:cNvGrpSpPr>
              <a:grpSpLocks/>
            </p:cNvGrpSpPr>
            <p:nvPr userDrawn="1"/>
          </p:nvGrpSpPr>
          <p:grpSpPr bwMode="auto">
            <a:xfrm>
              <a:off x="0" y="2291"/>
              <a:ext cx="1385" cy="1702"/>
              <a:chOff x="0" y="2291"/>
              <a:chExt cx="1385" cy="1702"/>
            </a:xfrm>
          </p:grpSpPr>
          <p:sp>
            <p:nvSpPr>
              <p:cNvPr id="6162" name="Rectangle 18"/>
              <p:cNvSpPr>
                <a:spLocks noChangeArrowheads="1"/>
              </p:cNvSpPr>
              <p:nvPr userDrawn="1"/>
            </p:nvSpPr>
            <p:spPr bwMode="ltGray">
              <a:xfrm rot="6798887">
                <a:off x="63" y="3882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6163" name="Rectangle 19"/>
              <p:cNvSpPr>
                <a:spLocks noChangeArrowheads="1"/>
              </p:cNvSpPr>
              <p:nvPr userDrawn="1"/>
            </p:nvSpPr>
            <p:spPr bwMode="ltGray">
              <a:xfrm rot="6798887">
                <a:off x="33" y="3880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6164" name="Rectangle 20"/>
              <p:cNvSpPr>
                <a:spLocks noChangeArrowheads="1"/>
              </p:cNvSpPr>
              <p:nvPr userDrawn="1"/>
            </p:nvSpPr>
            <p:spPr bwMode="ltGray">
              <a:xfrm rot="6798887">
                <a:off x="7" y="3874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6165" name="Rectangle 21"/>
              <p:cNvSpPr>
                <a:spLocks noChangeArrowheads="1"/>
              </p:cNvSpPr>
              <p:nvPr userDrawn="1"/>
            </p:nvSpPr>
            <p:spPr bwMode="ltGray">
              <a:xfrm rot="5999912">
                <a:off x="209" y="388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6166" name="Rectangle 22"/>
              <p:cNvSpPr>
                <a:spLocks noChangeArrowheads="1"/>
              </p:cNvSpPr>
              <p:nvPr userDrawn="1"/>
            </p:nvSpPr>
            <p:spPr bwMode="ltGray">
              <a:xfrm rot="5999912">
                <a:off x="183" y="3888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6167" name="Rectangle 23"/>
              <p:cNvSpPr>
                <a:spLocks noChangeArrowheads="1"/>
              </p:cNvSpPr>
              <p:nvPr userDrawn="1"/>
            </p:nvSpPr>
            <p:spPr bwMode="ltGray">
              <a:xfrm rot="6250138">
                <a:off x="153" y="3888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6168" name="Rectangle 24"/>
              <p:cNvSpPr>
                <a:spLocks noChangeArrowheads="1"/>
              </p:cNvSpPr>
              <p:nvPr userDrawn="1"/>
            </p:nvSpPr>
            <p:spPr bwMode="ltGray">
              <a:xfrm rot="6238076">
                <a:off x="123" y="388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6169" name="Rectangle 25"/>
              <p:cNvSpPr>
                <a:spLocks noChangeArrowheads="1"/>
              </p:cNvSpPr>
              <p:nvPr userDrawn="1"/>
            </p:nvSpPr>
            <p:spPr bwMode="ltGray">
              <a:xfrm rot="5380717">
                <a:off x="363" y="3868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6170" name="Rectangle 26"/>
              <p:cNvSpPr>
                <a:spLocks noChangeArrowheads="1"/>
              </p:cNvSpPr>
              <p:nvPr userDrawn="1"/>
            </p:nvSpPr>
            <p:spPr bwMode="ltGray">
              <a:xfrm rot="5380717">
                <a:off x="333" y="3872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6171" name="Rectangle 27"/>
              <p:cNvSpPr>
                <a:spLocks noChangeArrowheads="1"/>
              </p:cNvSpPr>
              <p:nvPr userDrawn="1"/>
            </p:nvSpPr>
            <p:spPr bwMode="ltGray">
              <a:xfrm rot="5583200">
                <a:off x="303" y="387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6172" name="Rectangle 28"/>
              <p:cNvSpPr>
                <a:spLocks noChangeArrowheads="1"/>
              </p:cNvSpPr>
              <p:nvPr userDrawn="1"/>
            </p:nvSpPr>
            <p:spPr bwMode="ltGray">
              <a:xfrm rot="5737625">
                <a:off x="271" y="3882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6173" name="Rectangle 29"/>
              <p:cNvSpPr>
                <a:spLocks noChangeArrowheads="1"/>
              </p:cNvSpPr>
              <p:nvPr userDrawn="1"/>
            </p:nvSpPr>
            <p:spPr bwMode="ltGray">
              <a:xfrm rot="4715477">
                <a:off x="517" y="382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6174" name="Rectangle 30"/>
              <p:cNvSpPr>
                <a:spLocks noChangeArrowheads="1"/>
              </p:cNvSpPr>
              <p:nvPr userDrawn="1"/>
            </p:nvSpPr>
            <p:spPr bwMode="ltGray">
              <a:xfrm rot="4924949">
                <a:off x="486" y="383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6175" name="Rectangle 31"/>
              <p:cNvSpPr>
                <a:spLocks noChangeArrowheads="1"/>
              </p:cNvSpPr>
              <p:nvPr userDrawn="1"/>
            </p:nvSpPr>
            <p:spPr bwMode="ltGray">
              <a:xfrm rot="4924949">
                <a:off x="456" y="384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6176" name="Rectangle 32"/>
              <p:cNvSpPr>
                <a:spLocks noChangeArrowheads="1"/>
              </p:cNvSpPr>
              <p:nvPr userDrawn="1"/>
            </p:nvSpPr>
            <p:spPr bwMode="ltGray">
              <a:xfrm rot="5041352">
                <a:off x="427" y="3850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6177" name="Rectangle 33"/>
              <p:cNvSpPr>
                <a:spLocks noChangeArrowheads="1"/>
              </p:cNvSpPr>
              <p:nvPr userDrawn="1"/>
            </p:nvSpPr>
            <p:spPr bwMode="ltGray">
              <a:xfrm rot="3816889">
                <a:off x="664" y="3762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6178" name="Rectangle 34"/>
              <p:cNvSpPr>
                <a:spLocks noChangeArrowheads="1"/>
              </p:cNvSpPr>
              <p:nvPr userDrawn="1"/>
            </p:nvSpPr>
            <p:spPr bwMode="ltGray">
              <a:xfrm rot="3816889">
                <a:off x="634" y="3780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6179" name="Rectangle 35"/>
              <p:cNvSpPr>
                <a:spLocks noChangeArrowheads="1"/>
              </p:cNvSpPr>
              <p:nvPr userDrawn="1"/>
            </p:nvSpPr>
            <p:spPr bwMode="ltGray">
              <a:xfrm rot="4104184">
                <a:off x="606" y="3790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6180" name="Rectangle 36"/>
              <p:cNvSpPr>
                <a:spLocks noChangeArrowheads="1"/>
              </p:cNvSpPr>
              <p:nvPr userDrawn="1"/>
            </p:nvSpPr>
            <p:spPr bwMode="ltGray">
              <a:xfrm rot="4325343">
                <a:off x="575" y="380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6181" name="Rectangle 37"/>
              <p:cNvSpPr>
                <a:spLocks noChangeArrowheads="1"/>
              </p:cNvSpPr>
              <p:nvPr userDrawn="1"/>
            </p:nvSpPr>
            <p:spPr bwMode="ltGray">
              <a:xfrm rot="3368036">
                <a:off x="800" y="3682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6182" name="Rectangle 38"/>
              <p:cNvSpPr>
                <a:spLocks noChangeArrowheads="1"/>
              </p:cNvSpPr>
              <p:nvPr userDrawn="1"/>
            </p:nvSpPr>
            <p:spPr bwMode="ltGray">
              <a:xfrm rot="3368036">
                <a:off x="772" y="369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6183" name="Rectangle 39"/>
              <p:cNvSpPr>
                <a:spLocks noChangeArrowheads="1"/>
              </p:cNvSpPr>
              <p:nvPr userDrawn="1"/>
            </p:nvSpPr>
            <p:spPr bwMode="ltGray">
              <a:xfrm rot="3368036">
                <a:off x="746" y="3716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6184" name="Rectangle 40"/>
              <p:cNvSpPr>
                <a:spLocks noChangeArrowheads="1"/>
              </p:cNvSpPr>
              <p:nvPr userDrawn="1"/>
            </p:nvSpPr>
            <p:spPr bwMode="ltGray">
              <a:xfrm rot="3816889">
                <a:off x="717" y="373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6185" name="Rectangle 41"/>
              <p:cNvSpPr>
                <a:spLocks noChangeArrowheads="1"/>
              </p:cNvSpPr>
              <p:nvPr userDrawn="1"/>
            </p:nvSpPr>
            <p:spPr bwMode="ltGray">
              <a:xfrm rot="2302266">
                <a:off x="923" y="3587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6186" name="Rectangle 42"/>
              <p:cNvSpPr>
                <a:spLocks noChangeArrowheads="1"/>
              </p:cNvSpPr>
              <p:nvPr userDrawn="1"/>
            </p:nvSpPr>
            <p:spPr bwMode="ltGray">
              <a:xfrm rot="2302266">
                <a:off x="899" y="360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6187" name="Rectangle 43"/>
              <p:cNvSpPr>
                <a:spLocks noChangeArrowheads="1"/>
              </p:cNvSpPr>
              <p:nvPr userDrawn="1"/>
            </p:nvSpPr>
            <p:spPr bwMode="ltGray">
              <a:xfrm rot="2707562">
                <a:off x="876" y="362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6188" name="Rectangle 44"/>
              <p:cNvSpPr>
                <a:spLocks noChangeArrowheads="1"/>
              </p:cNvSpPr>
              <p:nvPr userDrawn="1"/>
            </p:nvSpPr>
            <p:spPr bwMode="ltGray">
              <a:xfrm rot="2707562">
                <a:off x="850" y="364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6189" name="Rectangle 45"/>
              <p:cNvSpPr>
                <a:spLocks noChangeArrowheads="1"/>
              </p:cNvSpPr>
              <p:nvPr userDrawn="1"/>
            </p:nvSpPr>
            <p:spPr bwMode="ltGray">
              <a:xfrm rot="1525830">
                <a:off x="1027" y="3473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6190" name="Rectangle 46"/>
              <p:cNvSpPr>
                <a:spLocks noChangeArrowheads="1"/>
              </p:cNvSpPr>
              <p:nvPr userDrawn="1"/>
            </p:nvSpPr>
            <p:spPr bwMode="ltGray">
              <a:xfrm rot="1525830">
                <a:off x="1009" y="3497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6191" name="Rectangle 47"/>
              <p:cNvSpPr>
                <a:spLocks noChangeArrowheads="1"/>
              </p:cNvSpPr>
              <p:nvPr userDrawn="1"/>
            </p:nvSpPr>
            <p:spPr bwMode="ltGray">
              <a:xfrm rot="1788117">
                <a:off x="990" y="3519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6192" name="Rectangle 48"/>
              <p:cNvSpPr>
                <a:spLocks noChangeArrowheads="1"/>
              </p:cNvSpPr>
              <p:nvPr userDrawn="1"/>
            </p:nvSpPr>
            <p:spPr bwMode="ltGray">
              <a:xfrm rot="1788117">
                <a:off x="969" y="354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6193" name="Rectangle 49"/>
              <p:cNvSpPr>
                <a:spLocks noChangeArrowheads="1"/>
              </p:cNvSpPr>
              <p:nvPr userDrawn="1"/>
            </p:nvSpPr>
            <p:spPr bwMode="ltGray">
              <a:xfrm rot="841630">
                <a:off x="1113" y="3355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6194" name="Rectangle 50"/>
              <p:cNvSpPr>
                <a:spLocks noChangeArrowheads="1"/>
              </p:cNvSpPr>
              <p:nvPr userDrawn="1"/>
            </p:nvSpPr>
            <p:spPr bwMode="ltGray">
              <a:xfrm rot="841630">
                <a:off x="1100" y="3378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6195" name="Rectangle 51"/>
              <p:cNvSpPr>
                <a:spLocks noChangeArrowheads="1"/>
              </p:cNvSpPr>
              <p:nvPr userDrawn="1"/>
            </p:nvSpPr>
            <p:spPr bwMode="ltGray">
              <a:xfrm rot="1308689">
                <a:off x="1086" y="340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6196" name="Rectangle 52"/>
              <p:cNvSpPr>
                <a:spLocks noChangeArrowheads="1"/>
              </p:cNvSpPr>
              <p:nvPr userDrawn="1"/>
            </p:nvSpPr>
            <p:spPr bwMode="ltGray">
              <a:xfrm rot="1308689">
                <a:off x="1064" y="3425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6197" name="Rectangle 53"/>
              <p:cNvSpPr>
                <a:spLocks noChangeArrowheads="1"/>
              </p:cNvSpPr>
              <p:nvPr userDrawn="1"/>
            </p:nvSpPr>
            <p:spPr bwMode="ltGray">
              <a:xfrm rot="469913">
                <a:off x="1172" y="3225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6198" name="Rectangle 54"/>
              <p:cNvSpPr>
                <a:spLocks noChangeArrowheads="1"/>
              </p:cNvSpPr>
              <p:nvPr userDrawn="1"/>
            </p:nvSpPr>
            <p:spPr bwMode="ltGray">
              <a:xfrm rot="559869">
                <a:off x="1162" y="3250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6199" name="Rectangle 55"/>
              <p:cNvSpPr>
                <a:spLocks noChangeArrowheads="1"/>
              </p:cNvSpPr>
              <p:nvPr userDrawn="1"/>
            </p:nvSpPr>
            <p:spPr bwMode="ltGray">
              <a:xfrm rot="734079">
                <a:off x="1154" y="3276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6200" name="Rectangle 56"/>
              <p:cNvSpPr>
                <a:spLocks noChangeArrowheads="1"/>
              </p:cNvSpPr>
              <p:nvPr userDrawn="1"/>
            </p:nvSpPr>
            <p:spPr bwMode="ltGray">
              <a:xfrm rot="734079">
                <a:off x="1141" y="3304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6201" name="Rectangle 57"/>
              <p:cNvSpPr>
                <a:spLocks noChangeArrowheads="1"/>
              </p:cNvSpPr>
              <p:nvPr userDrawn="1"/>
            </p:nvSpPr>
            <p:spPr bwMode="ltGray">
              <a:xfrm rot="-293905">
                <a:off x="1211" y="3096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6202" name="Rectangle 58"/>
              <p:cNvSpPr>
                <a:spLocks noChangeArrowheads="1"/>
              </p:cNvSpPr>
              <p:nvPr userDrawn="1"/>
            </p:nvSpPr>
            <p:spPr bwMode="ltGray">
              <a:xfrm rot="-8">
                <a:off x="1201" y="3122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6203" name="Rectangle 59"/>
              <p:cNvSpPr>
                <a:spLocks noChangeArrowheads="1"/>
              </p:cNvSpPr>
              <p:nvPr userDrawn="1"/>
            </p:nvSpPr>
            <p:spPr bwMode="ltGray">
              <a:xfrm rot="-8">
                <a:off x="1200" y="3147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6204" name="Rectangle 60"/>
              <p:cNvSpPr>
                <a:spLocks noChangeArrowheads="1"/>
              </p:cNvSpPr>
              <p:nvPr userDrawn="1"/>
            </p:nvSpPr>
            <p:spPr bwMode="ltGray">
              <a:xfrm rot="214188">
                <a:off x="1189" y="3173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6205" name="Rectangle 61"/>
              <p:cNvSpPr>
                <a:spLocks noChangeArrowheads="1"/>
              </p:cNvSpPr>
              <p:nvPr userDrawn="1"/>
            </p:nvSpPr>
            <p:spPr bwMode="ltGray">
              <a:xfrm rot="-682388">
                <a:off x="1219" y="296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6206" name="Rectangle 62"/>
              <p:cNvSpPr>
                <a:spLocks noChangeArrowheads="1"/>
              </p:cNvSpPr>
              <p:nvPr userDrawn="1"/>
            </p:nvSpPr>
            <p:spPr bwMode="ltGray">
              <a:xfrm rot="-480400">
                <a:off x="1220" y="2991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6207" name="Rectangle 63"/>
              <p:cNvSpPr>
                <a:spLocks noChangeArrowheads="1"/>
              </p:cNvSpPr>
              <p:nvPr userDrawn="1"/>
            </p:nvSpPr>
            <p:spPr bwMode="ltGray">
              <a:xfrm rot="-480400">
                <a:off x="1220" y="301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6208" name="Rectangle 64"/>
              <p:cNvSpPr>
                <a:spLocks noChangeArrowheads="1"/>
              </p:cNvSpPr>
              <p:nvPr userDrawn="1"/>
            </p:nvSpPr>
            <p:spPr bwMode="ltGray">
              <a:xfrm rot="-270546">
                <a:off x="1219" y="3041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6209" name="Rectangle 65"/>
              <p:cNvSpPr>
                <a:spLocks noChangeArrowheads="1"/>
              </p:cNvSpPr>
              <p:nvPr userDrawn="1"/>
            </p:nvSpPr>
            <p:spPr bwMode="ltGray">
              <a:xfrm rot="-1132286">
                <a:off x="1207" y="2843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6210" name="Rectangle 66"/>
              <p:cNvSpPr>
                <a:spLocks noChangeArrowheads="1"/>
              </p:cNvSpPr>
              <p:nvPr userDrawn="1"/>
            </p:nvSpPr>
            <p:spPr bwMode="ltGray">
              <a:xfrm rot="-969272">
                <a:off x="1213" y="2864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6211" name="Rectangle 67"/>
              <p:cNvSpPr>
                <a:spLocks noChangeArrowheads="1"/>
              </p:cNvSpPr>
              <p:nvPr userDrawn="1"/>
            </p:nvSpPr>
            <p:spPr bwMode="ltGray">
              <a:xfrm rot="-969272">
                <a:off x="1216" y="2888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6212" name="Rectangle 68"/>
              <p:cNvSpPr>
                <a:spLocks noChangeArrowheads="1"/>
              </p:cNvSpPr>
              <p:nvPr userDrawn="1"/>
            </p:nvSpPr>
            <p:spPr bwMode="ltGray">
              <a:xfrm rot="-806259">
                <a:off x="1219" y="291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6213" name="Rectangle 69"/>
              <p:cNvSpPr>
                <a:spLocks noChangeArrowheads="1"/>
              </p:cNvSpPr>
              <p:nvPr userDrawn="1"/>
            </p:nvSpPr>
            <p:spPr bwMode="ltGray">
              <a:xfrm rot="-1543941">
                <a:off x="1165" y="272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6214" name="Rectangle 70"/>
              <p:cNvSpPr>
                <a:spLocks noChangeArrowheads="1"/>
              </p:cNvSpPr>
              <p:nvPr userDrawn="1"/>
            </p:nvSpPr>
            <p:spPr bwMode="ltGray">
              <a:xfrm rot="-1341953">
                <a:off x="1176" y="2752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6215" name="Rectangle 71"/>
              <p:cNvSpPr>
                <a:spLocks noChangeArrowheads="1"/>
              </p:cNvSpPr>
              <p:nvPr userDrawn="1"/>
            </p:nvSpPr>
            <p:spPr bwMode="ltGray">
              <a:xfrm rot="-1341953">
                <a:off x="1184" y="277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6216" name="Rectangle 72"/>
              <p:cNvSpPr>
                <a:spLocks noChangeArrowheads="1"/>
              </p:cNvSpPr>
              <p:nvPr userDrawn="1"/>
            </p:nvSpPr>
            <p:spPr bwMode="ltGray">
              <a:xfrm rot="-1341953">
                <a:off x="1194" y="279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6217" name="Rectangle 73"/>
              <p:cNvSpPr>
                <a:spLocks noChangeArrowheads="1"/>
              </p:cNvSpPr>
              <p:nvPr userDrawn="1"/>
            </p:nvSpPr>
            <p:spPr bwMode="ltGray">
              <a:xfrm rot="-1928746">
                <a:off x="1101" y="2628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6218" name="Rectangle 74"/>
              <p:cNvSpPr>
                <a:spLocks noChangeArrowheads="1"/>
              </p:cNvSpPr>
              <p:nvPr userDrawn="1"/>
            </p:nvSpPr>
            <p:spPr bwMode="ltGray">
              <a:xfrm rot="-1844175">
                <a:off x="1114" y="264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6219" name="Rectangle 75"/>
              <p:cNvSpPr>
                <a:spLocks noChangeArrowheads="1"/>
              </p:cNvSpPr>
              <p:nvPr userDrawn="1"/>
            </p:nvSpPr>
            <p:spPr bwMode="ltGray">
              <a:xfrm rot="-1752383">
                <a:off x="1129" y="266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6220" name="Rectangle 76"/>
              <p:cNvSpPr>
                <a:spLocks noChangeArrowheads="1"/>
              </p:cNvSpPr>
              <p:nvPr userDrawn="1"/>
            </p:nvSpPr>
            <p:spPr bwMode="ltGray">
              <a:xfrm rot="-1752383">
                <a:off x="1142" y="2684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6221" name="Rectangle 77"/>
              <p:cNvSpPr>
                <a:spLocks noChangeArrowheads="1"/>
              </p:cNvSpPr>
              <p:nvPr userDrawn="1"/>
            </p:nvSpPr>
            <p:spPr bwMode="ltGray">
              <a:xfrm rot="-2466736">
                <a:off x="1014" y="2538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6222" name="Rectangle 78"/>
              <p:cNvSpPr>
                <a:spLocks noChangeArrowheads="1"/>
              </p:cNvSpPr>
              <p:nvPr userDrawn="1"/>
            </p:nvSpPr>
            <p:spPr bwMode="ltGray">
              <a:xfrm rot="-2466736">
                <a:off x="1035" y="255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6223" name="Rectangle 79"/>
              <p:cNvSpPr>
                <a:spLocks noChangeArrowheads="1"/>
              </p:cNvSpPr>
              <p:nvPr userDrawn="1"/>
            </p:nvSpPr>
            <p:spPr bwMode="ltGray">
              <a:xfrm rot="-2466736">
                <a:off x="1050" y="2574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6224" name="Rectangle 80"/>
              <p:cNvSpPr>
                <a:spLocks noChangeArrowheads="1"/>
              </p:cNvSpPr>
              <p:nvPr userDrawn="1"/>
            </p:nvSpPr>
            <p:spPr bwMode="ltGray">
              <a:xfrm rot="-2342866">
                <a:off x="1068" y="2590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6225" name="Freeform 81"/>
              <p:cNvSpPr>
                <a:spLocks/>
              </p:cNvSpPr>
              <p:nvPr userDrawn="1"/>
            </p:nvSpPr>
            <p:spPr bwMode="ltGray">
              <a:xfrm>
                <a:off x="486" y="2563"/>
                <a:ext cx="180" cy="151"/>
              </a:xfrm>
              <a:custGeom>
                <a:avLst/>
                <a:gdLst/>
                <a:ahLst/>
                <a:cxnLst>
                  <a:cxn ang="0">
                    <a:pos x="0" y="144"/>
                  </a:cxn>
                  <a:cxn ang="0">
                    <a:pos x="28" y="147"/>
                  </a:cxn>
                  <a:cxn ang="0">
                    <a:pos x="64" y="46"/>
                  </a:cxn>
                  <a:cxn ang="0">
                    <a:pos x="94" y="151"/>
                  </a:cxn>
                  <a:cxn ang="0">
                    <a:pos x="129" y="151"/>
                  </a:cxn>
                  <a:cxn ang="0">
                    <a:pos x="180" y="9"/>
                  </a:cxn>
                  <a:cxn ang="0">
                    <a:pos x="148" y="10"/>
                  </a:cxn>
                  <a:cxn ang="0">
                    <a:pos x="112" y="112"/>
                  </a:cxn>
                  <a:cxn ang="0">
                    <a:pos x="79" y="0"/>
                  </a:cxn>
                  <a:cxn ang="0">
                    <a:pos x="48" y="0"/>
                  </a:cxn>
                  <a:cxn ang="0">
                    <a:pos x="0" y="144"/>
                  </a:cxn>
                </a:cxnLst>
                <a:rect l="0" t="0" r="r" b="b"/>
                <a:pathLst>
                  <a:path w="180" h="151">
                    <a:moveTo>
                      <a:pt x="0" y="144"/>
                    </a:moveTo>
                    <a:lnTo>
                      <a:pt x="28" y="147"/>
                    </a:lnTo>
                    <a:lnTo>
                      <a:pt x="64" y="46"/>
                    </a:lnTo>
                    <a:lnTo>
                      <a:pt x="94" y="151"/>
                    </a:lnTo>
                    <a:lnTo>
                      <a:pt x="129" y="151"/>
                    </a:lnTo>
                    <a:lnTo>
                      <a:pt x="180" y="9"/>
                    </a:lnTo>
                    <a:lnTo>
                      <a:pt x="148" y="10"/>
                    </a:lnTo>
                    <a:lnTo>
                      <a:pt x="112" y="112"/>
                    </a:lnTo>
                    <a:lnTo>
                      <a:pt x="79" y="0"/>
                    </a:lnTo>
                    <a:lnTo>
                      <a:pt x="48" y="0"/>
                    </a:lnTo>
                    <a:lnTo>
                      <a:pt x="0" y="144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6226" name="Rectangle 82"/>
              <p:cNvSpPr>
                <a:spLocks noChangeArrowheads="1"/>
              </p:cNvSpPr>
              <p:nvPr userDrawn="1"/>
            </p:nvSpPr>
            <p:spPr bwMode="ltGray">
              <a:xfrm rot="6575641">
                <a:off x="-217" y="3138"/>
                <a:ext cx="122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6227" name="Rectangle 83"/>
              <p:cNvSpPr>
                <a:spLocks noChangeArrowheads="1"/>
              </p:cNvSpPr>
              <p:nvPr userDrawn="1"/>
            </p:nvSpPr>
            <p:spPr bwMode="ltGray">
              <a:xfrm rot="238799">
                <a:off x="4" y="3146"/>
                <a:ext cx="103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6228" name="Rectangle 84"/>
              <p:cNvSpPr>
                <a:spLocks noChangeArrowheads="1"/>
              </p:cNvSpPr>
              <p:nvPr userDrawn="1"/>
            </p:nvSpPr>
            <p:spPr bwMode="ltGray">
              <a:xfrm rot="-2957028">
                <a:off x="907" y="2472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6229" name="Rectangle 85"/>
              <p:cNvSpPr>
                <a:spLocks noChangeArrowheads="1"/>
              </p:cNvSpPr>
              <p:nvPr userDrawn="1"/>
            </p:nvSpPr>
            <p:spPr bwMode="ltGray">
              <a:xfrm rot="-2957028">
                <a:off x="930" y="2486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6230" name="Rectangle 86"/>
              <p:cNvSpPr>
                <a:spLocks noChangeArrowheads="1"/>
              </p:cNvSpPr>
              <p:nvPr userDrawn="1"/>
            </p:nvSpPr>
            <p:spPr bwMode="ltGray">
              <a:xfrm rot="-2957028">
                <a:off x="954" y="249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6231" name="Rectangle 87"/>
              <p:cNvSpPr>
                <a:spLocks noChangeArrowheads="1"/>
              </p:cNvSpPr>
              <p:nvPr userDrawn="1"/>
            </p:nvSpPr>
            <p:spPr bwMode="ltGray">
              <a:xfrm rot="-2661033">
                <a:off x="974" y="2509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6232" name="Rectangle 88"/>
              <p:cNvSpPr>
                <a:spLocks noChangeArrowheads="1"/>
              </p:cNvSpPr>
              <p:nvPr userDrawn="1"/>
            </p:nvSpPr>
            <p:spPr bwMode="ltGray">
              <a:xfrm rot="-3638503">
                <a:off x="788" y="2426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6233" name="Rectangle 89"/>
              <p:cNvSpPr>
                <a:spLocks noChangeArrowheads="1"/>
              </p:cNvSpPr>
              <p:nvPr userDrawn="1"/>
            </p:nvSpPr>
            <p:spPr bwMode="ltGray">
              <a:xfrm rot="-3638503">
                <a:off x="815" y="2434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6234" name="Rectangle 90"/>
              <p:cNvSpPr>
                <a:spLocks noChangeArrowheads="1"/>
              </p:cNvSpPr>
              <p:nvPr userDrawn="1"/>
            </p:nvSpPr>
            <p:spPr bwMode="ltGray">
              <a:xfrm rot="-3514633">
                <a:off x="837" y="2440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6235" name="Rectangle 91"/>
              <p:cNvSpPr>
                <a:spLocks noChangeArrowheads="1"/>
              </p:cNvSpPr>
              <p:nvPr userDrawn="1"/>
            </p:nvSpPr>
            <p:spPr bwMode="ltGray">
              <a:xfrm rot="-3220799">
                <a:off x="862" y="2452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6236" name="Rectangle 92"/>
              <p:cNvSpPr>
                <a:spLocks noChangeArrowheads="1"/>
              </p:cNvSpPr>
              <p:nvPr userDrawn="1"/>
            </p:nvSpPr>
            <p:spPr bwMode="ltGray">
              <a:xfrm rot="-4338250">
                <a:off x="649" y="2396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6237" name="Rectangle 93"/>
              <p:cNvSpPr>
                <a:spLocks noChangeArrowheads="1"/>
              </p:cNvSpPr>
              <p:nvPr userDrawn="1"/>
            </p:nvSpPr>
            <p:spPr bwMode="ltGray">
              <a:xfrm rot="-4250359">
                <a:off x="677" y="2402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6238" name="Rectangle 94"/>
              <p:cNvSpPr>
                <a:spLocks noChangeArrowheads="1"/>
              </p:cNvSpPr>
              <p:nvPr userDrawn="1"/>
            </p:nvSpPr>
            <p:spPr bwMode="ltGray">
              <a:xfrm rot="-4250359">
                <a:off x="708" y="2406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6239" name="Rectangle 95"/>
              <p:cNvSpPr>
                <a:spLocks noChangeArrowheads="1"/>
              </p:cNvSpPr>
              <p:nvPr userDrawn="1"/>
            </p:nvSpPr>
            <p:spPr bwMode="ltGray">
              <a:xfrm rot="-3989246">
                <a:off x="738" y="2410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6240" name="Rectangle 96"/>
              <p:cNvSpPr>
                <a:spLocks noChangeArrowheads="1"/>
              </p:cNvSpPr>
              <p:nvPr userDrawn="1"/>
            </p:nvSpPr>
            <p:spPr bwMode="ltGray">
              <a:xfrm rot="-4862215">
                <a:off x="503" y="239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6241" name="Rectangle 97"/>
              <p:cNvSpPr>
                <a:spLocks noChangeArrowheads="1"/>
              </p:cNvSpPr>
              <p:nvPr userDrawn="1"/>
            </p:nvSpPr>
            <p:spPr bwMode="ltGray">
              <a:xfrm rot="-4673370">
                <a:off x="534" y="2392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6242" name="Rectangle 98"/>
              <p:cNvSpPr>
                <a:spLocks noChangeArrowheads="1"/>
              </p:cNvSpPr>
              <p:nvPr userDrawn="1"/>
            </p:nvSpPr>
            <p:spPr bwMode="ltGray">
              <a:xfrm rot="-4646721">
                <a:off x="563" y="2390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6243" name="Rectangle 99"/>
              <p:cNvSpPr>
                <a:spLocks noChangeArrowheads="1"/>
              </p:cNvSpPr>
              <p:nvPr userDrawn="1"/>
            </p:nvSpPr>
            <p:spPr bwMode="ltGray">
              <a:xfrm rot="-4580623">
                <a:off x="595" y="2390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6244" name="Rectangle 100"/>
              <p:cNvSpPr>
                <a:spLocks noChangeArrowheads="1"/>
              </p:cNvSpPr>
              <p:nvPr userDrawn="1"/>
            </p:nvSpPr>
            <p:spPr bwMode="ltGray">
              <a:xfrm rot="-5195129">
                <a:off x="355" y="241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6245" name="Rectangle 101"/>
              <p:cNvSpPr>
                <a:spLocks noChangeArrowheads="1"/>
              </p:cNvSpPr>
              <p:nvPr userDrawn="1"/>
            </p:nvSpPr>
            <p:spPr bwMode="ltGray">
              <a:xfrm rot="-5360484">
                <a:off x="385" y="2408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6246" name="Rectangle 102"/>
              <p:cNvSpPr>
                <a:spLocks noChangeArrowheads="1"/>
              </p:cNvSpPr>
              <p:nvPr userDrawn="1"/>
            </p:nvSpPr>
            <p:spPr bwMode="ltGray">
              <a:xfrm rot="-5288939">
                <a:off x="419" y="240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6247" name="Rectangle 103"/>
              <p:cNvSpPr>
                <a:spLocks noChangeArrowheads="1"/>
              </p:cNvSpPr>
              <p:nvPr userDrawn="1"/>
            </p:nvSpPr>
            <p:spPr bwMode="ltGray">
              <a:xfrm rot="-5164854">
                <a:off x="449" y="2400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6248" name="Rectangle 104"/>
              <p:cNvSpPr>
                <a:spLocks noChangeArrowheads="1"/>
              </p:cNvSpPr>
              <p:nvPr userDrawn="1"/>
            </p:nvSpPr>
            <p:spPr bwMode="ltGray">
              <a:xfrm rot="-6132163">
                <a:off x="206" y="245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6249" name="Rectangle 105"/>
              <p:cNvSpPr>
                <a:spLocks noChangeArrowheads="1"/>
              </p:cNvSpPr>
              <p:nvPr userDrawn="1"/>
            </p:nvSpPr>
            <p:spPr bwMode="ltGray">
              <a:xfrm rot="-6220433">
                <a:off x="237" y="244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6250" name="Rectangle 106"/>
              <p:cNvSpPr>
                <a:spLocks noChangeArrowheads="1"/>
              </p:cNvSpPr>
              <p:nvPr userDrawn="1"/>
            </p:nvSpPr>
            <p:spPr bwMode="ltGray">
              <a:xfrm rot="-6110943">
                <a:off x="266" y="243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6251" name="Rectangle 107"/>
              <p:cNvSpPr>
                <a:spLocks noChangeArrowheads="1"/>
              </p:cNvSpPr>
              <p:nvPr userDrawn="1"/>
            </p:nvSpPr>
            <p:spPr bwMode="ltGray">
              <a:xfrm rot="-5919570">
                <a:off x="293" y="242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6252" name="Rectangle 108"/>
              <p:cNvSpPr>
                <a:spLocks noChangeArrowheads="1"/>
              </p:cNvSpPr>
              <p:nvPr userDrawn="1"/>
            </p:nvSpPr>
            <p:spPr bwMode="ltGray">
              <a:xfrm rot="-7376291">
                <a:off x="6" y="254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6253" name="Rectangle 109"/>
              <p:cNvSpPr>
                <a:spLocks noChangeArrowheads="1"/>
              </p:cNvSpPr>
              <p:nvPr userDrawn="1"/>
            </p:nvSpPr>
            <p:spPr bwMode="ltGray">
              <a:xfrm rot="-7168347">
                <a:off x="65" y="2516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6254" name="Rectangle 110"/>
              <p:cNvSpPr>
                <a:spLocks noChangeArrowheads="1"/>
              </p:cNvSpPr>
              <p:nvPr userDrawn="1"/>
            </p:nvSpPr>
            <p:spPr bwMode="ltGray">
              <a:xfrm rot="-6802416">
                <a:off x="92" y="2502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6255" name="Rectangle 111"/>
              <p:cNvSpPr>
                <a:spLocks noChangeArrowheads="1"/>
              </p:cNvSpPr>
              <p:nvPr userDrawn="1"/>
            </p:nvSpPr>
            <p:spPr bwMode="ltGray">
              <a:xfrm rot="-6802416">
                <a:off x="119" y="2492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6256" name="Rectangle 112"/>
              <p:cNvSpPr>
                <a:spLocks noChangeArrowheads="1"/>
              </p:cNvSpPr>
              <p:nvPr userDrawn="1"/>
            </p:nvSpPr>
            <p:spPr bwMode="ltGray">
              <a:xfrm rot="-6457704">
                <a:off x="150" y="247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6257" name="Rectangle 113"/>
              <p:cNvSpPr>
                <a:spLocks noChangeArrowheads="1"/>
              </p:cNvSpPr>
              <p:nvPr userDrawn="1"/>
            </p:nvSpPr>
            <p:spPr bwMode="ltGray">
              <a:xfrm rot="-1876771">
                <a:off x="0" y="3363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6258" name="Rectangle 114"/>
              <p:cNvSpPr>
                <a:spLocks noChangeArrowheads="1"/>
              </p:cNvSpPr>
              <p:nvPr userDrawn="1"/>
            </p:nvSpPr>
            <p:spPr bwMode="ltGray">
              <a:xfrm rot="3283992">
                <a:off x="511" y="3478"/>
                <a:ext cx="242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6259" name="Rectangle 115"/>
              <p:cNvSpPr>
                <a:spLocks noChangeArrowheads="1"/>
              </p:cNvSpPr>
              <p:nvPr userDrawn="1"/>
            </p:nvSpPr>
            <p:spPr bwMode="ltGray">
              <a:xfrm rot="3283992">
                <a:off x="35" y="2798"/>
                <a:ext cx="242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6260" name="Rectangle 116"/>
              <p:cNvSpPr>
                <a:spLocks noChangeArrowheads="1"/>
              </p:cNvSpPr>
              <p:nvPr userDrawn="1"/>
            </p:nvSpPr>
            <p:spPr bwMode="ltGray">
              <a:xfrm rot="-1876771">
                <a:off x="700" y="2851"/>
                <a:ext cx="317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6261" name="Rectangle 117"/>
              <p:cNvSpPr>
                <a:spLocks noChangeArrowheads="1"/>
              </p:cNvSpPr>
              <p:nvPr userDrawn="1"/>
            </p:nvSpPr>
            <p:spPr bwMode="ltGray">
              <a:xfrm rot="5908516">
                <a:off x="200" y="3915"/>
                <a:ext cx="138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6262" name="Rectangle 118"/>
              <p:cNvSpPr>
                <a:spLocks noChangeArrowheads="1"/>
              </p:cNvSpPr>
              <p:nvPr userDrawn="1"/>
            </p:nvSpPr>
            <p:spPr bwMode="ltGray">
              <a:xfrm rot="6683973">
                <a:off x="45" y="3915"/>
                <a:ext cx="144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6263" name="Rectangle 119"/>
              <p:cNvSpPr>
                <a:spLocks noChangeArrowheads="1"/>
              </p:cNvSpPr>
              <p:nvPr userDrawn="1"/>
            </p:nvSpPr>
            <p:spPr bwMode="ltGray">
              <a:xfrm rot="5245609">
                <a:off x="361" y="3893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6264" name="Rectangle 120"/>
              <p:cNvSpPr>
                <a:spLocks noChangeArrowheads="1"/>
              </p:cNvSpPr>
              <p:nvPr userDrawn="1"/>
            </p:nvSpPr>
            <p:spPr bwMode="ltGray">
              <a:xfrm rot="4500520">
                <a:off x="522" y="3847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6265" name="Rectangle 121"/>
              <p:cNvSpPr>
                <a:spLocks noChangeArrowheads="1"/>
              </p:cNvSpPr>
              <p:nvPr userDrawn="1"/>
            </p:nvSpPr>
            <p:spPr bwMode="ltGray">
              <a:xfrm rot="3805227">
                <a:off x="670" y="3778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6266" name="Rectangle 122"/>
              <p:cNvSpPr>
                <a:spLocks noChangeArrowheads="1"/>
              </p:cNvSpPr>
              <p:nvPr userDrawn="1"/>
            </p:nvSpPr>
            <p:spPr bwMode="ltGray">
              <a:xfrm rot="3060138">
                <a:off x="813" y="3688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6267" name="Rectangle 123"/>
              <p:cNvSpPr>
                <a:spLocks noChangeArrowheads="1"/>
              </p:cNvSpPr>
              <p:nvPr userDrawn="1"/>
            </p:nvSpPr>
            <p:spPr bwMode="ltGray">
              <a:xfrm rot="2090281">
                <a:off x="938" y="3582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6268" name="Rectangle 124"/>
              <p:cNvSpPr>
                <a:spLocks noChangeArrowheads="1"/>
              </p:cNvSpPr>
              <p:nvPr userDrawn="1"/>
            </p:nvSpPr>
            <p:spPr bwMode="ltGray">
              <a:xfrm rot="-7168347">
                <a:off x="-18" y="2506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6269" name="Rectangle 125"/>
              <p:cNvSpPr>
                <a:spLocks noChangeArrowheads="1"/>
              </p:cNvSpPr>
              <p:nvPr userDrawn="1"/>
            </p:nvSpPr>
            <p:spPr bwMode="ltGray">
              <a:xfrm rot="-6406501">
                <a:off x="136" y="2433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6270" name="Rectangle 126"/>
              <p:cNvSpPr>
                <a:spLocks noChangeArrowheads="1"/>
              </p:cNvSpPr>
              <p:nvPr userDrawn="1"/>
            </p:nvSpPr>
            <p:spPr bwMode="ltGray">
              <a:xfrm rot="-4970620">
                <a:off x="447" y="2364"/>
                <a:ext cx="138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6271" name="Rectangle 127"/>
              <p:cNvSpPr>
                <a:spLocks noChangeArrowheads="1"/>
              </p:cNvSpPr>
              <p:nvPr userDrawn="1"/>
            </p:nvSpPr>
            <p:spPr bwMode="ltGray">
              <a:xfrm rot="-4298502">
                <a:off x="597" y="2360"/>
                <a:ext cx="150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6272" name="Rectangle 128"/>
              <p:cNvSpPr>
                <a:spLocks noChangeArrowheads="1"/>
              </p:cNvSpPr>
              <p:nvPr userDrawn="1"/>
            </p:nvSpPr>
            <p:spPr bwMode="ltGray">
              <a:xfrm rot="-3676305">
                <a:off x="739" y="2386"/>
                <a:ext cx="15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6273" name="Rectangle 129"/>
              <p:cNvSpPr>
                <a:spLocks noChangeArrowheads="1"/>
              </p:cNvSpPr>
              <p:nvPr userDrawn="1"/>
            </p:nvSpPr>
            <p:spPr bwMode="ltGray">
              <a:xfrm rot="-3188616">
                <a:off x="869" y="2430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6274" name="Rectangle 130"/>
              <p:cNvSpPr>
                <a:spLocks noChangeArrowheads="1"/>
              </p:cNvSpPr>
              <p:nvPr userDrawn="1"/>
            </p:nvSpPr>
            <p:spPr bwMode="ltGray">
              <a:xfrm rot="-2610246">
                <a:off x="984" y="2497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6275" name="Rectangle 131"/>
              <p:cNvSpPr>
                <a:spLocks noChangeArrowheads="1"/>
              </p:cNvSpPr>
              <p:nvPr userDrawn="1"/>
            </p:nvSpPr>
            <p:spPr bwMode="ltGray">
              <a:xfrm rot="-2190008">
                <a:off x="1075" y="2585"/>
                <a:ext cx="17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6276" name="Rectangle 132"/>
              <p:cNvSpPr>
                <a:spLocks noChangeArrowheads="1"/>
              </p:cNvSpPr>
              <p:nvPr userDrawn="1"/>
            </p:nvSpPr>
            <p:spPr bwMode="ltGray">
              <a:xfrm rot="-1728558">
                <a:off x="1147" y="2688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6277" name="Rectangle 133"/>
              <p:cNvSpPr>
                <a:spLocks noChangeArrowheads="1"/>
              </p:cNvSpPr>
              <p:nvPr userDrawn="1"/>
            </p:nvSpPr>
            <p:spPr bwMode="ltGray">
              <a:xfrm rot="-1172118">
                <a:off x="1198" y="2805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6278" name="Rectangle 134"/>
              <p:cNvSpPr>
                <a:spLocks noChangeArrowheads="1"/>
              </p:cNvSpPr>
              <p:nvPr userDrawn="1"/>
            </p:nvSpPr>
            <p:spPr bwMode="ltGray">
              <a:xfrm rot="-753845">
                <a:off x="1218" y="2930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6279" name="Rectangle 135"/>
              <p:cNvSpPr>
                <a:spLocks noChangeArrowheads="1"/>
              </p:cNvSpPr>
              <p:nvPr userDrawn="1"/>
            </p:nvSpPr>
            <p:spPr bwMode="ltGray">
              <a:xfrm rot="-287823">
                <a:off x="1213" y="3066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6280" name="Rectangle 136"/>
              <p:cNvSpPr>
                <a:spLocks noChangeArrowheads="1"/>
              </p:cNvSpPr>
              <p:nvPr userDrawn="1"/>
            </p:nvSpPr>
            <p:spPr bwMode="ltGray">
              <a:xfrm rot="696741">
                <a:off x="1126" y="3337"/>
                <a:ext cx="150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6281" name="Rectangle 137"/>
              <p:cNvSpPr>
                <a:spLocks noChangeArrowheads="1"/>
              </p:cNvSpPr>
              <p:nvPr userDrawn="1"/>
            </p:nvSpPr>
            <p:spPr bwMode="ltGray">
              <a:xfrm rot="1529990">
                <a:off x="1041" y="3465"/>
                <a:ext cx="140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6282" name="Freeform 138"/>
              <p:cNvSpPr>
                <a:spLocks/>
              </p:cNvSpPr>
              <p:nvPr userDrawn="1"/>
            </p:nvSpPr>
            <p:spPr bwMode="ltGray">
              <a:xfrm>
                <a:off x="850" y="3136"/>
                <a:ext cx="204" cy="120"/>
              </a:xfrm>
              <a:custGeom>
                <a:avLst/>
                <a:gdLst/>
                <a:ahLst/>
                <a:cxnLst>
                  <a:cxn ang="0">
                    <a:pos x="168" y="120"/>
                  </a:cxn>
                  <a:cxn ang="0">
                    <a:pos x="204" y="12"/>
                  </a:cxn>
                  <a:cxn ang="0">
                    <a:pos x="42" y="0"/>
                  </a:cxn>
                  <a:cxn ang="0">
                    <a:pos x="0" y="108"/>
                  </a:cxn>
                  <a:cxn ang="0">
                    <a:pos x="30" y="114"/>
                  </a:cxn>
                  <a:cxn ang="0">
                    <a:pos x="60" y="30"/>
                  </a:cxn>
                  <a:cxn ang="0">
                    <a:pos x="102" y="36"/>
                  </a:cxn>
                  <a:cxn ang="0">
                    <a:pos x="78" y="108"/>
                  </a:cxn>
                  <a:cxn ang="0">
                    <a:pos x="102" y="108"/>
                  </a:cxn>
                  <a:cxn ang="0">
                    <a:pos x="132" y="36"/>
                  </a:cxn>
                  <a:cxn ang="0">
                    <a:pos x="162" y="36"/>
                  </a:cxn>
                  <a:cxn ang="0">
                    <a:pos x="138" y="114"/>
                  </a:cxn>
                  <a:cxn ang="0">
                    <a:pos x="168" y="120"/>
                  </a:cxn>
                </a:cxnLst>
                <a:rect l="0" t="0" r="r" b="b"/>
                <a:pathLst>
                  <a:path w="204" h="120">
                    <a:moveTo>
                      <a:pt x="168" y="120"/>
                    </a:moveTo>
                    <a:lnTo>
                      <a:pt x="204" y="12"/>
                    </a:lnTo>
                    <a:lnTo>
                      <a:pt x="42" y="0"/>
                    </a:lnTo>
                    <a:lnTo>
                      <a:pt x="0" y="108"/>
                    </a:lnTo>
                    <a:lnTo>
                      <a:pt x="30" y="114"/>
                    </a:lnTo>
                    <a:lnTo>
                      <a:pt x="60" y="30"/>
                    </a:lnTo>
                    <a:lnTo>
                      <a:pt x="102" y="36"/>
                    </a:lnTo>
                    <a:lnTo>
                      <a:pt x="78" y="108"/>
                    </a:lnTo>
                    <a:lnTo>
                      <a:pt x="102" y="108"/>
                    </a:lnTo>
                    <a:lnTo>
                      <a:pt x="132" y="36"/>
                    </a:lnTo>
                    <a:lnTo>
                      <a:pt x="162" y="36"/>
                    </a:lnTo>
                    <a:lnTo>
                      <a:pt x="138" y="114"/>
                    </a:lnTo>
                    <a:lnTo>
                      <a:pt x="168" y="12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6283" name="Freeform 139"/>
              <p:cNvSpPr>
                <a:spLocks/>
              </p:cNvSpPr>
              <p:nvPr userDrawn="1"/>
            </p:nvSpPr>
            <p:spPr bwMode="ltGray">
              <a:xfrm>
                <a:off x="19" y="2722"/>
                <a:ext cx="90" cy="78"/>
              </a:xfrm>
              <a:custGeom>
                <a:avLst/>
                <a:gdLst/>
                <a:ahLst/>
                <a:cxnLst>
                  <a:cxn ang="0">
                    <a:pos x="66" y="36"/>
                  </a:cxn>
                  <a:cxn ang="0">
                    <a:pos x="66" y="36"/>
                  </a:cxn>
                  <a:cxn ang="0">
                    <a:pos x="18" y="24"/>
                  </a:cxn>
                  <a:cxn ang="0">
                    <a:pos x="0" y="30"/>
                  </a:cxn>
                  <a:cxn ang="0">
                    <a:pos x="36" y="78"/>
                  </a:cxn>
                  <a:cxn ang="0">
                    <a:pos x="48" y="72"/>
                  </a:cxn>
                  <a:cxn ang="0">
                    <a:pos x="24" y="36"/>
                  </a:cxn>
                  <a:cxn ang="0">
                    <a:pos x="24" y="36"/>
                  </a:cxn>
                  <a:cxn ang="0">
                    <a:pos x="72" y="54"/>
                  </a:cxn>
                  <a:cxn ang="0">
                    <a:pos x="90" y="42"/>
                  </a:cxn>
                  <a:cxn ang="0">
                    <a:pos x="54" y="0"/>
                  </a:cxn>
                  <a:cxn ang="0">
                    <a:pos x="42" y="6"/>
                  </a:cxn>
                  <a:cxn ang="0">
                    <a:pos x="66" y="36"/>
                  </a:cxn>
                </a:cxnLst>
                <a:rect l="0" t="0" r="r" b="b"/>
                <a:pathLst>
                  <a:path w="90" h="78">
                    <a:moveTo>
                      <a:pt x="66" y="36"/>
                    </a:moveTo>
                    <a:lnTo>
                      <a:pt x="66" y="36"/>
                    </a:lnTo>
                    <a:lnTo>
                      <a:pt x="18" y="24"/>
                    </a:lnTo>
                    <a:lnTo>
                      <a:pt x="0" y="30"/>
                    </a:lnTo>
                    <a:lnTo>
                      <a:pt x="36" y="78"/>
                    </a:lnTo>
                    <a:lnTo>
                      <a:pt x="48" y="72"/>
                    </a:lnTo>
                    <a:lnTo>
                      <a:pt x="24" y="36"/>
                    </a:lnTo>
                    <a:lnTo>
                      <a:pt x="24" y="36"/>
                    </a:lnTo>
                    <a:lnTo>
                      <a:pt x="72" y="54"/>
                    </a:lnTo>
                    <a:lnTo>
                      <a:pt x="90" y="42"/>
                    </a:lnTo>
                    <a:lnTo>
                      <a:pt x="54" y="0"/>
                    </a:lnTo>
                    <a:lnTo>
                      <a:pt x="42" y="6"/>
                    </a:lnTo>
                    <a:lnTo>
                      <a:pt x="66" y="36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6284" name="Freeform 140"/>
              <p:cNvSpPr>
                <a:spLocks/>
              </p:cNvSpPr>
              <p:nvPr userDrawn="1"/>
            </p:nvSpPr>
            <p:spPr bwMode="ltGray">
              <a:xfrm>
                <a:off x="97" y="2651"/>
                <a:ext cx="101" cy="89"/>
              </a:xfrm>
              <a:custGeom>
                <a:avLst/>
                <a:gdLst/>
                <a:ahLst/>
                <a:cxnLst>
                  <a:cxn ang="0">
                    <a:pos x="54" y="89"/>
                  </a:cxn>
                  <a:cxn ang="0">
                    <a:pos x="65" y="83"/>
                  </a:cxn>
                  <a:cxn ang="0">
                    <a:pos x="48" y="35"/>
                  </a:cxn>
                  <a:cxn ang="0">
                    <a:pos x="89" y="65"/>
                  </a:cxn>
                  <a:cxn ang="0">
                    <a:pos x="101" y="59"/>
                  </a:cxn>
                  <a:cxn ang="0">
                    <a:pos x="83" y="0"/>
                  </a:cxn>
                  <a:cxn ang="0">
                    <a:pos x="71" y="12"/>
                  </a:cxn>
                  <a:cxn ang="0">
                    <a:pos x="83" y="41"/>
                  </a:cxn>
                  <a:cxn ang="0">
                    <a:pos x="48" y="23"/>
                  </a:cxn>
                  <a:cxn ang="0">
                    <a:pos x="36" y="29"/>
                  </a:cxn>
                  <a:cxn ang="0">
                    <a:pos x="45" y="68"/>
                  </a:cxn>
                  <a:cxn ang="0">
                    <a:pos x="18" y="41"/>
                  </a:cxn>
                  <a:cxn ang="0">
                    <a:pos x="0" y="53"/>
                  </a:cxn>
                  <a:cxn ang="0">
                    <a:pos x="54" y="89"/>
                  </a:cxn>
                </a:cxnLst>
                <a:rect l="0" t="0" r="r" b="b"/>
                <a:pathLst>
                  <a:path w="101" h="89">
                    <a:moveTo>
                      <a:pt x="54" y="89"/>
                    </a:moveTo>
                    <a:lnTo>
                      <a:pt x="65" y="83"/>
                    </a:lnTo>
                    <a:lnTo>
                      <a:pt x="48" y="35"/>
                    </a:lnTo>
                    <a:lnTo>
                      <a:pt x="89" y="65"/>
                    </a:lnTo>
                    <a:lnTo>
                      <a:pt x="101" y="59"/>
                    </a:lnTo>
                    <a:lnTo>
                      <a:pt x="83" y="0"/>
                    </a:lnTo>
                    <a:lnTo>
                      <a:pt x="71" y="12"/>
                    </a:lnTo>
                    <a:lnTo>
                      <a:pt x="83" y="41"/>
                    </a:lnTo>
                    <a:lnTo>
                      <a:pt x="48" y="23"/>
                    </a:lnTo>
                    <a:lnTo>
                      <a:pt x="36" y="29"/>
                    </a:lnTo>
                    <a:lnTo>
                      <a:pt x="45" y="68"/>
                    </a:lnTo>
                    <a:lnTo>
                      <a:pt x="18" y="41"/>
                    </a:lnTo>
                    <a:lnTo>
                      <a:pt x="0" y="53"/>
                    </a:lnTo>
                    <a:lnTo>
                      <a:pt x="54" y="89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6285" name="Freeform 141"/>
              <p:cNvSpPr>
                <a:spLocks/>
              </p:cNvSpPr>
              <p:nvPr userDrawn="1"/>
            </p:nvSpPr>
            <p:spPr bwMode="ltGray">
              <a:xfrm>
                <a:off x="677" y="3502"/>
                <a:ext cx="83" cy="78"/>
              </a:xfrm>
              <a:custGeom>
                <a:avLst/>
                <a:gdLst/>
                <a:ahLst/>
                <a:cxnLst>
                  <a:cxn ang="0">
                    <a:pos x="36" y="78"/>
                  </a:cxn>
                  <a:cxn ang="0">
                    <a:pos x="83" y="48"/>
                  </a:cxn>
                  <a:cxn ang="0">
                    <a:pos x="54" y="0"/>
                  </a:cxn>
                  <a:cxn ang="0">
                    <a:pos x="0" y="30"/>
                  </a:cxn>
                  <a:cxn ang="0">
                    <a:pos x="6" y="36"/>
                  </a:cxn>
                  <a:cxn ang="0">
                    <a:pos x="42" y="18"/>
                  </a:cxn>
                  <a:cxn ang="0">
                    <a:pos x="54" y="30"/>
                  </a:cxn>
                  <a:cxn ang="0">
                    <a:pos x="24" y="48"/>
                  </a:cxn>
                  <a:cxn ang="0">
                    <a:pos x="30" y="54"/>
                  </a:cxn>
                  <a:cxn ang="0">
                    <a:pos x="60" y="36"/>
                  </a:cxn>
                  <a:cxn ang="0">
                    <a:pos x="66" y="48"/>
                  </a:cxn>
                  <a:cxn ang="0">
                    <a:pos x="30" y="66"/>
                  </a:cxn>
                  <a:cxn ang="0">
                    <a:pos x="36" y="78"/>
                  </a:cxn>
                </a:cxnLst>
                <a:rect l="0" t="0" r="r" b="b"/>
                <a:pathLst>
                  <a:path w="83" h="78">
                    <a:moveTo>
                      <a:pt x="36" y="78"/>
                    </a:moveTo>
                    <a:lnTo>
                      <a:pt x="83" y="48"/>
                    </a:lnTo>
                    <a:lnTo>
                      <a:pt x="54" y="0"/>
                    </a:lnTo>
                    <a:lnTo>
                      <a:pt x="0" y="30"/>
                    </a:lnTo>
                    <a:lnTo>
                      <a:pt x="6" y="36"/>
                    </a:lnTo>
                    <a:lnTo>
                      <a:pt x="42" y="18"/>
                    </a:lnTo>
                    <a:lnTo>
                      <a:pt x="54" y="30"/>
                    </a:lnTo>
                    <a:lnTo>
                      <a:pt x="24" y="48"/>
                    </a:lnTo>
                    <a:lnTo>
                      <a:pt x="30" y="54"/>
                    </a:lnTo>
                    <a:lnTo>
                      <a:pt x="60" y="36"/>
                    </a:lnTo>
                    <a:lnTo>
                      <a:pt x="66" y="48"/>
                    </a:lnTo>
                    <a:lnTo>
                      <a:pt x="30" y="66"/>
                    </a:lnTo>
                    <a:lnTo>
                      <a:pt x="36" y="7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6286" name="Freeform 142"/>
              <p:cNvSpPr>
                <a:spLocks/>
              </p:cNvSpPr>
              <p:nvPr userDrawn="1"/>
            </p:nvSpPr>
            <p:spPr bwMode="ltGray">
              <a:xfrm>
                <a:off x="940" y="2782"/>
                <a:ext cx="90" cy="72"/>
              </a:xfrm>
              <a:custGeom>
                <a:avLst/>
                <a:gdLst/>
                <a:ahLst/>
                <a:cxnLst>
                  <a:cxn ang="0">
                    <a:pos x="90" y="30"/>
                  </a:cxn>
                  <a:cxn ang="0">
                    <a:pos x="66" y="0"/>
                  </a:cxn>
                  <a:cxn ang="0">
                    <a:pos x="0" y="36"/>
                  </a:cxn>
                  <a:cxn ang="0">
                    <a:pos x="24" y="72"/>
                  </a:cxn>
                  <a:cxn ang="0">
                    <a:pos x="36" y="66"/>
                  </a:cxn>
                  <a:cxn ang="0">
                    <a:pos x="18" y="42"/>
                  </a:cxn>
                  <a:cxn ang="0">
                    <a:pos x="36" y="30"/>
                  </a:cxn>
                  <a:cxn ang="0">
                    <a:pos x="54" y="54"/>
                  </a:cxn>
                  <a:cxn ang="0">
                    <a:pos x="60" y="48"/>
                  </a:cxn>
                  <a:cxn ang="0">
                    <a:pos x="48" y="24"/>
                  </a:cxn>
                  <a:cxn ang="0">
                    <a:pos x="60" y="12"/>
                  </a:cxn>
                  <a:cxn ang="0">
                    <a:pos x="78" y="42"/>
                  </a:cxn>
                  <a:cxn ang="0">
                    <a:pos x="90" y="30"/>
                  </a:cxn>
                </a:cxnLst>
                <a:rect l="0" t="0" r="r" b="b"/>
                <a:pathLst>
                  <a:path w="90" h="72">
                    <a:moveTo>
                      <a:pt x="90" y="30"/>
                    </a:moveTo>
                    <a:lnTo>
                      <a:pt x="66" y="0"/>
                    </a:lnTo>
                    <a:lnTo>
                      <a:pt x="0" y="36"/>
                    </a:lnTo>
                    <a:lnTo>
                      <a:pt x="24" y="72"/>
                    </a:lnTo>
                    <a:lnTo>
                      <a:pt x="36" y="66"/>
                    </a:lnTo>
                    <a:lnTo>
                      <a:pt x="18" y="42"/>
                    </a:lnTo>
                    <a:lnTo>
                      <a:pt x="36" y="30"/>
                    </a:lnTo>
                    <a:lnTo>
                      <a:pt x="54" y="54"/>
                    </a:lnTo>
                    <a:lnTo>
                      <a:pt x="60" y="48"/>
                    </a:lnTo>
                    <a:lnTo>
                      <a:pt x="48" y="24"/>
                    </a:lnTo>
                    <a:lnTo>
                      <a:pt x="60" y="12"/>
                    </a:lnTo>
                    <a:lnTo>
                      <a:pt x="78" y="42"/>
                    </a:lnTo>
                    <a:lnTo>
                      <a:pt x="90" y="3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6287" name="Freeform 143"/>
              <p:cNvSpPr>
                <a:spLocks/>
              </p:cNvSpPr>
              <p:nvPr userDrawn="1"/>
            </p:nvSpPr>
            <p:spPr bwMode="ltGray">
              <a:xfrm>
                <a:off x="898" y="2716"/>
                <a:ext cx="90" cy="84"/>
              </a:xfrm>
              <a:custGeom>
                <a:avLst/>
                <a:gdLst/>
                <a:ahLst/>
                <a:cxnLst>
                  <a:cxn ang="0">
                    <a:pos x="42" y="60"/>
                  </a:cxn>
                  <a:cxn ang="0">
                    <a:pos x="42" y="60"/>
                  </a:cxn>
                  <a:cxn ang="0">
                    <a:pos x="72" y="12"/>
                  </a:cxn>
                  <a:cxn ang="0">
                    <a:pos x="66" y="0"/>
                  </a:cxn>
                  <a:cxn ang="0">
                    <a:pos x="0" y="42"/>
                  </a:cxn>
                  <a:cxn ang="0">
                    <a:pos x="6" y="54"/>
                  </a:cxn>
                  <a:cxn ang="0">
                    <a:pos x="54" y="24"/>
                  </a:cxn>
                  <a:cxn ang="0">
                    <a:pos x="54" y="24"/>
                  </a:cxn>
                  <a:cxn ang="0">
                    <a:pos x="18" y="72"/>
                  </a:cxn>
                  <a:cxn ang="0">
                    <a:pos x="24" y="84"/>
                  </a:cxn>
                  <a:cxn ang="0">
                    <a:pos x="90" y="42"/>
                  </a:cxn>
                  <a:cxn ang="0">
                    <a:pos x="84" y="30"/>
                  </a:cxn>
                  <a:cxn ang="0">
                    <a:pos x="42" y="60"/>
                  </a:cxn>
                </a:cxnLst>
                <a:rect l="0" t="0" r="r" b="b"/>
                <a:pathLst>
                  <a:path w="90" h="84">
                    <a:moveTo>
                      <a:pt x="42" y="60"/>
                    </a:moveTo>
                    <a:lnTo>
                      <a:pt x="42" y="60"/>
                    </a:lnTo>
                    <a:lnTo>
                      <a:pt x="72" y="12"/>
                    </a:lnTo>
                    <a:lnTo>
                      <a:pt x="66" y="0"/>
                    </a:lnTo>
                    <a:lnTo>
                      <a:pt x="0" y="42"/>
                    </a:lnTo>
                    <a:lnTo>
                      <a:pt x="6" y="54"/>
                    </a:lnTo>
                    <a:lnTo>
                      <a:pt x="54" y="24"/>
                    </a:lnTo>
                    <a:lnTo>
                      <a:pt x="54" y="24"/>
                    </a:lnTo>
                    <a:lnTo>
                      <a:pt x="18" y="72"/>
                    </a:lnTo>
                    <a:lnTo>
                      <a:pt x="24" y="84"/>
                    </a:lnTo>
                    <a:lnTo>
                      <a:pt x="90" y="42"/>
                    </a:lnTo>
                    <a:lnTo>
                      <a:pt x="84" y="30"/>
                    </a:lnTo>
                    <a:lnTo>
                      <a:pt x="42" y="6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6288" name="Freeform 144"/>
              <p:cNvSpPr>
                <a:spLocks/>
              </p:cNvSpPr>
              <p:nvPr userDrawn="1"/>
            </p:nvSpPr>
            <p:spPr bwMode="ltGray">
              <a:xfrm>
                <a:off x="7" y="3837"/>
                <a:ext cx="6" cy="12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6" y="0"/>
                  </a:cxn>
                  <a:cxn ang="0">
                    <a:pos x="6" y="0"/>
                  </a:cxn>
                </a:cxnLst>
                <a:rect l="0" t="0" r="r" b="b"/>
                <a:pathLst>
                  <a:path w="6" h="12">
                    <a:moveTo>
                      <a:pt x="6" y="0"/>
                    </a:move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6289" name="Freeform 145"/>
              <p:cNvSpPr>
                <a:spLocks/>
              </p:cNvSpPr>
              <p:nvPr userDrawn="1"/>
            </p:nvSpPr>
            <p:spPr bwMode="ltGray">
              <a:xfrm>
                <a:off x="7" y="2555"/>
                <a:ext cx="30" cy="48"/>
              </a:xfrm>
              <a:custGeom>
                <a:avLst/>
                <a:gdLst/>
                <a:ahLst/>
                <a:cxnLst>
                  <a:cxn ang="0">
                    <a:pos x="18" y="48"/>
                  </a:cxn>
                  <a:cxn ang="0">
                    <a:pos x="18" y="48"/>
                  </a:cxn>
                  <a:cxn ang="0">
                    <a:pos x="30" y="42"/>
                  </a:cxn>
                  <a:cxn ang="0">
                    <a:pos x="0" y="0"/>
                  </a:cxn>
                  <a:cxn ang="0">
                    <a:pos x="0" y="24"/>
                  </a:cxn>
                  <a:cxn ang="0">
                    <a:pos x="18" y="48"/>
                  </a:cxn>
                  <a:cxn ang="0">
                    <a:pos x="18" y="48"/>
                  </a:cxn>
                </a:cxnLst>
                <a:rect l="0" t="0" r="r" b="b"/>
                <a:pathLst>
                  <a:path w="30" h="48">
                    <a:moveTo>
                      <a:pt x="18" y="48"/>
                    </a:moveTo>
                    <a:lnTo>
                      <a:pt x="18" y="48"/>
                    </a:lnTo>
                    <a:lnTo>
                      <a:pt x="30" y="42"/>
                    </a:lnTo>
                    <a:lnTo>
                      <a:pt x="0" y="0"/>
                    </a:lnTo>
                    <a:lnTo>
                      <a:pt x="0" y="24"/>
                    </a:lnTo>
                    <a:lnTo>
                      <a:pt x="18" y="48"/>
                    </a:lnTo>
                    <a:lnTo>
                      <a:pt x="18" y="4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6290" name="Freeform 146"/>
              <p:cNvSpPr>
                <a:spLocks/>
              </p:cNvSpPr>
              <p:nvPr userDrawn="1"/>
            </p:nvSpPr>
            <p:spPr bwMode="ltGray">
              <a:xfrm>
                <a:off x="7" y="3843"/>
                <a:ext cx="36" cy="66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24" y="0"/>
                  </a:cxn>
                  <a:cxn ang="0">
                    <a:pos x="24" y="0"/>
                  </a:cxn>
                  <a:cxn ang="0">
                    <a:pos x="0" y="36"/>
                  </a:cxn>
                  <a:cxn ang="0">
                    <a:pos x="0" y="66"/>
                  </a:cxn>
                  <a:cxn ang="0">
                    <a:pos x="36" y="0"/>
                  </a:cxn>
                  <a:cxn ang="0">
                    <a:pos x="36" y="0"/>
                  </a:cxn>
                </a:cxnLst>
                <a:rect l="0" t="0" r="r" b="b"/>
                <a:pathLst>
                  <a:path w="36" h="66">
                    <a:moveTo>
                      <a:pt x="36" y="0"/>
                    </a:moveTo>
                    <a:lnTo>
                      <a:pt x="24" y="0"/>
                    </a:lnTo>
                    <a:lnTo>
                      <a:pt x="24" y="0"/>
                    </a:lnTo>
                    <a:lnTo>
                      <a:pt x="0" y="36"/>
                    </a:lnTo>
                    <a:lnTo>
                      <a:pt x="0" y="66"/>
                    </a:lnTo>
                    <a:lnTo>
                      <a:pt x="36" y="0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6291" name="Rectangle 147"/>
              <p:cNvSpPr>
                <a:spLocks noChangeArrowheads="1"/>
              </p:cNvSpPr>
              <p:nvPr userDrawn="1"/>
            </p:nvSpPr>
            <p:spPr bwMode="ltGray">
              <a:xfrm rot="244926">
                <a:off x="1177" y="3201"/>
                <a:ext cx="16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6292" name="Rectangle 148"/>
              <p:cNvSpPr>
                <a:spLocks noChangeArrowheads="1"/>
              </p:cNvSpPr>
              <p:nvPr userDrawn="1"/>
            </p:nvSpPr>
            <p:spPr bwMode="ltGray">
              <a:xfrm rot="-5598588">
                <a:off x="290" y="2386"/>
                <a:ext cx="138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6293" name="Freeform 149"/>
              <p:cNvSpPr>
                <a:spLocks/>
              </p:cNvSpPr>
              <p:nvPr userDrawn="1"/>
            </p:nvSpPr>
            <p:spPr bwMode="ltGray">
              <a:xfrm>
                <a:off x="139" y="3573"/>
                <a:ext cx="144" cy="154"/>
              </a:xfrm>
              <a:custGeom>
                <a:avLst/>
                <a:gdLst/>
                <a:ahLst/>
                <a:cxnLst>
                  <a:cxn ang="0">
                    <a:pos x="0" y="102"/>
                  </a:cxn>
                  <a:cxn ang="0">
                    <a:pos x="59" y="154"/>
                  </a:cxn>
                  <a:cxn ang="0">
                    <a:pos x="117" y="120"/>
                  </a:cxn>
                  <a:cxn ang="0">
                    <a:pos x="62" y="55"/>
                  </a:cxn>
                  <a:cxn ang="0">
                    <a:pos x="104" y="34"/>
                  </a:cxn>
                  <a:cxn ang="0">
                    <a:pos x="117" y="53"/>
                  </a:cxn>
                  <a:cxn ang="0">
                    <a:pos x="141" y="47"/>
                  </a:cxn>
                  <a:cxn ang="0">
                    <a:pos x="97" y="2"/>
                  </a:cxn>
                  <a:cxn ang="0">
                    <a:pos x="36" y="33"/>
                  </a:cxn>
                  <a:cxn ang="0">
                    <a:pos x="90" y="107"/>
                  </a:cxn>
                  <a:cxn ang="0">
                    <a:pos x="28" y="101"/>
                  </a:cxn>
                  <a:cxn ang="0">
                    <a:pos x="0" y="102"/>
                  </a:cxn>
                </a:cxnLst>
                <a:rect l="0" t="0" r="r" b="b"/>
                <a:pathLst>
                  <a:path w="144" h="154">
                    <a:moveTo>
                      <a:pt x="0" y="102"/>
                    </a:moveTo>
                    <a:cubicBezTo>
                      <a:pt x="6" y="140"/>
                      <a:pt x="25" y="154"/>
                      <a:pt x="59" y="154"/>
                    </a:cubicBezTo>
                    <a:cubicBezTo>
                      <a:pt x="111" y="152"/>
                      <a:pt x="106" y="130"/>
                      <a:pt x="117" y="120"/>
                    </a:cubicBezTo>
                    <a:cubicBezTo>
                      <a:pt x="119" y="61"/>
                      <a:pt x="84" y="84"/>
                      <a:pt x="62" y="55"/>
                    </a:cubicBezTo>
                    <a:cubicBezTo>
                      <a:pt x="59" y="42"/>
                      <a:pt x="78" y="11"/>
                      <a:pt x="104" y="34"/>
                    </a:cubicBezTo>
                    <a:cubicBezTo>
                      <a:pt x="108" y="41"/>
                      <a:pt x="111" y="51"/>
                      <a:pt x="117" y="53"/>
                    </a:cubicBezTo>
                    <a:cubicBezTo>
                      <a:pt x="123" y="55"/>
                      <a:pt x="144" y="55"/>
                      <a:pt x="141" y="47"/>
                    </a:cubicBezTo>
                    <a:cubicBezTo>
                      <a:pt x="138" y="39"/>
                      <a:pt x="126" y="5"/>
                      <a:pt x="97" y="2"/>
                    </a:cubicBezTo>
                    <a:cubicBezTo>
                      <a:pt x="77" y="0"/>
                      <a:pt x="48" y="0"/>
                      <a:pt x="36" y="33"/>
                    </a:cubicBezTo>
                    <a:cubicBezTo>
                      <a:pt x="15" y="89"/>
                      <a:pt x="83" y="79"/>
                      <a:pt x="90" y="107"/>
                    </a:cubicBezTo>
                    <a:cubicBezTo>
                      <a:pt x="96" y="130"/>
                      <a:pt x="34" y="147"/>
                      <a:pt x="28" y="101"/>
                    </a:cubicBezTo>
                    <a:cubicBezTo>
                      <a:pt x="12" y="104"/>
                      <a:pt x="15" y="98"/>
                      <a:pt x="0" y="102"/>
                    </a:cubicBez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6294" name="Freeform 150"/>
              <p:cNvSpPr>
                <a:spLocks/>
              </p:cNvSpPr>
              <p:nvPr userDrawn="1"/>
            </p:nvSpPr>
            <p:spPr bwMode="ltGray">
              <a:xfrm rot="-2857037">
                <a:off x="619" y="3550"/>
                <a:ext cx="68" cy="69"/>
              </a:xfrm>
              <a:custGeom>
                <a:avLst/>
                <a:gdLst/>
                <a:ahLst/>
                <a:cxnLst>
                  <a:cxn ang="0">
                    <a:pos x="0" y="102"/>
                  </a:cxn>
                  <a:cxn ang="0">
                    <a:pos x="59" y="154"/>
                  </a:cxn>
                  <a:cxn ang="0">
                    <a:pos x="117" y="120"/>
                  </a:cxn>
                  <a:cxn ang="0">
                    <a:pos x="62" y="55"/>
                  </a:cxn>
                  <a:cxn ang="0">
                    <a:pos x="104" y="34"/>
                  </a:cxn>
                  <a:cxn ang="0">
                    <a:pos x="117" y="53"/>
                  </a:cxn>
                  <a:cxn ang="0">
                    <a:pos x="141" y="47"/>
                  </a:cxn>
                  <a:cxn ang="0">
                    <a:pos x="97" y="2"/>
                  </a:cxn>
                  <a:cxn ang="0">
                    <a:pos x="36" y="33"/>
                  </a:cxn>
                  <a:cxn ang="0">
                    <a:pos x="90" y="107"/>
                  </a:cxn>
                  <a:cxn ang="0">
                    <a:pos x="28" y="101"/>
                  </a:cxn>
                  <a:cxn ang="0">
                    <a:pos x="0" y="102"/>
                  </a:cxn>
                </a:cxnLst>
                <a:rect l="0" t="0" r="r" b="b"/>
                <a:pathLst>
                  <a:path w="144" h="154">
                    <a:moveTo>
                      <a:pt x="0" y="102"/>
                    </a:moveTo>
                    <a:cubicBezTo>
                      <a:pt x="6" y="140"/>
                      <a:pt x="25" y="154"/>
                      <a:pt x="59" y="154"/>
                    </a:cubicBezTo>
                    <a:cubicBezTo>
                      <a:pt x="111" y="152"/>
                      <a:pt x="106" y="130"/>
                      <a:pt x="117" y="120"/>
                    </a:cubicBezTo>
                    <a:cubicBezTo>
                      <a:pt x="113" y="47"/>
                      <a:pt x="84" y="84"/>
                      <a:pt x="62" y="55"/>
                    </a:cubicBezTo>
                    <a:cubicBezTo>
                      <a:pt x="59" y="42"/>
                      <a:pt x="78" y="11"/>
                      <a:pt x="104" y="34"/>
                    </a:cubicBezTo>
                    <a:cubicBezTo>
                      <a:pt x="108" y="41"/>
                      <a:pt x="111" y="51"/>
                      <a:pt x="117" y="53"/>
                    </a:cubicBezTo>
                    <a:cubicBezTo>
                      <a:pt x="123" y="55"/>
                      <a:pt x="144" y="55"/>
                      <a:pt x="141" y="47"/>
                    </a:cubicBezTo>
                    <a:cubicBezTo>
                      <a:pt x="138" y="39"/>
                      <a:pt x="126" y="5"/>
                      <a:pt x="97" y="2"/>
                    </a:cubicBezTo>
                    <a:cubicBezTo>
                      <a:pt x="77" y="0"/>
                      <a:pt x="48" y="0"/>
                      <a:pt x="36" y="33"/>
                    </a:cubicBezTo>
                    <a:cubicBezTo>
                      <a:pt x="15" y="89"/>
                      <a:pt x="83" y="79"/>
                      <a:pt x="90" y="107"/>
                    </a:cubicBezTo>
                    <a:cubicBezTo>
                      <a:pt x="96" y="130"/>
                      <a:pt x="34" y="147"/>
                      <a:pt x="28" y="101"/>
                    </a:cubicBezTo>
                    <a:cubicBezTo>
                      <a:pt x="12" y="104"/>
                      <a:pt x="15" y="98"/>
                      <a:pt x="0" y="102"/>
                    </a:cubicBez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6295" name="Freeform 151"/>
              <p:cNvSpPr>
                <a:spLocks/>
              </p:cNvSpPr>
              <p:nvPr userDrawn="1"/>
            </p:nvSpPr>
            <p:spPr bwMode="ltGray">
              <a:xfrm>
                <a:off x="235" y="2503"/>
                <a:ext cx="348" cy="127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87" y="582"/>
                  </a:cxn>
                  <a:cxn ang="0">
                    <a:pos x="348" y="1272"/>
                  </a:cxn>
                  <a:cxn ang="0">
                    <a:pos x="54" y="676"/>
                  </a:cxn>
                  <a:cxn ang="0">
                    <a:pos x="0" y="0"/>
                  </a:cxn>
                </a:cxnLst>
                <a:rect l="0" t="0" r="r" b="b"/>
                <a:pathLst>
                  <a:path w="348" h="1272">
                    <a:moveTo>
                      <a:pt x="0" y="0"/>
                    </a:moveTo>
                    <a:lnTo>
                      <a:pt x="287" y="582"/>
                    </a:lnTo>
                    <a:lnTo>
                      <a:pt x="348" y="1272"/>
                    </a:lnTo>
                    <a:lnTo>
                      <a:pt x="54" y="676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96863"/>
                      <a:invGamma/>
                    </a:schemeClr>
                  </a:gs>
                </a:gsLst>
                <a:lin ang="18900000" scaled="1"/>
              </a:gradFill>
              <a:ln w="952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6296" name="Oval 152"/>
              <p:cNvSpPr>
                <a:spLocks noChangeArrowheads="1"/>
              </p:cNvSpPr>
              <p:nvPr userDrawn="1"/>
            </p:nvSpPr>
            <p:spPr bwMode="ltGray">
              <a:xfrm rot="-1684349">
                <a:off x="296" y="3047"/>
                <a:ext cx="221" cy="174"/>
              </a:xfrm>
              <a:prstGeom prst="ellipse">
                <a:avLst/>
              </a:prstGeom>
              <a:gradFill rotWithShape="0">
                <a:gsLst>
                  <a:gs pos="0">
                    <a:schemeClr val="bg2">
                      <a:gamma/>
                      <a:shade val="90980"/>
                      <a:invGamma/>
                    </a:schemeClr>
                  </a:gs>
                  <a:gs pos="50000">
                    <a:schemeClr val="bg2"/>
                  </a:gs>
                  <a:gs pos="100000">
                    <a:schemeClr val="bg2">
                      <a:gamma/>
                      <a:shade val="90980"/>
                      <a:invGamma/>
                    </a:schemeClr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</p:grpSp>
      </p:grpSp>
      <p:sp>
        <p:nvSpPr>
          <p:cNvPr id="6297" name="Rectangle 15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301625" y="228615"/>
            <a:ext cx="85407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05" tIns="45645" rIns="91305" bIns="4564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298" name="Rectangle 15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01625" y="6245225"/>
            <a:ext cx="228917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05" tIns="45645" rIns="91305" bIns="4564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FFFFFF"/>
                </a:solidFill>
              </a:rPr>
              <a:t>Fall 2016</a:t>
            </a:r>
          </a:p>
        </p:txBody>
      </p:sp>
      <p:sp>
        <p:nvSpPr>
          <p:cNvPr id="6299" name="Rectangle 15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05" tIns="45645" rIns="91305" bIns="45645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FFFFFF"/>
                </a:solidFill>
              </a:rPr>
              <a:t>CVEN 5333 – Physical Hydrology; Gooseff</a:t>
            </a:r>
          </a:p>
        </p:txBody>
      </p:sp>
      <p:sp>
        <p:nvSpPr>
          <p:cNvPr id="6300" name="Rectangle 15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15" y="6245225"/>
            <a:ext cx="228917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05" tIns="45645" rIns="91305" bIns="45645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C332194-69AF-4879-8EE0-8BDE9B5E1617}" type="slidenum">
              <a:rPr lang="en-US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301" name="Rectangle 157"/>
          <p:cNvSpPr>
            <a:spLocks noGrp="1" noRot="1" noChangeArrowheads="1"/>
          </p:cNvSpPr>
          <p:nvPr>
            <p:ph type="body" idx="1"/>
          </p:nvPr>
        </p:nvSpPr>
        <p:spPr bwMode="auto">
          <a:xfrm>
            <a:off x="301625" y="1600215"/>
            <a:ext cx="8540750" cy="449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05" tIns="45645" rIns="91305" bIns="4564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75333052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2" r:id="rId13"/>
    <p:sldLayoutId id="2147483713" r:id="rId14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5pPr>
      <a:lvl6pPr marL="456498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6pPr>
      <a:lvl7pPr marL="912996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7pPr>
      <a:lvl8pPr marL="1369494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8pPr>
      <a:lvl9pPr marL="1825994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9pPr>
    </p:titleStyle>
    <p:bodyStyle>
      <a:lvl1pPr marL="342373" indent="-342373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Arial" pitchFamily="34" charset="0"/>
        <a:buChar char="►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1810" indent="-285311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Font typeface="Wingdings" pitchFamily="2" charset="2"/>
        <a:buChar char="§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1246" indent="-228248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Arial" pitchFamily="34" charset="0"/>
        <a:buChar char="►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597743" indent="-228248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4244" indent="-228248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Arial" pitchFamily="34" charset="0"/>
        <a:buChar char="►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0740" indent="-228248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Arial" charset="0"/>
        <a:buChar char="►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67239" indent="-228248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Arial" charset="0"/>
        <a:buChar char="►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3737" indent="-228248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Arial" charset="0"/>
        <a:buChar char="►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0235" indent="-228248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Arial" charset="0"/>
        <a:buChar char="►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29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498" algn="l" defTabSz="9129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996" algn="l" defTabSz="9129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494" algn="l" defTabSz="9129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994" algn="l" defTabSz="9129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492" algn="l" defTabSz="9129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989" algn="l" defTabSz="9129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5488" algn="l" defTabSz="9129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1986" algn="l" defTabSz="9129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bg1">
                <a:gamma/>
                <a:shade val="90980"/>
                <a:invGamma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66" name="Group 2"/>
          <p:cNvGrpSpPr>
            <a:grpSpLocks/>
          </p:cNvGrpSpPr>
          <p:nvPr/>
        </p:nvGrpSpPr>
        <p:grpSpPr bwMode="auto">
          <a:xfrm>
            <a:off x="15" y="1422400"/>
            <a:ext cx="9147175" cy="5435600"/>
            <a:chOff x="0" y="896"/>
            <a:chExt cx="5762" cy="3424"/>
          </a:xfrm>
        </p:grpSpPr>
        <p:grpSp>
          <p:nvGrpSpPr>
            <p:cNvPr id="11272" name="Group 3"/>
            <p:cNvGrpSpPr>
              <a:grpSpLocks/>
            </p:cNvGrpSpPr>
            <p:nvPr userDrawn="1"/>
          </p:nvGrpSpPr>
          <p:grpSpPr bwMode="auto">
            <a:xfrm>
              <a:off x="20" y="896"/>
              <a:ext cx="5742" cy="3424"/>
              <a:chOff x="20" y="896"/>
              <a:chExt cx="5742" cy="3424"/>
            </a:xfrm>
          </p:grpSpPr>
          <p:sp>
            <p:nvSpPr>
              <p:cNvPr id="6148" name="Freeform 4"/>
              <p:cNvSpPr>
                <a:spLocks/>
              </p:cNvSpPr>
              <p:nvPr userDrawn="1"/>
            </p:nvSpPr>
            <p:spPr bwMode="hidden">
              <a:xfrm>
                <a:off x="1399" y="1116"/>
                <a:ext cx="2815" cy="2110"/>
              </a:xfrm>
              <a:custGeom>
                <a:avLst/>
                <a:gdLst/>
                <a:ahLst/>
                <a:cxnLst>
                  <a:cxn ang="0">
                    <a:pos x="950" y="85"/>
                  </a:cxn>
                  <a:cxn ang="0">
                    <a:pos x="628" y="438"/>
                  </a:cxn>
                  <a:cxn ang="0">
                    <a:pos x="66" y="471"/>
                  </a:cxn>
                  <a:cxn ang="0">
                    <a:pos x="0" y="627"/>
                  </a:cxn>
                  <a:cxn ang="0">
                    <a:pos x="372" y="1026"/>
                  </a:cxn>
                  <a:cxn ang="0">
                    <a:pos x="611" y="902"/>
                  </a:cxn>
                  <a:cxn ang="0">
                    <a:pos x="992" y="1085"/>
                  </a:cxn>
                  <a:cxn ang="0">
                    <a:pos x="1116" y="1339"/>
                  </a:cxn>
                  <a:cxn ang="0">
                    <a:pos x="1083" y="1450"/>
                  </a:cxn>
                  <a:cxn ang="0">
                    <a:pos x="1124" y="1659"/>
                  </a:cxn>
                  <a:cxn ang="0">
                    <a:pos x="1149" y="1999"/>
                  </a:cxn>
                  <a:cxn ang="0">
                    <a:pos x="1463" y="2110"/>
                  </a:cxn>
                  <a:cxn ang="0">
                    <a:pos x="1686" y="2025"/>
                  </a:cxn>
                  <a:cxn ang="0">
                    <a:pos x="1603" y="1777"/>
                  </a:cxn>
                  <a:cxn ang="0">
                    <a:pos x="1991" y="1555"/>
                  </a:cxn>
                  <a:cxn ang="0">
                    <a:pos x="2281" y="1542"/>
                  </a:cxn>
                  <a:cxn ang="0">
                    <a:pos x="2446" y="1359"/>
                  </a:cxn>
                  <a:cxn ang="0">
                    <a:pos x="2361" y="1001"/>
                  </a:cxn>
                  <a:cxn ang="0">
                    <a:pos x="2606" y="893"/>
                  </a:cxn>
                  <a:cxn ang="0">
                    <a:pos x="2815" y="454"/>
                  </a:cxn>
                  <a:cxn ang="0">
                    <a:pos x="2518" y="0"/>
                  </a:cxn>
                </a:cxnLst>
                <a:rect l="0" t="0" r="r" b="b"/>
                <a:pathLst>
                  <a:path w="2815" h="2110">
                    <a:moveTo>
                      <a:pt x="950" y="85"/>
                    </a:moveTo>
                    <a:lnTo>
                      <a:pt x="628" y="438"/>
                    </a:lnTo>
                    <a:lnTo>
                      <a:pt x="66" y="471"/>
                    </a:lnTo>
                    <a:lnTo>
                      <a:pt x="0" y="627"/>
                    </a:lnTo>
                    <a:lnTo>
                      <a:pt x="372" y="1026"/>
                    </a:lnTo>
                    <a:lnTo>
                      <a:pt x="611" y="902"/>
                    </a:lnTo>
                    <a:lnTo>
                      <a:pt x="992" y="1085"/>
                    </a:lnTo>
                    <a:lnTo>
                      <a:pt x="1116" y="1339"/>
                    </a:lnTo>
                    <a:lnTo>
                      <a:pt x="1083" y="1450"/>
                    </a:lnTo>
                    <a:lnTo>
                      <a:pt x="1124" y="1659"/>
                    </a:lnTo>
                    <a:lnTo>
                      <a:pt x="1149" y="1999"/>
                    </a:lnTo>
                    <a:lnTo>
                      <a:pt x="1463" y="2110"/>
                    </a:lnTo>
                    <a:lnTo>
                      <a:pt x="1686" y="2025"/>
                    </a:lnTo>
                    <a:lnTo>
                      <a:pt x="1603" y="1777"/>
                    </a:lnTo>
                    <a:lnTo>
                      <a:pt x="1991" y="1555"/>
                    </a:lnTo>
                    <a:lnTo>
                      <a:pt x="2281" y="1542"/>
                    </a:lnTo>
                    <a:lnTo>
                      <a:pt x="2446" y="1359"/>
                    </a:lnTo>
                    <a:lnTo>
                      <a:pt x="2361" y="1001"/>
                    </a:lnTo>
                    <a:lnTo>
                      <a:pt x="2606" y="893"/>
                    </a:lnTo>
                    <a:lnTo>
                      <a:pt x="2815" y="454"/>
                    </a:lnTo>
                    <a:lnTo>
                      <a:pt x="2518" y="0"/>
                    </a:lnTo>
                  </a:path>
                </a:pathLst>
              </a:custGeom>
              <a:noFill/>
              <a:ln w="1524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6149" name="Freeform 5"/>
              <p:cNvSpPr>
                <a:spLocks/>
              </p:cNvSpPr>
              <p:nvPr userDrawn="1"/>
            </p:nvSpPr>
            <p:spPr bwMode="hidden">
              <a:xfrm>
                <a:off x="672" y="1116"/>
                <a:ext cx="3966" cy="2366"/>
              </a:xfrm>
              <a:custGeom>
                <a:avLst/>
                <a:gdLst/>
                <a:ahLst/>
                <a:cxnLst>
                  <a:cxn ang="0">
                    <a:pos x="1423" y="65"/>
                  </a:cxn>
                  <a:cxn ang="0">
                    <a:pos x="1148" y="262"/>
                  </a:cxn>
                  <a:cxn ang="0">
                    <a:pos x="934" y="216"/>
                  </a:cxn>
                  <a:cxn ang="0">
                    <a:pos x="529" y="314"/>
                  </a:cxn>
                  <a:cxn ang="0">
                    <a:pos x="174" y="327"/>
                  </a:cxn>
                  <a:cxn ang="0">
                    <a:pos x="0" y="628"/>
                  </a:cxn>
                  <a:cxn ang="0">
                    <a:pos x="91" y="726"/>
                  </a:cxn>
                  <a:cxn ang="0">
                    <a:pos x="231" y="654"/>
                  </a:cxn>
                  <a:cxn ang="0">
                    <a:pos x="430" y="687"/>
                  </a:cxn>
                  <a:cxn ang="0">
                    <a:pos x="504" y="850"/>
                  </a:cxn>
                  <a:cxn ang="0">
                    <a:pos x="347" y="1020"/>
                  </a:cxn>
                  <a:cxn ang="0">
                    <a:pos x="529" y="1144"/>
                  </a:cxn>
                  <a:cxn ang="0">
                    <a:pos x="727" y="1105"/>
                  </a:cxn>
                  <a:cxn ang="0">
                    <a:pos x="901" y="1216"/>
                  </a:cxn>
                  <a:cxn ang="0">
                    <a:pos x="1256" y="1229"/>
                  </a:cxn>
                  <a:cxn ang="0">
                    <a:pos x="1611" y="1425"/>
                  </a:cxn>
                  <a:cxn ang="0">
                    <a:pos x="1694" y="1673"/>
                  </a:cxn>
                  <a:cxn ang="0">
                    <a:pos x="1619" y="2118"/>
                  </a:cxn>
                  <a:cxn ang="0">
                    <a:pos x="1694" y="2268"/>
                  </a:cxn>
                  <a:cxn ang="0">
                    <a:pos x="2132" y="2242"/>
                  </a:cxn>
                  <a:cxn ang="0">
                    <a:pos x="2289" y="2366"/>
                  </a:cxn>
                  <a:cxn ang="0">
                    <a:pos x="2594" y="2046"/>
                  </a:cxn>
                  <a:cxn ang="0">
                    <a:pos x="2537" y="1817"/>
                  </a:cxn>
                  <a:cxn ang="0">
                    <a:pos x="2818" y="1673"/>
                  </a:cxn>
                  <a:cxn ang="0">
                    <a:pos x="3016" y="1719"/>
                  </a:cxn>
                  <a:cxn ang="0">
                    <a:pos x="3280" y="1615"/>
                  </a:cxn>
                  <a:cxn ang="0">
                    <a:pos x="3405" y="1174"/>
                  </a:cxn>
                  <a:cxn ang="0">
                    <a:pos x="3643" y="922"/>
                  </a:cxn>
                  <a:cxn ang="0">
                    <a:pos x="3966" y="896"/>
                  </a:cxn>
                  <a:cxn ang="0">
                    <a:pos x="3908" y="733"/>
                  </a:cxn>
                  <a:cxn ang="0">
                    <a:pos x="3669" y="563"/>
                  </a:cxn>
                  <a:cxn ang="0">
                    <a:pos x="3817" y="210"/>
                  </a:cxn>
                  <a:cxn ang="0">
                    <a:pos x="3590" y="0"/>
                  </a:cxn>
                </a:cxnLst>
                <a:rect l="0" t="0" r="r" b="b"/>
                <a:pathLst>
                  <a:path w="3966" h="2366">
                    <a:moveTo>
                      <a:pt x="1423" y="65"/>
                    </a:moveTo>
                    <a:lnTo>
                      <a:pt x="1148" y="262"/>
                    </a:lnTo>
                    <a:lnTo>
                      <a:pt x="934" y="216"/>
                    </a:lnTo>
                    <a:lnTo>
                      <a:pt x="529" y="314"/>
                    </a:lnTo>
                    <a:lnTo>
                      <a:pt x="174" y="327"/>
                    </a:lnTo>
                    <a:lnTo>
                      <a:pt x="0" y="628"/>
                    </a:lnTo>
                    <a:lnTo>
                      <a:pt x="91" y="726"/>
                    </a:lnTo>
                    <a:lnTo>
                      <a:pt x="231" y="654"/>
                    </a:lnTo>
                    <a:lnTo>
                      <a:pt x="430" y="687"/>
                    </a:lnTo>
                    <a:lnTo>
                      <a:pt x="504" y="850"/>
                    </a:lnTo>
                    <a:lnTo>
                      <a:pt x="347" y="1020"/>
                    </a:lnTo>
                    <a:lnTo>
                      <a:pt x="529" y="1144"/>
                    </a:lnTo>
                    <a:lnTo>
                      <a:pt x="727" y="1105"/>
                    </a:lnTo>
                    <a:lnTo>
                      <a:pt x="901" y="1216"/>
                    </a:lnTo>
                    <a:lnTo>
                      <a:pt x="1256" y="1229"/>
                    </a:lnTo>
                    <a:lnTo>
                      <a:pt x="1611" y="1425"/>
                    </a:lnTo>
                    <a:lnTo>
                      <a:pt x="1694" y="1673"/>
                    </a:lnTo>
                    <a:lnTo>
                      <a:pt x="1619" y="2118"/>
                    </a:lnTo>
                    <a:lnTo>
                      <a:pt x="1694" y="2268"/>
                    </a:lnTo>
                    <a:lnTo>
                      <a:pt x="2132" y="2242"/>
                    </a:lnTo>
                    <a:lnTo>
                      <a:pt x="2289" y="2366"/>
                    </a:lnTo>
                    <a:lnTo>
                      <a:pt x="2594" y="2046"/>
                    </a:lnTo>
                    <a:lnTo>
                      <a:pt x="2537" y="1817"/>
                    </a:lnTo>
                    <a:lnTo>
                      <a:pt x="2818" y="1673"/>
                    </a:lnTo>
                    <a:lnTo>
                      <a:pt x="3016" y="1719"/>
                    </a:lnTo>
                    <a:lnTo>
                      <a:pt x="3280" y="1615"/>
                    </a:lnTo>
                    <a:lnTo>
                      <a:pt x="3405" y="1174"/>
                    </a:lnTo>
                    <a:lnTo>
                      <a:pt x="3643" y="922"/>
                    </a:lnTo>
                    <a:lnTo>
                      <a:pt x="3966" y="896"/>
                    </a:lnTo>
                    <a:lnTo>
                      <a:pt x="3908" y="733"/>
                    </a:lnTo>
                    <a:lnTo>
                      <a:pt x="3669" y="563"/>
                    </a:lnTo>
                    <a:lnTo>
                      <a:pt x="3817" y="210"/>
                    </a:lnTo>
                    <a:lnTo>
                      <a:pt x="3590" y="0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6150" name="Freeform 6"/>
              <p:cNvSpPr>
                <a:spLocks/>
              </p:cNvSpPr>
              <p:nvPr userDrawn="1"/>
            </p:nvSpPr>
            <p:spPr bwMode="hidden">
              <a:xfrm>
                <a:off x="20" y="1069"/>
                <a:ext cx="5732" cy="3107"/>
              </a:xfrm>
              <a:custGeom>
                <a:avLst/>
                <a:gdLst/>
                <a:ahLst/>
                <a:cxnLst>
                  <a:cxn ang="0">
                    <a:pos x="81" y="0"/>
                  </a:cxn>
                  <a:cxn ang="0">
                    <a:pos x="133" y="328"/>
                  </a:cxn>
                  <a:cxn ang="0">
                    <a:pos x="0" y="666"/>
                  </a:cxn>
                  <a:cxn ang="0">
                    <a:pos x="83" y="1221"/>
                  </a:cxn>
                  <a:cxn ang="0">
                    <a:pos x="413" y="1515"/>
                  </a:cxn>
                  <a:cxn ang="0">
                    <a:pos x="881" y="1700"/>
                  </a:cxn>
                  <a:cxn ang="0">
                    <a:pos x="1440" y="1651"/>
                  </a:cxn>
                  <a:cxn ang="0">
                    <a:pos x="1755" y="1940"/>
                  </a:cxn>
                  <a:cxn ang="0">
                    <a:pos x="1653" y="2126"/>
                  </a:cxn>
                  <a:cxn ang="0">
                    <a:pos x="1136" y="2142"/>
                  </a:cxn>
                  <a:cxn ang="0">
                    <a:pos x="911" y="2021"/>
                  </a:cxn>
                  <a:cxn ang="0">
                    <a:pos x="739" y="2142"/>
                  </a:cxn>
                  <a:cxn ang="0">
                    <a:pos x="954" y="2524"/>
                  </a:cxn>
                  <a:cxn ang="0">
                    <a:pos x="973" y="2905"/>
                  </a:cxn>
                  <a:cxn ang="0">
                    <a:pos x="1511" y="3107"/>
                  </a:cxn>
                  <a:cxn ang="0">
                    <a:pos x="1644" y="2922"/>
                  </a:cxn>
                  <a:cxn ang="0">
                    <a:pos x="2077" y="2797"/>
                  </a:cxn>
                  <a:cxn ang="0">
                    <a:pos x="2610" y="2962"/>
                  </a:cxn>
                  <a:cxn ang="0">
                    <a:pos x="3222" y="2812"/>
                  </a:cxn>
                  <a:cxn ang="0">
                    <a:pos x="3443" y="2922"/>
                  </a:cxn>
                  <a:cxn ang="0">
                    <a:pos x="3861" y="2648"/>
                  </a:cxn>
                  <a:cxn ang="0">
                    <a:pos x="4125" y="2311"/>
                  </a:cxn>
                  <a:cxn ang="0">
                    <a:pos x="4369" y="2318"/>
                  </a:cxn>
                  <a:cxn ang="0">
                    <a:pos x="4554" y="2445"/>
                  </a:cxn>
                  <a:cxn ang="0">
                    <a:pos x="5015" y="2142"/>
                  </a:cxn>
                  <a:cxn ang="0">
                    <a:pos x="5404" y="2185"/>
                  </a:cxn>
                  <a:cxn ang="0">
                    <a:pos x="5732" y="2069"/>
                  </a:cxn>
                </a:cxnLst>
                <a:rect l="0" t="0" r="r" b="b"/>
                <a:pathLst>
                  <a:path w="5732" h="3107">
                    <a:moveTo>
                      <a:pt x="81" y="0"/>
                    </a:moveTo>
                    <a:lnTo>
                      <a:pt x="133" y="328"/>
                    </a:lnTo>
                    <a:lnTo>
                      <a:pt x="0" y="666"/>
                    </a:lnTo>
                    <a:lnTo>
                      <a:pt x="83" y="1221"/>
                    </a:lnTo>
                    <a:lnTo>
                      <a:pt x="413" y="1515"/>
                    </a:lnTo>
                    <a:lnTo>
                      <a:pt x="881" y="1700"/>
                    </a:lnTo>
                    <a:lnTo>
                      <a:pt x="1440" y="1651"/>
                    </a:lnTo>
                    <a:lnTo>
                      <a:pt x="1755" y="1940"/>
                    </a:lnTo>
                    <a:lnTo>
                      <a:pt x="1653" y="2126"/>
                    </a:lnTo>
                    <a:lnTo>
                      <a:pt x="1136" y="2142"/>
                    </a:lnTo>
                    <a:lnTo>
                      <a:pt x="911" y="2021"/>
                    </a:lnTo>
                    <a:lnTo>
                      <a:pt x="739" y="2142"/>
                    </a:lnTo>
                    <a:lnTo>
                      <a:pt x="954" y="2524"/>
                    </a:lnTo>
                    <a:lnTo>
                      <a:pt x="973" y="2905"/>
                    </a:lnTo>
                    <a:lnTo>
                      <a:pt x="1511" y="3107"/>
                    </a:lnTo>
                    <a:lnTo>
                      <a:pt x="1644" y="2922"/>
                    </a:lnTo>
                    <a:lnTo>
                      <a:pt x="2077" y="2797"/>
                    </a:lnTo>
                    <a:lnTo>
                      <a:pt x="2610" y="2962"/>
                    </a:lnTo>
                    <a:lnTo>
                      <a:pt x="3222" y="2812"/>
                    </a:lnTo>
                    <a:lnTo>
                      <a:pt x="3443" y="2922"/>
                    </a:lnTo>
                    <a:lnTo>
                      <a:pt x="3861" y="2648"/>
                    </a:lnTo>
                    <a:lnTo>
                      <a:pt x="4125" y="2311"/>
                    </a:lnTo>
                    <a:lnTo>
                      <a:pt x="4369" y="2318"/>
                    </a:lnTo>
                    <a:lnTo>
                      <a:pt x="4554" y="2445"/>
                    </a:lnTo>
                    <a:lnTo>
                      <a:pt x="5015" y="2142"/>
                    </a:lnTo>
                    <a:lnTo>
                      <a:pt x="5404" y="2185"/>
                    </a:lnTo>
                    <a:lnTo>
                      <a:pt x="5732" y="2069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6151" name="Freeform 7"/>
              <p:cNvSpPr>
                <a:spLocks/>
              </p:cNvSpPr>
              <p:nvPr userDrawn="1"/>
            </p:nvSpPr>
            <p:spPr bwMode="hidden">
              <a:xfrm>
                <a:off x="242" y="1145"/>
                <a:ext cx="5512" cy="2760"/>
              </a:xfrm>
              <a:custGeom>
                <a:avLst/>
                <a:gdLst/>
                <a:ahLst/>
                <a:cxnLst>
                  <a:cxn ang="0">
                    <a:pos x="240" y="0"/>
                  </a:cxn>
                  <a:cxn ang="0">
                    <a:pos x="0" y="336"/>
                  </a:cxn>
                  <a:cxn ang="0">
                    <a:pos x="82" y="821"/>
                  </a:cxn>
                  <a:cxn ang="0">
                    <a:pos x="243" y="873"/>
                  </a:cxn>
                  <a:cxn ang="0">
                    <a:pos x="473" y="1087"/>
                  </a:cxn>
                  <a:cxn ang="0">
                    <a:pos x="557" y="1441"/>
                  </a:cxn>
                  <a:cxn ang="0">
                    <a:pos x="839" y="1499"/>
                  </a:cxn>
                  <a:cxn ang="0">
                    <a:pos x="1258" y="1349"/>
                  </a:cxn>
                  <a:cxn ang="0">
                    <a:pos x="1307" y="1493"/>
                  </a:cxn>
                  <a:cxn ang="0">
                    <a:pos x="1621" y="1513"/>
                  </a:cxn>
                  <a:cxn ang="0">
                    <a:pos x="1862" y="1865"/>
                  </a:cxn>
                  <a:cxn ang="0">
                    <a:pos x="1668" y="2166"/>
                  </a:cxn>
                  <a:cxn ang="0">
                    <a:pos x="1308" y="2217"/>
                  </a:cxn>
                  <a:cxn ang="0">
                    <a:pos x="992" y="2172"/>
                  </a:cxn>
                  <a:cxn ang="0">
                    <a:pos x="903" y="2244"/>
                  </a:cxn>
                  <a:cxn ang="0">
                    <a:pos x="1008" y="2415"/>
                  </a:cxn>
                  <a:cxn ang="0">
                    <a:pos x="992" y="2538"/>
                  </a:cxn>
                  <a:cxn ang="0">
                    <a:pos x="1137" y="2760"/>
                  </a:cxn>
                  <a:cxn ang="0">
                    <a:pos x="1661" y="2623"/>
                  </a:cxn>
                  <a:cxn ang="0">
                    <a:pos x="1725" y="2492"/>
                  </a:cxn>
                  <a:cxn ang="0">
                    <a:pos x="1895" y="2551"/>
                  </a:cxn>
                  <a:cxn ang="0">
                    <a:pos x="2338" y="2448"/>
                  </a:cxn>
                  <a:cxn ang="0">
                    <a:pos x="2443" y="2714"/>
                  </a:cxn>
                  <a:cxn ang="0">
                    <a:pos x="2870" y="2541"/>
                  </a:cxn>
                  <a:cxn ang="0">
                    <a:pos x="3264" y="2591"/>
                  </a:cxn>
                  <a:cxn ang="0">
                    <a:pos x="3522" y="2427"/>
                  </a:cxn>
                  <a:cxn ang="0">
                    <a:pos x="3594" y="2081"/>
                  </a:cxn>
                  <a:cxn ang="0">
                    <a:pos x="4013" y="2087"/>
                  </a:cxn>
                  <a:cxn ang="0">
                    <a:pos x="4070" y="1924"/>
                  </a:cxn>
                  <a:cxn ang="0">
                    <a:pos x="4239" y="1931"/>
                  </a:cxn>
                  <a:cxn ang="0">
                    <a:pos x="4465" y="2094"/>
                  </a:cxn>
                  <a:cxn ang="0">
                    <a:pos x="4836" y="1814"/>
                  </a:cxn>
                  <a:cxn ang="0">
                    <a:pos x="5225" y="1785"/>
                  </a:cxn>
                  <a:cxn ang="0">
                    <a:pos x="5367" y="1571"/>
                  </a:cxn>
                  <a:cxn ang="0">
                    <a:pos x="5512" y="1585"/>
                  </a:cxn>
                </a:cxnLst>
                <a:rect l="0" t="0" r="r" b="b"/>
                <a:pathLst>
                  <a:path w="5512" h="2760">
                    <a:moveTo>
                      <a:pt x="240" y="0"/>
                    </a:moveTo>
                    <a:lnTo>
                      <a:pt x="0" y="336"/>
                    </a:lnTo>
                    <a:lnTo>
                      <a:pt x="82" y="821"/>
                    </a:lnTo>
                    <a:lnTo>
                      <a:pt x="243" y="873"/>
                    </a:lnTo>
                    <a:lnTo>
                      <a:pt x="473" y="1087"/>
                    </a:lnTo>
                    <a:lnTo>
                      <a:pt x="557" y="1441"/>
                    </a:lnTo>
                    <a:lnTo>
                      <a:pt x="839" y="1499"/>
                    </a:lnTo>
                    <a:lnTo>
                      <a:pt x="1258" y="1349"/>
                    </a:lnTo>
                    <a:lnTo>
                      <a:pt x="1307" y="1493"/>
                    </a:lnTo>
                    <a:lnTo>
                      <a:pt x="1621" y="1513"/>
                    </a:lnTo>
                    <a:lnTo>
                      <a:pt x="1862" y="1865"/>
                    </a:lnTo>
                    <a:lnTo>
                      <a:pt x="1668" y="2166"/>
                    </a:lnTo>
                    <a:lnTo>
                      <a:pt x="1308" y="2217"/>
                    </a:lnTo>
                    <a:lnTo>
                      <a:pt x="992" y="2172"/>
                    </a:lnTo>
                    <a:lnTo>
                      <a:pt x="903" y="2244"/>
                    </a:lnTo>
                    <a:lnTo>
                      <a:pt x="1008" y="2415"/>
                    </a:lnTo>
                    <a:lnTo>
                      <a:pt x="992" y="2538"/>
                    </a:lnTo>
                    <a:lnTo>
                      <a:pt x="1137" y="2760"/>
                    </a:lnTo>
                    <a:lnTo>
                      <a:pt x="1661" y="2623"/>
                    </a:lnTo>
                    <a:lnTo>
                      <a:pt x="1725" y="2492"/>
                    </a:lnTo>
                    <a:lnTo>
                      <a:pt x="1895" y="2551"/>
                    </a:lnTo>
                    <a:lnTo>
                      <a:pt x="2338" y="2448"/>
                    </a:lnTo>
                    <a:lnTo>
                      <a:pt x="2443" y="2714"/>
                    </a:lnTo>
                    <a:lnTo>
                      <a:pt x="2870" y="2541"/>
                    </a:lnTo>
                    <a:lnTo>
                      <a:pt x="3264" y="2591"/>
                    </a:lnTo>
                    <a:lnTo>
                      <a:pt x="3522" y="2427"/>
                    </a:lnTo>
                    <a:lnTo>
                      <a:pt x="3594" y="2081"/>
                    </a:lnTo>
                    <a:lnTo>
                      <a:pt x="4013" y="2087"/>
                    </a:lnTo>
                    <a:lnTo>
                      <a:pt x="4070" y="1924"/>
                    </a:lnTo>
                    <a:lnTo>
                      <a:pt x="4239" y="1931"/>
                    </a:lnTo>
                    <a:lnTo>
                      <a:pt x="4465" y="2094"/>
                    </a:lnTo>
                    <a:lnTo>
                      <a:pt x="4836" y="1814"/>
                    </a:lnTo>
                    <a:lnTo>
                      <a:pt x="5225" y="1785"/>
                    </a:lnTo>
                    <a:lnTo>
                      <a:pt x="5367" y="1571"/>
                    </a:lnTo>
                    <a:lnTo>
                      <a:pt x="5512" y="1585"/>
                    </a:lnTo>
                  </a:path>
                </a:pathLst>
              </a:custGeom>
              <a:noFill/>
              <a:ln w="1524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6152" name="Freeform 8"/>
              <p:cNvSpPr>
                <a:spLocks/>
              </p:cNvSpPr>
              <p:nvPr userDrawn="1"/>
            </p:nvSpPr>
            <p:spPr bwMode="hidden">
              <a:xfrm>
                <a:off x="4840" y="984"/>
                <a:ext cx="790" cy="1189"/>
              </a:xfrm>
              <a:custGeom>
                <a:avLst/>
                <a:gdLst/>
                <a:ahLst/>
                <a:cxnLst>
                  <a:cxn ang="0">
                    <a:pos x="139" y="0"/>
                  </a:cxn>
                  <a:cxn ang="0">
                    <a:pos x="210" y="233"/>
                  </a:cxn>
                  <a:cxn ang="0">
                    <a:pos x="159" y="643"/>
                  </a:cxn>
                  <a:cxn ang="0">
                    <a:pos x="454" y="771"/>
                  </a:cxn>
                  <a:cxn ang="0">
                    <a:pos x="605" y="1046"/>
                  </a:cxn>
                  <a:cxn ang="0">
                    <a:pos x="790" y="1189"/>
                  </a:cxn>
                  <a:cxn ang="0">
                    <a:pos x="540" y="1111"/>
                  </a:cxn>
                  <a:cxn ang="0">
                    <a:pos x="363" y="883"/>
                  </a:cxn>
                  <a:cxn ang="0">
                    <a:pos x="139" y="852"/>
                  </a:cxn>
                  <a:cxn ang="0">
                    <a:pos x="0" y="499"/>
                  </a:cxn>
                  <a:cxn ang="0">
                    <a:pos x="48" y="209"/>
                  </a:cxn>
                </a:cxnLst>
                <a:rect l="0" t="0" r="r" b="b"/>
                <a:pathLst>
                  <a:path w="790" h="1189">
                    <a:moveTo>
                      <a:pt x="139" y="0"/>
                    </a:moveTo>
                    <a:lnTo>
                      <a:pt x="210" y="233"/>
                    </a:lnTo>
                    <a:lnTo>
                      <a:pt x="159" y="643"/>
                    </a:lnTo>
                    <a:lnTo>
                      <a:pt x="454" y="771"/>
                    </a:lnTo>
                    <a:lnTo>
                      <a:pt x="605" y="1046"/>
                    </a:lnTo>
                    <a:lnTo>
                      <a:pt x="790" y="1189"/>
                    </a:lnTo>
                    <a:lnTo>
                      <a:pt x="540" y="1111"/>
                    </a:lnTo>
                    <a:lnTo>
                      <a:pt x="363" y="883"/>
                    </a:lnTo>
                    <a:lnTo>
                      <a:pt x="139" y="852"/>
                    </a:lnTo>
                    <a:lnTo>
                      <a:pt x="0" y="499"/>
                    </a:lnTo>
                    <a:lnTo>
                      <a:pt x="48" y="209"/>
                    </a:lnTo>
                  </a:path>
                </a:pathLst>
              </a:custGeom>
              <a:noFill/>
              <a:ln w="1524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6153" name="Freeform 9"/>
              <p:cNvSpPr>
                <a:spLocks/>
              </p:cNvSpPr>
              <p:nvPr userDrawn="1"/>
            </p:nvSpPr>
            <p:spPr bwMode="hidden">
              <a:xfrm>
                <a:off x="5173" y="896"/>
                <a:ext cx="579" cy="111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28" y="328"/>
                  </a:cxn>
                  <a:cxn ang="0">
                    <a:pos x="9" y="659"/>
                  </a:cxn>
                  <a:cxn ang="0">
                    <a:pos x="40" y="763"/>
                  </a:cxn>
                  <a:cxn ang="0">
                    <a:pos x="234" y="739"/>
                  </a:cxn>
                  <a:cxn ang="0">
                    <a:pos x="344" y="1055"/>
                  </a:cxn>
                  <a:cxn ang="0">
                    <a:pos x="579" y="1117"/>
                  </a:cxn>
                </a:cxnLst>
                <a:rect l="0" t="0" r="r" b="b"/>
                <a:pathLst>
                  <a:path w="579" h="1117">
                    <a:moveTo>
                      <a:pt x="0" y="0"/>
                    </a:moveTo>
                    <a:lnTo>
                      <a:pt x="128" y="328"/>
                    </a:lnTo>
                    <a:lnTo>
                      <a:pt x="9" y="659"/>
                    </a:lnTo>
                    <a:lnTo>
                      <a:pt x="40" y="763"/>
                    </a:lnTo>
                    <a:lnTo>
                      <a:pt x="234" y="739"/>
                    </a:lnTo>
                    <a:lnTo>
                      <a:pt x="344" y="1055"/>
                    </a:lnTo>
                    <a:lnTo>
                      <a:pt x="579" y="1117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6154" name="Freeform 10"/>
              <p:cNvSpPr>
                <a:spLocks/>
              </p:cNvSpPr>
              <p:nvPr userDrawn="1"/>
            </p:nvSpPr>
            <p:spPr bwMode="hidden">
              <a:xfrm>
                <a:off x="3291" y="968"/>
                <a:ext cx="2471" cy="2396"/>
              </a:xfrm>
              <a:custGeom>
                <a:avLst/>
                <a:gdLst/>
                <a:ahLst/>
                <a:cxnLst>
                  <a:cxn ang="0">
                    <a:pos x="1118" y="0"/>
                  </a:cxn>
                  <a:cxn ang="0">
                    <a:pos x="1179" y="225"/>
                  </a:cxn>
                  <a:cxn ang="0">
                    <a:pos x="1393" y="339"/>
                  </a:cxn>
                  <a:cxn ang="0">
                    <a:pos x="1404" y="548"/>
                  </a:cxn>
                  <a:cxn ang="0">
                    <a:pos x="1342" y="732"/>
                  </a:cxn>
                  <a:cxn ang="0">
                    <a:pos x="1434" y="925"/>
                  </a:cxn>
                  <a:cxn ang="0">
                    <a:pos x="1455" y="1109"/>
                  </a:cxn>
                  <a:cxn ang="0">
                    <a:pos x="1311" y="1142"/>
                  </a:cxn>
                  <a:cxn ang="0">
                    <a:pos x="926" y="1384"/>
                  </a:cxn>
                  <a:cxn ang="0">
                    <a:pos x="975" y="1456"/>
                  </a:cxn>
                  <a:cxn ang="0">
                    <a:pos x="956" y="1624"/>
                  </a:cxn>
                  <a:cxn ang="0">
                    <a:pos x="782" y="1817"/>
                  </a:cxn>
                  <a:cxn ang="0">
                    <a:pos x="539" y="1978"/>
                  </a:cxn>
                  <a:cxn ang="0">
                    <a:pos x="152" y="2026"/>
                  </a:cxn>
                  <a:cxn ang="0">
                    <a:pos x="19" y="2251"/>
                  </a:cxn>
                  <a:cxn ang="0">
                    <a:pos x="0" y="2396"/>
                  </a:cxn>
                  <a:cxn ang="0">
                    <a:pos x="213" y="2179"/>
                  </a:cxn>
                  <a:cxn ang="0">
                    <a:pos x="629" y="2090"/>
                  </a:cxn>
                  <a:cxn ang="0">
                    <a:pos x="894" y="1906"/>
                  </a:cxn>
                  <a:cxn ang="0">
                    <a:pos x="1230" y="1986"/>
                  </a:cxn>
                  <a:cxn ang="0">
                    <a:pos x="1668" y="1906"/>
                  </a:cxn>
                  <a:cxn ang="0">
                    <a:pos x="1983" y="1745"/>
                  </a:cxn>
                  <a:cxn ang="0">
                    <a:pos x="2014" y="1600"/>
                  </a:cxn>
                  <a:cxn ang="0">
                    <a:pos x="2237" y="1496"/>
                  </a:cxn>
                  <a:cxn ang="0">
                    <a:pos x="2359" y="1552"/>
                  </a:cxn>
                  <a:cxn ang="0">
                    <a:pos x="2471" y="1479"/>
                  </a:cxn>
                </a:cxnLst>
                <a:rect l="0" t="0" r="r" b="b"/>
                <a:pathLst>
                  <a:path w="2471" h="2396">
                    <a:moveTo>
                      <a:pt x="1118" y="0"/>
                    </a:moveTo>
                    <a:lnTo>
                      <a:pt x="1179" y="225"/>
                    </a:lnTo>
                    <a:lnTo>
                      <a:pt x="1393" y="339"/>
                    </a:lnTo>
                    <a:lnTo>
                      <a:pt x="1404" y="548"/>
                    </a:lnTo>
                    <a:lnTo>
                      <a:pt x="1342" y="732"/>
                    </a:lnTo>
                    <a:lnTo>
                      <a:pt x="1434" y="925"/>
                    </a:lnTo>
                    <a:lnTo>
                      <a:pt x="1455" y="1109"/>
                    </a:lnTo>
                    <a:lnTo>
                      <a:pt x="1311" y="1142"/>
                    </a:lnTo>
                    <a:lnTo>
                      <a:pt x="926" y="1384"/>
                    </a:lnTo>
                    <a:lnTo>
                      <a:pt x="975" y="1456"/>
                    </a:lnTo>
                    <a:lnTo>
                      <a:pt x="956" y="1624"/>
                    </a:lnTo>
                    <a:lnTo>
                      <a:pt x="782" y="1817"/>
                    </a:lnTo>
                    <a:lnTo>
                      <a:pt x="539" y="1978"/>
                    </a:lnTo>
                    <a:lnTo>
                      <a:pt x="152" y="2026"/>
                    </a:lnTo>
                    <a:lnTo>
                      <a:pt x="19" y="2251"/>
                    </a:lnTo>
                    <a:lnTo>
                      <a:pt x="0" y="2396"/>
                    </a:lnTo>
                    <a:lnTo>
                      <a:pt x="213" y="2179"/>
                    </a:lnTo>
                    <a:lnTo>
                      <a:pt x="629" y="2090"/>
                    </a:lnTo>
                    <a:lnTo>
                      <a:pt x="894" y="1906"/>
                    </a:lnTo>
                    <a:lnTo>
                      <a:pt x="1230" y="1986"/>
                    </a:lnTo>
                    <a:lnTo>
                      <a:pt x="1668" y="1906"/>
                    </a:lnTo>
                    <a:lnTo>
                      <a:pt x="1983" y="1745"/>
                    </a:lnTo>
                    <a:lnTo>
                      <a:pt x="2014" y="1600"/>
                    </a:lnTo>
                    <a:lnTo>
                      <a:pt x="2237" y="1496"/>
                    </a:lnTo>
                    <a:lnTo>
                      <a:pt x="2359" y="1552"/>
                    </a:lnTo>
                    <a:lnTo>
                      <a:pt x="2471" y="1479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6155" name="Freeform 11"/>
              <p:cNvSpPr>
                <a:spLocks/>
              </p:cNvSpPr>
              <p:nvPr userDrawn="1"/>
            </p:nvSpPr>
            <p:spPr bwMode="hidden">
              <a:xfrm>
                <a:off x="2366" y="1067"/>
                <a:ext cx="1399" cy="1349"/>
              </a:xfrm>
              <a:custGeom>
                <a:avLst/>
                <a:gdLst/>
                <a:ahLst/>
                <a:cxnLst>
                  <a:cxn ang="0">
                    <a:pos x="620" y="155"/>
                  </a:cxn>
                  <a:cxn ang="0">
                    <a:pos x="421" y="155"/>
                  </a:cxn>
                  <a:cxn ang="0">
                    <a:pos x="205" y="507"/>
                  </a:cxn>
                  <a:cxn ang="0">
                    <a:pos x="0" y="673"/>
                  </a:cxn>
                  <a:cxn ang="0">
                    <a:pos x="487" y="783"/>
                  </a:cxn>
                  <a:cxn ang="0">
                    <a:pos x="425" y="1009"/>
                  </a:cxn>
                  <a:cxn ang="0">
                    <a:pos x="617" y="1086"/>
                  </a:cxn>
                  <a:cxn ang="0">
                    <a:pos x="498" y="1349"/>
                  </a:cxn>
                  <a:cxn ang="0">
                    <a:pos x="961" y="1035"/>
                  </a:cxn>
                  <a:cxn ang="0">
                    <a:pos x="926" y="776"/>
                  </a:cxn>
                  <a:cxn ang="0">
                    <a:pos x="1181" y="749"/>
                  </a:cxn>
                  <a:cxn ang="0">
                    <a:pos x="1399" y="601"/>
                  </a:cxn>
                  <a:cxn ang="0">
                    <a:pos x="1315" y="416"/>
                  </a:cxn>
                  <a:cxn ang="0">
                    <a:pos x="1341" y="196"/>
                  </a:cxn>
                  <a:cxn ang="0">
                    <a:pos x="1171" y="164"/>
                  </a:cxn>
                  <a:cxn ang="0">
                    <a:pos x="928" y="0"/>
                  </a:cxn>
                  <a:cxn ang="0">
                    <a:pos x="620" y="155"/>
                  </a:cxn>
                </a:cxnLst>
                <a:rect l="0" t="0" r="r" b="b"/>
                <a:pathLst>
                  <a:path w="1399" h="1349">
                    <a:moveTo>
                      <a:pt x="620" y="155"/>
                    </a:moveTo>
                    <a:lnTo>
                      <a:pt x="421" y="155"/>
                    </a:lnTo>
                    <a:lnTo>
                      <a:pt x="205" y="507"/>
                    </a:lnTo>
                    <a:lnTo>
                      <a:pt x="0" y="673"/>
                    </a:lnTo>
                    <a:lnTo>
                      <a:pt x="487" y="783"/>
                    </a:lnTo>
                    <a:lnTo>
                      <a:pt x="425" y="1009"/>
                    </a:lnTo>
                    <a:lnTo>
                      <a:pt x="617" y="1086"/>
                    </a:lnTo>
                    <a:lnTo>
                      <a:pt x="498" y="1349"/>
                    </a:lnTo>
                    <a:lnTo>
                      <a:pt x="961" y="1035"/>
                    </a:lnTo>
                    <a:lnTo>
                      <a:pt x="926" y="776"/>
                    </a:lnTo>
                    <a:lnTo>
                      <a:pt x="1181" y="749"/>
                    </a:lnTo>
                    <a:lnTo>
                      <a:pt x="1399" y="601"/>
                    </a:lnTo>
                    <a:lnTo>
                      <a:pt x="1315" y="416"/>
                    </a:lnTo>
                    <a:lnTo>
                      <a:pt x="1341" y="196"/>
                    </a:lnTo>
                    <a:lnTo>
                      <a:pt x="1171" y="164"/>
                    </a:lnTo>
                    <a:lnTo>
                      <a:pt x="928" y="0"/>
                    </a:lnTo>
                    <a:lnTo>
                      <a:pt x="620" y="155"/>
                    </a:lnTo>
                    <a:close/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6156" name="Freeform 12"/>
              <p:cNvSpPr>
                <a:spLocks/>
              </p:cNvSpPr>
              <p:nvPr userDrawn="1"/>
            </p:nvSpPr>
            <p:spPr bwMode="hidden">
              <a:xfrm>
                <a:off x="4275" y="2031"/>
                <a:ext cx="1256" cy="810"/>
              </a:xfrm>
              <a:custGeom>
                <a:avLst/>
                <a:gdLst/>
                <a:ahLst/>
                <a:cxnLst>
                  <a:cxn ang="0">
                    <a:pos x="719" y="183"/>
                  </a:cxn>
                  <a:cxn ang="0">
                    <a:pos x="760" y="33"/>
                  </a:cxn>
                  <a:cxn ang="0">
                    <a:pos x="884" y="0"/>
                  </a:cxn>
                  <a:cxn ang="0">
                    <a:pos x="983" y="78"/>
                  </a:cxn>
                  <a:cxn ang="0">
                    <a:pos x="1082" y="248"/>
                  </a:cxn>
                  <a:cxn ang="0">
                    <a:pos x="1256" y="229"/>
                  </a:cxn>
                  <a:cxn ang="0">
                    <a:pos x="1248" y="359"/>
                  </a:cxn>
                  <a:cxn ang="0">
                    <a:pos x="1016" y="431"/>
                  </a:cxn>
                  <a:cxn ang="0">
                    <a:pos x="879" y="417"/>
                  </a:cxn>
                  <a:cxn ang="0">
                    <a:pos x="719" y="481"/>
                  </a:cxn>
                  <a:cxn ang="0">
                    <a:pos x="591" y="633"/>
                  </a:cxn>
                  <a:cxn ang="0">
                    <a:pos x="423" y="537"/>
                  </a:cxn>
                  <a:cxn ang="0">
                    <a:pos x="256" y="810"/>
                  </a:cxn>
                  <a:cxn ang="0">
                    <a:pos x="66" y="764"/>
                  </a:cxn>
                  <a:cxn ang="0">
                    <a:pos x="0" y="601"/>
                  </a:cxn>
                  <a:cxn ang="0">
                    <a:pos x="157" y="483"/>
                  </a:cxn>
                  <a:cxn ang="0">
                    <a:pos x="248" y="281"/>
                  </a:cxn>
                  <a:cxn ang="0">
                    <a:pos x="438" y="150"/>
                  </a:cxn>
                  <a:cxn ang="0">
                    <a:pos x="719" y="189"/>
                  </a:cxn>
                </a:cxnLst>
                <a:rect l="0" t="0" r="r" b="b"/>
                <a:pathLst>
                  <a:path w="1256" h="810">
                    <a:moveTo>
                      <a:pt x="719" y="183"/>
                    </a:moveTo>
                    <a:lnTo>
                      <a:pt x="760" y="33"/>
                    </a:lnTo>
                    <a:lnTo>
                      <a:pt x="884" y="0"/>
                    </a:lnTo>
                    <a:lnTo>
                      <a:pt x="983" y="78"/>
                    </a:lnTo>
                    <a:lnTo>
                      <a:pt x="1082" y="248"/>
                    </a:lnTo>
                    <a:lnTo>
                      <a:pt x="1256" y="229"/>
                    </a:lnTo>
                    <a:lnTo>
                      <a:pt x="1248" y="359"/>
                    </a:lnTo>
                    <a:lnTo>
                      <a:pt x="1016" y="431"/>
                    </a:lnTo>
                    <a:lnTo>
                      <a:pt x="879" y="417"/>
                    </a:lnTo>
                    <a:lnTo>
                      <a:pt x="719" y="481"/>
                    </a:lnTo>
                    <a:lnTo>
                      <a:pt x="591" y="633"/>
                    </a:lnTo>
                    <a:lnTo>
                      <a:pt x="423" y="537"/>
                    </a:lnTo>
                    <a:lnTo>
                      <a:pt x="256" y="810"/>
                    </a:lnTo>
                    <a:lnTo>
                      <a:pt x="66" y="764"/>
                    </a:lnTo>
                    <a:lnTo>
                      <a:pt x="0" y="601"/>
                    </a:lnTo>
                    <a:lnTo>
                      <a:pt x="157" y="483"/>
                    </a:lnTo>
                    <a:lnTo>
                      <a:pt x="248" y="281"/>
                    </a:lnTo>
                    <a:lnTo>
                      <a:pt x="438" y="150"/>
                    </a:lnTo>
                    <a:lnTo>
                      <a:pt x="719" y="189"/>
                    </a:lnTo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6157" name="Freeform 13"/>
              <p:cNvSpPr>
                <a:spLocks/>
              </p:cNvSpPr>
              <p:nvPr userDrawn="1"/>
            </p:nvSpPr>
            <p:spPr bwMode="hidden">
              <a:xfrm>
                <a:off x="2914" y="3476"/>
                <a:ext cx="2848" cy="788"/>
              </a:xfrm>
              <a:custGeom>
                <a:avLst/>
                <a:gdLst/>
                <a:ahLst/>
                <a:cxnLst>
                  <a:cxn ang="0">
                    <a:pos x="2838" y="16"/>
                  </a:cxn>
                  <a:cxn ang="0">
                    <a:pos x="2493" y="0"/>
                  </a:cxn>
                  <a:cxn ang="0">
                    <a:pos x="2278" y="81"/>
                  </a:cxn>
                  <a:cxn ang="0">
                    <a:pos x="1936" y="44"/>
                  </a:cxn>
                  <a:cxn ang="0">
                    <a:pos x="1739" y="354"/>
                  </a:cxn>
                  <a:cxn ang="0">
                    <a:pos x="1600" y="212"/>
                  </a:cxn>
                  <a:cxn ang="0">
                    <a:pos x="1352" y="308"/>
                  </a:cxn>
                  <a:cxn ang="0">
                    <a:pos x="1445" y="515"/>
                  </a:cxn>
                  <a:cxn ang="0">
                    <a:pos x="1072" y="412"/>
                  </a:cxn>
                  <a:cxn ang="0">
                    <a:pos x="888" y="540"/>
                  </a:cxn>
                  <a:cxn ang="0">
                    <a:pos x="0" y="660"/>
                  </a:cxn>
                  <a:cxn ang="0">
                    <a:pos x="288" y="788"/>
                  </a:cxn>
                  <a:cxn ang="0">
                    <a:pos x="1040" y="676"/>
                  </a:cxn>
                  <a:cxn ang="0">
                    <a:pos x="1272" y="748"/>
                  </a:cxn>
                  <a:cxn ang="0">
                    <a:pos x="2096" y="691"/>
                  </a:cxn>
                  <a:cxn ang="0">
                    <a:pos x="2320" y="748"/>
                  </a:cxn>
                  <a:cxn ang="0">
                    <a:pos x="2456" y="596"/>
                  </a:cxn>
                  <a:cxn ang="0">
                    <a:pos x="2712" y="716"/>
                  </a:cxn>
                  <a:cxn ang="0">
                    <a:pos x="2716" y="339"/>
                  </a:cxn>
                  <a:cxn ang="0">
                    <a:pos x="2848" y="258"/>
                  </a:cxn>
                </a:cxnLst>
                <a:rect l="0" t="0" r="r" b="b"/>
                <a:pathLst>
                  <a:path w="2848" h="788">
                    <a:moveTo>
                      <a:pt x="2838" y="16"/>
                    </a:moveTo>
                    <a:lnTo>
                      <a:pt x="2493" y="0"/>
                    </a:lnTo>
                    <a:lnTo>
                      <a:pt x="2278" y="81"/>
                    </a:lnTo>
                    <a:lnTo>
                      <a:pt x="1936" y="44"/>
                    </a:lnTo>
                    <a:lnTo>
                      <a:pt x="1739" y="354"/>
                    </a:lnTo>
                    <a:lnTo>
                      <a:pt x="1600" y="212"/>
                    </a:lnTo>
                    <a:lnTo>
                      <a:pt x="1352" y="308"/>
                    </a:lnTo>
                    <a:lnTo>
                      <a:pt x="1445" y="515"/>
                    </a:lnTo>
                    <a:lnTo>
                      <a:pt x="1072" y="412"/>
                    </a:lnTo>
                    <a:lnTo>
                      <a:pt x="888" y="540"/>
                    </a:lnTo>
                    <a:lnTo>
                      <a:pt x="0" y="660"/>
                    </a:lnTo>
                    <a:lnTo>
                      <a:pt x="288" y="788"/>
                    </a:lnTo>
                    <a:lnTo>
                      <a:pt x="1040" y="676"/>
                    </a:lnTo>
                    <a:lnTo>
                      <a:pt x="1272" y="748"/>
                    </a:lnTo>
                    <a:lnTo>
                      <a:pt x="2096" y="691"/>
                    </a:lnTo>
                    <a:lnTo>
                      <a:pt x="2320" y="748"/>
                    </a:lnTo>
                    <a:lnTo>
                      <a:pt x="2456" y="596"/>
                    </a:lnTo>
                    <a:lnTo>
                      <a:pt x="2712" y="716"/>
                    </a:lnTo>
                    <a:lnTo>
                      <a:pt x="2716" y="339"/>
                    </a:lnTo>
                    <a:lnTo>
                      <a:pt x="2848" y="258"/>
                    </a:lnTo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6158" name="Freeform 14"/>
              <p:cNvSpPr>
                <a:spLocks/>
              </p:cNvSpPr>
              <p:nvPr userDrawn="1"/>
            </p:nvSpPr>
            <p:spPr bwMode="hidden">
              <a:xfrm>
                <a:off x="5443" y="922"/>
                <a:ext cx="319" cy="85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06" y="313"/>
                  </a:cxn>
                  <a:cxn ang="0">
                    <a:pos x="106" y="634"/>
                  </a:cxn>
                  <a:cxn ang="0">
                    <a:pos x="268" y="854"/>
                  </a:cxn>
                  <a:cxn ang="0">
                    <a:pos x="278" y="577"/>
                  </a:cxn>
                  <a:cxn ang="0">
                    <a:pos x="238" y="400"/>
                  </a:cxn>
                  <a:cxn ang="0">
                    <a:pos x="319" y="240"/>
                  </a:cxn>
                </a:cxnLst>
                <a:rect l="0" t="0" r="r" b="b"/>
                <a:pathLst>
                  <a:path w="319" h="854">
                    <a:moveTo>
                      <a:pt x="0" y="0"/>
                    </a:moveTo>
                    <a:lnTo>
                      <a:pt x="106" y="313"/>
                    </a:lnTo>
                    <a:lnTo>
                      <a:pt x="106" y="634"/>
                    </a:lnTo>
                    <a:lnTo>
                      <a:pt x="268" y="854"/>
                    </a:lnTo>
                    <a:lnTo>
                      <a:pt x="278" y="577"/>
                    </a:lnTo>
                    <a:lnTo>
                      <a:pt x="238" y="400"/>
                    </a:lnTo>
                    <a:lnTo>
                      <a:pt x="319" y="240"/>
                    </a:lnTo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6159" name="Freeform 15"/>
              <p:cNvSpPr>
                <a:spLocks/>
              </p:cNvSpPr>
              <p:nvPr userDrawn="1"/>
            </p:nvSpPr>
            <p:spPr bwMode="hidden">
              <a:xfrm>
                <a:off x="4954" y="3568"/>
                <a:ext cx="646" cy="392"/>
              </a:xfrm>
              <a:custGeom>
                <a:avLst/>
                <a:gdLst/>
                <a:ahLst/>
                <a:cxnLst>
                  <a:cxn ang="0">
                    <a:pos x="504" y="0"/>
                  </a:cxn>
                  <a:cxn ang="0">
                    <a:pos x="320" y="61"/>
                  </a:cxn>
                  <a:cxn ang="0">
                    <a:pos x="238" y="109"/>
                  </a:cxn>
                  <a:cxn ang="0">
                    <a:pos x="144" y="216"/>
                  </a:cxn>
                  <a:cxn ang="0">
                    <a:pos x="0" y="392"/>
                  </a:cxn>
                  <a:cxn ang="0">
                    <a:pos x="360" y="263"/>
                  </a:cxn>
                  <a:cxn ang="0">
                    <a:pos x="432" y="182"/>
                  </a:cxn>
                  <a:cxn ang="0">
                    <a:pos x="646" y="142"/>
                  </a:cxn>
                  <a:cxn ang="0">
                    <a:pos x="504" y="0"/>
                  </a:cxn>
                </a:cxnLst>
                <a:rect l="0" t="0" r="r" b="b"/>
                <a:pathLst>
                  <a:path w="646" h="392">
                    <a:moveTo>
                      <a:pt x="504" y="0"/>
                    </a:moveTo>
                    <a:lnTo>
                      <a:pt x="320" y="61"/>
                    </a:lnTo>
                    <a:lnTo>
                      <a:pt x="238" y="109"/>
                    </a:lnTo>
                    <a:lnTo>
                      <a:pt x="144" y="216"/>
                    </a:lnTo>
                    <a:lnTo>
                      <a:pt x="0" y="392"/>
                    </a:lnTo>
                    <a:lnTo>
                      <a:pt x="360" y="263"/>
                    </a:lnTo>
                    <a:lnTo>
                      <a:pt x="432" y="182"/>
                    </a:lnTo>
                    <a:lnTo>
                      <a:pt x="646" y="142"/>
                    </a:lnTo>
                    <a:lnTo>
                      <a:pt x="504" y="0"/>
                    </a:lnTo>
                    <a:close/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6160" name="Freeform 16"/>
              <p:cNvSpPr>
                <a:spLocks/>
              </p:cNvSpPr>
              <p:nvPr userDrawn="1"/>
            </p:nvSpPr>
            <p:spPr bwMode="hidden">
              <a:xfrm>
                <a:off x="50" y="2400"/>
                <a:ext cx="2736" cy="192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96" y="336"/>
                  </a:cxn>
                  <a:cxn ang="0">
                    <a:pos x="384" y="384"/>
                  </a:cxn>
                  <a:cxn ang="0">
                    <a:pos x="576" y="720"/>
                  </a:cxn>
                  <a:cxn ang="0">
                    <a:pos x="528" y="960"/>
                  </a:cxn>
                  <a:cxn ang="0">
                    <a:pos x="672" y="1104"/>
                  </a:cxn>
                  <a:cxn ang="0">
                    <a:pos x="576" y="1392"/>
                  </a:cxn>
                  <a:cxn ang="0">
                    <a:pos x="624" y="1632"/>
                  </a:cxn>
                  <a:cxn ang="0">
                    <a:pos x="1488" y="1872"/>
                  </a:cxn>
                  <a:cxn ang="0">
                    <a:pos x="1680" y="1728"/>
                  </a:cxn>
                  <a:cxn ang="0">
                    <a:pos x="2208" y="1728"/>
                  </a:cxn>
                  <a:cxn ang="0">
                    <a:pos x="2304" y="1632"/>
                  </a:cxn>
                  <a:cxn ang="0">
                    <a:pos x="2736" y="1872"/>
                  </a:cxn>
                  <a:cxn ang="0">
                    <a:pos x="2640" y="1920"/>
                  </a:cxn>
                  <a:cxn ang="0">
                    <a:pos x="2304" y="1824"/>
                  </a:cxn>
                  <a:cxn ang="0">
                    <a:pos x="2160" y="1872"/>
                  </a:cxn>
                  <a:cxn ang="0">
                    <a:pos x="1632" y="1920"/>
                  </a:cxn>
                  <a:cxn ang="0">
                    <a:pos x="1440" y="1920"/>
                  </a:cxn>
                  <a:cxn ang="0">
                    <a:pos x="480" y="1824"/>
                  </a:cxn>
                  <a:cxn ang="0">
                    <a:pos x="192" y="1872"/>
                  </a:cxn>
                  <a:cxn ang="0">
                    <a:pos x="96" y="1680"/>
                  </a:cxn>
                  <a:cxn ang="0">
                    <a:pos x="288" y="1440"/>
                  </a:cxn>
                  <a:cxn ang="0">
                    <a:pos x="336" y="1104"/>
                  </a:cxn>
                  <a:cxn ang="0">
                    <a:pos x="144" y="864"/>
                  </a:cxn>
                  <a:cxn ang="0">
                    <a:pos x="240" y="624"/>
                  </a:cxn>
                  <a:cxn ang="0">
                    <a:pos x="48" y="528"/>
                  </a:cxn>
                  <a:cxn ang="0">
                    <a:pos x="0" y="0"/>
                  </a:cxn>
                </a:cxnLst>
                <a:rect l="0" t="0" r="r" b="b"/>
                <a:pathLst>
                  <a:path w="2736" h="1920">
                    <a:moveTo>
                      <a:pt x="0" y="0"/>
                    </a:moveTo>
                    <a:lnTo>
                      <a:pt x="96" y="336"/>
                    </a:lnTo>
                    <a:lnTo>
                      <a:pt x="384" y="384"/>
                    </a:lnTo>
                    <a:lnTo>
                      <a:pt x="576" y="720"/>
                    </a:lnTo>
                    <a:lnTo>
                      <a:pt x="528" y="960"/>
                    </a:lnTo>
                    <a:lnTo>
                      <a:pt x="672" y="1104"/>
                    </a:lnTo>
                    <a:lnTo>
                      <a:pt x="576" y="1392"/>
                    </a:lnTo>
                    <a:lnTo>
                      <a:pt x="624" y="1632"/>
                    </a:lnTo>
                    <a:lnTo>
                      <a:pt x="1488" y="1872"/>
                    </a:lnTo>
                    <a:lnTo>
                      <a:pt x="1680" y="1728"/>
                    </a:lnTo>
                    <a:lnTo>
                      <a:pt x="2208" y="1728"/>
                    </a:lnTo>
                    <a:lnTo>
                      <a:pt x="2304" y="1632"/>
                    </a:lnTo>
                    <a:lnTo>
                      <a:pt x="2736" y="1872"/>
                    </a:lnTo>
                    <a:lnTo>
                      <a:pt x="2640" y="1920"/>
                    </a:lnTo>
                    <a:lnTo>
                      <a:pt x="2304" y="1824"/>
                    </a:lnTo>
                    <a:lnTo>
                      <a:pt x="2160" y="1872"/>
                    </a:lnTo>
                    <a:lnTo>
                      <a:pt x="1632" y="1920"/>
                    </a:lnTo>
                    <a:lnTo>
                      <a:pt x="1440" y="1920"/>
                    </a:lnTo>
                    <a:lnTo>
                      <a:pt x="480" y="1824"/>
                    </a:lnTo>
                    <a:lnTo>
                      <a:pt x="192" y="1872"/>
                    </a:lnTo>
                    <a:lnTo>
                      <a:pt x="96" y="1680"/>
                    </a:lnTo>
                    <a:lnTo>
                      <a:pt x="288" y="1440"/>
                    </a:lnTo>
                    <a:lnTo>
                      <a:pt x="336" y="1104"/>
                    </a:lnTo>
                    <a:lnTo>
                      <a:pt x="144" y="864"/>
                    </a:lnTo>
                    <a:lnTo>
                      <a:pt x="240" y="624"/>
                    </a:lnTo>
                    <a:lnTo>
                      <a:pt x="48" y="528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11273" name="Group 17"/>
            <p:cNvGrpSpPr>
              <a:grpSpLocks/>
            </p:cNvGrpSpPr>
            <p:nvPr userDrawn="1"/>
          </p:nvGrpSpPr>
          <p:grpSpPr bwMode="auto">
            <a:xfrm>
              <a:off x="0" y="2291"/>
              <a:ext cx="1385" cy="1702"/>
              <a:chOff x="0" y="2291"/>
              <a:chExt cx="1385" cy="1702"/>
            </a:xfrm>
          </p:grpSpPr>
          <p:sp>
            <p:nvSpPr>
              <p:cNvPr id="6162" name="Rectangle 18"/>
              <p:cNvSpPr>
                <a:spLocks noChangeArrowheads="1"/>
              </p:cNvSpPr>
              <p:nvPr userDrawn="1"/>
            </p:nvSpPr>
            <p:spPr bwMode="ltGray">
              <a:xfrm rot="6798887">
                <a:off x="63" y="3882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6163" name="Rectangle 19"/>
              <p:cNvSpPr>
                <a:spLocks noChangeArrowheads="1"/>
              </p:cNvSpPr>
              <p:nvPr userDrawn="1"/>
            </p:nvSpPr>
            <p:spPr bwMode="ltGray">
              <a:xfrm rot="6798887">
                <a:off x="33" y="3880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6164" name="Rectangle 20"/>
              <p:cNvSpPr>
                <a:spLocks noChangeArrowheads="1"/>
              </p:cNvSpPr>
              <p:nvPr userDrawn="1"/>
            </p:nvSpPr>
            <p:spPr bwMode="ltGray">
              <a:xfrm rot="6798887">
                <a:off x="7" y="3874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6165" name="Rectangle 21"/>
              <p:cNvSpPr>
                <a:spLocks noChangeArrowheads="1"/>
              </p:cNvSpPr>
              <p:nvPr userDrawn="1"/>
            </p:nvSpPr>
            <p:spPr bwMode="ltGray">
              <a:xfrm rot="5999912">
                <a:off x="209" y="388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6166" name="Rectangle 22"/>
              <p:cNvSpPr>
                <a:spLocks noChangeArrowheads="1"/>
              </p:cNvSpPr>
              <p:nvPr userDrawn="1"/>
            </p:nvSpPr>
            <p:spPr bwMode="ltGray">
              <a:xfrm rot="5999912">
                <a:off x="183" y="3888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6167" name="Rectangle 23"/>
              <p:cNvSpPr>
                <a:spLocks noChangeArrowheads="1"/>
              </p:cNvSpPr>
              <p:nvPr userDrawn="1"/>
            </p:nvSpPr>
            <p:spPr bwMode="ltGray">
              <a:xfrm rot="6250138">
                <a:off x="153" y="3888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6168" name="Rectangle 24"/>
              <p:cNvSpPr>
                <a:spLocks noChangeArrowheads="1"/>
              </p:cNvSpPr>
              <p:nvPr userDrawn="1"/>
            </p:nvSpPr>
            <p:spPr bwMode="ltGray">
              <a:xfrm rot="6238076">
                <a:off x="123" y="388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6169" name="Rectangle 25"/>
              <p:cNvSpPr>
                <a:spLocks noChangeArrowheads="1"/>
              </p:cNvSpPr>
              <p:nvPr userDrawn="1"/>
            </p:nvSpPr>
            <p:spPr bwMode="ltGray">
              <a:xfrm rot="5380717">
                <a:off x="363" y="3868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6170" name="Rectangle 26"/>
              <p:cNvSpPr>
                <a:spLocks noChangeArrowheads="1"/>
              </p:cNvSpPr>
              <p:nvPr userDrawn="1"/>
            </p:nvSpPr>
            <p:spPr bwMode="ltGray">
              <a:xfrm rot="5380717">
                <a:off x="333" y="3872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6171" name="Rectangle 27"/>
              <p:cNvSpPr>
                <a:spLocks noChangeArrowheads="1"/>
              </p:cNvSpPr>
              <p:nvPr userDrawn="1"/>
            </p:nvSpPr>
            <p:spPr bwMode="ltGray">
              <a:xfrm rot="5583200">
                <a:off x="303" y="387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6172" name="Rectangle 28"/>
              <p:cNvSpPr>
                <a:spLocks noChangeArrowheads="1"/>
              </p:cNvSpPr>
              <p:nvPr userDrawn="1"/>
            </p:nvSpPr>
            <p:spPr bwMode="ltGray">
              <a:xfrm rot="5737625">
                <a:off x="271" y="3882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6173" name="Rectangle 29"/>
              <p:cNvSpPr>
                <a:spLocks noChangeArrowheads="1"/>
              </p:cNvSpPr>
              <p:nvPr userDrawn="1"/>
            </p:nvSpPr>
            <p:spPr bwMode="ltGray">
              <a:xfrm rot="4715477">
                <a:off x="517" y="382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6174" name="Rectangle 30"/>
              <p:cNvSpPr>
                <a:spLocks noChangeArrowheads="1"/>
              </p:cNvSpPr>
              <p:nvPr userDrawn="1"/>
            </p:nvSpPr>
            <p:spPr bwMode="ltGray">
              <a:xfrm rot="4924949">
                <a:off x="486" y="383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6175" name="Rectangle 31"/>
              <p:cNvSpPr>
                <a:spLocks noChangeArrowheads="1"/>
              </p:cNvSpPr>
              <p:nvPr userDrawn="1"/>
            </p:nvSpPr>
            <p:spPr bwMode="ltGray">
              <a:xfrm rot="4924949">
                <a:off x="456" y="384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6176" name="Rectangle 32"/>
              <p:cNvSpPr>
                <a:spLocks noChangeArrowheads="1"/>
              </p:cNvSpPr>
              <p:nvPr userDrawn="1"/>
            </p:nvSpPr>
            <p:spPr bwMode="ltGray">
              <a:xfrm rot="5041352">
                <a:off x="427" y="3850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6177" name="Rectangle 33"/>
              <p:cNvSpPr>
                <a:spLocks noChangeArrowheads="1"/>
              </p:cNvSpPr>
              <p:nvPr userDrawn="1"/>
            </p:nvSpPr>
            <p:spPr bwMode="ltGray">
              <a:xfrm rot="3816889">
                <a:off x="664" y="3762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6178" name="Rectangle 34"/>
              <p:cNvSpPr>
                <a:spLocks noChangeArrowheads="1"/>
              </p:cNvSpPr>
              <p:nvPr userDrawn="1"/>
            </p:nvSpPr>
            <p:spPr bwMode="ltGray">
              <a:xfrm rot="3816889">
                <a:off x="634" y="3780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6179" name="Rectangle 35"/>
              <p:cNvSpPr>
                <a:spLocks noChangeArrowheads="1"/>
              </p:cNvSpPr>
              <p:nvPr userDrawn="1"/>
            </p:nvSpPr>
            <p:spPr bwMode="ltGray">
              <a:xfrm rot="4104184">
                <a:off x="606" y="3790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6180" name="Rectangle 36"/>
              <p:cNvSpPr>
                <a:spLocks noChangeArrowheads="1"/>
              </p:cNvSpPr>
              <p:nvPr userDrawn="1"/>
            </p:nvSpPr>
            <p:spPr bwMode="ltGray">
              <a:xfrm rot="4325343">
                <a:off x="575" y="380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6181" name="Rectangle 37"/>
              <p:cNvSpPr>
                <a:spLocks noChangeArrowheads="1"/>
              </p:cNvSpPr>
              <p:nvPr userDrawn="1"/>
            </p:nvSpPr>
            <p:spPr bwMode="ltGray">
              <a:xfrm rot="3368036">
                <a:off x="800" y="3682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6182" name="Rectangle 38"/>
              <p:cNvSpPr>
                <a:spLocks noChangeArrowheads="1"/>
              </p:cNvSpPr>
              <p:nvPr userDrawn="1"/>
            </p:nvSpPr>
            <p:spPr bwMode="ltGray">
              <a:xfrm rot="3368036">
                <a:off x="772" y="369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6183" name="Rectangle 39"/>
              <p:cNvSpPr>
                <a:spLocks noChangeArrowheads="1"/>
              </p:cNvSpPr>
              <p:nvPr userDrawn="1"/>
            </p:nvSpPr>
            <p:spPr bwMode="ltGray">
              <a:xfrm rot="3368036">
                <a:off x="746" y="3716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6184" name="Rectangle 40"/>
              <p:cNvSpPr>
                <a:spLocks noChangeArrowheads="1"/>
              </p:cNvSpPr>
              <p:nvPr userDrawn="1"/>
            </p:nvSpPr>
            <p:spPr bwMode="ltGray">
              <a:xfrm rot="3816889">
                <a:off x="717" y="373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6185" name="Rectangle 41"/>
              <p:cNvSpPr>
                <a:spLocks noChangeArrowheads="1"/>
              </p:cNvSpPr>
              <p:nvPr userDrawn="1"/>
            </p:nvSpPr>
            <p:spPr bwMode="ltGray">
              <a:xfrm rot="2302266">
                <a:off x="923" y="3587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6186" name="Rectangle 42"/>
              <p:cNvSpPr>
                <a:spLocks noChangeArrowheads="1"/>
              </p:cNvSpPr>
              <p:nvPr userDrawn="1"/>
            </p:nvSpPr>
            <p:spPr bwMode="ltGray">
              <a:xfrm rot="2302266">
                <a:off x="899" y="360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6187" name="Rectangle 43"/>
              <p:cNvSpPr>
                <a:spLocks noChangeArrowheads="1"/>
              </p:cNvSpPr>
              <p:nvPr userDrawn="1"/>
            </p:nvSpPr>
            <p:spPr bwMode="ltGray">
              <a:xfrm rot="2707562">
                <a:off x="876" y="362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6188" name="Rectangle 44"/>
              <p:cNvSpPr>
                <a:spLocks noChangeArrowheads="1"/>
              </p:cNvSpPr>
              <p:nvPr userDrawn="1"/>
            </p:nvSpPr>
            <p:spPr bwMode="ltGray">
              <a:xfrm rot="2707562">
                <a:off x="850" y="364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6189" name="Rectangle 45"/>
              <p:cNvSpPr>
                <a:spLocks noChangeArrowheads="1"/>
              </p:cNvSpPr>
              <p:nvPr userDrawn="1"/>
            </p:nvSpPr>
            <p:spPr bwMode="ltGray">
              <a:xfrm rot="1525830">
                <a:off x="1027" y="3473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6190" name="Rectangle 46"/>
              <p:cNvSpPr>
                <a:spLocks noChangeArrowheads="1"/>
              </p:cNvSpPr>
              <p:nvPr userDrawn="1"/>
            </p:nvSpPr>
            <p:spPr bwMode="ltGray">
              <a:xfrm rot="1525830">
                <a:off x="1009" y="3497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6191" name="Rectangle 47"/>
              <p:cNvSpPr>
                <a:spLocks noChangeArrowheads="1"/>
              </p:cNvSpPr>
              <p:nvPr userDrawn="1"/>
            </p:nvSpPr>
            <p:spPr bwMode="ltGray">
              <a:xfrm rot="1788117">
                <a:off x="990" y="3519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6192" name="Rectangle 48"/>
              <p:cNvSpPr>
                <a:spLocks noChangeArrowheads="1"/>
              </p:cNvSpPr>
              <p:nvPr userDrawn="1"/>
            </p:nvSpPr>
            <p:spPr bwMode="ltGray">
              <a:xfrm rot="1788117">
                <a:off x="969" y="354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6193" name="Rectangle 49"/>
              <p:cNvSpPr>
                <a:spLocks noChangeArrowheads="1"/>
              </p:cNvSpPr>
              <p:nvPr userDrawn="1"/>
            </p:nvSpPr>
            <p:spPr bwMode="ltGray">
              <a:xfrm rot="841630">
                <a:off x="1113" y="3355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6194" name="Rectangle 50"/>
              <p:cNvSpPr>
                <a:spLocks noChangeArrowheads="1"/>
              </p:cNvSpPr>
              <p:nvPr userDrawn="1"/>
            </p:nvSpPr>
            <p:spPr bwMode="ltGray">
              <a:xfrm rot="841630">
                <a:off x="1100" y="3378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6195" name="Rectangle 51"/>
              <p:cNvSpPr>
                <a:spLocks noChangeArrowheads="1"/>
              </p:cNvSpPr>
              <p:nvPr userDrawn="1"/>
            </p:nvSpPr>
            <p:spPr bwMode="ltGray">
              <a:xfrm rot="1308689">
                <a:off x="1086" y="340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6196" name="Rectangle 52"/>
              <p:cNvSpPr>
                <a:spLocks noChangeArrowheads="1"/>
              </p:cNvSpPr>
              <p:nvPr userDrawn="1"/>
            </p:nvSpPr>
            <p:spPr bwMode="ltGray">
              <a:xfrm rot="1308689">
                <a:off x="1064" y="3425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6197" name="Rectangle 53"/>
              <p:cNvSpPr>
                <a:spLocks noChangeArrowheads="1"/>
              </p:cNvSpPr>
              <p:nvPr userDrawn="1"/>
            </p:nvSpPr>
            <p:spPr bwMode="ltGray">
              <a:xfrm rot="469913">
                <a:off x="1172" y="3225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6198" name="Rectangle 54"/>
              <p:cNvSpPr>
                <a:spLocks noChangeArrowheads="1"/>
              </p:cNvSpPr>
              <p:nvPr userDrawn="1"/>
            </p:nvSpPr>
            <p:spPr bwMode="ltGray">
              <a:xfrm rot="559869">
                <a:off x="1162" y="3250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6199" name="Rectangle 55"/>
              <p:cNvSpPr>
                <a:spLocks noChangeArrowheads="1"/>
              </p:cNvSpPr>
              <p:nvPr userDrawn="1"/>
            </p:nvSpPr>
            <p:spPr bwMode="ltGray">
              <a:xfrm rot="734079">
                <a:off x="1154" y="3276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6200" name="Rectangle 56"/>
              <p:cNvSpPr>
                <a:spLocks noChangeArrowheads="1"/>
              </p:cNvSpPr>
              <p:nvPr userDrawn="1"/>
            </p:nvSpPr>
            <p:spPr bwMode="ltGray">
              <a:xfrm rot="734079">
                <a:off x="1141" y="3304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6201" name="Rectangle 57"/>
              <p:cNvSpPr>
                <a:spLocks noChangeArrowheads="1"/>
              </p:cNvSpPr>
              <p:nvPr userDrawn="1"/>
            </p:nvSpPr>
            <p:spPr bwMode="ltGray">
              <a:xfrm rot="-293905">
                <a:off x="1211" y="3096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6202" name="Rectangle 58"/>
              <p:cNvSpPr>
                <a:spLocks noChangeArrowheads="1"/>
              </p:cNvSpPr>
              <p:nvPr userDrawn="1"/>
            </p:nvSpPr>
            <p:spPr bwMode="ltGray">
              <a:xfrm rot="-8">
                <a:off x="1201" y="3122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6203" name="Rectangle 59"/>
              <p:cNvSpPr>
                <a:spLocks noChangeArrowheads="1"/>
              </p:cNvSpPr>
              <p:nvPr userDrawn="1"/>
            </p:nvSpPr>
            <p:spPr bwMode="ltGray">
              <a:xfrm rot="-8">
                <a:off x="1200" y="3147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6204" name="Rectangle 60"/>
              <p:cNvSpPr>
                <a:spLocks noChangeArrowheads="1"/>
              </p:cNvSpPr>
              <p:nvPr userDrawn="1"/>
            </p:nvSpPr>
            <p:spPr bwMode="ltGray">
              <a:xfrm rot="214188">
                <a:off x="1189" y="3173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6205" name="Rectangle 61"/>
              <p:cNvSpPr>
                <a:spLocks noChangeArrowheads="1"/>
              </p:cNvSpPr>
              <p:nvPr userDrawn="1"/>
            </p:nvSpPr>
            <p:spPr bwMode="ltGray">
              <a:xfrm rot="-682388">
                <a:off x="1219" y="296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6206" name="Rectangle 62"/>
              <p:cNvSpPr>
                <a:spLocks noChangeArrowheads="1"/>
              </p:cNvSpPr>
              <p:nvPr userDrawn="1"/>
            </p:nvSpPr>
            <p:spPr bwMode="ltGray">
              <a:xfrm rot="-480400">
                <a:off x="1220" y="2991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6207" name="Rectangle 63"/>
              <p:cNvSpPr>
                <a:spLocks noChangeArrowheads="1"/>
              </p:cNvSpPr>
              <p:nvPr userDrawn="1"/>
            </p:nvSpPr>
            <p:spPr bwMode="ltGray">
              <a:xfrm rot="-480400">
                <a:off x="1220" y="301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6208" name="Rectangle 64"/>
              <p:cNvSpPr>
                <a:spLocks noChangeArrowheads="1"/>
              </p:cNvSpPr>
              <p:nvPr userDrawn="1"/>
            </p:nvSpPr>
            <p:spPr bwMode="ltGray">
              <a:xfrm rot="-270546">
                <a:off x="1219" y="3041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6209" name="Rectangle 65"/>
              <p:cNvSpPr>
                <a:spLocks noChangeArrowheads="1"/>
              </p:cNvSpPr>
              <p:nvPr userDrawn="1"/>
            </p:nvSpPr>
            <p:spPr bwMode="ltGray">
              <a:xfrm rot="-1132286">
                <a:off x="1207" y="2843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6210" name="Rectangle 66"/>
              <p:cNvSpPr>
                <a:spLocks noChangeArrowheads="1"/>
              </p:cNvSpPr>
              <p:nvPr userDrawn="1"/>
            </p:nvSpPr>
            <p:spPr bwMode="ltGray">
              <a:xfrm rot="-969272">
                <a:off x="1213" y="2864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6211" name="Rectangle 67"/>
              <p:cNvSpPr>
                <a:spLocks noChangeArrowheads="1"/>
              </p:cNvSpPr>
              <p:nvPr userDrawn="1"/>
            </p:nvSpPr>
            <p:spPr bwMode="ltGray">
              <a:xfrm rot="-969272">
                <a:off x="1216" y="2888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6212" name="Rectangle 68"/>
              <p:cNvSpPr>
                <a:spLocks noChangeArrowheads="1"/>
              </p:cNvSpPr>
              <p:nvPr userDrawn="1"/>
            </p:nvSpPr>
            <p:spPr bwMode="ltGray">
              <a:xfrm rot="-806259">
                <a:off x="1219" y="291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6213" name="Rectangle 69"/>
              <p:cNvSpPr>
                <a:spLocks noChangeArrowheads="1"/>
              </p:cNvSpPr>
              <p:nvPr userDrawn="1"/>
            </p:nvSpPr>
            <p:spPr bwMode="ltGray">
              <a:xfrm rot="-1543941">
                <a:off x="1165" y="272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6214" name="Rectangle 70"/>
              <p:cNvSpPr>
                <a:spLocks noChangeArrowheads="1"/>
              </p:cNvSpPr>
              <p:nvPr userDrawn="1"/>
            </p:nvSpPr>
            <p:spPr bwMode="ltGray">
              <a:xfrm rot="-1341953">
                <a:off x="1176" y="2752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6215" name="Rectangle 71"/>
              <p:cNvSpPr>
                <a:spLocks noChangeArrowheads="1"/>
              </p:cNvSpPr>
              <p:nvPr userDrawn="1"/>
            </p:nvSpPr>
            <p:spPr bwMode="ltGray">
              <a:xfrm rot="-1341953">
                <a:off x="1184" y="277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6216" name="Rectangle 72"/>
              <p:cNvSpPr>
                <a:spLocks noChangeArrowheads="1"/>
              </p:cNvSpPr>
              <p:nvPr userDrawn="1"/>
            </p:nvSpPr>
            <p:spPr bwMode="ltGray">
              <a:xfrm rot="-1341953">
                <a:off x="1194" y="279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6217" name="Rectangle 73"/>
              <p:cNvSpPr>
                <a:spLocks noChangeArrowheads="1"/>
              </p:cNvSpPr>
              <p:nvPr userDrawn="1"/>
            </p:nvSpPr>
            <p:spPr bwMode="ltGray">
              <a:xfrm rot="-1928746">
                <a:off x="1101" y="2628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6218" name="Rectangle 74"/>
              <p:cNvSpPr>
                <a:spLocks noChangeArrowheads="1"/>
              </p:cNvSpPr>
              <p:nvPr userDrawn="1"/>
            </p:nvSpPr>
            <p:spPr bwMode="ltGray">
              <a:xfrm rot="-1844175">
                <a:off x="1114" y="264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6219" name="Rectangle 75"/>
              <p:cNvSpPr>
                <a:spLocks noChangeArrowheads="1"/>
              </p:cNvSpPr>
              <p:nvPr userDrawn="1"/>
            </p:nvSpPr>
            <p:spPr bwMode="ltGray">
              <a:xfrm rot="-1752383">
                <a:off x="1129" y="266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6220" name="Rectangle 76"/>
              <p:cNvSpPr>
                <a:spLocks noChangeArrowheads="1"/>
              </p:cNvSpPr>
              <p:nvPr userDrawn="1"/>
            </p:nvSpPr>
            <p:spPr bwMode="ltGray">
              <a:xfrm rot="-1752383">
                <a:off x="1142" y="2684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6221" name="Rectangle 77"/>
              <p:cNvSpPr>
                <a:spLocks noChangeArrowheads="1"/>
              </p:cNvSpPr>
              <p:nvPr userDrawn="1"/>
            </p:nvSpPr>
            <p:spPr bwMode="ltGray">
              <a:xfrm rot="-2466736">
                <a:off x="1014" y="2538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6222" name="Rectangle 78"/>
              <p:cNvSpPr>
                <a:spLocks noChangeArrowheads="1"/>
              </p:cNvSpPr>
              <p:nvPr userDrawn="1"/>
            </p:nvSpPr>
            <p:spPr bwMode="ltGray">
              <a:xfrm rot="-2466736">
                <a:off x="1035" y="255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6223" name="Rectangle 79"/>
              <p:cNvSpPr>
                <a:spLocks noChangeArrowheads="1"/>
              </p:cNvSpPr>
              <p:nvPr userDrawn="1"/>
            </p:nvSpPr>
            <p:spPr bwMode="ltGray">
              <a:xfrm rot="-2466736">
                <a:off x="1050" y="2574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6224" name="Rectangle 80"/>
              <p:cNvSpPr>
                <a:spLocks noChangeArrowheads="1"/>
              </p:cNvSpPr>
              <p:nvPr userDrawn="1"/>
            </p:nvSpPr>
            <p:spPr bwMode="ltGray">
              <a:xfrm rot="-2342866">
                <a:off x="1068" y="2590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6225" name="Freeform 81"/>
              <p:cNvSpPr>
                <a:spLocks/>
              </p:cNvSpPr>
              <p:nvPr userDrawn="1"/>
            </p:nvSpPr>
            <p:spPr bwMode="ltGray">
              <a:xfrm>
                <a:off x="486" y="2563"/>
                <a:ext cx="180" cy="151"/>
              </a:xfrm>
              <a:custGeom>
                <a:avLst/>
                <a:gdLst/>
                <a:ahLst/>
                <a:cxnLst>
                  <a:cxn ang="0">
                    <a:pos x="0" y="144"/>
                  </a:cxn>
                  <a:cxn ang="0">
                    <a:pos x="28" y="147"/>
                  </a:cxn>
                  <a:cxn ang="0">
                    <a:pos x="64" y="46"/>
                  </a:cxn>
                  <a:cxn ang="0">
                    <a:pos x="94" y="151"/>
                  </a:cxn>
                  <a:cxn ang="0">
                    <a:pos x="129" y="151"/>
                  </a:cxn>
                  <a:cxn ang="0">
                    <a:pos x="180" y="9"/>
                  </a:cxn>
                  <a:cxn ang="0">
                    <a:pos x="148" y="10"/>
                  </a:cxn>
                  <a:cxn ang="0">
                    <a:pos x="112" y="112"/>
                  </a:cxn>
                  <a:cxn ang="0">
                    <a:pos x="79" y="0"/>
                  </a:cxn>
                  <a:cxn ang="0">
                    <a:pos x="48" y="0"/>
                  </a:cxn>
                  <a:cxn ang="0">
                    <a:pos x="0" y="144"/>
                  </a:cxn>
                </a:cxnLst>
                <a:rect l="0" t="0" r="r" b="b"/>
                <a:pathLst>
                  <a:path w="180" h="151">
                    <a:moveTo>
                      <a:pt x="0" y="144"/>
                    </a:moveTo>
                    <a:lnTo>
                      <a:pt x="28" y="147"/>
                    </a:lnTo>
                    <a:lnTo>
                      <a:pt x="64" y="46"/>
                    </a:lnTo>
                    <a:lnTo>
                      <a:pt x="94" y="151"/>
                    </a:lnTo>
                    <a:lnTo>
                      <a:pt x="129" y="151"/>
                    </a:lnTo>
                    <a:lnTo>
                      <a:pt x="180" y="9"/>
                    </a:lnTo>
                    <a:lnTo>
                      <a:pt x="148" y="10"/>
                    </a:lnTo>
                    <a:lnTo>
                      <a:pt x="112" y="112"/>
                    </a:lnTo>
                    <a:lnTo>
                      <a:pt x="79" y="0"/>
                    </a:lnTo>
                    <a:lnTo>
                      <a:pt x="48" y="0"/>
                    </a:lnTo>
                    <a:lnTo>
                      <a:pt x="0" y="144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6226" name="Rectangle 82"/>
              <p:cNvSpPr>
                <a:spLocks noChangeArrowheads="1"/>
              </p:cNvSpPr>
              <p:nvPr userDrawn="1"/>
            </p:nvSpPr>
            <p:spPr bwMode="ltGray">
              <a:xfrm rot="6575641">
                <a:off x="-217" y="3138"/>
                <a:ext cx="122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6227" name="Rectangle 83"/>
              <p:cNvSpPr>
                <a:spLocks noChangeArrowheads="1"/>
              </p:cNvSpPr>
              <p:nvPr userDrawn="1"/>
            </p:nvSpPr>
            <p:spPr bwMode="ltGray">
              <a:xfrm rot="238799">
                <a:off x="4" y="3146"/>
                <a:ext cx="103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6228" name="Rectangle 84"/>
              <p:cNvSpPr>
                <a:spLocks noChangeArrowheads="1"/>
              </p:cNvSpPr>
              <p:nvPr userDrawn="1"/>
            </p:nvSpPr>
            <p:spPr bwMode="ltGray">
              <a:xfrm rot="-2957028">
                <a:off x="907" y="2472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6229" name="Rectangle 85"/>
              <p:cNvSpPr>
                <a:spLocks noChangeArrowheads="1"/>
              </p:cNvSpPr>
              <p:nvPr userDrawn="1"/>
            </p:nvSpPr>
            <p:spPr bwMode="ltGray">
              <a:xfrm rot="-2957028">
                <a:off x="930" y="2486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6230" name="Rectangle 86"/>
              <p:cNvSpPr>
                <a:spLocks noChangeArrowheads="1"/>
              </p:cNvSpPr>
              <p:nvPr userDrawn="1"/>
            </p:nvSpPr>
            <p:spPr bwMode="ltGray">
              <a:xfrm rot="-2957028">
                <a:off x="954" y="249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6231" name="Rectangle 87"/>
              <p:cNvSpPr>
                <a:spLocks noChangeArrowheads="1"/>
              </p:cNvSpPr>
              <p:nvPr userDrawn="1"/>
            </p:nvSpPr>
            <p:spPr bwMode="ltGray">
              <a:xfrm rot="-2661033">
                <a:off x="974" y="2509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6232" name="Rectangle 88"/>
              <p:cNvSpPr>
                <a:spLocks noChangeArrowheads="1"/>
              </p:cNvSpPr>
              <p:nvPr userDrawn="1"/>
            </p:nvSpPr>
            <p:spPr bwMode="ltGray">
              <a:xfrm rot="-3638503">
                <a:off x="788" y="2426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6233" name="Rectangle 89"/>
              <p:cNvSpPr>
                <a:spLocks noChangeArrowheads="1"/>
              </p:cNvSpPr>
              <p:nvPr userDrawn="1"/>
            </p:nvSpPr>
            <p:spPr bwMode="ltGray">
              <a:xfrm rot="-3638503">
                <a:off x="815" y="2434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6234" name="Rectangle 90"/>
              <p:cNvSpPr>
                <a:spLocks noChangeArrowheads="1"/>
              </p:cNvSpPr>
              <p:nvPr userDrawn="1"/>
            </p:nvSpPr>
            <p:spPr bwMode="ltGray">
              <a:xfrm rot="-3514633">
                <a:off x="837" y="2440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6235" name="Rectangle 91"/>
              <p:cNvSpPr>
                <a:spLocks noChangeArrowheads="1"/>
              </p:cNvSpPr>
              <p:nvPr userDrawn="1"/>
            </p:nvSpPr>
            <p:spPr bwMode="ltGray">
              <a:xfrm rot="-3220799">
                <a:off x="862" y="2452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6236" name="Rectangle 92"/>
              <p:cNvSpPr>
                <a:spLocks noChangeArrowheads="1"/>
              </p:cNvSpPr>
              <p:nvPr userDrawn="1"/>
            </p:nvSpPr>
            <p:spPr bwMode="ltGray">
              <a:xfrm rot="-4338250">
                <a:off x="649" y="2396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6237" name="Rectangle 93"/>
              <p:cNvSpPr>
                <a:spLocks noChangeArrowheads="1"/>
              </p:cNvSpPr>
              <p:nvPr userDrawn="1"/>
            </p:nvSpPr>
            <p:spPr bwMode="ltGray">
              <a:xfrm rot="-4250359">
                <a:off x="677" y="2402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6238" name="Rectangle 94"/>
              <p:cNvSpPr>
                <a:spLocks noChangeArrowheads="1"/>
              </p:cNvSpPr>
              <p:nvPr userDrawn="1"/>
            </p:nvSpPr>
            <p:spPr bwMode="ltGray">
              <a:xfrm rot="-4250359">
                <a:off x="708" y="2406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6239" name="Rectangle 95"/>
              <p:cNvSpPr>
                <a:spLocks noChangeArrowheads="1"/>
              </p:cNvSpPr>
              <p:nvPr userDrawn="1"/>
            </p:nvSpPr>
            <p:spPr bwMode="ltGray">
              <a:xfrm rot="-3989246">
                <a:off x="738" y="2410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6240" name="Rectangle 96"/>
              <p:cNvSpPr>
                <a:spLocks noChangeArrowheads="1"/>
              </p:cNvSpPr>
              <p:nvPr userDrawn="1"/>
            </p:nvSpPr>
            <p:spPr bwMode="ltGray">
              <a:xfrm rot="-4862215">
                <a:off x="503" y="239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6241" name="Rectangle 97"/>
              <p:cNvSpPr>
                <a:spLocks noChangeArrowheads="1"/>
              </p:cNvSpPr>
              <p:nvPr userDrawn="1"/>
            </p:nvSpPr>
            <p:spPr bwMode="ltGray">
              <a:xfrm rot="-4673370">
                <a:off x="534" y="2392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6242" name="Rectangle 98"/>
              <p:cNvSpPr>
                <a:spLocks noChangeArrowheads="1"/>
              </p:cNvSpPr>
              <p:nvPr userDrawn="1"/>
            </p:nvSpPr>
            <p:spPr bwMode="ltGray">
              <a:xfrm rot="-4646721">
                <a:off x="563" y="2390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6243" name="Rectangle 99"/>
              <p:cNvSpPr>
                <a:spLocks noChangeArrowheads="1"/>
              </p:cNvSpPr>
              <p:nvPr userDrawn="1"/>
            </p:nvSpPr>
            <p:spPr bwMode="ltGray">
              <a:xfrm rot="-4580623">
                <a:off x="595" y="2390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6244" name="Rectangle 100"/>
              <p:cNvSpPr>
                <a:spLocks noChangeArrowheads="1"/>
              </p:cNvSpPr>
              <p:nvPr userDrawn="1"/>
            </p:nvSpPr>
            <p:spPr bwMode="ltGray">
              <a:xfrm rot="-5195129">
                <a:off x="355" y="241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6245" name="Rectangle 101"/>
              <p:cNvSpPr>
                <a:spLocks noChangeArrowheads="1"/>
              </p:cNvSpPr>
              <p:nvPr userDrawn="1"/>
            </p:nvSpPr>
            <p:spPr bwMode="ltGray">
              <a:xfrm rot="-5360484">
                <a:off x="385" y="2408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6246" name="Rectangle 102"/>
              <p:cNvSpPr>
                <a:spLocks noChangeArrowheads="1"/>
              </p:cNvSpPr>
              <p:nvPr userDrawn="1"/>
            </p:nvSpPr>
            <p:spPr bwMode="ltGray">
              <a:xfrm rot="-5288939">
                <a:off x="419" y="240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6247" name="Rectangle 103"/>
              <p:cNvSpPr>
                <a:spLocks noChangeArrowheads="1"/>
              </p:cNvSpPr>
              <p:nvPr userDrawn="1"/>
            </p:nvSpPr>
            <p:spPr bwMode="ltGray">
              <a:xfrm rot="-5164854">
                <a:off x="449" y="2400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6248" name="Rectangle 104"/>
              <p:cNvSpPr>
                <a:spLocks noChangeArrowheads="1"/>
              </p:cNvSpPr>
              <p:nvPr userDrawn="1"/>
            </p:nvSpPr>
            <p:spPr bwMode="ltGray">
              <a:xfrm rot="-6132163">
                <a:off x="206" y="245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6249" name="Rectangle 105"/>
              <p:cNvSpPr>
                <a:spLocks noChangeArrowheads="1"/>
              </p:cNvSpPr>
              <p:nvPr userDrawn="1"/>
            </p:nvSpPr>
            <p:spPr bwMode="ltGray">
              <a:xfrm rot="-6220433">
                <a:off x="237" y="244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6250" name="Rectangle 106"/>
              <p:cNvSpPr>
                <a:spLocks noChangeArrowheads="1"/>
              </p:cNvSpPr>
              <p:nvPr userDrawn="1"/>
            </p:nvSpPr>
            <p:spPr bwMode="ltGray">
              <a:xfrm rot="-6110943">
                <a:off x="266" y="243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6251" name="Rectangle 107"/>
              <p:cNvSpPr>
                <a:spLocks noChangeArrowheads="1"/>
              </p:cNvSpPr>
              <p:nvPr userDrawn="1"/>
            </p:nvSpPr>
            <p:spPr bwMode="ltGray">
              <a:xfrm rot="-5919570">
                <a:off x="293" y="242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6252" name="Rectangle 108"/>
              <p:cNvSpPr>
                <a:spLocks noChangeArrowheads="1"/>
              </p:cNvSpPr>
              <p:nvPr userDrawn="1"/>
            </p:nvSpPr>
            <p:spPr bwMode="ltGray">
              <a:xfrm rot="-7376291">
                <a:off x="6" y="254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6253" name="Rectangle 109"/>
              <p:cNvSpPr>
                <a:spLocks noChangeArrowheads="1"/>
              </p:cNvSpPr>
              <p:nvPr userDrawn="1"/>
            </p:nvSpPr>
            <p:spPr bwMode="ltGray">
              <a:xfrm rot="-7168347">
                <a:off x="65" y="2516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6254" name="Rectangle 110"/>
              <p:cNvSpPr>
                <a:spLocks noChangeArrowheads="1"/>
              </p:cNvSpPr>
              <p:nvPr userDrawn="1"/>
            </p:nvSpPr>
            <p:spPr bwMode="ltGray">
              <a:xfrm rot="-6802416">
                <a:off x="92" y="2502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6255" name="Rectangle 111"/>
              <p:cNvSpPr>
                <a:spLocks noChangeArrowheads="1"/>
              </p:cNvSpPr>
              <p:nvPr userDrawn="1"/>
            </p:nvSpPr>
            <p:spPr bwMode="ltGray">
              <a:xfrm rot="-6802416">
                <a:off x="119" y="2492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6256" name="Rectangle 112"/>
              <p:cNvSpPr>
                <a:spLocks noChangeArrowheads="1"/>
              </p:cNvSpPr>
              <p:nvPr userDrawn="1"/>
            </p:nvSpPr>
            <p:spPr bwMode="ltGray">
              <a:xfrm rot="-6457704">
                <a:off x="150" y="247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6257" name="Rectangle 113"/>
              <p:cNvSpPr>
                <a:spLocks noChangeArrowheads="1"/>
              </p:cNvSpPr>
              <p:nvPr userDrawn="1"/>
            </p:nvSpPr>
            <p:spPr bwMode="ltGray">
              <a:xfrm rot="-1876771">
                <a:off x="0" y="3363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6258" name="Rectangle 114"/>
              <p:cNvSpPr>
                <a:spLocks noChangeArrowheads="1"/>
              </p:cNvSpPr>
              <p:nvPr userDrawn="1"/>
            </p:nvSpPr>
            <p:spPr bwMode="ltGray">
              <a:xfrm rot="3283992">
                <a:off x="511" y="3478"/>
                <a:ext cx="242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6259" name="Rectangle 115"/>
              <p:cNvSpPr>
                <a:spLocks noChangeArrowheads="1"/>
              </p:cNvSpPr>
              <p:nvPr userDrawn="1"/>
            </p:nvSpPr>
            <p:spPr bwMode="ltGray">
              <a:xfrm rot="3283992">
                <a:off x="35" y="2798"/>
                <a:ext cx="242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6260" name="Rectangle 116"/>
              <p:cNvSpPr>
                <a:spLocks noChangeArrowheads="1"/>
              </p:cNvSpPr>
              <p:nvPr userDrawn="1"/>
            </p:nvSpPr>
            <p:spPr bwMode="ltGray">
              <a:xfrm rot="-1876771">
                <a:off x="700" y="2851"/>
                <a:ext cx="317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6261" name="Rectangle 117"/>
              <p:cNvSpPr>
                <a:spLocks noChangeArrowheads="1"/>
              </p:cNvSpPr>
              <p:nvPr userDrawn="1"/>
            </p:nvSpPr>
            <p:spPr bwMode="ltGray">
              <a:xfrm rot="5908516">
                <a:off x="200" y="3915"/>
                <a:ext cx="138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6262" name="Rectangle 118"/>
              <p:cNvSpPr>
                <a:spLocks noChangeArrowheads="1"/>
              </p:cNvSpPr>
              <p:nvPr userDrawn="1"/>
            </p:nvSpPr>
            <p:spPr bwMode="ltGray">
              <a:xfrm rot="6683973">
                <a:off x="45" y="3915"/>
                <a:ext cx="144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6263" name="Rectangle 119"/>
              <p:cNvSpPr>
                <a:spLocks noChangeArrowheads="1"/>
              </p:cNvSpPr>
              <p:nvPr userDrawn="1"/>
            </p:nvSpPr>
            <p:spPr bwMode="ltGray">
              <a:xfrm rot="5245609">
                <a:off x="361" y="3893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6264" name="Rectangle 120"/>
              <p:cNvSpPr>
                <a:spLocks noChangeArrowheads="1"/>
              </p:cNvSpPr>
              <p:nvPr userDrawn="1"/>
            </p:nvSpPr>
            <p:spPr bwMode="ltGray">
              <a:xfrm rot="4500520">
                <a:off x="522" y="3847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6265" name="Rectangle 121"/>
              <p:cNvSpPr>
                <a:spLocks noChangeArrowheads="1"/>
              </p:cNvSpPr>
              <p:nvPr userDrawn="1"/>
            </p:nvSpPr>
            <p:spPr bwMode="ltGray">
              <a:xfrm rot="3805227">
                <a:off x="670" y="3778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6266" name="Rectangle 122"/>
              <p:cNvSpPr>
                <a:spLocks noChangeArrowheads="1"/>
              </p:cNvSpPr>
              <p:nvPr userDrawn="1"/>
            </p:nvSpPr>
            <p:spPr bwMode="ltGray">
              <a:xfrm rot="3060138">
                <a:off x="813" y="3688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6267" name="Rectangle 123"/>
              <p:cNvSpPr>
                <a:spLocks noChangeArrowheads="1"/>
              </p:cNvSpPr>
              <p:nvPr userDrawn="1"/>
            </p:nvSpPr>
            <p:spPr bwMode="ltGray">
              <a:xfrm rot="2090281">
                <a:off x="938" y="3582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6268" name="Rectangle 124"/>
              <p:cNvSpPr>
                <a:spLocks noChangeArrowheads="1"/>
              </p:cNvSpPr>
              <p:nvPr userDrawn="1"/>
            </p:nvSpPr>
            <p:spPr bwMode="ltGray">
              <a:xfrm rot="-7168347">
                <a:off x="-18" y="2506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6269" name="Rectangle 125"/>
              <p:cNvSpPr>
                <a:spLocks noChangeArrowheads="1"/>
              </p:cNvSpPr>
              <p:nvPr userDrawn="1"/>
            </p:nvSpPr>
            <p:spPr bwMode="ltGray">
              <a:xfrm rot="-6406501">
                <a:off x="136" y="2433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6270" name="Rectangle 126"/>
              <p:cNvSpPr>
                <a:spLocks noChangeArrowheads="1"/>
              </p:cNvSpPr>
              <p:nvPr userDrawn="1"/>
            </p:nvSpPr>
            <p:spPr bwMode="ltGray">
              <a:xfrm rot="-4970620">
                <a:off x="447" y="2364"/>
                <a:ext cx="138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6271" name="Rectangle 127"/>
              <p:cNvSpPr>
                <a:spLocks noChangeArrowheads="1"/>
              </p:cNvSpPr>
              <p:nvPr userDrawn="1"/>
            </p:nvSpPr>
            <p:spPr bwMode="ltGray">
              <a:xfrm rot="-4298502">
                <a:off x="597" y="2360"/>
                <a:ext cx="150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6272" name="Rectangle 128"/>
              <p:cNvSpPr>
                <a:spLocks noChangeArrowheads="1"/>
              </p:cNvSpPr>
              <p:nvPr userDrawn="1"/>
            </p:nvSpPr>
            <p:spPr bwMode="ltGray">
              <a:xfrm rot="-3676305">
                <a:off x="739" y="2386"/>
                <a:ext cx="15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6273" name="Rectangle 129"/>
              <p:cNvSpPr>
                <a:spLocks noChangeArrowheads="1"/>
              </p:cNvSpPr>
              <p:nvPr userDrawn="1"/>
            </p:nvSpPr>
            <p:spPr bwMode="ltGray">
              <a:xfrm rot="-3188616">
                <a:off x="869" y="2430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6274" name="Rectangle 130"/>
              <p:cNvSpPr>
                <a:spLocks noChangeArrowheads="1"/>
              </p:cNvSpPr>
              <p:nvPr userDrawn="1"/>
            </p:nvSpPr>
            <p:spPr bwMode="ltGray">
              <a:xfrm rot="-2610246">
                <a:off x="984" y="2497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6275" name="Rectangle 131"/>
              <p:cNvSpPr>
                <a:spLocks noChangeArrowheads="1"/>
              </p:cNvSpPr>
              <p:nvPr userDrawn="1"/>
            </p:nvSpPr>
            <p:spPr bwMode="ltGray">
              <a:xfrm rot="-2190008">
                <a:off x="1075" y="2585"/>
                <a:ext cx="17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6276" name="Rectangle 132"/>
              <p:cNvSpPr>
                <a:spLocks noChangeArrowheads="1"/>
              </p:cNvSpPr>
              <p:nvPr userDrawn="1"/>
            </p:nvSpPr>
            <p:spPr bwMode="ltGray">
              <a:xfrm rot="-1728558">
                <a:off x="1147" y="2688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6277" name="Rectangle 133"/>
              <p:cNvSpPr>
                <a:spLocks noChangeArrowheads="1"/>
              </p:cNvSpPr>
              <p:nvPr userDrawn="1"/>
            </p:nvSpPr>
            <p:spPr bwMode="ltGray">
              <a:xfrm rot="-1172118">
                <a:off x="1198" y="2805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6278" name="Rectangle 134"/>
              <p:cNvSpPr>
                <a:spLocks noChangeArrowheads="1"/>
              </p:cNvSpPr>
              <p:nvPr userDrawn="1"/>
            </p:nvSpPr>
            <p:spPr bwMode="ltGray">
              <a:xfrm rot="-753845">
                <a:off x="1218" y="2930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6279" name="Rectangle 135"/>
              <p:cNvSpPr>
                <a:spLocks noChangeArrowheads="1"/>
              </p:cNvSpPr>
              <p:nvPr userDrawn="1"/>
            </p:nvSpPr>
            <p:spPr bwMode="ltGray">
              <a:xfrm rot="-287823">
                <a:off x="1213" y="3066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6280" name="Rectangle 136"/>
              <p:cNvSpPr>
                <a:spLocks noChangeArrowheads="1"/>
              </p:cNvSpPr>
              <p:nvPr userDrawn="1"/>
            </p:nvSpPr>
            <p:spPr bwMode="ltGray">
              <a:xfrm rot="696741">
                <a:off x="1126" y="3337"/>
                <a:ext cx="150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6281" name="Rectangle 137"/>
              <p:cNvSpPr>
                <a:spLocks noChangeArrowheads="1"/>
              </p:cNvSpPr>
              <p:nvPr userDrawn="1"/>
            </p:nvSpPr>
            <p:spPr bwMode="ltGray">
              <a:xfrm rot="1529990">
                <a:off x="1041" y="3465"/>
                <a:ext cx="140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6282" name="Freeform 138"/>
              <p:cNvSpPr>
                <a:spLocks/>
              </p:cNvSpPr>
              <p:nvPr userDrawn="1"/>
            </p:nvSpPr>
            <p:spPr bwMode="ltGray">
              <a:xfrm>
                <a:off x="850" y="3136"/>
                <a:ext cx="204" cy="120"/>
              </a:xfrm>
              <a:custGeom>
                <a:avLst/>
                <a:gdLst/>
                <a:ahLst/>
                <a:cxnLst>
                  <a:cxn ang="0">
                    <a:pos x="168" y="120"/>
                  </a:cxn>
                  <a:cxn ang="0">
                    <a:pos x="204" y="12"/>
                  </a:cxn>
                  <a:cxn ang="0">
                    <a:pos x="42" y="0"/>
                  </a:cxn>
                  <a:cxn ang="0">
                    <a:pos x="0" y="108"/>
                  </a:cxn>
                  <a:cxn ang="0">
                    <a:pos x="30" y="114"/>
                  </a:cxn>
                  <a:cxn ang="0">
                    <a:pos x="60" y="30"/>
                  </a:cxn>
                  <a:cxn ang="0">
                    <a:pos x="102" y="36"/>
                  </a:cxn>
                  <a:cxn ang="0">
                    <a:pos x="78" y="108"/>
                  </a:cxn>
                  <a:cxn ang="0">
                    <a:pos x="102" y="108"/>
                  </a:cxn>
                  <a:cxn ang="0">
                    <a:pos x="132" y="36"/>
                  </a:cxn>
                  <a:cxn ang="0">
                    <a:pos x="162" y="36"/>
                  </a:cxn>
                  <a:cxn ang="0">
                    <a:pos x="138" y="114"/>
                  </a:cxn>
                  <a:cxn ang="0">
                    <a:pos x="168" y="120"/>
                  </a:cxn>
                </a:cxnLst>
                <a:rect l="0" t="0" r="r" b="b"/>
                <a:pathLst>
                  <a:path w="204" h="120">
                    <a:moveTo>
                      <a:pt x="168" y="120"/>
                    </a:moveTo>
                    <a:lnTo>
                      <a:pt x="204" y="12"/>
                    </a:lnTo>
                    <a:lnTo>
                      <a:pt x="42" y="0"/>
                    </a:lnTo>
                    <a:lnTo>
                      <a:pt x="0" y="108"/>
                    </a:lnTo>
                    <a:lnTo>
                      <a:pt x="30" y="114"/>
                    </a:lnTo>
                    <a:lnTo>
                      <a:pt x="60" y="30"/>
                    </a:lnTo>
                    <a:lnTo>
                      <a:pt x="102" y="36"/>
                    </a:lnTo>
                    <a:lnTo>
                      <a:pt x="78" y="108"/>
                    </a:lnTo>
                    <a:lnTo>
                      <a:pt x="102" y="108"/>
                    </a:lnTo>
                    <a:lnTo>
                      <a:pt x="132" y="36"/>
                    </a:lnTo>
                    <a:lnTo>
                      <a:pt x="162" y="36"/>
                    </a:lnTo>
                    <a:lnTo>
                      <a:pt x="138" y="114"/>
                    </a:lnTo>
                    <a:lnTo>
                      <a:pt x="168" y="12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6283" name="Freeform 139"/>
              <p:cNvSpPr>
                <a:spLocks/>
              </p:cNvSpPr>
              <p:nvPr userDrawn="1"/>
            </p:nvSpPr>
            <p:spPr bwMode="ltGray">
              <a:xfrm>
                <a:off x="19" y="2722"/>
                <a:ext cx="90" cy="78"/>
              </a:xfrm>
              <a:custGeom>
                <a:avLst/>
                <a:gdLst/>
                <a:ahLst/>
                <a:cxnLst>
                  <a:cxn ang="0">
                    <a:pos x="66" y="36"/>
                  </a:cxn>
                  <a:cxn ang="0">
                    <a:pos x="66" y="36"/>
                  </a:cxn>
                  <a:cxn ang="0">
                    <a:pos x="18" y="24"/>
                  </a:cxn>
                  <a:cxn ang="0">
                    <a:pos x="0" y="30"/>
                  </a:cxn>
                  <a:cxn ang="0">
                    <a:pos x="36" y="78"/>
                  </a:cxn>
                  <a:cxn ang="0">
                    <a:pos x="48" y="72"/>
                  </a:cxn>
                  <a:cxn ang="0">
                    <a:pos x="24" y="36"/>
                  </a:cxn>
                  <a:cxn ang="0">
                    <a:pos x="24" y="36"/>
                  </a:cxn>
                  <a:cxn ang="0">
                    <a:pos x="72" y="54"/>
                  </a:cxn>
                  <a:cxn ang="0">
                    <a:pos x="90" y="42"/>
                  </a:cxn>
                  <a:cxn ang="0">
                    <a:pos x="54" y="0"/>
                  </a:cxn>
                  <a:cxn ang="0">
                    <a:pos x="42" y="6"/>
                  </a:cxn>
                  <a:cxn ang="0">
                    <a:pos x="66" y="36"/>
                  </a:cxn>
                </a:cxnLst>
                <a:rect l="0" t="0" r="r" b="b"/>
                <a:pathLst>
                  <a:path w="90" h="78">
                    <a:moveTo>
                      <a:pt x="66" y="36"/>
                    </a:moveTo>
                    <a:lnTo>
                      <a:pt x="66" y="36"/>
                    </a:lnTo>
                    <a:lnTo>
                      <a:pt x="18" y="24"/>
                    </a:lnTo>
                    <a:lnTo>
                      <a:pt x="0" y="30"/>
                    </a:lnTo>
                    <a:lnTo>
                      <a:pt x="36" y="78"/>
                    </a:lnTo>
                    <a:lnTo>
                      <a:pt x="48" y="72"/>
                    </a:lnTo>
                    <a:lnTo>
                      <a:pt x="24" y="36"/>
                    </a:lnTo>
                    <a:lnTo>
                      <a:pt x="24" y="36"/>
                    </a:lnTo>
                    <a:lnTo>
                      <a:pt x="72" y="54"/>
                    </a:lnTo>
                    <a:lnTo>
                      <a:pt x="90" y="42"/>
                    </a:lnTo>
                    <a:lnTo>
                      <a:pt x="54" y="0"/>
                    </a:lnTo>
                    <a:lnTo>
                      <a:pt x="42" y="6"/>
                    </a:lnTo>
                    <a:lnTo>
                      <a:pt x="66" y="36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6284" name="Freeform 140"/>
              <p:cNvSpPr>
                <a:spLocks/>
              </p:cNvSpPr>
              <p:nvPr userDrawn="1"/>
            </p:nvSpPr>
            <p:spPr bwMode="ltGray">
              <a:xfrm>
                <a:off x="97" y="2651"/>
                <a:ext cx="101" cy="89"/>
              </a:xfrm>
              <a:custGeom>
                <a:avLst/>
                <a:gdLst/>
                <a:ahLst/>
                <a:cxnLst>
                  <a:cxn ang="0">
                    <a:pos x="54" y="89"/>
                  </a:cxn>
                  <a:cxn ang="0">
                    <a:pos x="65" y="83"/>
                  </a:cxn>
                  <a:cxn ang="0">
                    <a:pos x="48" y="35"/>
                  </a:cxn>
                  <a:cxn ang="0">
                    <a:pos x="89" y="65"/>
                  </a:cxn>
                  <a:cxn ang="0">
                    <a:pos x="101" y="59"/>
                  </a:cxn>
                  <a:cxn ang="0">
                    <a:pos x="83" y="0"/>
                  </a:cxn>
                  <a:cxn ang="0">
                    <a:pos x="71" y="12"/>
                  </a:cxn>
                  <a:cxn ang="0">
                    <a:pos x="83" y="41"/>
                  </a:cxn>
                  <a:cxn ang="0">
                    <a:pos x="48" y="23"/>
                  </a:cxn>
                  <a:cxn ang="0">
                    <a:pos x="36" y="29"/>
                  </a:cxn>
                  <a:cxn ang="0">
                    <a:pos x="45" y="68"/>
                  </a:cxn>
                  <a:cxn ang="0">
                    <a:pos x="18" y="41"/>
                  </a:cxn>
                  <a:cxn ang="0">
                    <a:pos x="0" y="53"/>
                  </a:cxn>
                  <a:cxn ang="0">
                    <a:pos x="54" y="89"/>
                  </a:cxn>
                </a:cxnLst>
                <a:rect l="0" t="0" r="r" b="b"/>
                <a:pathLst>
                  <a:path w="101" h="89">
                    <a:moveTo>
                      <a:pt x="54" y="89"/>
                    </a:moveTo>
                    <a:lnTo>
                      <a:pt x="65" y="83"/>
                    </a:lnTo>
                    <a:lnTo>
                      <a:pt x="48" y="35"/>
                    </a:lnTo>
                    <a:lnTo>
                      <a:pt x="89" y="65"/>
                    </a:lnTo>
                    <a:lnTo>
                      <a:pt x="101" y="59"/>
                    </a:lnTo>
                    <a:lnTo>
                      <a:pt x="83" y="0"/>
                    </a:lnTo>
                    <a:lnTo>
                      <a:pt x="71" y="12"/>
                    </a:lnTo>
                    <a:lnTo>
                      <a:pt x="83" y="41"/>
                    </a:lnTo>
                    <a:lnTo>
                      <a:pt x="48" y="23"/>
                    </a:lnTo>
                    <a:lnTo>
                      <a:pt x="36" y="29"/>
                    </a:lnTo>
                    <a:lnTo>
                      <a:pt x="45" y="68"/>
                    </a:lnTo>
                    <a:lnTo>
                      <a:pt x="18" y="41"/>
                    </a:lnTo>
                    <a:lnTo>
                      <a:pt x="0" y="53"/>
                    </a:lnTo>
                    <a:lnTo>
                      <a:pt x="54" y="89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6285" name="Freeform 141"/>
              <p:cNvSpPr>
                <a:spLocks/>
              </p:cNvSpPr>
              <p:nvPr userDrawn="1"/>
            </p:nvSpPr>
            <p:spPr bwMode="ltGray">
              <a:xfrm>
                <a:off x="677" y="3502"/>
                <a:ext cx="83" cy="78"/>
              </a:xfrm>
              <a:custGeom>
                <a:avLst/>
                <a:gdLst/>
                <a:ahLst/>
                <a:cxnLst>
                  <a:cxn ang="0">
                    <a:pos x="36" y="78"/>
                  </a:cxn>
                  <a:cxn ang="0">
                    <a:pos x="83" y="48"/>
                  </a:cxn>
                  <a:cxn ang="0">
                    <a:pos x="54" y="0"/>
                  </a:cxn>
                  <a:cxn ang="0">
                    <a:pos x="0" y="30"/>
                  </a:cxn>
                  <a:cxn ang="0">
                    <a:pos x="6" y="36"/>
                  </a:cxn>
                  <a:cxn ang="0">
                    <a:pos x="42" y="18"/>
                  </a:cxn>
                  <a:cxn ang="0">
                    <a:pos x="54" y="30"/>
                  </a:cxn>
                  <a:cxn ang="0">
                    <a:pos x="24" y="48"/>
                  </a:cxn>
                  <a:cxn ang="0">
                    <a:pos x="30" y="54"/>
                  </a:cxn>
                  <a:cxn ang="0">
                    <a:pos x="60" y="36"/>
                  </a:cxn>
                  <a:cxn ang="0">
                    <a:pos x="66" y="48"/>
                  </a:cxn>
                  <a:cxn ang="0">
                    <a:pos x="30" y="66"/>
                  </a:cxn>
                  <a:cxn ang="0">
                    <a:pos x="36" y="78"/>
                  </a:cxn>
                </a:cxnLst>
                <a:rect l="0" t="0" r="r" b="b"/>
                <a:pathLst>
                  <a:path w="83" h="78">
                    <a:moveTo>
                      <a:pt x="36" y="78"/>
                    </a:moveTo>
                    <a:lnTo>
                      <a:pt x="83" y="48"/>
                    </a:lnTo>
                    <a:lnTo>
                      <a:pt x="54" y="0"/>
                    </a:lnTo>
                    <a:lnTo>
                      <a:pt x="0" y="30"/>
                    </a:lnTo>
                    <a:lnTo>
                      <a:pt x="6" y="36"/>
                    </a:lnTo>
                    <a:lnTo>
                      <a:pt x="42" y="18"/>
                    </a:lnTo>
                    <a:lnTo>
                      <a:pt x="54" y="30"/>
                    </a:lnTo>
                    <a:lnTo>
                      <a:pt x="24" y="48"/>
                    </a:lnTo>
                    <a:lnTo>
                      <a:pt x="30" y="54"/>
                    </a:lnTo>
                    <a:lnTo>
                      <a:pt x="60" y="36"/>
                    </a:lnTo>
                    <a:lnTo>
                      <a:pt x="66" y="48"/>
                    </a:lnTo>
                    <a:lnTo>
                      <a:pt x="30" y="66"/>
                    </a:lnTo>
                    <a:lnTo>
                      <a:pt x="36" y="7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6286" name="Freeform 142"/>
              <p:cNvSpPr>
                <a:spLocks/>
              </p:cNvSpPr>
              <p:nvPr userDrawn="1"/>
            </p:nvSpPr>
            <p:spPr bwMode="ltGray">
              <a:xfrm>
                <a:off x="940" y="2782"/>
                <a:ext cx="90" cy="72"/>
              </a:xfrm>
              <a:custGeom>
                <a:avLst/>
                <a:gdLst/>
                <a:ahLst/>
                <a:cxnLst>
                  <a:cxn ang="0">
                    <a:pos x="90" y="30"/>
                  </a:cxn>
                  <a:cxn ang="0">
                    <a:pos x="66" y="0"/>
                  </a:cxn>
                  <a:cxn ang="0">
                    <a:pos x="0" y="36"/>
                  </a:cxn>
                  <a:cxn ang="0">
                    <a:pos x="24" y="72"/>
                  </a:cxn>
                  <a:cxn ang="0">
                    <a:pos x="36" y="66"/>
                  </a:cxn>
                  <a:cxn ang="0">
                    <a:pos x="18" y="42"/>
                  </a:cxn>
                  <a:cxn ang="0">
                    <a:pos x="36" y="30"/>
                  </a:cxn>
                  <a:cxn ang="0">
                    <a:pos x="54" y="54"/>
                  </a:cxn>
                  <a:cxn ang="0">
                    <a:pos x="60" y="48"/>
                  </a:cxn>
                  <a:cxn ang="0">
                    <a:pos x="48" y="24"/>
                  </a:cxn>
                  <a:cxn ang="0">
                    <a:pos x="60" y="12"/>
                  </a:cxn>
                  <a:cxn ang="0">
                    <a:pos x="78" y="42"/>
                  </a:cxn>
                  <a:cxn ang="0">
                    <a:pos x="90" y="30"/>
                  </a:cxn>
                </a:cxnLst>
                <a:rect l="0" t="0" r="r" b="b"/>
                <a:pathLst>
                  <a:path w="90" h="72">
                    <a:moveTo>
                      <a:pt x="90" y="30"/>
                    </a:moveTo>
                    <a:lnTo>
                      <a:pt x="66" y="0"/>
                    </a:lnTo>
                    <a:lnTo>
                      <a:pt x="0" y="36"/>
                    </a:lnTo>
                    <a:lnTo>
                      <a:pt x="24" y="72"/>
                    </a:lnTo>
                    <a:lnTo>
                      <a:pt x="36" y="66"/>
                    </a:lnTo>
                    <a:lnTo>
                      <a:pt x="18" y="42"/>
                    </a:lnTo>
                    <a:lnTo>
                      <a:pt x="36" y="30"/>
                    </a:lnTo>
                    <a:lnTo>
                      <a:pt x="54" y="54"/>
                    </a:lnTo>
                    <a:lnTo>
                      <a:pt x="60" y="48"/>
                    </a:lnTo>
                    <a:lnTo>
                      <a:pt x="48" y="24"/>
                    </a:lnTo>
                    <a:lnTo>
                      <a:pt x="60" y="12"/>
                    </a:lnTo>
                    <a:lnTo>
                      <a:pt x="78" y="42"/>
                    </a:lnTo>
                    <a:lnTo>
                      <a:pt x="90" y="3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6287" name="Freeform 143"/>
              <p:cNvSpPr>
                <a:spLocks/>
              </p:cNvSpPr>
              <p:nvPr userDrawn="1"/>
            </p:nvSpPr>
            <p:spPr bwMode="ltGray">
              <a:xfrm>
                <a:off x="898" y="2716"/>
                <a:ext cx="90" cy="84"/>
              </a:xfrm>
              <a:custGeom>
                <a:avLst/>
                <a:gdLst/>
                <a:ahLst/>
                <a:cxnLst>
                  <a:cxn ang="0">
                    <a:pos x="42" y="60"/>
                  </a:cxn>
                  <a:cxn ang="0">
                    <a:pos x="42" y="60"/>
                  </a:cxn>
                  <a:cxn ang="0">
                    <a:pos x="72" y="12"/>
                  </a:cxn>
                  <a:cxn ang="0">
                    <a:pos x="66" y="0"/>
                  </a:cxn>
                  <a:cxn ang="0">
                    <a:pos x="0" y="42"/>
                  </a:cxn>
                  <a:cxn ang="0">
                    <a:pos x="6" y="54"/>
                  </a:cxn>
                  <a:cxn ang="0">
                    <a:pos x="54" y="24"/>
                  </a:cxn>
                  <a:cxn ang="0">
                    <a:pos x="54" y="24"/>
                  </a:cxn>
                  <a:cxn ang="0">
                    <a:pos x="18" y="72"/>
                  </a:cxn>
                  <a:cxn ang="0">
                    <a:pos x="24" y="84"/>
                  </a:cxn>
                  <a:cxn ang="0">
                    <a:pos x="90" y="42"/>
                  </a:cxn>
                  <a:cxn ang="0">
                    <a:pos x="84" y="30"/>
                  </a:cxn>
                  <a:cxn ang="0">
                    <a:pos x="42" y="60"/>
                  </a:cxn>
                </a:cxnLst>
                <a:rect l="0" t="0" r="r" b="b"/>
                <a:pathLst>
                  <a:path w="90" h="84">
                    <a:moveTo>
                      <a:pt x="42" y="60"/>
                    </a:moveTo>
                    <a:lnTo>
                      <a:pt x="42" y="60"/>
                    </a:lnTo>
                    <a:lnTo>
                      <a:pt x="72" y="12"/>
                    </a:lnTo>
                    <a:lnTo>
                      <a:pt x="66" y="0"/>
                    </a:lnTo>
                    <a:lnTo>
                      <a:pt x="0" y="42"/>
                    </a:lnTo>
                    <a:lnTo>
                      <a:pt x="6" y="54"/>
                    </a:lnTo>
                    <a:lnTo>
                      <a:pt x="54" y="24"/>
                    </a:lnTo>
                    <a:lnTo>
                      <a:pt x="54" y="24"/>
                    </a:lnTo>
                    <a:lnTo>
                      <a:pt x="18" y="72"/>
                    </a:lnTo>
                    <a:lnTo>
                      <a:pt x="24" y="84"/>
                    </a:lnTo>
                    <a:lnTo>
                      <a:pt x="90" y="42"/>
                    </a:lnTo>
                    <a:lnTo>
                      <a:pt x="84" y="30"/>
                    </a:lnTo>
                    <a:lnTo>
                      <a:pt x="42" y="6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6288" name="Freeform 144"/>
              <p:cNvSpPr>
                <a:spLocks/>
              </p:cNvSpPr>
              <p:nvPr userDrawn="1"/>
            </p:nvSpPr>
            <p:spPr bwMode="ltGray">
              <a:xfrm>
                <a:off x="7" y="3837"/>
                <a:ext cx="6" cy="12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6" y="0"/>
                  </a:cxn>
                  <a:cxn ang="0">
                    <a:pos x="6" y="0"/>
                  </a:cxn>
                </a:cxnLst>
                <a:rect l="0" t="0" r="r" b="b"/>
                <a:pathLst>
                  <a:path w="6" h="12">
                    <a:moveTo>
                      <a:pt x="6" y="0"/>
                    </a:move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6289" name="Freeform 145"/>
              <p:cNvSpPr>
                <a:spLocks/>
              </p:cNvSpPr>
              <p:nvPr userDrawn="1"/>
            </p:nvSpPr>
            <p:spPr bwMode="ltGray">
              <a:xfrm>
                <a:off x="7" y="2555"/>
                <a:ext cx="30" cy="48"/>
              </a:xfrm>
              <a:custGeom>
                <a:avLst/>
                <a:gdLst/>
                <a:ahLst/>
                <a:cxnLst>
                  <a:cxn ang="0">
                    <a:pos x="18" y="48"/>
                  </a:cxn>
                  <a:cxn ang="0">
                    <a:pos x="18" y="48"/>
                  </a:cxn>
                  <a:cxn ang="0">
                    <a:pos x="30" y="42"/>
                  </a:cxn>
                  <a:cxn ang="0">
                    <a:pos x="0" y="0"/>
                  </a:cxn>
                  <a:cxn ang="0">
                    <a:pos x="0" y="24"/>
                  </a:cxn>
                  <a:cxn ang="0">
                    <a:pos x="18" y="48"/>
                  </a:cxn>
                  <a:cxn ang="0">
                    <a:pos x="18" y="48"/>
                  </a:cxn>
                </a:cxnLst>
                <a:rect l="0" t="0" r="r" b="b"/>
                <a:pathLst>
                  <a:path w="30" h="48">
                    <a:moveTo>
                      <a:pt x="18" y="48"/>
                    </a:moveTo>
                    <a:lnTo>
                      <a:pt x="18" y="48"/>
                    </a:lnTo>
                    <a:lnTo>
                      <a:pt x="30" y="42"/>
                    </a:lnTo>
                    <a:lnTo>
                      <a:pt x="0" y="0"/>
                    </a:lnTo>
                    <a:lnTo>
                      <a:pt x="0" y="24"/>
                    </a:lnTo>
                    <a:lnTo>
                      <a:pt x="18" y="48"/>
                    </a:lnTo>
                    <a:lnTo>
                      <a:pt x="18" y="4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6290" name="Freeform 146"/>
              <p:cNvSpPr>
                <a:spLocks/>
              </p:cNvSpPr>
              <p:nvPr userDrawn="1"/>
            </p:nvSpPr>
            <p:spPr bwMode="ltGray">
              <a:xfrm>
                <a:off x="7" y="3843"/>
                <a:ext cx="36" cy="66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24" y="0"/>
                  </a:cxn>
                  <a:cxn ang="0">
                    <a:pos x="24" y="0"/>
                  </a:cxn>
                  <a:cxn ang="0">
                    <a:pos x="0" y="36"/>
                  </a:cxn>
                  <a:cxn ang="0">
                    <a:pos x="0" y="66"/>
                  </a:cxn>
                  <a:cxn ang="0">
                    <a:pos x="36" y="0"/>
                  </a:cxn>
                  <a:cxn ang="0">
                    <a:pos x="36" y="0"/>
                  </a:cxn>
                </a:cxnLst>
                <a:rect l="0" t="0" r="r" b="b"/>
                <a:pathLst>
                  <a:path w="36" h="66">
                    <a:moveTo>
                      <a:pt x="36" y="0"/>
                    </a:moveTo>
                    <a:lnTo>
                      <a:pt x="24" y="0"/>
                    </a:lnTo>
                    <a:lnTo>
                      <a:pt x="24" y="0"/>
                    </a:lnTo>
                    <a:lnTo>
                      <a:pt x="0" y="36"/>
                    </a:lnTo>
                    <a:lnTo>
                      <a:pt x="0" y="66"/>
                    </a:lnTo>
                    <a:lnTo>
                      <a:pt x="36" y="0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6291" name="Rectangle 147"/>
              <p:cNvSpPr>
                <a:spLocks noChangeArrowheads="1"/>
              </p:cNvSpPr>
              <p:nvPr userDrawn="1"/>
            </p:nvSpPr>
            <p:spPr bwMode="ltGray">
              <a:xfrm rot="244926">
                <a:off x="1177" y="3201"/>
                <a:ext cx="16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6292" name="Rectangle 148"/>
              <p:cNvSpPr>
                <a:spLocks noChangeArrowheads="1"/>
              </p:cNvSpPr>
              <p:nvPr userDrawn="1"/>
            </p:nvSpPr>
            <p:spPr bwMode="ltGray">
              <a:xfrm rot="-5598588">
                <a:off x="290" y="2386"/>
                <a:ext cx="138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6293" name="Freeform 149"/>
              <p:cNvSpPr>
                <a:spLocks/>
              </p:cNvSpPr>
              <p:nvPr userDrawn="1"/>
            </p:nvSpPr>
            <p:spPr bwMode="ltGray">
              <a:xfrm>
                <a:off x="139" y="3573"/>
                <a:ext cx="144" cy="154"/>
              </a:xfrm>
              <a:custGeom>
                <a:avLst/>
                <a:gdLst/>
                <a:ahLst/>
                <a:cxnLst>
                  <a:cxn ang="0">
                    <a:pos x="0" y="102"/>
                  </a:cxn>
                  <a:cxn ang="0">
                    <a:pos x="59" y="154"/>
                  </a:cxn>
                  <a:cxn ang="0">
                    <a:pos x="117" y="120"/>
                  </a:cxn>
                  <a:cxn ang="0">
                    <a:pos x="62" y="55"/>
                  </a:cxn>
                  <a:cxn ang="0">
                    <a:pos x="104" y="34"/>
                  </a:cxn>
                  <a:cxn ang="0">
                    <a:pos x="117" y="53"/>
                  </a:cxn>
                  <a:cxn ang="0">
                    <a:pos x="141" y="47"/>
                  </a:cxn>
                  <a:cxn ang="0">
                    <a:pos x="97" y="2"/>
                  </a:cxn>
                  <a:cxn ang="0">
                    <a:pos x="36" y="33"/>
                  </a:cxn>
                  <a:cxn ang="0">
                    <a:pos x="90" y="107"/>
                  </a:cxn>
                  <a:cxn ang="0">
                    <a:pos x="28" y="101"/>
                  </a:cxn>
                  <a:cxn ang="0">
                    <a:pos x="0" y="102"/>
                  </a:cxn>
                </a:cxnLst>
                <a:rect l="0" t="0" r="r" b="b"/>
                <a:pathLst>
                  <a:path w="144" h="154">
                    <a:moveTo>
                      <a:pt x="0" y="102"/>
                    </a:moveTo>
                    <a:cubicBezTo>
                      <a:pt x="6" y="140"/>
                      <a:pt x="25" y="154"/>
                      <a:pt x="59" y="154"/>
                    </a:cubicBezTo>
                    <a:cubicBezTo>
                      <a:pt x="111" y="152"/>
                      <a:pt x="106" y="130"/>
                      <a:pt x="117" y="120"/>
                    </a:cubicBezTo>
                    <a:cubicBezTo>
                      <a:pt x="119" y="61"/>
                      <a:pt x="84" y="84"/>
                      <a:pt x="62" y="55"/>
                    </a:cubicBezTo>
                    <a:cubicBezTo>
                      <a:pt x="59" y="42"/>
                      <a:pt x="78" y="11"/>
                      <a:pt x="104" y="34"/>
                    </a:cubicBezTo>
                    <a:cubicBezTo>
                      <a:pt x="108" y="41"/>
                      <a:pt x="111" y="51"/>
                      <a:pt x="117" y="53"/>
                    </a:cubicBezTo>
                    <a:cubicBezTo>
                      <a:pt x="123" y="55"/>
                      <a:pt x="144" y="55"/>
                      <a:pt x="141" y="47"/>
                    </a:cubicBezTo>
                    <a:cubicBezTo>
                      <a:pt x="138" y="39"/>
                      <a:pt x="126" y="5"/>
                      <a:pt x="97" y="2"/>
                    </a:cubicBezTo>
                    <a:cubicBezTo>
                      <a:pt x="77" y="0"/>
                      <a:pt x="48" y="0"/>
                      <a:pt x="36" y="33"/>
                    </a:cubicBezTo>
                    <a:cubicBezTo>
                      <a:pt x="15" y="89"/>
                      <a:pt x="83" y="79"/>
                      <a:pt x="90" y="107"/>
                    </a:cubicBezTo>
                    <a:cubicBezTo>
                      <a:pt x="96" y="130"/>
                      <a:pt x="34" y="147"/>
                      <a:pt x="28" y="101"/>
                    </a:cubicBezTo>
                    <a:cubicBezTo>
                      <a:pt x="12" y="104"/>
                      <a:pt x="15" y="98"/>
                      <a:pt x="0" y="102"/>
                    </a:cubicBez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6294" name="Freeform 150"/>
              <p:cNvSpPr>
                <a:spLocks/>
              </p:cNvSpPr>
              <p:nvPr userDrawn="1"/>
            </p:nvSpPr>
            <p:spPr bwMode="ltGray">
              <a:xfrm rot="-2857037">
                <a:off x="619" y="3550"/>
                <a:ext cx="68" cy="69"/>
              </a:xfrm>
              <a:custGeom>
                <a:avLst/>
                <a:gdLst/>
                <a:ahLst/>
                <a:cxnLst>
                  <a:cxn ang="0">
                    <a:pos x="0" y="102"/>
                  </a:cxn>
                  <a:cxn ang="0">
                    <a:pos x="59" y="154"/>
                  </a:cxn>
                  <a:cxn ang="0">
                    <a:pos x="117" y="120"/>
                  </a:cxn>
                  <a:cxn ang="0">
                    <a:pos x="62" y="55"/>
                  </a:cxn>
                  <a:cxn ang="0">
                    <a:pos x="104" y="34"/>
                  </a:cxn>
                  <a:cxn ang="0">
                    <a:pos x="117" y="53"/>
                  </a:cxn>
                  <a:cxn ang="0">
                    <a:pos x="141" y="47"/>
                  </a:cxn>
                  <a:cxn ang="0">
                    <a:pos x="97" y="2"/>
                  </a:cxn>
                  <a:cxn ang="0">
                    <a:pos x="36" y="33"/>
                  </a:cxn>
                  <a:cxn ang="0">
                    <a:pos x="90" y="107"/>
                  </a:cxn>
                  <a:cxn ang="0">
                    <a:pos x="28" y="101"/>
                  </a:cxn>
                  <a:cxn ang="0">
                    <a:pos x="0" y="102"/>
                  </a:cxn>
                </a:cxnLst>
                <a:rect l="0" t="0" r="r" b="b"/>
                <a:pathLst>
                  <a:path w="144" h="154">
                    <a:moveTo>
                      <a:pt x="0" y="102"/>
                    </a:moveTo>
                    <a:cubicBezTo>
                      <a:pt x="6" y="140"/>
                      <a:pt x="25" y="154"/>
                      <a:pt x="59" y="154"/>
                    </a:cubicBezTo>
                    <a:cubicBezTo>
                      <a:pt x="111" y="152"/>
                      <a:pt x="106" y="130"/>
                      <a:pt x="117" y="120"/>
                    </a:cubicBezTo>
                    <a:cubicBezTo>
                      <a:pt x="113" y="47"/>
                      <a:pt x="84" y="84"/>
                      <a:pt x="62" y="55"/>
                    </a:cubicBezTo>
                    <a:cubicBezTo>
                      <a:pt x="59" y="42"/>
                      <a:pt x="78" y="11"/>
                      <a:pt x="104" y="34"/>
                    </a:cubicBezTo>
                    <a:cubicBezTo>
                      <a:pt x="108" y="41"/>
                      <a:pt x="111" y="51"/>
                      <a:pt x="117" y="53"/>
                    </a:cubicBezTo>
                    <a:cubicBezTo>
                      <a:pt x="123" y="55"/>
                      <a:pt x="144" y="55"/>
                      <a:pt x="141" y="47"/>
                    </a:cubicBezTo>
                    <a:cubicBezTo>
                      <a:pt x="138" y="39"/>
                      <a:pt x="126" y="5"/>
                      <a:pt x="97" y="2"/>
                    </a:cubicBezTo>
                    <a:cubicBezTo>
                      <a:pt x="77" y="0"/>
                      <a:pt x="48" y="0"/>
                      <a:pt x="36" y="33"/>
                    </a:cubicBezTo>
                    <a:cubicBezTo>
                      <a:pt x="15" y="89"/>
                      <a:pt x="83" y="79"/>
                      <a:pt x="90" y="107"/>
                    </a:cubicBezTo>
                    <a:cubicBezTo>
                      <a:pt x="96" y="130"/>
                      <a:pt x="34" y="147"/>
                      <a:pt x="28" y="101"/>
                    </a:cubicBezTo>
                    <a:cubicBezTo>
                      <a:pt x="12" y="104"/>
                      <a:pt x="15" y="98"/>
                      <a:pt x="0" y="102"/>
                    </a:cubicBez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6295" name="Freeform 151"/>
              <p:cNvSpPr>
                <a:spLocks/>
              </p:cNvSpPr>
              <p:nvPr userDrawn="1"/>
            </p:nvSpPr>
            <p:spPr bwMode="ltGray">
              <a:xfrm>
                <a:off x="235" y="2503"/>
                <a:ext cx="348" cy="127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87" y="582"/>
                  </a:cxn>
                  <a:cxn ang="0">
                    <a:pos x="348" y="1272"/>
                  </a:cxn>
                  <a:cxn ang="0">
                    <a:pos x="54" y="676"/>
                  </a:cxn>
                  <a:cxn ang="0">
                    <a:pos x="0" y="0"/>
                  </a:cxn>
                </a:cxnLst>
                <a:rect l="0" t="0" r="r" b="b"/>
                <a:pathLst>
                  <a:path w="348" h="1272">
                    <a:moveTo>
                      <a:pt x="0" y="0"/>
                    </a:moveTo>
                    <a:lnTo>
                      <a:pt x="287" y="582"/>
                    </a:lnTo>
                    <a:lnTo>
                      <a:pt x="348" y="1272"/>
                    </a:lnTo>
                    <a:lnTo>
                      <a:pt x="54" y="676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96863"/>
                      <a:invGamma/>
                    </a:schemeClr>
                  </a:gs>
                </a:gsLst>
                <a:lin ang="18900000" scaled="1"/>
              </a:gradFill>
              <a:ln w="952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6296" name="Oval 152"/>
              <p:cNvSpPr>
                <a:spLocks noChangeArrowheads="1"/>
              </p:cNvSpPr>
              <p:nvPr userDrawn="1"/>
            </p:nvSpPr>
            <p:spPr bwMode="ltGray">
              <a:xfrm rot="-1684349">
                <a:off x="296" y="3047"/>
                <a:ext cx="221" cy="174"/>
              </a:xfrm>
              <a:prstGeom prst="ellipse">
                <a:avLst/>
              </a:prstGeom>
              <a:gradFill rotWithShape="0">
                <a:gsLst>
                  <a:gs pos="0">
                    <a:schemeClr val="bg2">
                      <a:gamma/>
                      <a:shade val="90980"/>
                      <a:invGamma/>
                    </a:schemeClr>
                  </a:gs>
                  <a:gs pos="50000">
                    <a:schemeClr val="bg2"/>
                  </a:gs>
                  <a:gs pos="100000">
                    <a:schemeClr val="bg2">
                      <a:gamma/>
                      <a:shade val="90980"/>
                      <a:invGamma/>
                    </a:schemeClr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</p:grpSp>
      </p:grpSp>
      <p:sp>
        <p:nvSpPr>
          <p:cNvPr id="6297" name="Rectangle 15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301625" y="228615"/>
            <a:ext cx="85407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05" tIns="45645" rIns="91305" bIns="4564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298" name="Rectangle 15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01625" y="6245225"/>
            <a:ext cx="228917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05" tIns="45645" rIns="91305" bIns="4564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FFFFFF"/>
                </a:solidFill>
              </a:rPr>
              <a:t>Fall 2016</a:t>
            </a:r>
          </a:p>
        </p:txBody>
      </p:sp>
      <p:sp>
        <p:nvSpPr>
          <p:cNvPr id="6299" name="Rectangle 15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05" tIns="45645" rIns="91305" bIns="45645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FFFFFF"/>
                </a:solidFill>
              </a:rPr>
              <a:t>CVEN 5333 – Physical Hydrology; Gooseff</a:t>
            </a:r>
          </a:p>
        </p:txBody>
      </p:sp>
      <p:sp>
        <p:nvSpPr>
          <p:cNvPr id="6300" name="Rectangle 15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15" y="6245225"/>
            <a:ext cx="228917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05" tIns="45645" rIns="91305" bIns="45645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C332194-69AF-4879-8EE0-8BDE9B5E1617}" type="slidenum">
              <a:rPr lang="en-US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301" name="Rectangle 157"/>
          <p:cNvSpPr>
            <a:spLocks noGrp="1" noRot="1" noChangeArrowheads="1"/>
          </p:cNvSpPr>
          <p:nvPr>
            <p:ph type="body" idx="1"/>
          </p:nvPr>
        </p:nvSpPr>
        <p:spPr bwMode="auto">
          <a:xfrm>
            <a:off x="301625" y="1600215"/>
            <a:ext cx="8540750" cy="449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05" tIns="45645" rIns="91305" bIns="4564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376078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  <p:sldLayoutId id="2147483727" r:id="rId13"/>
    <p:sldLayoutId id="2147483728" r:id="rId14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5pPr>
      <a:lvl6pPr marL="456498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6pPr>
      <a:lvl7pPr marL="912996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7pPr>
      <a:lvl8pPr marL="1369494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8pPr>
      <a:lvl9pPr marL="1825994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9pPr>
    </p:titleStyle>
    <p:bodyStyle>
      <a:lvl1pPr marL="342373" indent="-342373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Arial" pitchFamily="34" charset="0"/>
        <a:buChar char="►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1810" indent="-285311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Font typeface="Wingdings" pitchFamily="2" charset="2"/>
        <a:buChar char="§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1246" indent="-228248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Arial" pitchFamily="34" charset="0"/>
        <a:buChar char="►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597743" indent="-228248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4244" indent="-228248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Arial" pitchFamily="34" charset="0"/>
        <a:buChar char="►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0740" indent="-228248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Arial" charset="0"/>
        <a:buChar char="►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67239" indent="-228248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Arial" charset="0"/>
        <a:buChar char="►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3737" indent="-228248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Arial" charset="0"/>
        <a:buChar char="►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0235" indent="-228248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Arial" charset="0"/>
        <a:buChar char="►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29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498" algn="l" defTabSz="9129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996" algn="l" defTabSz="9129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494" algn="l" defTabSz="9129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994" algn="l" defTabSz="9129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492" algn="l" defTabSz="9129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989" algn="l" defTabSz="9129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5488" algn="l" defTabSz="9129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1986" algn="l" defTabSz="9129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1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305" tIns="45645" rIns="91305" bIns="4564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1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305" tIns="45645" rIns="91305" bIns="4564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aphicFrame>
        <p:nvGraphicFramePr>
          <p:cNvPr id="1043" name="Object 19"/>
          <p:cNvGraphicFramePr>
            <a:graphicFrameLocks noChangeAspect="1"/>
          </p:cNvGraphicFramePr>
          <p:nvPr/>
        </p:nvGraphicFramePr>
        <p:xfrm>
          <a:off x="228614" y="6154738"/>
          <a:ext cx="1143001" cy="525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FreeHand.Doc" r:id="rId14" imgW="1601280" imgH="737280" progId="FreeHand.Doc.8">
                  <p:embed/>
                </p:oleObj>
              </mc:Choice>
              <mc:Fallback>
                <p:oleObj name="FreeHand.Doc" r:id="rId14" imgW="1601280" imgH="737280" progId="FreeHand.Doc.8">
                  <p:embed/>
                  <p:pic>
                    <p:nvPicPr>
                      <p:cNvPr id="1043" name="Object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14" y="6154738"/>
                        <a:ext cx="1143001" cy="5254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45" name="Text Box 21"/>
          <p:cNvSpPr txBox="1">
            <a:spLocks noChangeArrowheads="1"/>
          </p:cNvSpPr>
          <p:nvPr/>
        </p:nvSpPr>
        <p:spPr bwMode="auto">
          <a:xfrm>
            <a:off x="8077200" y="6400814"/>
            <a:ext cx="762511" cy="30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05" tIns="45645" rIns="91305" bIns="45645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COMET</a:t>
            </a:r>
            <a:endParaRPr lang="en-US" sz="140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94865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000066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000066"/>
          </a:solidFill>
          <a:latin typeface="Tahom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000066"/>
          </a:solidFill>
          <a:latin typeface="Tahom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000066"/>
          </a:solidFill>
          <a:latin typeface="Tahom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000066"/>
          </a:solidFill>
          <a:latin typeface="Tahoma" pitchFamily="34" charset="0"/>
        </a:defRPr>
      </a:lvl5pPr>
      <a:lvl6pPr marL="456498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000066"/>
          </a:solidFill>
          <a:latin typeface="Tahoma" pitchFamily="34" charset="0"/>
        </a:defRPr>
      </a:lvl6pPr>
      <a:lvl7pPr marL="912996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000066"/>
          </a:solidFill>
          <a:latin typeface="Tahoma" pitchFamily="34" charset="0"/>
        </a:defRPr>
      </a:lvl7pPr>
      <a:lvl8pPr marL="1369494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000066"/>
          </a:solidFill>
          <a:latin typeface="Tahoma" pitchFamily="34" charset="0"/>
        </a:defRPr>
      </a:lvl8pPr>
      <a:lvl9pPr marL="1825994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000066"/>
          </a:solidFill>
          <a:latin typeface="Tahoma" pitchFamily="34" charset="0"/>
        </a:defRPr>
      </a:lvl9pPr>
    </p:titleStyle>
    <p:bodyStyle>
      <a:lvl1pPr marL="342373" indent="-342373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rgbClr val="0000CC"/>
          </a:solidFill>
          <a:latin typeface="+mn-lt"/>
          <a:ea typeface="+mn-ea"/>
          <a:cs typeface="+mn-cs"/>
        </a:defRPr>
      </a:lvl1pPr>
      <a:lvl2pPr marL="741810" indent="-285311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rgbClr val="0000CC"/>
          </a:solidFill>
          <a:latin typeface="+mn-lt"/>
        </a:defRPr>
      </a:lvl2pPr>
      <a:lvl3pPr marL="1141246" indent="-228248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0000CC"/>
          </a:solidFill>
          <a:latin typeface="+mn-lt"/>
        </a:defRPr>
      </a:lvl3pPr>
      <a:lvl4pPr marL="1597743" indent="-228248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0000CC"/>
          </a:solidFill>
          <a:latin typeface="+mn-lt"/>
        </a:defRPr>
      </a:lvl4pPr>
      <a:lvl5pPr marL="2054244" indent="-228248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0000CC"/>
          </a:solidFill>
          <a:latin typeface="+mn-lt"/>
        </a:defRPr>
      </a:lvl5pPr>
      <a:lvl6pPr marL="2510740" indent="-228248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0000CC"/>
          </a:solidFill>
          <a:latin typeface="+mn-lt"/>
        </a:defRPr>
      </a:lvl6pPr>
      <a:lvl7pPr marL="2967239" indent="-228248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0000CC"/>
          </a:solidFill>
          <a:latin typeface="+mn-lt"/>
        </a:defRPr>
      </a:lvl7pPr>
      <a:lvl8pPr marL="3423737" indent="-228248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0000CC"/>
          </a:solidFill>
          <a:latin typeface="+mn-lt"/>
        </a:defRPr>
      </a:lvl8pPr>
      <a:lvl9pPr marL="3880235" indent="-228248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0000CC"/>
          </a:solidFill>
          <a:latin typeface="+mn-lt"/>
        </a:defRPr>
      </a:lvl9pPr>
    </p:bodyStyle>
    <p:otherStyle>
      <a:defPPr>
        <a:defRPr lang="en-US"/>
      </a:defPPr>
      <a:lvl1pPr marL="0" algn="l" defTabSz="9129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498" algn="l" defTabSz="9129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996" algn="l" defTabSz="9129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494" algn="l" defTabSz="9129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994" algn="l" defTabSz="9129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492" algn="l" defTabSz="9129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989" algn="l" defTabSz="9129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5488" algn="l" defTabSz="9129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1986" algn="l" defTabSz="9129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1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305" tIns="45645" rIns="91305" bIns="4564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1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305" tIns="45645" rIns="91305" bIns="4564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aphicFrame>
        <p:nvGraphicFramePr>
          <p:cNvPr id="1043" name="Object 19"/>
          <p:cNvGraphicFramePr>
            <a:graphicFrameLocks noChangeAspect="1"/>
          </p:cNvGraphicFramePr>
          <p:nvPr/>
        </p:nvGraphicFramePr>
        <p:xfrm>
          <a:off x="228614" y="6154738"/>
          <a:ext cx="1143001" cy="525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FreeHand.Doc" r:id="rId14" imgW="1601280" imgH="737280" progId="FreeHand.Doc.8">
                  <p:embed/>
                </p:oleObj>
              </mc:Choice>
              <mc:Fallback>
                <p:oleObj name="FreeHand.Doc" r:id="rId14" imgW="1601280" imgH="737280" progId="FreeHand.Doc.8">
                  <p:embed/>
                  <p:pic>
                    <p:nvPicPr>
                      <p:cNvPr id="1043" name="Object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14" y="6154738"/>
                        <a:ext cx="1143001" cy="5254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45" name="Text Box 21"/>
          <p:cNvSpPr txBox="1">
            <a:spLocks noChangeArrowheads="1"/>
          </p:cNvSpPr>
          <p:nvPr/>
        </p:nvSpPr>
        <p:spPr bwMode="auto">
          <a:xfrm>
            <a:off x="8077200" y="6400814"/>
            <a:ext cx="762511" cy="30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05" tIns="45645" rIns="91305" bIns="45645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COMET</a:t>
            </a:r>
            <a:endParaRPr lang="en-US" sz="140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4353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000066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000066"/>
          </a:solidFill>
          <a:latin typeface="Tahom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000066"/>
          </a:solidFill>
          <a:latin typeface="Tahom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000066"/>
          </a:solidFill>
          <a:latin typeface="Tahom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000066"/>
          </a:solidFill>
          <a:latin typeface="Tahoma" pitchFamily="34" charset="0"/>
        </a:defRPr>
      </a:lvl5pPr>
      <a:lvl6pPr marL="456498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000066"/>
          </a:solidFill>
          <a:latin typeface="Tahoma" pitchFamily="34" charset="0"/>
        </a:defRPr>
      </a:lvl6pPr>
      <a:lvl7pPr marL="912996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000066"/>
          </a:solidFill>
          <a:latin typeface="Tahoma" pitchFamily="34" charset="0"/>
        </a:defRPr>
      </a:lvl7pPr>
      <a:lvl8pPr marL="1369494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000066"/>
          </a:solidFill>
          <a:latin typeface="Tahoma" pitchFamily="34" charset="0"/>
        </a:defRPr>
      </a:lvl8pPr>
      <a:lvl9pPr marL="1825994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000066"/>
          </a:solidFill>
          <a:latin typeface="Tahoma" pitchFamily="34" charset="0"/>
        </a:defRPr>
      </a:lvl9pPr>
    </p:titleStyle>
    <p:bodyStyle>
      <a:lvl1pPr marL="342373" indent="-342373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rgbClr val="0000CC"/>
          </a:solidFill>
          <a:latin typeface="+mn-lt"/>
          <a:ea typeface="+mn-ea"/>
          <a:cs typeface="+mn-cs"/>
        </a:defRPr>
      </a:lvl1pPr>
      <a:lvl2pPr marL="741810" indent="-285311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rgbClr val="0000CC"/>
          </a:solidFill>
          <a:latin typeface="+mn-lt"/>
        </a:defRPr>
      </a:lvl2pPr>
      <a:lvl3pPr marL="1141246" indent="-228248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0000CC"/>
          </a:solidFill>
          <a:latin typeface="+mn-lt"/>
        </a:defRPr>
      </a:lvl3pPr>
      <a:lvl4pPr marL="1597743" indent="-228248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0000CC"/>
          </a:solidFill>
          <a:latin typeface="+mn-lt"/>
        </a:defRPr>
      </a:lvl4pPr>
      <a:lvl5pPr marL="2054244" indent="-228248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0000CC"/>
          </a:solidFill>
          <a:latin typeface="+mn-lt"/>
        </a:defRPr>
      </a:lvl5pPr>
      <a:lvl6pPr marL="2510740" indent="-228248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0000CC"/>
          </a:solidFill>
          <a:latin typeface="+mn-lt"/>
        </a:defRPr>
      </a:lvl6pPr>
      <a:lvl7pPr marL="2967239" indent="-228248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0000CC"/>
          </a:solidFill>
          <a:latin typeface="+mn-lt"/>
        </a:defRPr>
      </a:lvl7pPr>
      <a:lvl8pPr marL="3423737" indent="-228248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0000CC"/>
          </a:solidFill>
          <a:latin typeface="+mn-lt"/>
        </a:defRPr>
      </a:lvl8pPr>
      <a:lvl9pPr marL="3880235" indent="-228248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0000CC"/>
          </a:solidFill>
          <a:latin typeface="+mn-lt"/>
        </a:defRPr>
      </a:lvl9pPr>
    </p:bodyStyle>
    <p:otherStyle>
      <a:defPPr>
        <a:defRPr lang="en-US"/>
      </a:defPPr>
      <a:lvl1pPr marL="0" algn="l" defTabSz="9129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498" algn="l" defTabSz="9129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996" algn="l" defTabSz="9129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494" algn="l" defTabSz="9129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994" algn="l" defTabSz="9129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492" algn="l" defTabSz="9129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989" algn="l" defTabSz="9129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5488" algn="l" defTabSz="9129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1986" algn="l" defTabSz="9129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1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305" tIns="45645" rIns="91305" bIns="4564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1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305" tIns="45645" rIns="91305" bIns="4564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aphicFrame>
        <p:nvGraphicFramePr>
          <p:cNvPr id="1043" name="Object 19"/>
          <p:cNvGraphicFramePr>
            <a:graphicFrameLocks noChangeAspect="1"/>
          </p:cNvGraphicFramePr>
          <p:nvPr/>
        </p:nvGraphicFramePr>
        <p:xfrm>
          <a:off x="228614" y="6154738"/>
          <a:ext cx="1143001" cy="525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FreeHand.Doc" r:id="rId14" imgW="1601280" imgH="737280" progId="FreeHand.Doc.8">
                  <p:embed/>
                </p:oleObj>
              </mc:Choice>
              <mc:Fallback>
                <p:oleObj name="FreeHand.Doc" r:id="rId14" imgW="1601280" imgH="737280" progId="FreeHand.Doc.8">
                  <p:embed/>
                  <p:pic>
                    <p:nvPicPr>
                      <p:cNvPr id="1043" name="Object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14" y="6154738"/>
                        <a:ext cx="1143001" cy="5254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45" name="Text Box 21"/>
          <p:cNvSpPr txBox="1">
            <a:spLocks noChangeArrowheads="1"/>
          </p:cNvSpPr>
          <p:nvPr/>
        </p:nvSpPr>
        <p:spPr bwMode="auto">
          <a:xfrm>
            <a:off x="8077200" y="6400814"/>
            <a:ext cx="762511" cy="30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05" tIns="45645" rIns="91305" bIns="45645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COMET</a:t>
            </a:r>
            <a:endParaRPr lang="en-US" sz="140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7882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000066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000066"/>
          </a:solidFill>
          <a:latin typeface="Tahom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000066"/>
          </a:solidFill>
          <a:latin typeface="Tahom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000066"/>
          </a:solidFill>
          <a:latin typeface="Tahom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000066"/>
          </a:solidFill>
          <a:latin typeface="Tahoma" pitchFamily="34" charset="0"/>
        </a:defRPr>
      </a:lvl5pPr>
      <a:lvl6pPr marL="456498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000066"/>
          </a:solidFill>
          <a:latin typeface="Tahoma" pitchFamily="34" charset="0"/>
        </a:defRPr>
      </a:lvl6pPr>
      <a:lvl7pPr marL="912996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000066"/>
          </a:solidFill>
          <a:latin typeface="Tahoma" pitchFamily="34" charset="0"/>
        </a:defRPr>
      </a:lvl7pPr>
      <a:lvl8pPr marL="1369494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000066"/>
          </a:solidFill>
          <a:latin typeface="Tahoma" pitchFamily="34" charset="0"/>
        </a:defRPr>
      </a:lvl8pPr>
      <a:lvl9pPr marL="1825994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000066"/>
          </a:solidFill>
          <a:latin typeface="Tahoma" pitchFamily="34" charset="0"/>
        </a:defRPr>
      </a:lvl9pPr>
    </p:titleStyle>
    <p:bodyStyle>
      <a:lvl1pPr marL="342373" indent="-342373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rgbClr val="0000CC"/>
          </a:solidFill>
          <a:latin typeface="+mn-lt"/>
          <a:ea typeface="+mn-ea"/>
          <a:cs typeface="+mn-cs"/>
        </a:defRPr>
      </a:lvl1pPr>
      <a:lvl2pPr marL="741810" indent="-285311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rgbClr val="0000CC"/>
          </a:solidFill>
          <a:latin typeface="+mn-lt"/>
        </a:defRPr>
      </a:lvl2pPr>
      <a:lvl3pPr marL="1141246" indent="-228248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0000CC"/>
          </a:solidFill>
          <a:latin typeface="+mn-lt"/>
        </a:defRPr>
      </a:lvl3pPr>
      <a:lvl4pPr marL="1597743" indent="-228248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0000CC"/>
          </a:solidFill>
          <a:latin typeface="+mn-lt"/>
        </a:defRPr>
      </a:lvl4pPr>
      <a:lvl5pPr marL="2054244" indent="-228248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0000CC"/>
          </a:solidFill>
          <a:latin typeface="+mn-lt"/>
        </a:defRPr>
      </a:lvl5pPr>
      <a:lvl6pPr marL="2510740" indent="-228248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0000CC"/>
          </a:solidFill>
          <a:latin typeface="+mn-lt"/>
        </a:defRPr>
      </a:lvl6pPr>
      <a:lvl7pPr marL="2967239" indent="-228248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0000CC"/>
          </a:solidFill>
          <a:latin typeface="+mn-lt"/>
        </a:defRPr>
      </a:lvl7pPr>
      <a:lvl8pPr marL="3423737" indent="-228248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0000CC"/>
          </a:solidFill>
          <a:latin typeface="+mn-lt"/>
        </a:defRPr>
      </a:lvl8pPr>
      <a:lvl9pPr marL="3880235" indent="-228248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0000CC"/>
          </a:solidFill>
          <a:latin typeface="+mn-lt"/>
        </a:defRPr>
      </a:lvl9pPr>
    </p:bodyStyle>
    <p:otherStyle>
      <a:defPPr>
        <a:defRPr lang="en-US"/>
      </a:defPPr>
      <a:lvl1pPr marL="0" algn="l" defTabSz="9129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498" algn="l" defTabSz="9129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996" algn="l" defTabSz="9129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494" algn="l" defTabSz="9129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994" algn="l" defTabSz="9129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492" algn="l" defTabSz="9129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989" algn="l" defTabSz="9129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5488" algn="l" defTabSz="9129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1986" algn="l" defTabSz="9129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1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305" tIns="45645" rIns="91305" bIns="4564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1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305" tIns="45645" rIns="91305" bIns="4564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aphicFrame>
        <p:nvGraphicFramePr>
          <p:cNvPr id="1043" name="Object 19"/>
          <p:cNvGraphicFramePr>
            <a:graphicFrameLocks noChangeAspect="1"/>
          </p:cNvGraphicFramePr>
          <p:nvPr/>
        </p:nvGraphicFramePr>
        <p:xfrm>
          <a:off x="228614" y="6154738"/>
          <a:ext cx="1143001" cy="525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FreeHand.Doc" r:id="rId14" imgW="1601280" imgH="737280" progId="FreeHand.Doc.8">
                  <p:embed/>
                </p:oleObj>
              </mc:Choice>
              <mc:Fallback>
                <p:oleObj name="FreeHand.Doc" r:id="rId14" imgW="1601280" imgH="737280" progId="FreeHand.Doc.8">
                  <p:embed/>
                  <p:pic>
                    <p:nvPicPr>
                      <p:cNvPr id="1043" name="Object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14" y="6154738"/>
                        <a:ext cx="1143001" cy="5254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45" name="Text Box 21"/>
          <p:cNvSpPr txBox="1">
            <a:spLocks noChangeArrowheads="1"/>
          </p:cNvSpPr>
          <p:nvPr/>
        </p:nvSpPr>
        <p:spPr bwMode="auto">
          <a:xfrm>
            <a:off x="8077200" y="6400814"/>
            <a:ext cx="762511" cy="30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05" tIns="45645" rIns="91305" bIns="45645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COMET</a:t>
            </a:r>
            <a:endParaRPr lang="en-US" sz="140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7118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69" r:id="rId4"/>
    <p:sldLayoutId id="2147483770" r:id="rId5"/>
    <p:sldLayoutId id="2147483771" r:id="rId6"/>
    <p:sldLayoutId id="2147483772" r:id="rId7"/>
    <p:sldLayoutId id="2147483773" r:id="rId8"/>
    <p:sldLayoutId id="2147483774" r:id="rId9"/>
    <p:sldLayoutId id="2147483775" r:id="rId10"/>
    <p:sldLayoutId id="2147483776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000066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000066"/>
          </a:solidFill>
          <a:latin typeface="Tahom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000066"/>
          </a:solidFill>
          <a:latin typeface="Tahom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000066"/>
          </a:solidFill>
          <a:latin typeface="Tahom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000066"/>
          </a:solidFill>
          <a:latin typeface="Tahoma" pitchFamily="34" charset="0"/>
        </a:defRPr>
      </a:lvl5pPr>
      <a:lvl6pPr marL="456498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000066"/>
          </a:solidFill>
          <a:latin typeface="Tahoma" pitchFamily="34" charset="0"/>
        </a:defRPr>
      </a:lvl6pPr>
      <a:lvl7pPr marL="912996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000066"/>
          </a:solidFill>
          <a:latin typeface="Tahoma" pitchFamily="34" charset="0"/>
        </a:defRPr>
      </a:lvl7pPr>
      <a:lvl8pPr marL="1369494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000066"/>
          </a:solidFill>
          <a:latin typeface="Tahoma" pitchFamily="34" charset="0"/>
        </a:defRPr>
      </a:lvl8pPr>
      <a:lvl9pPr marL="1825994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000066"/>
          </a:solidFill>
          <a:latin typeface="Tahoma" pitchFamily="34" charset="0"/>
        </a:defRPr>
      </a:lvl9pPr>
    </p:titleStyle>
    <p:bodyStyle>
      <a:lvl1pPr marL="342373" indent="-342373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rgbClr val="0000CC"/>
          </a:solidFill>
          <a:latin typeface="+mn-lt"/>
          <a:ea typeface="+mn-ea"/>
          <a:cs typeface="+mn-cs"/>
        </a:defRPr>
      </a:lvl1pPr>
      <a:lvl2pPr marL="741810" indent="-285311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rgbClr val="0000CC"/>
          </a:solidFill>
          <a:latin typeface="+mn-lt"/>
        </a:defRPr>
      </a:lvl2pPr>
      <a:lvl3pPr marL="1141246" indent="-228248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0000CC"/>
          </a:solidFill>
          <a:latin typeface="+mn-lt"/>
        </a:defRPr>
      </a:lvl3pPr>
      <a:lvl4pPr marL="1597743" indent="-228248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0000CC"/>
          </a:solidFill>
          <a:latin typeface="+mn-lt"/>
        </a:defRPr>
      </a:lvl4pPr>
      <a:lvl5pPr marL="2054244" indent="-228248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0000CC"/>
          </a:solidFill>
          <a:latin typeface="+mn-lt"/>
        </a:defRPr>
      </a:lvl5pPr>
      <a:lvl6pPr marL="2510740" indent="-228248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0000CC"/>
          </a:solidFill>
          <a:latin typeface="+mn-lt"/>
        </a:defRPr>
      </a:lvl6pPr>
      <a:lvl7pPr marL="2967239" indent="-228248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0000CC"/>
          </a:solidFill>
          <a:latin typeface="+mn-lt"/>
        </a:defRPr>
      </a:lvl7pPr>
      <a:lvl8pPr marL="3423737" indent="-228248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0000CC"/>
          </a:solidFill>
          <a:latin typeface="+mn-lt"/>
        </a:defRPr>
      </a:lvl8pPr>
      <a:lvl9pPr marL="3880235" indent="-228248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0000CC"/>
          </a:solidFill>
          <a:latin typeface="+mn-lt"/>
        </a:defRPr>
      </a:lvl9pPr>
    </p:bodyStyle>
    <p:otherStyle>
      <a:defPPr>
        <a:defRPr lang="en-US"/>
      </a:defPPr>
      <a:lvl1pPr marL="0" algn="l" defTabSz="9129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498" algn="l" defTabSz="9129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996" algn="l" defTabSz="9129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494" algn="l" defTabSz="9129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994" algn="l" defTabSz="9129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492" algn="l" defTabSz="9129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989" algn="l" defTabSz="9129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5488" algn="l" defTabSz="9129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1986" algn="l" defTabSz="9129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1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305" tIns="45645" rIns="91305" bIns="4564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1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305" tIns="45645" rIns="91305" bIns="4564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aphicFrame>
        <p:nvGraphicFramePr>
          <p:cNvPr id="1043" name="Object 19"/>
          <p:cNvGraphicFramePr>
            <a:graphicFrameLocks noChangeAspect="1"/>
          </p:cNvGraphicFramePr>
          <p:nvPr/>
        </p:nvGraphicFramePr>
        <p:xfrm>
          <a:off x="228614" y="6154738"/>
          <a:ext cx="1143001" cy="525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FreeHand.Doc" r:id="rId14" imgW="1601280" imgH="737280" progId="FreeHand.Doc.8">
                  <p:embed/>
                </p:oleObj>
              </mc:Choice>
              <mc:Fallback>
                <p:oleObj name="FreeHand.Doc" r:id="rId14" imgW="1601280" imgH="737280" progId="FreeHand.Doc.8">
                  <p:embed/>
                  <p:pic>
                    <p:nvPicPr>
                      <p:cNvPr id="1043" name="Object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14" y="6154738"/>
                        <a:ext cx="1143001" cy="5254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45" name="Text Box 21"/>
          <p:cNvSpPr txBox="1">
            <a:spLocks noChangeArrowheads="1"/>
          </p:cNvSpPr>
          <p:nvPr/>
        </p:nvSpPr>
        <p:spPr bwMode="auto">
          <a:xfrm>
            <a:off x="8077200" y="6400814"/>
            <a:ext cx="762511" cy="30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05" tIns="45645" rIns="91305" bIns="45645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COMET</a:t>
            </a:r>
            <a:endParaRPr lang="en-US" sz="140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7623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5" r:id="rId8"/>
    <p:sldLayoutId id="2147483786" r:id="rId9"/>
    <p:sldLayoutId id="2147483787" r:id="rId10"/>
    <p:sldLayoutId id="2147483788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000066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000066"/>
          </a:solidFill>
          <a:latin typeface="Tahom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000066"/>
          </a:solidFill>
          <a:latin typeface="Tahom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000066"/>
          </a:solidFill>
          <a:latin typeface="Tahom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000066"/>
          </a:solidFill>
          <a:latin typeface="Tahoma" pitchFamily="34" charset="0"/>
        </a:defRPr>
      </a:lvl5pPr>
      <a:lvl6pPr marL="456498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000066"/>
          </a:solidFill>
          <a:latin typeface="Tahoma" pitchFamily="34" charset="0"/>
        </a:defRPr>
      </a:lvl6pPr>
      <a:lvl7pPr marL="912996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000066"/>
          </a:solidFill>
          <a:latin typeface="Tahoma" pitchFamily="34" charset="0"/>
        </a:defRPr>
      </a:lvl7pPr>
      <a:lvl8pPr marL="1369494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000066"/>
          </a:solidFill>
          <a:latin typeface="Tahoma" pitchFamily="34" charset="0"/>
        </a:defRPr>
      </a:lvl8pPr>
      <a:lvl9pPr marL="1825994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000066"/>
          </a:solidFill>
          <a:latin typeface="Tahoma" pitchFamily="34" charset="0"/>
        </a:defRPr>
      </a:lvl9pPr>
    </p:titleStyle>
    <p:bodyStyle>
      <a:lvl1pPr marL="342373" indent="-342373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rgbClr val="0000CC"/>
          </a:solidFill>
          <a:latin typeface="+mn-lt"/>
          <a:ea typeface="+mn-ea"/>
          <a:cs typeface="+mn-cs"/>
        </a:defRPr>
      </a:lvl1pPr>
      <a:lvl2pPr marL="741810" indent="-285311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rgbClr val="0000CC"/>
          </a:solidFill>
          <a:latin typeface="+mn-lt"/>
        </a:defRPr>
      </a:lvl2pPr>
      <a:lvl3pPr marL="1141246" indent="-228248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0000CC"/>
          </a:solidFill>
          <a:latin typeface="+mn-lt"/>
        </a:defRPr>
      </a:lvl3pPr>
      <a:lvl4pPr marL="1597743" indent="-228248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0000CC"/>
          </a:solidFill>
          <a:latin typeface="+mn-lt"/>
        </a:defRPr>
      </a:lvl4pPr>
      <a:lvl5pPr marL="2054244" indent="-228248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0000CC"/>
          </a:solidFill>
          <a:latin typeface="+mn-lt"/>
        </a:defRPr>
      </a:lvl5pPr>
      <a:lvl6pPr marL="2510740" indent="-228248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0000CC"/>
          </a:solidFill>
          <a:latin typeface="+mn-lt"/>
        </a:defRPr>
      </a:lvl6pPr>
      <a:lvl7pPr marL="2967239" indent="-228248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0000CC"/>
          </a:solidFill>
          <a:latin typeface="+mn-lt"/>
        </a:defRPr>
      </a:lvl7pPr>
      <a:lvl8pPr marL="3423737" indent="-228248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0000CC"/>
          </a:solidFill>
          <a:latin typeface="+mn-lt"/>
        </a:defRPr>
      </a:lvl8pPr>
      <a:lvl9pPr marL="3880235" indent="-228248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0000CC"/>
          </a:solidFill>
          <a:latin typeface="+mn-lt"/>
        </a:defRPr>
      </a:lvl9pPr>
    </p:bodyStyle>
    <p:otherStyle>
      <a:defPPr>
        <a:defRPr lang="en-US"/>
      </a:defPPr>
      <a:lvl1pPr marL="0" algn="l" defTabSz="9129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498" algn="l" defTabSz="9129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996" algn="l" defTabSz="9129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494" algn="l" defTabSz="9129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994" algn="l" defTabSz="9129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492" algn="l" defTabSz="9129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989" algn="l" defTabSz="9129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5488" algn="l" defTabSz="9129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1986" algn="l" defTabSz="9129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civil.colorado.edu/~balajir/CVEN5333" TargetMode="External"/><Relationship Id="rId2" Type="http://schemas.openxmlformats.org/officeDocument/2006/relationships/hyperlink" Target="mailto:balajir@colorado.edu" TargetMode="External"/><Relationship Id="rId1" Type="http://schemas.openxmlformats.org/officeDocument/2006/relationships/slideLayout" Target="../slideLayouts/slideLayout28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23.xml"/><Relationship Id="rId4" Type="http://schemas.openxmlformats.org/officeDocument/2006/relationships/image" Target="../media/image11.jpeg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7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7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emf"/><Relationship Id="rId2" Type="http://schemas.openxmlformats.org/officeDocument/2006/relationships/oleObject" Target="../embeddings/oleObject49.bin"/><Relationship Id="rId1" Type="http://schemas.openxmlformats.org/officeDocument/2006/relationships/slideLayout" Target="../slideLayouts/slideLayout107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7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7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7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wmf"/><Relationship Id="rId2" Type="http://schemas.openxmlformats.org/officeDocument/2006/relationships/oleObject" Target="../embeddings/oleObject50.bin"/><Relationship Id="rId1" Type="http://schemas.openxmlformats.org/officeDocument/2006/relationships/slideLayout" Target="../slideLayouts/slideLayout107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10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111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23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6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6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49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49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49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49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59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59.xml"/><Relationship Id="rId5" Type="http://schemas.openxmlformats.org/officeDocument/2006/relationships/image" Target="../media/image119.png"/><Relationship Id="rId4" Type="http://schemas.openxmlformats.org/officeDocument/2006/relationships/image" Target="../media/image118.png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6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ts.caltech.edu/~atomic/snowcrystals/photos/sixdancers.jpg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24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82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67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67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67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1.bin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71.xml"/><Relationship Id="rId4" Type="http://schemas.openxmlformats.org/officeDocument/2006/relationships/image" Target="../media/image121.wmf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6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6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6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6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13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6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6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6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6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wmf"/><Relationship Id="rId2" Type="http://schemas.openxmlformats.org/officeDocument/2006/relationships/oleObject" Target="../embeddings/oleObject52.bin"/><Relationship Id="rId1" Type="http://schemas.openxmlformats.org/officeDocument/2006/relationships/slideLayout" Target="../slideLayouts/slideLayout129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6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6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6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6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wmf"/><Relationship Id="rId3" Type="http://schemas.openxmlformats.org/officeDocument/2006/relationships/image" Target="../media/image17.jpeg"/><Relationship Id="rId7" Type="http://schemas.openxmlformats.org/officeDocument/2006/relationships/oleObject" Target="../embeddings/oleObject8.bin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89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6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6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6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17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17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17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17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ngineering.usu.edu/dtarb/snow/snow.html" TargetMode="External"/><Relationship Id="rId1" Type="http://schemas.openxmlformats.org/officeDocument/2006/relationships/slideLayout" Target="../slideLayouts/slideLayout184.xml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wmf"/><Relationship Id="rId2" Type="http://schemas.openxmlformats.org/officeDocument/2006/relationships/oleObject" Target="../embeddings/oleObject53.bin"/><Relationship Id="rId1" Type="http://schemas.openxmlformats.org/officeDocument/2006/relationships/slideLayout" Target="../slideLayouts/slideLayout129.xml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wmf"/><Relationship Id="rId2" Type="http://schemas.openxmlformats.org/officeDocument/2006/relationships/image" Target="../media/image143.wmf"/><Relationship Id="rId1" Type="http://schemas.openxmlformats.org/officeDocument/2006/relationships/slideLayout" Target="../slideLayouts/slideLayout140.xml"/><Relationship Id="rId5" Type="http://schemas.openxmlformats.org/officeDocument/2006/relationships/image" Target="../media/image146.wmf"/><Relationship Id="rId4" Type="http://schemas.openxmlformats.org/officeDocument/2006/relationships/image" Target="../media/image145.wm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wmf"/><Relationship Id="rId2" Type="http://schemas.openxmlformats.org/officeDocument/2006/relationships/image" Target="../media/image147.wmf"/><Relationship Id="rId1" Type="http://schemas.openxmlformats.org/officeDocument/2006/relationships/slideLayout" Target="../slideLayouts/slideLayout140.xml"/><Relationship Id="rId4" Type="http://schemas.openxmlformats.org/officeDocument/2006/relationships/image" Target="../media/image149.wmf"/></Relationships>
</file>

<file path=ppt/slides/_rels/slide1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6.wmf"/><Relationship Id="rId13" Type="http://schemas.openxmlformats.org/officeDocument/2006/relationships/image" Target="../media/image161.wmf"/><Relationship Id="rId3" Type="http://schemas.openxmlformats.org/officeDocument/2006/relationships/image" Target="../media/image151.wmf"/><Relationship Id="rId7" Type="http://schemas.openxmlformats.org/officeDocument/2006/relationships/image" Target="../media/image155.wmf"/><Relationship Id="rId12" Type="http://schemas.openxmlformats.org/officeDocument/2006/relationships/image" Target="../media/image160.wmf"/><Relationship Id="rId2" Type="http://schemas.openxmlformats.org/officeDocument/2006/relationships/image" Target="../media/image150.wmf"/><Relationship Id="rId1" Type="http://schemas.openxmlformats.org/officeDocument/2006/relationships/slideLayout" Target="../slideLayouts/slideLayout140.xml"/><Relationship Id="rId6" Type="http://schemas.openxmlformats.org/officeDocument/2006/relationships/image" Target="../media/image154.wmf"/><Relationship Id="rId11" Type="http://schemas.openxmlformats.org/officeDocument/2006/relationships/image" Target="../media/image159.wmf"/><Relationship Id="rId5" Type="http://schemas.openxmlformats.org/officeDocument/2006/relationships/image" Target="../media/image153.wmf"/><Relationship Id="rId10" Type="http://schemas.openxmlformats.org/officeDocument/2006/relationships/image" Target="../media/image158.wmf"/><Relationship Id="rId4" Type="http://schemas.openxmlformats.org/officeDocument/2006/relationships/image" Target="../media/image152.wmf"/><Relationship Id="rId9" Type="http://schemas.openxmlformats.org/officeDocument/2006/relationships/image" Target="../media/image157.wmf"/></Relationships>
</file>

<file path=ppt/slides/_rels/slide1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8.wmf"/><Relationship Id="rId13" Type="http://schemas.openxmlformats.org/officeDocument/2006/relationships/image" Target="../media/image173.wmf"/><Relationship Id="rId3" Type="http://schemas.openxmlformats.org/officeDocument/2006/relationships/image" Target="../media/image163.wmf"/><Relationship Id="rId7" Type="http://schemas.openxmlformats.org/officeDocument/2006/relationships/image" Target="../media/image167.wmf"/><Relationship Id="rId12" Type="http://schemas.openxmlformats.org/officeDocument/2006/relationships/image" Target="../media/image172.wmf"/><Relationship Id="rId2" Type="http://schemas.openxmlformats.org/officeDocument/2006/relationships/image" Target="../media/image162.wmf"/><Relationship Id="rId1" Type="http://schemas.openxmlformats.org/officeDocument/2006/relationships/slideLayout" Target="../slideLayouts/slideLayout151.xml"/><Relationship Id="rId6" Type="http://schemas.openxmlformats.org/officeDocument/2006/relationships/image" Target="../media/image166.wmf"/><Relationship Id="rId11" Type="http://schemas.openxmlformats.org/officeDocument/2006/relationships/image" Target="../media/image171.wmf"/><Relationship Id="rId5" Type="http://schemas.openxmlformats.org/officeDocument/2006/relationships/image" Target="../media/image165.wmf"/><Relationship Id="rId15" Type="http://schemas.openxmlformats.org/officeDocument/2006/relationships/image" Target="../media/image175.wmf"/><Relationship Id="rId10" Type="http://schemas.openxmlformats.org/officeDocument/2006/relationships/image" Target="../media/image170.wmf"/><Relationship Id="rId4" Type="http://schemas.openxmlformats.org/officeDocument/2006/relationships/image" Target="../media/image164.wmf"/><Relationship Id="rId9" Type="http://schemas.openxmlformats.org/officeDocument/2006/relationships/image" Target="../media/image169.wmf"/><Relationship Id="rId14" Type="http://schemas.openxmlformats.org/officeDocument/2006/relationships/image" Target="../media/image174.wmf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wmf"/><Relationship Id="rId1" Type="http://schemas.openxmlformats.org/officeDocument/2006/relationships/slideLayout" Target="../slideLayouts/slideLayout162.xml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emf"/><Relationship Id="rId2" Type="http://schemas.openxmlformats.org/officeDocument/2006/relationships/oleObject" Target="../embeddings/oleObject54.bin"/><Relationship Id="rId1" Type="http://schemas.openxmlformats.org/officeDocument/2006/relationships/slideLayout" Target="../slideLayouts/slideLayout162.xml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6.bin"/><Relationship Id="rId2" Type="http://schemas.openxmlformats.org/officeDocument/2006/relationships/oleObject" Target="../embeddings/oleObject55.bin"/><Relationship Id="rId1" Type="http://schemas.openxmlformats.org/officeDocument/2006/relationships/slideLayout" Target="../slideLayouts/slideLayout162.xml"/><Relationship Id="rId4" Type="http://schemas.openxmlformats.org/officeDocument/2006/relationships/image" Target="../media/image178.emf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wmf"/><Relationship Id="rId2" Type="http://schemas.openxmlformats.org/officeDocument/2006/relationships/oleObject" Target="../embeddings/oleObject57.bin"/><Relationship Id="rId1" Type="http://schemas.openxmlformats.org/officeDocument/2006/relationships/slideLayout" Target="../slideLayouts/slideLayout129.xml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9.bin"/><Relationship Id="rId2" Type="http://schemas.openxmlformats.org/officeDocument/2006/relationships/oleObject" Target="../embeddings/oleObject58.bin"/><Relationship Id="rId1" Type="http://schemas.openxmlformats.org/officeDocument/2006/relationships/slideLayout" Target="../slideLayouts/slideLayout162.xml"/><Relationship Id="rId4" Type="http://schemas.openxmlformats.org/officeDocument/2006/relationships/image" Target="../media/image180.emf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wmf"/><Relationship Id="rId2" Type="http://schemas.openxmlformats.org/officeDocument/2006/relationships/oleObject" Target="../embeddings/oleObject60.bin"/><Relationship Id="rId1" Type="http://schemas.openxmlformats.org/officeDocument/2006/relationships/slideLayout" Target="../slideLayouts/slideLayout129.xml"/><Relationship Id="rId4" Type="http://schemas.openxmlformats.org/officeDocument/2006/relationships/image" Target="../media/image182.png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2.bin"/><Relationship Id="rId2" Type="http://schemas.openxmlformats.org/officeDocument/2006/relationships/oleObject" Target="../embeddings/oleObject61.bin"/><Relationship Id="rId1" Type="http://schemas.openxmlformats.org/officeDocument/2006/relationships/slideLayout" Target="../slideLayouts/slideLayout162.xml"/><Relationship Id="rId4" Type="http://schemas.openxmlformats.org/officeDocument/2006/relationships/image" Target="../media/image183.em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22.xml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wmf"/><Relationship Id="rId2" Type="http://schemas.openxmlformats.org/officeDocument/2006/relationships/image" Target="../media/image184.wmf"/><Relationship Id="rId1" Type="http://schemas.openxmlformats.org/officeDocument/2006/relationships/slideLayout" Target="../slideLayouts/slideLayout173.xml"/><Relationship Id="rId4" Type="http://schemas.openxmlformats.org/officeDocument/2006/relationships/image" Target="../media/image186.wmf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png"/><Relationship Id="rId2" Type="http://schemas.openxmlformats.org/officeDocument/2006/relationships/oleObject" Target="../embeddings/oleObject63.bin"/><Relationship Id="rId1" Type="http://schemas.openxmlformats.org/officeDocument/2006/relationships/slideLayout" Target="../slideLayouts/slideLayout177.xml"/><Relationship Id="rId6" Type="http://schemas.openxmlformats.org/officeDocument/2006/relationships/image" Target="../media/image160.wmf"/><Relationship Id="rId5" Type="http://schemas.openxmlformats.org/officeDocument/2006/relationships/image" Target="../media/image153.wmf"/><Relationship Id="rId4" Type="http://schemas.openxmlformats.org/officeDocument/2006/relationships/image" Target="../media/image152.wmf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png"/><Relationship Id="rId2" Type="http://schemas.openxmlformats.org/officeDocument/2006/relationships/oleObject" Target="../embeddings/oleObject64.bin"/><Relationship Id="rId1" Type="http://schemas.openxmlformats.org/officeDocument/2006/relationships/slideLayout" Target="../slideLayouts/slideLayout173.xml"/><Relationship Id="rId5" Type="http://schemas.openxmlformats.org/officeDocument/2006/relationships/image" Target="../media/image161.wmf"/><Relationship Id="rId4" Type="http://schemas.openxmlformats.org/officeDocument/2006/relationships/image" Target="../media/image150.wmf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png"/><Relationship Id="rId2" Type="http://schemas.openxmlformats.org/officeDocument/2006/relationships/oleObject" Target="../embeddings/oleObject65.bin"/><Relationship Id="rId1" Type="http://schemas.openxmlformats.org/officeDocument/2006/relationships/slideLayout" Target="../slideLayouts/slideLayout173.xml"/><Relationship Id="rId5" Type="http://schemas.openxmlformats.org/officeDocument/2006/relationships/image" Target="../media/image161.wmf"/><Relationship Id="rId4" Type="http://schemas.openxmlformats.org/officeDocument/2006/relationships/image" Target="../media/image150.wmf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png"/><Relationship Id="rId2" Type="http://schemas.openxmlformats.org/officeDocument/2006/relationships/oleObject" Target="../embeddings/oleObject66.bin"/><Relationship Id="rId1" Type="http://schemas.openxmlformats.org/officeDocument/2006/relationships/slideLayout" Target="../slideLayouts/slideLayout177.xml"/><Relationship Id="rId4" Type="http://schemas.openxmlformats.org/officeDocument/2006/relationships/image" Target="../media/image158.wmf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png"/><Relationship Id="rId2" Type="http://schemas.openxmlformats.org/officeDocument/2006/relationships/oleObject" Target="../embeddings/oleObject67.bin"/><Relationship Id="rId1" Type="http://schemas.openxmlformats.org/officeDocument/2006/relationships/slideLayout" Target="../slideLayouts/slideLayout173.xml"/><Relationship Id="rId4" Type="http://schemas.openxmlformats.org/officeDocument/2006/relationships/image" Target="../media/image158.wmf"/></Relationships>
</file>

<file path=ppt/slides/_rels/slide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png"/><Relationship Id="rId2" Type="http://schemas.openxmlformats.org/officeDocument/2006/relationships/oleObject" Target="../embeddings/oleObject68.bin"/><Relationship Id="rId1" Type="http://schemas.openxmlformats.org/officeDocument/2006/relationships/slideLayout" Target="../slideLayouts/slideLayout173.xml"/><Relationship Id="rId5" Type="http://schemas.openxmlformats.org/officeDocument/2006/relationships/image" Target="../media/image192.wmf"/><Relationship Id="rId4" Type="http://schemas.openxmlformats.org/officeDocument/2006/relationships/oleObject" Target="../embeddings/oleObject69.bin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eng.usu.edu/cee/faculty/dtarb/snow/snow.html" TargetMode="External"/><Relationship Id="rId2" Type="http://schemas.openxmlformats.org/officeDocument/2006/relationships/hyperlink" Target="http://www.comet.ucar.edu/class/hydromet/09_Oct13_1999/docs/cline/comet_snowhydro/index.htm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8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2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10" Type="http://schemas.openxmlformats.org/officeDocument/2006/relationships/image" Target="../media/image32.jpeg"/><Relationship Id="rId4" Type="http://schemas.openxmlformats.org/officeDocument/2006/relationships/image" Target="../media/image26.jpeg"/><Relationship Id="rId9" Type="http://schemas.openxmlformats.org/officeDocument/2006/relationships/image" Target="../media/image3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22.xml"/><Relationship Id="rId5" Type="http://schemas.openxmlformats.org/officeDocument/2006/relationships/image" Target="../media/image29.jpeg"/><Relationship Id="rId4" Type="http://schemas.openxmlformats.org/officeDocument/2006/relationships/image" Target="../media/image35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8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8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wmf"/><Relationship Id="rId2" Type="http://schemas.openxmlformats.org/officeDocument/2006/relationships/oleObject" Target="../embeddings/oleObject9.bin"/><Relationship Id="rId1" Type="http://schemas.openxmlformats.org/officeDocument/2006/relationships/slideLayout" Target="../slideLayouts/slideLayout11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41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56.xml"/><Relationship Id="rId4" Type="http://schemas.openxmlformats.org/officeDocument/2006/relationships/image" Target="../media/image44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7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4.jpe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5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10" Type="http://schemas.openxmlformats.org/officeDocument/2006/relationships/image" Target="../media/image6.jpeg"/><Relationship Id="rId4" Type="http://schemas.openxmlformats.org/officeDocument/2006/relationships/diagramData" Target="../diagrams/data1.xml"/><Relationship Id="rId9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wmf"/><Relationship Id="rId3" Type="http://schemas.openxmlformats.org/officeDocument/2006/relationships/hyperlink" Target="http://www.wcc.nrcs.usda.gov/factpub/sect_4a.html" TargetMode="External"/><Relationship Id="rId7" Type="http://schemas.openxmlformats.org/officeDocument/2006/relationships/oleObject" Target="../embeddings/oleObject11.bin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52.wmf"/><Relationship Id="rId5" Type="http://schemas.openxmlformats.org/officeDocument/2006/relationships/oleObject" Target="../embeddings/oleObject10.bin"/><Relationship Id="rId4" Type="http://schemas.openxmlformats.org/officeDocument/2006/relationships/image" Target="../media/image5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5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wcc.nrcs.usda.gov/snow/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8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8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8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wmf"/><Relationship Id="rId2" Type="http://schemas.openxmlformats.org/officeDocument/2006/relationships/oleObject" Target="../embeddings/oleObject12.bin"/><Relationship Id="rId1" Type="http://schemas.openxmlformats.org/officeDocument/2006/relationships/slideLayout" Target="../slideLayouts/slideLayout74.xml"/><Relationship Id="rId4" Type="http://schemas.openxmlformats.org/officeDocument/2006/relationships/image" Target="../media/image63.w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4.xml"/><Relationship Id="rId4" Type="http://schemas.openxmlformats.org/officeDocument/2006/relationships/image" Target="../media/image66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wmf"/><Relationship Id="rId2" Type="http://schemas.openxmlformats.org/officeDocument/2006/relationships/oleObject" Target="../embeddings/oleObject13.bin"/><Relationship Id="rId1" Type="http://schemas.openxmlformats.org/officeDocument/2006/relationships/slideLayout" Target="../slideLayouts/slideLayout7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8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8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wmf"/><Relationship Id="rId2" Type="http://schemas.openxmlformats.org/officeDocument/2006/relationships/oleObject" Target="../embeddings/oleObject14.bin"/><Relationship Id="rId1" Type="http://schemas.openxmlformats.org/officeDocument/2006/relationships/slideLayout" Target="../slideLayouts/slideLayout7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wmf"/><Relationship Id="rId2" Type="http://schemas.openxmlformats.org/officeDocument/2006/relationships/oleObject" Target="../embeddings/oleObject15.bin"/><Relationship Id="rId1" Type="http://schemas.openxmlformats.org/officeDocument/2006/relationships/slideLayout" Target="../slideLayouts/slideLayout74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4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4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4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4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79.wmf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4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4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base.com/vmarinkovic/vrsac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8.xml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82.wmf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23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8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00.xml"/><Relationship Id="rId5" Type="http://schemas.openxmlformats.org/officeDocument/2006/relationships/image" Target="../media/image24.jpeg"/><Relationship Id="rId4" Type="http://schemas.openxmlformats.org/officeDocument/2006/relationships/image" Target="../media/image28.jpe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6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6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6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6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6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13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41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wmf"/><Relationship Id="rId2" Type="http://schemas.openxmlformats.org/officeDocument/2006/relationships/oleObject" Target="../embeddings/oleObject18.bin"/><Relationship Id="rId1" Type="http://schemas.openxmlformats.org/officeDocument/2006/relationships/slideLayout" Target="../slideLayouts/slideLayout242.xml"/><Relationship Id="rId4" Type="http://schemas.openxmlformats.org/officeDocument/2006/relationships/image" Target="../media/image86.png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6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41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45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31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31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41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6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1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23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7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7.xml"/></Relationships>
</file>

<file path=ppt/slides/_rels/slide9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4.bin"/><Relationship Id="rId13" Type="http://schemas.openxmlformats.org/officeDocument/2006/relationships/oleObject" Target="../embeddings/oleObject28.bin"/><Relationship Id="rId18" Type="http://schemas.openxmlformats.org/officeDocument/2006/relationships/oleObject" Target="../embeddings/oleObject33.bin"/><Relationship Id="rId3" Type="http://schemas.openxmlformats.org/officeDocument/2006/relationships/image" Target="../media/image94.wmf"/><Relationship Id="rId21" Type="http://schemas.openxmlformats.org/officeDocument/2006/relationships/oleObject" Target="../embeddings/oleObject36.bin"/><Relationship Id="rId7" Type="http://schemas.openxmlformats.org/officeDocument/2006/relationships/oleObject" Target="../embeddings/oleObject23.bin"/><Relationship Id="rId12" Type="http://schemas.openxmlformats.org/officeDocument/2006/relationships/oleObject" Target="../embeddings/oleObject27.bin"/><Relationship Id="rId17" Type="http://schemas.openxmlformats.org/officeDocument/2006/relationships/oleObject" Target="../embeddings/oleObject32.bin"/><Relationship Id="rId2" Type="http://schemas.openxmlformats.org/officeDocument/2006/relationships/oleObject" Target="../embeddings/oleObject19.bin"/><Relationship Id="rId16" Type="http://schemas.openxmlformats.org/officeDocument/2006/relationships/oleObject" Target="../embeddings/oleObject31.bin"/><Relationship Id="rId20" Type="http://schemas.openxmlformats.org/officeDocument/2006/relationships/oleObject" Target="../embeddings/oleObject35.bin"/><Relationship Id="rId1" Type="http://schemas.openxmlformats.org/officeDocument/2006/relationships/slideLayout" Target="../slideLayouts/slideLayout107.xml"/><Relationship Id="rId6" Type="http://schemas.openxmlformats.org/officeDocument/2006/relationships/oleObject" Target="../embeddings/oleObject22.bin"/><Relationship Id="rId11" Type="http://schemas.openxmlformats.org/officeDocument/2006/relationships/oleObject" Target="../embeddings/oleObject26.bin"/><Relationship Id="rId5" Type="http://schemas.openxmlformats.org/officeDocument/2006/relationships/oleObject" Target="../embeddings/oleObject21.bin"/><Relationship Id="rId15" Type="http://schemas.openxmlformats.org/officeDocument/2006/relationships/oleObject" Target="../embeddings/oleObject30.bin"/><Relationship Id="rId23" Type="http://schemas.openxmlformats.org/officeDocument/2006/relationships/oleObject" Target="../embeddings/oleObject38.bin"/><Relationship Id="rId10" Type="http://schemas.openxmlformats.org/officeDocument/2006/relationships/image" Target="../media/image95.wmf"/><Relationship Id="rId19" Type="http://schemas.openxmlformats.org/officeDocument/2006/relationships/oleObject" Target="../embeddings/oleObject34.bin"/><Relationship Id="rId4" Type="http://schemas.openxmlformats.org/officeDocument/2006/relationships/oleObject" Target="../embeddings/oleObject20.bin"/><Relationship Id="rId9" Type="http://schemas.openxmlformats.org/officeDocument/2006/relationships/oleObject" Target="../embeddings/oleObject25.bin"/><Relationship Id="rId14" Type="http://schemas.openxmlformats.org/officeDocument/2006/relationships/oleObject" Target="../embeddings/oleObject29.bin"/><Relationship Id="rId22" Type="http://schemas.openxmlformats.org/officeDocument/2006/relationships/oleObject" Target="../embeddings/oleObject37.bin"/></Relationships>
</file>

<file path=ppt/slides/_rels/slide9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wmf"/><Relationship Id="rId3" Type="http://schemas.openxmlformats.org/officeDocument/2006/relationships/image" Target="../media/image94.wmf"/><Relationship Id="rId7" Type="http://schemas.openxmlformats.org/officeDocument/2006/relationships/oleObject" Target="../embeddings/oleObject42.bin"/><Relationship Id="rId2" Type="http://schemas.openxmlformats.org/officeDocument/2006/relationships/oleObject" Target="../embeddings/oleObject39.bin"/><Relationship Id="rId1" Type="http://schemas.openxmlformats.org/officeDocument/2006/relationships/slideLayout" Target="../slideLayouts/slideLayout107.xml"/><Relationship Id="rId6" Type="http://schemas.openxmlformats.org/officeDocument/2006/relationships/image" Target="../media/image96.wmf"/><Relationship Id="rId5" Type="http://schemas.openxmlformats.org/officeDocument/2006/relationships/oleObject" Target="../embeddings/oleObject41.bin"/><Relationship Id="rId10" Type="http://schemas.openxmlformats.org/officeDocument/2006/relationships/oleObject" Target="../embeddings/oleObject44.bin"/><Relationship Id="rId4" Type="http://schemas.openxmlformats.org/officeDocument/2006/relationships/oleObject" Target="../embeddings/oleObject40.bin"/><Relationship Id="rId9" Type="http://schemas.openxmlformats.org/officeDocument/2006/relationships/oleObject" Target="../embeddings/oleObject43.bin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wmf"/><Relationship Id="rId2" Type="http://schemas.openxmlformats.org/officeDocument/2006/relationships/oleObject" Target="../embeddings/oleObject45.bin"/><Relationship Id="rId1" Type="http://schemas.openxmlformats.org/officeDocument/2006/relationships/slideLayout" Target="../slideLayouts/slideLayout107.xml"/><Relationship Id="rId5" Type="http://schemas.openxmlformats.org/officeDocument/2006/relationships/oleObject" Target="../embeddings/oleObject47.bin"/><Relationship Id="rId4" Type="http://schemas.openxmlformats.org/officeDocument/2006/relationships/oleObject" Target="../embeddings/oleObject46.bin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107.xml"/><Relationship Id="rId4" Type="http://schemas.openxmlformats.org/officeDocument/2006/relationships/image" Target="../media/image101.jpe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wmf"/><Relationship Id="rId2" Type="http://schemas.openxmlformats.org/officeDocument/2006/relationships/oleObject" Target="../embeddings/oleObject48.bin"/><Relationship Id="rId1" Type="http://schemas.openxmlformats.org/officeDocument/2006/relationships/slideLayout" Target="../slideLayouts/slideLayout107.xml"/><Relationship Id="rId4" Type="http://schemas.openxmlformats.org/officeDocument/2006/relationships/image" Target="../media/image103.jpeg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111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7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57200"/>
            <a:ext cx="7772400" cy="1143000"/>
          </a:xfrm>
        </p:spPr>
        <p:txBody>
          <a:bodyPr>
            <a:normAutofit fontScale="90000"/>
          </a:bodyPr>
          <a:lstStyle/>
          <a:p>
            <a:r>
              <a:rPr lang="en-US" sz="3600" dirty="0"/>
              <a:t>Physical Hydrology &amp; </a:t>
            </a:r>
            <a:r>
              <a:rPr lang="en-US" sz="3600" dirty="0" err="1"/>
              <a:t>Hydroclimatology</a:t>
            </a:r>
            <a:br>
              <a:rPr lang="en-US" sz="3600" dirty="0"/>
            </a:br>
            <a:r>
              <a:rPr lang="en-US" sz="3600" dirty="0"/>
              <a:t>(</a:t>
            </a:r>
            <a:r>
              <a:rPr lang="en-US" sz="3600" dirty="0" err="1"/>
              <a:t>Multiscale</a:t>
            </a:r>
            <a:r>
              <a:rPr lang="en-US" sz="3600" dirty="0"/>
              <a:t> Hydrology)</a:t>
            </a:r>
          </a:p>
        </p:txBody>
      </p:sp>
      <p:sp>
        <p:nvSpPr>
          <p:cNvPr id="172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828800"/>
            <a:ext cx="7772400" cy="4114800"/>
          </a:xfrm>
        </p:spPr>
        <p:txBody>
          <a:bodyPr>
            <a:normAutofit lnSpcReduction="10000"/>
          </a:bodyPr>
          <a:lstStyle/>
          <a:p>
            <a:pPr marL="0" indent="0" algn="ctr">
              <a:lnSpc>
                <a:spcPct val="90000"/>
              </a:lnSpc>
              <a:buFontTx/>
              <a:buNone/>
            </a:pPr>
            <a:r>
              <a:rPr lang="en-US" sz="2800" dirty="0">
                <a:solidFill>
                  <a:srgbClr val="FF3300"/>
                </a:solidFill>
              </a:rPr>
              <a:t>A science dealing with the properties, distribution and circulation of water.</a:t>
            </a:r>
          </a:p>
          <a:p>
            <a:pPr marL="0" indent="0" algn="ctr">
              <a:lnSpc>
                <a:spcPct val="90000"/>
              </a:lnSpc>
              <a:buFontTx/>
              <a:buNone/>
            </a:pPr>
            <a:endParaRPr lang="en-US" sz="2800" dirty="0"/>
          </a:p>
          <a:p>
            <a:pPr marL="0" indent="0" algn="ctr">
              <a:lnSpc>
                <a:spcPct val="90000"/>
              </a:lnSpc>
              <a:buFontTx/>
              <a:buNone/>
            </a:pPr>
            <a:r>
              <a:rPr lang="en-US" sz="2800" dirty="0"/>
              <a:t>R. </a:t>
            </a:r>
            <a:r>
              <a:rPr lang="en-US" sz="2800" dirty="0" err="1"/>
              <a:t>Balaji</a:t>
            </a:r>
            <a:endParaRPr lang="en-US" sz="2800" dirty="0"/>
          </a:p>
          <a:p>
            <a:pPr marL="0" indent="0" algn="ctr">
              <a:lnSpc>
                <a:spcPct val="90000"/>
              </a:lnSpc>
              <a:buFontTx/>
              <a:buNone/>
            </a:pPr>
            <a:endParaRPr lang="en-US" sz="2800" u="sng" dirty="0">
              <a:solidFill>
                <a:schemeClr val="accent2"/>
              </a:solidFill>
            </a:endParaRPr>
          </a:p>
          <a:p>
            <a:pPr marL="0" indent="0" algn="ctr">
              <a:lnSpc>
                <a:spcPct val="90000"/>
              </a:lnSpc>
              <a:buFontTx/>
              <a:buNone/>
            </a:pPr>
            <a:r>
              <a:rPr lang="en-US" sz="2800" dirty="0">
                <a:hlinkClick r:id="rId2"/>
              </a:rPr>
              <a:t>balajir@colorado.edu</a:t>
            </a:r>
            <a:endParaRPr lang="en-US" sz="2800" dirty="0"/>
          </a:p>
          <a:p>
            <a:pPr marL="0" indent="0" algn="ctr">
              <a:lnSpc>
                <a:spcPct val="90000"/>
              </a:lnSpc>
              <a:buFontTx/>
              <a:buNone/>
            </a:pPr>
            <a:r>
              <a:rPr lang="en-US" sz="2800" dirty="0"/>
              <a:t>CVEN5333 </a:t>
            </a:r>
            <a:r>
              <a:rPr lang="en-US" sz="2800" dirty="0">
                <a:hlinkClick r:id="rId3"/>
              </a:rPr>
              <a:t>http://civil.colorado.edu/~balajir/CVEN5333</a:t>
            </a:r>
            <a:r>
              <a:rPr lang="en-US" sz="2800" dirty="0"/>
              <a:t>  </a:t>
            </a:r>
          </a:p>
          <a:p>
            <a:pPr marL="0" indent="0" algn="ctr">
              <a:lnSpc>
                <a:spcPct val="90000"/>
              </a:lnSpc>
              <a:buNone/>
            </a:pPr>
            <a:r>
              <a:rPr lang="en-US" sz="2800" dirty="0"/>
              <a:t>Includes slides from Prof. Mike </a:t>
            </a:r>
            <a:r>
              <a:rPr lang="en-US" sz="2800" dirty="0" err="1"/>
              <a:t>Gooseff</a:t>
            </a:r>
            <a:r>
              <a:rPr lang="en-US" sz="2800" dirty="0"/>
              <a:t> </a:t>
            </a:r>
          </a:p>
          <a:p>
            <a:pPr marL="0" indent="0" algn="ctr">
              <a:lnSpc>
                <a:spcPct val="90000"/>
              </a:lnSpc>
              <a:buFontTx/>
              <a:buNone/>
            </a:pPr>
            <a:r>
              <a:rPr lang="en-US" sz="2800" dirty="0"/>
              <a:t> </a:t>
            </a:r>
          </a:p>
          <a:p>
            <a:pPr marL="0" indent="0" algn="ctr">
              <a:lnSpc>
                <a:spcPct val="90000"/>
              </a:lnSpc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6269162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solidFill>
            <a:srgbClr val="FFFF00"/>
          </a:solidFill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sz="4000"/>
              <a:t>Heterogeneous Ice Nucleation</a:t>
            </a:r>
            <a:br>
              <a:rPr lang="en-US" altLang="en-US" sz="4000"/>
            </a:br>
            <a:r>
              <a:rPr lang="en-US" altLang="en-US" sz="4000" i="1"/>
              <a:t>Riming</a:t>
            </a:r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417638"/>
            <a:ext cx="4038600" cy="4754562"/>
          </a:xfrm>
        </p:spPr>
        <p:txBody>
          <a:bodyPr/>
          <a:lstStyle/>
          <a:p>
            <a:r>
              <a:rPr lang="en-US" altLang="en-US" sz="2400" dirty="0"/>
              <a:t>Supercooled water droplets (</a:t>
            </a:r>
            <a:r>
              <a:rPr lang="en-US" altLang="en-US" sz="2400" b="1" dirty="0"/>
              <a:t>liquid</a:t>
            </a:r>
            <a:r>
              <a:rPr lang="en-US" altLang="en-US" sz="2400" dirty="0"/>
              <a:t>) attach to snow grain by </a:t>
            </a:r>
            <a:r>
              <a:rPr lang="en-US" altLang="en-US" sz="2400" b="1" dirty="0"/>
              <a:t>contact</a:t>
            </a:r>
          </a:p>
          <a:p>
            <a:r>
              <a:rPr lang="en-US" altLang="en-US" sz="2400" dirty="0"/>
              <a:t>Typical formation process of snowflakes</a:t>
            </a:r>
          </a:p>
          <a:p>
            <a:r>
              <a:rPr lang="en-US" altLang="en-US" sz="2400" dirty="0"/>
              <a:t>Can result in </a:t>
            </a:r>
            <a:r>
              <a:rPr lang="en-US" altLang="en-US" sz="2400" b="1" dirty="0"/>
              <a:t>graupel, hail or sleet</a:t>
            </a:r>
          </a:p>
          <a:p>
            <a:pPr eaLnBrk="1" hangingPunct="1"/>
            <a:endParaRPr lang="en-US" altLang="en-US" sz="2800" dirty="0"/>
          </a:p>
        </p:txBody>
      </p:sp>
      <p:sp>
        <p:nvSpPr>
          <p:cNvPr id="44036" name="Text Box 4"/>
          <p:cNvSpPr txBox="1">
            <a:spLocks noChangeArrowheads="1"/>
          </p:cNvSpPr>
          <p:nvPr/>
        </p:nvSpPr>
        <p:spPr bwMode="auto">
          <a:xfrm>
            <a:off x="5695950" y="6491288"/>
            <a:ext cx="34480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Tahoma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ahoma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ahoma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ahoma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ahom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The Avalanche Handbook</a:t>
            </a: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, 1993</a:t>
            </a:r>
          </a:p>
        </p:txBody>
      </p:sp>
      <p:pic>
        <p:nvPicPr>
          <p:cNvPr id="44037" name="Picture 5" descr="rimedplate-graphi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9725" y="1524000"/>
            <a:ext cx="3571875" cy="46482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038" name="Text Box 6"/>
          <p:cNvSpPr txBox="1">
            <a:spLocks noChangeArrowheads="1"/>
          </p:cNvSpPr>
          <p:nvPr/>
        </p:nvSpPr>
        <p:spPr bwMode="auto">
          <a:xfrm>
            <a:off x="5572125" y="4618038"/>
            <a:ext cx="990600" cy="366712"/>
          </a:xfrm>
          <a:prstGeom prst="rect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Tahoma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ahoma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ahoma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ahoma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ahom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Droplet</a:t>
            </a:r>
          </a:p>
        </p:txBody>
      </p:sp>
      <p:sp>
        <p:nvSpPr>
          <p:cNvPr id="44039" name="Text Box 7"/>
          <p:cNvSpPr txBox="1">
            <a:spLocks noChangeArrowheads="1"/>
          </p:cNvSpPr>
          <p:nvPr/>
        </p:nvSpPr>
        <p:spPr bwMode="auto">
          <a:xfrm>
            <a:off x="6029325" y="5791200"/>
            <a:ext cx="990600" cy="366713"/>
          </a:xfrm>
          <a:prstGeom prst="rect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Tahoma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ahoma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ahoma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ahoma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ahom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Droplet</a:t>
            </a:r>
          </a:p>
        </p:txBody>
      </p:sp>
      <p:sp>
        <p:nvSpPr>
          <p:cNvPr id="44040" name="Text Box 8"/>
          <p:cNvSpPr txBox="1">
            <a:spLocks noChangeArrowheads="1"/>
          </p:cNvSpPr>
          <p:nvPr/>
        </p:nvSpPr>
        <p:spPr bwMode="auto">
          <a:xfrm>
            <a:off x="6943725" y="5029200"/>
            <a:ext cx="990600" cy="366713"/>
          </a:xfrm>
          <a:prstGeom prst="rect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Tahoma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ahoma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ahoma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ahoma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ahom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Droplet</a:t>
            </a:r>
          </a:p>
        </p:txBody>
      </p:sp>
      <p:pic>
        <p:nvPicPr>
          <p:cNvPr id="44041" name="Picture 9" descr="graupel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95600" y="4267200"/>
            <a:ext cx="2474913" cy="24415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3159565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/>
              <a:t>Blowing Snow</a:t>
            </a:r>
            <a:endParaRPr lang="en-US"/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1" y="1981200"/>
            <a:ext cx="7772400" cy="649288"/>
          </a:xfrm>
        </p:spPr>
        <p:txBody>
          <a:bodyPr/>
          <a:lstStyle/>
          <a:p>
            <a:r>
              <a:rPr lang="en-US" b="1">
                <a:solidFill>
                  <a:srgbClr val="000099"/>
                </a:solidFill>
              </a:rPr>
              <a:t>Shear Velocity</a:t>
            </a:r>
          </a:p>
          <a:p>
            <a:pPr lvl="1"/>
            <a:r>
              <a:rPr lang="en-US" sz="2400" b="1"/>
              <a:t>Movement of snow particles occurs when the drag force exerted on the snow surface by the wind exceeds the surface shear strength.</a:t>
            </a:r>
          </a:p>
          <a:p>
            <a:pPr lvl="1"/>
            <a:r>
              <a:rPr lang="en-US" sz="2400" b="1"/>
              <a:t>The total atmospheric shear stress, </a:t>
            </a:r>
            <a:r>
              <a:rPr lang="en-US" sz="3200" b="1">
                <a:latin typeface="WP Greek Century" pitchFamily="2" charset="2"/>
              </a:rPr>
              <a:t>J</a:t>
            </a:r>
            <a:r>
              <a:rPr lang="en-US" sz="2400" b="1"/>
              <a:t>, is equal to p</a:t>
            </a:r>
            <a:r>
              <a:rPr lang="en-US" sz="2400" b="1" baseline="-25000"/>
              <a:t>a</a:t>
            </a:r>
            <a:r>
              <a:rPr lang="en-US" sz="2400" b="1"/>
              <a:t>u*</a:t>
            </a:r>
            <a:r>
              <a:rPr lang="en-US" sz="2400" b="1" baseline="30000"/>
              <a:t>2</a:t>
            </a:r>
            <a:r>
              <a:rPr lang="en-US" sz="2400" b="1"/>
              <a:t>, where p</a:t>
            </a:r>
            <a:r>
              <a:rPr lang="en-US" sz="2400" b="1" baseline="-25000"/>
              <a:t>a</a:t>
            </a:r>
            <a:r>
              <a:rPr lang="en-US" sz="2400" b="1"/>
              <a:t> is the air density and u* is the friction (shear) velocity.</a:t>
            </a:r>
          </a:p>
        </p:txBody>
      </p:sp>
    </p:spTree>
    <p:extLst>
      <p:ext uri="{BB962C8B-B14F-4D97-AF65-F5344CB8AC3E}">
        <p14:creationId xmlns:p14="http://schemas.microsoft.com/office/powerpoint/2010/main" val="3803706686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/>
              <a:t>Blowing Snow</a:t>
            </a:r>
            <a:endParaRPr lang="en-US"/>
          </a:p>
        </p:txBody>
      </p:sp>
      <p:sp>
        <p:nvSpPr>
          <p:cNvPr id="24579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685801" y="1752600"/>
            <a:ext cx="7772400" cy="649288"/>
          </a:xfrm>
        </p:spPr>
        <p:txBody>
          <a:bodyPr/>
          <a:lstStyle/>
          <a:p>
            <a:r>
              <a:rPr lang="en-US" b="1">
                <a:solidFill>
                  <a:srgbClr val="000099"/>
                </a:solidFill>
              </a:rPr>
              <a:t>Shear Velocity - Wind</a:t>
            </a:r>
          </a:p>
          <a:p>
            <a:pPr lvl="1"/>
            <a:r>
              <a:rPr lang="en-US" sz="2400" b="1"/>
              <a:t>The friction velocity u* is usually calculated from wind profiles, but can be estimated from a single 10-m wind speed (u</a:t>
            </a:r>
            <a:r>
              <a:rPr lang="en-US" sz="2400" b="1" baseline="-25000"/>
              <a:t>10</a:t>
            </a:r>
            <a:r>
              <a:rPr lang="en-US" sz="2400" b="1"/>
              <a:t>):</a:t>
            </a:r>
          </a:p>
        </p:txBody>
      </p:sp>
      <p:sp>
        <p:nvSpPr>
          <p:cNvPr id="24581" name="Text Box 1029"/>
          <p:cNvSpPr txBox="1">
            <a:spLocks noChangeArrowheads="1"/>
          </p:cNvSpPr>
          <p:nvPr/>
        </p:nvSpPr>
        <p:spPr bwMode="auto">
          <a:xfrm>
            <a:off x="3798888" y="4681553"/>
            <a:ext cx="2762631" cy="462373"/>
          </a:xfrm>
          <a:prstGeom prst="rect">
            <a:avLst/>
          </a:prstGeom>
          <a:solidFill>
            <a:srgbClr val="99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05" tIns="45645" rIns="91305" bIns="45645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000000"/>
                </a:solidFill>
              </a:rPr>
              <a:t>u* =u</a:t>
            </a:r>
            <a:r>
              <a:rPr lang="en-US" sz="2400" b="1" baseline="-25000">
                <a:solidFill>
                  <a:srgbClr val="000000"/>
                </a:solidFill>
              </a:rPr>
              <a:t>10 </a:t>
            </a:r>
            <a:r>
              <a:rPr lang="en-US" sz="2400" b="1" baseline="30000">
                <a:solidFill>
                  <a:srgbClr val="000000"/>
                </a:solidFill>
              </a:rPr>
              <a:t>1.18</a:t>
            </a:r>
            <a:r>
              <a:rPr lang="en-US" sz="2400" b="1">
                <a:solidFill>
                  <a:srgbClr val="000000"/>
                </a:solidFill>
              </a:rPr>
              <a:t>/41.7</a:t>
            </a: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24583" name="Text Box 1031"/>
          <p:cNvSpPr txBox="1">
            <a:spLocks noChangeArrowheads="1"/>
          </p:cNvSpPr>
          <p:nvPr/>
        </p:nvSpPr>
        <p:spPr bwMode="auto">
          <a:xfrm>
            <a:off x="4056078" y="3984640"/>
            <a:ext cx="2242536" cy="462373"/>
          </a:xfrm>
          <a:prstGeom prst="rect">
            <a:avLst/>
          </a:prstGeom>
          <a:solidFill>
            <a:srgbClr val="99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05" tIns="45645" rIns="91305" bIns="45645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000000"/>
                </a:solidFill>
              </a:rPr>
              <a:t>u* =u</a:t>
            </a:r>
            <a:r>
              <a:rPr lang="en-US" sz="2400" b="1" baseline="-25000">
                <a:solidFill>
                  <a:srgbClr val="000000"/>
                </a:solidFill>
              </a:rPr>
              <a:t>10</a:t>
            </a:r>
            <a:r>
              <a:rPr lang="en-US" sz="2400" b="1">
                <a:solidFill>
                  <a:srgbClr val="000000"/>
                </a:solidFill>
              </a:rPr>
              <a:t>/26.5</a:t>
            </a: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24584" name="Text Box 1032"/>
          <p:cNvSpPr txBox="1">
            <a:spLocks noChangeArrowheads="1"/>
          </p:cNvSpPr>
          <p:nvPr/>
        </p:nvSpPr>
        <p:spPr bwMode="auto">
          <a:xfrm>
            <a:off x="3798888" y="5405453"/>
            <a:ext cx="2762631" cy="462373"/>
          </a:xfrm>
          <a:prstGeom prst="rect">
            <a:avLst/>
          </a:prstGeom>
          <a:solidFill>
            <a:srgbClr val="99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05" tIns="45645" rIns="91305" bIns="45645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000000"/>
                </a:solidFill>
              </a:rPr>
              <a:t>u* =u</a:t>
            </a:r>
            <a:r>
              <a:rPr lang="en-US" sz="2400" b="1" baseline="-25000">
                <a:solidFill>
                  <a:srgbClr val="000000"/>
                </a:solidFill>
              </a:rPr>
              <a:t>10 </a:t>
            </a:r>
            <a:r>
              <a:rPr lang="en-US" sz="2400" b="1" baseline="30000">
                <a:solidFill>
                  <a:srgbClr val="000000"/>
                </a:solidFill>
              </a:rPr>
              <a:t>1.30</a:t>
            </a:r>
            <a:r>
              <a:rPr lang="en-US" sz="2400" b="1">
                <a:solidFill>
                  <a:srgbClr val="000000"/>
                </a:solidFill>
              </a:rPr>
              <a:t>/44.2</a:t>
            </a: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24585" name="Text Box 1033"/>
          <p:cNvSpPr txBox="1">
            <a:spLocks noChangeArrowheads="1"/>
          </p:cNvSpPr>
          <p:nvPr/>
        </p:nvSpPr>
        <p:spPr bwMode="auto">
          <a:xfrm>
            <a:off x="685814" y="3984640"/>
            <a:ext cx="2754155" cy="4623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05" tIns="45645" rIns="91305" bIns="45645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</a:rPr>
              <a:t>Antarctic Ice Sheet</a:t>
            </a:r>
          </a:p>
        </p:txBody>
      </p:sp>
      <p:sp>
        <p:nvSpPr>
          <p:cNvPr id="24586" name="Text Box 1034"/>
          <p:cNvSpPr txBox="1">
            <a:spLocks noChangeArrowheads="1"/>
          </p:cNvSpPr>
          <p:nvPr/>
        </p:nvSpPr>
        <p:spPr bwMode="auto">
          <a:xfrm>
            <a:off x="685800" y="4681553"/>
            <a:ext cx="2823758" cy="4623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05" tIns="45645" rIns="91305" bIns="45645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</a:rPr>
              <a:t>Snow-covered Lake</a:t>
            </a:r>
          </a:p>
        </p:txBody>
      </p:sp>
      <p:sp>
        <p:nvSpPr>
          <p:cNvPr id="24587" name="Text Box 1035"/>
          <p:cNvSpPr txBox="1">
            <a:spLocks noChangeArrowheads="1"/>
          </p:cNvSpPr>
          <p:nvPr/>
        </p:nvSpPr>
        <p:spPr bwMode="auto">
          <a:xfrm>
            <a:off x="685815" y="5249879"/>
            <a:ext cx="2097679" cy="8323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05" tIns="45645" rIns="91305" bIns="45645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</a:rPr>
              <a:t>Snow-covered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</a:rPr>
              <a:t>Fallow Field</a:t>
            </a:r>
          </a:p>
        </p:txBody>
      </p:sp>
      <p:sp>
        <p:nvSpPr>
          <p:cNvPr id="24588" name="Text Box 1036"/>
          <p:cNvSpPr txBox="1">
            <a:spLocks noChangeArrowheads="1"/>
          </p:cNvSpPr>
          <p:nvPr/>
        </p:nvSpPr>
        <p:spPr bwMode="auto">
          <a:xfrm>
            <a:off x="6865938" y="3470290"/>
            <a:ext cx="1777018" cy="4623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05" tIns="45645" rIns="91305" bIns="45645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</a:rPr>
              <a:t>u</a:t>
            </a:r>
            <a:r>
              <a:rPr lang="en-US" sz="2400" baseline="-25000">
                <a:solidFill>
                  <a:srgbClr val="000000"/>
                </a:solidFill>
              </a:rPr>
              <a:t>10</a:t>
            </a:r>
            <a:r>
              <a:rPr lang="en-US" sz="2400">
                <a:solidFill>
                  <a:srgbClr val="000000"/>
                </a:solidFill>
              </a:rPr>
              <a:t> = 5 m/s</a:t>
            </a:r>
            <a:endParaRPr lang="en-US" sz="2400">
              <a:solidFill>
                <a:srgbClr val="FF3300"/>
              </a:solidFill>
            </a:endParaRPr>
          </a:p>
        </p:txBody>
      </p:sp>
      <p:sp>
        <p:nvSpPr>
          <p:cNvPr id="24589" name="Text Box 1037"/>
          <p:cNvSpPr txBox="1">
            <a:spLocks noChangeArrowheads="1"/>
          </p:cNvSpPr>
          <p:nvPr/>
        </p:nvSpPr>
        <p:spPr bwMode="auto">
          <a:xfrm>
            <a:off x="7045340" y="3984640"/>
            <a:ext cx="1541049" cy="4623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05" tIns="45645" rIns="91305" bIns="45645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FF3300"/>
                </a:solidFill>
              </a:rPr>
              <a:t>u* = 0.19</a:t>
            </a:r>
          </a:p>
        </p:txBody>
      </p:sp>
      <p:sp>
        <p:nvSpPr>
          <p:cNvPr id="24590" name="Text Box 1038"/>
          <p:cNvSpPr txBox="1">
            <a:spLocks noChangeArrowheads="1"/>
          </p:cNvSpPr>
          <p:nvPr/>
        </p:nvSpPr>
        <p:spPr bwMode="auto">
          <a:xfrm>
            <a:off x="7045340" y="4681553"/>
            <a:ext cx="1541049" cy="4623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05" tIns="45645" rIns="91305" bIns="45645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FF3300"/>
                </a:solidFill>
              </a:rPr>
              <a:t>u* = 0.16</a:t>
            </a:r>
          </a:p>
        </p:txBody>
      </p:sp>
      <p:sp>
        <p:nvSpPr>
          <p:cNvPr id="24591" name="Text Box 1039"/>
          <p:cNvSpPr txBox="1">
            <a:spLocks noChangeArrowheads="1"/>
          </p:cNvSpPr>
          <p:nvPr/>
        </p:nvSpPr>
        <p:spPr bwMode="auto">
          <a:xfrm>
            <a:off x="7045340" y="5405453"/>
            <a:ext cx="1541049" cy="4623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05" tIns="45645" rIns="91305" bIns="45645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FF3300"/>
                </a:solidFill>
              </a:rPr>
              <a:t>u* = 0.18</a:t>
            </a:r>
          </a:p>
        </p:txBody>
      </p:sp>
      <p:sp>
        <p:nvSpPr>
          <p:cNvPr id="24592" name="Line 1040"/>
          <p:cNvSpPr>
            <a:spLocks noChangeShapeType="1"/>
          </p:cNvSpPr>
          <p:nvPr/>
        </p:nvSpPr>
        <p:spPr bwMode="auto">
          <a:xfrm>
            <a:off x="6865953" y="3927475"/>
            <a:ext cx="17589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05" tIns="45645" rIns="91305" bIns="45645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3768725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/>
              <a:t>Blowing Snow</a:t>
            </a:r>
            <a:endParaRPr lang="en-US"/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1" y="1752600"/>
            <a:ext cx="7772400" cy="649288"/>
          </a:xfrm>
        </p:spPr>
        <p:txBody>
          <a:bodyPr/>
          <a:lstStyle/>
          <a:p>
            <a:r>
              <a:rPr lang="en-US" b="1">
                <a:solidFill>
                  <a:srgbClr val="000099"/>
                </a:solidFill>
              </a:rPr>
              <a:t>Threshold Shear Velocity - Snow</a:t>
            </a:r>
          </a:p>
          <a:p>
            <a:pPr lvl="1"/>
            <a:r>
              <a:rPr lang="en-US" sz="2400" b="1"/>
              <a:t>u*</a:t>
            </a:r>
            <a:r>
              <a:rPr lang="en-US" sz="2400" b="1" baseline="-25000"/>
              <a:t>t</a:t>
            </a:r>
            <a:r>
              <a:rPr lang="en-US" sz="2400" b="1"/>
              <a:t> is the friction velocity at which snow transport begins</a:t>
            </a:r>
          </a:p>
          <a:p>
            <a:pPr lvl="2"/>
            <a:r>
              <a:rPr lang="en-US" sz="2000" b="1"/>
              <a:t>depends on snow characteristics</a:t>
            </a:r>
          </a:p>
        </p:txBody>
      </p:sp>
      <p:graphicFrame>
        <p:nvGraphicFramePr>
          <p:cNvPr id="25616" name="Object 16"/>
          <p:cNvGraphicFramePr>
            <a:graphicFrameLocks noChangeAspect="1"/>
          </p:cNvGraphicFramePr>
          <p:nvPr/>
        </p:nvGraphicFramePr>
        <p:xfrm>
          <a:off x="3203575" y="3606815"/>
          <a:ext cx="5080000" cy="2614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7420167" imgH="3819799" progId="Excel.Sheet.8">
                  <p:embed/>
                </p:oleObj>
              </mc:Choice>
              <mc:Fallback>
                <p:oleObj name="Worksheet" r:id="rId2" imgW="7420167" imgH="3819799" progId="Excel.Sheet.8">
                  <p:embed/>
                  <p:pic>
                    <p:nvPicPr>
                      <p:cNvPr id="25616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03575" y="3606815"/>
                        <a:ext cx="5080000" cy="26146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617" name="Text Box 17"/>
          <p:cNvSpPr txBox="1">
            <a:spLocks noChangeArrowheads="1"/>
          </p:cNvSpPr>
          <p:nvPr/>
        </p:nvSpPr>
        <p:spPr bwMode="auto">
          <a:xfrm>
            <a:off x="708025" y="3849703"/>
            <a:ext cx="2451100" cy="91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05" tIns="45645" rIns="91305" bIns="45645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Older, wind-hardened,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dense or wet-snow: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u*</a:t>
            </a:r>
            <a:r>
              <a:rPr lang="en-US" baseline="-25000">
                <a:solidFill>
                  <a:srgbClr val="000000"/>
                </a:solidFill>
              </a:rPr>
              <a:t>t</a:t>
            </a:r>
            <a:r>
              <a:rPr lang="en-US">
                <a:solidFill>
                  <a:srgbClr val="000000"/>
                </a:solidFill>
              </a:rPr>
              <a:t> = 0.25 - 1.0 m/s</a:t>
            </a: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25618" name="Text Box 18"/>
          <p:cNvSpPr txBox="1">
            <a:spLocks noChangeArrowheads="1"/>
          </p:cNvSpPr>
          <p:nvPr/>
        </p:nvSpPr>
        <p:spPr bwMode="auto">
          <a:xfrm>
            <a:off x="708025" y="4894278"/>
            <a:ext cx="2527300" cy="91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05" tIns="45645" rIns="91305" bIns="45645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Fresh, loose, dry snow,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and during snowfall: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u*</a:t>
            </a:r>
            <a:r>
              <a:rPr lang="en-US" baseline="-25000">
                <a:solidFill>
                  <a:srgbClr val="000000"/>
                </a:solidFill>
              </a:rPr>
              <a:t>t</a:t>
            </a:r>
            <a:r>
              <a:rPr lang="en-US">
                <a:solidFill>
                  <a:srgbClr val="000000"/>
                </a:solidFill>
              </a:rPr>
              <a:t> = 0.07 - 0.25 m/s</a:t>
            </a: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25619" name="Line 19"/>
          <p:cNvSpPr>
            <a:spLocks noChangeShapeType="1"/>
          </p:cNvSpPr>
          <p:nvPr/>
        </p:nvSpPr>
        <p:spPr bwMode="auto">
          <a:xfrm>
            <a:off x="3792553" y="5091113"/>
            <a:ext cx="4383087" cy="0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05" tIns="45645" rIns="91305" bIns="45645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25620" name="Line 20"/>
          <p:cNvSpPr>
            <a:spLocks noChangeShapeType="1"/>
          </p:cNvSpPr>
          <p:nvPr/>
        </p:nvSpPr>
        <p:spPr bwMode="auto">
          <a:xfrm>
            <a:off x="3792553" y="5343525"/>
            <a:ext cx="4383087" cy="0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05" tIns="45645" rIns="91305" bIns="45645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6486993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/>
              <a:t>Blowing Snow</a:t>
            </a:r>
            <a:endParaRPr lang="en-US"/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1" y="2014553"/>
            <a:ext cx="7772400" cy="649287"/>
          </a:xfrm>
        </p:spPr>
        <p:txBody>
          <a:bodyPr/>
          <a:lstStyle/>
          <a:p>
            <a:r>
              <a:rPr lang="en-US" b="1">
                <a:solidFill>
                  <a:srgbClr val="000099"/>
                </a:solidFill>
              </a:rPr>
              <a:t>Three Types of Transport</a:t>
            </a:r>
            <a:endParaRPr lang="en-US" sz="2800" b="1"/>
          </a:p>
        </p:txBody>
      </p:sp>
      <p:sp>
        <p:nvSpPr>
          <p:cNvPr id="26634" name="Text Box 10"/>
          <p:cNvSpPr txBox="1">
            <a:spLocks noChangeArrowheads="1"/>
          </p:cNvSpPr>
          <p:nvPr/>
        </p:nvSpPr>
        <p:spPr bwMode="auto">
          <a:xfrm>
            <a:off x="1144588" y="3595703"/>
            <a:ext cx="92551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05" tIns="45645" rIns="91305" bIns="45645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>
                <a:solidFill>
                  <a:srgbClr val="009999"/>
                </a:solidFill>
              </a:rPr>
              <a:t>Creep</a:t>
            </a:r>
            <a:endParaRPr lang="en-US" sz="2400">
              <a:solidFill>
                <a:srgbClr val="009999"/>
              </a:solidFill>
            </a:endParaRPr>
          </a:p>
        </p:txBody>
      </p:sp>
      <p:sp>
        <p:nvSpPr>
          <p:cNvPr id="26635" name="Text Box 11"/>
          <p:cNvSpPr txBox="1">
            <a:spLocks noChangeArrowheads="1"/>
          </p:cNvSpPr>
          <p:nvPr/>
        </p:nvSpPr>
        <p:spPr bwMode="auto">
          <a:xfrm>
            <a:off x="1190625" y="2955940"/>
            <a:ext cx="8318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05" tIns="45645" rIns="91305" bIns="45645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>
                <a:solidFill>
                  <a:srgbClr val="000000"/>
                </a:solidFill>
              </a:rPr>
              <a:t>TYPE</a:t>
            </a: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26636" name="Text Box 12"/>
          <p:cNvSpPr txBox="1">
            <a:spLocks noChangeArrowheads="1"/>
          </p:cNvSpPr>
          <p:nvPr/>
        </p:nvSpPr>
        <p:spPr bwMode="auto">
          <a:xfrm>
            <a:off x="2890853" y="2955926"/>
            <a:ext cx="1287423" cy="400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05" tIns="45645" rIns="91305" bIns="45645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>
                <a:solidFill>
                  <a:srgbClr val="000000"/>
                </a:solidFill>
              </a:rPr>
              <a:t>MOTION</a:t>
            </a: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26637" name="Text Box 13"/>
          <p:cNvSpPr txBox="1">
            <a:spLocks noChangeArrowheads="1"/>
          </p:cNvSpPr>
          <p:nvPr/>
        </p:nvSpPr>
        <p:spPr bwMode="auto">
          <a:xfrm>
            <a:off x="4789503" y="2955926"/>
            <a:ext cx="1205555" cy="400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05" tIns="45645" rIns="91305" bIns="45645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>
                <a:solidFill>
                  <a:srgbClr val="000000"/>
                </a:solidFill>
              </a:rPr>
              <a:t>HEIGHT</a:t>
            </a: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26638" name="Text Box 14"/>
          <p:cNvSpPr txBox="1">
            <a:spLocks noChangeArrowheads="1"/>
          </p:cNvSpPr>
          <p:nvPr/>
        </p:nvSpPr>
        <p:spPr bwMode="auto">
          <a:xfrm>
            <a:off x="6456363" y="2955926"/>
            <a:ext cx="1802702" cy="400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05" tIns="45645" rIns="91305" bIns="45645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>
                <a:solidFill>
                  <a:srgbClr val="000000"/>
                </a:solidFill>
              </a:rPr>
              <a:t>WINDSPEED</a:t>
            </a: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26639" name="Text Box 15"/>
          <p:cNvSpPr txBox="1">
            <a:spLocks noChangeArrowheads="1"/>
          </p:cNvSpPr>
          <p:nvPr/>
        </p:nvSpPr>
        <p:spPr bwMode="auto">
          <a:xfrm>
            <a:off x="941403" y="4295775"/>
            <a:ext cx="1343605" cy="400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05" tIns="45645" rIns="91305" bIns="45645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>
                <a:solidFill>
                  <a:srgbClr val="9900CC"/>
                </a:solidFill>
              </a:rPr>
              <a:t>Saltation</a:t>
            </a:r>
            <a:endParaRPr lang="en-US" sz="2400">
              <a:solidFill>
                <a:srgbClr val="9900CC"/>
              </a:solidFill>
            </a:endParaRPr>
          </a:p>
        </p:txBody>
      </p:sp>
      <p:sp>
        <p:nvSpPr>
          <p:cNvPr id="26640" name="Text Box 16"/>
          <p:cNvSpPr txBox="1">
            <a:spLocks noChangeArrowheads="1"/>
          </p:cNvSpPr>
          <p:nvPr/>
        </p:nvSpPr>
        <p:spPr bwMode="auto">
          <a:xfrm>
            <a:off x="885009" y="5072064"/>
            <a:ext cx="1441525" cy="7090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05" tIns="45645" rIns="91305" bIns="45645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>
                <a:solidFill>
                  <a:srgbClr val="3333FF"/>
                </a:solidFill>
              </a:rPr>
              <a:t>Turbulent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>
                <a:solidFill>
                  <a:srgbClr val="3333FF"/>
                </a:solidFill>
              </a:rPr>
              <a:t>Diffusion</a:t>
            </a:r>
            <a:endParaRPr lang="en-US" sz="2400">
              <a:solidFill>
                <a:srgbClr val="3333FF"/>
              </a:solidFill>
            </a:endParaRPr>
          </a:p>
        </p:txBody>
      </p:sp>
      <p:sp>
        <p:nvSpPr>
          <p:cNvPr id="26641" name="Text Box 17"/>
          <p:cNvSpPr txBox="1">
            <a:spLocks noChangeArrowheads="1"/>
          </p:cNvSpPr>
          <p:nvPr/>
        </p:nvSpPr>
        <p:spPr bwMode="auto">
          <a:xfrm>
            <a:off x="3189288" y="3595703"/>
            <a:ext cx="67786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05" tIns="45645" rIns="91305" bIns="45645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>
                <a:solidFill>
                  <a:srgbClr val="009999"/>
                </a:solidFill>
              </a:rPr>
              <a:t>Roll</a:t>
            </a:r>
            <a:endParaRPr lang="en-US" sz="2400">
              <a:solidFill>
                <a:srgbClr val="009999"/>
              </a:solidFill>
            </a:endParaRPr>
          </a:p>
        </p:txBody>
      </p:sp>
      <p:sp>
        <p:nvSpPr>
          <p:cNvPr id="26642" name="Text Box 18"/>
          <p:cNvSpPr txBox="1">
            <a:spLocks noChangeArrowheads="1"/>
          </p:cNvSpPr>
          <p:nvPr/>
        </p:nvSpPr>
        <p:spPr bwMode="auto">
          <a:xfrm>
            <a:off x="2965450" y="4295775"/>
            <a:ext cx="11239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05" tIns="45645" rIns="91305" bIns="45645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>
                <a:solidFill>
                  <a:srgbClr val="9900CC"/>
                </a:solidFill>
              </a:rPr>
              <a:t>Bounce</a:t>
            </a:r>
            <a:endParaRPr lang="en-US" sz="2400">
              <a:solidFill>
                <a:srgbClr val="9900CC"/>
              </a:solidFill>
            </a:endParaRPr>
          </a:p>
        </p:txBody>
      </p:sp>
      <p:sp>
        <p:nvSpPr>
          <p:cNvPr id="26643" name="Text Box 19"/>
          <p:cNvSpPr txBox="1">
            <a:spLocks noChangeArrowheads="1"/>
          </p:cNvSpPr>
          <p:nvPr/>
        </p:nvSpPr>
        <p:spPr bwMode="auto">
          <a:xfrm>
            <a:off x="2738439" y="5072064"/>
            <a:ext cx="1597232" cy="400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05" tIns="45645" rIns="91305" bIns="45645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>
                <a:solidFill>
                  <a:srgbClr val="3333FF"/>
                </a:solidFill>
              </a:rPr>
              <a:t>Suspended</a:t>
            </a:r>
            <a:endParaRPr lang="en-US" sz="2400">
              <a:solidFill>
                <a:srgbClr val="3333FF"/>
              </a:solidFill>
            </a:endParaRPr>
          </a:p>
        </p:txBody>
      </p:sp>
      <p:sp>
        <p:nvSpPr>
          <p:cNvPr id="26644" name="Text Box 20"/>
          <p:cNvSpPr txBox="1">
            <a:spLocks noChangeArrowheads="1"/>
          </p:cNvSpPr>
          <p:nvPr/>
        </p:nvSpPr>
        <p:spPr bwMode="auto">
          <a:xfrm>
            <a:off x="4846638" y="3595703"/>
            <a:ext cx="10795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05" tIns="45645" rIns="91305" bIns="45645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>
                <a:solidFill>
                  <a:srgbClr val="009999"/>
                </a:solidFill>
              </a:rPr>
              <a:t>&lt; 1 cm</a:t>
            </a:r>
            <a:endParaRPr lang="en-US" sz="2400">
              <a:solidFill>
                <a:srgbClr val="009999"/>
              </a:solidFill>
            </a:endParaRPr>
          </a:p>
        </p:txBody>
      </p:sp>
      <p:sp>
        <p:nvSpPr>
          <p:cNvPr id="26645" name="Text Box 21"/>
          <p:cNvSpPr txBox="1">
            <a:spLocks noChangeArrowheads="1"/>
          </p:cNvSpPr>
          <p:nvPr/>
        </p:nvSpPr>
        <p:spPr bwMode="auto">
          <a:xfrm>
            <a:off x="4471988" y="4295775"/>
            <a:ext cx="1849254" cy="400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05" tIns="45645" rIns="91305" bIns="45645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>
                <a:solidFill>
                  <a:srgbClr val="9900CC"/>
                </a:solidFill>
              </a:rPr>
              <a:t>1 cm - 10 cm</a:t>
            </a:r>
            <a:endParaRPr lang="en-US" sz="2400">
              <a:solidFill>
                <a:srgbClr val="9900CC"/>
              </a:solidFill>
            </a:endParaRPr>
          </a:p>
        </p:txBody>
      </p:sp>
      <p:sp>
        <p:nvSpPr>
          <p:cNvPr id="26646" name="Text Box 22"/>
          <p:cNvSpPr txBox="1">
            <a:spLocks noChangeArrowheads="1"/>
          </p:cNvSpPr>
          <p:nvPr/>
        </p:nvSpPr>
        <p:spPr bwMode="auto">
          <a:xfrm>
            <a:off x="4524376" y="5072064"/>
            <a:ext cx="1743308" cy="400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05" tIns="45645" rIns="91305" bIns="45645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>
                <a:solidFill>
                  <a:srgbClr val="3333FF"/>
                </a:solidFill>
              </a:rPr>
              <a:t>1 m - 100 m</a:t>
            </a:r>
            <a:endParaRPr lang="en-US" sz="2400">
              <a:solidFill>
                <a:srgbClr val="3333FF"/>
              </a:solidFill>
            </a:endParaRPr>
          </a:p>
        </p:txBody>
      </p:sp>
      <p:sp>
        <p:nvSpPr>
          <p:cNvPr id="26647" name="Text Box 23"/>
          <p:cNvSpPr txBox="1">
            <a:spLocks noChangeArrowheads="1"/>
          </p:cNvSpPr>
          <p:nvPr/>
        </p:nvSpPr>
        <p:spPr bwMode="auto">
          <a:xfrm>
            <a:off x="6634164" y="3595689"/>
            <a:ext cx="1444736" cy="400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05" tIns="45645" rIns="91305" bIns="45645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>
                <a:solidFill>
                  <a:srgbClr val="009999"/>
                </a:solidFill>
              </a:rPr>
              <a:t>&lt;&lt; 5 m/s</a:t>
            </a:r>
            <a:endParaRPr lang="en-US" sz="2400">
              <a:solidFill>
                <a:srgbClr val="009999"/>
              </a:solidFill>
            </a:endParaRPr>
          </a:p>
        </p:txBody>
      </p:sp>
      <p:sp>
        <p:nvSpPr>
          <p:cNvPr id="26648" name="Text Box 24"/>
          <p:cNvSpPr txBox="1">
            <a:spLocks noChangeArrowheads="1"/>
          </p:cNvSpPr>
          <p:nvPr/>
        </p:nvSpPr>
        <p:spPr bwMode="auto">
          <a:xfrm>
            <a:off x="6588140" y="4295775"/>
            <a:ext cx="1537839" cy="400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05" tIns="45645" rIns="91305" bIns="45645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>
                <a:solidFill>
                  <a:srgbClr val="9900CC"/>
                </a:solidFill>
              </a:rPr>
              <a:t>5 - 10 m/s</a:t>
            </a:r>
            <a:endParaRPr lang="en-US" sz="2400">
              <a:solidFill>
                <a:srgbClr val="9900CC"/>
              </a:solidFill>
            </a:endParaRPr>
          </a:p>
        </p:txBody>
      </p:sp>
      <p:sp>
        <p:nvSpPr>
          <p:cNvPr id="26649" name="Text Box 25"/>
          <p:cNvSpPr txBox="1">
            <a:spLocks noChangeArrowheads="1"/>
          </p:cNvSpPr>
          <p:nvPr/>
        </p:nvSpPr>
        <p:spPr bwMode="auto">
          <a:xfrm>
            <a:off x="6656402" y="5072064"/>
            <a:ext cx="1398183" cy="400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05" tIns="45645" rIns="91305" bIns="45645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>
                <a:solidFill>
                  <a:srgbClr val="3333FF"/>
                </a:solidFill>
              </a:rPr>
              <a:t>&gt; 10 m/s</a:t>
            </a:r>
            <a:endParaRPr lang="en-US" sz="2400">
              <a:solidFill>
                <a:srgbClr val="3333FF"/>
              </a:solidFill>
            </a:endParaRPr>
          </a:p>
        </p:txBody>
      </p:sp>
      <p:sp>
        <p:nvSpPr>
          <p:cNvPr id="26650" name="Line 26"/>
          <p:cNvSpPr>
            <a:spLocks noChangeShapeType="1"/>
          </p:cNvSpPr>
          <p:nvPr/>
        </p:nvSpPr>
        <p:spPr bwMode="auto">
          <a:xfrm>
            <a:off x="685800" y="3352800"/>
            <a:ext cx="765175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05" tIns="45645" rIns="91305" bIns="45645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461952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/>
              <a:t>Blowing Snow</a:t>
            </a:r>
            <a:endParaRPr lang="en-US"/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750" y="2014553"/>
            <a:ext cx="8243888" cy="649287"/>
          </a:xfrm>
        </p:spPr>
        <p:txBody>
          <a:bodyPr/>
          <a:lstStyle/>
          <a:p>
            <a:r>
              <a:rPr lang="en-US" b="1">
                <a:solidFill>
                  <a:srgbClr val="000099"/>
                </a:solidFill>
              </a:rPr>
              <a:t>Transport Rates</a:t>
            </a:r>
          </a:p>
          <a:p>
            <a:pPr lvl="1"/>
            <a:r>
              <a:rPr lang="en-US" sz="2400" b="1"/>
              <a:t>Approximately proportional to </a:t>
            </a:r>
            <a:r>
              <a:rPr lang="en-US" sz="2400" b="1">
                <a:solidFill>
                  <a:srgbClr val="FF0000"/>
                </a:solidFill>
              </a:rPr>
              <a:t>u</a:t>
            </a:r>
            <a:r>
              <a:rPr lang="en-US" sz="2400" b="1" baseline="-25000">
                <a:solidFill>
                  <a:srgbClr val="FF0000"/>
                </a:solidFill>
              </a:rPr>
              <a:t>10</a:t>
            </a:r>
            <a:r>
              <a:rPr lang="en-US" sz="2400" b="1" baseline="30000">
                <a:solidFill>
                  <a:srgbClr val="FF0000"/>
                </a:solidFill>
              </a:rPr>
              <a:t>3</a:t>
            </a:r>
            <a:endParaRPr lang="en-US" sz="2400" b="1" baseline="30000"/>
          </a:p>
          <a:p>
            <a:pPr lvl="2"/>
            <a:r>
              <a:rPr lang="en-US" sz="2000" b="1">
                <a:solidFill>
                  <a:srgbClr val="000066"/>
                </a:solidFill>
              </a:rPr>
              <a:t>Double the wind speed, ~8 times the transport rate</a:t>
            </a:r>
          </a:p>
          <a:p>
            <a:pPr lvl="2"/>
            <a:r>
              <a:rPr lang="en-US" sz="2000" b="1">
                <a:solidFill>
                  <a:srgbClr val="000066"/>
                </a:solidFill>
              </a:rPr>
              <a:t>4 times the wind speed, ~64 times the transport rate</a:t>
            </a:r>
            <a:endParaRPr lang="en-US" sz="2000" b="1"/>
          </a:p>
          <a:p>
            <a:pPr lvl="1"/>
            <a:r>
              <a:rPr lang="en-US" sz="2400" b="1"/>
              <a:t>Depends on snow surface conditions, availability of erodible snow, wind characteristics.</a:t>
            </a:r>
          </a:p>
        </p:txBody>
      </p:sp>
    </p:spTree>
    <p:extLst>
      <p:ext uri="{BB962C8B-B14F-4D97-AF65-F5344CB8AC3E}">
        <p14:creationId xmlns:p14="http://schemas.microsoft.com/office/powerpoint/2010/main" val="3465289851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/>
              <a:t>Blowing Snow</a:t>
            </a:r>
            <a:endParaRPr lang="en-US"/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1715" y="2014553"/>
            <a:ext cx="7332663" cy="649287"/>
          </a:xfrm>
        </p:spPr>
        <p:txBody>
          <a:bodyPr/>
          <a:lstStyle/>
          <a:p>
            <a:r>
              <a:rPr lang="en-US" b="1">
                <a:solidFill>
                  <a:srgbClr val="000066"/>
                </a:solidFill>
              </a:rPr>
              <a:t>Sublimation Losses</a:t>
            </a:r>
          </a:p>
          <a:p>
            <a:pPr lvl="1"/>
            <a:r>
              <a:rPr lang="en-US" sz="2400" b="1"/>
              <a:t>Snow particles are more exposed to atmosphere during wind transport</a:t>
            </a:r>
          </a:p>
          <a:p>
            <a:pPr lvl="1"/>
            <a:r>
              <a:rPr lang="en-US" sz="2400" b="1"/>
              <a:t>Sublimation losses can be very high as a result</a:t>
            </a:r>
          </a:p>
          <a:p>
            <a:pPr lvl="2"/>
            <a:r>
              <a:rPr lang="en-US" sz="2000" b="1"/>
              <a:t>depends on transport rate, transport distance, temperature, humidity, wind speed, and solar radiation</a:t>
            </a:r>
          </a:p>
        </p:txBody>
      </p:sp>
    </p:spTree>
    <p:extLst>
      <p:ext uri="{BB962C8B-B14F-4D97-AF65-F5344CB8AC3E}">
        <p14:creationId xmlns:p14="http://schemas.microsoft.com/office/powerpoint/2010/main" val="3698137902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/>
              <a:t>Blowing Snow</a:t>
            </a:r>
            <a:endParaRPr lang="en-US"/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1715" y="2014553"/>
            <a:ext cx="7332663" cy="649287"/>
          </a:xfrm>
        </p:spPr>
        <p:txBody>
          <a:bodyPr/>
          <a:lstStyle/>
          <a:p>
            <a:r>
              <a:rPr lang="en-US" b="1">
                <a:solidFill>
                  <a:srgbClr val="000099"/>
                </a:solidFill>
              </a:rPr>
              <a:t>Sublimation Losses</a:t>
            </a:r>
          </a:p>
          <a:p>
            <a:pPr lvl="1"/>
            <a:endParaRPr lang="en-US" sz="2400" b="1"/>
          </a:p>
        </p:txBody>
      </p:sp>
      <p:graphicFrame>
        <p:nvGraphicFramePr>
          <p:cNvPr id="29700" name="Object 4"/>
          <p:cNvGraphicFramePr>
            <a:graphicFrameLocks noChangeAspect="1"/>
          </p:cNvGraphicFramePr>
          <p:nvPr/>
        </p:nvGraphicFramePr>
        <p:xfrm>
          <a:off x="1114425" y="2857515"/>
          <a:ext cx="4884738" cy="3567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2" imgW="4884480" imgH="3566880" progId="MS_ClipArt_Gallery.2">
                  <p:embed/>
                </p:oleObj>
              </mc:Choice>
              <mc:Fallback>
                <p:oleObj name="Clip" r:id="rId2" imgW="4884480" imgH="3566880" progId="MS_ClipArt_Gallery.2">
                  <p:embed/>
                  <p:pic>
                    <p:nvPicPr>
                      <p:cNvPr id="2970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14425" y="2857515"/>
                        <a:ext cx="4884738" cy="35671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702" name="Text Box 6"/>
          <p:cNvSpPr txBox="1">
            <a:spLocks noChangeArrowheads="1"/>
          </p:cNvSpPr>
          <p:nvPr/>
        </p:nvSpPr>
        <p:spPr bwMode="auto">
          <a:xfrm>
            <a:off x="2740040" y="5370527"/>
            <a:ext cx="412571" cy="30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05" tIns="45645" rIns="91305" bIns="45645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>
                <a:solidFill>
                  <a:srgbClr val="FFFFFF"/>
                </a:solidFill>
              </a:rPr>
              <a:t>30</a:t>
            </a:r>
            <a:endParaRPr lang="en-US" sz="1400" b="1">
              <a:solidFill>
                <a:srgbClr val="000000"/>
              </a:solidFill>
            </a:endParaRPr>
          </a:p>
        </p:txBody>
      </p:sp>
      <p:sp>
        <p:nvSpPr>
          <p:cNvPr id="29703" name="Text Box 7"/>
          <p:cNvSpPr txBox="1">
            <a:spLocks noChangeArrowheads="1"/>
          </p:cNvSpPr>
          <p:nvPr/>
        </p:nvSpPr>
        <p:spPr bwMode="auto">
          <a:xfrm>
            <a:off x="2994025" y="5797565"/>
            <a:ext cx="412571" cy="30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05" tIns="45645" rIns="91305" bIns="45645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>
                <a:solidFill>
                  <a:srgbClr val="000000"/>
                </a:solidFill>
              </a:rPr>
              <a:t>25</a:t>
            </a:r>
          </a:p>
        </p:txBody>
      </p:sp>
      <p:sp>
        <p:nvSpPr>
          <p:cNvPr id="29704" name="Text Box 8"/>
          <p:cNvSpPr txBox="1">
            <a:spLocks noChangeArrowheads="1"/>
          </p:cNvSpPr>
          <p:nvPr/>
        </p:nvSpPr>
        <p:spPr bwMode="auto">
          <a:xfrm>
            <a:off x="2859103" y="4970477"/>
            <a:ext cx="412571" cy="30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05" tIns="45645" rIns="91305" bIns="45645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>
                <a:solidFill>
                  <a:srgbClr val="FFFFFF"/>
                </a:solidFill>
              </a:rPr>
              <a:t>25</a:t>
            </a:r>
            <a:endParaRPr lang="en-US" sz="1400" b="1">
              <a:solidFill>
                <a:srgbClr val="000000"/>
              </a:solidFill>
            </a:endParaRPr>
          </a:p>
        </p:txBody>
      </p:sp>
      <p:sp>
        <p:nvSpPr>
          <p:cNvPr id="29705" name="Text Box 9"/>
          <p:cNvSpPr txBox="1">
            <a:spLocks noChangeArrowheads="1"/>
          </p:cNvSpPr>
          <p:nvPr/>
        </p:nvSpPr>
        <p:spPr bwMode="auto">
          <a:xfrm>
            <a:off x="2449513" y="4970477"/>
            <a:ext cx="412571" cy="30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05" tIns="45645" rIns="91305" bIns="45645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>
                <a:solidFill>
                  <a:srgbClr val="FFFFFF"/>
                </a:solidFill>
              </a:rPr>
              <a:t>22</a:t>
            </a:r>
            <a:endParaRPr lang="en-US" sz="1400" b="1">
              <a:solidFill>
                <a:srgbClr val="000000"/>
              </a:solidFill>
            </a:endParaRPr>
          </a:p>
        </p:txBody>
      </p:sp>
      <p:sp>
        <p:nvSpPr>
          <p:cNvPr id="29706" name="Text Box 10"/>
          <p:cNvSpPr txBox="1">
            <a:spLocks noChangeArrowheads="1"/>
          </p:cNvSpPr>
          <p:nvPr/>
        </p:nvSpPr>
        <p:spPr bwMode="auto">
          <a:xfrm>
            <a:off x="2228865" y="5205413"/>
            <a:ext cx="412571" cy="30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05" tIns="45645" rIns="91305" bIns="45645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>
                <a:solidFill>
                  <a:srgbClr val="FFFFFF"/>
                </a:solidFill>
              </a:rPr>
              <a:t>16</a:t>
            </a:r>
            <a:endParaRPr lang="en-US" sz="1400" b="1">
              <a:solidFill>
                <a:srgbClr val="000000"/>
              </a:solidFill>
            </a:endParaRPr>
          </a:p>
        </p:txBody>
      </p:sp>
      <p:sp>
        <p:nvSpPr>
          <p:cNvPr id="29707" name="Text Box 11"/>
          <p:cNvSpPr txBox="1">
            <a:spLocks noChangeArrowheads="1"/>
          </p:cNvSpPr>
          <p:nvPr/>
        </p:nvSpPr>
        <p:spPr bwMode="auto">
          <a:xfrm>
            <a:off x="3017838" y="5492750"/>
            <a:ext cx="412571" cy="30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05" tIns="45645" rIns="91305" bIns="45645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>
                <a:solidFill>
                  <a:srgbClr val="FFFFFF"/>
                </a:solidFill>
              </a:rPr>
              <a:t>22</a:t>
            </a:r>
            <a:endParaRPr lang="en-US" sz="1400" b="1">
              <a:solidFill>
                <a:srgbClr val="000000"/>
              </a:solidFill>
            </a:endParaRPr>
          </a:p>
        </p:txBody>
      </p:sp>
      <p:sp>
        <p:nvSpPr>
          <p:cNvPr id="29708" name="Text Box 12"/>
          <p:cNvSpPr txBox="1">
            <a:spLocks noChangeArrowheads="1"/>
          </p:cNvSpPr>
          <p:nvPr/>
        </p:nvSpPr>
        <p:spPr bwMode="auto">
          <a:xfrm>
            <a:off x="3268678" y="5370527"/>
            <a:ext cx="412571" cy="30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05" tIns="45645" rIns="91305" bIns="45645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>
                <a:solidFill>
                  <a:srgbClr val="FFFFFF"/>
                </a:solidFill>
              </a:rPr>
              <a:t>50</a:t>
            </a:r>
            <a:endParaRPr lang="en-US" sz="1400" b="1">
              <a:solidFill>
                <a:srgbClr val="000000"/>
              </a:solidFill>
            </a:endParaRPr>
          </a:p>
        </p:txBody>
      </p:sp>
      <p:sp>
        <p:nvSpPr>
          <p:cNvPr id="29709" name="Text Box 13"/>
          <p:cNvSpPr txBox="1">
            <a:spLocks noChangeArrowheads="1"/>
          </p:cNvSpPr>
          <p:nvPr/>
        </p:nvSpPr>
        <p:spPr bwMode="auto">
          <a:xfrm>
            <a:off x="1882790" y="5426089"/>
            <a:ext cx="412571" cy="30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05" tIns="45645" rIns="91305" bIns="45645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>
                <a:solidFill>
                  <a:srgbClr val="FFFFFF"/>
                </a:solidFill>
              </a:rPr>
              <a:t>20</a:t>
            </a:r>
            <a:endParaRPr lang="en-US" sz="1400" b="1">
              <a:solidFill>
                <a:srgbClr val="000000"/>
              </a:solidFill>
            </a:endParaRPr>
          </a:p>
        </p:txBody>
      </p:sp>
      <p:sp>
        <p:nvSpPr>
          <p:cNvPr id="29710" name="Text Box 14"/>
          <p:cNvSpPr txBox="1">
            <a:spLocks noChangeArrowheads="1"/>
          </p:cNvSpPr>
          <p:nvPr/>
        </p:nvSpPr>
        <p:spPr bwMode="auto">
          <a:xfrm>
            <a:off x="3875988" y="2857514"/>
            <a:ext cx="4867091" cy="1418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05" tIns="45645" rIns="91305" bIns="45645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660066"/>
                </a:solidFill>
              </a:rPr>
              <a:t>Mean Annual Blowing Snow Sublimation</a:t>
            </a:r>
            <a:endParaRPr lang="en-US" b="1">
              <a:solidFill>
                <a:srgbClr val="9900CC"/>
              </a:solidFill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9900CC"/>
                </a:solidFill>
              </a:rPr>
              <a:t>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9900CC"/>
                </a:solidFill>
              </a:rPr>
              <a:t>CANADA, 1970-1976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9900CC"/>
                </a:solidFill>
              </a:rPr>
              <a:t>Loss in mm SWE over 1 km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>
              <a:solidFill>
                <a:srgbClr val="000000"/>
              </a:solidFill>
            </a:endParaRPr>
          </a:p>
        </p:txBody>
      </p:sp>
      <p:sp>
        <p:nvSpPr>
          <p:cNvPr id="29711" name="Line 15"/>
          <p:cNvSpPr>
            <a:spLocks noChangeShapeType="1"/>
          </p:cNvSpPr>
          <p:nvPr/>
        </p:nvSpPr>
        <p:spPr bwMode="auto">
          <a:xfrm>
            <a:off x="4021153" y="3263900"/>
            <a:ext cx="4592637" cy="0"/>
          </a:xfrm>
          <a:prstGeom prst="line">
            <a:avLst/>
          </a:prstGeom>
          <a:noFill/>
          <a:ln w="38100">
            <a:solidFill>
              <a:srgbClr val="66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05" tIns="45645" rIns="91305" bIns="45645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9025218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7" name="Rectangle 7"/>
          <p:cNvSpPr>
            <a:spLocks noChangeArrowheads="1"/>
          </p:cNvSpPr>
          <p:nvPr/>
        </p:nvSpPr>
        <p:spPr bwMode="auto">
          <a:xfrm>
            <a:off x="4560888" y="4575175"/>
            <a:ext cx="1657350" cy="1600200"/>
          </a:xfrm>
          <a:prstGeom prst="rect">
            <a:avLst/>
          </a:prstGeom>
          <a:solidFill>
            <a:schemeClr val="accent1"/>
          </a:solidFill>
          <a:ln w="762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05" tIns="45645" rIns="91305" bIns="45645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30726" name="Rectangle 6"/>
          <p:cNvSpPr>
            <a:spLocks noChangeArrowheads="1"/>
          </p:cNvSpPr>
          <p:nvPr/>
        </p:nvSpPr>
        <p:spPr bwMode="auto">
          <a:xfrm>
            <a:off x="2693988" y="4575175"/>
            <a:ext cx="1581150" cy="1600200"/>
          </a:xfrm>
          <a:prstGeom prst="rect">
            <a:avLst/>
          </a:prstGeom>
          <a:solidFill>
            <a:schemeClr val="accent1"/>
          </a:solidFill>
          <a:ln w="762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05" tIns="45645" rIns="91305" bIns="45645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/>
              <a:t>Blowing Snow</a:t>
            </a:r>
            <a:endParaRPr lang="en-US"/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Effect on Snow Characteristics</a:t>
            </a:r>
          </a:p>
          <a:p>
            <a:pPr lvl="1"/>
            <a:r>
              <a:rPr lang="en-US">
                <a:solidFill>
                  <a:srgbClr val="000099"/>
                </a:solidFill>
              </a:rPr>
              <a:t>Mechanical fragmentation and sublimation losses result in small, rounded particles</a:t>
            </a:r>
          </a:p>
          <a:p>
            <a:pPr lvl="1"/>
            <a:r>
              <a:rPr lang="en-US">
                <a:solidFill>
                  <a:srgbClr val="000099"/>
                </a:solidFill>
              </a:rPr>
              <a:t>Windblown snow deposits are inherently more dense</a:t>
            </a:r>
          </a:p>
        </p:txBody>
      </p:sp>
      <p:pic>
        <p:nvPicPr>
          <p:cNvPr id="30724" name="Picture 4" descr="C:\MyFiles\GRAPHICS\COMET Hydromet 1999-1\crystal_nodrif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3988" y="4575175"/>
            <a:ext cx="158115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5" name="Picture 5" descr="C:\MyFiles\GRAPHICS\COMET Hydromet 1999-1\particle_drif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0888" y="4575175"/>
            <a:ext cx="165735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29" name="Text Box 9"/>
          <p:cNvSpPr txBox="1">
            <a:spLocks noChangeArrowheads="1"/>
          </p:cNvSpPr>
          <p:nvPr/>
        </p:nvSpPr>
        <p:spPr bwMode="auto">
          <a:xfrm>
            <a:off x="738215" y="4784740"/>
            <a:ext cx="1800198" cy="1202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05" tIns="45645" rIns="91305" bIns="45645">
            <a:spAutoFit/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Snow crystal</a:t>
            </a:r>
          </a:p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collected during</a:t>
            </a:r>
          </a:p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snowfall under</a:t>
            </a:r>
          </a:p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calm winds</a:t>
            </a:r>
          </a:p>
        </p:txBody>
      </p:sp>
      <p:sp>
        <p:nvSpPr>
          <p:cNvPr id="30730" name="Text Box 10"/>
          <p:cNvSpPr txBox="1">
            <a:spLocks noChangeArrowheads="1"/>
          </p:cNvSpPr>
          <p:nvPr/>
        </p:nvSpPr>
        <p:spPr bwMode="auto">
          <a:xfrm>
            <a:off x="6365876" y="4784724"/>
            <a:ext cx="1967142" cy="9248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05" tIns="45645" rIns="91305" bIns="45645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Windblown snow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particle collected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during transport</a:t>
            </a:r>
          </a:p>
        </p:txBody>
      </p:sp>
      <p:sp>
        <p:nvSpPr>
          <p:cNvPr id="30731" name="Text Box 11"/>
          <p:cNvSpPr txBox="1">
            <a:spLocks noChangeArrowheads="1"/>
          </p:cNvSpPr>
          <p:nvPr/>
        </p:nvSpPr>
        <p:spPr bwMode="auto">
          <a:xfrm>
            <a:off x="2733690" y="6200790"/>
            <a:ext cx="7016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05" tIns="45645" rIns="91305" bIns="45645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>
                <a:solidFill>
                  <a:srgbClr val="000000"/>
                </a:solidFill>
              </a:rPr>
              <a:t>2 mm</a:t>
            </a:r>
          </a:p>
        </p:txBody>
      </p:sp>
      <p:sp>
        <p:nvSpPr>
          <p:cNvPr id="30732" name="Line 12"/>
          <p:cNvSpPr>
            <a:spLocks noChangeShapeType="1"/>
          </p:cNvSpPr>
          <p:nvPr/>
        </p:nvSpPr>
        <p:spPr bwMode="auto">
          <a:xfrm>
            <a:off x="2693988" y="6248415"/>
            <a:ext cx="0" cy="233363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05" tIns="45645" rIns="91305" bIns="45645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30733" name="Line 13"/>
          <p:cNvSpPr>
            <a:spLocks noChangeShapeType="1"/>
          </p:cNvSpPr>
          <p:nvPr/>
        </p:nvSpPr>
        <p:spPr bwMode="auto">
          <a:xfrm>
            <a:off x="3475038" y="6248415"/>
            <a:ext cx="0" cy="233363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05" tIns="45645" rIns="91305" bIns="45645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9714371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/>
              <a:t>Blowing Snow</a:t>
            </a:r>
            <a:endParaRPr lang="en-US"/>
          </a:p>
        </p:txBody>
      </p:sp>
      <p:pic>
        <p:nvPicPr>
          <p:cNvPr id="49166" name="Picture 14" descr="C:\Presentations\COMET Hydromet 1999-1\bs_2202v_anot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3053" y="1604978"/>
            <a:ext cx="6208712" cy="4656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5665502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14" y="-231171"/>
            <a:ext cx="184693" cy="4623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305" tIns="45645" rIns="91305" bIns="45645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20486" name="Rectangle 6"/>
          <p:cNvSpPr>
            <a:spLocks noChangeArrowheads="1"/>
          </p:cNvSpPr>
          <p:nvPr/>
        </p:nvSpPr>
        <p:spPr bwMode="auto">
          <a:xfrm>
            <a:off x="14" y="-231171"/>
            <a:ext cx="184693" cy="4623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305" tIns="45645" rIns="91305" bIns="45645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50" y="785828"/>
            <a:ext cx="7048500" cy="5286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370537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http://www.thenakedscientists.com/HTML/uploads/tx_naksciimages/FIG5_make_snowflake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371600"/>
            <a:ext cx="8077200" cy="537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3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219200"/>
          </a:xfrm>
          <a:solidFill>
            <a:srgbClr val="FFFF00"/>
          </a:solidFill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sz="4000"/>
              <a:t>Typical Explanation of Crystal Formation</a:t>
            </a:r>
          </a:p>
        </p:txBody>
      </p:sp>
    </p:spTree>
    <p:extLst>
      <p:ext uri="{BB962C8B-B14F-4D97-AF65-F5344CB8AC3E}">
        <p14:creationId xmlns:p14="http://schemas.microsoft.com/office/powerpoint/2010/main" val="438446427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14" y="-231171"/>
            <a:ext cx="184693" cy="4623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305" tIns="45645" rIns="91305" bIns="45645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20486" name="Rectangle 6"/>
          <p:cNvSpPr>
            <a:spLocks noChangeArrowheads="1"/>
          </p:cNvSpPr>
          <p:nvPr/>
        </p:nvSpPr>
        <p:spPr bwMode="auto">
          <a:xfrm>
            <a:off x="14" y="-231171"/>
            <a:ext cx="184693" cy="4623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305" tIns="45645" rIns="91305" bIns="45645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138"/>
            <a:ext cx="9126483" cy="6844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2682453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14" y="-231171"/>
            <a:ext cx="184693" cy="4623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305" tIns="45645" rIns="91305" bIns="45645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20486" name="Rectangle 6"/>
          <p:cNvSpPr>
            <a:spLocks noChangeArrowheads="1"/>
          </p:cNvSpPr>
          <p:nvPr/>
        </p:nvSpPr>
        <p:spPr bwMode="auto">
          <a:xfrm>
            <a:off x="14" y="-231171"/>
            <a:ext cx="184693" cy="4623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305" tIns="45645" rIns="91305" bIns="45645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50" y="785828"/>
            <a:ext cx="7048500" cy="5286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19748727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solidFill>
            <a:schemeClr val="accent4"/>
          </a:solidFill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chemeClr val="bg1"/>
                </a:solidFill>
              </a:rPr>
              <a:t>Snow Ablation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447800"/>
            <a:ext cx="4114800" cy="46482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dirty="0"/>
              <a:t>Definition – </a:t>
            </a:r>
            <a:r>
              <a:rPr lang="en-US" altLang="en-US" b="1" dirty="0"/>
              <a:t>the loss of snowpack through snow melt and/or snow sublimation</a:t>
            </a:r>
          </a:p>
          <a:p>
            <a:pPr marL="0" indent="0">
              <a:lnSpc>
                <a:spcPct val="90000"/>
              </a:lnSpc>
              <a:buNone/>
            </a:pPr>
            <a:endParaRPr lang="en-US" altLang="en-US" b="1" dirty="0"/>
          </a:p>
          <a:p>
            <a:pPr>
              <a:lnSpc>
                <a:spcPct val="90000"/>
              </a:lnSpc>
            </a:pPr>
            <a:r>
              <a:rPr lang="en-US" altLang="en-US" dirty="0"/>
              <a:t>Surface energy balance dictates </a:t>
            </a:r>
            <a:r>
              <a:rPr lang="en-US" altLang="en-US" b="1" dirty="0"/>
              <a:t>energy changes to the snowpack</a:t>
            </a:r>
          </a:p>
        </p:txBody>
      </p:sp>
      <p:pic>
        <p:nvPicPr>
          <p:cNvPr id="31748" name="Picture 2" descr="https://encrypted-tbn1.gstatic.com/images?q=tbn:ANd9GcSKDcBZoxSDUYELvRak7nlNB2JyMXKzH2IHy_DKGTQ1LlweOd0Z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30" r="21123"/>
          <a:stretch>
            <a:fillRect/>
          </a:stretch>
        </p:blipFill>
        <p:spPr bwMode="auto">
          <a:xfrm>
            <a:off x="5334000" y="1447800"/>
            <a:ext cx="3630613" cy="518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9" name="TextBox 1"/>
          <p:cNvSpPr txBox="1">
            <a:spLocks noChangeArrowheads="1"/>
          </p:cNvSpPr>
          <p:nvPr/>
        </p:nvSpPr>
        <p:spPr bwMode="auto">
          <a:xfrm>
            <a:off x="6553200" y="1508125"/>
            <a:ext cx="23844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Tahoma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ahoma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ahoma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ahoma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ahom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The snow used to be this deep…</a:t>
            </a:r>
          </a:p>
        </p:txBody>
      </p:sp>
    </p:spTree>
    <p:extLst>
      <p:ext uri="{BB962C8B-B14F-4D97-AF65-F5344CB8AC3E}">
        <p14:creationId xmlns:p14="http://schemas.microsoft.com/office/powerpoint/2010/main" val="255695275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solidFill>
            <a:schemeClr val="accent4"/>
          </a:solidFill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chemeClr val="bg1"/>
                </a:solidFill>
              </a:rPr>
              <a:t>Snow Ablation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447800"/>
            <a:ext cx="4114800" cy="4648200"/>
          </a:xfrm>
        </p:spPr>
        <p:txBody>
          <a:bodyPr/>
          <a:lstStyle/>
          <a:p>
            <a:pPr marL="1371600" lvl="3" indent="0">
              <a:lnSpc>
                <a:spcPct val="90000"/>
              </a:lnSpc>
              <a:buFont typeface="Arial" charset="0"/>
              <a:buNone/>
            </a:pPr>
            <a:endParaRPr lang="en-US" altLang="en-US" dirty="0"/>
          </a:p>
          <a:p>
            <a:pPr>
              <a:lnSpc>
                <a:spcPct val="90000"/>
              </a:lnSpc>
            </a:pPr>
            <a:r>
              <a:rPr lang="en-US" altLang="en-US" dirty="0"/>
              <a:t>The energy available for </a:t>
            </a:r>
          </a:p>
          <a:p>
            <a:pPr lvl="1">
              <a:lnSpc>
                <a:spcPct val="90000"/>
              </a:lnSpc>
            </a:pPr>
            <a:r>
              <a:rPr lang="en-US" altLang="en-US" b="1" dirty="0"/>
              <a:t>Snow melt or ablation</a:t>
            </a:r>
            <a:br>
              <a:rPr lang="en-US" altLang="en-US" dirty="0"/>
            </a:br>
            <a:br>
              <a:rPr lang="en-US" altLang="en-US" dirty="0"/>
            </a:br>
            <a:br>
              <a:rPr lang="en-US" altLang="en-US" dirty="0"/>
            </a:br>
            <a:r>
              <a:rPr lang="en-US" altLang="en-US" dirty="0"/>
              <a:t>is a function of the </a:t>
            </a:r>
          </a:p>
          <a:p>
            <a:pPr lvl="1">
              <a:lnSpc>
                <a:spcPct val="90000"/>
              </a:lnSpc>
            </a:pPr>
            <a:r>
              <a:rPr lang="en-US" altLang="en-US" b="1" dirty="0"/>
              <a:t>Energy balance (inputs – outputs) of the snowpack</a:t>
            </a:r>
          </a:p>
        </p:txBody>
      </p:sp>
      <p:pic>
        <p:nvPicPr>
          <p:cNvPr id="32772" name="Picture 2" descr="https://encrypted-tbn3.gstatic.com/images?q=tbn:ANd9GcRZondXf4xw6Sfd816XbFMxO6Slp7kNH0ZBOuZueCP21CN447X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82" t="8502" r="14342" b="4898"/>
          <a:stretch>
            <a:fillRect/>
          </a:stretch>
        </p:blipFill>
        <p:spPr bwMode="auto">
          <a:xfrm>
            <a:off x="4572000" y="1927225"/>
            <a:ext cx="4424363" cy="4522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8845745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solidFill>
            <a:schemeClr val="accent4"/>
          </a:solidFill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chemeClr val="bg1"/>
                </a:solidFill>
              </a:rPr>
              <a:t>Snow Ablation Modeling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371600"/>
            <a:ext cx="4114800" cy="4754563"/>
          </a:xfrm>
        </p:spPr>
        <p:txBody>
          <a:bodyPr/>
          <a:lstStyle/>
          <a:p>
            <a:r>
              <a:rPr lang="en-US" altLang="en-US"/>
              <a:t>There can be a great difference in the amount of water</a:t>
            </a:r>
          </a:p>
        </p:txBody>
      </p:sp>
      <p:pic>
        <p:nvPicPr>
          <p:cNvPr id="33796" name="Picture 2" descr="Snowmelt at Hubbard Brook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1981200"/>
            <a:ext cx="4724400" cy="354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12010813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solidFill>
            <a:schemeClr val="accent4"/>
          </a:solidFill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chemeClr val="bg1"/>
                </a:solidFill>
              </a:rPr>
              <a:t>Temperature Index Model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524000"/>
            <a:ext cx="8229600" cy="4800600"/>
          </a:xfrm>
        </p:spPr>
        <p:txBody>
          <a:bodyPr>
            <a:normAutofit fontScale="92500" lnSpcReduction="20000"/>
          </a:bodyPr>
          <a:lstStyle/>
          <a:p>
            <a:r>
              <a:rPr lang="en-US" altLang="en-US" dirty="0"/>
              <a:t>Simplified model relating degree days &gt; 0</a:t>
            </a:r>
            <a:r>
              <a:rPr lang="en-US" altLang="en-US" baseline="30000" dirty="0"/>
              <a:t>o</a:t>
            </a:r>
            <a:r>
              <a:rPr lang="en-US" altLang="en-US" dirty="0"/>
              <a:t>C to snowmelt</a:t>
            </a:r>
          </a:p>
          <a:p>
            <a:pPr lvl="3"/>
            <a:endParaRPr lang="en-US" altLang="en-US" dirty="0"/>
          </a:p>
          <a:p>
            <a:r>
              <a:rPr lang="en-US" altLang="en-US" dirty="0"/>
              <a:t>Degree days = (time &gt; 0</a:t>
            </a:r>
            <a:r>
              <a:rPr lang="en-US" altLang="en-US" baseline="30000" dirty="0"/>
              <a:t>o</a:t>
            </a:r>
            <a:r>
              <a:rPr lang="en-US" altLang="en-US" dirty="0"/>
              <a:t>C) * (Temp - 0</a:t>
            </a:r>
            <a:r>
              <a:rPr lang="en-US" altLang="en-US" baseline="30000" dirty="0"/>
              <a:t>o</a:t>
            </a:r>
            <a:r>
              <a:rPr lang="en-US" altLang="en-US" dirty="0"/>
              <a:t>C)</a:t>
            </a:r>
          </a:p>
          <a:p>
            <a:pPr lvl="3"/>
            <a:endParaRPr lang="en-US" altLang="en-US" dirty="0"/>
          </a:p>
          <a:p>
            <a:r>
              <a:rPr lang="en-US" altLang="en-US" dirty="0"/>
              <a:t>Thus, a relationship between air temperature and snowmelt</a:t>
            </a:r>
          </a:p>
          <a:p>
            <a:r>
              <a:rPr lang="en-US" altLang="en-US" dirty="0"/>
              <a:t>General form:</a:t>
            </a:r>
          </a:p>
          <a:p>
            <a:pPr>
              <a:buFont typeface="Wingdings" charset="2"/>
              <a:buNone/>
            </a:pPr>
            <a:r>
              <a:rPr lang="en-US" altLang="en-US" dirty="0"/>
              <a:t>				     </a:t>
            </a:r>
            <a:r>
              <a:rPr lang="en-US" altLang="en-US" b="1" i="1" dirty="0"/>
              <a:t>M = a DD</a:t>
            </a:r>
          </a:p>
          <a:p>
            <a:pPr>
              <a:buFont typeface="Wingdings" charset="2"/>
              <a:buNone/>
            </a:pPr>
            <a:r>
              <a:rPr lang="en-US" altLang="en-US" i="1" dirty="0"/>
              <a:t>M </a:t>
            </a:r>
            <a:r>
              <a:rPr lang="en-US" altLang="en-US" dirty="0"/>
              <a:t>is melt (mm), </a:t>
            </a:r>
            <a:r>
              <a:rPr lang="en-US" altLang="en-US" i="1" dirty="0"/>
              <a:t>a</a:t>
            </a:r>
            <a:r>
              <a:rPr lang="en-US" altLang="en-US" dirty="0"/>
              <a:t> is the Degree Day Factor (mm/(d </a:t>
            </a:r>
            <a:r>
              <a:rPr lang="en-US" altLang="en-US" baseline="30000" dirty="0" err="1"/>
              <a:t>o</a:t>
            </a:r>
            <a:r>
              <a:rPr lang="en-US" altLang="en-US" dirty="0" err="1"/>
              <a:t>C</a:t>
            </a:r>
            <a:r>
              <a:rPr lang="en-US" altLang="en-US" dirty="0"/>
              <a:t>)), and </a:t>
            </a:r>
            <a:r>
              <a:rPr lang="en-US" altLang="en-US" i="1" dirty="0"/>
              <a:t>DD</a:t>
            </a:r>
            <a:r>
              <a:rPr lang="en-US" altLang="en-US" dirty="0"/>
              <a:t> is the degree-days &gt; 0</a:t>
            </a:r>
            <a:r>
              <a:rPr lang="en-US" altLang="en-US" baseline="30000" dirty="0"/>
              <a:t>o</a:t>
            </a:r>
            <a:r>
              <a:rPr lang="en-US" altLang="en-US" dirty="0"/>
              <a:t>C (</a:t>
            </a:r>
            <a:r>
              <a:rPr lang="en-US" altLang="en-US" baseline="30000" dirty="0" err="1"/>
              <a:t>o</a:t>
            </a:r>
            <a:r>
              <a:rPr lang="en-US" altLang="en-US" dirty="0" err="1"/>
              <a:t>C</a:t>
            </a:r>
            <a:r>
              <a:rPr lang="en-US" altLang="en-US" dirty="0"/>
              <a:t>*d)</a:t>
            </a:r>
          </a:p>
        </p:txBody>
      </p:sp>
      <p:sp>
        <p:nvSpPr>
          <p:cNvPr id="35844" name="Text Box 4"/>
          <p:cNvSpPr txBox="1">
            <a:spLocks noChangeArrowheads="1"/>
          </p:cNvSpPr>
          <p:nvPr/>
        </p:nvSpPr>
        <p:spPr bwMode="auto">
          <a:xfrm>
            <a:off x="6496050" y="6491288"/>
            <a:ext cx="2647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Tahoma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ahoma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ahoma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ahoma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ahom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Rango &amp; Martinec, 1995</a:t>
            </a:r>
          </a:p>
        </p:txBody>
      </p:sp>
    </p:spTree>
    <p:extLst>
      <p:ext uri="{BB962C8B-B14F-4D97-AF65-F5344CB8AC3E}">
        <p14:creationId xmlns:p14="http://schemas.microsoft.com/office/powerpoint/2010/main" val="1003823950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ChangeArrowheads="1"/>
          </p:cNvSpPr>
          <p:nvPr/>
        </p:nvSpPr>
        <p:spPr bwMode="auto">
          <a:xfrm>
            <a:off x="1219200" y="2209800"/>
            <a:ext cx="6477000" cy="4495800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b="1">
                <a:solidFill>
                  <a:schemeClr val="tx1"/>
                </a:solidFill>
                <a:latin typeface="Tahoma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ahoma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ahoma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ahoma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ahom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charset="0"/>
              <a:ea typeface="+mn-ea"/>
              <a:cs typeface="+mn-cs"/>
            </a:endParaRPr>
          </a:p>
        </p:txBody>
      </p:sp>
      <p:sp>
        <p:nvSpPr>
          <p:cNvPr id="675843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solidFill>
            <a:schemeClr val="accent4"/>
          </a:solidFill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chemeClr val="bg1"/>
                </a:solidFill>
              </a:rPr>
              <a:t>Temperature Index Model</a:t>
            </a:r>
          </a:p>
        </p:txBody>
      </p:sp>
      <p:sp>
        <p:nvSpPr>
          <p:cNvPr id="36868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295400"/>
            <a:ext cx="8305800" cy="990600"/>
          </a:xfrm>
        </p:spPr>
        <p:txBody>
          <a:bodyPr/>
          <a:lstStyle/>
          <a:p>
            <a:r>
              <a:rPr lang="en-US" altLang="en-US" sz="2800"/>
              <a:t>We can relate 2 things that are easily measured: snowmelt and air temperature</a:t>
            </a:r>
          </a:p>
        </p:txBody>
      </p:sp>
      <p:pic>
        <p:nvPicPr>
          <p:cNvPr id="36869" name="Picture 5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1540000">
            <a:off x="1295400" y="2286000"/>
            <a:ext cx="6248400" cy="4333875"/>
          </a:xfrm>
          <a:noFill/>
        </p:spPr>
      </p:pic>
      <p:sp>
        <p:nvSpPr>
          <p:cNvPr id="36870" name="Text Box 6"/>
          <p:cNvSpPr txBox="1">
            <a:spLocks noChangeArrowheads="1"/>
          </p:cNvSpPr>
          <p:nvPr/>
        </p:nvSpPr>
        <p:spPr bwMode="auto">
          <a:xfrm>
            <a:off x="5867400" y="6324600"/>
            <a:ext cx="17335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Tahoma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ahoma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ahoma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ahoma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ahom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Dingman, 1998</a:t>
            </a:r>
          </a:p>
        </p:txBody>
      </p:sp>
      <p:sp>
        <p:nvSpPr>
          <p:cNvPr id="36871" name="Text Box 7"/>
          <p:cNvSpPr txBox="1">
            <a:spLocks noChangeArrowheads="1"/>
          </p:cNvSpPr>
          <p:nvPr/>
        </p:nvSpPr>
        <p:spPr bwMode="auto">
          <a:xfrm>
            <a:off x="1981200" y="2514600"/>
            <a:ext cx="14541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Tahoma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ahoma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ahoma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ahoma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ahom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Danville, VT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March, 1973</a:t>
            </a:r>
          </a:p>
        </p:txBody>
      </p:sp>
      <p:sp>
        <p:nvSpPr>
          <p:cNvPr id="36872" name="Text Box 8"/>
          <p:cNvSpPr txBox="1">
            <a:spLocks noChangeArrowheads="1"/>
          </p:cNvSpPr>
          <p:nvPr/>
        </p:nvSpPr>
        <p:spPr bwMode="auto">
          <a:xfrm rot="-2762498">
            <a:off x="2840832" y="3788568"/>
            <a:ext cx="44386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Tahoma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ahoma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ahoma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ahoma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ahom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1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Degree-Day Factor is the slope of this line</a:t>
            </a:r>
          </a:p>
        </p:txBody>
      </p:sp>
      <p:sp>
        <p:nvSpPr>
          <p:cNvPr id="36873" name="Line 9"/>
          <p:cNvSpPr>
            <a:spLocks noChangeShapeType="1"/>
          </p:cNvSpPr>
          <p:nvPr/>
        </p:nvSpPr>
        <p:spPr bwMode="auto">
          <a:xfrm>
            <a:off x="5105400" y="4267200"/>
            <a:ext cx="381000" cy="609600"/>
          </a:xfrm>
          <a:prstGeom prst="line">
            <a:avLst/>
          </a:prstGeom>
          <a:noFill/>
          <a:ln w="31750">
            <a:solidFill>
              <a:srgbClr val="0000FF"/>
            </a:solidFill>
            <a:round/>
            <a:headEnd/>
            <a:tailEnd type="triangle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321596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8229600" cy="1143000"/>
          </a:xfrm>
          <a:solidFill>
            <a:schemeClr val="accent4"/>
          </a:solidFill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chemeClr val="bg1"/>
                </a:solidFill>
              </a:rPr>
              <a:t>DDF depends on…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371600"/>
            <a:ext cx="8229600" cy="1676400"/>
          </a:xfrm>
        </p:spPr>
        <p:txBody>
          <a:bodyPr>
            <a:normAutofit/>
          </a:bodyPr>
          <a:lstStyle/>
          <a:p>
            <a:r>
              <a:rPr lang="en-US" altLang="en-US" sz="2400" dirty="0"/>
              <a:t>DDF depends on location: forest vs. open areas</a:t>
            </a:r>
          </a:p>
          <a:p>
            <a:r>
              <a:rPr lang="en-US" altLang="en-US" sz="2400" dirty="0"/>
              <a:t>DDF increases in time</a:t>
            </a:r>
          </a:p>
          <a:p>
            <a:r>
              <a:rPr lang="en-US" altLang="en-US" sz="2400" dirty="0"/>
              <a:t>DDF depends on snow density</a:t>
            </a:r>
          </a:p>
        </p:txBody>
      </p:sp>
      <p:pic>
        <p:nvPicPr>
          <p:cNvPr id="38916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3216275"/>
            <a:ext cx="3352800" cy="1905000"/>
          </a:xfrm>
        </p:spPr>
      </p:pic>
      <p:pic>
        <p:nvPicPr>
          <p:cNvPr id="38917" name="Picture 5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5121275"/>
            <a:ext cx="3352800" cy="1447800"/>
          </a:xfrm>
        </p:spPr>
      </p:pic>
      <p:pic>
        <p:nvPicPr>
          <p:cNvPr id="38918" name="Picture 6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10000" y="3216275"/>
            <a:ext cx="5029200" cy="3413125"/>
          </a:xfrm>
          <a:noFill/>
        </p:spPr>
      </p:pic>
      <p:sp>
        <p:nvSpPr>
          <p:cNvPr id="38919" name="Text Box 7"/>
          <p:cNvSpPr txBox="1">
            <a:spLocks noChangeArrowheads="1"/>
          </p:cNvSpPr>
          <p:nvPr/>
        </p:nvSpPr>
        <p:spPr bwMode="auto">
          <a:xfrm>
            <a:off x="0" y="6491288"/>
            <a:ext cx="2647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Tahoma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ahoma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ahoma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ahoma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ahom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Rango &amp; Martinec, 1995</a:t>
            </a:r>
          </a:p>
        </p:txBody>
      </p:sp>
      <p:sp>
        <p:nvSpPr>
          <p:cNvPr id="38920" name="Text Box 8"/>
          <p:cNvSpPr txBox="1">
            <a:spLocks noChangeArrowheads="1"/>
          </p:cNvSpPr>
          <p:nvPr/>
        </p:nvSpPr>
        <p:spPr bwMode="auto">
          <a:xfrm rot="-2329389">
            <a:off x="7010400" y="3673475"/>
            <a:ext cx="93503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Tahoma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ahoma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ahoma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ahoma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ahom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charset="0"/>
                <a:ea typeface="+mn-ea"/>
                <a:cs typeface="+mn-cs"/>
              </a:rPr>
              <a:t>general</a:t>
            </a:r>
          </a:p>
        </p:txBody>
      </p:sp>
      <p:sp>
        <p:nvSpPr>
          <p:cNvPr id="38921" name="Text Box 9"/>
          <p:cNvSpPr txBox="1">
            <a:spLocks noChangeArrowheads="1"/>
          </p:cNvSpPr>
          <p:nvPr/>
        </p:nvSpPr>
        <p:spPr bwMode="auto">
          <a:xfrm>
            <a:off x="6400800" y="3521075"/>
            <a:ext cx="6826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Tahoma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ahoma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ahoma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ahoma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ahom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 charset="0"/>
                <a:ea typeface="+mn-ea"/>
                <a:cs typeface="+mn-cs"/>
              </a:rPr>
              <a:t>open</a:t>
            </a:r>
          </a:p>
        </p:txBody>
      </p:sp>
      <p:sp>
        <p:nvSpPr>
          <p:cNvPr id="38922" name="Text Box 10"/>
          <p:cNvSpPr txBox="1">
            <a:spLocks noChangeArrowheads="1"/>
          </p:cNvSpPr>
          <p:nvPr/>
        </p:nvSpPr>
        <p:spPr bwMode="auto">
          <a:xfrm>
            <a:off x="7086600" y="4740275"/>
            <a:ext cx="762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Tahoma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ahoma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ahoma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ahoma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ahom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ahoma" charset="0"/>
                <a:ea typeface="+mn-ea"/>
                <a:cs typeface="+mn-cs"/>
              </a:rPr>
              <a:t>forest</a:t>
            </a:r>
          </a:p>
        </p:txBody>
      </p:sp>
    </p:spTree>
    <p:extLst>
      <p:ext uri="{BB962C8B-B14F-4D97-AF65-F5344CB8AC3E}">
        <p14:creationId xmlns:p14="http://schemas.microsoft.com/office/powerpoint/2010/main" val="1481058236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209800"/>
            <a:ext cx="8229600" cy="1143000"/>
          </a:xfrm>
        </p:spPr>
        <p:txBody>
          <a:bodyPr/>
          <a:lstStyle/>
          <a:p>
            <a:r>
              <a:rPr lang="en-US" dirty="0"/>
              <a:t>Snowmelt</a:t>
            </a:r>
          </a:p>
        </p:txBody>
      </p:sp>
    </p:spTree>
    <p:extLst>
      <p:ext uri="{BB962C8B-B14F-4D97-AF65-F5344CB8AC3E}">
        <p14:creationId xmlns:p14="http://schemas.microsoft.com/office/powerpoint/2010/main" val="1246732197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solidFill>
            <a:srgbClr val="00B0F0"/>
          </a:solidFill>
        </p:spPr>
        <p:txBody>
          <a:bodyPr/>
          <a:lstStyle/>
          <a:p>
            <a:r>
              <a:rPr lang="en-US" altLang="en-US"/>
              <a:t>Water in snow</a:t>
            </a:r>
          </a:p>
        </p:txBody>
      </p:sp>
      <p:sp>
        <p:nvSpPr>
          <p:cNvPr id="7198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524000"/>
            <a:ext cx="8229600" cy="48006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altLang="en-US" sz="2800" dirty="0"/>
              <a:t>Meltwater is generated at the surface of the snowpack,</a:t>
            </a:r>
          </a:p>
          <a:p>
            <a:pPr>
              <a:lnSpc>
                <a:spcPct val="90000"/>
              </a:lnSpc>
            </a:pPr>
            <a:r>
              <a:rPr lang="en-US" altLang="en-US" sz="2800" dirty="0"/>
              <a:t>We would assume that gravity would move meltwater </a:t>
            </a:r>
            <a:r>
              <a:rPr lang="en-US" altLang="en-US" sz="2800" b="1" dirty="0"/>
              <a:t>vertically into and through the snow pack</a:t>
            </a:r>
          </a:p>
          <a:p>
            <a:pPr>
              <a:lnSpc>
                <a:spcPct val="90000"/>
              </a:lnSpc>
            </a:pPr>
            <a:r>
              <a:rPr lang="en-US" altLang="en-US" sz="2800" dirty="0"/>
              <a:t>Rain on snow also supplies </a:t>
            </a:r>
            <a:r>
              <a:rPr lang="en-US" altLang="en-US" sz="2800" b="1" dirty="0"/>
              <a:t>liquid water</a:t>
            </a:r>
            <a:r>
              <a:rPr lang="en-US" altLang="en-US" sz="2800" dirty="0"/>
              <a:t> to the surface of the snowpack</a:t>
            </a:r>
          </a:p>
          <a:p>
            <a:pPr>
              <a:lnSpc>
                <a:spcPct val="90000"/>
              </a:lnSpc>
            </a:pPr>
            <a:r>
              <a:rPr lang="en-US" altLang="en-US" sz="2800" dirty="0"/>
              <a:t>Hydrologic analogy is </a:t>
            </a:r>
            <a:r>
              <a:rPr lang="en-US" altLang="en-US" sz="2800" b="1" dirty="0"/>
              <a:t>groundwater infiltration and movement </a:t>
            </a:r>
            <a:r>
              <a:rPr lang="en-US" altLang="en-US" sz="2800" dirty="0"/>
              <a:t>– precipitation at the ground surface infiltrates and then percolates vertically toward the groundwater table</a:t>
            </a:r>
          </a:p>
        </p:txBody>
      </p:sp>
    </p:spTree>
    <p:extLst>
      <p:ext uri="{BB962C8B-B14F-4D97-AF65-F5344CB8AC3E}">
        <p14:creationId xmlns:p14="http://schemas.microsoft.com/office/powerpoint/2010/main" val="8320875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4876800" cy="1295400"/>
          </a:xfrm>
          <a:solidFill>
            <a:srgbClr val="FFFF00"/>
          </a:solidFill>
        </p:spPr>
        <p:txBody>
          <a:bodyPr/>
          <a:lstStyle/>
          <a:p>
            <a:pPr eaLnBrk="1" hangingPunct="1"/>
            <a:r>
              <a:rPr lang="en-US" altLang="en-US"/>
              <a:t>Crystal Growth</a:t>
            </a:r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5105400" cy="4891088"/>
          </a:xfrm>
        </p:spPr>
        <p:txBody>
          <a:bodyPr>
            <a:noAutofit/>
          </a:bodyPr>
          <a:lstStyle/>
          <a:p>
            <a:r>
              <a:rPr lang="en-US" altLang="en-US" sz="3200" dirty="0"/>
              <a:t>The growth of snow crystals depends on a balance between </a:t>
            </a:r>
            <a:r>
              <a:rPr lang="en-US" altLang="en-US" sz="3200" b="1" i="1" dirty="0"/>
              <a:t>faceting</a:t>
            </a:r>
            <a:r>
              <a:rPr lang="en-US" altLang="en-US" sz="3200" b="1" dirty="0"/>
              <a:t> and </a:t>
            </a:r>
            <a:r>
              <a:rPr lang="en-US" altLang="en-US" sz="3200" b="1" i="1" dirty="0"/>
              <a:t>branching</a:t>
            </a:r>
            <a:r>
              <a:rPr lang="en-US" altLang="en-US" sz="3200" b="1" dirty="0"/>
              <a:t>.  </a:t>
            </a:r>
          </a:p>
          <a:p>
            <a:r>
              <a:rPr lang="en-US" altLang="en-US" sz="3200" dirty="0"/>
              <a:t>Faceting tends to make simple flat surfaces</a:t>
            </a:r>
          </a:p>
          <a:p>
            <a:r>
              <a:rPr lang="en-US" altLang="en-US" sz="3200" dirty="0"/>
              <a:t>Branching tends to make more complex structures.  </a:t>
            </a:r>
          </a:p>
        </p:txBody>
      </p:sp>
      <p:pic>
        <p:nvPicPr>
          <p:cNvPr id="50180" name="Picture 4" descr="sixdancersx.jpg (15708 bytes)">
            <a:hlinkClick r:id="rId3"/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15000" y="158750"/>
            <a:ext cx="2971800" cy="3346450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0181" name="Picture 5" descr="020302-b030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15000" y="3657600"/>
            <a:ext cx="3124200" cy="2776538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0182" name="Text Box 6"/>
          <p:cNvSpPr txBox="1">
            <a:spLocks noChangeArrowheads="1"/>
          </p:cNvSpPr>
          <p:nvPr/>
        </p:nvSpPr>
        <p:spPr bwMode="auto">
          <a:xfrm>
            <a:off x="7067550" y="6491288"/>
            <a:ext cx="20764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Tahoma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ahoma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ahoma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ahoma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ahom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SnowCrystals.com</a:t>
            </a:r>
          </a:p>
        </p:txBody>
      </p:sp>
    </p:spTree>
    <p:extLst>
      <p:ext uri="{BB962C8B-B14F-4D97-AF65-F5344CB8AC3E}">
        <p14:creationId xmlns:p14="http://schemas.microsoft.com/office/powerpoint/2010/main" val="1132327483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343400" y="1447800"/>
            <a:ext cx="4343400" cy="4648200"/>
          </a:xfrm>
        </p:spPr>
        <p:txBody>
          <a:bodyPr>
            <a:noAutofit/>
          </a:bodyPr>
          <a:lstStyle/>
          <a:p>
            <a:pPr eaLnBrk="1" hangingPunct="1"/>
            <a:r>
              <a:rPr lang="en-US" altLang="en-US" sz="2800" dirty="0"/>
              <a:t>Water moves in preferential channels</a:t>
            </a:r>
          </a:p>
          <a:p>
            <a:pPr eaLnBrk="1" hangingPunct="1"/>
            <a:r>
              <a:rPr lang="en-US" altLang="en-US" sz="2800" dirty="0"/>
              <a:t>Once melt occurs at the snow surface, we lose track of it as </a:t>
            </a:r>
            <a:r>
              <a:rPr lang="en-US" altLang="en-US" sz="2800" b="1" dirty="0"/>
              <a:t>liquid water infiltrates into the snowpack</a:t>
            </a:r>
          </a:p>
          <a:p>
            <a:pPr eaLnBrk="1" hangingPunct="1"/>
            <a:r>
              <a:rPr lang="en-US" altLang="en-US" sz="2800" dirty="0"/>
              <a:t>Preferential flow common, but</a:t>
            </a:r>
            <a:r>
              <a:rPr lang="en-US" altLang="en-US" sz="2800" b="1" dirty="0"/>
              <a:t> we don’t understand from first principles</a:t>
            </a:r>
          </a:p>
        </p:txBody>
      </p:sp>
      <p:pic>
        <p:nvPicPr>
          <p:cNvPr id="10243" name="Picture 6" descr="M:\wsc_2.jpg"/>
          <p:cNvPicPr>
            <a:picLocks noGrp="1" noChangeAspect="1" noChangeArrowheads="1"/>
          </p:cNvPicPr>
          <p:nvPr>
            <p:ph type="clipArt"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1000" y="1676400"/>
            <a:ext cx="3810000" cy="2532063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24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solidFill>
            <a:srgbClr val="00B0F0"/>
          </a:solidFill>
        </p:spPr>
        <p:txBody>
          <a:bodyPr/>
          <a:lstStyle/>
          <a:p>
            <a:r>
              <a:rPr lang="en-US" altLang="en-US"/>
              <a:t>Water in snow</a:t>
            </a:r>
          </a:p>
        </p:txBody>
      </p:sp>
    </p:spTree>
    <p:extLst>
      <p:ext uri="{BB962C8B-B14F-4D97-AF65-F5344CB8AC3E}">
        <p14:creationId xmlns:p14="http://schemas.microsoft.com/office/powerpoint/2010/main" val="677277510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solidFill>
            <a:srgbClr val="00B0F0"/>
          </a:solidFill>
        </p:spPr>
        <p:txBody>
          <a:bodyPr/>
          <a:lstStyle/>
          <a:p>
            <a:pPr eaLnBrk="1" hangingPunct="1"/>
            <a:r>
              <a:rPr lang="en-US" altLang="en-US" sz="3600"/>
              <a:t>Water Flow Through Snow</a:t>
            </a:r>
            <a:endParaRPr lang="en-US" altLang="en-US" sz="3600" i="1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altLang="en-US" sz="2800" dirty="0"/>
              <a:t>Wide Range of Flow Velocities</a:t>
            </a:r>
          </a:p>
          <a:p>
            <a:pPr lvl="1">
              <a:buFontTx/>
              <a:buChar char="–"/>
            </a:pPr>
            <a:r>
              <a:rPr lang="en-US" altLang="en-US" b="1" dirty="0"/>
              <a:t> 2-60</a:t>
            </a:r>
            <a:r>
              <a:rPr lang="en-US" altLang="en-US" dirty="0"/>
              <a:t> cm/min</a:t>
            </a:r>
          </a:p>
          <a:p>
            <a:pPr lvl="1">
              <a:buFontTx/>
              <a:buChar char="–"/>
            </a:pPr>
            <a:r>
              <a:rPr lang="en-US" altLang="en-US" dirty="0"/>
              <a:t>Depends on several factors</a:t>
            </a:r>
          </a:p>
          <a:p>
            <a:pPr lvl="2">
              <a:buFontTx/>
              <a:buChar char="•"/>
            </a:pPr>
            <a:r>
              <a:rPr lang="en-US" altLang="en-US" sz="2800" b="1" dirty="0"/>
              <a:t>internal snow pack structure</a:t>
            </a:r>
          </a:p>
          <a:p>
            <a:pPr lvl="2">
              <a:buFontTx/>
              <a:buChar char="•"/>
            </a:pPr>
            <a:r>
              <a:rPr lang="en-US" altLang="en-US" sz="2800" b="1" dirty="0"/>
              <a:t>condition of the snow pack prior to introduction of water</a:t>
            </a:r>
          </a:p>
          <a:p>
            <a:pPr lvl="2">
              <a:buFontTx/>
              <a:buChar char="•"/>
            </a:pPr>
            <a:r>
              <a:rPr lang="en-US" altLang="en-US" sz="2800" b="1" dirty="0"/>
              <a:t>amount of water available at the snow surface</a:t>
            </a:r>
          </a:p>
          <a:p>
            <a:pPr lvl="1">
              <a:buFontTx/>
              <a:buChar char="–"/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341127495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solidFill>
            <a:srgbClr val="00B0F0"/>
          </a:solidFill>
        </p:spPr>
        <p:txBody>
          <a:bodyPr/>
          <a:lstStyle/>
          <a:p>
            <a:pPr eaLnBrk="1" hangingPunct="1"/>
            <a:r>
              <a:rPr lang="en-US" altLang="en-US" sz="3600"/>
              <a:t>Water Flow Through Snow</a:t>
            </a:r>
            <a:endParaRPr lang="en-US" altLang="en-US" sz="3600" i="1"/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6324600" cy="5105400"/>
          </a:xfrm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altLang="en-US" b="1" dirty="0">
                <a:solidFill>
                  <a:srgbClr val="000066"/>
                </a:solidFill>
              </a:rPr>
              <a:t>Flow through Homogeneous Snow</a:t>
            </a:r>
            <a:endParaRPr lang="en-US" altLang="en-US" dirty="0">
              <a:solidFill>
                <a:srgbClr val="000066"/>
              </a:solidFill>
            </a:endParaRPr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r>
              <a:rPr lang="en-US" altLang="en-US" dirty="0">
                <a:solidFill>
                  <a:srgbClr val="000099"/>
                </a:solidFill>
              </a:rPr>
              <a:t>At melting temperature, </a:t>
            </a:r>
            <a:r>
              <a:rPr lang="en-US" altLang="en-US" b="1" dirty="0">
                <a:solidFill>
                  <a:srgbClr val="000099"/>
                </a:solidFill>
              </a:rPr>
              <a:t>a thin film of water surrounds each snow grain</a:t>
            </a:r>
          </a:p>
          <a:p>
            <a:pPr marL="1143000" lvl="2" indent="-228600">
              <a:spcBef>
                <a:spcPct val="20000"/>
              </a:spcBef>
              <a:buFontTx/>
              <a:buChar char="•"/>
            </a:pPr>
            <a:r>
              <a:rPr lang="en-US" altLang="en-US" dirty="0">
                <a:solidFill>
                  <a:srgbClr val="000099"/>
                </a:solidFill>
              </a:rPr>
              <a:t>Much of the water can flow </a:t>
            </a:r>
            <a:r>
              <a:rPr lang="en-US" altLang="en-US" b="1" dirty="0">
                <a:solidFill>
                  <a:srgbClr val="000099"/>
                </a:solidFill>
              </a:rPr>
              <a:t>through this film</a:t>
            </a:r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r>
              <a:rPr lang="en-US" altLang="en-US" dirty="0">
                <a:solidFill>
                  <a:srgbClr val="000099"/>
                </a:solidFill>
              </a:rPr>
              <a:t>Once pores are filled, </a:t>
            </a:r>
            <a:r>
              <a:rPr lang="en-US" altLang="en-US" b="1" dirty="0">
                <a:solidFill>
                  <a:srgbClr val="000099"/>
                </a:solidFill>
              </a:rPr>
              <a:t>laminar flow can occur</a:t>
            </a:r>
          </a:p>
          <a:p>
            <a:pPr marL="1143000" lvl="2" indent="-228600">
              <a:spcBef>
                <a:spcPct val="20000"/>
              </a:spcBef>
              <a:buFontTx/>
              <a:buChar char="•"/>
            </a:pPr>
            <a:r>
              <a:rPr lang="en-US" altLang="en-US" dirty="0">
                <a:solidFill>
                  <a:srgbClr val="000099"/>
                </a:solidFill>
              </a:rPr>
              <a:t>Very efficient mechanism for </a:t>
            </a:r>
            <a:r>
              <a:rPr lang="en-US" altLang="en-US" b="1" dirty="0">
                <a:solidFill>
                  <a:srgbClr val="000099"/>
                </a:solidFill>
              </a:rPr>
              <a:t>draining the snow pack</a:t>
            </a:r>
          </a:p>
        </p:txBody>
      </p:sp>
      <p:sp>
        <p:nvSpPr>
          <p:cNvPr id="12292" name="Rectangle 1026"/>
          <p:cNvSpPr>
            <a:spLocks noChangeArrowheads="1"/>
          </p:cNvSpPr>
          <p:nvPr/>
        </p:nvSpPr>
        <p:spPr bwMode="auto">
          <a:xfrm>
            <a:off x="6781800" y="4191000"/>
            <a:ext cx="1752600" cy="2286000"/>
          </a:xfrm>
          <a:prstGeom prst="rect">
            <a:avLst/>
          </a:prstGeom>
          <a:solidFill>
            <a:srgbClr val="0000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chemeClr val="tx1"/>
                </a:solidFill>
                <a:latin typeface="Tahoma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ahoma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ahoma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ahoma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ahom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charset="0"/>
              <a:ea typeface="+mn-ea"/>
              <a:cs typeface="+mn-cs"/>
            </a:endParaRPr>
          </a:p>
        </p:txBody>
      </p:sp>
      <p:sp>
        <p:nvSpPr>
          <p:cNvPr id="12293" name="Freeform 1029"/>
          <p:cNvSpPr>
            <a:spLocks/>
          </p:cNvSpPr>
          <p:nvPr/>
        </p:nvSpPr>
        <p:spPr bwMode="auto">
          <a:xfrm>
            <a:off x="7696200" y="4495800"/>
            <a:ext cx="735013" cy="650875"/>
          </a:xfrm>
          <a:custGeom>
            <a:avLst/>
            <a:gdLst>
              <a:gd name="T0" fmla="*/ 2147483647 w 312"/>
              <a:gd name="T1" fmla="*/ 0 h 273"/>
              <a:gd name="T2" fmla="*/ 2147483647 w 312"/>
              <a:gd name="T3" fmla="*/ 2147483647 h 273"/>
              <a:gd name="T4" fmla="*/ 2147483647 w 312"/>
              <a:gd name="T5" fmla="*/ 2147483647 h 273"/>
              <a:gd name="T6" fmla="*/ 2147483647 w 312"/>
              <a:gd name="T7" fmla="*/ 2147483647 h 273"/>
              <a:gd name="T8" fmla="*/ 0 w 312"/>
              <a:gd name="T9" fmla="*/ 2147483647 h 273"/>
              <a:gd name="T10" fmla="*/ 2147483647 w 312"/>
              <a:gd name="T11" fmla="*/ 2147483647 h 273"/>
              <a:gd name="T12" fmla="*/ 2147483647 w 312"/>
              <a:gd name="T13" fmla="*/ 2147483647 h 273"/>
              <a:gd name="T14" fmla="*/ 2147483647 w 312"/>
              <a:gd name="T15" fmla="*/ 2147483647 h 273"/>
              <a:gd name="T16" fmla="*/ 2147483647 w 312"/>
              <a:gd name="T17" fmla="*/ 2147483647 h 273"/>
              <a:gd name="T18" fmla="*/ 2147483647 w 312"/>
              <a:gd name="T19" fmla="*/ 2147483647 h 273"/>
              <a:gd name="T20" fmla="*/ 2147483647 w 312"/>
              <a:gd name="T21" fmla="*/ 2147483647 h 273"/>
              <a:gd name="T22" fmla="*/ 2147483647 w 312"/>
              <a:gd name="T23" fmla="*/ 2147483647 h 273"/>
              <a:gd name="T24" fmla="*/ 2147483647 w 312"/>
              <a:gd name="T25" fmla="*/ 0 h 273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312" h="273">
                <a:moveTo>
                  <a:pt x="109" y="0"/>
                </a:moveTo>
                <a:cubicBezTo>
                  <a:pt x="99" y="3"/>
                  <a:pt x="88" y="3"/>
                  <a:pt x="78" y="8"/>
                </a:cubicBezTo>
                <a:cubicBezTo>
                  <a:pt x="61" y="16"/>
                  <a:pt x="31" y="39"/>
                  <a:pt x="31" y="39"/>
                </a:cubicBezTo>
                <a:cubicBezTo>
                  <a:pt x="26" y="47"/>
                  <a:pt x="20" y="54"/>
                  <a:pt x="16" y="62"/>
                </a:cubicBezTo>
                <a:cubicBezTo>
                  <a:pt x="9" y="77"/>
                  <a:pt x="0" y="109"/>
                  <a:pt x="0" y="109"/>
                </a:cubicBezTo>
                <a:cubicBezTo>
                  <a:pt x="5" y="156"/>
                  <a:pt x="5" y="222"/>
                  <a:pt x="55" y="249"/>
                </a:cubicBezTo>
                <a:cubicBezTo>
                  <a:pt x="70" y="257"/>
                  <a:pt x="86" y="260"/>
                  <a:pt x="102" y="265"/>
                </a:cubicBezTo>
                <a:cubicBezTo>
                  <a:pt x="110" y="268"/>
                  <a:pt x="125" y="273"/>
                  <a:pt x="125" y="273"/>
                </a:cubicBezTo>
                <a:cubicBezTo>
                  <a:pt x="184" y="266"/>
                  <a:pt x="233" y="250"/>
                  <a:pt x="289" y="234"/>
                </a:cubicBezTo>
                <a:cubicBezTo>
                  <a:pt x="296" y="210"/>
                  <a:pt x="312" y="164"/>
                  <a:pt x="312" y="164"/>
                </a:cubicBezTo>
                <a:cubicBezTo>
                  <a:pt x="307" y="112"/>
                  <a:pt x="312" y="27"/>
                  <a:pt x="250" y="8"/>
                </a:cubicBezTo>
                <a:cubicBezTo>
                  <a:pt x="221" y="10"/>
                  <a:pt x="193" y="15"/>
                  <a:pt x="164" y="15"/>
                </a:cubicBezTo>
                <a:cubicBezTo>
                  <a:pt x="74" y="15"/>
                  <a:pt x="77" y="17"/>
                  <a:pt x="109" y="0"/>
                </a:cubicBezTo>
                <a:close/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294" name="Freeform 1030"/>
          <p:cNvSpPr>
            <a:spLocks/>
          </p:cNvSpPr>
          <p:nvPr/>
        </p:nvSpPr>
        <p:spPr bwMode="auto">
          <a:xfrm>
            <a:off x="6781800" y="4876800"/>
            <a:ext cx="812800" cy="779463"/>
          </a:xfrm>
          <a:custGeom>
            <a:avLst/>
            <a:gdLst>
              <a:gd name="T0" fmla="*/ 2147483647 w 345"/>
              <a:gd name="T1" fmla="*/ 0 h 327"/>
              <a:gd name="T2" fmla="*/ 2147483647 w 345"/>
              <a:gd name="T3" fmla="*/ 2147483647 h 327"/>
              <a:gd name="T4" fmla="*/ 2147483647 w 345"/>
              <a:gd name="T5" fmla="*/ 2147483647 h 327"/>
              <a:gd name="T6" fmla="*/ 2147483647 w 345"/>
              <a:gd name="T7" fmla="*/ 2147483647 h 327"/>
              <a:gd name="T8" fmla="*/ 2147483647 w 345"/>
              <a:gd name="T9" fmla="*/ 2147483647 h 327"/>
              <a:gd name="T10" fmla="*/ 2147483647 w 345"/>
              <a:gd name="T11" fmla="*/ 2147483647 h 327"/>
              <a:gd name="T12" fmla="*/ 2147483647 w 345"/>
              <a:gd name="T13" fmla="*/ 2147483647 h 327"/>
              <a:gd name="T14" fmla="*/ 2147483647 w 345"/>
              <a:gd name="T15" fmla="*/ 2147483647 h 327"/>
              <a:gd name="T16" fmla="*/ 2147483647 w 345"/>
              <a:gd name="T17" fmla="*/ 2147483647 h 327"/>
              <a:gd name="T18" fmla="*/ 2147483647 w 345"/>
              <a:gd name="T19" fmla="*/ 2147483647 h 327"/>
              <a:gd name="T20" fmla="*/ 2147483647 w 345"/>
              <a:gd name="T21" fmla="*/ 2147483647 h 327"/>
              <a:gd name="T22" fmla="*/ 2147483647 w 345"/>
              <a:gd name="T23" fmla="*/ 0 h 327"/>
              <a:gd name="T24" fmla="*/ 2147483647 w 345"/>
              <a:gd name="T25" fmla="*/ 0 h 327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345" h="327">
                <a:moveTo>
                  <a:pt x="164" y="0"/>
                </a:moveTo>
                <a:cubicBezTo>
                  <a:pt x="129" y="7"/>
                  <a:pt x="107" y="12"/>
                  <a:pt x="78" y="31"/>
                </a:cubicBezTo>
                <a:cubicBezTo>
                  <a:pt x="54" y="67"/>
                  <a:pt x="60" y="92"/>
                  <a:pt x="23" y="117"/>
                </a:cubicBezTo>
                <a:cubicBezTo>
                  <a:pt x="0" y="194"/>
                  <a:pt x="38" y="212"/>
                  <a:pt x="101" y="234"/>
                </a:cubicBezTo>
                <a:cubicBezTo>
                  <a:pt x="119" y="240"/>
                  <a:pt x="132" y="255"/>
                  <a:pt x="148" y="265"/>
                </a:cubicBezTo>
                <a:cubicBezTo>
                  <a:pt x="156" y="270"/>
                  <a:pt x="172" y="281"/>
                  <a:pt x="172" y="281"/>
                </a:cubicBezTo>
                <a:cubicBezTo>
                  <a:pt x="190" y="309"/>
                  <a:pt x="203" y="318"/>
                  <a:pt x="234" y="327"/>
                </a:cubicBezTo>
                <a:cubicBezTo>
                  <a:pt x="286" y="319"/>
                  <a:pt x="288" y="319"/>
                  <a:pt x="304" y="273"/>
                </a:cubicBezTo>
                <a:cubicBezTo>
                  <a:pt x="293" y="232"/>
                  <a:pt x="295" y="200"/>
                  <a:pt x="320" y="164"/>
                </a:cubicBezTo>
                <a:cubicBezTo>
                  <a:pt x="329" y="134"/>
                  <a:pt x="345" y="109"/>
                  <a:pt x="327" y="78"/>
                </a:cubicBezTo>
                <a:cubicBezTo>
                  <a:pt x="314" y="56"/>
                  <a:pt x="257" y="47"/>
                  <a:pt x="257" y="47"/>
                </a:cubicBezTo>
                <a:cubicBezTo>
                  <a:pt x="246" y="16"/>
                  <a:pt x="233" y="10"/>
                  <a:pt x="203" y="0"/>
                </a:cubicBezTo>
                <a:cubicBezTo>
                  <a:pt x="168" y="9"/>
                  <a:pt x="180" y="16"/>
                  <a:pt x="164" y="0"/>
                </a:cubicBezTo>
                <a:close/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295" name="Freeform 1031"/>
          <p:cNvSpPr>
            <a:spLocks/>
          </p:cNvSpPr>
          <p:nvPr/>
        </p:nvSpPr>
        <p:spPr bwMode="auto">
          <a:xfrm>
            <a:off x="7772400" y="5334000"/>
            <a:ext cx="612775" cy="795338"/>
          </a:xfrm>
          <a:custGeom>
            <a:avLst/>
            <a:gdLst>
              <a:gd name="T0" fmla="*/ 2147483647 w 260"/>
              <a:gd name="T1" fmla="*/ 0 h 334"/>
              <a:gd name="T2" fmla="*/ 2147483647 w 260"/>
              <a:gd name="T3" fmla="*/ 2147483647 h 334"/>
              <a:gd name="T4" fmla="*/ 2147483647 w 260"/>
              <a:gd name="T5" fmla="*/ 2147483647 h 334"/>
              <a:gd name="T6" fmla="*/ 2147483647 w 260"/>
              <a:gd name="T7" fmla="*/ 2147483647 h 334"/>
              <a:gd name="T8" fmla="*/ 2147483647 w 260"/>
              <a:gd name="T9" fmla="*/ 2147483647 h 334"/>
              <a:gd name="T10" fmla="*/ 2147483647 w 260"/>
              <a:gd name="T11" fmla="*/ 2147483647 h 334"/>
              <a:gd name="T12" fmla="*/ 2147483647 w 260"/>
              <a:gd name="T13" fmla="*/ 2147483647 h 334"/>
              <a:gd name="T14" fmla="*/ 2147483647 w 260"/>
              <a:gd name="T15" fmla="*/ 2147483647 h 334"/>
              <a:gd name="T16" fmla="*/ 2147483647 w 260"/>
              <a:gd name="T17" fmla="*/ 0 h 33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260" h="334">
                <a:moveTo>
                  <a:pt x="97" y="0"/>
                </a:moveTo>
                <a:cubicBezTo>
                  <a:pt x="86" y="3"/>
                  <a:pt x="73" y="1"/>
                  <a:pt x="65" y="8"/>
                </a:cubicBezTo>
                <a:cubicBezTo>
                  <a:pt x="51" y="20"/>
                  <a:pt x="50" y="45"/>
                  <a:pt x="34" y="55"/>
                </a:cubicBezTo>
                <a:cubicBezTo>
                  <a:pt x="26" y="60"/>
                  <a:pt x="19" y="65"/>
                  <a:pt x="11" y="70"/>
                </a:cubicBezTo>
                <a:cubicBezTo>
                  <a:pt x="0" y="102"/>
                  <a:pt x="8" y="112"/>
                  <a:pt x="26" y="140"/>
                </a:cubicBezTo>
                <a:cubicBezTo>
                  <a:pt x="37" y="334"/>
                  <a:pt x="13" y="298"/>
                  <a:pt x="213" y="288"/>
                </a:cubicBezTo>
                <a:cubicBezTo>
                  <a:pt x="243" y="245"/>
                  <a:pt x="251" y="198"/>
                  <a:pt x="260" y="148"/>
                </a:cubicBezTo>
                <a:cubicBezTo>
                  <a:pt x="246" y="49"/>
                  <a:pt x="237" y="57"/>
                  <a:pt x="136" y="47"/>
                </a:cubicBezTo>
                <a:cubicBezTo>
                  <a:pt x="109" y="38"/>
                  <a:pt x="97" y="30"/>
                  <a:pt x="97" y="0"/>
                </a:cubicBezTo>
                <a:close/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296" name="Freeform 1032"/>
          <p:cNvSpPr>
            <a:spLocks/>
          </p:cNvSpPr>
          <p:nvPr/>
        </p:nvSpPr>
        <p:spPr bwMode="auto">
          <a:xfrm>
            <a:off x="6934200" y="4114800"/>
            <a:ext cx="809625" cy="609600"/>
          </a:xfrm>
          <a:custGeom>
            <a:avLst/>
            <a:gdLst>
              <a:gd name="T0" fmla="*/ 2147483647 w 344"/>
              <a:gd name="T1" fmla="*/ 2147483647 h 256"/>
              <a:gd name="T2" fmla="*/ 0 w 344"/>
              <a:gd name="T3" fmla="*/ 2147483647 h 256"/>
              <a:gd name="T4" fmla="*/ 2147483647 w 344"/>
              <a:gd name="T5" fmla="*/ 2147483647 h 256"/>
              <a:gd name="T6" fmla="*/ 2147483647 w 344"/>
              <a:gd name="T7" fmla="*/ 2147483647 h 256"/>
              <a:gd name="T8" fmla="*/ 2147483647 w 344"/>
              <a:gd name="T9" fmla="*/ 2147483647 h 256"/>
              <a:gd name="T10" fmla="*/ 2147483647 w 344"/>
              <a:gd name="T11" fmla="*/ 2147483647 h 256"/>
              <a:gd name="T12" fmla="*/ 2147483647 w 344"/>
              <a:gd name="T13" fmla="*/ 2147483647 h 256"/>
              <a:gd name="T14" fmla="*/ 2147483647 w 344"/>
              <a:gd name="T15" fmla="*/ 2147483647 h 256"/>
              <a:gd name="T16" fmla="*/ 2147483647 w 344"/>
              <a:gd name="T17" fmla="*/ 2147483647 h 256"/>
              <a:gd name="T18" fmla="*/ 2147483647 w 344"/>
              <a:gd name="T19" fmla="*/ 2147483647 h 256"/>
              <a:gd name="T20" fmla="*/ 2147483647 w 344"/>
              <a:gd name="T21" fmla="*/ 2147483647 h 25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344" h="256">
                <a:moveTo>
                  <a:pt x="78" y="38"/>
                </a:moveTo>
                <a:cubicBezTo>
                  <a:pt x="30" y="52"/>
                  <a:pt x="16" y="86"/>
                  <a:pt x="0" y="131"/>
                </a:cubicBezTo>
                <a:cubicBezTo>
                  <a:pt x="8" y="136"/>
                  <a:pt x="15" y="143"/>
                  <a:pt x="23" y="147"/>
                </a:cubicBezTo>
                <a:cubicBezTo>
                  <a:pt x="30" y="151"/>
                  <a:pt x="40" y="149"/>
                  <a:pt x="47" y="154"/>
                </a:cubicBezTo>
                <a:cubicBezTo>
                  <a:pt x="56" y="160"/>
                  <a:pt x="61" y="171"/>
                  <a:pt x="70" y="178"/>
                </a:cubicBezTo>
                <a:cubicBezTo>
                  <a:pt x="85" y="190"/>
                  <a:pt x="117" y="209"/>
                  <a:pt x="117" y="209"/>
                </a:cubicBezTo>
                <a:cubicBezTo>
                  <a:pt x="148" y="256"/>
                  <a:pt x="157" y="248"/>
                  <a:pt x="218" y="240"/>
                </a:cubicBezTo>
                <a:cubicBezTo>
                  <a:pt x="223" y="232"/>
                  <a:pt x="230" y="225"/>
                  <a:pt x="234" y="217"/>
                </a:cubicBezTo>
                <a:cubicBezTo>
                  <a:pt x="238" y="210"/>
                  <a:pt x="236" y="200"/>
                  <a:pt x="241" y="193"/>
                </a:cubicBezTo>
                <a:cubicBezTo>
                  <a:pt x="253" y="178"/>
                  <a:pt x="273" y="173"/>
                  <a:pt x="288" y="162"/>
                </a:cubicBezTo>
                <a:cubicBezTo>
                  <a:pt x="344" y="0"/>
                  <a:pt x="182" y="50"/>
                  <a:pt x="78" y="38"/>
                </a:cubicBezTo>
                <a:close/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297" name="Freeform 1033"/>
          <p:cNvSpPr>
            <a:spLocks/>
          </p:cNvSpPr>
          <p:nvPr/>
        </p:nvSpPr>
        <p:spPr bwMode="auto">
          <a:xfrm>
            <a:off x="6781800" y="5715000"/>
            <a:ext cx="869950" cy="612775"/>
          </a:xfrm>
          <a:custGeom>
            <a:avLst/>
            <a:gdLst>
              <a:gd name="T0" fmla="*/ 2147483647 w 369"/>
              <a:gd name="T1" fmla="*/ 2147483647 h 257"/>
              <a:gd name="T2" fmla="*/ 2147483647 w 369"/>
              <a:gd name="T3" fmla="*/ 2147483647 h 257"/>
              <a:gd name="T4" fmla="*/ 2147483647 w 369"/>
              <a:gd name="T5" fmla="*/ 2147483647 h 257"/>
              <a:gd name="T6" fmla="*/ 2147483647 w 369"/>
              <a:gd name="T7" fmla="*/ 2147483647 h 257"/>
              <a:gd name="T8" fmla="*/ 2147483647 w 369"/>
              <a:gd name="T9" fmla="*/ 0 h 257"/>
              <a:gd name="T10" fmla="*/ 2147483647 w 369"/>
              <a:gd name="T11" fmla="*/ 2147483647 h 257"/>
              <a:gd name="T12" fmla="*/ 2147483647 w 369"/>
              <a:gd name="T13" fmla="*/ 2147483647 h 257"/>
              <a:gd name="T14" fmla="*/ 2147483647 w 369"/>
              <a:gd name="T15" fmla="*/ 2147483647 h 257"/>
              <a:gd name="T16" fmla="*/ 2147483647 w 369"/>
              <a:gd name="T17" fmla="*/ 2147483647 h 257"/>
              <a:gd name="T18" fmla="*/ 2147483647 w 369"/>
              <a:gd name="T19" fmla="*/ 2147483647 h 257"/>
              <a:gd name="T20" fmla="*/ 2147483647 w 369"/>
              <a:gd name="T21" fmla="*/ 2147483647 h 257"/>
              <a:gd name="T22" fmla="*/ 2147483647 w 369"/>
              <a:gd name="T23" fmla="*/ 2147483647 h 257"/>
              <a:gd name="T24" fmla="*/ 2147483647 w 369"/>
              <a:gd name="T25" fmla="*/ 2147483647 h 257"/>
              <a:gd name="T26" fmla="*/ 2147483647 w 369"/>
              <a:gd name="T27" fmla="*/ 2147483647 h 257"/>
              <a:gd name="T28" fmla="*/ 2147483647 w 369"/>
              <a:gd name="T29" fmla="*/ 2147483647 h 257"/>
              <a:gd name="T30" fmla="*/ 2147483647 w 369"/>
              <a:gd name="T31" fmla="*/ 2147483647 h 257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369" h="257">
                <a:moveTo>
                  <a:pt x="345" y="15"/>
                </a:moveTo>
                <a:cubicBezTo>
                  <a:pt x="300" y="21"/>
                  <a:pt x="257" y="28"/>
                  <a:pt x="213" y="39"/>
                </a:cubicBezTo>
                <a:cubicBezTo>
                  <a:pt x="187" y="36"/>
                  <a:pt x="160" y="39"/>
                  <a:pt x="135" y="31"/>
                </a:cubicBezTo>
                <a:cubicBezTo>
                  <a:pt x="125" y="28"/>
                  <a:pt x="121" y="14"/>
                  <a:pt x="112" y="8"/>
                </a:cubicBezTo>
                <a:cubicBezTo>
                  <a:pt x="105" y="3"/>
                  <a:pt x="96" y="3"/>
                  <a:pt x="88" y="0"/>
                </a:cubicBezTo>
                <a:cubicBezTo>
                  <a:pt x="51" y="10"/>
                  <a:pt x="40" y="23"/>
                  <a:pt x="18" y="54"/>
                </a:cubicBezTo>
                <a:cubicBezTo>
                  <a:pt x="0" y="108"/>
                  <a:pt x="21" y="135"/>
                  <a:pt x="65" y="163"/>
                </a:cubicBezTo>
                <a:cubicBezTo>
                  <a:pt x="70" y="171"/>
                  <a:pt x="73" y="180"/>
                  <a:pt x="80" y="187"/>
                </a:cubicBezTo>
                <a:cubicBezTo>
                  <a:pt x="87" y="194"/>
                  <a:pt x="98" y="195"/>
                  <a:pt x="104" y="202"/>
                </a:cubicBezTo>
                <a:cubicBezTo>
                  <a:pt x="127" y="230"/>
                  <a:pt x="104" y="241"/>
                  <a:pt x="151" y="257"/>
                </a:cubicBezTo>
                <a:cubicBezTo>
                  <a:pt x="244" y="247"/>
                  <a:pt x="227" y="242"/>
                  <a:pt x="299" y="218"/>
                </a:cubicBezTo>
                <a:cubicBezTo>
                  <a:pt x="314" y="208"/>
                  <a:pt x="339" y="205"/>
                  <a:pt x="345" y="187"/>
                </a:cubicBezTo>
                <a:cubicBezTo>
                  <a:pt x="350" y="171"/>
                  <a:pt x="361" y="140"/>
                  <a:pt x="361" y="140"/>
                </a:cubicBezTo>
                <a:cubicBezTo>
                  <a:pt x="364" y="119"/>
                  <a:pt x="369" y="99"/>
                  <a:pt x="369" y="78"/>
                </a:cubicBezTo>
                <a:cubicBezTo>
                  <a:pt x="369" y="2"/>
                  <a:pt x="359" y="98"/>
                  <a:pt x="338" y="47"/>
                </a:cubicBezTo>
                <a:cubicBezTo>
                  <a:pt x="334" y="37"/>
                  <a:pt x="343" y="26"/>
                  <a:pt x="345" y="15"/>
                </a:cubicBezTo>
                <a:close/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298" name="Rectangle 1034"/>
          <p:cNvSpPr>
            <a:spLocks noChangeArrowheads="1"/>
          </p:cNvSpPr>
          <p:nvPr/>
        </p:nvSpPr>
        <p:spPr bwMode="auto">
          <a:xfrm>
            <a:off x="6781800" y="1600200"/>
            <a:ext cx="1752600" cy="2286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chemeClr val="tx1"/>
                </a:solidFill>
                <a:latin typeface="Tahoma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ahoma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ahoma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ahoma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ahom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charset="0"/>
              <a:ea typeface="+mn-ea"/>
              <a:cs typeface="+mn-cs"/>
            </a:endParaRPr>
          </a:p>
        </p:txBody>
      </p:sp>
      <p:sp>
        <p:nvSpPr>
          <p:cNvPr id="12299" name="Freeform 1035"/>
          <p:cNvSpPr>
            <a:spLocks/>
          </p:cNvSpPr>
          <p:nvPr/>
        </p:nvSpPr>
        <p:spPr bwMode="auto">
          <a:xfrm>
            <a:off x="7562850" y="2089150"/>
            <a:ext cx="735013" cy="650875"/>
          </a:xfrm>
          <a:custGeom>
            <a:avLst/>
            <a:gdLst>
              <a:gd name="T0" fmla="*/ 2147483647 w 312"/>
              <a:gd name="T1" fmla="*/ 0 h 273"/>
              <a:gd name="T2" fmla="*/ 2147483647 w 312"/>
              <a:gd name="T3" fmla="*/ 2147483647 h 273"/>
              <a:gd name="T4" fmla="*/ 2147483647 w 312"/>
              <a:gd name="T5" fmla="*/ 2147483647 h 273"/>
              <a:gd name="T6" fmla="*/ 2147483647 w 312"/>
              <a:gd name="T7" fmla="*/ 2147483647 h 273"/>
              <a:gd name="T8" fmla="*/ 0 w 312"/>
              <a:gd name="T9" fmla="*/ 2147483647 h 273"/>
              <a:gd name="T10" fmla="*/ 2147483647 w 312"/>
              <a:gd name="T11" fmla="*/ 2147483647 h 273"/>
              <a:gd name="T12" fmla="*/ 2147483647 w 312"/>
              <a:gd name="T13" fmla="*/ 2147483647 h 273"/>
              <a:gd name="T14" fmla="*/ 2147483647 w 312"/>
              <a:gd name="T15" fmla="*/ 2147483647 h 273"/>
              <a:gd name="T16" fmla="*/ 2147483647 w 312"/>
              <a:gd name="T17" fmla="*/ 2147483647 h 273"/>
              <a:gd name="T18" fmla="*/ 2147483647 w 312"/>
              <a:gd name="T19" fmla="*/ 2147483647 h 273"/>
              <a:gd name="T20" fmla="*/ 2147483647 w 312"/>
              <a:gd name="T21" fmla="*/ 2147483647 h 273"/>
              <a:gd name="T22" fmla="*/ 2147483647 w 312"/>
              <a:gd name="T23" fmla="*/ 2147483647 h 273"/>
              <a:gd name="T24" fmla="*/ 2147483647 w 312"/>
              <a:gd name="T25" fmla="*/ 0 h 273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312" h="273">
                <a:moveTo>
                  <a:pt x="109" y="0"/>
                </a:moveTo>
                <a:cubicBezTo>
                  <a:pt x="99" y="3"/>
                  <a:pt x="88" y="3"/>
                  <a:pt x="78" y="8"/>
                </a:cubicBezTo>
                <a:cubicBezTo>
                  <a:pt x="61" y="16"/>
                  <a:pt x="31" y="39"/>
                  <a:pt x="31" y="39"/>
                </a:cubicBezTo>
                <a:cubicBezTo>
                  <a:pt x="26" y="47"/>
                  <a:pt x="20" y="54"/>
                  <a:pt x="16" y="62"/>
                </a:cubicBezTo>
                <a:cubicBezTo>
                  <a:pt x="9" y="77"/>
                  <a:pt x="0" y="109"/>
                  <a:pt x="0" y="109"/>
                </a:cubicBezTo>
                <a:cubicBezTo>
                  <a:pt x="5" y="156"/>
                  <a:pt x="5" y="222"/>
                  <a:pt x="55" y="249"/>
                </a:cubicBezTo>
                <a:cubicBezTo>
                  <a:pt x="70" y="257"/>
                  <a:pt x="86" y="260"/>
                  <a:pt x="102" y="265"/>
                </a:cubicBezTo>
                <a:cubicBezTo>
                  <a:pt x="110" y="268"/>
                  <a:pt x="125" y="273"/>
                  <a:pt x="125" y="273"/>
                </a:cubicBezTo>
                <a:cubicBezTo>
                  <a:pt x="184" y="266"/>
                  <a:pt x="233" y="250"/>
                  <a:pt x="289" y="234"/>
                </a:cubicBezTo>
                <a:cubicBezTo>
                  <a:pt x="296" y="210"/>
                  <a:pt x="312" y="164"/>
                  <a:pt x="312" y="164"/>
                </a:cubicBezTo>
                <a:cubicBezTo>
                  <a:pt x="307" y="112"/>
                  <a:pt x="312" y="27"/>
                  <a:pt x="250" y="8"/>
                </a:cubicBezTo>
                <a:cubicBezTo>
                  <a:pt x="221" y="10"/>
                  <a:pt x="193" y="15"/>
                  <a:pt x="164" y="15"/>
                </a:cubicBezTo>
                <a:cubicBezTo>
                  <a:pt x="74" y="15"/>
                  <a:pt x="77" y="17"/>
                  <a:pt x="109" y="0"/>
                </a:cubicBezTo>
                <a:close/>
              </a:path>
            </a:pathLst>
          </a:custGeom>
          <a:solidFill>
            <a:schemeClr val="bg1"/>
          </a:solidFill>
          <a:ln w="28575" cmpd="sng">
            <a:solidFill>
              <a:srgbClr val="00009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300" name="Freeform 1036"/>
          <p:cNvSpPr>
            <a:spLocks/>
          </p:cNvSpPr>
          <p:nvPr/>
        </p:nvSpPr>
        <p:spPr bwMode="auto">
          <a:xfrm>
            <a:off x="6781800" y="2286000"/>
            <a:ext cx="812800" cy="779463"/>
          </a:xfrm>
          <a:custGeom>
            <a:avLst/>
            <a:gdLst>
              <a:gd name="T0" fmla="*/ 2147483647 w 345"/>
              <a:gd name="T1" fmla="*/ 0 h 327"/>
              <a:gd name="T2" fmla="*/ 2147483647 w 345"/>
              <a:gd name="T3" fmla="*/ 2147483647 h 327"/>
              <a:gd name="T4" fmla="*/ 2147483647 w 345"/>
              <a:gd name="T5" fmla="*/ 2147483647 h 327"/>
              <a:gd name="T6" fmla="*/ 2147483647 w 345"/>
              <a:gd name="T7" fmla="*/ 2147483647 h 327"/>
              <a:gd name="T8" fmla="*/ 2147483647 w 345"/>
              <a:gd name="T9" fmla="*/ 2147483647 h 327"/>
              <a:gd name="T10" fmla="*/ 2147483647 w 345"/>
              <a:gd name="T11" fmla="*/ 2147483647 h 327"/>
              <a:gd name="T12" fmla="*/ 2147483647 w 345"/>
              <a:gd name="T13" fmla="*/ 2147483647 h 327"/>
              <a:gd name="T14" fmla="*/ 2147483647 w 345"/>
              <a:gd name="T15" fmla="*/ 2147483647 h 327"/>
              <a:gd name="T16" fmla="*/ 2147483647 w 345"/>
              <a:gd name="T17" fmla="*/ 2147483647 h 327"/>
              <a:gd name="T18" fmla="*/ 2147483647 w 345"/>
              <a:gd name="T19" fmla="*/ 2147483647 h 327"/>
              <a:gd name="T20" fmla="*/ 2147483647 w 345"/>
              <a:gd name="T21" fmla="*/ 2147483647 h 327"/>
              <a:gd name="T22" fmla="*/ 2147483647 w 345"/>
              <a:gd name="T23" fmla="*/ 0 h 327"/>
              <a:gd name="T24" fmla="*/ 2147483647 w 345"/>
              <a:gd name="T25" fmla="*/ 0 h 327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345" h="327">
                <a:moveTo>
                  <a:pt x="164" y="0"/>
                </a:moveTo>
                <a:cubicBezTo>
                  <a:pt x="129" y="7"/>
                  <a:pt x="107" y="12"/>
                  <a:pt x="78" y="31"/>
                </a:cubicBezTo>
                <a:cubicBezTo>
                  <a:pt x="54" y="67"/>
                  <a:pt x="60" y="92"/>
                  <a:pt x="23" y="117"/>
                </a:cubicBezTo>
                <a:cubicBezTo>
                  <a:pt x="0" y="194"/>
                  <a:pt x="38" y="212"/>
                  <a:pt x="101" y="234"/>
                </a:cubicBezTo>
                <a:cubicBezTo>
                  <a:pt x="119" y="240"/>
                  <a:pt x="132" y="255"/>
                  <a:pt x="148" y="265"/>
                </a:cubicBezTo>
                <a:cubicBezTo>
                  <a:pt x="156" y="270"/>
                  <a:pt x="172" y="281"/>
                  <a:pt x="172" y="281"/>
                </a:cubicBezTo>
                <a:cubicBezTo>
                  <a:pt x="190" y="309"/>
                  <a:pt x="203" y="318"/>
                  <a:pt x="234" y="327"/>
                </a:cubicBezTo>
                <a:cubicBezTo>
                  <a:pt x="286" y="319"/>
                  <a:pt x="288" y="319"/>
                  <a:pt x="304" y="273"/>
                </a:cubicBezTo>
                <a:cubicBezTo>
                  <a:pt x="293" y="232"/>
                  <a:pt x="295" y="200"/>
                  <a:pt x="320" y="164"/>
                </a:cubicBezTo>
                <a:cubicBezTo>
                  <a:pt x="329" y="134"/>
                  <a:pt x="345" y="109"/>
                  <a:pt x="327" y="78"/>
                </a:cubicBezTo>
                <a:cubicBezTo>
                  <a:pt x="314" y="56"/>
                  <a:pt x="257" y="47"/>
                  <a:pt x="257" y="47"/>
                </a:cubicBezTo>
                <a:cubicBezTo>
                  <a:pt x="246" y="16"/>
                  <a:pt x="233" y="10"/>
                  <a:pt x="203" y="0"/>
                </a:cubicBezTo>
                <a:cubicBezTo>
                  <a:pt x="168" y="9"/>
                  <a:pt x="180" y="16"/>
                  <a:pt x="164" y="0"/>
                </a:cubicBezTo>
                <a:close/>
              </a:path>
            </a:pathLst>
          </a:custGeom>
          <a:solidFill>
            <a:schemeClr val="bg1"/>
          </a:solidFill>
          <a:ln w="28575" cmpd="sng">
            <a:solidFill>
              <a:srgbClr val="00009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301" name="Freeform 1037"/>
          <p:cNvSpPr>
            <a:spLocks/>
          </p:cNvSpPr>
          <p:nvPr/>
        </p:nvSpPr>
        <p:spPr bwMode="auto">
          <a:xfrm>
            <a:off x="7772400" y="2743200"/>
            <a:ext cx="612775" cy="795338"/>
          </a:xfrm>
          <a:custGeom>
            <a:avLst/>
            <a:gdLst>
              <a:gd name="T0" fmla="*/ 2147483647 w 260"/>
              <a:gd name="T1" fmla="*/ 0 h 334"/>
              <a:gd name="T2" fmla="*/ 2147483647 w 260"/>
              <a:gd name="T3" fmla="*/ 2147483647 h 334"/>
              <a:gd name="T4" fmla="*/ 2147483647 w 260"/>
              <a:gd name="T5" fmla="*/ 2147483647 h 334"/>
              <a:gd name="T6" fmla="*/ 2147483647 w 260"/>
              <a:gd name="T7" fmla="*/ 2147483647 h 334"/>
              <a:gd name="T8" fmla="*/ 2147483647 w 260"/>
              <a:gd name="T9" fmla="*/ 2147483647 h 334"/>
              <a:gd name="T10" fmla="*/ 2147483647 w 260"/>
              <a:gd name="T11" fmla="*/ 2147483647 h 334"/>
              <a:gd name="T12" fmla="*/ 2147483647 w 260"/>
              <a:gd name="T13" fmla="*/ 2147483647 h 334"/>
              <a:gd name="T14" fmla="*/ 2147483647 w 260"/>
              <a:gd name="T15" fmla="*/ 2147483647 h 334"/>
              <a:gd name="T16" fmla="*/ 2147483647 w 260"/>
              <a:gd name="T17" fmla="*/ 0 h 33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260" h="334">
                <a:moveTo>
                  <a:pt x="97" y="0"/>
                </a:moveTo>
                <a:cubicBezTo>
                  <a:pt x="86" y="3"/>
                  <a:pt x="73" y="1"/>
                  <a:pt x="65" y="8"/>
                </a:cubicBezTo>
                <a:cubicBezTo>
                  <a:pt x="51" y="20"/>
                  <a:pt x="50" y="45"/>
                  <a:pt x="34" y="55"/>
                </a:cubicBezTo>
                <a:cubicBezTo>
                  <a:pt x="26" y="60"/>
                  <a:pt x="19" y="65"/>
                  <a:pt x="11" y="70"/>
                </a:cubicBezTo>
                <a:cubicBezTo>
                  <a:pt x="0" y="102"/>
                  <a:pt x="8" y="112"/>
                  <a:pt x="26" y="140"/>
                </a:cubicBezTo>
                <a:cubicBezTo>
                  <a:pt x="37" y="334"/>
                  <a:pt x="13" y="298"/>
                  <a:pt x="213" y="288"/>
                </a:cubicBezTo>
                <a:cubicBezTo>
                  <a:pt x="243" y="245"/>
                  <a:pt x="251" y="198"/>
                  <a:pt x="260" y="148"/>
                </a:cubicBezTo>
                <a:cubicBezTo>
                  <a:pt x="246" y="49"/>
                  <a:pt x="237" y="57"/>
                  <a:pt x="136" y="47"/>
                </a:cubicBezTo>
                <a:cubicBezTo>
                  <a:pt x="109" y="38"/>
                  <a:pt x="97" y="30"/>
                  <a:pt x="97" y="0"/>
                </a:cubicBezTo>
                <a:close/>
              </a:path>
            </a:pathLst>
          </a:custGeom>
          <a:solidFill>
            <a:schemeClr val="bg1"/>
          </a:solidFill>
          <a:ln w="28575" cmpd="sng">
            <a:solidFill>
              <a:srgbClr val="00009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302" name="Freeform 1038"/>
          <p:cNvSpPr>
            <a:spLocks/>
          </p:cNvSpPr>
          <p:nvPr/>
        </p:nvSpPr>
        <p:spPr bwMode="auto">
          <a:xfrm>
            <a:off x="6934200" y="1676400"/>
            <a:ext cx="809625" cy="609600"/>
          </a:xfrm>
          <a:custGeom>
            <a:avLst/>
            <a:gdLst>
              <a:gd name="T0" fmla="*/ 2147483647 w 344"/>
              <a:gd name="T1" fmla="*/ 2147483647 h 256"/>
              <a:gd name="T2" fmla="*/ 0 w 344"/>
              <a:gd name="T3" fmla="*/ 2147483647 h 256"/>
              <a:gd name="T4" fmla="*/ 2147483647 w 344"/>
              <a:gd name="T5" fmla="*/ 2147483647 h 256"/>
              <a:gd name="T6" fmla="*/ 2147483647 w 344"/>
              <a:gd name="T7" fmla="*/ 2147483647 h 256"/>
              <a:gd name="T8" fmla="*/ 2147483647 w 344"/>
              <a:gd name="T9" fmla="*/ 2147483647 h 256"/>
              <a:gd name="T10" fmla="*/ 2147483647 w 344"/>
              <a:gd name="T11" fmla="*/ 2147483647 h 256"/>
              <a:gd name="T12" fmla="*/ 2147483647 w 344"/>
              <a:gd name="T13" fmla="*/ 2147483647 h 256"/>
              <a:gd name="T14" fmla="*/ 2147483647 w 344"/>
              <a:gd name="T15" fmla="*/ 2147483647 h 256"/>
              <a:gd name="T16" fmla="*/ 2147483647 w 344"/>
              <a:gd name="T17" fmla="*/ 2147483647 h 256"/>
              <a:gd name="T18" fmla="*/ 2147483647 w 344"/>
              <a:gd name="T19" fmla="*/ 2147483647 h 256"/>
              <a:gd name="T20" fmla="*/ 2147483647 w 344"/>
              <a:gd name="T21" fmla="*/ 2147483647 h 25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344" h="256">
                <a:moveTo>
                  <a:pt x="78" y="38"/>
                </a:moveTo>
                <a:cubicBezTo>
                  <a:pt x="30" y="52"/>
                  <a:pt x="16" y="86"/>
                  <a:pt x="0" y="131"/>
                </a:cubicBezTo>
                <a:cubicBezTo>
                  <a:pt x="8" y="136"/>
                  <a:pt x="15" y="143"/>
                  <a:pt x="23" y="147"/>
                </a:cubicBezTo>
                <a:cubicBezTo>
                  <a:pt x="30" y="151"/>
                  <a:pt x="40" y="149"/>
                  <a:pt x="47" y="154"/>
                </a:cubicBezTo>
                <a:cubicBezTo>
                  <a:pt x="56" y="160"/>
                  <a:pt x="61" y="171"/>
                  <a:pt x="70" y="178"/>
                </a:cubicBezTo>
                <a:cubicBezTo>
                  <a:pt x="85" y="190"/>
                  <a:pt x="117" y="209"/>
                  <a:pt x="117" y="209"/>
                </a:cubicBezTo>
                <a:cubicBezTo>
                  <a:pt x="148" y="256"/>
                  <a:pt x="157" y="248"/>
                  <a:pt x="218" y="240"/>
                </a:cubicBezTo>
                <a:cubicBezTo>
                  <a:pt x="223" y="232"/>
                  <a:pt x="230" y="225"/>
                  <a:pt x="234" y="217"/>
                </a:cubicBezTo>
                <a:cubicBezTo>
                  <a:pt x="238" y="210"/>
                  <a:pt x="236" y="200"/>
                  <a:pt x="241" y="193"/>
                </a:cubicBezTo>
                <a:cubicBezTo>
                  <a:pt x="253" y="178"/>
                  <a:pt x="273" y="173"/>
                  <a:pt x="288" y="162"/>
                </a:cubicBezTo>
                <a:cubicBezTo>
                  <a:pt x="344" y="0"/>
                  <a:pt x="182" y="50"/>
                  <a:pt x="78" y="38"/>
                </a:cubicBezTo>
                <a:close/>
              </a:path>
            </a:pathLst>
          </a:custGeom>
          <a:solidFill>
            <a:schemeClr val="bg1"/>
          </a:solidFill>
          <a:ln w="28575" cmpd="sng">
            <a:solidFill>
              <a:srgbClr val="00009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303" name="Freeform 1039"/>
          <p:cNvSpPr>
            <a:spLocks/>
          </p:cNvSpPr>
          <p:nvPr/>
        </p:nvSpPr>
        <p:spPr bwMode="auto">
          <a:xfrm>
            <a:off x="6781800" y="3003550"/>
            <a:ext cx="869950" cy="612775"/>
          </a:xfrm>
          <a:custGeom>
            <a:avLst/>
            <a:gdLst>
              <a:gd name="T0" fmla="*/ 2147483647 w 369"/>
              <a:gd name="T1" fmla="*/ 2147483647 h 257"/>
              <a:gd name="T2" fmla="*/ 2147483647 w 369"/>
              <a:gd name="T3" fmla="*/ 2147483647 h 257"/>
              <a:gd name="T4" fmla="*/ 2147483647 w 369"/>
              <a:gd name="T5" fmla="*/ 2147483647 h 257"/>
              <a:gd name="T6" fmla="*/ 2147483647 w 369"/>
              <a:gd name="T7" fmla="*/ 2147483647 h 257"/>
              <a:gd name="T8" fmla="*/ 2147483647 w 369"/>
              <a:gd name="T9" fmla="*/ 0 h 257"/>
              <a:gd name="T10" fmla="*/ 2147483647 w 369"/>
              <a:gd name="T11" fmla="*/ 2147483647 h 257"/>
              <a:gd name="T12" fmla="*/ 2147483647 w 369"/>
              <a:gd name="T13" fmla="*/ 2147483647 h 257"/>
              <a:gd name="T14" fmla="*/ 2147483647 w 369"/>
              <a:gd name="T15" fmla="*/ 2147483647 h 257"/>
              <a:gd name="T16" fmla="*/ 2147483647 w 369"/>
              <a:gd name="T17" fmla="*/ 2147483647 h 257"/>
              <a:gd name="T18" fmla="*/ 2147483647 w 369"/>
              <a:gd name="T19" fmla="*/ 2147483647 h 257"/>
              <a:gd name="T20" fmla="*/ 2147483647 w 369"/>
              <a:gd name="T21" fmla="*/ 2147483647 h 257"/>
              <a:gd name="T22" fmla="*/ 2147483647 w 369"/>
              <a:gd name="T23" fmla="*/ 2147483647 h 257"/>
              <a:gd name="T24" fmla="*/ 2147483647 w 369"/>
              <a:gd name="T25" fmla="*/ 2147483647 h 257"/>
              <a:gd name="T26" fmla="*/ 2147483647 w 369"/>
              <a:gd name="T27" fmla="*/ 2147483647 h 257"/>
              <a:gd name="T28" fmla="*/ 2147483647 w 369"/>
              <a:gd name="T29" fmla="*/ 2147483647 h 257"/>
              <a:gd name="T30" fmla="*/ 2147483647 w 369"/>
              <a:gd name="T31" fmla="*/ 2147483647 h 257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369" h="257">
                <a:moveTo>
                  <a:pt x="345" y="15"/>
                </a:moveTo>
                <a:cubicBezTo>
                  <a:pt x="300" y="21"/>
                  <a:pt x="257" y="28"/>
                  <a:pt x="213" y="39"/>
                </a:cubicBezTo>
                <a:cubicBezTo>
                  <a:pt x="187" y="36"/>
                  <a:pt x="160" y="39"/>
                  <a:pt x="135" y="31"/>
                </a:cubicBezTo>
                <a:cubicBezTo>
                  <a:pt x="125" y="28"/>
                  <a:pt x="121" y="14"/>
                  <a:pt x="112" y="8"/>
                </a:cubicBezTo>
                <a:cubicBezTo>
                  <a:pt x="105" y="3"/>
                  <a:pt x="96" y="3"/>
                  <a:pt x="88" y="0"/>
                </a:cubicBezTo>
                <a:cubicBezTo>
                  <a:pt x="51" y="10"/>
                  <a:pt x="40" y="23"/>
                  <a:pt x="18" y="54"/>
                </a:cubicBezTo>
                <a:cubicBezTo>
                  <a:pt x="0" y="108"/>
                  <a:pt x="21" y="135"/>
                  <a:pt x="65" y="163"/>
                </a:cubicBezTo>
                <a:cubicBezTo>
                  <a:pt x="70" y="171"/>
                  <a:pt x="73" y="180"/>
                  <a:pt x="80" y="187"/>
                </a:cubicBezTo>
                <a:cubicBezTo>
                  <a:pt x="87" y="194"/>
                  <a:pt x="98" y="195"/>
                  <a:pt x="104" y="202"/>
                </a:cubicBezTo>
                <a:cubicBezTo>
                  <a:pt x="127" y="230"/>
                  <a:pt x="104" y="241"/>
                  <a:pt x="151" y="257"/>
                </a:cubicBezTo>
                <a:cubicBezTo>
                  <a:pt x="244" y="247"/>
                  <a:pt x="227" y="242"/>
                  <a:pt x="299" y="218"/>
                </a:cubicBezTo>
                <a:cubicBezTo>
                  <a:pt x="314" y="208"/>
                  <a:pt x="339" y="205"/>
                  <a:pt x="345" y="187"/>
                </a:cubicBezTo>
                <a:cubicBezTo>
                  <a:pt x="350" y="171"/>
                  <a:pt x="361" y="140"/>
                  <a:pt x="361" y="140"/>
                </a:cubicBezTo>
                <a:cubicBezTo>
                  <a:pt x="364" y="119"/>
                  <a:pt x="369" y="99"/>
                  <a:pt x="369" y="78"/>
                </a:cubicBezTo>
                <a:cubicBezTo>
                  <a:pt x="369" y="2"/>
                  <a:pt x="359" y="98"/>
                  <a:pt x="338" y="47"/>
                </a:cubicBezTo>
                <a:cubicBezTo>
                  <a:pt x="334" y="37"/>
                  <a:pt x="343" y="26"/>
                  <a:pt x="345" y="15"/>
                </a:cubicBezTo>
                <a:close/>
              </a:path>
            </a:pathLst>
          </a:custGeom>
          <a:solidFill>
            <a:schemeClr val="bg1"/>
          </a:solidFill>
          <a:ln w="28575" cmpd="sng">
            <a:solidFill>
              <a:srgbClr val="00009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304" name="AutoShape 1040"/>
          <p:cNvSpPr>
            <a:spLocks noChangeArrowheads="1"/>
          </p:cNvSpPr>
          <p:nvPr/>
        </p:nvSpPr>
        <p:spPr bwMode="auto">
          <a:xfrm rot="1142000">
            <a:off x="7454900" y="2587625"/>
            <a:ext cx="127000" cy="228600"/>
          </a:xfrm>
          <a:prstGeom prst="downArrow">
            <a:avLst>
              <a:gd name="adj1" fmla="val 50000"/>
              <a:gd name="adj2" fmla="val 45000"/>
            </a:avLst>
          </a:prstGeom>
          <a:solidFill>
            <a:srgbClr val="000099"/>
          </a:solidFill>
          <a:ln w="952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chemeClr val="tx1"/>
                </a:solidFill>
                <a:latin typeface="Tahoma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ahoma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ahoma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ahoma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ahom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charset="0"/>
              <a:ea typeface="+mn-ea"/>
              <a:cs typeface="+mn-cs"/>
            </a:endParaRPr>
          </a:p>
        </p:txBody>
      </p:sp>
      <p:sp>
        <p:nvSpPr>
          <p:cNvPr id="12305" name="AutoShape 1041"/>
          <p:cNvSpPr>
            <a:spLocks noChangeArrowheads="1"/>
          </p:cNvSpPr>
          <p:nvPr/>
        </p:nvSpPr>
        <p:spPr bwMode="auto">
          <a:xfrm rot="596786">
            <a:off x="7569200" y="3189288"/>
            <a:ext cx="127000" cy="228600"/>
          </a:xfrm>
          <a:prstGeom prst="downArrow">
            <a:avLst>
              <a:gd name="adj1" fmla="val 50000"/>
              <a:gd name="adj2" fmla="val 45000"/>
            </a:avLst>
          </a:prstGeom>
          <a:solidFill>
            <a:srgbClr val="000099"/>
          </a:solidFill>
          <a:ln w="952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chemeClr val="tx1"/>
                </a:solidFill>
                <a:latin typeface="Tahoma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ahoma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ahoma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ahoma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ahom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charset="0"/>
              <a:ea typeface="+mn-ea"/>
              <a:cs typeface="+mn-cs"/>
            </a:endParaRPr>
          </a:p>
        </p:txBody>
      </p:sp>
      <p:sp>
        <p:nvSpPr>
          <p:cNvPr id="12306" name="Freeform 1042"/>
          <p:cNvSpPr>
            <a:spLocks/>
          </p:cNvSpPr>
          <p:nvPr/>
        </p:nvSpPr>
        <p:spPr bwMode="auto">
          <a:xfrm>
            <a:off x="7772400" y="2743200"/>
            <a:ext cx="612775" cy="795338"/>
          </a:xfrm>
          <a:custGeom>
            <a:avLst/>
            <a:gdLst>
              <a:gd name="T0" fmla="*/ 2147483647 w 260"/>
              <a:gd name="T1" fmla="*/ 0 h 334"/>
              <a:gd name="T2" fmla="*/ 2147483647 w 260"/>
              <a:gd name="T3" fmla="*/ 2147483647 h 334"/>
              <a:gd name="T4" fmla="*/ 2147483647 w 260"/>
              <a:gd name="T5" fmla="*/ 2147483647 h 334"/>
              <a:gd name="T6" fmla="*/ 2147483647 w 260"/>
              <a:gd name="T7" fmla="*/ 2147483647 h 334"/>
              <a:gd name="T8" fmla="*/ 2147483647 w 260"/>
              <a:gd name="T9" fmla="*/ 2147483647 h 334"/>
              <a:gd name="T10" fmla="*/ 2147483647 w 260"/>
              <a:gd name="T11" fmla="*/ 2147483647 h 334"/>
              <a:gd name="T12" fmla="*/ 2147483647 w 260"/>
              <a:gd name="T13" fmla="*/ 2147483647 h 334"/>
              <a:gd name="T14" fmla="*/ 2147483647 w 260"/>
              <a:gd name="T15" fmla="*/ 2147483647 h 334"/>
              <a:gd name="T16" fmla="*/ 2147483647 w 260"/>
              <a:gd name="T17" fmla="*/ 0 h 33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260" h="334">
                <a:moveTo>
                  <a:pt x="97" y="0"/>
                </a:moveTo>
                <a:cubicBezTo>
                  <a:pt x="86" y="3"/>
                  <a:pt x="73" y="1"/>
                  <a:pt x="65" y="8"/>
                </a:cubicBezTo>
                <a:cubicBezTo>
                  <a:pt x="51" y="20"/>
                  <a:pt x="50" y="45"/>
                  <a:pt x="34" y="55"/>
                </a:cubicBezTo>
                <a:cubicBezTo>
                  <a:pt x="26" y="60"/>
                  <a:pt x="19" y="65"/>
                  <a:pt x="11" y="70"/>
                </a:cubicBezTo>
                <a:cubicBezTo>
                  <a:pt x="0" y="102"/>
                  <a:pt x="8" y="112"/>
                  <a:pt x="26" y="140"/>
                </a:cubicBezTo>
                <a:cubicBezTo>
                  <a:pt x="37" y="334"/>
                  <a:pt x="13" y="298"/>
                  <a:pt x="213" y="288"/>
                </a:cubicBezTo>
                <a:cubicBezTo>
                  <a:pt x="243" y="245"/>
                  <a:pt x="251" y="198"/>
                  <a:pt x="260" y="148"/>
                </a:cubicBezTo>
                <a:cubicBezTo>
                  <a:pt x="246" y="49"/>
                  <a:pt x="237" y="57"/>
                  <a:pt x="136" y="47"/>
                </a:cubicBezTo>
                <a:cubicBezTo>
                  <a:pt x="109" y="38"/>
                  <a:pt x="97" y="30"/>
                  <a:pt x="97" y="0"/>
                </a:cubicBezTo>
                <a:close/>
              </a:path>
            </a:pathLst>
          </a:custGeom>
          <a:solidFill>
            <a:schemeClr val="bg1"/>
          </a:solidFill>
          <a:ln w="28575" cmpd="sng">
            <a:solidFill>
              <a:srgbClr val="00009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307" name="AutoShape 1043"/>
          <p:cNvSpPr>
            <a:spLocks noChangeArrowheads="1"/>
          </p:cNvSpPr>
          <p:nvPr/>
        </p:nvSpPr>
        <p:spPr bwMode="auto">
          <a:xfrm rot="-294084">
            <a:off x="7772400" y="3124200"/>
            <a:ext cx="127000" cy="228600"/>
          </a:xfrm>
          <a:prstGeom prst="downArrow">
            <a:avLst>
              <a:gd name="adj1" fmla="val 50000"/>
              <a:gd name="adj2" fmla="val 45000"/>
            </a:avLst>
          </a:prstGeom>
          <a:solidFill>
            <a:srgbClr val="000099"/>
          </a:solidFill>
          <a:ln w="952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chemeClr val="tx1"/>
                </a:solidFill>
                <a:latin typeface="Tahoma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ahoma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ahoma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ahoma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ahom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charset="0"/>
              <a:ea typeface="+mn-ea"/>
              <a:cs typeface="+mn-cs"/>
            </a:endParaRPr>
          </a:p>
        </p:txBody>
      </p:sp>
      <p:sp>
        <p:nvSpPr>
          <p:cNvPr id="12308" name="AutoShape 1044"/>
          <p:cNvSpPr>
            <a:spLocks noChangeArrowheads="1"/>
          </p:cNvSpPr>
          <p:nvPr/>
        </p:nvSpPr>
        <p:spPr bwMode="auto">
          <a:xfrm rot="827214">
            <a:off x="8293100" y="3119438"/>
            <a:ext cx="127000" cy="228600"/>
          </a:xfrm>
          <a:prstGeom prst="downArrow">
            <a:avLst>
              <a:gd name="adj1" fmla="val 50000"/>
              <a:gd name="adj2" fmla="val 45000"/>
            </a:avLst>
          </a:prstGeom>
          <a:solidFill>
            <a:srgbClr val="000099"/>
          </a:solidFill>
          <a:ln w="952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chemeClr val="tx1"/>
                </a:solidFill>
                <a:latin typeface="Tahoma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ahoma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ahoma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ahoma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ahom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charset="0"/>
              <a:ea typeface="+mn-ea"/>
              <a:cs typeface="+mn-cs"/>
            </a:endParaRPr>
          </a:p>
        </p:txBody>
      </p:sp>
      <p:sp>
        <p:nvSpPr>
          <p:cNvPr id="12309" name="AutoShape 1045"/>
          <p:cNvSpPr>
            <a:spLocks noChangeArrowheads="1"/>
          </p:cNvSpPr>
          <p:nvPr/>
        </p:nvSpPr>
        <p:spPr bwMode="auto">
          <a:xfrm rot="453770">
            <a:off x="7518400" y="2241550"/>
            <a:ext cx="127000" cy="228600"/>
          </a:xfrm>
          <a:prstGeom prst="downArrow">
            <a:avLst>
              <a:gd name="adj1" fmla="val 50000"/>
              <a:gd name="adj2" fmla="val 45000"/>
            </a:avLst>
          </a:prstGeom>
          <a:solidFill>
            <a:srgbClr val="000099"/>
          </a:solidFill>
          <a:ln w="952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chemeClr val="tx1"/>
                </a:solidFill>
                <a:latin typeface="Tahoma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ahoma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ahoma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ahoma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ahom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charset="0"/>
              <a:ea typeface="+mn-ea"/>
              <a:cs typeface="+mn-cs"/>
            </a:endParaRPr>
          </a:p>
        </p:txBody>
      </p:sp>
      <p:sp>
        <p:nvSpPr>
          <p:cNvPr id="12310" name="AutoShape 1046"/>
          <p:cNvSpPr>
            <a:spLocks noChangeArrowheads="1"/>
          </p:cNvSpPr>
          <p:nvPr/>
        </p:nvSpPr>
        <p:spPr bwMode="auto">
          <a:xfrm rot="1142000">
            <a:off x="7524750" y="4572000"/>
            <a:ext cx="127000" cy="228600"/>
          </a:xfrm>
          <a:prstGeom prst="downArrow">
            <a:avLst>
              <a:gd name="adj1" fmla="val 50000"/>
              <a:gd name="adj2" fmla="val 45000"/>
            </a:avLst>
          </a:prstGeom>
          <a:solidFill>
            <a:srgbClr val="000099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chemeClr val="tx1"/>
                </a:solidFill>
                <a:latin typeface="Tahoma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ahoma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ahoma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ahoma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ahom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charset="0"/>
              <a:ea typeface="+mn-ea"/>
              <a:cs typeface="+mn-cs"/>
            </a:endParaRPr>
          </a:p>
        </p:txBody>
      </p:sp>
      <p:sp>
        <p:nvSpPr>
          <p:cNvPr id="12311" name="AutoShape 1047"/>
          <p:cNvSpPr>
            <a:spLocks noChangeArrowheads="1"/>
          </p:cNvSpPr>
          <p:nvPr/>
        </p:nvSpPr>
        <p:spPr bwMode="auto">
          <a:xfrm rot="-377615">
            <a:off x="7616825" y="5105400"/>
            <a:ext cx="127000" cy="228600"/>
          </a:xfrm>
          <a:prstGeom prst="downArrow">
            <a:avLst>
              <a:gd name="adj1" fmla="val 50000"/>
              <a:gd name="adj2" fmla="val 45000"/>
            </a:avLst>
          </a:prstGeom>
          <a:solidFill>
            <a:srgbClr val="000099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chemeClr val="tx1"/>
                </a:solidFill>
                <a:latin typeface="Tahoma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ahoma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ahoma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ahoma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ahom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charset="0"/>
              <a:ea typeface="+mn-ea"/>
              <a:cs typeface="+mn-cs"/>
            </a:endParaRPr>
          </a:p>
        </p:txBody>
      </p:sp>
      <p:sp>
        <p:nvSpPr>
          <p:cNvPr id="12312" name="AutoShape 1048"/>
          <p:cNvSpPr>
            <a:spLocks noChangeArrowheads="1"/>
          </p:cNvSpPr>
          <p:nvPr/>
        </p:nvSpPr>
        <p:spPr bwMode="auto">
          <a:xfrm rot="453770">
            <a:off x="7569200" y="1828800"/>
            <a:ext cx="127000" cy="228600"/>
          </a:xfrm>
          <a:prstGeom prst="downArrow">
            <a:avLst>
              <a:gd name="adj1" fmla="val 50000"/>
              <a:gd name="adj2" fmla="val 45000"/>
            </a:avLst>
          </a:prstGeom>
          <a:solidFill>
            <a:srgbClr val="000099"/>
          </a:solidFill>
          <a:ln w="952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chemeClr val="tx1"/>
                </a:solidFill>
                <a:latin typeface="Tahoma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ahoma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ahoma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ahoma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ahom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charset="0"/>
              <a:ea typeface="+mn-ea"/>
              <a:cs typeface="+mn-cs"/>
            </a:endParaRPr>
          </a:p>
        </p:txBody>
      </p:sp>
      <p:sp>
        <p:nvSpPr>
          <p:cNvPr id="12313" name="AutoShape 1049"/>
          <p:cNvSpPr>
            <a:spLocks noChangeArrowheads="1"/>
          </p:cNvSpPr>
          <p:nvPr/>
        </p:nvSpPr>
        <p:spPr bwMode="auto">
          <a:xfrm rot="-114950">
            <a:off x="7651750" y="5562600"/>
            <a:ext cx="127000" cy="228600"/>
          </a:xfrm>
          <a:prstGeom prst="downArrow">
            <a:avLst>
              <a:gd name="adj1" fmla="val 50000"/>
              <a:gd name="adj2" fmla="val 45000"/>
            </a:avLst>
          </a:prstGeom>
          <a:solidFill>
            <a:srgbClr val="000099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chemeClr val="tx1"/>
                </a:solidFill>
                <a:latin typeface="Tahoma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ahoma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ahoma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ahoma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ahom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charset="0"/>
              <a:ea typeface="+mn-ea"/>
              <a:cs typeface="+mn-cs"/>
            </a:endParaRPr>
          </a:p>
        </p:txBody>
      </p:sp>
      <p:sp>
        <p:nvSpPr>
          <p:cNvPr id="12314" name="AutoShape 1050"/>
          <p:cNvSpPr>
            <a:spLocks noChangeArrowheads="1"/>
          </p:cNvSpPr>
          <p:nvPr/>
        </p:nvSpPr>
        <p:spPr bwMode="auto">
          <a:xfrm rot="1142000">
            <a:off x="6934200" y="4648200"/>
            <a:ext cx="127000" cy="228600"/>
          </a:xfrm>
          <a:prstGeom prst="downArrow">
            <a:avLst>
              <a:gd name="adj1" fmla="val 50000"/>
              <a:gd name="adj2" fmla="val 45000"/>
            </a:avLst>
          </a:prstGeom>
          <a:solidFill>
            <a:srgbClr val="000099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chemeClr val="tx1"/>
                </a:solidFill>
                <a:latin typeface="Tahoma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ahoma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ahoma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ahoma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ahom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charset="0"/>
              <a:ea typeface="+mn-ea"/>
              <a:cs typeface="+mn-cs"/>
            </a:endParaRPr>
          </a:p>
        </p:txBody>
      </p:sp>
      <p:sp>
        <p:nvSpPr>
          <p:cNvPr id="12315" name="AutoShape 1051"/>
          <p:cNvSpPr>
            <a:spLocks noChangeArrowheads="1"/>
          </p:cNvSpPr>
          <p:nvPr/>
        </p:nvSpPr>
        <p:spPr bwMode="auto">
          <a:xfrm rot="-114950">
            <a:off x="7696200" y="6099175"/>
            <a:ext cx="127000" cy="228600"/>
          </a:xfrm>
          <a:prstGeom prst="downArrow">
            <a:avLst>
              <a:gd name="adj1" fmla="val 50000"/>
              <a:gd name="adj2" fmla="val 45000"/>
            </a:avLst>
          </a:prstGeom>
          <a:solidFill>
            <a:srgbClr val="000099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chemeClr val="tx1"/>
                </a:solidFill>
                <a:latin typeface="Tahoma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ahoma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ahoma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ahoma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ahom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6332487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solidFill>
            <a:srgbClr val="00B0F0"/>
          </a:solidFill>
        </p:spPr>
        <p:txBody>
          <a:bodyPr/>
          <a:lstStyle/>
          <a:p>
            <a:pPr eaLnBrk="1" hangingPunct="1"/>
            <a:r>
              <a:rPr lang="en-US" altLang="en-US" sz="3600"/>
              <a:t>Water Flow Through Snow – </a:t>
            </a:r>
            <a:br>
              <a:rPr lang="en-US" altLang="en-US" sz="3600"/>
            </a:br>
            <a:r>
              <a:rPr lang="en-US" altLang="en-US" sz="3200" i="1"/>
              <a:t>Four Liquid Water Regimes</a:t>
            </a:r>
            <a:endParaRPr lang="en-US" altLang="en-US" sz="3600" i="1"/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524000"/>
            <a:ext cx="8686800" cy="4602163"/>
          </a:xfrm>
        </p:spPr>
        <p:txBody>
          <a:bodyPr>
            <a:normAutofit fontScale="92500" lnSpcReduction="10000"/>
          </a:bodyPr>
          <a:lstStyle/>
          <a:p>
            <a:pPr lvl="1">
              <a:buFontTx/>
              <a:buChar char="•"/>
            </a:pPr>
            <a:r>
              <a:rPr lang="en-US" altLang="en-US" dirty="0"/>
              <a:t>Capillary: </a:t>
            </a:r>
            <a:r>
              <a:rPr lang="en-US" altLang="en-US" b="1" dirty="0"/>
              <a:t>&lt; 1% free water</a:t>
            </a:r>
          </a:p>
          <a:p>
            <a:pPr lvl="2">
              <a:buFontTx/>
              <a:buChar char="–"/>
            </a:pPr>
            <a:r>
              <a:rPr lang="en-US" altLang="en-US" dirty="0"/>
              <a:t>water doesn’t drain due to </a:t>
            </a:r>
            <a:r>
              <a:rPr lang="en-US" altLang="en-US" b="1" dirty="0"/>
              <a:t>capillary tension</a:t>
            </a:r>
          </a:p>
          <a:p>
            <a:pPr lvl="1">
              <a:buFontTx/>
              <a:buChar char="•"/>
            </a:pPr>
            <a:r>
              <a:rPr lang="en-US" altLang="en-US" dirty="0"/>
              <a:t>Unsaturated: </a:t>
            </a:r>
            <a:r>
              <a:rPr lang="en-US" altLang="en-US" b="1" dirty="0"/>
              <a:t>1-14% free water</a:t>
            </a:r>
          </a:p>
          <a:p>
            <a:pPr lvl="2">
              <a:buFontTx/>
              <a:buChar char="–"/>
            </a:pPr>
            <a:r>
              <a:rPr lang="en-US" altLang="en-US" dirty="0"/>
              <a:t>water drains by gravity, but </a:t>
            </a:r>
            <a:r>
              <a:rPr lang="en-US" altLang="en-US" b="1" dirty="0"/>
              <a:t>air spaces are continuous</a:t>
            </a:r>
          </a:p>
          <a:p>
            <a:pPr lvl="2">
              <a:buFontTx/>
              <a:buChar char="–"/>
            </a:pPr>
            <a:r>
              <a:rPr lang="en-US" altLang="en-US" dirty="0"/>
              <a:t>Pendular Regime</a:t>
            </a:r>
          </a:p>
          <a:p>
            <a:pPr lvl="1">
              <a:buFontTx/>
              <a:buChar char="•"/>
            </a:pPr>
            <a:r>
              <a:rPr lang="en-US" altLang="en-US" dirty="0"/>
              <a:t>Saturated: </a:t>
            </a:r>
            <a:r>
              <a:rPr lang="en-US" altLang="en-US" b="1" dirty="0"/>
              <a:t>&gt; 14% free water</a:t>
            </a:r>
          </a:p>
          <a:p>
            <a:pPr lvl="2">
              <a:buFontTx/>
              <a:buChar char="–"/>
            </a:pPr>
            <a:r>
              <a:rPr lang="en-US" altLang="en-US" dirty="0"/>
              <a:t>water drains by gravity, but </a:t>
            </a:r>
            <a:r>
              <a:rPr lang="en-US" altLang="en-US" b="1" dirty="0"/>
              <a:t>air spaces are discontinuous</a:t>
            </a:r>
          </a:p>
          <a:p>
            <a:pPr lvl="2">
              <a:buFontTx/>
              <a:buChar char="–"/>
            </a:pPr>
            <a:r>
              <a:rPr lang="en-US" altLang="en-US" dirty="0"/>
              <a:t>Funicular Regime</a:t>
            </a:r>
          </a:p>
          <a:p>
            <a:pPr lvl="1">
              <a:buFontTx/>
              <a:buChar char="•"/>
            </a:pPr>
            <a:r>
              <a:rPr lang="en-US" altLang="en-US" dirty="0"/>
              <a:t>Melt/Freeze</a:t>
            </a:r>
          </a:p>
          <a:p>
            <a:pPr lvl="2">
              <a:buFontTx/>
              <a:buChar char="–"/>
            </a:pPr>
            <a:r>
              <a:rPr lang="en-US" altLang="en-US" dirty="0"/>
              <a:t>water melts and refreezes, </a:t>
            </a:r>
            <a:r>
              <a:rPr lang="en-US" altLang="en-US" b="1" dirty="0"/>
              <a:t>possibly several times, before it drains from the snow pack</a:t>
            </a:r>
          </a:p>
          <a:p>
            <a:pPr lvl="2">
              <a:buFontTx/>
              <a:buChar char="–"/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090739316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4" name="Text Box 4"/>
          <p:cNvSpPr txBox="1">
            <a:spLocks noChangeArrowheads="1"/>
          </p:cNvSpPr>
          <p:nvPr/>
        </p:nvSpPr>
        <p:spPr bwMode="auto">
          <a:xfrm>
            <a:off x="228600" y="1700213"/>
            <a:ext cx="2454275" cy="52629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dirty="0">
                <a:latin typeface="Tahoma" charset="0"/>
              </a:rPr>
              <a:t>Melt and rain water are </a:t>
            </a:r>
            <a:r>
              <a:rPr lang="en-US" altLang="en-US" b="1" dirty="0">
                <a:latin typeface="Tahoma" charset="0"/>
              </a:rPr>
              <a:t>lagged and attenuated </a:t>
            </a:r>
            <a:r>
              <a:rPr lang="en-US" altLang="en-US" dirty="0">
                <a:latin typeface="Tahoma" charset="0"/>
              </a:rPr>
              <a:t>as they move through the snow cover.</a:t>
            </a:r>
          </a:p>
          <a:p>
            <a:endParaRPr lang="en-US" altLang="en-US" dirty="0">
              <a:latin typeface="Tahoma" charset="0"/>
            </a:endParaRPr>
          </a:p>
          <a:p>
            <a:r>
              <a:rPr lang="en-US" altLang="en-US" dirty="0">
                <a:latin typeface="Tahoma" charset="0"/>
              </a:rPr>
              <a:t>Function of </a:t>
            </a:r>
            <a:r>
              <a:rPr lang="en-US" altLang="en-US" b="1" dirty="0">
                <a:latin typeface="Tahoma" charset="0"/>
              </a:rPr>
              <a:t>depth, density, ice layers, grain size, and refreezing</a:t>
            </a:r>
            <a:r>
              <a:rPr lang="en-US" altLang="en-US" dirty="0">
                <a:latin typeface="Tahoma" charset="0"/>
              </a:rPr>
              <a:t>.</a:t>
            </a:r>
          </a:p>
        </p:txBody>
      </p:sp>
      <p:graphicFrame>
        <p:nvGraphicFramePr>
          <p:cNvPr id="14339" name="Object 5"/>
          <p:cNvGraphicFramePr>
            <a:graphicFrameLocks noChangeAspect="1"/>
          </p:cNvGraphicFramePr>
          <p:nvPr/>
        </p:nvGraphicFramePr>
        <p:xfrm>
          <a:off x="2840038" y="1517650"/>
          <a:ext cx="6151562" cy="5187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FreeHand.Doc" r:id="rId3" imgW="5918200" imgH="4699000" progId="FreeHand.Doc.8">
                  <p:embed/>
                </p:oleObj>
              </mc:Choice>
              <mc:Fallback>
                <p:oleObj name="FreeHand.Doc" r:id="rId3" imgW="5918200" imgH="4699000" progId="FreeHand.Doc.8">
                  <p:embed/>
                  <p:pic>
                    <p:nvPicPr>
                      <p:cNvPr id="14339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40038" y="1517650"/>
                        <a:ext cx="6151562" cy="5187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340" name="Text Box 6"/>
          <p:cNvSpPr txBox="1">
            <a:spLocks noChangeArrowheads="1"/>
          </p:cNvSpPr>
          <p:nvPr/>
        </p:nvSpPr>
        <p:spPr bwMode="auto">
          <a:xfrm>
            <a:off x="3967163" y="3429000"/>
            <a:ext cx="52863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Tahoma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ahoma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ahoma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ahoma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ahom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charset="0"/>
                <a:ea typeface="+mn-ea"/>
                <a:cs typeface="+mn-cs"/>
              </a:rPr>
              <a:t>Rain</a:t>
            </a:r>
          </a:p>
        </p:txBody>
      </p:sp>
      <p:sp>
        <p:nvSpPr>
          <p:cNvPr id="14341" name="Line 7"/>
          <p:cNvSpPr>
            <a:spLocks noChangeShapeType="1"/>
          </p:cNvSpPr>
          <p:nvPr/>
        </p:nvSpPr>
        <p:spPr bwMode="auto">
          <a:xfrm>
            <a:off x="4267200" y="3733800"/>
            <a:ext cx="76200" cy="2286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342" name="Title 1"/>
          <p:cNvSpPr>
            <a:spLocks noGrp="1"/>
          </p:cNvSpPr>
          <p:nvPr>
            <p:ph type="title"/>
          </p:nvPr>
        </p:nvSpPr>
        <p:spPr>
          <a:solidFill>
            <a:srgbClr val="00B0F0"/>
          </a:solidFill>
        </p:spPr>
        <p:txBody>
          <a:bodyPr>
            <a:normAutofit fontScale="90000"/>
          </a:bodyPr>
          <a:lstStyle/>
          <a:p>
            <a:r>
              <a:rPr lang="en-US" altLang="en-US"/>
              <a:t>Water Flow Through Snow – </a:t>
            </a:r>
            <a:br>
              <a:rPr lang="en-US" altLang="en-US"/>
            </a:br>
            <a:r>
              <a:rPr lang="en-US" altLang="en-US" sz="3600" i="1"/>
              <a:t>Liquid Water Transmission</a:t>
            </a:r>
            <a:endParaRPr lang="en-US" altLang="en-US" i="1"/>
          </a:p>
        </p:txBody>
      </p:sp>
    </p:spTree>
    <p:extLst>
      <p:ext uri="{BB962C8B-B14F-4D97-AF65-F5344CB8AC3E}">
        <p14:creationId xmlns:p14="http://schemas.microsoft.com/office/powerpoint/2010/main" val="144804945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14" y="-231171"/>
            <a:ext cx="184693" cy="4623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305" tIns="45645" rIns="91305" bIns="45645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20486" name="Rectangle 6"/>
          <p:cNvSpPr>
            <a:spLocks noChangeArrowheads="1"/>
          </p:cNvSpPr>
          <p:nvPr/>
        </p:nvSpPr>
        <p:spPr bwMode="auto">
          <a:xfrm>
            <a:off x="14" y="-231171"/>
            <a:ext cx="184693" cy="4623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305" tIns="45645" rIns="91305" bIns="45645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776" y="294264"/>
            <a:ext cx="8548448" cy="6411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31986963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14" y="-231171"/>
            <a:ext cx="184693" cy="4623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305" tIns="45645" rIns="91305" bIns="45645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20486" name="Rectangle 6"/>
          <p:cNvSpPr>
            <a:spLocks noChangeArrowheads="1"/>
          </p:cNvSpPr>
          <p:nvPr/>
        </p:nvSpPr>
        <p:spPr bwMode="auto">
          <a:xfrm>
            <a:off x="14" y="-231171"/>
            <a:ext cx="184693" cy="4623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305" tIns="45645" rIns="91305" bIns="45645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921" y="55179"/>
            <a:ext cx="8737600" cy="655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33677974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14" y="-231171"/>
            <a:ext cx="184693" cy="4623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305" tIns="45645" rIns="91305" bIns="45645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20486" name="Rectangle 6"/>
          <p:cNvSpPr>
            <a:spLocks noChangeArrowheads="1"/>
          </p:cNvSpPr>
          <p:nvPr/>
        </p:nvSpPr>
        <p:spPr bwMode="auto">
          <a:xfrm>
            <a:off x="14" y="-231171"/>
            <a:ext cx="184693" cy="4623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305" tIns="45645" rIns="91305" bIns="45645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07" y="0"/>
            <a:ext cx="8839200" cy="662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4013797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14" y="-231171"/>
            <a:ext cx="184693" cy="4623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305" tIns="45645" rIns="91305" bIns="45645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20486" name="Rectangle 6"/>
          <p:cNvSpPr>
            <a:spLocks noChangeArrowheads="1"/>
          </p:cNvSpPr>
          <p:nvPr/>
        </p:nvSpPr>
        <p:spPr bwMode="auto">
          <a:xfrm>
            <a:off x="14" y="-231171"/>
            <a:ext cx="184693" cy="4623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305" tIns="45645" rIns="91305" bIns="45645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848" y="0"/>
            <a:ext cx="8636000" cy="647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0380940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14" y="-231171"/>
            <a:ext cx="184693" cy="4623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305" tIns="45645" rIns="91305" bIns="45645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20486" name="Rectangle 6"/>
          <p:cNvSpPr>
            <a:spLocks noChangeArrowheads="1"/>
          </p:cNvSpPr>
          <p:nvPr/>
        </p:nvSpPr>
        <p:spPr bwMode="auto">
          <a:xfrm>
            <a:off x="14" y="-231171"/>
            <a:ext cx="184693" cy="4623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305" tIns="45645" rIns="91305" bIns="45645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0"/>
            <a:ext cx="8839200" cy="662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839320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85725"/>
            <a:ext cx="8229600" cy="1133475"/>
          </a:xfrm>
          <a:solidFill>
            <a:srgbClr val="FFFF00"/>
          </a:solidFill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sz="4000" dirty="0"/>
              <a:t>Crystal Growth</a:t>
            </a:r>
            <a:br>
              <a:rPr lang="en-US" altLang="en-US" sz="4000" dirty="0"/>
            </a:br>
            <a:r>
              <a:rPr lang="en-US" altLang="en-US" sz="4000" i="1" dirty="0"/>
              <a:t>function of </a:t>
            </a:r>
            <a:r>
              <a:rPr lang="en-US" altLang="en-US" sz="4000" i="1" dirty="0">
                <a:latin typeface="Times New Roman" charset="0"/>
                <a:ea typeface="Times New Roman" charset="0"/>
                <a:cs typeface="Times New Roman" charset="0"/>
              </a:rPr>
              <a:t>T</a:t>
            </a:r>
            <a:r>
              <a:rPr lang="en-US" altLang="en-US" sz="4000" i="1" dirty="0"/>
              <a:t> &amp; </a:t>
            </a:r>
            <a:r>
              <a:rPr lang="en-US" altLang="en-US" sz="4000" i="1" dirty="0">
                <a:latin typeface="Times New Roman" charset="0"/>
                <a:ea typeface="Times New Roman" charset="0"/>
                <a:cs typeface="Times New Roman" charset="0"/>
              </a:rPr>
              <a:t>e</a:t>
            </a:r>
          </a:p>
        </p:txBody>
      </p:sp>
      <p:pic>
        <p:nvPicPr>
          <p:cNvPr id="56323" name="Picture 3" descr="morphologydiagram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14400" y="1295400"/>
            <a:ext cx="7315200" cy="5334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6324" name="Text Box 4"/>
          <p:cNvSpPr txBox="1">
            <a:spLocks noChangeArrowheads="1"/>
          </p:cNvSpPr>
          <p:nvPr/>
        </p:nvSpPr>
        <p:spPr bwMode="auto">
          <a:xfrm>
            <a:off x="6172200" y="6286500"/>
            <a:ext cx="20764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Tahoma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ahoma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ahoma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ahoma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ahom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SnowCrystals.com</a:t>
            </a:r>
          </a:p>
        </p:txBody>
      </p:sp>
    </p:spTree>
    <p:extLst>
      <p:ext uri="{BB962C8B-B14F-4D97-AF65-F5344CB8AC3E}">
        <p14:creationId xmlns:p14="http://schemas.microsoft.com/office/powerpoint/2010/main" val="927535926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14" y="-231171"/>
            <a:ext cx="184693" cy="4623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305" tIns="45645" rIns="91305" bIns="45645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20486" name="Rectangle 6"/>
          <p:cNvSpPr>
            <a:spLocks noChangeArrowheads="1"/>
          </p:cNvSpPr>
          <p:nvPr/>
        </p:nvSpPr>
        <p:spPr bwMode="auto">
          <a:xfrm>
            <a:off x="14" y="-231171"/>
            <a:ext cx="184693" cy="4623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305" tIns="45645" rIns="91305" bIns="45645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593" y="190500"/>
            <a:ext cx="8636000" cy="647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85067206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14" y="-231171"/>
            <a:ext cx="184693" cy="4623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305" tIns="45645" rIns="91305" bIns="45645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20486" name="Rectangle 6"/>
          <p:cNvSpPr>
            <a:spLocks noChangeArrowheads="1"/>
          </p:cNvSpPr>
          <p:nvPr/>
        </p:nvSpPr>
        <p:spPr bwMode="auto">
          <a:xfrm>
            <a:off x="14" y="-231171"/>
            <a:ext cx="184693" cy="4623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305" tIns="45645" rIns="91305" bIns="45645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" y="21020"/>
            <a:ext cx="9115972" cy="68369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09605253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14" y="-231171"/>
            <a:ext cx="184693" cy="4623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305" tIns="45645" rIns="91305" bIns="45645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20486" name="Rectangle 6"/>
          <p:cNvSpPr>
            <a:spLocks noChangeArrowheads="1"/>
          </p:cNvSpPr>
          <p:nvPr/>
        </p:nvSpPr>
        <p:spPr bwMode="auto">
          <a:xfrm>
            <a:off x="14" y="-231171"/>
            <a:ext cx="184693" cy="4623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305" tIns="45645" rIns="91305" bIns="45645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468" y="231202"/>
            <a:ext cx="8835730" cy="6626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83015088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14" y="-231171"/>
            <a:ext cx="184693" cy="4623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305" tIns="45645" rIns="91305" bIns="45645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20486" name="Rectangle 6"/>
          <p:cNvSpPr>
            <a:spLocks noChangeArrowheads="1"/>
          </p:cNvSpPr>
          <p:nvPr/>
        </p:nvSpPr>
        <p:spPr bwMode="auto">
          <a:xfrm>
            <a:off x="14" y="-231171"/>
            <a:ext cx="184693" cy="4623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305" tIns="45645" rIns="91305" bIns="45645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0"/>
            <a:ext cx="8737600" cy="655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81644510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165" y="152698"/>
            <a:ext cx="7773672" cy="838165"/>
          </a:xfrm>
        </p:spPr>
        <p:txBody>
          <a:bodyPr/>
          <a:lstStyle/>
          <a:p>
            <a:r>
              <a:rPr lang="en-US"/>
              <a:t>Snow Energy Exchanges</a:t>
            </a:r>
          </a:p>
        </p:txBody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523647"/>
            <a:ext cx="9144000" cy="685482"/>
          </a:xfrm>
        </p:spPr>
        <p:txBody>
          <a:bodyPr/>
          <a:lstStyle/>
          <a:p>
            <a:pPr algn="ctr">
              <a:buFontTx/>
              <a:buNone/>
            </a:pPr>
            <a:r>
              <a:rPr lang="en-US" sz="3000">
                <a:solidFill>
                  <a:srgbClr val="FFFF00"/>
                </a:solidFill>
              </a:rPr>
              <a:t>(Q</a:t>
            </a:r>
            <a:r>
              <a:rPr lang="en-US" sz="3000" baseline="-25000">
                <a:solidFill>
                  <a:srgbClr val="FFFF00"/>
                </a:solidFill>
              </a:rPr>
              <a:t>si</a:t>
            </a:r>
            <a:r>
              <a:rPr lang="en-US" sz="3000">
                <a:solidFill>
                  <a:srgbClr val="FFFF00"/>
                </a:solidFill>
              </a:rPr>
              <a:t>-Q</a:t>
            </a:r>
            <a:r>
              <a:rPr lang="en-US" sz="3000" baseline="-25000">
                <a:solidFill>
                  <a:srgbClr val="FFFF00"/>
                </a:solidFill>
              </a:rPr>
              <a:t>r</a:t>
            </a:r>
            <a:r>
              <a:rPr lang="en-US" sz="3000">
                <a:solidFill>
                  <a:srgbClr val="FFFF00"/>
                </a:solidFill>
              </a:rPr>
              <a:t>) + (L</a:t>
            </a:r>
            <a:r>
              <a:rPr lang="en-US" sz="3000" baseline="-25000">
                <a:solidFill>
                  <a:srgbClr val="FFFF00"/>
                </a:solidFill>
              </a:rPr>
              <a:t>in</a:t>
            </a:r>
            <a:r>
              <a:rPr lang="en-US" sz="3000">
                <a:solidFill>
                  <a:srgbClr val="FFFF00"/>
                </a:solidFill>
              </a:rPr>
              <a:t> - L</a:t>
            </a:r>
            <a:r>
              <a:rPr lang="en-US" sz="3000" baseline="-25000">
                <a:solidFill>
                  <a:srgbClr val="FFFF00"/>
                </a:solidFill>
              </a:rPr>
              <a:t>out</a:t>
            </a:r>
            <a:r>
              <a:rPr lang="en-US" sz="3000">
                <a:solidFill>
                  <a:srgbClr val="FFFF00"/>
                </a:solidFill>
              </a:rPr>
              <a:t>) + Q</a:t>
            </a:r>
            <a:r>
              <a:rPr lang="en-US" sz="3000" baseline="-25000">
                <a:solidFill>
                  <a:srgbClr val="FFFF00"/>
                </a:solidFill>
              </a:rPr>
              <a:t>h</a:t>
            </a:r>
            <a:r>
              <a:rPr lang="en-US" sz="3000">
                <a:solidFill>
                  <a:srgbClr val="FFFF00"/>
                </a:solidFill>
              </a:rPr>
              <a:t> + Q</a:t>
            </a:r>
            <a:r>
              <a:rPr lang="en-US" sz="3000" baseline="-25000">
                <a:solidFill>
                  <a:srgbClr val="FFFF00"/>
                </a:solidFill>
              </a:rPr>
              <a:t>e</a:t>
            </a:r>
            <a:r>
              <a:rPr lang="en-US" sz="3000">
                <a:solidFill>
                  <a:srgbClr val="FFFF00"/>
                </a:solidFill>
              </a:rPr>
              <a:t> + Q</a:t>
            </a:r>
            <a:r>
              <a:rPr lang="en-US" sz="3000" baseline="-25000">
                <a:solidFill>
                  <a:srgbClr val="FFFF00"/>
                </a:solidFill>
              </a:rPr>
              <a:t>g</a:t>
            </a:r>
            <a:r>
              <a:rPr lang="en-US" sz="3000">
                <a:solidFill>
                  <a:srgbClr val="FFFF00"/>
                </a:solidFill>
              </a:rPr>
              <a:t> + Q</a:t>
            </a:r>
            <a:r>
              <a:rPr lang="en-US" sz="3000" baseline="-25000">
                <a:solidFill>
                  <a:srgbClr val="FFFF00"/>
                </a:solidFill>
              </a:rPr>
              <a:t>p</a:t>
            </a:r>
            <a:r>
              <a:rPr lang="en-US" sz="3000">
                <a:solidFill>
                  <a:srgbClr val="FFFF00"/>
                </a:solidFill>
              </a:rPr>
              <a:t> - dU/dt = Q</a:t>
            </a:r>
            <a:r>
              <a:rPr lang="en-US" sz="3000" baseline="-25000">
                <a:solidFill>
                  <a:srgbClr val="FFFF00"/>
                </a:solidFill>
              </a:rPr>
              <a:t>m</a:t>
            </a:r>
          </a:p>
        </p:txBody>
      </p:sp>
      <p:graphicFrame>
        <p:nvGraphicFramePr>
          <p:cNvPr id="112644" name="Object 4"/>
          <p:cNvGraphicFramePr>
            <a:graphicFrameLocks noChangeAspect="1"/>
          </p:cNvGraphicFramePr>
          <p:nvPr/>
        </p:nvGraphicFramePr>
        <p:xfrm>
          <a:off x="1219314" y="2155054"/>
          <a:ext cx="6781694" cy="47029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FreeHand.Doc" r:id="rId2" imgW="6760800" imgH="4689360" progId="FreeHand.Doc.8">
                  <p:embed/>
                </p:oleObj>
              </mc:Choice>
              <mc:Fallback>
                <p:oleObj name="FreeHand.Doc" r:id="rId2" imgW="6760800" imgH="4689360" progId="FreeHand.Doc.8">
                  <p:embed/>
                  <p:pic>
                    <p:nvPicPr>
                      <p:cNvPr id="112644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19314" y="2155054"/>
                        <a:ext cx="6781694" cy="470294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645" name="Text Box 5"/>
          <p:cNvSpPr txBox="1">
            <a:spLocks noChangeArrowheads="1"/>
          </p:cNvSpPr>
          <p:nvPr/>
        </p:nvSpPr>
        <p:spPr bwMode="auto">
          <a:xfrm>
            <a:off x="6686304" y="6490622"/>
            <a:ext cx="2470424" cy="3698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278" tIns="45630" rIns="91278" bIns="45630">
            <a:spAutoFit/>
          </a:bodyPr>
          <a:lstStyle>
            <a:lvl1pPr defTabSz="912813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defTabSz="912813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912813" defTabSz="912813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370013" defTabSz="912813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825625" defTabSz="912813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282825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740025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197225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654425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800" i="1">
                <a:solidFill>
                  <a:srgbClr val="FFFFFF"/>
                </a:solidFill>
                <a:latin typeface="Arial" pitchFamily="34" charset="0"/>
              </a:rPr>
              <a:t>Modified from D. Cline</a:t>
            </a:r>
          </a:p>
        </p:txBody>
      </p:sp>
      <p:sp>
        <p:nvSpPr>
          <p:cNvPr id="112646" name="AutoShape 6"/>
          <p:cNvSpPr>
            <a:spLocks/>
          </p:cNvSpPr>
          <p:nvPr/>
        </p:nvSpPr>
        <p:spPr bwMode="auto">
          <a:xfrm rot="16200000">
            <a:off x="647754" y="875838"/>
            <a:ext cx="229024" cy="1219306"/>
          </a:xfrm>
          <a:prstGeom prst="rightBrace">
            <a:avLst>
              <a:gd name="adj1" fmla="val 44387"/>
              <a:gd name="adj2" fmla="val 50000"/>
            </a:avLst>
          </a:prstGeom>
          <a:noFill/>
          <a:ln w="317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40" tIns="45727" rIns="91440" bIns="45727" anchor="ctr"/>
          <a:lstStyle/>
          <a:p>
            <a:pPr defTabSz="91446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000" b="1">
              <a:solidFill>
                <a:srgbClr val="FFFFFF"/>
              </a:solidFill>
            </a:endParaRPr>
          </a:p>
        </p:txBody>
      </p:sp>
      <p:sp>
        <p:nvSpPr>
          <p:cNvPr id="112647" name="AutoShape 7"/>
          <p:cNvSpPr>
            <a:spLocks/>
          </p:cNvSpPr>
          <p:nvPr/>
        </p:nvSpPr>
        <p:spPr bwMode="auto">
          <a:xfrm rot="16200000">
            <a:off x="2437765" y="761379"/>
            <a:ext cx="229024" cy="1448224"/>
          </a:xfrm>
          <a:prstGeom prst="rightBrace">
            <a:avLst>
              <a:gd name="adj1" fmla="val 52720"/>
              <a:gd name="adj2" fmla="val 50000"/>
            </a:avLst>
          </a:prstGeom>
          <a:noFill/>
          <a:ln w="317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40" tIns="45727" rIns="91440" bIns="45727" anchor="ctr"/>
          <a:lstStyle/>
          <a:p>
            <a:pPr defTabSz="91446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000" b="1">
              <a:solidFill>
                <a:srgbClr val="FFFFFF"/>
              </a:solidFill>
            </a:endParaRPr>
          </a:p>
        </p:txBody>
      </p:sp>
      <p:sp>
        <p:nvSpPr>
          <p:cNvPr id="112648" name="Text Box 8"/>
          <p:cNvSpPr txBox="1">
            <a:spLocks noChangeArrowheads="1"/>
          </p:cNvSpPr>
          <p:nvPr/>
        </p:nvSpPr>
        <p:spPr bwMode="auto">
          <a:xfrm>
            <a:off x="528229" y="838165"/>
            <a:ext cx="822608" cy="5847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278" tIns="45630" rIns="91278" bIns="45630">
            <a:spAutoFit/>
          </a:bodyPr>
          <a:lstStyle>
            <a:lvl1pPr defTabSz="912813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defTabSz="912813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912813" defTabSz="912813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370013" defTabSz="912813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825625" defTabSz="912813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282825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740025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197225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654425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>
                <a:solidFill>
                  <a:srgbClr val="FFFF00"/>
                </a:solidFill>
                <a:latin typeface="Arial" pitchFamily="34" charset="0"/>
              </a:rPr>
              <a:t>Q</a:t>
            </a:r>
            <a:r>
              <a:rPr lang="en-US" sz="3200" b="1" baseline="-25000">
                <a:solidFill>
                  <a:srgbClr val="FFFF00"/>
                </a:solidFill>
                <a:latin typeface="Arial" pitchFamily="34" charset="0"/>
              </a:rPr>
              <a:t>sn</a:t>
            </a:r>
          </a:p>
        </p:txBody>
      </p:sp>
      <p:sp>
        <p:nvSpPr>
          <p:cNvPr id="112649" name="Text Box 9"/>
          <p:cNvSpPr txBox="1">
            <a:spLocks noChangeArrowheads="1"/>
          </p:cNvSpPr>
          <p:nvPr/>
        </p:nvSpPr>
        <p:spPr bwMode="auto">
          <a:xfrm>
            <a:off x="2281247" y="838165"/>
            <a:ext cx="731236" cy="5847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278" tIns="45630" rIns="91278" bIns="45630">
            <a:spAutoFit/>
          </a:bodyPr>
          <a:lstStyle>
            <a:lvl1pPr defTabSz="912813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defTabSz="912813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912813" defTabSz="912813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370013" defTabSz="912813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825625" defTabSz="912813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282825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740025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197225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654425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>
                <a:solidFill>
                  <a:srgbClr val="FFFF00"/>
                </a:solidFill>
                <a:latin typeface="Arial" pitchFamily="34" charset="0"/>
              </a:rPr>
              <a:t>Q</a:t>
            </a:r>
            <a:r>
              <a:rPr lang="en-US" sz="3200" b="1" baseline="-25000">
                <a:solidFill>
                  <a:srgbClr val="FFFF00"/>
                </a:solidFill>
                <a:latin typeface="Arial" pitchFamily="34" charset="0"/>
              </a:rPr>
              <a:t>le</a:t>
            </a:r>
          </a:p>
        </p:txBody>
      </p:sp>
      <p:sp>
        <p:nvSpPr>
          <p:cNvPr id="112650" name="Text Box 10"/>
          <p:cNvSpPr txBox="1">
            <a:spLocks noChangeArrowheads="1"/>
          </p:cNvSpPr>
          <p:nvPr/>
        </p:nvSpPr>
        <p:spPr bwMode="auto">
          <a:xfrm>
            <a:off x="2824927" y="2361812"/>
            <a:ext cx="589781" cy="458048"/>
          </a:xfrm>
          <a:prstGeom prst="rect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278" tIns="45630" rIns="91278" bIns="45630">
            <a:spAutoFit/>
          </a:bodyPr>
          <a:lstStyle>
            <a:lvl1pPr defTabSz="912813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defTabSz="912813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912813" defTabSz="912813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370013" defTabSz="912813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825625" defTabSz="912813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282825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740025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197225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654425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  <a:latin typeface="Arial" pitchFamily="34" charset="0"/>
              </a:rPr>
              <a:t>Q</a:t>
            </a:r>
            <a:r>
              <a:rPr lang="en-US" b="1" baseline="-25000">
                <a:solidFill>
                  <a:srgbClr val="000000"/>
                </a:solidFill>
                <a:latin typeface="Arial" pitchFamily="34" charset="0"/>
              </a:rPr>
              <a:t>si</a:t>
            </a:r>
          </a:p>
        </p:txBody>
      </p:sp>
      <p:sp>
        <p:nvSpPr>
          <p:cNvPr id="112651" name="Text Box 11"/>
          <p:cNvSpPr txBox="1">
            <a:spLocks noChangeArrowheads="1"/>
          </p:cNvSpPr>
          <p:nvPr/>
        </p:nvSpPr>
        <p:spPr bwMode="auto">
          <a:xfrm>
            <a:off x="3022215" y="4267165"/>
            <a:ext cx="503609" cy="461635"/>
          </a:xfrm>
          <a:prstGeom prst="rect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278" tIns="45630" rIns="91278" bIns="45630">
            <a:spAutoFit/>
          </a:bodyPr>
          <a:lstStyle>
            <a:lvl1pPr defTabSz="912813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defTabSz="912813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912813" defTabSz="912813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370013" defTabSz="912813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825625" defTabSz="912813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282825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740025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197225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654425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  <a:latin typeface="Arial" pitchFamily="34" charset="0"/>
              </a:rPr>
              <a:t>Q</a:t>
            </a:r>
            <a:r>
              <a:rPr lang="en-US" b="1" baseline="-25000">
                <a:solidFill>
                  <a:srgbClr val="000000"/>
                </a:solidFill>
                <a:latin typeface="Arial" pitchFamily="34" charset="0"/>
              </a:rPr>
              <a:t>r</a:t>
            </a:r>
          </a:p>
        </p:txBody>
      </p:sp>
      <p:sp>
        <p:nvSpPr>
          <p:cNvPr id="112652" name="Text Box 12"/>
          <p:cNvSpPr txBox="1">
            <a:spLocks noChangeArrowheads="1"/>
          </p:cNvSpPr>
          <p:nvPr/>
        </p:nvSpPr>
        <p:spPr bwMode="auto">
          <a:xfrm>
            <a:off x="4371697" y="3123635"/>
            <a:ext cx="686754" cy="458048"/>
          </a:xfrm>
          <a:prstGeom prst="rect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278" tIns="45630" rIns="91278" bIns="45630">
            <a:spAutoFit/>
          </a:bodyPr>
          <a:lstStyle>
            <a:lvl1pPr defTabSz="912813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defTabSz="912813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912813" defTabSz="912813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370013" defTabSz="912813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825625" defTabSz="912813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282825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740025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197225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654425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  <a:latin typeface="Arial" pitchFamily="34" charset="0"/>
              </a:rPr>
              <a:t>L</a:t>
            </a:r>
            <a:r>
              <a:rPr lang="en-US" b="1" baseline="-25000">
                <a:solidFill>
                  <a:srgbClr val="000000"/>
                </a:solidFill>
                <a:latin typeface="Arial" pitchFamily="34" charset="0"/>
              </a:rPr>
              <a:t>out</a:t>
            </a:r>
          </a:p>
        </p:txBody>
      </p:sp>
      <p:sp>
        <p:nvSpPr>
          <p:cNvPr id="112653" name="Text Box 13"/>
          <p:cNvSpPr txBox="1">
            <a:spLocks noChangeArrowheads="1"/>
          </p:cNvSpPr>
          <p:nvPr/>
        </p:nvSpPr>
        <p:spPr bwMode="auto">
          <a:xfrm>
            <a:off x="3354299" y="3123635"/>
            <a:ext cx="551629" cy="458048"/>
          </a:xfrm>
          <a:prstGeom prst="rect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278" tIns="45630" rIns="91278" bIns="45630">
            <a:spAutoFit/>
          </a:bodyPr>
          <a:lstStyle>
            <a:lvl1pPr defTabSz="912813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defTabSz="912813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912813" defTabSz="912813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370013" defTabSz="912813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825625" defTabSz="912813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282825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740025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197225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654425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  <a:latin typeface="Arial" pitchFamily="34" charset="0"/>
              </a:rPr>
              <a:t>L</a:t>
            </a:r>
            <a:r>
              <a:rPr lang="en-US" b="1" baseline="-25000">
                <a:solidFill>
                  <a:srgbClr val="000000"/>
                </a:solidFill>
                <a:latin typeface="Arial" pitchFamily="34" charset="0"/>
              </a:rPr>
              <a:t>in</a:t>
            </a:r>
          </a:p>
        </p:txBody>
      </p:sp>
      <p:sp>
        <p:nvSpPr>
          <p:cNvPr id="112654" name="AutoShape 14"/>
          <p:cNvSpPr>
            <a:spLocks noChangeArrowheads="1"/>
          </p:cNvSpPr>
          <p:nvPr/>
        </p:nvSpPr>
        <p:spPr bwMode="auto">
          <a:xfrm>
            <a:off x="4648306" y="6019851"/>
            <a:ext cx="152612" cy="152683"/>
          </a:xfrm>
          <a:prstGeom prst="triangle">
            <a:avLst>
              <a:gd name="adj" fmla="val 50000"/>
            </a:avLst>
          </a:prstGeom>
          <a:solidFill>
            <a:schemeClr val="tx1"/>
          </a:solidFill>
          <a:ln w="222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40" tIns="45727" rIns="91440" bIns="45727" anchor="ctr"/>
          <a:lstStyle/>
          <a:p>
            <a:pPr defTabSz="91446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000" b="1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7423924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14" y="-231171"/>
            <a:ext cx="184693" cy="4623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305" tIns="45645" rIns="91305" bIns="45645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20486" name="Rectangle 6"/>
          <p:cNvSpPr>
            <a:spLocks noChangeArrowheads="1"/>
          </p:cNvSpPr>
          <p:nvPr/>
        </p:nvSpPr>
        <p:spPr bwMode="auto">
          <a:xfrm>
            <a:off x="14" y="-231171"/>
            <a:ext cx="184693" cy="4623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305" tIns="45645" rIns="91305" bIns="45645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0"/>
            <a:ext cx="8636000" cy="647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81644510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14" y="-231171"/>
            <a:ext cx="184693" cy="4623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305" tIns="45645" rIns="91305" bIns="45645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20486" name="Rectangle 6"/>
          <p:cNvSpPr>
            <a:spLocks noChangeArrowheads="1"/>
          </p:cNvSpPr>
          <p:nvPr/>
        </p:nvSpPr>
        <p:spPr bwMode="auto">
          <a:xfrm>
            <a:off x="14" y="-231171"/>
            <a:ext cx="184693" cy="4623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305" tIns="45645" rIns="91305" bIns="45645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-7883"/>
            <a:ext cx="8229600" cy="617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85475299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14" y="-231171"/>
            <a:ext cx="184693" cy="4623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305" tIns="45645" rIns="91305" bIns="45645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20486" name="Rectangle 6"/>
          <p:cNvSpPr>
            <a:spLocks noChangeArrowheads="1"/>
          </p:cNvSpPr>
          <p:nvPr/>
        </p:nvSpPr>
        <p:spPr bwMode="auto">
          <a:xfrm>
            <a:off x="14" y="-231171"/>
            <a:ext cx="184693" cy="4623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305" tIns="45645" rIns="91305" bIns="45645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986" y="190500"/>
            <a:ext cx="8636000" cy="647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5934234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14" y="-231171"/>
            <a:ext cx="184693" cy="4623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305" tIns="45645" rIns="91305" bIns="45645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20486" name="Rectangle 6"/>
          <p:cNvSpPr>
            <a:spLocks noChangeArrowheads="1"/>
          </p:cNvSpPr>
          <p:nvPr/>
        </p:nvSpPr>
        <p:spPr bwMode="auto">
          <a:xfrm>
            <a:off x="14" y="-231171"/>
            <a:ext cx="184693" cy="4623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305" tIns="45645" rIns="91305" bIns="45645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937" y="166851"/>
            <a:ext cx="8699063" cy="65242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5934234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14" y="-231171"/>
            <a:ext cx="184693" cy="4623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305" tIns="45645" rIns="91305" bIns="45645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20486" name="Rectangle 6"/>
          <p:cNvSpPr>
            <a:spLocks noChangeArrowheads="1"/>
          </p:cNvSpPr>
          <p:nvPr/>
        </p:nvSpPr>
        <p:spPr bwMode="auto">
          <a:xfrm>
            <a:off x="14" y="-231171"/>
            <a:ext cx="184693" cy="4623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305" tIns="45645" rIns="91305" bIns="45645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220" y="0"/>
            <a:ext cx="8636000" cy="647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020437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1" y="419100"/>
            <a:ext cx="7772400" cy="1143000"/>
          </a:xfrm>
        </p:spPr>
        <p:txBody>
          <a:bodyPr/>
          <a:lstStyle/>
          <a:p>
            <a:r>
              <a:rPr lang="en-US" u="sng"/>
              <a:t>Snow Crystal Formation</a:t>
            </a:r>
            <a:endParaRPr lang="en-US"/>
          </a:p>
        </p:txBody>
      </p:sp>
      <p:pic>
        <p:nvPicPr>
          <p:cNvPr id="10245" name="Picture 5" descr="C:\MyFiles\GRAPHICS\COMET Hydromet 1999-1\fer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4384" y="2000265"/>
            <a:ext cx="1204913" cy="1128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7" name="Picture 7" descr="C:\MyFiles\GRAPHICS\COMET Hydromet 1999-1\plat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4384" y="3465528"/>
            <a:ext cx="1204913" cy="1106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 descr="C:\MyFiles\GRAPHICS\COMET Hydromet 1999-1\sect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4384" y="4926013"/>
            <a:ext cx="1204913" cy="1038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1" name="Picture 11" descr="C:\MyFiles\GRAPHICS\COMET Hydromet 1999-1\column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2963" y="4167188"/>
            <a:ext cx="1265237" cy="996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2" name="Picture 12" descr="C:\MyFiles\GRAPHICS\COMET Hydromet 1999-1\needl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2963" y="2598753"/>
            <a:ext cx="1265237" cy="1116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0254" name="Object 14"/>
          <p:cNvGraphicFramePr>
            <a:graphicFrameLocks noChangeAspect="1"/>
          </p:cNvGraphicFramePr>
          <p:nvPr/>
        </p:nvGraphicFramePr>
        <p:xfrm>
          <a:off x="476265" y="1627203"/>
          <a:ext cx="5137150" cy="4276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FreeHand.Doc" r:id="rId7" imgW="6138000" imgH="5108760" progId="FreeHand.Doc.8">
                  <p:embed/>
                </p:oleObj>
              </mc:Choice>
              <mc:Fallback>
                <p:oleObj name="FreeHand.Doc" r:id="rId7" imgW="6138000" imgH="5108760" progId="FreeHand.Doc.8">
                  <p:embed/>
                  <p:pic>
                    <p:nvPicPr>
                      <p:cNvPr id="10254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6265" y="1627203"/>
                        <a:ext cx="5137150" cy="4276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55" name="Text Box 15"/>
          <p:cNvSpPr txBox="1">
            <a:spLocks noChangeArrowheads="1"/>
          </p:cNvSpPr>
          <p:nvPr/>
        </p:nvSpPr>
        <p:spPr bwMode="auto">
          <a:xfrm>
            <a:off x="5959475" y="3094038"/>
            <a:ext cx="860751" cy="30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05" tIns="45645" rIns="91305" bIns="45645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rgbClr val="000000"/>
                </a:solidFill>
              </a:rPr>
              <a:t>Dendrite</a:t>
            </a:r>
            <a:endParaRPr lang="en-US" sz="1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256" name="Text Box 16"/>
          <p:cNvSpPr txBox="1">
            <a:spLocks noChangeArrowheads="1"/>
          </p:cNvSpPr>
          <p:nvPr/>
        </p:nvSpPr>
        <p:spPr bwMode="auto">
          <a:xfrm>
            <a:off x="5745178" y="4540250"/>
            <a:ext cx="1323766" cy="30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05" tIns="45645" rIns="91305" bIns="45645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rgbClr val="000000"/>
                </a:solidFill>
              </a:rPr>
              <a:t>Sectored Plate</a:t>
            </a:r>
            <a:endParaRPr lang="en-US" sz="1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257" name="Text Box 17"/>
          <p:cNvSpPr txBox="1">
            <a:spLocks noChangeArrowheads="1"/>
          </p:cNvSpPr>
          <p:nvPr/>
        </p:nvSpPr>
        <p:spPr bwMode="auto">
          <a:xfrm>
            <a:off x="5761158" y="5922978"/>
            <a:ext cx="1323766" cy="524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05" tIns="45645" rIns="91305" bIns="45645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rgbClr val="000000"/>
                </a:solidFill>
              </a:rPr>
              <a:t>Dendritic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rgbClr val="000000"/>
                </a:solidFill>
              </a:rPr>
              <a:t>Sectored Plate</a:t>
            </a:r>
            <a:endParaRPr lang="en-US" sz="1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258" name="Text Box 18"/>
          <p:cNvSpPr txBox="1">
            <a:spLocks noChangeArrowheads="1"/>
          </p:cNvSpPr>
          <p:nvPr/>
        </p:nvSpPr>
        <p:spPr bwMode="auto">
          <a:xfrm>
            <a:off x="7355352" y="5164153"/>
            <a:ext cx="919824" cy="524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05" tIns="45645" rIns="91305" bIns="45645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rgbClr val="000000"/>
                </a:solidFill>
              </a:rPr>
              <a:t>Prism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rgbClr val="000000"/>
                </a:solidFill>
              </a:rPr>
              <a:t>(Column)</a:t>
            </a:r>
            <a:endParaRPr lang="en-US" sz="1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259" name="Text Box 19"/>
          <p:cNvSpPr txBox="1">
            <a:spLocks noChangeArrowheads="1"/>
          </p:cNvSpPr>
          <p:nvPr/>
        </p:nvSpPr>
        <p:spPr bwMode="auto">
          <a:xfrm>
            <a:off x="7462838" y="3683014"/>
            <a:ext cx="730406" cy="30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05" tIns="45645" rIns="91305" bIns="45645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rgbClr val="000000"/>
                </a:solidFill>
              </a:rPr>
              <a:t>Needle</a:t>
            </a:r>
            <a:endParaRPr lang="en-US" sz="1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261" name="Text Box 21"/>
          <p:cNvSpPr txBox="1">
            <a:spLocks noChangeArrowheads="1"/>
          </p:cNvSpPr>
          <p:nvPr/>
        </p:nvSpPr>
        <p:spPr bwMode="auto">
          <a:xfrm>
            <a:off x="5947575" y="1443053"/>
            <a:ext cx="858825" cy="524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05" tIns="45645" rIns="91305" bIns="45645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>
                <a:solidFill>
                  <a:srgbClr val="000000"/>
                </a:solidFill>
              </a:rPr>
              <a:t>A-Axis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>
                <a:solidFill>
                  <a:srgbClr val="000000"/>
                </a:solidFill>
              </a:rPr>
              <a:t>Growth</a:t>
            </a:r>
            <a:endParaRPr lang="en-US" sz="1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262" name="Text Box 22"/>
          <p:cNvSpPr txBox="1">
            <a:spLocks noChangeArrowheads="1"/>
          </p:cNvSpPr>
          <p:nvPr/>
        </p:nvSpPr>
        <p:spPr bwMode="auto">
          <a:xfrm>
            <a:off x="7355687" y="1443053"/>
            <a:ext cx="858825" cy="524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05" tIns="45645" rIns="91305" bIns="45645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>
                <a:solidFill>
                  <a:srgbClr val="000000"/>
                </a:solidFill>
              </a:rPr>
              <a:t>C-Axis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>
                <a:solidFill>
                  <a:srgbClr val="000000"/>
                </a:solidFill>
              </a:rPr>
              <a:t>Growth</a:t>
            </a:r>
            <a:endParaRPr lang="en-US" sz="140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127134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14" y="-231171"/>
            <a:ext cx="184693" cy="4623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305" tIns="45645" rIns="91305" bIns="45645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20486" name="Rectangle 6"/>
          <p:cNvSpPr>
            <a:spLocks noChangeArrowheads="1"/>
          </p:cNvSpPr>
          <p:nvPr/>
        </p:nvSpPr>
        <p:spPr bwMode="auto">
          <a:xfrm>
            <a:off x="14" y="-231171"/>
            <a:ext cx="184693" cy="4623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305" tIns="45645" rIns="91305" bIns="45645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50" y="785828"/>
            <a:ext cx="7048500" cy="5286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98050841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14" y="-231171"/>
            <a:ext cx="184693" cy="4623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305" tIns="45645" rIns="91305" bIns="45645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20486" name="Rectangle 6"/>
          <p:cNvSpPr>
            <a:spLocks noChangeArrowheads="1"/>
          </p:cNvSpPr>
          <p:nvPr/>
        </p:nvSpPr>
        <p:spPr bwMode="auto">
          <a:xfrm>
            <a:off x="14" y="-231171"/>
            <a:ext cx="184693" cy="4623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305" tIns="45645" rIns="91305" bIns="45645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31202"/>
            <a:ext cx="8432800" cy="632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02043732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14" y="-231171"/>
            <a:ext cx="184693" cy="4623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305" tIns="45645" rIns="91305" bIns="45645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20486" name="Rectangle 6"/>
          <p:cNvSpPr>
            <a:spLocks noChangeArrowheads="1"/>
          </p:cNvSpPr>
          <p:nvPr/>
        </p:nvSpPr>
        <p:spPr bwMode="auto">
          <a:xfrm>
            <a:off x="14" y="-231171"/>
            <a:ext cx="184693" cy="4623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305" tIns="45645" rIns="91305" bIns="45645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50" y="785828"/>
            <a:ext cx="7048500" cy="5286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14029017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14" y="-231171"/>
            <a:ext cx="184693" cy="4623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305" tIns="45645" rIns="91305" bIns="45645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20486" name="Rectangle 6"/>
          <p:cNvSpPr>
            <a:spLocks noChangeArrowheads="1"/>
          </p:cNvSpPr>
          <p:nvPr/>
        </p:nvSpPr>
        <p:spPr bwMode="auto">
          <a:xfrm>
            <a:off x="14" y="-231171"/>
            <a:ext cx="184693" cy="4623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305" tIns="45645" rIns="91305" bIns="45645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799" y="252223"/>
            <a:ext cx="8604503" cy="64533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15878324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14" y="-231171"/>
            <a:ext cx="184693" cy="4623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305" tIns="45645" rIns="91305" bIns="45645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20486" name="Rectangle 6"/>
          <p:cNvSpPr>
            <a:spLocks noChangeArrowheads="1"/>
          </p:cNvSpPr>
          <p:nvPr/>
        </p:nvSpPr>
        <p:spPr bwMode="auto">
          <a:xfrm>
            <a:off x="14" y="-231171"/>
            <a:ext cx="184693" cy="4623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305" tIns="45645" rIns="91305" bIns="45645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81000"/>
            <a:ext cx="8432800" cy="632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00634054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50" y="785828"/>
            <a:ext cx="7048500" cy="5286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62134098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50" y="785828"/>
            <a:ext cx="7048500" cy="5286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93869747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3"/>
          <p:cNvSpPr>
            <a:spLocks noChangeArrowheads="1"/>
          </p:cNvSpPr>
          <p:nvPr/>
        </p:nvSpPr>
        <p:spPr bwMode="auto">
          <a:xfrm>
            <a:off x="2766092" y="3124200"/>
            <a:ext cx="3459204" cy="3726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3553" tIns="25421" rIns="63553" bIns="25421">
            <a:spAutoFit/>
          </a:bodyPr>
          <a:lstStyle/>
          <a:p>
            <a:pPr marL="343379" indent="-343379" algn="ctr" defTabSz="915772" eaLnBrk="0" fontAlgn="base" hangingPunct="0">
              <a:lnSpc>
                <a:spcPct val="87000"/>
              </a:lnSpc>
              <a:spcBef>
                <a:spcPct val="4200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</a:rPr>
              <a:t>David G.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</a:rPr>
              <a:t>Tarboton</a:t>
            </a:r>
            <a:endParaRPr lang="en-US" sz="2400" b="1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100" name="Rectangle 4"/>
          <p:cNvSpPr>
            <a:spLocks noChangeArrowheads="1"/>
          </p:cNvSpPr>
          <p:nvPr/>
        </p:nvSpPr>
        <p:spPr bwMode="auto">
          <a:xfrm>
            <a:off x="1901291" y="4039731"/>
            <a:ext cx="5430442" cy="860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3553" tIns="25421" rIns="63553" bIns="25421">
            <a:spAutoFit/>
          </a:bodyPr>
          <a:lstStyle/>
          <a:p>
            <a:pPr marL="343379" indent="-343379" algn="ctr" defTabSz="915772" eaLnBrk="0" fontAlgn="base" hangingPunct="0">
              <a:lnSpc>
                <a:spcPct val="88000"/>
              </a:lnSpc>
              <a:spcBef>
                <a:spcPct val="4300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</a:rPr>
              <a:t>Utah Water Research Laboratory</a:t>
            </a:r>
          </a:p>
          <a:p>
            <a:pPr marL="343379" indent="-343379" algn="ctr" defTabSz="915772" eaLnBrk="0" fontAlgn="base" hangingPunct="0">
              <a:lnSpc>
                <a:spcPct val="88000"/>
              </a:lnSpc>
              <a:spcBef>
                <a:spcPct val="4300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</a:rPr>
              <a:t>Utah State University</a:t>
            </a:r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246407" y="5184851"/>
            <a:ext cx="8719547" cy="365271"/>
          </a:xfrm>
          <a:noFill/>
          <a:ln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3553" tIns="25421" rIns="63553" bIns="25421" numCol="1" anchor="t" anchorCtr="0" compatLnSpc="1">
            <a:prstTxWarp prst="textNoShape">
              <a:avLst/>
            </a:prstTxWarp>
            <a:spAutoFit/>
          </a:bodyPr>
          <a:lstStyle/>
          <a:p>
            <a:pPr marL="915678" indent="-915678">
              <a:lnSpc>
                <a:spcPct val="85000"/>
              </a:lnSpc>
              <a:spcBef>
                <a:spcPct val="16000"/>
              </a:spcBef>
              <a:buNone/>
            </a:pPr>
            <a:r>
              <a:rPr lang="en-US" b="0" dirty="0">
                <a:latin typeface="Times New Roman" pitchFamily="18" charset="0"/>
              </a:rPr>
              <a:t>www: 	</a:t>
            </a:r>
            <a:r>
              <a:rPr lang="en-US" dirty="0">
                <a:latin typeface="Times New Roman" pitchFamily="18" charset="0"/>
                <a:hlinkClick r:id="rId2"/>
              </a:rPr>
              <a:t>http</a:t>
            </a:r>
            <a:r>
              <a:rPr lang="en-US">
                <a:latin typeface="Times New Roman" pitchFamily="18" charset="0"/>
                <a:hlinkClick r:id="rId2"/>
              </a:rPr>
              <a:t>://www.engineering.usu.edu/dtarb/snow/snow.html</a:t>
            </a:r>
            <a:r>
              <a:rPr lang="en-US">
                <a:latin typeface="Times New Roman" pitchFamily="18" charset="0"/>
              </a:rPr>
              <a:t> </a:t>
            </a:r>
            <a:endParaRPr lang="en-US" dirty="0">
              <a:latin typeface="Times New Roman" pitchFamily="18" charset="0"/>
            </a:endParaRPr>
          </a:p>
        </p:txBody>
      </p:sp>
      <p:sp>
        <p:nvSpPr>
          <p:cNvPr id="4102" name="Rectangle 6"/>
          <p:cNvSpPr>
            <a:spLocks noChangeArrowheads="1"/>
          </p:cNvSpPr>
          <p:nvPr/>
        </p:nvSpPr>
        <p:spPr bwMode="auto">
          <a:xfrm>
            <a:off x="146253" y="222662"/>
            <a:ext cx="8698882" cy="20457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F8FCF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3547" tIns="25419" rIns="63547" bIns="25419">
            <a:spAutoFit/>
          </a:bodyPr>
          <a:lstStyle/>
          <a:p>
            <a:pPr algn="ctr" defTabSz="96019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solidFill>
                  <a:srgbClr val="000000"/>
                </a:solidFill>
              </a:rPr>
              <a:t>An Energy Balance Snowmelt Model for use in Spatially Distributed Hydrologic Models</a:t>
            </a:r>
          </a:p>
          <a:p>
            <a:pPr algn="ctr" defTabSz="96019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solidFill>
                  <a:srgbClr val="000000"/>
                </a:solidFill>
              </a:rPr>
              <a:t>(UEB, Utah Energy Balance Model)</a:t>
            </a:r>
          </a:p>
        </p:txBody>
      </p:sp>
    </p:spTree>
    <p:extLst>
      <p:ext uri="{BB962C8B-B14F-4D97-AF65-F5344CB8AC3E}">
        <p14:creationId xmlns:p14="http://schemas.microsoft.com/office/powerpoint/2010/main" val="1636576733"/>
      </p:ext>
    </p:extLst>
  </p:cSld>
  <p:clrMapOvr>
    <a:masterClrMapping/>
  </p:clrMapOvr>
  <p:transition/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165" y="152698"/>
            <a:ext cx="7773672" cy="838165"/>
          </a:xfrm>
        </p:spPr>
        <p:txBody>
          <a:bodyPr/>
          <a:lstStyle/>
          <a:p>
            <a:r>
              <a:rPr lang="en-US"/>
              <a:t>Snow Energy Exchanges</a:t>
            </a:r>
          </a:p>
        </p:txBody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523647"/>
            <a:ext cx="9144000" cy="685482"/>
          </a:xfrm>
        </p:spPr>
        <p:txBody>
          <a:bodyPr/>
          <a:lstStyle/>
          <a:p>
            <a:pPr algn="ctr">
              <a:buFontTx/>
              <a:buNone/>
            </a:pPr>
            <a:r>
              <a:rPr lang="en-US" sz="3000">
                <a:solidFill>
                  <a:srgbClr val="FFFF00"/>
                </a:solidFill>
              </a:rPr>
              <a:t>(Q</a:t>
            </a:r>
            <a:r>
              <a:rPr lang="en-US" sz="3000" baseline="-25000">
                <a:solidFill>
                  <a:srgbClr val="FFFF00"/>
                </a:solidFill>
              </a:rPr>
              <a:t>si</a:t>
            </a:r>
            <a:r>
              <a:rPr lang="en-US" sz="3000">
                <a:solidFill>
                  <a:srgbClr val="FFFF00"/>
                </a:solidFill>
              </a:rPr>
              <a:t>-Q</a:t>
            </a:r>
            <a:r>
              <a:rPr lang="en-US" sz="3000" baseline="-25000">
                <a:solidFill>
                  <a:srgbClr val="FFFF00"/>
                </a:solidFill>
              </a:rPr>
              <a:t>r</a:t>
            </a:r>
            <a:r>
              <a:rPr lang="en-US" sz="3000">
                <a:solidFill>
                  <a:srgbClr val="FFFF00"/>
                </a:solidFill>
              </a:rPr>
              <a:t>) + (L</a:t>
            </a:r>
            <a:r>
              <a:rPr lang="en-US" sz="3000" baseline="-25000">
                <a:solidFill>
                  <a:srgbClr val="FFFF00"/>
                </a:solidFill>
              </a:rPr>
              <a:t>in</a:t>
            </a:r>
            <a:r>
              <a:rPr lang="en-US" sz="3000">
                <a:solidFill>
                  <a:srgbClr val="FFFF00"/>
                </a:solidFill>
              </a:rPr>
              <a:t> - L</a:t>
            </a:r>
            <a:r>
              <a:rPr lang="en-US" sz="3000" baseline="-25000">
                <a:solidFill>
                  <a:srgbClr val="FFFF00"/>
                </a:solidFill>
              </a:rPr>
              <a:t>out</a:t>
            </a:r>
            <a:r>
              <a:rPr lang="en-US" sz="3000">
                <a:solidFill>
                  <a:srgbClr val="FFFF00"/>
                </a:solidFill>
              </a:rPr>
              <a:t>) + Q</a:t>
            </a:r>
            <a:r>
              <a:rPr lang="en-US" sz="3000" baseline="-25000">
                <a:solidFill>
                  <a:srgbClr val="FFFF00"/>
                </a:solidFill>
              </a:rPr>
              <a:t>h</a:t>
            </a:r>
            <a:r>
              <a:rPr lang="en-US" sz="3000">
                <a:solidFill>
                  <a:srgbClr val="FFFF00"/>
                </a:solidFill>
              </a:rPr>
              <a:t> + Q</a:t>
            </a:r>
            <a:r>
              <a:rPr lang="en-US" sz="3000" baseline="-25000">
                <a:solidFill>
                  <a:srgbClr val="FFFF00"/>
                </a:solidFill>
              </a:rPr>
              <a:t>e</a:t>
            </a:r>
            <a:r>
              <a:rPr lang="en-US" sz="3000">
                <a:solidFill>
                  <a:srgbClr val="FFFF00"/>
                </a:solidFill>
              </a:rPr>
              <a:t> + Q</a:t>
            </a:r>
            <a:r>
              <a:rPr lang="en-US" sz="3000" baseline="-25000">
                <a:solidFill>
                  <a:srgbClr val="FFFF00"/>
                </a:solidFill>
              </a:rPr>
              <a:t>g</a:t>
            </a:r>
            <a:r>
              <a:rPr lang="en-US" sz="3000">
                <a:solidFill>
                  <a:srgbClr val="FFFF00"/>
                </a:solidFill>
              </a:rPr>
              <a:t> + Q</a:t>
            </a:r>
            <a:r>
              <a:rPr lang="en-US" sz="3000" baseline="-25000">
                <a:solidFill>
                  <a:srgbClr val="FFFF00"/>
                </a:solidFill>
              </a:rPr>
              <a:t>p</a:t>
            </a:r>
            <a:r>
              <a:rPr lang="en-US" sz="3000">
                <a:solidFill>
                  <a:srgbClr val="FFFF00"/>
                </a:solidFill>
              </a:rPr>
              <a:t> - dU/dt = Q</a:t>
            </a:r>
            <a:r>
              <a:rPr lang="en-US" sz="3000" baseline="-25000">
                <a:solidFill>
                  <a:srgbClr val="FFFF00"/>
                </a:solidFill>
              </a:rPr>
              <a:t>m</a:t>
            </a:r>
          </a:p>
        </p:txBody>
      </p:sp>
      <p:graphicFrame>
        <p:nvGraphicFramePr>
          <p:cNvPr id="112644" name="Object 4"/>
          <p:cNvGraphicFramePr>
            <a:graphicFrameLocks noChangeAspect="1"/>
          </p:cNvGraphicFramePr>
          <p:nvPr/>
        </p:nvGraphicFramePr>
        <p:xfrm>
          <a:off x="1219314" y="2155054"/>
          <a:ext cx="6781694" cy="47029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FreeHand.Doc" r:id="rId2" imgW="6760800" imgH="4689360" progId="FreeHand.Doc.8">
                  <p:embed/>
                </p:oleObj>
              </mc:Choice>
              <mc:Fallback>
                <p:oleObj name="FreeHand.Doc" r:id="rId2" imgW="6760800" imgH="4689360" progId="FreeHand.Doc.8">
                  <p:embed/>
                  <p:pic>
                    <p:nvPicPr>
                      <p:cNvPr id="112644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19314" y="2155054"/>
                        <a:ext cx="6781694" cy="470294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645" name="Text Box 5"/>
          <p:cNvSpPr txBox="1">
            <a:spLocks noChangeArrowheads="1"/>
          </p:cNvSpPr>
          <p:nvPr/>
        </p:nvSpPr>
        <p:spPr bwMode="auto">
          <a:xfrm>
            <a:off x="6686304" y="6490622"/>
            <a:ext cx="2470424" cy="3698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278" tIns="45630" rIns="91278" bIns="45630">
            <a:spAutoFit/>
          </a:bodyPr>
          <a:lstStyle>
            <a:lvl1pPr defTabSz="912813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defTabSz="912813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912813" defTabSz="912813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370013" defTabSz="912813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825625" defTabSz="912813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282825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740025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197225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654425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800" i="1">
                <a:solidFill>
                  <a:srgbClr val="FFFFFF"/>
                </a:solidFill>
                <a:latin typeface="Arial" pitchFamily="34" charset="0"/>
              </a:rPr>
              <a:t>Modified from D. Cline</a:t>
            </a:r>
          </a:p>
        </p:txBody>
      </p:sp>
      <p:sp>
        <p:nvSpPr>
          <p:cNvPr id="112646" name="AutoShape 6"/>
          <p:cNvSpPr>
            <a:spLocks/>
          </p:cNvSpPr>
          <p:nvPr/>
        </p:nvSpPr>
        <p:spPr bwMode="auto">
          <a:xfrm rot="16200000">
            <a:off x="647754" y="875838"/>
            <a:ext cx="229024" cy="1219306"/>
          </a:xfrm>
          <a:prstGeom prst="rightBrace">
            <a:avLst>
              <a:gd name="adj1" fmla="val 44387"/>
              <a:gd name="adj2" fmla="val 50000"/>
            </a:avLst>
          </a:prstGeom>
          <a:noFill/>
          <a:ln w="317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40" tIns="45727" rIns="91440" bIns="45727" anchor="ctr"/>
          <a:lstStyle/>
          <a:p>
            <a:pPr defTabSz="91446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000" b="1">
              <a:solidFill>
                <a:srgbClr val="FFFFFF"/>
              </a:solidFill>
            </a:endParaRPr>
          </a:p>
        </p:txBody>
      </p:sp>
      <p:sp>
        <p:nvSpPr>
          <p:cNvPr id="112647" name="AutoShape 7"/>
          <p:cNvSpPr>
            <a:spLocks/>
          </p:cNvSpPr>
          <p:nvPr/>
        </p:nvSpPr>
        <p:spPr bwMode="auto">
          <a:xfrm rot="16200000">
            <a:off x="2437765" y="761379"/>
            <a:ext cx="229024" cy="1448224"/>
          </a:xfrm>
          <a:prstGeom prst="rightBrace">
            <a:avLst>
              <a:gd name="adj1" fmla="val 52720"/>
              <a:gd name="adj2" fmla="val 50000"/>
            </a:avLst>
          </a:prstGeom>
          <a:noFill/>
          <a:ln w="317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40" tIns="45727" rIns="91440" bIns="45727" anchor="ctr"/>
          <a:lstStyle/>
          <a:p>
            <a:pPr defTabSz="91446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000" b="1">
              <a:solidFill>
                <a:srgbClr val="FFFFFF"/>
              </a:solidFill>
            </a:endParaRPr>
          </a:p>
        </p:txBody>
      </p:sp>
      <p:sp>
        <p:nvSpPr>
          <p:cNvPr id="112648" name="Text Box 8"/>
          <p:cNvSpPr txBox="1">
            <a:spLocks noChangeArrowheads="1"/>
          </p:cNvSpPr>
          <p:nvPr/>
        </p:nvSpPr>
        <p:spPr bwMode="auto">
          <a:xfrm>
            <a:off x="528229" y="838165"/>
            <a:ext cx="822608" cy="5847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278" tIns="45630" rIns="91278" bIns="45630">
            <a:spAutoFit/>
          </a:bodyPr>
          <a:lstStyle>
            <a:lvl1pPr defTabSz="912813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defTabSz="912813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912813" defTabSz="912813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370013" defTabSz="912813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825625" defTabSz="912813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282825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740025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197225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654425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>
                <a:solidFill>
                  <a:srgbClr val="FFFF00"/>
                </a:solidFill>
                <a:latin typeface="Arial" pitchFamily="34" charset="0"/>
              </a:rPr>
              <a:t>Q</a:t>
            </a:r>
            <a:r>
              <a:rPr lang="en-US" sz="3200" b="1" baseline="-25000">
                <a:solidFill>
                  <a:srgbClr val="FFFF00"/>
                </a:solidFill>
                <a:latin typeface="Arial" pitchFamily="34" charset="0"/>
              </a:rPr>
              <a:t>sn</a:t>
            </a:r>
          </a:p>
        </p:txBody>
      </p:sp>
      <p:sp>
        <p:nvSpPr>
          <p:cNvPr id="112649" name="Text Box 9"/>
          <p:cNvSpPr txBox="1">
            <a:spLocks noChangeArrowheads="1"/>
          </p:cNvSpPr>
          <p:nvPr/>
        </p:nvSpPr>
        <p:spPr bwMode="auto">
          <a:xfrm>
            <a:off x="2281247" y="838165"/>
            <a:ext cx="731236" cy="5847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278" tIns="45630" rIns="91278" bIns="45630">
            <a:spAutoFit/>
          </a:bodyPr>
          <a:lstStyle>
            <a:lvl1pPr defTabSz="912813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defTabSz="912813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912813" defTabSz="912813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370013" defTabSz="912813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825625" defTabSz="912813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282825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740025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197225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654425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>
                <a:solidFill>
                  <a:srgbClr val="FFFF00"/>
                </a:solidFill>
                <a:latin typeface="Arial" pitchFamily="34" charset="0"/>
              </a:rPr>
              <a:t>Q</a:t>
            </a:r>
            <a:r>
              <a:rPr lang="en-US" sz="3200" b="1" baseline="-25000">
                <a:solidFill>
                  <a:srgbClr val="FFFF00"/>
                </a:solidFill>
                <a:latin typeface="Arial" pitchFamily="34" charset="0"/>
              </a:rPr>
              <a:t>le</a:t>
            </a:r>
          </a:p>
        </p:txBody>
      </p:sp>
      <p:sp>
        <p:nvSpPr>
          <p:cNvPr id="112650" name="Text Box 10"/>
          <p:cNvSpPr txBox="1">
            <a:spLocks noChangeArrowheads="1"/>
          </p:cNvSpPr>
          <p:nvPr/>
        </p:nvSpPr>
        <p:spPr bwMode="auto">
          <a:xfrm>
            <a:off x="2824927" y="2361812"/>
            <a:ext cx="589781" cy="458048"/>
          </a:xfrm>
          <a:prstGeom prst="rect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278" tIns="45630" rIns="91278" bIns="45630">
            <a:spAutoFit/>
          </a:bodyPr>
          <a:lstStyle>
            <a:lvl1pPr defTabSz="912813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defTabSz="912813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912813" defTabSz="912813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370013" defTabSz="912813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825625" defTabSz="912813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282825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740025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197225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654425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  <a:latin typeface="Arial" pitchFamily="34" charset="0"/>
              </a:rPr>
              <a:t>Q</a:t>
            </a:r>
            <a:r>
              <a:rPr lang="en-US" b="1" baseline="-25000">
                <a:solidFill>
                  <a:srgbClr val="000000"/>
                </a:solidFill>
                <a:latin typeface="Arial" pitchFamily="34" charset="0"/>
              </a:rPr>
              <a:t>si</a:t>
            </a:r>
          </a:p>
        </p:txBody>
      </p:sp>
      <p:sp>
        <p:nvSpPr>
          <p:cNvPr id="112651" name="Text Box 11"/>
          <p:cNvSpPr txBox="1">
            <a:spLocks noChangeArrowheads="1"/>
          </p:cNvSpPr>
          <p:nvPr/>
        </p:nvSpPr>
        <p:spPr bwMode="auto">
          <a:xfrm>
            <a:off x="3022215" y="4267165"/>
            <a:ext cx="503609" cy="461635"/>
          </a:xfrm>
          <a:prstGeom prst="rect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278" tIns="45630" rIns="91278" bIns="45630">
            <a:spAutoFit/>
          </a:bodyPr>
          <a:lstStyle>
            <a:lvl1pPr defTabSz="912813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defTabSz="912813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912813" defTabSz="912813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370013" defTabSz="912813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825625" defTabSz="912813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282825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740025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197225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654425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  <a:latin typeface="Arial" pitchFamily="34" charset="0"/>
              </a:rPr>
              <a:t>Q</a:t>
            </a:r>
            <a:r>
              <a:rPr lang="en-US" b="1" baseline="-25000">
                <a:solidFill>
                  <a:srgbClr val="000000"/>
                </a:solidFill>
                <a:latin typeface="Arial" pitchFamily="34" charset="0"/>
              </a:rPr>
              <a:t>r</a:t>
            </a:r>
          </a:p>
        </p:txBody>
      </p:sp>
      <p:sp>
        <p:nvSpPr>
          <p:cNvPr id="112652" name="Text Box 12"/>
          <p:cNvSpPr txBox="1">
            <a:spLocks noChangeArrowheads="1"/>
          </p:cNvSpPr>
          <p:nvPr/>
        </p:nvSpPr>
        <p:spPr bwMode="auto">
          <a:xfrm>
            <a:off x="4371697" y="3123635"/>
            <a:ext cx="686754" cy="458048"/>
          </a:xfrm>
          <a:prstGeom prst="rect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278" tIns="45630" rIns="91278" bIns="45630">
            <a:spAutoFit/>
          </a:bodyPr>
          <a:lstStyle>
            <a:lvl1pPr defTabSz="912813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defTabSz="912813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912813" defTabSz="912813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370013" defTabSz="912813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825625" defTabSz="912813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282825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740025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197225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654425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  <a:latin typeface="Arial" pitchFamily="34" charset="0"/>
              </a:rPr>
              <a:t>L</a:t>
            </a:r>
            <a:r>
              <a:rPr lang="en-US" b="1" baseline="-25000">
                <a:solidFill>
                  <a:srgbClr val="000000"/>
                </a:solidFill>
                <a:latin typeface="Arial" pitchFamily="34" charset="0"/>
              </a:rPr>
              <a:t>out</a:t>
            </a:r>
          </a:p>
        </p:txBody>
      </p:sp>
      <p:sp>
        <p:nvSpPr>
          <p:cNvPr id="112653" name="Text Box 13"/>
          <p:cNvSpPr txBox="1">
            <a:spLocks noChangeArrowheads="1"/>
          </p:cNvSpPr>
          <p:nvPr/>
        </p:nvSpPr>
        <p:spPr bwMode="auto">
          <a:xfrm>
            <a:off x="3354299" y="3123635"/>
            <a:ext cx="551629" cy="458048"/>
          </a:xfrm>
          <a:prstGeom prst="rect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278" tIns="45630" rIns="91278" bIns="45630">
            <a:spAutoFit/>
          </a:bodyPr>
          <a:lstStyle>
            <a:lvl1pPr defTabSz="912813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defTabSz="912813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912813" defTabSz="912813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370013" defTabSz="912813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825625" defTabSz="912813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282825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740025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197225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654425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  <a:latin typeface="Arial" pitchFamily="34" charset="0"/>
              </a:rPr>
              <a:t>L</a:t>
            </a:r>
            <a:r>
              <a:rPr lang="en-US" b="1" baseline="-25000">
                <a:solidFill>
                  <a:srgbClr val="000000"/>
                </a:solidFill>
                <a:latin typeface="Arial" pitchFamily="34" charset="0"/>
              </a:rPr>
              <a:t>in</a:t>
            </a:r>
          </a:p>
        </p:txBody>
      </p:sp>
      <p:sp>
        <p:nvSpPr>
          <p:cNvPr id="112654" name="AutoShape 14"/>
          <p:cNvSpPr>
            <a:spLocks noChangeArrowheads="1"/>
          </p:cNvSpPr>
          <p:nvPr/>
        </p:nvSpPr>
        <p:spPr bwMode="auto">
          <a:xfrm>
            <a:off x="4648306" y="6019851"/>
            <a:ext cx="152612" cy="152683"/>
          </a:xfrm>
          <a:prstGeom prst="triangle">
            <a:avLst>
              <a:gd name="adj" fmla="val 50000"/>
            </a:avLst>
          </a:prstGeom>
          <a:solidFill>
            <a:schemeClr val="tx1"/>
          </a:solidFill>
          <a:ln w="222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40" tIns="45727" rIns="91440" bIns="45727" anchor="ctr"/>
          <a:lstStyle/>
          <a:p>
            <a:pPr defTabSz="91446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000" b="1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2263195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2096062" y="6419037"/>
            <a:ext cx="4443198" cy="295593"/>
          </a:xfrm>
          <a:noFill/>
          <a:ln/>
        </p:spPr>
        <p:txBody>
          <a:bodyPr lIns="63462" tIns="25382" rIns="63462" bIns="25382"/>
          <a:lstStyle/>
          <a:p>
            <a:pPr defTabSz="958913">
              <a:lnSpc>
                <a:spcPct val="88000"/>
              </a:lnSpc>
            </a:pPr>
            <a:r>
              <a:rPr lang="en-US" sz="1800">
                <a:solidFill>
                  <a:schemeClr val="tx1"/>
                </a:solidFill>
              </a:rPr>
              <a:t>Snow Model Physics and Parameterizations</a:t>
            </a:r>
          </a:p>
        </p:txBody>
      </p:sp>
      <p:sp>
        <p:nvSpPr>
          <p:cNvPr id="31747" name="Rectangle 3"/>
          <p:cNvSpPr>
            <a:spLocks noChangeArrowheads="1"/>
          </p:cNvSpPr>
          <p:nvPr/>
        </p:nvSpPr>
        <p:spPr bwMode="auto">
          <a:xfrm>
            <a:off x="406965" y="4147881"/>
            <a:ext cx="7528857" cy="1539551"/>
          </a:xfrm>
          <a:prstGeom prst="rect">
            <a:avLst/>
          </a:prstGeom>
          <a:solidFill>
            <a:srgbClr val="C5FDFF"/>
          </a:solidFill>
          <a:ln w="12700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49" tIns="45732" rIns="91449" bIns="45732" anchor="ctr"/>
          <a:lstStyle/>
          <a:p>
            <a:pPr defTabSz="914646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000" b="1">
              <a:solidFill>
                <a:srgbClr val="000000"/>
              </a:solidFill>
            </a:endParaRPr>
          </a:p>
        </p:txBody>
      </p:sp>
      <p:sp>
        <p:nvSpPr>
          <p:cNvPr id="31748" name="Line 4"/>
          <p:cNvSpPr>
            <a:spLocks noChangeShapeType="1"/>
          </p:cNvSpPr>
          <p:nvPr/>
        </p:nvSpPr>
        <p:spPr bwMode="auto">
          <a:xfrm>
            <a:off x="610448" y="2900972"/>
            <a:ext cx="521424" cy="1183291"/>
          </a:xfrm>
          <a:prstGeom prst="line">
            <a:avLst/>
          </a:prstGeom>
          <a:noFill/>
          <a:ln w="12700">
            <a:solidFill>
              <a:srgbClr val="FC0128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49" tIns="45732" rIns="91449" bIns="45732" anchor="ctr"/>
          <a:lstStyle/>
          <a:p>
            <a:pPr defTabSz="914646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000" b="1">
              <a:solidFill>
                <a:srgbClr val="000000"/>
              </a:solidFill>
            </a:endParaRPr>
          </a:p>
        </p:txBody>
      </p:sp>
      <p:sp>
        <p:nvSpPr>
          <p:cNvPr id="31749" name="Line 5"/>
          <p:cNvSpPr>
            <a:spLocks noChangeShapeType="1"/>
          </p:cNvSpPr>
          <p:nvPr/>
        </p:nvSpPr>
        <p:spPr bwMode="auto">
          <a:xfrm flipV="1">
            <a:off x="1208178" y="2888248"/>
            <a:ext cx="394248" cy="1145121"/>
          </a:xfrm>
          <a:prstGeom prst="line">
            <a:avLst/>
          </a:prstGeom>
          <a:noFill/>
          <a:ln w="12700">
            <a:solidFill>
              <a:srgbClr val="FC0128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49" tIns="45732" rIns="91449" bIns="45732" anchor="ctr"/>
          <a:lstStyle/>
          <a:p>
            <a:pPr defTabSz="914646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000" b="1">
              <a:solidFill>
                <a:srgbClr val="000000"/>
              </a:solidFill>
            </a:endParaRPr>
          </a:p>
        </p:txBody>
      </p:sp>
      <p:sp>
        <p:nvSpPr>
          <p:cNvPr id="31750" name="Line 6"/>
          <p:cNvSpPr>
            <a:spLocks noChangeShapeType="1"/>
          </p:cNvSpPr>
          <p:nvPr/>
        </p:nvSpPr>
        <p:spPr bwMode="auto">
          <a:xfrm>
            <a:off x="2638915" y="2875525"/>
            <a:ext cx="0" cy="1170568"/>
          </a:xfrm>
          <a:prstGeom prst="line">
            <a:avLst/>
          </a:prstGeom>
          <a:noFill/>
          <a:ln w="12700">
            <a:solidFill>
              <a:srgbClr val="FC0128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49" tIns="45732" rIns="91449" bIns="45732" anchor="ctr"/>
          <a:lstStyle/>
          <a:p>
            <a:pPr defTabSz="914646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000" b="1">
              <a:solidFill>
                <a:srgbClr val="000000"/>
              </a:solidFill>
            </a:endParaRPr>
          </a:p>
        </p:txBody>
      </p:sp>
      <p:sp>
        <p:nvSpPr>
          <p:cNvPr id="31751" name="Line 7"/>
          <p:cNvSpPr>
            <a:spLocks noChangeShapeType="1"/>
          </p:cNvSpPr>
          <p:nvPr/>
        </p:nvSpPr>
        <p:spPr bwMode="auto">
          <a:xfrm>
            <a:off x="3147622" y="2862801"/>
            <a:ext cx="0" cy="1145121"/>
          </a:xfrm>
          <a:prstGeom prst="line">
            <a:avLst/>
          </a:prstGeom>
          <a:noFill/>
          <a:ln w="12700">
            <a:solidFill>
              <a:srgbClr val="FC0128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49" tIns="45732" rIns="91449" bIns="45732" anchor="ctr"/>
          <a:lstStyle/>
          <a:p>
            <a:pPr defTabSz="914646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000" b="1">
              <a:solidFill>
                <a:srgbClr val="000000"/>
              </a:solidFill>
            </a:endParaRPr>
          </a:p>
        </p:txBody>
      </p:sp>
      <p:sp>
        <p:nvSpPr>
          <p:cNvPr id="31752" name="Line 8"/>
          <p:cNvSpPr>
            <a:spLocks noChangeShapeType="1"/>
          </p:cNvSpPr>
          <p:nvPr/>
        </p:nvSpPr>
        <p:spPr bwMode="auto">
          <a:xfrm>
            <a:off x="4292211" y="2939157"/>
            <a:ext cx="0" cy="1132397"/>
          </a:xfrm>
          <a:prstGeom prst="line">
            <a:avLst/>
          </a:prstGeom>
          <a:noFill/>
          <a:ln w="12700">
            <a:solidFill>
              <a:srgbClr val="FC0128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49" tIns="45732" rIns="91449" bIns="45732" anchor="ctr"/>
          <a:lstStyle/>
          <a:p>
            <a:pPr defTabSz="914646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000" b="1">
              <a:solidFill>
                <a:srgbClr val="000000"/>
              </a:solidFill>
            </a:endParaRPr>
          </a:p>
        </p:txBody>
      </p:sp>
      <p:sp>
        <p:nvSpPr>
          <p:cNvPr id="31753" name="Line 9"/>
          <p:cNvSpPr>
            <a:spLocks noChangeShapeType="1"/>
          </p:cNvSpPr>
          <p:nvPr/>
        </p:nvSpPr>
        <p:spPr bwMode="auto">
          <a:xfrm>
            <a:off x="6021814" y="2951866"/>
            <a:ext cx="0" cy="1145121"/>
          </a:xfrm>
          <a:prstGeom prst="line">
            <a:avLst/>
          </a:prstGeom>
          <a:noFill/>
          <a:ln w="12700">
            <a:solidFill>
              <a:srgbClr val="FC0128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49" tIns="45732" rIns="91449" bIns="45732" anchor="ctr"/>
          <a:lstStyle/>
          <a:p>
            <a:pPr defTabSz="914646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000" b="1">
              <a:solidFill>
                <a:srgbClr val="000000"/>
              </a:solidFill>
            </a:endParaRPr>
          </a:p>
        </p:txBody>
      </p:sp>
      <p:sp>
        <p:nvSpPr>
          <p:cNvPr id="31754" name="Line 10"/>
          <p:cNvSpPr>
            <a:spLocks noChangeShapeType="1"/>
          </p:cNvSpPr>
          <p:nvPr/>
        </p:nvSpPr>
        <p:spPr bwMode="auto">
          <a:xfrm flipV="1">
            <a:off x="7179121" y="2951866"/>
            <a:ext cx="0" cy="1145121"/>
          </a:xfrm>
          <a:prstGeom prst="line">
            <a:avLst/>
          </a:prstGeom>
          <a:noFill/>
          <a:ln w="12700">
            <a:solidFill>
              <a:srgbClr val="FC0128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49" tIns="45732" rIns="91449" bIns="45732" anchor="ctr"/>
          <a:lstStyle/>
          <a:p>
            <a:pPr defTabSz="914646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000" b="1">
              <a:solidFill>
                <a:srgbClr val="000000"/>
              </a:solidFill>
            </a:endParaRPr>
          </a:p>
        </p:txBody>
      </p:sp>
      <p:sp>
        <p:nvSpPr>
          <p:cNvPr id="31755" name="Rectangle 11"/>
          <p:cNvSpPr>
            <a:spLocks noChangeArrowheads="1"/>
          </p:cNvSpPr>
          <p:nvPr/>
        </p:nvSpPr>
        <p:spPr bwMode="auto">
          <a:xfrm>
            <a:off x="502361" y="349899"/>
            <a:ext cx="757585" cy="345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F8FCF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3462" tIns="25382" rIns="63462" bIns="25382">
            <a:spAutoFit/>
          </a:bodyPr>
          <a:lstStyle/>
          <a:p>
            <a:pPr defTabSz="914646" eaLnBrk="0" fontAlgn="base" hangingPunct="0">
              <a:lnSpc>
                <a:spcPct val="106000"/>
              </a:lnSpc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  <a:latin typeface="Geneva" charset="0"/>
              </a:rPr>
              <a:t>Inputs</a:t>
            </a:r>
          </a:p>
        </p:txBody>
      </p:sp>
      <p:sp>
        <p:nvSpPr>
          <p:cNvPr id="31756" name="Line 12"/>
          <p:cNvSpPr>
            <a:spLocks noChangeShapeType="1"/>
          </p:cNvSpPr>
          <p:nvPr/>
        </p:nvSpPr>
        <p:spPr bwMode="auto">
          <a:xfrm>
            <a:off x="1920367" y="1183291"/>
            <a:ext cx="495989" cy="1132397"/>
          </a:xfrm>
          <a:prstGeom prst="line">
            <a:avLst/>
          </a:prstGeom>
          <a:noFill/>
          <a:ln w="12700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49" tIns="45732" rIns="91449" bIns="45732" anchor="ctr"/>
          <a:lstStyle/>
          <a:p>
            <a:pPr defTabSz="914646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000" b="1">
              <a:solidFill>
                <a:srgbClr val="000000"/>
              </a:solidFill>
            </a:endParaRPr>
          </a:p>
        </p:txBody>
      </p:sp>
      <p:sp>
        <p:nvSpPr>
          <p:cNvPr id="31757" name="Line 13"/>
          <p:cNvSpPr>
            <a:spLocks noChangeShapeType="1"/>
          </p:cNvSpPr>
          <p:nvPr/>
        </p:nvSpPr>
        <p:spPr bwMode="auto">
          <a:xfrm flipH="1">
            <a:off x="483271" y="1234200"/>
            <a:ext cx="254353" cy="1017885"/>
          </a:xfrm>
          <a:prstGeom prst="line">
            <a:avLst/>
          </a:prstGeom>
          <a:noFill/>
          <a:ln w="12700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49" tIns="45732" rIns="91449" bIns="45732" anchor="ctr"/>
          <a:lstStyle/>
          <a:p>
            <a:pPr defTabSz="914646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000" b="1">
              <a:solidFill>
                <a:srgbClr val="000000"/>
              </a:solidFill>
            </a:endParaRPr>
          </a:p>
        </p:txBody>
      </p:sp>
      <p:sp>
        <p:nvSpPr>
          <p:cNvPr id="31758" name="Line 14"/>
          <p:cNvSpPr>
            <a:spLocks noChangeShapeType="1"/>
          </p:cNvSpPr>
          <p:nvPr/>
        </p:nvSpPr>
        <p:spPr bwMode="auto">
          <a:xfrm>
            <a:off x="4991683" y="4160605"/>
            <a:ext cx="0" cy="687072"/>
          </a:xfrm>
          <a:prstGeom prst="line">
            <a:avLst/>
          </a:prstGeom>
          <a:noFill/>
          <a:ln w="12700">
            <a:solidFill>
              <a:srgbClr val="FC0128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49" tIns="45732" rIns="91449" bIns="45732" anchor="ctr"/>
          <a:lstStyle/>
          <a:p>
            <a:pPr defTabSz="914646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000" b="1">
              <a:solidFill>
                <a:srgbClr val="000000"/>
              </a:solidFill>
            </a:endParaRPr>
          </a:p>
        </p:txBody>
      </p:sp>
      <p:sp>
        <p:nvSpPr>
          <p:cNvPr id="31759" name="Line 15"/>
          <p:cNvSpPr>
            <a:spLocks noChangeShapeType="1"/>
          </p:cNvSpPr>
          <p:nvPr/>
        </p:nvSpPr>
        <p:spPr bwMode="auto">
          <a:xfrm>
            <a:off x="5017118" y="5725603"/>
            <a:ext cx="0" cy="508942"/>
          </a:xfrm>
          <a:prstGeom prst="line">
            <a:avLst/>
          </a:prstGeom>
          <a:noFill/>
          <a:ln w="12700">
            <a:solidFill>
              <a:srgbClr val="FC0128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49" tIns="45732" rIns="91449" bIns="45732" anchor="ctr"/>
          <a:lstStyle/>
          <a:p>
            <a:pPr defTabSz="914646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000" b="1">
              <a:solidFill>
                <a:srgbClr val="000000"/>
              </a:solidFill>
            </a:endParaRPr>
          </a:p>
        </p:txBody>
      </p:sp>
      <p:sp>
        <p:nvSpPr>
          <p:cNvPr id="31760" name="Line 16"/>
          <p:cNvSpPr>
            <a:spLocks noChangeShapeType="1"/>
          </p:cNvSpPr>
          <p:nvPr/>
        </p:nvSpPr>
        <p:spPr bwMode="auto">
          <a:xfrm flipV="1">
            <a:off x="3211210" y="5712880"/>
            <a:ext cx="0" cy="508942"/>
          </a:xfrm>
          <a:prstGeom prst="line">
            <a:avLst/>
          </a:prstGeom>
          <a:noFill/>
          <a:ln w="12700">
            <a:solidFill>
              <a:srgbClr val="FC0128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49" tIns="45732" rIns="91449" bIns="45732" anchor="ctr"/>
          <a:lstStyle/>
          <a:p>
            <a:pPr defTabSz="914646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000" b="1">
              <a:solidFill>
                <a:srgbClr val="000000"/>
              </a:solidFill>
            </a:endParaRPr>
          </a:p>
        </p:txBody>
      </p:sp>
      <p:sp>
        <p:nvSpPr>
          <p:cNvPr id="31761" name="Rectangle 17"/>
          <p:cNvSpPr>
            <a:spLocks noChangeArrowheads="1"/>
          </p:cNvSpPr>
          <p:nvPr/>
        </p:nvSpPr>
        <p:spPr bwMode="auto">
          <a:xfrm>
            <a:off x="3300233" y="5846477"/>
            <a:ext cx="364044" cy="3626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F8FCF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3462" tIns="25382" rIns="63462" bIns="25382">
            <a:spAutoFit/>
          </a:bodyPr>
          <a:lstStyle/>
          <a:p>
            <a:pPr defTabSz="914646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000000"/>
                </a:solidFill>
                <a:latin typeface="Times New Roman" pitchFamily="18" charset="0"/>
              </a:rPr>
              <a:t>Q</a:t>
            </a:r>
          </a:p>
        </p:txBody>
      </p:sp>
      <p:sp>
        <p:nvSpPr>
          <p:cNvPr id="31762" name="Rectangle 18"/>
          <p:cNvSpPr>
            <a:spLocks noChangeArrowheads="1"/>
          </p:cNvSpPr>
          <p:nvPr/>
        </p:nvSpPr>
        <p:spPr bwMode="auto">
          <a:xfrm>
            <a:off x="5131577" y="5884647"/>
            <a:ext cx="364044" cy="3626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F8FCF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3462" tIns="25382" rIns="63462" bIns="25382">
            <a:spAutoFit/>
          </a:bodyPr>
          <a:lstStyle/>
          <a:p>
            <a:pPr defTabSz="914646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000000"/>
                </a:solidFill>
                <a:latin typeface="Times New Roman" pitchFamily="18" charset="0"/>
              </a:rPr>
              <a:t>Q</a:t>
            </a:r>
          </a:p>
        </p:txBody>
      </p:sp>
      <p:sp>
        <p:nvSpPr>
          <p:cNvPr id="31763" name="Rectangle 19"/>
          <p:cNvSpPr>
            <a:spLocks noChangeArrowheads="1"/>
          </p:cNvSpPr>
          <p:nvPr/>
        </p:nvSpPr>
        <p:spPr bwMode="auto">
          <a:xfrm>
            <a:off x="3541869" y="6011883"/>
            <a:ext cx="243911" cy="2955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F8FCF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3462" tIns="25382" rIns="63462" bIns="25382">
            <a:spAutoFit/>
          </a:bodyPr>
          <a:lstStyle/>
          <a:p>
            <a:pPr defTabSz="914646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  <a:latin typeface="Times New Roman" pitchFamily="18" charset="0"/>
              </a:rPr>
              <a:t>g</a:t>
            </a:r>
          </a:p>
        </p:txBody>
      </p:sp>
      <p:sp>
        <p:nvSpPr>
          <p:cNvPr id="31764" name="Rectangle 20"/>
          <p:cNvSpPr>
            <a:spLocks noChangeArrowheads="1"/>
          </p:cNvSpPr>
          <p:nvPr/>
        </p:nvSpPr>
        <p:spPr bwMode="auto">
          <a:xfrm>
            <a:off x="5360495" y="6050054"/>
            <a:ext cx="320962" cy="2955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F8FCF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3462" tIns="25382" rIns="63462" bIns="25382">
            <a:spAutoFit/>
          </a:bodyPr>
          <a:lstStyle/>
          <a:p>
            <a:pPr defTabSz="914646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  <a:latin typeface="Times New Roman" pitchFamily="18" charset="0"/>
              </a:rPr>
              <a:t>m</a:t>
            </a:r>
          </a:p>
        </p:txBody>
      </p:sp>
      <p:pic>
        <p:nvPicPr>
          <p:cNvPr id="31765" name="Picture 2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1396" y="782499"/>
            <a:ext cx="2759733" cy="343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F8FCF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766" name="Picture 22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0843" y="3734366"/>
            <a:ext cx="457836" cy="343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F8FCF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767" name="Picture 23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018" y="2423839"/>
            <a:ext cx="2950498" cy="394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F8FCF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768" name="Rectangle 24"/>
          <p:cNvSpPr>
            <a:spLocks noChangeArrowheads="1"/>
          </p:cNvSpPr>
          <p:nvPr/>
        </p:nvSpPr>
        <p:spPr bwMode="auto">
          <a:xfrm>
            <a:off x="705845" y="5121234"/>
            <a:ext cx="3084033" cy="3626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F8FCF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3462" tIns="25382" rIns="63462" bIns="25382">
            <a:spAutoFit/>
          </a:bodyPr>
          <a:lstStyle/>
          <a:p>
            <a:pPr defTabSz="914646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000000"/>
                </a:solidFill>
                <a:latin typeface="Times New Roman" pitchFamily="18" charset="0"/>
              </a:rPr>
              <a:t>Water Equivalence  W</a:t>
            </a:r>
          </a:p>
        </p:txBody>
      </p:sp>
      <p:sp>
        <p:nvSpPr>
          <p:cNvPr id="31769" name="Line 25"/>
          <p:cNvSpPr>
            <a:spLocks noChangeShapeType="1"/>
          </p:cNvSpPr>
          <p:nvPr/>
        </p:nvSpPr>
        <p:spPr bwMode="auto">
          <a:xfrm>
            <a:off x="406965" y="5706518"/>
            <a:ext cx="8177458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49" tIns="45732" rIns="91449" bIns="45732" anchor="ctr"/>
          <a:lstStyle/>
          <a:p>
            <a:pPr defTabSz="914646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000" b="1">
              <a:solidFill>
                <a:srgbClr val="000000"/>
              </a:solidFill>
            </a:endParaRPr>
          </a:p>
        </p:txBody>
      </p:sp>
      <p:sp>
        <p:nvSpPr>
          <p:cNvPr id="31770" name="Line 26"/>
          <p:cNvSpPr>
            <a:spLocks noChangeShapeType="1"/>
          </p:cNvSpPr>
          <p:nvPr/>
        </p:nvSpPr>
        <p:spPr bwMode="auto">
          <a:xfrm>
            <a:off x="406965" y="4141519"/>
            <a:ext cx="8177458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49" tIns="45732" rIns="91449" bIns="45732" anchor="ctr"/>
          <a:lstStyle/>
          <a:p>
            <a:pPr defTabSz="914646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000" b="1">
              <a:solidFill>
                <a:srgbClr val="000000"/>
              </a:solidFill>
            </a:endParaRPr>
          </a:p>
        </p:txBody>
      </p:sp>
      <p:sp>
        <p:nvSpPr>
          <p:cNvPr id="31771" name="Rectangle 27"/>
          <p:cNvSpPr>
            <a:spLocks noChangeArrowheads="1"/>
          </p:cNvSpPr>
          <p:nvPr/>
        </p:nvSpPr>
        <p:spPr bwMode="auto">
          <a:xfrm>
            <a:off x="5055286" y="769775"/>
            <a:ext cx="856853" cy="3626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F8FCF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3462" tIns="25382" rIns="63462" bIns="25382">
            <a:spAutoFit/>
          </a:bodyPr>
          <a:lstStyle/>
          <a:p>
            <a:pPr defTabSz="914646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000000"/>
                </a:solidFill>
                <a:latin typeface="Times New Roman" pitchFamily="18" charset="0"/>
              </a:rPr>
              <a:t>Wind</a:t>
            </a:r>
          </a:p>
        </p:txBody>
      </p:sp>
      <p:sp>
        <p:nvSpPr>
          <p:cNvPr id="31772" name="Rectangle 28" descr="Large confetti"/>
          <p:cNvSpPr>
            <a:spLocks noChangeArrowheads="1"/>
          </p:cNvSpPr>
          <p:nvPr/>
        </p:nvSpPr>
        <p:spPr bwMode="auto">
          <a:xfrm>
            <a:off x="7795942" y="4962189"/>
            <a:ext cx="788495" cy="737967"/>
          </a:xfrm>
          <a:prstGeom prst="rect">
            <a:avLst/>
          </a:prstGeom>
          <a:pattFill prst="lgConfetti">
            <a:fgClr>
              <a:schemeClr val="accent2"/>
            </a:fgClr>
            <a:bgClr>
              <a:schemeClr val="tx1"/>
            </a:bgClr>
          </a:patt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49" tIns="45732" rIns="91449" bIns="45732" anchor="ctr"/>
          <a:lstStyle/>
          <a:p>
            <a:pPr defTabSz="914646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000" b="1">
              <a:solidFill>
                <a:srgbClr val="000000"/>
              </a:solidFill>
            </a:endParaRPr>
          </a:p>
        </p:txBody>
      </p:sp>
      <p:sp>
        <p:nvSpPr>
          <p:cNvPr id="31773" name="Rectangle 29" descr="Dark upward diagonal"/>
          <p:cNvSpPr>
            <a:spLocks noChangeArrowheads="1"/>
          </p:cNvSpPr>
          <p:nvPr/>
        </p:nvSpPr>
        <p:spPr bwMode="auto">
          <a:xfrm>
            <a:off x="7776851" y="4154243"/>
            <a:ext cx="813930" cy="827032"/>
          </a:xfrm>
          <a:prstGeom prst="rect">
            <a:avLst/>
          </a:prstGeom>
          <a:pattFill prst="dkUpDiag">
            <a:fgClr>
              <a:schemeClr val="accent2"/>
            </a:fgClr>
            <a:bgClr>
              <a:schemeClr val="tx1"/>
            </a:bgClr>
          </a:patt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rgbClr val="F8FCF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49" tIns="45732" rIns="91449" bIns="45732" anchor="ctr"/>
          <a:lstStyle/>
          <a:p>
            <a:pPr defTabSz="914646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000" b="1">
              <a:solidFill>
                <a:srgbClr val="000000"/>
              </a:solidFill>
            </a:endParaRPr>
          </a:p>
        </p:txBody>
      </p:sp>
      <p:sp>
        <p:nvSpPr>
          <p:cNvPr id="31774" name="Line 30"/>
          <p:cNvSpPr>
            <a:spLocks noChangeShapeType="1"/>
          </p:cNvSpPr>
          <p:nvPr/>
        </p:nvSpPr>
        <p:spPr bwMode="auto">
          <a:xfrm>
            <a:off x="8756111" y="4179690"/>
            <a:ext cx="0" cy="1526827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49" tIns="45732" rIns="91449" bIns="45732" anchor="ctr"/>
          <a:lstStyle/>
          <a:p>
            <a:pPr defTabSz="914646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000" b="1">
              <a:solidFill>
                <a:srgbClr val="000000"/>
              </a:solidFill>
            </a:endParaRPr>
          </a:p>
        </p:txBody>
      </p:sp>
      <p:sp>
        <p:nvSpPr>
          <p:cNvPr id="31775" name="Rectangle 31"/>
          <p:cNvSpPr>
            <a:spLocks noChangeArrowheads="1"/>
          </p:cNvSpPr>
          <p:nvPr/>
        </p:nvSpPr>
        <p:spPr bwMode="auto">
          <a:xfrm>
            <a:off x="7725982" y="3187252"/>
            <a:ext cx="1168524" cy="7840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F8FCF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3462" tIns="25382" rIns="63462" bIns="25382">
            <a:spAutoFit/>
          </a:bodyPr>
          <a:lstStyle/>
          <a:p>
            <a:pPr defTabSz="914646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  <a:latin typeface="Times New Roman" pitchFamily="18" charset="0"/>
              </a:rPr>
              <a:t>Thermally</a:t>
            </a:r>
          </a:p>
          <a:p>
            <a:pPr defTabSz="914646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  <a:latin typeface="Times New Roman" pitchFamily="18" charset="0"/>
              </a:rPr>
              <a:t>active </a:t>
            </a:r>
          </a:p>
          <a:p>
            <a:pPr defTabSz="914646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  <a:latin typeface="Times New Roman" pitchFamily="18" charset="0"/>
              </a:rPr>
              <a:t>layer</a:t>
            </a:r>
          </a:p>
        </p:txBody>
      </p:sp>
      <p:sp useBgFill="1">
        <p:nvSpPr>
          <p:cNvPr id="31776" name="Rectangle 32"/>
          <p:cNvSpPr>
            <a:spLocks noChangeArrowheads="1"/>
          </p:cNvSpPr>
          <p:nvPr/>
        </p:nvSpPr>
        <p:spPr bwMode="auto">
          <a:xfrm>
            <a:off x="7878592" y="4408714"/>
            <a:ext cx="542091" cy="243339"/>
          </a:xfrm>
          <a:prstGeom prst="rect">
            <a:avLst/>
          </a:prstGeom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rgbClr val="F8FCF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3462" tIns="25382" rIns="63462" bIns="25382">
            <a:spAutoFit/>
          </a:bodyPr>
          <a:lstStyle/>
          <a:p>
            <a:pPr defTabSz="914646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b="1">
                <a:solidFill>
                  <a:srgbClr val="000000"/>
                </a:solidFill>
                <a:latin typeface="Times New Roman" pitchFamily="18" charset="0"/>
              </a:rPr>
              <a:t>Snow</a:t>
            </a:r>
          </a:p>
        </p:txBody>
      </p:sp>
      <p:sp useBgFill="1">
        <p:nvSpPr>
          <p:cNvPr id="31777" name="Rectangle 33"/>
          <p:cNvSpPr>
            <a:spLocks noChangeArrowheads="1"/>
          </p:cNvSpPr>
          <p:nvPr/>
        </p:nvSpPr>
        <p:spPr bwMode="auto">
          <a:xfrm>
            <a:off x="7929463" y="5223022"/>
            <a:ext cx="413324" cy="243339"/>
          </a:xfrm>
          <a:prstGeom prst="rect">
            <a:avLst/>
          </a:prstGeom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rgbClr val="F8FCF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3462" tIns="25382" rIns="63462" bIns="25382">
            <a:spAutoFit/>
          </a:bodyPr>
          <a:lstStyle/>
          <a:p>
            <a:pPr defTabSz="914646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b="1">
                <a:solidFill>
                  <a:srgbClr val="000000"/>
                </a:solidFill>
                <a:latin typeface="Times New Roman" pitchFamily="18" charset="0"/>
              </a:rPr>
              <a:t>Soil</a:t>
            </a:r>
          </a:p>
        </p:txBody>
      </p:sp>
      <p:sp>
        <p:nvSpPr>
          <p:cNvPr id="31778" name="Line 34"/>
          <p:cNvSpPr>
            <a:spLocks noChangeShapeType="1"/>
          </p:cNvSpPr>
          <p:nvPr/>
        </p:nvSpPr>
        <p:spPr bwMode="auto">
          <a:xfrm>
            <a:off x="8883288" y="3791621"/>
            <a:ext cx="0" cy="966991"/>
          </a:xfrm>
          <a:prstGeom prst="line">
            <a:avLst/>
          </a:prstGeom>
          <a:noFill/>
          <a:ln w="1270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49" tIns="45732" rIns="91449" bIns="45732" anchor="ctr"/>
          <a:lstStyle/>
          <a:p>
            <a:pPr defTabSz="914646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000" b="1">
              <a:solidFill>
                <a:srgbClr val="000000"/>
              </a:solidFill>
            </a:endParaRPr>
          </a:p>
        </p:txBody>
      </p:sp>
      <p:sp>
        <p:nvSpPr>
          <p:cNvPr id="31779" name="Line 35"/>
          <p:cNvSpPr>
            <a:spLocks noChangeShapeType="1"/>
          </p:cNvSpPr>
          <p:nvPr/>
        </p:nvSpPr>
        <p:spPr bwMode="auto">
          <a:xfrm flipH="1">
            <a:off x="8775202" y="4771350"/>
            <a:ext cx="114459" cy="139959"/>
          </a:xfrm>
          <a:prstGeom prst="line">
            <a:avLst/>
          </a:prstGeom>
          <a:noFill/>
          <a:ln w="12700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49" tIns="45732" rIns="91449" bIns="45732" anchor="ctr"/>
          <a:lstStyle/>
          <a:p>
            <a:pPr defTabSz="914646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000" b="1">
              <a:solidFill>
                <a:srgbClr val="000000"/>
              </a:solidFill>
            </a:endParaRPr>
          </a:p>
        </p:txBody>
      </p:sp>
      <p:sp>
        <p:nvSpPr>
          <p:cNvPr id="31780" name="Line 36"/>
          <p:cNvSpPr>
            <a:spLocks noChangeShapeType="1"/>
          </p:cNvSpPr>
          <p:nvPr/>
        </p:nvSpPr>
        <p:spPr bwMode="auto">
          <a:xfrm flipH="1" flipV="1">
            <a:off x="8520834" y="3486256"/>
            <a:ext cx="356095" cy="305365"/>
          </a:xfrm>
          <a:prstGeom prst="line">
            <a:avLst/>
          </a:prstGeom>
          <a:noFill/>
          <a:ln w="1270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49" tIns="45732" rIns="91449" bIns="45732" anchor="ctr"/>
          <a:lstStyle/>
          <a:p>
            <a:pPr defTabSz="914646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000" b="1">
              <a:solidFill>
                <a:srgbClr val="000000"/>
              </a:solidFill>
            </a:endParaRPr>
          </a:p>
        </p:txBody>
      </p:sp>
      <p:sp>
        <p:nvSpPr>
          <p:cNvPr id="31781" name="Line 37"/>
          <p:cNvSpPr>
            <a:spLocks noChangeShapeType="1"/>
          </p:cNvSpPr>
          <p:nvPr/>
        </p:nvSpPr>
        <p:spPr bwMode="auto">
          <a:xfrm>
            <a:off x="7675110" y="5006736"/>
            <a:ext cx="0" cy="674349"/>
          </a:xfrm>
          <a:prstGeom prst="line">
            <a:avLst/>
          </a:prstGeom>
          <a:noFill/>
          <a:ln w="25400">
            <a:solidFill>
              <a:schemeClr val="bg2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49" tIns="45732" rIns="91449" bIns="45732" anchor="ctr"/>
          <a:lstStyle/>
          <a:p>
            <a:pPr defTabSz="914646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000" b="1">
              <a:solidFill>
                <a:srgbClr val="000000"/>
              </a:solidFill>
            </a:endParaRPr>
          </a:p>
        </p:txBody>
      </p:sp>
      <p:sp>
        <p:nvSpPr>
          <p:cNvPr id="31782" name="Rectangle 38"/>
          <p:cNvSpPr>
            <a:spLocks noChangeArrowheads="1"/>
          </p:cNvSpPr>
          <p:nvPr/>
        </p:nvSpPr>
        <p:spPr bwMode="auto">
          <a:xfrm>
            <a:off x="7242709" y="5184865"/>
            <a:ext cx="295278" cy="2955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F8FCF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3462" tIns="25382" rIns="63462" bIns="25382">
            <a:spAutoFit/>
          </a:bodyPr>
          <a:lstStyle/>
          <a:p>
            <a:pPr defTabSz="914646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  <a:latin typeface="Times New Roman" pitchFamily="18" charset="0"/>
              </a:rPr>
              <a:t>D</a:t>
            </a:r>
          </a:p>
        </p:txBody>
      </p:sp>
      <p:sp>
        <p:nvSpPr>
          <p:cNvPr id="31783" name="Rectangle 39"/>
          <p:cNvSpPr>
            <a:spLocks noChangeArrowheads="1"/>
          </p:cNvSpPr>
          <p:nvPr/>
        </p:nvSpPr>
        <p:spPr bwMode="auto">
          <a:xfrm>
            <a:off x="7382617" y="5286640"/>
            <a:ext cx="231069" cy="2955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F8FCF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3462" tIns="25382" rIns="63462" bIns="25382">
            <a:spAutoFit/>
          </a:bodyPr>
          <a:lstStyle/>
          <a:p>
            <a:pPr defTabSz="914646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  <a:latin typeface="Times New Roman" pitchFamily="18" charset="0"/>
              </a:rPr>
              <a:t>e</a:t>
            </a:r>
          </a:p>
        </p:txBody>
      </p:sp>
      <p:sp>
        <p:nvSpPr>
          <p:cNvPr id="31784" name="Rectangle 40"/>
          <p:cNvSpPr>
            <a:spLocks noChangeArrowheads="1"/>
          </p:cNvSpPr>
          <p:nvPr/>
        </p:nvSpPr>
        <p:spPr bwMode="auto">
          <a:xfrm>
            <a:off x="718563" y="4675909"/>
            <a:ext cx="2654812" cy="3626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F8FCF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3462" tIns="25382" rIns="63462" bIns="25382">
            <a:spAutoFit/>
          </a:bodyPr>
          <a:lstStyle/>
          <a:p>
            <a:pPr defTabSz="914646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000000"/>
                </a:solidFill>
                <a:latin typeface="Times New Roman" pitchFamily="18" charset="0"/>
              </a:rPr>
              <a:t>Energy Content   U</a:t>
            </a:r>
          </a:p>
        </p:txBody>
      </p:sp>
      <p:sp>
        <p:nvSpPr>
          <p:cNvPr id="31785" name="Rectangle 41"/>
          <p:cNvSpPr>
            <a:spLocks noChangeArrowheads="1"/>
          </p:cNvSpPr>
          <p:nvPr/>
        </p:nvSpPr>
        <p:spPr bwMode="auto">
          <a:xfrm>
            <a:off x="4673741" y="4650462"/>
            <a:ext cx="364044" cy="3626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F8FCF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3462" tIns="25382" rIns="63462" bIns="25382">
            <a:spAutoFit/>
          </a:bodyPr>
          <a:lstStyle/>
          <a:p>
            <a:pPr defTabSz="914646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000000"/>
                </a:solidFill>
                <a:latin typeface="Times New Roman" pitchFamily="18" charset="0"/>
              </a:rPr>
              <a:t>Q</a:t>
            </a:r>
          </a:p>
        </p:txBody>
      </p:sp>
      <p:sp>
        <p:nvSpPr>
          <p:cNvPr id="31786" name="Rectangle 42"/>
          <p:cNvSpPr>
            <a:spLocks noChangeArrowheads="1"/>
          </p:cNvSpPr>
          <p:nvPr/>
        </p:nvSpPr>
        <p:spPr bwMode="auto">
          <a:xfrm>
            <a:off x="3923399" y="2436562"/>
            <a:ext cx="1356021" cy="3626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F8FCF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3462" tIns="25382" rIns="63462" bIns="25382">
            <a:spAutoFit/>
          </a:bodyPr>
          <a:lstStyle/>
          <a:p>
            <a:pPr defTabSz="914646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000000"/>
                </a:solidFill>
                <a:latin typeface="Times New Roman" pitchFamily="18" charset="0"/>
              </a:rPr>
              <a:t>Q (T  ,T )</a:t>
            </a:r>
          </a:p>
        </p:txBody>
      </p:sp>
      <p:sp>
        <p:nvSpPr>
          <p:cNvPr id="31787" name="Rectangle 43"/>
          <p:cNvSpPr>
            <a:spLocks noChangeArrowheads="1"/>
          </p:cNvSpPr>
          <p:nvPr/>
        </p:nvSpPr>
        <p:spPr bwMode="auto">
          <a:xfrm>
            <a:off x="4126896" y="2576521"/>
            <a:ext cx="1026951" cy="3626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F8FCF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3462" tIns="25382" rIns="63462" bIns="25382">
            <a:spAutoFit/>
          </a:bodyPr>
          <a:lstStyle/>
          <a:p>
            <a:pPr defTabSz="914646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000000"/>
                </a:solidFill>
                <a:latin typeface="Times New Roman" pitchFamily="18" charset="0"/>
              </a:rPr>
              <a:t>h   a   s</a:t>
            </a:r>
          </a:p>
        </p:txBody>
      </p:sp>
      <p:sp>
        <p:nvSpPr>
          <p:cNvPr id="31788" name="Rectangle 44"/>
          <p:cNvSpPr>
            <a:spLocks noChangeArrowheads="1"/>
          </p:cNvSpPr>
          <p:nvPr/>
        </p:nvSpPr>
        <p:spPr bwMode="auto">
          <a:xfrm>
            <a:off x="6924782" y="2449285"/>
            <a:ext cx="1152539" cy="3626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F8FCF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3462" tIns="25382" rIns="63462" bIns="25382">
            <a:spAutoFit/>
          </a:bodyPr>
          <a:lstStyle/>
          <a:p>
            <a:pPr defTabSz="914646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000000"/>
                </a:solidFill>
                <a:latin typeface="Times New Roman" pitchFamily="18" charset="0"/>
              </a:rPr>
              <a:t>Q   (T  )</a:t>
            </a:r>
          </a:p>
        </p:txBody>
      </p:sp>
      <p:sp>
        <p:nvSpPr>
          <p:cNvPr id="31789" name="Rectangle 45"/>
          <p:cNvSpPr>
            <a:spLocks noChangeArrowheads="1"/>
          </p:cNvSpPr>
          <p:nvPr/>
        </p:nvSpPr>
        <p:spPr bwMode="auto">
          <a:xfrm>
            <a:off x="7166404" y="2589245"/>
            <a:ext cx="346556" cy="3626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F8FCF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3462" tIns="25382" rIns="63462" bIns="25382">
            <a:spAutoFit/>
          </a:bodyPr>
          <a:lstStyle/>
          <a:p>
            <a:pPr defTabSz="914646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000000"/>
                </a:solidFill>
                <a:latin typeface="Times New Roman" pitchFamily="18" charset="0"/>
              </a:rPr>
              <a:t>le</a:t>
            </a:r>
          </a:p>
        </p:txBody>
      </p:sp>
      <p:sp>
        <p:nvSpPr>
          <p:cNvPr id="31790" name="Rectangle 46"/>
          <p:cNvSpPr>
            <a:spLocks noChangeArrowheads="1"/>
          </p:cNvSpPr>
          <p:nvPr/>
        </p:nvSpPr>
        <p:spPr bwMode="auto">
          <a:xfrm>
            <a:off x="7064662" y="2512918"/>
            <a:ext cx="25435" cy="3053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F8FCF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49" tIns="45732" rIns="91449" bIns="45732" anchor="ctr"/>
          <a:lstStyle/>
          <a:p>
            <a:pPr defTabSz="914646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000" b="1">
              <a:solidFill>
                <a:srgbClr val="000000"/>
              </a:solidFill>
            </a:endParaRPr>
          </a:p>
        </p:txBody>
      </p:sp>
      <p:sp>
        <p:nvSpPr>
          <p:cNvPr id="31791" name="Rectangle 47"/>
          <p:cNvSpPr>
            <a:spLocks noChangeArrowheads="1"/>
          </p:cNvSpPr>
          <p:nvPr/>
        </p:nvSpPr>
        <p:spPr bwMode="auto">
          <a:xfrm>
            <a:off x="7382618" y="2563798"/>
            <a:ext cx="551629" cy="3626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F8FCF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3462" tIns="25382" rIns="63462" bIns="25382">
            <a:spAutoFit/>
          </a:bodyPr>
          <a:lstStyle/>
          <a:p>
            <a:pPr defTabSz="914646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000000"/>
                </a:solidFill>
                <a:latin typeface="Times New Roman" pitchFamily="18" charset="0"/>
              </a:rPr>
              <a:t>    s</a:t>
            </a:r>
          </a:p>
        </p:txBody>
      </p:sp>
      <p:sp>
        <p:nvSpPr>
          <p:cNvPr id="31792" name="Rectangle 48"/>
          <p:cNvSpPr>
            <a:spLocks noChangeArrowheads="1"/>
          </p:cNvSpPr>
          <p:nvPr/>
        </p:nvSpPr>
        <p:spPr bwMode="auto">
          <a:xfrm>
            <a:off x="5385945" y="2436562"/>
            <a:ext cx="1363969" cy="3626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F8FCF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3462" tIns="25382" rIns="63462" bIns="25382">
            <a:spAutoFit/>
          </a:bodyPr>
          <a:lstStyle/>
          <a:p>
            <a:pPr defTabSz="914646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000000"/>
                </a:solidFill>
                <a:latin typeface="Times New Roman" pitchFamily="18" charset="0"/>
              </a:rPr>
              <a:t>Q (e  ,T  )</a:t>
            </a:r>
          </a:p>
        </p:txBody>
      </p:sp>
      <p:sp>
        <p:nvSpPr>
          <p:cNvPr id="31793" name="Rectangle 49"/>
          <p:cNvSpPr>
            <a:spLocks noChangeArrowheads="1"/>
          </p:cNvSpPr>
          <p:nvPr/>
        </p:nvSpPr>
        <p:spPr bwMode="auto">
          <a:xfrm>
            <a:off x="5563978" y="2576521"/>
            <a:ext cx="991978" cy="3626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F8FCF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3462" tIns="25382" rIns="63462" bIns="25382">
            <a:spAutoFit/>
          </a:bodyPr>
          <a:lstStyle/>
          <a:p>
            <a:pPr defTabSz="914646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000000"/>
                </a:solidFill>
                <a:latin typeface="Times New Roman" pitchFamily="18" charset="0"/>
              </a:rPr>
              <a:t>e   a   s</a:t>
            </a:r>
          </a:p>
        </p:txBody>
      </p:sp>
      <p:pic>
        <p:nvPicPr>
          <p:cNvPr id="31794" name="Picture 50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218" y="782499"/>
            <a:ext cx="508707" cy="394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F8FCF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795" name="Line 51"/>
          <p:cNvSpPr>
            <a:spLocks noChangeShapeType="1"/>
          </p:cNvSpPr>
          <p:nvPr/>
        </p:nvSpPr>
        <p:spPr bwMode="auto">
          <a:xfrm>
            <a:off x="763060" y="1221462"/>
            <a:ext cx="317942" cy="1005161"/>
          </a:xfrm>
          <a:prstGeom prst="line">
            <a:avLst/>
          </a:prstGeom>
          <a:noFill/>
          <a:ln w="12700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49" tIns="45732" rIns="91449" bIns="45732" anchor="ctr"/>
          <a:lstStyle/>
          <a:p>
            <a:pPr defTabSz="914646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000" b="1">
              <a:solidFill>
                <a:srgbClr val="000000"/>
              </a:solidFill>
            </a:endParaRPr>
          </a:p>
        </p:txBody>
      </p:sp>
      <p:sp>
        <p:nvSpPr>
          <p:cNvPr id="31796" name="Line 52"/>
          <p:cNvSpPr>
            <a:spLocks noChangeShapeType="1"/>
          </p:cNvSpPr>
          <p:nvPr/>
        </p:nvSpPr>
        <p:spPr bwMode="auto">
          <a:xfrm flipH="1">
            <a:off x="2454509" y="1094226"/>
            <a:ext cx="368812" cy="1221462"/>
          </a:xfrm>
          <a:prstGeom prst="line">
            <a:avLst/>
          </a:prstGeom>
          <a:noFill/>
          <a:ln w="12700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49" tIns="45732" rIns="91449" bIns="45732" anchor="ctr"/>
          <a:lstStyle/>
          <a:p>
            <a:pPr defTabSz="914646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000" b="1">
              <a:solidFill>
                <a:srgbClr val="000000"/>
              </a:solidFill>
            </a:endParaRPr>
          </a:p>
        </p:txBody>
      </p:sp>
      <p:sp>
        <p:nvSpPr>
          <p:cNvPr id="31797" name="Line 53"/>
          <p:cNvSpPr>
            <a:spLocks noChangeShapeType="1"/>
          </p:cNvSpPr>
          <p:nvPr/>
        </p:nvSpPr>
        <p:spPr bwMode="auto">
          <a:xfrm>
            <a:off x="2836039" y="1106950"/>
            <a:ext cx="165330" cy="1183291"/>
          </a:xfrm>
          <a:prstGeom prst="line">
            <a:avLst/>
          </a:prstGeom>
          <a:noFill/>
          <a:ln w="12700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49" tIns="45732" rIns="91449" bIns="45732" anchor="ctr"/>
          <a:lstStyle/>
          <a:p>
            <a:pPr defTabSz="914646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000" b="1">
              <a:solidFill>
                <a:srgbClr val="000000"/>
              </a:solidFill>
            </a:endParaRPr>
          </a:p>
        </p:txBody>
      </p:sp>
      <p:sp>
        <p:nvSpPr>
          <p:cNvPr id="31798" name="Line 54"/>
          <p:cNvSpPr>
            <a:spLocks noChangeShapeType="1"/>
          </p:cNvSpPr>
          <p:nvPr/>
        </p:nvSpPr>
        <p:spPr bwMode="auto">
          <a:xfrm flipH="1">
            <a:off x="3103110" y="1106950"/>
            <a:ext cx="597730" cy="1170568"/>
          </a:xfrm>
          <a:prstGeom prst="line">
            <a:avLst/>
          </a:prstGeom>
          <a:noFill/>
          <a:ln w="12700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49" tIns="45732" rIns="91449" bIns="45732" anchor="ctr"/>
          <a:lstStyle/>
          <a:p>
            <a:pPr defTabSz="914646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000" b="1">
              <a:solidFill>
                <a:srgbClr val="000000"/>
              </a:solidFill>
            </a:endParaRPr>
          </a:p>
        </p:txBody>
      </p:sp>
      <p:sp>
        <p:nvSpPr>
          <p:cNvPr id="31799" name="Line 55"/>
          <p:cNvSpPr>
            <a:spLocks noChangeShapeType="1"/>
          </p:cNvSpPr>
          <p:nvPr/>
        </p:nvSpPr>
        <p:spPr bwMode="auto">
          <a:xfrm flipH="1">
            <a:off x="4349441" y="1106950"/>
            <a:ext cx="1055566" cy="1221462"/>
          </a:xfrm>
          <a:prstGeom prst="line">
            <a:avLst/>
          </a:prstGeom>
          <a:noFill/>
          <a:ln w="12700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49" tIns="45732" rIns="91449" bIns="45732" anchor="ctr"/>
          <a:lstStyle/>
          <a:p>
            <a:pPr defTabSz="914646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000" b="1">
              <a:solidFill>
                <a:srgbClr val="000000"/>
              </a:solidFill>
            </a:endParaRPr>
          </a:p>
        </p:txBody>
      </p:sp>
      <p:sp>
        <p:nvSpPr>
          <p:cNvPr id="31800" name="Line 56"/>
          <p:cNvSpPr>
            <a:spLocks noChangeShapeType="1"/>
          </p:cNvSpPr>
          <p:nvPr/>
        </p:nvSpPr>
        <p:spPr bwMode="auto">
          <a:xfrm>
            <a:off x="5455878" y="1119673"/>
            <a:ext cx="152612" cy="1221462"/>
          </a:xfrm>
          <a:prstGeom prst="line">
            <a:avLst/>
          </a:prstGeom>
          <a:noFill/>
          <a:ln w="12700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49" tIns="45732" rIns="91449" bIns="45732" anchor="ctr"/>
          <a:lstStyle/>
          <a:p>
            <a:pPr defTabSz="914646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000" b="1">
              <a:solidFill>
                <a:srgbClr val="000000"/>
              </a:solidFill>
            </a:endParaRPr>
          </a:p>
        </p:txBody>
      </p:sp>
      <p:sp>
        <p:nvSpPr>
          <p:cNvPr id="31801" name="Line 57"/>
          <p:cNvSpPr>
            <a:spLocks noChangeShapeType="1"/>
          </p:cNvSpPr>
          <p:nvPr/>
        </p:nvSpPr>
        <p:spPr bwMode="auto">
          <a:xfrm>
            <a:off x="2848757" y="1094226"/>
            <a:ext cx="1360790" cy="1183291"/>
          </a:xfrm>
          <a:prstGeom prst="line">
            <a:avLst/>
          </a:prstGeom>
          <a:noFill/>
          <a:ln w="12700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49" tIns="45732" rIns="91449" bIns="45732" anchor="ctr"/>
          <a:lstStyle/>
          <a:p>
            <a:pPr defTabSz="914646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000" b="1">
              <a:solidFill>
                <a:srgbClr val="000000"/>
              </a:solidFill>
            </a:endParaRPr>
          </a:p>
        </p:txBody>
      </p:sp>
      <p:sp>
        <p:nvSpPr>
          <p:cNvPr id="31802" name="Line 58"/>
          <p:cNvSpPr>
            <a:spLocks noChangeShapeType="1"/>
          </p:cNvSpPr>
          <p:nvPr/>
        </p:nvSpPr>
        <p:spPr bwMode="auto">
          <a:xfrm>
            <a:off x="2098429" y="1119673"/>
            <a:ext cx="3421051" cy="1170568"/>
          </a:xfrm>
          <a:prstGeom prst="line">
            <a:avLst/>
          </a:prstGeom>
          <a:noFill/>
          <a:ln w="12700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49" tIns="45732" rIns="91449" bIns="45732" anchor="ctr"/>
          <a:lstStyle/>
          <a:p>
            <a:pPr defTabSz="914646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000" b="1">
              <a:solidFill>
                <a:srgbClr val="000000"/>
              </a:solidFill>
            </a:endParaRPr>
          </a:p>
        </p:txBody>
      </p:sp>
      <p:sp>
        <p:nvSpPr>
          <p:cNvPr id="31803" name="Rectangle 59"/>
          <p:cNvSpPr>
            <a:spLocks noChangeArrowheads="1"/>
          </p:cNvSpPr>
          <p:nvPr/>
        </p:nvSpPr>
        <p:spPr bwMode="auto">
          <a:xfrm>
            <a:off x="419697" y="330827"/>
            <a:ext cx="5722949" cy="83975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49" tIns="45732" rIns="91449" bIns="45732" anchor="ctr"/>
          <a:lstStyle/>
          <a:p>
            <a:pPr defTabSz="914646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000" b="1">
              <a:solidFill>
                <a:srgbClr val="000000"/>
              </a:solidFill>
            </a:endParaRPr>
          </a:p>
        </p:txBody>
      </p:sp>
      <p:sp>
        <p:nvSpPr>
          <p:cNvPr id="31804" name="Rectangle 60"/>
          <p:cNvSpPr>
            <a:spLocks noChangeArrowheads="1"/>
          </p:cNvSpPr>
          <p:nvPr/>
        </p:nvSpPr>
        <p:spPr bwMode="auto">
          <a:xfrm>
            <a:off x="3853452" y="1615907"/>
            <a:ext cx="4603794" cy="1297803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49" tIns="45732" rIns="91449" bIns="45732" anchor="ctr"/>
          <a:lstStyle/>
          <a:p>
            <a:pPr defTabSz="914646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000" b="1">
              <a:solidFill>
                <a:srgbClr val="000000"/>
              </a:solidFill>
            </a:endParaRPr>
          </a:p>
        </p:txBody>
      </p:sp>
      <p:sp>
        <p:nvSpPr>
          <p:cNvPr id="31805" name="Rectangle 61"/>
          <p:cNvSpPr>
            <a:spLocks noChangeArrowheads="1"/>
          </p:cNvSpPr>
          <p:nvPr/>
        </p:nvSpPr>
        <p:spPr bwMode="auto">
          <a:xfrm>
            <a:off x="5894650" y="1660439"/>
            <a:ext cx="2349975" cy="639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F8FCF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3462" tIns="25382" rIns="63462" bIns="25382">
            <a:spAutoFit/>
          </a:bodyPr>
          <a:lstStyle/>
          <a:p>
            <a:pPr defTabSz="914646" eaLnBrk="0" fontAlgn="base" hangingPunct="0">
              <a:lnSpc>
                <a:spcPct val="106000"/>
              </a:lnSpc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  <a:latin typeface="Geneva" charset="0"/>
              </a:rPr>
              <a:t>Fluxes dependent on </a:t>
            </a:r>
          </a:p>
          <a:p>
            <a:pPr defTabSz="914646" eaLnBrk="0" fontAlgn="base" hangingPunct="0">
              <a:lnSpc>
                <a:spcPct val="106000"/>
              </a:lnSpc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  <a:latin typeface="Geneva" charset="0"/>
              </a:rPr>
              <a:t>surface temperature</a:t>
            </a:r>
          </a:p>
        </p:txBody>
      </p:sp>
      <p:sp>
        <p:nvSpPr>
          <p:cNvPr id="31806" name="Rectangle 62"/>
          <p:cNvSpPr>
            <a:spLocks noChangeArrowheads="1"/>
          </p:cNvSpPr>
          <p:nvPr/>
        </p:nvSpPr>
        <p:spPr bwMode="auto">
          <a:xfrm>
            <a:off x="705830" y="4268756"/>
            <a:ext cx="1656515" cy="345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F8FCF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3462" tIns="25382" rIns="63462" bIns="25382">
            <a:spAutoFit/>
          </a:bodyPr>
          <a:lstStyle/>
          <a:p>
            <a:pPr defTabSz="914646" eaLnBrk="0" fontAlgn="base" hangingPunct="0">
              <a:lnSpc>
                <a:spcPct val="106000"/>
              </a:lnSpc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  <a:latin typeface="Geneva" charset="0"/>
              </a:rPr>
              <a:t>State variables</a:t>
            </a:r>
          </a:p>
        </p:txBody>
      </p:sp>
      <p:sp>
        <p:nvSpPr>
          <p:cNvPr id="31807" name="Rectangle 63"/>
          <p:cNvSpPr>
            <a:spLocks noChangeArrowheads="1"/>
          </p:cNvSpPr>
          <p:nvPr/>
        </p:nvSpPr>
        <p:spPr bwMode="auto">
          <a:xfrm>
            <a:off x="661318" y="4249670"/>
            <a:ext cx="3192134" cy="1272356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49" tIns="45732" rIns="91449" bIns="45732" anchor="ctr"/>
          <a:lstStyle/>
          <a:p>
            <a:pPr defTabSz="914646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000" b="1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2254652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14" y="-231171"/>
            <a:ext cx="184693" cy="4623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305" tIns="45645" rIns="91305" bIns="45645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20486" name="Rectangle 6"/>
          <p:cNvSpPr>
            <a:spLocks noChangeArrowheads="1"/>
          </p:cNvSpPr>
          <p:nvPr/>
        </p:nvSpPr>
        <p:spPr bwMode="auto">
          <a:xfrm>
            <a:off x="14" y="-231171"/>
            <a:ext cx="184693" cy="4623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305" tIns="45645" rIns="91305" bIns="45645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52400"/>
            <a:ext cx="8610885" cy="6458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30753681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542091" y="133597"/>
            <a:ext cx="2287589" cy="362622"/>
          </a:xfrm>
          <a:noFill/>
          <a:ln/>
        </p:spPr>
        <p:txBody>
          <a:bodyPr lIns="63462" tIns="25382" rIns="63462" bIns="25382"/>
          <a:lstStyle/>
          <a:p>
            <a:pPr defTabSz="958913"/>
            <a:r>
              <a:rPr lang="en-US">
                <a:solidFill>
                  <a:schemeClr val="tx1"/>
                </a:solidFill>
              </a:rPr>
              <a:t>Model Structure</a:t>
            </a:r>
          </a:p>
        </p:txBody>
      </p:sp>
      <p:sp>
        <p:nvSpPr>
          <p:cNvPr id="33795" name="Rectangle 3"/>
          <p:cNvSpPr>
            <a:spLocks noChangeArrowheads="1"/>
          </p:cNvSpPr>
          <p:nvPr/>
        </p:nvSpPr>
        <p:spPr bwMode="auto">
          <a:xfrm>
            <a:off x="451477" y="1864002"/>
            <a:ext cx="5991610" cy="3626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F8FCF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3462" tIns="25382" rIns="63462" bIns="25382">
            <a:spAutoFit/>
          </a:bodyPr>
          <a:lstStyle/>
          <a:p>
            <a:pPr defTabSz="914646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000000"/>
                </a:solidFill>
                <a:latin typeface="Times New Roman" pitchFamily="18" charset="0"/>
              </a:rPr>
              <a:t>Predictor + Corrector Numerical Integration</a:t>
            </a:r>
          </a:p>
        </p:txBody>
      </p:sp>
      <p:pic>
        <p:nvPicPr>
          <p:cNvPr id="33796" name="Picture 4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065" y="642554"/>
            <a:ext cx="7859516" cy="9033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F8FCF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797" name="Picture 5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8809" y="2436562"/>
            <a:ext cx="2340050" cy="10051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F8FCF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3798" name="Rectangle 6"/>
          <p:cNvSpPr>
            <a:spLocks noChangeArrowheads="1"/>
          </p:cNvSpPr>
          <p:nvPr/>
        </p:nvSpPr>
        <p:spPr bwMode="auto">
          <a:xfrm>
            <a:off x="718548" y="2780098"/>
            <a:ext cx="1438686" cy="3626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F8FCF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3462" tIns="25382" rIns="63462" bIns="25382">
            <a:spAutoFit/>
          </a:bodyPr>
          <a:lstStyle/>
          <a:p>
            <a:pPr defTabSz="914646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000000"/>
                </a:solidFill>
                <a:latin typeface="Times New Roman" pitchFamily="18" charset="0"/>
              </a:rPr>
              <a:t>Predictor </a:t>
            </a:r>
          </a:p>
        </p:txBody>
      </p:sp>
      <p:sp>
        <p:nvSpPr>
          <p:cNvPr id="33799" name="Rectangle 7"/>
          <p:cNvSpPr>
            <a:spLocks noChangeArrowheads="1"/>
          </p:cNvSpPr>
          <p:nvPr/>
        </p:nvSpPr>
        <p:spPr bwMode="auto">
          <a:xfrm>
            <a:off x="2308256" y="2538351"/>
            <a:ext cx="408555" cy="777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F8FCF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3462" tIns="25382" rIns="63462" bIns="25382">
            <a:spAutoFit/>
          </a:bodyPr>
          <a:lstStyle/>
          <a:p>
            <a:pPr defTabSz="914646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5600" b="1">
                <a:solidFill>
                  <a:srgbClr val="000000"/>
                </a:solidFill>
                <a:latin typeface="Times New Roman" pitchFamily="18" charset="0"/>
              </a:rPr>
              <a:t>{</a:t>
            </a:r>
          </a:p>
        </p:txBody>
      </p:sp>
      <p:pic>
        <p:nvPicPr>
          <p:cNvPr id="33800" name="Picture 8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2478" y="4637738"/>
            <a:ext cx="7299939" cy="1564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F8FCF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3801" name="Rectangle 9"/>
          <p:cNvSpPr>
            <a:spLocks noChangeArrowheads="1"/>
          </p:cNvSpPr>
          <p:nvPr/>
        </p:nvSpPr>
        <p:spPr bwMode="auto">
          <a:xfrm>
            <a:off x="1011055" y="4993999"/>
            <a:ext cx="492722" cy="994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F8FCF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3462" tIns="25382" rIns="63462" bIns="25382">
            <a:spAutoFit/>
          </a:bodyPr>
          <a:lstStyle/>
          <a:p>
            <a:pPr defTabSz="914646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7200" b="1">
                <a:solidFill>
                  <a:srgbClr val="000000"/>
                </a:solidFill>
                <a:latin typeface="Times New Roman" pitchFamily="18" charset="0"/>
              </a:rPr>
              <a:t>{</a:t>
            </a:r>
          </a:p>
        </p:txBody>
      </p:sp>
      <p:sp>
        <p:nvSpPr>
          <p:cNvPr id="33802" name="Rectangle 10"/>
          <p:cNvSpPr>
            <a:spLocks noChangeArrowheads="1"/>
          </p:cNvSpPr>
          <p:nvPr/>
        </p:nvSpPr>
        <p:spPr bwMode="auto">
          <a:xfrm>
            <a:off x="743983" y="3988836"/>
            <a:ext cx="1430737" cy="3626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F8FCF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3462" tIns="25382" rIns="63462" bIns="25382">
            <a:spAutoFit/>
          </a:bodyPr>
          <a:lstStyle/>
          <a:p>
            <a:pPr defTabSz="914646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000000"/>
                </a:solidFill>
                <a:latin typeface="Times New Roman" pitchFamily="18" charset="0"/>
              </a:rPr>
              <a:t>Corrector</a:t>
            </a:r>
          </a:p>
        </p:txBody>
      </p:sp>
      <p:sp>
        <p:nvSpPr>
          <p:cNvPr id="33803" name="Line 11"/>
          <p:cNvSpPr>
            <a:spLocks noChangeShapeType="1"/>
          </p:cNvSpPr>
          <p:nvPr/>
        </p:nvSpPr>
        <p:spPr bwMode="auto">
          <a:xfrm flipH="1">
            <a:off x="813945" y="5477494"/>
            <a:ext cx="178047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49" tIns="45732" rIns="91449" bIns="45732" anchor="ctr"/>
          <a:lstStyle/>
          <a:p>
            <a:pPr defTabSz="914646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000" b="1">
              <a:solidFill>
                <a:srgbClr val="000000"/>
              </a:solidFill>
            </a:endParaRPr>
          </a:p>
        </p:txBody>
      </p:sp>
      <p:sp>
        <p:nvSpPr>
          <p:cNvPr id="33804" name="Line 12"/>
          <p:cNvSpPr>
            <a:spLocks noChangeShapeType="1"/>
          </p:cNvSpPr>
          <p:nvPr/>
        </p:nvSpPr>
        <p:spPr bwMode="auto">
          <a:xfrm>
            <a:off x="820289" y="4491418"/>
            <a:ext cx="0" cy="979714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49" tIns="45732" rIns="91449" bIns="45732" anchor="ctr"/>
          <a:lstStyle/>
          <a:p>
            <a:pPr defTabSz="914646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000" b="1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5353530"/>
      </p:ext>
    </p:extLst>
  </p:cSld>
  <p:clrMapOvr>
    <a:masterClrMapping/>
  </p:clrMapOvr>
  <p:transition/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1338548" y="0"/>
            <a:ext cx="3262081" cy="362622"/>
          </a:xfrm>
          <a:noFill/>
          <a:ln/>
        </p:spPr>
        <p:txBody>
          <a:bodyPr lIns="63462" tIns="25382" rIns="63462" bIns="25382"/>
          <a:lstStyle/>
          <a:p>
            <a:pPr defTabSz="958913"/>
            <a:r>
              <a:rPr lang="en-US" u="sng">
                <a:solidFill>
                  <a:schemeClr val="tx1"/>
                </a:solidFill>
              </a:rPr>
              <a:t>Surface Energy Balance</a:t>
            </a:r>
          </a:p>
        </p:txBody>
      </p:sp>
      <p:sp>
        <p:nvSpPr>
          <p:cNvPr id="34819" name="Line 3"/>
          <p:cNvSpPr>
            <a:spLocks noChangeShapeType="1"/>
          </p:cNvSpPr>
          <p:nvPr/>
        </p:nvSpPr>
        <p:spPr bwMode="auto">
          <a:xfrm>
            <a:off x="712189" y="1596807"/>
            <a:ext cx="419683" cy="1363012"/>
          </a:xfrm>
          <a:prstGeom prst="line">
            <a:avLst/>
          </a:prstGeom>
          <a:noFill/>
          <a:ln w="12700">
            <a:solidFill>
              <a:srgbClr val="FC0128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49" tIns="45732" rIns="91449" bIns="45732" anchor="ctr"/>
          <a:lstStyle/>
          <a:p>
            <a:pPr defTabSz="914646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000" b="1">
              <a:solidFill>
                <a:srgbClr val="000000"/>
              </a:solidFill>
            </a:endParaRPr>
          </a:p>
        </p:txBody>
      </p:sp>
      <p:sp>
        <p:nvSpPr>
          <p:cNvPr id="34820" name="Line 4"/>
          <p:cNvSpPr>
            <a:spLocks noChangeShapeType="1"/>
          </p:cNvSpPr>
          <p:nvPr/>
        </p:nvSpPr>
        <p:spPr bwMode="auto">
          <a:xfrm flipV="1">
            <a:off x="1182742" y="1558637"/>
            <a:ext cx="279789" cy="1413906"/>
          </a:xfrm>
          <a:prstGeom prst="line">
            <a:avLst/>
          </a:prstGeom>
          <a:noFill/>
          <a:ln w="12700">
            <a:solidFill>
              <a:srgbClr val="FC0128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49" tIns="45732" rIns="91449" bIns="45732" anchor="ctr"/>
          <a:lstStyle/>
          <a:p>
            <a:pPr defTabSz="914646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000" b="1">
              <a:solidFill>
                <a:srgbClr val="000000"/>
              </a:solidFill>
            </a:endParaRPr>
          </a:p>
        </p:txBody>
      </p:sp>
      <p:sp>
        <p:nvSpPr>
          <p:cNvPr id="34821" name="Line 5"/>
          <p:cNvSpPr>
            <a:spLocks noChangeShapeType="1"/>
          </p:cNvSpPr>
          <p:nvPr/>
        </p:nvSpPr>
        <p:spPr bwMode="auto">
          <a:xfrm>
            <a:off x="2448150" y="1596807"/>
            <a:ext cx="0" cy="1412315"/>
          </a:xfrm>
          <a:prstGeom prst="line">
            <a:avLst/>
          </a:prstGeom>
          <a:noFill/>
          <a:ln w="12700">
            <a:solidFill>
              <a:srgbClr val="FC0128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49" tIns="45732" rIns="91449" bIns="45732" anchor="ctr"/>
          <a:lstStyle/>
          <a:p>
            <a:pPr defTabSz="914646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000" b="1">
              <a:solidFill>
                <a:srgbClr val="000000"/>
              </a:solidFill>
            </a:endParaRPr>
          </a:p>
        </p:txBody>
      </p:sp>
      <p:sp>
        <p:nvSpPr>
          <p:cNvPr id="34822" name="Line 6"/>
          <p:cNvSpPr>
            <a:spLocks noChangeShapeType="1"/>
          </p:cNvSpPr>
          <p:nvPr/>
        </p:nvSpPr>
        <p:spPr bwMode="auto">
          <a:xfrm flipH="1">
            <a:off x="3077689" y="1622254"/>
            <a:ext cx="25435" cy="1386868"/>
          </a:xfrm>
          <a:prstGeom prst="line">
            <a:avLst/>
          </a:prstGeom>
          <a:noFill/>
          <a:ln w="12700">
            <a:solidFill>
              <a:srgbClr val="FC0128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49" tIns="45732" rIns="91449" bIns="45732" anchor="ctr"/>
          <a:lstStyle/>
          <a:p>
            <a:pPr defTabSz="914646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000" b="1">
              <a:solidFill>
                <a:srgbClr val="000000"/>
              </a:solidFill>
            </a:endParaRPr>
          </a:p>
        </p:txBody>
      </p:sp>
      <p:sp>
        <p:nvSpPr>
          <p:cNvPr id="34823" name="Line 7"/>
          <p:cNvSpPr>
            <a:spLocks noChangeShapeType="1"/>
          </p:cNvSpPr>
          <p:nvPr/>
        </p:nvSpPr>
        <p:spPr bwMode="auto">
          <a:xfrm>
            <a:off x="4800918" y="2436562"/>
            <a:ext cx="0" cy="585284"/>
          </a:xfrm>
          <a:prstGeom prst="line">
            <a:avLst/>
          </a:prstGeom>
          <a:noFill/>
          <a:ln w="12700">
            <a:solidFill>
              <a:srgbClr val="FC0128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49" tIns="45732" rIns="91449" bIns="45732" anchor="ctr"/>
          <a:lstStyle/>
          <a:p>
            <a:pPr defTabSz="914646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000" b="1">
              <a:solidFill>
                <a:srgbClr val="000000"/>
              </a:solidFill>
            </a:endParaRPr>
          </a:p>
        </p:txBody>
      </p:sp>
      <p:sp>
        <p:nvSpPr>
          <p:cNvPr id="34824" name="Line 8"/>
          <p:cNvSpPr>
            <a:spLocks noChangeShapeType="1"/>
          </p:cNvSpPr>
          <p:nvPr/>
        </p:nvSpPr>
        <p:spPr bwMode="auto">
          <a:xfrm>
            <a:off x="4076011" y="1724043"/>
            <a:ext cx="0" cy="1285080"/>
          </a:xfrm>
          <a:prstGeom prst="line">
            <a:avLst/>
          </a:prstGeom>
          <a:noFill/>
          <a:ln w="12700">
            <a:solidFill>
              <a:srgbClr val="FC0128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49" tIns="45732" rIns="91449" bIns="45732" anchor="ctr"/>
          <a:lstStyle/>
          <a:p>
            <a:pPr defTabSz="914646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000" b="1">
              <a:solidFill>
                <a:srgbClr val="000000"/>
              </a:solidFill>
            </a:endParaRPr>
          </a:p>
        </p:txBody>
      </p:sp>
      <p:sp>
        <p:nvSpPr>
          <p:cNvPr id="34825" name="Line 9"/>
          <p:cNvSpPr>
            <a:spLocks noChangeShapeType="1"/>
          </p:cNvSpPr>
          <p:nvPr/>
        </p:nvSpPr>
        <p:spPr bwMode="auto">
          <a:xfrm flipH="1" flipV="1">
            <a:off x="7249068" y="2398391"/>
            <a:ext cx="25435" cy="610731"/>
          </a:xfrm>
          <a:prstGeom prst="line">
            <a:avLst/>
          </a:prstGeom>
          <a:noFill/>
          <a:ln w="12700">
            <a:solidFill>
              <a:srgbClr val="FC0128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49" tIns="45732" rIns="91449" bIns="45732" anchor="ctr"/>
          <a:lstStyle/>
          <a:p>
            <a:pPr defTabSz="914646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000" b="1">
              <a:solidFill>
                <a:srgbClr val="000000"/>
              </a:solidFill>
            </a:endParaRPr>
          </a:p>
        </p:txBody>
      </p:sp>
      <p:sp>
        <p:nvSpPr>
          <p:cNvPr id="34826" name="Line 10"/>
          <p:cNvSpPr>
            <a:spLocks noChangeShapeType="1"/>
          </p:cNvSpPr>
          <p:nvPr/>
        </p:nvSpPr>
        <p:spPr bwMode="auto">
          <a:xfrm>
            <a:off x="1023772" y="3123649"/>
            <a:ext cx="0" cy="688663"/>
          </a:xfrm>
          <a:prstGeom prst="line">
            <a:avLst/>
          </a:prstGeom>
          <a:noFill/>
          <a:ln w="12700">
            <a:solidFill>
              <a:srgbClr val="FC0128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49" tIns="45732" rIns="91449" bIns="45732" anchor="ctr"/>
          <a:lstStyle/>
          <a:p>
            <a:pPr defTabSz="914646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000" b="1">
              <a:solidFill>
                <a:srgbClr val="000000"/>
              </a:solidFill>
            </a:endParaRPr>
          </a:p>
        </p:txBody>
      </p:sp>
      <p:sp>
        <p:nvSpPr>
          <p:cNvPr id="34827" name="Rectangle 11"/>
          <p:cNvSpPr>
            <a:spLocks noChangeArrowheads="1"/>
          </p:cNvSpPr>
          <p:nvPr/>
        </p:nvSpPr>
        <p:spPr bwMode="auto">
          <a:xfrm>
            <a:off x="5538557" y="3244508"/>
            <a:ext cx="2003245" cy="7840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F8FCF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3462" tIns="25382" rIns="63462" bIns="25382">
            <a:spAutoFit/>
          </a:bodyPr>
          <a:lstStyle/>
          <a:p>
            <a:pPr defTabSz="914646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  <a:latin typeface="Times New Roman" pitchFamily="18" charset="0"/>
              </a:rPr>
              <a:t>Depth sensitivity to</a:t>
            </a:r>
          </a:p>
          <a:p>
            <a:pPr defTabSz="914646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  <a:latin typeface="Times New Roman" pitchFamily="18" charset="0"/>
              </a:rPr>
              <a:t>diurnal temperature </a:t>
            </a:r>
          </a:p>
          <a:p>
            <a:pPr defTabSz="914646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  <a:latin typeface="Times New Roman" pitchFamily="18" charset="0"/>
              </a:rPr>
              <a:t>fluctuation</a:t>
            </a:r>
          </a:p>
        </p:txBody>
      </p:sp>
      <p:pic>
        <p:nvPicPr>
          <p:cNvPr id="34828" name="Picture 1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67" t="16437" b="17809"/>
          <a:stretch>
            <a:fillRect/>
          </a:stretch>
        </p:blipFill>
        <p:spPr bwMode="auto">
          <a:xfrm>
            <a:off x="4661024" y="3079102"/>
            <a:ext cx="1119154" cy="1221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F8FCF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4829" name="Line 13"/>
          <p:cNvSpPr>
            <a:spLocks noChangeShapeType="1"/>
          </p:cNvSpPr>
          <p:nvPr/>
        </p:nvSpPr>
        <p:spPr bwMode="auto">
          <a:xfrm>
            <a:off x="4343082" y="3072740"/>
            <a:ext cx="0" cy="432601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49" tIns="45732" rIns="91449" bIns="45732" anchor="ctr"/>
          <a:lstStyle/>
          <a:p>
            <a:pPr defTabSz="914646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000" b="1">
              <a:solidFill>
                <a:srgbClr val="000000"/>
              </a:solidFill>
            </a:endParaRPr>
          </a:p>
        </p:txBody>
      </p:sp>
      <p:sp>
        <p:nvSpPr>
          <p:cNvPr id="34830" name="Line 14"/>
          <p:cNvSpPr>
            <a:spLocks noChangeShapeType="1"/>
          </p:cNvSpPr>
          <p:nvPr/>
        </p:nvSpPr>
        <p:spPr bwMode="auto">
          <a:xfrm>
            <a:off x="4273135" y="3511703"/>
            <a:ext cx="292506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49" tIns="45732" rIns="91449" bIns="45732" anchor="ctr"/>
          <a:lstStyle/>
          <a:p>
            <a:pPr defTabSz="914646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000" b="1">
              <a:solidFill>
                <a:srgbClr val="000000"/>
              </a:solidFill>
            </a:endParaRPr>
          </a:p>
        </p:txBody>
      </p:sp>
      <p:pic>
        <p:nvPicPr>
          <p:cNvPr id="34831" name="Picture 15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4284" y="3155444"/>
            <a:ext cx="267071" cy="279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F8FCF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832" name="Picture 16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6117" y="1068783"/>
            <a:ext cx="2785168" cy="6234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F8FCF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833" name="Picture 17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6459" y="1959429"/>
            <a:ext cx="2034826" cy="343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F8FCF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834" name="Picture 18"/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0982" y="1908534"/>
            <a:ext cx="1335355" cy="44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F8FCF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835" name="Picture 19"/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783" y="1132397"/>
            <a:ext cx="2683427" cy="318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F8FCF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836" name="Picture 20"/>
          <p:cNvPicPr>
            <a:picLocks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1713" y="2595621"/>
            <a:ext cx="343377" cy="2815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F8FCF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837" name="Picture 21"/>
          <p:cNvPicPr>
            <a:picLocks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8679" y="3346297"/>
            <a:ext cx="2098414" cy="5343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F8FCF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4838" name="Line 22"/>
          <p:cNvSpPr>
            <a:spLocks noChangeShapeType="1"/>
          </p:cNvSpPr>
          <p:nvPr/>
        </p:nvSpPr>
        <p:spPr bwMode="auto">
          <a:xfrm>
            <a:off x="1869496" y="3696209"/>
            <a:ext cx="241636" cy="330813"/>
          </a:xfrm>
          <a:prstGeom prst="line">
            <a:avLst/>
          </a:prstGeom>
          <a:noFill/>
          <a:ln w="12700">
            <a:solidFill>
              <a:schemeClr val="accent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49" tIns="45732" rIns="91449" bIns="45732" anchor="ctr"/>
          <a:lstStyle/>
          <a:p>
            <a:pPr defTabSz="914646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000" b="1">
              <a:solidFill>
                <a:srgbClr val="000000"/>
              </a:solidFill>
            </a:endParaRPr>
          </a:p>
        </p:txBody>
      </p:sp>
      <p:sp>
        <p:nvSpPr>
          <p:cNvPr id="34839" name="Rectangle 23"/>
          <p:cNvSpPr>
            <a:spLocks noChangeArrowheads="1"/>
          </p:cNvSpPr>
          <p:nvPr/>
        </p:nvSpPr>
        <p:spPr bwMode="auto">
          <a:xfrm>
            <a:off x="260726" y="4632981"/>
            <a:ext cx="4057943" cy="2955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F8FCF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3462" tIns="25382" rIns="63462" bIns="25382">
            <a:spAutoFit/>
          </a:bodyPr>
          <a:lstStyle/>
          <a:p>
            <a:pPr defTabSz="914646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</a:pPr>
            <a:r>
              <a:rPr lang="en-US" b="1" u="sng">
                <a:solidFill>
                  <a:srgbClr val="000000"/>
                </a:solidFill>
                <a:latin typeface="Times New Roman" pitchFamily="18" charset="0"/>
              </a:rPr>
              <a:t>Energy Balance /Equilibrium at surface</a:t>
            </a:r>
          </a:p>
        </p:txBody>
      </p:sp>
      <p:pic>
        <p:nvPicPr>
          <p:cNvPr id="34840" name="Picture 24"/>
          <p:cNvPicPr>
            <a:picLocks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830" y="5038545"/>
            <a:ext cx="5672078" cy="318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F8FCF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841" name="Picture 25"/>
          <p:cNvPicPr>
            <a:picLocks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395" y="5413876"/>
            <a:ext cx="3649969" cy="279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F8FCF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4844" name="Line 28"/>
          <p:cNvSpPr>
            <a:spLocks noChangeShapeType="1"/>
          </p:cNvSpPr>
          <p:nvPr/>
        </p:nvSpPr>
        <p:spPr bwMode="auto">
          <a:xfrm>
            <a:off x="572299" y="3079102"/>
            <a:ext cx="8037563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49" tIns="45732" rIns="91449" bIns="45732" anchor="ctr"/>
          <a:lstStyle/>
          <a:p>
            <a:pPr defTabSz="914646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000" b="1">
              <a:solidFill>
                <a:srgbClr val="000000"/>
              </a:solidFill>
            </a:endParaRPr>
          </a:p>
        </p:txBody>
      </p:sp>
      <p:sp>
        <p:nvSpPr>
          <p:cNvPr id="34845" name="Rectangle 29"/>
          <p:cNvSpPr>
            <a:spLocks noChangeArrowheads="1"/>
          </p:cNvSpPr>
          <p:nvPr/>
        </p:nvSpPr>
        <p:spPr bwMode="auto">
          <a:xfrm>
            <a:off x="489630" y="623454"/>
            <a:ext cx="2354358" cy="3626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F8FCF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3462" tIns="25382" rIns="63462" bIns="25382">
            <a:spAutoFit/>
          </a:bodyPr>
          <a:lstStyle/>
          <a:p>
            <a:pPr defTabSz="914646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000000"/>
                </a:solidFill>
                <a:latin typeface="Times New Roman" pitchFamily="18" charset="0"/>
              </a:rPr>
              <a:t>External Forcing</a:t>
            </a:r>
          </a:p>
        </p:txBody>
      </p:sp>
      <p:sp>
        <p:nvSpPr>
          <p:cNvPr id="34846" name="Rectangle 30"/>
          <p:cNvSpPr>
            <a:spLocks noChangeArrowheads="1"/>
          </p:cNvSpPr>
          <p:nvPr/>
        </p:nvSpPr>
        <p:spPr bwMode="auto">
          <a:xfrm>
            <a:off x="3897979" y="610731"/>
            <a:ext cx="5102962" cy="3626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F8FCF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3462" tIns="25382" rIns="63462" bIns="25382">
            <a:spAutoFit/>
          </a:bodyPr>
          <a:lstStyle/>
          <a:p>
            <a:pPr defTabSz="914646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000000"/>
                </a:solidFill>
                <a:latin typeface="Times New Roman" pitchFamily="18" charset="0"/>
              </a:rPr>
              <a:t>Surface temperature dependent fluxes</a:t>
            </a:r>
          </a:p>
        </p:txBody>
      </p:sp>
      <p:sp>
        <p:nvSpPr>
          <p:cNvPr id="34847" name="Rectangle 31"/>
          <p:cNvSpPr>
            <a:spLocks noChangeArrowheads="1"/>
          </p:cNvSpPr>
          <p:nvPr/>
        </p:nvSpPr>
        <p:spPr bwMode="auto">
          <a:xfrm>
            <a:off x="3891605" y="617107"/>
            <a:ext cx="5252395" cy="1959429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49" tIns="45732" rIns="91449" bIns="45732" anchor="ctr"/>
          <a:lstStyle/>
          <a:p>
            <a:pPr defTabSz="914646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000" b="1">
              <a:solidFill>
                <a:srgbClr val="000000"/>
              </a:solidFill>
            </a:endParaRPr>
          </a:p>
        </p:txBody>
      </p:sp>
      <p:sp>
        <p:nvSpPr>
          <p:cNvPr id="34848" name="Rectangle 32"/>
          <p:cNvSpPr>
            <a:spLocks noChangeArrowheads="1"/>
          </p:cNvSpPr>
          <p:nvPr/>
        </p:nvSpPr>
        <p:spPr bwMode="auto">
          <a:xfrm>
            <a:off x="406965" y="604369"/>
            <a:ext cx="3014086" cy="110695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49" tIns="45732" rIns="91449" bIns="45732" anchor="ctr"/>
          <a:lstStyle/>
          <a:p>
            <a:pPr defTabSz="914646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000" b="1">
              <a:solidFill>
                <a:srgbClr val="000000"/>
              </a:solidFill>
            </a:endParaRPr>
          </a:p>
        </p:txBody>
      </p:sp>
      <p:pic>
        <p:nvPicPr>
          <p:cNvPr id="34850" name="Picture 34"/>
          <p:cNvPicPr>
            <a:picLocks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1839" y="1056056"/>
            <a:ext cx="1882214" cy="7634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F8FCF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851" name="Picture 35"/>
          <p:cNvPicPr>
            <a:picLocks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630" y="4122434"/>
            <a:ext cx="3777146" cy="279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F8FCF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4852" name="Text Box 36"/>
          <p:cNvSpPr txBox="1">
            <a:spLocks noChangeArrowheads="1"/>
          </p:cNvSpPr>
          <p:nvPr/>
        </p:nvSpPr>
        <p:spPr bwMode="auto">
          <a:xfrm>
            <a:off x="375171" y="5642900"/>
            <a:ext cx="8393658" cy="1113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4" tIns="45721" rIns="91434" bIns="45721">
            <a:spAutoFit/>
          </a:bodyPr>
          <a:lstStyle>
            <a:lvl1pPr>
              <a:tabLst>
                <a:tab pos="120491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tabLst>
                <a:tab pos="120491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tabLst>
                <a:tab pos="120491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tabLst>
                <a:tab pos="120491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827213">
              <a:tabLst>
                <a:tab pos="120491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284413" eaLnBrk="0" fontAlgn="base" hangingPunct="0">
              <a:spcBef>
                <a:spcPct val="0"/>
              </a:spcBef>
              <a:spcAft>
                <a:spcPct val="0"/>
              </a:spcAft>
              <a:tabLst>
                <a:tab pos="120491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741613" eaLnBrk="0" fontAlgn="base" hangingPunct="0">
              <a:spcBef>
                <a:spcPct val="0"/>
              </a:spcBef>
              <a:spcAft>
                <a:spcPct val="0"/>
              </a:spcAft>
              <a:tabLst>
                <a:tab pos="120491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198813" eaLnBrk="0" fontAlgn="base" hangingPunct="0">
              <a:spcBef>
                <a:spcPct val="0"/>
              </a:spcBef>
              <a:spcAft>
                <a:spcPct val="0"/>
              </a:spcAft>
              <a:tabLst>
                <a:tab pos="120491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656013" eaLnBrk="0" fontAlgn="base" hangingPunct="0">
              <a:spcBef>
                <a:spcPct val="0"/>
              </a:spcBef>
              <a:spcAft>
                <a:spcPct val="0"/>
              </a:spcAft>
              <a:tabLst>
                <a:tab pos="120491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defTabSz="914646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sz="1800" b="1">
                <a:solidFill>
                  <a:srgbClr val="000000"/>
                </a:solidFill>
              </a:rPr>
              <a:t>If T</a:t>
            </a:r>
            <a:r>
              <a:rPr lang="en-US" sz="1800" b="1" baseline="-25000">
                <a:solidFill>
                  <a:srgbClr val="000000"/>
                </a:solidFill>
              </a:rPr>
              <a:t>s</a:t>
            </a:r>
            <a:r>
              <a:rPr lang="en-US" sz="1800" b="1">
                <a:solidFill>
                  <a:srgbClr val="000000"/>
                </a:solidFill>
              </a:rPr>
              <a:t> &gt; 0 </a:t>
            </a:r>
            <a:r>
              <a:rPr lang="en-US" sz="1800" b="1" baseline="30000">
                <a:solidFill>
                  <a:srgbClr val="000000"/>
                </a:solidFill>
              </a:rPr>
              <a:t>o</a:t>
            </a:r>
            <a:r>
              <a:rPr lang="en-US" sz="1800" b="1">
                <a:solidFill>
                  <a:srgbClr val="000000"/>
                </a:solidFill>
              </a:rPr>
              <a:t>C 	</a:t>
            </a:r>
            <a:r>
              <a:rPr lang="en-US" sz="1800" b="1">
                <a:solidFill>
                  <a:srgbClr val="000000"/>
                </a:solidFill>
                <a:sym typeface="Symbol" pitchFamily="18" charset="2"/>
              </a:rPr>
              <a:t> Conduction cannot accommodate surface energy inputs</a:t>
            </a:r>
          </a:p>
          <a:p>
            <a:pPr defTabSz="914646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sz="1800" b="1">
                <a:solidFill>
                  <a:srgbClr val="000000"/>
                </a:solidFill>
                <a:sym typeface="Symbol" pitchFamily="18" charset="2"/>
              </a:rPr>
              <a:t>	  Surface melt is generated.  Set T</a:t>
            </a:r>
            <a:r>
              <a:rPr lang="en-US" sz="1800" b="1" baseline="-25000">
                <a:solidFill>
                  <a:srgbClr val="000000"/>
                </a:solidFill>
                <a:sym typeface="Symbol" pitchFamily="18" charset="2"/>
              </a:rPr>
              <a:t>s</a:t>
            </a:r>
            <a:r>
              <a:rPr lang="en-US" sz="1800" b="1">
                <a:solidFill>
                  <a:srgbClr val="000000"/>
                </a:solidFill>
                <a:sym typeface="Symbol" pitchFamily="18" charset="2"/>
              </a:rPr>
              <a:t> = </a:t>
            </a:r>
            <a:r>
              <a:rPr lang="en-US" sz="1800" b="1">
                <a:solidFill>
                  <a:srgbClr val="000000"/>
                </a:solidFill>
              </a:rPr>
              <a:t>0 </a:t>
            </a:r>
            <a:r>
              <a:rPr lang="en-US" sz="1800" b="1" baseline="30000">
                <a:solidFill>
                  <a:srgbClr val="000000"/>
                </a:solidFill>
              </a:rPr>
              <a:t>o</a:t>
            </a:r>
            <a:r>
              <a:rPr lang="en-US" sz="1800" b="1">
                <a:solidFill>
                  <a:srgbClr val="000000"/>
                </a:solidFill>
              </a:rPr>
              <a:t>C </a:t>
            </a:r>
          </a:p>
          <a:p>
            <a:pPr defTabSz="914646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sz="1800" b="1">
                <a:solidFill>
                  <a:srgbClr val="000000"/>
                </a:solidFill>
                <a:sym typeface="Symbol" pitchFamily="18" charset="2"/>
              </a:rPr>
              <a:t>	  Additional energy is advected downwards by surface melt inflow</a:t>
            </a:r>
          </a:p>
        </p:txBody>
      </p:sp>
    </p:spTree>
    <p:extLst>
      <p:ext uri="{BB962C8B-B14F-4D97-AF65-F5344CB8AC3E}">
        <p14:creationId xmlns:p14="http://schemas.microsoft.com/office/powerpoint/2010/main" val="1011403247"/>
      </p:ext>
    </p:extLst>
  </p:cSld>
  <p:clrMapOvr>
    <a:masterClrMapping/>
  </p:clrMapOvr>
  <p:transition/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54" name="Rectangle 42"/>
          <p:cNvSpPr>
            <a:spLocks noChangeArrowheads="1"/>
          </p:cNvSpPr>
          <p:nvPr/>
        </p:nvSpPr>
        <p:spPr bwMode="auto">
          <a:xfrm>
            <a:off x="7586102" y="2310933"/>
            <a:ext cx="588192" cy="305365"/>
          </a:xfrm>
          <a:prstGeom prst="rect">
            <a:avLst/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40" tIns="45727" rIns="91440" bIns="45727" anchor="ctr"/>
          <a:lstStyle/>
          <a:p>
            <a:pPr defTabSz="914646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000" b="1">
              <a:solidFill>
                <a:srgbClr val="000000"/>
              </a:solidFill>
            </a:endParaRPr>
          </a:p>
        </p:txBody>
      </p:sp>
      <p:sp>
        <p:nvSpPr>
          <p:cNvPr id="38953" name="Rectangle 41"/>
          <p:cNvSpPr>
            <a:spLocks noChangeArrowheads="1"/>
          </p:cNvSpPr>
          <p:nvPr/>
        </p:nvSpPr>
        <p:spPr bwMode="auto">
          <a:xfrm>
            <a:off x="1554750" y="2850078"/>
            <a:ext cx="556398" cy="305365"/>
          </a:xfrm>
          <a:prstGeom prst="rect">
            <a:avLst/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40" tIns="45727" rIns="91440" bIns="45727" anchor="ctr"/>
          <a:lstStyle/>
          <a:p>
            <a:pPr defTabSz="914646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000" b="1">
              <a:solidFill>
                <a:srgbClr val="000000"/>
              </a:solidFill>
            </a:endParaRPr>
          </a:p>
        </p:txBody>
      </p:sp>
      <p:sp>
        <p:nvSpPr>
          <p:cNvPr id="38952" name="Rectangle 40"/>
          <p:cNvSpPr>
            <a:spLocks noChangeArrowheads="1"/>
          </p:cNvSpPr>
          <p:nvPr/>
        </p:nvSpPr>
        <p:spPr bwMode="auto">
          <a:xfrm>
            <a:off x="8091613" y="1684282"/>
            <a:ext cx="847315" cy="305365"/>
          </a:xfrm>
          <a:prstGeom prst="rect">
            <a:avLst/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40" tIns="45727" rIns="91440" bIns="45727" anchor="ctr"/>
          <a:lstStyle/>
          <a:p>
            <a:pPr defTabSz="914646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000" b="1">
              <a:solidFill>
                <a:srgbClr val="000000"/>
              </a:solidFill>
            </a:endParaRPr>
          </a:p>
        </p:txBody>
      </p:sp>
      <p:sp>
        <p:nvSpPr>
          <p:cNvPr id="38951" name="Rectangle 39"/>
          <p:cNvSpPr>
            <a:spLocks noChangeArrowheads="1"/>
          </p:cNvSpPr>
          <p:nvPr/>
        </p:nvSpPr>
        <p:spPr bwMode="auto">
          <a:xfrm>
            <a:off x="2305077" y="1509333"/>
            <a:ext cx="567526" cy="305365"/>
          </a:xfrm>
          <a:prstGeom prst="rect">
            <a:avLst/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40" tIns="45727" rIns="91440" bIns="45727" anchor="ctr"/>
          <a:lstStyle/>
          <a:p>
            <a:pPr defTabSz="914646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000" b="1">
              <a:solidFill>
                <a:srgbClr val="000000"/>
              </a:solidFill>
            </a:endParaRPr>
          </a:p>
        </p:txBody>
      </p:sp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833007" y="528028"/>
            <a:ext cx="6230066" cy="362622"/>
          </a:xfrm>
          <a:noFill/>
          <a:ln/>
        </p:spPr>
        <p:txBody>
          <a:bodyPr/>
          <a:lstStyle/>
          <a:p>
            <a:r>
              <a:rPr lang="en-US" u="sng">
                <a:solidFill>
                  <a:schemeClr val="tx1"/>
                </a:solidFill>
              </a:rPr>
              <a:t>Surface Energy Balance – With Forest Canopy</a:t>
            </a:r>
          </a:p>
        </p:txBody>
      </p:sp>
      <p:sp>
        <p:nvSpPr>
          <p:cNvPr id="38915" name="Line 3"/>
          <p:cNvSpPr>
            <a:spLocks noChangeShapeType="1"/>
          </p:cNvSpPr>
          <p:nvPr/>
        </p:nvSpPr>
        <p:spPr bwMode="auto">
          <a:xfrm>
            <a:off x="736051" y="1954658"/>
            <a:ext cx="370401" cy="1208738"/>
          </a:xfrm>
          <a:prstGeom prst="line">
            <a:avLst/>
          </a:prstGeom>
          <a:noFill/>
          <a:ln w="12700">
            <a:solidFill>
              <a:srgbClr val="FC0128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40" tIns="45727" rIns="91440" bIns="45727" anchor="ctr"/>
          <a:lstStyle/>
          <a:p>
            <a:pPr defTabSz="914646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000" b="1">
              <a:solidFill>
                <a:srgbClr val="000000"/>
              </a:solidFill>
            </a:endParaRPr>
          </a:p>
        </p:txBody>
      </p:sp>
      <p:sp>
        <p:nvSpPr>
          <p:cNvPr id="38916" name="Line 4"/>
          <p:cNvSpPr>
            <a:spLocks noChangeShapeType="1"/>
          </p:cNvSpPr>
          <p:nvPr/>
        </p:nvSpPr>
        <p:spPr bwMode="auto">
          <a:xfrm flipV="1">
            <a:off x="1154144" y="1919668"/>
            <a:ext cx="246405" cy="1256452"/>
          </a:xfrm>
          <a:prstGeom prst="line">
            <a:avLst/>
          </a:prstGeom>
          <a:noFill/>
          <a:ln w="12700">
            <a:solidFill>
              <a:srgbClr val="FC0128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40" tIns="45727" rIns="91440" bIns="45727" anchor="ctr"/>
          <a:lstStyle/>
          <a:p>
            <a:pPr defTabSz="914646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000" b="1">
              <a:solidFill>
                <a:srgbClr val="000000"/>
              </a:solidFill>
            </a:endParaRPr>
          </a:p>
        </p:txBody>
      </p:sp>
      <p:sp>
        <p:nvSpPr>
          <p:cNvPr id="38917" name="Line 5"/>
          <p:cNvSpPr>
            <a:spLocks noChangeShapeType="1"/>
          </p:cNvSpPr>
          <p:nvPr/>
        </p:nvSpPr>
        <p:spPr bwMode="auto">
          <a:xfrm>
            <a:off x="2278052" y="1954673"/>
            <a:ext cx="0" cy="1253271"/>
          </a:xfrm>
          <a:prstGeom prst="line">
            <a:avLst/>
          </a:prstGeom>
          <a:noFill/>
          <a:ln w="12700">
            <a:solidFill>
              <a:srgbClr val="FC0128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40" tIns="45727" rIns="91440" bIns="45727" anchor="ctr"/>
          <a:lstStyle/>
          <a:p>
            <a:pPr defTabSz="914646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000" b="1">
              <a:solidFill>
                <a:srgbClr val="000000"/>
              </a:solidFill>
            </a:endParaRPr>
          </a:p>
        </p:txBody>
      </p:sp>
      <p:sp>
        <p:nvSpPr>
          <p:cNvPr id="38918" name="Line 6"/>
          <p:cNvSpPr>
            <a:spLocks noChangeShapeType="1"/>
          </p:cNvSpPr>
          <p:nvPr/>
        </p:nvSpPr>
        <p:spPr bwMode="auto">
          <a:xfrm>
            <a:off x="3227123" y="1932407"/>
            <a:ext cx="11128" cy="1231005"/>
          </a:xfrm>
          <a:prstGeom prst="line">
            <a:avLst/>
          </a:prstGeom>
          <a:noFill/>
          <a:ln w="12700">
            <a:solidFill>
              <a:srgbClr val="FC0128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40" tIns="45727" rIns="91440" bIns="45727" anchor="ctr"/>
          <a:lstStyle/>
          <a:p>
            <a:pPr defTabSz="914646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000" b="1">
              <a:solidFill>
                <a:srgbClr val="000000"/>
              </a:solidFill>
            </a:endParaRPr>
          </a:p>
        </p:txBody>
      </p:sp>
      <p:sp>
        <p:nvSpPr>
          <p:cNvPr id="38919" name="Line 7"/>
          <p:cNvSpPr>
            <a:spLocks noChangeShapeType="1"/>
          </p:cNvSpPr>
          <p:nvPr/>
        </p:nvSpPr>
        <p:spPr bwMode="auto">
          <a:xfrm>
            <a:off x="4390773" y="2700592"/>
            <a:ext cx="0" cy="518485"/>
          </a:xfrm>
          <a:prstGeom prst="line">
            <a:avLst/>
          </a:prstGeom>
          <a:noFill/>
          <a:ln w="12700">
            <a:solidFill>
              <a:srgbClr val="FC0128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40" tIns="45727" rIns="91440" bIns="45727" anchor="ctr"/>
          <a:lstStyle/>
          <a:p>
            <a:pPr defTabSz="914646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000" b="1">
              <a:solidFill>
                <a:srgbClr val="000000"/>
              </a:solidFill>
            </a:endParaRPr>
          </a:p>
        </p:txBody>
      </p:sp>
      <p:sp>
        <p:nvSpPr>
          <p:cNvPr id="38920" name="Line 8"/>
          <p:cNvSpPr>
            <a:spLocks noChangeShapeType="1"/>
          </p:cNvSpPr>
          <p:nvPr/>
        </p:nvSpPr>
        <p:spPr bwMode="auto">
          <a:xfrm>
            <a:off x="3746942" y="2067579"/>
            <a:ext cx="0" cy="1140350"/>
          </a:xfrm>
          <a:prstGeom prst="line">
            <a:avLst/>
          </a:prstGeom>
          <a:noFill/>
          <a:ln w="12700">
            <a:solidFill>
              <a:srgbClr val="FC0128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40" tIns="45727" rIns="91440" bIns="45727" anchor="ctr"/>
          <a:lstStyle/>
          <a:p>
            <a:pPr defTabSz="914646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000" b="1">
              <a:solidFill>
                <a:srgbClr val="000000"/>
              </a:solidFill>
            </a:endParaRPr>
          </a:p>
        </p:txBody>
      </p:sp>
      <p:sp>
        <p:nvSpPr>
          <p:cNvPr id="38921" name="Line 9"/>
          <p:cNvSpPr>
            <a:spLocks noChangeShapeType="1"/>
          </p:cNvSpPr>
          <p:nvPr/>
        </p:nvSpPr>
        <p:spPr bwMode="auto">
          <a:xfrm flipH="1" flipV="1">
            <a:off x="6565509" y="2665602"/>
            <a:ext cx="25435" cy="543932"/>
          </a:xfrm>
          <a:prstGeom prst="line">
            <a:avLst/>
          </a:prstGeom>
          <a:noFill/>
          <a:ln w="12700">
            <a:solidFill>
              <a:srgbClr val="FC0128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40" tIns="45727" rIns="91440" bIns="45727" anchor="ctr"/>
          <a:lstStyle/>
          <a:p>
            <a:pPr defTabSz="914646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000" b="1">
              <a:solidFill>
                <a:srgbClr val="000000"/>
              </a:solidFill>
            </a:endParaRPr>
          </a:p>
        </p:txBody>
      </p:sp>
      <p:sp>
        <p:nvSpPr>
          <p:cNvPr id="38922" name="Line 10"/>
          <p:cNvSpPr>
            <a:spLocks noChangeShapeType="1"/>
          </p:cNvSpPr>
          <p:nvPr/>
        </p:nvSpPr>
        <p:spPr bwMode="auto">
          <a:xfrm>
            <a:off x="1351252" y="3289041"/>
            <a:ext cx="0" cy="607550"/>
          </a:xfrm>
          <a:prstGeom prst="line">
            <a:avLst/>
          </a:prstGeom>
          <a:noFill/>
          <a:ln w="12700">
            <a:solidFill>
              <a:srgbClr val="FC0128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40" tIns="45727" rIns="91440" bIns="45727" anchor="ctr"/>
          <a:lstStyle/>
          <a:p>
            <a:pPr defTabSz="914646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000" b="1">
              <a:solidFill>
                <a:srgbClr val="000000"/>
              </a:solidFill>
            </a:endParaRPr>
          </a:p>
        </p:txBody>
      </p:sp>
      <p:sp>
        <p:nvSpPr>
          <p:cNvPr id="38923" name="Rectangle 11"/>
          <p:cNvSpPr>
            <a:spLocks noChangeArrowheads="1"/>
          </p:cNvSpPr>
          <p:nvPr/>
        </p:nvSpPr>
        <p:spPr bwMode="auto">
          <a:xfrm>
            <a:off x="5362101" y="3394010"/>
            <a:ext cx="1770935" cy="6934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F8FCF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7143" tIns="22209" rIns="57143" bIns="22209">
            <a:spAutoFit/>
          </a:bodyPr>
          <a:lstStyle/>
          <a:p>
            <a:pPr defTabSz="814357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600">
                <a:solidFill>
                  <a:srgbClr val="000000"/>
                </a:solidFill>
                <a:latin typeface="Times New Roman" pitchFamily="18" charset="0"/>
              </a:rPr>
              <a:t>Depth sensitivity to</a:t>
            </a:r>
          </a:p>
          <a:p>
            <a:pPr defTabSz="814357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600">
                <a:solidFill>
                  <a:srgbClr val="000000"/>
                </a:solidFill>
                <a:latin typeface="Times New Roman" pitchFamily="18" charset="0"/>
              </a:rPr>
              <a:t>diurnal temperature </a:t>
            </a:r>
          </a:p>
          <a:p>
            <a:pPr defTabSz="814357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600">
                <a:solidFill>
                  <a:srgbClr val="000000"/>
                </a:solidFill>
                <a:latin typeface="Times New Roman" pitchFamily="18" charset="0"/>
              </a:rPr>
              <a:t>fluctuation</a:t>
            </a:r>
          </a:p>
        </p:txBody>
      </p:sp>
      <p:pic>
        <p:nvPicPr>
          <p:cNvPr id="38924" name="Picture 1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79" t="16473" b="17824"/>
          <a:stretch>
            <a:fillRect/>
          </a:stretch>
        </p:blipFill>
        <p:spPr bwMode="auto">
          <a:xfrm>
            <a:off x="4583144" y="3247705"/>
            <a:ext cx="995157" cy="1084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F8FCF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8925" name="Line 13"/>
          <p:cNvSpPr>
            <a:spLocks noChangeShapeType="1"/>
          </p:cNvSpPr>
          <p:nvPr/>
        </p:nvSpPr>
        <p:spPr bwMode="auto">
          <a:xfrm>
            <a:off x="4300160" y="3242934"/>
            <a:ext cx="0" cy="38329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40" tIns="45727" rIns="91440" bIns="45727" anchor="ctr"/>
          <a:lstStyle/>
          <a:p>
            <a:pPr defTabSz="914646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000" b="1">
              <a:solidFill>
                <a:srgbClr val="000000"/>
              </a:solidFill>
            </a:endParaRPr>
          </a:p>
        </p:txBody>
      </p:sp>
      <p:sp>
        <p:nvSpPr>
          <p:cNvPr id="38926" name="Line 14"/>
          <p:cNvSpPr>
            <a:spLocks noChangeShapeType="1"/>
          </p:cNvSpPr>
          <p:nvPr/>
        </p:nvSpPr>
        <p:spPr bwMode="auto">
          <a:xfrm>
            <a:off x="4239767" y="3632577"/>
            <a:ext cx="257533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40" tIns="45727" rIns="91440" bIns="45727" anchor="ctr"/>
          <a:lstStyle/>
          <a:p>
            <a:pPr defTabSz="914646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000" b="1">
              <a:solidFill>
                <a:srgbClr val="000000"/>
              </a:solidFill>
            </a:endParaRPr>
          </a:p>
        </p:txBody>
      </p:sp>
      <p:pic>
        <p:nvPicPr>
          <p:cNvPr id="38927" name="Picture 15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2681" y="3316079"/>
            <a:ext cx="236866" cy="2481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F8FCF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928" name="Picture 16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2960" y="1485491"/>
            <a:ext cx="2475175" cy="55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F8FCF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929" name="Picture 17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9032" y="2275943"/>
            <a:ext cx="1809088" cy="3053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F8FCF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930" name="Picture 18"/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5099" y="3486271"/>
            <a:ext cx="1864727" cy="4739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F8FCF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8931" name="Line 19"/>
          <p:cNvSpPr>
            <a:spLocks noChangeShapeType="1"/>
          </p:cNvSpPr>
          <p:nvPr/>
        </p:nvSpPr>
        <p:spPr bwMode="auto">
          <a:xfrm>
            <a:off x="2103200" y="3796393"/>
            <a:ext cx="213021" cy="292642"/>
          </a:xfrm>
          <a:prstGeom prst="line">
            <a:avLst/>
          </a:prstGeom>
          <a:noFill/>
          <a:ln w="12700">
            <a:solidFill>
              <a:schemeClr val="accent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40" tIns="45727" rIns="91440" bIns="45727" anchor="ctr"/>
          <a:lstStyle/>
          <a:p>
            <a:pPr defTabSz="914646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000" b="1">
              <a:solidFill>
                <a:srgbClr val="000000"/>
              </a:solidFill>
            </a:endParaRPr>
          </a:p>
        </p:txBody>
      </p:sp>
      <p:sp>
        <p:nvSpPr>
          <p:cNvPr id="38932" name="Rectangle 20"/>
          <p:cNvSpPr>
            <a:spLocks noChangeArrowheads="1"/>
          </p:cNvSpPr>
          <p:nvPr/>
        </p:nvSpPr>
        <p:spPr bwMode="auto">
          <a:xfrm>
            <a:off x="672447" y="4625030"/>
            <a:ext cx="3578432" cy="260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F8FCF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7143" tIns="22209" rIns="57143" bIns="22209">
            <a:spAutoFit/>
          </a:bodyPr>
          <a:lstStyle/>
          <a:p>
            <a:pPr defTabSz="814357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600" b="1" u="sng">
                <a:solidFill>
                  <a:srgbClr val="000000"/>
                </a:solidFill>
                <a:latin typeface="Times New Roman" pitchFamily="18" charset="0"/>
              </a:rPr>
              <a:t>Energy Balance /Equilibrium at surface</a:t>
            </a:r>
          </a:p>
        </p:txBody>
      </p:sp>
      <p:pic>
        <p:nvPicPr>
          <p:cNvPr id="38933" name="Picture 21"/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284" y="4987652"/>
            <a:ext cx="5040964" cy="283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F8FCF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934" name="Picture 22"/>
          <p:cNvPicPr>
            <a:picLocks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028" y="5326417"/>
            <a:ext cx="3243004" cy="2496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F8FCF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8937" name="Line 25"/>
          <p:cNvSpPr>
            <a:spLocks noChangeShapeType="1"/>
          </p:cNvSpPr>
          <p:nvPr/>
        </p:nvSpPr>
        <p:spPr bwMode="auto">
          <a:xfrm>
            <a:off x="950645" y="3247689"/>
            <a:ext cx="7140968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40" tIns="45727" rIns="91440" bIns="45727" anchor="ctr"/>
          <a:lstStyle/>
          <a:p>
            <a:pPr defTabSz="914646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000" b="1">
              <a:solidFill>
                <a:srgbClr val="000000"/>
              </a:solidFill>
            </a:endParaRPr>
          </a:p>
        </p:txBody>
      </p:sp>
      <p:sp>
        <p:nvSpPr>
          <p:cNvPr id="38938" name="Rectangle 26"/>
          <p:cNvSpPr>
            <a:spLocks noChangeArrowheads="1"/>
          </p:cNvSpPr>
          <p:nvPr/>
        </p:nvSpPr>
        <p:spPr bwMode="auto">
          <a:xfrm>
            <a:off x="535732" y="1092636"/>
            <a:ext cx="2068210" cy="318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F8FCF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7143" tIns="22209" rIns="57143" bIns="22209">
            <a:spAutoFit/>
          </a:bodyPr>
          <a:lstStyle/>
          <a:p>
            <a:pPr defTabSz="814357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100" b="1">
                <a:solidFill>
                  <a:srgbClr val="000000"/>
                </a:solidFill>
                <a:latin typeface="Times New Roman" pitchFamily="18" charset="0"/>
              </a:rPr>
              <a:t>External Forcing</a:t>
            </a:r>
          </a:p>
        </p:txBody>
      </p:sp>
      <p:sp>
        <p:nvSpPr>
          <p:cNvPr id="38939" name="Rectangle 27"/>
          <p:cNvSpPr>
            <a:spLocks noChangeArrowheads="1"/>
          </p:cNvSpPr>
          <p:nvPr/>
        </p:nvSpPr>
        <p:spPr bwMode="auto">
          <a:xfrm>
            <a:off x="3587971" y="1081518"/>
            <a:ext cx="4470259" cy="318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F8FCF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7143" tIns="22209" rIns="57143" bIns="22209">
            <a:spAutoFit/>
          </a:bodyPr>
          <a:lstStyle/>
          <a:p>
            <a:pPr defTabSz="814357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100" b="1">
                <a:solidFill>
                  <a:srgbClr val="000000"/>
                </a:solidFill>
                <a:latin typeface="Times New Roman" pitchFamily="18" charset="0"/>
              </a:rPr>
              <a:t>Surface temperature dependent fluxes</a:t>
            </a:r>
          </a:p>
        </p:txBody>
      </p:sp>
      <p:sp>
        <p:nvSpPr>
          <p:cNvPr id="38940" name="Rectangle 28"/>
          <p:cNvSpPr>
            <a:spLocks noChangeArrowheads="1"/>
          </p:cNvSpPr>
          <p:nvPr/>
        </p:nvSpPr>
        <p:spPr bwMode="auto">
          <a:xfrm>
            <a:off x="3583217" y="1084699"/>
            <a:ext cx="5424083" cy="1751081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40" tIns="45727" rIns="91440" bIns="45727" anchor="ctr"/>
          <a:lstStyle/>
          <a:p>
            <a:pPr defTabSz="914646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000" b="1">
              <a:solidFill>
                <a:srgbClr val="000000"/>
              </a:solidFill>
            </a:endParaRPr>
          </a:p>
        </p:txBody>
      </p:sp>
      <p:sp>
        <p:nvSpPr>
          <p:cNvPr id="38941" name="Rectangle 29"/>
          <p:cNvSpPr>
            <a:spLocks noChangeArrowheads="1"/>
          </p:cNvSpPr>
          <p:nvPr/>
        </p:nvSpPr>
        <p:spPr bwMode="auto">
          <a:xfrm>
            <a:off x="464195" y="1073567"/>
            <a:ext cx="3015676" cy="981304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40" tIns="45727" rIns="91440" bIns="45727" anchor="ctr"/>
          <a:lstStyle/>
          <a:p>
            <a:pPr defTabSz="914646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000" b="1">
              <a:solidFill>
                <a:srgbClr val="000000"/>
              </a:solidFill>
            </a:endParaRPr>
          </a:p>
        </p:txBody>
      </p:sp>
      <p:pic>
        <p:nvPicPr>
          <p:cNvPr id="38943" name="Picture 31"/>
          <p:cNvPicPr>
            <a:picLocks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945" y="4174935"/>
            <a:ext cx="3357463" cy="2481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F8FCF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944" name="Picture 32"/>
          <p:cNvPicPr>
            <a:picLocks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8385" y="1507757"/>
            <a:ext cx="2589635" cy="6791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F8FCF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945" name="Picture 33"/>
          <p:cNvPicPr>
            <a:picLocks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3359" y="2242528"/>
            <a:ext cx="1740731" cy="3960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F8FCF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946" name="Picture 34"/>
          <p:cNvPicPr>
            <a:picLocks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065" y="1587280"/>
            <a:ext cx="1254280" cy="283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F8FCF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947" name="Picture 35"/>
          <p:cNvPicPr>
            <a:picLocks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1003" y="1564998"/>
            <a:ext cx="1356021" cy="2815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F8FCF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948" name="Picture 36"/>
          <p:cNvPicPr>
            <a:picLocks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4238" y="1576147"/>
            <a:ext cx="305224" cy="283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F8FCF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949" name="Picture 37"/>
          <p:cNvPicPr>
            <a:picLocks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558" y="2886674"/>
            <a:ext cx="1130283" cy="2481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F8FCF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8950" name="Text Box 38"/>
          <p:cNvSpPr txBox="1">
            <a:spLocks noChangeArrowheads="1"/>
          </p:cNvSpPr>
          <p:nvPr/>
        </p:nvSpPr>
        <p:spPr bwMode="auto">
          <a:xfrm>
            <a:off x="375171" y="5642900"/>
            <a:ext cx="8393658" cy="1113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5" tIns="45716" rIns="91425" bIns="45716">
            <a:spAutoFit/>
          </a:bodyPr>
          <a:lstStyle>
            <a:lvl1pPr>
              <a:tabLst>
                <a:tab pos="120491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tabLst>
                <a:tab pos="120491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tabLst>
                <a:tab pos="120491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tabLst>
                <a:tab pos="120491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827213">
              <a:tabLst>
                <a:tab pos="120491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284413" eaLnBrk="0" fontAlgn="base" hangingPunct="0">
              <a:spcBef>
                <a:spcPct val="0"/>
              </a:spcBef>
              <a:spcAft>
                <a:spcPct val="0"/>
              </a:spcAft>
              <a:tabLst>
                <a:tab pos="120491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741613" eaLnBrk="0" fontAlgn="base" hangingPunct="0">
              <a:spcBef>
                <a:spcPct val="0"/>
              </a:spcBef>
              <a:spcAft>
                <a:spcPct val="0"/>
              </a:spcAft>
              <a:tabLst>
                <a:tab pos="120491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198813" eaLnBrk="0" fontAlgn="base" hangingPunct="0">
              <a:spcBef>
                <a:spcPct val="0"/>
              </a:spcBef>
              <a:spcAft>
                <a:spcPct val="0"/>
              </a:spcAft>
              <a:tabLst>
                <a:tab pos="120491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656013" eaLnBrk="0" fontAlgn="base" hangingPunct="0">
              <a:spcBef>
                <a:spcPct val="0"/>
              </a:spcBef>
              <a:spcAft>
                <a:spcPct val="0"/>
              </a:spcAft>
              <a:tabLst>
                <a:tab pos="120491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defTabSz="914646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sz="1800" b="1">
                <a:solidFill>
                  <a:srgbClr val="000000"/>
                </a:solidFill>
              </a:rPr>
              <a:t>If T</a:t>
            </a:r>
            <a:r>
              <a:rPr lang="en-US" sz="1800" b="1" baseline="-25000">
                <a:solidFill>
                  <a:srgbClr val="000000"/>
                </a:solidFill>
              </a:rPr>
              <a:t>s</a:t>
            </a:r>
            <a:r>
              <a:rPr lang="en-US" sz="1800" b="1">
                <a:solidFill>
                  <a:srgbClr val="000000"/>
                </a:solidFill>
              </a:rPr>
              <a:t> &gt; 0 </a:t>
            </a:r>
            <a:r>
              <a:rPr lang="en-US" sz="1800" b="1" baseline="30000">
                <a:solidFill>
                  <a:srgbClr val="000000"/>
                </a:solidFill>
              </a:rPr>
              <a:t>o</a:t>
            </a:r>
            <a:r>
              <a:rPr lang="en-US" sz="1800" b="1">
                <a:solidFill>
                  <a:srgbClr val="000000"/>
                </a:solidFill>
              </a:rPr>
              <a:t>C 	</a:t>
            </a:r>
            <a:r>
              <a:rPr lang="en-US" sz="1800" b="1">
                <a:solidFill>
                  <a:srgbClr val="000000"/>
                </a:solidFill>
                <a:sym typeface="Symbol" pitchFamily="18" charset="2"/>
              </a:rPr>
              <a:t> Conduction cannot accommodate surface energy inputs</a:t>
            </a:r>
          </a:p>
          <a:p>
            <a:pPr defTabSz="914646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sz="1800" b="1">
                <a:solidFill>
                  <a:srgbClr val="000000"/>
                </a:solidFill>
                <a:sym typeface="Symbol" pitchFamily="18" charset="2"/>
              </a:rPr>
              <a:t>	  Surface melt is generated.  Set T</a:t>
            </a:r>
            <a:r>
              <a:rPr lang="en-US" sz="1800" b="1" baseline="-25000">
                <a:solidFill>
                  <a:srgbClr val="000000"/>
                </a:solidFill>
                <a:sym typeface="Symbol" pitchFamily="18" charset="2"/>
              </a:rPr>
              <a:t>s</a:t>
            </a:r>
            <a:r>
              <a:rPr lang="en-US" sz="1800" b="1">
                <a:solidFill>
                  <a:srgbClr val="000000"/>
                </a:solidFill>
                <a:sym typeface="Symbol" pitchFamily="18" charset="2"/>
              </a:rPr>
              <a:t> = </a:t>
            </a:r>
            <a:r>
              <a:rPr lang="en-US" sz="1800" b="1">
                <a:solidFill>
                  <a:srgbClr val="000000"/>
                </a:solidFill>
              </a:rPr>
              <a:t>0 </a:t>
            </a:r>
            <a:r>
              <a:rPr lang="en-US" sz="1800" b="1" baseline="30000">
                <a:solidFill>
                  <a:srgbClr val="000000"/>
                </a:solidFill>
              </a:rPr>
              <a:t>o</a:t>
            </a:r>
            <a:r>
              <a:rPr lang="en-US" sz="1800" b="1">
                <a:solidFill>
                  <a:srgbClr val="000000"/>
                </a:solidFill>
              </a:rPr>
              <a:t>C </a:t>
            </a:r>
          </a:p>
          <a:p>
            <a:pPr defTabSz="914646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sz="1800" b="1">
                <a:solidFill>
                  <a:srgbClr val="000000"/>
                </a:solidFill>
                <a:sym typeface="Symbol" pitchFamily="18" charset="2"/>
              </a:rPr>
              <a:t>	  Additional energy is advected downwards by surface melt inflow</a:t>
            </a:r>
          </a:p>
        </p:txBody>
      </p:sp>
    </p:spTree>
    <p:extLst>
      <p:ext uri="{BB962C8B-B14F-4D97-AF65-F5344CB8AC3E}">
        <p14:creationId xmlns:p14="http://schemas.microsoft.com/office/powerpoint/2010/main" val="403121238"/>
      </p:ext>
    </p:extLst>
  </p:cSld>
  <p:clrMapOvr>
    <a:masterClrMapping/>
  </p:clrMapOvr>
  <p:transition/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2742260" y="884287"/>
            <a:ext cx="3465563" cy="362622"/>
          </a:xfrm>
          <a:noFill/>
          <a:ln/>
        </p:spPr>
        <p:txBody>
          <a:bodyPr wrap="none" lIns="63469" tIns="25385" rIns="63469" bIns="25385" anchor="t">
            <a:spAutoFit/>
          </a:bodyPr>
          <a:lstStyle/>
          <a:p>
            <a:pPr>
              <a:lnSpc>
                <a:spcPct val="85000"/>
              </a:lnSpc>
            </a:pPr>
            <a:r>
              <a:rPr lang="en-US" sz="2400">
                <a:solidFill>
                  <a:schemeClr val="tx1"/>
                </a:solidFill>
                <a:latin typeface="Times New Roman" pitchFamily="18" charset="0"/>
              </a:rPr>
              <a:t>Melt Outflow Calculation</a:t>
            </a:r>
          </a:p>
        </p:txBody>
      </p:sp>
      <p:pic>
        <p:nvPicPr>
          <p:cNvPr id="8195" name="Picture 3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136" y="2067579"/>
            <a:ext cx="7617880" cy="2735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03639410"/>
      </p:ext>
    </p:extLst>
  </p:cSld>
  <p:clrMapOvr>
    <a:masterClrMapping/>
  </p:clrMapOvr>
  <p:transition/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title"/>
          </p:nvPr>
        </p:nvSpPr>
        <p:spPr>
          <a:xfrm>
            <a:off x="3061778" y="225843"/>
            <a:ext cx="2883730" cy="362622"/>
          </a:xfrm>
          <a:noFill/>
          <a:ln/>
        </p:spPr>
        <p:txBody>
          <a:bodyPr wrap="none" lIns="63469" tIns="25385" rIns="63469" bIns="25385" anchor="t">
            <a:spAutoFit/>
          </a:bodyPr>
          <a:lstStyle/>
          <a:p>
            <a:pPr>
              <a:lnSpc>
                <a:spcPct val="85000"/>
              </a:lnSpc>
            </a:pPr>
            <a:r>
              <a:rPr lang="en-US" sz="2400">
                <a:solidFill>
                  <a:schemeClr val="tx1"/>
                </a:solidFill>
                <a:latin typeface="Times New Roman" pitchFamily="18" charset="0"/>
              </a:rPr>
              <a:t>Shortwave Radiation</a:t>
            </a:r>
          </a:p>
        </p:txBody>
      </p:sp>
      <p:graphicFrame>
        <p:nvGraphicFramePr>
          <p:cNvPr id="89092" name="Object 4"/>
          <p:cNvGraphicFramePr>
            <a:graphicFrameLocks noChangeAspect="1"/>
          </p:cNvGraphicFramePr>
          <p:nvPr/>
        </p:nvGraphicFramePr>
        <p:xfrm>
          <a:off x="472144" y="838165"/>
          <a:ext cx="8164740" cy="53820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2" imgW="4139372" imgH="2726156" progId="Word.Document.8">
                  <p:embed/>
                </p:oleObj>
              </mc:Choice>
              <mc:Fallback>
                <p:oleObj name="Document" r:id="rId2" imgW="4139372" imgH="2726156" progId="Word.Document.8">
                  <p:embed/>
                  <p:pic>
                    <p:nvPicPr>
                      <p:cNvPr id="89092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2144" y="838165"/>
                        <a:ext cx="8164740" cy="538206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64257993"/>
      </p:ext>
    </p:extLst>
  </p:cSld>
  <p:clrMapOvr>
    <a:masterClrMapping/>
  </p:clrMapOvr>
  <p:transition/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title"/>
          </p:nvPr>
        </p:nvSpPr>
        <p:spPr>
          <a:xfrm>
            <a:off x="2621442" y="225843"/>
            <a:ext cx="3815299" cy="362622"/>
          </a:xfrm>
          <a:noFill/>
          <a:ln/>
        </p:spPr>
        <p:txBody>
          <a:bodyPr wrap="none" lIns="63469" tIns="25385" rIns="63469" bIns="25385" anchor="t">
            <a:spAutoFit/>
          </a:bodyPr>
          <a:lstStyle/>
          <a:p>
            <a:pPr>
              <a:lnSpc>
                <a:spcPct val="85000"/>
              </a:lnSpc>
            </a:pPr>
            <a:r>
              <a:rPr lang="en-US" sz="2400">
                <a:solidFill>
                  <a:schemeClr val="tx1"/>
                </a:solidFill>
                <a:latin typeface="Times New Roman" pitchFamily="18" charset="0"/>
              </a:rPr>
              <a:t>Atmospheric Transmissivity</a:t>
            </a:r>
          </a:p>
        </p:txBody>
      </p:sp>
      <p:graphicFrame>
        <p:nvGraphicFramePr>
          <p:cNvPr id="91140" name="AutoShape 4"/>
          <p:cNvGraphicFramePr>
            <a:graphicFrameLocks noChangeAspect="1"/>
          </p:cNvGraphicFramePr>
          <p:nvPr/>
        </p:nvGraphicFramePr>
        <p:xfrm>
          <a:off x="1524531" y="1396411"/>
          <a:ext cx="6094940" cy="40651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2" imgW="0" imgH="0" progId="Word.Document.8">
                  <p:embed/>
                </p:oleObj>
              </mc:Choice>
              <mc:Fallback>
                <p:oleObj name="Document" r:id="rId2" imgW="0" imgH="0" progId="Word.Document.8">
                  <p:embed/>
                  <p:pic>
                    <p:nvPicPr>
                      <p:cNvPr id="91140" name="AutoShap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531" y="1396411"/>
                        <a:ext cx="6094940" cy="406517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1141" name="Object 5"/>
          <p:cNvGraphicFramePr>
            <a:graphicFrameLocks noChangeAspect="1"/>
          </p:cNvGraphicFramePr>
          <p:nvPr/>
        </p:nvGraphicFramePr>
        <p:xfrm>
          <a:off x="386313" y="834998"/>
          <a:ext cx="8700471" cy="5001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3" imgW="4035645" imgH="2710700" progId="Word.Document.8">
                  <p:embed/>
                </p:oleObj>
              </mc:Choice>
              <mc:Fallback>
                <p:oleObj name="Document" r:id="rId3" imgW="4035645" imgH="2710700" progId="Word.Document.8">
                  <p:embed/>
                  <p:pic>
                    <p:nvPicPr>
                      <p:cNvPr id="91141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6313" y="834998"/>
                        <a:ext cx="8700471" cy="5001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1143" name="Rectangle 7"/>
          <p:cNvSpPr>
            <a:spLocks noChangeArrowheads="1"/>
          </p:cNvSpPr>
          <p:nvPr/>
        </p:nvSpPr>
        <p:spPr bwMode="auto">
          <a:xfrm>
            <a:off x="0" y="6236136"/>
            <a:ext cx="9144000" cy="5343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58" tIns="45737" rIns="91458" bIns="45737">
            <a:spAutoFit/>
          </a:bodyPr>
          <a:lstStyle/>
          <a:p>
            <a:pPr defTabSz="91492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600">
                <a:solidFill>
                  <a:srgbClr val="000000"/>
                </a:solidFill>
                <a:latin typeface="Times New Roman" pitchFamily="18" charset="0"/>
              </a:rPr>
              <a:t>Bristow, K. L. and G. S. Campbell, (1984), "On the Relationship Between Incoming Solar Radiation and the Daily Maximum and Minimum Temperature," Agricultural and Forest Meteorology, 31: 159-166.</a:t>
            </a:r>
          </a:p>
        </p:txBody>
      </p:sp>
    </p:spTree>
    <p:extLst>
      <p:ext uri="{BB962C8B-B14F-4D97-AF65-F5344CB8AC3E}">
        <p14:creationId xmlns:p14="http://schemas.microsoft.com/office/powerpoint/2010/main" val="402558322"/>
      </p:ext>
    </p:extLst>
  </p:cSld>
  <p:clrMapOvr>
    <a:masterClrMapping/>
  </p:clrMapOvr>
  <p:transition/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836" y="275161"/>
            <a:ext cx="8228328" cy="868383"/>
          </a:xfrm>
        </p:spPr>
        <p:txBody>
          <a:bodyPr/>
          <a:lstStyle/>
          <a:p>
            <a:r>
              <a:rPr lang="en-US"/>
              <a:t>Reflective Properties of Snow</a:t>
            </a:r>
          </a:p>
        </p:txBody>
      </p:sp>
      <p:graphicFrame>
        <p:nvGraphicFramePr>
          <p:cNvPr id="114691" name="Object 3"/>
          <p:cNvGraphicFramePr>
            <a:graphicFrameLocks noChangeAspect="1"/>
          </p:cNvGraphicFramePr>
          <p:nvPr/>
        </p:nvGraphicFramePr>
        <p:xfrm>
          <a:off x="0" y="1067189"/>
          <a:ext cx="9144000" cy="5386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FreeHand.Doc" r:id="rId2" imgW="7866360" imgH="5159520" progId="FreeHand.Doc.8">
                  <p:embed/>
                </p:oleObj>
              </mc:Choice>
              <mc:Fallback>
                <p:oleObj name="FreeHand.Doc" r:id="rId2" imgW="7866360" imgH="5159520" progId="FreeHand.Doc.8">
                  <p:embed/>
                  <p:pic>
                    <p:nvPicPr>
                      <p:cNvPr id="114691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10179"/>
                      <a:stretch>
                        <a:fillRect/>
                      </a:stretch>
                    </p:blipFill>
                    <p:spPr bwMode="auto">
                      <a:xfrm>
                        <a:off x="0" y="1067189"/>
                        <a:ext cx="9144000" cy="53868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4692" name="Text Box 4"/>
          <p:cNvSpPr txBox="1">
            <a:spLocks noChangeArrowheads="1"/>
          </p:cNvSpPr>
          <p:nvPr/>
        </p:nvSpPr>
        <p:spPr bwMode="auto">
          <a:xfrm>
            <a:off x="-12713" y="6490620"/>
            <a:ext cx="2470424" cy="3698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296" tIns="45640" rIns="91296" bIns="45640">
            <a:spAutoFit/>
          </a:bodyPr>
          <a:lstStyle>
            <a:lvl1pPr defTabSz="912813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defTabSz="912813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912813" defTabSz="912813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370013" defTabSz="912813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825625" defTabSz="912813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282825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740025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197225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654425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800" i="1">
                <a:solidFill>
                  <a:srgbClr val="FFFFFF"/>
                </a:solidFill>
                <a:latin typeface="Arial" pitchFamily="34" charset="0"/>
              </a:rPr>
              <a:t>Modified from D. Cline</a:t>
            </a:r>
          </a:p>
        </p:txBody>
      </p:sp>
    </p:spTree>
    <p:extLst>
      <p:ext uri="{BB962C8B-B14F-4D97-AF65-F5344CB8AC3E}">
        <p14:creationId xmlns:p14="http://schemas.microsoft.com/office/powerpoint/2010/main" val="3782237485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title"/>
          </p:nvPr>
        </p:nvSpPr>
        <p:spPr>
          <a:xfrm>
            <a:off x="4001295" y="159044"/>
            <a:ext cx="1060335" cy="362622"/>
          </a:xfrm>
          <a:noFill/>
          <a:ln/>
        </p:spPr>
        <p:txBody>
          <a:bodyPr wrap="none" lIns="63469" tIns="25385" rIns="63469" bIns="25385" anchor="t">
            <a:spAutoFit/>
          </a:bodyPr>
          <a:lstStyle/>
          <a:p>
            <a:pPr>
              <a:lnSpc>
                <a:spcPct val="85000"/>
              </a:lnSpc>
            </a:pPr>
            <a:r>
              <a:rPr lang="en-US" sz="2400">
                <a:solidFill>
                  <a:schemeClr val="tx1"/>
                </a:solidFill>
                <a:latin typeface="Times New Roman" pitchFamily="18" charset="0"/>
              </a:rPr>
              <a:t>Albedo</a:t>
            </a:r>
          </a:p>
        </p:txBody>
      </p:sp>
      <p:graphicFrame>
        <p:nvGraphicFramePr>
          <p:cNvPr id="92163" name="AutoShape 3"/>
          <p:cNvGraphicFramePr>
            <a:graphicFrameLocks noChangeAspect="1"/>
          </p:cNvGraphicFramePr>
          <p:nvPr/>
        </p:nvGraphicFramePr>
        <p:xfrm>
          <a:off x="1524531" y="1396411"/>
          <a:ext cx="6094940" cy="40651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2" imgW="0" imgH="0" progId="Word.Document.8">
                  <p:embed/>
                </p:oleObj>
              </mc:Choice>
              <mc:Fallback>
                <p:oleObj name="Document" r:id="rId2" imgW="0" imgH="0" progId="Word.Document.8">
                  <p:embed/>
                  <p:pic>
                    <p:nvPicPr>
                      <p:cNvPr id="92163" name="AutoShap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531" y="1396411"/>
                        <a:ext cx="6094940" cy="406517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166" name="Object 6"/>
          <p:cNvGraphicFramePr>
            <a:graphicFrameLocks noChangeAspect="1"/>
          </p:cNvGraphicFramePr>
          <p:nvPr/>
        </p:nvGraphicFramePr>
        <p:xfrm>
          <a:off x="540501" y="559837"/>
          <a:ext cx="8134536" cy="62090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3" imgW="6376715" imgH="4855247" progId="Word.Document.8">
                  <p:embed/>
                </p:oleObj>
              </mc:Choice>
              <mc:Fallback>
                <p:oleObj name="Document" r:id="rId3" imgW="6376715" imgH="4855247" progId="Word.Document.8">
                  <p:embed/>
                  <p:pic>
                    <p:nvPicPr>
                      <p:cNvPr id="92166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0501" y="559837"/>
                        <a:ext cx="8134536" cy="620909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2167" name="Rectangle 7"/>
          <p:cNvSpPr>
            <a:spLocks noChangeArrowheads="1"/>
          </p:cNvSpPr>
          <p:nvPr/>
        </p:nvSpPr>
        <p:spPr bwMode="auto">
          <a:xfrm>
            <a:off x="0" y="6230530"/>
            <a:ext cx="9144000" cy="523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58" tIns="45737" rIns="91458" bIns="45737" anchor="ctr">
            <a:spAutoFit/>
          </a:bodyPr>
          <a:lstStyle/>
          <a:p>
            <a:pPr algn="just" defTabSz="914928" eaLnBrk="0" fontAlgn="base" hangingPunct="0">
              <a:spcBef>
                <a:spcPct val="0"/>
              </a:spcBef>
              <a:spcAft>
                <a:spcPct val="0"/>
              </a:spcAft>
              <a:tabLst>
                <a:tab pos="228642" algn="l"/>
                <a:tab pos="457277" algn="l"/>
                <a:tab pos="685914" algn="l"/>
                <a:tab pos="914553" algn="l"/>
                <a:tab pos="1143192" algn="l"/>
                <a:tab pos="1371830" algn="l"/>
                <a:tab pos="2222872" algn="l"/>
                <a:tab pos="2286383" algn="l"/>
                <a:tab pos="2743660" algn="l"/>
                <a:tab pos="2972297" algn="l"/>
                <a:tab pos="3086615" algn="l"/>
                <a:tab pos="3200937" algn="l"/>
                <a:tab pos="3658212" algn="l"/>
                <a:tab pos="4115490" algn="l"/>
                <a:tab pos="4229809" algn="l"/>
                <a:tab pos="4572767" algn="l"/>
                <a:tab pos="5830278" algn="r"/>
                <a:tab pos="5944598" algn="r"/>
              </a:tabLst>
            </a:pPr>
            <a:r>
              <a:rPr lang="en-US" sz="1400">
                <a:solidFill>
                  <a:srgbClr val="000000"/>
                </a:solidFill>
                <a:latin typeface="Times New Roman" pitchFamily="18" charset="0"/>
              </a:rPr>
              <a:t>Dickinson, R. E., A. Henderson-Sellers and P. J. Kennedy, (1993), "Biosphere-Atmosphere Transfer Scheme (BATS) Version 1e as Coupled to the NCAR Community Climate Model," NCAR/TN-387+STR, National Center for Atmospheric Research.</a:t>
            </a:r>
          </a:p>
        </p:txBody>
      </p:sp>
    </p:spTree>
    <p:extLst>
      <p:ext uri="{BB962C8B-B14F-4D97-AF65-F5344CB8AC3E}">
        <p14:creationId xmlns:p14="http://schemas.microsoft.com/office/powerpoint/2010/main" val="1911643607"/>
      </p:ext>
    </p:extLst>
  </p:cSld>
  <p:clrMapOvr>
    <a:masterClrMapping/>
  </p:clrMapOvr>
  <p:transition/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 Shortwave Radiation &amp; Snow</a:t>
            </a:r>
          </a:p>
        </p:txBody>
      </p:sp>
      <p:sp>
        <p:nvSpPr>
          <p:cNvPr id="116739" name="Text Box 3"/>
          <p:cNvSpPr txBox="1">
            <a:spLocks noChangeArrowheads="1"/>
          </p:cNvSpPr>
          <p:nvPr/>
        </p:nvSpPr>
        <p:spPr bwMode="auto">
          <a:xfrm>
            <a:off x="4724612" y="1523660"/>
            <a:ext cx="4190470" cy="7090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296" tIns="45640" rIns="91296" bIns="45640">
            <a:spAutoFit/>
          </a:bodyPr>
          <a:lstStyle>
            <a:lvl1pPr defTabSz="912813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defTabSz="912813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912813" defTabSz="912813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370013" defTabSz="912813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825625" defTabSz="912813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282825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740025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197225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654425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FFFFFF"/>
                </a:solidFill>
                <a:latin typeface="Tahoma" pitchFamily="34" charset="0"/>
              </a:rPr>
              <a:t>Why does snow albedo decrease over time?</a:t>
            </a:r>
          </a:p>
        </p:txBody>
      </p:sp>
      <p:graphicFrame>
        <p:nvGraphicFramePr>
          <p:cNvPr id="116740" name="Object 4"/>
          <p:cNvGraphicFramePr>
            <a:graphicFrameLocks noChangeAspect="1"/>
          </p:cNvGraphicFramePr>
          <p:nvPr/>
        </p:nvGraphicFramePr>
        <p:xfrm>
          <a:off x="4783" y="1219885"/>
          <a:ext cx="4645127" cy="3347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FreeHand.Doc" r:id="rId2" imgW="5502600" imgH="3965040" progId="FreeHand.Doc.8">
                  <p:embed/>
                </p:oleObj>
              </mc:Choice>
              <mc:Fallback>
                <p:oleObj name="FreeHand.Doc" r:id="rId2" imgW="5502600" imgH="3965040" progId="FreeHand.Doc.8">
                  <p:embed/>
                  <p:pic>
                    <p:nvPicPr>
                      <p:cNvPr id="11674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83" y="1219885"/>
                        <a:ext cx="4645127" cy="33478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6741" name="Text Box 5"/>
          <p:cNvSpPr txBox="1">
            <a:spLocks noChangeArrowheads="1"/>
          </p:cNvSpPr>
          <p:nvPr/>
        </p:nvSpPr>
        <p:spPr bwMode="auto">
          <a:xfrm>
            <a:off x="-24364" y="6490620"/>
            <a:ext cx="4550807" cy="3698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296" tIns="45640" rIns="91296" bIns="45640">
            <a:spAutoFit/>
          </a:bodyPr>
          <a:lstStyle>
            <a:lvl1pPr defTabSz="912813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defTabSz="912813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912813" defTabSz="912813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370013" defTabSz="912813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825625" defTabSz="912813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282825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740025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197225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654425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800" i="1">
                <a:solidFill>
                  <a:srgbClr val="FFFFFF"/>
                </a:solidFill>
                <a:latin typeface="Arial" pitchFamily="34" charset="0"/>
              </a:rPr>
              <a:t>Modified from D. Cline, Handbook of Snow</a:t>
            </a:r>
          </a:p>
        </p:txBody>
      </p:sp>
      <p:pic>
        <p:nvPicPr>
          <p:cNvPr id="116742" name="Picture 6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8306" y="2757846"/>
            <a:ext cx="4495694" cy="4100168"/>
          </a:xfrm>
          <a:noFill/>
          <a:ln/>
        </p:spPr>
      </p:pic>
    </p:spTree>
    <p:extLst>
      <p:ext uri="{BB962C8B-B14F-4D97-AF65-F5344CB8AC3E}">
        <p14:creationId xmlns:p14="http://schemas.microsoft.com/office/powerpoint/2010/main" val="2665942088"/>
      </p:ext>
    </p:extLst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>
          <a:xfrm>
            <a:off x="2681838" y="159044"/>
            <a:ext cx="3711968" cy="362622"/>
          </a:xfrm>
          <a:noFill/>
          <a:ln/>
        </p:spPr>
        <p:txBody>
          <a:bodyPr wrap="none" lIns="63469" tIns="25385" rIns="63469" bIns="25385" anchor="t">
            <a:spAutoFit/>
          </a:bodyPr>
          <a:lstStyle/>
          <a:p>
            <a:pPr>
              <a:lnSpc>
                <a:spcPct val="85000"/>
              </a:lnSpc>
            </a:pPr>
            <a:r>
              <a:rPr lang="en-US" sz="2400">
                <a:solidFill>
                  <a:schemeClr val="tx1"/>
                </a:solidFill>
                <a:latin typeface="Times New Roman" pitchFamily="18" charset="0"/>
              </a:rPr>
              <a:t>Effect of Illumination angle</a:t>
            </a:r>
          </a:p>
        </p:txBody>
      </p:sp>
      <p:graphicFrame>
        <p:nvGraphicFramePr>
          <p:cNvPr id="93187" name="AutoShape 3"/>
          <p:cNvGraphicFramePr>
            <a:graphicFrameLocks noChangeAspect="1"/>
          </p:cNvGraphicFramePr>
          <p:nvPr/>
        </p:nvGraphicFramePr>
        <p:xfrm>
          <a:off x="1524531" y="1396411"/>
          <a:ext cx="6094940" cy="40651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2" imgW="0" imgH="0" progId="Word.Document.8">
                  <p:embed/>
                </p:oleObj>
              </mc:Choice>
              <mc:Fallback>
                <p:oleObj name="Document" r:id="rId2" imgW="0" imgH="0" progId="Word.Document.8">
                  <p:embed/>
                  <p:pic>
                    <p:nvPicPr>
                      <p:cNvPr id="93187" name="AutoShap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531" y="1396411"/>
                        <a:ext cx="6094940" cy="406517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3189" name="Rectangle 5"/>
          <p:cNvSpPr>
            <a:spLocks noChangeArrowheads="1"/>
          </p:cNvSpPr>
          <p:nvPr/>
        </p:nvSpPr>
        <p:spPr bwMode="auto">
          <a:xfrm>
            <a:off x="0" y="6230530"/>
            <a:ext cx="9144000" cy="523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58" tIns="45737" rIns="91458" bIns="45737" anchor="ctr">
            <a:spAutoFit/>
          </a:bodyPr>
          <a:lstStyle/>
          <a:p>
            <a:pPr algn="just" defTabSz="914928" eaLnBrk="0" fontAlgn="base" hangingPunct="0">
              <a:spcBef>
                <a:spcPct val="0"/>
              </a:spcBef>
              <a:spcAft>
                <a:spcPct val="0"/>
              </a:spcAft>
              <a:tabLst>
                <a:tab pos="228642" algn="l"/>
                <a:tab pos="457277" algn="l"/>
                <a:tab pos="685914" algn="l"/>
                <a:tab pos="914553" algn="l"/>
                <a:tab pos="1143192" algn="l"/>
                <a:tab pos="1371830" algn="l"/>
                <a:tab pos="2222872" algn="l"/>
                <a:tab pos="2286383" algn="l"/>
                <a:tab pos="2743660" algn="l"/>
                <a:tab pos="2972297" algn="l"/>
                <a:tab pos="3086615" algn="l"/>
                <a:tab pos="3200937" algn="l"/>
                <a:tab pos="3658212" algn="l"/>
                <a:tab pos="4115490" algn="l"/>
                <a:tab pos="4229809" algn="l"/>
                <a:tab pos="4572767" algn="l"/>
                <a:tab pos="5830278" algn="r"/>
                <a:tab pos="5944598" algn="r"/>
              </a:tabLst>
            </a:pPr>
            <a:r>
              <a:rPr lang="en-US" sz="1400">
                <a:solidFill>
                  <a:srgbClr val="000000"/>
                </a:solidFill>
                <a:latin typeface="Times New Roman" pitchFamily="18" charset="0"/>
              </a:rPr>
              <a:t>Dickinson, R. E., A. Henderson-Sellers and P. J. Kennedy, (1993), "Biosphere-Atmosphere Transfer Scheme (BATS) Version 1e as Coupled to the NCAR Community Climate Model," NCAR/TN-387+STR, National Center for Atmospheric Research.</a:t>
            </a:r>
          </a:p>
        </p:txBody>
      </p:sp>
      <p:graphicFrame>
        <p:nvGraphicFramePr>
          <p:cNvPr id="93190" name="Object 6"/>
          <p:cNvGraphicFramePr>
            <a:graphicFrameLocks noChangeAspect="1"/>
          </p:cNvGraphicFramePr>
          <p:nvPr/>
        </p:nvGraphicFramePr>
        <p:xfrm>
          <a:off x="443542" y="650506"/>
          <a:ext cx="8498579" cy="50194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3" imgW="4713475" imgH="2776481" progId="Word.Document.8">
                  <p:embed/>
                </p:oleObj>
              </mc:Choice>
              <mc:Fallback>
                <p:oleObj name="Document" r:id="rId3" imgW="4713475" imgH="2776481" progId="Word.Document.8">
                  <p:embed/>
                  <p:pic>
                    <p:nvPicPr>
                      <p:cNvPr id="9319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3542" y="650506"/>
                        <a:ext cx="8498579" cy="501944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04136668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Snow Pack Characteristics</a:t>
            </a:r>
          </a:p>
        </p:txBody>
      </p:sp>
      <p:pic>
        <p:nvPicPr>
          <p:cNvPr id="32772" name="Picture 4" descr="C:\MyFiles\GRAPHICS\COMET Hydromet 1999-1\1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752615"/>
            <a:ext cx="6553200" cy="4367213"/>
          </a:xfrm>
          <a:prstGeom prst="rect">
            <a:avLst/>
          </a:prstGeom>
          <a:noFill/>
          <a:effectLst>
            <a:outerShdw dist="71842" dir="2700000" algn="ctr" rotWithShape="0">
              <a:srgbClr val="003399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241852"/>
      </p:ext>
    </p:extLst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3345798" y="235396"/>
            <a:ext cx="1649624" cy="365281"/>
          </a:xfrm>
          <a:noFill/>
          <a:ln/>
        </p:spPr>
        <p:txBody>
          <a:bodyPr lIns="63496" tIns="25396" rIns="63496" bIns="25396"/>
          <a:lstStyle/>
          <a:p>
            <a:pPr defTabSz="959306"/>
            <a:r>
              <a:rPr lang="en-US">
                <a:solidFill>
                  <a:schemeClr val="tx1"/>
                </a:solidFill>
              </a:rPr>
              <a:t>Calibration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89630" y="871575"/>
            <a:ext cx="7859516" cy="5022626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F8FCF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3496" tIns="25396" rIns="63496" bIns="25396" numCol="1" anchor="t" anchorCtr="0" compatLnSpc="1">
            <a:prstTxWarp prst="textNoShape">
              <a:avLst/>
            </a:prstTxWarp>
            <a:spAutoFit/>
          </a:bodyPr>
          <a:lstStyle/>
          <a:p>
            <a:pPr marL="360534" indent="-360534" defTabSz="959306">
              <a:lnSpc>
                <a:spcPct val="86000"/>
              </a:lnSpc>
              <a:spcBef>
                <a:spcPct val="40000"/>
              </a:spcBef>
              <a:buNone/>
            </a:pPr>
            <a:r>
              <a:rPr lang="en-US">
                <a:latin typeface="Times New Roman" pitchFamily="18" charset="0"/>
              </a:rPr>
              <a:t>Data:  Central Sierra Snow laboratory winter of 85/86.</a:t>
            </a:r>
          </a:p>
          <a:p>
            <a:pPr marL="360534" indent="-360534" defTabSz="959306">
              <a:lnSpc>
                <a:spcPct val="86000"/>
              </a:lnSpc>
              <a:spcBef>
                <a:spcPct val="40000"/>
              </a:spcBef>
              <a:buNone/>
            </a:pPr>
            <a:endParaRPr lang="en-US">
              <a:latin typeface="Times New Roman" pitchFamily="18" charset="0"/>
            </a:endParaRPr>
          </a:p>
          <a:p>
            <a:pPr marL="360534" indent="-360534" defTabSz="959306">
              <a:lnSpc>
                <a:spcPct val="86000"/>
              </a:lnSpc>
              <a:spcBef>
                <a:spcPct val="40000"/>
              </a:spcBef>
              <a:buNone/>
            </a:pPr>
            <a:r>
              <a:rPr lang="en-US">
                <a:latin typeface="Times New Roman" pitchFamily="18" charset="0"/>
              </a:rPr>
              <a:t>1.</a:t>
            </a:r>
            <a:r>
              <a:rPr lang="en-US" i="1">
                <a:latin typeface="Times New Roman" pitchFamily="18" charset="0"/>
              </a:rPr>
              <a:t>	</a:t>
            </a:r>
            <a:r>
              <a:rPr lang="en-US">
                <a:latin typeface="Times New Roman" pitchFamily="18" charset="0"/>
              </a:rPr>
              <a:t>Drive model with net radiation input.</a:t>
            </a:r>
          </a:p>
          <a:p>
            <a:pPr marL="840187" lvl="1" indent="-360534" defTabSz="959306">
              <a:lnSpc>
                <a:spcPct val="86000"/>
              </a:lnSpc>
              <a:spcBef>
                <a:spcPct val="40000"/>
              </a:spcBef>
              <a:buNone/>
            </a:pPr>
            <a:r>
              <a:rPr lang="en-US" sz="2400">
                <a:latin typeface="Times New Roman" pitchFamily="18" charset="0"/>
              </a:rPr>
              <a:t>• Match overall accumulation and ablation of W</a:t>
            </a:r>
          </a:p>
          <a:p>
            <a:pPr marL="840187" lvl="1" indent="-360534" defTabSz="959306">
              <a:lnSpc>
                <a:spcPct val="86000"/>
              </a:lnSpc>
              <a:spcBef>
                <a:spcPct val="40000"/>
              </a:spcBef>
              <a:buNone/>
            </a:pPr>
            <a:r>
              <a:rPr lang="en-US" sz="2400">
                <a:latin typeface="Times New Roman" pitchFamily="18" charset="0"/>
              </a:rPr>
              <a:t>• Match surface temperatures</a:t>
            </a:r>
          </a:p>
          <a:p>
            <a:pPr marL="840187" lvl="1" indent="-360534" defTabSz="959306">
              <a:lnSpc>
                <a:spcPct val="86000"/>
              </a:lnSpc>
              <a:spcBef>
                <a:spcPct val="40000"/>
              </a:spcBef>
              <a:buNone/>
            </a:pPr>
            <a:endParaRPr lang="en-US" sz="2400">
              <a:latin typeface="Times New Roman" pitchFamily="18" charset="0"/>
            </a:endParaRPr>
          </a:p>
          <a:p>
            <a:pPr marL="360534" indent="-360534" defTabSz="959306">
              <a:lnSpc>
                <a:spcPct val="86000"/>
              </a:lnSpc>
              <a:spcBef>
                <a:spcPct val="40000"/>
              </a:spcBef>
              <a:buNone/>
            </a:pPr>
            <a:r>
              <a:rPr lang="en-US">
                <a:latin typeface="Times New Roman" pitchFamily="18" charset="0"/>
              </a:rPr>
              <a:t>2.	Drive model with observed incident radiation.</a:t>
            </a:r>
          </a:p>
          <a:p>
            <a:pPr marL="840187" lvl="1" indent="-360534" defTabSz="959306">
              <a:lnSpc>
                <a:spcPct val="86000"/>
              </a:lnSpc>
              <a:spcBef>
                <a:spcPct val="40000"/>
              </a:spcBef>
              <a:buNone/>
            </a:pPr>
            <a:r>
              <a:rPr lang="en-US" sz="2400">
                <a:latin typeface="Times New Roman" pitchFamily="18" charset="0"/>
              </a:rPr>
              <a:t>• Adjust albedo parameters so that observed and net radiation matches.</a:t>
            </a:r>
          </a:p>
          <a:p>
            <a:pPr marL="840187" lvl="1" indent="-360534" defTabSz="959306">
              <a:lnSpc>
                <a:spcPct val="86000"/>
              </a:lnSpc>
              <a:spcBef>
                <a:spcPct val="40000"/>
              </a:spcBef>
              <a:buNone/>
            </a:pPr>
            <a:endParaRPr lang="en-US" sz="2400">
              <a:latin typeface="Times New Roman" pitchFamily="18" charset="0"/>
            </a:endParaRPr>
          </a:p>
          <a:p>
            <a:pPr marL="360534" indent="-360534" defTabSz="959306">
              <a:lnSpc>
                <a:spcPct val="86000"/>
              </a:lnSpc>
              <a:spcBef>
                <a:spcPct val="40000"/>
              </a:spcBef>
              <a:buNone/>
            </a:pPr>
            <a:r>
              <a:rPr lang="en-US">
                <a:latin typeface="Times New Roman" pitchFamily="18" charset="0"/>
              </a:rPr>
              <a:t>3.	Compare Melt Outflow</a:t>
            </a:r>
          </a:p>
        </p:txBody>
      </p:sp>
      <p:pic>
        <p:nvPicPr>
          <p:cNvPr id="41988" name="Picture 4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9137" y="3149082"/>
            <a:ext cx="2670709" cy="343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F8FCF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989" name="Picture 5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2725" y="4866763"/>
            <a:ext cx="1704167" cy="343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F8FCF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990" name="Picture 6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8150" y="5986436"/>
            <a:ext cx="1818626" cy="3689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F8FCF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4981182"/>
      </p:ext>
    </p:extLst>
  </p:cSld>
  <p:clrMapOvr>
    <a:masterClrMapping/>
  </p:clrMapOvr>
  <p:transition/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2" name="Rectangle 4"/>
          <p:cNvSpPr>
            <a:spLocks noGrp="1" noChangeArrowheads="1"/>
          </p:cNvSpPr>
          <p:nvPr>
            <p:ph type="title"/>
          </p:nvPr>
        </p:nvSpPr>
        <p:spPr>
          <a:xfrm>
            <a:off x="313173" y="240168"/>
            <a:ext cx="8520834" cy="674349"/>
          </a:xfrm>
        </p:spPr>
        <p:txBody>
          <a:bodyPr wrap="square"/>
          <a:lstStyle/>
          <a:p>
            <a:r>
              <a:rPr lang="en-US"/>
              <a:t>Calibration of z</a:t>
            </a:r>
            <a:r>
              <a:rPr lang="en-US" baseline="-25000"/>
              <a:t>o</a:t>
            </a:r>
            <a:r>
              <a:rPr lang="en-US"/>
              <a:t> and K</a:t>
            </a:r>
            <a:r>
              <a:rPr lang="en-US" baseline="-25000"/>
              <a:t>s</a:t>
            </a:r>
            <a:r>
              <a:rPr lang="en-US"/>
              <a:t> to match observations with Net Radiation Input</a:t>
            </a:r>
          </a:p>
        </p:txBody>
      </p:sp>
      <p:graphicFrame>
        <p:nvGraphicFramePr>
          <p:cNvPr id="43013" name="Object 5"/>
          <p:cNvGraphicFramePr>
            <a:graphicFrameLocks noChangeAspect="1"/>
          </p:cNvGraphicFramePr>
          <p:nvPr/>
        </p:nvGraphicFramePr>
        <p:xfrm>
          <a:off x="133535" y="925650"/>
          <a:ext cx="8539911" cy="59323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2" imgW="8527519" imgH="5921253" progId="Paint.Picture">
                  <p:embed/>
                </p:oleObj>
              </mc:Choice>
              <mc:Fallback>
                <p:oleObj name="Bitmap Image" r:id="rId2" imgW="8527519" imgH="5921253" progId="Paint.Picture">
                  <p:embed/>
                  <p:pic>
                    <p:nvPicPr>
                      <p:cNvPr id="43013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3535" y="925650"/>
                        <a:ext cx="8539911" cy="593236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3014" name="Line 6"/>
          <p:cNvSpPr>
            <a:spLocks noChangeShapeType="1"/>
          </p:cNvSpPr>
          <p:nvPr/>
        </p:nvSpPr>
        <p:spPr bwMode="auto">
          <a:xfrm>
            <a:off x="5013949" y="874745"/>
            <a:ext cx="25435" cy="1448896"/>
          </a:xfrm>
          <a:prstGeom prst="line">
            <a:avLst/>
          </a:prstGeom>
          <a:noFill/>
          <a:ln w="76200">
            <a:solidFill>
              <a:schemeClr val="bg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85" tIns="45749" rIns="91485" bIns="45749"/>
          <a:lstStyle/>
          <a:p>
            <a:pPr defTabSz="915302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000" b="1">
              <a:solidFill>
                <a:srgbClr val="000000"/>
              </a:solidFill>
            </a:endParaRPr>
          </a:p>
        </p:txBody>
      </p:sp>
      <p:pic>
        <p:nvPicPr>
          <p:cNvPr id="43015" name="Picture 7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5772" y="1133998"/>
            <a:ext cx="2785168" cy="6234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F8FCF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016" name="Picture 8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9037" y="1781299"/>
            <a:ext cx="2034826" cy="343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F8FCF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017" name="Picture 9"/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4314" y="2177320"/>
            <a:ext cx="1882214" cy="7634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F8FCF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18330409"/>
      </p:ext>
    </p:extLst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00605"/>
            <a:ext cx="8873750" cy="674349"/>
          </a:xfrm>
        </p:spPr>
        <p:txBody>
          <a:bodyPr wrap="square"/>
          <a:lstStyle/>
          <a:p>
            <a:r>
              <a:rPr lang="en-US"/>
              <a:t>Surface conductance K</a:t>
            </a:r>
            <a:r>
              <a:rPr lang="en-US" baseline="-25000"/>
              <a:t>s</a:t>
            </a:r>
            <a:r>
              <a:rPr lang="en-US"/>
              <a:t> adjusted to match diurnal surface temperature fluctuations</a:t>
            </a:r>
          </a:p>
        </p:txBody>
      </p:sp>
      <p:graphicFrame>
        <p:nvGraphicFramePr>
          <p:cNvPr id="45060" name="Object 4"/>
          <p:cNvGraphicFramePr>
            <a:graphicFrameLocks noChangeAspect="1"/>
          </p:cNvGraphicFramePr>
          <p:nvPr/>
        </p:nvGraphicFramePr>
        <p:xfrm>
          <a:off x="162161" y="1234196"/>
          <a:ext cx="8714779" cy="29311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2" imgW="8702794" imgH="2926334" progId="Paint.Picture">
                  <p:embed/>
                </p:oleObj>
              </mc:Choice>
              <mc:Fallback>
                <p:oleObj name="Bitmap Image" r:id="rId2" imgW="8702794" imgH="2926334" progId="Paint.Picture">
                  <p:embed/>
                  <p:pic>
                    <p:nvPicPr>
                      <p:cNvPr id="4506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2161" y="1234196"/>
                        <a:ext cx="8714779" cy="293119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5061" name="Picture 5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67" t="16437" b="17809"/>
          <a:stretch>
            <a:fillRect/>
          </a:stretch>
        </p:blipFill>
        <p:spPr bwMode="auto">
          <a:xfrm>
            <a:off x="5624387" y="4527998"/>
            <a:ext cx="1119154" cy="1221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F8FCF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062" name="Picture 6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8996" y="4806326"/>
            <a:ext cx="3777146" cy="279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F8FCF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48486449"/>
      </p:ext>
    </p:extLst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492810" y="501001"/>
            <a:ext cx="8350736" cy="674349"/>
          </a:xfrm>
        </p:spPr>
        <p:txBody>
          <a:bodyPr wrap="square"/>
          <a:lstStyle/>
          <a:p>
            <a:r>
              <a:rPr lang="en-US"/>
              <a:t>Surface conductance K</a:t>
            </a:r>
            <a:r>
              <a:rPr lang="en-US" baseline="-25000"/>
              <a:t>s</a:t>
            </a:r>
            <a:r>
              <a:rPr lang="en-US"/>
              <a:t> adjusted to match diurnal surface temperature fluctuations</a:t>
            </a:r>
          </a:p>
        </p:txBody>
      </p:sp>
      <p:graphicFrame>
        <p:nvGraphicFramePr>
          <p:cNvPr id="46084" name="Object 4"/>
          <p:cNvGraphicFramePr>
            <a:graphicFrameLocks noChangeAspect="1"/>
          </p:cNvGraphicFramePr>
          <p:nvPr/>
        </p:nvGraphicFramePr>
        <p:xfrm>
          <a:off x="168509" y="1537971"/>
          <a:ext cx="8654370" cy="29168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2" imgW="8641829" imgH="2911092" progId="Paint.Picture">
                  <p:embed/>
                </p:oleObj>
              </mc:Choice>
              <mc:Fallback>
                <p:oleObj name="Bitmap Image" r:id="rId2" imgW="8641829" imgH="2911092" progId="Paint.Picture">
                  <p:embed/>
                  <p:pic>
                    <p:nvPicPr>
                      <p:cNvPr id="46084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8509" y="1537971"/>
                        <a:ext cx="8654370" cy="291687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6085" name="Picture 5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67" t="16437" b="17809"/>
          <a:stretch>
            <a:fillRect/>
          </a:stretch>
        </p:blipFill>
        <p:spPr bwMode="auto">
          <a:xfrm>
            <a:off x="5624387" y="4527998"/>
            <a:ext cx="1119154" cy="1221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F8FCF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086" name="Picture 6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8996" y="4806326"/>
            <a:ext cx="3777146" cy="279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F8FCF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03295940"/>
      </p:ext>
    </p:extLst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313173" y="240157"/>
            <a:ext cx="8520834" cy="362622"/>
          </a:xfrm>
        </p:spPr>
        <p:txBody>
          <a:bodyPr wrap="square"/>
          <a:lstStyle/>
          <a:p>
            <a:r>
              <a:rPr lang="en-US"/>
              <a:t>Drive with incident solar radiation, adjust albedo.</a:t>
            </a:r>
          </a:p>
        </p:txBody>
      </p:sp>
      <p:graphicFrame>
        <p:nvGraphicFramePr>
          <p:cNvPr id="47107" name="Object 3"/>
          <p:cNvGraphicFramePr>
            <a:graphicFrameLocks noChangeAspect="1"/>
          </p:cNvGraphicFramePr>
          <p:nvPr/>
        </p:nvGraphicFramePr>
        <p:xfrm>
          <a:off x="238456" y="925650"/>
          <a:ext cx="8539911" cy="59323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2" imgW="8527519" imgH="5921253" progId="Paint.Picture">
                  <p:embed/>
                </p:oleObj>
              </mc:Choice>
              <mc:Fallback>
                <p:oleObj name="Bitmap Image" r:id="rId2" imgW="8527519" imgH="5921253" progId="Paint.Picture">
                  <p:embed/>
                  <p:pic>
                    <p:nvPicPr>
                      <p:cNvPr id="47107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8456" y="925650"/>
                        <a:ext cx="8539911" cy="593236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7108" name="Line 4"/>
          <p:cNvSpPr>
            <a:spLocks noChangeShapeType="1"/>
          </p:cNvSpPr>
          <p:nvPr/>
        </p:nvSpPr>
        <p:spPr bwMode="auto">
          <a:xfrm flipH="1">
            <a:off x="5859664" y="710929"/>
            <a:ext cx="55640" cy="1864002"/>
          </a:xfrm>
          <a:prstGeom prst="line">
            <a:avLst/>
          </a:prstGeom>
          <a:noFill/>
          <a:ln w="76200">
            <a:solidFill>
              <a:schemeClr val="bg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85" tIns="45749" rIns="91485" bIns="45749"/>
          <a:lstStyle/>
          <a:p>
            <a:pPr defTabSz="915302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000" b="1">
              <a:solidFill>
                <a:srgbClr val="000000"/>
              </a:solidFill>
            </a:endParaRPr>
          </a:p>
        </p:txBody>
      </p:sp>
      <p:sp>
        <p:nvSpPr>
          <p:cNvPr id="47109" name="Line 5"/>
          <p:cNvSpPr>
            <a:spLocks noChangeShapeType="1"/>
          </p:cNvSpPr>
          <p:nvPr/>
        </p:nvSpPr>
        <p:spPr bwMode="auto">
          <a:xfrm flipH="1">
            <a:off x="4785031" y="669578"/>
            <a:ext cx="1143001" cy="1399592"/>
          </a:xfrm>
          <a:prstGeom prst="line">
            <a:avLst/>
          </a:prstGeom>
          <a:noFill/>
          <a:ln w="76200">
            <a:solidFill>
              <a:schemeClr val="bg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85" tIns="45749" rIns="91485" bIns="45749"/>
          <a:lstStyle/>
          <a:p>
            <a:pPr defTabSz="915302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000" b="1">
              <a:solidFill>
                <a:srgbClr val="000000"/>
              </a:solidFill>
            </a:endParaRPr>
          </a:p>
        </p:txBody>
      </p:sp>
      <p:pic>
        <p:nvPicPr>
          <p:cNvPr id="47110" name="Picture 6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361" b="-6000"/>
          <a:stretch>
            <a:fillRect/>
          </a:stretch>
        </p:blipFill>
        <p:spPr bwMode="auto">
          <a:xfrm>
            <a:off x="6759449" y="1598398"/>
            <a:ext cx="887057" cy="3371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F8FCF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45627135"/>
      </p:ext>
    </p:extLst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5" name="Rectangle 7"/>
          <p:cNvSpPr>
            <a:spLocks noChangeArrowheads="1"/>
          </p:cNvSpPr>
          <p:nvPr/>
        </p:nvSpPr>
        <p:spPr bwMode="auto">
          <a:xfrm>
            <a:off x="5029846" y="5367764"/>
            <a:ext cx="756701" cy="392839"/>
          </a:xfrm>
          <a:prstGeom prst="rect">
            <a:avLst/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85" tIns="45749" rIns="91485" bIns="45749" anchor="ctr"/>
          <a:lstStyle/>
          <a:p>
            <a:pPr defTabSz="915302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000" b="1">
              <a:solidFill>
                <a:srgbClr val="000000"/>
              </a:solidFill>
            </a:endParaRPr>
          </a:p>
        </p:txBody>
      </p:sp>
      <p:sp>
        <p:nvSpPr>
          <p:cNvPr id="48134" name="Rectangle 6"/>
          <p:cNvSpPr>
            <a:spLocks noChangeArrowheads="1"/>
          </p:cNvSpPr>
          <p:nvPr/>
        </p:nvSpPr>
        <p:spPr bwMode="auto">
          <a:xfrm>
            <a:off x="1513413" y="5383668"/>
            <a:ext cx="1402122" cy="392839"/>
          </a:xfrm>
          <a:prstGeom prst="rect">
            <a:avLst/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85" tIns="45749" rIns="91485" bIns="45749" anchor="ctr"/>
          <a:lstStyle/>
          <a:p>
            <a:pPr defTabSz="915302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000" b="1">
              <a:solidFill>
                <a:srgbClr val="000000"/>
              </a:solidFill>
            </a:endParaRPr>
          </a:p>
        </p:txBody>
      </p:sp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244815" y="922458"/>
            <a:ext cx="8732266" cy="362622"/>
          </a:xfrm>
        </p:spPr>
        <p:txBody>
          <a:bodyPr/>
          <a:lstStyle/>
          <a:p>
            <a:r>
              <a:rPr lang="en-US"/>
              <a:t>Confirm agreement between modeled and observed Net Radiation</a:t>
            </a:r>
          </a:p>
        </p:txBody>
      </p:sp>
      <p:graphicFrame>
        <p:nvGraphicFramePr>
          <p:cNvPr id="48132" name="Object 4"/>
          <p:cNvGraphicFramePr>
            <a:graphicFrameLocks noChangeAspect="1"/>
          </p:cNvGraphicFramePr>
          <p:nvPr/>
        </p:nvGraphicFramePr>
        <p:xfrm>
          <a:off x="295696" y="2342737"/>
          <a:ext cx="8554219" cy="28405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2" imgW="8542760" imgH="2834886" progId="Paint.Picture">
                  <p:embed/>
                </p:oleObj>
              </mc:Choice>
              <mc:Fallback>
                <p:oleObj name="Bitmap Image" r:id="rId2" imgW="8542760" imgH="2834886" progId="Paint.Picture">
                  <p:embed/>
                  <p:pic>
                    <p:nvPicPr>
                      <p:cNvPr id="48132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5696" y="2342737"/>
                        <a:ext cx="8554219" cy="284053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8133" name="Picture 5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6786" y="5440924"/>
            <a:ext cx="5672078" cy="318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F8FCF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29521147"/>
      </p:ext>
    </p:extLst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2107953" y="922458"/>
            <a:ext cx="4977376" cy="362622"/>
          </a:xfrm>
        </p:spPr>
        <p:txBody>
          <a:bodyPr/>
          <a:lstStyle/>
          <a:p>
            <a:r>
              <a:rPr lang="en-US"/>
              <a:t>Calibrate K</a:t>
            </a:r>
            <a:r>
              <a:rPr lang="en-US" baseline="-25000"/>
              <a:t>sat</a:t>
            </a:r>
            <a:r>
              <a:rPr lang="en-US"/>
              <a:t> to match Melt Outflow</a:t>
            </a:r>
          </a:p>
        </p:txBody>
      </p:sp>
      <p:graphicFrame>
        <p:nvGraphicFramePr>
          <p:cNvPr id="49156" name="Object 4"/>
          <p:cNvGraphicFramePr>
            <a:graphicFrameLocks noChangeAspect="1"/>
          </p:cNvGraphicFramePr>
          <p:nvPr/>
        </p:nvGraphicFramePr>
        <p:xfrm>
          <a:off x="297286" y="1606360"/>
          <a:ext cx="8493809" cy="29550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2" imgW="8481795" imgH="2949196" progId="Paint.Picture">
                  <p:embed/>
                </p:oleObj>
              </mc:Choice>
              <mc:Fallback>
                <p:oleObj name="Bitmap Image" r:id="rId2" imgW="8481795" imgH="2949196" progId="Paint.Picture">
                  <p:embed/>
                  <p:pic>
                    <p:nvPicPr>
                      <p:cNvPr id="49156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7286" y="1606360"/>
                        <a:ext cx="8493809" cy="295504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9157" name="Object 5"/>
          <p:cNvGraphicFramePr>
            <a:graphicFrameLocks noChangeAspect="1"/>
          </p:cNvGraphicFramePr>
          <p:nvPr/>
        </p:nvGraphicFramePr>
        <p:xfrm>
          <a:off x="2740667" y="4562988"/>
          <a:ext cx="3433769" cy="6425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358640" imgH="253800" progId="Equation.3">
                  <p:embed/>
                </p:oleObj>
              </mc:Choice>
              <mc:Fallback>
                <p:oleObj name="Equation" r:id="rId4" imgW="1358640" imgH="253800" progId="Equation.3">
                  <p:embed/>
                  <p:pic>
                    <p:nvPicPr>
                      <p:cNvPr id="49157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40667" y="4562988"/>
                        <a:ext cx="3433769" cy="64254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258423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668677" y="0"/>
            <a:ext cx="7772400" cy="1143000"/>
          </a:xfrm>
        </p:spPr>
        <p:txBody>
          <a:bodyPr/>
          <a:lstStyle/>
          <a:p>
            <a:r>
              <a:rPr lang="en-US" u="sng" dirty="0"/>
              <a:t>Snow Pack Characteristics</a:t>
            </a:r>
            <a:endParaRPr lang="en-US" dirty="0"/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66700" y="1371600"/>
            <a:ext cx="8610600" cy="5029200"/>
          </a:xfrm>
        </p:spPr>
        <p:txBody>
          <a:bodyPr/>
          <a:lstStyle/>
          <a:p>
            <a:r>
              <a:rPr lang="en-US" b="1" dirty="0">
                <a:solidFill>
                  <a:srgbClr val="000066"/>
                </a:solidFill>
              </a:rPr>
              <a:t>What is a Snow Pack?</a:t>
            </a:r>
            <a:endParaRPr lang="en-US" dirty="0">
              <a:solidFill>
                <a:srgbClr val="000066"/>
              </a:solidFill>
            </a:endParaRPr>
          </a:p>
          <a:p>
            <a:pPr lvl="1"/>
            <a:r>
              <a:rPr lang="en-US" b="1" dirty="0">
                <a:solidFill>
                  <a:srgbClr val="000099"/>
                </a:solidFill>
              </a:rPr>
              <a:t>Porous Medium</a:t>
            </a:r>
            <a:endParaRPr lang="en-US" dirty="0">
              <a:solidFill>
                <a:srgbClr val="000099"/>
              </a:solidFill>
            </a:endParaRPr>
          </a:p>
          <a:p>
            <a:pPr lvl="2"/>
            <a:r>
              <a:rPr lang="en-US" b="1" dirty="0">
                <a:solidFill>
                  <a:srgbClr val="FF0000"/>
                </a:solidFill>
              </a:rPr>
              <a:t>ice + air (+ liquid water)</a:t>
            </a:r>
            <a:endParaRPr lang="en-US" dirty="0">
              <a:solidFill>
                <a:srgbClr val="000099"/>
              </a:solidFill>
            </a:endParaRPr>
          </a:p>
          <a:p>
            <a:pPr lvl="1"/>
            <a:r>
              <a:rPr lang="en-US" dirty="0">
                <a:solidFill>
                  <a:srgbClr val="000099"/>
                </a:solidFill>
              </a:rPr>
              <a:t>Generally composed of </a:t>
            </a:r>
            <a:r>
              <a:rPr lang="en-US" b="1" dirty="0">
                <a:solidFill>
                  <a:srgbClr val="000099"/>
                </a:solidFill>
              </a:rPr>
              <a:t>layers</a:t>
            </a:r>
            <a:r>
              <a:rPr lang="en-US" dirty="0">
                <a:solidFill>
                  <a:srgbClr val="000099"/>
                </a:solidFill>
              </a:rPr>
              <a:t> of different types of snow</a:t>
            </a:r>
          </a:p>
          <a:p>
            <a:pPr lvl="2"/>
            <a:r>
              <a:rPr lang="en-US" dirty="0">
                <a:solidFill>
                  <a:srgbClr val="000099"/>
                </a:solidFill>
              </a:rPr>
              <a:t>more or less homogeneous within one layer</a:t>
            </a:r>
          </a:p>
          <a:p>
            <a:pPr lvl="1"/>
            <a:r>
              <a:rPr lang="en-US" dirty="0">
                <a:solidFill>
                  <a:srgbClr val="000099"/>
                </a:solidFill>
              </a:rPr>
              <a:t>Ice is in form of crystals and grains that are usually bonded together</a:t>
            </a:r>
          </a:p>
          <a:p>
            <a:pPr lvl="2"/>
            <a:r>
              <a:rPr lang="en-US" dirty="0">
                <a:solidFill>
                  <a:srgbClr val="000099"/>
                </a:solidFill>
              </a:rPr>
              <a:t>forms a texture with some degree of strength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20802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/>
              <a:t>Snow Pack Characteristics</a:t>
            </a:r>
            <a:endParaRPr lang="en-US"/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Primary physical characteristics of deposited snow</a:t>
            </a:r>
          </a:p>
        </p:txBody>
      </p:sp>
      <p:sp>
        <p:nvSpPr>
          <p:cNvPr id="31748" name="Text Box 4"/>
          <p:cNvSpPr txBox="1">
            <a:spLocks noChangeArrowheads="1"/>
          </p:cNvSpPr>
          <p:nvPr/>
        </p:nvSpPr>
        <p:spPr bwMode="auto">
          <a:xfrm>
            <a:off x="852503" y="4718065"/>
            <a:ext cx="1356447" cy="462373"/>
          </a:xfrm>
          <a:prstGeom prst="rect">
            <a:avLst/>
          </a:prstGeom>
          <a:solidFill>
            <a:schemeClr val="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05" tIns="45645" rIns="91305" bIns="45645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000000"/>
                </a:solidFill>
              </a:rPr>
              <a:t>Density</a:t>
            </a: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31749" name="Text Box 5"/>
          <p:cNvSpPr txBox="1">
            <a:spLocks noChangeArrowheads="1"/>
          </p:cNvSpPr>
          <p:nvPr/>
        </p:nvSpPr>
        <p:spPr bwMode="auto">
          <a:xfrm>
            <a:off x="5591189" y="4946665"/>
            <a:ext cx="1746519" cy="462373"/>
          </a:xfrm>
          <a:prstGeom prst="rect">
            <a:avLst/>
          </a:prstGeom>
          <a:solidFill>
            <a:schemeClr val="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05" tIns="45645" rIns="91305" bIns="45645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000000"/>
                </a:solidFill>
              </a:rPr>
              <a:t>Grain Size</a:t>
            </a: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31750" name="Text Box 6"/>
          <p:cNvSpPr txBox="1">
            <a:spLocks noChangeArrowheads="1"/>
          </p:cNvSpPr>
          <p:nvPr/>
        </p:nvSpPr>
        <p:spPr bwMode="auto">
          <a:xfrm>
            <a:off x="6243639" y="4133865"/>
            <a:ext cx="2067566" cy="462373"/>
          </a:xfrm>
          <a:prstGeom prst="rect">
            <a:avLst/>
          </a:prstGeom>
          <a:solidFill>
            <a:schemeClr val="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05" tIns="45645" rIns="91305" bIns="45645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000000"/>
                </a:solidFill>
              </a:rPr>
              <a:t>Grain Shape</a:t>
            </a: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31751" name="Text Box 7"/>
          <p:cNvSpPr txBox="1">
            <a:spLocks noChangeArrowheads="1"/>
          </p:cNvSpPr>
          <p:nvPr/>
        </p:nvSpPr>
        <p:spPr bwMode="auto">
          <a:xfrm>
            <a:off x="5157789" y="5861064"/>
            <a:ext cx="3489802" cy="462373"/>
          </a:xfrm>
          <a:prstGeom prst="rect">
            <a:avLst/>
          </a:prstGeom>
          <a:solidFill>
            <a:srgbClr val="00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05" tIns="45645" rIns="91305" bIns="45645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000000"/>
                </a:solidFill>
              </a:rPr>
              <a:t>Liquid Water Content</a:t>
            </a: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31752" name="Text Box 8"/>
          <p:cNvSpPr txBox="1">
            <a:spLocks noChangeArrowheads="1"/>
          </p:cNvSpPr>
          <p:nvPr/>
        </p:nvSpPr>
        <p:spPr bwMode="auto">
          <a:xfrm>
            <a:off x="2792413" y="5302265"/>
            <a:ext cx="1809123" cy="462373"/>
          </a:xfrm>
          <a:prstGeom prst="rect">
            <a:avLst/>
          </a:prstGeom>
          <a:solidFill>
            <a:schemeClr val="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05" tIns="45645" rIns="91305" bIns="45645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000000"/>
                </a:solidFill>
              </a:rPr>
              <a:t>Impurities</a:t>
            </a: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31753" name="Text Box 9"/>
          <p:cNvSpPr txBox="1">
            <a:spLocks noChangeArrowheads="1"/>
          </p:cNvSpPr>
          <p:nvPr/>
        </p:nvSpPr>
        <p:spPr bwMode="auto">
          <a:xfrm>
            <a:off x="5800725" y="3282965"/>
            <a:ext cx="1542655" cy="462373"/>
          </a:xfrm>
          <a:prstGeom prst="rect">
            <a:avLst/>
          </a:prstGeom>
          <a:solidFill>
            <a:schemeClr val="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05" tIns="45645" rIns="91305" bIns="45645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000000"/>
                </a:solidFill>
              </a:rPr>
              <a:t>Strength</a:t>
            </a: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31754" name="Text Box 10"/>
          <p:cNvSpPr txBox="1">
            <a:spLocks noChangeArrowheads="1"/>
          </p:cNvSpPr>
          <p:nvPr/>
        </p:nvSpPr>
        <p:spPr bwMode="auto">
          <a:xfrm>
            <a:off x="3871914" y="3282965"/>
            <a:ext cx="1630942" cy="462373"/>
          </a:xfrm>
          <a:prstGeom prst="rect">
            <a:avLst/>
          </a:prstGeom>
          <a:solidFill>
            <a:schemeClr val="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05" tIns="45645" rIns="91305" bIns="45645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000000"/>
                </a:solidFill>
              </a:rPr>
              <a:t>Hardness</a:t>
            </a: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31756" name="Text Box 12"/>
          <p:cNvSpPr txBox="1">
            <a:spLocks noChangeArrowheads="1"/>
          </p:cNvSpPr>
          <p:nvPr/>
        </p:nvSpPr>
        <p:spPr bwMode="auto">
          <a:xfrm>
            <a:off x="1917701" y="4133865"/>
            <a:ext cx="1120478" cy="462373"/>
          </a:xfrm>
          <a:prstGeom prst="rect">
            <a:avLst/>
          </a:prstGeom>
          <a:solidFill>
            <a:schemeClr val="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05" tIns="45645" rIns="91305" bIns="45645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000000"/>
                </a:solidFill>
              </a:rPr>
              <a:t>Depth</a:t>
            </a: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31758" name="Text Box 14"/>
          <p:cNvSpPr txBox="1">
            <a:spLocks noChangeArrowheads="1"/>
          </p:cNvSpPr>
          <p:nvPr/>
        </p:nvSpPr>
        <p:spPr bwMode="auto">
          <a:xfrm>
            <a:off x="304800" y="3443303"/>
            <a:ext cx="2858945" cy="462373"/>
          </a:xfrm>
          <a:prstGeom prst="rect">
            <a:avLst/>
          </a:prstGeom>
          <a:solidFill>
            <a:srgbClr val="00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05" tIns="45645" rIns="91305" bIns="45645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000000"/>
                </a:solidFill>
              </a:rPr>
              <a:t>Water Equivalent</a:t>
            </a: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31759" name="Text Box 15"/>
          <p:cNvSpPr txBox="1">
            <a:spLocks noChangeArrowheads="1"/>
          </p:cNvSpPr>
          <p:nvPr/>
        </p:nvSpPr>
        <p:spPr bwMode="auto">
          <a:xfrm>
            <a:off x="2633663" y="6199203"/>
            <a:ext cx="1250502" cy="462373"/>
          </a:xfrm>
          <a:prstGeom prst="rect">
            <a:avLst/>
          </a:prstGeom>
          <a:solidFill>
            <a:srgbClr val="00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05" tIns="45645" rIns="91305" bIns="45645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000000"/>
                </a:solidFill>
              </a:rPr>
              <a:t>Albedo</a:t>
            </a:r>
            <a:endParaRPr lang="en-US" sz="2400">
              <a:solidFill>
                <a:srgbClr val="000000"/>
              </a:solidFill>
            </a:endParaRPr>
          </a:p>
        </p:txBody>
      </p:sp>
      <p:cxnSp>
        <p:nvCxnSpPr>
          <p:cNvPr id="31761" name="AutoShape 17"/>
          <p:cNvCxnSpPr>
            <a:cxnSpLocks noChangeShapeType="1"/>
            <a:stCxn id="31758" idx="2"/>
            <a:endCxn id="31748" idx="1"/>
          </p:cNvCxnSpPr>
          <p:nvPr/>
        </p:nvCxnSpPr>
        <p:spPr bwMode="auto">
          <a:xfrm rot="5400000">
            <a:off x="771593" y="3986556"/>
            <a:ext cx="1043576" cy="881785"/>
          </a:xfrm>
          <a:prstGeom prst="curvedConnector4">
            <a:avLst>
              <a:gd name="adj1" fmla="val 38923"/>
              <a:gd name="adj2" fmla="val 125961"/>
            </a:avLst>
          </a:prstGeom>
          <a:noFill/>
          <a:ln w="12700">
            <a:solidFill>
              <a:srgbClr val="00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1762" name="AutoShape 18"/>
          <p:cNvCxnSpPr>
            <a:cxnSpLocks noChangeShapeType="1"/>
            <a:stCxn id="31758" idx="2"/>
            <a:endCxn id="31756" idx="1"/>
          </p:cNvCxnSpPr>
          <p:nvPr/>
        </p:nvCxnSpPr>
        <p:spPr bwMode="auto">
          <a:xfrm rot="16200000" flipH="1">
            <a:off x="1596299" y="4043635"/>
            <a:ext cx="459376" cy="183428"/>
          </a:xfrm>
          <a:prstGeom prst="curvedConnector2">
            <a:avLst/>
          </a:prstGeom>
          <a:noFill/>
          <a:ln w="12700">
            <a:solidFill>
              <a:srgbClr val="00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1774" name="AutoShape 30"/>
          <p:cNvCxnSpPr>
            <a:cxnSpLocks noChangeShapeType="1"/>
            <a:stCxn id="31759" idx="0"/>
            <a:endCxn id="31752" idx="2"/>
          </p:cNvCxnSpPr>
          <p:nvPr/>
        </p:nvCxnSpPr>
        <p:spPr bwMode="auto">
          <a:xfrm rot="5400000" flipH="1" flipV="1">
            <a:off x="3260676" y="5762876"/>
            <a:ext cx="434565" cy="438060"/>
          </a:xfrm>
          <a:prstGeom prst="curvedConnector3">
            <a:avLst>
              <a:gd name="adj1" fmla="val 50000"/>
            </a:avLst>
          </a:prstGeom>
          <a:noFill/>
          <a:ln w="12700">
            <a:solidFill>
              <a:srgbClr val="00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1777" name="Text Box 33"/>
          <p:cNvSpPr txBox="1">
            <a:spLocks noChangeArrowheads="1"/>
          </p:cNvSpPr>
          <p:nvPr/>
        </p:nvSpPr>
        <p:spPr bwMode="auto">
          <a:xfrm>
            <a:off x="3321062" y="4362465"/>
            <a:ext cx="2187958" cy="462373"/>
          </a:xfrm>
          <a:prstGeom prst="rect">
            <a:avLst/>
          </a:prstGeom>
          <a:solidFill>
            <a:srgbClr val="00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05" tIns="45645" rIns="91305" bIns="45645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000000"/>
                </a:solidFill>
              </a:rPr>
              <a:t>Temperature</a:t>
            </a:r>
            <a:endParaRPr lang="en-US" sz="2400">
              <a:solidFill>
                <a:srgbClr val="000000"/>
              </a:solidFill>
            </a:endParaRPr>
          </a:p>
        </p:txBody>
      </p:sp>
      <p:cxnSp>
        <p:nvCxnSpPr>
          <p:cNvPr id="31781" name="AutoShape 37"/>
          <p:cNvCxnSpPr>
            <a:cxnSpLocks noChangeShapeType="1"/>
            <a:stCxn id="31759" idx="0"/>
            <a:endCxn id="31756" idx="2"/>
          </p:cNvCxnSpPr>
          <p:nvPr/>
        </p:nvCxnSpPr>
        <p:spPr bwMode="auto">
          <a:xfrm rot="16200000" flipV="1">
            <a:off x="2066945" y="5007218"/>
            <a:ext cx="1602964" cy="780975"/>
          </a:xfrm>
          <a:prstGeom prst="curvedConnector3">
            <a:avLst>
              <a:gd name="adj1" fmla="val 50000"/>
            </a:avLst>
          </a:prstGeom>
          <a:noFill/>
          <a:ln w="12700">
            <a:solidFill>
              <a:srgbClr val="00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1784" name="AutoShape 40"/>
          <p:cNvCxnSpPr>
            <a:cxnSpLocks noChangeShapeType="1"/>
            <a:stCxn id="31751" idx="0"/>
            <a:endCxn id="31749" idx="2"/>
          </p:cNvCxnSpPr>
          <p:nvPr/>
        </p:nvCxnSpPr>
        <p:spPr bwMode="auto">
          <a:xfrm rot="16200000" flipV="1">
            <a:off x="6457565" y="5415909"/>
            <a:ext cx="452026" cy="438256"/>
          </a:xfrm>
          <a:prstGeom prst="curvedConnector3">
            <a:avLst>
              <a:gd name="adj1" fmla="val 50000"/>
            </a:avLst>
          </a:prstGeom>
          <a:noFill/>
          <a:ln w="12700">
            <a:solidFill>
              <a:srgbClr val="00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1785" name="AutoShape 41"/>
          <p:cNvCxnSpPr>
            <a:cxnSpLocks noChangeShapeType="1"/>
            <a:stCxn id="31753" idx="2"/>
            <a:endCxn id="31750" idx="0"/>
          </p:cNvCxnSpPr>
          <p:nvPr/>
        </p:nvCxnSpPr>
        <p:spPr bwMode="auto">
          <a:xfrm rot="16200000" flipH="1">
            <a:off x="6730489" y="3586916"/>
            <a:ext cx="388526" cy="705369"/>
          </a:xfrm>
          <a:prstGeom prst="curvedConnector3">
            <a:avLst>
              <a:gd name="adj1" fmla="val 50000"/>
            </a:avLst>
          </a:prstGeom>
          <a:noFill/>
          <a:ln w="12700">
            <a:solidFill>
              <a:srgbClr val="00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1786" name="AutoShape 42"/>
          <p:cNvCxnSpPr>
            <a:cxnSpLocks noChangeShapeType="1"/>
            <a:stCxn id="31753" idx="2"/>
            <a:endCxn id="31777" idx="0"/>
          </p:cNvCxnSpPr>
          <p:nvPr/>
        </p:nvCxnSpPr>
        <p:spPr bwMode="auto">
          <a:xfrm rot="5400000">
            <a:off x="5184977" y="2975375"/>
            <a:ext cx="617127" cy="2157024"/>
          </a:xfrm>
          <a:prstGeom prst="curvedConnector3">
            <a:avLst>
              <a:gd name="adj1" fmla="val 50000"/>
            </a:avLst>
          </a:prstGeom>
          <a:noFill/>
          <a:ln w="12700">
            <a:solidFill>
              <a:srgbClr val="00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1787" name="AutoShape 43"/>
          <p:cNvCxnSpPr>
            <a:cxnSpLocks noChangeShapeType="1"/>
            <a:stCxn id="31754" idx="2"/>
            <a:endCxn id="31777" idx="0"/>
          </p:cNvCxnSpPr>
          <p:nvPr/>
        </p:nvCxnSpPr>
        <p:spPr bwMode="auto">
          <a:xfrm rot="5400000">
            <a:off x="4242658" y="3917709"/>
            <a:ext cx="617127" cy="272356"/>
          </a:xfrm>
          <a:prstGeom prst="curvedConnector3">
            <a:avLst>
              <a:gd name="adj1" fmla="val 50000"/>
            </a:avLst>
          </a:prstGeom>
          <a:noFill/>
          <a:ln w="12700">
            <a:solidFill>
              <a:srgbClr val="00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1788" name="AutoShape 44"/>
          <p:cNvCxnSpPr>
            <a:cxnSpLocks noChangeShapeType="1"/>
            <a:stCxn id="31777" idx="2"/>
            <a:endCxn id="31751" idx="0"/>
          </p:cNvCxnSpPr>
          <p:nvPr/>
        </p:nvCxnSpPr>
        <p:spPr bwMode="auto">
          <a:xfrm rot="16200000" flipH="1">
            <a:off x="5140762" y="4099120"/>
            <a:ext cx="1036226" cy="2487661"/>
          </a:xfrm>
          <a:prstGeom prst="curvedConnector3">
            <a:avLst>
              <a:gd name="adj1" fmla="val 50000"/>
            </a:avLst>
          </a:prstGeom>
          <a:noFill/>
          <a:ln w="12700">
            <a:solidFill>
              <a:srgbClr val="00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1789" name="AutoShape 45"/>
          <p:cNvCxnSpPr>
            <a:cxnSpLocks noChangeShapeType="1"/>
            <a:stCxn id="31759" idx="3"/>
            <a:endCxn id="31749" idx="1"/>
          </p:cNvCxnSpPr>
          <p:nvPr/>
        </p:nvCxnSpPr>
        <p:spPr bwMode="auto">
          <a:xfrm flipV="1">
            <a:off x="3884165" y="5177837"/>
            <a:ext cx="1707010" cy="1252538"/>
          </a:xfrm>
          <a:prstGeom prst="curvedConnector3">
            <a:avLst>
              <a:gd name="adj1" fmla="val 50000"/>
            </a:avLst>
          </a:prstGeom>
          <a:noFill/>
          <a:ln w="12700">
            <a:solidFill>
              <a:srgbClr val="00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1790" name="AutoShape 46"/>
          <p:cNvCxnSpPr>
            <a:cxnSpLocks noChangeShapeType="1"/>
            <a:stCxn id="31756" idx="3"/>
            <a:endCxn id="31777" idx="1"/>
          </p:cNvCxnSpPr>
          <p:nvPr/>
        </p:nvCxnSpPr>
        <p:spPr bwMode="auto">
          <a:xfrm>
            <a:off x="3038193" y="4365038"/>
            <a:ext cx="282871" cy="228600"/>
          </a:xfrm>
          <a:prstGeom prst="curvedConnector3">
            <a:avLst>
              <a:gd name="adj1" fmla="val 50000"/>
            </a:avLst>
          </a:prstGeom>
          <a:noFill/>
          <a:ln w="12700">
            <a:solidFill>
              <a:srgbClr val="00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1791" name="AutoShape 47"/>
          <p:cNvCxnSpPr>
            <a:cxnSpLocks noChangeShapeType="1"/>
            <a:stCxn id="31748" idx="3"/>
            <a:endCxn id="31777" idx="1"/>
          </p:cNvCxnSpPr>
          <p:nvPr/>
        </p:nvCxnSpPr>
        <p:spPr bwMode="auto">
          <a:xfrm flipV="1">
            <a:off x="2208949" y="4593641"/>
            <a:ext cx="1112115" cy="355600"/>
          </a:xfrm>
          <a:prstGeom prst="curvedConnector3">
            <a:avLst>
              <a:gd name="adj1" fmla="val 50000"/>
            </a:avLst>
          </a:prstGeom>
          <a:noFill/>
          <a:ln w="12700">
            <a:solidFill>
              <a:srgbClr val="00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1792" name="AutoShape 48"/>
          <p:cNvCxnSpPr>
            <a:cxnSpLocks noChangeShapeType="1"/>
            <a:stCxn id="31777" idx="3"/>
            <a:endCxn id="31750" idx="1"/>
          </p:cNvCxnSpPr>
          <p:nvPr/>
        </p:nvCxnSpPr>
        <p:spPr bwMode="auto">
          <a:xfrm flipV="1">
            <a:off x="5509022" y="4365038"/>
            <a:ext cx="734631" cy="228600"/>
          </a:xfrm>
          <a:prstGeom prst="curvedConnector3">
            <a:avLst>
              <a:gd name="adj1" fmla="val 50000"/>
            </a:avLst>
          </a:prstGeom>
          <a:noFill/>
          <a:ln w="12700">
            <a:solidFill>
              <a:srgbClr val="00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1793" name="AutoShape 49"/>
          <p:cNvCxnSpPr>
            <a:cxnSpLocks noChangeShapeType="1"/>
            <a:stCxn id="31777" idx="3"/>
            <a:endCxn id="31749" idx="0"/>
          </p:cNvCxnSpPr>
          <p:nvPr/>
        </p:nvCxnSpPr>
        <p:spPr bwMode="auto">
          <a:xfrm>
            <a:off x="5509007" y="4593652"/>
            <a:ext cx="955427" cy="353013"/>
          </a:xfrm>
          <a:prstGeom prst="curvedConnector2">
            <a:avLst/>
          </a:prstGeom>
          <a:noFill/>
          <a:ln w="12700">
            <a:solidFill>
              <a:srgbClr val="00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8296361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/>
              <a:t>Snow Pack Characteristics</a:t>
            </a:r>
            <a:endParaRPr lang="en-US"/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>
                <a:solidFill>
                  <a:srgbClr val="000066"/>
                </a:solidFill>
              </a:rPr>
              <a:t>Snow Water Equivalent (SWE)</a:t>
            </a:r>
            <a:endParaRPr lang="en-US"/>
          </a:p>
          <a:p>
            <a:pPr lvl="1"/>
            <a:r>
              <a:rPr lang="en-US">
                <a:solidFill>
                  <a:srgbClr val="000099"/>
                </a:solidFill>
              </a:rPr>
              <a:t>The height of water if a snow cover is completely melted, on a corresponding horizontal surface area.</a:t>
            </a:r>
          </a:p>
          <a:p>
            <a:pPr lvl="1"/>
            <a:endParaRPr lang="en-US">
              <a:solidFill>
                <a:srgbClr val="000099"/>
              </a:solidFill>
            </a:endParaRPr>
          </a:p>
          <a:p>
            <a:pPr lvl="2"/>
            <a:r>
              <a:rPr lang="en-US">
                <a:solidFill>
                  <a:srgbClr val="000099"/>
                </a:solidFill>
              </a:rPr>
              <a:t>Snow Depth x (Snow Density/Water Density)</a:t>
            </a:r>
          </a:p>
          <a:p>
            <a:pPr lvl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8742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2940" y="-328597"/>
            <a:ext cx="7772400" cy="1143000"/>
          </a:xfrm>
        </p:spPr>
        <p:txBody>
          <a:bodyPr>
            <a:normAutofit/>
          </a:bodyPr>
          <a:lstStyle/>
          <a:p>
            <a:r>
              <a:rPr lang="en-US" sz="2800" dirty="0"/>
              <a:t>Snow &amp; </a:t>
            </a:r>
            <a:r>
              <a:rPr lang="en-US" sz="2800" dirty="0" err="1"/>
              <a:t>Snomelt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457200"/>
            <a:ext cx="7772400" cy="4652963"/>
          </a:xfrm>
        </p:spPr>
        <p:txBody>
          <a:bodyPr>
            <a:noAutofit/>
          </a:bodyPr>
          <a:lstStyle/>
          <a:p>
            <a:r>
              <a:rPr lang="en-US" sz="1800" dirty="0"/>
              <a:t>Formation</a:t>
            </a:r>
          </a:p>
          <a:p>
            <a:r>
              <a:rPr lang="en-US" sz="1800" dirty="0"/>
              <a:t>Characteristics</a:t>
            </a:r>
          </a:p>
          <a:p>
            <a:r>
              <a:rPr lang="en-US" sz="1800" dirty="0"/>
              <a:t>Measurement</a:t>
            </a:r>
          </a:p>
          <a:p>
            <a:r>
              <a:rPr lang="en-US" sz="1800" dirty="0"/>
              <a:t>Distribution</a:t>
            </a:r>
          </a:p>
          <a:p>
            <a:r>
              <a:rPr lang="en-US" sz="1800" dirty="0" err="1"/>
              <a:t>Snomelt</a:t>
            </a:r>
            <a:endParaRPr lang="en-US" sz="1800" dirty="0"/>
          </a:p>
          <a:p>
            <a:pPr lvl="1"/>
            <a:r>
              <a:rPr lang="en-US" sz="1400" dirty="0"/>
              <a:t>Energy and mass balance</a:t>
            </a:r>
          </a:p>
          <a:p>
            <a:pPr indent="-285311"/>
            <a:r>
              <a:rPr lang="en-US" sz="1800" dirty="0" err="1"/>
              <a:t>Snomelt</a:t>
            </a:r>
            <a:r>
              <a:rPr lang="en-US" sz="1800" dirty="0"/>
              <a:t> Modeling</a:t>
            </a:r>
          </a:p>
          <a:p>
            <a:pPr lvl="1"/>
            <a:endParaRPr lang="en-US" sz="1800" dirty="0"/>
          </a:p>
          <a:p>
            <a:pPr marL="456498" lvl="1" indent="0">
              <a:buNone/>
            </a:pPr>
            <a:r>
              <a:rPr lang="en-US" sz="1800" dirty="0"/>
              <a:t>Physical Hydrology, </a:t>
            </a:r>
            <a:r>
              <a:rPr lang="en-US" sz="1800" dirty="0" err="1"/>
              <a:t>Dingman</a:t>
            </a:r>
            <a:r>
              <a:rPr lang="en-US" sz="1800" dirty="0"/>
              <a:t> (Chapter 5, Appendix D)</a:t>
            </a:r>
          </a:p>
          <a:p>
            <a:pPr marL="456498" lvl="1" indent="0">
              <a:buNone/>
            </a:pPr>
            <a:r>
              <a:rPr lang="en-US" sz="1800" dirty="0"/>
              <a:t>Hydrology, Bras (Chapter 6)</a:t>
            </a:r>
          </a:p>
          <a:p>
            <a:pPr marL="456498" lvl="1" indent="0">
              <a:buNone/>
            </a:pPr>
            <a:r>
              <a:rPr lang="en-US" sz="1800" dirty="0"/>
              <a:t>Prof. Mark </a:t>
            </a:r>
            <a:r>
              <a:rPr lang="en-US" sz="1800" dirty="0" err="1"/>
              <a:t>Serreze</a:t>
            </a:r>
            <a:r>
              <a:rPr lang="en-US" sz="1800" dirty="0"/>
              <a:t>, CU Geography &amp; Prof. </a:t>
            </a:r>
            <a:r>
              <a:rPr lang="en-US" sz="1800" dirty="0" err="1"/>
              <a:t>Tarboton</a:t>
            </a:r>
            <a:r>
              <a:rPr lang="en-US" sz="1800" dirty="0"/>
              <a:t>, USU</a:t>
            </a:r>
          </a:p>
          <a:p>
            <a:pPr marL="456498" lvl="1" indent="0">
              <a:buNone/>
            </a:pPr>
            <a:endParaRPr lang="en-US" sz="1800" dirty="0"/>
          </a:p>
          <a:p>
            <a:pPr marL="456498" lvl="1" indent="0">
              <a:buNone/>
            </a:pPr>
            <a:r>
              <a:rPr lang="en-US" sz="1800" dirty="0"/>
              <a:t>Comet – </a:t>
            </a:r>
            <a:r>
              <a:rPr lang="en-US" sz="1800" dirty="0" err="1"/>
              <a:t>MedEd</a:t>
            </a:r>
            <a:endParaRPr lang="en-US" sz="1800" dirty="0"/>
          </a:p>
          <a:p>
            <a:pPr marL="456498" lvl="1" indent="0">
              <a:buNone/>
            </a:pPr>
            <a:r>
              <a:rPr lang="en-US" sz="1800" dirty="0">
                <a:hlinkClick r:id="rId2"/>
              </a:rPr>
              <a:t>http://www.comet.ucar.edu/class/hydromet/09_Oct13_1999/docs/cline/comet_snowhydro/index.htm</a:t>
            </a:r>
            <a:endParaRPr lang="en-US" sz="1800" dirty="0"/>
          </a:p>
          <a:p>
            <a:pPr marL="456498" lvl="1" indent="0">
              <a:buNone/>
            </a:pPr>
            <a:endParaRPr lang="en-US" sz="1800" dirty="0"/>
          </a:p>
          <a:p>
            <a:pPr marL="456498" lvl="1" indent="0">
              <a:buNone/>
            </a:pPr>
            <a:r>
              <a:rPr lang="en-US" sz="1800" dirty="0"/>
              <a:t>Utah Energy Balance Model</a:t>
            </a:r>
          </a:p>
          <a:p>
            <a:pPr marL="456498" lvl="1" indent="0">
              <a:buNone/>
            </a:pPr>
            <a:r>
              <a:rPr lang="en-US" sz="1800" dirty="0">
                <a:hlinkClick r:id="rId3"/>
              </a:rPr>
              <a:t>http://www.neng.usu.edu/cee/faculty/dtarb/snow/snow.html</a:t>
            </a:r>
            <a:r>
              <a:rPr lang="en-US" sz="1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310359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1" y="354028"/>
            <a:ext cx="7772400" cy="1143000"/>
          </a:xfrm>
        </p:spPr>
        <p:txBody>
          <a:bodyPr/>
          <a:lstStyle/>
          <a:p>
            <a:r>
              <a:rPr lang="en-US" u="sng"/>
              <a:t>Density of Snow Cover</a:t>
            </a:r>
            <a:endParaRPr lang="en-US"/>
          </a:p>
        </p:txBody>
      </p:sp>
      <p:sp>
        <p:nvSpPr>
          <p:cNvPr id="11270" name="Text Box 6"/>
          <p:cNvSpPr txBox="1">
            <a:spLocks noChangeArrowheads="1"/>
          </p:cNvSpPr>
          <p:nvPr/>
        </p:nvSpPr>
        <p:spPr bwMode="auto">
          <a:xfrm>
            <a:off x="1260489" y="1801814"/>
            <a:ext cx="1592417" cy="400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05" tIns="45645" rIns="91305" bIns="45645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>
                <a:solidFill>
                  <a:srgbClr val="000066"/>
                </a:solidFill>
              </a:rPr>
              <a:t>Snow Type</a:t>
            </a:r>
            <a:endParaRPr lang="en-US" sz="2000">
              <a:solidFill>
                <a:srgbClr val="000066"/>
              </a:solidFill>
              <a:latin typeface="Times New Roman" pitchFamily="18" charset="0"/>
            </a:endParaRPr>
          </a:p>
        </p:txBody>
      </p:sp>
      <p:sp>
        <p:nvSpPr>
          <p:cNvPr id="11271" name="Rectangle 7"/>
          <p:cNvSpPr>
            <a:spLocks noChangeArrowheads="1"/>
          </p:cNvSpPr>
          <p:nvPr/>
        </p:nvSpPr>
        <p:spPr bwMode="auto">
          <a:xfrm>
            <a:off x="3811602" y="1801814"/>
            <a:ext cx="2285877" cy="400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05" tIns="45645" rIns="91305" bIns="45645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>
                <a:solidFill>
                  <a:srgbClr val="000066"/>
                </a:solidFill>
              </a:rPr>
              <a:t>Density (kg/m</a:t>
            </a:r>
            <a:r>
              <a:rPr lang="en-US" sz="2000" b="1" baseline="30000">
                <a:solidFill>
                  <a:srgbClr val="000066"/>
                </a:solidFill>
              </a:rPr>
              <a:t>3</a:t>
            </a:r>
            <a:r>
              <a:rPr lang="en-US" sz="2000" b="1">
                <a:solidFill>
                  <a:srgbClr val="000066"/>
                </a:solidFill>
              </a:rPr>
              <a:t>)</a:t>
            </a:r>
          </a:p>
        </p:txBody>
      </p:sp>
      <p:sp>
        <p:nvSpPr>
          <p:cNvPr id="11272" name="Text Box 8"/>
          <p:cNvSpPr txBox="1">
            <a:spLocks noChangeArrowheads="1"/>
          </p:cNvSpPr>
          <p:nvPr/>
        </p:nvSpPr>
        <p:spPr bwMode="auto">
          <a:xfrm>
            <a:off x="685814" y="2343165"/>
            <a:ext cx="1284213" cy="3390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05" tIns="45645" rIns="91305" bIns="45645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>
                <a:solidFill>
                  <a:srgbClr val="0000CC"/>
                </a:solidFill>
              </a:rPr>
              <a:t>Wild Snow</a:t>
            </a:r>
            <a:endParaRPr lang="en-US" sz="1400" b="1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11273" name="Rectangle 9"/>
          <p:cNvSpPr>
            <a:spLocks noChangeArrowheads="1"/>
          </p:cNvSpPr>
          <p:nvPr/>
        </p:nvSpPr>
        <p:spPr bwMode="auto">
          <a:xfrm>
            <a:off x="685815" y="2763838"/>
            <a:ext cx="3537959" cy="585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05" tIns="45645" rIns="91305" bIns="45645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>
                <a:solidFill>
                  <a:srgbClr val="0000CC"/>
                </a:solidFill>
              </a:rPr>
              <a:t>Ordinary new snow immediately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>
                <a:solidFill>
                  <a:srgbClr val="0000CC"/>
                </a:solidFill>
              </a:rPr>
              <a:t>after falling in still air</a:t>
            </a:r>
          </a:p>
        </p:txBody>
      </p:sp>
      <p:sp>
        <p:nvSpPr>
          <p:cNvPr id="11274" name="Rectangle 10"/>
          <p:cNvSpPr>
            <a:spLocks noChangeArrowheads="1"/>
          </p:cNvSpPr>
          <p:nvPr/>
        </p:nvSpPr>
        <p:spPr bwMode="auto">
          <a:xfrm>
            <a:off x="685800" y="3460764"/>
            <a:ext cx="1626127" cy="3390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05" tIns="45645" rIns="91305" bIns="45645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>
                <a:solidFill>
                  <a:srgbClr val="FF3300"/>
                </a:solidFill>
              </a:rPr>
              <a:t>Settling Snow</a:t>
            </a:r>
            <a:endParaRPr lang="en-US" sz="1400" b="1">
              <a:solidFill>
                <a:srgbClr val="0000CC"/>
              </a:solidFill>
            </a:endParaRPr>
          </a:p>
        </p:txBody>
      </p:sp>
      <p:sp>
        <p:nvSpPr>
          <p:cNvPr id="11275" name="Rectangle 11"/>
          <p:cNvSpPr>
            <a:spLocks noChangeArrowheads="1"/>
          </p:cNvSpPr>
          <p:nvPr/>
        </p:nvSpPr>
        <p:spPr bwMode="auto">
          <a:xfrm>
            <a:off x="685800" y="3883039"/>
            <a:ext cx="3407934" cy="3390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05" tIns="45645" rIns="91305" bIns="45645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>
                <a:solidFill>
                  <a:srgbClr val="0000CC"/>
                </a:solidFill>
              </a:rPr>
              <a:t>Average wind-toughened snow</a:t>
            </a:r>
          </a:p>
        </p:txBody>
      </p:sp>
      <p:sp>
        <p:nvSpPr>
          <p:cNvPr id="11276" name="Rectangle 12"/>
          <p:cNvSpPr>
            <a:spLocks noChangeArrowheads="1"/>
          </p:cNvSpPr>
          <p:nvPr/>
        </p:nvSpPr>
        <p:spPr bwMode="auto">
          <a:xfrm>
            <a:off x="685815" y="4305314"/>
            <a:ext cx="1736887" cy="3390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05" tIns="45645" rIns="91305" bIns="45645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>
                <a:solidFill>
                  <a:srgbClr val="0000CC"/>
                </a:solidFill>
              </a:rPr>
              <a:t>Hard wind slab</a:t>
            </a:r>
          </a:p>
        </p:txBody>
      </p:sp>
      <p:sp>
        <p:nvSpPr>
          <p:cNvPr id="11277" name="Rectangle 13"/>
          <p:cNvSpPr>
            <a:spLocks noChangeArrowheads="1"/>
          </p:cNvSpPr>
          <p:nvPr/>
        </p:nvSpPr>
        <p:spPr bwMode="auto">
          <a:xfrm>
            <a:off x="685801" y="4727589"/>
            <a:ext cx="1680704" cy="3390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05" tIns="45645" rIns="91305" bIns="45645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>
                <a:solidFill>
                  <a:srgbClr val="0000CC"/>
                </a:solidFill>
              </a:rPr>
              <a:t>New firn snow</a:t>
            </a:r>
          </a:p>
        </p:txBody>
      </p:sp>
      <p:sp>
        <p:nvSpPr>
          <p:cNvPr id="11278" name="Rectangle 14"/>
          <p:cNvSpPr>
            <a:spLocks noChangeArrowheads="1"/>
          </p:cNvSpPr>
          <p:nvPr/>
        </p:nvSpPr>
        <p:spPr bwMode="auto">
          <a:xfrm>
            <a:off x="685815" y="5149864"/>
            <a:ext cx="2223273" cy="3390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05" tIns="45645" rIns="91305" bIns="45645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>
                <a:solidFill>
                  <a:srgbClr val="0000CC"/>
                </a:solidFill>
              </a:rPr>
              <a:t>Advanced firn snow</a:t>
            </a:r>
          </a:p>
        </p:txBody>
      </p:sp>
      <p:sp>
        <p:nvSpPr>
          <p:cNvPr id="11279" name="Rectangle 15"/>
          <p:cNvSpPr>
            <a:spLocks noChangeArrowheads="1"/>
          </p:cNvSpPr>
          <p:nvPr/>
        </p:nvSpPr>
        <p:spPr bwMode="auto">
          <a:xfrm>
            <a:off x="685815" y="5572139"/>
            <a:ext cx="2104486" cy="3390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05" tIns="45645" rIns="91305" bIns="45645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>
                <a:solidFill>
                  <a:srgbClr val="0000CC"/>
                </a:solidFill>
              </a:rPr>
              <a:t>Thawing firn snow</a:t>
            </a:r>
          </a:p>
        </p:txBody>
      </p:sp>
      <p:sp>
        <p:nvSpPr>
          <p:cNvPr id="11280" name="Text Box 16"/>
          <p:cNvSpPr txBox="1">
            <a:spLocks noChangeArrowheads="1"/>
          </p:cNvSpPr>
          <p:nvPr/>
        </p:nvSpPr>
        <p:spPr bwMode="auto">
          <a:xfrm>
            <a:off x="4479925" y="2349515"/>
            <a:ext cx="10350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05" tIns="45645" rIns="91305" bIns="45645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>
                <a:solidFill>
                  <a:srgbClr val="0000CC"/>
                </a:solidFill>
              </a:rPr>
              <a:t>10 to 30</a:t>
            </a:r>
            <a:endParaRPr lang="en-US" sz="1600" b="1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11281" name="Text Box 17"/>
          <p:cNvSpPr txBox="1">
            <a:spLocks noChangeArrowheads="1"/>
          </p:cNvSpPr>
          <p:nvPr/>
        </p:nvSpPr>
        <p:spPr bwMode="auto">
          <a:xfrm>
            <a:off x="4479925" y="2778125"/>
            <a:ext cx="10350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05" tIns="45645" rIns="91305" bIns="45645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>
                <a:solidFill>
                  <a:srgbClr val="0000CC"/>
                </a:solidFill>
              </a:rPr>
              <a:t>50 to 65</a:t>
            </a:r>
            <a:endParaRPr lang="en-US" sz="1600" b="1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11282" name="Text Box 18"/>
          <p:cNvSpPr txBox="1">
            <a:spLocks noChangeArrowheads="1"/>
          </p:cNvSpPr>
          <p:nvPr/>
        </p:nvSpPr>
        <p:spPr bwMode="auto">
          <a:xfrm>
            <a:off x="4479925" y="3460750"/>
            <a:ext cx="10350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05" tIns="45645" rIns="91305" bIns="45645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>
                <a:solidFill>
                  <a:srgbClr val="FF3300"/>
                </a:solidFill>
              </a:rPr>
              <a:t>70 to 90</a:t>
            </a:r>
            <a:endParaRPr lang="en-US" sz="1600" b="1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11283" name="Text Box 19"/>
          <p:cNvSpPr txBox="1">
            <a:spLocks noChangeArrowheads="1"/>
          </p:cNvSpPr>
          <p:nvPr/>
        </p:nvSpPr>
        <p:spPr bwMode="auto">
          <a:xfrm>
            <a:off x="4679965" y="3883025"/>
            <a:ext cx="5746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05" tIns="45645" rIns="91305" bIns="45645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>
                <a:solidFill>
                  <a:srgbClr val="0000CC"/>
                </a:solidFill>
              </a:rPr>
              <a:t>280</a:t>
            </a:r>
            <a:endParaRPr lang="en-US" sz="1600" b="1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11284" name="Text Box 20"/>
          <p:cNvSpPr txBox="1">
            <a:spLocks noChangeArrowheads="1"/>
          </p:cNvSpPr>
          <p:nvPr/>
        </p:nvSpPr>
        <p:spPr bwMode="auto">
          <a:xfrm>
            <a:off x="4679965" y="4303713"/>
            <a:ext cx="5746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05" tIns="45645" rIns="91305" bIns="45645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>
                <a:solidFill>
                  <a:srgbClr val="0000CC"/>
                </a:solidFill>
              </a:rPr>
              <a:t>350</a:t>
            </a:r>
            <a:endParaRPr lang="en-US" sz="1600" b="1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11285" name="Text Box 21"/>
          <p:cNvSpPr txBox="1">
            <a:spLocks noChangeArrowheads="1"/>
          </p:cNvSpPr>
          <p:nvPr/>
        </p:nvSpPr>
        <p:spPr bwMode="auto">
          <a:xfrm>
            <a:off x="4367213" y="4735527"/>
            <a:ext cx="1308290" cy="3390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05" tIns="45645" rIns="91305" bIns="45645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>
                <a:solidFill>
                  <a:srgbClr val="0000CC"/>
                </a:solidFill>
              </a:rPr>
              <a:t>400 to 550</a:t>
            </a:r>
            <a:endParaRPr lang="en-US" sz="1600" b="1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11286" name="Text Box 22"/>
          <p:cNvSpPr txBox="1">
            <a:spLocks noChangeArrowheads="1"/>
          </p:cNvSpPr>
          <p:nvPr/>
        </p:nvSpPr>
        <p:spPr bwMode="auto">
          <a:xfrm>
            <a:off x="4367213" y="5149864"/>
            <a:ext cx="1308290" cy="3390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05" tIns="45645" rIns="91305" bIns="45645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>
                <a:solidFill>
                  <a:srgbClr val="0000CC"/>
                </a:solidFill>
              </a:rPr>
              <a:t>550 to 650</a:t>
            </a:r>
            <a:endParaRPr lang="en-US" sz="1600" b="1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11287" name="Text Box 23"/>
          <p:cNvSpPr txBox="1">
            <a:spLocks noChangeArrowheads="1"/>
          </p:cNvSpPr>
          <p:nvPr/>
        </p:nvSpPr>
        <p:spPr bwMode="auto">
          <a:xfrm>
            <a:off x="4367213" y="5572139"/>
            <a:ext cx="1308290" cy="3390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05" tIns="45645" rIns="91305" bIns="45645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>
                <a:solidFill>
                  <a:srgbClr val="0000CC"/>
                </a:solidFill>
              </a:rPr>
              <a:t>600 to 700</a:t>
            </a:r>
            <a:endParaRPr lang="en-US" sz="1600" b="1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11289" name="Line 25"/>
          <p:cNvSpPr>
            <a:spLocks noChangeShapeType="1"/>
          </p:cNvSpPr>
          <p:nvPr/>
        </p:nvSpPr>
        <p:spPr bwMode="auto">
          <a:xfrm>
            <a:off x="615961" y="2743200"/>
            <a:ext cx="7772400" cy="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05" tIns="45645" rIns="91305" bIns="45645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1290" name="Rectangle 26"/>
          <p:cNvSpPr>
            <a:spLocks noChangeArrowheads="1"/>
          </p:cNvSpPr>
          <p:nvPr/>
        </p:nvSpPr>
        <p:spPr bwMode="auto">
          <a:xfrm>
            <a:off x="6272213" y="1497028"/>
            <a:ext cx="2269825" cy="7090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05" tIns="45645" rIns="91305" bIns="45645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>
                <a:solidFill>
                  <a:srgbClr val="000066"/>
                </a:solidFill>
              </a:rPr>
              <a:t>Snow Depth for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>
                <a:solidFill>
                  <a:srgbClr val="000066"/>
                </a:solidFill>
              </a:rPr>
              <a:t>One Inch Water</a:t>
            </a:r>
          </a:p>
        </p:txBody>
      </p:sp>
      <p:sp>
        <p:nvSpPr>
          <p:cNvPr id="11291" name="Text Box 27"/>
          <p:cNvSpPr txBox="1">
            <a:spLocks noChangeArrowheads="1"/>
          </p:cNvSpPr>
          <p:nvPr/>
        </p:nvSpPr>
        <p:spPr bwMode="auto">
          <a:xfrm>
            <a:off x="6853253" y="2349514"/>
            <a:ext cx="1247291" cy="3390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05" tIns="45645" rIns="91305" bIns="45645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>
                <a:solidFill>
                  <a:srgbClr val="0000CC"/>
                </a:solidFill>
              </a:rPr>
              <a:t>98” to 33”</a:t>
            </a:r>
            <a:endParaRPr lang="en-US" sz="1600" b="1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11292" name="Text Box 28"/>
          <p:cNvSpPr txBox="1">
            <a:spLocks noChangeArrowheads="1"/>
          </p:cNvSpPr>
          <p:nvPr/>
        </p:nvSpPr>
        <p:spPr bwMode="auto">
          <a:xfrm>
            <a:off x="6853253" y="2778139"/>
            <a:ext cx="1247291" cy="3390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05" tIns="45645" rIns="91305" bIns="45645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>
                <a:solidFill>
                  <a:srgbClr val="0000CC"/>
                </a:solidFill>
              </a:rPr>
              <a:t>20” to 15”</a:t>
            </a:r>
            <a:endParaRPr lang="en-US" sz="1600" b="1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11293" name="Text Box 29"/>
          <p:cNvSpPr txBox="1">
            <a:spLocks noChangeArrowheads="1"/>
          </p:cNvSpPr>
          <p:nvPr/>
        </p:nvSpPr>
        <p:spPr bwMode="auto">
          <a:xfrm>
            <a:off x="6853253" y="3460764"/>
            <a:ext cx="1247291" cy="3390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05" tIns="45645" rIns="91305" bIns="45645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>
                <a:solidFill>
                  <a:srgbClr val="FF3300"/>
                </a:solidFill>
              </a:rPr>
              <a:t>14” to 11”</a:t>
            </a:r>
            <a:endParaRPr lang="en-US" sz="1600" b="1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11294" name="Text Box 30"/>
          <p:cNvSpPr txBox="1">
            <a:spLocks noChangeArrowheads="1"/>
          </p:cNvSpPr>
          <p:nvPr/>
        </p:nvSpPr>
        <p:spPr bwMode="auto">
          <a:xfrm>
            <a:off x="7126288" y="3883025"/>
            <a:ext cx="60801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05" tIns="45645" rIns="91305" bIns="45645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>
                <a:solidFill>
                  <a:srgbClr val="0000CC"/>
                </a:solidFill>
              </a:rPr>
              <a:t>3.5”</a:t>
            </a:r>
            <a:endParaRPr lang="en-US" sz="1600" b="1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11295" name="Text Box 31"/>
          <p:cNvSpPr txBox="1">
            <a:spLocks noChangeArrowheads="1"/>
          </p:cNvSpPr>
          <p:nvPr/>
        </p:nvSpPr>
        <p:spPr bwMode="auto">
          <a:xfrm>
            <a:off x="7126288" y="4303713"/>
            <a:ext cx="60801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05" tIns="45645" rIns="91305" bIns="45645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>
                <a:solidFill>
                  <a:srgbClr val="0000CC"/>
                </a:solidFill>
              </a:rPr>
              <a:t>2.8”</a:t>
            </a:r>
            <a:endParaRPr lang="en-US" sz="1600" b="1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11296" name="Text Box 32"/>
          <p:cNvSpPr txBox="1">
            <a:spLocks noChangeArrowheads="1"/>
          </p:cNvSpPr>
          <p:nvPr/>
        </p:nvSpPr>
        <p:spPr bwMode="auto">
          <a:xfrm>
            <a:off x="6797690" y="4735527"/>
            <a:ext cx="1375710" cy="3390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05" tIns="45645" rIns="91305" bIns="45645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>
                <a:solidFill>
                  <a:srgbClr val="0000CC"/>
                </a:solidFill>
              </a:rPr>
              <a:t>2.5” to 1.8”</a:t>
            </a:r>
            <a:endParaRPr lang="en-US" sz="1600" b="1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11297" name="Text Box 33"/>
          <p:cNvSpPr txBox="1">
            <a:spLocks noChangeArrowheads="1"/>
          </p:cNvSpPr>
          <p:nvPr/>
        </p:nvSpPr>
        <p:spPr bwMode="auto">
          <a:xfrm>
            <a:off x="6797690" y="5149864"/>
            <a:ext cx="1375710" cy="3390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05" tIns="45645" rIns="91305" bIns="45645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>
                <a:solidFill>
                  <a:srgbClr val="0000CC"/>
                </a:solidFill>
              </a:rPr>
              <a:t>1.8” to 1.5”</a:t>
            </a:r>
            <a:endParaRPr lang="en-US" sz="1600" b="1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11298" name="Text Box 34"/>
          <p:cNvSpPr txBox="1">
            <a:spLocks noChangeArrowheads="1"/>
          </p:cNvSpPr>
          <p:nvPr/>
        </p:nvSpPr>
        <p:spPr bwMode="auto">
          <a:xfrm>
            <a:off x="6797690" y="5572139"/>
            <a:ext cx="1375710" cy="3390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05" tIns="45645" rIns="91305" bIns="45645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>
                <a:solidFill>
                  <a:srgbClr val="0000CC"/>
                </a:solidFill>
              </a:rPr>
              <a:t>1.6” to 1.4”</a:t>
            </a:r>
            <a:endParaRPr lang="en-US" sz="1600" b="1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11300" name="Line 36"/>
          <p:cNvSpPr>
            <a:spLocks noChangeShapeType="1"/>
          </p:cNvSpPr>
          <p:nvPr/>
        </p:nvSpPr>
        <p:spPr bwMode="auto">
          <a:xfrm>
            <a:off x="615961" y="3408363"/>
            <a:ext cx="7772400" cy="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05" tIns="45645" rIns="91305" bIns="45645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1301" name="Line 37"/>
          <p:cNvSpPr>
            <a:spLocks noChangeShapeType="1"/>
          </p:cNvSpPr>
          <p:nvPr/>
        </p:nvSpPr>
        <p:spPr bwMode="auto">
          <a:xfrm>
            <a:off x="615961" y="3856038"/>
            <a:ext cx="7772400" cy="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05" tIns="45645" rIns="91305" bIns="45645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1302" name="Line 38"/>
          <p:cNvSpPr>
            <a:spLocks noChangeShapeType="1"/>
          </p:cNvSpPr>
          <p:nvPr/>
        </p:nvSpPr>
        <p:spPr bwMode="auto">
          <a:xfrm>
            <a:off x="615961" y="4278313"/>
            <a:ext cx="7772400" cy="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05" tIns="45645" rIns="91305" bIns="45645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1303" name="Line 39"/>
          <p:cNvSpPr>
            <a:spLocks noChangeShapeType="1"/>
          </p:cNvSpPr>
          <p:nvPr/>
        </p:nvSpPr>
        <p:spPr bwMode="auto">
          <a:xfrm>
            <a:off x="615961" y="4699000"/>
            <a:ext cx="7772400" cy="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05" tIns="45645" rIns="91305" bIns="45645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1304" name="Line 40"/>
          <p:cNvSpPr>
            <a:spLocks noChangeShapeType="1"/>
          </p:cNvSpPr>
          <p:nvPr/>
        </p:nvSpPr>
        <p:spPr bwMode="auto">
          <a:xfrm>
            <a:off x="615961" y="5130800"/>
            <a:ext cx="7772400" cy="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05" tIns="45645" rIns="91305" bIns="45645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1305" name="Line 41"/>
          <p:cNvSpPr>
            <a:spLocks noChangeShapeType="1"/>
          </p:cNvSpPr>
          <p:nvPr/>
        </p:nvSpPr>
        <p:spPr bwMode="auto">
          <a:xfrm>
            <a:off x="615961" y="5561013"/>
            <a:ext cx="7772400" cy="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05" tIns="45645" rIns="91305" bIns="45645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1306" name="Line 42"/>
          <p:cNvSpPr>
            <a:spLocks noChangeShapeType="1"/>
          </p:cNvSpPr>
          <p:nvPr/>
        </p:nvSpPr>
        <p:spPr bwMode="auto">
          <a:xfrm>
            <a:off x="615961" y="5983288"/>
            <a:ext cx="7772400" cy="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05" tIns="45645" rIns="91305" bIns="45645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1307" name="Line 43"/>
          <p:cNvSpPr>
            <a:spLocks noChangeShapeType="1"/>
          </p:cNvSpPr>
          <p:nvPr/>
        </p:nvSpPr>
        <p:spPr bwMode="auto">
          <a:xfrm>
            <a:off x="615961" y="2198688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05" tIns="45645" rIns="91305" bIns="45645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67415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/>
              <a:t>Snow Pack Characteristics</a:t>
            </a:r>
            <a:endParaRPr lang="en-US"/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>
                <a:solidFill>
                  <a:srgbClr val="000066"/>
                </a:solidFill>
              </a:rPr>
              <a:t>Grain Shape</a:t>
            </a:r>
            <a:endParaRPr lang="en-US"/>
          </a:p>
          <a:p>
            <a:pPr lvl="1"/>
            <a:r>
              <a:rPr lang="en-US">
                <a:solidFill>
                  <a:srgbClr val="000099"/>
                </a:solidFill>
              </a:rPr>
              <a:t>The “Smoking Gun”</a:t>
            </a:r>
          </a:p>
          <a:p>
            <a:pPr lvl="1"/>
            <a:r>
              <a:rPr lang="en-US">
                <a:solidFill>
                  <a:srgbClr val="000099"/>
                </a:solidFill>
              </a:rPr>
              <a:t>One of the most tell-tale characteristics that allows inference of snow pack evolution</a:t>
            </a:r>
          </a:p>
          <a:p>
            <a:pPr lvl="1"/>
            <a:r>
              <a:rPr lang="en-US">
                <a:solidFill>
                  <a:srgbClr val="000099"/>
                </a:solidFill>
              </a:rPr>
              <a:t>Morphological classification of snow grains</a:t>
            </a:r>
          </a:p>
          <a:p>
            <a:pPr lvl="2"/>
            <a:r>
              <a:rPr lang="en-US">
                <a:solidFill>
                  <a:srgbClr val="000099"/>
                </a:solidFill>
              </a:rPr>
              <a:t>several have been developed</a:t>
            </a:r>
          </a:p>
          <a:p>
            <a:pPr lvl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8518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/>
              <a:t>Snow Pack Characteristics</a:t>
            </a:r>
            <a:endParaRPr lang="en-US"/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>
                <a:solidFill>
                  <a:srgbClr val="000066"/>
                </a:solidFill>
              </a:rPr>
              <a:t>General Attributes of Grain Shape</a:t>
            </a:r>
            <a:endParaRPr lang="en-US">
              <a:solidFill>
                <a:srgbClr val="000099"/>
              </a:solidFill>
            </a:endParaRPr>
          </a:p>
          <a:p>
            <a:pPr lvl="1"/>
            <a:r>
              <a:rPr lang="en-US">
                <a:solidFill>
                  <a:srgbClr val="000099"/>
                </a:solidFill>
              </a:rPr>
              <a:t>Appearance: </a:t>
            </a:r>
          </a:p>
          <a:p>
            <a:pPr lvl="2"/>
            <a:r>
              <a:rPr lang="en-US">
                <a:solidFill>
                  <a:srgbClr val="000099"/>
                </a:solidFill>
              </a:rPr>
              <a:t>solid, hollow, broken, abraded, partly melted, rounded, angular</a:t>
            </a:r>
          </a:p>
          <a:p>
            <a:pPr lvl="1"/>
            <a:r>
              <a:rPr lang="en-US">
                <a:solidFill>
                  <a:srgbClr val="000099"/>
                </a:solidFill>
              </a:rPr>
              <a:t>Surface: </a:t>
            </a:r>
          </a:p>
          <a:p>
            <a:pPr lvl="2"/>
            <a:r>
              <a:rPr lang="en-US">
                <a:solidFill>
                  <a:srgbClr val="000099"/>
                </a:solidFill>
              </a:rPr>
              <a:t>rounded facets, stepped or striated, rimed</a:t>
            </a:r>
          </a:p>
          <a:p>
            <a:pPr lvl="1"/>
            <a:r>
              <a:rPr lang="en-US">
                <a:solidFill>
                  <a:srgbClr val="000099"/>
                </a:solidFill>
              </a:rPr>
              <a:t>Interconnections: </a:t>
            </a:r>
          </a:p>
          <a:p>
            <a:pPr lvl="2"/>
            <a:r>
              <a:rPr lang="en-US">
                <a:solidFill>
                  <a:srgbClr val="000099"/>
                </a:solidFill>
              </a:rPr>
              <a:t>bonded, unbonded, bond size, clustered, number of bonds per grain, oriented texture, arranged in columns</a:t>
            </a:r>
          </a:p>
          <a:p>
            <a:pPr lvl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35707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/>
              <a:t>Snow Grain Shapes</a:t>
            </a:r>
            <a:endParaRPr lang="en-US"/>
          </a:p>
        </p:txBody>
      </p:sp>
      <p:pic>
        <p:nvPicPr>
          <p:cNvPr id="36871" name="Picture 7" descr="C:\MyFiles\GRAPHICS\COMET Hydromet 1999-1\em_dpethhoar.jpg"/>
          <p:cNvPicPr>
            <a:picLocks noChangeAspect="1" noChangeArrowheads="1"/>
          </p:cNvPicPr>
          <p:nvPr/>
        </p:nvPicPr>
        <p:blipFill>
          <a:blip r:embed="rId2">
            <a:lum bright="-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3125" y="4084653"/>
            <a:ext cx="1506538" cy="167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72" name="Picture 8" descr="C:\MyFiles\GRAPHICS\COMET Hydromet 1999-1\em_face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7178" y="1752615"/>
            <a:ext cx="1506537" cy="167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73" name="Picture 9" descr="C:\MyFiles\GRAPHICS\COMET Hydromet 1999-1\em_facet2.jpg"/>
          <p:cNvPicPr>
            <a:picLocks noChangeAspect="1" noChangeArrowheads="1"/>
          </p:cNvPicPr>
          <p:nvPr/>
        </p:nvPicPr>
        <p:blipFill>
          <a:blip r:embed="rId4">
            <a:lum bright="-12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9603" y="4084653"/>
            <a:ext cx="1506537" cy="167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74" name="Picture 10" descr="C:\MyFiles\GRAPHICS\COMET Hydromet 1999-1\em_melting_fw.jpg"/>
          <p:cNvPicPr>
            <a:picLocks noChangeAspect="1" noChangeArrowheads="1"/>
          </p:cNvPicPr>
          <p:nvPr/>
        </p:nvPicPr>
        <p:blipFill>
          <a:blip r:embed="rId5">
            <a:lum bright="-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4463" y="4084653"/>
            <a:ext cx="1508125" cy="167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75" name="Picture 11" descr="C:\MyFiles\GRAPHICS\COMET Hydromet 1999-1\em_melting_nofw.jpg"/>
          <p:cNvPicPr>
            <a:picLocks noChangeAspect="1" noChangeArrowheads="1"/>
          </p:cNvPicPr>
          <p:nvPr/>
        </p:nvPicPr>
        <p:blipFill>
          <a:blip r:embed="rId6">
            <a:lum bright="-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9338" y="4084653"/>
            <a:ext cx="1508125" cy="167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76" name="Picture 12" descr="C:\MyFiles\GRAPHICS\COMET Hydromet 1999-1\em_rime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525" y="1849438"/>
            <a:ext cx="2217738" cy="148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77" name="Picture 13" descr="C:\MyFiles\GRAPHICS\COMET Hydromet 1999-1\em_rounding1.jpg"/>
          <p:cNvPicPr>
            <a:picLocks noChangeAspect="1" noChangeArrowheads="1"/>
          </p:cNvPicPr>
          <p:nvPr/>
        </p:nvPicPr>
        <p:blipFill>
          <a:blip r:embed="rId8">
            <a:lum bright="-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2650" y="1752615"/>
            <a:ext cx="1508125" cy="167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78" name="Picture 14" descr="C:\MyFiles\GRAPHICS\COMET Hydromet 1999-1\em_sinter_start.jpg"/>
          <p:cNvPicPr>
            <a:picLocks noChangeAspect="1" noChangeArrowheads="1"/>
          </p:cNvPicPr>
          <p:nvPr/>
        </p:nvPicPr>
        <p:blipFill>
          <a:blip r:embed="rId9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0104" y="1752615"/>
            <a:ext cx="1506537" cy="167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79" name="Picture 15" descr="C:\MyFiles\GRAPHICS\COMET Hydromet 1999-1\em_windpacked.jpg"/>
          <p:cNvPicPr>
            <a:picLocks noChangeAspect="1" noChangeArrowheads="1"/>
          </p:cNvPicPr>
          <p:nvPr/>
        </p:nvPicPr>
        <p:blipFill>
          <a:blip r:embed="rId10">
            <a:lum bright="-12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084653"/>
            <a:ext cx="1506538" cy="167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880" name="Text Box 16"/>
          <p:cNvSpPr txBox="1">
            <a:spLocks noChangeArrowheads="1"/>
          </p:cNvSpPr>
          <p:nvPr/>
        </p:nvSpPr>
        <p:spPr bwMode="auto">
          <a:xfrm>
            <a:off x="1196976" y="3435364"/>
            <a:ext cx="1638968" cy="2773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05" tIns="45645" rIns="91305" bIns="45645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>
                <a:solidFill>
                  <a:srgbClr val="000000"/>
                </a:solidFill>
              </a:rPr>
              <a:t>Rime on Plate Crystal</a:t>
            </a:r>
          </a:p>
        </p:txBody>
      </p:sp>
      <p:sp>
        <p:nvSpPr>
          <p:cNvPr id="36881" name="Text Box 17"/>
          <p:cNvSpPr txBox="1">
            <a:spLocks noChangeArrowheads="1"/>
          </p:cNvSpPr>
          <p:nvPr/>
        </p:nvSpPr>
        <p:spPr bwMode="auto">
          <a:xfrm>
            <a:off x="3583003" y="3435364"/>
            <a:ext cx="1210821" cy="2773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05" tIns="45645" rIns="91305" bIns="45645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>
                <a:solidFill>
                  <a:srgbClr val="000000"/>
                </a:solidFill>
              </a:rPr>
              <a:t>Early Rounding</a:t>
            </a:r>
          </a:p>
        </p:txBody>
      </p:sp>
      <p:sp>
        <p:nvSpPr>
          <p:cNvPr id="36882" name="Text Box 18"/>
          <p:cNvSpPr txBox="1">
            <a:spLocks noChangeArrowheads="1"/>
          </p:cNvSpPr>
          <p:nvPr/>
        </p:nvSpPr>
        <p:spPr bwMode="auto">
          <a:xfrm>
            <a:off x="5367353" y="3435364"/>
            <a:ext cx="1250695" cy="2773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05" tIns="45645" rIns="91305" bIns="45645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>
                <a:solidFill>
                  <a:srgbClr val="000000"/>
                </a:solidFill>
              </a:rPr>
              <a:t>Faceted Growth</a:t>
            </a:r>
          </a:p>
        </p:txBody>
      </p:sp>
      <p:sp>
        <p:nvSpPr>
          <p:cNvPr id="36883" name="Text Box 19"/>
          <p:cNvSpPr txBox="1">
            <a:spLocks noChangeArrowheads="1"/>
          </p:cNvSpPr>
          <p:nvPr/>
        </p:nvSpPr>
        <p:spPr bwMode="auto">
          <a:xfrm>
            <a:off x="6883400" y="3435364"/>
            <a:ext cx="1893366" cy="2773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05" tIns="45645" rIns="91305" bIns="45645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>
                <a:solidFill>
                  <a:srgbClr val="000000"/>
                </a:solidFill>
              </a:rPr>
              <a:t>Early Sintering (Bonding)</a:t>
            </a:r>
          </a:p>
        </p:txBody>
      </p:sp>
      <p:sp>
        <p:nvSpPr>
          <p:cNvPr id="36884" name="Text Box 20"/>
          <p:cNvSpPr txBox="1">
            <a:spLocks noChangeArrowheads="1"/>
          </p:cNvSpPr>
          <p:nvPr/>
        </p:nvSpPr>
        <p:spPr bwMode="auto">
          <a:xfrm>
            <a:off x="696914" y="5764228"/>
            <a:ext cx="1475106" cy="2773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05" tIns="45645" rIns="91305" bIns="45645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>
                <a:solidFill>
                  <a:srgbClr val="000000"/>
                </a:solidFill>
              </a:rPr>
              <a:t>Wind-Blown Grains</a:t>
            </a:r>
          </a:p>
        </p:txBody>
      </p:sp>
      <p:sp>
        <p:nvSpPr>
          <p:cNvPr id="36885" name="Text Box 21"/>
          <p:cNvSpPr txBox="1">
            <a:spLocks noChangeArrowheads="1"/>
          </p:cNvSpPr>
          <p:nvPr/>
        </p:nvSpPr>
        <p:spPr bwMode="auto">
          <a:xfrm>
            <a:off x="2425908" y="5764228"/>
            <a:ext cx="1310859" cy="4623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05" tIns="45645" rIns="91305" bIns="45645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>
                <a:solidFill>
                  <a:srgbClr val="000000"/>
                </a:solidFill>
              </a:rPr>
              <a:t>Melt-Freeze with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>
                <a:solidFill>
                  <a:srgbClr val="000000"/>
                </a:solidFill>
              </a:rPr>
              <a:t>No Liquid Water</a:t>
            </a:r>
          </a:p>
        </p:txBody>
      </p:sp>
      <p:sp>
        <p:nvSpPr>
          <p:cNvPr id="36886" name="Text Box 22"/>
          <p:cNvSpPr txBox="1">
            <a:spLocks noChangeArrowheads="1"/>
          </p:cNvSpPr>
          <p:nvPr/>
        </p:nvSpPr>
        <p:spPr bwMode="auto">
          <a:xfrm>
            <a:off x="4057873" y="5764228"/>
            <a:ext cx="1310859" cy="4623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05" tIns="45645" rIns="91305" bIns="45645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>
                <a:solidFill>
                  <a:srgbClr val="000000"/>
                </a:solidFill>
              </a:rPr>
              <a:t>Melt-Freeze with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>
                <a:solidFill>
                  <a:srgbClr val="000000"/>
                </a:solidFill>
              </a:rPr>
              <a:t>Liquid Water</a:t>
            </a:r>
          </a:p>
        </p:txBody>
      </p:sp>
      <p:sp>
        <p:nvSpPr>
          <p:cNvPr id="36887" name="Text Box 23"/>
          <p:cNvSpPr txBox="1">
            <a:spLocks noChangeArrowheads="1"/>
          </p:cNvSpPr>
          <p:nvPr/>
        </p:nvSpPr>
        <p:spPr bwMode="auto">
          <a:xfrm>
            <a:off x="5518150" y="5764228"/>
            <a:ext cx="1669018" cy="2773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05" tIns="45645" rIns="91305" bIns="45645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>
                <a:solidFill>
                  <a:srgbClr val="000000"/>
                </a:solidFill>
              </a:rPr>
              <a:t>Faceted Layer Growth</a:t>
            </a:r>
          </a:p>
        </p:txBody>
      </p:sp>
      <p:sp>
        <p:nvSpPr>
          <p:cNvPr id="36888" name="Text Box 24"/>
          <p:cNvSpPr txBox="1">
            <a:spLocks noChangeArrowheads="1"/>
          </p:cNvSpPr>
          <p:nvPr/>
        </p:nvSpPr>
        <p:spPr bwMode="auto">
          <a:xfrm>
            <a:off x="7142481" y="5764228"/>
            <a:ext cx="1661505" cy="4623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05" tIns="45645" rIns="91305" bIns="45645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>
                <a:solidFill>
                  <a:srgbClr val="000000"/>
                </a:solidFill>
              </a:rPr>
              <a:t>Hollow, Faceted Grain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>
                <a:solidFill>
                  <a:srgbClr val="000000"/>
                </a:solidFill>
              </a:rPr>
              <a:t>(Depth Hoar)</a:t>
            </a:r>
          </a:p>
        </p:txBody>
      </p:sp>
    </p:spTree>
    <p:extLst>
      <p:ext uri="{BB962C8B-B14F-4D97-AF65-F5344CB8AC3E}">
        <p14:creationId xmlns:p14="http://schemas.microsoft.com/office/powerpoint/2010/main" val="404406849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Electron Microscopy</a:t>
            </a:r>
            <a:br>
              <a:rPr lang="en-US"/>
            </a:br>
            <a:r>
              <a:rPr lang="en-US"/>
              <a:t>of Snow Crystals</a:t>
            </a:r>
          </a:p>
        </p:txBody>
      </p:sp>
      <p:pic>
        <p:nvPicPr>
          <p:cNvPr id="75780" name="Picture 4" descr="C:\MyFiles\GRAPHICS\COMET Hydromet 1999-1\2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981215"/>
            <a:ext cx="3657600" cy="2436813"/>
          </a:xfrm>
          <a:prstGeom prst="rect">
            <a:avLst/>
          </a:prstGeom>
          <a:noFill/>
          <a:effectLst>
            <a:outerShdw dist="53882" dir="2700000" algn="ctr" rotWithShape="0">
              <a:srgbClr val="003399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781" name="Picture 5" descr="C:\MyFiles\GRAPHICS\COMET Hydromet 1999-1\2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199" y="4267215"/>
            <a:ext cx="3429001" cy="2286000"/>
          </a:xfrm>
          <a:prstGeom prst="rect">
            <a:avLst/>
          </a:prstGeom>
          <a:noFill/>
          <a:effectLst>
            <a:outerShdw dist="53882" dir="2700000" algn="ctr" rotWithShape="0">
              <a:srgbClr val="003399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782" name="Picture 6" descr="C:\MyFiles\GRAPHICS\COMET Hydromet 1999-1\2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44" r="20827"/>
          <a:stretch>
            <a:fillRect/>
          </a:stretch>
        </p:blipFill>
        <p:spPr bwMode="auto">
          <a:xfrm>
            <a:off x="4572015" y="2286001"/>
            <a:ext cx="2538413" cy="2971800"/>
          </a:xfrm>
          <a:prstGeom prst="rect">
            <a:avLst/>
          </a:prstGeom>
          <a:noFill/>
          <a:effectLst>
            <a:outerShdw dist="53882" dir="2700000" algn="ctr" rotWithShape="0">
              <a:srgbClr val="003399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779" name="Picture 3" descr="C:\MyFiles\GRAPHICS\COMET Hydromet 1999-1\em_rime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199" y="4648200"/>
            <a:ext cx="2514601" cy="1684338"/>
          </a:xfrm>
          <a:prstGeom prst="rect">
            <a:avLst/>
          </a:prstGeom>
          <a:noFill/>
          <a:effectLst>
            <a:outerShdw dist="53882" dir="2700000" algn="ctr" rotWithShape="0">
              <a:srgbClr val="003399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238854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/>
              <a:t>Snow Pack Characteristics</a:t>
            </a:r>
            <a:endParaRPr lang="en-US"/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1" y="1774825"/>
            <a:ext cx="7772400" cy="4114800"/>
          </a:xfrm>
        </p:spPr>
        <p:txBody>
          <a:bodyPr/>
          <a:lstStyle/>
          <a:p>
            <a:r>
              <a:rPr lang="en-US" b="1">
                <a:solidFill>
                  <a:srgbClr val="000066"/>
                </a:solidFill>
              </a:rPr>
              <a:t>Grain Size</a:t>
            </a:r>
            <a:endParaRPr lang="en-US"/>
          </a:p>
          <a:p>
            <a:pPr lvl="1"/>
            <a:r>
              <a:rPr lang="en-US">
                <a:solidFill>
                  <a:srgbClr val="000099"/>
                </a:solidFill>
              </a:rPr>
              <a:t>The average size of the characteristic grains within a mass of snow</a:t>
            </a:r>
          </a:p>
          <a:p>
            <a:pPr lvl="2"/>
            <a:r>
              <a:rPr lang="en-US">
                <a:solidFill>
                  <a:srgbClr val="000099"/>
                </a:solidFill>
              </a:rPr>
              <a:t>its greatest extension in mm</a:t>
            </a:r>
          </a:p>
          <a:p>
            <a:pPr lvl="1"/>
            <a:endParaRPr lang="en-US"/>
          </a:p>
        </p:txBody>
      </p:sp>
      <p:sp>
        <p:nvSpPr>
          <p:cNvPr id="38916" name="Text Box 4"/>
          <p:cNvSpPr txBox="1">
            <a:spLocks noChangeArrowheads="1"/>
          </p:cNvSpPr>
          <p:nvPr/>
        </p:nvSpPr>
        <p:spPr bwMode="auto">
          <a:xfrm>
            <a:off x="2816225" y="3863975"/>
            <a:ext cx="8429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05" tIns="45645" rIns="91305" bIns="45645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>
                <a:solidFill>
                  <a:srgbClr val="000000"/>
                </a:solidFill>
              </a:rPr>
              <a:t>Term</a:t>
            </a:r>
          </a:p>
        </p:txBody>
      </p:sp>
      <p:sp>
        <p:nvSpPr>
          <p:cNvPr id="38917" name="Text Box 5"/>
          <p:cNvSpPr txBox="1">
            <a:spLocks noChangeArrowheads="1"/>
          </p:cNvSpPr>
          <p:nvPr/>
        </p:nvSpPr>
        <p:spPr bwMode="auto">
          <a:xfrm>
            <a:off x="4519628" y="3863976"/>
            <a:ext cx="1512155" cy="400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05" tIns="45645" rIns="91305" bIns="45645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>
                <a:solidFill>
                  <a:srgbClr val="000000"/>
                </a:solidFill>
              </a:rPr>
              <a:t>Size (mm)</a:t>
            </a:r>
            <a:endParaRPr lang="en-US" sz="2000">
              <a:solidFill>
                <a:srgbClr val="000000"/>
              </a:solidFill>
            </a:endParaRPr>
          </a:p>
        </p:txBody>
      </p:sp>
      <p:sp>
        <p:nvSpPr>
          <p:cNvPr id="38918" name="Text Box 6"/>
          <p:cNvSpPr txBox="1">
            <a:spLocks noChangeArrowheads="1"/>
          </p:cNvSpPr>
          <p:nvPr/>
        </p:nvSpPr>
        <p:spPr bwMode="auto">
          <a:xfrm>
            <a:off x="2816225" y="4651390"/>
            <a:ext cx="6492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05" tIns="45645" rIns="91305" bIns="45645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000000"/>
                </a:solidFill>
              </a:rPr>
              <a:t>Fine</a:t>
            </a:r>
          </a:p>
        </p:txBody>
      </p:sp>
      <p:sp>
        <p:nvSpPr>
          <p:cNvPr id="38919" name="Text Box 7"/>
          <p:cNvSpPr txBox="1">
            <a:spLocks noChangeArrowheads="1"/>
          </p:cNvSpPr>
          <p:nvPr/>
        </p:nvSpPr>
        <p:spPr bwMode="auto">
          <a:xfrm>
            <a:off x="2816240" y="4999038"/>
            <a:ext cx="106521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05" tIns="45645" rIns="91305" bIns="45645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000000"/>
                </a:solidFill>
              </a:rPr>
              <a:t>Medium</a:t>
            </a:r>
          </a:p>
        </p:txBody>
      </p:sp>
      <p:sp>
        <p:nvSpPr>
          <p:cNvPr id="38920" name="Text Box 8"/>
          <p:cNvSpPr txBox="1">
            <a:spLocks noChangeArrowheads="1"/>
          </p:cNvSpPr>
          <p:nvPr/>
        </p:nvSpPr>
        <p:spPr bwMode="auto">
          <a:xfrm>
            <a:off x="2816225" y="5346700"/>
            <a:ext cx="946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05" tIns="45645" rIns="91305" bIns="45645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000000"/>
                </a:solidFill>
              </a:rPr>
              <a:t>Coarse</a:t>
            </a:r>
          </a:p>
        </p:txBody>
      </p:sp>
      <p:sp>
        <p:nvSpPr>
          <p:cNvPr id="38921" name="Text Box 9"/>
          <p:cNvSpPr txBox="1">
            <a:spLocks noChangeArrowheads="1"/>
          </p:cNvSpPr>
          <p:nvPr/>
        </p:nvSpPr>
        <p:spPr bwMode="auto">
          <a:xfrm>
            <a:off x="2816240" y="5694363"/>
            <a:ext cx="15287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05" tIns="45645" rIns="91305" bIns="45645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000000"/>
                </a:solidFill>
              </a:rPr>
              <a:t>Very Coarse</a:t>
            </a:r>
          </a:p>
        </p:txBody>
      </p:sp>
      <p:sp>
        <p:nvSpPr>
          <p:cNvPr id="38922" name="Text Box 10"/>
          <p:cNvSpPr txBox="1">
            <a:spLocks noChangeArrowheads="1"/>
          </p:cNvSpPr>
          <p:nvPr/>
        </p:nvSpPr>
        <p:spPr bwMode="auto">
          <a:xfrm>
            <a:off x="2816240" y="6042040"/>
            <a:ext cx="11096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05" tIns="45645" rIns="91305" bIns="45645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000000"/>
                </a:solidFill>
              </a:rPr>
              <a:t>Extreme</a:t>
            </a:r>
          </a:p>
        </p:txBody>
      </p:sp>
      <p:sp>
        <p:nvSpPr>
          <p:cNvPr id="38924" name="Text Box 12"/>
          <p:cNvSpPr txBox="1">
            <a:spLocks noChangeArrowheads="1"/>
          </p:cNvSpPr>
          <p:nvPr/>
        </p:nvSpPr>
        <p:spPr bwMode="auto">
          <a:xfrm>
            <a:off x="2816240" y="4302140"/>
            <a:ext cx="12319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05" tIns="45645" rIns="91305" bIns="45645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000000"/>
                </a:solidFill>
              </a:rPr>
              <a:t>Very Fine</a:t>
            </a:r>
          </a:p>
        </p:txBody>
      </p:sp>
      <p:sp>
        <p:nvSpPr>
          <p:cNvPr id="38925" name="Text Box 13"/>
          <p:cNvSpPr txBox="1">
            <a:spLocks noChangeArrowheads="1"/>
          </p:cNvSpPr>
          <p:nvPr/>
        </p:nvSpPr>
        <p:spPr bwMode="auto">
          <a:xfrm>
            <a:off x="4783153" y="4302140"/>
            <a:ext cx="8001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05" tIns="45645" rIns="91305" bIns="45645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000000"/>
                </a:solidFill>
              </a:rPr>
              <a:t>&lt; 0.2</a:t>
            </a:r>
          </a:p>
        </p:txBody>
      </p:sp>
      <p:sp>
        <p:nvSpPr>
          <p:cNvPr id="38926" name="Text Box 14"/>
          <p:cNvSpPr txBox="1">
            <a:spLocks noChangeArrowheads="1"/>
          </p:cNvSpPr>
          <p:nvPr/>
        </p:nvSpPr>
        <p:spPr bwMode="auto">
          <a:xfrm>
            <a:off x="4613290" y="4651376"/>
            <a:ext cx="1150978" cy="400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05" tIns="45645" rIns="91305" bIns="45645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000000"/>
                </a:solidFill>
              </a:rPr>
              <a:t>0.2 - 0.5</a:t>
            </a:r>
          </a:p>
        </p:txBody>
      </p:sp>
      <p:sp>
        <p:nvSpPr>
          <p:cNvPr id="38927" name="Text Box 15"/>
          <p:cNvSpPr txBox="1">
            <a:spLocks noChangeArrowheads="1"/>
          </p:cNvSpPr>
          <p:nvPr/>
        </p:nvSpPr>
        <p:spPr bwMode="auto">
          <a:xfrm>
            <a:off x="4613290" y="4999039"/>
            <a:ext cx="1150978" cy="400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05" tIns="45645" rIns="91305" bIns="45645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000000"/>
                </a:solidFill>
              </a:rPr>
              <a:t>0.5 - 1.0</a:t>
            </a:r>
          </a:p>
        </p:txBody>
      </p:sp>
      <p:sp>
        <p:nvSpPr>
          <p:cNvPr id="38928" name="Text Box 16"/>
          <p:cNvSpPr txBox="1">
            <a:spLocks noChangeArrowheads="1"/>
          </p:cNvSpPr>
          <p:nvPr/>
        </p:nvSpPr>
        <p:spPr bwMode="auto">
          <a:xfrm>
            <a:off x="4613290" y="5346700"/>
            <a:ext cx="1150978" cy="400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05" tIns="45645" rIns="91305" bIns="45645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000000"/>
                </a:solidFill>
              </a:rPr>
              <a:t>1.0 - 2.0</a:t>
            </a:r>
          </a:p>
        </p:txBody>
      </p:sp>
      <p:sp>
        <p:nvSpPr>
          <p:cNvPr id="38929" name="Text Box 17"/>
          <p:cNvSpPr txBox="1">
            <a:spLocks noChangeArrowheads="1"/>
          </p:cNvSpPr>
          <p:nvPr/>
        </p:nvSpPr>
        <p:spPr bwMode="auto">
          <a:xfrm>
            <a:off x="4613290" y="5694363"/>
            <a:ext cx="1150978" cy="400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05" tIns="45645" rIns="91305" bIns="45645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000000"/>
                </a:solidFill>
              </a:rPr>
              <a:t>2.0 - 5.0</a:t>
            </a:r>
          </a:p>
        </p:txBody>
      </p:sp>
      <p:sp>
        <p:nvSpPr>
          <p:cNvPr id="38930" name="Text Box 18"/>
          <p:cNvSpPr txBox="1">
            <a:spLocks noChangeArrowheads="1"/>
          </p:cNvSpPr>
          <p:nvPr/>
        </p:nvSpPr>
        <p:spPr bwMode="auto">
          <a:xfrm>
            <a:off x="4783153" y="6042040"/>
            <a:ext cx="8001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05" tIns="45645" rIns="91305" bIns="45645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000000"/>
                </a:solidFill>
              </a:rPr>
              <a:t>&gt; 5.0</a:t>
            </a:r>
          </a:p>
        </p:txBody>
      </p:sp>
      <p:sp>
        <p:nvSpPr>
          <p:cNvPr id="38931" name="Line 19"/>
          <p:cNvSpPr>
            <a:spLocks noChangeShapeType="1"/>
          </p:cNvSpPr>
          <p:nvPr/>
        </p:nvSpPr>
        <p:spPr bwMode="auto">
          <a:xfrm>
            <a:off x="2816240" y="4260850"/>
            <a:ext cx="32004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05" tIns="45645" rIns="91305" bIns="45645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770296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/>
              <a:t>Snow Pack Characteristics</a:t>
            </a:r>
            <a:endParaRPr lang="en-US"/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1" y="1631950"/>
            <a:ext cx="7772400" cy="4114800"/>
          </a:xfrm>
        </p:spPr>
        <p:txBody>
          <a:bodyPr/>
          <a:lstStyle/>
          <a:p>
            <a:r>
              <a:rPr lang="en-US" b="1">
                <a:solidFill>
                  <a:srgbClr val="000066"/>
                </a:solidFill>
              </a:rPr>
              <a:t>Liquid Water Content</a:t>
            </a:r>
            <a:endParaRPr lang="en-US"/>
          </a:p>
          <a:p>
            <a:pPr lvl="1"/>
            <a:r>
              <a:rPr lang="en-US">
                <a:solidFill>
                  <a:srgbClr val="000099"/>
                </a:solidFill>
              </a:rPr>
              <a:t>Wetness, Percentage by volume</a:t>
            </a:r>
          </a:p>
          <a:p>
            <a:pPr lvl="1"/>
            <a:endParaRPr lang="en-US"/>
          </a:p>
        </p:txBody>
      </p:sp>
      <p:sp>
        <p:nvSpPr>
          <p:cNvPr id="39940" name="Text Box 4"/>
          <p:cNvSpPr txBox="1">
            <a:spLocks noChangeArrowheads="1"/>
          </p:cNvSpPr>
          <p:nvPr/>
        </p:nvSpPr>
        <p:spPr bwMode="auto">
          <a:xfrm>
            <a:off x="1238265" y="2816225"/>
            <a:ext cx="8429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05" tIns="45645" rIns="91305" bIns="45645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>
                <a:solidFill>
                  <a:srgbClr val="000000"/>
                </a:solidFill>
              </a:rPr>
              <a:t>Term</a:t>
            </a:r>
          </a:p>
        </p:txBody>
      </p:sp>
      <p:sp>
        <p:nvSpPr>
          <p:cNvPr id="39941" name="Text Box 5"/>
          <p:cNvSpPr txBox="1">
            <a:spLocks noChangeArrowheads="1"/>
          </p:cNvSpPr>
          <p:nvPr/>
        </p:nvSpPr>
        <p:spPr bwMode="auto">
          <a:xfrm>
            <a:off x="2489215" y="2816225"/>
            <a:ext cx="1319528" cy="400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05" tIns="45645" rIns="91305" bIns="45645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>
                <a:solidFill>
                  <a:srgbClr val="000000"/>
                </a:solidFill>
              </a:rPr>
              <a:t>Remarks</a:t>
            </a:r>
            <a:endParaRPr lang="en-US" sz="2000">
              <a:solidFill>
                <a:srgbClr val="000000"/>
              </a:solidFill>
            </a:endParaRPr>
          </a:p>
        </p:txBody>
      </p:sp>
      <p:sp>
        <p:nvSpPr>
          <p:cNvPr id="39942" name="Text Box 6"/>
          <p:cNvSpPr txBox="1">
            <a:spLocks noChangeArrowheads="1"/>
          </p:cNvSpPr>
          <p:nvPr/>
        </p:nvSpPr>
        <p:spPr bwMode="auto">
          <a:xfrm>
            <a:off x="1277938" y="3990990"/>
            <a:ext cx="7747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05" tIns="45645" rIns="91305" bIns="45645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000000"/>
                </a:solidFill>
              </a:rPr>
              <a:t>Moist</a:t>
            </a:r>
          </a:p>
        </p:txBody>
      </p:sp>
      <p:sp>
        <p:nvSpPr>
          <p:cNvPr id="39943" name="Text Box 7"/>
          <p:cNvSpPr txBox="1">
            <a:spLocks noChangeArrowheads="1"/>
          </p:cNvSpPr>
          <p:nvPr/>
        </p:nvSpPr>
        <p:spPr bwMode="auto">
          <a:xfrm>
            <a:off x="1349390" y="4621228"/>
            <a:ext cx="6318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05" tIns="45645" rIns="91305" bIns="45645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000000"/>
                </a:solidFill>
              </a:rPr>
              <a:t>Wet</a:t>
            </a:r>
          </a:p>
        </p:txBody>
      </p:sp>
      <p:sp>
        <p:nvSpPr>
          <p:cNvPr id="39944" name="Text Box 8"/>
          <p:cNvSpPr txBox="1">
            <a:spLocks noChangeArrowheads="1"/>
          </p:cNvSpPr>
          <p:nvPr/>
        </p:nvSpPr>
        <p:spPr bwMode="auto">
          <a:xfrm>
            <a:off x="1058878" y="5251465"/>
            <a:ext cx="121443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05" tIns="45645" rIns="91305" bIns="45645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000000"/>
                </a:solidFill>
              </a:rPr>
              <a:t>Very Wet</a:t>
            </a:r>
          </a:p>
        </p:txBody>
      </p:sp>
      <p:sp>
        <p:nvSpPr>
          <p:cNvPr id="39945" name="Text Box 9"/>
          <p:cNvSpPr txBox="1">
            <a:spLocks noChangeArrowheads="1"/>
          </p:cNvSpPr>
          <p:nvPr/>
        </p:nvSpPr>
        <p:spPr bwMode="auto">
          <a:xfrm>
            <a:off x="1277938" y="5889640"/>
            <a:ext cx="77946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05" tIns="45645" rIns="91305" bIns="45645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000000"/>
                </a:solidFill>
              </a:rPr>
              <a:t>Slush</a:t>
            </a:r>
          </a:p>
        </p:txBody>
      </p:sp>
      <p:sp>
        <p:nvSpPr>
          <p:cNvPr id="39947" name="Text Box 11"/>
          <p:cNvSpPr txBox="1">
            <a:spLocks noChangeArrowheads="1"/>
          </p:cNvSpPr>
          <p:nvPr/>
        </p:nvSpPr>
        <p:spPr bwMode="auto">
          <a:xfrm>
            <a:off x="1377965" y="3362340"/>
            <a:ext cx="5762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05" tIns="45645" rIns="91305" bIns="45645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000000"/>
                </a:solidFill>
              </a:rPr>
              <a:t>Dry</a:t>
            </a:r>
          </a:p>
        </p:txBody>
      </p:sp>
      <p:sp>
        <p:nvSpPr>
          <p:cNvPr id="39954" name="Line 18"/>
          <p:cNvSpPr>
            <a:spLocks noChangeShapeType="1"/>
          </p:cNvSpPr>
          <p:nvPr/>
        </p:nvSpPr>
        <p:spPr bwMode="auto">
          <a:xfrm>
            <a:off x="1055703" y="3806825"/>
            <a:ext cx="7402512" cy="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05" tIns="45645" rIns="91305" bIns="45645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39955" name="Text Box 19"/>
          <p:cNvSpPr txBox="1">
            <a:spLocks noChangeArrowheads="1"/>
          </p:cNvSpPr>
          <p:nvPr/>
        </p:nvSpPr>
        <p:spPr bwMode="auto">
          <a:xfrm>
            <a:off x="5746749" y="2816225"/>
            <a:ext cx="2740158" cy="400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05" tIns="45645" rIns="91305" bIns="45645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>
                <a:solidFill>
                  <a:srgbClr val="000000"/>
                </a:solidFill>
              </a:rPr>
              <a:t>Approximate Range</a:t>
            </a:r>
            <a:endParaRPr lang="en-US" sz="2000">
              <a:solidFill>
                <a:srgbClr val="000000"/>
              </a:solidFill>
            </a:endParaRPr>
          </a:p>
        </p:txBody>
      </p:sp>
      <p:sp>
        <p:nvSpPr>
          <p:cNvPr id="39956" name="Text Box 20"/>
          <p:cNvSpPr txBox="1">
            <a:spLocks noChangeArrowheads="1"/>
          </p:cNvSpPr>
          <p:nvPr/>
        </p:nvSpPr>
        <p:spPr bwMode="auto">
          <a:xfrm>
            <a:off x="2489200" y="3249629"/>
            <a:ext cx="5080000" cy="524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305" tIns="45645" rIns="91305" bIns="45645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rgbClr val="000000"/>
                </a:solidFill>
              </a:rPr>
              <a:t>Usually T &lt; 0</a:t>
            </a:r>
            <a:r>
              <a:rPr lang="en-US" sz="1400" baseline="30000">
                <a:solidFill>
                  <a:srgbClr val="000000"/>
                </a:solidFill>
              </a:rPr>
              <a:t>o</a:t>
            </a:r>
            <a:r>
              <a:rPr lang="en-US" sz="1400">
                <a:solidFill>
                  <a:srgbClr val="000000"/>
                </a:solidFill>
              </a:rPr>
              <a:t>C, but can occur at any temperature up to 0</a:t>
            </a:r>
            <a:r>
              <a:rPr lang="en-US" sz="1400" baseline="30000">
                <a:solidFill>
                  <a:srgbClr val="000000"/>
                </a:solidFill>
              </a:rPr>
              <a:t>o</a:t>
            </a:r>
            <a:r>
              <a:rPr lang="en-US" sz="1400">
                <a:solidFill>
                  <a:srgbClr val="000000"/>
                </a:solidFill>
              </a:rPr>
              <a:t>C. Little tendency for snow grains to stick together.</a:t>
            </a:r>
          </a:p>
        </p:txBody>
      </p:sp>
      <p:sp>
        <p:nvSpPr>
          <p:cNvPr id="39957" name="Text Box 21"/>
          <p:cNvSpPr txBox="1">
            <a:spLocks noChangeArrowheads="1"/>
          </p:cNvSpPr>
          <p:nvPr/>
        </p:nvSpPr>
        <p:spPr bwMode="auto">
          <a:xfrm>
            <a:off x="2489200" y="3838590"/>
            <a:ext cx="5080000" cy="524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305" tIns="45645" rIns="91305" bIns="45645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rgbClr val="000000"/>
                </a:solidFill>
              </a:rPr>
              <a:t>T = 0</a:t>
            </a:r>
            <a:r>
              <a:rPr lang="en-US" sz="1400" baseline="30000">
                <a:solidFill>
                  <a:srgbClr val="000000"/>
                </a:solidFill>
              </a:rPr>
              <a:t>o</a:t>
            </a:r>
            <a:r>
              <a:rPr lang="en-US" sz="1400">
                <a:solidFill>
                  <a:srgbClr val="000000"/>
                </a:solidFill>
              </a:rPr>
              <a:t>C. The water is not visible even at 10x magnification. Has a distinct tendency to stick together.</a:t>
            </a:r>
          </a:p>
        </p:txBody>
      </p:sp>
      <p:sp>
        <p:nvSpPr>
          <p:cNvPr id="39958" name="Text Box 22"/>
          <p:cNvSpPr txBox="1">
            <a:spLocks noChangeArrowheads="1"/>
          </p:cNvSpPr>
          <p:nvPr/>
        </p:nvSpPr>
        <p:spPr bwMode="auto">
          <a:xfrm>
            <a:off x="2489215" y="4427538"/>
            <a:ext cx="5256213" cy="739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305" tIns="45645" rIns="91305" bIns="45645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rgbClr val="000000"/>
                </a:solidFill>
              </a:rPr>
              <a:t>T = 0</a:t>
            </a:r>
            <a:r>
              <a:rPr lang="en-US" sz="1400" baseline="30000">
                <a:solidFill>
                  <a:srgbClr val="000000"/>
                </a:solidFill>
              </a:rPr>
              <a:t>o</a:t>
            </a:r>
            <a:r>
              <a:rPr lang="en-US" sz="1400">
                <a:solidFill>
                  <a:srgbClr val="000000"/>
                </a:solidFill>
              </a:rPr>
              <a:t>C. The water can be seen at 10x magnification by its miniscus between grains, but cannot be pressed out by squeezing snow (pendular regime).</a:t>
            </a:r>
          </a:p>
        </p:txBody>
      </p:sp>
      <p:sp>
        <p:nvSpPr>
          <p:cNvPr id="39959" name="Text Box 23"/>
          <p:cNvSpPr txBox="1">
            <a:spLocks noChangeArrowheads="1"/>
          </p:cNvSpPr>
          <p:nvPr/>
        </p:nvSpPr>
        <p:spPr bwMode="auto">
          <a:xfrm>
            <a:off x="2489200" y="5229241"/>
            <a:ext cx="5080000" cy="524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305" tIns="45645" rIns="91305" bIns="45645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rgbClr val="000000"/>
                </a:solidFill>
              </a:rPr>
              <a:t>T = 0</a:t>
            </a:r>
            <a:r>
              <a:rPr lang="en-US" sz="1400" baseline="30000">
                <a:solidFill>
                  <a:srgbClr val="000000"/>
                </a:solidFill>
              </a:rPr>
              <a:t>o</a:t>
            </a:r>
            <a:r>
              <a:rPr lang="en-US" sz="1400">
                <a:solidFill>
                  <a:srgbClr val="000000"/>
                </a:solidFill>
              </a:rPr>
              <a:t>C. The water can be pressed out by squeezing snow, but there is an appreciable amount of air (funicular regime).</a:t>
            </a:r>
          </a:p>
        </p:txBody>
      </p:sp>
      <p:sp>
        <p:nvSpPr>
          <p:cNvPr id="39960" name="Text Box 24"/>
          <p:cNvSpPr txBox="1">
            <a:spLocks noChangeArrowheads="1"/>
          </p:cNvSpPr>
          <p:nvPr/>
        </p:nvSpPr>
        <p:spPr bwMode="auto">
          <a:xfrm>
            <a:off x="2489215" y="5818203"/>
            <a:ext cx="5256213" cy="524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305" tIns="45645" rIns="91305" bIns="45645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rgbClr val="000000"/>
                </a:solidFill>
              </a:rPr>
              <a:t>T = 0</a:t>
            </a:r>
            <a:r>
              <a:rPr lang="en-US" sz="1400" baseline="30000">
                <a:solidFill>
                  <a:srgbClr val="000000"/>
                </a:solidFill>
              </a:rPr>
              <a:t>o</a:t>
            </a:r>
            <a:r>
              <a:rPr lang="en-US" sz="1400">
                <a:solidFill>
                  <a:srgbClr val="000000"/>
                </a:solidFill>
              </a:rPr>
              <a:t>C. The snow is flooded with water and contains a relatively small amount of air.</a:t>
            </a:r>
          </a:p>
        </p:txBody>
      </p:sp>
      <p:sp>
        <p:nvSpPr>
          <p:cNvPr id="39966" name="Text Box 30"/>
          <p:cNvSpPr txBox="1">
            <a:spLocks noChangeArrowheads="1"/>
          </p:cNvSpPr>
          <p:nvPr/>
        </p:nvSpPr>
        <p:spPr bwMode="auto">
          <a:xfrm>
            <a:off x="7639065" y="3990990"/>
            <a:ext cx="7540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05" tIns="45645" rIns="91305" bIns="45645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000000"/>
                </a:solidFill>
              </a:rPr>
              <a:t>&lt;3%</a:t>
            </a:r>
          </a:p>
        </p:txBody>
      </p:sp>
      <p:sp>
        <p:nvSpPr>
          <p:cNvPr id="39967" name="Text Box 31"/>
          <p:cNvSpPr txBox="1">
            <a:spLocks noChangeArrowheads="1"/>
          </p:cNvSpPr>
          <p:nvPr/>
        </p:nvSpPr>
        <p:spPr bwMode="auto">
          <a:xfrm>
            <a:off x="7615238" y="4621228"/>
            <a:ext cx="8001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05" tIns="45645" rIns="91305" bIns="45645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000000"/>
                </a:solidFill>
              </a:rPr>
              <a:t>3-8%</a:t>
            </a:r>
          </a:p>
        </p:txBody>
      </p:sp>
      <p:sp>
        <p:nvSpPr>
          <p:cNvPr id="39968" name="Text Box 32"/>
          <p:cNvSpPr txBox="1">
            <a:spLocks noChangeArrowheads="1"/>
          </p:cNvSpPr>
          <p:nvPr/>
        </p:nvSpPr>
        <p:spPr bwMode="auto">
          <a:xfrm>
            <a:off x="7545388" y="5251465"/>
            <a:ext cx="93821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05" tIns="45645" rIns="91305" bIns="45645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000000"/>
                </a:solidFill>
              </a:rPr>
              <a:t>8-15%</a:t>
            </a:r>
          </a:p>
        </p:txBody>
      </p:sp>
      <p:sp>
        <p:nvSpPr>
          <p:cNvPr id="39969" name="Text Box 33"/>
          <p:cNvSpPr txBox="1">
            <a:spLocks noChangeArrowheads="1"/>
          </p:cNvSpPr>
          <p:nvPr/>
        </p:nvSpPr>
        <p:spPr bwMode="auto">
          <a:xfrm>
            <a:off x="7569215" y="5889640"/>
            <a:ext cx="8921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05" tIns="45645" rIns="91305" bIns="45645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000000"/>
                </a:solidFill>
              </a:rPr>
              <a:t>&gt;15%</a:t>
            </a:r>
          </a:p>
        </p:txBody>
      </p:sp>
      <p:sp>
        <p:nvSpPr>
          <p:cNvPr id="39970" name="Text Box 34"/>
          <p:cNvSpPr txBox="1">
            <a:spLocks noChangeArrowheads="1"/>
          </p:cNvSpPr>
          <p:nvPr/>
        </p:nvSpPr>
        <p:spPr bwMode="auto">
          <a:xfrm>
            <a:off x="7731140" y="3362340"/>
            <a:ext cx="56991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05" tIns="45645" rIns="91305" bIns="45645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000000"/>
                </a:solidFill>
              </a:rPr>
              <a:t>0%</a:t>
            </a:r>
          </a:p>
        </p:txBody>
      </p:sp>
      <p:sp>
        <p:nvSpPr>
          <p:cNvPr id="39971" name="Line 35"/>
          <p:cNvSpPr>
            <a:spLocks noChangeShapeType="1"/>
          </p:cNvSpPr>
          <p:nvPr/>
        </p:nvSpPr>
        <p:spPr bwMode="auto">
          <a:xfrm>
            <a:off x="1055703" y="4427538"/>
            <a:ext cx="7402512" cy="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05" tIns="45645" rIns="91305" bIns="45645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39972" name="Line 36"/>
          <p:cNvSpPr>
            <a:spLocks noChangeShapeType="1"/>
          </p:cNvSpPr>
          <p:nvPr/>
        </p:nvSpPr>
        <p:spPr bwMode="auto">
          <a:xfrm>
            <a:off x="1055703" y="5157788"/>
            <a:ext cx="7402512" cy="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05" tIns="45645" rIns="91305" bIns="45645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39973" name="Line 37"/>
          <p:cNvSpPr>
            <a:spLocks noChangeShapeType="1"/>
          </p:cNvSpPr>
          <p:nvPr/>
        </p:nvSpPr>
        <p:spPr bwMode="auto">
          <a:xfrm>
            <a:off x="1055703" y="5746750"/>
            <a:ext cx="7402512" cy="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05" tIns="45645" rIns="91305" bIns="45645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39974" name="Line 38"/>
          <p:cNvSpPr>
            <a:spLocks noChangeShapeType="1"/>
          </p:cNvSpPr>
          <p:nvPr/>
        </p:nvSpPr>
        <p:spPr bwMode="auto">
          <a:xfrm>
            <a:off x="1055703" y="3213100"/>
            <a:ext cx="7402512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05" tIns="45645" rIns="91305" bIns="45645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039198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/>
              <a:t>Snow Characteristics</a:t>
            </a:r>
            <a:endParaRPr lang="en-US"/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olidFill>
                  <a:srgbClr val="000066"/>
                </a:solidFill>
              </a:rPr>
              <a:t>Temperature</a:t>
            </a:r>
          </a:p>
          <a:p>
            <a:pPr lvl="1"/>
            <a:r>
              <a:rPr lang="en-US"/>
              <a:t>Two basic situations:</a:t>
            </a:r>
          </a:p>
          <a:p>
            <a:pPr lvl="2"/>
            <a:r>
              <a:rPr lang="en-US"/>
              <a:t>Variation in temperature between the top of the snow pack and the ground</a:t>
            </a:r>
          </a:p>
          <a:p>
            <a:pPr lvl="3"/>
            <a:r>
              <a:rPr lang="en-US"/>
              <a:t>Temperature Gradient</a:t>
            </a:r>
          </a:p>
          <a:p>
            <a:pPr lvl="3"/>
            <a:r>
              <a:rPr lang="en-US"/>
              <a:t>Largely determined by thickness of snow pack and the mean snow surface temperature</a:t>
            </a:r>
          </a:p>
          <a:p>
            <a:pPr lvl="4"/>
            <a:r>
              <a:rPr lang="en-US"/>
              <a:t>Base of snow pack is usually near 0</a:t>
            </a:r>
            <a:r>
              <a:rPr lang="en-US" baseline="30000"/>
              <a:t>o</a:t>
            </a:r>
            <a:r>
              <a:rPr lang="en-US"/>
              <a:t>C</a:t>
            </a:r>
          </a:p>
          <a:p>
            <a:pPr lvl="2"/>
            <a:r>
              <a:rPr lang="en-US"/>
              <a:t>No temperature gradient</a:t>
            </a:r>
          </a:p>
          <a:p>
            <a:pPr lvl="3"/>
            <a:r>
              <a:rPr lang="en-US"/>
              <a:t>Isothermal</a:t>
            </a:r>
          </a:p>
        </p:txBody>
      </p:sp>
    </p:spTree>
    <p:extLst>
      <p:ext uri="{BB962C8B-B14F-4D97-AF65-F5344CB8AC3E}">
        <p14:creationId xmlns:p14="http://schemas.microsoft.com/office/powerpoint/2010/main" val="385702289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/>
              <a:t>Snow Characteristics</a:t>
            </a:r>
            <a:endParaRPr lang="en-US"/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1" y="1676400"/>
            <a:ext cx="7772400" cy="914400"/>
          </a:xfrm>
        </p:spPr>
        <p:txBody>
          <a:bodyPr/>
          <a:lstStyle/>
          <a:p>
            <a:r>
              <a:rPr lang="en-US">
                <a:solidFill>
                  <a:srgbClr val="000066"/>
                </a:solidFill>
              </a:rPr>
              <a:t>Diurnal Temperature Gradients</a:t>
            </a:r>
            <a:endParaRPr lang="en-US"/>
          </a:p>
        </p:txBody>
      </p:sp>
      <p:graphicFrame>
        <p:nvGraphicFramePr>
          <p:cNvPr id="52229" name="Object 5"/>
          <p:cNvGraphicFramePr>
            <a:graphicFrameLocks noChangeAspect="1"/>
          </p:cNvGraphicFramePr>
          <p:nvPr/>
        </p:nvGraphicFramePr>
        <p:xfrm>
          <a:off x="2133615" y="2362200"/>
          <a:ext cx="4673600" cy="4171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FreeHand.Doc" r:id="rId2" imgW="5693400" imgH="5083200" progId="FreeHand.Doc.8">
                  <p:embed/>
                </p:oleObj>
              </mc:Choice>
              <mc:Fallback>
                <p:oleObj name="FreeHand.Doc" r:id="rId2" imgW="5693400" imgH="5083200" progId="FreeHand.Doc.8">
                  <p:embed/>
                  <p:pic>
                    <p:nvPicPr>
                      <p:cNvPr id="52229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33615" y="2362200"/>
                        <a:ext cx="4673600" cy="4171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6910977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14" y="-231171"/>
            <a:ext cx="184693" cy="4623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305" tIns="45645" rIns="91305" bIns="45645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20486" name="Rectangle 6"/>
          <p:cNvSpPr>
            <a:spLocks noChangeArrowheads="1"/>
          </p:cNvSpPr>
          <p:nvPr/>
        </p:nvSpPr>
        <p:spPr bwMode="auto">
          <a:xfrm>
            <a:off x="14" y="-231171"/>
            <a:ext cx="184693" cy="4623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305" tIns="45645" rIns="91305" bIns="45645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50" y="785828"/>
            <a:ext cx="7048500" cy="5286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09738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14" y="-231171"/>
            <a:ext cx="184693" cy="4623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305" tIns="45645" rIns="91305" bIns="45645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20486" name="Rectangle 6"/>
          <p:cNvSpPr>
            <a:spLocks noChangeArrowheads="1"/>
          </p:cNvSpPr>
          <p:nvPr/>
        </p:nvSpPr>
        <p:spPr bwMode="auto">
          <a:xfrm>
            <a:off x="14" y="-231171"/>
            <a:ext cx="184693" cy="4623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305" tIns="45645" rIns="91305" bIns="45645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907" y="304800"/>
            <a:ext cx="8334960" cy="624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8204365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14" y="-231171"/>
            <a:ext cx="184693" cy="4623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305" tIns="45645" rIns="91305" bIns="45645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20486" name="Rectangle 6"/>
          <p:cNvSpPr>
            <a:spLocks noChangeArrowheads="1"/>
          </p:cNvSpPr>
          <p:nvPr/>
        </p:nvSpPr>
        <p:spPr bwMode="auto">
          <a:xfrm>
            <a:off x="14" y="-231171"/>
            <a:ext cx="184693" cy="4623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305" tIns="45645" rIns="91305" bIns="45645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50" y="785828"/>
            <a:ext cx="7048500" cy="5286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2136773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14" y="-231171"/>
            <a:ext cx="184693" cy="4623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305" tIns="45645" rIns="91305" bIns="45645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20486" name="Rectangle 6"/>
          <p:cNvSpPr>
            <a:spLocks noChangeArrowheads="1"/>
          </p:cNvSpPr>
          <p:nvPr/>
        </p:nvSpPr>
        <p:spPr bwMode="auto">
          <a:xfrm>
            <a:off x="14" y="-231171"/>
            <a:ext cx="184693" cy="4623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305" tIns="45645" rIns="91305" bIns="45645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50" y="785828"/>
            <a:ext cx="7048500" cy="5286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74582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Definitions and Terms</a:t>
            </a:r>
          </a:p>
        </p:txBody>
      </p:sp>
      <p:sp>
        <p:nvSpPr>
          <p:cNvPr id="9219" name="Rectangle 3"/>
          <p:cNvSpPr>
            <a:spLocks noGrp="1" noRot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 typeface="Arial" charset="0"/>
              <a:buChar char="►"/>
              <a:defRPr/>
            </a:pPr>
            <a:r>
              <a:rPr lang="en-US" u="sng"/>
              <a:t>Snow:</a:t>
            </a:r>
            <a:r>
              <a:rPr lang="en-US"/>
              <a:t>  porous form of solid water of relatively low density.  It is an aggregate of delicately skeletal ice crystals formed in the atmosphere through sublimation</a:t>
            </a:r>
          </a:p>
          <a:p>
            <a:pPr lvl="1" eaLnBrk="1" hangingPunct="1">
              <a:defRPr/>
            </a:pPr>
            <a:r>
              <a:rPr lang="en-US">
                <a:solidFill>
                  <a:schemeClr val="tx2"/>
                </a:solidFill>
              </a:rPr>
              <a:t>There are many forms of ice crystals; more than 6,000 have been mapped and several classification schemes developed</a:t>
            </a:r>
          </a:p>
        </p:txBody>
      </p:sp>
      <p:sp>
        <p:nvSpPr>
          <p:cNvPr id="14340" name="Line 4"/>
          <p:cNvSpPr>
            <a:spLocks noChangeShapeType="1"/>
          </p:cNvSpPr>
          <p:nvPr/>
        </p:nvSpPr>
        <p:spPr bwMode="auto">
          <a:xfrm>
            <a:off x="0" y="1143000"/>
            <a:ext cx="9144000" cy="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305" tIns="45645" rIns="91305" bIns="45645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82380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3" name="Rectangle 5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Snow Classification</a:t>
            </a:r>
          </a:p>
        </p:txBody>
      </p:sp>
      <p:pic>
        <p:nvPicPr>
          <p:cNvPr id="58372" name="Picture 4" descr="international snow classification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52638" y="1200164"/>
            <a:ext cx="3911600" cy="565785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364" name="Line 7"/>
          <p:cNvSpPr>
            <a:spLocks noChangeShapeType="1"/>
          </p:cNvSpPr>
          <p:nvPr/>
        </p:nvSpPr>
        <p:spPr bwMode="auto">
          <a:xfrm>
            <a:off x="0" y="1143000"/>
            <a:ext cx="9144000" cy="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305" tIns="45645" rIns="91305" bIns="45645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1830403" y="1235090"/>
            <a:ext cx="6073775" cy="5624513"/>
            <a:chOff x="1153" y="778"/>
            <a:chExt cx="3826" cy="3543"/>
          </a:xfrm>
        </p:grpSpPr>
        <p:pic>
          <p:nvPicPr>
            <p:cNvPr id="15366" name="Picture 8" descr="CRREL snow classification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3" y="778"/>
              <a:ext cx="3499" cy="35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367" name="Text Box 10"/>
            <p:cNvSpPr txBox="1">
              <a:spLocks noChangeArrowheads="1"/>
            </p:cNvSpPr>
            <p:nvPr/>
          </p:nvSpPr>
          <p:spPr bwMode="auto">
            <a:xfrm>
              <a:off x="2066" y="4166"/>
              <a:ext cx="2913" cy="155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000" i="1">
                  <a:solidFill>
                    <a:srgbClr val="000099"/>
                  </a:solidFill>
                </a:rPr>
                <a:t>Courtesy CRREL - http://www.crrel.usace.army.mil/alaska-office/snoclass.html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97087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583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Snow Measurement</a:t>
            </a:r>
          </a:p>
        </p:txBody>
      </p:sp>
      <p:pic>
        <p:nvPicPr>
          <p:cNvPr id="99333" name="Picture 5" descr="C:\MyFiles\GRAPHICS\COMET Hydromet 1999-1\15.jpg"/>
          <p:cNvPicPr>
            <a:picLocks noChangeAspect="1" noChangeArrowheads="1"/>
          </p:cNvPicPr>
          <p:nvPr/>
        </p:nvPicPr>
        <p:blipFill>
          <a:blip r:embed="rId2">
            <a:lum bright="-12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2743215"/>
            <a:ext cx="5487988" cy="3657600"/>
          </a:xfrm>
          <a:prstGeom prst="rect">
            <a:avLst/>
          </a:prstGeom>
          <a:noFill/>
          <a:effectLst>
            <a:outerShdw dist="71842" dir="2700000" algn="ctr" rotWithShape="0">
              <a:srgbClr val="003399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9332" name="Picture 4" descr="C:\MyFiles\GRAPHICS\Scans\012799don\09.jpg"/>
          <p:cNvPicPr>
            <a:picLocks noChangeAspect="1" noChangeArrowheads="1"/>
          </p:cNvPicPr>
          <p:nvPr/>
        </p:nvPicPr>
        <p:blipFill>
          <a:blip r:embed="rId3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15" y="1862153"/>
            <a:ext cx="3352800" cy="2481262"/>
          </a:xfrm>
          <a:prstGeom prst="rect">
            <a:avLst/>
          </a:prstGeom>
          <a:noFill/>
          <a:effectLst>
            <a:outerShdw dist="71842" dir="2700000" algn="ctr" rotWithShape="0">
              <a:srgbClr val="003399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9334" name="Picture 6" descr="C:\MyFiles\GRAPHICS\COMET Hydromet 1999-1\COMET Hydromet 1999-1\PE_Oct21\3_shovel.jpg"/>
          <p:cNvPicPr>
            <a:picLocks noChangeAspect="1" noChangeArrowheads="1"/>
          </p:cNvPicPr>
          <p:nvPr/>
        </p:nvPicPr>
        <p:blipFill>
          <a:blip r:embed="rId4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752600"/>
            <a:ext cx="2743200" cy="4114800"/>
          </a:xfrm>
          <a:prstGeom prst="rect">
            <a:avLst/>
          </a:prstGeom>
          <a:noFill/>
          <a:effectLst>
            <a:outerShdw dist="71842" dir="2700000" algn="ctr" rotWithShape="0">
              <a:srgbClr val="003399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842173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14" y="-231171"/>
            <a:ext cx="184693" cy="4623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305" tIns="45645" rIns="91305" bIns="45645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20486" name="Rectangle 6"/>
          <p:cNvSpPr>
            <a:spLocks noChangeArrowheads="1"/>
          </p:cNvSpPr>
          <p:nvPr/>
        </p:nvSpPr>
        <p:spPr bwMode="auto">
          <a:xfrm>
            <a:off x="14" y="-231171"/>
            <a:ext cx="184693" cy="4623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305" tIns="45645" rIns="91305" bIns="45645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06" y="11987"/>
            <a:ext cx="8959279" cy="67194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2831503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14" y="-231171"/>
            <a:ext cx="184693" cy="4623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305" tIns="45645" rIns="91305" bIns="45645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20486" name="Rectangle 6"/>
          <p:cNvSpPr>
            <a:spLocks noChangeArrowheads="1"/>
          </p:cNvSpPr>
          <p:nvPr/>
        </p:nvSpPr>
        <p:spPr bwMode="auto">
          <a:xfrm>
            <a:off x="14" y="-231171"/>
            <a:ext cx="184693" cy="4623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305" tIns="45645" rIns="91305" bIns="45645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50" y="785828"/>
            <a:ext cx="7048500" cy="5286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4393381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/>
              <a:t>Snow Measurement</a:t>
            </a:r>
            <a:endParaRPr lang="en-US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1" y="1524000"/>
            <a:ext cx="7772400" cy="4114800"/>
          </a:xfrm>
        </p:spPr>
        <p:txBody>
          <a:bodyPr/>
          <a:lstStyle/>
          <a:p>
            <a:r>
              <a:rPr lang="en-US" b="1">
                <a:solidFill>
                  <a:srgbClr val="003399"/>
                </a:solidFill>
              </a:rPr>
              <a:t>Ground Observations</a:t>
            </a:r>
            <a:endParaRPr lang="en-US">
              <a:solidFill>
                <a:srgbClr val="003399"/>
              </a:solidFill>
            </a:endParaRPr>
          </a:p>
          <a:p>
            <a:pPr lvl="1"/>
            <a:r>
              <a:rPr lang="en-US">
                <a:solidFill>
                  <a:srgbClr val="003399"/>
                </a:solidFill>
              </a:rPr>
              <a:t>Snow Water Equivalent (SWE)</a:t>
            </a:r>
            <a:endParaRPr lang="en-US"/>
          </a:p>
          <a:p>
            <a:pPr lvl="2"/>
            <a:r>
              <a:rPr lang="en-US">
                <a:solidFill>
                  <a:srgbClr val="FF0000"/>
                </a:solidFill>
              </a:rPr>
              <a:t>Snow Pillows</a:t>
            </a:r>
            <a:endParaRPr lang="en-US"/>
          </a:p>
          <a:p>
            <a:pPr lvl="3"/>
            <a:r>
              <a:rPr lang="en-US"/>
              <a:t>SNOTEL Sites (Western U.S.)</a:t>
            </a:r>
          </a:p>
          <a:p>
            <a:pPr lvl="2"/>
            <a:r>
              <a:rPr lang="en-US">
                <a:solidFill>
                  <a:srgbClr val="FF0000"/>
                </a:solidFill>
              </a:rPr>
              <a:t>Snow Courses</a:t>
            </a:r>
            <a:endParaRPr lang="en-US"/>
          </a:p>
          <a:p>
            <a:pPr lvl="3"/>
            <a:r>
              <a:rPr lang="en-US"/>
              <a:t>Transects with snow depth and density</a:t>
            </a:r>
          </a:p>
          <a:p>
            <a:pPr lvl="2"/>
            <a:r>
              <a:rPr lang="en-US">
                <a:solidFill>
                  <a:srgbClr val="FF0000"/>
                </a:solidFill>
              </a:rPr>
              <a:t>Snow Tubes/Cutters</a:t>
            </a:r>
            <a:endParaRPr lang="en-US"/>
          </a:p>
          <a:p>
            <a:pPr lvl="3"/>
            <a:r>
              <a:rPr lang="en-US"/>
              <a:t>measure volume and mass of snow cores</a:t>
            </a:r>
          </a:p>
          <a:p>
            <a:pPr lvl="2"/>
            <a:r>
              <a:rPr lang="en-US">
                <a:solidFill>
                  <a:srgbClr val="FF0000"/>
                </a:solidFill>
              </a:rPr>
              <a:t>Snow Pits</a:t>
            </a:r>
            <a:endParaRPr lang="en-US"/>
          </a:p>
          <a:p>
            <a:pPr lvl="3"/>
            <a:r>
              <a:rPr lang="en-US"/>
              <a:t>Measure vertical profiles of SWE, and other snow pack variables.</a:t>
            </a:r>
          </a:p>
        </p:txBody>
      </p:sp>
    </p:spTree>
    <p:extLst>
      <p:ext uri="{BB962C8B-B14F-4D97-AF65-F5344CB8AC3E}">
        <p14:creationId xmlns:p14="http://schemas.microsoft.com/office/powerpoint/2010/main" val="391033685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9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/>
              <a:t>Snow Measurement</a:t>
            </a:r>
            <a:endParaRPr lang="en-US"/>
          </a:p>
        </p:txBody>
      </p:sp>
      <p:pic>
        <p:nvPicPr>
          <p:cNvPr id="251907" name="Picture 3" descr="C:\MyFiles\GRAPHICS\COMET Hydromet 1999-1\17.jpg"/>
          <p:cNvPicPr>
            <a:picLocks noChangeAspect="1" noChangeArrowheads="1"/>
          </p:cNvPicPr>
          <p:nvPr/>
        </p:nvPicPr>
        <p:blipFill>
          <a:blip r:embed="rId2">
            <a:lum bright="6000"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752615"/>
            <a:ext cx="6553200" cy="4367213"/>
          </a:xfrm>
          <a:prstGeom prst="rect">
            <a:avLst/>
          </a:prstGeom>
          <a:noFill/>
          <a:effectLst>
            <a:outerShdw dist="71842" dir="2700000" algn="ctr" rotWithShape="0">
              <a:srgbClr val="003399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1908" name="Text Box 4"/>
          <p:cNvSpPr txBox="1">
            <a:spLocks noChangeArrowheads="1"/>
          </p:cNvSpPr>
          <p:nvPr/>
        </p:nvSpPr>
        <p:spPr bwMode="auto">
          <a:xfrm>
            <a:off x="3484578" y="2209815"/>
            <a:ext cx="1098005" cy="30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05" tIns="45645" rIns="91305" bIns="45645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>
                <a:solidFill>
                  <a:srgbClr val="000000"/>
                </a:solidFill>
              </a:rPr>
              <a:t>Grain Size</a:t>
            </a:r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251909" name="Text Box 5"/>
          <p:cNvSpPr txBox="1">
            <a:spLocks noChangeArrowheads="1"/>
          </p:cNvSpPr>
          <p:nvPr/>
        </p:nvSpPr>
        <p:spPr bwMode="auto">
          <a:xfrm>
            <a:off x="3484577" y="2514600"/>
            <a:ext cx="1030585" cy="30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05" tIns="45645" rIns="91305" bIns="45645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>
                <a:solidFill>
                  <a:srgbClr val="000000"/>
                </a:solidFill>
              </a:rPr>
              <a:t>Hardness</a:t>
            </a:r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251910" name="Text Box 6"/>
          <p:cNvSpPr txBox="1">
            <a:spLocks noChangeArrowheads="1"/>
          </p:cNvSpPr>
          <p:nvPr/>
        </p:nvSpPr>
        <p:spPr bwMode="auto">
          <a:xfrm>
            <a:off x="6184900" y="3429000"/>
            <a:ext cx="870062" cy="30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05" tIns="45645" rIns="91305" bIns="45645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>
                <a:solidFill>
                  <a:srgbClr val="000000"/>
                </a:solidFill>
              </a:rPr>
              <a:t>Density</a:t>
            </a:r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251911" name="Text Box 7"/>
          <p:cNvSpPr txBox="1">
            <a:spLocks noChangeArrowheads="1"/>
          </p:cNvSpPr>
          <p:nvPr/>
        </p:nvSpPr>
        <p:spPr bwMode="auto">
          <a:xfrm>
            <a:off x="7046913" y="2743200"/>
            <a:ext cx="732013" cy="30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05" tIns="45645" rIns="91305" bIns="45645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>
                <a:solidFill>
                  <a:srgbClr val="000000"/>
                </a:solidFill>
              </a:rPr>
              <a:t>Depth</a:t>
            </a:r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251912" name="Text Box 8"/>
          <p:cNvSpPr txBox="1">
            <a:spLocks noChangeArrowheads="1"/>
          </p:cNvSpPr>
          <p:nvPr/>
        </p:nvSpPr>
        <p:spPr bwMode="auto">
          <a:xfrm>
            <a:off x="5181615" y="2209815"/>
            <a:ext cx="1358053" cy="30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05" tIns="45645" rIns="91305" bIns="45645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>
                <a:solidFill>
                  <a:srgbClr val="000000"/>
                </a:solidFill>
              </a:rPr>
              <a:t>Temperature</a:t>
            </a:r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251913" name="Text Box 9"/>
          <p:cNvSpPr txBox="1">
            <a:spLocks noChangeArrowheads="1"/>
          </p:cNvSpPr>
          <p:nvPr/>
        </p:nvSpPr>
        <p:spPr bwMode="auto">
          <a:xfrm>
            <a:off x="1752600" y="4724400"/>
            <a:ext cx="1104426" cy="30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05" tIns="45645" rIns="91305" bIns="45645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>
                <a:solidFill>
                  <a:srgbClr val="000000"/>
                </a:solidFill>
              </a:rPr>
              <a:t>Chemistry</a:t>
            </a:r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251914" name="Text Box 10"/>
          <p:cNvSpPr txBox="1">
            <a:spLocks noChangeArrowheads="1"/>
          </p:cNvSpPr>
          <p:nvPr/>
        </p:nvSpPr>
        <p:spPr bwMode="auto">
          <a:xfrm>
            <a:off x="4724401" y="2667000"/>
            <a:ext cx="1319528" cy="30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05" tIns="45645" rIns="91305" bIns="45645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>
                <a:solidFill>
                  <a:srgbClr val="000000"/>
                </a:solidFill>
              </a:rPr>
              <a:t>Stratigraphy</a:t>
            </a:r>
            <a:endParaRPr lang="en-US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99420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50" y="785828"/>
            <a:ext cx="7048500" cy="5286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566607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snowcrystals.com/science/snowflakegrowth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1447799"/>
            <a:ext cx="3276600" cy="1076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102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1143000"/>
          </a:xfrm>
          <a:noFill/>
        </p:spPr>
        <p:txBody>
          <a:bodyPr>
            <a:normAutofit/>
          </a:bodyPr>
          <a:lstStyle/>
          <a:p>
            <a:r>
              <a:rPr lang="en-US" altLang="en-US" dirty="0"/>
              <a:t>The “Snow Cycle” </a:t>
            </a:r>
            <a:endParaRPr lang="en-US" altLang="en-US" sz="3600" i="1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sz="half" idx="2"/>
          </p:nvPr>
        </p:nvGraphicFramePr>
        <p:xfrm>
          <a:off x="152400" y="1514258"/>
          <a:ext cx="75438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0" t="26001" r="41666" b="20666"/>
          <a:stretch/>
        </p:blipFill>
        <p:spPr>
          <a:xfrm>
            <a:off x="6366264" y="4058927"/>
            <a:ext cx="2777736" cy="1915680"/>
          </a:xfrm>
          <a:prstGeom prst="rect">
            <a:avLst/>
          </a:prstGeom>
        </p:spPr>
      </p:pic>
      <p:pic>
        <p:nvPicPr>
          <p:cNvPr id="2056" name="Picture 8" descr="http://upload.wikimedia.org/wikipedia/commons/thumb/0/07/Vegetation_Induced_Circular_Snowmelt.jpg/220px-Vegetation_Induced_Circular_Snowmelt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10" y="3581400"/>
            <a:ext cx="1702390" cy="2561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308690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algn="l" eaLnBrk="1" hangingPunct="1">
              <a:defRPr/>
            </a:pPr>
            <a:r>
              <a:rPr lang="en-US" dirty="0"/>
              <a:t>Snow survey</a:t>
            </a:r>
          </a:p>
        </p:txBody>
      </p:sp>
      <p:sp>
        <p:nvSpPr>
          <p:cNvPr id="62467" name="Rectangle 3"/>
          <p:cNvSpPr>
            <a:spLocks noGrp="1" noRot="1" noChangeArrowheads="1"/>
          </p:cNvSpPr>
          <p:nvPr>
            <p:ph type="body" sz="half" idx="1"/>
          </p:nvPr>
        </p:nvSpPr>
        <p:spPr>
          <a:xfrm>
            <a:off x="-33338" y="1600200"/>
            <a:ext cx="4860926" cy="4154488"/>
          </a:xfrm>
        </p:spPr>
        <p:txBody>
          <a:bodyPr>
            <a:normAutofit/>
          </a:bodyPr>
          <a:lstStyle/>
          <a:p>
            <a:pPr eaLnBrk="1" hangingPunct="1">
              <a:buFont typeface="Arial" charset="0"/>
              <a:buChar char="►"/>
              <a:defRPr/>
            </a:pPr>
            <a:r>
              <a:rPr lang="en-US" sz="2800" dirty="0"/>
              <a:t>Snow tube field survey</a:t>
            </a:r>
          </a:p>
          <a:p>
            <a:pPr lvl="1" eaLnBrk="1" hangingPunct="1">
              <a:defRPr/>
            </a:pPr>
            <a:r>
              <a:rPr lang="en-US" sz="2400" dirty="0"/>
              <a:t>Depth of snow</a:t>
            </a:r>
          </a:p>
          <a:p>
            <a:pPr lvl="1" eaLnBrk="1" hangingPunct="1">
              <a:defRPr/>
            </a:pPr>
            <a:r>
              <a:rPr lang="en-US" sz="2400" dirty="0"/>
              <a:t>Length of core</a:t>
            </a:r>
          </a:p>
          <a:p>
            <a:pPr lvl="1" eaLnBrk="1" hangingPunct="1">
              <a:defRPr/>
            </a:pPr>
            <a:r>
              <a:rPr lang="en-US" sz="2400" dirty="0"/>
              <a:t>Weight of empty tube</a:t>
            </a:r>
          </a:p>
          <a:p>
            <a:pPr lvl="1" eaLnBrk="1" hangingPunct="1">
              <a:defRPr/>
            </a:pPr>
            <a:r>
              <a:rPr lang="en-US" sz="2400" dirty="0"/>
              <a:t>Weight of tube + core</a:t>
            </a:r>
          </a:p>
          <a:p>
            <a:pPr lvl="1" eaLnBrk="1" hangingPunct="1">
              <a:defRPr/>
            </a:pPr>
            <a:r>
              <a:rPr lang="en-US" sz="2400" dirty="0"/>
              <a:t>Water content</a:t>
            </a:r>
          </a:p>
          <a:p>
            <a:pPr lvl="2" eaLnBrk="1" hangingPunct="1">
              <a:buFont typeface="Arial" charset="0"/>
              <a:buChar char="►"/>
              <a:defRPr/>
            </a:pPr>
            <a:r>
              <a:rPr lang="en-US" sz="1800" dirty="0"/>
              <a:t>(tube + core) - tube</a:t>
            </a:r>
          </a:p>
          <a:p>
            <a:pPr lvl="1" eaLnBrk="1" hangingPunct="1">
              <a:defRPr/>
            </a:pPr>
            <a:r>
              <a:rPr lang="en-US" sz="2400" dirty="0"/>
              <a:t>Density</a:t>
            </a:r>
          </a:p>
          <a:p>
            <a:pPr lvl="2" eaLnBrk="1" hangingPunct="1">
              <a:buFont typeface="Arial" charset="0"/>
              <a:buChar char="►"/>
              <a:defRPr/>
            </a:pPr>
            <a:r>
              <a:rPr lang="en-US" sz="1800" dirty="0"/>
              <a:t>WC / snow depth</a:t>
            </a:r>
          </a:p>
          <a:p>
            <a:pPr lvl="1" eaLnBrk="1" hangingPunct="1">
              <a:defRPr/>
            </a:pPr>
            <a:endParaRPr lang="en-US" sz="2400" dirty="0"/>
          </a:p>
          <a:p>
            <a:pPr lvl="1" eaLnBrk="1" hangingPunct="1">
              <a:buFont typeface="Wingdings" pitchFamily="2" charset="2"/>
              <a:buNone/>
              <a:defRPr/>
            </a:pPr>
            <a:endParaRPr lang="en-US" sz="2400" dirty="0"/>
          </a:p>
        </p:txBody>
      </p:sp>
      <p:pic>
        <p:nvPicPr>
          <p:cNvPr id="16388" name="Picture 7" descr="Shannon Graham (Washington School for the Deaf) obtains a snow sample prior to determining its density, 34 Mile Pond, Steese Highway, March 2002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7940" y="2227263"/>
            <a:ext cx="1146175" cy="2173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9" name="Text Box 9"/>
          <p:cNvSpPr txBox="1">
            <a:spLocks noChangeArrowheads="1"/>
          </p:cNvSpPr>
          <p:nvPr/>
        </p:nvSpPr>
        <p:spPr bwMode="auto">
          <a:xfrm>
            <a:off x="6057900" y="6613525"/>
            <a:ext cx="318135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05" tIns="45645" rIns="91305" bIns="45645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800" i="1">
                <a:solidFill>
                  <a:srgbClr val="FFFFFF"/>
                </a:solidFill>
              </a:rPr>
              <a:t>Courtesy http://www.gi.alaska.edu/alison/ALISON_measures.html</a:t>
            </a:r>
          </a:p>
        </p:txBody>
      </p:sp>
      <p:pic>
        <p:nvPicPr>
          <p:cNvPr id="16390" name="Picture 11" descr="completed snow survey for homework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3628" y="1920890"/>
            <a:ext cx="2465387" cy="420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1" name="Line 13"/>
          <p:cNvSpPr>
            <a:spLocks noChangeShapeType="1"/>
          </p:cNvSpPr>
          <p:nvPr/>
        </p:nvSpPr>
        <p:spPr bwMode="auto">
          <a:xfrm>
            <a:off x="0" y="1143000"/>
            <a:ext cx="9144000" cy="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305" tIns="45645" rIns="91305" bIns="45645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pic>
        <p:nvPicPr>
          <p:cNvPr id="1639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6588" y="133350"/>
            <a:ext cx="333375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2775170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Snow Survey –Manual Approach</a:t>
            </a:r>
          </a:p>
        </p:txBody>
      </p:sp>
      <p:sp>
        <p:nvSpPr>
          <p:cNvPr id="80899" name="Rectangle 3"/>
          <p:cNvSpPr>
            <a:spLocks noGrp="1" noRot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buFont typeface="Arial" charset="0"/>
              <a:buChar char="►"/>
              <a:defRPr/>
            </a:pPr>
            <a:r>
              <a:rPr lang="en-US" sz="2200">
                <a:hlinkClick r:id="rId3"/>
              </a:rPr>
              <a:t>http://www.wcc.nrcs.usda.gov/factpub/sect_4a.html</a:t>
            </a:r>
            <a:endParaRPr lang="en-US" sz="2200"/>
          </a:p>
          <a:p>
            <a:pPr eaLnBrk="1" hangingPunct="1">
              <a:buFont typeface="Arial" charset="0"/>
              <a:buChar char="►"/>
              <a:defRPr/>
            </a:pPr>
            <a:r>
              <a:rPr lang="en-US" sz="2200"/>
              <a:t>Filling out the sheet:</a:t>
            </a:r>
          </a:p>
          <a:p>
            <a:pPr eaLnBrk="1" hangingPunct="1">
              <a:buFont typeface="Arial" charset="0"/>
              <a:buChar char="►"/>
              <a:defRPr/>
            </a:pPr>
            <a:endParaRPr lang="en-US" sz="2200"/>
          </a:p>
        </p:txBody>
      </p:sp>
      <p:pic>
        <p:nvPicPr>
          <p:cNvPr id="80905" name="Picture 9" descr="completed snow survey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575"/>
          <a:stretch>
            <a:fillRect/>
          </a:stretch>
        </p:blipFill>
        <p:spPr>
          <a:xfrm>
            <a:off x="179388" y="1322403"/>
            <a:ext cx="4305300" cy="53800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1" name="Line 4"/>
          <p:cNvSpPr>
            <a:spLocks noChangeShapeType="1"/>
          </p:cNvSpPr>
          <p:nvPr/>
        </p:nvSpPr>
        <p:spPr bwMode="auto">
          <a:xfrm>
            <a:off x="0" y="1176338"/>
            <a:ext cx="9144000" cy="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305" tIns="45645" rIns="91305" bIns="45645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graphicFrame>
        <p:nvGraphicFramePr>
          <p:cNvPr id="80906" name="Object 2"/>
          <p:cNvGraphicFramePr>
            <a:graphicFrameLocks noGrp="1" noChangeAspect="1"/>
          </p:cNvGraphicFramePr>
          <p:nvPr>
            <p:ph sz="quarter" idx="3"/>
          </p:nvPr>
        </p:nvGraphicFramePr>
        <p:xfrm>
          <a:off x="3948113" y="1598628"/>
          <a:ext cx="5195887" cy="241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4381200" imgH="203040" progId="Equation.3">
                  <p:embed/>
                </p:oleObj>
              </mc:Choice>
              <mc:Fallback>
                <p:oleObj name="Equation" r:id="rId5" imgW="4381200" imgH="203040" progId="Equation.3">
                  <p:embed/>
                  <p:pic>
                    <p:nvPicPr>
                      <p:cNvPr id="80906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48113" y="1598628"/>
                        <a:ext cx="5195887" cy="241300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 w="9525">
                        <a:solidFill>
                          <a:srgbClr val="000099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0909" name="Object 3"/>
          <p:cNvGraphicFramePr>
            <a:graphicFrameLocks noChangeAspect="1"/>
          </p:cNvGraphicFramePr>
          <p:nvPr/>
        </p:nvGraphicFramePr>
        <p:xfrm>
          <a:off x="5307013" y="3854465"/>
          <a:ext cx="2501900" cy="587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1841400" imgH="431640" progId="Equation.3">
                  <p:embed/>
                </p:oleObj>
              </mc:Choice>
              <mc:Fallback>
                <p:oleObj name="Equation" r:id="rId7" imgW="1841400" imgH="431640" progId="Equation.3">
                  <p:embed/>
                  <p:pic>
                    <p:nvPicPr>
                      <p:cNvPr id="80909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07013" y="3854465"/>
                        <a:ext cx="2501900" cy="587375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 w="9525">
                        <a:solidFill>
                          <a:srgbClr val="000099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0911" name="Text Box 15"/>
          <p:cNvSpPr txBox="1">
            <a:spLocks noChangeArrowheads="1"/>
          </p:cNvSpPr>
          <p:nvPr/>
        </p:nvSpPr>
        <p:spPr bwMode="auto">
          <a:xfrm>
            <a:off x="4886325" y="2249503"/>
            <a:ext cx="3595688" cy="650875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305" tIns="45645" rIns="91305" bIns="45645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FFFFFF"/>
                </a:solidFill>
              </a:rPr>
              <a:t>Examples: WE = (125 – 67) = 58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FFFFFF"/>
                </a:solidFill>
              </a:rPr>
              <a:t>	            (122 – 67) = 55</a:t>
            </a:r>
          </a:p>
        </p:txBody>
      </p:sp>
      <p:sp>
        <p:nvSpPr>
          <p:cNvPr id="80912" name="Text Box 16"/>
          <p:cNvSpPr txBox="1">
            <a:spLocks noChangeArrowheads="1"/>
          </p:cNvSpPr>
          <p:nvPr/>
        </p:nvSpPr>
        <p:spPr bwMode="auto">
          <a:xfrm>
            <a:off x="4818078" y="4786328"/>
            <a:ext cx="3800475" cy="650875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305" tIns="45645" rIns="91305" bIns="45645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FFFFFF"/>
                </a:solidFill>
              </a:rPr>
              <a:t>Examples: density = 58/151 = 0.38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FFFFFF"/>
                </a:solidFill>
              </a:rPr>
              <a:t>		    55/162 = 0.34</a:t>
            </a:r>
          </a:p>
        </p:txBody>
      </p:sp>
      <p:sp>
        <p:nvSpPr>
          <p:cNvPr id="80913" name="Rectangle 17"/>
          <p:cNvSpPr>
            <a:spLocks noChangeArrowheads="1"/>
          </p:cNvSpPr>
          <p:nvPr/>
        </p:nvSpPr>
        <p:spPr bwMode="auto">
          <a:xfrm>
            <a:off x="2530475" y="2686065"/>
            <a:ext cx="350838" cy="358775"/>
          </a:xfrm>
          <a:prstGeom prst="rect">
            <a:avLst/>
          </a:prstGeom>
          <a:noFill/>
          <a:ln w="28575">
            <a:solidFill>
              <a:srgbClr val="0000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305" tIns="45645" rIns="91305" bIns="45645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0914" name="Rectangle 18"/>
          <p:cNvSpPr>
            <a:spLocks noChangeArrowheads="1"/>
          </p:cNvSpPr>
          <p:nvPr/>
        </p:nvSpPr>
        <p:spPr bwMode="auto">
          <a:xfrm>
            <a:off x="2881328" y="2687653"/>
            <a:ext cx="350837" cy="358775"/>
          </a:xfrm>
          <a:prstGeom prst="rect">
            <a:avLst/>
          </a:prstGeom>
          <a:noFill/>
          <a:ln w="28575">
            <a:solidFill>
              <a:srgbClr val="0000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305" tIns="45645" rIns="91305" bIns="45645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80917" name="AutoShape 21"/>
          <p:cNvCxnSpPr>
            <a:cxnSpLocks noChangeShapeType="1"/>
            <a:endCxn id="80913" idx="0"/>
          </p:cNvCxnSpPr>
          <p:nvPr/>
        </p:nvCxnSpPr>
        <p:spPr bwMode="auto">
          <a:xfrm rot="10800000" flipV="1">
            <a:off x="2706703" y="1719263"/>
            <a:ext cx="1241425" cy="952500"/>
          </a:xfrm>
          <a:prstGeom prst="bentConnector2">
            <a:avLst/>
          </a:prstGeom>
          <a:noFill/>
          <a:ln w="19050">
            <a:solidFill>
              <a:srgbClr val="000099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0918" name="AutoShape 22"/>
          <p:cNvCxnSpPr>
            <a:cxnSpLocks noChangeShapeType="1"/>
            <a:endCxn id="80914" idx="3"/>
          </p:cNvCxnSpPr>
          <p:nvPr/>
        </p:nvCxnSpPr>
        <p:spPr bwMode="auto">
          <a:xfrm rot="10800000">
            <a:off x="3246453" y="2867040"/>
            <a:ext cx="2060575" cy="1281113"/>
          </a:xfrm>
          <a:prstGeom prst="bentConnector3">
            <a:avLst>
              <a:gd name="adj1" fmla="val 50310"/>
            </a:avLst>
          </a:prstGeom>
          <a:noFill/>
          <a:ln w="19050">
            <a:solidFill>
              <a:srgbClr val="000099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2666792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09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809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809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809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809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809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809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809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809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911" grpId="0" animBg="1"/>
      <p:bldP spid="80912" grpId="0" animBg="1"/>
      <p:bldP spid="80913" grpId="0" animBg="1"/>
      <p:bldP spid="80914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Snow Survey - SNOTEL </a:t>
            </a:r>
          </a:p>
        </p:txBody>
      </p:sp>
      <p:pic>
        <p:nvPicPr>
          <p:cNvPr id="17411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52615" y="1219200"/>
            <a:ext cx="5116513" cy="5638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1255728" y="1219215"/>
            <a:ext cx="6434137" cy="5711824"/>
            <a:chOff x="791" y="720"/>
            <a:chExt cx="4053" cy="3598"/>
          </a:xfrm>
        </p:grpSpPr>
        <p:pic>
          <p:nvPicPr>
            <p:cNvPr id="17414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6" y="720"/>
              <a:ext cx="3984" cy="35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415" name="Text Box 6"/>
            <p:cNvSpPr txBox="1">
              <a:spLocks noChangeArrowheads="1"/>
            </p:cNvSpPr>
            <p:nvPr/>
          </p:nvSpPr>
          <p:spPr bwMode="auto">
            <a:xfrm>
              <a:off x="791" y="4104"/>
              <a:ext cx="4053" cy="2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>
                  <a:solidFill>
                    <a:srgbClr val="0D0D0F"/>
                  </a:solidFill>
                </a:rPr>
                <a:t>Brooklyn Lake SNOTEL site - http://www.wcc.nrcs.usda.gov</a:t>
              </a:r>
            </a:p>
          </p:txBody>
        </p:sp>
      </p:grpSp>
      <p:sp>
        <p:nvSpPr>
          <p:cNvPr id="17413" name="Line 7"/>
          <p:cNvSpPr>
            <a:spLocks noChangeShapeType="1"/>
          </p:cNvSpPr>
          <p:nvPr/>
        </p:nvSpPr>
        <p:spPr bwMode="auto">
          <a:xfrm>
            <a:off x="0" y="1155700"/>
            <a:ext cx="9144000" cy="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305" tIns="45645" rIns="91305" bIns="45645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4968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Where do I Get Data?</a:t>
            </a:r>
          </a:p>
        </p:txBody>
      </p:sp>
      <p:sp>
        <p:nvSpPr>
          <p:cNvPr id="84995" name="Rectangle 3"/>
          <p:cNvSpPr>
            <a:spLocks noGrp="1" noRot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 typeface="Arial" charset="0"/>
              <a:buChar char="►"/>
              <a:defRPr/>
            </a:pPr>
            <a:r>
              <a:rPr lang="en-US" dirty="0">
                <a:hlinkClick r:id="rId3"/>
              </a:rPr>
              <a:t>http://www.wcc.nrcs.usda.gov/snow/</a:t>
            </a:r>
            <a:r>
              <a:rPr lang="en-US" dirty="0"/>
              <a:t> - online source for SNOTEL data</a:t>
            </a:r>
          </a:p>
          <a:p>
            <a:pPr lvl="1" eaLnBrk="1" hangingPunct="1">
              <a:defRPr/>
            </a:pPr>
            <a:r>
              <a:rPr lang="en-US" dirty="0">
                <a:solidFill>
                  <a:schemeClr val="tx2"/>
                </a:solidFill>
              </a:rPr>
              <a:t>Example</a:t>
            </a:r>
          </a:p>
          <a:p>
            <a:pPr eaLnBrk="1" hangingPunct="1">
              <a:buFont typeface="Arial" charset="0"/>
              <a:buChar char="►"/>
              <a:defRPr/>
            </a:pP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18436" name="Line 4"/>
          <p:cNvSpPr>
            <a:spLocks noChangeShapeType="1"/>
          </p:cNvSpPr>
          <p:nvPr/>
        </p:nvSpPr>
        <p:spPr bwMode="auto">
          <a:xfrm>
            <a:off x="0" y="1219200"/>
            <a:ext cx="9144000" cy="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305" tIns="45645" rIns="91305" bIns="45645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506114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14" y="-231171"/>
            <a:ext cx="184693" cy="4623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305" tIns="45645" rIns="91305" bIns="45645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20486" name="Rectangle 6"/>
          <p:cNvSpPr>
            <a:spLocks noChangeArrowheads="1"/>
          </p:cNvSpPr>
          <p:nvPr/>
        </p:nvSpPr>
        <p:spPr bwMode="auto">
          <a:xfrm>
            <a:off x="14" y="-231171"/>
            <a:ext cx="184693" cy="4623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305" tIns="45645" rIns="91305" bIns="45645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50" y="785828"/>
            <a:ext cx="7048500" cy="5286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8140730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14" y="-231171"/>
            <a:ext cx="184693" cy="4623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305" tIns="45645" rIns="91305" bIns="45645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20486" name="Rectangle 6"/>
          <p:cNvSpPr>
            <a:spLocks noChangeArrowheads="1"/>
          </p:cNvSpPr>
          <p:nvPr/>
        </p:nvSpPr>
        <p:spPr bwMode="auto">
          <a:xfrm>
            <a:off x="14" y="-231171"/>
            <a:ext cx="184693" cy="4623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305" tIns="45645" rIns="91305" bIns="45645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50" y="785828"/>
            <a:ext cx="7048500" cy="5286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1596639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14" y="-231171"/>
            <a:ext cx="184693" cy="4623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305" tIns="45645" rIns="91305" bIns="45645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20486" name="Rectangle 6"/>
          <p:cNvSpPr>
            <a:spLocks noChangeArrowheads="1"/>
          </p:cNvSpPr>
          <p:nvPr/>
        </p:nvSpPr>
        <p:spPr bwMode="auto">
          <a:xfrm>
            <a:off x="14" y="-231171"/>
            <a:ext cx="184693" cy="4623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305" tIns="45645" rIns="91305" bIns="45645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762015"/>
            <a:ext cx="7048500" cy="5286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1596639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Other ways to measure snow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15913" y="1277953"/>
            <a:ext cx="4983162" cy="4498975"/>
          </a:xfrm>
        </p:spPr>
        <p:txBody>
          <a:bodyPr/>
          <a:lstStyle/>
          <a:p>
            <a:pPr eaLnBrk="1" hangingPunct="1">
              <a:buFont typeface="Arial" charset="0"/>
              <a:buChar char="►"/>
              <a:defRPr/>
            </a:pPr>
            <a:r>
              <a:rPr lang="en-US" dirty="0"/>
              <a:t>Ultrasonic Snow Depth Sensor</a:t>
            </a:r>
          </a:p>
          <a:p>
            <a:pPr lvl="1" eaLnBrk="1" hangingPunct="1">
              <a:defRPr/>
            </a:pPr>
            <a:r>
              <a:rPr lang="en-US" dirty="0"/>
              <a:t>Inexpensive</a:t>
            </a:r>
          </a:p>
          <a:p>
            <a:pPr lvl="1" eaLnBrk="1" hangingPunct="1">
              <a:defRPr/>
            </a:pPr>
            <a:r>
              <a:rPr lang="en-US" dirty="0"/>
              <a:t>Remote sensing instrument</a:t>
            </a:r>
          </a:p>
          <a:p>
            <a:pPr eaLnBrk="1" hangingPunct="1">
              <a:buFont typeface="Arial" charset="0"/>
              <a:buChar char="►"/>
              <a:defRPr/>
            </a:pPr>
            <a:r>
              <a:rPr lang="en-US" dirty="0"/>
              <a:t>Rain/Snow Station Standpipe</a:t>
            </a:r>
          </a:p>
          <a:p>
            <a:pPr lvl="1" eaLnBrk="1" hangingPunct="1">
              <a:defRPr/>
            </a:pPr>
            <a:r>
              <a:rPr lang="en-US" dirty="0"/>
              <a:t>12” standpipe</a:t>
            </a:r>
          </a:p>
          <a:p>
            <a:pPr lvl="1" eaLnBrk="1" hangingPunct="1">
              <a:defRPr/>
            </a:pPr>
            <a:r>
              <a:rPr lang="en-US" dirty="0"/>
              <a:t>Above snow depth</a:t>
            </a:r>
          </a:p>
          <a:p>
            <a:pPr lvl="1" eaLnBrk="1" hangingPunct="1">
              <a:defRPr/>
            </a:pPr>
            <a:r>
              <a:rPr lang="en-US" dirty="0"/>
              <a:t>Glycol in top; tipping bucket in the bottom</a:t>
            </a:r>
          </a:p>
        </p:txBody>
      </p:sp>
      <p:pic>
        <p:nvPicPr>
          <p:cNvPr id="66562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880100" y="1331913"/>
            <a:ext cx="2425700" cy="21828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563" name="Picture 3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67440" y="3683000"/>
            <a:ext cx="2282825" cy="27622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56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6950" y="1452578"/>
            <a:ext cx="4076700" cy="523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3" name="Rectangle 8"/>
          <p:cNvSpPr>
            <a:spLocks noChangeArrowheads="1"/>
          </p:cNvSpPr>
          <p:nvPr/>
        </p:nvSpPr>
        <p:spPr bwMode="auto">
          <a:xfrm>
            <a:off x="7648575" y="6635765"/>
            <a:ext cx="1495425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05" tIns="45645" rIns="91305" bIns="45645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i="1">
                <a:solidFill>
                  <a:srgbClr val="FFFFFF"/>
                </a:solidFill>
              </a:rPr>
              <a:t>http://www.rickly.com/</a:t>
            </a:r>
          </a:p>
        </p:txBody>
      </p:sp>
      <p:sp>
        <p:nvSpPr>
          <p:cNvPr id="19464" name="Line 4"/>
          <p:cNvSpPr>
            <a:spLocks noChangeShapeType="1"/>
          </p:cNvSpPr>
          <p:nvPr/>
        </p:nvSpPr>
        <p:spPr bwMode="auto">
          <a:xfrm>
            <a:off x="0" y="1219200"/>
            <a:ext cx="9144000" cy="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305" tIns="45645" rIns="91305" bIns="45645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3756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8" dur="500"/>
                                        <p:tgtEl>
                                          <p:spTgt spid="665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1" dur="500"/>
                                        <p:tgtEl>
                                          <p:spTgt spid="665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66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/>
              <a:t>Snow Measurement</a:t>
            </a:r>
            <a:endParaRPr lang="en-US"/>
          </a:p>
        </p:txBody>
      </p:sp>
      <p:sp>
        <p:nvSpPr>
          <p:cNvPr id="2293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>
                <a:solidFill>
                  <a:srgbClr val="000066"/>
                </a:solidFill>
              </a:rPr>
              <a:t>Airborne Snow Survey Program</a:t>
            </a:r>
            <a:endParaRPr lang="en-US" sz="2800" b="1">
              <a:solidFill>
                <a:srgbClr val="000066"/>
              </a:solidFill>
            </a:endParaRPr>
          </a:p>
          <a:p>
            <a:pPr lvl="1"/>
            <a:r>
              <a:rPr lang="en-US" sz="2400" b="1">
                <a:solidFill>
                  <a:srgbClr val="000066"/>
                </a:solidFill>
              </a:rPr>
              <a:t>Snow Water Equivalent (SWE) estimated from attenuation of naturally occurring terrestrial gamma radiation.</a:t>
            </a:r>
            <a:endParaRPr lang="en-US" sz="2400" b="1">
              <a:solidFill>
                <a:srgbClr val="000066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lvl="2"/>
            <a:r>
              <a:rPr lang="en-US" sz="2000"/>
              <a:t>Typical flight line is 16 km long, measuring a ground swath 3000 m wide.</a:t>
            </a:r>
          </a:p>
          <a:p>
            <a:pPr lvl="3"/>
            <a:r>
              <a:rPr lang="en-US" sz="1800"/>
              <a:t>Measures average SWE over area of ~5 km</a:t>
            </a:r>
            <a:r>
              <a:rPr lang="en-US" sz="1800" baseline="30000"/>
              <a:t>2</a:t>
            </a:r>
            <a:endParaRPr lang="en-US" sz="1800"/>
          </a:p>
          <a:p>
            <a:pPr lvl="2"/>
            <a:r>
              <a:rPr lang="en-US" sz="2000"/>
              <a:t>1800 flight lines throughout coterminous U.S.</a:t>
            </a:r>
          </a:p>
          <a:p>
            <a:pPr lvl="2"/>
            <a:r>
              <a:rPr lang="en-US" sz="2000"/>
              <a:t>Two twin-engine aircraft fly ~900 lines/year.</a:t>
            </a:r>
          </a:p>
          <a:p>
            <a:pPr lvl="2"/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366169657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/>
              <a:t>Snow Measurement</a:t>
            </a:r>
            <a:endParaRPr lang="en-US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1" y="1524000"/>
            <a:ext cx="7772400" cy="4114800"/>
          </a:xfrm>
        </p:spPr>
        <p:txBody>
          <a:bodyPr/>
          <a:lstStyle/>
          <a:p>
            <a:r>
              <a:rPr lang="en-US" b="1">
                <a:solidFill>
                  <a:srgbClr val="003399"/>
                </a:solidFill>
              </a:rPr>
              <a:t>Airborne Snow Survey Program</a:t>
            </a:r>
            <a:endParaRPr lang="en-US"/>
          </a:p>
        </p:txBody>
      </p:sp>
      <p:graphicFrame>
        <p:nvGraphicFramePr>
          <p:cNvPr id="102404" name="Object 4"/>
          <p:cNvGraphicFramePr>
            <a:graphicFrameLocks noChangeAspect="1"/>
          </p:cNvGraphicFramePr>
          <p:nvPr/>
        </p:nvGraphicFramePr>
        <p:xfrm>
          <a:off x="990600" y="2133616"/>
          <a:ext cx="5562600" cy="4016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FreeHand.Doc" r:id="rId2" imgW="8247600" imgH="5960160" progId="FreeHand.Doc.8">
                  <p:embed/>
                </p:oleObj>
              </mc:Choice>
              <mc:Fallback>
                <p:oleObj name="FreeHand.Doc" r:id="rId2" imgW="8247600" imgH="5960160" progId="FreeHand.Doc.8">
                  <p:embed/>
                  <p:pic>
                    <p:nvPicPr>
                      <p:cNvPr id="102404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0600" y="2133616"/>
                        <a:ext cx="5562600" cy="4016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>
                        <a:outerShdw dist="35921" dir="2700000" algn="ctr" rotWithShape="0">
                          <a:srgbClr val="003399"/>
                        </a:outerShdw>
                      </a:effectLst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2405" name="Picture 5"/>
          <p:cNvPicPr>
            <a:picLocks noChangeAspect="1" noChangeArrowheads="1"/>
          </p:cNvPicPr>
          <p:nvPr/>
        </p:nvPicPr>
        <p:blipFill>
          <a:blip r:embed="rId4" cstate="print">
            <a:lum bright="-18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14" y="4186253"/>
            <a:ext cx="3886201" cy="221456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03399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909613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Hydrologic Significance of Snow</a:t>
            </a:r>
          </a:p>
        </p:txBody>
      </p:sp>
      <p:sp>
        <p:nvSpPr>
          <p:cNvPr id="11267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301640" y="1600215"/>
            <a:ext cx="8842375" cy="4498975"/>
          </a:xfrm>
        </p:spPr>
        <p:txBody>
          <a:bodyPr/>
          <a:lstStyle/>
          <a:p>
            <a:pPr eaLnBrk="1" hangingPunct="1"/>
            <a:r>
              <a:rPr lang="en-US" sz="2800" dirty="0"/>
              <a:t>~ 67% of world’s fresh water found in snow and ice</a:t>
            </a:r>
          </a:p>
          <a:p>
            <a:pPr eaLnBrk="1" hangingPunct="1"/>
            <a:r>
              <a:rPr lang="en-US" sz="2800" dirty="0"/>
              <a:t>Only 3% of permanent snow &amp; ice is located outside the polar regions</a:t>
            </a:r>
          </a:p>
          <a:p>
            <a:pPr eaLnBrk="1" hangingPunct="1"/>
            <a:r>
              <a:rPr lang="en-US" sz="2800" dirty="0"/>
              <a:t>~ 60 years of earth annual </a:t>
            </a:r>
            <a:r>
              <a:rPr lang="en-US" sz="2800" dirty="0" err="1"/>
              <a:t>ppt</a:t>
            </a:r>
            <a:r>
              <a:rPr lang="en-US" sz="2800" dirty="0"/>
              <a:t> is locked up in snow and ice</a:t>
            </a:r>
          </a:p>
          <a:p>
            <a:pPr eaLnBrk="1" hangingPunct="1"/>
            <a:r>
              <a:rPr lang="en-US" sz="2800" dirty="0"/>
              <a:t>~ 50% of ice &amp; snow outside the poles is in the Himalayas; also critical to Europe, Asia, S. Am., Western US</a:t>
            </a:r>
          </a:p>
          <a:p>
            <a:pPr lvl="1" eaLnBrk="1" hangingPunct="1"/>
            <a:r>
              <a:rPr lang="en-US" sz="2400" dirty="0">
                <a:solidFill>
                  <a:schemeClr val="tx2"/>
                </a:solidFill>
              </a:rPr>
              <a:t>90% of runoff in N. AZ, NM due to rain-on-snow events</a:t>
            </a:r>
          </a:p>
          <a:p>
            <a:pPr eaLnBrk="1" hangingPunct="1"/>
            <a:r>
              <a:rPr lang="en-US" dirty="0">
                <a:solidFill>
                  <a:schemeClr val="tx2"/>
                </a:solidFill>
              </a:rPr>
              <a:t>~80-85% of Colorado River Basin Runoff </a:t>
            </a:r>
            <a:r>
              <a:rPr lang="en-US">
                <a:solidFill>
                  <a:schemeClr val="tx2"/>
                </a:solidFill>
              </a:rPr>
              <a:t>from snowmelt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20484" name="Line 4"/>
          <p:cNvSpPr>
            <a:spLocks noChangeShapeType="1"/>
          </p:cNvSpPr>
          <p:nvPr/>
        </p:nvSpPr>
        <p:spPr bwMode="auto">
          <a:xfrm>
            <a:off x="0" y="1219200"/>
            <a:ext cx="9144000" cy="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305" tIns="45645" rIns="91305" bIns="45645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52918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1" y="304815"/>
            <a:ext cx="7772400" cy="1143000"/>
          </a:xfrm>
          <a:noFill/>
          <a:ln/>
        </p:spPr>
        <p:txBody>
          <a:bodyPr lIns="91940" tIns="45963" rIns="91940" bIns="45963"/>
          <a:lstStyle/>
          <a:p>
            <a:r>
              <a:rPr lang="en-US" u="sng"/>
              <a:t>Snow Measurement</a:t>
            </a:r>
            <a:endParaRPr lang="en-US"/>
          </a:p>
        </p:txBody>
      </p:sp>
      <p:pic>
        <p:nvPicPr>
          <p:cNvPr id="230403" name="Picture 3" descr="C:\MyFiles\GRAPHICS\Scans\012799don\gamma_rack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2667000"/>
            <a:ext cx="2287587" cy="2819400"/>
          </a:xfrm>
          <a:prstGeom prst="rect">
            <a:avLst/>
          </a:prstGeom>
          <a:noFill/>
          <a:effectLst>
            <a:outerShdw dist="89803" dir="2700000" algn="ctr" rotWithShape="0">
              <a:schemeClr val="accent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0404" name="Picture 4" descr="C:\MyFiles\GRAPHICS\Scans\012799don\crystal_box_fh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3973513"/>
            <a:ext cx="5183188" cy="2579687"/>
          </a:xfrm>
          <a:prstGeom prst="rect">
            <a:avLst/>
          </a:prstGeom>
          <a:noFill/>
          <a:effectLst>
            <a:outerShdw dist="89803" dir="2700000" algn="ctr" rotWithShape="0">
              <a:schemeClr val="accent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0405" name="Picture 5" descr="C:\MyFiles\GRAPHICS\Scans\012799don\shrike_51RF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2057415"/>
            <a:ext cx="3506788" cy="2132013"/>
          </a:xfrm>
          <a:prstGeom prst="rect">
            <a:avLst/>
          </a:prstGeom>
          <a:noFill/>
          <a:effectLst>
            <a:outerShdw dist="89803" dir="2700000" algn="ctr" rotWithShape="0">
              <a:schemeClr val="accent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0406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685801" y="1295400"/>
            <a:ext cx="7772400" cy="4114800"/>
          </a:xfrm>
        </p:spPr>
        <p:txBody>
          <a:bodyPr/>
          <a:lstStyle/>
          <a:p>
            <a:r>
              <a:rPr lang="en-US" b="1">
                <a:solidFill>
                  <a:srgbClr val="000066"/>
                </a:solidFill>
              </a:rPr>
              <a:t>Airborne Snow Survey Program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672920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/>
              <a:t>Snow Measurement</a:t>
            </a:r>
            <a:endParaRPr lang="en-US"/>
          </a:p>
        </p:txBody>
      </p:sp>
      <p:sp>
        <p:nvSpPr>
          <p:cNvPr id="2324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799" y="1676400"/>
            <a:ext cx="8001001" cy="685800"/>
          </a:xfrm>
        </p:spPr>
        <p:txBody>
          <a:bodyPr/>
          <a:lstStyle/>
          <a:p>
            <a:r>
              <a:rPr lang="en-US" b="1">
                <a:solidFill>
                  <a:srgbClr val="000066"/>
                </a:solidFill>
              </a:rPr>
              <a:t>Airborne SWE Measurement Theory</a:t>
            </a:r>
            <a:endParaRPr lang="en-US" sz="3600" b="1">
              <a:solidFill>
                <a:srgbClr val="FFCC66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lvl="1"/>
            <a:r>
              <a:rPr lang="en-US" b="1"/>
              <a:t>Airborne SWE measurements are made using the following relationship:</a:t>
            </a:r>
            <a:endParaRPr lang="en-US"/>
          </a:p>
        </p:txBody>
      </p:sp>
      <p:graphicFrame>
        <p:nvGraphicFramePr>
          <p:cNvPr id="232452" name="Object 4"/>
          <p:cNvGraphicFramePr>
            <a:graphicFrameLocks noChangeAspect="1"/>
          </p:cNvGraphicFramePr>
          <p:nvPr/>
        </p:nvGraphicFramePr>
        <p:xfrm>
          <a:off x="1250950" y="3228990"/>
          <a:ext cx="6216650" cy="1114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2831760" imgH="507960" progId="Equation.COEE2">
                  <p:embed/>
                </p:oleObj>
              </mc:Choice>
              <mc:Fallback>
                <p:oleObj name="Equation" r:id="rId2" imgW="2831760" imgH="507960" progId="Equation.COEE2">
                  <p:embed/>
                  <p:pic>
                    <p:nvPicPr>
                      <p:cNvPr id="232452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50950" y="3228990"/>
                        <a:ext cx="6216650" cy="1114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2453" name="Text Box 5"/>
          <p:cNvSpPr txBox="1">
            <a:spLocks noChangeArrowheads="1"/>
          </p:cNvSpPr>
          <p:nvPr/>
        </p:nvSpPr>
        <p:spPr bwMode="auto">
          <a:xfrm>
            <a:off x="2286000" y="4495815"/>
            <a:ext cx="6400800" cy="171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305" tIns="45645" rIns="91305" bIns="45645"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>
                <a:solidFill>
                  <a:srgbClr val="003366"/>
                </a:solidFill>
              </a:rPr>
              <a:t>Where:</a:t>
            </a: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600">
                <a:solidFill>
                  <a:srgbClr val="003366"/>
                </a:solidFill>
              </a:rPr>
              <a:t>C and C</a:t>
            </a:r>
            <a:r>
              <a:rPr lang="en-US" sz="1600" baseline="-25000">
                <a:solidFill>
                  <a:srgbClr val="003366"/>
                </a:solidFill>
              </a:rPr>
              <a:t>0</a:t>
            </a:r>
            <a:r>
              <a:rPr lang="en-US" sz="1600">
                <a:solidFill>
                  <a:srgbClr val="003366"/>
                </a:solidFill>
              </a:rPr>
              <a:t>  = Uncollided terrestrial gamma count rates over snow                    	    and dry, snow-free soil,</a:t>
            </a: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600">
                <a:solidFill>
                  <a:srgbClr val="003366"/>
                </a:solidFill>
              </a:rPr>
              <a:t>M and M</a:t>
            </a:r>
            <a:r>
              <a:rPr lang="en-US" sz="1600" baseline="-25000">
                <a:solidFill>
                  <a:srgbClr val="003366"/>
                </a:solidFill>
              </a:rPr>
              <a:t>0</a:t>
            </a:r>
            <a:r>
              <a:rPr lang="en-US" sz="1600">
                <a:solidFill>
                  <a:srgbClr val="003366"/>
                </a:solidFill>
              </a:rPr>
              <a:t> = Percent soil moisture over snow and dry, snow-free soil,</a:t>
            </a: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600">
                <a:solidFill>
                  <a:srgbClr val="003366"/>
                </a:solidFill>
              </a:rPr>
              <a:t>A	= Radiation attenuation coefficient in water, (cm</a:t>
            </a:r>
            <a:r>
              <a:rPr lang="en-US" sz="1600" baseline="30000">
                <a:solidFill>
                  <a:srgbClr val="003366"/>
                </a:solidFill>
              </a:rPr>
              <a:t>2</a:t>
            </a:r>
            <a:r>
              <a:rPr lang="en-US" sz="1600">
                <a:solidFill>
                  <a:srgbClr val="003366"/>
                </a:solidFill>
              </a:rPr>
              <a:t>/g)</a:t>
            </a:r>
            <a:endParaRPr lang="en-US" sz="16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955178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15" y="228615"/>
            <a:ext cx="8763000" cy="1143000"/>
          </a:xfrm>
          <a:noFill/>
          <a:ln/>
        </p:spPr>
        <p:txBody>
          <a:bodyPr lIns="91940" tIns="45963" rIns="91940" bIns="45963"/>
          <a:lstStyle/>
          <a:p>
            <a:r>
              <a:rPr lang="en-US" u="sng"/>
              <a:t>Snow Measurement</a:t>
            </a:r>
            <a:endParaRPr lang="en-US"/>
          </a:p>
        </p:txBody>
      </p:sp>
      <p:pic>
        <p:nvPicPr>
          <p:cNvPr id="234499" name="Picture 3" descr="C:\MyFiles\GRAPHICS\Scans\012799don\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429000"/>
            <a:ext cx="3657600" cy="2516188"/>
          </a:xfrm>
          <a:prstGeom prst="rect">
            <a:avLst/>
          </a:prstGeom>
          <a:noFill/>
          <a:effectLst>
            <a:outerShdw dist="71842" dir="2700000" algn="ctr" rotWithShape="0">
              <a:srgbClr val="003399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4500" name="Picture 4" descr="C:\MyFiles\GRAPHICS\Scans\012799don\10 copy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15" y="2259028"/>
            <a:ext cx="3276600" cy="2770187"/>
          </a:xfrm>
          <a:prstGeom prst="rect">
            <a:avLst/>
          </a:prstGeom>
          <a:noFill/>
          <a:effectLst>
            <a:outerShdw dist="89803" dir="2700000" algn="ctr" rotWithShape="0">
              <a:schemeClr val="accent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4502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457200" y="1371600"/>
            <a:ext cx="8229600" cy="1371600"/>
          </a:xfrm>
        </p:spPr>
        <p:txBody>
          <a:bodyPr/>
          <a:lstStyle/>
          <a:p>
            <a:r>
              <a:rPr lang="en-US" b="1">
                <a:solidFill>
                  <a:srgbClr val="000066"/>
                </a:solidFill>
              </a:rPr>
              <a:t>Airborne SWE: Accuracy and Bias</a:t>
            </a:r>
            <a:endParaRPr lang="en-US"/>
          </a:p>
        </p:txBody>
      </p:sp>
      <p:sp>
        <p:nvSpPr>
          <p:cNvPr id="234503" name="Text Box 7"/>
          <p:cNvSpPr txBox="1">
            <a:spLocks noChangeArrowheads="1"/>
          </p:cNvSpPr>
          <p:nvPr/>
        </p:nvSpPr>
        <p:spPr bwMode="auto">
          <a:xfrm>
            <a:off x="4876801" y="2284428"/>
            <a:ext cx="3962400" cy="91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305" tIns="45645" rIns="91305" bIns="45645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3366"/>
                </a:solidFill>
              </a:rPr>
              <a:t>Airborne measurements include ice and standing water that ground measurements generally miss.</a:t>
            </a:r>
          </a:p>
        </p:txBody>
      </p:sp>
      <p:sp>
        <p:nvSpPr>
          <p:cNvPr id="234505" name="Text Box 9"/>
          <p:cNvSpPr txBox="1">
            <a:spLocks noChangeArrowheads="1"/>
          </p:cNvSpPr>
          <p:nvPr/>
        </p:nvSpPr>
        <p:spPr bwMode="auto">
          <a:xfrm>
            <a:off x="825500" y="5302250"/>
            <a:ext cx="34417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05" tIns="45645" rIns="91305" bIns="45645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F5111C"/>
                </a:solidFill>
              </a:rPr>
              <a:t>RMS Agricultural Areas: 0.81 cm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F5111C"/>
                </a:solidFill>
              </a:rPr>
              <a:t>RMS Forested Areas: 2.31 cm</a:t>
            </a:r>
          </a:p>
        </p:txBody>
      </p:sp>
    </p:spTree>
    <p:extLst>
      <p:ext uri="{BB962C8B-B14F-4D97-AF65-F5344CB8AC3E}">
        <p14:creationId xmlns:p14="http://schemas.microsoft.com/office/powerpoint/2010/main" val="207842192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46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1" y="304815"/>
            <a:ext cx="8534400" cy="1143000"/>
          </a:xfrm>
        </p:spPr>
        <p:txBody>
          <a:bodyPr/>
          <a:lstStyle/>
          <a:p>
            <a:r>
              <a:rPr lang="en-US" sz="4000" u="sng"/>
              <a:t>Airborne Snow Survey Products</a:t>
            </a:r>
            <a:endParaRPr lang="en-US"/>
          </a:p>
        </p:txBody>
      </p:sp>
      <p:pic>
        <p:nvPicPr>
          <p:cNvPr id="236547" name="Picture 3" descr="C:\MyFiles\NOHRSC Grafix\eu599018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600200"/>
            <a:ext cx="6248400" cy="4714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998770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70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1" y="304815"/>
            <a:ext cx="8534400" cy="1143000"/>
          </a:xfrm>
        </p:spPr>
        <p:txBody>
          <a:bodyPr/>
          <a:lstStyle/>
          <a:p>
            <a:r>
              <a:rPr lang="en-US" sz="4000" u="sng"/>
              <a:t>Airborne Snow Survey Products</a:t>
            </a:r>
            <a:endParaRPr lang="en-US"/>
          </a:p>
        </p:txBody>
      </p:sp>
      <p:sp>
        <p:nvSpPr>
          <p:cNvPr id="237571" name="Text Box 3"/>
          <p:cNvSpPr txBox="1">
            <a:spLocks noChangeArrowheads="1"/>
          </p:cNvSpPr>
          <p:nvPr/>
        </p:nvSpPr>
        <p:spPr bwMode="auto">
          <a:xfrm>
            <a:off x="1219214" y="1371600"/>
            <a:ext cx="7543801" cy="51338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305" tIns="45645" rIns="91305" bIns="45645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b="1">
                <a:solidFill>
                  <a:srgbClr val="3333FF"/>
                </a:solidFill>
                <a:latin typeface="Courier New" pitchFamily="49" charset="0"/>
              </a:rPr>
              <a:t>.B GAMMA 990120 /SAIRF/SWIRF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b="1">
                <a:solidFill>
                  <a:srgbClr val="3333FF"/>
                </a:solidFill>
                <a:latin typeface="Courier New" pitchFamily="49" charset="0"/>
              </a:rPr>
              <a:t>:TO ------ Service Hydrologist (Please give HARDCOPY to SH)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b="1">
                <a:solidFill>
                  <a:srgbClr val="3333FF"/>
                </a:solidFill>
                <a:latin typeface="Courier New" pitchFamily="49" charset="0"/>
              </a:rPr>
              <a:t>:FROM ---- Tom Carroll, (612) 361-6610 ext 225, Minneapolis, Minnesota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b="1">
                <a:solidFill>
                  <a:srgbClr val="3333FF"/>
                </a:solidFill>
                <a:latin typeface="Courier New" pitchFamily="49" charset="0"/>
              </a:rPr>
              <a:t>:Visit our web page at www.nohrsc.nws.gov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b="1">
                <a:solidFill>
                  <a:srgbClr val="3333FF"/>
                </a:solidFill>
                <a:latin typeface="Courier New" pitchFamily="49" charset="0"/>
              </a:rPr>
              <a:t>:SUBJECT - AIRBORNE SNOW WATER EQUIVALENT DATA              990120222453</a:t>
            </a:r>
            <a:endParaRPr lang="en-US" sz="1200" b="1">
              <a:solidFill>
                <a:srgbClr val="FFCC66"/>
              </a:solidFill>
              <a:latin typeface="Courier New" pitchFamily="49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b="1">
                <a:solidFill>
                  <a:srgbClr val="003366"/>
                </a:solidFill>
                <a:latin typeface="Courier New" pitchFamily="49" charset="0"/>
              </a:rPr>
              <a:t>:-----------------------------------------------------------------------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b="1">
                <a:solidFill>
                  <a:srgbClr val="003366"/>
                </a:solidFill>
                <a:latin typeface="Courier New" pitchFamily="49" charset="0"/>
              </a:rPr>
              <a:t>: Total No. of flight lines sent = 10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b="1">
                <a:solidFill>
                  <a:srgbClr val="003366"/>
                </a:solidFill>
                <a:latin typeface="Courier New" pitchFamily="49" charset="0"/>
              </a:rPr>
              <a:t>:-----------------------------------------------------------------------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b="1">
                <a:solidFill>
                  <a:srgbClr val="003366"/>
                </a:solidFill>
                <a:latin typeface="Courier New" pitchFamily="49" charset="0"/>
              </a:rPr>
              <a:t>:Line   Survey    %SC   SWE   SWE %SM Est Fall  %SM  Pilot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b="1">
                <a:solidFill>
                  <a:srgbClr val="003366"/>
                </a:solidFill>
                <a:latin typeface="Courier New" pitchFamily="49" charset="0"/>
              </a:rPr>
              <a:t>:No.    Date           (in) (35%) (M) Typ Date  (F)  Remarks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b="1">
                <a:solidFill>
                  <a:srgbClr val="003366"/>
                </a:solidFill>
                <a:latin typeface="Courier New" pitchFamily="49" charset="0"/>
              </a:rPr>
              <a:t>:=======================================================================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b="1">
                <a:solidFill>
                  <a:srgbClr val="003366"/>
                </a:solidFill>
                <a:latin typeface="Courier New" pitchFamily="49" charset="0"/>
              </a:rPr>
              <a:t>MI113  DY990120 / 100 / 1.8 : 1.2, 25 SE      0 , 25 OLD CRUSTY SNOW    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b="1">
                <a:solidFill>
                  <a:srgbClr val="003366"/>
                </a:solidFill>
                <a:latin typeface="Courier New" pitchFamily="49" charset="0"/>
              </a:rPr>
              <a:t>MI114  DY990120 / 100 / 2.3 : 1.7, 25 SE      0 , 25                    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b="1">
                <a:solidFill>
                  <a:srgbClr val="003366"/>
                </a:solidFill>
                <a:latin typeface="Courier New" pitchFamily="49" charset="0"/>
              </a:rPr>
              <a:t>MI115  DY990120 / 100 / 0.8 : 0.3, 25 SE      0 , 25 TOWN LINE RVR FRZ  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b="1">
                <a:solidFill>
                  <a:srgbClr val="003366"/>
                </a:solidFill>
                <a:latin typeface="Courier New" pitchFamily="49" charset="0"/>
              </a:rPr>
              <a:t>MI116  DY990120 / 100 / 0.7 : 0.2, 25 SE      0 , 25 HOUGHTON LAKE FROZEN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b="1">
                <a:solidFill>
                  <a:srgbClr val="003366"/>
                </a:solidFill>
                <a:latin typeface="Courier New" pitchFamily="49" charset="0"/>
              </a:rPr>
              <a:t>MI117  DY990120 / 100 / 1.8 : 1.3, 25 SE      0 , 25                    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b="1">
                <a:solidFill>
                  <a:srgbClr val="003366"/>
                </a:solidFill>
                <a:latin typeface="Courier New" pitchFamily="49" charset="0"/>
              </a:rPr>
              <a:t>MI118  DY990120 / 100 / 1.6 : 1.0, 25 SE      0 , 25                    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b="1">
                <a:solidFill>
                  <a:srgbClr val="003366"/>
                </a:solidFill>
                <a:latin typeface="Courier New" pitchFamily="49" charset="0"/>
              </a:rPr>
              <a:t>MI121  DY990120 / 100 / 1.6 : 1.0, 25 SE      0 , 25 MUSKEGON RVR OPEN 90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b="1">
                <a:solidFill>
                  <a:srgbClr val="003366"/>
                </a:solidFill>
                <a:latin typeface="Courier New" pitchFamily="49" charset="0"/>
              </a:rPr>
              <a:t>MI123  DY990120 / 100 / 1.8 : 1.3, 25 SE      0 , 25                    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b="1">
                <a:solidFill>
                  <a:srgbClr val="003366"/>
                </a:solidFill>
                <a:latin typeface="Courier New" pitchFamily="49" charset="0"/>
              </a:rPr>
              <a:t>MI124  DY990120 / 100 / 1.9 : 1.4, 25 SE      0 , 25 TWIN RVR PRTLY OPN 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b="1">
                <a:solidFill>
                  <a:srgbClr val="003366"/>
                </a:solidFill>
                <a:latin typeface="Courier New" pitchFamily="49" charset="0"/>
              </a:rPr>
              <a:t>MI138  DY990120 / 100 / 3.1 : 2.6, 25 SE      0 , 25                    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b="1">
                <a:solidFill>
                  <a:srgbClr val="003366"/>
                </a:solidFill>
                <a:latin typeface="Courier New" pitchFamily="49" charset="0"/>
              </a:rPr>
              <a:t>.END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b="1">
                <a:solidFill>
                  <a:srgbClr val="003366"/>
                </a:solidFill>
                <a:latin typeface="Courier New" pitchFamily="49" charset="0"/>
              </a:rPr>
              <a:t>Conditions on the ground observed over the survey area were of complete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b="1">
                <a:solidFill>
                  <a:srgbClr val="003366"/>
                </a:solidFill>
                <a:latin typeface="Courier New" pitchFamily="49" charset="0"/>
              </a:rPr>
              <a:t>snow cover with frozen lakes and many frozen rivers. Partially open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b="1">
                <a:solidFill>
                  <a:srgbClr val="003366"/>
                </a:solidFill>
                <a:latin typeface="Courier New" pitchFamily="49" charset="0"/>
              </a:rPr>
              <a:t>rivers are noted in the survey line comments.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b="1">
                <a:solidFill>
                  <a:srgbClr val="003366"/>
                </a:solidFill>
                <a:latin typeface="Courier New" pitchFamily="49" charset="0"/>
              </a:rPr>
              <a:t>NNNN</a:t>
            </a: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000">
              <a:solidFill>
                <a:srgbClr val="0033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374749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1" y="381015"/>
            <a:ext cx="7772400" cy="1143000"/>
          </a:xfrm>
        </p:spPr>
        <p:txBody>
          <a:bodyPr/>
          <a:lstStyle/>
          <a:p>
            <a:r>
              <a:rPr lang="en-US" u="sng"/>
              <a:t>Snow Measurement</a:t>
            </a:r>
            <a:endParaRPr lang="en-US"/>
          </a:p>
        </p:txBody>
      </p:sp>
      <p:sp>
        <p:nvSpPr>
          <p:cNvPr id="14131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762001" y="1371600"/>
            <a:ext cx="7620000" cy="685800"/>
          </a:xfrm>
        </p:spPr>
        <p:txBody>
          <a:bodyPr/>
          <a:lstStyle/>
          <a:p>
            <a:r>
              <a:rPr lang="en-US" sz="3600" b="1">
                <a:solidFill>
                  <a:srgbClr val="000066"/>
                </a:solidFill>
              </a:rPr>
              <a:t>Satellite Hydrology Program</a:t>
            </a:r>
            <a:endParaRPr lang="en-US" sz="3600" b="1">
              <a:solidFill>
                <a:srgbClr val="FFCC66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graphicFrame>
        <p:nvGraphicFramePr>
          <p:cNvPr id="141316" name="Object 4"/>
          <p:cNvGraphicFramePr>
            <a:graphicFrameLocks noChangeAspect="1"/>
          </p:cNvGraphicFramePr>
          <p:nvPr/>
        </p:nvGraphicFramePr>
        <p:xfrm>
          <a:off x="685801" y="2057415"/>
          <a:ext cx="7772400" cy="3997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FreeHand.Doc" r:id="rId2" imgW="7879320" imgH="4053960" progId="FreeHand.Doc.8">
                  <p:embed/>
                </p:oleObj>
              </mc:Choice>
              <mc:Fallback>
                <p:oleObj name="FreeHand.Doc" r:id="rId2" imgW="7879320" imgH="4053960" progId="FreeHand.Doc.8">
                  <p:embed/>
                  <p:pic>
                    <p:nvPicPr>
                      <p:cNvPr id="141316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1" y="2057415"/>
                        <a:ext cx="7772400" cy="3997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1317" name="Text Box 5"/>
          <p:cNvSpPr txBox="1">
            <a:spLocks noChangeArrowheads="1"/>
          </p:cNvSpPr>
          <p:nvPr/>
        </p:nvSpPr>
        <p:spPr bwMode="auto">
          <a:xfrm>
            <a:off x="3184540" y="6051565"/>
            <a:ext cx="386873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05" tIns="45645" rIns="91305" bIns="45645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AVHRR and GOES Imaging Channels</a:t>
            </a:r>
          </a:p>
        </p:txBody>
      </p:sp>
    </p:spTree>
    <p:extLst>
      <p:ext uri="{BB962C8B-B14F-4D97-AF65-F5344CB8AC3E}">
        <p14:creationId xmlns:p14="http://schemas.microsoft.com/office/powerpoint/2010/main" val="107816736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1" y="381015"/>
            <a:ext cx="7772400" cy="1143000"/>
          </a:xfrm>
        </p:spPr>
        <p:txBody>
          <a:bodyPr/>
          <a:lstStyle/>
          <a:p>
            <a:r>
              <a:rPr lang="en-US" u="sng"/>
              <a:t>Snow Measurement</a:t>
            </a:r>
            <a:endParaRPr lang="en-US"/>
          </a:p>
        </p:txBody>
      </p:sp>
      <p:sp>
        <p:nvSpPr>
          <p:cNvPr id="1044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1" y="1371600"/>
            <a:ext cx="7772400" cy="4114800"/>
          </a:xfrm>
        </p:spPr>
        <p:txBody>
          <a:bodyPr/>
          <a:lstStyle/>
          <a:p>
            <a:r>
              <a:rPr lang="en-US">
                <a:solidFill>
                  <a:srgbClr val="003399"/>
                </a:solidFill>
              </a:rPr>
              <a:t>Remote Sensing of Snow Cover</a:t>
            </a:r>
            <a:endParaRPr lang="en-US"/>
          </a:p>
        </p:txBody>
      </p:sp>
      <p:graphicFrame>
        <p:nvGraphicFramePr>
          <p:cNvPr id="104454" name="Object 6"/>
          <p:cNvGraphicFramePr>
            <a:graphicFrameLocks noChangeAspect="1"/>
          </p:cNvGraphicFramePr>
          <p:nvPr/>
        </p:nvGraphicFramePr>
        <p:xfrm>
          <a:off x="1219200" y="1905015"/>
          <a:ext cx="6553200" cy="4310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FreeHand.Doc" r:id="rId2" imgW="5312160" imgH="3494880" progId="FreeHand.Doc.8">
                  <p:embed/>
                </p:oleObj>
              </mc:Choice>
              <mc:Fallback>
                <p:oleObj name="FreeHand.Doc" r:id="rId2" imgW="5312160" imgH="3494880" progId="FreeHand.Doc.8">
                  <p:embed/>
                  <p:pic>
                    <p:nvPicPr>
                      <p:cNvPr id="104454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19200" y="1905015"/>
                        <a:ext cx="6553200" cy="43100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>
                        <a:outerShdw dist="35921" dir="2700000" algn="ctr" rotWithShape="0">
                          <a:srgbClr val="003399"/>
                        </a:outerShdw>
                      </a:effectLst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4455" name="Text Box 7"/>
          <p:cNvSpPr txBox="1">
            <a:spLocks noChangeArrowheads="1"/>
          </p:cNvSpPr>
          <p:nvPr/>
        </p:nvSpPr>
        <p:spPr bwMode="auto">
          <a:xfrm>
            <a:off x="5970602" y="2227278"/>
            <a:ext cx="916613" cy="2773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05" tIns="45645" rIns="91305" bIns="45645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>
                <a:solidFill>
                  <a:srgbClr val="000000"/>
                </a:solidFill>
              </a:rPr>
              <a:t>(NOAA 16)</a:t>
            </a:r>
            <a:endParaRPr lang="en-US" sz="2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995854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1" y="381015"/>
            <a:ext cx="7772400" cy="1143000"/>
          </a:xfrm>
        </p:spPr>
        <p:txBody>
          <a:bodyPr/>
          <a:lstStyle/>
          <a:p>
            <a:r>
              <a:rPr lang="en-US" u="sng"/>
              <a:t>Snow Measurement</a:t>
            </a:r>
            <a:endParaRPr lang="en-US"/>
          </a:p>
        </p:txBody>
      </p:sp>
      <p:sp>
        <p:nvSpPr>
          <p:cNvPr id="1054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1" y="1371600"/>
            <a:ext cx="7772400" cy="4114800"/>
          </a:xfrm>
        </p:spPr>
        <p:txBody>
          <a:bodyPr/>
          <a:lstStyle/>
          <a:p>
            <a:r>
              <a:rPr lang="en-US">
                <a:solidFill>
                  <a:srgbClr val="003399"/>
                </a:solidFill>
              </a:rPr>
              <a:t>NOAA-15 1.6 Micron Channel</a:t>
            </a:r>
            <a:endParaRPr lang="en-US"/>
          </a:p>
        </p:txBody>
      </p:sp>
      <p:pic>
        <p:nvPicPr>
          <p:cNvPr id="105478" name="Picture 6" descr="C:\MyFiles\GRAPHICS\AVHRR-3a\dc_990311.jpg"/>
          <p:cNvPicPr>
            <a:picLocks noChangeAspect="1" noChangeArrowheads="1"/>
          </p:cNvPicPr>
          <p:nvPr/>
        </p:nvPicPr>
        <p:blipFill>
          <a:blip r:embed="rId2">
            <a:lum bright="-12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981215"/>
            <a:ext cx="6324600" cy="4518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994557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1" y="381015"/>
            <a:ext cx="7772400" cy="1143000"/>
          </a:xfrm>
        </p:spPr>
        <p:txBody>
          <a:bodyPr/>
          <a:lstStyle/>
          <a:p>
            <a:r>
              <a:rPr lang="en-US" u="sng"/>
              <a:t>Snow Measurement</a:t>
            </a:r>
            <a:endParaRPr lang="en-US"/>
          </a:p>
        </p:txBody>
      </p:sp>
      <p:sp>
        <p:nvSpPr>
          <p:cNvPr id="1064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1" y="1371600"/>
            <a:ext cx="7772400" cy="4114800"/>
          </a:xfrm>
        </p:spPr>
        <p:txBody>
          <a:bodyPr/>
          <a:lstStyle/>
          <a:p>
            <a:r>
              <a:rPr lang="en-US">
                <a:solidFill>
                  <a:srgbClr val="003399"/>
                </a:solidFill>
              </a:rPr>
              <a:t>NOAA-16 1.6 Micron Channel</a:t>
            </a:r>
            <a:endParaRPr lang="en-US"/>
          </a:p>
        </p:txBody>
      </p:sp>
      <p:pic>
        <p:nvPicPr>
          <p:cNvPr id="106502" name="Picture 6" descr="C:\MyFiles\GRAPHICS\AVHRR-3a\snake_river_images\image2_b2.GIF"/>
          <p:cNvPicPr>
            <a:picLocks noChangeAspect="1" noChangeArrowheads="1"/>
          </p:cNvPicPr>
          <p:nvPr/>
        </p:nvPicPr>
        <p:blipFill>
          <a:blip r:embed="rId2">
            <a:lum bright="-12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590800"/>
            <a:ext cx="3657600" cy="3048000"/>
          </a:xfrm>
          <a:prstGeom prst="rect">
            <a:avLst/>
          </a:prstGeom>
          <a:noFill/>
          <a:effectLst>
            <a:outerShdw dist="35921" dir="2700000" algn="ctr" rotWithShape="0">
              <a:srgbClr val="003399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504" name="Picture 8" descr="C:\MyFiles\GRAPHICS\AVHRR-3a\snake_river_images\image2_b6.GIF"/>
          <p:cNvPicPr>
            <a:picLocks noChangeAspect="1" noChangeArrowheads="1"/>
          </p:cNvPicPr>
          <p:nvPr/>
        </p:nvPicPr>
        <p:blipFill>
          <a:blip r:embed="rId3">
            <a:lum bright="-12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590800"/>
            <a:ext cx="3657600" cy="3048000"/>
          </a:xfrm>
          <a:prstGeom prst="rect">
            <a:avLst/>
          </a:prstGeom>
          <a:noFill/>
          <a:effectLst>
            <a:outerShdw dist="35921" dir="2700000" algn="ctr" rotWithShape="0">
              <a:srgbClr val="003399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6505" name="Text Box 9"/>
          <p:cNvSpPr txBox="1">
            <a:spLocks noChangeArrowheads="1"/>
          </p:cNvSpPr>
          <p:nvPr/>
        </p:nvSpPr>
        <p:spPr bwMode="auto">
          <a:xfrm>
            <a:off x="1676415" y="5791200"/>
            <a:ext cx="1727256" cy="3698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05" tIns="45645" rIns="91305" bIns="45645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Visible Channel</a:t>
            </a:r>
          </a:p>
        </p:txBody>
      </p:sp>
      <p:sp>
        <p:nvSpPr>
          <p:cNvPr id="106506" name="Text Box 10"/>
          <p:cNvSpPr txBox="1">
            <a:spLocks noChangeArrowheads="1"/>
          </p:cNvSpPr>
          <p:nvPr/>
        </p:nvSpPr>
        <p:spPr bwMode="auto">
          <a:xfrm>
            <a:off x="5410200" y="5791200"/>
            <a:ext cx="2162724" cy="3698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05" tIns="45645" rIns="91305" bIns="45645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1.6 micron Channel</a:t>
            </a:r>
          </a:p>
        </p:txBody>
      </p:sp>
      <p:sp>
        <p:nvSpPr>
          <p:cNvPr id="106507" name="Text Box 11"/>
          <p:cNvSpPr txBox="1">
            <a:spLocks noChangeArrowheads="1"/>
          </p:cNvSpPr>
          <p:nvPr/>
        </p:nvSpPr>
        <p:spPr bwMode="auto">
          <a:xfrm>
            <a:off x="6156324" y="3536964"/>
            <a:ext cx="621251" cy="2773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05" tIns="45645" rIns="91305" bIns="45645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>
                <a:solidFill>
                  <a:srgbClr val="FFFF00"/>
                </a:solidFill>
              </a:rPr>
              <a:t>SNOW</a:t>
            </a:r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06508" name="Text Box 12"/>
          <p:cNvSpPr txBox="1">
            <a:spLocks noChangeArrowheads="1"/>
          </p:cNvSpPr>
          <p:nvPr/>
        </p:nvSpPr>
        <p:spPr bwMode="auto">
          <a:xfrm>
            <a:off x="2971815" y="2117740"/>
            <a:ext cx="30527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05" tIns="45645" rIns="91305" bIns="45645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000000"/>
                </a:solidFill>
              </a:rPr>
              <a:t>Snake River Valley, Idaho</a:t>
            </a:r>
            <a:endParaRPr lang="en-US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938011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1" y="381015"/>
            <a:ext cx="7772400" cy="1143000"/>
          </a:xfrm>
        </p:spPr>
        <p:txBody>
          <a:bodyPr/>
          <a:lstStyle/>
          <a:p>
            <a:r>
              <a:rPr lang="en-US" sz="4000" u="sng"/>
              <a:t>Satellite Hydrology Products</a:t>
            </a:r>
            <a:endParaRPr lang="en-US"/>
          </a:p>
        </p:txBody>
      </p:sp>
      <p:sp>
        <p:nvSpPr>
          <p:cNvPr id="1034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1" y="1371600"/>
            <a:ext cx="7772400" cy="4114800"/>
          </a:xfrm>
        </p:spPr>
        <p:txBody>
          <a:bodyPr/>
          <a:lstStyle/>
          <a:p>
            <a:r>
              <a:rPr lang="en-US">
                <a:solidFill>
                  <a:srgbClr val="003399"/>
                </a:solidFill>
              </a:rPr>
              <a:t>Satellite Areal Extent of Snow Cover</a:t>
            </a:r>
            <a:endParaRPr lang="en-US"/>
          </a:p>
        </p:txBody>
      </p:sp>
      <p:pic>
        <p:nvPicPr>
          <p:cNvPr id="103430" name="Picture 6" descr="C:\MyFiles\NOHRSC Grafix\usr99005.gif"/>
          <p:cNvPicPr>
            <a:picLocks noChangeAspect="1" noChangeArrowheads="1"/>
          </p:cNvPicPr>
          <p:nvPr/>
        </p:nvPicPr>
        <p:blipFill>
          <a:blip r:embed="rId2">
            <a:lum bright="-18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15" y="2039938"/>
            <a:ext cx="5991225" cy="4519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42001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14" y="-231171"/>
            <a:ext cx="184693" cy="4623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305" tIns="45645" rIns="91305" bIns="45645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20486" name="Rectangle 6"/>
          <p:cNvSpPr>
            <a:spLocks noChangeArrowheads="1"/>
          </p:cNvSpPr>
          <p:nvPr/>
        </p:nvSpPr>
        <p:spPr bwMode="auto">
          <a:xfrm>
            <a:off x="14" y="-231171"/>
            <a:ext cx="184693" cy="4623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305" tIns="45645" rIns="91305" bIns="45645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" y="190500"/>
            <a:ext cx="8635999" cy="647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7189415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61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1" y="228615"/>
            <a:ext cx="7772400" cy="1143000"/>
          </a:xfrm>
        </p:spPr>
        <p:txBody>
          <a:bodyPr/>
          <a:lstStyle/>
          <a:p>
            <a:r>
              <a:rPr lang="en-US" sz="4000" u="sng"/>
              <a:t>Satellite Hydrology Products</a:t>
            </a:r>
            <a:endParaRPr lang="en-US"/>
          </a:p>
        </p:txBody>
      </p:sp>
      <p:pic>
        <p:nvPicPr>
          <p:cNvPr id="239619" name="Picture 3" descr="C:\MyFiles\NOHRSC Grafix\wur98356.gif"/>
          <p:cNvPicPr>
            <a:picLocks noChangeAspect="1" noChangeArrowheads="1"/>
          </p:cNvPicPr>
          <p:nvPr/>
        </p:nvPicPr>
        <p:blipFill>
          <a:blip r:embed="rId2">
            <a:lum bright="-12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935178"/>
            <a:ext cx="6019800" cy="4541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9620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685801" y="1371600"/>
            <a:ext cx="7772400" cy="990600"/>
          </a:xfrm>
        </p:spPr>
        <p:txBody>
          <a:bodyPr/>
          <a:lstStyle/>
          <a:p>
            <a:r>
              <a:rPr lang="en-US">
                <a:solidFill>
                  <a:srgbClr val="000066"/>
                </a:solidFill>
              </a:rPr>
              <a:t>Snow Cover by Elevation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87232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u="sng"/>
              <a:t>Satellite Hydrology Products</a:t>
            </a:r>
            <a:endParaRPr lang="en-US"/>
          </a:p>
        </p:txBody>
      </p:sp>
      <p:sp>
        <p:nvSpPr>
          <p:cNvPr id="240643" name="Text Box 3"/>
          <p:cNvSpPr txBox="1">
            <a:spLocks noChangeArrowheads="1"/>
          </p:cNvSpPr>
          <p:nvPr/>
        </p:nvSpPr>
        <p:spPr bwMode="auto">
          <a:xfrm>
            <a:off x="762015" y="2200290"/>
            <a:ext cx="7924800" cy="37925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305" tIns="45645" rIns="91305" bIns="45645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b="1">
                <a:solidFill>
                  <a:srgbClr val="3333CC"/>
                </a:solidFill>
                <a:latin typeface="Courier New" pitchFamily="49" charset="0"/>
              </a:rPr>
              <a:t>.BR MSP 990121 DM012018 DC01212234 /SAIPZ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b="1">
                <a:solidFill>
                  <a:srgbClr val="3333CC"/>
                </a:solidFill>
                <a:latin typeface="Courier New" pitchFamily="49" charset="0"/>
              </a:rPr>
              <a:t>:----------------------------------------------------------------------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b="1">
                <a:solidFill>
                  <a:srgbClr val="3333CC"/>
                </a:solidFill>
                <a:latin typeface="Courier New" pitchFamily="49" charset="0"/>
              </a:rPr>
              <a:t>:National Weather Service - Office of Hydrology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b="1">
                <a:solidFill>
                  <a:srgbClr val="3333CC"/>
                </a:solidFill>
                <a:latin typeface="Courier New" pitchFamily="49" charset="0"/>
              </a:rPr>
              <a:t>:National Operational Hydrologic Remote Sensing Center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b="1">
                <a:solidFill>
                  <a:srgbClr val="3333CC"/>
                </a:solidFill>
                <a:latin typeface="Courier New" pitchFamily="49" charset="0"/>
              </a:rPr>
              <a:t>:Chanhassen, Minnesota                  (612) 361-6610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b="1">
                <a:solidFill>
                  <a:srgbClr val="003366"/>
                </a:solidFill>
                <a:latin typeface="Courier New" pitchFamily="49" charset="0"/>
              </a:rPr>
              <a:t>:----------------------------------------------------------------------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b="1">
                <a:solidFill>
                  <a:srgbClr val="003366"/>
                </a:solidFill>
                <a:latin typeface="Courier New" pitchFamily="49" charset="0"/>
              </a:rPr>
              <a:t>:Satellite Areal Extent of Snow Cover (percent), Elevation Zones (1000ft)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b="1">
                <a:solidFill>
                  <a:srgbClr val="003366"/>
                </a:solidFill>
                <a:latin typeface="Courier New" pitchFamily="49" charset="0"/>
              </a:rPr>
              <a:t>:Composite Analysis 9901181615 - 9901211830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b="1">
                <a:solidFill>
                  <a:srgbClr val="003366"/>
                </a:solidFill>
                <a:latin typeface="Courier New" pitchFamily="49" charset="0"/>
              </a:rPr>
              <a:t>: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b="1">
                <a:solidFill>
                  <a:srgbClr val="003366"/>
                </a:solidFill>
                <a:latin typeface="Courier New" pitchFamily="49" charset="0"/>
              </a:rPr>
              <a:t>:BASIN      SA   Name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b="1">
                <a:solidFill>
                  <a:srgbClr val="003366"/>
                </a:solidFill>
                <a:latin typeface="Courier New" pitchFamily="49" charset="0"/>
              </a:rPr>
              <a:t>               :    ezone1    ezone2    ezone3    ezone4    ezone5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b="1">
                <a:solidFill>
                  <a:srgbClr val="003366"/>
                </a:solidFill>
                <a:latin typeface="Courier New" pitchFamily="49" charset="0"/>
              </a:rPr>
              <a:t>AFRA3L     0.0 : AGUA FRIA - ROCK SPRINGS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b="1">
                <a:solidFill>
                  <a:srgbClr val="003366"/>
                </a:solidFill>
                <a:latin typeface="Courier New" pitchFamily="49" charset="0"/>
              </a:rPr>
              <a:t>               :  2.0- 5.0  5.0- 7.0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b="1">
                <a:solidFill>
                  <a:srgbClr val="003366"/>
                </a:solidFill>
                <a:latin typeface="Courier New" pitchFamily="49" charset="0"/>
              </a:rPr>
              <a:t>               :       0.0       0.0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b="1">
                <a:solidFill>
                  <a:srgbClr val="003366"/>
                </a:solidFill>
                <a:latin typeface="Courier New" pitchFamily="49" charset="0"/>
              </a:rPr>
              <a:t>ALMA3L     0.0 : ALAMO RESERVIOR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b="1">
                <a:solidFill>
                  <a:srgbClr val="003366"/>
                </a:solidFill>
                <a:latin typeface="Courier New" pitchFamily="49" charset="0"/>
              </a:rPr>
              <a:t>               :  1.2- 4.0  4.0- 6.6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b="1">
                <a:solidFill>
                  <a:srgbClr val="003366"/>
                </a:solidFill>
                <a:latin typeface="Courier New" pitchFamily="49" charset="0"/>
              </a:rPr>
              <a:t>               :       0.0       0.0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b="1">
                <a:solidFill>
                  <a:srgbClr val="003366"/>
                </a:solidFill>
                <a:latin typeface="Courier New" pitchFamily="49" charset="0"/>
              </a:rPr>
              <a:t>LKPA3L     0.0 : AGUA FRIA - LAKE PLEASANT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b="1">
                <a:solidFill>
                  <a:srgbClr val="003366"/>
                </a:solidFill>
                <a:latin typeface="Courier New" pitchFamily="49" charset="0"/>
              </a:rPr>
              <a:t>               :  1.6- 4.0  4.0- 7.0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b="1">
                <a:solidFill>
                  <a:srgbClr val="003366"/>
                </a:solidFill>
                <a:latin typeface="Courier New" pitchFamily="49" charset="0"/>
              </a:rPr>
              <a:t>               :       0.0       0.0</a:t>
            </a:r>
            <a:endParaRPr lang="en-US" sz="1200" b="1">
              <a:solidFill>
                <a:srgbClr val="000000"/>
              </a:solidFill>
            </a:endParaRPr>
          </a:p>
        </p:txBody>
      </p:sp>
      <p:sp>
        <p:nvSpPr>
          <p:cNvPr id="240644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685801" y="1600200"/>
            <a:ext cx="7772400" cy="4114800"/>
          </a:xfrm>
        </p:spPr>
        <p:txBody>
          <a:bodyPr/>
          <a:lstStyle/>
          <a:p>
            <a:r>
              <a:rPr lang="en-US">
                <a:solidFill>
                  <a:srgbClr val="000066"/>
                </a:solidFill>
              </a:rPr>
              <a:t>Snow Cover by Basin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20454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1" y="381015"/>
            <a:ext cx="7772400" cy="1143000"/>
          </a:xfrm>
        </p:spPr>
        <p:txBody>
          <a:bodyPr/>
          <a:lstStyle/>
          <a:p>
            <a:r>
              <a:rPr lang="en-US" sz="4000" u="sng"/>
              <a:t>Satellite Hydrology Products</a:t>
            </a:r>
            <a:endParaRPr lang="en-US"/>
          </a:p>
        </p:txBody>
      </p:sp>
      <p:pic>
        <p:nvPicPr>
          <p:cNvPr id="242691" name="Picture 3" descr="C:\MyFiles\NOHRSC Grafix\wuw99019.gif"/>
          <p:cNvPicPr>
            <a:picLocks noChangeAspect="1" noChangeArrowheads="1"/>
          </p:cNvPicPr>
          <p:nvPr/>
        </p:nvPicPr>
        <p:blipFill>
          <a:blip r:embed="rId2">
            <a:lum bright="-18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14" y="2062163"/>
            <a:ext cx="5715001" cy="431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2692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685801" y="1447800"/>
            <a:ext cx="7772400" cy="4114800"/>
          </a:xfrm>
        </p:spPr>
        <p:txBody>
          <a:bodyPr/>
          <a:lstStyle/>
          <a:p>
            <a:r>
              <a:rPr lang="en-US">
                <a:solidFill>
                  <a:srgbClr val="000066"/>
                </a:solidFill>
              </a:rPr>
              <a:t>Snow Water Equivalent (SWE) Analysis</a:t>
            </a:r>
          </a:p>
        </p:txBody>
      </p:sp>
    </p:spTree>
    <p:extLst>
      <p:ext uri="{BB962C8B-B14F-4D97-AF65-F5344CB8AC3E}">
        <p14:creationId xmlns:p14="http://schemas.microsoft.com/office/powerpoint/2010/main" val="89537411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u="sng"/>
              <a:t>Satellite Hydrology Products</a:t>
            </a:r>
            <a:endParaRPr lang="en-US"/>
          </a:p>
        </p:txBody>
      </p:sp>
      <p:sp>
        <p:nvSpPr>
          <p:cNvPr id="243715" name="Text Box 3"/>
          <p:cNvSpPr txBox="1">
            <a:spLocks noChangeArrowheads="1"/>
          </p:cNvSpPr>
          <p:nvPr/>
        </p:nvSpPr>
        <p:spPr bwMode="auto">
          <a:xfrm>
            <a:off x="1066801" y="2214579"/>
            <a:ext cx="7467600" cy="45479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305" tIns="45645" rIns="91305" bIns="45645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b="1">
                <a:solidFill>
                  <a:srgbClr val="3333CC"/>
                </a:solidFill>
                <a:latin typeface="Courier New" pitchFamily="49" charset="0"/>
              </a:rPr>
              <a:t>.BR MSP 990122 DM012018 DC01220349 /SWIPZ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b="1">
                <a:solidFill>
                  <a:srgbClr val="3333CC"/>
                </a:solidFill>
                <a:latin typeface="Courier New" pitchFamily="49" charset="0"/>
              </a:rPr>
              <a:t>:----------------------------------------------------------------------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b="1">
                <a:solidFill>
                  <a:srgbClr val="3333CC"/>
                </a:solidFill>
                <a:latin typeface="Courier New" pitchFamily="49" charset="0"/>
              </a:rPr>
              <a:t>:National Weather Service - Office of Hydrology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b="1">
                <a:solidFill>
                  <a:srgbClr val="3333CC"/>
                </a:solidFill>
                <a:latin typeface="Courier New" pitchFamily="49" charset="0"/>
              </a:rPr>
              <a:t>:National Operational Hydrologic Remote Sensing Center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b="1">
                <a:solidFill>
                  <a:srgbClr val="3333CC"/>
                </a:solidFill>
                <a:latin typeface="Courier New" pitchFamily="49" charset="0"/>
              </a:rPr>
              <a:t>:Chanhassen, Minnesota                  (612) 361-6610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b="1">
                <a:solidFill>
                  <a:srgbClr val="003366"/>
                </a:solidFill>
                <a:latin typeface="Courier New" pitchFamily="49" charset="0"/>
              </a:rPr>
              <a:t>:----------------------------------------------------------------------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b="1">
                <a:solidFill>
                  <a:srgbClr val="003366"/>
                </a:solidFill>
                <a:latin typeface="Courier New" pitchFamily="49" charset="0"/>
              </a:rPr>
              <a:t>:Estimated Snow Water Equivalent (inches), Elevation Zones (1000ft)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b="1">
                <a:solidFill>
                  <a:srgbClr val="003366"/>
                </a:solidFill>
                <a:latin typeface="Courier New" pitchFamily="49" charset="0"/>
              </a:rPr>
              <a:t>:Composite Analysis 9901190000 - 9901212400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b="1">
                <a:solidFill>
                  <a:srgbClr val="003366"/>
                </a:solidFill>
                <a:latin typeface="Courier New" pitchFamily="49" charset="0"/>
              </a:rPr>
              <a:t>: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b="1">
                <a:solidFill>
                  <a:srgbClr val="003366"/>
                </a:solidFill>
                <a:latin typeface="Courier New" pitchFamily="49" charset="0"/>
              </a:rPr>
              <a:t>:BASIN      SW   Name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b="1">
                <a:solidFill>
                  <a:srgbClr val="003366"/>
                </a:solidFill>
                <a:latin typeface="Courier New" pitchFamily="49" charset="0"/>
              </a:rPr>
              <a:t>               :    ezone1    ezone2    ezone3    ezone4    ezone5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b="1">
                <a:solidFill>
                  <a:srgbClr val="003366"/>
                </a:solidFill>
                <a:latin typeface="Courier New" pitchFamily="49" charset="0"/>
              </a:rPr>
              <a:t>AFMA3      0.0 : AGUA FRIA NR MAYER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b="1">
                <a:solidFill>
                  <a:srgbClr val="003366"/>
                </a:solidFill>
                <a:latin typeface="Courier New" pitchFamily="49" charset="0"/>
              </a:rPr>
              <a:t>               :  3.6- 5.5  5.5- 7.6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b="1">
                <a:solidFill>
                  <a:srgbClr val="003366"/>
                </a:solidFill>
                <a:latin typeface="Courier New" pitchFamily="49" charset="0"/>
              </a:rPr>
              <a:t>               :       0.0       0.0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b="1">
                <a:solidFill>
                  <a:srgbClr val="003366"/>
                </a:solidFill>
                <a:latin typeface="Courier New" pitchFamily="49" charset="0"/>
              </a:rPr>
              <a:t>AFPU1      7.8 : AMERICAN FORK NR AMERICAN FORK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b="1">
                <a:solidFill>
                  <a:srgbClr val="003366"/>
                </a:solidFill>
                <a:latin typeface="Courier New" pitchFamily="49" charset="0"/>
              </a:rPr>
              <a:t>AFRA3L     0.0 : AGUA FRIA - ROCK SPRINGS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b="1">
                <a:solidFill>
                  <a:srgbClr val="003366"/>
                </a:solidFill>
                <a:latin typeface="Courier New" pitchFamily="49" charset="0"/>
              </a:rPr>
              <a:t>               :  2.0- 5.0  5.0- 7.0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b="1">
                <a:solidFill>
                  <a:srgbClr val="003366"/>
                </a:solidFill>
                <a:latin typeface="Courier New" pitchFamily="49" charset="0"/>
              </a:rPr>
              <a:t>               :       0.0       0.0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b="1">
                <a:solidFill>
                  <a:srgbClr val="003366"/>
                </a:solidFill>
                <a:latin typeface="Courier New" pitchFamily="49" charset="0"/>
              </a:rPr>
              <a:t>ALEC2      7.1 : EAST R - ALMONT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b="1">
                <a:solidFill>
                  <a:srgbClr val="003366"/>
                </a:solidFill>
                <a:latin typeface="Courier New" pitchFamily="49" charset="0"/>
              </a:rPr>
              <a:t>               :  8.0- 9.0  9.0-10.0 10.0-13.1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b="1">
                <a:solidFill>
                  <a:srgbClr val="003366"/>
                </a:solidFill>
                <a:latin typeface="Courier New" pitchFamily="49" charset="0"/>
              </a:rPr>
              <a:t>               :       3.8       5.6       8.8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000">
              <a:solidFill>
                <a:srgbClr val="000000"/>
              </a:solidFill>
              <a:latin typeface="Courier New" pitchFamily="49" charset="0"/>
            </a:endParaRP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43716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685801" y="1600200"/>
            <a:ext cx="7772400" cy="4114800"/>
          </a:xfrm>
        </p:spPr>
        <p:txBody>
          <a:bodyPr/>
          <a:lstStyle/>
          <a:p>
            <a:r>
              <a:rPr lang="en-US">
                <a:solidFill>
                  <a:srgbClr val="000066"/>
                </a:solidFill>
              </a:rPr>
              <a:t>SWE Analysis by Basin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25947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More terms</a:t>
            </a:r>
          </a:p>
        </p:txBody>
      </p:sp>
      <p:sp>
        <p:nvSpPr>
          <p:cNvPr id="10243" name="Rectangle 3"/>
          <p:cNvSpPr>
            <a:spLocks noGrp="1" noRot="1" noChangeArrowheads="1"/>
          </p:cNvSpPr>
          <p:nvPr>
            <p:ph type="body" sz="half" idx="1"/>
          </p:nvPr>
        </p:nvSpPr>
        <p:spPr>
          <a:xfrm>
            <a:off x="301640" y="1600215"/>
            <a:ext cx="8613775" cy="52578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Arial" charset="0"/>
              <a:buChar char="►"/>
              <a:defRPr/>
            </a:pPr>
            <a:r>
              <a:rPr lang="en-US" sz="2400" u="sng" dirty="0"/>
              <a:t>Snowpack density </a:t>
            </a:r>
            <a:r>
              <a:rPr lang="en-US" sz="2400" dirty="0"/>
              <a:t>(</a:t>
            </a:r>
            <a:r>
              <a:rPr lang="el-GR" sz="2400" dirty="0"/>
              <a:t>ρ</a:t>
            </a:r>
            <a:r>
              <a:rPr lang="en-US" sz="2400" baseline="-25000" dirty="0"/>
              <a:t>s</a:t>
            </a:r>
            <a:r>
              <a:rPr lang="en-US" sz="2400" dirty="0"/>
              <a:t>)</a:t>
            </a:r>
            <a:r>
              <a:rPr lang="en-US" sz="2400" u="sng" dirty="0"/>
              <a:t>:</a:t>
            </a:r>
            <a:r>
              <a:rPr lang="en-US" sz="2400" dirty="0"/>
              <a:t> Weight per unit volume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000" dirty="0"/>
              <a:t>Fresh snow 0.1 g/cm</a:t>
            </a:r>
            <a:r>
              <a:rPr lang="en-US" sz="2000" baseline="30000" dirty="0"/>
              <a:t>3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000" dirty="0"/>
              <a:t>Ripe snow 0.4 g/cm</a:t>
            </a:r>
            <a:r>
              <a:rPr lang="en-US" sz="2000" baseline="30000" dirty="0"/>
              <a:t>3</a:t>
            </a:r>
          </a:p>
          <a:p>
            <a:pPr eaLnBrk="1" hangingPunct="1">
              <a:lnSpc>
                <a:spcPct val="90000"/>
              </a:lnSpc>
              <a:buFont typeface="Arial" charset="0"/>
              <a:buChar char="►"/>
              <a:defRPr/>
            </a:pPr>
            <a:r>
              <a:rPr lang="en-US" sz="2400" u="sng" dirty="0"/>
              <a:t>Snow water equivalent (WE):</a:t>
            </a:r>
            <a:r>
              <a:rPr lang="en-US" sz="2400" dirty="0"/>
              <a:t> weight of snow expressed as the depth of water over unit area</a:t>
            </a:r>
          </a:p>
          <a:p>
            <a:pPr lvl="1" eaLnBrk="1" hangingPunct="1">
              <a:lnSpc>
                <a:spcPct val="90000"/>
              </a:lnSpc>
              <a:defRPr/>
            </a:pPr>
            <a:endParaRPr lang="en-US" sz="2000" u="sng" dirty="0"/>
          </a:p>
          <a:p>
            <a:pPr eaLnBrk="1" hangingPunct="1">
              <a:lnSpc>
                <a:spcPct val="90000"/>
              </a:lnSpc>
              <a:buFont typeface="Arial" charset="0"/>
              <a:buChar char="►"/>
              <a:defRPr/>
            </a:pPr>
            <a:endParaRPr lang="en-US" sz="2400" u="sng" dirty="0"/>
          </a:p>
          <a:p>
            <a:pPr eaLnBrk="1" hangingPunct="1">
              <a:lnSpc>
                <a:spcPct val="90000"/>
              </a:lnSpc>
              <a:buFont typeface="Arial" charset="0"/>
              <a:buChar char="►"/>
              <a:defRPr/>
            </a:pPr>
            <a:endParaRPr lang="en-US" sz="2400" u="sng" dirty="0"/>
          </a:p>
          <a:p>
            <a:pPr eaLnBrk="1" hangingPunct="1">
              <a:lnSpc>
                <a:spcPct val="90000"/>
              </a:lnSpc>
              <a:buFont typeface="Arial" charset="0"/>
              <a:buChar char="►"/>
              <a:defRPr/>
            </a:pPr>
            <a:endParaRPr lang="en-US" sz="2400" u="sng" dirty="0"/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000" dirty="0"/>
              <a:t>D = depth of snow (cm)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l-GR" sz="2000" dirty="0"/>
              <a:t>Ρ</a:t>
            </a:r>
            <a:r>
              <a:rPr lang="en-US" sz="2000" baseline="-25000" dirty="0"/>
              <a:t>w </a:t>
            </a:r>
            <a:r>
              <a:rPr lang="en-US" sz="2000" dirty="0"/>
              <a:t>= density of water (g/cm</a:t>
            </a:r>
            <a:r>
              <a:rPr lang="en-US" sz="2000" baseline="30000" dirty="0"/>
              <a:t>3</a:t>
            </a:r>
            <a:r>
              <a:rPr lang="en-US" sz="2000" dirty="0"/>
              <a:t>)</a:t>
            </a:r>
          </a:p>
          <a:p>
            <a:pPr eaLnBrk="1" hangingPunct="1">
              <a:lnSpc>
                <a:spcPct val="90000"/>
              </a:lnSpc>
              <a:buFont typeface="Arial" charset="0"/>
              <a:buChar char="►"/>
              <a:defRPr/>
            </a:pPr>
            <a:r>
              <a:rPr lang="en-US" sz="2400" u="sng" dirty="0"/>
              <a:t>Ripe snowpack:</a:t>
            </a:r>
            <a:r>
              <a:rPr lang="en-US" sz="2400" dirty="0"/>
              <a:t>  snowpack that is ready to yield water. Any addition of energy or liquid water will result in a corresponding amount of snow being released as water.</a:t>
            </a:r>
            <a:endParaRPr lang="en-US" sz="2400" baseline="-25000" dirty="0"/>
          </a:p>
        </p:txBody>
      </p:sp>
      <p:graphicFrame>
        <p:nvGraphicFramePr>
          <p:cNvPr id="2050" name="Object 4"/>
          <p:cNvGraphicFramePr>
            <a:graphicFrameLocks noGrp="1" noChangeAspect="1"/>
          </p:cNvGraphicFramePr>
          <p:nvPr>
            <p:ph sz="half" idx="2"/>
          </p:nvPr>
        </p:nvGraphicFramePr>
        <p:xfrm>
          <a:off x="3352800" y="3657615"/>
          <a:ext cx="1993900" cy="1187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130040" imgH="672840" progId="Equation.3">
                  <p:embed/>
                </p:oleObj>
              </mc:Choice>
              <mc:Fallback>
                <p:oleObj name="Equation" r:id="rId3" imgW="1130040" imgH="672840" progId="Equation.3">
                  <p:embed/>
                  <p:pic>
                    <p:nvPicPr>
                      <p:cNvPr id="205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52800" y="3657615"/>
                        <a:ext cx="1993900" cy="1187450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53" name="Line 6"/>
          <p:cNvSpPr>
            <a:spLocks noChangeShapeType="1"/>
          </p:cNvSpPr>
          <p:nvPr/>
        </p:nvSpPr>
        <p:spPr bwMode="auto">
          <a:xfrm>
            <a:off x="0" y="1219200"/>
            <a:ext cx="9144000" cy="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305" tIns="45645" rIns="91305" bIns="45645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924648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More Terms </a:t>
            </a:r>
          </a:p>
        </p:txBody>
      </p:sp>
      <p:sp>
        <p:nvSpPr>
          <p:cNvPr id="13315" name="Rectangle 3"/>
          <p:cNvSpPr>
            <a:spLocks noGrp="1" noRot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buFont typeface="Arial" charset="0"/>
              <a:buChar char="►"/>
              <a:defRPr/>
            </a:pPr>
            <a:r>
              <a:rPr lang="en-US" sz="2800" u="sng" dirty="0"/>
              <a:t>Cold snow:</a:t>
            </a:r>
            <a:r>
              <a:rPr lang="en-US" sz="2800" dirty="0"/>
              <a:t> Snow with temp &lt; 0° C</a:t>
            </a:r>
          </a:p>
          <a:p>
            <a:pPr eaLnBrk="1" hangingPunct="1">
              <a:lnSpc>
                <a:spcPct val="90000"/>
              </a:lnSpc>
              <a:buFont typeface="Arial" charset="0"/>
              <a:buChar char="►"/>
              <a:defRPr/>
            </a:pPr>
            <a:r>
              <a:rPr lang="en-US" sz="2800" u="sng" dirty="0"/>
              <a:t>Temperature Deficit (T</a:t>
            </a:r>
            <a:r>
              <a:rPr lang="en-US" sz="2800" u="sng" baseline="-25000" dirty="0"/>
              <a:t>s</a:t>
            </a:r>
            <a:r>
              <a:rPr lang="en-US" sz="2800" u="sng" dirty="0"/>
              <a:t>):</a:t>
            </a:r>
            <a:r>
              <a:rPr lang="en-US" sz="2800" dirty="0"/>
              <a:t>  snowpack temp. below 0 deg. C</a:t>
            </a:r>
          </a:p>
          <a:p>
            <a:pPr eaLnBrk="1" hangingPunct="1">
              <a:lnSpc>
                <a:spcPct val="90000"/>
              </a:lnSpc>
              <a:buFont typeface="Arial" charset="0"/>
              <a:buChar char="►"/>
              <a:defRPr/>
            </a:pPr>
            <a:r>
              <a:rPr lang="en-US" sz="2800" u="sng" dirty="0"/>
              <a:t>Thermal Deficiency:</a:t>
            </a:r>
            <a:r>
              <a:rPr lang="en-US" sz="2800" dirty="0"/>
              <a:t>  Heat required to raise the temperature of 1cm WE by 1° C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dirty="0">
                <a:solidFill>
                  <a:schemeClr val="tx2"/>
                </a:solidFill>
              </a:rPr>
              <a:t>Heat capacity of ice = 0.5 cal/g/</a:t>
            </a:r>
            <a:r>
              <a:rPr lang="en-US" sz="2400" dirty="0"/>
              <a:t>°</a:t>
            </a:r>
            <a:r>
              <a:rPr lang="en-US" sz="2400" dirty="0">
                <a:solidFill>
                  <a:schemeClr val="tx2"/>
                </a:solidFill>
              </a:rPr>
              <a:t>C</a:t>
            </a:r>
          </a:p>
          <a:p>
            <a:pPr eaLnBrk="1" hangingPunct="1">
              <a:lnSpc>
                <a:spcPct val="90000"/>
              </a:lnSpc>
              <a:buFont typeface="Arial" charset="0"/>
              <a:buChar char="►"/>
              <a:defRPr/>
            </a:pPr>
            <a:r>
              <a:rPr lang="en-US" sz="2800" u="sng" dirty="0"/>
              <a:t>Latent Heat of Fusion:</a:t>
            </a:r>
            <a:r>
              <a:rPr lang="en-US" sz="2800" dirty="0"/>
              <a:t>  heat required to change 1g of dry snow at 0° C to a liquid state without changing the temperature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dirty="0">
                <a:solidFill>
                  <a:schemeClr val="tx2"/>
                </a:solidFill>
              </a:rPr>
              <a:t>80 cal/g = 80 cal/cm</a:t>
            </a:r>
            <a:r>
              <a:rPr lang="en-US" sz="2400" baseline="30000" dirty="0">
                <a:solidFill>
                  <a:schemeClr val="tx2"/>
                </a:solidFill>
              </a:rPr>
              <a:t>3</a:t>
            </a:r>
          </a:p>
        </p:txBody>
      </p:sp>
      <p:sp>
        <p:nvSpPr>
          <p:cNvPr id="21508" name="Line 4"/>
          <p:cNvSpPr>
            <a:spLocks noChangeShapeType="1"/>
          </p:cNvSpPr>
          <p:nvPr/>
        </p:nvSpPr>
        <p:spPr bwMode="auto">
          <a:xfrm>
            <a:off x="0" y="1219200"/>
            <a:ext cx="9144000" cy="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305" tIns="45645" rIns="91305" bIns="45645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640905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4000"/>
              <a:t>What Happens When               Water Hits the Pack?</a:t>
            </a:r>
          </a:p>
        </p:txBody>
      </p:sp>
      <p:sp>
        <p:nvSpPr>
          <p:cNvPr id="69635" name="Rectangle 3"/>
          <p:cNvSpPr>
            <a:spLocks noGrp="1" noRot="1" noChangeArrowheads="1"/>
          </p:cNvSpPr>
          <p:nvPr>
            <p:ph type="body" idx="1"/>
          </p:nvPr>
        </p:nvSpPr>
        <p:spPr/>
        <p:txBody>
          <a:bodyPr/>
          <a:lstStyle/>
          <a:p>
            <a:pPr marL="608666" indent="-608666" eaLnBrk="1" hangingPunct="1">
              <a:lnSpc>
                <a:spcPct val="90000"/>
              </a:lnSpc>
              <a:buFont typeface="Arial" charset="0"/>
              <a:buChar char="►"/>
              <a:defRPr/>
            </a:pPr>
            <a:r>
              <a:rPr lang="en-US"/>
              <a:t>After a cold period, the pack temp. is at or below 0°C</a:t>
            </a:r>
          </a:p>
          <a:p>
            <a:pPr marL="608666" indent="-608666" eaLnBrk="1" hangingPunct="1">
              <a:lnSpc>
                <a:spcPct val="90000"/>
              </a:lnSpc>
              <a:buFont typeface="Arial" charset="0"/>
              <a:buChar char="►"/>
              <a:defRPr/>
            </a:pPr>
            <a:r>
              <a:rPr lang="en-US"/>
              <a:t>As it warms, some snow at surface melts…</a:t>
            </a:r>
          </a:p>
          <a:p>
            <a:pPr marL="989080" lvl="1" indent="-532583" eaLnBrk="1" hangingPunct="1">
              <a:lnSpc>
                <a:spcPct val="90000"/>
              </a:lnSpc>
              <a:defRPr/>
            </a:pPr>
            <a:r>
              <a:rPr lang="en-US">
                <a:solidFill>
                  <a:schemeClr val="tx2"/>
                </a:solidFill>
              </a:rPr>
              <a:t>Water percolates into pack, hits the ice, and freezes</a:t>
            </a:r>
          </a:p>
          <a:p>
            <a:pPr marL="1369494" lvl="2" indent="-456498" eaLnBrk="1" hangingPunct="1">
              <a:lnSpc>
                <a:spcPct val="90000"/>
              </a:lnSpc>
              <a:buFont typeface="Arial" charset="0"/>
              <a:buAutoNum type="arabicPeriod"/>
              <a:defRPr/>
            </a:pPr>
            <a:r>
              <a:rPr lang="en-US">
                <a:solidFill>
                  <a:srgbClr val="66FFFF"/>
                </a:solidFill>
              </a:rPr>
              <a:t>Recrystallization process </a:t>
            </a:r>
            <a:r>
              <a:rPr lang="en-US">
                <a:solidFill>
                  <a:srgbClr val="66FFFF"/>
                </a:solidFill>
                <a:sym typeface="Wingdings" pitchFamily="2" charset="2"/>
              </a:rPr>
              <a:t> films of water which increases ice crystal size in the pack</a:t>
            </a:r>
          </a:p>
          <a:p>
            <a:pPr marL="1369494" lvl="2" indent="-456498" eaLnBrk="1" hangingPunct="1">
              <a:lnSpc>
                <a:spcPct val="90000"/>
              </a:lnSpc>
              <a:buFont typeface="Arial" charset="0"/>
              <a:buAutoNum type="arabicPeriod"/>
              <a:defRPr/>
            </a:pPr>
            <a:r>
              <a:rPr lang="en-US">
                <a:solidFill>
                  <a:srgbClr val="66FFFF"/>
                </a:solidFill>
                <a:sym typeface="Wingdings" pitchFamily="2" charset="2"/>
              </a:rPr>
              <a:t>Freezing liberates latent heat, which warms the snowpack</a:t>
            </a:r>
          </a:p>
          <a:p>
            <a:pPr marL="989080" lvl="1" indent="-532583" eaLnBrk="1" hangingPunct="1">
              <a:lnSpc>
                <a:spcPct val="90000"/>
              </a:lnSpc>
              <a:buFont typeface="Arial" charset="0"/>
              <a:buChar char="►"/>
              <a:defRPr/>
            </a:pPr>
            <a:r>
              <a:rPr lang="en-US">
                <a:solidFill>
                  <a:schemeClr val="tx2"/>
                </a:solidFill>
              </a:rPr>
              <a:t>Continues until the pack </a:t>
            </a:r>
            <a:r>
              <a:rPr lang="en-US">
                <a:solidFill>
                  <a:schemeClr val="tx2"/>
                </a:solidFill>
                <a:sym typeface="Wingdings" pitchFamily="2" charset="2"/>
              </a:rPr>
              <a:t> 0</a:t>
            </a:r>
            <a:r>
              <a:rPr lang="en-US">
                <a:solidFill>
                  <a:schemeClr val="tx2"/>
                </a:solidFill>
              </a:rPr>
              <a:t>°C</a:t>
            </a:r>
          </a:p>
        </p:txBody>
      </p:sp>
      <p:sp>
        <p:nvSpPr>
          <p:cNvPr id="23556" name="Line 4"/>
          <p:cNvSpPr>
            <a:spLocks noChangeShapeType="1"/>
          </p:cNvSpPr>
          <p:nvPr/>
        </p:nvSpPr>
        <p:spPr bwMode="auto">
          <a:xfrm>
            <a:off x="0" y="1493838"/>
            <a:ext cx="9144000" cy="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305" tIns="45645" rIns="91305" bIns="45645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917866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4000"/>
              <a:t>When the Snow Gets to</a:t>
            </a:r>
            <a:r>
              <a:rPr lang="en-US" sz="4000">
                <a:sym typeface="Wingdings" pitchFamily="2" charset="2"/>
              </a:rPr>
              <a:t> 0</a:t>
            </a:r>
            <a:r>
              <a:rPr lang="en-US" sz="4000"/>
              <a:t>°C</a:t>
            </a:r>
            <a:br>
              <a:rPr lang="en-US" sz="4000"/>
            </a:br>
            <a:endParaRPr lang="en-US" sz="4000"/>
          </a:p>
        </p:txBody>
      </p:sp>
      <p:sp>
        <p:nvSpPr>
          <p:cNvPr id="71683" name="Rectangle 3"/>
          <p:cNvSpPr>
            <a:spLocks noGrp="1" noRot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  <a:buFont typeface="Arial" charset="0"/>
              <a:buChar char="►"/>
              <a:defRPr/>
            </a:pPr>
            <a:r>
              <a:rPr lang="en-US" sz="2400"/>
              <a:t>Usually is rounded ice crystals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en-US" sz="2000">
                <a:solidFill>
                  <a:schemeClr val="tx2"/>
                </a:solidFill>
              </a:rPr>
              <a:t>2-5 mm in size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en-US" sz="2000">
                <a:solidFill>
                  <a:schemeClr val="tx2"/>
                </a:solidFill>
              </a:rPr>
              <a:t>“corn snow”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en-US" sz="2000">
                <a:solidFill>
                  <a:schemeClr val="tx2"/>
                </a:solidFill>
              </a:rPr>
              <a:t>Water holding capacity and transmission properties similar to coarse sand</a:t>
            </a:r>
          </a:p>
          <a:p>
            <a:pPr eaLnBrk="1" hangingPunct="1">
              <a:lnSpc>
                <a:spcPct val="80000"/>
              </a:lnSpc>
              <a:buFont typeface="Arial" charset="0"/>
              <a:buChar char="►"/>
              <a:defRPr/>
            </a:pPr>
            <a:r>
              <a:rPr lang="en-US" sz="2400"/>
              <a:t>Percolating influx water brings pack to field capacity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en-US" sz="2000">
                <a:solidFill>
                  <a:schemeClr val="tx2"/>
                </a:solidFill>
              </a:rPr>
              <a:t>2-8% by volume</a:t>
            </a:r>
          </a:p>
          <a:p>
            <a:pPr eaLnBrk="1" hangingPunct="1">
              <a:lnSpc>
                <a:spcPct val="80000"/>
              </a:lnSpc>
              <a:buFont typeface="Arial" charset="0"/>
              <a:buChar char="►"/>
              <a:defRPr/>
            </a:pPr>
            <a:r>
              <a:rPr lang="en-US" sz="2400"/>
              <a:t>This pack is “ripe”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en-US" sz="2000">
                <a:solidFill>
                  <a:schemeClr val="tx2"/>
                </a:solidFill>
              </a:rPr>
              <a:t>Adding water or temperature will produce runoff</a:t>
            </a:r>
          </a:p>
        </p:txBody>
      </p:sp>
      <p:pic>
        <p:nvPicPr>
          <p:cNvPr id="24580" name="Picture 6" descr="Corn  &amp; Snow">
            <a:hlinkClick r:id="rId3"/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13278" y="1477978"/>
            <a:ext cx="4406900" cy="3305175"/>
          </a:xfrm>
          <a:ln>
            <a:solidFill>
              <a:srgbClr val="FF3300"/>
            </a:solidFill>
          </a:ln>
        </p:spPr>
      </p:pic>
      <p:sp>
        <p:nvSpPr>
          <p:cNvPr id="24581" name="Line 4"/>
          <p:cNvSpPr>
            <a:spLocks noChangeShapeType="1"/>
          </p:cNvSpPr>
          <p:nvPr/>
        </p:nvSpPr>
        <p:spPr bwMode="auto">
          <a:xfrm>
            <a:off x="0" y="1168400"/>
            <a:ext cx="9144000" cy="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305" tIns="45645" rIns="91305" bIns="45645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4495800" y="1468453"/>
            <a:ext cx="4432300" cy="3324225"/>
            <a:chOff x="2832" y="925"/>
            <a:chExt cx="2792" cy="2094"/>
          </a:xfrm>
        </p:grpSpPr>
        <p:pic>
          <p:nvPicPr>
            <p:cNvPr id="24583" name="Picture 9" descr="corn-01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32" y="925"/>
              <a:ext cx="2792" cy="20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584" name="Rectangle 11"/>
            <p:cNvSpPr>
              <a:spLocks noChangeArrowheads="1"/>
            </p:cNvSpPr>
            <p:nvPr/>
          </p:nvSpPr>
          <p:spPr bwMode="auto">
            <a:xfrm>
              <a:off x="3240" y="2863"/>
              <a:ext cx="2074" cy="1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900">
                  <a:solidFill>
                    <a:srgbClr val="000099"/>
                  </a:solidFill>
                </a:rPr>
                <a:t>http://www.avalanche.org/~uac/encyclopedia/cornsnow.htm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7901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Total retention storage</a:t>
            </a:r>
          </a:p>
        </p:txBody>
      </p:sp>
      <p:sp>
        <p:nvSpPr>
          <p:cNvPr id="17411" name="Rectangle 3"/>
          <p:cNvSpPr>
            <a:spLocks noGrp="1" noRot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buFont typeface="Arial" charset="0"/>
              <a:buChar char="►"/>
              <a:defRPr/>
            </a:pPr>
            <a:r>
              <a:rPr lang="en-US" sz="2800"/>
              <a:t>Defined as the total amount of melt that must be added to a snowpack before liquid water is released</a:t>
            </a:r>
          </a:p>
          <a:p>
            <a:pPr eaLnBrk="1" hangingPunct="1">
              <a:buFont typeface="Arial" charset="0"/>
              <a:buChar char="►"/>
              <a:defRPr/>
            </a:pPr>
            <a:r>
              <a:rPr lang="en-US" sz="2800"/>
              <a:t>When this occurs, the snowpack is </a:t>
            </a:r>
            <a:r>
              <a:rPr lang="en-US" sz="2800" i="1"/>
              <a:t>ripe</a:t>
            </a:r>
            <a:endParaRPr lang="en-US" sz="2800"/>
          </a:p>
          <a:p>
            <a:pPr eaLnBrk="1" hangingPunct="1">
              <a:buFont typeface="Arial" charset="0"/>
              <a:buChar char="►"/>
              <a:defRPr/>
            </a:pPr>
            <a:endParaRPr lang="en-US" sz="2800"/>
          </a:p>
          <a:p>
            <a:pPr eaLnBrk="1" hangingPunct="1">
              <a:buFont typeface="Arial" charset="0"/>
              <a:buChar char="►"/>
              <a:defRPr/>
            </a:pPr>
            <a:endParaRPr lang="en-US" sz="2800"/>
          </a:p>
        </p:txBody>
      </p:sp>
      <p:graphicFrame>
        <p:nvGraphicFramePr>
          <p:cNvPr id="5122" name="Object 4"/>
          <p:cNvGraphicFramePr>
            <a:graphicFrameLocks noGrp="1" noChangeAspect="1"/>
          </p:cNvGraphicFramePr>
          <p:nvPr>
            <p:ph sz="half" idx="2"/>
          </p:nvPr>
        </p:nvGraphicFramePr>
        <p:xfrm>
          <a:off x="4572000" y="1905000"/>
          <a:ext cx="4194175" cy="654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2361960" imgH="368280" progId="Equation.3">
                  <p:embed/>
                </p:oleObj>
              </mc:Choice>
              <mc:Fallback>
                <p:oleObj name="Equation" r:id="rId3" imgW="2361960" imgH="368280" progId="Equation.3">
                  <p:embed/>
                  <p:pic>
                    <p:nvPicPr>
                      <p:cNvPr id="5122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0" y="1905000"/>
                        <a:ext cx="4194175" cy="654050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25" name="Line 6"/>
          <p:cNvSpPr>
            <a:spLocks noChangeShapeType="1"/>
          </p:cNvSpPr>
          <p:nvPr/>
        </p:nvSpPr>
        <p:spPr bwMode="auto">
          <a:xfrm>
            <a:off x="0" y="1219200"/>
            <a:ext cx="9144000" cy="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305" tIns="45645" rIns="91305" bIns="45645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777169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Sources of energy</a:t>
            </a:r>
          </a:p>
        </p:txBody>
      </p:sp>
      <p:sp>
        <p:nvSpPr>
          <p:cNvPr id="21507" name="Rectangle 3"/>
          <p:cNvSpPr>
            <a:spLocks noGrp="1" noRot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 typeface="Arial" charset="0"/>
              <a:buChar char="►"/>
              <a:defRPr/>
            </a:pPr>
            <a:r>
              <a:rPr lang="en-US" sz="2800" u="sng"/>
              <a:t>Radiation</a:t>
            </a:r>
          </a:p>
          <a:p>
            <a:pPr lvl="1" eaLnBrk="1" hangingPunct="1">
              <a:defRPr/>
            </a:pPr>
            <a:r>
              <a:rPr lang="en-US" sz="2400"/>
              <a:t>Shortwave</a:t>
            </a:r>
          </a:p>
          <a:p>
            <a:pPr lvl="1" eaLnBrk="1" hangingPunct="1">
              <a:defRPr/>
            </a:pPr>
            <a:r>
              <a:rPr lang="en-US" sz="2400"/>
              <a:t>Longwave</a:t>
            </a:r>
          </a:p>
          <a:p>
            <a:pPr eaLnBrk="1" hangingPunct="1">
              <a:buFont typeface="Arial" charset="0"/>
              <a:buChar char="►"/>
              <a:defRPr/>
            </a:pPr>
            <a:r>
              <a:rPr lang="en-US" sz="2800" u="sng"/>
              <a:t>Convection – condensation melt</a:t>
            </a:r>
            <a:r>
              <a:rPr lang="en-US" sz="2800"/>
              <a:t>: turbulent exchange of sensible heat and direct condensation on the surface</a:t>
            </a:r>
          </a:p>
          <a:p>
            <a:pPr eaLnBrk="1" hangingPunct="1">
              <a:buFont typeface="Arial" charset="0"/>
              <a:buChar char="►"/>
              <a:defRPr/>
            </a:pPr>
            <a:r>
              <a:rPr lang="en-US" sz="2800" u="sng"/>
              <a:t>Rain melt</a:t>
            </a:r>
            <a:r>
              <a:rPr lang="en-US" sz="2800"/>
              <a:t>: sensible heat added from rainwater</a:t>
            </a:r>
          </a:p>
          <a:p>
            <a:pPr eaLnBrk="1" hangingPunct="1">
              <a:buFont typeface="Arial" charset="0"/>
              <a:buChar char="►"/>
              <a:defRPr/>
            </a:pPr>
            <a:r>
              <a:rPr lang="en-US" sz="2800" u="sng"/>
              <a:t>Conduction melt</a:t>
            </a:r>
            <a:r>
              <a:rPr lang="en-US" sz="2800"/>
              <a:t>: heat conducted from the ground</a:t>
            </a:r>
          </a:p>
        </p:txBody>
      </p:sp>
      <p:sp>
        <p:nvSpPr>
          <p:cNvPr id="26628" name="Line 4"/>
          <p:cNvSpPr>
            <a:spLocks noChangeShapeType="1"/>
          </p:cNvSpPr>
          <p:nvPr/>
        </p:nvSpPr>
        <p:spPr bwMode="auto">
          <a:xfrm>
            <a:off x="0" y="1219200"/>
            <a:ext cx="9144000" cy="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305" tIns="45645" rIns="91305" bIns="45645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01302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solidFill>
            <a:srgbClr val="FFFF00"/>
          </a:solidFill>
        </p:spPr>
        <p:txBody>
          <a:bodyPr/>
          <a:lstStyle/>
          <a:p>
            <a:pPr eaLnBrk="1" hangingPunct="1"/>
            <a:r>
              <a:rPr lang="en-US" altLang="en-US" sz="4000"/>
              <a:t>Atmospheric Snow Crystal Formation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00251" y="1389916"/>
            <a:ext cx="3886200" cy="2895600"/>
          </a:xfrm>
        </p:spPr>
        <p:txBody>
          <a:bodyPr>
            <a:noAutofit/>
          </a:bodyPr>
          <a:lstStyle/>
          <a:p>
            <a:r>
              <a:rPr lang="en-US" altLang="en-US" sz="2000" i="1" dirty="0"/>
              <a:t>Ice Nucleation -</a:t>
            </a:r>
            <a:r>
              <a:rPr lang="en-US" altLang="en-US" sz="2000" dirty="0"/>
              <a:t> the condensation of water vapor from supersaturated air onto aerosol particles (0.01 - 1 </a:t>
            </a:r>
            <a:r>
              <a:rPr lang="en-US" altLang="en-US" sz="2000" dirty="0">
                <a:latin typeface="Symbol" charset="2"/>
              </a:rPr>
              <a:t>m</a:t>
            </a:r>
            <a:r>
              <a:rPr lang="en-US" altLang="en-US" sz="2000" dirty="0"/>
              <a:t>m in size) must first occur</a:t>
            </a:r>
          </a:p>
          <a:p>
            <a:r>
              <a:rPr lang="en-US" altLang="en-US" sz="2000" dirty="0"/>
              <a:t>Water molecules are able to “escape” from a liquid surface more </a:t>
            </a:r>
            <a:r>
              <a:rPr lang="en-US" altLang="en-US" sz="2000" b="1" dirty="0"/>
              <a:t>easily than from an ice surface</a:t>
            </a:r>
            <a:r>
              <a:rPr lang="en-US" altLang="en-US" sz="2000" dirty="0"/>
              <a:t>.  </a:t>
            </a:r>
          </a:p>
          <a:p>
            <a:r>
              <a:rPr lang="en-US" altLang="en-US" sz="2000" dirty="0"/>
              <a:t>So, for a given freezing temperature, </a:t>
            </a:r>
            <a:r>
              <a:rPr lang="en-US" altLang="en-US" sz="2000" i="1" dirty="0">
                <a:latin typeface="Times New Roman" charset="0"/>
              </a:rPr>
              <a:t>e</a:t>
            </a:r>
            <a:r>
              <a:rPr lang="en-US" altLang="en-US" sz="2000" dirty="0"/>
              <a:t> over </a:t>
            </a:r>
            <a:r>
              <a:rPr lang="en-US" altLang="en-US" sz="2000" b="1" dirty="0"/>
              <a:t>water is greater than </a:t>
            </a:r>
            <a:r>
              <a:rPr lang="en-US" altLang="en-US" sz="2000" dirty="0"/>
              <a:t>the </a:t>
            </a:r>
            <a:r>
              <a:rPr lang="en-US" altLang="en-US" sz="2000" i="1" dirty="0">
                <a:latin typeface="Times New Roman" charset="0"/>
              </a:rPr>
              <a:t>e</a:t>
            </a:r>
            <a:r>
              <a:rPr lang="en-US" altLang="en-US" sz="2000" dirty="0"/>
              <a:t> over ice. </a:t>
            </a:r>
          </a:p>
        </p:txBody>
      </p:sp>
      <p:pic>
        <p:nvPicPr>
          <p:cNvPr id="40964" name="Picture 4" descr="Vapor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" t="9946" r="6250" b="6506"/>
          <a:stretch>
            <a:fillRect/>
          </a:stretch>
        </p:blipFill>
        <p:spPr>
          <a:xfrm>
            <a:off x="4191000" y="1447800"/>
            <a:ext cx="4953000" cy="3648075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0966" name="Text Box 6"/>
          <p:cNvSpPr txBox="1">
            <a:spLocks noChangeArrowheads="1"/>
          </p:cNvSpPr>
          <p:nvPr/>
        </p:nvSpPr>
        <p:spPr bwMode="auto">
          <a:xfrm>
            <a:off x="7067550" y="6491288"/>
            <a:ext cx="20764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Tahoma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ahoma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ahoma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ahoma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ahom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SnowCrystals.com</a:t>
            </a:r>
          </a:p>
        </p:txBody>
      </p:sp>
    </p:spTree>
    <p:extLst>
      <p:ext uri="{BB962C8B-B14F-4D97-AF65-F5344CB8AC3E}">
        <p14:creationId xmlns:p14="http://schemas.microsoft.com/office/powerpoint/2010/main" val="46403963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Wind Effects on Snow</a:t>
            </a:r>
          </a:p>
        </p:txBody>
      </p:sp>
      <p:sp>
        <p:nvSpPr>
          <p:cNvPr id="95235" name="Rectangle 3"/>
          <p:cNvSpPr>
            <a:spLocks noGrp="1" noRot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 typeface="Arial" charset="0"/>
              <a:buChar char="►"/>
              <a:defRPr/>
            </a:pPr>
            <a:r>
              <a:rPr lang="en-US"/>
              <a:t>Vegetation manipulation works…</a:t>
            </a:r>
          </a:p>
          <a:p>
            <a:pPr lvl="1" eaLnBrk="1" hangingPunct="1">
              <a:defRPr/>
            </a:pPr>
            <a:r>
              <a:rPr lang="en-US">
                <a:solidFill>
                  <a:schemeClr val="tx2"/>
                </a:solidFill>
              </a:rPr>
              <a:t>Thinning not very efficient</a:t>
            </a:r>
          </a:p>
          <a:p>
            <a:pPr lvl="1" eaLnBrk="1" hangingPunct="1">
              <a:defRPr/>
            </a:pPr>
            <a:r>
              <a:rPr lang="en-US">
                <a:solidFill>
                  <a:schemeClr val="tx2"/>
                </a:solidFill>
              </a:rPr>
              <a:t>Patch cuts more – up to 35% increase</a:t>
            </a:r>
          </a:p>
          <a:p>
            <a:pPr lvl="1" eaLnBrk="1" hangingPunct="1">
              <a:defRPr/>
            </a:pPr>
            <a:r>
              <a:rPr lang="en-US">
                <a:solidFill>
                  <a:schemeClr val="tx2"/>
                </a:solidFill>
              </a:rPr>
              <a:t>Effects last for 5+ years</a:t>
            </a:r>
          </a:p>
          <a:p>
            <a:pPr eaLnBrk="1" hangingPunct="1">
              <a:buFont typeface="Arial" charset="0"/>
              <a:buChar char="►"/>
              <a:defRPr/>
            </a:pPr>
            <a:r>
              <a:rPr lang="en-US"/>
              <a:t>Worry about watershed management goals</a:t>
            </a:r>
          </a:p>
          <a:p>
            <a:pPr lvl="1" eaLnBrk="1" hangingPunct="1">
              <a:defRPr/>
            </a:pPr>
            <a:r>
              <a:rPr lang="en-US">
                <a:solidFill>
                  <a:schemeClr val="tx2"/>
                </a:solidFill>
              </a:rPr>
              <a:t>Flooding</a:t>
            </a:r>
          </a:p>
          <a:p>
            <a:pPr lvl="1" eaLnBrk="1" hangingPunct="1">
              <a:defRPr/>
            </a:pPr>
            <a:r>
              <a:rPr lang="en-US">
                <a:solidFill>
                  <a:schemeClr val="tx2"/>
                </a:solidFill>
              </a:rPr>
              <a:t>Water quality</a:t>
            </a:r>
          </a:p>
          <a:p>
            <a:pPr lvl="1" eaLnBrk="1" hangingPunct="1">
              <a:defRPr/>
            </a:pPr>
            <a:r>
              <a:rPr lang="en-US">
                <a:solidFill>
                  <a:schemeClr val="tx2"/>
                </a:solidFill>
              </a:rPr>
              <a:t>Multiple use</a:t>
            </a:r>
          </a:p>
        </p:txBody>
      </p:sp>
      <p:sp>
        <p:nvSpPr>
          <p:cNvPr id="27652" name="Line 4"/>
          <p:cNvSpPr>
            <a:spLocks noChangeShapeType="1"/>
          </p:cNvSpPr>
          <p:nvPr/>
        </p:nvSpPr>
        <p:spPr bwMode="auto">
          <a:xfrm>
            <a:off x="0" y="1219200"/>
            <a:ext cx="9144000" cy="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305" tIns="45645" rIns="91305" bIns="45645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922332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14" y="-231171"/>
            <a:ext cx="184693" cy="4623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305" tIns="45645" rIns="91305" bIns="45645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20486" name="Rectangle 6"/>
          <p:cNvSpPr>
            <a:spLocks noChangeArrowheads="1"/>
          </p:cNvSpPr>
          <p:nvPr/>
        </p:nvSpPr>
        <p:spPr bwMode="auto">
          <a:xfrm>
            <a:off x="14" y="-231171"/>
            <a:ext cx="184693" cy="4623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305" tIns="45645" rIns="91305" bIns="45645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881" y="1051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7130008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14" y="-231171"/>
            <a:ext cx="184693" cy="4623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305" tIns="45645" rIns="91305" bIns="45645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20486" name="Rectangle 6"/>
          <p:cNvSpPr>
            <a:spLocks noChangeArrowheads="1"/>
          </p:cNvSpPr>
          <p:nvPr/>
        </p:nvSpPr>
        <p:spPr bwMode="auto">
          <a:xfrm>
            <a:off x="14" y="-231171"/>
            <a:ext cx="184693" cy="4623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305" tIns="45645" rIns="91305" bIns="45645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6276"/>
            <a:ext cx="8762986" cy="6572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0976925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Snow Metamorphism</a:t>
            </a:r>
          </a:p>
        </p:txBody>
      </p:sp>
      <p:pic>
        <p:nvPicPr>
          <p:cNvPr id="53255" name="Picture 7" descr="C:\MyFiles\GRAPHICS\COMET Hydromet 1999-1\em_rounding1.jpg"/>
          <p:cNvPicPr>
            <a:picLocks noChangeAspect="1" noChangeArrowheads="1"/>
          </p:cNvPicPr>
          <p:nvPr/>
        </p:nvPicPr>
        <p:blipFill>
          <a:blip r:embed="rId2">
            <a:lum bright="-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15" y="1752615"/>
            <a:ext cx="2093913" cy="2332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256" name="Picture 8" descr="C:\MyFiles\GRAPHICS\COMET Hydromet 1999-1\em_sinter_start.jpg"/>
          <p:cNvPicPr>
            <a:picLocks noChangeAspect="1" noChangeArrowheads="1"/>
          </p:cNvPicPr>
          <p:nvPr/>
        </p:nvPicPr>
        <p:blipFill>
          <a:blip r:embed="rId3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9691" y="2438415"/>
            <a:ext cx="2092325" cy="2332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254" name="Picture 6" descr="C:\MyFiles\GRAPHICS\COMET Hydromet 1999-1\em_melting_nofw.jpg"/>
          <p:cNvPicPr>
            <a:picLocks noChangeAspect="1" noChangeArrowheads="1"/>
          </p:cNvPicPr>
          <p:nvPr/>
        </p:nvPicPr>
        <p:blipFill>
          <a:blip r:embed="rId4">
            <a:lum bright="-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3088" y="3124215"/>
            <a:ext cx="2093912" cy="2332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253" name="Picture 5" descr="C:\MyFiles\GRAPHICS\COMET Hydromet 1999-1\em_dpethhoar.jpg"/>
          <p:cNvPicPr>
            <a:picLocks noChangeAspect="1" noChangeArrowheads="1"/>
          </p:cNvPicPr>
          <p:nvPr/>
        </p:nvPicPr>
        <p:blipFill>
          <a:blip r:embed="rId5">
            <a:lum bright="-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4928" y="3810015"/>
            <a:ext cx="2092325" cy="2332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258" name="Text Box 10"/>
          <p:cNvSpPr txBox="1">
            <a:spLocks noChangeArrowheads="1"/>
          </p:cNvSpPr>
          <p:nvPr/>
        </p:nvSpPr>
        <p:spPr bwMode="auto">
          <a:xfrm>
            <a:off x="457201" y="5410215"/>
            <a:ext cx="4337364" cy="4623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05" tIns="45645" rIns="91305" bIns="45645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000099"/>
                </a:solidFill>
              </a:rPr>
              <a:t>Why snow grains change...</a:t>
            </a:r>
            <a:endParaRPr lang="en-US" sz="2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5634904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/>
              <a:t>Snow Metamorphism</a:t>
            </a:r>
            <a:endParaRPr lang="en-US"/>
          </a:p>
        </p:txBody>
      </p:sp>
      <p:sp>
        <p:nvSpPr>
          <p:cNvPr id="55304" name="Rectangle 8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Changes in snow morphology that take place as a functions of temperature and pressure</a:t>
            </a:r>
          </a:p>
          <a:p>
            <a:r>
              <a:rPr lang="en-US"/>
              <a:t>Factors changed by metamorphism</a:t>
            </a:r>
          </a:p>
          <a:p>
            <a:pPr lvl="1"/>
            <a:r>
              <a:rPr lang="en-US">
                <a:solidFill>
                  <a:srgbClr val="FF0000"/>
                </a:solidFill>
              </a:rPr>
              <a:t>density	-- strength</a:t>
            </a:r>
          </a:p>
          <a:p>
            <a:pPr lvl="1"/>
            <a:r>
              <a:rPr lang="en-US">
                <a:solidFill>
                  <a:srgbClr val="FF0000"/>
                </a:solidFill>
              </a:rPr>
              <a:t>porosity	-- thermal conductivity</a:t>
            </a:r>
          </a:p>
          <a:p>
            <a:pPr lvl="1"/>
            <a:r>
              <a:rPr lang="en-US">
                <a:solidFill>
                  <a:srgbClr val="FF0000"/>
                </a:solidFill>
              </a:rPr>
              <a:t>reflectivity of radiant energy (albedo)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60778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/>
              <a:t>Snow Metamorphism</a:t>
            </a:r>
            <a:endParaRPr lang="en-US"/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799" y="1981200"/>
            <a:ext cx="8001001" cy="4114800"/>
          </a:xfrm>
        </p:spPr>
        <p:txBody>
          <a:bodyPr/>
          <a:lstStyle/>
          <a:p>
            <a:r>
              <a:rPr lang="en-US">
                <a:solidFill>
                  <a:srgbClr val="000066"/>
                </a:solidFill>
              </a:rPr>
              <a:t>Why does snow undergo metamorphism?</a:t>
            </a:r>
          </a:p>
          <a:p>
            <a:pPr lvl="1"/>
            <a:r>
              <a:rPr lang="en-US"/>
              <a:t>Close to melting temperature</a:t>
            </a:r>
          </a:p>
          <a:p>
            <a:pPr lvl="1"/>
            <a:r>
              <a:rPr lang="en-US"/>
              <a:t>Thermodynamically unstable</a:t>
            </a:r>
          </a:p>
          <a:p>
            <a:pPr lvl="2"/>
            <a:r>
              <a:rPr lang="en-US"/>
              <a:t>large surface to volume ratio, therefore large surface free energy</a:t>
            </a:r>
          </a:p>
          <a:p>
            <a:pPr lvl="3"/>
            <a:r>
              <a:rPr lang="en-US"/>
              <a:t>minimum surface to volume ratio is sphere</a:t>
            </a:r>
          </a:p>
          <a:p>
            <a:pPr lvl="1"/>
            <a:r>
              <a:rPr lang="en-US"/>
              <a:t>Compaction due to overlying layers</a:t>
            </a:r>
          </a:p>
        </p:txBody>
      </p:sp>
    </p:spTree>
    <p:extLst>
      <p:ext uri="{BB962C8B-B14F-4D97-AF65-F5344CB8AC3E}">
        <p14:creationId xmlns:p14="http://schemas.microsoft.com/office/powerpoint/2010/main" val="2856727961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/>
              <a:t>Snow Metamorphism</a:t>
            </a:r>
            <a:endParaRPr lang="en-US"/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799" y="1981200"/>
            <a:ext cx="8001001" cy="4114800"/>
          </a:xfrm>
        </p:spPr>
        <p:txBody>
          <a:bodyPr/>
          <a:lstStyle/>
          <a:p>
            <a:r>
              <a:rPr lang="en-US">
                <a:solidFill>
                  <a:srgbClr val="000066"/>
                </a:solidFill>
              </a:rPr>
              <a:t>Two types of snow metamorphism:</a:t>
            </a:r>
          </a:p>
          <a:p>
            <a:pPr lvl="1"/>
            <a:r>
              <a:rPr lang="en-US">
                <a:solidFill>
                  <a:srgbClr val="FF0000"/>
                </a:solidFill>
              </a:rPr>
              <a:t>DRY</a:t>
            </a:r>
            <a:endParaRPr lang="en-US">
              <a:solidFill>
                <a:srgbClr val="3333FF"/>
              </a:solidFill>
            </a:endParaRPr>
          </a:p>
          <a:p>
            <a:pPr lvl="2"/>
            <a:r>
              <a:rPr lang="en-US">
                <a:solidFill>
                  <a:srgbClr val="3333FF"/>
                </a:solidFill>
              </a:rPr>
              <a:t>No liquid water present</a:t>
            </a:r>
          </a:p>
          <a:p>
            <a:pPr lvl="2"/>
            <a:r>
              <a:rPr lang="en-US">
                <a:solidFill>
                  <a:srgbClr val="3333FF"/>
                </a:solidFill>
              </a:rPr>
              <a:t>Temperature less than 0</a:t>
            </a:r>
            <a:r>
              <a:rPr lang="en-US" baseline="30000">
                <a:solidFill>
                  <a:srgbClr val="3333FF"/>
                </a:solidFill>
              </a:rPr>
              <a:t>o</a:t>
            </a:r>
            <a:r>
              <a:rPr lang="en-US">
                <a:solidFill>
                  <a:srgbClr val="3333FF"/>
                </a:solidFill>
              </a:rPr>
              <a:t>C</a:t>
            </a:r>
          </a:p>
          <a:p>
            <a:pPr lvl="2"/>
            <a:r>
              <a:rPr lang="en-US">
                <a:solidFill>
                  <a:srgbClr val="3333FF"/>
                </a:solidFill>
              </a:rPr>
              <a:t>Solid state in equilibrium with vapor</a:t>
            </a:r>
          </a:p>
          <a:p>
            <a:pPr lvl="1"/>
            <a:r>
              <a:rPr lang="en-US">
                <a:solidFill>
                  <a:srgbClr val="FF0000"/>
                </a:solidFill>
              </a:rPr>
              <a:t>WET</a:t>
            </a:r>
            <a:endParaRPr lang="en-US">
              <a:solidFill>
                <a:srgbClr val="3333FF"/>
              </a:solidFill>
            </a:endParaRPr>
          </a:p>
          <a:p>
            <a:pPr lvl="2"/>
            <a:r>
              <a:rPr lang="en-US">
                <a:solidFill>
                  <a:srgbClr val="3333FF"/>
                </a:solidFill>
              </a:rPr>
              <a:t>Liquid water present</a:t>
            </a:r>
          </a:p>
          <a:p>
            <a:pPr lvl="2"/>
            <a:r>
              <a:rPr lang="en-US">
                <a:solidFill>
                  <a:srgbClr val="3333FF"/>
                </a:solidFill>
              </a:rPr>
              <a:t>Temperature equal to 0</a:t>
            </a:r>
            <a:r>
              <a:rPr lang="en-US" baseline="30000">
                <a:solidFill>
                  <a:srgbClr val="3333FF"/>
                </a:solidFill>
              </a:rPr>
              <a:t>o</a:t>
            </a:r>
            <a:r>
              <a:rPr lang="en-US">
                <a:solidFill>
                  <a:srgbClr val="3333FF"/>
                </a:solidFill>
              </a:rPr>
              <a:t>C (usually)</a:t>
            </a:r>
            <a:endParaRPr lang="en-US">
              <a:solidFill>
                <a:srgbClr val="00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1422612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1" y="304815"/>
            <a:ext cx="7772400" cy="1143000"/>
          </a:xfrm>
        </p:spPr>
        <p:txBody>
          <a:bodyPr/>
          <a:lstStyle/>
          <a:p>
            <a:r>
              <a:rPr lang="en-US" u="sng"/>
              <a:t>Snow Metamorphism</a:t>
            </a:r>
            <a:endParaRPr lang="en-US"/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799" y="1371600"/>
            <a:ext cx="8001001" cy="4114800"/>
          </a:xfrm>
        </p:spPr>
        <p:txBody>
          <a:bodyPr/>
          <a:lstStyle/>
          <a:p>
            <a:r>
              <a:rPr lang="en-US">
                <a:solidFill>
                  <a:srgbClr val="000066"/>
                </a:solidFill>
              </a:rPr>
              <a:t>Dry Metamorphism:</a:t>
            </a:r>
          </a:p>
          <a:p>
            <a:pPr lvl="1"/>
            <a:r>
              <a:rPr lang="en-US">
                <a:solidFill>
                  <a:srgbClr val="000099"/>
                </a:solidFill>
              </a:rPr>
              <a:t>Driven by water vapor movement in pores</a:t>
            </a:r>
          </a:p>
          <a:p>
            <a:pPr lvl="1"/>
            <a:r>
              <a:rPr lang="en-US">
                <a:solidFill>
                  <a:srgbClr val="000099"/>
                </a:solidFill>
              </a:rPr>
              <a:t>Vapor movement is driven by vapor pressure gradient, controlled by:</a:t>
            </a:r>
          </a:p>
          <a:p>
            <a:pPr lvl="2"/>
            <a:r>
              <a:rPr lang="en-US">
                <a:solidFill>
                  <a:srgbClr val="FF0000"/>
                </a:solidFill>
              </a:rPr>
              <a:t>temperature:</a:t>
            </a:r>
            <a:r>
              <a:rPr lang="en-US">
                <a:solidFill>
                  <a:srgbClr val="000099"/>
                </a:solidFill>
              </a:rPr>
              <a:t> saturation vapor pressure depends on temperature; warmer areas can hold more vapor than colder areas</a:t>
            </a:r>
          </a:p>
          <a:p>
            <a:pPr lvl="2"/>
            <a:r>
              <a:rPr lang="en-US">
                <a:solidFill>
                  <a:srgbClr val="FF0000"/>
                </a:solidFill>
              </a:rPr>
              <a:t>radius of curvature:</a:t>
            </a:r>
            <a:r>
              <a:rPr lang="en-US">
                <a:solidFill>
                  <a:srgbClr val="000099"/>
                </a:solidFill>
              </a:rPr>
              <a:t> how curved a particular part of a snow grain is; increased radius of curvature, increased vapor density</a:t>
            </a:r>
          </a:p>
          <a:p>
            <a:pPr lvl="2"/>
            <a:r>
              <a:rPr lang="en-US">
                <a:solidFill>
                  <a:srgbClr val="FF0000"/>
                </a:solidFill>
              </a:rPr>
              <a:t>grain size:</a:t>
            </a:r>
            <a:r>
              <a:rPr lang="en-US">
                <a:solidFill>
                  <a:srgbClr val="000099"/>
                </a:solidFill>
              </a:rPr>
              <a:t> decreased grain size, increased radius of curvature, therefore increased vapor density</a:t>
            </a:r>
          </a:p>
        </p:txBody>
      </p:sp>
    </p:spTree>
    <p:extLst>
      <p:ext uri="{BB962C8B-B14F-4D97-AF65-F5344CB8AC3E}">
        <p14:creationId xmlns:p14="http://schemas.microsoft.com/office/powerpoint/2010/main" val="2584932625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/>
              <a:t>Snow Metamorphism</a:t>
            </a:r>
            <a:endParaRPr lang="en-US"/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1752600"/>
            <a:ext cx="7162800" cy="4114800"/>
          </a:xfrm>
        </p:spPr>
        <p:txBody>
          <a:bodyPr/>
          <a:lstStyle/>
          <a:p>
            <a:r>
              <a:rPr lang="en-US">
                <a:solidFill>
                  <a:srgbClr val="000066"/>
                </a:solidFill>
              </a:rPr>
              <a:t>Two Types of Dry Metamorphism:</a:t>
            </a:r>
          </a:p>
          <a:p>
            <a:pPr lvl="1"/>
            <a:r>
              <a:rPr lang="en-US">
                <a:solidFill>
                  <a:srgbClr val="000099"/>
                </a:solidFill>
              </a:rPr>
              <a:t>Equitemperature (ET)</a:t>
            </a:r>
          </a:p>
          <a:p>
            <a:pPr lvl="2"/>
            <a:r>
              <a:rPr lang="en-US">
                <a:solidFill>
                  <a:srgbClr val="000099"/>
                </a:solidFill>
              </a:rPr>
              <a:t>Destructive - destroys crystal structure</a:t>
            </a:r>
          </a:p>
          <a:p>
            <a:pPr lvl="1"/>
            <a:endParaRPr lang="en-US">
              <a:solidFill>
                <a:srgbClr val="000099"/>
              </a:solidFill>
            </a:endParaRPr>
          </a:p>
          <a:p>
            <a:pPr lvl="1"/>
            <a:r>
              <a:rPr lang="en-US">
                <a:solidFill>
                  <a:srgbClr val="000099"/>
                </a:solidFill>
              </a:rPr>
              <a:t>Temperature Gradient (TG)</a:t>
            </a:r>
          </a:p>
          <a:p>
            <a:pPr lvl="2"/>
            <a:r>
              <a:rPr lang="en-US">
                <a:solidFill>
                  <a:srgbClr val="000099"/>
                </a:solidFill>
              </a:rPr>
              <a:t>Constructive - builds grains</a:t>
            </a:r>
          </a:p>
        </p:txBody>
      </p:sp>
    </p:spTree>
    <p:extLst>
      <p:ext uri="{BB962C8B-B14F-4D97-AF65-F5344CB8AC3E}">
        <p14:creationId xmlns:p14="http://schemas.microsoft.com/office/powerpoint/2010/main" val="641441157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1" y="304815"/>
            <a:ext cx="7772400" cy="1143000"/>
          </a:xfrm>
        </p:spPr>
        <p:txBody>
          <a:bodyPr/>
          <a:lstStyle/>
          <a:p>
            <a:r>
              <a:rPr lang="en-US" u="sng"/>
              <a:t>Snow Metamorphism</a:t>
            </a:r>
            <a:endParaRPr lang="en-US"/>
          </a:p>
        </p:txBody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371600"/>
            <a:ext cx="8382000" cy="4114800"/>
          </a:xfrm>
        </p:spPr>
        <p:txBody>
          <a:bodyPr/>
          <a:lstStyle/>
          <a:p>
            <a:r>
              <a:rPr lang="en-US">
                <a:solidFill>
                  <a:srgbClr val="000066"/>
                </a:solidFill>
              </a:rPr>
              <a:t>ET Dry Metamorphism:</a:t>
            </a:r>
          </a:p>
          <a:p>
            <a:pPr lvl="2"/>
            <a:r>
              <a:rPr lang="en-US">
                <a:solidFill>
                  <a:srgbClr val="000099"/>
                </a:solidFill>
              </a:rPr>
              <a:t>reduces surface free energy to its stable state</a:t>
            </a:r>
          </a:p>
          <a:p>
            <a:pPr lvl="2"/>
            <a:r>
              <a:rPr lang="en-US">
                <a:solidFill>
                  <a:srgbClr val="000099"/>
                </a:solidFill>
              </a:rPr>
              <a:t>Depends mostly on radius of curvature</a:t>
            </a:r>
          </a:p>
          <a:p>
            <a:pPr lvl="3"/>
            <a:r>
              <a:rPr lang="en-US">
                <a:solidFill>
                  <a:srgbClr val="000099"/>
                </a:solidFill>
              </a:rPr>
              <a:t>Convex: positive; steeper convexity is higher radius, which can hold a higher vapor density over it</a:t>
            </a:r>
          </a:p>
          <a:p>
            <a:pPr lvl="3"/>
            <a:r>
              <a:rPr lang="en-US">
                <a:solidFill>
                  <a:srgbClr val="000099"/>
                </a:solidFill>
              </a:rPr>
              <a:t>Hollows: negative</a:t>
            </a:r>
          </a:p>
          <a:p>
            <a:pPr lvl="3"/>
            <a:r>
              <a:rPr lang="en-US">
                <a:solidFill>
                  <a:srgbClr val="000099"/>
                </a:solidFill>
              </a:rPr>
              <a:t>Vapor flows along gradient - from points to hollows</a:t>
            </a:r>
          </a:p>
          <a:p>
            <a:pPr lvl="2"/>
            <a:r>
              <a:rPr lang="en-US">
                <a:solidFill>
                  <a:srgbClr val="000099"/>
                </a:solidFill>
              </a:rPr>
              <a:t>Reduces surface to volume ratio, therefore density increases (fills pore spaces)</a:t>
            </a:r>
          </a:p>
          <a:p>
            <a:pPr lvl="2"/>
            <a:r>
              <a:rPr lang="en-US">
                <a:solidFill>
                  <a:srgbClr val="000099"/>
                </a:solidFill>
              </a:rPr>
              <a:t>Structural strength increases (builds bonds)</a:t>
            </a:r>
          </a:p>
          <a:p>
            <a:pPr lvl="2"/>
            <a:r>
              <a:rPr lang="en-US">
                <a:solidFill>
                  <a:srgbClr val="000099"/>
                </a:solidFill>
              </a:rPr>
              <a:t>Rounds the snow grains</a:t>
            </a:r>
          </a:p>
        </p:txBody>
      </p:sp>
    </p:spTree>
    <p:extLst>
      <p:ext uri="{BB962C8B-B14F-4D97-AF65-F5344CB8AC3E}">
        <p14:creationId xmlns:p14="http://schemas.microsoft.com/office/powerpoint/2010/main" val="5922561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solidFill>
            <a:srgbClr val="FFFF00"/>
          </a:solidFill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sz="4000"/>
              <a:t>Ice Nucleation</a:t>
            </a:r>
            <a:br>
              <a:rPr lang="en-US" altLang="en-US" sz="4000"/>
            </a:br>
            <a:r>
              <a:rPr lang="en-US" altLang="en-US" sz="4000" i="1"/>
              <a:t>2 types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</p:spPr>
        <p:txBody>
          <a:bodyPr/>
          <a:lstStyle/>
          <a:p>
            <a:r>
              <a:rPr lang="en-US" altLang="en-US" i="1" dirty="0"/>
              <a:t>Homogeneous</a:t>
            </a:r>
            <a:r>
              <a:rPr lang="en-US" altLang="en-US" dirty="0"/>
              <a:t> – spontaneous process that requires no nuclei; it’s the formation of ice crystals from </a:t>
            </a:r>
            <a:r>
              <a:rPr lang="en-US" altLang="en-US" b="1" dirty="0"/>
              <a:t>supercooled water droplets that occurs around -40</a:t>
            </a:r>
            <a:r>
              <a:rPr lang="en-US" altLang="en-US" b="1" baseline="30000" dirty="0"/>
              <a:t>o</a:t>
            </a:r>
            <a:r>
              <a:rPr lang="en-US" altLang="en-US" b="1" dirty="0"/>
              <a:t>C</a:t>
            </a:r>
          </a:p>
          <a:p>
            <a:r>
              <a:rPr lang="en-US" altLang="en-US" i="1" dirty="0"/>
              <a:t>Heterogeneous</a:t>
            </a:r>
            <a:r>
              <a:rPr lang="en-US" altLang="en-US" dirty="0"/>
              <a:t> – </a:t>
            </a:r>
          </a:p>
          <a:p>
            <a:pPr lvl="1"/>
            <a:r>
              <a:rPr lang="en-US" altLang="en-US" b="1" dirty="0"/>
              <a:t>Deposition Nucleus (Vapor Deposition)</a:t>
            </a:r>
          </a:p>
          <a:p>
            <a:pPr lvl="1"/>
            <a:r>
              <a:rPr lang="en-US" altLang="en-US" b="1" dirty="0"/>
              <a:t>Contact Nucleation (Riming)</a:t>
            </a:r>
          </a:p>
          <a:p>
            <a:pPr lvl="1"/>
            <a:r>
              <a:rPr lang="en-US" altLang="en-US" b="1" dirty="0"/>
              <a:t>Aggregation</a:t>
            </a:r>
          </a:p>
        </p:txBody>
      </p:sp>
    </p:spTree>
    <p:extLst>
      <p:ext uri="{BB962C8B-B14F-4D97-AF65-F5344CB8AC3E}">
        <p14:creationId xmlns:p14="http://schemas.microsoft.com/office/powerpoint/2010/main" val="709099055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8229600" cy="1143000"/>
          </a:xfrm>
          <a:solidFill>
            <a:srgbClr val="FFC000"/>
          </a:solidFill>
        </p:spPr>
        <p:txBody>
          <a:bodyPr/>
          <a:lstStyle/>
          <a:p>
            <a:r>
              <a:rPr lang="en-US" altLang="en-US"/>
              <a:t>ET Dry Snow Metamorphism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81000" y="1371600"/>
            <a:ext cx="4495800" cy="4953000"/>
          </a:xfrm>
        </p:spPr>
        <p:txBody>
          <a:bodyPr/>
          <a:lstStyle/>
          <a:p>
            <a:r>
              <a:rPr lang="en-US" altLang="en-US" sz="2400" dirty="0"/>
              <a:t>Reduces surface free energy to </a:t>
            </a:r>
            <a:r>
              <a:rPr lang="en-US" altLang="en-US" sz="2400" b="1" dirty="0"/>
              <a:t>its stable state</a:t>
            </a:r>
          </a:p>
          <a:p>
            <a:r>
              <a:rPr lang="en-US" altLang="en-US" sz="2400" dirty="0"/>
              <a:t>Depends mostly on radius of curvature</a:t>
            </a:r>
          </a:p>
          <a:p>
            <a:pPr lvl="1"/>
            <a:r>
              <a:rPr lang="en-US" altLang="en-US" sz="2400" dirty="0"/>
              <a:t>Convex: </a:t>
            </a:r>
            <a:r>
              <a:rPr lang="en-US" altLang="en-US" sz="2400" b="1" dirty="0"/>
              <a:t>positive; steeper convexity is higher radius, which can hold a higher vapor density over it</a:t>
            </a:r>
          </a:p>
          <a:p>
            <a:pPr lvl="1"/>
            <a:r>
              <a:rPr lang="en-US" altLang="en-US" sz="2400" dirty="0"/>
              <a:t>Hollows: </a:t>
            </a:r>
            <a:r>
              <a:rPr lang="en-US" altLang="en-US" sz="2400" b="1" dirty="0"/>
              <a:t>negative</a:t>
            </a:r>
          </a:p>
          <a:p>
            <a:pPr lvl="1"/>
            <a:r>
              <a:rPr lang="en-US" altLang="en-US" sz="2400" dirty="0"/>
              <a:t>Vapor flows along gradient - </a:t>
            </a:r>
            <a:r>
              <a:rPr lang="en-US" altLang="en-US" sz="2400" b="1" dirty="0"/>
              <a:t>from points to hollows</a:t>
            </a:r>
          </a:p>
          <a:p>
            <a:r>
              <a:rPr lang="en-US" altLang="en-US" sz="2400" dirty="0"/>
              <a:t>Result: </a:t>
            </a:r>
            <a:r>
              <a:rPr lang="en-US" altLang="en-US" sz="2400" b="1" dirty="0"/>
              <a:t>rounds the snow grains</a:t>
            </a:r>
          </a:p>
          <a:p>
            <a:endParaRPr lang="en-US" altLang="en-US" sz="2400" dirty="0"/>
          </a:p>
        </p:txBody>
      </p:sp>
      <p:sp>
        <p:nvSpPr>
          <p:cNvPr id="28676" name="Text Box 4"/>
          <p:cNvSpPr txBox="1">
            <a:spLocks noChangeArrowheads="1"/>
          </p:cNvSpPr>
          <p:nvPr/>
        </p:nvSpPr>
        <p:spPr bwMode="auto">
          <a:xfrm>
            <a:off x="0" y="6491288"/>
            <a:ext cx="2444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Tahoma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ahoma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ahoma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ahoma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ahom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Modified from D. Cline</a:t>
            </a:r>
          </a:p>
        </p:txBody>
      </p:sp>
      <p:pic>
        <p:nvPicPr>
          <p:cNvPr id="28677" name="Picture 5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53000" y="1447800"/>
            <a:ext cx="4184650" cy="5029200"/>
          </a:xfrm>
        </p:spPr>
      </p:pic>
      <p:sp>
        <p:nvSpPr>
          <p:cNvPr id="28678" name="Text Box 6"/>
          <p:cNvSpPr txBox="1">
            <a:spLocks noChangeArrowheads="1"/>
          </p:cNvSpPr>
          <p:nvPr/>
        </p:nvSpPr>
        <p:spPr bwMode="auto">
          <a:xfrm>
            <a:off x="6781800" y="3962400"/>
            <a:ext cx="2362200" cy="2478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 b="1">
                <a:solidFill>
                  <a:schemeClr val="tx1"/>
                </a:solidFill>
                <a:latin typeface="Tahoma" pitchFamily="34" charset="0"/>
              </a:defRPr>
            </a:lvl1pPr>
            <a:lvl2pPr>
              <a:defRPr b="1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- Reduces SA:V, therefore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</a:rPr>
              <a:t>r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increases (fills pore spaces)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- Structural strength increases (builds bonds)</a:t>
            </a:r>
          </a:p>
        </p:txBody>
      </p:sp>
      <p:sp>
        <p:nvSpPr>
          <p:cNvPr id="28679" name="Text Box 7"/>
          <p:cNvSpPr txBox="1">
            <a:spLocks noChangeArrowheads="1"/>
          </p:cNvSpPr>
          <p:nvPr/>
        </p:nvSpPr>
        <p:spPr bwMode="auto">
          <a:xfrm>
            <a:off x="5695950" y="6491288"/>
            <a:ext cx="34480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Tahoma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ahoma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ahoma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ahoma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ahom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The Avalanche Handbook, 1993</a:t>
            </a:r>
          </a:p>
        </p:txBody>
      </p:sp>
    </p:spTree>
    <p:extLst>
      <p:ext uri="{BB962C8B-B14F-4D97-AF65-F5344CB8AC3E}">
        <p14:creationId xmlns:p14="http://schemas.microsoft.com/office/powerpoint/2010/main" val="268540939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8229600" cy="1143000"/>
          </a:xfrm>
          <a:solidFill>
            <a:srgbClr val="FFC000"/>
          </a:solidFill>
        </p:spPr>
        <p:txBody>
          <a:bodyPr/>
          <a:lstStyle/>
          <a:p>
            <a:r>
              <a:rPr lang="en-US" altLang="en-US"/>
              <a:t>Gradients, Gradients…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447800"/>
            <a:ext cx="8077200" cy="1219200"/>
          </a:xfrm>
        </p:spPr>
        <p:txBody>
          <a:bodyPr/>
          <a:lstStyle/>
          <a:p>
            <a:r>
              <a:rPr lang="en-US" altLang="en-US" sz="2800"/>
              <a:t>Temperature gradients drive vapor pressure gradients within the snowpack</a:t>
            </a:r>
          </a:p>
        </p:txBody>
      </p:sp>
      <p:sp>
        <p:nvSpPr>
          <p:cNvPr id="25604" name="Text Box 6"/>
          <p:cNvSpPr txBox="1">
            <a:spLocks noChangeArrowheads="1"/>
          </p:cNvSpPr>
          <p:nvPr/>
        </p:nvSpPr>
        <p:spPr bwMode="auto">
          <a:xfrm>
            <a:off x="5784850" y="6491288"/>
            <a:ext cx="3359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Tahoma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ahoma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ahoma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ahoma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ahom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Hornberger et al., 1998, Fig 2.1</a:t>
            </a:r>
          </a:p>
        </p:txBody>
      </p:sp>
      <p:graphicFrame>
        <p:nvGraphicFramePr>
          <p:cNvPr id="25605" name="Object 7"/>
          <p:cNvGraphicFramePr>
            <a:graphicFrameLocks noChangeAspect="1"/>
          </p:cNvGraphicFramePr>
          <p:nvPr/>
        </p:nvGraphicFramePr>
        <p:xfrm>
          <a:off x="0" y="2592388"/>
          <a:ext cx="4267200" cy="381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FreeHand.Doc" r:id="rId2" imgW="5689600" imgH="5080000" progId="FreeHand.Doc.8">
                  <p:embed/>
                </p:oleObj>
              </mc:Choice>
              <mc:Fallback>
                <p:oleObj name="FreeHand.Doc" r:id="rId2" imgW="5689600" imgH="5080000" progId="FreeHand.Doc.8">
                  <p:embed/>
                  <p:pic>
                    <p:nvPicPr>
                      <p:cNvPr id="25605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2592388"/>
                        <a:ext cx="4267200" cy="3810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5606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2590800"/>
            <a:ext cx="4876800" cy="3789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24626321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14" y="-231171"/>
            <a:ext cx="184693" cy="4623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305" tIns="45645" rIns="91305" bIns="45645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20486" name="Rectangle 6"/>
          <p:cNvSpPr>
            <a:spLocks noChangeArrowheads="1"/>
          </p:cNvSpPr>
          <p:nvPr/>
        </p:nvSpPr>
        <p:spPr bwMode="auto">
          <a:xfrm>
            <a:off x="14" y="-231171"/>
            <a:ext cx="184693" cy="4623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305" tIns="45645" rIns="91305" bIns="45645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3497"/>
            <a:ext cx="8940800" cy="670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99396702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5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43000" y="2244725"/>
            <a:ext cx="6934200" cy="4384675"/>
          </a:xfrm>
          <a:noFill/>
        </p:spPr>
      </p:pic>
      <p:sp>
        <p:nvSpPr>
          <p:cNvPr id="2662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8229600" cy="1143000"/>
          </a:xfrm>
          <a:solidFill>
            <a:srgbClr val="FFC000"/>
          </a:solidFill>
        </p:spPr>
        <p:txBody>
          <a:bodyPr/>
          <a:lstStyle/>
          <a:p>
            <a:r>
              <a:rPr lang="en-US" altLang="en-US"/>
              <a:t>Mass Movement</a:t>
            </a:r>
          </a:p>
        </p:txBody>
      </p:sp>
      <p:sp>
        <p:nvSpPr>
          <p:cNvPr id="26628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371600"/>
            <a:ext cx="8305800" cy="762000"/>
          </a:xfrm>
        </p:spPr>
        <p:txBody>
          <a:bodyPr>
            <a:normAutofit fontScale="55000" lnSpcReduction="20000"/>
          </a:bodyPr>
          <a:lstStyle/>
          <a:p>
            <a:r>
              <a:rPr lang="en-US" altLang="en-US" sz="2800" dirty="0"/>
              <a:t>Vapor pressure gradients force </a:t>
            </a:r>
            <a:r>
              <a:rPr lang="en-US" altLang="en-US" sz="2800" b="1" dirty="0"/>
              <a:t>vapor to move up toward less saturated locations of the snowpack</a:t>
            </a:r>
          </a:p>
          <a:p>
            <a:pPr marL="0" indent="0">
              <a:buNone/>
            </a:pPr>
            <a:r>
              <a:rPr lang="en-US" altLang="en-US" sz="2800" dirty="0"/>
              <a:t>  </a:t>
            </a:r>
          </a:p>
        </p:txBody>
      </p:sp>
      <p:sp>
        <p:nvSpPr>
          <p:cNvPr id="26629" name="Text Box 4"/>
          <p:cNvSpPr txBox="1">
            <a:spLocks noChangeArrowheads="1"/>
          </p:cNvSpPr>
          <p:nvPr/>
        </p:nvSpPr>
        <p:spPr bwMode="auto">
          <a:xfrm>
            <a:off x="5695950" y="6491288"/>
            <a:ext cx="34480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Tahoma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ahoma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ahoma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ahoma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ahom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The Avalanche Handbook, 1993</a:t>
            </a:r>
          </a:p>
        </p:txBody>
      </p:sp>
    </p:spTree>
    <p:extLst>
      <p:ext uri="{BB962C8B-B14F-4D97-AF65-F5344CB8AC3E}">
        <p14:creationId xmlns:p14="http://schemas.microsoft.com/office/powerpoint/2010/main" val="619701043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1057275"/>
          </a:xfrm>
          <a:solidFill>
            <a:srgbClr val="FFC000"/>
          </a:solidFill>
        </p:spPr>
        <p:txBody>
          <a:bodyPr/>
          <a:lstStyle/>
          <a:p>
            <a:r>
              <a:rPr lang="en-US" altLang="en-US"/>
              <a:t>Sintering (bonding)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81000" y="1143000"/>
            <a:ext cx="8305800" cy="1173163"/>
          </a:xfrm>
        </p:spPr>
        <p:txBody>
          <a:bodyPr>
            <a:normAutofit fontScale="92500" lnSpcReduction="10000"/>
          </a:bodyPr>
          <a:lstStyle/>
          <a:p>
            <a:r>
              <a:rPr lang="en-US" altLang="en-US" sz="2800" dirty="0"/>
              <a:t>Water molecules move to </a:t>
            </a:r>
            <a:r>
              <a:rPr lang="en-US" altLang="en-US" sz="2800" b="1" dirty="0"/>
              <a:t>concave regions (low vapor pressure) </a:t>
            </a:r>
            <a:br>
              <a:rPr lang="en-US" altLang="en-US" sz="2800" dirty="0"/>
            </a:br>
            <a:r>
              <a:rPr lang="en-US" altLang="en-US" sz="2800" dirty="0"/>
              <a:t>                                     to form necks between grains</a:t>
            </a:r>
          </a:p>
        </p:txBody>
      </p:sp>
      <p:pic>
        <p:nvPicPr>
          <p:cNvPr id="29700" name="Picture 4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3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60838" y="2297112"/>
            <a:ext cx="7696200" cy="4424363"/>
          </a:xfrm>
        </p:spPr>
      </p:pic>
      <p:sp>
        <p:nvSpPr>
          <p:cNvPr id="29701" name="Text Box 5"/>
          <p:cNvSpPr txBox="1">
            <a:spLocks noChangeArrowheads="1"/>
          </p:cNvSpPr>
          <p:nvPr/>
        </p:nvSpPr>
        <p:spPr bwMode="auto">
          <a:xfrm>
            <a:off x="5695950" y="6491288"/>
            <a:ext cx="34480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Tahoma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ahoma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ahoma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ahoma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ahom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The Avalanche Handbook, 1993</a:t>
            </a:r>
          </a:p>
        </p:txBody>
      </p:sp>
    </p:spTree>
    <p:extLst>
      <p:ext uri="{BB962C8B-B14F-4D97-AF65-F5344CB8AC3E}">
        <p14:creationId xmlns:p14="http://schemas.microsoft.com/office/powerpoint/2010/main" val="304833004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914400"/>
          </a:xfrm>
          <a:solidFill>
            <a:srgbClr val="FFC000"/>
          </a:solidFill>
        </p:spPr>
        <p:txBody>
          <a:bodyPr/>
          <a:lstStyle/>
          <a:p>
            <a:r>
              <a:rPr lang="en-US" altLang="en-US"/>
              <a:t>TG Dry Snow Metamorphism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219200"/>
            <a:ext cx="8153400" cy="4267200"/>
          </a:xfrm>
        </p:spPr>
        <p:txBody>
          <a:bodyPr>
            <a:normAutofit/>
          </a:bodyPr>
          <a:lstStyle/>
          <a:p>
            <a:r>
              <a:rPr lang="en-US" altLang="en-US" dirty="0"/>
              <a:t>TG Dry Metamorphism:</a:t>
            </a:r>
          </a:p>
          <a:p>
            <a:pPr lvl="1"/>
            <a:r>
              <a:rPr lang="en-US" altLang="en-US" dirty="0"/>
              <a:t>Kinetic growth - rate of vapor transport very fast</a:t>
            </a:r>
          </a:p>
          <a:p>
            <a:pPr lvl="1"/>
            <a:r>
              <a:rPr lang="en-US" altLang="en-US" dirty="0"/>
              <a:t>Builds angular, faceted grains, with poor bonding</a:t>
            </a:r>
          </a:p>
          <a:p>
            <a:pPr lvl="1"/>
            <a:r>
              <a:rPr lang="en-US" altLang="en-US" dirty="0"/>
              <a:t>Resulting strength is poor, density decreases</a:t>
            </a:r>
          </a:p>
          <a:p>
            <a:pPr lvl="1"/>
            <a:r>
              <a:rPr lang="en-US" altLang="en-US" dirty="0"/>
              <a:t>Must have temperature gradient of 10oC/m or greater</a:t>
            </a:r>
          </a:p>
          <a:p>
            <a:pPr lvl="1"/>
            <a:r>
              <a:rPr lang="en-US" altLang="en-US" dirty="0"/>
              <a:t>Must have snow density less than 350 kg/m3</a:t>
            </a:r>
          </a:p>
          <a:p>
            <a:pPr lvl="1"/>
            <a:r>
              <a:rPr lang="en-US" altLang="en-US" dirty="0"/>
              <a:t>maintain sufficient vapor flow</a:t>
            </a:r>
          </a:p>
          <a:p>
            <a:pPr lvl="2"/>
            <a:endParaRPr lang="en-US" altLang="en-US" dirty="0"/>
          </a:p>
        </p:txBody>
      </p:sp>
      <p:sp>
        <p:nvSpPr>
          <p:cNvPr id="30724" name="Text Box 4"/>
          <p:cNvSpPr txBox="1">
            <a:spLocks noChangeArrowheads="1"/>
          </p:cNvSpPr>
          <p:nvPr/>
        </p:nvSpPr>
        <p:spPr bwMode="auto">
          <a:xfrm>
            <a:off x="6699250" y="6491288"/>
            <a:ext cx="2444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Tahoma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ahoma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ahoma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ahoma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ahom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Modified from D. Cline</a:t>
            </a:r>
          </a:p>
        </p:txBody>
      </p:sp>
    </p:spTree>
    <p:extLst>
      <p:ext uri="{BB962C8B-B14F-4D97-AF65-F5344CB8AC3E}">
        <p14:creationId xmlns:p14="http://schemas.microsoft.com/office/powerpoint/2010/main" val="213023823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990600"/>
          </a:xfrm>
          <a:solidFill>
            <a:srgbClr val="FFC000"/>
          </a:solidFill>
        </p:spPr>
        <p:txBody>
          <a:bodyPr/>
          <a:lstStyle/>
          <a:p>
            <a:r>
              <a:rPr lang="en-US" altLang="en-US"/>
              <a:t>Wet Snow Metamorphism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219200"/>
            <a:ext cx="8382000" cy="4267200"/>
          </a:xfrm>
        </p:spPr>
        <p:txBody>
          <a:bodyPr/>
          <a:lstStyle/>
          <a:p>
            <a:r>
              <a:rPr lang="en-US" altLang="en-US" dirty="0"/>
              <a:t>Liquid water in the snow pack</a:t>
            </a:r>
          </a:p>
          <a:p>
            <a:pPr lvl="1"/>
            <a:r>
              <a:rPr lang="en-US" altLang="en-US" dirty="0"/>
              <a:t>Acts like supercharged Dry ET metamorphism</a:t>
            </a:r>
          </a:p>
          <a:p>
            <a:pPr lvl="1"/>
            <a:r>
              <a:rPr lang="en-US" altLang="en-US" dirty="0"/>
              <a:t>rates are accelerated</a:t>
            </a:r>
          </a:p>
          <a:p>
            <a:pPr lvl="1"/>
            <a:r>
              <a:rPr lang="en-US" altLang="en-US" dirty="0"/>
              <a:t>small grains are destroyed preferentially</a:t>
            </a:r>
          </a:p>
          <a:p>
            <a:pPr lvl="1"/>
            <a:r>
              <a:rPr lang="en-US" altLang="en-US" dirty="0"/>
              <a:t>large grains become rounded (equilibrium forms)</a:t>
            </a:r>
          </a:p>
          <a:p>
            <a:pPr lvl="1"/>
            <a:r>
              <a:rPr lang="en-US" altLang="en-US" dirty="0"/>
              <a:t>Melting and refreezing results in large, bonded grain clusters</a:t>
            </a:r>
          </a:p>
          <a:p>
            <a:pPr lvl="1"/>
            <a:endParaRPr lang="en-US" altLang="en-US" dirty="0"/>
          </a:p>
        </p:txBody>
      </p:sp>
      <p:pic>
        <p:nvPicPr>
          <p:cNvPr id="31748" name="Picture 6" descr="http://t0.gstatic.com/images?q=tbn:ANd9GcQzFd5SDQFyiI_2QizOXRWRla3vR4rUjhuEySZNCk_ZNxJhaaNoQBR2Zi2Qp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8448" y="4343400"/>
            <a:ext cx="2118239" cy="2564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72069673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8229600" cy="1143000"/>
          </a:xfrm>
          <a:solidFill>
            <a:srgbClr val="FFC000"/>
          </a:solidFill>
        </p:spPr>
        <p:txBody>
          <a:bodyPr/>
          <a:lstStyle/>
          <a:p>
            <a:r>
              <a:rPr lang="en-US" altLang="en-US"/>
              <a:t>Results: Heterogeneity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447800"/>
            <a:ext cx="4038600" cy="685800"/>
          </a:xfrm>
        </p:spPr>
        <p:txBody>
          <a:bodyPr/>
          <a:lstStyle/>
          <a:p>
            <a:r>
              <a:rPr lang="en-US" altLang="en-US" sz="2800"/>
              <a:t>Good or bad?</a:t>
            </a:r>
          </a:p>
        </p:txBody>
      </p:sp>
      <p:pic>
        <p:nvPicPr>
          <p:cNvPr id="32772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4800" y="1981200"/>
            <a:ext cx="8610600" cy="4176713"/>
          </a:xfrm>
        </p:spPr>
      </p:pic>
      <p:sp>
        <p:nvSpPr>
          <p:cNvPr id="32773" name="Text Box 5"/>
          <p:cNvSpPr txBox="1">
            <a:spLocks noChangeArrowheads="1"/>
          </p:cNvSpPr>
          <p:nvPr/>
        </p:nvSpPr>
        <p:spPr bwMode="auto">
          <a:xfrm>
            <a:off x="5695950" y="6491288"/>
            <a:ext cx="34480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Tahoma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ahoma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ahoma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ahoma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ahom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The Avalanche Handbook, 1993</a:t>
            </a:r>
          </a:p>
        </p:txBody>
      </p:sp>
    </p:spTree>
    <p:extLst>
      <p:ext uri="{BB962C8B-B14F-4D97-AF65-F5344CB8AC3E}">
        <p14:creationId xmlns:p14="http://schemas.microsoft.com/office/powerpoint/2010/main" val="1120530146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14" y="-231171"/>
            <a:ext cx="184693" cy="4623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305" tIns="45645" rIns="91305" bIns="45645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20486" name="Rectangle 6"/>
          <p:cNvSpPr>
            <a:spLocks noChangeArrowheads="1"/>
          </p:cNvSpPr>
          <p:nvPr/>
        </p:nvSpPr>
        <p:spPr bwMode="auto">
          <a:xfrm>
            <a:off x="14" y="-231171"/>
            <a:ext cx="184693" cy="4623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305" tIns="45645" rIns="91305" bIns="45645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452" y="166839"/>
            <a:ext cx="8699096" cy="6524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4013797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Snow Cover Distribution</a:t>
            </a:r>
          </a:p>
        </p:txBody>
      </p:sp>
      <p:pic>
        <p:nvPicPr>
          <p:cNvPr id="15365" name="Picture 5" descr="C:\MyFiles\GRAPHICS\COMET Hydromet 1999-1\1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1" y="1703388"/>
            <a:ext cx="6705600" cy="4468812"/>
          </a:xfrm>
          <a:prstGeom prst="rect">
            <a:avLst/>
          </a:prstGeom>
          <a:noFill/>
          <a:effectLst>
            <a:outerShdw dist="53882" dir="2700000" algn="ctr" rotWithShape="0">
              <a:srgbClr val="003399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17018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solidFill>
            <a:srgbClr val="FFFF00"/>
          </a:solidFill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sz="4000"/>
              <a:t>Heterogeneous Ice Nucleation</a:t>
            </a:r>
            <a:br>
              <a:rPr lang="en-US" altLang="en-US" sz="4000"/>
            </a:br>
            <a:r>
              <a:rPr lang="en-US" altLang="en-US" sz="4000" i="1"/>
              <a:t>Vapor Deposition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371600"/>
            <a:ext cx="4038600" cy="4953000"/>
          </a:xfrm>
        </p:spPr>
        <p:txBody>
          <a:bodyPr>
            <a:normAutofit/>
          </a:bodyPr>
          <a:lstStyle/>
          <a:p>
            <a:r>
              <a:rPr lang="en-US" altLang="en-US" sz="2800" dirty="0"/>
              <a:t>Diffusion of water vapor onto an </a:t>
            </a:r>
            <a:r>
              <a:rPr lang="en-US" altLang="en-US" sz="2800" b="1" dirty="0"/>
              <a:t>ice crystal surface</a:t>
            </a:r>
          </a:p>
          <a:p>
            <a:r>
              <a:rPr lang="en-US" altLang="en-US" sz="2800" dirty="0"/>
              <a:t>Undersaturated </a:t>
            </a:r>
            <a:r>
              <a:rPr lang="en-US" altLang="en-US" sz="2800" dirty="0" err="1"/>
              <a:t>wrt</a:t>
            </a:r>
            <a:r>
              <a:rPr lang="en-US" altLang="en-US" sz="2800" dirty="0"/>
              <a:t> </a:t>
            </a:r>
            <a:r>
              <a:rPr lang="en-US" altLang="en-US" sz="2800" b="1" dirty="0"/>
              <a:t>water</a:t>
            </a:r>
            <a:r>
              <a:rPr lang="en-US" altLang="en-US" sz="2800" dirty="0"/>
              <a:t>, oversaturated </a:t>
            </a:r>
            <a:r>
              <a:rPr lang="en-US" altLang="en-US" sz="2800" dirty="0" err="1"/>
              <a:t>wrt</a:t>
            </a:r>
            <a:r>
              <a:rPr lang="en-US" altLang="en-US" sz="2800" dirty="0"/>
              <a:t> </a:t>
            </a:r>
            <a:r>
              <a:rPr lang="en-US" altLang="en-US" sz="2800" b="1" dirty="0"/>
              <a:t>ice</a:t>
            </a:r>
          </a:p>
          <a:p>
            <a:r>
              <a:rPr lang="en-US" altLang="en-US" sz="2800" dirty="0"/>
              <a:t>Ice crystals grow at the expense of </a:t>
            </a:r>
            <a:r>
              <a:rPr lang="en-US" altLang="en-US" sz="2800" b="1" dirty="0"/>
              <a:t>water droplets (which haven’t yet frozen)</a:t>
            </a:r>
          </a:p>
        </p:txBody>
      </p:sp>
      <p:sp>
        <p:nvSpPr>
          <p:cNvPr id="43012" name="Text Box 4"/>
          <p:cNvSpPr txBox="1">
            <a:spLocks noChangeArrowheads="1"/>
          </p:cNvSpPr>
          <p:nvPr/>
        </p:nvSpPr>
        <p:spPr bwMode="auto">
          <a:xfrm>
            <a:off x="5695950" y="6491288"/>
            <a:ext cx="34480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Tahoma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ahoma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ahoma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ahoma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ahom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The Avalanche Handbook</a:t>
            </a: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, 1993</a:t>
            </a:r>
          </a:p>
        </p:txBody>
      </p:sp>
      <p:pic>
        <p:nvPicPr>
          <p:cNvPr id="43013" name="Picture 5" descr="vp_over_ice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24400" y="1447800"/>
            <a:ext cx="4057650" cy="47244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77908008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1026"/>
          <p:cNvSpPr>
            <a:spLocks noGrp="1" noChangeArrowheads="1"/>
          </p:cNvSpPr>
          <p:nvPr>
            <p:ph type="title"/>
          </p:nvPr>
        </p:nvSpPr>
        <p:spPr>
          <a:xfrm>
            <a:off x="685801" y="417528"/>
            <a:ext cx="7772400" cy="1143000"/>
          </a:xfrm>
        </p:spPr>
        <p:txBody>
          <a:bodyPr/>
          <a:lstStyle/>
          <a:p>
            <a:r>
              <a:rPr lang="en-US" u="sng"/>
              <a:t>Snow Cover Distribution</a:t>
            </a:r>
            <a:endParaRPr lang="en-US"/>
          </a:p>
        </p:txBody>
      </p:sp>
      <p:sp>
        <p:nvSpPr>
          <p:cNvPr id="43011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685801" y="1560513"/>
            <a:ext cx="7772400" cy="4114800"/>
          </a:xfrm>
        </p:spPr>
        <p:txBody>
          <a:bodyPr/>
          <a:lstStyle/>
          <a:p>
            <a:r>
              <a:rPr lang="en-US" sz="2400" b="1">
                <a:solidFill>
                  <a:srgbClr val="000066"/>
                </a:solidFill>
              </a:rPr>
              <a:t>Three Spatial Scales</a:t>
            </a:r>
            <a:endParaRPr lang="en-US"/>
          </a:p>
          <a:p>
            <a:pPr lvl="1"/>
            <a:r>
              <a:rPr lang="en-US" sz="1800" b="1">
                <a:solidFill>
                  <a:srgbClr val="FF3300"/>
                </a:solidFill>
              </a:rPr>
              <a:t>Macroscale</a:t>
            </a:r>
            <a:endParaRPr lang="en-US" sz="1800"/>
          </a:p>
          <a:p>
            <a:pPr lvl="2"/>
            <a:r>
              <a:rPr lang="en-US" sz="1800"/>
              <a:t>Areas up to 10</a:t>
            </a:r>
            <a:r>
              <a:rPr lang="en-US" sz="1800" baseline="30000"/>
              <a:t>6</a:t>
            </a:r>
            <a:r>
              <a:rPr lang="en-US" sz="1800"/>
              <a:t> km</a:t>
            </a:r>
            <a:r>
              <a:rPr lang="en-US" sz="1800" baseline="30000"/>
              <a:t>2</a:t>
            </a:r>
            <a:endParaRPr lang="en-US" sz="1800"/>
          </a:p>
          <a:p>
            <a:pPr lvl="2"/>
            <a:r>
              <a:rPr lang="en-US" sz="1800"/>
              <a:t>Characteristic Distances of 10-1000 km</a:t>
            </a:r>
          </a:p>
          <a:p>
            <a:pPr lvl="2"/>
            <a:r>
              <a:rPr lang="en-US" sz="1800"/>
              <a:t>Dynamic meteorologic effects are important</a:t>
            </a:r>
          </a:p>
          <a:p>
            <a:pPr lvl="1"/>
            <a:r>
              <a:rPr lang="en-US" sz="1800" b="1">
                <a:solidFill>
                  <a:srgbClr val="FF3300"/>
                </a:solidFill>
              </a:rPr>
              <a:t>Mesoscale</a:t>
            </a:r>
            <a:endParaRPr lang="en-US" sz="1800"/>
          </a:p>
          <a:p>
            <a:pPr lvl="2"/>
            <a:r>
              <a:rPr lang="en-US" sz="1800"/>
              <a:t>Characteristic Distances of 100 m to 10 km</a:t>
            </a:r>
          </a:p>
          <a:p>
            <a:pPr lvl="2"/>
            <a:r>
              <a:rPr lang="en-US" sz="1800"/>
              <a:t>Redistribution of snow along relief features due to wind</a:t>
            </a:r>
          </a:p>
          <a:p>
            <a:pPr lvl="2"/>
            <a:r>
              <a:rPr lang="en-US" sz="1800"/>
              <a:t>Deposition and accumulation of snow may be related to terrain variables and to vegetation cover</a:t>
            </a:r>
          </a:p>
          <a:p>
            <a:pPr lvl="1"/>
            <a:r>
              <a:rPr lang="en-US" sz="1800" b="1">
                <a:solidFill>
                  <a:srgbClr val="FF3300"/>
                </a:solidFill>
              </a:rPr>
              <a:t>Microscale</a:t>
            </a:r>
            <a:endParaRPr lang="en-US" sz="1800"/>
          </a:p>
          <a:p>
            <a:pPr lvl="2"/>
            <a:r>
              <a:rPr lang="en-US" sz="1800"/>
              <a:t>Characteristic Distances of 10 to 100 m</a:t>
            </a:r>
          </a:p>
          <a:p>
            <a:pPr lvl="2"/>
            <a:r>
              <a:rPr lang="en-US" sz="1800"/>
              <a:t>Differences in accumulation result from variations in air flow patterns and transport</a:t>
            </a:r>
          </a:p>
        </p:txBody>
      </p:sp>
    </p:spTree>
    <p:extLst>
      <p:ext uri="{BB962C8B-B14F-4D97-AF65-F5344CB8AC3E}">
        <p14:creationId xmlns:p14="http://schemas.microsoft.com/office/powerpoint/2010/main" val="1136792384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1" y="417528"/>
            <a:ext cx="7772400" cy="1143000"/>
          </a:xfrm>
        </p:spPr>
        <p:txBody>
          <a:bodyPr/>
          <a:lstStyle/>
          <a:p>
            <a:r>
              <a:rPr lang="en-US" u="sng"/>
              <a:t>Snow Cover Distribution</a:t>
            </a:r>
            <a:endParaRPr lang="en-US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1" y="1560513"/>
            <a:ext cx="7772400" cy="4114800"/>
          </a:xfrm>
        </p:spPr>
        <p:txBody>
          <a:bodyPr/>
          <a:lstStyle/>
          <a:p>
            <a:r>
              <a:rPr lang="en-US" sz="2400" b="1">
                <a:solidFill>
                  <a:srgbClr val="000066"/>
                </a:solidFill>
              </a:rPr>
              <a:t>Effect of Topography</a:t>
            </a:r>
            <a:endParaRPr lang="en-US" sz="2400" b="1">
              <a:solidFill>
                <a:srgbClr val="000099"/>
              </a:solidFill>
            </a:endParaRPr>
          </a:p>
          <a:p>
            <a:pPr lvl="1"/>
            <a:r>
              <a:rPr lang="en-US" sz="2000"/>
              <a:t>The depth of seasonal snow cover usually increases with elevation </a:t>
            </a:r>
            <a:r>
              <a:rPr lang="en-US" sz="2000" i="1"/>
              <a:t>if other influencing factors do not vary with elevation</a:t>
            </a:r>
            <a:endParaRPr lang="en-US" sz="2000"/>
          </a:p>
          <a:p>
            <a:pPr lvl="2"/>
            <a:r>
              <a:rPr lang="en-US" sz="1800"/>
              <a:t>This trend is generally due to:</a:t>
            </a:r>
          </a:p>
          <a:p>
            <a:pPr lvl="3"/>
            <a:r>
              <a:rPr lang="en-US" sz="1600"/>
              <a:t>increase in the number of snowfall events</a:t>
            </a:r>
          </a:p>
          <a:p>
            <a:pPr lvl="3"/>
            <a:r>
              <a:rPr lang="en-US" sz="1600"/>
              <a:t>decrease in evaporation and melt</a:t>
            </a:r>
          </a:p>
          <a:p>
            <a:pPr lvl="2"/>
            <a:r>
              <a:rPr lang="en-US" sz="1800"/>
              <a:t>The rate of increase with elevation may vary widely from year-to-year</a:t>
            </a:r>
          </a:p>
          <a:p>
            <a:pPr lvl="1"/>
            <a:r>
              <a:rPr lang="en-US" sz="2000"/>
              <a:t>However, elevation alone </a:t>
            </a:r>
            <a:r>
              <a:rPr lang="en-US" sz="2000" i="1"/>
              <a:t>is not</a:t>
            </a:r>
            <a:r>
              <a:rPr lang="en-US" sz="2000"/>
              <a:t> a causative factor in snow cover distribution</a:t>
            </a:r>
          </a:p>
          <a:p>
            <a:pPr lvl="2"/>
            <a:r>
              <a:rPr lang="en-US" sz="1800"/>
              <a:t>Many other factors must be considered:</a:t>
            </a:r>
          </a:p>
          <a:p>
            <a:pPr lvl="3"/>
            <a:r>
              <a:rPr lang="en-US" sz="1600"/>
              <a:t>slope, aspect, vegetation, wind, temperature, and characteristics of the parent weather systems</a:t>
            </a:r>
          </a:p>
        </p:txBody>
      </p:sp>
    </p:spTree>
    <p:extLst>
      <p:ext uri="{BB962C8B-B14F-4D97-AF65-F5344CB8AC3E}">
        <p14:creationId xmlns:p14="http://schemas.microsoft.com/office/powerpoint/2010/main" val="665867567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26" name="Rectangle 18"/>
          <p:cNvSpPr>
            <a:spLocks noChangeArrowheads="1"/>
          </p:cNvSpPr>
          <p:nvPr/>
        </p:nvSpPr>
        <p:spPr bwMode="auto">
          <a:xfrm>
            <a:off x="6134115" y="2209800"/>
            <a:ext cx="2595563" cy="1449388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05" tIns="45645" rIns="91305" bIns="45645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7425" name="Rectangle 17"/>
          <p:cNvSpPr>
            <a:spLocks noChangeArrowheads="1"/>
          </p:cNvSpPr>
          <p:nvPr/>
        </p:nvSpPr>
        <p:spPr bwMode="auto">
          <a:xfrm>
            <a:off x="6134115" y="3927475"/>
            <a:ext cx="2595563" cy="1449388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05" tIns="45645" rIns="91305" bIns="45645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1" y="417528"/>
            <a:ext cx="7772400" cy="1143000"/>
          </a:xfrm>
        </p:spPr>
        <p:txBody>
          <a:bodyPr/>
          <a:lstStyle/>
          <a:p>
            <a:r>
              <a:rPr lang="en-US" u="sng"/>
              <a:t>Snow Cover Distribution</a:t>
            </a:r>
            <a:endParaRPr lang="en-US"/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03253" y="1560513"/>
            <a:ext cx="5576887" cy="4114800"/>
          </a:xfrm>
        </p:spPr>
        <p:txBody>
          <a:bodyPr/>
          <a:lstStyle/>
          <a:p>
            <a:r>
              <a:rPr lang="en-US" sz="2400" b="1">
                <a:solidFill>
                  <a:srgbClr val="000066"/>
                </a:solidFill>
              </a:rPr>
              <a:t>Effect of Vegetation</a:t>
            </a:r>
            <a:endParaRPr lang="en-US" sz="2400" b="1">
              <a:solidFill>
                <a:srgbClr val="000099"/>
              </a:solidFill>
            </a:endParaRPr>
          </a:p>
          <a:p>
            <a:pPr lvl="1"/>
            <a:r>
              <a:rPr lang="en-US" sz="2000">
                <a:solidFill>
                  <a:srgbClr val="000099"/>
                </a:solidFill>
              </a:rPr>
              <a:t>Snow falling into a vegetation canopy is influenced by two phenomena:</a:t>
            </a:r>
          </a:p>
          <a:p>
            <a:pPr lvl="2"/>
            <a:r>
              <a:rPr lang="en-US" sz="1800"/>
              <a:t>Turbulent air flow above and within the canopy</a:t>
            </a:r>
          </a:p>
          <a:p>
            <a:pPr lvl="3"/>
            <a:r>
              <a:rPr lang="en-US" sz="1600"/>
              <a:t>may lead to variable snow input rates and microscale variation in snow loading on the ground</a:t>
            </a:r>
          </a:p>
          <a:p>
            <a:pPr lvl="2"/>
            <a:r>
              <a:rPr lang="en-US" sz="1800"/>
              <a:t>Direct interception of snow by the canopy elements</a:t>
            </a:r>
          </a:p>
          <a:p>
            <a:pPr lvl="3"/>
            <a:r>
              <a:rPr lang="en-US" sz="1600"/>
              <a:t>may either sublimate or fall to the ground</a:t>
            </a:r>
          </a:p>
          <a:p>
            <a:pPr lvl="1"/>
            <a:r>
              <a:rPr lang="en-US" sz="2000">
                <a:solidFill>
                  <a:srgbClr val="000099"/>
                </a:solidFill>
              </a:rPr>
              <a:t>Processes are related to vegetation type, vegetation density, and the presence of nearby open areas</a:t>
            </a:r>
            <a:endParaRPr lang="en-US" sz="2000"/>
          </a:p>
        </p:txBody>
      </p:sp>
      <p:graphicFrame>
        <p:nvGraphicFramePr>
          <p:cNvPr id="17413" name="Object 5"/>
          <p:cNvGraphicFramePr>
            <a:graphicFrameLocks noChangeAspect="1"/>
          </p:cNvGraphicFramePr>
          <p:nvPr/>
        </p:nvGraphicFramePr>
        <p:xfrm>
          <a:off x="6249988" y="2511440"/>
          <a:ext cx="838200" cy="855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2" imgW="839520" imgH="856800" progId="MS_ClipArt_Gallery.2">
                  <p:embed/>
                </p:oleObj>
              </mc:Choice>
              <mc:Fallback>
                <p:oleObj name="Clip" r:id="rId2" imgW="839520" imgH="856800" progId="MS_ClipArt_Gallery.2">
                  <p:embed/>
                  <p:pic>
                    <p:nvPicPr>
                      <p:cNvPr id="17413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49988" y="2511440"/>
                        <a:ext cx="838200" cy="8556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414" name="Object 6"/>
          <p:cNvGraphicFramePr>
            <a:graphicFrameLocks noChangeAspect="1"/>
          </p:cNvGraphicFramePr>
          <p:nvPr/>
        </p:nvGraphicFramePr>
        <p:xfrm>
          <a:off x="6738938" y="2654300"/>
          <a:ext cx="838200" cy="855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4" imgW="839520" imgH="856800" progId="MS_ClipArt_Gallery.2">
                  <p:embed/>
                </p:oleObj>
              </mc:Choice>
              <mc:Fallback>
                <p:oleObj name="Clip" r:id="rId4" imgW="839520" imgH="856800" progId="MS_ClipArt_Gallery.2">
                  <p:embed/>
                  <p:pic>
                    <p:nvPicPr>
                      <p:cNvPr id="17414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38938" y="2654300"/>
                        <a:ext cx="838200" cy="8556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415" name="Object 7"/>
          <p:cNvGraphicFramePr>
            <a:graphicFrameLocks noChangeAspect="1"/>
          </p:cNvGraphicFramePr>
          <p:nvPr/>
        </p:nvGraphicFramePr>
        <p:xfrm>
          <a:off x="7694613" y="2511440"/>
          <a:ext cx="838200" cy="855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5" imgW="839520" imgH="856800" progId="MS_ClipArt_Gallery.2">
                  <p:embed/>
                </p:oleObj>
              </mc:Choice>
              <mc:Fallback>
                <p:oleObj name="Clip" r:id="rId5" imgW="839520" imgH="856800" progId="MS_ClipArt_Gallery.2">
                  <p:embed/>
                  <p:pic>
                    <p:nvPicPr>
                      <p:cNvPr id="17415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94613" y="2511440"/>
                        <a:ext cx="838200" cy="8556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416" name="Object 8"/>
          <p:cNvGraphicFramePr>
            <a:graphicFrameLocks noChangeAspect="1"/>
          </p:cNvGraphicFramePr>
          <p:nvPr/>
        </p:nvGraphicFramePr>
        <p:xfrm>
          <a:off x="6249988" y="4222765"/>
          <a:ext cx="838200" cy="855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6" imgW="839520" imgH="856800" progId="MS_ClipArt_Gallery.2">
                  <p:embed/>
                </p:oleObj>
              </mc:Choice>
              <mc:Fallback>
                <p:oleObj name="Clip" r:id="rId6" imgW="839520" imgH="856800" progId="MS_ClipArt_Gallery.2">
                  <p:embed/>
                  <p:pic>
                    <p:nvPicPr>
                      <p:cNvPr id="17416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49988" y="4222765"/>
                        <a:ext cx="838200" cy="8556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417" name="Object 9"/>
          <p:cNvGraphicFramePr>
            <a:graphicFrameLocks noChangeAspect="1"/>
          </p:cNvGraphicFramePr>
          <p:nvPr/>
        </p:nvGraphicFramePr>
        <p:xfrm>
          <a:off x="6738938" y="4365625"/>
          <a:ext cx="838200" cy="855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7" imgW="839520" imgH="856800" progId="MS_ClipArt_Gallery.2">
                  <p:embed/>
                </p:oleObj>
              </mc:Choice>
              <mc:Fallback>
                <p:oleObj name="Clip" r:id="rId7" imgW="839520" imgH="856800" progId="MS_ClipArt_Gallery.2">
                  <p:embed/>
                  <p:pic>
                    <p:nvPicPr>
                      <p:cNvPr id="17417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38938" y="4365625"/>
                        <a:ext cx="838200" cy="8556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418" name="Object 10"/>
          <p:cNvGraphicFramePr>
            <a:graphicFrameLocks noChangeAspect="1"/>
          </p:cNvGraphicFramePr>
          <p:nvPr/>
        </p:nvGraphicFramePr>
        <p:xfrm>
          <a:off x="7694613" y="4121165"/>
          <a:ext cx="838200" cy="855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8" imgW="839520" imgH="856800" progId="MS_ClipArt_Gallery.2">
                  <p:embed/>
                </p:oleObj>
              </mc:Choice>
              <mc:Fallback>
                <p:oleObj name="Clip" r:id="rId8" imgW="839520" imgH="856800" progId="MS_ClipArt_Gallery.2">
                  <p:embed/>
                  <p:pic>
                    <p:nvPicPr>
                      <p:cNvPr id="17418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94613" y="4121165"/>
                        <a:ext cx="838200" cy="8556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419" name="AutoShape 11"/>
          <p:cNvSpPr>
            <a:spLocks noChangeArrowheads="1"/>
          </p:cNvSpPr>
          <p:nvPr/>
        </p:nvSpPr>
        <p:spPr bwMode="auto">
          <a:xfrm>
            <a:off x="6588125" y="2386013"/>
            <a:ext cx="465138" cy="133350"/>
          </a:xfrm>
          <a:prstGeom prst="curvedUpArrow">
            <a:avLst>
              <a:gd name="adj1" fmla="val 69762"/>
              <a:gd name="adj2" fmla="val 139524"/>
              <a:gd name="adj3" fmla="val 33333"/>
            </a:avLst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05" tIns="45645" rIns="91305" bIns="45645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7420" name="AutoShape 12"/>
          <p:cNvSpPr>
            <a:spLocks noChangeArrowheads="1"/>
          </p:cNvSpPr>
          <p:nvPr/>
        </p:nvSpPr>
        <p:spPr bwMode="auto">
          <a:xfrm>
            <a:off x="7200915" y="2409840"/>
            <a:ext cx="606425" cy="244475"/>
          </a:xfrm>
          <a:prstGeom prst="curvedDownArrow">
            <a:avLst>
              <a:gd name="adj1" fmla="val 49610"/>
              <a:gd name="adj2" fmla="val 99221"/>
              <a:gd name="adj3" fmla="val 33333"/>
            </a:avLst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05" tIns="45645" rIns="91305" bIns="45645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7421" name="Freeform 13"/>
          <p:cNvSpPr>
            <a:spLocks/>
          </p:cNvSpPr>
          <p:nvPr/>
        </p:nvSpPr>
        <p:spPr bwMode="auto">
          <a:xfrm>
            <a:off x="7283450" y="3362340"/>
            <a:ext cx="1073150" cy="241300"/>
          </a:xfrm>
          <a:custGeom>
            <a:avLst/>
            <a:gdLst>
              <a:gd name="T0" fmla="*/ 228 w 676"/>
              <a:gd name="T1" fmla="*/ 48 h 152"/>
              <a:gd name="T2" fmla="*/ 222 w 676"/>
              <a:gd name="T3" fmla="*/ 32 h 152"/>
              <a:gd name="T4" fmla="*/ 461 w 676"/>
              <a:gd name="T5" fmla="*/ 22 h 152"/>
              <a:gd name="T6" fmla="*/ 440 w 676"/>
              <a:gd name="T7" fmla="*/ 32 h 152"/>
              <a:gd name="T8" fmla="*/ 398 w 676"/>
              <a:gd name="T9" fmla="*/ 43 h 152"/>
              <a:gd name="T10" fmla="*/ 430 w 676"/>
              <a:gd name="T11" fmla="*/ 38 h 152"/>
              <a:gd name="T12" fmla="*/ 525 w 676"/>
              <a:gd name="T13" fmla="*/ 22 h 152"/>
              <a:gd name="T14" fmla="*/ 483 w 676"/>
              <a:gd name="T15" fmla="*/ 16 h 152"/>
              <a:gd name="T16" fmla="*/ 546 w 676"/>
              <a:gd name="T17" fmla="*/ 11 h 152"/>
              <a:gd name="T18" fmla="*/ 414 w 676"/>
              <a:gd name="T19" fmla="*/ 11 h 152"/>
              <a:gd name="T20" fmla="*/ 599 w 676"/>
              <a:gd name="T21" fmla="*/ 27 h 152"/>
              <a:gd name="T22" fmla="*/ 249 w 676"/>
              <a:gd name="T23" fmla="*/ 16 h 152"/>
              <a:gd name="T24" fmla="*/ 387 w 676"/>
              <a:gd name="T25" fmla="*/ 22 h 152"/>
              <a:gd name="T26" fmla="*/ 461 w 676"/>
              <a:gd name="T27" fmla="*/ 32 h 152"/>
              <a:gd name="T28" fmla="*/ 207 w 676"/>
              <a:gd name="T29" fmla="*/ 27 h 152"/>
              <a:gd name="T30" fmla="*/ 148 w 676"/>
              <a:gd name="T31" fmla="*/ 32 h 152"/>
              <a:gd name="T32" fmla="*/ 350 w 676"/>
              <a:gd name="T33" fmla="*/ 48 h 152"/>
              <a:gd name="T34" fmla="*/ 483 w 676"/>
              <a:gd name="T35" fmla="*/ 43 h 152"/>
              <a:gd name="T36" fmla="*/ 387 w 676"/>
              <a:gd name="T37" fmla="*/ 59 h 152"/>
              <a:gd name="T38" fmla="*/ 323 w 676"/>
              <a:gd name="T39" fmla="*/ 138 h 152"/>
              <a:gd name="T40" fmla="*/ 663 w 676"/>
              <a:gd name="T41" fmla="*/ 96 h 152"/>
              <a:gd name="T42" fmla="*/ 456 w 676"/>
              <a:gd name="T43" fmla="*/ 91 h 152"/>
              <a:gd name="T44" fmla="*/ 499 w 676"/>
              <a:gd name="T45" fmla="*/ 85 h 152"/>
              <a:gd name="T46" fmla="*/ 621 w 676"/>
              <a:gd name="T47" fmla="*/ 80 h 152"/>
              <a:gd name="T48" fmla="*/ 504 w 676"/>
              <a:gd name="T49" fmla="*/ 75 h 152"/>
              <a:gd name="T50" fmla="*/ 414 w 676"/>
              <a:gd name="T51" fmla="*/ 80 h 152"/>
              <a:gd name="T52" fmla="*/ 541 w 676"/>
              <a:gd name="T53" fmla="*/ 75 h 152"/>
              <a:gd name="T54" fmla="*/ 499 w 676"/>
              <a:gd name="T55" fmla="*/ 64 h 152"/>
              <a:gd name="T56" fmla="*/ 392 w 676"/>
              <a:gd name="T57" fmla="*/ 48 h 152"/>
              <a:gd name="T58" fmla="*/ 244 w 676"/>
              <a:gd name="T59" fmla="*/ 32 h 152"/>
              <a:gd name="T60" fmla="*/ 260 w 676"/>
              <a:gd name="T61" fmla="*/ 43 h 152"/>
              <a:gd name="T62" fmla="*/ 376 w 676"/>
              <a:gd name="T63" fmla="*/ 54 h 152"/>
              <a:gd name="T64" fmla="*/ 451 w 676"/>
              <a:gd name="T65" fmla="*/ 48 h 152"/>
              <a:gd name="T66" fmla="*/ 430 w 676"/>
              <a:gd name="T67" fmla="*/ 43 h 152"/>
              <a:gd name="T68" fmla="*/ 260 w 676"/>
              <a:gd name="T69" fmla="*/ 32 h 152"/>
              <a:gd name="T70" fmla="*/ 180 w 676"/>
              <a:gd name="T71" fmla="*/ 48 h 152"/>
              <a:gd name="T72" fmla="*/ 207 w 676"/>
              <a:gd name="T73" fmla="*/ 59 h 152"/>
              <a:gd name="T74" fmla="*/ 376 w 676"/>
              <a:gd name="T75" fmla="*/ 85 h 152"/>
              <a:gd name="T76" fmla="*/ 355 w 676"/>
              <a:gd name="T77" fmla="*/ 80 h 1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676" h="152">
                <a:moveTo>
                  <a:pt x="228" y="48"/>
                </a:moveTo>
                <a:cubicBezTo>
                  <a:pt x="291" y="41"/>
                  <a:pt x="418" y="44"/>
                  <a:pt x="222" y="32"/>
                </a:cubicBezTo>
                <a:cubicBezTo>
                  <a:pt x="107" y="16"/>
                  <a:pt x="78" y="14"/>
                  <a:pt x="461" y="22"/>
                </a:cubicBezTo>
                <a:cubicBezTo>
                  <a:pt x="469" y="22"/>
                  <a:pt x="447" y="30"/>
                  <a:pt x="440" y="32"/>
                </a:cubicBezTo>
                <a:cubicBezTo>
                  <a:pt x="426" y="37"/>
                  <a:pt x="410" y="36"/>
                  <a:pt x="398" y="43"/>
                </a:cubicBezTo>
                <a:cubicBezTo>
                  <a:pt x="389" y="49"/>
                  <a:pt x="419" y="40"/>
                  <a:pt x="430" y="38"/>
                </a:cubicBezTo>
                <a:cubicBezTo>
                  <a:pt x="515" y="22"/>
                  <a:pt x="451" y="31"/>
                  <a:pt x="525" y="22"/>
                </a:cubicBezTo>
                <a:cubicBezTo>
                  <a:pt x="511" y="20"/>
                  <a:pt x="470" y="23"/>
                  <a:pt x="483" y="16"/>
                </a:cubicBezTo>
                <a:cubicBezTo>
                  <a:pt x="502" y="6"/>
                  <a:pt x="525" y="13"/>
                  <a:pt x="546" y="11"/>
                </a:cubicBezTo>
                <a:cubicBezTo>
                  <a:pt x="676" y="0"/>
                  <a:pt x="562" y="7"/>
                  <a:pt x="414" y="11"/>
                </a:cubicBezTo>
                <a:cubicBezTo>
                  <a:pt x="471" y="41"/>
                  <a:pt x="537" y="31"/>
                  <a:pt x="599" y="27"/>
                </a:cubicBezTo>
                <a:cubicBezTo>
                  <a:pt x="480" y="9"/>
                  <a:pt x="370" y="13"/>
                  <a:pt x="249" y="16"/>
                </a:cubicBezTo>
                <a:cubicBezTo>
                  <a:pt x="295" y="18"/>
                  <a:pt x="341" y="20"/>
                  <a:pt x="387" y="22"/>
                </a:cubicBezTo>
                <a:cubicBezTo>
                  <a:pt x="485" y="27"/>
                  <a:pt x="505" y="18"/>
                  <a:pt x="461" y="32"/>
                </a:cubicBezTo>
                <a:cubicBezTo>
                  <a:pt x="376" y="30"/>
                  <a:pt x="292" y="27"/>
                  <a:pt x="207" y="27"/>
                </a:cubicBezTo>
                <a:cubicBezTo>
                  <a:pt x="187" y="27"/>
                  <a:pt x="128" y="29"/>
                  <a:pt x="148" y="32"/>
                </a:cubicBezTo>
                <a:cubicBezTo>
                  <a:pt x="215" y="41"/>
                  <a:pt x="350" y="48"/>
                  <a:pt x="350" y="48"/>
                </a:cubicBezTo>
                <a:cubicBezTo>
                  <a:pt x="394" y="46"/>
                  <a:pt x="440" y="30"/>
                  <a:pt x="483" y="43"/>
                </a:cubicBezTo>
                <a:cubicBezTo>
                  <a:pt x="514" y="52"/>
                  <a:pt x="417" y="47"/>
                  <a:pt x="387" y="59"/>
                </a:cubicBezTo>
                <a:cubicBezTo>
                  <a:pt x="364" y="68"/>
                  <a:pt x="333" y="114"/>
                  <a:pt x="323" y="138"/>
                </a:cubicBezTo>
                <a:cubicBezTo>
                  <a:pt x="437" y="152"/>
                  <a:pt x="554" y="130"/>
                  <a:pt x="663" y="96"/>
                </a:cubicBezTo>
                <a:cubicBezTo>
                  <a:pt x="594" y="94"/>
                  <a:pt x="525" y="96"/>
                  <a:pt x="456" y="91"/>
                </a:cubicBezTo>
                <a:cubicBezTo>
                  <a:pt x="442" y="90"/>
                  <a:pt x="485" y="86"/>
                  <a:pt x="499" y="85"/>
                </a:cubicBezTo>
                <a:cubicBezTo>
                  <a:pt x="540" y="82"/>
                  <a:pt x="580" y="82"/>
                  <a:pt x="621" y="80"/>
                </a:cubicBezTo>
                <a:cubicBezTo>
                  <a:pt x="582" y="78"/>
                  <a:pt x="543" y="78"/>
                  <a:pt x="504" y="75"/>
                </a:cubicBezTo>
                <a:cubicBezTo>
                  <a:pt x="363" y="63"/>
                  <a:pt x="318" y="38"/>
                  <a:pt x="414" y="80"/>
                </a:cubicBezTo>
                <a:cubicBezTo>
                  <a:pt x="456" y="78"/>
                  <a:pt x="499" y="83"/>
                  <a:pt x="541" y="75"/>
                </a:cubicBezTo>
                <a:cubicBezTo>
                  <a:pt x="555" y="72"/>
                  <a:pt x="513" y="67"/>
                  <a:pt x="499" y="64"/>
                </a:cubicBezTo>
                <a:cubicBezTo>
                  <a:pt x="464" y="58"/>
                  <a:pt x="428" y="52"/>
                  <a:pt x="392" y="48"/>
                </a:cubicBezTo>
                <a:cubicBezTo>
                  <a:pt x="343" y="42"/>
                  <a:pt x="293" y="37"/>
                  <a:pt x="244" y="32"/>
                </a:cubicBezTo>
                <a:cubicBezTo>
                  <a:pt x="160" y="24"/>
                  <a:pt x="0" y="10"/>
                  <a:pt x="260" y="43"/>
                </a:cubicBezTo>
                <a:cubicBezTo>
                  <a:pt x="299" y="48"/>
                  <a:pt x="337" y="50"/>
                  <a:pt x="376" y="54"/>
                </a:cubicBezTo>
                <a:cubicBezTo>
                  <a:pt x="401" y="52"/>
                  <a:pt x="426" y="53"/>
                  <a:pt x="451" y="48"/>
                </a:cubicBezTo>
                <a:cubicBezTo>
                  <a:pt x="458" y="47"/>
                  <a:pt x="437" y="44"/>
                  <a:pt x="430" y="43"/>
                </a:cubicBezTo>
                <a:cubicBezTo>
                  <a:pt x="373" y="38"/>
                  <a:pt x="260" y="32"/>
                  <a:pt x="260" y="32"/>
                </a:cubicBezTo>
                <a:cubicBezTo>
                  <a:pt x="233" y="37"/>
                  <a:pt x="204" y="36"/>
                  <a:pt x="180" y="48"/>
                </a:cubicBezTo>
                <a:cubicBezTo>
                  <a:pt x="171" y="52"/>
                  <a:pt x="198" y="57"/>
                  <a:pt x="207" y="59"/>
                </a:cubicBezTo>
                <a:cubicBezTo>
                  <a:pt x="301" y="83"/>
                  <a:pt x="292" y="79"/>
                  <a:pt x="376" y="85"/>
                </a:cubicBezTo>
                <a:cubicBezTo>
                  <a:pt x="359" y="79"/>
                  <a:pt x="366" y="80"/>
                  <a:pt x="355" y="80"/>
                </a:cubicBezTo>
              </a:path>
            </a:pathLst>
          </a:custGeom>
          <a:noFill/>
          <a:ln w="76200" cmpd="sng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05" tIns="45645" rIns="91305" bIns="45645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7422" name="Freeform 14"/>
          <p:cNvSpPr>
            <a:spLocks/>
          </p:cNvSpPr>
          <p:nvPr/>
        </p:nvSpPr>
        <p:spPr bwMode="auto">
          <a:xfrm>
            <a:off x="7485078" y="3489325"/>
            <a:ext cx="168275" cy="7938"/>
          </a:xfrm>
          <a:custGeom>
            <a:avLst/>
            <a:gdLst>
              <a:gd name="T0" fmla="*/ 0 w 106"/>
              <a:gd name="T1" fmla="*/ 0 h 5"/>
              <a:gd name="T2" fmla="*/ 106 w 106"/>
              <a:gd name="T3" fmla="*/ 5 h 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06" h="5">
                <a:moveTo>
                  <a:pt x="0" y="0"/>
                </a:moveTo>
                <a:cubicBezTo>
                  <a:pt x="92" y="5"/>
                  <a:pt x="57" y="5"/>
                  <a:pt x="106" y="5"/>
                </a:cubicBezTo>
              </a:path>
            </a:pathLst>
          </a:custGeom>
          <a:noFill/>
          <a:ln w="76200" cmpd="sng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05" tIns="45645" rIns="91305" bIns="45645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7423" name="Freeform 15"/>
          <p:cNvSpPr>
            <a:spLocks/>
          </p:cNvSpPr>
          <p:nvPr/>
        </p:nvSpPr>
        <p:spPr bwMode="auto">
          <a:xfrm>
            <a:off x="7254890" y="3473465"/>
            <a:ext cx="817563" cy="138113"/>
          </a:xfrm>
          <a:custGeom>
            <a:avLst/>
            <a:gdLst>
              <a:gd name="T0" fmla="*/ 149 w 515"/>
              <a:gd name="T1" fmla="*/ 68 h 87"/>
              <a:gd name="T2" fmla="*/ 228 w 515"/>
              <a:gd name="T3" fmla="*/ 53 h 87"/>
              <a:gd name="T4" fmla="*/ 53 w 515"/>
              <a:gd name="T5" fmla="*/ 21 h 87"/>
              <a:gd name="T6" fmla="*/ 53 w 515"/>
              <a:gd name="T7" fmla="*/ 26 h 87"/>
              <a:gd name="T8" fmla="*/ 37 w 515"/>
              <a:gd name="T9" fmla="*/ 42 h 87"/>
              <a:gd name="T10" fmla="*/ 127 w 515"/>
              <a:gd name="T11" fmla="*/ 68 h 87"/>
              <a:gd name="T12" fmla="*/ 255 w 515"/>
              <a:gd name="T13" fmla="*/ 74 h 87"/>
              <a:gd name="T14" fmla="*/ 212 w 515"/>
              <a:gd name="T15" fmla="*/ 63 h 87"/>
              <a:gd name="T16" fmla="*/ 234 w 515"/>
              <a:gd name="T17" fmla="*/ 53 h 87"/>
              <a:gd name="T18" fmla="*/ 271 w 515"/>
              <a:gd name="T19" fmla="*/ 31 h 87"/>
              <a:gd name="T20" fmla="*/ 297 w 515"/>
              <a:gd name="T21" fmla="*/ 15 h 87"/>
              <a:gd name="T22" fmla="*/ 515 w 515"/>
              <a:gd name="T23" fmla="*/ 15 h 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515" h="87">
                <a:moveTo>
                  <a:pt x="149" y="68"/>
                </a:moveTo>
                <a:cubicBezTo>
                  <a:pt x="176" y="59"/>
                  <a:pt x="200" y="56"/>
                  <a:pt x="228" y="53"/>
                </a:cubicBezTo>
                <a:cubicBezTo>
                  <a:pt x="195" y="0"/>
                  <a:pt x="97" y="23"/>
                  <a:pt x="53" y="21"/>
                </a:cubicBezTo>
                <a:cubicBezTo>
                  <a:pt x="0" y="6"/>
                  <a:pt x="52" y="19"/>
                  <a:pt x="53" y="26"/>
                </a:cubicBezTo>
                <a:cubicBezTo>
                  <a:pt x="54" y="33"/>
                  <a:pt x="42" y="37"/>
                  <a:pt x="37" y="42"/>
                </a:cubicBezTo>
                <a:cubicBezTo>
                  <a:pt x="82" y="56"/>
                  <a:pt x="205" y="25"/>
                  <a:pt x="127" y="68"/>
                </a:cubicBezTo>
                <a:cubicBezTo>
                  <a:pt x="169" y="74"/>
                  <a:pt x="214" y="87"/>
                  <a:pt x="255" y="74"/>
                </a:cubicBezTo>
                <a:cubicBezTo>
                  <a:pt x="241" y="69"/>
                  <a:pt x="217" y="77"/>
                  <a:pt x="212" y="63"/>
                </a:cubicBezTo>
                <a:cubicBezTo>
                  <a:pt x="209" y="55"/>
                  <a:pt x="227" y="57"/>
                  <a:pt x="234" y="53"/>
                </a:cubicBezTo>
                <a:cubicBezTo>
                  <a:pt x="256" y="42"/>
                  <a:pt x="252" y="44"/>
                  <a:pt x="271" y="31"/>
                </a:cubicBezTo>
                <a:cubicBezTo>
                  <a:pt x="184" y="19"/>
                  <a:pt x="281" y="15"/>
                  <a:pt x="297" y="15"/>
                </a:cubicBezTo>
                <a:cubicBezTo>
                  <a:pt x="370" y="13"/>
                  <a:pt x="442" y="15"/>
                  <a:pt x="515" y="15"/>
                </a:cubicBezTo>
              </a:path>
            </a:pathLst>
          </a:custGeom>
          <a:noFill/>
          <a:ln w="76200" cmpd="sng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05" tIns="45645" rIns="91305" bIns="45645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7424" name="Freeform 16"/>
          <p:cNvSpPr>
            <a:spLocks/>
          </p:cNvSpPr>
          <p:nvPr/>
        </p:nvSpPr>
        <p:spPr bwMode="auto">
          <a:xfrm>
            <a:off x="6437328" y="4232275"/>
            <a:ext cx="395287" cy="287338"/>
          </a:xfrm>
          <a:custGeom>
            <a:avLst/>
            <a:gdLst>
              <a:gd name="T0" fmla="*/ 0 w 249"/>
              <a:gd name="T1" fmla="*/ 181 h 181"/>
              <a:gd name="T2" fmla="*/ 48 w 249"/>
              <a:gd name="T3" fmla="*/ 154 h 181"/>
              <a:gd name="T4" fmla="*/ 95 w 249"/>
              <a:gd name="T5" fmla="*/ 117 h 181"/>
              <a:gd name="T6" fmla="*/ 58 w 249"/>
              <a:gd name="T7" fmla="*/ 85 h 181"/>
              <a:gd name="T8" fmla="*/ 117 w 249"/>
              <a:gd name="T9" fmla="*/ 38 h 181"/>
              <a:gd name="T10" fmla="*/ 149 w 249"/>
              <a:gd name="T11" fmla="*/ 16 h 181"/>
              <a:gd name="T12" fmla="*/ 154 w 249"/>
              <a:gd name="T13" fmla="*/ 0 h 181"/>
              <a:gd name="T14" fmla="*/ 164 w 249"/>
              <a:gd name="T15" fmla="*/ 16 h 181"/>
              <a:gd name="T16" fmla="*/ 191 w 249"/>
              <a:gd name="T17" fmla="*/ 53 h 181"/>
              <a:gd name="T18" fmla="*/ 196 w 249"/>
              <a:gd name="T19" fmla="*/ 128 h 181"/>
              <a:gd name="T20" fmla="*/ 233 w 249"/>
              <a:gd name="T21" fmla="*/ 138 h 181"/>
              <a:gd name="T22" fmla="*/ 249 w 249"/>
              <a:gd name="T23" fmla="*/ 149 h 1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49" h="181">
                <a:moveTo>
                  <a:pt x="0" y="181"/>
                </a:moveTo>
                <a:cubicBezTo>
                  <a:pt x="37" y="157"/>
                  <a:pt x="20" y="164"/>
                  <a:pt x="48" y="154"/>
                </a:cubicBezTo>
                <a:cubicBezTo>
                  <a:pt x="61" y="133"/>
                  <a:pt x="73" y="128"/>
                  <a:pt x="95" y="117"/>
                </a:cubicBezTo>
                <a:cubicBezTo>
                  <a:pt x="77" y="105"/>
                  <a:pt x="66" y="106"/>
                  <a:pt x="58" y="85"/>
                </a:cubicBezTo>
                <a:cubicBezTo>
                  <a:pt x="77" y="60"/>
                  <a:pt x="91" y="53"/>
                  <a:pt x="117" y="38"/>
                </a:cubicBezTo>
                <a:cubicBezTo>
                  <a:pt x="128" y="31"/>
                  <a:pt x="149" y="16"/>
                  <a:pt x="149" y="16"/>
                </a:cubicBezTo>
                <a:cubicBezTo>
                  <a:pt x="151" y="11"/>
                  <a:pt x="148" y="0"/>
                  <a:pt x="154" y="0"/>
                </a:cubicBezTo>
                <a:cubicBezTo>
                  <a:pt x="160" y="0"/>
                  <a:pt x="161" y="10"/>
                  <a:pt x="164" y="16"/>
                </a:cubicBezTo>
                <a:cubicBezTo>
                  <a:pt x="174" y="37"/>
                  <a:pt x="167" y="45"/>
                  <a:pt x="191" y="53"/>
                </a:cubicBezTo>
                <a:cubicBezTo>
                  <a:pt x="220" y="73"/>
                  <a:pt x="216" y="100"/>
                  <a:pt x="196" y="128"/>
                </a:cubicBezTo>
                <a:cubicBezTo>
                  <a:pt x="203" y="130"/>
                  <a:pt x="225" y="134"/>
                  <a:pt x="233" y="138"/>
                </a:cubicBezTo>
                <a:cubicBezTo>
                  <a:pt x="239" y="141"/>
                  <a:pt x="249" y="149"/>
                  <a:pt x="249" y="149"/>
                </a:cubicBezTo>
              </a:path>
            </a:pathLst>
          </a:custGeom>
          <a:solidFill>
            <a:schemeClr val="bg1"/>
          </a:solidFill>
          <a:ln w="76200" cmpd="sng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05" tIns="45645" rIns="91305" bIns="45645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7428" name="Freeform 20"/>
          <p:cNvSpPr>
            <a:spLocks/>
          </p:cNvSpPr>
          <p:nvPr/>
        </p:nvSpPr>
        <p:spPr bwMode="auto">
          <a:xfrm>
            <a:off x="6934200" y="4348178"/>
            <a:ext cx="395288" cy="287337"/>
          </a:xfrm>
          <a:custGeom>
            <a:avLst/>
            <a:gdLst>
              <a:gd name="T0" fmla="*/ 0 w 249"/>
              <a:gd name="T1" fmla="*/ 181 h 181"/>
              <a:gd name="T2" fmla="*/ 48 w 249"/>
              <a:gd name="T3" fmla="*/ 154 h 181"/>
              <a:gd name="T4" fmla="*/ 95 w 249"/>
              <a:gd name="T5" fmla="*/ 117 h 181"/>
              <a:gd name="T6" fmla="*/ 58 w 249"/>
              <a:gd name="T7" fmla="*/ 85 h 181"/>
              <a:gd name="T8" fmla="*/ 117 w 249"/>
              <a:gd name="T9" fmla="*/ 38 h 181"/>
              <a:gd name="T10" fmla="*/ 149 w 249"/>
              <a:gd name="T11" fmla="*/ 16 h 181"/>
              <a:gd name="T12" fmla="*/ 154 w 249"/>
              <a:gd name="T13" fmla="*/ 0 h 181"/>
              <a:gd name="T14" fmla="*/ 164 w 249"/>
              <a:gd name="T15" fmla="*/ 16 h 181"/>
              <a:gd name="T16" fmla="*/ 191 w 249"/>
              <a:gd name="T17" fmla="*/ 53 h 181"/>
              <a:gd name="T18" fmla="*/ 196 w 249"/>
              <a:gd name="T19" fmla="*/ 128 h 181"/>
              <a:gd name="T20" fmla="*/ 233 w 249"/>
              <a:gd name="T21" fmla="*/ 138 h 181"/>
              <a:gd name="T22" fmla="*/ 249 w 249"/>
              <a:gd name="T23" fmla="*/ 149 h 1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49" h="181">
                <a:moveTo>
                  <a:pt x="0" y="181"/>
                </a:moveTo>
                <a:cubicBezTo>
                  <a:pt x="37" y="157"/>
                  <a:pt x="20" y="164"/>
                  <a:pt x="48" y="154"/>
                </a:cubicBezTo>
                <a:cubicBezTo>
                  <a:pt x="61" y="133"/>
                  <a:pt x="73" y="128"/>
                  <a:pt x="95" y="117"/>
                </a:cubicBezTo>
                <a:cubicBezTo>
                  <a:pt x="77" y="105"/>
                  <a:pt x="66" y="106"/>
                  <a:pt x="58" y="85"/>
                </a:cubicBezTo>
                <a:cubicBezTo>
                  <a:pt x="77" y="60"/>
                  <a:pt x="91" y="53"/>
                  <a:pt x="117" y="38"/>
                </a:cubicBezTo>
                <a:cubicBezTo>
                  <a:pt x="128" y="31"/>
                  <a:pt x="149" y="16"/>
                  <a:pt x="149" y="16"/>
                </a:cubicBezTo>
                <a:cubicBezTo>
                  <a:pt x="151" y="11"/>
                  <a:pt x="148" y="0"/>
                  <a:pt x="154" y="0"/>
                </a:cubicBezTo>
                <a:cubicBezTo>
                  <a:pt x="160" y="0"/>
                  <a:pt x="161" y="10"/>
                  <a:pt x="164" y="16"/>
                </a:cubicBezTo>
                <a:cubicBezTo>
                  <a:pt x="174" y="37"/>
                  <a:pt x="167" y="45"/>
                  <a:pt x="191" y="53"/>
                </a:cubicBezTo>
                <a:cubicBezTo>
                  <a:pt x="220" y="73"/>
                  <a:pt x="216" y="100"/>
                  <a:pt x="196" y="128"/>
                </a:cubicBezTo>
                <a:cubicBezTo>
                  <a:pt x="203" y="130"/>
                  <a:pt x="225" y="134"/>
                  <a:pt x="233" y="138"/>
                </a:cubicBezTo>
                <a:cubicBezTo>
                  <a:pt x="239" y="141"/>
                  <a:pt x="249" y="149"/>
                  <a:pt x="249" y="149"/>
                </a:cubicBezTo>
              </a:path>
            </a:pathLst>
          </a:custGeom>
          <a:solidFill>
            <a:schemeClr val="bg1"/>
          </a:solidFill>
          <a:ln w="76200" cmpd="sng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05" tIns="45645" rIns="91305" bIns="45645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7429" name="Freeform 21"/>
          <p:cNvSpPr>
            <a:spLocks/>
          </p:cNvSpPr>
          <p:nvPr/>
        </p:nvSpPr>
        <p:spPr bwMode="auto">
          <a:xfrm>
            <a:off x="7901003" y="4119578"/>
            <a:ext cx="395287" cy="287337"/>
          </a:xfrm>
          <a:custGeom>
            <a:avLst/>
            <a:gdLst>
              <a:gd name="T0" fmla="*/ 0 w 249"/>
              <a:gd name="T1" fmla="*/ 181 h 181"/>
              <a:gd name="T2" fmla="*/ 48 w 249"/>
              <a:gd name="T3" fmla="*/ 154 h 181"/>
              <a:gd name="T4" fmla="*/ 95 w 249"/>
              <a:gd name="T5" fmla="*/ 117 h 181"/>
              <a:gd name="T6" fmla="*/ 58 w 249"/>
              <a:gd name="T7" fmla="*/ 85 h 181"/>
              <a:gd name="T8" fmla="*/ 117 w 249"/>
              <a:gd name="T9" fmla="*/ 38 h 181"/>
              <a:gd name="T10" fmla="*/ 149 w 249"/>
              <a:gd name="T11" fmla="*/ 16 h 181"/>
              <a:gd name="T12" fmla="*/ 154 w 249"/>
              <a:gd name="T13" fmla="*/ 0 h 181"/>
              <a:gd name="T14" fmla="*/ 164 w 249"/>
              <a:gd name="T15" fmla="*/ 16 h 181"/>
              <a:gd name="T16" fmla="*/ 191 w 249"/>
              <a:gd name="T17" fmla="*/ 53 h 181"/>
              <a:gd name="T18" fmla="*/ 196 w 249"/>
              <a:gd name="T19" fmla="*/ 128 h 181"/>
              <a:gd name="T20" fmla="*/ 233 w 249"/>
              <a:gd name="T21" fmla="*/ 138 h 181"/>
              <a:gd name="T22" fmla="*/ 249 w 249"/>
              <a:gd name="T23" fmla="*/ 149 h 1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49" h="181">
                <a:moveTo>
                  <a:pt x="0" y="181"/>
                </a:moveTo>
                <a:cubicBezTo>
                  <a:pt x="37" y="157"/>
                  <a:pt x="20" y="164"/>
                  <a:pt x="48" y="154"/>
                </a:cubicBezTo>
                <a:cubicBezTo>
                  <a:pt x="61" y="133"/>
                  <a:pt x="73" y="128"/>
                  <a:pt x="95" y="117"/>
                </a:cubicBezTo>
                <a:cubicBezTo>
                  <a:pt x="77" y="105"/>
                  <a:pt x="66" y="106"/>
                  <a:pt x="58" y="85"/>
                </a:cubicBezTo>
                <a:cubicBezTo>
                  <a:pt x="77" y="60"/>
                  <a:pt x="91" y="53"/>
                  <a:pt x="117" y="38"/>
                </a:cubicBezTo>
                <a:cubicBezTo>
                  <a:pt x="128" y="31"/>
                  <a:pt x="149" y="16"/>
                  <a:pt x="149" y="16"/>
                </a:cubicBezTo>
                <a:cubicBezTo>
                  <a:pt x="151" y="11"/>
                  <a:pt x="148" y="0"/>
                  <a:pt x="154" y="0"/>
                </a:cubicBezTo>
                <a:cubicBezTo>
                  <a:pt x="160" y="0"/>
                  <a:pt x="161" y="10"/>
                  <a:pt x="164" y="16"/>
                </a:cubicBezTo>
                <a:cubicBezTo>
                  <a:pt x="174" y="37"/>
                  <a:pt x="167" y="45"/>
                  <a:pt x="191" y="53"/>
                </a:cubicBezTo>
                <a:cubicBezTo>
                  <a:pt x="220" y="73"/>
                  <a:pt x="216" y="100"/>
                  <a:pt x="196" y="128"/>
                </a:cubicBezTo>
                <a:cubicBezTo>
                  <a:pt x="203" y="130"/>
                  <a:pt x="225" y="134"/>
                  <a:pt x="233" y="138"/>
                </a:cubicBezTo>
                <a:cubicBezTo>
                  <a:pt x="239" y="141"/>
                  <a:pt x="249" y="149"/>
                  <a:pt x="249" y="149"/>
                </a:cubicBezTo>
              </a:path>
            </a:pathLst>
          </a:custGeom>
          <a:solidFill>
            <a:schemeClr val="bg1"/>
          </a:solidFill>
          <a:ln w="76200" cmpd="sng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05" tIns="45645" rIns="91305" bIns="45645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7430" name="AutoShape 22"/>
          <p:cNvSpPr>
            <a:spLocks noChangeArrowheads="1"/>
          </p:cNvSpPr>
          <p:nvPr/>
        </p:nvSpPr>
        <p:spPr bwMode="auto">
          <a:xfrm rot="5400000">
            <a:off x="7164402" y="4752976"/>
            <a:ext cx="296863" cy="119062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05" tIns="45645" rIns="91305" bIns="45645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7431" name="AutoShape 23"/>
          <p:cNvSpPr>
            <a:spLocks noChangeArrowheads="1"/>
          </p:cNvSpPr>
          <p:nvPr/>
        </p:nvSpPr>
        <p:spPr bwMode="auto">
          <a:xfrm rot="5400000">
            <a:off x="6337315" y="4673615"/>
            <a:ext cx="296863" cy="119063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vert="eaVert" wrap="none" lIns="91305" tIns="45645" rIns="91305" bIns="45645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CCCCFF"/>
              </a:solidFill>
              <a:latin typeface="Times New Roman" pitchFamily="18" charset="0"/>
            </a:endParaRPr>
          </a:p>
        </p:txBody>
      </p:sp>
      <p:sp>
        <p:nvSpPr>
          <p:cNvPr id="17432" name="AutoShape 24"/>
          <p:cNvSpPr>
            <a:spLocks noChangeArrowheads="1"/>
          </p:cNvSpPr>
          <p:nvPr/>
        </p:nvSpPr>
        <p:spPr bwMode="auto">
          <a:xfrm rot="5400000">
            <a:off x="7812088" y="4573603"/>
            <a:ext cx="296862" cy="119062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05" tIns="45645" rIns="91305" bIns="45645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7433" name="Freeform 25"/>
          <p:cNvSpPr>
            <a:spLocks/>
          </p:cNvSpPr>
          <p:nvPr/>
        </p:nvSpPr>
        <p:spPr bwMode="auto">
          <a:xfrm>
            <a:off x="6380178" y="4978400"/>
            <a:ext cx="474662" cy="214313"/>
          </a:xfrm>
          <a:custGeom>
            <a:avLst/>
            <a:gdLst>
              <a:gd name="T0" fmla="*/ 0 w 299"/>
              <a:gd name="T1" fmla="*/ 50 h 135"/>
              <a:gd name="T2" fmla="*/ 160 w 299"/>
              <a:gd name="T3" fmla="*/ 66 h 135"/>
              <a:gd name="T4" fmla="*/ 128 w 299"/>
              <a:gd name="T5" fmla="*/ 113 h 135"/>
              <a:gd name="T6" fmla="*/ 234 w 299"/>
              <a:gd name="T7" fmla="*/ 124 h 135"/>
              <a:gd name="T8" fmla="*/ 276 w 299"/>
              <a:gd name="T9" fmla="*/ 135 h 1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99" h="135">
                <a:moveTo>
                  <a:pt x="0" y="50"/>
                </a:moveTo>
                <a:cubicBezTo>
                  <a:pt x="57" y="39"/>
                  <a:pt x="133" y="0"/>
                  <a:pt x="160" y="66"/>
                </a:cubicBezTo>
                <a:cubicBezTo>
                  <a:pt x="143" y="81"/>
                  <a:pt x="140" y="94"/>
                  <a:pt x="128" y="113"/>
                </a:cubicBezTo>
                <a:cubicBezTo>
                  <a:pt x="163" y="117"/>
                  <a:pt x="199" y="118"/>
                  <a:pt x="234" y="124"/>
                </a:cubicBezTo>
                <a:cubicBezTo>
                  <a:pt x="299" y="135"/>
                  <a:pt x="255" y="135"/>
                  <a:pt x="276" y="135"/>
                </a:cubicBezTo>
              </a:path>
            </a:pathLst>
          </a:custGeom>
          <a:noFill/>
          <a:ln w="76200" cmpd="sng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05" tIns="45645" rIns="91305" bIns="45645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7434" name="Freeform 26"/>
          <p:cNvSpPr>
            <a:spLocks/>
          </p:cNvSpPr>
          <p:nvPr/>
        </p:nvSpPr>
        <p:spPr bwMode="auto">
          <a:xfrm>
            <a:off x="7248540" y="5141913"/>
            <a:ext cx="447675" cy="68262"/>
          </a:xfrm>
          <a:custGeom>
            <a:avLst/>
            <a:gdLst>
              <a:gd name="T0" fmla="*/ 0 w 282"/>
              <a:gd name="T1" fmla="*/ 26 h 43"/>
              <a:gd name="T2" fmla="*/ 112 w 282"/>
              <a:gd name="T3" fmla="*/ 0 h 43"/>
              <a:gd name="T4" fmla="*/ 282 w 282"/>
              <a:gd name="T5" fmla="*/ 10 h 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82" h="43">
                <a:moveTo>
                  <a:pt x="0" y="26"/>
                </a:moveTo>
                <a:cubicBezTo>
                  <a:pt x="39" y="16"/>
                  <a:pt x="72" y="5"/>
                  <a:pt x="112" y="0"/>
                </a:cubicBezTo>
                <a:cubicBezTo>
                  <a:pt x="139" y="43"/>
                  <a:pt x="232" y="10"/>
                  <a:pt x="282" y="10"/>
                </a:cubicBezTo>
              </a:path>
            </a:pathLst>
          </a:custGeom>
          <a:noFill/>
          <a:ln w="76200" cmpd="sng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05" tIns="45645" rIns="91305" bIns="45645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7435" name="Freeform 27"/>
          <p:cNvSpPr>
            <a:spLocks/>
          </p:cNvSpPr>
          <p:nvPr/>
        </p:nvSpPr>
        <p:spPr bwMode="auto">
          <a:xfrm>
            <a:off x="7762890" y="4922838"/>
            <a:ext cx="481013" cy="193675"/>
          </a:xfrm>
          <a:custGeom>
            <a:avLst/>
            <a:gdLst>
              <a:gd name="T0" fmla="*/ 0 w 303"/>
              <a:gd name="T1" fmla="*/ 42 h 122"/>
              <a:gd name="T2" fmla="*/ 69 w 303"/>
              <a:gd name="T3" fmla="*/ 10 h 122"/>
              <a:gd name="T4" fmla="*/ 90 w 303"/>
              <a:gd name="T5" fmla="*/ 74 h 122"/>
              <a:gd name="T6" fmla="*/ 106 w 303"/>
              <a:gd name="T7" fmla="*/ 79 h 122"/>
              <a:gd name="T8" fmla="*/ 170 w 303"/>
              <a:gd name="T9" fmla="*/ 95 h 122"/>
              <a:gd name="T10" fmla="*/ 218 w 303"/>
              <a:gd name="T11" fmla="*/ 116 h 122"/>
              <a:gd name="T12" fmla="*/ 303 w 303"/>
              <a:gd name="T13" fmla="*/ 122 h 1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03" h="122">
                <a:moveTo>
                  <a:pt x="0" y="42"/>
                </a:moveTo>
                <a:cubicBezTo>
                  <a:pt x="27" y="25"/>
                  <a:pt x="41" y="20"/>
                  <a:pt x="69" y="10"/>
                </a:cubicBezTo>
                <a:cubicBezTo>
                  <a:pt x="107" y="36"/>
                  <a:pt x="63" y="0"/>
                  <a:pt x="90" y="74"/>
                </a:cubicBezTo>
                <a:cubicBezTo>
                  <a:pt x="92" y="79"/>
                  <a:pt x="101" y="78"/>
                  <a:pt x="106" y="79"/>
                </a:cubicBezTo>
                <a:cubicBezTo>
                  <a:pt x="127" y="85"/>
                  <a:pt x="149" y="88"/>
                  <a:pt x="170" y="95"/>
                </a:cubicBezTo>
                <a:cubicBezTo>
                  <a:pt x="187" y="100"/>
                  <a:pt x="201" y="113"/>
                  <a:pt x="218" y="116"/>
                </a:cubicBezTo>
                <a:cubicBezTo>
                  <a:pt x="246" y="122"/>
                  <a:pt x="303" y="122"/>
                  <a:pt x="303" y="122"/>
                </a:cubicBezTo>
              </a:path>
            </a:pathLst>
          </a:custGeom>
          <a:noFill/>
          <a:ln w="76200" cmpd="sng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05" tIns="45645" rIns="91305" bIns="45645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</a:endParaRPr>
          </a:p>
        </p:txBody>
      </p:sp>
      <p:graphicFrame>
        <p:nvGraphicFramePr>
          <p:cNvPr id="17436" name="Object 28"/>
          <p:cNvGraphicFramePr>
            <a:graphicFrameLocks noChangeAspect="1"/>
          </p:cNvGraphicFramePr>
          <p:nvPr/>
        </p:nvGraphicFramePr>
        <p:xfrm>
          <a:off x="7173913" y="2347913"/>
          <a:ext cx="127000" cy="139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9" imgW="772200" imgH="852840" progId="MS_ClipArt_Gallery.2">
                  <p:embed/>
                </p:oleObj>
              </mc:Choice>
              <mc:Fallback>
                <p:oleObj name="Clip" r:id="rId9" imgW="772200" imgH="852840" progId="MS_ClipArt_Gallery.2">
                  <p:embed/>
                  <p:pic>
                    <p:nvPicPr>
                      <p:cNvPr id="17436" name="Object 2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73913" y="2347913"/>
                        <a:ext cx="127000" cy="139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437" name="Object 29"/>
          <p:cNvGraphicFramePr>
            <a:graphicFrameLocks noChangeAspect="1"/>
          </p:cNvGraphicFramePr>
          <p:nvPr/>
        </p:nvGraphicFramePr>
        <p:xfrm>
          <a:off x="7089775" y="2416190"/>
          <a:ext cx="127000" cy="139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11" imgW="772200" imgH="852840" progId="MS_ClipArt_Gallery.2">
                  <p:embed/>
                </p:oleObj>
              </mc:Choice>
              <mc:Fallback>
                <p:oleObj name="Clip" r:id="rId11" imgW="772200" imgH="852840" progId="MS_ClipArt_Gallery.2">
                  <p:embed/>
                  <p:pic>
                    <p:nvPicPr>
                      <p:cNvPr id="17437" name="Object 2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89775" y="2416190"/>
                        <a:ext cx="127000" cy="139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438" name="Object 30"/>
          <p:cNvGraphicFramePr>
            <a:graphicFrameLocks noChangeAspect="1"/>
          </p:cNvGraphicFramePr>
          <p:nvPr/>
        </p:nvGraphicFramePr>
        <p:xfrm>
          <a:off x="7545388" y="2711465"/>
          <a:ext cx="127000" cy="139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12" imgW="772200" imgH="852840" progId="MS_ClipArt_Gallery.2">
                  <p:embed/>
                </p:oleObj>
              </mc:Choice>
              <mc:Fallback>
                <p:oleObj name="Clip" r:id="rId12" imgW="772200" imgH="852840" progId="MS_ClipArt_Gallery.2">
                  <p:embed/>
                  <p:pic>
                    <p:nvPicPr>
                      <p:cNvPr id="17438" name="Object 3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45388" y="2711465"/>
                        <a:ext cx="127000" cy="139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439" name="Object 31"/>
          <p:cNvGraphicFramePr>
            <a:graphicFrameLocks noChangeAspect="1"/>
          </p:cNvGraphicFramePr>
          <p:nvPr/>
        </p:nvGraphicFramePr>
        <p:xfrm>
          <a:off x="6954838" y="2255853"/>
          <a:ext cx="127000" cy="139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13" imgW="772200" imgH="852840" progId="MS_ClipArt_Gallery.2">
                  <p:embed/>
                </p:oleObj>
              </mc:Choice>
              <mc:Fallback>
                <p:oleObj name="Clip" r:id="rId13" imgW="772200" imgH="852840" progId="MS_ClipArt_Gallery.2">
                  <p:embed/>
                  <p:pic>
                    <p:nvPicPr>
                      <p:cNvPr id="17439" name="Object 3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54838" y="2255853"/>
                        <a:ext cx="127000" cy="139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440" name="Object 32"/>
          <p:cNvGraphicFramePr>
            <a:graphicFrameLocks noChangeAspect="1"/>
          </p:cNvGraphicFramePr>
          <p:nvPr/>
        </p:nvGraphicFramePr>
        <p:xfrm>
          <a:off x="6448425" y="2382838"/>
          <a:ext cx="127000" cy="139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14" imgW="772200" imgH="852840" progId="MS_ClipArt_Gallery.2">
                  <p:embed/>
                </p:oleObj>
              </mc:Choice>
              <mc:Fallback>
                <p:oleObj name="Clip" r:id="rId14" imgW="772200" imgH="852840" progId="MS_ClipArt_Gallery.2">
                  <p:embed/>
                  <p:pic>
                    <p:nvPicPr>
                      <p:cNvPr id="17440" name="Object 3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48425" y="2382838"/>
                        <a:ext cx="127000" cy="139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441" name="Object 33"/>
          <p:cNvGraphicFramePr>
            <a:graphicFrameLocks noChangeAspect="1"/>
          </p:cNvGraphicFramePr>
          <p:nvPr/>
        </p:nvGraphicFramePr>
        <p:xfrm>
          <a:off x="6457950" y="2224088"/>
          <a:ext cx="127000" cy="139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15" imgW="772200" imgH="852840" progId="MS_ClipArt_Gallery.2">
                  <p:embed/>
                </p:oleObj>
              </mc:Choice>
              <mc:Fallback>
                <p:oleObj name="Clip" r:id="rId15" imgW="772200" imgH="852840" progId="MS_ClipArt_Gallery.2">
                  <p:embed/>
                  <p:pic>
                    <p:nvPicPr>
                      <p:cNvPr id="17441" name="Object 3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57950" y="2224088"/>
                        <a:ext cx="127000" cy="139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442" name="Object 34"/>
          <p:cNvGraphicFramePr>
            <a:graphicFrameLocks noChangeAspect="1"/>
          </p:cNvGraphicFramePr>
          <p:nvPr/>
        </p:nvGraphicFramePr>
        <p:xfrm>
          <a:off x="6256338" y="2435225"/>
          <a:ext cx="127000" cy="139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16" imgW="772200" imgH="852840" progId="MS_ClipArt_Gallery.2">
                  <p:embed/>
                </p:oleObj>
              </mc:Choice>
              <mc:Fallback>
                <p:oleObj name="Clip" r:id="rId16" imgW="772200" imgH="852840" progId="MS_ClipArt_Gallery.2">
                  <p:embed/>
                  <p:pic>
                    <p:nvPicPr>
                      <p:cNvPr id="17442" name="Object 3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56338" y="2435225"/>
                        <a:ext cx="127000" cy="139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443" name="Object 35"/>
          <p:cNvGraphicFramePr>
            <a:graphicFrameLocks noChangeAspect="1"/>
          </p:cNvGraphicFramePr>
          <p:nvPr/>
        </p:nvGraphicFramePr>
        <p:xfrm>
          <a:off x="7680325" y="2854325"/>
          <a:ext cx="127000" cy="139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17" imgW="772200" imgH="852840" progId="MS_ClipArt_Gallery.2">
                  <p:embed/>
                </p:oleObj>
              </mc:Choice>
              <mc:Fallback>
                <p:oleObj name="Clip" r:id="rId17" imgW="772200" imgH="852840" progId="MS_ClipArt_Gallery.2">
                  <p:embed/>
                  <p:pic>
                    <p:nvPicPr>
                      <p:cNvPr id="17443" name="Object 3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80325" y="2854325"/>
                        <a:ext cx="127000" cy="139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444" name="Object 36"/>
          <p:cNvGraphicFramePr>
            <a:graphicFrameLocks noChangeAspect="1"/>
          </p:cNvGraphicFramePr>
          <p:nvPr/>
        </p:nvGraphicFramePr>
        <p:xfrm>
          <a:off x="7477125" y="2963871"/>
          <a:ext cx="127000" cy="139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18" imgW="772200" imgH="852840" progId="MS_ClipArt_Gallery.2">
                  <p:embed/>
                </p:oleObj>
              </mc:Choice>
              <mc:Fallback>
                <p:oleObj name="Clip" r:id="rId18" imgW="772200" imgH="852840" progId="MS_ClipArt_Gallery.2">
                  <p:embed/>
                  <p:pic>
                    <p:nvPicPr>
                      <p:cNvPr id="17444" name="Object 3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77125" y="2963871"/>
                        <a:ext cx="127000" cy="139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445" name="Object 37"/>
          <p:cNvGraphicFramePr>
            <a:graphicFrameLocks noChangeAspect="1"/>
          </p:cNvGraphicFramePr>
          <p:nvPr/>
        </p:nvGraphicFramePr>
        <p:xfrm>
          <a:off x="7554913" y="3114675"/>
          <a:ext cx="127000" cy="139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19" imgW="772200" imgH="852840" progId="MS_ClipArt_Gallery.2">
                  <p:embed/>
                </p:oleObj>
              </mc:Choice>
              <mc:Fallback>
                <p:oleObj name="Clip" r:id="rId19" imgW="772200" imgH="852840" progId="MS_ClipArt_Gallery.2">
                  <p:embed/>
                  <p:pic>
                    <p:nvPicPr>
                      <p:cNvPr id="17445" name="Object 3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54913" y="3114675"/>
                        <a:ext cx="127000" cy="139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446" name="Object 38"/>
          <p:cNvGraphicFramePr>
            <a:graphicFrameLocks noChangeAspect="1"/>
          </p:cNvGraphicFramePr>
          <p:nvPr/>
        </p:nvGraphicFramePr>
        <p:xfrm>
          <a:off x="7680325" y="2695575"/>
          <a:ext cx="127000" cy="139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20" imgW="772200" imgH="852840" progId="MS_ClipArt_Gallery.2">
                  <p:embed/>
                </p:oleObj>
              </mc:Choice>
              <mc:Fallback>
                <p:oleObj name="Clip" r:id="rId20" imgW="772200" imgH="852840" progId="MS_ClipArt_Gallery.2">
                  <p:embed/>
                  <p:pic>
                    <p:nvPicPr>
                      <p:cNvPr id="17446" name="Object 3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80325" y="2695575"/>
                        <a:ext cx="127000" cy="139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447" name="Object 39"/>
          <p:cNvGraphicFramePr>
            <a:graphicFrameLocks noChangeAspect="1"/>
          </p:cNvGraphicFramePr>
          <p:nvPr/>
        </p:nvGraphicFramePr>
        <p:xfrm>
          <a:off x="7427913" y="2736865"/>
          <a:ext cx="127000" cy="139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21" imgW="772200" imgH="852840" progId="MS_ClipArt_Gallery.2">
                  <p:embed/>
                </p:oleObj>
              </mc:Choice>
              <mc:Fallback>
                <p:oleObj name="Clip" r:id="rId21" imgW="772200" imgH="852840" progId="MS_ClipArt_Gallery.2">
                  <p:embed/>
                  <p:pic>
                    <p:nvPicPr>
                      <p:cNvPr id="17447" name="Object 3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27913" y="2736865"/>
                        <a:ext cx="127000" cy="139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448" name="Object 40"/>
          <p:cNvGraphicFramePr>
            <a:graphicFrameLocks noChangeAspect="1"/>
          </p:cNvGraphicFramePr>
          <p:nvPr/>
        </p:nvGraphicFramePr>
        <p:xfrm>
          <a:off x="7427913" y="2543190"/>
          <a:ext cx="127000" cy="139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22" imgW="772200" imgH="852840" progId="MS_ClipArt_Gallery.2">
                  <p:embed/>
                </p:oleObj>
              </mc:Choice>
              <mc:Fallback>
                <p:oleObj name="Clip" r:id="rId22" imgW="772200" imgH="852840" progId="MS_ClipArt_Gallery.2">
                  <p:embed/>
                  <p:pic>
                    <p:nvPicPr>
                      <p:cNvPr id="17448" name="Object 4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27913" y="2543190"/>
                        <a:ext cx="127000" cy="139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449" name="Object 41"/>
          <p:cNvGraphicFramePr>
            <a:graphicFrameLocks noChangeAspect="1"/>
          </p:cNvGraphicFramePr>
          <p:nvPr/>
        </p:nvGraphicFramePr>
        <p:xfrm>
          <a:off x="7754938" y="2357451"/>
          <a:ext cx="127000" cy="139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23" imgW="772200" imgH="852840" progId="MS_ClipArt_Gallery.2">
                  <p:embed/>
                </p:oleObj>
              </mc:Choice>
              <mc:Fallback>
                <p:oleObj name="Clip" r:id="rId23" imgW="772200" imgH="852840" progId="MS_ClipArt_Gallery.2">
                  <p:embed/>
                  <p:pic>
                    <p:nvPicPr>
                      <p:cNvPr id="17449" name="Object 4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54938" y="2357451"/>
                        <a:ext cx="127000" cy="139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450" name="AutoShape 42"/>
          <p:cNvSpPr>
            <a:spLocks noChangeArrowheads="1"/>
          </p:cNvSpPr>
          <p:nvPr/>
        </p:nvSpPr>
        <p:spPr bwMode="auto">
          <a:xfrm rot="16200000">
            <a:off x="6522259" y="4131484"/>
            <a:ext cx="296863" cy="136525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0000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05" tIns="45645" rIns="91305" bIns="45645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7451" name="AutoShape 43"/>
          <p:cNvSpPr>
            <a:spLocks noChangeArrowheads="1"/>
          </p:cNvSpPr>
          <p:nvPr/>
        </p:nvSpPr>
        <p:spPr bwMode="auto">
          <a:xfrm rot="16200000">
            <a:off x="6874684" y="4312459"/>
            <a:ext cx="296863" cy="136525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0000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05" tIns="45645" rIns="91305" bIns="45645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7452" name="AutoShape 44"/>
          <p:cNvSpPr>
            <a:spLocks noChangeArrowheads="1"/>
          </p:cNvSpPr>
          <p:nvPr/>
        </p:nvSpPr>
        <p:spPr bwMode="auto">
          <a:xfrm rot="16200000">
            <a:off x="7992270" y="4079096"/>
            <a:ext cx="296862" cy="136525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0000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05" tIns="45645" rIns="91305" bIns="45645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3377819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ChangeArrowheads="1"/>
          </p:cNvSpPr>
          <p:nvPr/>
        </p:nvSpPr>
        <p:spPr bwMode="auto">
          <a:xfrm>
            <a:off x="6134115" y="1898650"/>
            <a:ext cx="2595563" cy="1862138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05" tIns="45645" rIns="91305" bIns="45645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8435" name="Rectangle 3"/>
          <p:cNvSpPr>
            <a:spLocks noChangeArrowheads="1"/>
          </p:cNvSpPr>
          <p:nvPr/>
        </p:nvSpPr>
        <p:spPr bwMode="auto">
          <a:xfrm>
            <a:off x="6134115" y="3927475"/>
            <a:ext cx="2595563" cy="1449388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05" tIns="45645" rIns="91305" bIns="45645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8436" name="Rectangle 4"/>
          <p:cNvSpPr>
            <a:spLocks noGrp="1" noChangeArrowheads="1"/>
          </p:cNvSpPr>
          <p:nvPr>
            <p:ph type="title"/>
          </p:nvPr>
        </p:nvSpPr>
        <p:spPr>
          <a:xfrm>
            <a:off x="685801" y="417528"/>
            <a:ext cx="7772400" cy="1143000"/>
          </a:xfrm>
        </p:spPr>
        <p:txBody>
          <a:bodyPr/>
          <a:lstStyle/>
          <a:p>
            <a:r>
              <a:rPr lang="en-US" u="sng"/>
              <a:t>Snow Cover Distribution</a:t>
            </a:r>
            <a:endParaRPr lang="en-US"/>
          </a:p>
        </p:txBody>
      </p:sp>
      <p:sp>
        <p:nvSpPr>
          <p:cNvPr id="18437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503253" y="1560513"/>
            <a:ext cx="5576887" cy="4114800"/>
          </a:xfrm>
        </p:spPr>
        <p:txBody>
          <a:bodyPr/>
          <a:lstStyle/>
          <a:p>
            <a:r>
              <a:rPr lang="en-US" sz="2400" b="1">
                <a:solidFill>
                  <a:srgbClr val="000066"/>
                </a:solidFill>
              </a:rPr>
              <a:t>Forested Environments</a:t>
            </a:r>
            <a:endParaRPr lang="en-US" sz="2400" b="1">
              <a:solidFill>
                <a:srgbClr val="000099"/>
              </a:solidFill>
            </a:endParaRPr>
          </a:p>
          <a:p>
            <a:pPr lvl="1"/>
            <a:r>
              <a:rPr lang="en-US" sz="2000">
                <a:solidFill>
                  <a:srgbClr val="000099"/>
                </a:solidFill>
              </a:rPr>
              <a:t>Differences in snow accumulation between different species of conifers is usually small compared to between coniferous and deciduous stands</a:t>
            </a:r>
          </a:p>
          <a:p>
            <a:pPr lvl="2"/>
            <a:r>
              <a:rPr lang="en-US" sz="1800"/>
              <a:t>coniferous stands are all relatively efficient snow interceptors</a:t>
            </a:r>
          </a:p>
          <a:p>
            <a:pPr lvl="2"/>
            <a:r>
              <a:rPr lang="en-US" sz="1800"/>
              <a:t>Once intercepted, cohesion between snow particles helps keep snow in the canopy for extended time periods</a:t>
            </a:r>
          </a:p>
          <a:p>
            <a:pPr lvl="3"/>
            <a:r>
              <a:rPr lang="en-US" sz="1600"/>
              <a:t>snow is more susceptible to sublimation losses in the canopy than on the forest floor</a:t>
            </a:r>
          </a:p>
          <a:p>
            <a:pPr lvl="4"/>
            <a:r>
              <a:rPr lang="en-US" sz="1600"/>
              <a:t>High surface area to mass ratio</a:t>
            </a:r>
          </a:p>
        </p:txBody>
      </p:sp>
      <p:graphicFrame>
        <p:nvGraphicFramePr>
          <p:cNvPr id="18440" name="Object 8"/>
          <p:cNvGraphicFramePr>
            <a:graphicFrameLocks noChangeAspect="1"/>
          </p:cNvGraphicFramePr>
          <p:nvPr/>
        </p:nvGraphicFramePr>
        <p:xfrm>
          <a:off x="7812088" y="2452688"/>
          <a:ext cx="838200" cy="855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2" imgW="839520" imgH="856800" progId="MS_ClipArt_Gallery.2">
                  <p:embed/>
                </p:oleObj>
              </mc:Choice>
              <mc:Fallback>
                <p:oleObj name="Clip" r:id="rId2" imgW="839520" imgH="856800" progId="MS_ClipArt_Gallery.2">
                  <p:embed/>
                  <p:pic>
                    <p:nvPicPr>
                      <p:cNvPr id="1844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12088" y="2452688"/>
                        <a:ext cx="838200" cy="8556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446" name="Freeform 14"/>
          <p:cNvSpPr>
            <a:spLocks/>
          </p:cNvSpPr>
          <p:nvPr/>
        </p:nvSpPr>
        <p:spPr bwMode="auto">
          <a:xfrm>
            <a:off x="7283450" y="3362340"/>
            <a:ext cx="1073150" cy="241300"/>
          </a:xfrm>
          <a:custGeom>
            <a:avLst/>
            <a:gdLst>
              <a:gd name="T0" fmla="*/ 228 w 676"/>
              <a:gd name="T1" fmla="*/ 48 h 152"/>
              <a:gd name="T2" fmla="*/ 222 w 676"/>
              <a:gd name="T3" fmla="*/ 32 h 152"/>
              <a:gd name="T4" fmla="*/ 461 w 676"/>
              <a:gd name="T5" fmla="*/ 22 h 152"/>
              <a:gd name="T6" fmla="*/ 440 w 676"/>
              <a:gd name="T7" fmla="*/ 32 h 152"/>
              <a:gd name="T8" fmla="*/ 398 w 676"/>
              <a:gd name="T9" fmla="*/ 43 h 152"/>
              <a:gd name="T10" fmla="*/ 430 w 676"/>
              <a:gd name="T11" fmla="*/ 38 h 152"/>
              <a:gd name="T12" fmla="*/ 525 w 676"/>
              <a:gd name="T13" fmla="*/ 22 h 152"/>
              <a:gd name="T14" fmla="*/ 483 w 676"/>
              <a:gd name="T15" fmla="*/ 16 h 152"/>
              <a:gd name="T16" fmla="*/ 546 w 676"/>
              <a:gd name="T17" fmla="*/ 11 h 152"/>
              <a:gd name="T18" fmla="*/ 414 w 676"/>
              <a:gd name="T19" fmla="*/ 11 h 152"/>
              <a:gd name="T20" fmla="*/ 599 w 676"/>
              <a:gd name="T21" fmla="*/ 27 h 152"/>
              <a:gd name="T22" fmla="*/ 249 w 676"/>
              <a:gd name="T23" fmla="*/ 16 h 152"/>
              <a:gd name="T24" fmla="*/ 387 w 676"/>
              <a:gd name="T25" fmla="*/ 22 h 152"/>
              <a:gd name="T26" fmla="*/ 461 w 676"/>
              <a:gd name="T27" fmla="*/ 32 h 152"/>
              <a:gd name="T28" fmla="*/ 207 w 676"/>
              <a:gd name="T29" fmla="*/ 27 h 152"/>
              <a:gd name="T30" fmla="*/ 148 w 676"/>
              <a:gd name="T31" fmla="*/ 32 h 152"/>
              <a:gd name="T32" fmla="*/ 350 w 676"/>
              <a:gd name="T33" fmla="*/ 48 h 152"/>
              <a:gd name="T34" fmla="*/ 483 w 676"/>
              <a:gd name="T35" fmla="*/ 43 h 152"/>
              <a:gd name="T36" fmla="*/ 387 w 676"/>
              <a:gd name="T37" fmla="*/ 59 h 152"/>
              <a:gd name="T38" fmla="*/ 323 w 676"/>
              <a:gd name="T39" fmla="*/ 138 h 152"/>
              <a:gd name="T40" fmla="*/ 663 w 676"/>
              <a:gd name="T41" fmla="*/ 96 h 152"/>
              <a:gd name="T42" fmla="*/ 456 w 676"/>
              <a:gd name="T43" fmla="*/ 91 h 152"/>
              <a:gd name="T44" fmla="*/ 499 w 676"/>
              <a:gd name="T45" fmla="*/ 85 h 152"/>
              <a:gd name="T46" fmla="*/ 621 w 676"/>
              <a:gd name="T47" fmla="*/ 80 h 152"/>
              <a:gd name="T48" fmla="*/ 504 w 676"/>
              <a:gd name="T49" fmla="*/ 75 h 152"/>
              <a:gd name="T50" fmla="*/ 414 w 676"/>
              <a:gd name="T51" fmla="*/ 80 h 152"/>
              <a:gd name="T52" fmla="*/ 541 w 676"/>
              <a:gd name="T53" fmla="*/ 75 h 152"/>
              <a:gd name="T54" fmla="*/ 499 w 676"/>
              <a:gd name="T55" fmla="*/ 64 h 152"/>
              <a:gd name="T56" fmla="*/ 392 w 676"/>
              <a:gd name="T57" fmla="*/ 48 h 152"/>
              <a:gd name="T58" fmla="*/ 244 w 676"/>
              <a:gd name="T59" fmla="*/ 32 h 152"/>
              <a:gd name="T60" fmla="*/ 260 w 676"/>
              <a:gd name="T61" fmla="*/ 43 h 152"/>
              <a:gd name="T62" fmla="*/ 376 w 676"/>
              <a:gd name="T63" fmla="*/ 54 h 152"/>
              <a:gd name="T64" fmla="*/ 451 w 676"/>
              <a:gd name="T65" fmla="*/ 48 h 152"/>
              <a:gd name="T66" fmla="*/ 430 w 676"/>
              <a:gd name="T67" fmla="*/ 43 h 152"/>
              <a:gd name="T68" fmla="*/ 260 w 676"/>
              <a:gd name="T69" fmla="*/ 32 h 152"/>
              <a:gd name="T70" fmla="*/ 180 w 676"/>
              <a:gd name="T71" fmla="*/ 48 h 152"/>
              <a:gd name="T72" fmla="*/ 207 w 676"/>
              <a:gd name="T73" fmla="*/ 59 h 152"/>
              <a:gd name="T74" fmla="*/ 376 w 676"/>
              <a:gd name="T75" fmla="*/ 85 h 152"/>
              <a:gd name="T76" fmla="*/ 355 w 676"/>
              <a:gd name="T77" fmla="*/ 80 h 1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676" h="152">
                <a:moveTo>
                  <a:pt x="228" y="48"/>
                </a:moveTo>
                <a:cubicBezTo>
                  <a:pt x="291" y="41"/>
                  <a:pt x="418" y="44"/>
                  <a:pt x="222" y="32"/>
                </a:cubicBezTo>
                <a:cubicBezTo>
                  <a:pt x="107" y="16"/>
                  <a:pt x="78" y="14"/>
                  <a:pt x="461" y="22"/>
                </a:cubicBezTo>
                <a:cubicBezTo>
                  <a:pt x="469" y="22"/>
                  <a:pt x="447" y="30"/>
                  <a:pt x="440" y="32"/>
                </a:cubicBezTo>
                <a:cubicBezTo>
                  <a:pt x="426" y="37"/>
                  <a:pt x="410" y="36"/>
                  <a:pt x="398" y="43"/>
                </a:cubicBezTo>
                <a:cubicBezTo>
                  <a:pt x="389" y="49"/>
                  <a:pt x="419" y="40"/>
                  <a:pt x="430" y="38"/>
                </a:cubicBezTo>
                <a:cubicBezTo>
                  <a:pt x="515" y="22"/>
                  <a:pt x="451" y="31"/>
                  <a:pt x="525" y="22"/>
                </a:cubicBezTo>
                <a:cubicBezTo>
                  <a:pt x="511" y="20"/>
                  <a:pt x="470" y="23"/>
                  <a:pt x="483" y="16"/>
                </a:cubicBezTo>
                <a:cubicBezTo>
                  <a:pt x="502" y="6"/>
                  <a:pt x="525" y="13"/>
                  <a:pt x="546" y="11"/>
                </a:cubicBezTo>
                <a:cubicBezTo>
                  <a:pt x="676" y="0"/>
                  <a:pt x="562" y="7"/>
                  <a:pt x="414" y="11"/>
                </a:cubicBezTo>
                <a:cubicBezTo>
                  <a:pt x="471" y="41"/>
                  <a:pt x="537" y="31"/>
                  <a:pt x="599" y="27"/>
                </a:cubicBezTo>
                <a:cubicBezTo>
                  <a:pt x="480" y="9"/>
                  <a:pt x="370" y="13"/>
                  <a:pt x="249" y="16"/>
                </a:cubicBezTo>
                <a:cubicBezTo>
                  <a:pt x="295" y="18"/>
                  <a:pt x="341" y="20"/>
                  <a:pt x="387" y="22"/>
                </a:cubicBezTo>
                <a:cubicBezTo>
                  <a:pt x="485" y="27"/>
                  <a:pt x="505" y="18"/>
                  <a:pt x="461" y="32"/>
                </a:cubicBezTo>
                <a:cubicBezTo>
                  <a:pt x="376" y="30"/>
                  <a:pt x="292" y="27"/>
                  <a:pt x="207" y="27"/>
                </a:cubicBezTo>
                <a:cubicBezTo>
                  <a:pt x="187" y="27"/>
                  <a:pt x="128" y="29"/>
                  <a:pt x="148" y="32"/>
                </a:cubicBezTo>
                <a:cubicBezTo>
                  <a:pt x="215" y="41"/>
                  <a:pt x="350" y="48"/>
                  <a:pt x="350" y="48"/>
                </a:cubicBezTo>
                <a:cubicBezTo>
                  <a:pt x="394" y="46"/>
                  <a:pt x="440" y="30"/>
                  <a:pt x="483" y="43"/>
                </a:cubicBezTo>
                <a:cubicBezTo>
                  <a:pt x="514" y="52"/>
                  <a:pt x="417" y="47"/>
                  <a:pt x="387" y="59"/>
                </a:cubicBezTo>
                <a:cubicBezTo>
                  <a:pt x="364" y="68"/>
                  <a:pt x="333" y="114"/>
                  <a:pt x="323" y="138"/>
                </a:cubicBezTo>
                <a:cubicBezTo>
                  <a:pt x="437" y="152"/>
                  <a:pt x="554" y="130"/>
                  <a:pt x="663" y="96"/>
                </a:cubicBezTo>
                <a:cubicBezTo>
                  <a:pt x="594" y="94"/>
                  <a:pt x="525" y="96"/>
                  <a:pt x="456" y="91"/>
                </a:cubicBezTo>
                <a:cubicBezTo>
                  <a:pt x="442" y="90"/>
                  <a:pt x="485" y="86"/>
                  <a:pt x="499" y="85"/>
                </a:cubicBezTo>
                <a:cubicBezTo>
                  <a:pt x="540" y="82"/>
                  <a:pt x="580" y="82"/>
                  <a:pt x="621" y="80"/>
                </a:cubicBezTo>
                <a:cubicBezTo>
                  <a:pt x="582" y="78"/>
                  <a:pt x="543" y="78"/>
                  <a:pt x="504" y="75"/>
                </a:cubicBezTo>
                <a:cubicBezTo>
                  <a:pt x="363" y="63"/>
                  <a:pt x="318" y="38"/>
                  <a:pt x="414" y="80"/>
                </a:cubicBezTo>
                <a:cubicBezTo>
                  <a:pt x="456" y="78"/>
                  <a:pt x="499" y="83"/>
                  <a:pt x="541" y="75"/>
                </a:cubicBezTo>
                <a:cubicBezTo>
                  <a:pt x="555" y="72"/>
                  <a:pt x="513" y="67"/>
                  <a:pt x="499" y="64"/>
                </a:cubicBezTo>
                <a:cubicBezTo>
                  <a:pt x="464" y="58"/>
                  <a:pt x="428" y="52"/>
                  <a:pt x="392" y="48"/>
                </a:cubicBezTo>
                <a:cubicBezTo>
                  <a:pt x="343" y="42"/>
                  <a:pt x="293" y="37"/>
                  <a:pt x="244" y="32"/>
                </a:cubicBezTo>
                <a:cubicBezTo>
                  <a:pt x="160" y="24"/>
                  <a:pt x="0" y="10"/>
                  <a:pt x="260" y="43"/>
                </a:cubicBezTo>
                <a:cubicBezTo>
                  <a:pt x="299" y="48"/>
                  <a:pt x="337" y="50"/>
                  <a:pt x="376" y="54"/>
                </a:cubicBezTo>
                <a:cubicBezTo>
                  <a:pt x="401" y="52"/>
                  <a:pt x="426" y="53"/>
                  <a:pt x="451" y="48"/>
                </a:cubicBezTo>
                <a:cubicBezTo>
                  <a:pt x="458" y="47"/>
                  <a:pt x="437" y="44"/>
                  <a:pt x="430" y="43"/>
                </a:cubicBezTo>
                <a:cubicBezTo>
                  <a:pt x="373" y="38"/>
                  <a:pt x="260" y="32"/>
                  <a:pt x="260" y="32"/>
                </a:cubicBezTo>
                <a:cubicBezTo>
                  <a:pt x="233" y="37"/>
                  <a:pt x="204" y="36"/>
                  <a:pt x="180" y="48"/>
                </a:cubicBezTo>
                <a:cubicBezTo>
                  <a:pt x="171" y="52"/>
                  <a:pt x="198" y="57"/>
                  <a:pt x="207" y="59"/>
                </a:cubicBezTo>
                <a:cubicBezTo>
                  <a:pt x="301" y="83"/>
                  <a:pt x="292" y="79"/>
                  <a:pt x="376" y="85"/>
                </a:cubicBezTo>
                <a:cubicBezTo>
                  <a:pt x="359" y="79"/>
                  <a:pt x="366" y="80"/>
                  <a:pt x="355" y="80"/>
                </a:cubicBezTo>
              </a:path>
            </a:pathLst>
          </a:custGeom>
          <a:noFill/>
          <a:ln w="76200" cmpd="sng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05" tIns="45645" rIns="91305" bIns="45645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8447" name="Freeform 15"/>
          <p:cNvSpPr>
            <a:spLocks/>
          </p:cNvSpPr>
          <p:nvPr/>
        </p:nvSpPr>
        <p:spPr bwMode="auto">
          <a:xfrm>
            <a:off x="7485078" y="3489325"/>
            <a:ext cx="168275" cy="7938"/>
          </a:xfrm>
          <a:custGeom>
            <a:avLst/>
            <a:gdLst>
              <a:gd name="T0" fmla="*/ 0 w 106"/>
              <a:gd name="T1" fmla="*/ 0 h 5"/>
              <a:gd name="T2" fmla="*/ 106 w 106"/>
              <a:gd name="T3" fmla="*/ 5 h 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06" h="5">
                <a:moveTo>
                  <a:pt x="0" y="0"/>
                </a:moveTo>
                <a:cubicBezTo>
                  <a:pt x="92" y="5"/>
                  <a:pt x="57" y="5"/>
                  <a:pt x="106" y="5"/>
                </a:cubicBezTo>
              </a:path>
            </a:pathLst>
          </a:custGeom>
          <a:noFill/>
          <a:ln w="76200" cmpd="sng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05" tIns="45645" rIns="91305" bIns="45645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8448" name="Freeform 16"/>
          <p:cNvSpPr>
            <a:spLocks/>
          </p:cNvSpPr>
          <p:nvPr/>
        </p:nvSpPr>
        <p:spPr bwMode="auto">
          <a:xfrm>
            <a:off x="7389828" y="3397250"/>
            <a:ext cx="1011237" cy="214313"/>
          </a:xfrm>
          <a:custGeom>
            <a:avLst/>
            <a:gdLst>
              <a:gd name="T0" fmla="*/ 149 w 515"/>
              <a:gd name="T1" fmla="*/ 68 h 87"/>
              <a:gd name="T2" fmla="*/ 228 w 515"/>
              <a:gd name="T3" fmla="*/ 53 h 87"/>
              <a:gd name="T4" fmla="*/ 53 w 515"/>
              <a:gd name="T5" fmla="*/ 21 h 87"/>
              <a:gd name="T6" fmla="*/ 53 w 515"/>
              <a:gd name="T7" fmla="*/ 26 h 87"/>
              <a:gd name="T8" fmla="*/ 37 w 515"/>
              <a:gd name="T9" fmla="*/ 42 h 87"/>
              <a:gd name="T10" fmla="*/ 127 w 515"/>
              <a:gd name="T11" fmla="*/ 68 h 87"/>
              <a:gd name="T12" fmla="*/ 255 w 515"/>
              <a:gd name="T13" fmla="*/ 74 h 87"/>
              <a:gd name="T14" fmla="*/ 212 w 515"/>
              <a:gd name="T15" fmla="*/ 63 h 87"/>
              <a:gd name="T16" fmla="*/ 234 w 515"/>
              <a:gd name="T17" fmla="*/ 53 h 87"/>
              <a:gd name="T18" fmla="*/ 271 w 515"/>
              <a:gd name="T19" fmla="*/ 31 h 87"/>
              <a:gd name="T20" fmla="*/ 297 w 515"/>
              <a:gd name="T21" fmla="*/ 15 h 87"/>
              <a:gd name="T22" fmla="*/ 515 w 515"/>
              <a:gd name="T23" fmla="*/ 15 h 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515" h="87">
                <a:moveTo>
                  <a:pt x="149" y="68"/>
                </a:moveTo>
                <a:cubicBezTo>
                  <a:pt x="176" y="59"/>
                  <a:pt x="200" y="56"/>
                  <a:pt x="228" y="53"/>
                </a:cubicBezTo>
                <a:cubicBezTo>
                  <a:pt x="195" y="0"/>
                  <a:pt x="97" y="23"/>
                  <a:pt x="53" y="21"/>
                </a:cubicBezTo>
                <a:cubicBezTo>
                  <a:pt x="0" y="6"/>
                  <a:pt x="52" y="19"/>
                  <a:pt x="53" y="26"/>
                </a:cubicBezTo>
                <a:cubicBezTo>
                  <a:pt x="54" y="33"/>
                  <a:pt x="42" y="37"/>
                  <a:pt x="37" y="42"/>
                </a:cubicBezTo>
                <a:cubicBezTo>
                  <a:pt x="82" y="56"/>
                  <a:pt x="205" y="25"/>
                  <a:pt x="127" y="68"/>
                </a:cubicBezTo>
                <a:cubicBezTo>
                  <a:pt x="169" y="74"/>
                  <a:pt x="214" y="87"/>
                  <a:pt x="255" y="74"/>
                </a:cubicBezTo>
                <a:cubicBezTo>
                  <a:pt x="241" y="69"/>
                  <a:pt x="217" y="77"/>
                  <a:pt x="212" y="63"/>
                </a:cubicBezTo>
                <a:cubicBezTo>
                  <a:pt x="209" y="55"/>
                  <a:pt x="227" y="57"/>
                  <a:pt x="234" y="53"/>
                </a:cubicBezTo>
                <a:cubicBezTo>
                  <a:pt x="256" y="42"/>
                  <a:pt x="252" y="44"/>
                  <a:pt x="271" y="31"/>
                </a:cubicBezTo>
                <a:cubicBezTo>
                  <a:pt x="184" y="19"/>
                  <a:pt x="281" y="15"/>
                  <a:pt x="297" y="15"/>
                </a:cubicBezTo>
                <a:cubicBezTo>
                  <a:pt x="370" y="13"/>
                  <a:pt x="442" y="15"/>
                  <a:pt x="515" y="15"/>
                </a:cubicBezTo>
              </a:path>
            </a:pathLst>
          </a:custGeom>
          <a:noFill/>
          <a:ln w="76200" cmpd="sng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05" tIns="45645" rIns="91305" bIns="45645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8451" name="Freeform 19"/>
          <p:cNvSpPr>
            <a:spLocks/>
          </p:cNvSpPr>
          <p:nvPr/>
        </p:nvSpPr>
        <p:spPr bwMode="auto">
          <a:xfrm>
            <a:off x="7993063" y="2452703"/>
            <a:ext cx="395287" cy="287337"/>
          </a:xfrm>
          <a:custGeom>
            <a:avLst/>
            <a:gdLst>
              <a:gd name="T0" fmla="*/ 0 w 249"/>
              <a:gd name="T1" fmla="*/ 181 h 181"/>
              <a:gd name="T2" fmla="*/ 48 w 249"/>
              <a:gd name="T3" fmla="*/ 154 h 181"/>
              <a:gd name="T4" fmla="*/ 95 w 249"/>
              <a:gd name="T5" fmla="*/ 117 h 181"/>
              <a:gd name="T6" fmla="*/ 58 w 249"/>
              <a:gd name="T7" fmla="*/ 85 h 181"/>
              <a:gd name="T8" fmla="*/ 117 w 249"/>
              <a:gd name="T9" fmla="*/ 38 h 181"/>
              <a:gd name="T10" fmla="*/ 149 w 249"/>
              <a:gd name="T11" fmla="*/ 16 h 181"/>
              <a:gd name="T12" fmla="*/ 154 w 249"/>
              <a:gd name="T13" fmla="*/ 0 h 181"/>
              <a:gd name="T14" fmla="*/ 164 w 249"/>
              <a:gd name="T15" fmla="*/ 16 h 181"/>
              <a:gd name="T16" fmla="*/ 191 w 249"/>
              <a:gd name="T17" fmla="*/ 53 h 181"/>
              <a:gd name="T18" fmla="*/ 196 w 249"/>
              <a:gd name="T19" fmla="*/ 128 h 181"/>
              <a:gd name="T20" fmla="*/ 233 w 249"/>
              <a:gd name="T21" fmla="*/ 138 h 181"/>
              <a:gd name="T22" fmla="*/ 249 w 249"/>
              <a:gd name="T23" fmla="*/ 149 h 1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49" h="181">
                <a:moveTo>
                  <a:pt x="0" y="181"/>
                </a:moveTo>
                <a:cubicBezTo>
                  <a:pt x="37" y="157"/>
                  <a:pt x="20" y="164"/>
                  <a:pt x="48" y="154"/>
                </a:cubicBezTo>
                <a:cubicBezTo>
                  <a:pt x="61" y="133"/>
                  <a:pt x="73" y="128"/>
                  <a:pt x="95" y="117"/>
                </a:cubicBezTo>
                <a:cubicBezTo>
                  <a:pt x="77" y="105"/>
                  <a:pt x="66" y="106"/>
                  <a:pt x="58" y="85"/>
                </a:cubicBezTo>
                <a:cubicBezTo>
                  <a:pt x="77" y="60"/>
                  <a:pt x="91" y="53"/>
                  <a:pt x="117" y="38"/>
                </a:cubicBezTo>
                <a:cubicBezTo>
                  <a:pt x="128" y="31"/>
                  <a:pt x="149" y="16"/>
                  <a:pt x="149" y="16"/>
                </a:cubicBezTo>
                <a:cubicBezTo>
                  <a:pt x="151" y="11"/>
                  <a:pt x="148" y="0"/>
                  <a:pt x="154" y="0"/>
                </a:cubicBezTo>
                <a:cubicBezTo>
                  <a:pt x="160" y="0"/>
                  <a:pt x="161" y="10"/>
                  <a:pt x="164" y="16"/>
                </a:cubicBezTo>
                <a:cubicBezTo>
                  <a:pt x="174" y="37"/>
                  <a:pt x="167" y="45"/>
                  <a:pt x="191" y="53"/>
                </a:cubicBezTo>
                <a:cubicBezTo>
                  <a:pt x="220" y="73"/>
                  <a:pt x="216" y="100"/>
                  <a:pt x="196" y="128"/>
                </a:cubicBezTo>
                <a:cubicBezTo>
                  <a:pt x="203" y="130"/>
                  <a:pt x="225" y="134"/>
                  <a:pt x="233" y="138"/>
                </a:cubicBezTo>
                <a:cubicBezTo>
                  <a:pt x="239" y="141"/>
                  <a:pt x="249" y="149"/>
                  <a:pt x="249" y="149"/>
                </a:cubicBezTo>
              </a:path>
            </a:pathLst>
          </a:custGeom>
          <a:solidFill>
            <a:schemeClr val="bg1"/>
          </a:solidFill>
          <a:ln w="57150" cmpd="sng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05" tIns="45645" rIns="91305" bIns="45645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</a:endParaRPr>
          </a:p>
        </p:txBody>
      </p:sp>
      <p:graphicFrame>
        <p:nvGraphicFramePr>
          <p:cNvPr id="18452" name="Object 20"/>
          <p:cNvGraphicFramePr>
            <a:graphicFrameLocks noChangeAspect="1"/>
          </p:cNvGraphicFramePr>
          <p:nvPr/>
        </p:nvGraphicFramePr>
        <p:xfrm>
          <a:off x="7246938" y="2587640"/>
          <a:ext cx="838200" cy="855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4" imgW="839520" imgH="856800" progId="MS_ClipArt_Gallery.2">
                  <p:embed/>
                </p:oleObj>
              </mc:Choice>
              <mc:Fallback>
                <p:oleObj name="Clip" r:id="rId4" imgW="839520" imgH="856800" progId="MS_ClipArt_Gallery.2">
                  <p:embed/>
                  <p:pic>
                    <p:nvPicPr>
                      <p:cNvPr id="18452" name="Object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46938" y="2587640"/>
                        <a:ext cx="838200" cy="8556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455" name="Freeform 23"/>
          <p:cNvSpPr>
            <a:spLocks/>
          </p:cNvSpPr>
          <p:nvPr/>
        </p:nvSpPr>
        <p:spPr bwMode="auto">
          <a:xfrm>
            <a:off x="6137275" y="3378200"/>
            <a:ext cx="1073150" cy="241300"/>
          </a:xfrm>
          <a:custGeom>
            <a:avLst/>
            <a:gdLst>
              <a:gd name="T0" fmla="*/ 228 w 676"/>
              <a:gd name="T1" fmla="*/ 48 h 152"/>
              <a:gd name="T2" fmla="*/ 222 w 676"/>
              <a:gd name="T3" fmla="*/ 32 h 152"/>
              <a:gd name="T4" fmla="*/ 461 w 676"/>
              <a:gd name="T5" fmla="*/ 22 h 152"/>
              <a:gd name="T6" fmla="*/ 440 w 676"/>
              <a:gd name="T7" fmla="*/ 32 h 152"/>
              <a:gd name="T8" fmla="*/ 398 w 676"/>
              <a:gd name="T9" fmla="*/ 43 h 152"/>
              <a:gd name="T10" fmla="*/ 430 w 676"/>
              <a:gd name="T11" fmla="*/ 38 h 152"/>
              <a:gd name="T12" fmla="*/ 525 w 676"/>
              <a:gd name="T13" fmla="*/ 22 h 152"/>
              <a:gd name="T14" fmla="*/ 483 w 676"/>
              <a:gd name="T15" fmla="*/ 16 h 152"/>
              <a:gd name="T16" fmla="*/ 546 w 676"/>
              <a:gd name="T17" fmla="*/ 11 h 152"/>
              <a:gd name="T18" fmla="*/ 414 w 676"/>
              <a:gd name="T19" fmla="*/ 11 h 152"/>
              <a:gd name="T20" fmla="*/ 599 w 676"/>
              <a:gd name="T21" fmla="*/ 27 h 152"/>
              <a:gd name="T22" fmla="*/ 249 w 676"/>
              <a:gd name="T23" fmla="*/ 16 h 152"/>
              <a:gd name="T24" fmla="*/ 387 w 676"/>
              <a:gd name="T25" fmla="*/ 22 h 152"/>
              <a:gd name="T26" fmla="*/ 461 w 676"/>
              <a:gd name="T27" fmla="*/ 32 h 152"/>
              <a:gd name="T28" fmla="*/ 207 w 676"/>
              <a:gd name="T29" fmla="*/ 27 h 152"/>
              <a:gd name="T30" fmla="*/ 148 w 676"/>
              <a:gd name="T31" fmla="*/ 32 h 152"/>
              <a:gd name="T32" fmla="*/ 350 w 676"/>
              <a:gd name="T33" fmla="*/ 48 h 152"/>
              <a:gd name="T34" fmla="*/ 483 w 676"/>
              <a:gd name="T35" fmla="*/ 43 h 152"/>
              <a:gd name="T36" fmla="*/ 387 w 676"/>
              <a:gd name="T37" fmla="*/ 59 h 152"/>
              <a:gd name="T38" fmla="*/ 323 w 676"/>
              <a:gd name="T39" fmla="*/ 138 h 152"/>
              <a:gd name="T40" fmla="*/ 663 w 676"/>
              <a:gd name="T41" fmla="*/ 96 h 152"/>
              <a:gd name="T42" fmla="*/ 456 w 676"/>
              <a:gd name="T43" fmla="*/ 91 h 152"/>
              <a:gd name="T44" fmla="*/ 499 w 676"/>
              <a:gd name="T45" fmla="*/ 85 h 152"/>
              <a:gd name="T46" fmla="*/ 621 w 676"/>
              <a:gd name="T47" fmla="*/ 80 h 152"/>
              <a:gd name="T48" fmla="*/ 504 w 676"/>
              <a:gd name="T49" fmla="*/ 75 h 152"/>
              <a:gd name="T50" fmla="*/ 414 w 676"/>
              <a:gd name="T51" fmla="*/ 80 h 152"/>
              <a:gd name="T52" fmla="*/ 541 w 676"/>
              <a:gd name="T53" fmla="*/ 75 h 152"/>
              <a:gd name="T54" fmla="*/ 499 w 676"/>
              <a:gd name="T55" fmla="*/ 64 h 152"/>
              <a:gd name="T56" fmla="*/ 392 w 676"/>
              <a:gd name="T57" fmla="*/ 48 h 152"/>
              <a:gd name="T58" fmla="*/ 244 w 676"/>
              <a:gd name="T59" fmla="*/ 32 h 152"/>
              <a:gd name="T60" fmla="*/ 260 w 676"/>
              <a:gd name="T61" fmla="*/ 43 h 152"/>
              <a:gd name="T62" fmla="*/ 376 w 676"/>
              <a:gd name="T63" fmla="*/ 54 h 152"/>
              <a:gd name="T64" fmla="*/ 451 w 676"/>
              <a:gd name="T65" fmla="*/ 48 h 152"/>
              <a:gd name="T66" fmla="*/ 430 w 676"/>
              <a:gd name="T67" fmla="*/ 43 h 152"/>
              <a:gd name="T68" fmla="*/ 260 w 676"/>
              <a:gd name="T69" fmla="*/ 32 h 152"/>
              <a:gd name="T70" fmla="*/ 180 w 676"/>
              <a:gd name="T71" fmla="*/ 48 h 152"/>
              <a:gd name="T72" fmla="*/ 207 w 676"/>
              <a:gd name="T73" fmla="*/ 59 h 152"/>
              <a:gd name="T74" fmla="*/ 376 w 676"/>
              <a:gd name="T75" fmla="*/ 85 h 152"/>
              <a:gd name="T76" fmla="*/ 355 w 676"/>
              <a:gd name="T77" fmla="*/ 80 h 1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676" h="152">
                <a:moveTo>
                  <a:pt x="228" y="48"/>
                </a:moveTo>
                <a:cubicBezTo>
                  <a:pt x="291" y="41"/>
                  <a:pt x="418" y="44"/>
                  <a:pt x="222" y="32"/>
                </a:cubicBezTo>
                <a:cubicBezTo>
                  <a:pt x="107" y="16"/>
                  <a:pt x="78" y="14"/>
                  <a:pt x="461" y="22"/>
                </a:cubicBezTo>
                <a:cubicBezTo>
                  <a:pt x="469" y="22"/>
                  <a:pt x="447" y="30"/>
                  <a:pt x="440" y="32"/>
                </a:cubicBezTo>
                <a:cubicBezTo>
                  <a:pt x="426" y="37"/>
                  <a:pt x="410" y="36"/>
                  <a:pt x="398" y="43"/>
                </a:cubicBezTo>
                <a:cubicBezTo>
                  <a:pt x="389" y="49"/>
                  <a:pt x="419" y="40"/>
                  <a:pt x="430" y="38"/>
                </a:cubicBezTo>
                <a:cubicBezTo>
                  <a:pt x="515" y="22"/>
                  <a:pt x="451" y="31"/>
                  <a:pt x="525" y="22"/>
                </a:cubicBezTo>
                <a:cubicBezTo>
                  <a:pt x="511" y="20"/>
                  <a:pt x="470" y="23"/>
                  <a:pt x="483" y="16"/>
                </a:cubicBezTo>
                <a:cubicBezTo>
                  <a:pt x="502" y="6"/>
                  <a:pt x="525" y="13"/>
                  <a:pt x="546" y="11"/>
                </a:cubicBezTo>
                <a:cubicBezTo>
                  <a:pt x="676" y="0"/>
                  <a:pt x="562" y="7"/>
                  <a:pt x="414" y="11"/>
                </a:cubicBezTo>
                <a:cubicBezTo>
                  <a:pt x="471" y="41"/>
                  <a:pt x="537" y="31"/>
                  <a:pt x="599" y="27"/>
                </a:cubicBezTo>
                <a:cubicBezTo>
                  <a:pt x="480" y="9"/>
                  <a:pt x="370" y="13"/>
                  <a:pt x="249" y="16"/>
                </a:cubicBezTo>
                <a:cubicBezTo>
                  <a:pt x="295" y="18"/>
                  <a:pt x="341" y="20"/>
                  <a:pt x="387" y="22"/>
                </a:cubicBezTo>
                <a:cubicBezTo>
                  <a:pt x="485" y="27"/>
                  <a:pt x="505" y="18"/>
                  <a:pt x="461" y="32"/>
                </a:cubicBezTo>
                <a:cubicBezTo>
                  <a:pt x="376" y="30"/>
                  <a:pt x="292" y="27"/>
                  <a:pt x="207" y="27"/>
                </a:cubicBezTo>
                <a:cubicBezTo>
                  <a:pt x="187" y="27"/>
                  <a:pt x="128" y="29"/>
                  <a:pt x="148" y="32"/>
                </a:cubicBezTo>
                <a:cubicBezTo>
                  <a:pt x="215" y="41"/>
                  <a:pt x="350" y="48"/>
                  <a:pt x="350" y="48"/>
                </a:cubicBezTo>
                <a:cubicBezTo>
                  <a:pt x="394" y="46"/>
                  <a:pt x="440" y="30"/>
                  <a:pt x="483" y="43"/>
                </a:cubicBezTo>
                <a:cubicBezTo>
                  <a:pt x="514" y="52"/>
                  <a:pt x="417" y="47"/>
                  <a:pt x="387" y="59"/>
                </a:cubicBezTo>
                <a:cubicBezTo>
                  <a:pt x="364" y="68"/>
                  <a:pt x="333" y="114"/>
                  <a:pt x="323" y="138"/>
                </a:cubicBezTo>
                <a:cubicBezTo>
                  <a:pt x="437" y="152"/>
                  <a:pt x="554" y="130"/>
                  <a:pt x="663" y="96"/>
                </a:cubicBezTo>
                <a:cubicBezTo>
                  <a:pt x="594" y="94"/>
                  <a:pt x="525" y="96"/>
                  <a:pt x="456" y="91"/>
                </a:cubicBezTo>
                <a:cubicBezTo>
                  <a:pt x="442" y="90"/>
                  <a:pt x="485" y="86"/>
                  <a:pt x="499" y="85"/>
                </a:cubicBezTo>
                <a:cubicBezTo>
                  <a:pt x="540" y="82"/>
                  <a:pt x="580" y="82"/>
                  <a:pt x="621" y="80"/>
                </a:cubicBezTo>
                <a:cubicBezTo>
                  <a:pt x="582" y="78"/>
                  <a:pt x="543" y="78"/>
                  <a:pt x="504" y="75"/>
                </a:cubicBezTo>
                <a:cubicBezTo>
                  <a:pt x="363" y="63"/>
                  <a:pt x="318" y="38"/>
                  <a:pt x="414" y="80"/>
                </a:cubicBezTo>
                <a:cubicBezTo>
                  <a:pt x="456" y="78"/>
                  <a:pt x="499" y="83"/>
                  <a:pt x="541" y="75"/>
                </a:cubicBezTo>
                <a:cubicBezTo>
                  <a:pt x="555" y="72"/>
                  <a:pt x="513" y="67"/>
                  <a:pt x="499" y="64"/>
                </a:cubicBezTo>
                <a:cubicBezTo>
                  <a:pt x="464" y="58"/>
                  <a:pt x="428" y="52"/>
                  <a:pt x="392" y="48"/>
                </a:cubicBezTo>
                <a:cubicBezTo>
                  <a:pt x="343" y="42"/>
                  <a:pt x="293" y="37"/>
                  <a:pt x="244" y="32"/>
                </a:cubicBezTo>
                <a:cubicBezTo>
                  <a:pt x="160" y="24"/>
                  <a:pt x="0" y="10"/>
                  <a:pt x="260" y="43"/>
                </a:cubicBezTo>
                <a:cubicBezTo>
                  <a:pt x="299" y="48"/>
                  <a:pt x="337" y="50"/>
                  <a:pt x="376" y="54"/>
                </a:cubicBezTo>
                <a:cubicBezTo>
                  <a:pt x="401" y="52"/>
                  <a:pt x="426" y="53"/>
                  <a:pt x="451" y="48"/>
                </a:cubicBezTo>
                <a:cubicBezTo>
                  <a:pt x="458" y="47"/>
                  <a:pt x="437" y="44"/>
                  <a:pt x="430" y="43"/>
                </a:cubicBezTo>
                <a:cubicBezTo>
                  <a:pt x="373" y="38"/>
                  <a:pt x="260" y="32"/>
                  <a:pt x="260" y="32"/>
                </a:cubicBezTo>
                <a:cubicBezTo>
                  <a:pt x="233" y="37"/>
                  <a:pt x="204" y="36"/>
                  <a:pt x="180" y="48"/>
                </a:cubicBezTo>
                <a:cubicBezTo>
                  <a:pt x="171" y="52"/>
                  <a:pt x="198" y="57"/>
                  <a:pt x="207" y="59"/>
                </a:cubicBezTo>
                <a:cubicBezTo>
                  <a:pt x="301" y="83"/>
                  <a:pt x="292" y="79"/>
                  <a:pt x="376" y="85"/>
                </a:cubicBezTo>
                <a:cubicBezTo>
                  <a:pt x="359" y="79"/>
                  <a:pt x="366" y="80"/>
                  <a:pt x="355" y="80"/>
                </a:cubicBezTo>
              </a:path>
            </a:pathLst>
          </a:custGeom>
          <a:noFill/>
          <a:ln w="76200" cmpd="sng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05" tIns="45645" rIns="91305" bIns="45645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</a:endParaRPr>
          </a:p>
        </p:txBody>
      </p:sp>
      <p:graphicFrame>
        <p:nvGraphicFramePr>
          <p:cNvPr id="18454" name="Object 22"/>
          <p:cNvGraphicFramePr>
            <a:graphicFrameLocks noChangeAspect="1"/>
          </p:cNvGraphicFramePr>
          <p:nvPr/>
        </p:nvGraphicFramePr>
        <p:xfrm>
          <a:off x="6230938" y="2101865"/>
          <a:ext cx="1062037" cy="1403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5" imgW="1063080" imgH="1033560" progId="MS_ClipArt_Gallery.2">
                  <p:embed/>
                </p:oleObj>
              </mc:Choice>
              <mc:Fallback>
                <p:oleObj name="Clip" r:id="rId5" imgW="1063080" imgH="1033560" progId="MS_ClipArt_Gallery.2">
                  <p:embed/>
                  <p:pic>
                    <p:nvPicPr>
                      <p:cNvPr id="18454" name="Object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30938" y="2101865"/>
                        <a:ext cx="1062037" cy="1403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460" name="Freeform 28"/>
          <p:cNvSpPr>
            <a:spLocks/>
          </p:cNvSpPr>
          <p:nvPr/>
        </p:nvSpPr>
        <p:spPr bwMode="auto">
          <a:xfrm>
            <a:off x="7435850" y="2579703"/>
            <a:ext cx="395288" cy="287337"/>
          </a:xfrm>
          <a:custGeom>
            <a:avLst/>
            <a:gdLst>
              <a:gd name="T0" fmla="*/ 0 w 249"/>
              <a:gd name="T1" fmla="*/ 181 h 181"/>
              <a:gd name="T2" fmla="*/ 48 w 249"/>
              <a:gd name="T3" fmla="*/ 154 h 181"/>
              <a:gd name="T4" fmla="*/ 95 w 249"/>
              <a:gd name="T5" fmla="*/ 117 h 181"/>
              <a:gd name="T6" fmla="*/ 58 w 249"/>
              <a:gd name="T7" fmla="*/ 85 h 181"/>
              <a:gd name="T8" fmla="*/ 117 w 249"/>
              <a:gd name="T9" fmla="*/ 38 h 181"/>
              <a:gd name="T10" fmla="*/ 149 w 249"/>
              <a:gd name="T11" fmla="*/ 16 h 181"/>
              <a:gd name="T12" fmla="*/ 154 w 249"/>
              <a:gd name="T13" fmla="*/ 0 h 181"/>
              <a:gd name="T14" fmla="*/ 164 w 249"/>
              <a:gd name="T15" fmla="*/ 16 h 181"/>
              <a:gd name="T16" fmla="*/ 191 w 249"/>
              <a:gd name="T17" fmla="*/ 53 h 181"/>
              <a:gd name="T18" fmla="*/ 196 w 249"/>
              <a:gd name="T19" fmla="*/ 128 h 181"/>
              <a:gd name="T20" fmla="*/ 233 w 249"/>
              <a:gd name="T21" fmla="*/ 138 h 181"/>
              <a:gd name="T22" fmla="*/ 249 w 249"/>
              <a:gd name="T23" fmla="*/ 149 h 1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49" h="181">
                <a:moveTo>
                  <a:pt x="0" y="181"/>
                </a:moveTo>
                <a:cubicBezTo>
                  <a:pt x="37" y="157"/>
                  <a:pt x="20" y="164"/>
                  <a:pt x="48" y="154"/>
                </a:cubicBezTo>
                <a:cubicBezTo>
                  <a:pt x="61" y="133"/>
                  <a:pt x="73" y="128"/>
                  <a:pt x="95" y="117"/>
                </a:cubicBezTo>
                <a:cubicBezTo>
                  <a:pt x="77" y="105"/>
                  <a:pt x="66" y="106"/>
                  <a:pt x="58" y="85"/>
                </a:cubicBezTo>
                <a:cubicBezTo>
                  <a:pt x="77" y="60"/>
                  <a:pt x="91" y="53"/>
                  <a:pt x="117" y="38"/>
                </a:cubicBezTo>
                <a:cubicBezTo>
                  <a:pt x="128" y="31"/>
                  <a:pt x="149" y="16"/>
                  <a:pt x="149" y="16"/>
                </a:cubicBezTo>
                <a:cubicBezTo>
                  <a:pt x="151" y="11"/>
                  <a:pt x="148" y="0"/>
                  <a:pt x="154" y="0"/>
                </a:cubicBezTo>
                <a:cubicBezTo>
                  <a:pt x="160" y="0"/>
                  <a:pt x="161" y="10"/>
                  <a:pt x="164" y="16"/>
                </a:cubicBezTo>
                <a:cubicBezTo>
                  <a:pt x="174" y="37"/>
                  <a:pt x="167" y="45"/>
                  <a:pt x="191" y="53"/>
                </a:cubicBezTo>
                <a:cubicBezTo>
                  <a:pt x="220" y="73"/>
                  <a:pt x="216" y="100"/>
                  <a:pt x="196" y="128"/>
                </a:cubicBezTo>
                <a:cubicBezTo>
                  <a:pt x="203" y="130"/>
                  <a:pt x="225" y="134"/>
                  <a:pt x="233" y="138"/>
                </a:cubicBezTo>
                <a:cubicBezTo>
                  <a:pt x="239" y="141"/>
                  <a:pt x="249" y="149"/>
                  <a:pt x="249" y="149"/>
                </a:cubicBezTo>
              </a:path>
            </a:pathLst>
          </a:custGeom>
          <a:solidFill>
            <a:schemeClr val="bg1"/>
          </a:solidFill>
          <a:ln w="57150" cmpd="sng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05" tIns="45645" rIns="91305" bIns="45645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</a:endParaRPr>
          </a:p>
        </p:txBody>
      </p:sp>
      <p:graphicFrame>
        <p:nvGraphicFramePr>
          <p:cNvPr id="18462" name="Object 30"/>
          <p:cNvGraphicFramePr>
            <a:graphicFrameLocks noChangeAspect="1"/>
          </p:cNvGraphicFramePr>
          <p:nvPr/>
        </p:nvGraphicFramePr>
        <p:xfrm>
          <a:off x="7462853" y="4152900"/>
          <a:ext cx="1182687" cy="1131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7" imgW="3543120" imgH="3390840" progId="MS_ClipArt_Gallery.2">
                  <p:embed/>
                </p:oleObj>
              </mc:Choice>
              <mc:Fallback>
                <p:oleObj name="Clip" r:id="rId7" imgW="3543120" imgH="3390840" progId="MS_ClipArt_Gallery.2">
                  <p:embed/>
                  <p:pic>
                    <p:nvPicPr>
                      <p:cNvPr id="18462" name="Object 3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62853" y="4152900"/>
                        <a:ext cx="1182687" cy="11318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463" name="Freeform 31"/>
          <p:cNvSpPr>
            <a:spLocks/>
          </p:cNvSpPr>
          <p:nvPr/>
        </p:nvSpPr>
        <p:spPr bwMode="auto">
          <a:xfrm>
            <a:off x="8108950" y="4711715"/>
            <a:ext cx="387350" cy="68263"/>
          </a:xfrm>
          <a:custGeom>
            <a:avLst/>
            <a:gdLst>
              <a:gd name="T0" fmla="*/ 0 w 244"/>
              <a:gd name="T1" fmla="*/ 32 h 43"/>
              <a:gd name="T2" fmla="*/ 90 w 244"/>
              <a:gd name="T3" fmla="*/ 37 h 43"/>
              <a:gd name="T4" fmla="*/ 244 w 244"/>
              <a:gd name="T5" fmla="*/ 0 h 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44" h="43">
                <a:moveTo>
                  <a:pt x="0" y="32"/>
                </a:moveTo>
                <a:cubicBezTo>
                  <a:pt x="36" y="43"/>
                  <a:pt x="48" y="41"/>
                  <a:pt x="90" y="37"/>
                </a:cubicBezTo>
                <a:cubicBezTo>
                  <a:pt x="139" y="22"/>
                  <a:pt x="192" y="0"/>
                  <a:pt x="244" y="0"/>
                </a:cubicBezTo>
              </a:path>
            </a:pathLst>
          </a:custGeom>
          <a:noFill/>
          <a:ln w="38100" cmpd="sng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05" tIns="45645" rIns="91305" bIns="45645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8464" name="Freeform 32"/>
          <p:cNvSpPr>
            <a:spLocks/>
          </p:cNvSpPr>
          <p:nvPr/>
        </p:nvSpPr>
        <p:spPr bwMode="auto">
          <a:xfrm>
            <a:off x="7602538" y="4703778"/>
            <a:ext cx="182562" cy="26987"/>
          </a:xfrm>
          <a:custGeom>
            <a:avLst/>
            <a:gdLst>
              <a:gd name="T0" fmla="*/ 0 w 115"/>
              <a:gd name="T1" fmla="*/ 0 h 17"/>
              <a:gd name="T2" fmla="*/ 59 w 115"/>
              <a:gd name="T3" fmla="*/ 5 h 17"/>
              <a:gd name="T4" fmla="*/ 80 w 115"/>
              <a:gd name="T5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15" h="17">
                <a:moveTo>
                  <a:pt x="0" y="0"/>
                </a:moveTo>
                <a:cubicBezTo>
                  <a:pt x="20" y="2"/>
                  <a:pt x="40" y="1"/>
                  <a:pt x="59" y="5"/>
                </a:cubicBezTo>
                <a:cubicBezTo>
                  <a:pt x="115" y="17"/>
                  <a:pt x="59" y="16"/>
                  <a:pt x="80" y="16"/>
                </a:cubicBezTo>
              </a:path>
            </a:pathLst>
          </a:custGeom>
          <a:noFill/>
          <a:ln w="19050" cmpd="sng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05" tIns="45645" rIns="91305" bIns="45645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8465" name="Freeform 33"/>
          <p:cNvSpPr>
            <a:spLocks/>
          </p:cNvSpPr>
          <p:nvPr/>
        </p:nvSpPr>
        <p:spPr bwMode="auto">
          <a:xfrm>
            <a:off x="7796228" y="4718065"/>
            <a:ext cx="101600" cy="11113"/>
          </a:xfrm>
          <a:custGeom>
            <a:avLst/>
            <a:gdLst>
              <a:gd name="T0" fmla="*/ 0 w 64"/>
              <a:gd name="T1" fmla="*/ 7 h 7"/>
              <a:gd name="T2" fmla="*/ 64 w 64"/>
              <a:gd name="T3" fmla="*/ 1 h 7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64" h="7">
                <a:moveTo>
                  <a:pt x="0" y="7"/>
                </a:moveTo>
                <a:cubicBezTo>
                  <a:pt x="50" y="0"/>
                  <a:pt x="29" y="1"/>
                  <a:pt x="64" y="1"/>
                </a:cubicBezTo>
              </a:path>
            </a:pathLst>
          </a:custGeom>
          <a:noFill/>
          <a:ln w="38100" cmpd="sng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05" tIns="45645" rIns="91305" bIns="45645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8466" name="Freeform 34"/>
          <p:cNvSpPr>
            <a:spLocks/>
          </p:cNvSpPr>
          <p:nvPr/>
        </p:nvSpPr>
        <p:spPr bwMode="auto">
          <a:xfrm>
            <a:off x="7462853" y="5183203"/>
            <a:ext cx="1185862" cy="123825"/>
          </a:xfrm>
          <a:custGeom>
            <a:avLst/>
            <a:gdLst>
              <a:gd name="T0" fmla="*/ 51 w 747"/>
              <a:gd name="T1" fmla="*/ 53 h 78"/>
              <a:gd name="T2" fmla="*/ 311 w 747"/>
              <a:gd name="T3" fmla="*/ 32 h 78"/>
              <a:gd name="T4" fmla="*/ 391 w 747"/>
              <a:gd name="T5" fmla="*/ 16 h 78"/>
              <a:gd name="T6" fmla="*/ 555 w 747"/>
              <a:gd name="T7" fmla="*/ 32 h 78"/>
              <a:gd name="T8" fmla="*/ 678 w 747"/>
              <a:gd name="T9" fmla="*/ 53 h 78"/>
              <a:gd name="T10" fmla="*/ 322 w 747"/>
              <a:gd name="T11" fmla="*/ 53 h 78"/>
              <a:gd name="T12" fmla="*/ 205 w 747"/>
              <a:gd name="T13" fmla="*/ 43 h 78"/>
              <a:gd name="T14" fmla="*/ 136 w 747"/>
              <a:gd name="T15" fmla="*/ 37 h 78"/>
              <a:gd name="T16" fmla="*/ 391 w 747"/>
              <a:gd name="T17" fmla="*/ 32 h 78"/>
              <a:gd name="T18" fmla="*/ 540 w 747"/>
              <a:gd name="T19" fmla="*/ 48 h 78"/>
              <a:gd name="T20" fmla="*/ 694 w 747"/>
              <a:gd name="T21" fmla="*/ 27 h 78"/>
              <a:gd name="T22" fmla="*/ 258 w 747"/>
              <a:gd name="T23" fmla="*/ 11 h 78"/>
              <a:gd name="T24" fmla="*/ 14 w 747"/>
              <a:gd name="T25" fmla="*/ 16 h 78"/>
              <a:gd name="T26" fmla="*/ 56 w 747"/>
              <a:gd name="T27" fmla="*/ 21 h 78"/>
              <a:gd name="T28" fmla="*/ 258 w 747"/>
              <a:gd name="T29" fmla="*/ 27 h 78"/>
              <a:gd name="T30" fmla="*/ 391 w 747"/>
              <a:gd name="T31" fmla="*/ 48 h 78"/>
              <a:gd name="T32" fmla="*/ 747 w 747"/>
              <a:gd name="T33" fmla="*/ 48 h 78"/>
              <a:gd name="T34" fmla="*/ 508 w 747"/>
              <a:gd name="T35" fmla="*/ 11 h 78"/>
              <a:gd name="T36" fmla="*/ 433 w 747"/>
              <a:gd name="T37" fmla="*/ 0 h 78"/>
              <a:gd name="T38" fmla="*/ 651 w 747"/>
              <a:gd name="T39" fmla="*/ 6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747" h="78">
                <a:moveTo>
                  <a:pt x="51" y="53"/>
                </a:moveTo>
                <a:cubicBezTo>
                  <a:pt x="138" y="48"/>
                  <a:pt x="224" y="38"/>
                  <a:pt x="311" y="32"/>
                </a:cubicBezTo>
                <a:cubicBezTo>
                  <a:pt x="339" y="27"/>
                  <a:pt x="362" y="20"/>
                  <a:pt x="391" y="16"/>
                </a:cubicBezTo>
                <a:cubicBezTo>
                  <a:pt x="471" y="20"/>
                  <a:pt x="491" y="23"/>
                  <a:pt x="555" y="32"/>
                </a:cubicBezTo>
                <a:cubicBezTo>
                  <a:pt x="595" y="44"/>
                  <a:pt x="637" y="49"/>
                  <a:pt x="678" y="53"/>
                </a:cubicBezTo>
                <a:cubicBezTo>
                  <a:pt x="543" y="78"/>
                  <a:pt x="630" y="64"/>
                  <a:pt x="322" y="53"/>
                </a:cubicBezTo>
                <a:cubicBezTo>
                  <a:pt x="283" y="52"/>
                  <a:pt x="244" y="46"/>
                  <a:pt x="205" y="43"/>
                </a:cubicBezTo>
                <a:cubicBezTo>
                  <a:pt x="182" y="41"/>
                  <a:pt x="136" y="37"/>
                  <a:pt x="136" y="37"/>
                </a:cubicBezTo>
                <a:cubicBezTo>
                  <a:pt x="239" y="5"/>
                  <a:pt x="157" y="27"/>
                  <a:pt x="391" y="32"/>
                </a:cubicBezTo>
                <a:cubicBezTo>
                  <a:pt x="479" y="36"/>
                  <a:pt x="480" y="34"/>
                  <a:pt x="540" y="48"/>
                </a:cubicBezTo>
                <a:cubicBezTo>
                  <a:pt x="595" y="45"/>
                  <a:pt x="642" y="43"/>
                  <a:pt x="694" y="27"/>
                </a:cubicBezTo>
                <a:cubicBezTo>
                  <a:pt x="546" y="20"/>
                  <a:pt x="409" y="14"/>
                  <a:pt x="258" y="11"/>
                </a:cubicBezTo>
                <a:cubicBezTo>
                  <a:pt x="154" y="3"/>
                  <a:pt x="153" y="0"/>
                  <a:pt x="14" y="16"/>
                </a:cubicBezTo>
                <a:cubicBezTo>
                  <a:pt x="0" y="18"/>
                  <a:pt x="42" y="20"/>
                  <a:pt x="56" y="21"/>
                </a:cubicBezTo>
                <a:cubicBezTo>
                  <a:pt x="123" y="24"/>
                  <a:pt x="191" y="25"/>
                  <a:pt x="258" y="27"/>
                </a:cubicBezTo>
                <a:cubicBezTo>
                  <a:pt x="304" y="36"/>
                  <a:pt x="344" y="44"/>
                  <a:pt x="391" y="48"/>
                </a:cubicBezTo>
                <a:cubicBezTo>
                  <a:pt x="490" y="77"/>
                  <a:pt x="650" y="51"/>
                  <a:pt x="747" y="48"/>
                </a:cubicBezTo>
                <a:cubicBezTo>
                  <a:pt x="666" y="33"/>
                  <a:pt x="590" y="18"/>
                  <a:pt x="508" y="11"/>
                </a:cubicBezTo>
                <a:cubicBezTo>
                  <a:pt x="484" y="3"/>
                  <a:pt x="408" y="0"/>
                  <a:pt x="433" y="0"/>
                </a:cubicBezTo>
                <a:cubicBezTo>
                  <a:pt x="506" y="0"/>
                  <a:pt x="651" y="6"/>
                  <a:pt x="651" y="6"/>
                </a:cubicBezTo>
              </a:path>
            </a:pathLst>
          </a:custGeom>
          <a:noFill/>
          <a:ln w="76200" cmpd="sng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05" tIns="45645" rIns="91305" bIns="45645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</a:endParaRPr>
          </a:p>
        </p:txBody>
      </p:sp>
      <p:graphicFrame>
        <p:nvGraphicFramePr>
          <p:cNvPr id="18467" name="Object 35"/>
          <p:cNvGraphicFramePr>
            <a:graphicFrameLocks noChangeAspect="1"/>
          </p:cNvGraphicFramePr>
          <p:nvPr/>
        </p:nvGraphicFramePr>
        <p:xfrm>
          <a:off x="6767513" y="4127500"/>
          <a:ext cx="838200" cy="855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9" imgW="839520" imgH="856800" progId="MS_ClipArt_Gallery.2">
                  <p:embed/>
                </p:oleObj>
              </mc:Choice>
              <mc:Fallback>
                <p:oleObj name="Clip" r:id="rId9" imgW="839520" imgH="856800" progId="MS_ClipArt_Gallery.2">
                  <p:embed/>
                  <p:pic>
                    <p:nvPicPr>
                      <p:cNvPr id="18467" name="Object 3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67513" y="4127500"/>
                        <a:ext cx="838200" cy="8556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468" name="Freeform 36"/>
          <p:cNvSpPr>
            <a:spLocks/>
          </p:cNvSpPr>
          <p:nvPr/>
        </p:nvSpPr>
        <p:spPr bwMode="auto">
          <a:xfrm>
            <a:off x="6345253" y="5072063"/>
            <a:ext cx="1011237" cy="214312"/>
          </a:xfrm>
          <a:custGeom>
            <a:avLst/>
            <a:gdLst>
              <a:gd name="T0" fmla="*/ 149 w 515"/>
              <a:gd name="T1" fmla="*/ 68 h 87"/>
              <a:gd name="T2" fmla="*/ 228 w 515"/>
              <a:gd name="T3" fmla="*/ 53 h 87"/>
              <a:gd name="T4" fmla="*/ 53 w 515"/>
              <a:gd name="T5" fmla="*/ 21 h 87"/>
              <a:gd name="T6" fmla="*/ 53 w 515"/>
              <a:gd name="T7" fmla="*/ 26 h 87"/>
              <a:gd name="T8" fmla="*/ 37 w 515"/>
              <a:gd name="T9" fmla="*/ 42 h 87"/>
              <a:gd name="T10" fmla="*/ 127 w 515"/>
              <a:gd name="T11" fmla="*/ 68 h 87"/>
              <a:gd name="T12" fmla="*/ 255 w 515"/>
              <a:gd name="T13" fmla="*/ 74 h 87"/>
              <a:gd name="T14" fmla="*/ 212 w 515"/>
              <a:gd name="T15" fmla="*/ 63 h 87"/>
              <a:gd name="T16" fmla="*/ 234 w 515"/>
              <a:gd name="T17" fmla="*/ 53 h 87"/>
              <a:gd name="T18" fmla="*/ 271 w 515"/>
              <a:gd name="T19" fmla="*/ 31 h 87"/>
              <a:gd name="T20" fmla="*/ 297 w 515"/>
              <a:gd name="T21" fmla="*/ 15 h 87"/>
              <a:gd name="T22" fmla="*/ 515 w 515"/>
              <a:gd name="T23" fmla="*/ 15 h 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515" h="87">
                <a:moveTo>
                  <a:pt x="149" y="68"/>
                </a:moveTo>
                <a:cubicBezTo>
                  <a:pt x="176" y="59"/>
                  <a:pt x="200" y="56"/>
                  <a:pt x="228" y="53"/>
                </a:cubicBezTo>
                <a:cubicBezTo>
                  <a:pt x="195" y="0"/>
                  <a:pt x="97" y="23"/>
                  <a:pt x="53" y="21"/>
                </a:cubicBezTo>
                <a:cubicBezTo>
                  <a:pt x="0" y="6"/>
                  <a:pt x="52" y="19"/>
                  <a:pt x="53" y="26"/>
                </a:cubicBezTo>
                <a:cubicBezTo>
                  <a:pt x="54" y="33"/>
                  <a:pt x="42" y="37"/>
                  <a:pt x="37" y="42"/>
                </a:cubicBezTo>
                <a:cubicBezTo>
                  <a:pt x="82" y="56"/>
                  <a:pt x="205" y="25"/>
                  <a:pt x="127" y="68"/>
                </a:cubicBezTo>
                <a:cubicBezTo>
                  <a:pt x="169" y="74"/>
                  <a:pt x="214" y="87"/>
                  <a:pt x="255" y="74"/>
                </a:cubicBezTo>
                <a:cubicBezTo>
                  <a:pt x="241" y="69"/>
                  <a:pt x="217" y="77"/>
                  <a:pt x="212" y="63"/>
                </a:cubicBezTo>
                <a:cubicBezTo>
                  <a:pt x="209" y="55"/>
                  <a:pt x="227" y="57"/>
                  <a:pt x="234" y="53"/>
                </a:cubicBezTo>
                <a:cubicBezTo>
                  <a:pt x="256" y="42"/>
                  <a:pt x="252" y="44"/>
                  <a:pt x="271" y="31"/>
                </a:cubicBezTo>
                <a:cubicBezTo>
                  <a:pt x="184" y="19"/>
                  <a:pt x="281" y="15"/>
                  <a:pt x="297" y="15"/>
                </a:cubicBezTo>
                <a:cubicBezTo>
                  <a:pt x="370" y="13"/>
                  <a:pt x="442" y="15"/>
                  <a:pt x="515" y="15"/>
                </a:cubicBezTo>
              </a:path>
            </a:pathLst>
          </a:custGeom>
          <a:noFill/>
          <a:ln w="76200" cmpd="sng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05" tIns="45645" rIns="91305" bIns="45645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8469" name="Freeform 37"/>
          <p:cNvSpPr>
            <a:spLocks/>
          </p:cNvSpPr>
          <p:nvPr/>
        </p:nvSpPr>
        <p:spPr bwMode="auto">
          <a:xfrm>
            <a:off x="6948503" y="4127500"/>
            <a:ext cx="395287" cy="287338"/>
          </a:xfrm>
          <a:custGeom>
            <a:avLst/>
            <a:gdLst>
              <a:gd name="T0" fmla="*/ 0 w 249"/>
              <a:gd name="T1" fmla="*/ 181 h 181"/>
              <a:gd name="T2" fmla="*/ 48 w 249"/>
              <a:gd name="T3" fmla="*/ 154 h 181"/>
              <a:gd name="T4" fmla="*/ 95 w 249"/>
              <a:gd name="T5" fmla="*/ 117 h 181"/>
              <a:gd name="T6" fmla="*/ 58 w 249"/>
              <a:gd name="T7" fmla="*/ 85 h 181"/>
              <a:gd name="T8" fmla="*/ 117 w 249"/>
              <a:gd name="T9" fmla="*/ 38 h 181"/>
              <a:gd name="T10" fmla="*/ 149 w 249"/>
              <a:gd name="T11" fmla="*/ 16 h 181"/>
              <a:gd name="T12" fmla="*/ 154 w 249"/>
              <a:gd name="T13" fmla="*/ 0 h 181"/>
              <a:gd name="T14" fmla="*/ 164 w 249"/>
              <a:gd name="T15" fmla="*/ 16 h 181"/>
              <a:gd name="T16" fmla="*/ 191 w 249"/>
              <a:gd name="T17" fmla="*/ 53 h 181"/>
              <a:gd name="T18" fmla="*/ 196 w 249"/>
              <a:gd name="T19" fmla="*/ 128 h 181"/>
              <a:gd name="T20" fmla="*/ 233 w 249"/>
              <a:gd name="T21" fmla="*/ 138 h 181"/>
              <a:gd name="T22" fmla="*/ 249 w 249"/>
              <a:gd name="T23" fmla="*/ 149 h 1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49" h="181">
                <a:moveTo>
                  <a:pt x="0" y="181"/>
                </a:moveTo>
                <a:cubicBezTo>
                  <a:pt x="37" y="157"/>
                  <a:pt x="20" y="164"/>
                  <a:pt x="48" y="154"/>
                </a:cubicBezTo>
                <a:cubicBezTo>
                  <a:pt x="61" y="133"/>
                  <a:pt x="73" y="128"/>
                  <a:pt x="95" y="117"/>
                </a:cubicBezTo>
                <a:cubicBezTo>
                  <a:pt x="77" y="105"/>
                  <a:pt x="66" y="106"/>
                  <a:pt x="58" y="85"/>
                </a:cubicBezTo>
                <a:cubicBezTo>
                  <a:pt x="77" y="60"/>
                  <a:pt x="91" y="53"/>
                  <a:pt x="117" y="38"/>
                </a:cubicBezTo>
                <a:cubicBezTo>
                  <a:pt x="128" y="31"/>
                  <a:pt x="149" y="16"/>
                  <a:pt x="149" y="16"/>
                </a:cubicBezTo>
                <a:cubicBezTo>
                  <a:pt x="151" y="11"/>
                  <a:pt x="148" y="0"/>
                  <a:pt x="154" y="0"/>
                </a:cubicBezTo>
                <a:cubicBezTo>
                  <a:pt x="160" y="0"/>
                  <a:pt x="161" y="10"/>
                  <a:pt x="164" y="16"/>
                </a:cubicBezTo>
                <a:cubicBezTo>
                  <a:pt x="174" y="37"/>
                  <a:pt x="167" y="45"/>
                  <a:pt x="191" y="53"/>
                </a:cubicBezTo>
                <a:cubicBezTo>
                  <a:pt x="220" y="73"/>
                  <a:pt x="216" y="100"/>
                  <a:pt x="196" y="128"/>
                </a:cubicBezTo>
                <a:cubicBezTo>
                  <a:pt x="203" y="130"/>
                  <a:pt x="225" y="134"/>
                  <a:pt x="233" y="138"/>
                </a:cubicBezTo>
                <a:cubicBezTo>
                  <a:pt x="239" y="141"/>
                  <a:pt x="249" y="149"/>
                  <a:pt x="249" y="149"/>
                </a:cubicBezTo>
              </a:path>
            </a:pathLst>
          </a:custGeom>
          <a:solidFill>
            <a:schemeClr val="bg1"/>
          </a:solidFill>
          <a:ln w="57150" cmpd="sng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05" tIns="45645" rIns="91305" bIns="45645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</a:endParaRPr>
          </a:p>
        </p:txBody>
      </p:sp>
      <p:graphicFrame>
        <p:nvGraphicFramePr>
          <p:cNvPr id="18470" name="Object 38"/>
          <p:cNvGraphicFramePr>
            <a:graphicFrameLocks noChangeAspect="1"/>
          </p:cNvGraphicFramePr>
          <p:nvPr/>
        </p:nvGraphicFramePr>
        <p:xfrm>
          <a:off x="6202363" y="4262453"/>
          <a:ext cx="838200" cy="855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10" imgW="839520" imgH="856800" progId="MS_ClipArt_Gallery.2">
                  <p:embed/>
                </p:oleObj>
              </mc:Choice>
              <mc:Fallback>
                <p:oleObj name="Clip" r:id="rId10" imgW="839520" imgH="856800" progId="MS_ClipArt_Gallery.2">
                  <p:embed/>
                  <p:pic>
                    <p:nvPicPr>
                      <p:cNvPr id="18470" name="Object 3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02363" y="4262453"/>
                        <a:ext cx="838200" cy="8556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471" name="Freeform 39"/>
          <p:cNvSpPr>
            <a:spLocks/>
          </p:cNvSpPr>
          <p:nvPr/>
        </p:nvSpPr>
        <p:spPr bwMode="auto">
          <a:xfrm>
            <a:off x="6391275" y="4254500"/>
            <a:ext cx="395288" cy="287338"/>
          </a:xfrm>
          <a:custGeom>
            <a:avLst/>
            <a:gdLst>
              <a:gd name="T0" fmla="*/ 0 w 249"/>
              <a:gd name="T1" fmla="*/ 181 h 181"/>
              <a:gd name="T2" fmla="*/ 48 w 249"/>
              <a:gd name="T3" fmla="*/ 154 h 181"/>
              <a:gd name="T4" fmla="*/ 95 w 249"/>
              <a:gd name="T5" fmla="*/ 117 h 181"/>
              <a:gd name="T6" fmla="*/ 58 w 249"/>
              <a:gd name="T7" fmla="*/ 85 h 181"/>
              <a:gd name="T8" fmla="*/ 117 w 249"/>
              <a:gd name="T9" fmla="*/ 38 h 181"/>
              <a:gd name="T10" fmla="*/ 149 w 249"/>
              <a:gd name="T11" fmla="*/ 16 h 181"/>
              <a:gd name="T12" fmla="*/ 154 w 249"/>
              <a:gd name="T13" fmla="*/ 0 h 181"/>
              <a:gd name="T14" fmla="*/ 164 w 249"/>
              <a:gd name="T15" fmla="*/ 16 h 181"/>
              <a:gd name="T16" fmla="*/ 191 w 249"/>
              <a:gd name="T17" fmla="*/ 53 h 181"/>
              <a:gd name="T18" fmla="*/ 196 w 249"/>
              <a:gd name="T19" fmla="*/ 128 h 181"/>
              <a:gd name="T20" fmla="*/ 233 w 249"/>
              <a:gd name="T21" fmla="*/ 138 h 181"/>
              <a:gd name="T22" fmla="*/ 249 w 249"/>
              <a:gd name="T23" fmla="*/ 149 h 1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49" h="181">
                <a:moveTo>
                  <a:pt x="0" y="181"/>
                </a:moveTo>
                <a:cubicBezTo>
                  <a:pt x="37" y="157"/>
                  <a:pt x="20" y="164"/>
                  <a:pt x="48" y="154"/>
                </a:cubicBezTo>
                <a:cubicBezTo>
                  <a:pt x="61" y="133"/>
                  <a:pt x="73" y="128"/>
                  <a:pt x="95" y="117"/>
                </a:cubicBezTo>
                <a:cubicBezTo>
                  <a:pt x="77" y="105"/>
                  <a:pt x="66" y="106"/>
                  <a:pt x="58" y="85"/>
                </a:cubicBezTo>
                <a:cubicBezTo>
                  <a:pt x="77" y="60"/>
                  <a:pt x="91" y="53"/>
                  <a:pt x="117" y="38"/>
                </a:cubicBezTo>
                <a:cubicBezTo>
                  <a:pt x="128" y="31"/>
                  <a:pt x="149" y="16"/>
                  <a:pt x="149" y="16"/>
                </a:cubicBezTo>
                <a:cubicBezTo>
                  <a:pt x="151" y="11"/>
                  <a:pt x="148" y="0"/>
                  <a:pt x="154" y="0"/>
                </a:cubicBezTo>
                <a:cubicBezTo>
                  <a:pt x="160" y="0"/>
                  <a:pt x="161" y="10"/>
                  <a:pt x="164" y="16"/>
                </a:cubicBezTo>
                <a:cubicBezTo>
                  <a:pt x="174" y="37"/>
                  <a:pt x="167" y="45"/>
                  <a:pt x="191" y="53"/>
                </a:cubicBezTo>
                <a:cubicBezTo>
                  <a:pt x="220" y="73"/>
                  <a:pt x="216" y="100"/>
                  <a:pt x="196" y="128"/>
                </a:cubicBezTo>
                <a:cubicBezTo>
                  <a:pt x="203" y="130"/>
                  <a:pt x="225" y="134"/>
                  <a:pt x="233" y="138"/>
                </a:cubicBezTo>
                <a:cubicBezTo>
                  <a:pt x="239" y="141"/>
                  <a:pt x="249" y="149"/>
                  <a:pt x="249" y="149"/>
                </a:cubicBezTo>
              </a:path>
            </a:pathLst>
          </a:custGeom>
          <a:solidFill>
            <a:schemeClr val="bg1"/>
          </a:solidFill>
          <a:ln w="57150" cmpd="sng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05" tIns="45645" rIns="91305" bIns="45645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8472" name="Freeform 40"/>
          <p:cNvSpPr>
            <a:spLocks/>
          </p:cNvSpPr>
          <p:nvPr/>
        </p:nvSpPr>
        <p:spPr bwMode="auto">
          <a:xfrm>
            <a:off x="6564328" y="2273315"/>
            <a:ext cx="465137" cy="550863"/>
          </a:xfrm>
          <a:custGeom>
            <a:avLst/>
            <a:gdLst>
              <a:gd name="T0" fmla="*/ 12 w 293"/>
              <a:gd name="T1" fmla="*/ 299 h 347"/>
              <a:gd name="T2" fmla="*/ 60 w 293"/>
              <a:gd name="T3" fmla="*/ 129 h 347"/>
              <a:gd name="T4" fmla="*/ 97 w 293"/>
              <a:gd name="T5" fmla="*/ 71 h 347"/>
              <a:gd name="T6" fmla="*/ 102 w 293"/>
              <a:gd name="T7" fmla="*/ 55 h 347"/>
              <a:gd name="T8" fmla="*/ 113 w 293"/>
              <a:gd name="T9" fmla="*/ 39 h 347"/>
              <a:gd name="T10" fmla="*/ 139 w 293"/>
              <a:gd name="T11" fmla="*/ 2 h 347"/>
              <a:gd name="T12" fmla="*/ 166 w 293"/>
              <a:gd name="T13" fmla="*/ 60 h 347"/>
              <a:gd name="T14" fmla="*/ 187 w 293"/>
              <a:gd name="T15" fmla="*/ 92 h 347"/>
              <a:gd name="T16" fmla="*/ 208 w 293"/>
              <a:gd name="T17" fmla="*/ 118 h 347"/>
              <a:gd name="T18" fmla="*/ 235 w 293"/>
              <a:gd name="T19" fmla="*/ 187 h 347"/>
              <a:gd name="T20" fmla="*/ 272 w 293"/>
              <a:gd name="T21" fmla="*/ 251 h 347"/>
              <a:gd name="T22" fmla="*/ 288 w 293"/>
              <a:gd name="T23" fmla="*/ 283 h 347"/>
              <a:gd name="T24" fmla="*/ 240 w 293"/>
              <a:gd name="T25" fmla="*/ 315 h 347"/>
              <a:gd name="T26" fmla="*/ 192 w 293"/>
              <a:gd name="T27" fmla="*/ 347 h 347"/>
              <a:gd name="T28" fmla="*/ 49 w 293"/>
              <a:gd name="T29" fmla="*/ 331 h 347"/>
              <a:gd name="T30" fmla="*/ 1 w 293"/>
              <a:gd name="T31" fmla="*/ 309 h 347"/>
              <a:gd name="T32" fmla="*/ 12 w 293"/>
              <a:gd name="T33" fmla="*/ 299 h 3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293" h="347">
                <a:moveTo>
                  <a:pt x="12" y="299"/>
                </a:moveTo>
                <a:cubicBezTo>
                  <a:pt x="20" y="245"/>
                  <a:pt x="28" y="175"/>
                  <a:pt x="60" y="129"/>
                </a:cubicBezTo>
                <a:cubicBezTo>
                  <a:pt x="67" y="106"/>
                  <a:pt x="76" y="84"/>
                  <a:pt x="97" y="71"/>
                </a:cubicBezTo>
                <a:cubicBezTo>
                  <a:pt x="99" y="66"/>
                  <a:pt x="100" y="60"/>
                  <a:pt x="102" y="55"/>
                </a:cubicBezTo>
                <a:cubicBezTo>
                  <a:pt x="105" y="49"/>
                  <a:pt x="110" y="45"/>
                  <a:pt x="113" y="39"/>
                </a:cubicBezTo>
                <a:cubicBezTo>
                  <a:pt x="130" y="0"/>
                  <a:pt x="110" y="11"/>
                  <a:pt x="139" y="2"/>
                </a:cubicBezTo>
                <a:cubicBezTo>
                  <a:pt x="145" y="26"/>
                  <a:pt x="154" y="39"/>
                  <a:pt x="166" y="60"/>
                </a:cubicBezTo>
                <a:cubicBezTo>
                  <a:pt x="172" y="71"/>
                  <a:pt x="187" y="92"/>
                  <a:pt x="187" y="92"/>
                </a:cubicBezTo>
                <a:cubicBezTo>
                  <a:pt x="199" y="130"/>
                  <a:pt x="182" y="87"/>
                  <a:pt x="208" y="118"/>
                </a:cubicBezTo>
                <a:cubicBezTo>
                  <a:pt x="223" y="135"/>
                  <a:pt x="221" y="167"/>
                  <a:pt x="235" y="187"/>
                </a:cubicBezTo>
                <a:cubicBezTo>
                  <a:pt x="242" y="211"/>
                  <a:pt x="255" y="234"/>
                  <a:pt x="272" y="251"/>
                </a:cubicBezTo>
                <a:cubicBezTo>
                  <a:pt x="276" y="262"/>
                  <a:pt x="286" y="271"/>
                  <a:pt x="288" y="283"/>
                </a:cubicBezTo>
                <a:cubicBezTo>
                  <a:pt x="293" y="307"/>
                  <a:pt x="255" y="311"/>
                  <a:pt x="240" y="315"/>
                </a:cubicBezTo>
                <a:cubicBezTo>
                  <a:pt x="224" y="331"/>
                  <a:pt x="213" y="339"/>
                  <a:pt x="192" y="347"/>
                </a:cubicBezTo>
                <a:cubicBezTo>
                  <a:pt x="117" y="343"/>
                  <a:pt x="104" y="344"/>
                  <a:pt x="49" y="331"/>
                </a:cubicBezTo>
                <a:cubicBezTo>
                  <a:pt x="39" y="324"/>
                  <a:pt x="1" y="309"/>
                  <a:pt x="1" y="309"/>
                </a:cubicBezTo>
                <a:cubicBezTo>
                  <a:pt x="0" y="304"/>
                  <a:pt x="8" y="302"/>
                  <a:pt x="12" y="299"/>
                </a:cubicBezTo>
                <a:close/>
              </a:path>
            </a:pathLst>
          </a:custGeom>
          <a:solidFill>
            <a:schemeClr val="bg1"/>
          </a:solidFill>
          <a:ln w="38100" cmpd="sng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05" tIns="45645" rIns="91305" bIns="45645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8473" name="Freeform 41"/>
          <p:cNvSpPr>
            <a:spLocks/>
          </p:cNvSpPr>
          <p:nvPr/>
        </p:nvSpPr>
        <p:spPr bwMode="auto">
          <a:xfrm>
            <a:off x="6291278" y="2200290"/>
            <a:ext cx="358775" cy="638175"/>
          </a:xfrm>
          <a:custGeom>
            <a:avLst/>
            <a:gdLst>
              <a:gd name="T0" fmla="*/ 9 w 226"/>
              <a:gd name="T1" fmla="*/ 329 h 402"/>
              <a:gd name="T2" fmla="*/ 14 w 226"/>
              <a:gd name="T3" fmla="*/ 276 h 402"/>
              <a:gd name="T4" fmla="*/ 35 w 226"/>
              <a:gd name="T5" fmla="*/ 228 h 402"/>
              <a:gd name="T6" fmla="*/ 67 w 226"/>
              <a:gd name="T7" fmla="*/ 138 h 402"/>
              <a:gd name="T8" fmla="*/ 94 w 226"/>
              <a:gd name="T9" fmla="*/ 90 h 402"/>
              <a:gd name="T10" fmla="*/ 131 w 226"/>
              <a:gd name="T11" fmla="*/ 0 h 402"/>
              <a:gd name="T12" fmla="*/ 168 w 226"/>
              <a:gd name="T13" fmla="*/ 37 h 402"/>
              <a:gd name="T14" fmla="*/ 205 w 226"/>
              <a:gd name="T15" fmla="*/ 63 h 402"/>
              <a:gd name="T16" fmla="*/ 226 w 226"/>
              <a:gd name="T17" fmla="*/ 159 h 402"/>
              <a:gd name="T18" fmla="*/ 189 w 226"/>
              <a:gd name="T19" fmla="*/ 297 h 402"/>
              <a:gd name="T20" fmla="*/ 125 w 226"/>
              <a:gd name="T21" fmla="*/ 398 h 402"/>
              <a:gd name="T22" fmla="*/ 40 w 226"/>
              <a:gd name="T23" fmla="*/ 393 h 402"/>
              <a:gd name="T24" fmla="*/ 19 w 226"/>
              <a:gd name="T25" fmla="*/ 361 h 402"/>
              <a:gd name="T26" fmla="*/ 3 w 226"/>
              <a:gd name="T27" fmla="*/ 355 h 402"/>
              <a:gd name="T28" fmla="*/ 9 w 226"/>
              <a:gd name="T29" fmla="*/ 329 h 4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226" h="402">
                <a:moveTo>
                  <a:pt x="9" y="329"/>
                </a:moveTo>
                <a:cubicBezTo>
                  <a:pt x="11" y="311"/>
                  <a:pt x="10" y="293"/>
                  <a:pt x="14" y="276"/>
                </a:cubicBezTo>
                <a:cubicBezTo>
                  <a:pt x="17" y="261"/>
                  <a:pt x="31" y="245"/>
                  <a:pt x="35" y="228"/>
                </a:cubicBezTo>
                <a:cubicBezTo>
                  <a:pt x="42" y="196"/>
                  <a:pt x="48" y="165"/>
                  <a:pt x="67" y="138"/>
                </a:cubicBezTo>
                <a:cubicBezTo>
                  <a:pt x="72" y="120"/>
                  <a:pt x="94" y="90"/>
                  <a:pt x="94" y="90"/>
                </a:cubicBezTo>
                <a:cubicBezTo>
                  <a:pt x="102" y="65"/>
                  <a:pt x="117" y="20"/>
                  <a:pt x="131" y="0"/>
                </a:cubicBezTo>
                <a:cubicBezTo>
                  <a:pt x="170" y="9"/>
                  <a:pt x="144" y="13"/>
                  <a:pt x="168" y="37"/>
                </a:cubicBezTo>
                <a:cubicBezTo>
                  <a:pt x="177" y="46"/>
                  <a:pt x="193" y="56"/>
                  <a:pt x="205" y="63"/>
                </a:cubicBezTo>
                <a:cubicBezTo>
                  <a:pt x="210" y="96"/>
                  <a:pt x="221" y="126"/>
                  <a:pt x="226" y="159"/>
                </a:cubicBezTo>
                <a:cubicBezTo>
                  <a:pt x="220" y="206"/>
                  <a:pt x="217" y="257"/>
                  <a:pt x="189" y="297"/>
                </a:cubicBezTo>
                <a:cubicBezTo>
                  <a:pt x="180" y="345"/>
                  <a:pt x="178" y="386"/>
                  <a:pt x="125" y="398"/>
                </a:cubicBezTo>
                <a:cubicBezTo>
                  <a:pt x="97" y="396"/>
                  <a:pt x="67" y="402"/>
                  <a:pt x="40" y="393"/>
                </a:cubicBezTo>
                <a:cubicBezTo>
                  <a:pt x="28" y="389"/>
                  <a:pt x="26" y="372"/>
                  <a:pt x="19" y="361"/>
                </a:cubicBezTo>
                <a:cubicBezTo>
                  <a:pt x="16" y="356"/>
                  <a:pt x="5" y="360"/>
                  <a:pt x="3" y="355"/>
                </a:cubicBezTo>
                <a:cubicBezTo>
                  <a:pt x="0" y="347"/>
                  <a:pt x="7" y="338"/>
                  <a:pt x="9" y="329"/>
                </a:cubicBezTo>
                <a:close/>
              </a:path>
            </a:pathLst>
          </a:custGeom>
          <a:solidFill>
            <a:schemeClr val="bg1"/>
          </a:solidFill>
          <a:ln w="57150" cmpd="sng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05" tIns="45645" rIns="91305" bIns="45645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8474" name="Freeform 42"/>
          <p:cNvSpPr>
            <a:spLocks/>
          </p:cNvSpPr>
          <p:nvPr/>
        </p:nvSpPr>
        <p:spPr bwMode="auto">
          <a:xfrm>
            <a:off x="6835775" y="2116153"/>
            <a:ext cx="361950" cy="555625"/>
          </a:xfrm>
          <a:custGeom>
            <a:avLst/>
            <a:gdLst>
              <a:gd name="T0" fmla="*/ 0 w 228"/>
              <a:gd name="T1" fmla="*/ 159 h 350"/>
              <a:gd name="T2" fmla="*/ 27 w 228"/>
              <a:gd name="T3" fmla="*/ 111 h 350"/>
              <a:gd name="T4" fmla="*/ 48 w 228"/>
              <a:gd name="T5" fmla="*/ 63 h 350"/>
              <a:gd name="T6" fmla="*/ 58 w 228"/>
              <a:gd name="T7" fmla="*/ 31 h 350"/>
              <a:gd name="T8" fmla="*/ 80 w 228"/>
              <a:gd name="T9" fmla="*/ 0 h 350"/>
              <a:gd name="T10" fmla="*/ 122 w 228"/>
              <a:gd name="T11" fmla="*/ 47 h 350"/>
              <a:gd name="T12" fmla="*/ 159 w 228"/>
              <a:gd name="T13" fmla="*/ 111 h 350"/>
              <a:gd name="T14" fmla="*/ 181 w 228"/>
              <a:gd name="T15" fmla="*/ 164 h 350"/>
              <a:gd name="T16" fmla="*/ 202 w 228"/>
              <a:gd name="T17" fmla="*/ 217 h 350"/>
              <a:gd name="T18" fmla="*/ 228 w 228"/>
              <a:gd name="T19" fmla="*/ 260 h 350"/>
              <a:gd name="T20" fmla="*/ 175 w 228"/>
              <a:gd name="T21" fmla="*/ 324 h 350"/>
              <a:gd name="T22" fmla="*/ 112 w 228"/>
              <a:gd name="T23" fmla="*/ 350 h 350"/>
              <a:gd name="T24" fmla="*/ 69 w 228"/>
              <a:gd name="T25" fmla="*/ 249 h 350"/>
              <a:gd name="T26" fmla="*/ 43 w 228"/>
              <a:gd name="T27" fmla="*/ 217 h 350"/>
              <a:gd name="T28" fmla="*/ 0 w 228"/>
              <a:gd name="T29" fmla="*/ 159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228" h="350">
                <a:moveTo>
                  <a:pt x="0" y="159"/>
                </a:moveTo>
                <a:cubicBezTo>
                  <a:pt x="5" y="141"/>
                  <a:pt x="27" y="111"/>
                  <a:pt x="27" y="111"/>
                </a:cubicBezTo>
                <a:cubicBezTo>
                  <a:pt x="39" y="73"/>
                  <a:pt x="31" y="88"/>
                  <a:pt x="48" y="63"/>
                </a:cubicBezTo>
                <a:cubicBezTo>
                  <a:pt x="51" y="52"/>
                  <a:pt x="55" y="42"/>
                  <a:pt x="58" y="31"/>
                </a:cubicBezTo>
                <a:cubicBezTo>
                  <a:pt x="62" y="19"/>
                  <a:pt x="80" y="0"/>
                  <a:pt x="80" y="0"/>
                </a:cubicBezTo>
                <a:cubicBezTo>
                  <a:pt x="114" y="11"/>
                  <a:pt x="90" y="27"/>
                  <a:pt x="122" y="47"/>
                </a:cubicBezTo>
                <a:cubicBezTo>
                  <a:pt x="130" y="71"/>
                  <a:pt x="146" y="90"/>
                  <a:pt x="159" y="111"/>
                </a:cubicBezTo>
                <a:cubicBezTo>
                  <a:pt x="169" y="126"/>
                  <a:pt x="173" y="148"/>
                  <a:pt x="181" y="164"/>
                </a:cubicBezTo>
                <a:cubicBezTo>
                  <a:pt x="186" y="185"/>
                  <a:pt x="190" y="199"/>
                  <a:pt x="202" y="217"/>
                </a:cubicBezTo>
                <a:cubicBezTo>
                  <a:pt x="208" y="238"/>
                  <a:pt x="222" y="239"/>
                  <a:pt x="228" y="260"/>
                </a:cubicBezTo>
                <a:cubicBezTo>
                  <a:pt x="222" y="308"/>
                  <a:pt x="216" y="309"/>
                  <a:pt x="175" y="324"/>
                </a:cubicBezTo>
                <a:cubicBezTo>
                  <a:pt x="160" y="347"/>
                  <a:pt x="138" y="344"/>
                  <a:pt x="112" y="350"/>
                </a:cubicBezTo>
                <a:cubicBezTo>
                  <a:pt x="77" y="326"/>
                  <a:pt x="86" y="284"/>
                  <a:pt x="69" y="249"/>
                </a:cubicBezTo>
                <a:cubicBezTo>
                  <a:pt x="63" y="236"/>
                  <a:pt x="52" y="227"/>
                  <a:pt x="43" y="217"/>
                </a:cubicBezTo>
                <a:cubicBezTo>
                  <a:pt x="35" y="195"/>
                  <a:pt x="17" y="176"/>
                  <a:pt x="0" y="159"/>
                </a:cubicBezTo>
                <a:close/>
              </a:path>
            </a:pathLst>
          </a:custGeom>
          <a:solidFill>
            <a:schemeClr val="bg1"/>
          </a:solidFill>
          <a:ln w="38100" cmpd="sng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05" tIns="45645" rIns="91305" bIns="45645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5128197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84" name="Rectangle 28"/>
          <p:cNvSpPr>
            <a:spLocks noChangeArrowheads="1"/>
          </p:cNvSpPr>
          <p:nvPr/>
        </p:nvSpPr>
        <p:spPr bwMode="auto">
          <a:xfrm>
            <a:off x="5999163" y="2209815"/>
            <a:ext cx="2730500" cy="2552700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05" tIns="45645" rIns="91305" bIns="45645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9510" name="Freeform 54"/>
          <p:cNvSpPr>
            <a:spLocks/>
          </p:cNvSpPr>
          <p:nvPr/>
        </p:nvSpPr>
        <p:spPr bwMode="auto">
          <a:xfrm>
            <a:off x="5991240" y="3438525"/>
            <a:ext cx="2716213" cy="496888"/>
          </a:xfrm>
          <a:custGeom>
            <a:avLst/>
            <a:gdLst>
              <a:gd name="T0" fmla="*/ 760 w 1711"/>
              <a:gd name="T1" fmla="*/ 43 h 313"/>
              <a:gd name="T2" fmla="*/ 389 w 1711"/>
              <a:gd name="T3" fmla="*/ 27 h 313"/>
              <a:gd name="T4" fmla="*/ 325 w 1711"/>
              <a:gd name="T5" fmla="*/ 37 h 313"/>
              <a:gd name="T6" fmla="*/ 198 w 1711"/>
              <a:gd name="T7" fmla="*/ 80 h 313"/>
              <a:gd name="T8" fmla="*/ 123 w 1711"/>
              <a:gd name="T9" fmla="*/ 85 h 313"/>
              <a:gd name="T10" fmla="*/ 75 w 1711"/>
              <a:gd name="T11" fmla="*/ 101 h 313"/>
              <a:gd name="T12" fmla="*/ 33 w 1711"/>
              <a:gd name="T13" fmla="*/ 138 h 313"/>
              <a:gd name="T14" fmla="*/ 17 w 1711"/>
              <a:gd name="T15" fmla="*/ 223 h 313"/>
              <a:gd name="T16" fmla="*/ 60 w 1711"/>
              <a:gd name="T17" fmla="*/ 250 h 313"/>
              <a:gd name="T18" fmla="*/ 213 w 1711"/>
              <a:gd name="T19" fmla="*/ 303 h 313"/>
              <a:gd name="T20" fmla="*/ 283 w 1711"/>
              <a:gd name="T21" fmla="*/ 308 h 313"/>
              <a:gd name="T22" fmla="*/ 336 w 1711"/>
              <a:gd name="T23" fmla="*/ 313 h 313"/>
              <a:gd name="T24" fmla="*/ 537 w 1711"/>
              <a:gd name="T25" fmla="*/ 298 h 313"/>
              <a:gd name="T26" fmla="*/ 686 w 1711"/>
              <a:gd name="T27" fmla="*/ 260 h 313"/>
              <a:gd name="T28" fmla="*/ 829 w 1711"/>
              <a:gd name="T29" fmla="*/ 276 h 313"/>
              <a:gd name="T30" fmla="*/ 914 w 1711"/>
              <a:gd name="T31" fmla="*/ 298 h 313"/>
              <a:gd name="T32" fmla="*/ 1159 w 1711"/>
              <a:gd name="T33" fmla="*/ 282 h 313"/>
              <a:gd name="T34" fmla="*/ 1371 w 1711"/>
              <a:gd name="T35" fmla="*/ 250 h 313"/>
              <a:gd name="T36" fmla="*/ 1674 w 1711"/>
              <a:gd name="T37" fmla="*/ 282 h 313"/>
              <a:gd name="T38" fmla="*/ 1711 w 1711"/>
              <a:gd name="T39" fmla="*/ 239 h 313"/>
              <a:gd name="T40" fmla="*/ 1684 w 1711"/>
              <a:gd name="T41" fmla="*/ 90 h 313"/>
              <a:gd name="T42" fmla="*/ 1652 w 1711"/>
              <a:gd name="T43" fmla="*/ 37 h 313"/>
              <a:gd name="T44" fmla="*/ 1514 w 1711"/>
              <a:gd name="T45" fmla="*/ 21 h 313"/>
              <a:gd name="T46" fmla="*/ 1408 w 1711"/>
              <a:gd name="T47" fmla="*/ 59 h 313"/>
              <a:gd name="T48" fmla="*/ 1350 w 1711"/>
              <a:gd name="T49" fmla="*/ 75 h 313"/>
              <a:gd name="T50" fmla="*/ 1249 w 1711"/>
              <a:gd name="T51" fmla="*/ 69 h 313"/>
              <a:gd name="T52" fmla="*/ 1111 w 1711"/>
              <a:gd name="T53" fmla="*/ 21 h 313"/>
              <a:gd name="T54" fmla="*/ 920 w 1711"/>
              <a:gd name="T55" fmla="*/ 0 h 313"/>
              <a:gd name="T56" fmla="*/ 782 w 1711"/>
              <a:gd name="T57" fmla="*/ 16 h 313"/>
              <a:gd name="T58" fmla="*/ 771 w 1711"/>
              <a:gd name="T59" fmla="*/ 32 h 313"/>
              <a:gd name="T60" fmla="*/ 760 w 1711"/>
              <a:gd name="T61" fmla="*/ 43 h 3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1711" h="313">
                <a:moveTo>
                  <a:pt x="760" y="43"/>
                </a:moveTo>
                <a:cubicBezTo>
                  <a:pt x="634" y="40"/>
                  <a:pt x="513" y="37"/>
                  <a:pt x="389" y="27"/>
                </a:cubicBezTo>
                <a:cubicBezTo>
                  <a:pt x="368" y="30"/>
                  <a:pt x="345" y="29"/>
                  <a:pt x="325" y="37"/>
                </a:cubicBezTo>
                <a:cubicBezTo>
                  <a:pt x="286" y="52"/>
                  <a:pt x="241" y="76"/>
                  <a:pt x="198" y="80"/>
                </a:cubicBezTo>
                <a:cubicBezTo>
                  <a:pt x="173" y="83"/>
                  <a:pt x="148" y="83"/>
                  <a:pt x="123" y="85"/>
                </a:cubicBezTo>
                <a:cubicBezTo>
                  <a:pt x="107" y="90"/>
                  <a:pt x="91" y="96"/>
                  <a:pt x="75" y="101"/>
                </a:cubicBezTo>
                <a:cubicBezTo>
                  <a:pt x="65" y="117"/>
                  <a:pt x="33" y="138"/>
                  <a:pt x="33" y="138"/>
                </a:cubicBezTo>
                <a:cubicBezTo>
                  <a:pt x="10" y="173"/>
                  <a:pt x="0" y="174"/>
                  <a:pt x="17" y="223"/>
                </a:cubicBezTo>
                <a:cubicBezTo>
                  <a:pt x="25" y="247"/>
                  <a:pt x="42" y="243"/>
                  <a:pt x="60" y="250"/>
                </a:cubicBezTo>
                <a:cubicBezTo>
                  <a:pt x="109" y="268"/>
                  <a:pt x="160" y="298"/>
                  <a:pt x="213" y="303"/>
                </a:cubicBezTo>
                <a:cubicBezTo>
                  <a:pt x="236" y="305"/>
                  <a:pt x="260" y="306"/>
                  <a:pt x="283" y="308"/>
                </a:cubicBezTo>
                <a:cubicBezTo>
                  <a:pt x="301" y="309"/>
                  <a:pt x="318" y="311"/>
                  <a:pt x="336" y="313"/>
                </a:cubicBezTo>
                <a:cubicBezTo>
                  <a:pt x="409" y="310"/>
                  <a:pt x="468" y="306"/>
                  <a:pt x="537" y="298"/>
                </a:cubicBezTo>
                <a:cubicBezTo>
                  <a:pt x="584" y="280"/>
                  <a:pt x="638" y="278"/>
                  <a:pt x="686" y="260"/>
                </a:cubicBezTo>
                <a:cubicBezTo>
                  <a:pt x="739" y="264"/>
                  <a:pt x="779" y="269"/>
                  <a:pt x="829" y="276"/>
                </a:cubicBezTo>
                <a:cubicBezTo>
                  <a:pt x="859" y="291"/>
                  <a:pt x="880" y="293"/>
                  <a:pt x="914" y="298"/>
                </a:cubicBezTo>
                <a:cubicBezTo>
                  <a:pt x="997" y="295"/>
                  <a:pt x="1077" y="291"/>
                  <a:pt x="1159" y="282"/>
                </a:cubicBezTo>
                <a:cubicBezTo>
                  <a:pt x="1233" y="261"/>
                  <a:pt x="1293" y="254"/>
                  <a:pt x="1371" y="250"/>
                </a:cubicBezTo>
                <a:cubicBezTo>
                  <a:pt x="1555" y="254"/>
                  <a:pt x="1558" y="238"/>
                  <a:pt x="1674" y="282"/>
                </a:cubicBezTo>
                <a:cubicBezTo>
                  <a:pt x="1702" y="272"/>
                  <a:pt x="1704" y="270"/>
                  <a:pt x="1711" y="239"/>
                </a:cubicBezTo>
                <a:cubicBezTo>
                  <a:pt x="1705" y="132"/>
                  <a:pt x="1707" y="159"/>
                  <a:pt x="1684" y="90"/>
                </a:cubicBezTo>
                <a:cubicBezTo>
                  <a:pt x="1676" y="65"/>
                  <a:pt x="1677" y="46"/>
                  <a:pt x="1652" y="37"/>
                </a:cubicBezTo>
                <a:cubicBezTo>
                  <a:pt x="1604" y="0"/>
                  <a:pt x="1594" y="17"/>
                  <a:pt x="1514" y="21"/>
                </a:cubicBezTo>
                <a:cubicBezTo>
                  <a:pt x="1480" y="34"/>
                  <a:pt x="1443" y="50"/>
                  <a:pt x="1408" y="59"/>
                </a:cubicBezTo>
                <a:cubicBezTo>
                  <a:pt x="1389" y="64"/>
                  <a:pt x="1350" y="75"/>
                  <a:pt x="1350" y="75"/>
                </a:cubicBezTo>
                <a:cubicBezTo>
                  <a:pt x="1316" y="73"/>
                  <a:pt x="1282" y="73"/>
                  <a:pt x="1249" y="69"/>
                </a:cubicBezTo>
                <a:cubicBezTo>
                  <a:pt x="1201" y="63"/>
                  <a:pt x="1157" y="29"/>
                  <a:pt x="1111" y="21"/>
                </a:cubicBezTo>
                <a:cubicBezTo>
                  <a:pt x="1048" y="10"/>
                  <a:pt x="983" y="12"/>
                  <a:pt x="920" y="0"/>
                </a:cubicBezTo>
                <a:cubicBezTo>
                  <a:pt x="855" y="4"/>
                  <a:pt x="834" y="6"/>
                  <a:pt x="782" y="16"/>
                </a:cubicBezTo>
                <a:cubicBezTo>
                  <a:pt x="778" y="21"/>
                  <a:pt x="776" y="28"/>
                  <a:pt x="771" y="32"/>
                </a:cubicBezTo>
                <a:cubicBezTo>
                  <a:pt x="757" y="43"/>
                  <a:pt x="749" y="30"/>
                  <a:pt x="760" y="43"/>
                </a:cubicBezTo>
                <a:close/>
              </a:path>
            </a:pathLst>
          </a:cu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05" tIns="45645" rIns="91305" bIns="45645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9460" name="Rectangle 4"/>
          <p:cNvSpPr>
            <a:spLocks noGrp="1" noChangeArrowheads="1"/>
          </p:cNvSpPr>
          <p:nvPr>
            <p:ph type="title"/>
          </p:nvPr>
        </p:nvSpPr>
        <p:spPr>
          <a:xfrm>
            <a:off x="685801" y="417528"/>
            <a:ext cx="7772400" cy="1143000"/>
          </a:xfrm>
        </p:spPr>
        <p:txBody>
          <a:bodyPr/>
          <a:lstStyle/>
          <a:p>
            <a:r>
              <a:rPr lang="en-US" u="sng"/>
              <a:t>Snow Cover Distribution</a:t>
            </a:r>
            <a:endParaRPr lang="en-US"/>
          </a:p>
        </p:txBody>
      </p:sp>
      <p:sp>
        <p:nvSpPr>
          <p:cNvPr id="19461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503253" y="1560513"/>
            <a:ext cx="5576887" cy="4114800"/>
          </a:xfrm>
        </p:spPr>
        <p:txBody>
          <a:bodyPr/>
          <a:lstStyle/>
          <a:p>
            <a:r>
              <a:rPr lang="en-US" sz="2400" b="1">
                <a:solidFill>
                  <a:srgbClr val="000066"/>
                </a:solidFill>
              </a:rPr>
              <a:t>Forested Environments</a:t>
            </a:r>
            <a:endParaRPr lang="en-US" sz="2400" b="1">
              <a:solidFill>
                <a:srgbClr val="000099"/>
              </a:solidFill>
            </a:endParaRPr>
          </a:p>
          <a:p>
            <a:pPr lvl="1"/>
            <a:r>
              <a:rPr lang="en-US" sz="2000">
                <a:solidFill>
                  <a:srgbClr val="000099"/>
                </a:solidFill>
              </a:rPr>
              <a:t>Most studies show greater snow accumulation in clearings than in the forest</a:t>
            </a:r>
          </a:p>
          <a:p>
            <a:pPr lvl="1"/>
            <a:r>
              <a:rPr lang="en-US" sz="2000">
                <a:solidFill>
                  <a:srgbClr val="000099"/>
                </a:solidFill>
              </a:rPr>
              <a:t>Most of the difference develops during storms, not between storms</a:t>
            </a:r>
          </a:p>
          <a:p>
            <a:pPr lvl="2"/>
            <a:r>
              <a:rPr lang="en-US" sz="1800">
                <a:solidFill>
                  <a:srgbClr val="000099"/>
                </a:solidFill>
              </a:rPr>
              <a:t>redistribution of intercepted snow by wind to clearings is not typically a significant factor</a:t>
            </a:r>
          </a:p>
          <a:p>
            <a:pPr lvl="1"/>
            <a:r>
              <a:rPr lang="en-US" sz="2000">
                <a:solidFill>
                  <a:srgbClr val="000099"/>
                </a:solidFill>
              </a:rPr>
              <a:t>Interception and subsequent sublimation are the major factors contributing to the difference</a:t>
            </a:r>
            <a:endParaRPr lang="en-US" sz="2000"/>
          </a:p>
        </p:txBody>
      </p:sp>
      <p:graphicFrame>
        <p:nvGraphicFramePr>
          <p:cNvPr id="19494" name="Object 38"/>
          <p:cNvGraphicFramePr>
            <a:graphicFrameLocks noChangeAspect="1"/>
          </p:cNvGraphicFramePr>
          <p:nvPr/>
        </p:nvGraphicFramePr>
        <p:xfrm>
          <a:off x="6016625" y="2619387"/>
          <a:ext cx="877888" cy="1119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2" imgW="7037280" imgH="6438960" progId="MS_ClipArt_Gallery.2">
                  <p:embed/>
                </p:oleObj>
              </mc:Choice>
              <mc:Fallback>
                <p:oleObj name="Clip" r:id="rId2" imgW="7037280" imgH="6438960" progId="MS_ClipArt_Gallery.2">
                  <p:embed/>
                  <p:pic>
                    <p:nvPicPr>
                      <p:cNvPr id="19494" name="Object 3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16625" y="2619387"/>
                        <a:ext cx="877888" cy="11191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503" name="Text Box 47"/>
          <p:cNvSpPr txBox="1">
            <a:spLocks noChangeArrowheads="1"/>
          </p:cNvSpPr>
          <p:nvPr/>
        </p:nvSpPr>
        <p:spPr bwMode="auto">
          <a:xfrm>
            <a:off x="6020652" y="3984625"/>
            <a:ext cx="1427077" cy="739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05" tIns="45645" rIns="91305" bIns="45645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>
                <a:solidFill>
                  <a:srgbClr val="FF3300"/>
                </a:solidFill>
              </a:rPr>
              <a:t>20-45%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>
                <a:solidFill>
                  <a:srgbClr val="FF3300"/>
                </a:solidFill>
              </a:rPr>
              <a:t>Greater Snow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>
                <a:solidFill>
                  <a:srgbClr val="FF3300"/>
                </a:solidFill>
              </a:rPr>
              <a:t>Accumulation</a:t>
            </a:r>
            <a:endParaRPr lang="en-US" sz="1400">
              <a:solidFill>
                <a:srgbClr val="000000"/>
              </a:solidFill>
            </a:endParaRPr>
          </a:p>
        </p:txBody>
      </p:sp>
      <p:graphicFrame>
        <p:nvGraphicFramePr>
          <p:cNvPr id="19505" name="Object 49"/>
          <p:cNvGraphicFramePr>
            <a:graphicFrameLocks noChangeAspect="1"/>
          </p:cNvGraphicFramePr>
          <p:nvPr/>
        </p:nvGraphicFramePr>
        <p:xfrm>
          <a:off x="6405578" y="2579688"/>
          <a:ext cx="877887" cy="127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4" imgW="7037280" imgH="6438960" progId="MS_ClipArt_Gallery.2">
                  <p:embed/>
                </p:oleObj>
              </mc:Choice>
              <mc:Fallback>
                <p:oleObj name="Clip" r:id="rId4" imgW="7037280" imgH="6438960" progId="MS_ClipArt_Gallery.2">
                  <p:embed/>
                  <p:pic>
                    <p:nvPicPr>
                      <p:cNvPr id="19505" name="Object 4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05578" y="2579688"/>
                        <a:ext cx="877887" cy="1270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506" name="Object 50"/>
          <p:cNvGraphicFramePr>
            <a:graphicFrameLocks noChangeAspect="1"/>
          </p:cNvGraphicFramePr>
          <p:nvPr/>
        </p:nvGraphicFramePr>
        <p:xfrm>
          <a:off x="7851790" y="2619387"/>
          <a:ext cx="877888" cy="1119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5" imgW="7037280" imgH="6438960" progId="MS_ClipArt_Gallery.2">
                  <p:embed/>
                </p:oleObj>
              </mc:Choice>
              <mc:Fallback>
                <p:oleObj name="Clip" r:id="rId5" imgW="7037280" imgH="6438960" progId="MS_ClipArt_Gallery.2">
                  <p:embed/>
                  <p:pic>
                    <p:nvPicPr>
                      <p:cNvPr id="19506" name="Object 5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51790" y="2619387"/>
                        <a:ext cx="877888" cy="11191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511" name="Line 55"/>
          <p:cNvSpPr>
            <a:spLocks noChangeShapeType="1"/>
          </p:cNvSpPr>
          <p:nvPr/>
        </p:nvSpPr>
        <p:spPr bwMode="auto">
          <a:xfrm flipV="1">
            <a:off x="7235840" y="3629025"/>
            <a:ext cx="193675" cy="47625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05" tIns="45645" rIns="91305" bIns="45645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9512" name="Freeform 56"/>
          <p:cNvSpPr>
            <a:spLocks/>
          </p:cNvSpPr>
          <p:nvPr/>
        </p:nvSpPr>
        <p:spPr bwMode="auto">
          <a:xfrm>
            <a:off x="6086490" y="2586038"/>
            <a:ext cx="1039813" cy="284162"/>
          </a:xfrm>
          <a:custGeom>
            <a:avLst/>
            <a:gdLst>
              <a:gd name="T0" fmla="*/ 0 w 655"/>
              <a:gd name="T1" fmla="*/ 179 h 179"/>
              <a:gd name="T2" fmla="*/ 16 w 655"/>
              <a:gd name="T3" fmla="*/ 132 h 179"/>
              <a:gd name="T4" fmla="*/ 31 w 655"/>
              <a:gd name="T5" fmla="*/ 109 h 179"/>
              <a:gd name="T6" fmla="*/ 39 w 655"/>
              <a:gd name="T7" fmla="*/ 85 h 179"/>
              <a:gd name="T8" fmla="*/ 62 w 655"/>
              <a:gd name="T9" fmla="*/ 78 h 179"/>
              <a:gd name="T10" fmla="*/ 101 w 655"/>
              <a:gd name="T11" fmla="*/ 109 h 179"/>
              <a:gd name="T12" fmla="*/ 148 w 655"/>
              <a:gd name="T13" fmla="*/ 132 h 179"/>
              <a:gd name="T14" fmla="*/ 210 w 655"/>
              <a:gd name="T15" fmla="*/ 47 h 179"/>
              <a:gd name="T16" fmla="*/ 242 w 655"/>
              <a:gd name="T17" fmla="*/ 54 h 179"/>
              <a:gd name="T18" fmla="*/ 257 w 655"/>
              <a:gd name="T19" fmla="*/ 109 h 179"/>
              <a:gd name="T20" fmla="*/ 280 w 655"/>
              <a:gd name="T21" fmla="*/ 117 h 179"/>
              <a:gd name="T22" fmla="*/ 335 w 655"/>
              <a:gd name="T23" fmla="*/ 62 h 179"/>
              <a:gd name="T24" fmla="*/ 382 w 655"/>
              <a:gd name="T25" fmla="*/ 117 h 179"/>
              <a:gd name="T26" fmla="*/ 405 w 655"/>
              <a:gd name="T27" fmla="*/ 109 h 179"/>
              <a:gd name="T28" fmla="*/ 413 w 655"/>
              <a:gd name="T29" fmla="*/ 85 h 179"/>
              <a:gd name="T30" fmla="*/ 444 w 655"/>
              <a:gd name="T31" fmla="*/ 39 h 179"/>
              <a:gd name="T32" fmla="*/ 460 w 655"/>
              <a:gd name="T33" fmla="*/ 15 h 179"/>
              <a:gd name="T34" fmla="*/ 491 w 655"/>
              <a:gd name="T35" fmla="*/ 54 h 179"/>
              <a:gd name="T36" fmla="*/ 538 w 655"/>
              <a:gd name="T37" fmla="*/ 85 h 179"/>
              <a:gd name="T38" fmla="*/ 569 w 655"/>
              <a:gd name="T39" fmla="*/ 124 h 179"/>
              <a:gd name="T40" fmla="*/ 584 w 655"/>
              <a:gd name="T41" fmla="*/ 78 h 179"/>
              <a:gd name="T42" fmla="*/ 608 w 655"/>
              <a:gd name="T43" fmla="*/ 70 h 179"/>
              <a:gd name="T44" fmla="*/ 655 w 655"/>
              <a:gd name="T45" fmla="*/ 171 h 1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655" h="179">
                <a:moveTo>
                  <a:pt x="0" y="179"/>
                </a:moveTo>
                <a:cubicBezTo>
                  <a:pt x="5" y="163"/>
                  <a:pt x="7" y="146"/>
                  <a:pt x="16" y="132"/>
                </a:cubicBezTo>
                <a:cubicBezTo>
                  <a:pt x="21" y="124"/>
                  <a:pt x="27" y="117"/>
                  <a:pt x="31" y="109"/>
                </a:cubicBezTo>
                <a:cubicBezTo>
                  <a:pt x="35" y="101"/>
                  <a:pt x="33" y="91"/>
                  <a:pt x="39" y="85"/>
                </a:cubicBezTo>
                <a:cubicBezTo>
                  <a:pt x="45" y="79"/>
                  <a:pt x="54" y="80"/>
                  <a:pt x="62" y="78"/>
                </a:cubicBezTo>
                <a:cubicBezTo>
                  <a:pt x="127" y="93"/>
                  <a:pt x="69" y="70"/>
                  <a:pt x="101" y="109"/>
                </a:cubicBezTo>
                <a:cubicBezTo>
                  <a:pt x="111" y="121"/>
                  <a:pt x="134" y="127"/>
                  <a:pt x="148" y="132"/>
                </a:cubicBezTo>
                <a:cubicBezTo>
                  <a:pt x="172" y="98"/>
                  <a:pt x="166" y="61"/>
                  <a:pt x="210" y="47"/>
                </a:cubicBezTo>
                <a:cubicBezTo>
                  <a:pt x="221" y="49"/>
                  <a:pt x="234" y="46"/>
                  <a:pt x="242" y="54"/>
                </a:cubicBezTo>
                <a:cubicBezTo>
                  <a:pt x="256" y="67"/>
                  <a:pt x="244" y="95"/>
                  <a:pt x="257" y="109"/>
                </a:cubicBezTo>
                <a:cubicBezTo>
                  <a:pt x="263" y="115"/>
                  <a:pt x="272" y="114"/>
                  <a:pt x="280" y="117"/>
                </a:cubicBezTo>
                <a:cubicBezTo>
                  <a:pt x="317" y="63"/>
                  <a:pt x="294" y="76"/>
                  <a:pt x="335" y="62"/>
                </a:cubicBezTo>
                <a:cubicBezTo>
                  <a:pt x="346" y="93"/>
                  <a:pt x="350" y="106"/>
                  <a:pt x="382" y="117"/>
                </a:cubicBezTo>
                <a:cubicBezTo>
                  <a:pt x="390" y="114"/>
                  <a:pt x="399" y="115"/>
                  <a:pt x="405" y="109"/>
                </a:cubicBezTo>
                <a:cubicBezTo>
                  <a:pt x="411" y="103"/>
                  <a:pt x="409" y="92"/>
                  <a:pt x="413" y="85"/>
                </a:cubicBezTo>
                <a:cubicBezTo>
                  <a:pt x="422" y="69"/>
                  <a:pt x="434" y="54"/>
                  <a:pt x="444" y="39"/>
                </a:cubicBezTo>
                <a:cubicBezTo>
                  <a:pt x="449" y="31"/>
                  <a:pt x="460" y="15"/>
                  <a:pt x="460" y="15"/>
                </a:cubicBezTo>
                <a:cubicBezTo>
                  <a:pt x="526" y="61"/>
                  <a:pt x="448" y="0"/>
                  <a:pt x="491" y="54"/>
                </a:cubicBezTo>
                <a:cubicBezTo>
                  <a:pt x="494" y="58"/>
                  <a:pt x="534" y="82"/>
                  <a:pt x="538" y="85"/>
                </a:cubicBezTo>
                <a:cubicBezTo>
                  <a:pt x="541" y="96"/>
                  <a:pt x="545" y="130"/>
                  <a:pt x="569" y="124"/>
                </a:cubicBezTo>
                <a:cubicBezTo>
                  <a:pt x="571" y="123"/>
                  <a:pt x="583" y="79"/>
                  <a:pt x="584" y="78"/>
                </a:cubicBezTo>
                <a:cubicBezTo>
                  <a:pt x="590" y="72"/>
                  <a:pt x="600" y="73"/>
                  <a:pt x="608" y="70"/>
                </a:cubicBezTo>
                <a:cubicBezTo>
                  <a:pt x="624" y="117"/>
                  <a:pt x="655" y="116"/>
                  <a:pt x="655" y="171"/>
                </a:cubicBezTo>
              </a:path>
            </a:pathLst>
          </a:custGeom>
          <a:noFill/>
          <a:ln w="57150" cmpd="sng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05" tIns="45645" rIns="91305" bIns="45645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9513" name="Freeform 57"/>
          <p:cNvSpPr>
            <a:spLocks/>
          </p:cNvSpPr>
          <p:nvPr/>
        </p:nvSpPr>
        <p:spPr bwMode="auto">
          <a:xfrm>
            <a:off x="7942278" y="2609865"/>
            <a:ext cx="682625" cy="285750"/>
          </a:xfrm>
          <a:custGeom>
            <a:avLst/>
            <a:gdLst>
              <a:gd name="T0" fmla="*/ 0 w 430"/>
              <a:gd name="T1" fmla="*/ 156 h 180"/>
              <a:gd name="T2" fmla="*/ 39 w 430"/>
              <a:gd name="T3" fmla="*/ 86 h 180"/>
              <a:gd name="T4" fmla="*/ 47 w 430"/>
              <a:gd name="T5" fmla="*/ 63 h 180"/>
              <a:gd name="T6" fmla="*/ 86 w 430"/>
              <a:gd name="T7" fmla="*/ 70 h 180"/>
              <a:gd name="T8" fmla="*/ 109 w 430"/>
              <a:gd name="T9" fmla="*/ 117 h 180"/>
              <a:gd name="T10" fmla="*/ 132 w 430"/>
              <a:gd name="T11" fmla="*/ 133 h 180"/>
              <a:gd name="T12" fmla="*/ 202 w 430"/>
              <a:gd name="T13" fmla="*/ 0 h 180"/>
              <a:gd name="T14" fmla="*/ 304 w 430"/>
              <a:gd name="T15" fmla="*/ 86 h 180"/>
              <a:gd name="T16" fmla="*/ 312 w 430"/>
              <a:gd name="T17" fmla="*/ 63 h 180"/>
              <a:gd name="T18" fmla="*/ 358 w 430"/>
              <a:gd name="T19" fmla="*/ 94 h 180"/>
              <a:gd name="T20" fmla="*/ 382 w 430"/>
              <a:gd name="T21" fmla="*/ 109 h 180"/>
              <a:gd name="T22" fmla="*/ 397 w 430"/>
              <a:gd name="T23" fmla="*/ 133 h 180"/>
              <a:gd name="T24" fmla="*/ 421 w 430"/>
              <a:gd name="T25" fmla="*/ 141 h 180"/>
              <a:gd name="T26" fmla="*/ 428 w 430"/>
              <a:gd name="T27" fmla="*/ 180 h 1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430" h="180">
                <a:moveTo>
                  <a:pt x="0" y="156"/>
                </a:moveTo>
                <a:cubicBezTo>
                  <a:pt x="35" y="121"/>
                  <a:pt x="19" y="143"/>
                  <a:pt x="39" y="86"/>
                </a:cubicBezTo>
                <a:cubicBezTo>
                  <a:pt x="42" y="78"/>
                  <a:pt x="47" y="63"/>
                  <a:pt x="47" y="63"/>
                </a:cubicBezTo>
                <a:cubicBezTo>
                  <a:pt x="60" y="65"/>
                  <a:pt x="75" y="63"/>
                  <a:pt x="86" y="70"/>
                </a:cubicBezTo>
                <a:cubicBezTo>
                  <a:pt x="107" y="82"/>
                  <a:pt x="97" y="101"/>
                  <a:pt x="109" y="117"/>
                </a:cubicBezTo>
                <a:cubicBezTo>
                  <a:pt x="115" y="124"/>
                  <a:pt x="124" y="128"/>
                  <a:pt x="132" y="133"/>
                </a:cubicBezTo>
                <a:cubicBezTo>
                  <a:pt x="162" y="89"/>
                  <a:pt x="157" y="31"/>
                  <a:pt x="202" y="0"/>
                </a:cubicBezTo>
                <a:cubicBezTo>
                  <a:pt x="232" y="44"/>
                  <a:pt x="253" y="69"/>
                  <a:pt x="304" y="86"/>
                </a:cubicBezTo>
                <a:cubicBezTo>
                  <a:pt x="307" y="78"/>
                  <a:pt x="307" y="69"/>
                  <a:pt x="312" y="63"/>
                </a:cubicBezTo>
                <a:cubicBezTo>
                  <a:pt x="347" y="19"/>
                  <a:pt x="344" y="77"/>
                  <a:pt x="358" y="94"/>
                </a:cubicBezTo>
                <a:cubicBezTo>
                  <a:pt x="364" y="101"/>
                  <a:pt x="374" y="104"/>
                  <a:pt x="382" y="109"/>
                </a:cubicBezTo>
                <a:cubicBezTo>
                  <a:pt x="387" y="117"/>
                  <a:pt x="390" y="127"/>
                  <a:pt x="397" y="133"/>
                </a:cubicBezTo>
                <a:cubicBezTo>
                  <a:pt x="404" y="138"/>
                  <a:pt x="415" y="135"/>
                  <a:pt x="421" y="141"/>
                </a:cubicBezTo>
                <a:cubicBezTo>
                  <a:pt x="430" y="150"/>
                  <a:pt x="428" y="169"/>
                  <a:pt x="428" y="180"/>
                </a:cubicBezTo>
              </a:path>
            </a:pathLst>
          </a:custGeom>
          <a:noFill/>
          <a:ln w="57150" cmpd="sng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05" tIns="45645" rIns="91305" bIns="45645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9514" name="AutoShape 58"/>
          <p:cNvSpPr>
            <a:spLocks noChangeArrowheads="1"/>
          </p:cNvSpPr>
          <p:nvPr/>
        </p:nvSpPr>
        <p:spPr bwMode="auto">
          <a:xfrm rot="16200000">
            <a:off x="6373019" y="2315369"/>
            <a:ext cx="382588" cy="234950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0000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05" tIns="45645" rIns="91305" bIns="45645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9515" name="AutoShape 59"/>
          <p:cNvSpPr>
            <a:spLocks noChangeArrowheads="1"/>
          </p:cNvSpPr>
          <p:nvPr/>
        </p:nvSpPr>
        <p:spPr bwMode="auto">
          <a:xfrm rot="16200000">
            <a:off x="7460472" y="3440921"/>
            <a:ext cx="247650" cy="74613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0000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05" tIns="45645" rIns="91305" bIns="45645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8365932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Rectangle 4"/>
          <p:cNvSpPr>
            <a:spLocks noGrp="1" noChangeArrowheads="1"/>
          </p:cNvSpPr>
          <p:nvPr>
            <p:ph type="title"/>
          </p:nvPr>
        </p:nvSpPr>
        <p:spPr>
          <a:xfrm>
            <a:off x="685801" y="417528"/>
            <a:ext cx="7772400" cy="1143000"/>
          </a:xfrm>
        </p:spPr>
        <p:txBody>
          <a:bodyPr/>
          <a:lstStyle/>
          <a:p>
            <a:r>
              <a:rPr lang="en-US" u="sng"/>
              <a:t>Snow Cover Distribution</a:t>
            </a:r>
            <a:endParaRPr lang="en-US"/>
          </a:p>
        </p:txBody>
      </p:sp>
      <p:sp>
        <p:nvSpPr>
          <p:cNvPr id="20485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685815" y="1447800"/>
            <a:ext cx="7548563" cy="2063750"/>
          </a:xfrm>
        </p:spPr>
        <p:txBody>
          <a:bodyPr/>
          <a:lstStyle/>
          <a:p>
            <a:r>
              <a:rPr lang="en-US" sz="2400" b="1">
                <a:solidFill>
                  <a:srgbClr val="000066"/>
                </a:solidFill>
              </a:rPr>
              <a:t>Open Environments</a:t>
            </a:r>
            <a:endParaRPr lang="en-US" sz="2400" b="1">
              <a:solidFill>
                <a:srgbClr val="000099"/>
              </a:solidFill>
            </a:endParaRPr>
          </a:p>
          <a:p>
            <a:pPr lvl="1"/>
            <a:r>
              <a:rPr lang="en-US" sz="2000">
                <a:solidFill>
                  <a:srgbClr val="000099"/>
                </a:solidFill>
              </a:rPr>
              <a:t>Over highly exposed terrain, the effects of meso- and micro-scale differences in vegetation and terrain features may produce wide variations in accumulation patterns.</a:t>
            </a:r>
          </a:p>
          <a:p>
            <a:pPr lvl="1"/>
            <a:endParaRPr lang="en-US" sz="2000"/>
          </a:p>
        </p:txBody>
      </p:sp>
      <p:pic>
        <p:nvPicPr>
          <p:cNvPr id="20496" name="Picture 16" descr="C:\Presentations\COMET Hydromet 1999-1\PE_Oct20\6.jpg"/>
          <p:cNvPicPr>
            <a:picLocks noChangeAspect="1" noChangeArrowheads="1"/>
          </p:cNvPicPr>
          <p:nvPr/>
        </p:nvPicPr>
        <p:blipFill>
          <a:blip r:embed="rId2" cstate="print">
            <a:lum bright="-24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14" y="2971815"/>
            <a:ext cx="2971801" cy="1981200"/>
          </a:xfrm>
          <a:prstGeom prst="rect">
            <a:avLst/>
          </a:prstGeom>
          <a:noFill/>
          <a:effectLst>
            <a:outerShdw dist="35921" dir="2700000" algn="ctr" rotWithShape="0">
              <a:srgbClr val="003399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4" name="Picture 14" descr="C:\Presentations\COMET Hydromet 1999-1\PE_Oct20\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3422665"/>
            <a:ext cx="2982913" cy="1987550"/>
          </a:xfrm>
          <a:prstGeom prst="rect">
            <a:avLst/>
          </a:prstGeom>
          <a:noFill/>
          <a:effectLst>
            <a:outerShdw dist="35921" dir="2700000" algn="ctr" rotWithShape="0">
              <a:srgbClr val="003399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5" name="Picture 15" descr="C:\Presentations\COMET Hydromet 1999-1\PE_Oct20\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3563" y="3889390"/>
            <a:ext cx="2967037" cy="1978025"/>
          </a:xfrm>
          <a:prstGeom prst="rect">
            <a:avLst/>
          </a:prstGeom>
          <a:noFill/>
          <a:effectLst>
            <a:outerShdw dist="35921" dir="2700000" algn="ctr" rotWithShape="0">
              <a:srgbClr val="003399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0817182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1" y="417528"/>
            <a:ext cx="7772400" cy="1143000"/>
          </a:xfrm>
        </p:spPr>
        <p:txBody>
          <a:bodyPr/>
          <a:lstStyle/>
          <a:p>
            <a:r>
              <a:rPr lang="en-US" u="sng"/>
              <a:t>Snow Cover Distribution</a:t>
            </a:r>
            <a:endParaRPr lang="en-US"/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74678" y="1447815"/>
            <a:ext cx="3740150" cy="4117975"/>
          </a:xfrm>
        </p:spPr>
        <p:txBody>
          <a:bodyPr/>
          <a:lstStyle/>
          <a:p>
            <a:r>
              <a:rPr lang="en-US" sz="2400" b="1">
                <a:solidFill>
                  <a:srgbClr val="000066"/>
                </a:solidFill>
              </a:rPr>
              <a:t>Open Environments</a:t>
            </a:r>
            <a:endParaRPr lang="en-US" sz="2400" b="1">
              <a:solidFill>
                <a:srgbClr val="000099"/>
              </a:solidFill>
            </a:endParaRPr>
          </a:p>
          <a:p>
            <a:pPr lvl="1"/>
            <a:r>
              <a:rPr lang="en-US" sz="2000">
                <a:solidFill>
                  <a:srgbClr val="000099"/>
                </a:solidFill>
              </a:rPr>
              <a:t>Relative accumulation on various landscapes in an open grassland environment</a:t>
            </a:r>
            <a:endParaRPr lang="en-US" sz="2000"/>
          </a:p>
          <a:p>
            <a:pPr lvl="2"/>
            <a:r>
              <a:rPr lang="en-US" sz="1800"/>
              <a:t>Normalized to snow accumulation on level plains under fallow</a:t>
            </a:r>
          </a:p>
        </p:txBody>
      </p:sp>
      <p:graphicFrame>
        <p:nvGraphicFramePr>
          <p:cNvPr id="21512" name="Object 8"/>
          <p:cNvGraphicFramePr>
            <a:graphicFrameLocks noChangeAspect="1"/>
          </p:cNvGraphicFramePr>
          <p:nvPr/>
        </p:nvGraphicFramePr>
        <p:xfrm>
          <a:off x="4214813" y="2182828"/>
          <a:ext cx="5630862" cy="4333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2" imgW="5630040" imgH="4334040" progId="Word.Document.8">
                  <p:embed/>
                </p:oleObj>
              </mc:Choice>
              <mc:Fallback>
                <p:oleObj name="Document" r:id="rId2" imgW="5630040" imgH="4334040" progId="Word.Document.8">
                  <p:embed/>
                  <p:pic>
                    <p:nvPicPr>
                      <p:cNvPr id="21512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14813" y="2182828"/>
                        <a:ext cx="5630862" cy="4333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1513" name="Picture 9" descr="C:\MyFiles\GRAPHICS\Scans\012799don\21.jpg"/>
          <p:cNvPicPr>
            <a:picLocks noChangeAspect="1" noChangeArrowheads="1"/>
          </p:cNvPicPr>
          <p:nvPr/>
        </p:nvPicPr>
        <p:blipFill>
          <a:blip r:embed="rId4">
            <a:lum bright="-18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15" y="4187840"/>
            <a:ext cx="2678113" cy="1908175"/>
          </a:xfrm>
          <a:prstGeom prst="rect">
            <a:avLst/>
          </a:prstGeom>
          <a:noFill/>
          <a:effectLst>
            <a:outerShdw dist="35921" dir="2700000" algn="ctr" rotWithShape="0">
              <a:srgbClr val="000099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2842760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1" y="1219200"/>
            <a:ext cx="7772400" cy="1143000"/>
          </a:xfrm>
        </p:spPr>
        <p:txBody>
          <a:bodyPr/>
          <a:lstStyle/>
          <a:p>
            <a:r>
              <a:rPr lang="en-US"/>
              <a:t>Blowing Snow</a:t>
            </a:r>
          </a:p>
        </p:txBody>
      </p:sp>
      <p:pic>
        <p:nvPicPr>
          <p:cNvPr id="14345" name="Picture 9" descr="C:\Presentations\COMET Hydromet 1999-1\cow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667000"/>
            <a:ext cx="7162800" cy="2292350"/>
          </a:xfrm>
          <a:prstGeom prst="rect">
            <a:avLst/>
          </a:prstGeom>
          <a:noFill/>
          <a:effectLst>
            <a:outerShdw dist="71842" dir="2700000" algn="ctr" rotWithShape="0">
              <a:srgbClr val="000066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4759042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/>
              <a:t>Blowing Snow</a:t>
            </a:r>
            <a:endParaRPr lang="en-US"/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olidFill>
                  <a:srgbClr val="000099"/>
                </a:solidFill>
              </a:rPr>
              <a:t>Two major hydrological influences of wind transport of snow:</a:t>
            </a:r>
            <a:endParaRPr lang="en-US" b="1"/>
          </a:p>
        </p:txBody>
      </p:sp>
      <p:sp>
        <p:nvSpPr>
          <p:cNvPr id="40964" name="Text Box 4"/>
          <p:cNvSpPr txBox="1">
            <a:spLocks noChangeArrowheads="1"/>
          </p:cNvSpPr>
          <p:nvPr/>
        </p:nvSpPr>
        <p:spPr bwMode="auto">
          <a:xfrm>
            <a:off x="773114" y="3705240"/>
            <a:ext cx="7557460" cy="524043"/>
          </a:xfrm>
          <a:prstGeom prst="rect">
            <a:avLst/>
          </a:prstGeom>
          <a:solidFill>
            <a:srgbClr val="33CC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05" tIns="45645" rIns="91305" bIns="45645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000000"/>
                </a:solidFill>
              </a:rPr>
              <a:t>Redistribution of Snow Water Equivalent</a:t>
            </a:r>
          </a:p>
        </p:txBody>
      </p:sp>
      <p:sp>
        <p:nvSpPr>
          <p:cNvPr id="40965" name="Text Box 5"/>
          <p:cNvSpPr txBox="1">
            <a:spLocks noChangeArrowheads="1"/>
          </p:cNvSpPr>
          <p:nvPr/>
        </p:nvSpPr>
        <p:spPr bwMode="auto">
          <a:xfrm>
            <a:off x="1655762" y="4581540"/>
            <a:ext cx="5473869" cy="524043"/>
          </a:xfrm>
          <a:prstGeom prst="rect">
            <a:avLst/>
          </a:prstGeom>
          <a:solidFill>
            <a:srgbClr val="33CC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05" tIns="45645" rIns="91305" bIns="45645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000000"/>
                </a:solidFill>
              </a:rPr>
              <a:t>Loss of Water by Sublimation</a:t>
            </a:r>
            <a:endParaRPr lang="en-US" sz="2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7345133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/>
              <a:t>Blowing Snow</a:t>
            </a:r>
            <a:endParaRPr lang="en-US"/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1" y="1981200"/>
            <a:ext cx="7772400" cy="649288"/>
          </a:xfrm>
        </p:spPr>
        <p:txBody>
          <a:bodyPr/>
          <a:lstStyle/>
          <a:p>
            <a:r>
              <a:rPr lang="en-US" b="1">
                <a:solidFill>
                  <a:srgbClr val="000099"/>
                </a:solidFill>
              </a:rPr>
              <a:t>Four Factors</a:t>
            </a:r>
            <a:endParaRPr lang="en-US" b="1"/>
          </a:p>
        </p:txBody>
      </p:sp>
      <p:sp>
        <p:nvSpPr>
          <p:cNvPr id="22532" name="Text Box 4"/>
          <p:cNvSpPr txBox="1">
            <a:spLocks noChangeArrowheads="1"/>
          </p:cNvSpPr>
          <p:nvPr/>
        </p:nvSpPr>
        <p:spPr bwMode="auto">
          <a:xfrm>
            <a:off x="1390664" y="2863850"/>
            <a:ext cx="3651929" cy="585713"/>
          </a:xfrm>
          <a:prstGeom prst="rect">
            <a:avLst/>
          </a:prstGeom>
          <a:solidFill>
            <a:schemeClr val="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05" tIns="45645" rIns="91305" bIns="45645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>
                <a:solidFill>
                  <a:srgbClr val="000000"/>
                </a:solidFill>
              </a:rPr>
              <a:t>1. Shear Velocity</a:t>
            </a: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2533" name="Text Box 5"/>
          <p:cNvSpPr txBox="1">
            <a:spLocks noChangeArrowheads="1"/>
          </p:cNvSpPr>
          <p:nvPr/>
        </p:nvSpPr>
        <p:spPr bwMode="auto">
          <a:xfrm>
            <a:off x="1870075" y="3714754"/>
            <a:ext cx="5316556" cy="585713"/>
          </a:xfrm>
          <a:prstGeom prst="rect">
            <a:avLst/>
          </a:prstGeom>
          <a:solidFill>
            <a:schemeClr val="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05" tIns="45645" rIns="91305" bIns="45645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>
                <a:solidFill>
                  <a:srgbClr val="000000"/>
                </a:solidFill>
              </a:rPr>
              <a:t>2. Threshold Wind Speed</a:t>
            </a: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2534" name="Text Box 6"/>
          <p:cNvSpPr txBox="1">
            <a:spLocks noChangeArrowheads="1"/>
          </p:cNvSpPr>
          <p:nvPr/>
        </p:nvSpPr>
        <p:spPr bwMode="auto">
          <a:xfrm>
            <a:off x="2257440" y="4591064"/>
            <a:ext cx="4560491" cy="585713"/>
          </a:xfrm>
          <a:prstGeom prst="rect">
            <a:avLst/>
          </a:prstGeom>
          <a:solidFill>
            <a:schemeClr val="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05" tIns="45645" rIns="91305" bIns="45645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>
                <a:solidFill>
                  <a:srgbClr val="000000"/>
                </a:solidFill>
              </a:rPr>
              <a:t>3. Types of Transport</a:t>
            </a: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2535" name="Text Box 7"/>
          <p:cNvSpPr txBox="1">
            <a:spLocks noChangeArrowheads="1"/>
          </p:cNvSpPr>
          <p:nvPr/>
        </p:nvSpPr>
        <p:spPr bwMode="auto">
          <a:xfrm>
            <a:off x="2813050" y="5451475"/>
            <a:ext cx="3997055" cy="585713"/>
          </a:xfrm>
          <a:prstGeom prst="rect">
            <a:avLst/>
          </a:prstGeom>
          <a:solidFill>
            <a:schemeClr val="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05" tIns="45645" rIns="91305" bIns="45645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>
                <a:solidFill>
                  <a:srgbClr val="000000"/>
                </a:solidFill>
              </a:rPr>
              <a:t>4. Transport Rates</a:t>
            </a: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346867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5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6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5_Default Design">
  <a:themeElements>
    <a:clrScheme name="5_Default Design 7">
      <a:dk1>
        <a:srgbClr val="5C1F00"/>
      </a:dk1>
      <a:lt1>
        <a:srgbClr val="FFFFFF"/>
      </a:lt1>
      <a:dk2>
        <a:srgbClr val="800000"/>
      </a:dk2>
      <a:lt2>
        <a:srgbClr val="DFD293"/>
      </a:lt2>
      <a:accent1>
        <a:srgbClr val="CC3300"/>
      </a:accent1>
      <a:accent2>
        <a:srgbClr val="BE7960"/>
      </a:accent2>
      <a:accent3>
        <a:srgbClr val="C0AAAA"/>
      </a:accent3>
      <a:accent4>
        <a:srgbClr val="DADADA"/>
      </a:accent4>
      <a:accent5>
        <a:srgbClr val="E2ADAA"/>
      </a:accent5>
      <a:accent6>
        <a:srgbClr val="AC6D56"/>
      </a:accent6>
      <a:hlink>
        <a:srgbClr val="FFFF99"/>
      </a:hlink>
      <a:folHlink>
        <a:srgbClr val="D3A219"/>
      </a:folHlink>
    </a:clrScheme>
    <a:fontScheme name="5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9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9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5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2_Default Design">
  <a:themeElements>
    <a:clrScheme name="">
      <a:dk1>
        <a:srgbClr val="000000"/>
      </a:dk1>
      <a:lt1>
        <a:srgbClr val="FFFFFF"/>
      </a:lt1>
      <a:dk2>
        <a:srgbClr val="008011"/>
      </a:dk2>
      <a:lt2>
        <a:srgbClr val="DD0806"/>
      </a:lt2>
      <a:accent1>
        <a:srgbClr val="0000D4"/>
      </a:accent1>
      <a:accent2>
        <a:srgbClr val="02ABEA"/>
      </a:accent2>
      <a:accent3>
        <a:srgbClr val="FFFFFF"/>
      </a:accent3>
      <a:accent4>
        <a:srgbClr val="000000"/>
      </a:accent4>
      <a:accent5>
        <a:srgbClr val="AAAAE6"/>
      </a:accent5>
      <a:accent6>
        <a:srgbClr val="029BD4"/>
      </a:accent6>
      <a:hlink>
        <a:srgbClr val="F20884"/>
      </a:hlink>
      <a:folHlink>
        <a:srgbClr val="FCF305"/>
      </a:folHlink>
    </a:clrScheme>
    <a:fontScheme name="2_Default Design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9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9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2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Desktop">
  <a:themeElements>
    <a:clrScheme name="">
      <a:dk1>
        <a:srgbClr val="000000"/>
      </a:dk1>
      <a:lt1>
        <a:srgbClr val="FFFFFF"/>
      </a:lt1>
      <a:dk2>
        <a:srgbClr val="008011"/>
      </a:dk2>
      <a:lt2>
        <a:srgbClr val="DD0806"/>
      </a:lt2>
      <a:accent1>
        <a:srgbClr val="0000D4"/>
      </a:accent1>
      <a:accent2>
        <a:srgbClr val="02ABEA"/>
      </a:accent2>
      <a:accent3>
        <a:srgbClr val="FFFFFF"/>
      </a:accent3>
      <a:accent4>
        <a:srgbClr val="000000"/>
      </a:accent4>
      <a:accent5>
        <a:srgbClr val="AAAAE6"/>
      </a:accent5>
      <a:accent6>
        <a:srgbClr val="029BD4"/>
      </a:accent6>
      <a:hlink>
        <a:srgbClr val="F20884"/>
      </a:hlink>
      <a:folHlink>
        <a:srgbClr val="FCF305"/>
      </a:folHlink>
    </a:clrScheme>
    <a:fontScheme name="Desktop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9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9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Desktop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ktop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ktop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ktop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ktop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ktop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ktop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1_Default Design">
  <a:themeElements>
    <a:clrScheme name="">
      <a:dk1>
        <a:srgbClr val="000000"/>
      </a:dk1>
      <a:lt1>
        <a:srgbClr val="FFFFFF"/>
      </a:lt1>
      <a:dk2>
        <a:srgbClr val="008011"/>
      </a:dk2>
      <a:lt2>
        <a:srgbClr val="DD0806"/>
      </a:lt2>
      <a:accent1>
        <a:srgbClr val="0000D4"/>
      </a:accent1>
      <a:accent2>
        <a:srgbClr val="02ABEA"/>
      </a:accent2>
      <a:accent3>
        <a:srgbClr val="FFFFFF"/>
      </a:accent3>
      <a:accent4>
        <a:srgbClr val="000000"/>
      </a:accent4>
      <a:accent5>
        <a:srgbClr val="AAAAE6"/>
      </a:accent5>
      <a:accent6>
        <a:srgbClr val="029BD4"/>
      </a:accent6>
      <a:hlink>
        <a:srgbClr val="F20884"/>
      </a:hlink>
      <a:folHlink>
        <a:srgbClr val="FCF305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9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9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3_Default Design">
  <a:themeElements>
    <a:clrScheme name="">
      <a:dk1>
        <a:srgbClr val="000000"/>
      </a:dk1>
      <a:lt1>
        <a:srgbClr val="FFFFFF"/>
      </a:lt1>
      <a:dk2>
        <a:srgbClr val="008011"/>
      </a:dk2>
      <a:lt2>
        <a:srgbClr val="DD0806"/>
      </a:lt2>
      <a:accent1>
        <a:srgbClr val="0000D4"/>
      </a:accent1>
      <a:accent2>
        <a:srgbClr val="02ABEA"/>
      </a:accent2>
      <a:accent3>
        <a:srgbClr val="FFFFFF"/>
      </a:accent3>
      <a:accent4>
        <a:srgbClr val="000000"/>
      </a:accent4>
      <a:accent5>
        <a:srgbClr val="AAAAE6"/>
      </a:accent5>
      <a:accent6>
        <a:srgbClr val="029BD4"/>
      </a:accent6>
      <a:hlink>
        <a:srgbClr val="F20884"/>
      </a:hlink>
      <a:folHlink>
        <a:srgbClr val="FCF305"/>
      </a:folHlink>
    </a:clrScheme>
    <a:fontScheme name="3_Default Design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9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9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3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4_Default Design">
  <a:themeElements>
    <a:clrScheme name="">
      <a:dk1>
        <a:srgbClr val="000000"/>
      </a:dk1>
      <a:lt1>
        <a:srgbClr val="FFFFFF"/>
      </a:lt1>
      <a:dk2>
        <a:srgbClr val="008011"/>
      </a:dk2>
      <a:lt2>
        <a:srgbClr val="DD0806"/>
      </a:lt2>
      <a:accent1>
        <a:srgbClr val="0000D4"/>
      </a:accent1>
      <a:accent2>
        <a:srgbClr val="02ABEA"/>
      </a:accent2>
      <a:accent3>
        <a:srgbClr val="FFFFFF"/>
      </a:accent3>
      <a:accent4>
        <a:srgbClr val="000000"/>
      </a:accent4>
      <a:accent5>
        <a:srgbClr val="AAAAE6"/>
      </a:accent5>
      <a:accent6>
        <a:srgbClr val="029BD4"/>
      </a:accent6>
      <a:hlink>
        <a:srgbClr val="F20884"/>
      </a:hlink>
      <a:folHlink>
        <a:srgbClr val="FCF305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9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9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9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 Design">
  <a:themeElements>
    <a:clrScheme name="Custom 3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3333CC"/>
      </a:hlink>
      <a:folHlink>
        <a:srgbClr val="3333CC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1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2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3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ompass">
  <a:themeElements>
    <a:clrScheme name="Compass 2">
      <a:dk1>
        <a:srgbClr val="5B5D6B"/>
      </a:dk1>
      <a:lt1>
        <a:srgbClr val="FFFFFF"/>
      </a:lt1>
      <a:dk2>
        <a:srgbClr val="5A5C6C"/>
      </a:dk2>
      <a:lt2>
        <a:srgbClr val="FFFFCC"/>
      </a:lt2>
      <a:accent1>
        <a:srgbClr val="9966FF"/>
      </a:accent1>
      <a:accent2>
        <a:srgbClr val="9383B3"/>
      </a:accent2>
      <a:accent3>
        <a:srgbClr val="B5B5BA"/>
      </a:accent3>
      <a:accent4>
        <a:srgbClr val="DADADA"/>
      </a:accent4>
      <a:accent5>
        <a:srgbClr val="CAB8FF"/>
      </a:accent5>
      <a:accent6>
        <a:srgbClr val="8576A2"/>
      </a:accent6>
      <a:hlink>
        <a:srgbClr val="A3C145"/>
      </a:hlink>
      <a:folHlink>
        <a:srgbClr val="6FA9B7"/>
      </a:folHlink>
    </a:clrScheme>
    <a:fontScheme name="Compass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Compass 1">
        <a:dk1>
          <a:srgbClr val="00007A"/>
        </a:dk1>
        <a:lt1>
          <a:srgbClr val="FFFFFF"/>
        </a:lt1>
        <a:dk2>
          <a:srgbClr val="000066"/>
        </a:dk2>
        <a:lt2>
          <a:srgbClr val="CCECFF"/>
        </a:lt2>
        <a:accent1>
          <a:srgbClr val="6F64C2"/>
        </a:accent1>
        <a:accent2>
          <a:srgbClr val="0089BA"/>
        </a:accent2>
        <a:accent3>
          <a:srgbClr val="AAAAB8"/>
        </a:accent3>
        <a:accent4>
          <a:srgbClr val="DADADA"/>
        </a:accent4>
        <a:accent5>
          <a:srgbClr val="BBB8DD"/>
        </a:accent5>
        <a:accent6>
          <a:srgbClr val="007CA8"/>
        </a:accent6>
        <a:hlink>
          <a:srgbClr val="66CCFF"/>
        </a:hlink>
        <a:folHlink>
          <a:srgbClr val="00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pass 2">
        <a:dk1>
          <a:srgbClr val="5B5D6B"/>
        </a:dk1>
        <a:lt1>
          <a:srgbClr val="FFFFFF"/>
        </a:lt1>
        <a:dk2>
          <a:srgbClr val="5A5C6C"/>
        </a:dk2>
        <a:lt2>
          <a:srgbClr val="FFFFCC"/>
        </a:lt2>
        <a:accent1>
          <a:srgbClr val="9966FF"/>
        </a:accent1>
        <a:accent2>
          <a:srgbClr val="9383B3"/>
        </a:accent2>
        <a:accent3>
          <a:srgbClr val="B5B5BA"/>
        </a:accent3>
        <a:accent4>
          <a:srgbClr val="DADADA"/>
        </a:accent4>
        <a:accent5>
          <a:srgbClr val="CAB8FF"/>
        </a:accent5>
        <a:accent6>
          <a:srgbClr val="8576A2"/>
        </a:accent6>
        <a:hlink>
          <a:srgbClr val="A3C145"/>
        </a:hlink>
        <a:folHlink>
          <a:srgbClr val="6FA9B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pass 3">
        <a:dk1>
          <a:srgbClr val="860000"/>
        </a:dk1>
        <a:lt1>
          <a:srgbClr val="FFFFFF"/>
        </a:lt1>
        <a:dk2>
          <a:srgbClr val="800000"/>
        </a:dk2>
        <a:lt2>
          <a:srgbClr val="FFFFCC"/>
        </a:lt2>
        <a:accent1>
          <a:srgbClr val="FF6600"/>
        </a:accent1>
        <a:accent2>
          <a:srgbClr val="FF9933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E78A2D"/>
        </a:accent6>
        <a:hlink>
          <a:srgbClr val="FFCC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pass 4">
        <a:dk1>
          <a:srgbClr val="676A5C"/>
        </a:dk1>
        <a:lt1>
          <a:srgbClr val="FFFFFF"/>
        </a:lt1>
        <a:dk2>
          <a:srgbClr val="686B5D"/>
        </a:dk2>
        <a:lt2>
          <a:srgbClr val="FFFFCC"/>
        </a:lt2>
        <a:accent1>
          <a:srgbClr val="CC6600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E2B8AA"/>
        </a:accent5>
        <a:accent6>
          <a:srgbClr val="738F98"/>
        </a:accent6>
        <a:hlink>
          <a:srgbClr val="DDBF4F"/>
        </a:hlink>
        <a:folHlink>
          <a:srgbClr val="B7B6A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pass 5">
        <a:dk1>
          <a:srgbClr val="AC835E"/>
        </a:dk1>
        <a:lt1>
          <a:srgbClr val="FFFFFF"/>
        </a:lt1>
        <a:dk2>
          <a:srgbClr val="AE8764"/>
        </a:dk2>
        <a:lt2>
          <a:srgbClr val="FFFFCC"/>
        </a:lt2>
        <a:accent1>
          <a:srgbClr val="CC6600"/>
        </a:accent1>
        <a:accent2>
          <a:srgbClr val="FF5050"/>
        </a:accent2>
        <a:accent3>
          <a:srgbClr val="D3C3B8"/>
        </a:accent3>
        <a:accent4>
          <a:srgbClr val="DADADA"/>
        </a:accent4>
        <a:accent5>
          <a:srgbClr val="E2B8AA"/>
        </a:accent5>
        <a:accent6>
          <a:srgbClr val="E74848"/>
        </a:accent6>
        <a:hlink>
          <a:srgbClr val="FFCC99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pass 6">
        <a:dk1>
          <a:srgbClr val="526133"/>
        </a:dk1>
        <a:lt1>
          <a:srgbClr val="FFFFFF"/>
        </a:lt1>
        <a:dk2>
          <a:srgbClr val="4E5D31"/>
        </a:dk2>
        <a:lt2>
          <a:srgbClr val="FFFFCC"/>
        </a:lt2>
        <a:accent1>
          <a:srgbClr val="99CC00"/>
        </a:accent1>
        <a:accent2>
          <a:srgbClr val="7A9505"/>
        </a:accent2>
        <a:accent3>
          <a:srgbClr val="B2B6AD"/>
        </a:accent3>
        <a:accent4>
          <a:srgbClr val="DADADA"/>
        </a:accent4>
        <a:accent5>
          <a:srgbClr val="CAE2AA"/>
        </a:accent5>
        <a:accent6>
          <a:srgbClr val="6E8704"/>
        </a:accent6>
        <a:hlink>
          <a:srgbClr val="FFCC00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pass 7">
        <a:dk1>
          <a:srgbClr val="000000"/>
        </a:dk1>
        <a:lt1>
          <a:srgbClr val="DDDCC5"/>
        </a:lt1>
        <a:dk2>
          <a:srgbClr val="95934B"/>
        </a:dk2>
        <a:lt2>
          <a:srgbClr val="DBDAC3"/>
        </a:lt2>
        <a:accent1>
          <a:srgbClr val="EAEBE1"/>
        </a:accent1>
        <a:accent2>
          <a:srgbClr val="9DB0B7"/>
        </a:accent2>
        <a:accent3>
          <a:srgbClr val="EBEBDF"/>
        </a:accent3>
        <a:accent4>
          <a:srgbClr val="000000"/>
        </a:accent4>
        <a:accent5>
          <a:srgbClr val="F3F3EE"/>
        </a:accent5>
        <a:accent6>
          <a:srgbClr val="8E9FA6"/>
        </a:accent6>
        <a:hlink>
          <a:srgbClr val="009900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mpass 8">
        <a:dk1>
          <a:srgbClr val="007E7B"/>
        </a:dk1>
        <a:lt1>
          <a:srgbClr val="FFFFFF"/>
        </a:lt1>
        <a:dk2>
          <a:srgbClr val="008080"/>
        </a:dk2>
        <a:lt2>
          <a:srgbClr val="FFFF99"/>
        </a:lt2>
        <a:accent1>
          <a:srgbClr val="33CCCC"/>
        </a:accent1>
        <a:accent2>
          <a:srgbClr val="00CC66"/>
        </a:accent2>
        <a:accent3>
          <a:srgbClr val="AAC0C0"/>
        </a:accent3>
        <a:accent4>
          <a:srgbClr val="DADADA"/>
        </a:accent4>
        <a:accent5>
          <a:srgbClr val="ADE2E2"/>
        </a:accent5>
        <a:accent6>
          <a:srgbClr val="00B95C"/>
        </a:accent6>
        <a:hlink>
          <a:srgbClr val="CCFFCC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pass 9">
        <a:dk1>
          <a:srgbClr val="000000"/>
        </a:dk1>
        <a:lt1>
          <a:srgbClr val="FFFFFF"/>
        </a:lt1>
        <a:dk2>
          <a:srgbClr val="000000"/>
        </a:dk2>
        <a:lt2>
          <a:srgbClr val="FEFEFE"/>
        </a:lt2>
        <a:accent1>
          <a:srgbClr val="E1E1FF"/>
        </a:accent1>
        <a:accent2>
          <a:srgbClr val="D9FFF8"/>
        </a:accent2>
        <a:accent3>
          <a:srgbClr val="FFFFFF"/>
        </a:accent3>
        <a:accent4>
          <a:srgbClr val="000000"/>
        </a:accent4>
        <a:accent5>
          <a:srgbClr val="EEEEFF"/>
        </a:accent5>
        <a:accent6>
          <a:srgbClr val="C4E7E1"/>
        </a:accent6>
        <a:hlink>
          <a:srgbClr val="9966FF"/>
        </a:hlink>
        <a:folHlink>
          <a:srgbClr val="6666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Compass">
  <a:themeElements>
    <a:clrScheme name="Compass 2">
      <a:dk1>
        <a:srgbClr val="5B5D6B"/>
      </a:dk1>
      <a:lt1>
        <a:srgbClr val="FFFFFF"/>
      </a:lt1>
      <a:dk2>
        <a:srgbClr val="5A5C6C"/>
      </a:dk2>
      <a:lt2>
        <a:srgbClr val="FFFFCC"/>
      </a:lt2>
      <a:accent1>
        <a:srgbClr val="9966FF"/>
      </a:accent1>
      <a:accent2>
        <a:srgbClr val="9383B3"/>
      </a:accent2>
      <a:accent3>
        <a:srgbClr val="B5B5BA"/>
      </a:accent3>
      <a:accent4>
        <a:srgbClr val="DADADA"/>
      </a:accent4>
      <a:accent5>
        <a:srgbClr val="CAB8FF"/>
      </a:accent5>
      <a:accent6>
        <a:srgbClr val="8576A2"/>
      </a:accent6>
      <a:hlink>
        <a:srgbClr val="A3C145"/>
      </a:hlink>
      <a:folHlink>
        <a:srgbClr val="6FA9B7"/>
      </a:folHlink>
    </a:clrScheme>
    <a:fontScheme name="Compass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Compass 1">
        <a:dk1>
          <a:srgbClr val="00007A"/>
        </a:dk1>
        <a:lt1>
          <a:srgbClr val="FFFFFF"/>
        </a:lt1>
        <a:dk2>
          <a:srgbClr val="000066"/>
        </a:dk2>
        <a:lt2>
          <a:srgbClr val="CCECFF"/>
        </a:lt2>
        <a:accent1>
          <a:srgbClr val="6F64C2"/>
        </a:accent1>
        <a:accent2>
          <a:srgbClr val="0089BA"/>
        </a:accent2>
        <a:accent3>
          <a:srgbClr val="AAAAB8"/>
        </a:accent3>
        <a:accent4>
          <a:srgbClr val="DADADA"/>
        </a:accent4>
        <a:accent5>
          <a:srgbClr val="BBB8DD"/>
        </a:accent5>
        <a:accent6>
          <a:srgbClr val="007CA8"/>
        </a:accent6>
        <a:hlink>
          <a:srgbClr val="66CCFF"/>
        </a:hlink>
        <a:folHlink>
          <a:srgbClr val="00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pass 2">
        <a:dk1>
          <a:srgbClr val="5B5D6B"/>
        </a:dk1>
        <a:lt1>
          <a:srgbClr val="FFFFFF"/>
        </a:lt1>
        <a:dk2>
          <a:srgbClr val="5A5C6C"/>
        </a:dk2>
        <a:lt2>
          <a:srgbClr val="FFFFCC"/>
        </a:lt2>
        <a:accent1>
          <a:srgbClr val="9966FF"/>
        </a:accent1>
        <a:accent2>
          <a:srgbClr val="9383B3"/>
        </a:accent2>
        <a:accent3>
          <a:srgbClr val="B5B5BA"/>
        </a:accent3>
        <a:accent4>
          <a:srgbClr val="DADADA"/>
        </a:accent4>
        <a:accent5>
          <a:srgbClr val="CAB8FF"/>
        </a:accent5>
        <a:accent6>
          <a:srgbClr val="8576A2"/>
        </a:accent6>
        <a:hlink>
          <a:srgbClr val="A3C145"/>
        </a:hlink>
        <a:folHlink>
          <a:srgbClr val="6FA9B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pass 3">
        <a:dk1>
          <a:srgbClr val="860000"/>
        </a:dk1>
        <a:lt1>
          <a:srgbClr val="FFFFFF"/>
        </a:lt1>
        <a:dk2>
          <a:srgbClr val="800000"/>
        </a:dk2>
        <a:lt2>
          <a:srgbClr val="FFFFCC"/>
        </a:lt2>
        <a:accent1>
          <a:srgbClr val="FF6600"/>
        </a:accent1>
        <a:accent2>
          <a:srgbClr val="FF9933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E78A2D"/>
        </a:accent6>
        <a:hlink>
          <a:srgbClr val="FFCC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pass 4">
        <a:dk1>
          <a:srgbClr val="676A5C"/>
        </a:dk1>
        <a:lt1>
          <a:srgbClr val="FFFFFF"/>
        </a:lt1>
        <a:dk2>
          <a:srgbClr val="686B5D"/>
        </a:dk2>
        <a:lt2>
          <a:srgbClr val="FFFFCC"/>
        </a:lt2>
        <a:accent1>
          <a:srgbClr val="CC6600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E2B8AA"/>
        </a:accent5>
        <a:accent6>
          <a:srgbClr val="738F98"/>
        </a:accent6>
        <a:hlink>
          <a:srgbClr val="DDBF4F"/>
        </a:hlink>
        <a:folHlink>
          <a:srgbClr val="B7B6A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pass 5">
        <a:dk1>
          <a:srgbClr val="AC835E"/>
        </a:dk1>
        <a:lt1>
          <a:srgbClr val="FFFFFF"/>
        </a:lt1>
        <a:dk2>
          <a:srgbClr val="AE8764"/>
        </a:dk2>
        <a:lt2>
          <a:srgbClr val="FFFFCC"/>
        </a:lt2>
        <a:accent1>
          <a:srgbClr val="CC6600"/>
        </a:accent1>
        <a:accent2>
          <a:srgbClr val="FF5050"/>
        </a:accent2>
        <a:accent3>
          <a:srgbClr val="D3C3B8"/>
        </a:accent3>
        <a:accent4>
          <a:srgbClr val="DADADA"/>
        </a:accent4>
        <a:accent5>
          <a:srgbClr val="E2B8AA"/>
        </a:accent5>
        <a:accent6>
          <a:srgbClr val="E74848"/>
        </a:accent6>
        <a:hlink>
          <a:srgbClr val="FFCC99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pass 6">
        <a:dk1>
          <a:srgbClr val="526133"/>
        </a:dk1>
        <a:lt1>
          <a:srgbClr val="FFFFFF"/>
        </a:lt1>
        <a:dk2>
          <a:srgbClr val="4E5D31"/>
        </a:dk2>
        <a:lt2>
          <a:srgbClr val="FFFFCC"/>
        </a:lt2>
        <a:accent1>
          <a:srgbClr val="99CC00"/>
        </a:accent1>
        <a:accent2>
          <a:srgbClr val="7A9505"/>
        </a:accent2>
        <a:accent3>
          <a:srgbClr val="B2B6AD"/>
        </a:accent3>
        <a:accent4>
          <a:srgbClr val="DADADA"/>
        </a:accent4>
        <a:accent5>
          <a:srgbClr val="CAE2AA"/>
        </a:accent5>
        <a:accent6>
          <a:srgbClr val="6E8704"/>
        </a:accent6>
        <a:hlink>
          <a:srgbClr val="FFCC00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pass 7">
        <a:dk1>
          <a:srgbClr val="000000"/>
        </a:dk1>
        <a:lt1>
          <a:srgbClr val="DDDCC5"/>
        </a:lt1>
        <a:dk2>
          <a:srgbClr val="95934B"/>
        </a:dk2>
        <a:lt2>
          <a:srgbClr val="DBDAC3"/>
        </a:lt2>
        <a:accent1>
          <a:srgbClr val="EAEBE1"/>
        </a:accent1>
        <a:accent2>
          <a:srgbClr val="9DB0B7"/>
        </a:accent2>
        <a:accent3>
          <a:srgbClr val="EBEBDF"/>
        </a:accent3>
        <a:accent4>
          <a:srgbClr val="000000"/>
        </a:accent4>
        <a:accent5>
          <a:srgbClr val="F3F3EE"/>
        </a:accent5>
        <a:accent6>
          <a:srgbClr val="8E9FA6"/>
        </a:accent6>
        <a:hlink>
          <a:srgbClr val="009900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mpass 8">
        <a:dk1>
          <a:srgbClr val="007E7B"/>
        </a:dk1>
        <a:lt1>
          <a:srgbClr val="FFFFFF"/>
        </a:lt1>
        <a:dk2>
          <a:srgbClr val="008080"/>
        </a:dk2>
        <a:lt2>
          <a:srgbClr val="FFFF99"/>
        </a:lt2>
        <a:accent1>
          <a:srgbClr val="33CCCC"/>
        </a:accent1>
        <a:accent2>
          <a:srgbClr val="00CC66"/>
        </a:accent2>
        <a:accent3>
          <a:srgbClr val="AAC0C0"/>
        </a:accent3>
        <a:accent4>
          <a:srgbClr val="DADADA"/>
        </a:accent4>
        <a:accent5>
          <a:srgbClr val="ADE2E2"/>
        </a:accent5>
        <a:accent6>
          <a:srgbClr val="00B95C"/>
        </a:accent6>
        <a:hlink>
          <a:srgbClr val="CCFFCC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pass 9">
        <a:dk1>
          <a:srgbClr val="000000"/>
        </a:dk1>
        <a:lt1>
          <a:srgbClr val="FFFFFF"/>
        </a:lt1>
        <a:dk2>
          <a:srgbClr val="000000"/>
        </a:dk2>
        <a:lt2>
          <a:srgbClr val="FEFEFE"/>
        </a:lt2>
        <a:accent1>
          <a:srgbClr val="E1E1FF"/>
        </a:accent1>
        <a:accent2>
          <a:srgbClr val="D9FFF8"/>
        </a:accent2>
        <a:accent3>
          <a:srgbClr val="FFFFFF"/>
        </a:accent3>
        <a:accent4>
          <a:srgbClr val="000000"/>
        </a:accent4>
        <a:accent5>
          <a:srgbClr val="EEEEFF"/>
        </a:accent5>
        <a:accent6>
          <a:srgbClr val="C4E7E1"/>
        </a:accent6>
        <a:hlink>
          <a:srgbClr val="9966FF"/>
        </a:hlink>
        <a:folHlink>
          <a:srgbClr val="6666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1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2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3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4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12972</TotalTime>
  <Words>6208</Words>
  <Application>Microsoft Office PowerPoint</Application>
  <PresentationFormat>On-screen Show (4:3)</PresentationFormat>
  <Paragraphs>1000</Paragraphs>
  <Slides>166</Slides>
  <Notes>39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23</vt:i4>
      </vt:variant>
      <vt:variant>
        <vt:lpstr>Embedded OLE Servers</vt:lpstr>
      </vt:variant>
      <vt:variant>
        <vt:i4>6</vt:i4>
      </vt:variant>
      <vt:variant>
        <vt:lpstr>Slide Titles</vt:lpstr>
      </vt:variant>
      <vt:variant>
        <vt:i4>166</vt:i4>
      </vt:variant>
    </vt:vector>
  </HeadingPairs>
  <TitlesOfParts>
    <vt:vector size="204" baseType="lpstr">
      <vt:lpstr>Arial</vt:lpstr>
      <vt:lpstr>Calibri</vt:lpstr>
      <vt:lpstr>Courier New</vt:lpstr>
      <vt:lpstr>Geneva</vt:lpstr>
      <vt:lpstr>Symbol</vt:lpstr>
      <vt:lpstr>Tahoma</vt:lpstr>
      <vt:lpstr>Times New Roman</vt:lpstr>
      <vt:lpstr>Wingdings</vt:lpstr>
      <vt:lpstr>WP Greek Century</vt:lpstr>
      <vt:lpstr>Office Theme</vt:lpstr>
      <vt:lpstr>Default Design</vt:lpstr>
      <vt:lpstr>Compass</vt:lpstr>
      <vt:lpstr>1_Compass</vt:lpstr>
      <vt:lpstr>Blank Presentation</vt:lpstr>
      <vt:lpstr>1_Blank Presentation</vt:lpstr>
      <vt:lpstr>2_Blank Presentation</vt:lpstr>
      <vt:lpstr>3_Blank Presentation</vt:lpstr>
      <vt:lpstr>4_Blank Presentation</vt:lpstr>
      <vt:lpstr>5_Blank Presentation</vt:lpstr>
      <vt:lpstr>6_Blank Presentation</vt:lpstr>
      <vt:lpstr>5_Default Design</vt:lpstr>
      <vt:lpstr>2_Default Design</vt:lpstr>
      <vt:lpstr>Desktop</vt:lpstr>
      <vt:lpstr>1_Default Design</vt:lpstr>
      <vt:lpstr>3_Default Design</vt:lpstr>
      <vt:lpstr>4_Default Design</vt:lpstr>
      <vt:lpstr>1_Office Theme</vt:lpstr>
      <vt:lpstr>2_Office Theme</vt:lpstr>
      <vt:lpstr>3_Office Theme</vt:lpstr>
      <vt:lpstr>4_Office Theme</vt:lpstr>
      <vt:lpstr>5_Office Theme</vt:lpstr>
      <vt:lpstr>6_Office Theme</vt:lpstr>
      <vt:lpstr>FreeHand.Doc</vt:lpstr>
      <vt:lpstr>Equation</vt:lpstr>
      <vt:lpstr>Clip</vt:lpstr>
      <vt:lpstr>Document</vt:lpstr>
      <vt:lpstr>Worksheet</vt:lpstr>
      <vt:lpstr>Bitmap Image</vt:lpstr>
      <vt:lpstr>Physical Hydrology &amp; Hydroclimatology (Multiscale Hydrology)</vt:lpstr>
      <vt:lpstr>Snow &amp; Snomelt</vt:lpstr>
      <vt:lpstr>PowerPoint Presentation</vt:lpstr>
      <vt:lpstr>The “Snow Cycle” </vt:lpstr>
      <vt:lpstr>Hydrologic Significance of Snow</vt:lpstr>
      <vt:lpstr>PowerPoint Presentation</vt:lpstr>
      <vt:lpstr>Atmospheric Snow Crystal Formation</vt:lpstr>
      <vt:lpstr>Ice Nucleation 2 types</vt:lpstr>
      <vt:lpstr>Heterogeneous Ice Nucleation Vapor Deposition</vt:lpstr>
      <vt:lpstr>Heterogeneous Ice Nucleation Riming</vt:lpstr>
      <vt:lpstr>Typical Explanation of Crystal Formation</vt:lpstr>
      <vt:lpstr>Crystal Growth</vt:lpstr>
      <vt:lpstr>Crystal Growth function of T &amp; e</vt:lpstr>
      <vt:lpstr>Snow Crystal Formation</vt:lpstr>
      <vt:lpstr>PowerPoint Presentation</vt:lpstr>
      <vt:lpstr>Snow Pack Characteristics</vt:lpstr>
      <vt:lpstr>Snow Pack Characteristics</vt:lpstr>
      <vt:lpstr>Snow Pack Characteristics</vt:lpstr>
      <vt:lpstr>Snow Pack Characteristics</vt:lpstr>
      <vt:lpstr>Density of Snow Cover</vt:lpstr>
      <vt:lpstr>Snow Pack Characteristics</vt:lpstr>
      <vt:lpstr>Snow Pack Characteristics</vt:lpstr>
      <vt:lpstr>Snow Grain Shapes</vt:lpstr>
      <vt:lpstr>Electron Microscopy of Snow Crystals</vt:lpstr>
      <vt:lpstr>Snow Pack Characteristics</vt:lpstr>
      <vt:lpstr>Snow Pack Characteristics</vt:lpstr>
      <vt:lpstr>Snow Characteristics</vt:lpstr>
      <vt:lpstr>Snow Characteristics</vt:lpstr>
      <vt:lpstr>PowerPoint Presentation</vt:lpstr>
      <vt:lpstr>PowerPoint Presentation</vt:lpstr>
      <vt:lpstr>PowerPoint Presentation</vt:lpstr>
      <vt:lpstr>Definitions and Terms</vt:lpstr>
      <vt:lpstr>Snow Classification</vt:lpstr>
      <vt:lpstr>Snow Measurement</vt:lpstr>
      <vt:lpstr>PowerPoint Presentation</vt:lpstr>
      <vt:lpstr>PowerPoint Presentation</vt:lpstr>
      <vt:lpstr>Snow Measurement</vt:lpstr>
      <vt:lpstr>Snow Measurement</vt:lpstr>
      <vt:lpstr>PowerPoint Presentation</vt:lpstr>
      <vt:lpstr>Snow survey</vt:lpstr>
      <vt:lpstr>Snow Survey –Manual Approach</vt:lpstr>
      <vt:lpstr>Snow Survey - SNOTEL </vt:lpstr>
      <vt:lpstr>Where do I Get Data?</vt:lpstr>
      <vt:lpstr>PowerPoint Presentation</vt:lpstr>
      <vt:lpstr>PowerPoint Presentation</vt:lpstr>
      <vt:lpstr>PowerPoint Presentation</vt:lpstr>
      <vt:lpstr>Other ways to measure snow</vt:lpstr>
      <vt:lpstr>Snow Measurement</vt:lpstr>
      <vt:lpstr>Snow Measurement</vt:lpstr>
      <vt:lpstr>Snow Measurement</vt:lpstr>
      <vt:lpstr>Snow Measurement</vt:lpstr>
      <vt:lpstr>Snow Measurement</vt:lpstr>
      <vt:lpstr>Airborne Snow Survey Products</vt:lpstr>
      <vt:lpstr>Airborne Snow Survey Products</vt:lpstr>
      <vt:lpstr>Snow Measurement</vt:lpstr>
      <vt:lpstr>Snow Measurement</vt:lpstr>
      <vt:lpstr>Snow Measurement</vt:lpstr>
      <vt:lpstr>Snow Measurement</vt:lpstr>
      <vt:lpstr>Satellite Hydrology Products</vt:lpstr>
      <vt:lpstr>Satellite Hydrology Products</vt:lpstr>
      <vt:lpstr>Satellite Hydrology Products</vt:lpstr>
      <vt:lpstr>Satellite Hydrology Products</vt:lpstr>
      <vt:lpstr>Satellite Hydrology Products</vt:lpstr>
      <vt:lpstr>More terms</vt:lpstr>
      <vt:lpstr>More Terms </vt:lpstr>
      <vt:lpstr>What Happens When               Water Hits the Pack?</vt:lpstr>
      <vt:lpstr>When the Snow Gets to 0°C </vt:lpstr>
      <vt:lpstr>Total retention storage</vt:lpstr>
      <vt:lpstr>Sources of energy</vt:lpstr>
      <vt:lpstr>Wind Effects on Snow</vt:lpstr>
      <vt:lpstr>PowerPoint Presentation</vt:lpstr>
      <vt:lpstr>PowerPoint Presentation</vt:lpstr>
      <vt:lpstr>Snow Metamorphism</vt:lpstr>
      <vt:lpstr>Snow Metamorphism</vt:lpstr>
      <vt:lpstr>Snow Metamorphism</vt:lpstr>
      <vt:lpstr>Snow Metamorphism</vt:lpstr>
      <vt:lpstr>Snow Metamorphism</vt:lpstr>
      <vt:lpstr>Snow Metamorphism</vt:lpstr>
      <vt:lpstr>Snow Metamorphism</vt:lpstr>
      <vt:lpstr>ET Dry Snow Metamorphism</vt:lpstr>
      <vt:lpstr>Gradients, Gradients…</vt:lpstr>
      <vt:lpstr>PowerPoint Presentation</vt:lpstr>
      <vt:lpstr>Mass Movement</vt:lpstr>
      <vt:lpstr>Sintering (bonding)</vt:lpstr>
      <vt:lpstr>TG Dry Snow Metamorphism</vt:lpstr>
      <vt:lpstr>Wet Snow Metamorphism</vt:lpstr>
      <vt:lpstr>Results: Heterogeneity</vt:lpstr>
      <vt:lpstr>PowerPoint Presentation</vt:lpstr>
      <vt:lpstr>Snow Cover Distribution</vt:lpstr>
      <vt:lpstr>Snow Cover Distribution</vt:lpstr>
      <vt:lpstr>Snow Cover Distribution</vt:lpstr>
      <vt:lpstr>Snow Cover Distribution</vt:lpstr>
      <vt:lpstr>Snow Cover Distribution</vt:lpstr>
      <vt:lpstr>Snow Cover Distribution</vt:lpstr>
      <vt:lpstr>Snow Cover Distribution</vt:lpstr>
      <vt:lpstr>Snow Cover Distribution</vt:lpstr>
      <vt:lpstr>Blowing Snow</vt:lpstr>
      <vt:lpstr>Blowing Snow</vt:lpstr>
      <vt:lpstr>Blowing Snow</vt:lpstr>
      <vt:lpstr>Blowing Snow</vt:lpstr>
      <vt:lpstr>Blowing Snow</vt:lpstr>
      <vt:lpstr>Blowing Snow</vt:lpstr>
      <vt:lpstr>Blowing Snow</vt:lpstr>
      <vt:lpstr>Blowing Snow</vt:lpstr>
      <vt:lpstr>Blowing Snow</vt:lpstr>
      <vt:lpstr>Blowing Snow</vt:lpstr>
      <vt:lpstr>Blowing Snow</vt:lpstr>
      <vt:lpstr>Blowing Snow</vt:lpstr>
      <vt:lpstr>PowerPoint Presentation</vt:lpstr>
      <vt:lpstr>PowerPoint Presentation</vt:lpstr>
      <vt:lpstr>PowerPoint Presentation</vt:lpstr>
      <vt:lpstr>Snow Ablation</vt:lpstr>
      <vt:lpstr>Snow Ablation</vt:lpstr>
      <vt:lpstr>Snow Ablation Modeling</vt:lpstr>
      <vt:lpstr>Temperature Index Model</vt:lpstr>
      <vt:lpstr>Temperature Index Model</vt:lpstr>
      <vt:lpstr>DDF depends on…</vt:lpstr>
      <vt:lpstr>Snowmelt</vt:lpstr>
      <vt:lpstr>Water in snow</vt:lpstr>
      <vt:lpstr>Water in snow</vt:lpstr>
      <vt:lpstr>Water Flow Through Snow</vt:lpstr>
      <vt:lpstr>Water Flow Through Snow</vt:lpstr>
      <vt:lpstr>Water Flow Through Snow –  Four Liquid Water Regimes</vt:lpstr>
      <vt:lpstr>Water Flow Through Snow –  Liquid Water Transmission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Snow Energy Exchanges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Snow Energy Exchanges</vt:lpstr>
      <vt:lpstr>Snow Model Physics and Parameterizations</vt:lpstr>
      <vt:lpstr>Model Structure</vt:lpstr>
      <vt:lpstr>Surface Energy Balance</vt:lpstr>
      <vt:lpstr>Surface Energy Balance – With Forest Canopy</vt:lpstr>
      <vt:lpstr>Melt Outflow Calculation</vt:lpstr>
      <vt:lpstr>Shortwave Radiation</vt:lpstr>
      <vt:lpstr>Atmospheric Transmissivity</vt:lpstr>
      <vt:lpstr>Reflective Properties of Snow</vt:lpstr>
      <vt:lpstr>Albedo</vt:lpstr>
      <vt:lpstr> Shortwave Radiation &amp; Snow</vt:lpstr>
      <vt:lpstr>Effect of Illumination angle</vt:lpstr>
      <vt:lpstr>Calibration</vt:lpstr>
      <vt:lpstr>Calibration of zo and Ks to match observations with Net Radiation Input</vt:lpstr>
      <vt:lpstr>Surface conductance Ks adjusted to match diurnal surface temperature fluctuations</vt:lpstr>
      <vt:lpstr>Surface conductance Ks adjusted to match diurnal surface temperature fluctuations</vt:lpstr>
      <vt:lpstr>Drive with incident solar radiation, adjust albedo.</vt:lpstr>
      <vt:lpstr>Confirm agreement between modeled and observed Net Radiation</vt:lpstr>
      <vt:lpstr>Calibrate Ksat to match Melt Outflow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Yovanaroquiam, Issayass</dc:creator>
  <cp:lastModifiedBy>Rajagopalan Balaji</cp:lastModifiedBy>
  <cp:revision>124</cp:revision>
  <dcterms:created xsi:type="dcterms:W3CDTF">2011-12-03T08:52:51Z</dcterms:created>
  <dcterms:modified xsi:type="dcterms:W3CDTF">2022-12-06T20:06:55Z</dcterms:modified>
</cp:coreProperties>
</file>