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 id="2147483700" r:id="rId3"/>
    <p:sldMasterId id="2147483712" r:id="rId4"/>
  </p:sldMasterIdLst>
  <p:notesMasterIdLst>
    <p:notesMasterId r:id="rId69"/>
  </p:notesMasterIdLst>
  <p:handoutMasterIdLst>
    <p:handoutMasterId r:id="rId70"/>
  </p:handoutMasterIdLst>
  <p:sldIdLst>
    <p:sldId id="455" r:id="rId5"/>
    <p:sldId id="438" r:id="rId6"/>
    <p:sldId id="440" r:id="rId7"/>
    <p:sldId id="343" r:id="rId8"/>
    <p:sldId id="407" r:id="rId9"/>
    <p:sldId id="408" r:id="rId10"/>
    <p:sldId id="409" r:id="rId11"/>
    <p:sldId id="410" r:id="rId12"/>
    <p:sldId id="419" r:id="rId13"/>
    <p:sldId id="420" r:id="rId14"/>
    <p:sldId id="372" r:id="rId15"/>
    <p:sldId id="363" r:id="rId16"/>
    <p:sldId id="421" r:id="rId17"/>
    <p:sldId id="422" r:id="rId18"/>
    <p:sldId id="423" r:id="rId19"/>
    <p:sldId id="424" r:id="rId20"/>
    <p:sldId id="374" r:id="rId21"/>
    <p:sldId id="375" r:id="rId22"/>
    <p:sldId id="373" r:id="rId23"/>
    <p:sldId id="413" r:id="rId24"/>
    <p:sldId id="441" r:id="rId25"/>
    <p:sldId id="414" r:id="rId26"/>
    <p:sldId id="442" r:id="rId27"/>
    <p:sldId id="425" r:id="rId28"/>
    <p:sldId id="412" r:id="rId29"/>
    <p:sldId id="356" r:id="rId30"/>
    <p:sldId id="443" r:id="rId31"/>
    <p:sldId id="415" r:id="rId32"/>
    <p:sldId id="416" r:id="rId33"/>
    <p:sldId id="417" r:id="rId34"/>
    <p:sldId id="418" r:id="rId35"/>
    <p:sldId id="444" r:id="rId36"/>
    <p:sldId id="445" r:id="rId37"/>
    <p:sldId id="446" r:id="rId38"/>
    <p:sldId id="447" r:id="rId39"/>
    <p:sldId id="448" r:id="rId40"/>
    <p:sldId id="449" r:id="rId41"/>
    <p:sldId id="450" r:id="rId42"/>
    <p:sldId id="260" r:id="rId43"/>
    <p:sldId id="303" r:id="rId44"/>
    <p:sldId id="267" r:id="rId45"/>
    <p:sldId id="302" r:id="rId46"/>
    <p:sldId id="451" r:id="rId47"/>
    <p:sldId id="452" r:id="rId48"/>
    <p:sldId id="453" r:id="rId49"/>
    <p:sldId id="262" r:id="rId50"/>
    <p:sldId id="261" r:id="rId51"/>
    <p:sldId id="272" r:id="rId52"/>
    <p:sldId id="271" r:id="rId53"/>
    <p:sldId id="270" r:id="rId54"/>
    <p:sldId id="306" r:id="rId55"/>
    <p:sldId id="266" r:id="rId56"/>
    <p:sldId id="273" r:id="rId57"/>
    <p:sldId id="304" r:id="rId58"/>
    <p:sldId id="305" r:id="rId59"/>
    <p:sldId id="258" r:id="rId60"/>
    <p:sldId id="263" r:id="rId61"/>
    <p:sldId id="264" r:id="rId62"/>
    <p:sldId id="277" r:id="rId63"/>
    <p:sldId id="278" r:id="rId64"/>
    <p:sldId id="289" r:id="rId65"/>
    <p:sldId id="279" r:id="rId66"/>
    <p:sldId id="280" r:id="rId67"/>
    <p:sldId id="301" r:id="rId68"/>
  </p:sldIdLst>
  <p:sldSz cx="9144000" cy="6858000" type="screen4x3"/>
  <p:notesSz cx="6858000" cy="9199563"/>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99CC"/>
    <a:srgbClr val="0000FF"/>
    <a:srgbClr val="33CCFF"/>
    <a:srgbClr val="800080"/>
    <a:srgbClr val="6666FF"/>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38694-D246-48E5-8D54-BB4DC11B254F}" v="5" dt="2022-12-06T20:12:29.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9" autoAdjust="0"/>
    <p:restoredTop sz="86000" autoAdjust="0"/>
  </p:normalViewPr>
  <p:slideViewPr>
    <p:cSldViewPr snapToGrid="0">
      <p:cViewPr varScale="1">
        <p:scale>
          <a:sx n="56" d="100"/>
          <a:sy n="56" d="100"/>
        </p:scale>
        <p:origin x="1572"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816" y="-72"/>
      </p:cViewPr>
      <p:guideLst>
        <p:guide orient="horz" pos="2897"/>
        <p:guide pos="215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gopalan Balaji" userId="fef2073b-d548-489c-9436-683445f1996c" providerId="ADAL" clId="{50338694-D246-48E5-8D54-BB4DC11B254F}"/>
    <pc:docChg chg="delSld modSld sldOrd delMainMaster">
      <pc:chgData name="Rajagopalan Balaji" userId="fef2073b-d548-489c-9436-683445f1996c" providerId="ADAL" clId="{50338694-D246-48E5-8D54-BB4DC11B254F}" dt="2022-12-06T20:12:09.684" v="38" actId="47"/>
      <pc:docMkLst>
        <pc:docMk/>
      </pc:docMkLst>
      <pc:sldChg chg="del">
        <pc:chgData name="Rajagopalan Balaji" userId="fef2073b-d548-489c-9436-683445f1996c" providerId="ADAL" clId="{50338694-D246-48E5-8D54-BB4DC11B254F}" dt="2022-12-06T20:07:15.723" v="7" actId="47"/>
        <pc:sldMkLst>
          <pc:docMk/>
          <pc:sldMk cId="1796388231" sldId="280"/>
        </pc:sldMkLst>
      </pc:sldChg>
      <pc:sldChg chg="del">
        <pc:chgData name="Rajagopalan Balaji" userId="fef2073b-d548-489c-9436-683445f1996c" providerId="ADAL" clId="{50338694-D246-48E5-8D54-BB4DC11B254F}" dt="2022-12-06T18:07:23.554" v="0" actId="47"/>
        <pc:sldMkLst>
          <pc:docMk/>
          <pc:sldMk cId="0" sldId="426"/>
        </pc:sldMkLst>
      </pc:sldChg>
      <pc:sldChg chg="del">
        <pc:chgData name="Rajagopalan Balaji" userId="fef2073b-d548-489c-9436-683445f1996c" providerId="ADAL" clId="{50338694-D246-48E5-8D54-BB4DC11B254F}" dt="2022-12-06T18:07:23.554" v="0" actId="47"/>
        <pc:sldMkLst>
          <pc:docMk/>
          <pc:sldMk cId="0" sldId="427"/>
        </pc:sldMkLst>
      </pc:sldChg>
      <pc:sldChg chg="del">
        <pc:chgData name="Rajagopalan Balaji" userId="fef2073b-d548-489c-9436-683445f1996c" providerId="ADAL" clId="{50338694-D246-48E5-8D54-BB4DC11B254F}" dt="2022-12-06T18:07:23.554" v="0" actId="47"/>
        <pc:sldMkLst>
          <pc:docMk/>
          <pc:sldMk cId="0" sldId="428"/>
        </pc:sldMkLst>
      </pc:sldChg>
      <pc:sldChg chg="del">
        <pc:chgData name="Rajagopalan Balaji" userId="fef2073b-d548-489c-9436-683445f1996c" providerId="ADAL" clId="{50338694-D246-48E5-8D54-BB4DC11B254F}" dt="2022-12-06T18:07:23.554" v="0" actId="47"/>
        <pc:sldMkLst>
          <pc:docMk/>
          <pc:sldMk cId="0" sldId="429"/>
        </pc:sldMkLst>
      </pc:sldChg>
      <pc:sldChg chg="del">
        <pc:chgData name="Rajagopalan Balaji" userId="fef2073b-d548-489c-9436-683445f1996c" providerId="ADAL" clId="{50338694-D246-48E5-8D54-BB4DC11B254F}" dt="2022-12-06T18:07:23.554" v="0" actId="47"/>
        <pc:sldMkLst>
          <pc:docMk/>
          <pc:sldMk cId="0" sldId="430"/>
        </pc:sldMkLst>
      </pc:sldChg>
      <pc:sldChg chg="del">
        <pc:chgData name="Rajagopalan Balaji" userId="fef2073b-d548-489c-9436-683445f1996c" providerId="ADAL" clId="{50338694-D246-48E5-8D54-BB4DC11B254F}" dt="2022-12-06T18:07:23.554" v="0" actId="47"/>
        <pc:sldMkLst>
          <pc:docMk/>
          <pc:sldMk cId="0" sldId="431"/>
        </pc:sldMkLst>
      </pc:sldChg>
      <pc:sldChg chg="del">
        <pc:chgData name="Rajagopalan Balaji" userId="fef2073b-d548-489c-9436-683445f1996c" providerId="ADAL" clId="{50338694-D246-48E5-8D54-BB4DC11B254F}" dt="2022-12-06T18:07:23.554" v="0" actId="47"/>
        <pc:sldMkLst>
          <pc:docMk/>
          <pc:sldMk cId="0" sldId="432"/>
        </pc:sldMkLst>
      </pc:sldChg>
      <pc:sldChg chg="del">
        <pc:chgData name="Rajagopalan Balaji" userId="fef2073b-d548-489c-9436-683445f1996c" providerId="ADAL" clId="{50338694-D246-48E5-8D54-BB4DC11B254F}" dt="2022-12-06T18:07:23.554" v="0" actId="47"/>
        <pc:sldMkLst>
          <pc:docMk/>
          <pc:sldMk cId="0" sldId="433"/>
        </pc:sldMkLst>
      </pc:sldChg>
      <pc:sldChg chg="del">
        <pc:chgData name="Rajagopalan Balaji" userId="fef2073b-d548-489c-9436-683445f1996c" providerId="ADAL" clId="{50338694-D246-48E5-8D54-BB4DC11B254F}" dt="2022-12-06T18:07:23.554" v="0" actId="47"/>
        <pc:sldMkLst>
          <pc:docMk/>
          <pc:sldMk cId="0" sldId="434"/>
        </pc:sldMkLst>
      </pc:sldChg>
      <pc:sldChg chg="del">
        <pc:chgData name="Rajagopalan Balaji" userId="fef2073b-d548-489c-9436-683445f1996c" providerId="ADAL" clId="{50338694-D246-48E5-8D54-BB4DC11B254F}" dt="2022-12-06T18:07:23.554" v="0" actId="47"/>
        <pc:sldMkLst>
          <pc:docMk/>
          <pc:sldMk cId="0" sldId="435"/>
        </pc:sldMkLst>
      </pc:sldChg>
      <pc:sldChg chg="del">
        <pc:chgData name="Rajagopalan Balaji" userId="fef2073b-d548-489c-9436-683445f1996c" providerId="ADAL" clId="{50338694-D246-48E5-8D54-BB4DC11B254F}" dt="2022-12-06T18:07:23.554" v="0" actId="47"/>
        <pc:sldMkLst>
          <pc:docMk/>
          <pc:sldMk cId="0" sldId="436"/>
        </pc:sldMkLst>
      </pc:sldChg>
      <pc:sldChg chg="del">
        <pc:chgData name="Rajagopalan Balaji" userId="fef2073b-d548-489c-9436-683445f1996c" providerId="ADAL" clId="{50338694-D246-48E5-8D54-BB4DC11B254F}" dt="2022-12-06T18:07:23.554" v="0" actId="47"/>
        <pc:sldMkLst>
          <pc:docMk/>
          <pc:sldMk cId="0" sldId="437"/>
        </pc:sldMkLst>
      </pc:sldChg>
      <pc:sldChg chg="modSp mod">
        <pc:chgData name="Rajagopalan Balaji" userId="fef2073b-d548-489c-9436-683445f1996c" providerId="ADAL" clId="{50338694-D246-48E5-8D54-BB4DC11B254F}" dt="2022-12-06T20:09:05.153" v="33" actId="20577"/>
        <pc:sldMkLst>
          <pc:docMk/>
          <pc:sldMk cId="0" sldId="440"/>
        </pc:sldMkLst>
        <pc:spChg chg="mod">
          <ac:chgData name="Rajagopalan Balaji" userId="fef2073b-d548-489c-9436-683445f1996c" providerId="ADAL" clId="{50338694-D246-48E5-8D54-BB4DC11B254F}" dt="2022-12-06T20:09:05.153" v="33" actId="20577"/>
          <ac:spMkLst>
            <pc:docMk/>
            <pc:sldMk cId="0" sldId="440"/>
            <ac:spMk id="3" creationId="{00000000-0000-0000-0000-000000000000}"/>
          </ac:spMkLst>
        </pc:spChg>
      </pc:sldChg>
      <pc:sldChg chg="ord">
        <pc:chgData name="Rajagopalan Balaji" userId="fef2073b-d548-489c-9436-683445f1996c" providerId="ADAL" clId="{50338694-D246-48E5-8D54-BB4DC11B254F}" dt="2022-12-06T20:10:56.674" v="35"/>
        <pc:sldMkLst>
          <pc:docMk/>
          <pc:sldMk cId="1764923805" sldId="451"/>
        </pc:sldMkLst>
      </pc:sldChg>
      <pc:sldChg chg="ord">
        <pc:chgData name="Rajagopalan Balaji" userId="fef2073b-d548-489c-9436-683445f1996c" providerId="ADAL" clId="{50338694-D246-48E5-8D54-BB4DC11B254F}" dt="2022-12-06T20:11:26.481" v="37"/>
        <pc:sldMkLst>
          <pc:docMk/>
          <pc:sldMk cId="2030258271" sldId="452"/>
        </pc:sldMkLst>
      </pc:sldChg>
      <pc:sldChg chg="ord">
        <pc:chgData name="Rajagopalan Balaji" userId="fef2073b-d548-489c-9436-683445f1996c" providerId="ADAL" clId="{50338694-D246-48E5-8D54-BB4DC11B254F}" dt="2022-12-06T20:11:26.481" v="37"/>
        <pc:sldMkLst>
          <pc:docMk/>
          <pc:sldMk cId="1183093514" sldId="453"/>
        </pc:sldMkLst>
      </pc:sldChg>
      <pc:sldChg chg="del">
        <pc:chgData name="Rajagopalan Balaji" userId="fef2073b-d548-489c-9436-683445f1996c" providerId="ADAL" clId="{50338694-D246-48E5-8D54-BB4DC11B254F}" dt="2022-12-06T20:12:09.684" v="38" actId="47"/>
        <pc:sldMkLst>
          <pc:docMk/>
          <pc:sldMk cId="1788476037" sldId="454"/>
        </pc:sldMkLst>
      </pc:sldChg>
      <pc:sldMasterChg chg="del delSldLayout">
        <pc:chgData name="Rajagopalan Balaji" userId="fef2073b-d548-489c-9436-683445f1996c" providerId="ADAL" clId="{50338694-D246-48E5-8D54-BB4DC11B254F}" dt="2022-12-06T18:07:23.554" v="0" actId="47"/>
        <pc:sldMasterMkLst>
          <pc:docMk/>
          <pc:sldMasterMk cId="0" sldId="2147483649"/>
        </pc:sldMasterMkLst>
        <pc:sldLayoutChg chg="del">
          <pc:chgData name="Rajagopalan Balaji" userId="fef2073b-d548-489c-9436-683445f1996c" providerId="ADAL" clId="{50338694-D246-48E5-8D54-BB4DC11B254F}" dt="2022-12-06T18:07:23.554" v="0" actId="47"/>
          <pc:sldLayoutMkLst>
            <pc:docMk/>
            <pc:sldMasterMk cId="0" sldId="2147483649"/>
            <pc:sldLayoutMk cId="0" sldId="2147483661"/>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2"/>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3"/>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4"/>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5"/>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6"/>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7"/>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8"/>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69"/>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70"/>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71"/>
          </pc:sldLayoutMkLst>
        </pc:sldLayoutChg>
        <pc:sldLayoutChg chg="del">
          <pc:chgData name="Rajagopalan Balaji" userId="fef2073b-d548-489c-9436-683445f1996c" providerId="ADAL" clId="{50338694-D246-48E5-8D54-BB4DC11B254F}" dt="2022-12-06T18:07:23.554" v="0" actId="47"/>
          <pc:sldLayoutMkLst>
            <pc:docMk/>
            <pc:sldMasterMk cId="0" sldId="2147483649"/>
            <pc:sldLayoutMk cId="0" sldId="2147483673"/>
          </pc:sldLayoutMkLst>
        </pc:sldLayoutChg>
      </pc:sldMasterChg>
      <pc:sldMasterChg chg="del delSldLayout">
        <pc:chgData name="Rajagopalan Balaji" userId="fef2073b-d548-489c-9436-683445f1996c" providerId="ADAL" clId="{50338694-D246-48E5-8D54-BB4DC11B254F}" dt="2022-12-06T20:07:15.723" v="7" actId="47"/>
        <pc:sldMasterMkLst>
          <pc:docMk/>
          <pc:sldMasterMk cId="1391223932" sldId="2147483688"/>
        </pc:sldMasterMkLst>
        <pc:sldLayoutChg chg="del">
          <pc:chgData name="Rajagopalan Balaji" userId="fef2073b-d548-489c-9436-683445f1996c" providerId="ADAL" clId="{50338694-D246-48E5-8D54-BB4DC11B254F}" dt="2022-12-06T20:07:15.723" v="7" actId="47"/>
          <pc:sldLayoutMkLst>
            <pc:docMk/>
            <pc:sldMasterMk cId="1391223932" sldId="2147483688"/>
            <pc:sldLayoutMk cId="3349926379" sldId="2147483689"/>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1265659728" sldId="2147483690"/>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623585375" sldId="2147483691"/>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1064535155" sldId="2147483692"/>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3742150199" sldId="2147483693"/>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4285126084" sldId="2147483694"/>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3597911420" sldId="2147483695"/>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1779534919" sldId="2147483696"/>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2173135392" sldId="2147483697"/>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2170231413" sldId="2147483698"/>
          </pc:sldLayoutMkLst>
        </pc:sldLayoutChg>
        <pc:sldLayoutChg chg="del">
          <pc:chgData name="Rajagopalan Balaji" userId="fef2073b-d548-489c-9436-683445f1996c" providerId="ADAL" clId="{50338694-D246-48E5-8D54-BB4DC11B254F}" dt="2022-12-06T20:07:15.723" v="7" actId="47"/>
          <pc:sldLayoutMkLst>
            <pc:docMk/>
            <pc:sldMasterMk cId="1391223932" sldId="2147483688"/>
            <pc:sldLayoutMk cId="1762830948"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19811" name="Rectangle 1027"/>
          <p:cNvSpPr>
            <a:spLocks noGrp="1" noChangeArrowheads="1"/>
          </p:cNvSpPr>
          <p:nvPr>
            <p:ph type="dt" sz="quarter" idx="1"/>
          </p:nvPr>
        </p:nvSpPr>
        <p:spPr bwMode="auto">
          <a:xfrm>
            <a:off x="3873500" y="0"/>
            <a:ext cx="2946400" cy="495300"/>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19812" name="Rectangle 1028"/>
          <p:cNvSpPr>
            <a:spLocks noGrp="1" noChangeArrowheads="1"/>
          </p:cNvSpPr>
          <p:nvPr>
            <p:ph type="ftr" sz="quarter" idx="2"/>
          </p:nvPr>
        </p:nvSpPr>
        <p:spPr bwMode="auto">
          <a:xfrm>
            <a:off x="0" y="8704263"/>
            <a:ext cx="2944813"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19813" name="Rectangle 1029"/>
          <p:cNvSpPr>
            <a:spLocks noGrp="1" noChangeArrowheads="1"/>
          </p:cNvSpPr>
          <p:nvPr>
            <p:ph type="sldNum" sz="quarter" idx="3"/>
          </p:nvPr>
        </p:nvSpPr>
        <p:spPr bwMode="auto">
          <a:xfrm>
            <a:off x="3873500" y="8704263"/>
            <a:ext cx="2946400" cy="49530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3BCAEC4D-7E3C-458B-BABC-A29F4FEE32CA}" type="slidenum">
              <a:rPr lang="en-US"/>
              <a:pPr/>
              <a:t>‹#›</a:t>
            </a:fld>
            <a:endParaRPr lang="en-US"/>
          </a:p>
        </p:txBody>
      </p:sp>
    </p:spTree>
    <p:extLst>
      <p:ext uri="{BB962C8B-B14F-4D97-AF65-F5344CB8AC3E}">
        <p14:creationId xmlns:p14="http://schemas.microsoft.com/office/powerpoint/2010/main" val="2279945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51163"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defTabSz="901700">
              <a:defRPr sz="1100">
                <a:latin typeface="Times New Roman" pitchFamily="18" charset="0"/>
              </a:defRPr>
            </a:lvl1pPr>
          </a:lstStyle>
          <a:p>
            <a:endParaRPr lang="en-US"/>
          </a:p>
        </p:txBody>
      </p:sp>
      <p:sp>
        <p:nvSpPr>
          <p:cNvPr id="12291" name="Rectangle 3"/>
          <p:cNvSpPr>
            <a:spLocks noGrp="1" noChangeArrowheads="1"/>
          </p:cNvSpPr>
          <p:nvPr>
            <p:ph type="dt" idx="1"/>
          </p:nvPr>
        </p:nvSpPr>
        <p:spPr bwMode="auto">
          <a:xfrm>
            <a:off x="3883025" y="0"/>
            <a:ext cx="2949575" cy="493713"/>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lvl1pPr algn="r" defTabSz="901700">
              <a:defRPr sz="1100">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150938" y="706438"/>
            <a:ext cx="4611687" cy="345916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1863" y="4378325"/>
            <a:ext cx="5048250" cy="4167188"/>
          </a:xfrm>
          <a:prstGeom prst="rect">
            <a:avLst/>
          </a:prstGeom>
          <a:noFill/>
          <a:ln w="9525">
            <a:noFill/>
            <a:miter lim="800000"/>
            <a:headEnd/>
            <a:tailEnd/>
          </a:ln>
          <a:effectLst/>
        </p:spPr>
        <p:txBody>
          <a:bodyPr vert="horz" wrap="square" lIns="90217" tIns="45108" rIns="90217" bIns="451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756650"/>
            <a:ext cx="2951163"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defTabSz="901700">
              <a:defRPr sz="1100">
                <a:latin typeface="Times New Roman" pitchFamily="18" charset="0"/>
              </a:defRPr>
            </a:lvl1pPr>
          </a:lstStyle>
          <a:p>
            <a:endParaRPr lang="en-US"/>
          </a:p>
        </p:txBody>
      </p:sp>
      <p:sp>
        <p:nvSpPr>
          <p:cNvPr id="12295" name="Rectangle 7"/>
          <p:cNvSpPr>
            <a:spLocks noGrp="1" noChangeArrowheads="1"/>
          </p:cNvSpPr>
          <p:nvPr>
            <p:ph type="sldNum" sz="quarter" idx="5"/>
          </p:nvPr>
        </p:nvSpPr>
        <p:spPr bwMode="auto">
          <a:xfrm>
            <a:off x="3883025" y="8756650"/>
            <a:ext cx="2949575" cy="425450"/>
          </a:xfrm>
          <a:prstGeom prst="rect">
            <a:avLst/>
          </a:prstGeom>
          <a:noFill/>
          <a:ln w="9525">
            <a:noFill/>
            <a:miter lim="800000"/>
            <a:headEnd/>
            <a:tailEnd/>
          </a:ln>
          <a:effectLst/>
        </p:spPr>
        <p:txBody>
          <a:bodyPr vert="horz" wrap="square" lIns="90217" tIns="45108" rIns="90217" bIns="45108" numCol="1" anchor="b" anchorCtr="0" compatLnSpc="1">
            <a:prstTxWarp prst="textNoShape">
              <a:avLst/>
            </a:prstTxWarp>
          </a:bodyPr>
          <a:lstStyle>
            <a:lvl1pPr algn="r" defTabSz="901700">
              <a:defRPr sz="1100">
                <a:latin typeface="Times New Roman" pitchFamily="18" charset="0"/>
              </a:defRPr>
            </a:lvl1pPr>
          </a:lstStyle>
          <a:p>
            <a:fld id="{1B45088C-B03C-4599-A54A-4F2F2D7AD1B9}" type="slidenum">
              <a:rPr lang="en-US"/>
              <a:pPr/>
              <a:t>‹#›</a:t>
            </a:fld>
            <a:endParaRPr lang="en-US"/>
          </a:p>
        </p:txBody>
      </p:sp>
    </p:spTree>
    <p:extLst>
      <p:ext uri="{BB962C8B-B14F-4D97-AF65-F5344CB8AC3E}">
        <p14:creationId xmlns:p14="http://schemas.microsoft.com/office/powerpoint/2010/main" val="731871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5088C-B03C-4599-A54A-4F2F2D7AD1B9}" type="slidenum">
              <a:rPr lang="en-US" smtClean="0"/>
              <a:pPr/>
              <a:t>2</a:t>
            </a:fld>
            <a:endParaRPr lang="en-US"/>
          </a:p>
        </p:txBody>
      </p:sp>
    </p:spTree>
    <p:extLst>
      <p:ext uri="{BB962C8B-B14F-4D97-AF65-F5344CB8AC3E}">
        <p14:creationId xmlns:p14="http://schemas.microsoft.com/office/powerpoint/2010/main" val="104041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40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70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97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122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ct val="0"/>
              </a:spcBef>
              <a:buFont typeface="Wingdings" charset="2"/>
              <a:buNone/>
            </a:pPr>
            <a:r>
              <a:rPr lang="en-US" altLang="x-none" dirty="0"/>
              <a:t>Step 1--Calculate </a:t>
            </a:r>
            <a:r>
              <a:rPr lang="en-US" altLang="x-none" i="1" dirty="0">
                <a:latin typeface="Times New Roman" charset="0"/>
              </a:rPr>
              <a:t>S</a:t>
            </a:r>
            <a:r>
              <a:rPr lang="en-US" altLang="x-none" dirty="0"/>
              <a:t> numbers</a:t>
            </a:r>
          </a:p>
          <a:p>
            <a:pPr lvl="1" eaLnBrk="0" hangingPunct="0">
              <a:spcBef>
                <a:spcPct val="0"/>
              </a:spcBef>
              <a:buFont typeface="Wingdings" charset="2"/>
              <a:buNone/>
            </a:pPr>
            <a:r>
              <a:rPr lang="en-US" altLang="x-none" dirty="0"/>
              <a:t>-Crosby soil is Type C (tables will provide this)</a:t>
            </a:r>
          </a:p>
          <a:p>
            <a:pPr lvl="1" eaLnBrk="0" hangingPunct="0">
              <a:spcBef>
                <a:spcPct val="0"/>
              </a:spcBef>
              <a:buFont typeface="Wingdings" charset="2"/>
              <a:buNone/>
            </a:pPr>
            <a:r>
              <a:rPr lang="en-US" altLang="x-none" dirty="0"/>
              <a:t>-CN (AMC II) mature forest is 70</a:t>
            </a:r>
          </a:p>
          <a:p>
            <a:pPr lvl="1" eaLnBrk="0" hangingPunct="0">
              <a:spcBef>
                <a:spcPct val="0"/>
              </a:spcBef>
              <a:buFont typeface="Wingdings" charset="2"/>
              <a:buNone/>
            </a:pPr>
            <a:r>
              <a:rPr lang="en-US" altLang="x-none" dirty="0"/>
              <a:t>-CN (AMC II) townhouses is 90</a:t>
            </a:r>
          </a:p>
          <a:p>
            <a:pPr lvl="1" eaLnBrk="0" hangingPunct="0">
              <a:spcBef>
                <a:spcPct val="0"/>
              </a:spcBef>
              <a:buFont typeface="Wingdings" charset="2"/>
              <a:buNone/>
            </a:pPr>
            <a:r>
              <a:rPr lang="en-US" altLang="x-none" dirty="0"/>
              <a:t>-Convert to AMC III-worst case scenario</a:t>
            </a:r>
          </a:p>
          <a:p>
            <a:pPr lvl="1" eaLnBrk="0" hangingPunct="0">
              <a:spcBef>
                <a:spcPct val="0"/>
              </a:spcBef>
              <a:buFont typeface="Wingdings" charset="2"/>
              <a:buNone/>
            </a:pPr>
            <a:r>
              <a:rPr lang="en-US" altLang="x-none" dirty="0"/>
              <a:t>-CN 70*1.21=84.7</a:t>
            </a:r>
          </a:p>
          <a:p>
            <a:pPr lvl="1" eaLnBrk="0" hangingPunct="0">
              <a:spcBef>
                <a:spcPct val="0"/>
              </a:spcBef>
              <a:buFont typeface="Wingdings" charset="2"/>
              <a:buNone/>
            </a:pPr>
            <a:r>
              <a:rPr lang="en-US" altLang="x-none" dirty="0"/>
              <a:t>-CN 90*1.07=96.3</a:t>
            </a:r>
          </a:p>
          <a:p>
            <a:pPr lvl="1" eaLnBrk="0" hangingPunct="0">
              <a:spcBef>
                <a:spcPct val="0"/>
              </a:spcBef>
              <a:buFont typeface="Wingdings" charset="2"/>
              <a:buNone/>
            </a:pPr>
            <a:r>
              <a:rPr lang="en-US" altLang="x-none" dirty="0"/>
              <a:t>-S (forest) = 1.81in = </a:t>
            </a:r>
          </a:p>
          <a:p>
            <a:pPr lvl="1" eaLnBrk="0" hangingPunct="0">
              <a:spcBef>
                <a:spcPct val="0"/>
              </a:spcBef>
              <a:buFont typeface="Wingdings" charset="2"/>
              <a:buNone/>
            </a:pPr>
            <a:r>
              <a:rPr lang="en-US" altLang="x-none" dirty="0"/>
              <a:t>-S (townhouses) = 0.38in =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8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6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x-none" dirty="0"/>
              <a:t>Step 2-Calculate Q (excess runoff)</a:t>
            </a:r>
          </a:p>
          <a:p>
            <a:pPr lvl="1">
              <a:lnSpc>
                <a:spcPct val="90000"/>
              </a:lnSpc>
            </a:pPr>
            <a:r>
              <a:rPr lang="en-US" altLang="x-none" dirty="0"/>
              <a:t>P = 2 inches rainfall</a:t>
            </a:r>
          </a:p>
          <a:p>
            <a:pPr lvl="1">
              <a:lnSpc>
                <a:spcPct val="90000"/>
              </a:lnSpc>
            </a:pPr>
            <a:endParaRPr lang="en-US" altLang="x-none" dirty="0"/>
          </a:p>
          <a:p>
            <a:pPr lvl="1">
              <a:lnSpc>
                <a:spcPct val="90000"/>
              </a:lnSpc>
            </a:pPr>
            <a:r>
              <a:rPr lang="en-US" altLang="x-none" dirty="0"/>
              <a:t>Q(forest) = 0.91 inches</a:t>
            </a:r>
          </a:p>
          <a:p>
            <a:pPr lvl="1">
              <a:lnSpc>
                <a:spcPct val="90000"/>
              </a:lnSpc>
            </a:pPr>
            <a:r>
              <a:rPr lang="en-US" altLang="x-none" dirty="0"/>
              <a:t>Q(townhouses) = 1.61 inches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00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x-none" sz="1200" dirty="0">
                <a:solidFill>
                  <a:schemeClr val="tx1"/>
                </a:solidFill>
              </a:rPr>
              <a:t>Step 3-Calculate volume</a:t>
            </a:r>
          </a:p>
          <a:p>
            <a:pPr lvl="1" eaLnBrk="1" hangingPunct="1">
              <a:lnSpc>
                <a:spcPct val="90000"/>
              </a:lnSpc>
            </a:pPr>
            <a:r>
              <a:rPr lang="en-US" altLang="x-none" sz="1200" dirty="0">
                <a:solidFill>
                  <a:schemeClr val="tx1"/>
                </a:solidFill>
              </a:rPr>
              <a:t>Area= 4 acre</a:t>
            </a:r>
          </a:p>
          <a:p>
            <a:pPr lvl="1" eaLnBrk="1" hangingPunct="1">
              <a:lnSpc>
                <a:spcPct val="90000"/>
              </a:lnSpc>
            </a:pPr>
            <a:r>
              <a:rPr lang="en-US" altLang="x-none" sz="1200" dirty="0">
                <a:solidFill>
                  <a:schemeClr val="tx1"/>
                </a:solidFill>
              </a:rPr>
              <a:t>Excess rainfall = 0.91in (forest) = 0.08ft</a:t>
            </a:r>
          </a:p>
          <a:p>
            <a:pPr lvl="1" eaLnBrk="1" hangingPunct="1">
              <a:lnSpc>
                <a:spcPct val="90000"/>
              </a:lnSpc>
            </a:pPr>
            <a:r>
              <a:rPr lang="en-US" altLang="x-none" sz="1200" dirty="0">
                <a:solidFill>
                  <a:schemeClr val="tx1"/>
                </a:solidFill>
              </a:rPr>
              <a:t>Excess rainfall = 1.61in (</a:t>
            </a:r>
            <a:r>
              <a:rPr lang="en-US" altLang="x-none" sz="1200" dirty="0" err="1">
                <a:solidFill>
                  <a:schemeClr val="tx1"/>
                </a:solidFill>
              </a:rPr>
              <a:t>townh</a:t>
            </a:r>
            <a:r>
              <a:rPr lang="en-US" altLang="x-none" sz="1200" dirty="0">
                <a:solidFill>
                  <a:schemeClr val="tx1"/>
                </a:solidFill>
              </a:rPr>
              <a:t>) = 0.13ft</a:t>
            </a:r>
          </a:p>
          <a:p>
            <a:pPr lvl="4" eaLnBrk="1" hangingPunct="1">
              <a:lnSpc>
                <a:spcPct val="90000"/>
              </a:lnSpc>
            </a:pPr>
            <a:endParaRPr lang="en-US" altLang="x-none" sz="1200" dirty="0">
              <a:solidFill>
                <a:schemeClr val="tx1"/>
              </a:solidFill>
            </a:endParaRPr>
          </a:p>
          <a:p>
            <a:pPr lvl="1" eaLnBrk="1" hangingPunct="1">
              <a:lnSpc>
                <a:spcPct val="90000"/>
              </a:lnSpc>
            </a:pPr>
            <a:r>
              <a:rPr lang="en-US" altLang="x-none" sz="1200" dirty="0">
                <a:solidFill>
                  <a:schemeClr val="tx1"/>
                </a:solidFill>
              </a:rPr>
              <a:t>Volume (forest) = 4*0.08=0.32 acre </a:t>
            </a:r>
            <a:r>
              <a:rPr lang="en-US" altLang="x-none" sz="1200" dirty="0" err="1">
                <a:solidFill>
                  <a:schemeClr val="tx1"/>
                </a:solidFill>
              </a:rPr>
              <a:t>ft</a:t>
            </a:r>
            <a:endParaRPr lang="en-US" altLang="x-none" sz="1200" dirty="0">
              <a:solidFill>
                <a:schemeClr val="tx1"/>
              </a:solidFill>
            </a:endParaRPr>
          </a:p>
          <a:p>
            <a:pPr lvl="1" eaLnBrk="1" hangingPunct="1">
              <a:lnSpc>
                <a:spcPct val="90000"/>
              </a:lnSpc>
            </a:pPr>
            <a:r>
              <a:rPr lang="en-US" altLang="x-none" sz="1200" dirty="0">
                <a:solidFill>
                  <a:schemeClr val="tx1"/>
                </a:solidFill>
              </a:rPr>
              <a:t>Volume (</a:t>
            </a:r>
            <a:r>
              <a:rPr lang="en-US" altLang="x-none" sz="1200" dirty="0" err="1">
                <a:solidFill>
                  <a:schemeClr val="tx1"/>
                </a:solidFill>
              </a:rPr>
              <a:t>townh</a:t>
            </a:r>
            <a:r>
              <a:rPr lang="en-US" altLang="x-none" sz="1200" dirty="0">
                <a:solidFill>
                  <a:schemeClr val="tx1"/>
                </a:solidFill>
              </a:rPr>
              <a:t>) = 4*0.13=0.52 acre </a:t>
            </a:r>
            <a:r>
              <a:rPr lang="en-US" altLang="x-none" sz="1200" dirty="0" err="1">
                <a:solidFill>
                  <a:schemeClr val="tx1"/>
                </a:solidFill>
              </a:rPr>
              <a:t>ft</a:t>
            </a:r>
            <a:endParaRPr lang="en-US" altLang="x-none" sz="1200" dirty="0">
              <a:solidFill>
                <a:schemeClr val="tx1"/>
              </a:solidFill>
            </a:endParaRPr>
          </a:p>
          <a:p>
            <a:pPr lvl="1" eaLnBrk="1" hangingPunct="1">
              <a:lnSpc>
                <a:spcPct val="90000"/>
              </a:lnSpc>
            </a:pPr>
            <a:endParaRPr lang="en-US" altLang="x-none" sz="1200" dirty="0">
              <a:solidFill>
                <a:schemeClr val="tx1"/>
              </a:solidFill>
            </a:endParaRPr>
          </a:p>
          <a:p>
            <a:pPr lvl="1" eaLnBrk="1" hangingPunct="1">
              <a:lnSpc>
                <a:spcPct val="90000"/>
              </a:lnSpc>
            </a:pPr>
            <a:r>
              <a:rPr lang="en-US" altLang="x-none" sz="1200" dirty="0">
                <a:solidFill>
                  <a:schemeClr val="tx1"/>
                </a:solidFill>
              </a:rPr>
              <a:t>Volume (forest) = 14,000ft</a:t>
            </a:r>
            <a:r>
              <a:rPr lang="en-US" altLang="x-none" sz="1200" baseline="30000" dirty="0">
                <a:solidFill>
                  <a:schemeClr val="tx1"/>
                </a:solidFill>
              </a:rPr>
              <a:t>3</a:t>
            </a:r>
            <a:endParaRPr lang="en-US" altLang="x-none" sz="1200" dirty="0">
              <a:solidFill>
                <a:schemeClr val="tx1"/>
              </a:solidFill>
            </a:endParaRPr>
          </a:p>
          <a:p>
            <a:pPr lvl="1" eaLnBrk="1" hangingPunct="1">
              <a:lnSpc>
                <a:spcPct val="90000"/>
              </a:lnSpc>
            </a:pPr>
            <a:r>
              <a:rPr lang="en-US" altLang="x-none" sz="1200" dirty="0">
                <a:solidFill>
                  <a:schemeClr val="tx1"/>
                </a:solidFill>
              </a:rPr>
              <a:t>Volume (</a:t>
            </a:r>
            <a:r>
              <a:rPr lang="en-US" altLang="x-none" sz="1200" dirty="0" err="1">
                <a:solidFill>
                  <a:schemeClr val="tx1"/>
                </a:solidFill>
              </a:rPr>
              <a:t>townh</a:t>
            </a:r>
            <a:r>
              <a:rPr lang="en-US" altLang="x-none" sz="1200" dirty="0">
                <a:solidFill>
                  <a:schemeClr val="tx1"/>
                </a:solidFill>
              </a:rPr>
              <a:t>) = 22,600ft</a:t>
            </a:r>
            <a:r>
              <a:rPr lang="en-US" altLang="x-none" sz="1200" baseline="30000" dirty="0">
                <a:solidFill>
                  <a:schemeClr val="tx1"/>
                </a:solidFill>
              </a:rPr>
              <a:t>3</a:t>
            </a:r>
          </a:p>
          <a:p>
            <a:pPr lvl="1" eaLnBrk="1" hangingPunct="1">
              <a:lnSpc>
                <a:spcPct val="90000"/>
              </a:lnSpc>
            </a:pPr>
            <a:r>
              <a:rPr lang="en-US" altLang="x-none" sz="1200" b="1" dirty="0">
                <a:solidFill>
                  <a:schemeClr val="tx1"/>
                </a:solidFill>
              </a:rPr>
              <a:t>Volume of runoff will increase 61%</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5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212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b="1" i="1" dirty="0">
                <a:solidFill>
                  <a:srgbClr val="FF3300"/>
                </a:solidFill>
              </a:rPr>
              <a:t>All points on increased response hydrograph are 2.4*unit hydrograph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58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067E0-275B-4E40-8514-8BEB5590B8AC}" type="slidenum">
              <a:rPr lang="en-US"/>
              <a:pPr/>
              <a:t>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sz="500">
                <a:solidFill>
                  <a:srgbClr val="000000"/>
                </a:solidFill>
                <a:latin typeface="Garamond" pitchFamily="18" charset="0"/>
                <a:cs typeface="Times New Roman" pitchFamily="18" charset="0"/>
              </a:rPr>
              <a:t>Figure 1. Physical Processes involved in Runoff Generation.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b="1" i="1" dirty="0">
                <a:solidFill>
                  <a:srgbClr val="FF3300"/>
                </a:solidFill>
              </a:rPr>
              <a:t>Add 2 - 2.5 </a:t>
            </a:r>
            <a:r>
              <a:rPr lang="en-US" altLang="x-none" b="1" i="1" dirty="0" err="1">
                <a:solidFill>
                  <a:srgbClr val="FF3300"/>
                </a:solidFill>
              </a:rPr>
              <a:t>hr</a:t>
            </a:r>
            <a:r>
              <a:rPr lang="en-US" altLang="x-none" b="1" i="1" dirty="0">
                <a:solidFill>
                  <a:srgbClr val="FF3300"/>
                </a:solidFill>
              </a:rPr>
              <a:t> unit hydrographs and lag by 2.5 hours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53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E648F-05BB-4C12-A35A-67C930528AC1}" type="slidenum">
              <a:rPr lang="en-US"/>
              <a:pPr/>
              <a:t>5</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t>Figure 2.  Pathways followed by subsurface runoff on hillslopes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A336B-6600-42A3-AB98-70546A050ACF}" type="slidenum">
              <a:rPr lang="en-US"/>
              <a:pPr/>
              <a:t>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a:spcBef>
                <a:spcPct val="0"/>
              </a:spcBef>
            </a:pPr>
            <a:r>
              <a:rPr lang="en-US"/>
              <a:t>Figure 4. Relation between runoff and depth to groundwater for two different locations in the Svartberget catchment (Seibert et al., 2003)</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38E5D-BB1A-4B0B-9EA9-BC2E11980CE1}" type="slidenum">
              <a:rPr lang="en-US"/>
              <a:pPr/>
              <a:t>24</a:t>
            </a:fld>
            <a:endParaRPr lang="en-US"/>
          </a:p>
        </p:txBody>
      </p:sp>
      <p:sp>
        <p:nvSpPr>
          <p:cNvPr id="311298" name="Rectangle 2"/>
          <p:cNvSpPr>
            <a:spLocks noGrp="1" noRot="1" noChangeAspect="1" noChangeArrowheads="1" noTextEdit="1"/>
          </p:cNvSpPr>
          <p:nvPr>
            <p:ph type="sldImg"/>
          </p:nvPr>
        </p:nvSpPr>
        <p:spPr>
          <a:xfrm>
            <a:off x="1152525" y="706438"/>
            <a:ext cx="4610100" cy="3459162"/>
          </a:xfrm>
          <a:ln/>
        </p:spPr>
      </p:sp>
      <p:sp>
        <p:nvSpPr>
          <p:cNvPr id="311299" name="Rectangle 3"/>
          <p:cNvSpPr>
            <a:spLocks noGrp="1" noChangeArrowheads="1"/>
          </p:cNvSpPr>
          <p:nvPr>
            <p:ph type="body" idx="1"/>
          </p:nvPr>
        </p:nvSpPr>
        <p:spPr/>
        <p:txBody>
          <a:bodyPr/>
          <a:lstStyle/>
          <a:p>
            <a:pPr>
              <a:spcBef>
                <a:spcPct val="0"/>
              </a:spcBef>
            </a:pPr>
            <a:r>
              <a:rPr lang="en-US"/>
              <a:t>Figure 12.  Groundwater ridging subsurface stormflow processes in an area of high infiltration rate.</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8E98A-A537-4D95-947D-107CD5A71415}" type="slidenum">
              <a:rPr lang="en-US"/>
              <a:pPr/>
              <a:t>26</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GB" sz="700">
                <a:latin typeface="Garamond" pitchFamily="18" charset="0"/>
              </a:rPr>
              <a:t>Figure 13.  Hydrological Pathways involved in different runoff generation processes.  Infiltration excess pathways are shown in red.  Saturation excess and subsurface stormflow pathways are shown in blue.  Groundwater and baseflow pathways in black and Evapotranspiration is green.</a:t>
            </a:r>
            <a:endParaRPr lang="en-US" sz="700">
              <a:latin typeface="Garamond"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29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FILL IN EQ</a:t>
            </a:r>
          </a:p>
          <a:p>
            <a:endParaRPr lang="en-US" dirty="0"/>
          </a:p>
          <a:p>
            <a:pPr>
              <a:lnSpc>
                <a:spcPct val="80000"/>
              </a:lnSpc>
              <a:buFont typeface="Wingdings" charset="2"/>
              <a:buNone/>
            </a:pPr>
            <a:r>
              <a:rPr lang="en-US" altLang="x-none" sz="1200" dirty="0"/>
              <a:t>Used mostly for </a:t>
            </a:r>
            <a:r>
              <a:rPr lang="en-US" altLang="x-none" sz="1200" b="1" dirty="0"/>
              <a:t>urban and suburban</a:t>
            </a:r>
            <a:r>
              <a:rPr lang="en-US" altLang="x-none" sz="1200" b="1" baseline="0" dirty="0"/>
              <a:t> </a:t>
            </a:r>
            <a:r>
              <a:rPr lang="en-US" altLang="x-none" sz="1200" dirty="0"/>
              <a:t>catchment response modeling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29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B32FB-0698-4FD9-A23E-1D3DB250F1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51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A1D0F9-8E7E-4F76-9DCB-C17486CAA6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D4C41C-26C4-47BF-BF27-4E29FA3464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381072-41C4-4F89-B947-8F647D490C6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82B8D59-65DA-44B4-AED1-961FB311B5D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Fall 2016</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19975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2016</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381417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Fall 2016</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251448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Fall 2016</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913168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Fall 2016</a:t>
            </a:r>
          </a:p>
        </p:txBody>
      </p:sp>
      <p:sp>
        <p:nvSpPr>
          <p:cNvPr id="8" name="Footer Placeholder 7"/>
          <p:cNvSpPr>
            <a:spLocks noGrp="1"/>
          </p:cNvSpPr>
          <p:nvPr>
            <p:ph type="ftr" sz="quarter" idx="11"/>
          </p:nvPr>
        </p:nvSpPr>
        <p:spPr/>
        <p:txBody>
          <a:bodyPr/>
          <a:lstStyle/>
          <a:p>
            <a:r>
              <a:rPr lang="en-US"/>
              <a:t>CVEN 5333 – Physical Hydrology; Gooseff</a:t>
            </a:r>
          </a:p>
        </p:txBody>
      </p:sp>
      <p:sp>
        <p:nvSpPr>
          <p:cNvPr id="9" name="Slide Number Placeholder 8"/>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4272216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Fall 2016</a:t>
            </a:r>
          </a:p>
        </p:txBody>
      </p:sp>
      <p:sp>
        <p:nvSpPr>
          <p:cNvPr id="4" name="Footer Placeholder 3"/>
          <p:cNvSpPr>
            <a:spLocks noGrp="1"/>
          </p:cNvSpPr>
          <p:nvPr>
            <p:ph type="ftr" sz="quarter" idx="11"/>
          </p:nvPr>
        </p:nvSpPr>
        <p:spPr/>
        <p:txBody>
          <a:bodyPr/>
          <a:lstStyle/>
          <a:p>
            <a:r>
              <a:rPr lang="en-US"/>
              <a:t>CVEN 5333 – Physical Hydrology; Gooseff</a:t>
            </a:r>
          </a:p>
        </p:txBody>
      </p:sp>
      <p:sp>
        <p:nvSpPr>
          <p:cNvPr id="5" name="Slide Number Placeholder 4"/>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4134822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Fall 2016</a:t>
            </a:r>
          </a:p>
        </p:txBody>
      </p:sp>
      <p:sp>
        <p:nvSpPr>
          <p:cNvPr id="3" name="Footer Placeholder 2"/>
          <p:cNvSpPr>
            <a:spLocks noGrp="1"/>
          </p:cNvSpPr>
          <p:nvPr>
            <p:ph type="ftr" sz="quarter" idx="11"/>
          </p:nvPr>
        </p:nvSpPr>
        <p:spPr/>
        <p:txBody>
          <a:bodyPr/>
          <a:lstStyle/>
          <a:p>
            <a:r>
              <a:rPr lang="en-US"/>
              <a:t>CVEN 5333 – Physical Hydrology; Gooseff</a:t>
            </a:r>
          </a:p>
        </p:txBody>
      </p:sp>
      <p:sp>
        <p:nvSpPr>
          <p:cNvPr id="4" name="Slide Number Placeholder 3"/>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424132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CAEC73-3815-4CC4-9DD2-743255C102D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2016</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64084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2016</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976028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2016</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183409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2016</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691EFAB9-C179-4968-B8AA-7F4A66B6CBA7}" type="slidenum">
              <a:rPr lang="en-US" smtClean="0"/>
              <a:pPr/>
              <a:t>‹#›</a:t>
            </a:fld>
            <a:endParaRPr lang="en-US"/>
          </a:p>
        </p:txBody>
      </p:sp>
    </p:spTree>
    <p:extLst>
      <p:ext uri="{BB962C8B-B14F-4D97-AF65-F5344CB8AC3E}">
        <p14:creationId xmlns:p14="http://schemas.microsoft.com/office/powerpoint/2010/main" val="71853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ltLang="x-none"/>
              <a:t>Fall 2016</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x-none"/>
              <a:t>CVEN 5333 – Physical Hydrology; Gooseff</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9DF46B9-F14A-9841-A306-BAED9C7D0F1A}" type="slidenum">
              <a:rPr lang="en-US" altLang="x-none"/>
              <a:pPr/>
              <a:t>‹#›</a:t>
            </a:fld>
            <a:endParaRPr lang="en-US" altLang="x-none"/>
          </a:p>
        </p:txBody>
      </p:sp>
    </p:spTree>
    <p:extLst>
      <p:ext uri="{BB962C8B-B14F-4D97-AF65-F5344CB8AC3E}">
        <p14:creationId xmlns:p14="http://schemas.microsoft.com/office/powerpoint/2010/main" val="321952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x-none"/>
              <a:t>Fall 2016</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x-none"/>
              <a:t>CVEN 5333 – Physical Hydrology; Gooseff</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3ABD156-4D0C-B44B-8D13-420FE714C7DF}" type="slidenum">
              <a:rPr lang="en-US" altLang="x-none"/>
              <a:pPr/>
              <a:t>‹#›</a:t>
            </a:fld>
            <a:endParaRPr lang="en-US" altLang="x-none"/>
          </a:p>
        </p:txBody>
      </p:sp>
    </p:spTree>
    <p:extLst>
      <p:ext uri="{BB962C8B-B14F-4D97-AF65-F5344CB8AC3E}">
        <p14:creationId xmlns:p14="http://schemas.microsoft.com/office/powerpoint/2010/main" val="3420830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x-none"/>
              <a:t>Fall 2016</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x-none"/>
              <a:t>CVEN 5333 – Physical Hydrology; Gooseff</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D0EFD79-645E-4D4E-A8F0-4F9D7718AE80}" type="slidenum">
              <a:rPr lang="en-US" altLang="x-none"/>
              <a:pPr/>
              <a:t>‹#›</a:t>
            </a:fld>
            <a:endParaRPr lang="en-US" altLang="x-none"/>
          </a:p>
        </p:txBody>
      </p:sp>
    </p:spTree>
    <p:extLst>
      <p:ext uri="{BB962C8B-B14F-4D97-AF65-F5344CB8AC3E}">
        <p14:creationId xmlns:p14="http://schemas.microsoft.com/office/powerpoint/2010/main" val="4055319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2095005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1625768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79441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B92982-6A3B-4CB9-A389-2ECDCE0BF89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211059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Fall 2021</a:t>
            </a:r>
          </a:p>
        </p:txBody>
      </p:sp>
      <p:sp>
        <p:nvSpPr>
          <p:cNvPr id="8" name="Footer Placeholder 7"/>
          <p:cNvSpPr>
            <a:spLocks noGrp="1"/>
          </p:cNvSpPr>
          <p:nvPr>
            <p:ph type="ftr" sz="quarter" idx="11"/>
          </p:nvPr>
        </p:nvSpPr>
        <p:spPr/>
        <p:txBody>
          <a:bodyPr/>
          <a:lstStyle/>
          <a:p>
            <a:r>
              <a:rPr lang="en-US"/>
              <a:t>CVEN 5333 – Physical Hydrology; Gooseff</a:t>
            </a:r>
          </a:p>
        </p:txBody>
      </p:sp>
      <p:sp>
        <p:nvSpPr>
          <p:cNvPr id="9" name="Slide Number Placeholder 8"/>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3651261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Fall 2021</a:t>
            </a:r>
          </a:p>
        </p:txBody>
      </p:sp>
      <p:sp>
        <p:nvSpPr>
          <p:cNvPr id="4" name="Footer Placeholder 3"/>
          <p:cNvSpPr>
            <a:spLocks noGrp="1"/>
          </p:cNvSpPr>
          <p:nvPr>
            <p:ph type="ftr" sz="quarter" idx="11"/>
          </p:nvPr>
        </p:nvSpPr>
        <p:spPr/>
        <p:txBody>
          <a:bodyPr/>
          <a:lstStyle/>
          <a:p>
            <a:r>
              <a:rPr lang="en-US"/>
              <a:t>CVEN 5333 – Physical Hydrology; Gooseff</a:t>
            </a:r>
          </a:p>
        </p:txBody>
      </p:sp>
      <p:sp>
        <p:nvSpPr>
          <p:cNvPr id="5" name="Slide Number Placeholder 4"/>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398206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Fall 2021</a:t>
            </a:r>
          </a:p>
        </p:txBody>
      </p:sp>
      <p:sp>
        <p:nvSpPr>
          <p:cNvPr id="3" name="Footer Placeholder 2"/>
          <p:cNvSpPr>
            <a:spLocks noGrp="1"/>
          </p:cNvSpPr>
          <p:nvPr>
            <p:ph type="ftr" sz="quarter" idx="11"/>
          </p:nvPr>
        </p:nvSpPr>
        <p:spPr/>
        <p:txBody>
          <a:bodyPr/>
          <a:lstStyle/>
          <a:p>
            <a:r>
              <a:rPr lang="en-US"/>
              <a:t>CVEN 5333 – Physical Hydrology; Gooseff</a:t>
            </a:r>
          </a:p>
        </p:txBody>
      </p:sp>
      <p:sp>
        <p:nvSpPr>
          <p:cNvPr id="4" name="Slide Number Placeholder 3"/>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4020435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3144372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Fall 2021</a:t>
            </a:r>
          </a:p>
        </p:txBody>
      </p:sp>
      <p:sp>
        <p:nvSpPr>
          <p:cNvPr id="6" name="Footer Placeholder 5"/>
          <p:cNvSpPr>
            <a:spLocks noGrp="1"/>
          </p:cNvSpPr>
          <p:nvPr>
            <p:ph type="ftr" sz="quarter" idx="11"/>
          </p:nvPr>
        </p:nvSpPr>
        <p:spPr/>
        <p:txBody>
          <a:bodyPr/>
          <a:lstStyle/>
          <a:p>
            <a:r>
              <a:rPr lang="en-US"/>
              <a:t>CVEN 5333 – Physical Hydrology; Gooseff</a:t>
            </a:r>
          </a:p>
        </p:txBody>
      </p:sp>
      <p:sp>
        <p:nvSpPr>
          <p:cNvPr id="7" name="Slide Number Placeholder 6"/>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3573942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414818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Fall 2021</a:t>
            </a:r>
          </a:p>
        </p:txBody>
      </p:sp>
      <p:sp>
        <p:nvSpPr>
          <p:cNvPr id="5" name="Footer Placeholder 4"/>
          <p:cNvSpPr>
            <a:spLocks noGrp="1"/>
          </p:cNvSpPr>
          <p:nvPr>
            <p:ph type="ftr" sz="quarter" idx="11"/>
          </p:nvPr>
        </p:nvSpPr>
        <p:spPr/>
        <p:txBody>
          <a:bodyPr/>
          <a:lstStyle/>
          <a:p>
            <a:r>
              <a:rPr lang="en-US"/>
              <a:t>CVEN 5333 – Physical Hydrology; Gooseff</a:t>
            </a:r>
          </a:p>
        </p:txBody>
      </p:sp>
      <p:sp>
        <p:nvSpPr>
          <p:cNvPr id="6" name="Slide Number Placeholder 5"/>
          <p:cNvSpPr>
            <a:spLocks noGrp="1"/>
          </p:cNvSpPr>
          <p:nvPr>
            <p:ph type="sldNum" sz="quarter" idx="12"/>
          </p:nvPr>
        </p:nvSpPr>
        <p:spPr/>
        <p:txBody>
          <a:bodyPr/>
          <a:lstStyle/>
          <a:p>
            <a:fld id="{9AEBCBE4-4F24-4B87-AE38-853030423616}" type="slidenum">
              <a:rPr lang="en-US" smtClean="0"/>
              <a:t>‹#›</a:t>
            </a:fld>
            <a:endParaRPr lang="en-US"/>
          </a:p>
        </p:txBody>
      </p:sp>
    </p:spTree>
    <p:extLst>
      <p:ext uri="{BB962C8B-B14F-4D97-AF65-F5344CB8AC3E}">
        <p14:creationId xmlns:p14="http://schemas.microsoft.com/office/powerpoint/2010/main" val="1761456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04396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588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3E54C5-02D9-442E-A9DD-4CC48053393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519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2880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7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A46B98-BC7F-4E73-882A-3453AD6908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9BC387-2D75-413F-B60E-8F4FAC2816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A77057-8628-4CD8-ABB3-5F1BCC4141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33AE61-EF6B-456D-9295-13C35DCD99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DF1737-C4E5-4EE6-8B65-3613DB42DE7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E1A9882-1DBA-49AE-AB4C-AB87221A23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Fall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CVEN 5333 – Physical Hydrology; Gooseff</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EFAB9-C179-4968-B8AA-7F4A66B6CBA7}" type="slidenum">
              <a:rPr lang="en-US" smtClean="0"/>
              <a:pPr/>
              <a:t>‹#›</a:t>
            </a:fld>
            <a:endParaRPr lang="en-US"/>
          </a:p>
        </p:txBody>
      </p:sp>
    </p:spTree>
    <p:extLst>
      <p:ext uri="{BB962C8B-B14F-4D97-AF65-F5344CB8AC3E}">
        <p14:creationId xmlns:p14="http://schemas.microsoft.com/office/powerpoint/2010/main" val="28686877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Fall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CVEN 5333 – Physical Hydrology; Gooseff</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BCBE4-4F24-4B87-AE38-853030423616}" type="slidenum">
              <a:rPr lang="en-US" smtClean="0"/>
              <a:t>‹#›</a:t>
            </a:fld>
            <a:endParaRPr lang="en-US"/>
          </a:p>
        </p:txBody>
      </p:sp>
    </p:spTree>
    <p:extLst>
      <p:ext uri="{BB962C8B-B14F-4D97-AF65-F5344CB8AC3E}">
        <p14:creationId xmlns:p14="http://schemas.microsoft.com/office/powerpoint/2010/main" val="29468442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94265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ivil.colorado.edu/~balajir/CVEN5333" TargetMode="External"/><Relationship Id="rId2" Type="http://schemas.openxmlformats.org/officeDocument/2006/relationships/hyperlink" Target="mailto:balajir@colorado.edu" TargetMode="Externa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hydrology.neng.usu.edu/RR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hydrology.neng.usu.edu/RRP/"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hyperlink" Target="http://hydrology.neng.usu.edu/RR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hyperlink" Target="http://hydrology.neng.usu.edu/RR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hydrology.usu.edu/RR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cof.orst.edu/cof/fe/watershd/fe537/bpapers.html" TargetMode="External"/><Relationship Id="rId4" Type="http://schemas.openxmlformats.org/officeDocument/2006/relationships/hyperlink" Target="http://www.cof.orst.edu/cof/fe/watershd/"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30.wmf"/><Relationship Id="rId5" Type="http://schemas.openxmlformats.org/officeDocument/2006/relationships/oleObject" Target="../embeddings/oleObject8.bin"/><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2.bin"/><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Excel_Worksheet.xlsx"/><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slideLayout" Target="../slideLayouts/slideLayout42.xml"/><Relationship Id="rId7" Type="http://schemas.openxmlformats.org/officeDocument/2006/relationships/image" Target="../media/image15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180.png"/><Relationship Id="rId4" Type="http://schemas.openxmlformats.org/officeDocument/2006/relationships/image" Target="../media/image43.jpeg"/><Relationship Id="rId9" Type="http://schemas.openxmlformats.org/officeDocument/2006/relationships/image" Target="../media/image170.png"/></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Excel_Worksheet1.xlsx"/><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7.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2.xlsx"/><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hydrology.neng.usu.edu/RRP/" TargetMode="External"/><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457200"/>
            <a:ext cx="7772400" cy="1143000"/>
          </a:xfrm>
        </p:spPr>
        <p:txBody>
          <a:bodyPr>
            <a:normAutofit fontScale="90000"/>
          </a:bodyPr>
          <a:lstStyle/>
          <a:p>
            <a:r>
              <a:rPr lang="en-US" sz="3600" dirty="0"/>
              <a:t>Physical Hydrology &amp; </a:t>
            </a:r>
            <a:r>
              <a:rPr lang="en-US" sz="3600" dirty="0" err="1"/>
              <a:t>Hydroclimatology</a:t>
            </a:r>
            <a:br>
              <a:rPr lang="en-US" sz="3600" dirty="0"/>
            </a:br>
            <a:r>
              <a:rPr lang="en-US" sz="3600" dirty="0"/>
              <a:t>(</a:t>
            </a:r>
            <a:r>
              <a:rPr lang="en-US" sz="3600" dirty="0" err="1"/>
              <a:t>Multiscale</a:t>
            </a:r>
            <a:r>
              <a:rPr lang="en-US" sz="3600" dirty="0"/>
              <a:t> Hydrology)</a:t>
            </a:r>
          </a:p>
        </p:txBody>
      </p:sp>
      <p:sp>
        <p:nvSpPr>
          <p:cNvPr id="172035" name="Rectangle 3"/>
          <p:cNvSpPr>
            <a:spLocks noGrp="1" noChangeArrowheads="1"/>
          </p:cNvSpPr>
          <p:nvPr>
            <p:ph type="body" idx="1"/>
          </p:nvPr>
        </p:nvSpPr>
        <p:spPr>
          <a:xfrm>
            <a:off x="685800" y="1828800"/>
            <a:ext cx="7772400" cy="4114800"/>
          </a:xfrm>
        </p:spPr>
        <p:txBody>
          <a:bodyPr>
            <a:normAutofit lnSpcReduction="10000"/>
          </a:bodyPr>
          <a:lstStyle/>
          <a:p>
            <a:pPr marL="0" indent="0" algn="ctr">
              <a:lnSpc>
                <a:spcPct val="90000"/>
              </a:lnSpc>
              <a:buFontTx/>
              <a:buNone/>
            </a:pPr>
            <a:r>
              <a:rPr lang="en-US" sz="2800" dirty="0">
                <a:solidFill>
                  <a:srgbClr val="FF3300"/>
                </a:solidFill>
              </a:rPr>
              <a:t>A science dealing with the properties, distribution and circulation of water.</a:t>
            </a:r>
          </a:p>
          <a:p>
            <a:pPr marL="0" indent="0" algn="ctr">
              <a:lnSpc>
                <a:spcPct val="90000"/>
              </a:lnSpc>
              <a:buFontTx/>
              <a:buNone/>
            </a:pPr>
            <a:endParaRPr lang="en-US" sz="2800" dirty="0"/>
          </a:p>
          <a:p>
            <a:pPr marL="0" indent="0" algn="ctr">
              <a:lnSpc>
                <a:spcPct val="90000"/>
              </a:lnSpc>
              <a:buFontTx/>
              <a:buNone/>
            </a:pPr>
            <a:r>
              <a:rPr lang="en-US" sz="2800" dirty="0"/>
              <a:t>R. </a:t>
            </a:r>
            <a:r>
              <a:rPr lang="en-US" sz="2800" dirty="0" err="1"/>
              <a:t>Balaji</a:t>
            </a:r>
            <a:endParaRPr lang="en-US" sz="2800" dirty="0"/>
          </a:p>
          <a:p>
            <a:pPr marL="0" indent="0" algn="ctr">
              <a:lnSpc>
                <a:spcPct val="90000"/>
              </a:lnSpc>
              <a:buFontTx/>
              <a:buNone/>
            </a:pPr>
            <a:endParaRPr lang="en-US" sz="2800" u="sng" dirty="0">
              <a:solidFill>
                <a:schemeClr val="accent2"/>
              </a:solidFill>
            </a:endParaRPr>
          </a:p>
          <a:p>
            <a:pPr marL="0" indent="0" algn="ctr">
              <a:lnSpc>
                <a:spcPct val="90000"/>
              </a:lnSpc>
              <a:buFontTx/>
              <a:buNone/>
            </a:pPr>
            <a:r>
              <a:rPr lang="en-US" sz="2800" dirty="0">
                <a:hlinkClick r:id="rId2"/>
              </a:rPr>
              <a:t>balajir@colorado.edu</a:t>
            </a:r>
            <a:endParaRPr lang="en-US" sz="2800" dirty="0"/>
          </a:p>
          <a:p>
            <a:pPr marL="0" indent="0" algn="ctr">
              <a:lnSpc>
                <a:spcPct val="90000"/>
              </a:lnSpc>
              <a:buFontTx/>
              <a:buNone/>
            </a:pPr>
            <a:r>
              <a:rPr lang="en-US" sz="2800" dirty="0"/>
              <a:t>CVEN5333 </a:t>
            </a:r>
            <a:r>
              <a:rPr lang="en-US" sz="2800" dirty="0">
                <a:hlinkClick r:id="rId3"/>
              </a:rPr>
              <a:t>http://civil.colorado.edu/~balajir/CVEN5333</a:t>
            </a:r>
            <a:r>
              <a:rPr lang="en-US" sz="2800" dirty="0"/>
              <a:t>  </a:t>
            </a:r>
          </a:p>
          <a:p>
            <a:pPr marL="0" indent="0" algn="ctr">
              <a:lnSpc>
                <a:spcPct val="90000"/>
              </a:lnSpc>
              <a:buNone/>
            </a:pPr>
            <a:r>
              <a:rPr lang="en-US" sz="2800" dirty="0"/>
              <a:t>Includes slides from Prof. Mike </a:t>
            </a:r>
            <a:r>
              <a:rPr lang="en-US" sz="2800" dirty="0" err="1"/>
              <a:t>Gooseff</a:t>
            </a:r>
            <a:r>
              <a:rPr lang="en-US" sz="2800" dirty="0"/>
              <a:t> </a:t>
            </a:r>
          </a:p>
          <a:p>
            <a:pPr marL="0" indent="0" algn="ctr">
              <a:lnSpc>
                <a:spcPct val="90000"/>
              </a:lnSpc>
              <a:buFontTx/>
              <a:buNone/>
            </a:pPr>
            <a:r>
              <a:rPr lang="en-US" sz="2800" dirty="0"/>
              <a:t> </a:t>
            </a:r>
          </a:p>
          <a:p>
            <a:pPr marL="0" indent="0" algn="ctr">
              <a:lnSpc>
                <a:spcPct val="90000"/>
              </a:lnSpc>
            </a:pPr>
            <a:endParaRPr lang="en-US" sz="2800" dirty="0"/>
          </a:p>
        </p:txBody>
      </p:sp>
    </p:spTree>
    <p:extLst>
      <p:ext uri="{BB962C8B-B14F-4D97-AF65-F5344CB8AC3E}">
        <p14:creationId xmlns:p14="http://schemas.microsoft.com/office/powerpoint/2010/main" val="86458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5725174"/>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See infiltration excess runoff generation animation </a:t>
            </a:r>
            <a:r>
              <a:rPr lang="en-US" sz="2400" dirty="0">
                <a:latin typeface="Arial" pitchFamily="34" charset="0"/>
                <a:cs typeface="Arial" pitchFamily="34" charset="0"/>
                <a:hlinkClick r:id="rId2"/>
              </a:rPr>
              <a:t>http://hydrology.neng.usu.edu/RRP/</a:t>
            </a:r>
            <a:r>
              <a:rPr lang="en-US" sz="2400" dirty="0">
                <a:latin typeface="Arial" pitchFamily="34" charset="0"/>
                <a:cs typeface="Arial" pitchFamily="34" charset="0"/>
              </a:rPr>
              <a:t> (</a:t>
            </a:r>
            <a:r>
              <a:rPr lang="en-US" sz="2400" dirty="0" err="1">
                <a:latin typeface="Arial" pitchFamily="34" charset="0"/>
                <a:cs typeface="Arial" pitchFamily="34" charset="0"/>
              </a:rPr>
              <a:t>ch</a:t>
            </a:r>
            <a:r>
              <a:rPr lang="en-US" sz="2400" dirty="0">
                <a:latin typeface="Arial" pitchFamily="34" charset="0"/>
                <a:cs typeface="Arial" pitchFamily="34" charset="0"/>
              </a:rPr>
              <a:t> 2)</a:t>
            </a:r>
          </a:p>
        </p:txBody>
      </p:sp>
      <p:sp>
        <p:nvSpPr>
          <p:cNvPr id="305154" name="Rectangle 2"/>
          <p:cNvSpPr>
            <a:spLocks noGrp="1" noChangeArrowheads="1"/>
          </p:cNvSpPr>
          <p:nvPr>
            <p:ph type="title"/>
          </p:nvPr>
        </p:nvSpPr>
        <p:spPr/>
        <p:txBody>
          <a:bodyPr/>
          <a:lstStyle/>
          <a:p>
            <a:r>
              <a:rPr lang="en-US">
                <a:solidFill>
                  <a:srgbClr val="FF3300"/>
                </a:solidFill>
              </a:rPr>
              <a:t>Runoff Generation Mechanisms</a:t>
            </a:r>
          </a:p>
        </p:txBody>
      </p:sp>
      <p:grpSp>
        <p:nvGrpSpPr>
          <p:cNvPr id="305171" name="Group 19"/>
          <p:cNvGrpSpPr>
            <a:grpSpLocks/>
          </p:cNvGrpSpPr>
          <p:nvPr/>
        </p:nvGrpSpPr>
        <p:grpSpPr bwMode="auto">
          <a:xfrm>
            <a:off x="279400" y="2070100"/>
            <a:ext cx="8716963" cy="3059113"/>
            <a:chOff x="176" y="1304"/>
            <a:chExt cx="5491" cy="1927"/>
          </a:xfrm>
        </p:grpSpPr>
        <p:graphicFrame>
          <p:nvGraphicFramePr>
            <p:cNvPr id="305157" name="Object 5"/>
            <p:cNvGraphicFramePr>
              <a:graphicFrameLocks noChangeAspect="1"/>
            </p:cNvGraphicFramePr>
            <p:nvPr/>
          </p:nvGraphicFramePr>
          <p:xfrm>
            <a:off x="176" y="1304"/>
            <a:ext cx="5491" cy="1927"/>
          </p:xfrm>
          <a:graphic>
            <a:graphicData uri="http://schemas.openxmlformats.org/presentationml/2006/ole">
              <mc:AlternateContent xmlns:mc="http://schemas.openxmlformats.org/markup-compatibility/2006">
                <mc:Choice xmlns:v="urn:schemas-microsoft-com:vml" Requires="v">
                  <p:oleObj name="Bitmap Image" r:id="rId3" imgW="5219048" imgH="1828571" progId="PBrush">
                    <p:embed/>
                  </p:oleObj>
                </mc:Choice>
                <mc:Fallback>
                  <p:oleObj name="Bitmap Image" r:id="rId3" imgW="5219048" imgH="1828571" progId="PBrush">
                    <p:embed/>
                    <p:pic>
                      <p:nvPicPr>
                        <p:cNvPr id="3051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 y="1304"/>
                          <a:ext cx="5491" cy="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5158" name="Text Box 6"/>
            <p:cNvSpPr txBox="1">
              <a:spLocks noChangeAspect="1" noChangeArrowheads="1"/>
            </p:cNvSpPr>
            <p:nvPr/>
          </p:nvSpPr>
          <p:spPr bwMode="auto">
            <a:xfrm>
              <a:off x="342" y="1391"/>
              <a:ext cx="3772" cy="442"/>
            </a:xfrm>
            <a:prstGeom prst="rect">
              <a:avLst/>
            </a:prstGeom>
            <a:noFill/>
            <a:ln w="9525">
              <a:noFill/>
              <a:miter lim="800000"/>
              <a:headEnd/>
              <a:tailEnd/>
            </a:ln>
            <a:effectLst/>
          </p:spPr>
          <p:txBody>
            <a:bodyPr>
              <a:spAutoFit/>
            </a:bodyPr>
            <a:lstStyle/>
            <a:p>
              <a:r>
                <a:rPr lang="en-US" sz="2000">
                  <a:latin typeface="Times New Roman" pitchFamily="18" charset="0"/>
                </a:rPr>
                <a:t>(a) Infiltration excess overland flow</a:t>
              </a:r>
            </a:p>
            <a:p>
              <a:r>
                <a:rPr lang="en-US" sz="2000">
                  <a:latin typeface="Times New Roman" pitchFamily="18" charset="0"/>
                </a:rPr>
                <a:t>(also called Horton overland flow)</a:t>
              </a:r>
            </a:p>
          </p:txBody>
        </p:sp>
        <p:sp>
          <p:nvSpPr>
            <p:cNvPr id="305159" name="Line 7"/>
            <p:cNvSpPr>
              <a:spLocks noChangeAspect="1" noChangeShapeType="1"/>
            </p:cNvSpPr>
            <p:nvPr/>
          </p:nvSpPr>
          <p:spPr bwMode="auto">
            <a:xfrm>
              <a:off x="914" y="2210"/>
              <a:ext cx="0" cy="604"/>
            </a:xfrm>
            <a:prstGeom prst="line">
              <a:avLst/>
            </a:prstGeom>
            <a:noFill/>
            <a:ln w="9525">
              <a:solidFill>
                <a:schemeClr val="tx1"/>
              </a:solidFill>
              <a:round/>
              <a:headEnd/>
              <a:tailEnd type="triangle" w="lg" len="lg"/>
            </a:ln>
            <a:effectLst/>
          </p:spPr>
          <p:txBody>
            <a:bodyPr/>
            <a:lstStyle/>
            <a:p>
              <a:endParaRPr lang="en-US"/>
            </a:p>
          </p:txBody>
        </p:sp>
        <p:sp>
          <p:nvSpPr>
            <p:cNvPr id="305160" name="Line 8"/>
            <p:cNvSpPr>
              <a:spLocks noChangeAspect="1" noChangeShapeType="1"/>
            </p:cNvSpPr>
            <p:nvPr/>
          </p:nvSpPr>
          <p:spPr bwMode="auto">
            <a:xfrm>
              <a:off x="2216" y="2014"/>
              <a:ext cx="0" cy="604"/>
            </a:xfrm>
            <a:prstGeom prst="line">
              <a:avLst/>
            </a:prstGeom>
            <a:noFill/>
            <a:ln w="9525">
              <a:solidFill>
                <a:schemeClr val="tx1"/>
              </a:solidFill>
              <a:round/>
              <a:headEnd/>
              <a:tailEnd type="triangle" w="lg" len="lg"/>
            </a:ln>
            <a:effectLst/>
          </p:spPr>
          <p:txBody>
            <a:bodyPr/>
            <a:lstStyle/>
            <a:p>
              <a:endParaRPr lang="en-US"/>
            </a:p>
          </p:txBody>
        </p:sp>
        <p:sp>
          <p:nvSpPr>
            <p:cNvPr id="305161" name="Line 9"/>
            <p:cNvSpPr>
              <a:spLocks noChangeAspect="1" noChangeShapeType="1"/>
            </p:cNvSpPr>
            <p:nvPr/>
          </p:nvSpPr>
          <p:spPr bwMode="auto">
            <a:xfrm>
              <a:off x="3939" y="1464"/>
              <a:ext cx="0" cy="360"/>
            </a:xfrm>
            <a:prstGeom prst="line">
              <a:avLst/>
            </a:prstGeom>
            <a:noFill/>
            <a:ln w="9525">
              <a:solidFill>
                <a:schemeClr val="tx1"/>
              </a:solidFill>
              <a:round/>
              <a:headEnd/>
              <a:tailEnd type="triangle" w="lg" len="lg"/>
            </a:ln>
            <a:effectLst/>
          </p:spPr>
          <p:txBody>
            <a:bodyPr/>
            <a:lstStyle/>
            <a:p>
              <a:endParaRPr lang="en-US"/>
            </a:p>
          </p:txBody>
        </p:sp>
        <p:sp>
          <p:nvSpPr>
            <p:cNvPr id="305162" name="Text Box 10"/>
            <p:cNvSpPr txBox="1">
              <a:spLocks noChangeAspect="1" noChangeArrowheads="1"/>
            </p:cNvSpPr>
            <p:nvPr/>
          </p:nvSpPr>
          <p:spPr bwMode="auto">
            <a:xfrm>
              <a:off x="635" y="2341"/>
              <a:ext cx="205" cy="250"/>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5163" name="Text Box 11"/>
            <p:cNvSpPr txBox="1">
              <a:spLocks noChangeAspect="1" noChangeArrowheads="1"/>
            </p:cNvSpPr>
            <p:nvPr/>
          </p:nvSpPr>
          <p:spPr bwMode="auto">
            <a:xfrm>
              <a:off x="1860" y="2193"/>
              <a:ext cx="205" cy="250"/>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5164" name="Text Box 12"/>
            <p:cNvSpPr txBox="1">
              <a:spLocks noChangeAspect="1" noChangeArrowheads="1"/>
            </p:cNvSpPr>
            <p:nvPr/>
          </p:nvSpPr>
          <p:spPr bwMode="auto">
            <a:xfrm>
              <a:off x="3896" y="1351"/>
              <a:ext cx="312" cy="250"/>
            </a:xfrm>
            <a:prstGeom prst="rect">
              <a:avLst/>
            </a:prstGeom>
            <a:noFill/>
            <a:ln w="9525">
              <a:noFill/>
              <a:miter lim="800000"/>
              <a:headEnd/>
              <a:tailEnd/>
            </a:ln>
            <a:effectLst/>
          </p:spPr>
          <p:txBody>
            <a:bodyPr>
              <a:spAutoFit/>
            </a:bodyPr>
            <a:lstStyle/>
            <a:p>
              <a:r>
                <a:rPr lang="en-US" sz="2000">
                  <a:latin typeface="Times New Roman" pitchFamily="18" charset="0"/>
                </a:rPr>
                <a:t>P</a:t>
              </a:r>
            </a:p>
          </p:txBody>
        </p:sp>
        <p:sp>
          <p:nvSpPr>
            <p:cNvPr id="305165" name="Line 13"/>
            <p:cNvSpPr>
              <a:spLocks noChangeAspect="1" noChangeShapeType="1"/>
            </p:cNvSpPr>
            <p:nvPr/>
          </p:nvSpPr>
          <p:spPr bwMode="auto">
            <a:xfrm flipH="1">
              <a:off x="1144" y="2566"/>
              <a:ext cx="750" cy="159"/>
            </a:xfrm>
            <a:prstGeom prst="line">
              <a:avLst/>
            </a:prstGeom>
            <a:noFill/>
            <a:ln w="9525">
              <a:solidFill>
                <a:schemeClr val="tx1"/>
              </a:solidFill>
              <a:round/>
              <a:headEnd/>
              <a:tailEnd type="triangle" w="lg" len="lg"/>
            </a:ln>
            <a:effectLst/>
          </p:spPr>
          <p:txBody>
            <a:bodyPr/>
            <a:lstStyle/>
            <a:p>
              <a:endParaRPr lang="en-US"/>
            </a:p>
          </p:txBody>
        </p:sp>
        <p:sp>
          <p:nvSpPr>
            <p:cNvPr id="305166" name="Text Box 14"/>
            <p:cNvSpPr txBox="1">
              <a:spLocks noChangeAspect="1" noChangeArrowheads="1"/>
            </p:cNvSpPr>
            <p:nvPr/>
          </p:nvSpPr>
          <p:spPr bwMode="auto">
            <a:xfrm>
              <a:off x="1381" y="2329"/>
              <a:ext cx="248" cy="250"/>
            </a:xfrm>
            <a:prstGeom prst="rect">
              <a:avLst/>
            </a:prstGeom>
            <a:noFill/>
            <a:ln w="9525">
              <a:noFill/>
              <a:miter lim="800000"/>
              <a:headEnd/>
              <a:tailEnd/>
            </a:ln>
            <a:effectLst/>
          </p:spPr>
          <p:txBody>
            <a:bodyPr wrap="none">
              <a:spAutoFit/>
            </a:bodyPr>
            <a:lstStyle/>
            <a:p>
              <a:r>
                <a:rPr lang="en-US" sz="2000">
                  <a:latin typeface="Times New Roman" pitchFamily="18" charset="0"/>
                </a:rPr>
                <a:t>q</a:t>
              </a:r>
              <a:r>
                <a:rPr lang="en-US" sz="2000" baseline="-25000">
                  <a:latin typeface="Times New Roman" pitchFamily="18" charset="0"/>
                </a:rPr>
                <a:t>o</a:t>
              </a:r>
              <a:endParaRPr lang="en-US" sz="2000">
                <a:latin typeface="Times New Roman" pitchFamily="18" charset="0"/>
              </a:endParaRPr>
            </a:p>
          </p:txBody>
        </p:sp>
        <p:sp>
          <p:nvSpPr>
            <p:cNvPr id="305167" name="Line 15"/>
            <p:cNvSpPr>
              <a:spLocks noChangeAspect="1" noChangeShapeType="1"/>
            </p:cNvSpPr>
            <p:nvPr/>
          </p:nvSpPr>
          <p:spPr bwMode="auto">
            <a:xfrm>
              <a:off x="2212" y="2744"/>
              <a:ext cx="0" cy="350"/>
            </a:xfrm>
            <a:prstGeom prst="line">
              <a:avLst/>
            </a:prstGeom>
            <a:noFill/>
            <a:ln w="9525">
              <a:solidFill>
                <a:schemeClr val="tx1"/>
              </a:solidFill>
              <a:round/>
              <a:headEnd/>
              <a:tailEnd type="triangle" w="lg" len="lg"/>
            </a:ln>
            <a:effectLst/>
          </p:spPr>
          <p:txBody>
            <a:bodyPr/>
            <a:lstStyle/>
            <a:p>
              <a:endParaRPr lang="en-US"/>
            </a:p>
          </p:txBody>
        </p:sp>
        <p:sp>
          <p:nvSpPr>
            <p:cNvPr id="305168" name="Text Box 16"/>
            <p:cNvSpPr txBox="1">
              <a:spLocks noChangeAspect="1" noChangeArrowheads="1"/>
            </p:cNvSpPr>
            <p:nvPr/>
          </p:nvSpPr>
          <p:spPr bwMode="auto">
            <a:xfrm>
              <a:off x="2263" y="2783"/>
              <a:ext cx="169" cy="250"/>
            </a:xfrm>
            <a:prstGeom prst="rect">
              <a:avLst/>
            </a:prstGeom>
            <a:noFill/>
            <a:ln w="9525">
              <a:noFill/>
              <a:miter lim="800000"/>
              <a:headEnd/>
              <a:tailEnd/>
            </a:ln>
            <a:effectLst/>
          </p:spPr>
          <p:txBody>
            <a:bodyPr wrap="none">
              <a:spAutoFit/>
            </a:bodyPr>
            <a:lstStyle/>
            <a:p>
              <a:r>
                <a:rPr lang="en-US" sz="2000">
                  <a:latin typeface="Times New Roman" pitchFamily="18" charset="0"/>
                </a:rPr>
                <a:t>f</a:t>
              </a:r>
            </a:p>
          </p:txBody>
        </p:sp>
        <p:sp>
          <p:nvSpPr>
            <p:cNvPr id="305169" name="Text Box 17"/>
            <p:cNvSpPr txBox="1">
              <a:spLocks noChangeAspect="1" noChangeArrowheads="1"/>
            </p:cNvSpPr>
            <p:nvPr/>
          </p:nvSpPr>
          <p:spPr bwMode="auto">
            <a:xfrm>
              <a:off x="4018" y="2081"/>
              <a:ext cx="310" cy="250"/>
            </a:xfrm>
            <a:prstGeom prst="rect">
              <a:avLst/>
            </a:prstGeom>
            <a:noFill/>
            <a:ln w="9525">
              <a:noFill/>
              <a:miter lim="800000"/>
              <a:headEnd/>
              <a:tailEnd/>
            </a:ln>
            <a:effectLst/>
          </p:spPr>
          <p:txBody>
            <a:bodyPr>
              <a:spAutoFit/>
            </a:bodyPr>
            <a:lstStyle/>
            <a:p>
              <a:r>
                <a:rPr lang="en-US" sz="2000">
                  <a:latin typeface="Times New Roman" pitchFamily="18" charset="0"/>
                </a:rPr>
                <a:t>f</a:t>
              </a:r>
            </a:p>
          </p:txBody>
        </p:sp>
        <p:sp>
          <p:nvSpPr>
            <p:cNvPr id="305170" name="Line 18"/>
            <p:cNvSpPr>
              <a:spLocks noChangeAspect="1" noChangeShapeType="1"/>
            </p:cNvSpPr>
            <p:nvPr/>
          </p:nvSpPr>
          <p:spPr bwMode="auto">
            <a:xfrm>
              <a:off x="3933" y="1978"/>
              <a:ext cx="0" cy="614"/>
            </a:xfrm>
            <a:prstGeom prst="line">
              <a:avLst/>
            </a:prstGeom>
            <a:noFill/>
            <a:ln w="9525">
              <a:solidFill>
                <a:schemeClr val="tx1"/>
              </a:solidFill>
              <a:round/>
              <a:headEnd/>
              <a:tailEnd type="triangle" w="lg" len="lg"/>
            </a:ln>
            <a:effectLst/>
          </p:spPr>
          <p:txBody>
            <a:bodyPr/>
            <a:lstStyle/>
            <a:p>
              <a:endParaRPr lang="en-US"/>
            </a:p>
          </p:txBody>
        </p:sp>
      </p:grpSp>
      <p:sp>
        <p:nvSpPr>
          <p:cNvPr id="305172" name="Rectangle 20"/>
          <p:cNvSpPr>
            <a:spLocks noChangeArrowheads="1"/>
          </p:cNvSpPr>
          <p:nvPr/>
        </p:nvSpPr>
        <p:spPr bwMode="auto">
          <a:xfrm>
            <a:off x="6204857" y="4523468"/>
            <a:ext cx="2544763" cy="396875"/>
          </a:xfrm>
          <a:prstGeom prst="rect">
            <a:avLst/>
          </a:prstGeom>
          <a:noFill/>
          <a:ln w="9525">
            <a:noFill/>
            <a:miter lim="800000"/>
            <a:headEnd/>
            <a:tailEnd type="none" w="lg" len="lg"/>
          </a:ln>
          <a:effectLst/>
        </p:spPr>
        <p:txBody>
          <a:bodyPr wrap="none">
            <a:spAutoFit/>
          </a:bodyPr>
          <a:lstStyle/>
          <a:p>
            <a:r>
              <a:rPr lang="en-US" sz="2000" dirty="0"/>
              <a:t>(following </a:t>
            </a:r>
            <a:r>
              <a:rPr lang="en-US" sz="2000" dirty="0" err="1"/>
              <a:t>Beven</a:t>
            </a:r>
            <a:r>
              <a:rPr lang="en-US" sz="2000" dirty="0"/>
              <a:t>, 2001)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71" name="Group 11"/>
          <p:cNvGrpSpPr>
            <a:grpSpLocks/>
          </p:cNvGrpSpPr>
          <p:nvPr/>
        </p:nvGrpSpPr>
        <p:grpSpPr bwMode="auto">
          <a:xfrm>
            <a:off x="2419350" y="209550"/>
            <a:ext cx="5126038" cy="5372100"/>
            <a:chOff x="1639" y="132"/>
            <a:chExt cx="2396" cy="2511"/>
          </a:xfrm>
        </p:grpSpPr>
        <p:pic>
          <p:nvPicPr>
            <p:cNvPr id="220164" name="Picture 4" descr="~AUT0004"/>
            <p:cNvPicPr>
              <a:picLocks noChangeAspect="1" noChangeArrowheads="1"/>
            </p:cNvPicPr>
            <p:nvPr/>
          </p:nvPicPr>
          <p:blipFill>
            <a:blip r:embed="rId2" cstate="print"/>
            <a:srcRect/>
            <a:stretch>
              <a:fillRect/>
            </a:stretch>
          </p:blipFill>
          <p:spPr bwMode="auto">
            <a:xfrm>
              <a:off x="1639" y="132"/>
              <a:ext cx="2396" cy="2511"/>
            </a:xfrm>
            <a:prstGeom prst="rect">
              <a:avLst/>
            </a:prstGeom>
            <a:noFill/>
            <a:ln>
              <a:noFill/>
            </a:ln>
            <a:effectLst/>
          </p:spPr>
        </p:pic>
        <p:sp>
          <p:nvSpPr>
            <p:cNvPr id="220168" name="Rectangle 8"/>
            <p:cNvSpPr>
              <a:spLocks noChangeArrowheads="1"/>
            </p:cNvSpPr>
            <p:nvPr/>
          </p:nvSpPr>
          <p:spPr bwMode="auto">
            <a:xfrm>
              <a:off x="2788" y="1483"/>
              <a:ext cx="65" cy="77"/>
            </a:xfrm>
            <a:prstGeom prst="rect">
              <a:avLst/>
            </a:prstGeom>
            <a:solidFill>
              <a:schemeClr val="bg1"/>
            </a:solidFill>
            <a:ln w="9525">
              <a:noFill/>
              <a:miter lim="800000"/>
              <a:headEnd/>
              <a:tailEnd type="none" w="lg" len="lg"/>
            </a:ln>
            <a:effectLst/>
          </p:spPr>
          <p:txBody>
            <a:bodyPr wrap="none" anchor="ctr"/>
            <a:lstStyle/>
            <a:p>
              <a:endParaRPr lang="en-US"/>
            </a:p>
          </p:txBody>
        </p:sp>
        <p:sp>
          <p:nvSpPr>
            <p:cNvPr id="220167" name="Text Box 7"/>
            <p:cNvSpPr txBox="1">
              <a:spLocks noChangeArrowheads="1"/>
            </p:cNvSpPr>
            <p:nvPr/>
          </p:nvSpPr>
          <p:spPr bwMode="auto">
            <a:xfrm>
              <a:off x="2757" y="1457"/>
              <a:ext cx="211" cy="143"/>
            </a:xfrm>
            <a:prstGeom prst="rect">
              <a:avLst/>
            </a:prstGeom>
            <a:noFill/>
            <a:ln w="9525">
              <a:noFill/>
              <a:miter lim="800000"/>
              <a:headEnd/>
              <a:tailEnd type="none" w="lg" len="lg"/>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1</a:t>
              </a:r>
              <a:endParaRPr lang="en-US" sz="1400">
                <a:latin typeface="Times New Roman" pitchFamily="18" charset="0"/>
              </a:endParaRPr>
            </a:p>
          </p:txBody>
        </p:sp>
        <p:sp>
          <p:nvSpPr>
            <p:cNvPr id="220170" name="Rectangle 10"/>
            <p:cNvSpPr>
              <a:spLocks noChangeArrowheads="1"/>
            </p:cNvSpPr>
            <p:nvPr/>
          </p:nvSpPr>
          <p:spPr bwMode="auto">
            <a:xfrm>
              <a:off x="2081" y="1299"/>
              <a:ext cx="56" cy="81"/>
            </a:xfrm>
            <a:prstGeom prst="rect">
              <a:avLst/>
            </a:prstGeom>
            <a:solidFill>
              <a:schemeClr val="bg1"/>
            </a:solidFill>
            <a:ln w="9525">
              <a:noFill/>
              <a:miter lim="800000"/>
              <a:headEnd/>
              <a:tailEnd type="none" w="lg" len="lg"/>
            </a:ln>
            <a:effectLst/>
          </p:spPr>
          <p:txBody>
            <a:bodyPr wrap="none" anchor="ctr"/>
            <a:lstStyle/>
            <a:p>
              <a:endParaRPr lang="en-US"/>
            </a:p>
          </p:txBody>
        </p:sp>
        <p:sp>
          <p:nvSpPr>
            <p:cNvPr id="220169" name="Text Box 9"/>
            <p:cNvSpPr txBox="1">
              <a:spLocks noChangeArrowheads="1"/>
            </p:cNvSpPr>
            <p:nvPr/>
          </p:nvSpPr>
          <p:spPr bwMode="auto">
            <a:xfrm>
              <a:off x="2028" y="1261"/>
              <a:ext cx="211" cy="143"/>
            </a:xfrm>
            <a:prstGeom prst="rect">
              <a:avLst/>
            </a:prstGeom>
            <a:noFill/>
            <a:ln w="9525">
              <a:noFill/>
              <a:miter lim="800000"/>
              <a:headEnd/>
              <a:tailEnd type="none" w="lg" len="lg"/>
            </a:ln>
            <a:effectLst/>
          </p:spPr>
          <p:txBody>
            <a:bodyPr>
              <a:spAutoFit/>
            </a:bodyPr>
            <a:lstStyle/>
            <a:p>
              <a:pPr>
                <a:spcBef>
                  <a:spcPct val="50000"/>
                </a:spcBef>
              </a:pPr>
              <a:r>
                <a:rPr lang="en-US" sz="1400">
                  <a:latin typeface="Times New Roman" pitchFamily="18" charset="0"/>
                </a:rPr>
                <a:t>f</a:t>
              </a:r>
              <a:r>
                <a:rPr lang="en-US" sz="1400" baseline="-25000">
                  <a:latin typeface="Times New Roman" pitchFamily="18" charset="0"/>
                </a:rPr>
                <a:t>0</a:t>
              </a:r>
              <a:endParaRPr lang="en-US" sz="1400">
                <a:latin typeface="Times New Roman" pitchFamily="18" charset="0"/>
              </a:endParaRPr>
            </a:p>
          </p:txBody>
        </p:sp>
      </p:grpSp>
      <p:sp>
        <p:nvSpPr>
          <p:cNvPr id="220166" name="Rectangle 6"/>
          <p:cNvSpPr>
            <a:spLocks noChangeArrowheads="1"/>
          </p:cNvSpPr>
          <p:nvPr/>
        </p:nvSpPr>
        <p:spPr bwMode="auto">
          <a:xfrm>
            <a:off x="334963" y="5370513"/>
            <a:ext cx="8578850" cy="1314450"/>
          </a:xfrm>
          <a:prstGeom prst="rect">
            <a:avLst/>
          </a:prstGeom>
          <a:noFill/>
          <a:ln w="9525">
            <a:noFill/>
            <a:miter lim="800000"/>
            <a:headEnd/>
            <a:tailEnd type="none" w="lg" len="lg"/>
          </a:ln>
          <a:effectLst/>
        </p:spPr>
        <p:txBody>
          <a:bodyPr anchor="ctr">
            <a:spAutoFit/>
          </a:bodyPr>
          <a:lstStyle/>
          <a:p>
            <a:r>
              <a:rPr lang="en-US" sz="1600"/>
              <a:t>Figure 7.  Rainfall, runoff, infiltration and surface storage during a natural rainstorm.  The shaded areas under the rainfall graph represent precipitation falling at a rate exceeding the infiltration rate.  The dark grey area represents rainfall that enters depression storage, which is filled before runoff occurs.  The light grey shading represents rainfall that becomes overland flow.  The initial infiltration rate is f</a:t>
            </a:r>
            <a:r>
              <a:rPr lang="en-US" sz="1600" baseline="-25000"/>
              <a:t>0</a:t>
            </a:r>
            <a:r>
              <a:rPr lang="en-US" sz="1600"/>
              <a:t>, and f</a:t>
            </a:r>
            <a:r>
              <a:rPr lang="en-US" sz="1600" baseline="-25000"/>
              <a:t>1</a:t>
            </a:r>
            <a:r>
              <a:rPr lang="en-US" sz="1600"/>
              <a:t> is the final constant rate of infiltration approached in large storms.  (from Dunne and Leopold, 1978)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Picture 4" descr="ttt"/>
          <p:cNvPicPr>
            <a:picLocks noGrp="1" noChangeAspect="1" noChangeArrowheads="1"/>
          </p:cNvPicPr>
          <p:nvPr>
            <p:ph/>
          </p:nvPr>
        </p:nvPicPr>
        <p:blipFill>
          <a:blip r:embed="rId2" cstate="print"/>
          <a:srcRect b="14508"/>
          <a:stretch>
            <a:fillRect/>
          </a:stretch>
        </p:blipFill>
        <p:spPr>
          <a:xfrm>
            <a:off x="176213" y="0"/>
            <a:ext cx="8712200" cy="5470525"/>
          </a:xfrm>
          <a:noFill/>
          <a:ln/>
        </p:spPr>
      </p:pic>
      <p:sp>
        <p:nvSpPr>
          <p:cNvPr id="205830" name="Text Box 6"/>
          <p:cNvSpPr txBox="1">
            <a:spLocks noChangeArrowheads="1"/>
          </p:cNvSpPr>
          <p:nvPr/>
        </p:nvSpPr>
        <p:spPr bwMode="auto">
          <a:xfrm>
            <a:off x="427038" y="5748338"/>
            <a:ext cx="8204200" cy="366712"/>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Overland flow moves downslope as an irregular sheet (from Dunne and Leopold, 1978)</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195" name="Group 19"/>
          <p:cNvGrpSpPr>
            <a:grpSpLocks/>
          </p:cNvGrpSpPr>
          <p:nvPr/>
        </p:nvGrpSpPr>
        <p:grpSpPr bwMode="auto">
          <a:xfrm>
            <a:off x="234950" y="1377950"/>
            <a:ext cx="8726488" cy="3133725"/>
            <a:chOff x="148" y="868"/>
            <a:chExt cx="5497" cy="1974"/>
          </a:xfrm>
        </p:grpSpPr>
        <p:pic>
          <p:nvPicPr>
            <p:cNvPr id="306181" name="Picture 5"/>
            <p:cNvPicPr>
              <a:picLocks noChangeAspect="1" noChangeArrowheads="1"/>
            </p:cNvPicPr>
            <p:nvPr/>
          </p:nvPicPr>
          <p:blipFill>
            <a:blip r:embed="rId2" cstate="print"/>
            <a:srcRect/>
            <a:stretch>
              <a:fillRect/>
            </a:stretch>
          </p:blipFill>
          <p:spPr bwMode="auto">
            <a:xfrm>
              <a:off x="148" y="868"/>
              <a:ext cx="5497" cy="1974"/>
            </a:xfrm>
            <a:prstGeom prst="rect">
              <a:avLst/>
            </a:prstGeom>
            <a:noFill/>
          </p:spPr>
        </p:pic>
        <p:sp>
          <p:nvSpPr>
            <p:cNvPr id="306182" name="Text Box 6"/>
            <p:cNvSpPr txBox="1">
              <a:spLocks noChangeAspect="1" noChangeArrowheads="1"/>
            </p:cNvSpPr>
            <p:nvPr/>
          </p:nvSpPr>
          <p:spPr bwMode="auto">
            <a:xfrm>
              <a:off x="177" y="885"/>
              <a:ext cx="4372" cy="250"/>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(b) Partial area infiltration excess overland flow</a:t>
              </a:r>
            </a:p>
          </p:txBody>
        </p:sp>
        <p:sp>
          <p:nvSpPr>
            <p:cNvPr id="306183" name="Line 7"/>
            <p:cNvSpPr>
              <a:spLocks noChangeAspect="1" noChangeShapeType="1"/>
            </p:cNvSpPr>
            <p:nvPr/>
          </p:nvSpPr>
          <p:spPr bwMode="auto">
            <a:xfrm>
              <a:off x="2095" y="1870"/>
              <a:ext cx="0" cy="365"/>
            </a:xfrm>
            <a:prstGeom prst="line">
              <a:avLst/>
            </a:prstGeom>
            <a:noFill/>
            <a:ln w="9525">
              <a:solidFill>
                <a:schemeClr val="tx1"/>
              </a:solidFill>
              <a:round/>
              <a:headEnd/>
              <a:tailEnd type="triangle" w="lg" len="lg"/>
            </a:ln>
            <a:effectLst/>
          </p:spPr>
          <p:txBody>
            <a:bodyPr/>
            <a:lstStyle/>
            <a:p>
              <a:endParaRPr lang="en-US"/>
            </a:p>
          </p:txBody>
        </p:sp>
        <p:sp>
          <p:nvSpPr>
            <p:cNvPr id="306184" name="Line 8"/>
            <p:cNvSpPr>
              <a:spLocks noChangeAspect="1" noChangeShapeType="1"/>
            </p:cNvSpPr>
            <p:nvPr/>
          </p:nvSpPr>
          <p:spPr bwMode="auto">
            <a:xfrm>
              <a:off x="4020" y="1213"/>
              <a:ext cx="0" cy="443"/>
            </a:xfrm>
            <a:prstGeom prst="line">
              <a:avLst/>
            </a:prstGeom>
            <a:noFill/>
            <a:ln w="9525">
              <a:solidFill>
                <a:schemeClr val="tx1"/>
              </a:solidFill>
              <a:round/>
              <a:headEnd/>
              <a:tailEnd type="triangle" w="lg" len="lg"/>
            </a:ln>
            <a:effectLst/>
          </p:spPr>
          <p:txBody>
            <a:bodyPr/>
            <a:lstStyle/>
            <a:p>
              <a:endParaRPr lang="en-US"/>
            </a:p>
          </p:txBody>
        </p:sp>
        <p:sp>
          <p:nvSpPr>
            <p:cNvPr id="306185" name="Line 9"/>
            <p:cNvSpPr>
              <a:spLocks noChangeAspect="1" noChangeShapeType="1"/>
            </p:cNvSpPr>
            <p:nvPr/>
          </p:nvSpPr>
          <p:spPr bwMode="auto">
            <a:xfrm>
              <a:off x="905" y="2161"/>
              <a:ext cx="0" cy="442"/>
            </a:xfrm>
            <a:prstGeom prst="line">
              <a:avLst/>
            </a:prstGeom>
            <a:noFill/>
            <a:ln w="9525">
              <a:solidFill>
                <a:schemeClr val="tx1"/>
              </a:solidFill>
              <a:round/>
              <a:headEnd/>
              <a:tailEnd type="triangle" w="lg" len="lg"/>
            </a:ln>
            <a:effectLst/>
          </p:spPr>
          <p:txBody>
            <a:bodyPr/>
            <a:lstStyle/>
            <a:p>
              <a:endParaRPr lang="en-US"/>
            </a:p>
          </p:txBody>
        </p:sp>
        <p:sp>
          <p:nvSpPr>
            <p:cNvPr id="306186" name="Text Box 10"/>
            <p:cNvSpPr txBox="1">
              <a:spLocks noChangeAspect="1" noChangeArrowheads="1"/>
            </p:cNvSpPr>
            <p:nvPr/>
          </p:nvSpPr>
          <p:spPr bwMode="auto">
            <a:xfrm>
              <a:off x="603" y="2028"/>
              <a:ext cx="205" cy="250"/>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6187" name="Text Box 11"/>
            <p:cNvSpPr txBox="1">
              <a:spLocks noChangeAspect="1" noChangeArrowheads="1"/>
            </p:cNvSpPr>
            <p:nvPr/>
          </p:nvSpPr>
          <p:spPr bwMode="auto">
            <a:xfrm>
              <a:off x="2086" y="1879"/>
              <a:ext cx="205" cy="250"/>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6188" name="Text Box 12"/>
            <p:cNvSpPr txBox="1">
              <a:spLocks noChangeAspect="1" noChangeArrowheads="1"/>
            </p:cNvSpPr>
            <p:nvPr/>
          </p:nvSpPr>
          <p:spPr bwMode="auto">
            <a:xfrm>
              <a:off x="3728" y="1129"/>
              <a:ext cx="205" cy="250"/>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6189" name="Line 13"/>
            <p:cNvSpPr>
              <a:spLocks noChangeAspect="1" noChangeShapeType="1"/>
            </p:cNvSpPr>
            <p:nvPr/>
          </p:nvSpPr>
          <p:spPr bwMode="auto">
            <a:xfrm flipH="1">
              <a:off x="1261" y="2207"/>
              <a:ext cx="549" cy="115"/>
            </a:xfrm>
            <a:prstGeom prst="line">
              <a:avLst/>
            </a:prstGeom>
            <a:noFill/>
            <a:ln w="9525">
              <a:solidFill>
                <a:schemeClr val="tx1"/>
              </a:solidFill>
              <a:round/>
              <a:headEnd/>
              <a:tailEnd type="triangle" w="lg" len="lg"/>
            </a:ln>
            <a:effectLst/>
          </p:spPr>
          <p:txBody>
            <a:bodyPr/>
            <a:lstStyle/>
            <a:p>
              <a:endParaRPr lang="en-US"/>
            </a:p>
          </p:txBody>
        </p:sp>
        <p:sp>
          <p:nvSpPr>
            <p:cNvPr id="306190" name="Text Box 14"/>
            <p:cNvSpPr txBox="1">
              <a:spLocks noChangeAspect="1" noChangeArrowheads="1"/>
            </p:cNvSpPr>
            <p:nvPr/>
          </p:nvSpPr>
          <p:spPr bwMode="auto">
            <a:xfrm>
              <a:off x="1375" y="1863"/>
              <a:ext cx="248" cy="250"/>
            </a:xfrm>
            <a:prstGeom prst="rect">
              <a:avLst/>
            </a:prstGeom>
            <a:noFill/>
            <a:ln w="9525">
              <a:noFill/>
              <a:miter lim="800000"/>
              <a:headEnd/>
              <a:tailEnd/>
            </a:ln>
            <a:effectLst/>
          </p:spPr>
          <p:txBody>
            <a:bodyPr wrap="none">
              <a:spAutoFit/>
            </a:bodyPr>
            <a:lstStyle/>
            <a:p>
              <a:r>
                <a:rPr lang="en-US" sz="2000">
                  <a:latin typeface="Times New Roman" pitchFamily="18" charset="0"/>
                </a:rPr>
                <a:t>q</a:t>
              </a:r>
              <a:r>
                <a:rPr lang="en-US" sz="2000" baseline="-25000">
                  <a:latin typeface="Times New Roman" pitchFamily="18" charset="0"/>
                </a:rPr>
                <a:t>o</a:t>
              </a:r>
              <a:endParaRPr lang="en-US" sz="2000">
                <a:latin typeface="Times New Roman" pitchFamily="18" charset="0"/>
              </a:endParaRPr>
            </a:p>
          </p:txBody>
        </p:sp>
        <p:sp>
          <p:nvSpPr>
            <p:cNvPr id="306191" name="Line 15"/>
            <p:cNvSpPr>
              <a:spLocks noChangeAspect="1" noChangeShapeType="1"/>
            </p:cNvSpPr>
            <p:nvPr/>
          </p:nvSpPr>
          <p:spPr bwMode="auto">
            <a:xfrm>
              <a:off x="2095" y="2392"/>
              <a:ext cx="0" cy="255"/>
            </a:xfrm>
            <a:prstGeom prst="line">
              <a:avLst/>
            </a:prstGeom>
            <a:noFill/>
            <a:ln w="9525">
              <a:solidFill>
                <a:schemeClr val="tx1"/>
              </a:solidFill>
              <a:round/>
              <a:headEnd/>
              <a:tailEnd type="triangle" w="lg" len="lg"/>
            </a:ln>
            <a:effectLst/>
          </p:spPr>
          <p:txBody>
            <a:bodyPr/>
            <a:lstStyle/>
            <a:p>
              <a:endParaRPr lang="en-US"/>
            </a:p>
          </p:txBody>
        </p:sp>
        <p:sp>
          <p:nvSpPr>
            <p:cNvPr id="306192" name="Text Box 16"/>
            <p:cNvSpPr txBox="1">
              <a:spLocks noChangeAspect="1" noChangeArrowheads="1"/>
            </p:cNvSpPr>
            <p:nvPr/>
          </p:nvSpPr>
          <p:spPr bwMode="auto">
            <a:xfrm>
              <a:off x="2122" y="2287"/>
              <a:ext cx="169" cy="250"/>
            </a:xfrm>
            <a:prstGeom prst="rect">
              <a:avLst/>
            </a:prstGeom>
            <a:noFill/>
            <a:ln w="9525">
              <a:noFill/>
              <a:miter lim="800000"/>
              <a:headEnd/>
              <a:tailEnd/>
            </a:ln>
            <a:effectLst/>
          </p:spPr>
          <p:txBody>
            <a:bodyPr wrap="none">
              <a:spAutoFit/>
            </a:bodyPr>
            <a:lstStyle/>
            <a:p>
              <a:r>
                <a:rPr lang="en-US" sz="2000">
                  <a:latin typeface="Times New Roman" pitchFamily="18" charset="0"/>
                </a:rPr>
                <a:t>f</a:t>
              </a:r>
            </a:p>
          </p:txBody>
        </p:sp>
        <p:sp>
          <p:nvSpPr>
            <p:cNvPr id="306193" name="Line 17"/>
            <p:cNvSpPr>
              <a:spLocks noChangeShapeType="1"/>
            </p:cNvSpPr>
            <p:nvPr/>
          </p:nvSpPr>
          <p:spPr bwMode="auto">
            <a:xfrm>
              <a:off x="1074" y="1845"/>
              <a:ext cx="1875"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06194" name="Text Box 18"/>
            <p:cNvSpPr txBox="1">
              <a:spLocks noChangeArrowheads="1"/>
            </p:cNvSpPr>
            <p:nvPr/>
          </p:nvSpPr>
          <p:spPr bwMode="auto">
            <a:xfrm>
              <a:off x="1024" y="1409"/>
              <a:ext cx="2112" cy="404"/>
            </a:xfrm>
            <a:prstGeom prst="rect">
              <a:avLst/>
            </a:prstGeom>
            <a:noFill/>
            <a:ln w="9525">
              <a:noFill/>
              <a:miter lim="800000"/>
              <a:headEnd/>
              <a:tailEnd type="none" w="lg" len="lg"/>
            </a:ln>
            <a:effectLst/>
          </p:spPr>
          <p:txBody>
            <a:bodyPr>
              <a:spAutoFit/>
            </a:bodyPr>
            <a:lstStyle/>
            <a:p>
              <a:pPr algn="ctr"/>
              <a:r>
                <a:rPr lang="en-US" sz="1800">
                  <a:latin typeface="Times New Roman" pitchFamily="18" charset="0"/>
                </a:rPr>
                <a:t>Fraction of area contributing to overland flow</a:t>
              </a:r>
            </a:p>
          </p:txBody>
        </p:sp>
      </p:grpSp>
      <p:sp>
        <p:nvSpPr>
          <p:cNvPr id="306196" name="Rectangle 20"/>
          <p:cNvSpPr>
            <a:spLocks noChangeArrowheads="1"/>
          </p:cNvSpPr>
          <p:nvPr/>
        </p:nvSpPr>
        <p:spPr bwMode="auto">
          <a:xfrm>
            <a:off x="6096000" y="6308725"/>
            <a:ext cx="2544763" cy="396875"/>
          </a:xfrm>
          <a:prstGeom prst="rect">
            <a:avLst/>
          </a:prstGeom>
          <a:noFill/>
          <a:ln w="9525">
            <a:noFill/>
            <a:miter lim="800000"/>
            <a:headEnd/>
            <a:tailEnd type="none" w="lg" len="lg"/>
          </a:ln>
          <a:effectLst/>
        </p:spPr>
        <p:txBody>
          <a:bodyPr wrap="none">
            <a:spAutoFit/>
          </a:bodyPr>
          <a:lstStyle/>
          <a:p>
            <a:r>
              <a:rPr lang="en-US" sz="2000"/>
              <a:t>(following Beven, 2001)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2" name="Picture 22"/>
          <p:cNvPicPr>
            <a:picLocks noChangeAspect="1" noChangeArrowheads="1"/>
          </p:cNvPicPr>
          <p:nvPr/>
        </p:nvPicPr>
        <p:blipFill>
          <a:blip r:embed="rId2" cstate="print"/>
          <a:srcRect/>
          <a:stretch>
            <a:fillRect/>
          </a:stretch>
        </p:blipFill>
        <p:spPr bwMode="auto">
          <a:xfrm>
            <a:off x="196850" y="1947863"/>
            <a:ext cx="8672513" cy="2982912"/>
          </a:xfrm>
          <a:prstGeom prst="rect">
            <a:avLst/>
          </a:prstGeom>
          <a:noFill/>
        </p:spPr>
      </p:pic>
      <p:sp>
        <p:nvSpPr>
          <p:cNvPr id="307207" name="Text Box 7"/>
          <p:cNvSpPr txBox="1">
            <a:spLocks noChangeAspect="1" noChangeArrowheads="1"/>
          </p:cNvSpPr>
          <p:nvPr/>
        </p:nvSpPr>
        <p:spPr bwMode="auto">
          <a:xfrm>
            <a:off x="481013" y="2095500"/>
            <a:ext cx="5807075"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(c) Saturation excess overland flow</a:t>
            </a:r>
          </a:p>
        </p:txBody>
      </p:sp>
      <p:sp>
        <p:nvSpPr>
          <p:cNvPr id="307208" name="Line 8"/>
          <p:cNvSpPr>
            <a:spLocks noChangeAspect="1" noChangeShapeType="1"/>
          </p:cNvSpPr>
          <p:nvPr/>
        </p:nvSpPr>
        <p:spPr bwMode="auto">
          <a:xfrm>
            <a:off x="1531938" y="3405188"/>
            <a:ext cx="0" cy="915987"/>
          </a:xfrm>
          <a:prstGeom prst="line">
            <a:avLst/>
          </a:prstGeom>
          <a:noFill/>
          <a:ln w="9525">
            <a:solidFill>
              <a:schemeClr val="tx1"/>
            </a:solidFill>
            <a:round/>
            <a:headEnd/>
            <a:tailEnd type="triangle" w="lg" len="lg"/>
          </a:ln>
          <a:effectLst/>
        </p:spPr>
        <p:txBody>
          <a:bodyPr/>
          <a:lstStyle/>
          <a:p>
            <a:endParaRPr lang="en-US"/>
          </a:p>
        </p:txBody>
      </p:sp>
      <p:sp>
        <p:nvSpPr>
          <p:cNvPr id="307209" name="Line 9"/>
          <p:cNvSpPr>
            <a:spLocks noChangeAspect="1" noChangeShapeType="1"/>
          </p:cNvSpPr>
          <p:nvPr/>
        </p:nvSpPr>
        <p:spPr bwMode="auto">
          <a:xfrm>
            <a:off x="3557588" y="3379788"/>
            <a:ext cx="0" cy="546100"/>
          </a:xfrm>
          <a:prstGeom prst="line">
            <a:avLst/>
          </a:prstGeom>
          <a:noFill/>
          <a:ln w="9525">
            <a:solidFill>
              <a:schemeClr val="tx1"/>
            </a:solidFill>
            <a:round/>
            <a:headEnd/>
            <a:tailEnd type="triangle" w="lg" len="lg"/>
          </a:ln>
          <a:effectLst/>
        </p:spPr>
        <p:txBody>
          <a:bodyPr/>
          <a:lstStyle/>
          <a:p>
            <a:endParaRPr lang="en-US"/>
          </a:p>
        </p:txBody>
      </p:sp>
      <p:sp>
        <p:nvSpPr>
          <p:cNvPr id="307210" name="Line 10"/>
          <p:cNvSpPr>
            <a:spLocks noChangeAspect="1" noChangeShapeType="1"/>
          </p:cNvSpPr>
          <p:nvPr/>
        </p:nvSpPr>
        <p:spPr bwMode="auto">
          <a:xfrm>
            <a:off x="6675438" y="2287588"/>
            <a:ext cx="0" cy="703262"/>
          </a:xfrm>
          <a:prstGeom prst="line">
            <a:avLst/>
          </a:prstGeom>
          <a:noFill/>
          <a:ln w="9525">
            <a:solidFill>
              <a:schemeClr val="tx1"/>
            </a:solidFill>
            <a:round/>
            <a:headEnd/>
            <a:tailEnd type="triangle" w="lg" len="lg"/>
          </a:ln>
          <a:effectLst/>
        </p:spPr>
        <p:txBody>
          <a:bodyPr/>
          <a:lstStyle/>
          <a:p>
            <a:endParaRPr lang="en-US"/>
          </a:p>
        </p:txBody>
      </p:sp>
      <p:sp>
        <p:nvSpPr>
          <p:cNvPr id="307211" name="Text Box 11"/>
          <p:cNvSpPr txBox="1">
            <a:spLocks noChangeAspect="1" noChangeArrowheads="1"/>
          </p:cNvSpPr>
          <p:nvPr/>
        </p:nvSpPr>
        <p:spPr bwMode="auto">
          <a:xfrm>
            <a:off x="1217613" y="3419475"/>
            <a:ext cx="325437" cy="396875"/>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7212" name="Text Box 12"/>
          <p:cNvSpPr txBox="1">
            <a:spLocks noChangeAspect="1" noChangeArrowheads="1"/>
          </p:cNvSpPr>
          <p:nvPr/>
        </p:nvSpPr>
        <p:spPr bwMode="auto">
          <a:xfrm>
            <a:off x="3225800" y="3216275"/>
            <a:ext cx="325438" cy="396875"/>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7213" name="Text Box 13"/>
          <p:cNvSpPr txBox="1">
            <a:spLocks noChangeAspect="1" noChangeArrowheads="1"/>
          </p:cNvSpPr>
          <p:nvPr/>
        </p:nvSpPr>
        <p:spPr bwMode="auto">
          <a:xfrm>
            <a:off x="6335713" y="2263775"/>
            <a:ext cx="323850" cy="396875"/>
          </a:xfrm>
          <a:prstGeom prst="rect">
            <a:avLst/>
          </a:prstGeom>
          <a:noFill/>
          <a:ln w="9525">
            <a:noFill/>
            <a:miter lim="800000"/>
            <a:headEnd/>
            <a:tailEnd/>
          </a:ln>
          <a:effectLst/>
        </p:spPr>
        <p:txBody>
          <a:bodyPr wrap="none">
            <a:spAutoFit/>
          </a:bodyPr>
          <a:lstStyle/>
          <a:p>
            <a:r>
              <a:rPr lang="en-US" sz="2000">
                <a:latin typeface="Times New Roman" pitchFamily="18" charset="0"/>
              </a:rPr>
              <a:t>P</a:t>
            </a:r>
          </a:p>
        </p:txBody>
      </p:sp>
      <p:sp>
        <p:nvSpPr>
          <p:cNvPr id="307214" name="Line 14"/>
          <p:cNvSpPr>
            <a:spLocks noChangeAspect="1" noChangeShapeType="1"/>
          </p:cNvSpPr>
          <p:nvPr/>
        </p:nvSpPr>
        <p:spPr bwMode="auto">
          <a:xfrm flipH="1">
            <a:off x="1865313" y="4524375"/>
            <a:ext cx="1069975" cy="9525"/>
          </a:xfrm>
          <a:prstGeom prst="line">
            <a:avLst/>
          </a:prstGeom>
          <a:noFill/>
          <a:ln w="9525">
            <a:solidFill>
              <a:schemeClr val="tx1"/>
            </a:solidFill>
            <a:round/>
            <a:headEnd/>
            <a:tailEnd type="triangle" w="lg" len="lg"/>
          </a:ln>
          <a:effectLst/>
        </p:spPr>
        <p:txBody>
          <a:bodyPr/>
          <a:lstStyle/>
          <a:p>
            <a:endParaRPr lang="en-US"/>
          </a:p>
        </p:txBody>
      </p:sp>
      <p:sp>
        <p:nvSpPr>
          <p:cNvPr id="307215" name="Line 15"/>
          <p:cNvSpPr>
            <a:spLocks noChangeAspect="1" noChangeShapeType="1"/>
          </p:cNvSpPr>
          <p:nvPr/>
        </p:nvSpPr>
        <p:spPr bwMode="auto">
          <a:xfrm flipH="1">
            <a:off x="1906588" y="3733800"/>
            <a:ext cx="1154112" cy="239713"/>
          </a:xfrm>
          <a:prstGeom prst="line">
            <a:avLst/>
          </a:prstGeom>
          <a:noFill/>
          <a:ln w="9525">
            <a:solidFill>
              <a:schemeClr val="tx1"/>
            </a:solidFill>
            <a:round/>
            <a:headEnd/>
            <a:tailEnd type="triangle" w="lg" len="lg"/>
          </a:ln>
          <a:effectLst/>
        </p:spPr>
        <p:txBody>
          <a:bodyPr/>
          <a:lstStyle/>
          <a:p>
            <a:endParaRPr lang="en-US"/>
          </a:p>
        </p:txBody>
      </p:sp>
      <p:sp>
        <p:nvSpPr>
          <p:cNvPr id="307216" name="Text Box 16"/>
          <p:cNvSpPr txBox="1">
            <a:spLocks noChangeAspect="1" noChangeArrowheads="1"/>
          </p:cNvSpPr>
          <p:nvPr/>
        </p:nvSpPr>
        <p:spPr bwMode="auto">
          <a:xfrm>
            <a:off x="5199063" y="3849688"/>
            <a:ext cx="368300" cy="396875"/>
          </a:xfrm>
          <a:prstGeom prst="rect">
            <a:avLst/>
          </a:prstGeom>
          <a:noFill/>
          <a:ln w="9525">
            <a:noFill/>
            <a:miter lim="800000"/>
            <a:headEnd/>
            <a:tailEnd/>
          </a:ln>
          <a:effectLst/>
        </p:spPr>
        <p:txBody>
          <a:bodyPr wrap="none">
            <a:spAutoFit/>
          </a:bodyPr>
          <a:lstStyle/>
          <a:p>
            <a:r>
              <a:rPr lang="en-US" sz="2000">
                <a:latin typeface="Times New Roman" pitchFamily="18" charset="0"/>
              </a:rPr>
              <a:t>q</a:t>
            </a:r>
            <a:r>
              <a:rPr lang="en-US" sz="2000" baseline="-25000">
                <a:latin typeface="Times New Roman" pitchFamily="18" charset="0"/>
              </a:rPr>
              <a:t>r</a:t>
            </a:r>
            <a:endParaRPr lang="en-US" sz="2000">
              <a:latin typeface="Times New Roman" pitchFamily="18" charset="0"/>
            </a:endParaRPr>
          </a:p>
        </p:txBody>
      </p:sp>
      <p:sp>
        <p:nvSpPr>
          <p:cNvPr id="307217" name="Text Box 17"/>
          <p:cNvSpPr txBox="1">
            <a:spLocks noChangeAspect="1" noChangeArrowheads="1"/>
          </p:cNvSpPr>
          <p:nvPr/>
        </p:nvSpPr>
        <p:spPr bwMode="auto">
          <a:xfrm>
            <a:off x="2925763" y="4127500"/>
            <a:ext cx="374650" cy="396875"/>
          </a:xfrm>
          <a:prstGeom prst="rect">
            <a:avLst/>
          </a:prstGeom>
          <a:noFill/>
          <a:ln w="9525">
            <a:noFill/>
            <a:miter lim="800000"/>
            <a:headEnd/>
            <a:tailEnd/>
          </a:ln>
          <a:effectLst/>
        </p:spPr>
        <p:txBody>
          <a:bodyPr wrap="none">
            <a:spAutoFit/>
          </a:bodyPr>
          <a:lstStyle/>
          <a:p>
            <a:r>
              <a:rPr lang="en-US" sz="2000">
                <a:latin typeface="Times New Roman" pitchFamily="18" charset="0"/>
              </a:rPr>
              <a:t>q</a:t>
            </a:r>
            <a:r>
              <a:rPr lang="en-US" sz="2000" baseline="-25000">
                <a:latin typeface="Times New Roman" pitchFamily="18" charset="0"/>
              </a:rPr>
              <a:t>s</a:t>
            </a:r>
            <a:endParaRPr lang="en-US" sz="2000">
              <a:latin typeface="Times New Roman" pitchFamily="18" charset="0"/>
            </a:endParaRPr>
          </a:p>
        </p:txBody>
      </p:sp>
      <p:sp>
        <p:nvSpPr>
          <p:cNvPr id="307218" name="Text Box 18"/>
          <p:cNvSpPr txBox="1">
            <a:spLocks noChangeAspect="1" noChangeArrowheads="1"/>
          </p:cNvSpPr>
          <p:nvPr/>
        </p:nvSpPr>
        <p:spPr bwMode="auto">
          <a:xfrm>
            <a:off x="2278063" y="3508375"/>
            <a:ext cx="393700" cy="396875"/>
          </a:xfrm>
          <a:prstGeom prst="rect">
            <a:avLst/>
          </a:prstGeom>
          <a:noFill/>
          <a:ln w="9525">
            <a:noFill/>
            <a:miter lim="800000"/>
            <a:headEnd/>
            <a:tailEnd/>
          </a:ln>
          <a:effectLst/>
        </p:spPr>
        <p:txBody>
          <a:bodyPr wrap="none">
            <a:spAutoFit/>
          </a:bodyPr>
          <a:lstStyle/>
          <a:p>
            <a:r>
              <a:rPr lang="en-US" sz="2000">
                <a:latin typeface="Times New Roman" pitchFamily="18" charset="0"/>
              </a:rPr>
              <a:t>q</a:t>
            </a:r>
            <a:r>
              <a:rPr lang="en-US" sz="2000" baseline="-25000">
                <a:latin typeface="Times New Roman" pitchFamily="18" charset="0"/>
              </a:rPr>
              <a:t>o</a:t>
            </a:r>
            <a:endParaRPr lang="en-US" sz="2000">
              <a:latin typeface="Times New Roman" pitchFamily="18" charset="0"/>
            </a:endParaRPr>
          </a:p>
        </p:txBody>
      </p:sp>
      <p:sp>
        <p:nvSpPr>
          <p:cNvPr id="307219" name="Freeform 19"/>
          <p:cNvSpPr>
            <a:spLocks/>
          </p:cNvSpPr>
          <p:nvPr/>
        </p:nvSpPr>
        <p:spPr bwMode="auto">
          <a:xfrm>
            <a:off x="4430713" y="3959225"/>
            <a:ext cx="1320800" cy="76200"/>
          </a:xfrm>
          <a:custGeom>
            <a:avLst/>
            <a:gdLst/>
            <a:ahLst/>
            <a:cxnLst>
              <a:cxn ang="0">
                <a:pos x="458" y="0"/>
              </a:cxn>
              <a:cxn ang="0">
                <a:pos x="192" y="37"/>
              </a:cxn>
              <a:cxn ang="0">
                <a:pos x="0" y="29"/>
              </a:cxn>
            </a:cxnLst>
            <a:rect l="0" t="0" r="r" b="b"/>
            <a:pathLst>
              <a:path w="458" h="42">
                <a:moveTo>
                  <a:pt x="458" y="0"/>
                </a:moveTo>
                <a:cubicBezTo>
                  <a:pt x="363" y="16"/>
                  <a:pt x="268" y="32"/>
                  <a:pt x="192" y="37"/>
                </a:cubicBezTo>
                <a:cubicBezTo>
                  <a:pt x="116" y="42"/>
                  <a:pt x="58" y="35"/>
                  <a:pt x="0" y="29"/>
                </a:cubicBezTo>
              </a:path>
            </a:pathLst>
          </a:custGeom>
          <a:noFill/>
          <a:ln w="9525" cap="flat" cmpd="sng">
            <a:solidFill>
              <a:schemeClr val="tx1"/>
            </a:solidFill>
            <a:prstDash val="solid"/>
            <a:round/>
            <a:headEnd type="none" w="med" len="med"/>
            <a:tailEnd type="triangle" w="lg" len="lg"/>
          </a:ln>
          <a:effectLst/>
        </p:spPr>
        <p:txBody>
          <a:bodyPr/>
          <a:lstStyle/>
          <a:p>
            <a:endParaRPr lang="en-US"/>
          </a:p>
        </p:txBody>
      </p:sp>
      <p:sp>
        <p:nvSpPr>
          <p:cNvPr id="307220" name="Text Box 20"/>
          <p:cNvSpPr txBox="1">
            <a:spLocks noChangeArrowheads="1"/>
          </p:cNvSpPr>
          <p:nvPr/>
        </p:nvSpPr>
        <p:spPr bwMode="auto">
          <a:xfrm>
            <a:off x="1473200" y="2646363"/>
            <a:ext cx="3262313" cy="366712"/>
          </a:xfrm>
          <a:prstGeom prst="rect">
            <a:avLst/>
          </a:prstGeom>
          <a:noFill/>
          <a:ln w="9525">
            <a:noFill/>
            <a:miter lim="800000"/>
            <a:headEnd/>
            <a:tailEnd type="none" w="lg" len="lg"/>
          </a:ln>
          <a:effectLst/>
        </p:spPr>
        <p:txBody>
          <a:bodyPr>
            <a:spAutoFit/>
          </a:bodyPr>
          <a:lstStyle/>
          <a:p>
            <a:pPr algn="ctr"/>
            <a:r>
              <a:rPr lang="en-US" sz="1800">
                <a:latin typeface="Times New Roman" pitchFamily="18" charset="0"/>
              </a:rPr>
              <a:t>Variable source area</a:t>
            </a:r>
          </a:p>
        </p:txBody>
      </p:sp>
      <p:sp>
        <p:nvSpPr>
          <p:cNvPr id="307221" name="Line 21"/>
          <p:cNvSpPr>
            <a:spLocks noChangeShapeType="1"/>
          </p:cNvSpPr>
          <p:nvPr/>
        </p:nvSpPr>
        <p:spPr bwMode="auto">
          <a:xfrm>
            <a:off x="1795463" y="3063875"/>
            <a:ext cx="2892425"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07224" name="Rectangle 24"/>
          <p:cNvSpPr>
            <a:spLocks noChangeArrowheads="1"/>
          </p:cNvSpPr>
          <p:nvPr/>
        </p:nvSpPr>
        <p:spPr bwMode="auto">
          <a:xfrm>
            <a:off x="6052457" y="4860925"/>
            <a:ext cx="2544763" cy="396875"/>
          </a:xfrm>
          <a:prstGeom prst="rect">
            <a:avLst/>
          </a:prstGeom>
          <a:noFill/>
          <a:ln w="9525">
            <a:noFill/>
            <a:miter lim="800000"/>
            <a:headEnd/>
            <a:tailEnd type="none" w="lg" len="lg"/>
          </a:ln>
          <a:effectLst/>
        </p:spPr>
        <p:txBody>
          <a:bodyPr wrap="none">
            <a:spAutoFit/>
          </a:bodyPr>
          <a:lstStyle/>
          <a:p>
            <a:r>
              <a:rPr lang="en-US" sz="2000" dirty="0"/>
              <a:t>(following </a:t>
            </a:r>
            <a:r>
              <a:rPr lang="en-US" sz="2000" dirty="0" err="1"/>
              <a:t>Beven</a:t>
            </a:r>
            <a:r>
              <a:rPr lang="en-US" sz="2000" dirty="0"/>
              <a:t>, 2001)</a:t>
            </a:r>
          </a:p>
        </p:txBody>
      </p:sp>
      <p:sp>
        <p:nvSpPr>
          <p:cNvPr id="21" name="TextBox 20"/>
          <p:cNvSpPr txBox="1"/>
          <p:nvPr/>
        </p:nvSpPr>
        <p:spPr>
          <a:xfrm>
            <a:off x="0" y="5725174"/>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See saturation excess runoff generation animation </a:t>
            </a:r>
            <a:r>
              <a:rPr lang="en-US" sz="2400" dirty="0">
                <a:latin typeface="Arial" pitchFamily="34" charset="0"/>
                <a:cs typeface="Arial" pitchFamily="34" charset="0"/>
                <a:hlinkClick r:id="rId3"/>
              </a:rPr>
              <a:t>http://hydrology.neng.usu.edu/RRP/</a:t>
            </a:r>
            <a:r>
              <a:rPr lang="en-US" sz="2400" dirty="0">
                <a:latin typeface="Arial" pitchFamily="34" charset="0"/>
                <a:cs typeface="Arial" pitchFamily="34" charset="0"/>
              </a:rPr>
              <a:t> (</a:t>
            </a:r>
            <a:r>
              <a:rPr lang="en-US" sz="2400" dirty="0" err="1">
                <a:latin typeface="Arial" pitchFamily="34" charset="0"/>
                <a:cs typeface="Arial" pitchFamily="34" charset="0"/>
              </a:rPr>
              <a:t>ch</a:t>
            </a:r>
            <a:r>
              <a:rPr lang="en-US" sz="2400" dirty="0">
                <a:latin typeface="Arial" pitchFamily="34" charset="0"/>
                <a:cs typeface="Arial" pitchFamily="34" charset="0"/>
              </a:rPr>
              <a:t>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9" name="Object 5"/>
          <p:cNvGraphicFramePr>
            <a:graphicFrameLocks noChangeAspect="1"/>
          </p:cNvGraphicFramePr>
          <p:nvPr/>
        </p:nvGraphicFramePr>
        <p:xfrm>
          <a:off x="152400" y="1770063"/>
          <a:ext cx="8782050" cy="3070225"/>
        </p:xfrm>
        <a:graphic>
          <a:graphicData uri="http://schemas.openxmlformats.org/presentationml/2006/ole">
            <mc:AlternateContent xmlns:mc="http://schemas.openxmlformats.org/markup-compatibility/2006">
              <mc:Choice xmlns:v="urn:schemas-microsoft-com:vml" Requires="v">
                <p:oleObj name="Bitmap Image" r:id="rId2" imgW="5238095" imgH="1914286" progId="PBrush">
                  <p:embed/>
                </p:oleObj>
              </mc:Choice>
              <mc:Fallback>
                <p:oleObj name="Bitmap Image" r:id="rId2" imgW="5238095" imgH="1914286" progId="PBrush">
                  <p:embed/>
                  <p:pic>
                    <p:nvPicPr>
                      <p:cNvPr id="308229" name="Object 5"/>
                      <p:cNvPicPr>
                        <a:picLocks noChangeAspect="1" noChangeArrowheads="1"/>
                      </p:cNvPicPr>
                      <p:nvPr/>
                    </p:nvPicPr>
                    <p:blipFill>
                      <a:blip r:embed="rId3">
                        <a:extLst>
                          <a:ext uri="{28A0092B-C50C-407E-A947-70E740481C1C}">
                            <a14:useLocalDpi xmlns:a14="http://schemas.microsoft.com/office/drawing/2010/main" val="0"/>
                          </a:ext>
                        </a:extLst>
                      </a:blip>
                      <a:srcRect t="4359"/>
                      <a:stretch>
                        <a:fillRect/>
                      </a:stretch>
                    </p:blipFill>
                    <p:spPr bwMode="auto">
                      <a:xfrm>
                        <a:off x="152400" y="1770063"/>
                        <a:ext cx="87820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30" name="Text Box 6"/>
          <p:cNvSpPr txBox="1">
            <a:spLocks noChangeAspect="1" noChangeArrowheads="1"/>
          </p:cNvSpPr>
          <p:nvPr/>
        </p:nvSpPr>
        <p:spPr bwMode="auto">
          <a:xfrm>
            <a:off x="481013" y="1901825"/>
            <a:ext cx="5184775"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(d) Subsurface stormflow</a:t>
            </a:r>
          </a:p>
        </p:txBody>
      </p:sp>
      <p:sp>
        <p:nvSpPr>
          <p:cNvPr id="308231" name="Line 7"/>
          <p:cNvSpPr>
            <a:spLocks noChangeAspect="1" noChangeShapeType="1"/>
          </p:cNvSpPr>
          <p:nvPr/>
        </p:nvSpPr>
        <p:spPr bwMode="auto">
          <a:xfrm>
            <a:off x="1423988" y="3386138"/>
            <a:ext cx="0" cy="879475"/>
          </a:xfrm>
          <a:prstGeom prst="line">
            <a:avLst/>
          </a:prstGeom>
          <a:noFill/>
          <a:ln w="9525">
            <a:solidFill>
              <a:schemeClr val="tx1"/>
            </a:solidFill>
            <a:round/>
            <a:headEnd/>
            <a:tailEnd type="triangle" w="lg" len="lg"/>
          </a:ln>
          <a:effectLst/>
        </p:spPr>
        <p:txBody>
          <a:bodyPr/>
          <a:lstStyle/>
          <a:p>
            <a:endParaRPr lang="en-US"/>
          </a:p>
        </p:txBody>
      </p:sp>
      <p:sp>
        <p:nvSpPr>
          <p:cNvPr id="308232" name="Line 8"/>
          <p:cNvSpPr>
            <a:spLocks noChangeAspect="1" noChangeShapeType="1"/>
          </p:cNvSpPr>
          <p:nvPr/>
        </p:nvSpPr>
        <p:spPr bwMode="auto">
          <a:xfrm>
            <a:off x="4027488" y="3097213"/>
            <a:ext cx="0" cy="879475"/>
          </a:xfrm>
          <a:prstGeom prst="line">
            <a:avLst/>
          </a:prstGeom>
          <a:noFill/>
          <a:ln w="9525">
            <a:solidFill>
              <a:schemeClr val="tx1"/>
            </a:solidFill>
            <a:round/>
            <a:headEnd/>
            <a:tailEnd type="triangle" w="lg" len="lg"/>
          </a:ln>
          <a:effectLst/>
        </p:spPr>
        <p:txBody>
          <a:bodyPr/>
          <a:lstStyle/>
          <a:p>
            <a:endParaRPr lang="en-US"/>
          </a:p>
        </p:txBody>
      </p:sp>
      <p:sp>
        <p:nvSpPr>
          <p:cNvPr id="308233" name="Line 9"/>
          <p:cNvSpPr>
            <a:spLocks noChangeAspect="1" noChangeShapeType="1"/>
          </p:cNvSpPr>
          <p:nvPr/>
        </p:nvSpPr>
        <p:spPr bwMode="auto">
          <a:xfrm>
            <a:off x="6723063" y="1997075"/>
            <a:ext cx="0" cy="881063"/>
          </a:xfrm>
          <a:prstGeom prst="line">
            <a:avLst/>
          </a:prstGeom>
          <a:noFill/>
          <a:ln w="9525">
            <a:solidFill>
              <a:schemeClr val="tx1"/>
            </a:solidFill>
            <a:round/>
            <a:headEnd/>
            <a:tailEnd type="triangle" w="lg" len="lg"/>
          </a:ln>
          <a:effectLst/>
        </p:spPr>
        <p:txBody>
          <a:bodyPr/>
          <a:lstStyle/>
          <a:p>
            <a:endParaRPr lang="en-US"/>
          </a:p>
        </p:txBody>
      </p:sp>
      <p:sp>
        <p:nvSpPr>
          <p:cNvPr id="308234" name="Text Box 10"/>
          <p:cNvSpPr txBox="1">
            <a:spLocks noChangeAspect="1" noChangeArrowheads="1"/>
          </p:cNvSpPr>
          <p:nvPr/>
        </p:nvSpPr>
        <p:spPr bwMode="auto">
          <a:xfrm>
            <a:off x="1036638" y="3284538"/>
            <a:ext cx="384175" cy="519112"/>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8235" name="Text Box 11"/>
          <p:cNvSpPr txBox="1">
            <a:spLocks noChangeAspect="1" noChangeArrowheads="1"/>
          </p:cNvSpPr>
          <p:nvPr/>
        </p:nvSpPr>
        <p:spPr bwMode="auto">
          <a:xfrm>
            <a:off x="3617913" y="3140075"/>
            <a:ext cx="381000" cy="519113"/>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8236" name="Text Box 12"/>
          <p:cNvSpPr txBox="1">
            <a:spLocks noChangeAspect="1" noChangeArrowheads="1"/>
          </p:cNvSpPr>
          <p:nvPr/>
        </p:nvSpPr>
        <p:spPr bwMode="auto">
          <a:xfrm>
            <a:off x="6324600" y="1993900"/>
            <a:ext cx="382588" cy="519113"/>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8237" name="Line 13"/>
          <p:cNvSpPr>
            <a:spLocks noChangeAspect="1" noChangeShapeType="1"/>
          </p:cNvSpPr>
          <p:nvPr/>
        </p:nvSpPr>
        <p:spPr bwMode="auto">
          <a:xfrm flipH="1">
            <a:off x="1738313" y="4457700"/>
            <a:ext cx="1016000" cy="9525"/>
          </a:xfrm>
          <a:prstGeom prst="line">
            <a:avLst/>
          </a:prstGeom>
          <a:noFill/>
          <a:ln w="9525">
            <a:solidFill>
              <a:schemeClr val="tx1"/>
            </a:solidFill>
            <a:round/>
            <a:headEnd/>
            <a:tailEnd type="triangle" w="lg" len="lg"/>
          </a:ln>
          <a:effectLst/>
        </p:spPr>
        <p:txBody>
          <a:bodyPr/>
          <a:lstStyle/>
          <a:p>
            <a:endParaRPr lang="en-US"/>
          </a:p>
        </p:txBody>
      </p:sp>
      <p:sp>
        <p:nvSpPr>
          <p:cNvPr id="308238" name="Text Box 14"/>
          <p:cNvSpPr txBox="1">
            <a:spLocks noChangeAspect="1" noChangeArrowheads="1"/>
          </p:cNvSpPr>
          <p:nvPr/>
        </p:nvSpPr>
        <p:spPr bwMode="auto">
          <a:xfrm>
            <a:off x="2692400" y="4013200"/>
            <a:ext cx="455613" cy="519113"/>
          </a:xfrm>
          <a:prstGeom prst="rect">
            <a:avLst/>
          </a:prstGeom>
          <a:noFill/>
          <a:ln w="9525">
            <a:noFill/>
            <a:miter lim="800000"/>
            <a:headEnd/>
            <a:tailEnd/>
          </a:ln>
          <a:effectLst/>
        </p:spPr>
        <p:txBody>
          <a:bodyPr wrap="none">
            <a:spAutoFit/>
          </a:bodyPr>
          <a:lstStyle/>
          <a:p>
            <a:r>
              <a:rPr lang="en-US">
                <a:latin typeface="Times New Roman" pitchFamily="18" charset="0"/>
              </a:rPr>
              <a:t>q</a:t>
            </a:r>
            <a:r>
              <a:rPr lang="en-US" baseline="-25000">
                <a:latin typeface="Times New Roman" pitchFamily="18" charset="0"/>
              </a:rPr>
              <a:t>s</a:t>
            </a:r>
            <a:endParaRPr lang="en-US">
              <a:latin typeface="Times New Roman" pitchFamily="18" charset="0"/>
            </a:endParaRPr>
          </a:p>
        </p:txBody>
      </p:sp>
      <p:sp>
        <p:nvSpPr>
          <p:cNvPr id="308239" name="Rectangle 15"/>
          <p:cNvSpPr>
            <a:spLocks noChangeArrowheads="1"/>
          </p:cNvSpPr>
          <p:nvPr/>
        </p:nvSpPr>
        <p:spPr bwMode="auto">
          <a:xfrm>
            <a:off x="6183085" y="4806496"/>
            <a:ext cx="2544763" cy="396875"/>
          </a:xfrm>
          <a:prstGeom prst="rect">
            <a:avLst/>
          </a:prstGeom>
          <a:noFill/>
          <a:ln w="9525">
            <a:noFill/>
            <a:miter lim="800000"/>
            <a:headEnd/>
            <a:tailEnd type="none" w="lg" len="lg"/>
          </a:ln>
          <a:effectLst/>
        </p:spPr>
        <p:txBody>
          <a:bodyPr wrap="none">
            <a:spAutoFit/>
          </a:bodyPr>
          <a:lstStyle/>
          <a:p>
            <a:r>
              <a:rPr lang="en-US" sz="2000" dirty="0"/>
              <a:t>(following </a:t>
            </a:r>
            <a:r>
              <a:rPr lang="en-US" sz="2000" dirty="0" err="1"/>
              <a:t>Beven</a:t>
            </a:r>
            <a:r>
              <a:rPr lang="en-US" sz="2000" dirty="0"/>
              <a:t>, 2001)</a:t>
            </a:r>
          </a:p>
        </p:txBody>
      </p:sp>
      <p:sp>
        <p:nvSpPr>
          <p:cNvPr id="15" name="TextBox 14"/>
          <p:cNvSpPr txBox="1"/>
          <p:nvPr/>
        </p:nvSpPr>
        <p:spPr>
          <a:xfrm>
            <a:off x="0" y="5725174"/>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See subsurface runoff generation animation </a:t>
            </a:r>
            <a:r>
              <a:rPr lang="en-US" sz="2400" dirty="0">
                <a:latin typeface="Arial" pitchFamily="34" charset="0"/>
                <a:cs typeface="Arial" pitchFamily="34" charset="0"/>
                <a:hlinkClick r:id="rId4"/>
              </a:rPr>
              <a:t>http://hydrology.neng.usu.edu/RRP/</a:t>
            </a:r>
            <a:r>
              <a:rPr lang="en-US" sz="2400" dirty="0">
                <a:latin typeface="Arial" pitchFamily="34" charset="0"/>
                <a:cs typeface="Arial" pitchFamily="34" charset="0"/>
              </a:rPr>
              <a:t> (</a:t>
            </a:r>
            <a:r>
              <a:rPr lang="en-US" sz="2400" dirty="0" err="1">
                <a:latin typeface="Arial" pitchFamily="34" charset="0"/>
                <a:cs typeface="Arial" pitchFamily="34" charset="0"/>
              </a:rPr>
              <a:t>ch</a:t>
            </a:r>
            <a:r>
              <a:rPr lang="en-US" sz="2400" dirty="0">
                <a:latin typeface="Arial" pitchFamily="34" charset="0"/>
                <a:cs typeface="Arial" pitchFamily="34" charset="0"/>
              </a:rPr>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53" name="Object 5"/>
          <p:cNvGraphicFramePr>
            <a:graphicFrameLocks noChangeAspect="1"/>
          </p:cNvGraphicFramePr>
          <p:nvPr/>
        </p:nvGraphicFramePr>
        <p:xfrm>
          <a:off x="55563" y="1966913"/>
          <a:ext cx="9088437" cy="3046412"/>
        </p:xfrm>
        <a:graphic>
          <a:graphicData uri="http://schemas.openxmlformats.org/presentationml/2006/ole">
            <mc:AlternateContent xmlns:mc="http://schemas.openxmlformats.org/markup-compatibility/2006">
              <mc:Choice xmlns:v="urn:schemas-microsoft-com:vml" Requires="v">
                <p:oleObj name="Bitmap Image" r:id="rId2" imgW="5342857" imgH="1933333" progId="PBrush">
                  <p:embed/>
                </p:oleObj>
              </mc:Choice>
              <mc:Fallback>
                <p:oleObj name="Bitmap Image" r:id="rId2" imgW="5342857" imgH="1933333" progId="PBrush">
                  <p:embed/>
                  <p:pic>
                    <p:nvPicPr>
                      <p:cNvPr id="309253" name="Object 5"/>
                      <p:cNvPicPr>
                        <a:picLocks noChangeAspect="1" noChangeArrowheads="1"/>
                      </p:cNvPicPr>
                      <p:nvPr/>
                    </p:nvPicPr>
                    <p:blipFill>
                      <a:blip r:embed="rId3">
                        <a:extLst>
                          <a:ext uri="{28A0092B-C50C-407E-A947-70E740481C1C}">
                            <a14:useLocalDpi xmlns:a14="http://schemas.microsoft.com/office/drawing/2010/main" val="0"/>
                          </a:ext>
                        </a:extLst>
                      </a:blip>
                      <a:srcRect t="2924"/>
                      <a:stretch>
                        <a:fillRect/>
                      </a:stretch>
                    </p:blipFill>
                    <p:spPr bwMode="auto">
                      <a:xfrm>
                        <a:off x="55563" y="1966913"/>
                        <a:ext cx="9088437"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54" name="Text Box 6"/>
          <p:cNvSpPr txBox="1">
            <a:spLocks noChangeAspect="1" noChangeArrowheads="1"/>
          </p:cNvSpPr>
          <p:nvPr/>
        </p:nvSpPr>
        <p:spPr bwMode="auto">
          <a:xfrm>
            <a:off x="203200" y="2095500"/>
            <a:ext cx="5675313"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(e) Perched subsurface stormflow</a:t>
            </a:r>
          </a:p>
        </p:txBody>
      </p:sp>
      <p:sp>
        <p:nvSpPr>
          <p:cNvPr id="309255" name="Text Box 7"/>
          <p:cNvSpPr txBox="1">
            <a:spLocks noChangeAspect="1" noChangeArrowheads="1"/>
          </p:cNvSpPr>
          <p:nvPr/>
        </p:nvSpPr>
        <p:spPr bwMode="auto">
          <a:xfrm rot="-1138574">
            <a:off x="6910388" y="2303463"/>
            <a:ext cx="1616075" cy="519112"/>
          </a:xfrm>
          <a:prstGeom prst="rect">
            <a:avLst/>
          </a:prstGeom>
          <a:noFill/>
          <a:ln w="9525">
            <a:noFill/>
            <a:miter lim="800000"/>
            <a:headEnd/>
            <a:tailEnd/>
          </a:ln>
          <a:effectLst/>
        </p:spPr>
        <p:txBody>
          <a:bodyPr wrap="none">
            <a:spAutoFit/>
          </a:bodyPr>
          <a:lstStyle/>
          <a:p>
            <a:r>
              <a:rPr lang="en-US">
                <a:latin typeface="Times New Roman" pitchFamily="18" charset="0"/>
              </a:rPr>
              <a:t>Horizon 1</a:t>
            </a:r>
          </a:p>
        </p:txBody>
      </p:sp>
      <p:sp>
        <p:nvSpPr>
          <p:cNvPr id="309256" name="Text Box 8"/>
          <p:cNvSpPr txBox="1">
            <a:spLocks noChangeAspect="1" noChangeArrowheads="1"/>
          </p:cNvSpPr>
          <p:nvPr/>
        </p:nvSpPr>
        <p:spPr bwMode="auto">
          <a:xfrm rot="-1138574">
            <a:off x="7164388" y="2870200"/>
            <a:ext cx="1616075" cy="519113"/>
          </a:xfrm>
          <a:prstGeom prst="rect">
            <a:avLst/>
          </a:prstGeom>
          <a:noFill/>
          <a:ln w="9525">
            <a:noFill/>
            <a:miter lim="800000"/>
            <a:headEnd/>
            <a:tailEnd/>
          </a:ln>
          <a:effectLst/>
        </p:spPr>
        <p:txBody>
          <a:bodyPr wrap="none">
            <a:spAutoFit/>
          </a:bodyPr>
          <a:lstStyle/>
          <a:p>
            <a:r>
              <a:rPr lang="en-US">
                <a:latin typeface="Times New Roman" pitchFamily="18" charset="0"/>
              </a:rPr>
              <a:t>Horizon 2</a:t>
            </a:r>
          </a:p>
        </p:txBody>
      </p:sp>
      <p:sp>
        <p:nvSpPr>
          <p:cNvPr id="309257" name="Line 9"/>
          <p:cNvSpPr>
            <a:spLocks noChangeAspect="1" noChangeShapeType="1"/>
          </p:cNvSpPr>
          <p:nvPr/>
        </p:nvSpPr>
        <p:spPr bwMode="auto">
          <a:xfrm>
            <a:off x="1344613" y="3565525"/>
            <a:ext cx="0" cy="852488"/>
          </a:xfrm>
          <a:prstGeom prst="line">
            <a:avLst/>
          </a:prstGeom>
          <a:noFill/>
          <a:ln w="9525">
            <a:solidFill>
              <a:schemeClr val="tx1"/>
            </a:solidFill>
            <a:round/>
            <a:headEnd/>
            <a:tailEnd type="triangle" w="lg" len="lg"/>
          </a:ln>
          <a:effectLst/>
        </p:spPr>
        <p:txBody>
          <a:bodyPr/>
          <a:lstStyle/>
          <a:p>
            <a:endParaRPr lang="en-US"/>
          </a:p>
        </p:txBody>
      </p:sp>
      <p:sp>
        <p:nvSpPr>
          <p:cNvPr id="309258" name="Line 10"/>
          <p:cNvSpPr>
            <a:spLocks noChangeAspect="1" noChangeShapeType="1"/>
          </p:cNvSpPr>
          <p:nvPr/>
        </p:nvSpPr>
        <p:spPr bwMode="auto">
          <a:xfrm>
            <a:off x="3306763" y="3019425"/>
            <a:ext cx="0" cy="854075"/>
          </a:xfrm>
          <a:prstGeom prst="line">
            <a:avLst/>
          </a:prstGeom>
          <a:noFill/>
          <a:ln w="9525">
            <a:solidFill>
              <a:schemeClr val="tx1"/>
            </a:solidFill>
            <a:round/>
            <a:headEnd/>
            <a:tailEnd type="triangle" w="lg" len="lg"/>
          </a:ln>
          <a:effectLst/>
        </p:spPr>
        <p:txBody>
          <a:bodyPr/>
          <a:lstStyle/>
          <a:p>
            <a:endParaRPr lang="en-US"/>
          </a:p>
        </p:txBody>
      </p:sp>
      <p:sp>
        <p:nvSpPr>
          <p:cNvPr id="309259" name="Line 11"/>
          <p:cNvSpPr>
            <a:spLocks noChangeAspect="1" noChangeShapeType="1"/>
          </p:cNvSpPr>
          <p:nvPr/>
        </p:nvSpPr>
        <p:spPr bwMode="auto">
          <a:xfrm>
            <a:off x="6286500" y="2327275"/>
            <a:ext cx="0" cy="854075"/>
          </a:xfrm>
          <a:prstGeom prst="line">
            <a:avLst/>
          </a:prstGeom>
          <a:noFill/>
          <a:ln w="9525">
            <a:solidFill>
              <a:schemeClr val="tx1"/>
            </a:solidFill>
            <a:round/>
            <a:headEnd/>
            <a:tailEnd type="triangle" w="lg" len="lg"/>
          </a:ln>
          <a:effectLst/>
        </p:spPr>
        <p:txBody>
          <a:bodyPr/>
          <a:lstStyle/>
          <a:p>
            <a:endParaRPr lang="en-US"/>
          </a:p>
        </p:txBody>
      </p:sp>
      <p:sp>
        <p:nvSpPr>
          <p:cNvPr id="309260" name="Text Box 12"/>
          <p:cNvSpPr txBox="1">
            <a:spLocks noChangeAspect="1" noChangeArrowheads="1"/>
          </p:cNvSpPr>
          <p:nvPr/>
        </p:nvSpPr>
        <p:spPr bwMode="auto">
          <a:xfrm>
            <a:off x="928688" y="3343275"/>
            <a:ext cx="384175" cy="519113"/>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9261" name="Text Box 13"/>
          <p:cNvSpPr txBox="1">
            <a:spLocks noChangeAspect="1" noChangeArrowheads="1"/>
          </p:cNvSpPr>
          <p:nvPr/>
        </p:nvSpPr>
        <p:spPr bwMode="auto">
          <a:xfrm>
            <a:off x="2925763" y="3136900"/>
            <a:ext cx="381000" cy="519113"/>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9262" name="Text Box 14"/>
          <p:cNvSpPr txBox="1">
            <a:spLocks noChangeAspect="1" noChangeArrowheads="1"/>
          </p:cNvSpPr>
          <p:nvPr/>
        </p:nvSpPr>
        <p:spPr bwMode="auto">
          <a:xfrm>
            <a:off x="5770563" y="2241550"/>
            <a:ext cx="382587" cy="519113"/>
          </a:xfrm>
          <a:prstGeom prst="rect">
            <a:avLst/>
          </a:prstGeom>
          <a:noFill/>
          <a:ln w="9525">
            <a:noFill/>
            <a:miter lim="800000"/>
            <a:headEnd/>
            <a:tailEnd/>
          </a:ln>
          <a:effectLst/>
        </p:spPr>
        <p:txBody>
          <a:bodyPr wrap="none">
            <a:spAutoFit/>
          </a:bodyPr>
          <a:lstStyle/>
          <a:p>
            <a:r>
              <a:rPr lang="en-US">
                <a:latin typeface="Times New Roman" pitchFamily="18" charset="0"/>
              </a:rPr>
              <a:t>P</a:t>
            </a:r>
          </a:p>
        </p:txBody>
      </p:sp>
      <p:sp>
        <p:nvSpPr>
          <p:cNvPr id="309263" name="Line 15"/>
          <p:cNvSpPr>
            <a:spLocks noChangeAspect="1" noChangeShapeType="1"/>
          </p:cNvSpPr>
          <p:nvPr/>
        </p:nvSpPr>
        <p:spPr bwMode="auto">
          <a:xfrm flipH="1">
            <a:off x="1665288" y="4603750"/>
            <a:ext cx="1025525" cy="7938"/>
          </a:xfrm>
          <a:prstGeom prst="line">
            <a:avLst/>
          </a:prstGeom>
          <a:noFill/>
          <a:ln w="9525">
            <a:solidFill>
              <a:schemeClr val="tx1"/>
            </a:solidFill>
            <a:round/>
            <a:headEnd/>
            <a:tailEnd type="triangle" w="lg" len="lg"/>
          </a:ln>
          <a:effectLst/>
        </p:spPr>
        <p:txBody>
          <a:bodyPr/>
          <a:lstStyle/>
          <a:p>
            <a:endParaRPr lang="en-US"/>
          </a:p>
        </p:txBody>
      </p:sp>
      <p:sp>
        <p:nvSpPr>
          <p:cNvPr id="309264" name="Line 16"/>
          <p:cNvSpPr>
            <a:spLocks noChangeAspect="1" noChangeShapeType="1"/>
          </p:cNvSpPr>
          <p:nvPr/>
        </p:nvSpPr>
        <p:spPr bwMode="auto">
          <a:xfrm flipH="1">
            <a:off x="1868488" y="4086225"/>
            <a:ext cx="1095375" cy="150813"/>
          </a:xfrm>
          <a:prstGeom prst="line">
            <a:avLst/>
          </a:prstGeom>
          <a:noFill/>
          <a:ln w="9525">
            <a:solidFill>
              <a:schemeClr val="tx1"/>
            </a:solidFill>
            <a:round/>
            <a:headEnd/>
            <a:tailEnd type="triangle" w="lg" len="lg"/>
          </a:ln>
          <a:effectLst/>
        </p:spPr>
        <p:txBody>
          <a:bodyPr/>
          <a:lstStyle/>
          <a:p>
            <a:endParaRPr lang="en-US"/>
          </a:p>
        </p:txBody>
      </p:sp>
      <p:sp>
        <p:nvSpPr>
          <p:cNvPr id="309265" name="Text Box 17"/>
          <p:cNvSpPr txBox="1">
            <a:spLocks noChangeAspect="1" noChangeArrowheads="1"/>
          </p:cNvSpPr>
          <p:nvPr/>
        </p:nvSpPr>
        <p:spPr bwMode="auto">
          <a:xfrm>
            <a:off x="2128838" y="3436938"/>
            <a:ext cx="455612" cy="519112"/>
          </a:xfrm>
          <a:prstGeom prst="rect">
            <a:avLst/>
          </a:prstGeom>
          <a:noFill/>
          <a:ln w="9525">
            <a:noFill/>
            <a:miter lim="800000"/>
            <a:headEnd/>
            <a:tailEnd/>
          </a:ln>
          <a:effectLst/>
        </p:spPr>
        <p:txBody>
          <a:bodyPr wrap="none">
            <a:spAutoFit/>
          </a:bodyPr>
          <a:lstStyle/>
          <a:p>
            <a:r>
              <a:rPr lang="en-US">
                <a:latin typeface="Times New Roman" pitchFamily="18" charset="0"/>
              </a:rPr>
              <a:t>q</a:t>
            </a:r>
            <a:r>
              <a:rPr lang="en-US" baseline="-25000">
                <a:latin typeface="Times New Roman" pitchFamily="18" charset="0"/>
              </a:rPr>
              <a:t>s</a:t>
            </a:r>
            <a:endParaRPr lang="en-US">
              <a:latin typeface="Times New Roman" pitchFamily="18" charset="0"/>
            </a:endParaRPr>
          </a:p>
        </p:txBody>
      </p:sp>
      <p:sp>
        <p:nvSpPr>
          <p:cNvPr id="309266" name="Text Box 18"/>
          <p:cNvSpPr txBox="1">
            <a:spLocks noChangeAspect="1" noChangeArrowheads="1"/>
          </p:cNvSpPr>
          <p:nvPr/>
        </p:nvSpPr>
        <p:spPr bwMode="auto">
          <a:xfrm>
            <a:off x="6369050" y="3492500"/>
            <a:ext cx="2392363" cy="5191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Impeding layer</a:t>
            </a:r>
          </a:p>
        </p:txBody>
      </p:sp>
      <p:sp>
        <p:nvSpPr>
          <p:cNvPr id="309267" name="Line 19"/>
          <p:cNvSpPr>
            <a:spLocks noChangeAspect="1" noChangeShapeType="1"/>
          </p:cNvSpPr>
          <p:nvPr/>
        </p:nvSpPr>
        <p:spPr bwMode="auto">
          <a:xfrm flipH="1" flipV="1">
            <a:off x="5599113" y="3786188"/>
            <a:ext cx="769937" cy="0"/>
          </a:xfrm>
          <a:prstGeom prst="line">
            <a:avLst/>
          </a:prstGeom>
          <a:noFill/>
          <a:ln w="9525">
            <a:solidFill>
              <a:schemeClr val="tx1"/>
            </a:solidFill>
            <a:round/>
            <a:headEnd/>
            <a:tailEnd type="triangle" w="lg" len="lg"/>
          </a:ln>
          <a:effectLst/>
        </p:spPr>
        <p:txBody>
          <a:bodyPr/>
          <a:lstStyle/>
          <a:p>
            <a:endParaRPr lang="en-US"/>
          </a:p>
        </p:txBody>
      </p:sp>
      <p:sp>
        <p:nvSpPr>
          <p:cNvPr id="309268" name="Rectangle 20"/>
          <p:cNvSpPr>
            <a:spLocks noChangeArrowheads="1"/>
          </p:cNvSpPr>
          <p:nvPr/>
        </p:nvSpPr>
        <p:spPr bwMode="auto">
          <a:xfrm>
            <a:off x="6226629" y="4980668"/>
            <a:ext cx="2544763" cy="396875"/>
          </a:xfrm>
          <a:prstGeom prst="rect">
            <a:avLst/>
          </a:prstGeom>
          <a:noFill/>
          <a:ln w="9525">
            <a:noFill/>
            <a:miter lim="800000"/>
            <a:headEnd/>
            <a:tailEnd type="none" w="lg" len="lg"/>
          </a:ln>
          <a:effectLst/>
        </p:spPr>
        <p:txBody>
          <a:bodyPr wrap="none">
            <a:spAutoFit/>
          </a:bodyPr>
          <a:lstStyle/>
          <a:p>
            <a:r>
              <a:rPr lang="en-US" sz="2000" dirty="0"/>
              <a:t>(following </a:t>
            </a:r>
            <a:r>
              <a:rPr lang="en-US" sz="2000" dirty="0" err="1"/>
              <a:t>Beven</a:t>
            </a:r>
            <a:r>
              <a:rPr lang="en-US" sz="2000" dirty="0"/>
              <a:t>, 2001)</a:t>
            </a:r>
          </a:p>
        </p:txBody>
      </p:sp>
      <p:sp>
        <p:nvSpPr>
          <p:cNvPr id="20" name="TextBox 19"/>
          <p:cNvSpPr txBox="1"/>
          <p:nvPr/>
        </p:nvSpPr>
        <p:spPr>
          <a:xfrm>
            <a:off x="0" y="5725174"/>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See perched layer </a:t>
            </a:r>
            <a:r>
              <a:rPr lang="en-US" sz="2400" dirty="0" err="1">
                <a:latin typeface="Arial" pitchFamily="34" charset="0"/>
                <a:cs typeface="Arial" pitchFamily="34" charset="0"/>
              </a:rPr>
              <a:t>stormflow</a:t>
            </a:r>
            <a:r>
              <a:rPr lang="en-US" sz="2400" dirty="0">
                <a:latin typeface="Arial" pitchFamily="34" charset="0"/>
                <a:cs typeface="Arial" pitchFamily="34" charset="0"/>
              </a:rPr>
              <a:t> runoff generation animation </a:t>
            </a:r>
            <a:r>
              <a:rPr lang="en-US" sz="2400" dirty="0">
                <a:latin typeface="Arial" pitchFamily="34" charset="0"/>
                <a:cs typeface="Arial" pitchFamily="34" charset="0"/>
                <a:hlinkClick r:id="rId4"/>
              </a:rPr>
              <a:t>http://hydrology.neng.usu.edu/RRP/</a:t>
            </a:r>
            <a:r>
              <a:rPr lang="en-US" sz="2400" dirty="0">
                <a:latin typeface="Arial" pitchFamily="34" charset="0"/>
                <a:cs typeface="Arial" pitchFamily="34" charset="0"/>
              </a:rPr>
              <a:t> (</a:t>
            </a:r>
            <a:r>
              <a:rPr lang="en-US" sz="2400" dirty="0" err="1">
                <a:latin typeface="Arial" pitchFamily="34" charset="0"/>
                <a:cs typeface="Arial" pitchFamily="34" charset="0"/>
              </a:rPr>
              <a:t>ch</a:t>
            </a:r>
            <a:r>
              <a:rPr lang="en-US" sz="2400" dirty="0">
                <a:latin typeface="Arial" pitchFamily="34" charset="0"/>
                <a:cs typeface="Arial" pitchFamily="34" charset="0"/>
              </a:rPr>
              <a:t>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descr="~AUT0007"/>
          <p:cNvPicPr>
            <a:picLocks noGrp="1" noChangeAspect="1" noChangeArrowheads="1"/>
          </p:cNvPicPr>
          <p:nvPr>
            <p:ph/>
          </p:nvPr>
        </p:nvPicPr>
        <p:blipFill>
          <a:blip r:embed="rId2" cstate="print"/>
          <a:srcRect/>
          <a:stretch>
            <a:fillRect/>
          </a:stretch>
        </p:blipFill>
        <p:spPr>
          <a:xfrm>
            <a:off x="1881188" y="0"/>
            <a:ext cx="5000625" cy="5843588"/>
          </a:xfrm>
          <a:noFill/>
          <a:ln/>
        </p:spPr>
      </p:pic>
      <p:sp>
        <p:nvSpPr>
          <p:cNvPr id="224262" name="Rectangle 6"/>
          <p:cNvSpPr>
            <a:spLocks noChangeArrowheads="1"/>
          </p:cNvSpPr>
          <p:nvPr/>
        </p:nvSpPr>
        <p:spPr bwMode="auto">
          <a:xfrm>
            <a:off x="166688" y="5607050"/>
            <a:ext cx="8836025" cy="1311275"/>
          </a:xfrm>
          <a:prstGeom prst="rect">
            <a:avLst/>
          </a:prstGeom>
          <a:noFill/>
          <a:ln w="9525">
            <a:noFill/>
            <a:miter lim="800000"/>
            <a:headEnd/>
            <a:tailEnd type="none" w="lg" len="lg"/>
          </a:ln>
          <a:effectLst/>
        </p:spPr>
        <p:txBody>
          <a:bodyPr anchor="ctr">
            <a:spAutoFit/>
          </a:bodyPr>
          <a:lstStyle/>
          <a:p>
            <a:r>
              <a:rPr lang="en-US" sz="2000"/>
              <a:t>Map of saturated areas showing expansion during a single rainstorm.  The solid black shows the saturated area at the beginning of the rain; the lightly shaded area is saturated by the end of the storm and is the area over which the water table had risen to the ground surface. (from Dunne and Leopold, 1978)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4" descr="~AUT0008"/>
          <p:cNvPicPr>
            <a:picLocks noGrp="1" noChangeAspect="1" noChangeArrowheads="1"/>
          </p:cNvPicPr>
          <p:nvPr>
            <p:ph/>
          </p:nvPr>
        </p:nvPicPr>
        <p:blipFill>
          <a:blip r:embed="rId2" cstate="print"/>
          <a:srcRect t="4820"/>
          <a:stretch>
            <a:fillRect/>
          </a:stretch>
        </p:blipFill>
        <p:spPr>
          <a:xfrm>
            <a:off x="2208213" y="182563"/>
            <a:ext cx="5005387" cy="6019800"/>
          </a:xfrm>
          <a:noFill/>
          <a:ln/>
        </p:spPr>
      </p:pic>
      <p:sp>
        <p:nvSpPr>
          <p:cNvPr id="226310" name="Rectangle 6"/>
          <p:cNvSpPr>
            <a:spLocks noChangeArrowheads="1"/>
          </p:cNvSpPr>
          <p:nvPr/>
        </p:nvSpPr>
        <p:spPr bwMode="auto">
          <a:xfrm>
            <a:off x="576263" y="5957888"/>
            <a:ext cx="8172450" cy="822325"/>
          </a:xfrm>
          <a:prstGeom prst="rect">
            <a:avLst/>
          </a:prstGeom>
          <a:noFill/>
          <a:ln w="9525">
            <a:noFill/>
            <a:miter lim="800000"/>
            <a:headEnd/>
            <a:tailEnd type="none" w="lg" len="lg"/>
          </a:ln>
          <a:effectLst/>
        </p:spPr>
        <p:txBody>
          <a:bodyPr anchor="ctr">
            <a:spAutoFit/>
          </a:bodyPr>
          <a:lstStyle/>
          <a:p>
            <a:pPr algn="ctr"/>
            <a:r>
              <a:rPr lang="en-US" sz="2400"/>
              <a:t>Seasonal variation in pre-storm saturated area (from Dunne and Leopold, 1978)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 descr="~AUT0006"/>
          <p:cNvPicPr>
            <a:picLocks noGrp="1" noChangeAspect="1" noChangeArrowheads="1"/>
          </p:cNvPicPr>
          <p:nvPr>
            <p:ph/>
          </p:nvPr>
        </p:nvPicPr>
        <p:blipFill>
          <a:blip r:embed="rId2" cstate="print"/>
          <a:srcRect/>
          <a:stretch>
            <a:fillRect/>
          </a:stretch>
        </p:blipFill>
        <p:spPr>
          <a:xfrm>
            <a:off x="334963" y="0"/>
            <a:ext cx="8485187" cy="6086475"/>
          </a:xfrm>
          <a:noFill/>
          <a:ln/>
        </p:spPr>
      </p:pic>
      <p:sp>
        <p:nvSpPr>
          <p:cNvPr id="222214" name="Rectangle 6"/>
          <p:cNvSpPr>
            <a:spLocks noChangeArrowheads="1"/>
          </p:cNvSpPr>
          <p:nvPr/>
        </p:nvSpPr>
        <p:spPr bwMode="auto">
          <a:xfrm>
            <a:off x="0" y="5930900"/>
            <a:ext cx="9144000" cy="915988"/>
          </a:xfrm>
          <a:prstGeom prst="rect">
            <a:avLst/>
          </a:prstGeom>
          <a:noFill/>
          <a:ln w="9525">
            <a:noFill/>
            <a:miter lim="800000"/>
            <a:headEnd/>
            <a:tailEnd type="none" w="lg" len="lg"/>
          </a:ln>
          <a:effectLst/>
        </p:spPr>
        <p:txBody>
          <a:bodyPr anchor="ctr">
            <a:spAutoFit/>
          </a:bodyPr>
          <a:lstStyle/>
          <a:p>
            <a:r>
              <a:rPr lang="en-US" sz="1800">
                <a:latin typeface="Times New Roman" pitchFamily="18" charset="0"/>
              </a:rPr>
              <a:t>Variable Source Area Concept (from Chow et al, 1988).  The small arrows in the hydrographs show how the streamflow increases as the variable source extends into swamps, shallow soils and ephemeral channels.  The process reverses as streamflow declines.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factors in the generation </a:t>
            </a:r>
            <a:r>
              <a:rPr lang="en-US"/>
              <a:t>of runoff</a:t>
            </a:r>
            <a:endParaRPr lang="en-US" dirty="0"/>
          </a:p>
        </p:txBody>
      </p:sp>
      <p:sp>
        <p:nvSpPr>
          <p:cNvPr id="3" name="Content Placeholder 2"/>
          <p:cNvSpPr>
            <a:spLocks noGrp="1"/>
          </p:cNvSpPr>
          <p:nvPr>
            <p:ph idx="1"/>
          </p:nvPr>
        </p:nvSpPr>
        <p:spPr/>
        <p:txBody>
          <a:bodyPr/>
          <a:lstStyle/>
          <a:p>
            <a:pPr>
              <a:buNone/>
            </a:pPr>
            <a:r>
              <a:rPr lang="en-US" b="1" dirty="0"/>
              <a:t>Learning objectives </a:t>
            </a:r>
          </a:p>
          <a:p>
            <a:r>
              <a:rPr lang="en-US" sz="2800" dirty="0"/>
              <a:t>Be able to describe the processes involved in runoff generation</a:t>
            </a:r>
          </a:p>
          <a:p>
            <a:r>
              <a:rPr lang="en-US" sz="2800" dirty="0"/>
              <a:t>Be able to distinguish between infiltration excess, saturation excess and subsurface </a:t>
            </a:r>
            <a:r>
              <a:rPr lang="en-US" sz="2800" dirty="0" err="1"/>
              <a:t>stormflow</a:t>
            </a:r>
            <a:r>
              <a:rPr lang="en-US" sz="2800" dirty="0"/>
              <a:t> runoff generation mechanisms and identify when and where each is more likely to occur</a:t>
            </a:r>
          </a:p>
          <a:p>
            <a:r>
              <a:rPr lang="en-US" sz="2800" dirty="0"/>
              <a:t>Be able to describe the physical factors resulting in the occurrence of runoff by the different mechanisms</a:t>
            </a:r>
          </a:p>
          <a:p>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13" name="Picture 9"/>
          <p:cNvPicPr>
            <a:picLocks noChangeAspect="1" noChangeArrowheads="1"/>
          </p:cNvPicPr>
          <p:nvPr/>
        </p:nvPicPr>
        <p:blipFill>
          <a:blip r:embed="rId2" cstate="print"/>
          <a:srcRect l="15521" t="34822" r="6056" b="20496"/>
          <a:stretch>
            <a:fillRect/>
          </a:stretch>
        </p:blipFill>
        <p:spPr bwMode="auto">
          <a:xfrm>
            <a:off x="366713" y="1265238"/>
            <a:ext cx="8364537" cy="3575050"/>
          </a:xfrm>
          <a:prstGeom prst="rect">
            <a:avLst/>
          </a:prstGeom>
          <a:noFill/>
          <a:ln w="9525">
            <a:noFill/>
            <a:miter lim="800000"/>
            <a:headEnd/>
            <a:tailEnd type="none" w="lg" len="lg"/>
          </a:ln>
          <a:effectLst/>
        </p:spPr>
      </p:pic>
      <p:sp>
        <p:nvSpPr>
          <p:cNvPr id="277509" name="Text Box 5"/>
          <p:cNvSpPr txBox="1">
            <a:spLocks noChangeArrowheads="1"/>
          </p:cNvSpPr>
          <p:nvPr/>
        </p:nvSpPr>
        <p:spPr bwMode="auto">
          <a:xfrm>
            <a:off x="392113" y="4921250"/>
            <a:ext cx="8250237" cy="822325"/>
          </a:xfrm>
          <a:prstGeom prst="rect">
            <a:avLst/>
          </a:prstGeom>
          <a:noFill/>
          <a:ln w="9525">
            <a:noFill/>
            <a:miter lim="800000"/>
            <a:headEnd/>
            <a:tailEnd type="none" w="lg" len="lg"/>
          </a:ln>
          <a:effectLst/>
        </p:spPr>
        <p:txBody>
          <a:bodyPr>
            <a:spAutoFit/>
          </a:bodyPr>
          <a:lstStyle/>
          <a:p>
            <a:r>
              <a:rPr lang="en-US" sz="2400"/>
              <a:t>Schematic illustration of macropore network being activated due to rise in groundwater resulting in rapid lateral flow.</a:t>
            </a:r>
          </a:p>
        </p:txBody>
      </p:sp>
      <p:sp>
        <p:nvSpPr>
          <p:cNvPr id="277510" name="AutoShape 6"/>
          <p:cNvSpPr>
            <a:spLocks noChangeArrowheads="1"/>
          </p:cNvSpPr>
          <p:nvPr/>
        </p:nvSpPr>
        <p:spPr bwMode="auto">
          <a:xfrm rot="-338895">
            <a:off x="952500" y="4108450"/>
            <a:ext cx="690563" cy="115888"/>
          </a:xfrm>
          <a:prstGeom prst="leftArrow">
            <a:avLst>
              <a:gd name="adj1" fmla="val 50000"/>
              <a:gd name="adj2" fmla="val 148972"/>
            </a:avLst>
          </a:prstGeom>
          <a:solidFill>
            <a:srgbClr val="FF0000"/>
          </a:solidFill>
          <a:ln w="9525">
            <a:solidFill>
              <a:schemeClr val="tx1"/>
            </a:solidFill>
            <a:miter lim="800000"/>
            <a:headEnd/>
            <a:tailEnd type="none" w="lg" len="lg"/>
          </a:ln>
          <a:effectLst/>
        </p:spPr>
        <p:txBody>
          <a:bodyPr wrap="none" anchor="ctr"/>
          <a:lstStyle/>
          <a:p>
            <a:endParaRPr lang="en-US"/>
          </a:p>
        </p:txBody>
      </p:sp>
      <p:sp>
        <p:nvSpPr>
          <p:cNvPr id="277511" name="AutoShape 7"/>
          <p:cNvSpPr>
            <a:spLocks noChangeArrowheads="1"/>
          </p:cNvSpPr>
          <p:nvPr/>
        </p:nvSpPr>
        <p:spPr bwMode="auto">
          <a:xfrm rot="-338895">
            <a:off x="2843213" y="3935413"/>
            <a:ext cx="687387" cy="115887"/>
          </a:xfrm>
          <a:prstGeom prst="leftArrow">
            <a:avLst>
              <a:gd name="adj1" fmla="val 50000"/>
              <a:gd name="adj2" fmla="val 148288"/>
            </a:avLst>
          </a:prstGeom>
          <a:solidFill>
            <a:srgbClr val="FF0000"/>
          </a:solidFill>
          <a:ln w="9525">
            <a:solidFill>
              <a:schemeClr val="tx1"/>
            </a:solidFill>
            <a:miter lim="800000"/>
            <a:headEnd/>
            <a:tailEnd type="none" w="lg" len="lg"/>
          </a:ln>
          <a:effectLst/>
        </p:spPr>
        <p:txBody>
          <a:bodyPr wrap="none" anchor="ctr"/>
          <a:lstStyle/>
          <a:p>
            <a:endParaRPr lang="en-US"/>
          </a:p>
        </p:txBody>
      </p:sp>
      <p:sp>
        <p:nvSpPr>
          <p:cNvPr id="277512" name="AutoShape 8"/>
          <p:cNvSpPr>
            <a:spLocks noChangeArrowheads="1"/>
          </p:cNvSpPr>
          <p:nvPr/>
        </p:nvSpPr>
        <p:spPr bwMode="auto">
          <a:xfrm rot="-524539">
            <a:off x="4449763" y="3716338"/>
            <a:ext cx="688975" cy="115887"/>
          </a:xfrm>
          <a:prstGeom prst="leftArrow">
            <a:avLst>
              <a:gd name="adj1" fmla="val 50000"/>
              <a:gd name="adj2" fmla="val 148631"/>
            </a:avLst>
          </a:prstGeom>
          <a:solidFill>
            <a:srgbClr val="FF0000"/>
          </a:solidFill>
          <a:ln w="9525">
            <a:solidFill>
              <a:schemeClr val="tx1"/>
            </a:solidFill>
            <a:miter lim="800000"/>
            <a:headEnd/>
            <a:tailEnd type="none" w="lg" len="lg"/>
          </a:ln>
          <a:effectLst/>
        </p:spPr>
        <p:txBody>
          <a:bodyPr wrap="none" anchor="ctr"/>
          <a:lstStyle/>
          <a:p>
            <a:endParaRPr lang="en-US"/>
          </a:p>
        </p:txBody>
      </p:sp>
      <p:sp>
        <p:nvSpPr>
          <p:cNvPr id="277514" name="Text Box 10"/>
          <p:cNvSpPr txBox="1">
            <a:spLocks noChangeArrowheads="1"/>
          </p:cNvSpPr>
          <p:nvPr/>
        </p:nvSpPr>
        <p:spPr bwMode="auto">
          <a:xfrm>
            <a:off x="2049463" y="687388"/>
            <a:ext cx="4502150" cy="579437"/>
          </a:xfrm>
          <a:prstGeom prst="rect">
            <a:avLst/>
          </a:prstGeom>
          <a:noFill/>
          <a:ln w="9525">
            <a:noFill/>
            <a:miter lim="800000"/>
            <a:headEnd/>
            <a:tailEnd type="none" w="lg" len="lg"/>
          </a:ln>
          <a:effectLst/>
        </p:spPr>
        <p:txBody>
          <a:bodyPr wrap="none">
            <a:spAutoFit/>
          </a:bodyPr>
          <a:lstStyle/>
          <a:p>
            <a:r>
              <a:rPr lang="en-US" sz="3200" b="1">
                <a:solidFill>
                  <a:srgbClr val="FF3300"/>
                </a:solidFill>
              </a:rPr>
              <a:t>Transmissivity Feedback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1.png"/>
          <p:cNvPicPr>
            <a:picLocks noChangeAspect="1"/>
          </p:cNvPicPr>
          <p:nvPr/>
        </p:nvPicPr>
        <p:blipFill>
          <a:blip r:embed="rId2" cstate="print"/>
          <a:stretch>
            <a:fillRect/>
          </a:stretch>
        </p:blipFill>
        <p:spPr>
          <a:xfrm>
            <a:off x="1037602" y="173730"/>
            <a:ext cx="6756570" cy="6455670"/>
          </a:xfrm>
          <a:prstGeom prst="rect">
            <a:avLst/>
          </a:prstGeom>
        </p:spPr>
      </p:pic>
      <p:sp>
        <p:nvSpPr>
          <p:cNvPr id="3" name="TextBox 2"/>
          <p:cNvSpPr txBox="1"/>
          <p:nvPr/>
        </p:nvSpPr>
        <p:spPr>
          <a:xfrm>
            <a:off x="7424060" y="6457890"/>
            <a:ext cx="1719940" cy="400110"/>
          </a:xfrm>
          <a:prstGeom prst="rect">
            <a:avLst/>
          </a:prstGeom>
          <a:noFill/>
        </p:spPr>
        <p:txBody>
          <a:bodyPr wrap="square" rtlCol="0">
            <a:spAutoFit/>
          </a:bodyPr>
          <a:lstStyle/>
          <a:p>
            <a:r>
              <a:rPr lang="en-US" sz="2000" dirty="0" err="1">
                <a:solidFill>
                  <a:schemeClr val="bg1">
                    <a:lumMod val="50000"/>
                  </a:schemeClr>
                </a:solidFill>
              </a:rPr>
              <a:t>Brutsaert</a:t>
            </a:r>
            <a:r>
              <a:rPr lang="en-US" sz="2000" dirty="0">
                <a:solidFill>
                  <a:schemeClr val="bg1">
                    <a:lumMod val="50000"/>
                  </a:schemeClr>
                </a:solidFill>
              </a:rPr>
              <a:t>, 2005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44" name="Group 16"/>
          <p:cNvGrpSpPr>
            <a:grpSpLocks/>
          </p:cNvGrpSpPr>
          <p:nvPr/>
        </p:nvGrpSpPr>
        <p:grpSpPr bwMode="auto">
          <a:xfrm>
            <a:off x="296863" y="1114425"/>
            <a:ext cx="8537575" cy="5743575"/>
            <a:chOff x="1507" y="1330"/>
            <a:chExt cx="2760" cy="1728"/>
          </a:xfrm>
        </p:grpSpPr>
        <p:graphicFrame>
          <p:nvGraphicFramePr>
            <p:cNvPr id="278532" name="Object 4"/>
            <p:cNvGraphicFramePr>
              <a:graphicFrameLocks noChangeAspect="1"/>
            </p:cNvGraphicFramePr>
            <p:nvPr/>
          </p:nvGraphicFramePr>
          <p:xfrm>
            <a:off x="1507" y="1330"/>
            <a:ext cx="2760" cy="1728"/>
          </p:xfrm>
          <a:graphic>
            <a:graphicData uri="http://schemas.openxmlformats.org/presentationml/2006/ole">
              <mc:AlternateContent xmlns:mc="http://schemas.openxmlformats.org/markup-compatibility/2006">
                <mc:Choice xmlns:v="urn:schemas-microsoft-com:vml" Requires="v">
                  <p:oleObj name="Bitmap Image" r:id="rId2" imgW="4381880" imgH="2743438" progId="PBrush">
                    <p:embed/>
                  </p:oleObj>
                </mc:Choice>
                <mc:Fallback>
                  <p:oleObj name="Bitmap Image" r:id="rId2" imgW="4381880" imgH="2743438" progId="PBrush">
                    <p:embed/>
                    <p:pic>
                      <p:nvPicPr>
                        <p:cNvPr id="2785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 y="1330"/>
                          <a:ext cx="2760"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33" name="AutoShape 5"/>
            <p:cNvSpPr>
              <a:spLocks noChangeArrowheads="1"/>
            </p:cNvSpPr>
            <p:nvPr/>
          </p:nvSpPr>
          <p:spPr bwMode="auto">
            <a:xfrm rot="12515040" flipV="1">
              <a:off x="2410" y="2150"/>
              <a:ext cx="434" cy="68"/>
            </a:xfrm>
            <a:prstGeom prst="leftArrow">
              <a:avLst>
                <a:gd name="adj1" fmla="val 50000"/>
                <a:gd name="adj2" fmla="val 159559"/>
              </a:avLst>
            </a:prstGeom>
            <a:solidFill>
              <a:srgbClr val="800080"/>
            </a:solidFill>
            <a:ln w="9525">
              <a:solidFill>
                <a:schemeClr val="tx1"/>
              </a:solidFill>
              <a:miter lim="800000"/>
              <a:headEnd/>
              <a:tailEnd type="none" w="lg" len="lg"/>
            </a:ln>
            <a:effectLst/>
          </p:spPr>
          <p:txBody>
            <a:bodyPr wrap="none" anchor="ctr"/>
            <a:lstStyle/>
            <a:p>
              <a:endParaRPr lang="en-US"/>
            </a:p>
          </p:txBody>
        </p:sp>
        <p:sp>
          <p:nvSpPr>
            <p:cNvPr id="278535" name="AutoShape 7"/>
            <p:cNvSpPr>
              <a:spLocks noChangeArrowheads="1"/>
            </p:cNvSpPr>
            <p:nvPr/>
          </p:nvSpPr>
          <p:spPr bwMode="auto">
            <a:xfrm rot="11922596" flipV="1">
              <a:off x="3347" y="2510"/>
              <a:ext cx="434" cy="68"/>
            </a:xfrm>
            <a:prstGeom prst="leftArrow">
              <a:avLst>
                <a:gd name="adj1" fmla="val 50000"/>
                <a:gd name="adj2" fmla="val 159559"/>
              </a:avLst>
            </a:prstGeom>
            <a:solidFill>
              <a:srgbClr val="800080"/>
            </a:solidFill>
            <a:ln w="9525">
              <a:solidFill>
                <a:schemeClr val="tx1"/>
              </a:solidFill>
              <a:miter lim="800000"/>
              <a:headEnd/>
              <a:tailEnd type="none" w="lg" len="lg"/>
            </a:ln>
            <a:effectLst/>
          </p:spPr>
          <p:txBody>
            <a:bodyPr wrap="none" anchor="ctr"/>
            <a:lstStyle/>
            <a:p>
              <a:endParaRPr lang="en-US"/>
            </a:p>
          </p:txBody>
        </p:sp>
        <p:sp>
          <p:nvSpPr>
            <p:cNvPr id="278537" name="Text Box 9"/>
            <p:cNvSpPr txBox="1">
              <a:spLocks noChangeArrowheads="1"/>
            </p:cNvSpPr>
            <p:nvPr/>
          </p:nvSpPr>
          <p:spPr bwMode="auto">
            <a:xfrm rot="1512721">
              <a:off x="2774" y="2217"/>
              <a:ext cx="853" cy="120"/>
            </a:xfrm>
            <a:prstGeom prst="rect">
              <a:avLst/>
            </a:prstGeom>
            <a:noFill/>
            <a:ln w="9525">
              <a:noFill/>
              <a:miter lim="800000"/>
              <a:headEnd/>
              <a:tailEnd type="none" w="lg" len="lg"/>
            </a:ln>
            <a:effectLst/>
          </p:spPr>
          <p:txBody>
            <a:bodyPr>
              <a:spAutoFit/>
            </a:bodyPr>
            <a:lstStyle/>
            <a:p>
              <a:pPr>
                <a:spcBef>
                  <a:spcPct val="50000"/>
                </a:spcBef>
              </a:pPr>
              <a:r>
                <a:rPr lang="en-US" sz="2000">
                  <a:latin typeface="Arial" charset="0"/>
                </a:rPr>
                <a:t>Soil</a:t>
              </a:r>
            </a:p>
          </p:txBody>
        </p:sp>
        <p:sp>
          <p:nvSpPr>
            <p:cNvPr id="278538" name="Text Box 10"/>
            <p:cNvSpPr txBox="1">
              <a:spLocks noChangeArrowheads="1"/>
            </p:cNvSpPr>
            <p:nvPr/>
          </p:nvSpPr>
          <p:spPr bwMode="auto">
            <a:xfrm>
              <a:off x="1641" y="2311"/>
              <a:ext cx="921" cy="211"/>
            </a:xfrm>
            <a:prstGeom prst="rect">
              <a:avLst/>
            </a:prstGeom>
            <a:noFill/>
            <a:ln w="9525">
              <a:noFill/>
              <a:miter lim="800000"/>
              <a:headEnd/>
              <a:tailEnd type="none" w="lg" len="lg"/>
            </a:ln>
            <a:effectLst/>
          </p:spPr>
          <p:txBody>
            <a:bodyPr>
              <a:spAutoFit/>
            </a:bodyPr>
            <a:lstStyle/>
            <a:p>
              <a:pPr>
                <a:spcBef>
                  <a:spcPct val="50000"/>
                </a:spcBef>
              </a:pPr>
              <a:r>
                <a:rPr lang="en-US" sz="2000">
                  <a:latin typeface="Arial" charset="0"/>
                </a:rPr>
                <a:t>Low permeable bedrock</a:t>
              </a:r>
            </a:p>
          </p:txBody>
        </p:sp>
        <p:sp>
          <p:nvSpPr>
            <p:cNvPr id="278539" name="Line 11"/>
            <p:cNvSpPr>
              <a:spLocks noChangeShapeType="1"/>
            </p:cNvSpPr>
            <p:nvPr/>
          </p:nvSpPr>
          <p:spPr bwMode="auto">
            <a:xfrm>
              <a:off x="1844" y="1539"/>
              <a:ext cx="0" cy="217"/>
            </a:xfrm>
            <a:prstGeom prst="line">
              <a:avLst/>
            </a:prstGeom>
            <a:noFill/>
            <a:ln w="9525">
              <a:solidFill>
                <a:srgbClr val="000099"/>
              </a:solidFill>
              <a:round/>
              <a:headEnd/>
              <a:tailEnd type="triangle" w="lg" len="lg"/>
            </a:ln>
            <a:effectLst/>
          </p:spPr>
          <p:txBody>
            <a:bodyPr/>
            <a:lstStyle/>
            <a:p>
              <a:endParaRPr lang="en-US"/>
            </a:p>
          </p:txBody>
        </p:sp>
        <p:sp>
          <p:nvSpPr>
            <p:cNvPr id="278541" name="Line 13"/>
            <p:cNvSpPr>
              <a:spLocks noChangeShapeType="1"/>
            </p:cNvSpPr>
            <p:nvPr/>
          </p:nvSpPr>
          <p:spPr bwMode="auto">
            <a:xfrm>
              <a:off x="2468" y="1825"/>
              <a:ext cx="0" cy="217"/>
            </a:xfrm>
            <a:prstGeom prst="line">
              <a:avLst/>
            </a:prstGeom>
            <a:noFill/>
            <a:ln w="9525">
              <a:solidFill>
                <a:srgbClr val="000099"/>
              </a:solidFill>
              <a:round/>
              <a:headEnd/>
              <a:tailEnd type="triangle" w="lg" len="lg"/>
            </a:ln>
            <a:effectLst/>
          </p:spPr>
          <p:txBody>
            <a:bodyPr/>
            <a:lstStyle/>
            <a:p>
              <a:endParaRPr lang="en-US"/>
            </a:p>
          </p:txBody>
        </p:sp>
        <p:sp>
          <p:nvSpPr>
            <p:cNvPr id="278542" name="Line 14"/>
            <p:cNvSpPr>
              <a:spLocks noChangeShapeType="1"/>
            </p:cNvSpPr>
            <p:nvPr/>
          </p:nvSpPr>
          <p:spPr bwMode="auto">
            <a:xfrm>
              <a:off x="3174" y="2165"/>
              <a:ext cx="0" cy="217"/>
            </a:xfrm>
            <a:prstGeom prst="line">
              <a:avLst/>
            </a:prstGeom>
            <a:noFill/>
            <a:ln w="9525">
              <a:solidFill>
                <a:srgbClr val="000099"/>
              </a:solidFill>
              <a:round/>
              <a:headEnd/>
              <a:tailEnd type="triangle" w="lg" len="lg"/>
            </a:ln>
            <a:effectLst/>
          </p:spPr>
          <p:txBody>
            <a:bodyPr/>
            <a:lstStyle/>
            <a:p>
              <a:endParaRPr lang="en-US"/>
            </a:p>
          </p:txBody>
        </p:sp>
        <p:sp>
          <p:nvSpPr>
            <p:cNvPr id="278543" name="Line 15"/>
            <p:cNvSpPr>
              <a:spLocks noChangeShapeType="1"/>
            </p:cNvSpPr>
            <p:nvPr/>
          </p:nvSpPr>
          <p:spPr bwMode="auto">
            <a:xfrm>
              <a:off x="3731" y="2410"/>
              <a:ext cx="0" cy="162"/>
            </a:xfrm>
            <a:prstGeom prst="line">
              <a:avLst/>
            </a:prstGeom>
            <a:noFill/>
            <a:ln w="9525">
              <a:solidFill>
                <a:srgbClr val="000099"/>
              </a:solidFill>
              <a:round/>
              <a:headEnd/>
              <a:tailEnd type="triangle" w="lg" len="lg"/>
            </a:ln>
            <a:effectLst/>
          </p:spPr>
          <p:txBody>
            <a:bodyPr/>
            <a:lstStyle/>
            <a:p>
              <a:endParaRPr lang="en-US"/>
            </a:p>
          </p:txBody>
        </p:sp>
      </p:grpSp>
      <p:sp>
        <p:nvSpPr>
          <p:cNvPr id="278536" name="Text Box 8"/>
          <p:cNvSpPr txBox="1">
            <a:spLocks noChangeArrowheads="1"/>
          </p:cNvSpPr>
          <p:nvPr/>
        </p:nvSpPr>
        <p:spPr bwMode="auto">
          <a:xfrm>
            <a:off x="1746250" y="735013"/>
            <a:ext cx="6621463" cy="519112"/>
          </a:xfrm>
          <a:prstGeom prst="rect">
            <a:avLst/>
          </a:prstGeom>
          <a:noFill/>
          <a:ln w="9525">
            <a:noFill/>
            <a:miter lim="800000"/>
            <a:headEnd/>
            <a:tailEnd type="none" w="lg" len="lg"/>
          </a:ln>
          <a:effectLst/>
        </p:spPr>
        <p:txBody>
          <a:bodyPr wrap="none">
            <a:spAutoFit/>
          </a:bodyPr>
          <a:lstStyle/>
          <a:p>
            <a:r>
              <a:rPr lang="en-US" b="1">
                <a:solidFill>
                  <a:srgbClr val="FF3300"/>
                </a:solidFill>
              </a:rPr>
              <a:t>Rapid lateral flow at soil bedrock interface.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subsurface </a:t>
            </a:r>
            <a:r>
              <a:rPr lang="en-US" dirty="0" err="1"/>
              <a:t>stormflow</a:t>
            </a:r>
            <a:endParaRPr lang="en-US" dirty="0"/>
          </a:p>
        </p:txBody>
      </p:sp>
      <p:sp>
        <p:nvSpPr>
          <p:cNvPr id="3" name="Content Placeholder 2"/>
          <p:cNvSpPr>
            <a:spLocks noGrp="1"/>
          </p:cNvSpPr>
          <p:nvPr>
            <p:ph idx="1"/>
          </p:nvPr>
        </p:nvSpPr>
        <p:spPr/>
        <p:txBody>
          <a:bodyPr/>
          <a:lstStyle/>
          <a:p>
            <a:r>
              <a:rPr lang="en-US" dirty="0"/>
              <a:t>Unimpeded entry by new water from rainfall into the soil</a:t>
            </a:r>
          </a:p>
          <a:p>
            <a:r>
              <a:rPr lang="en-US" dirty="0"/>
              <a:t>Rapid downslope flow through preferential paths</a:t>
            </a:r>
          </a:p>
          <a:p>
            <a:r>
              <a:rPr lang="en-US" dirty="0"/>
              <a:t>Mixing with old water depending on rainfall intensity and soil moisture status</a:t>
            </a:r>
          </a:p>
        </p:txBody>
      </p:sp>
      <p:sp>
        <p:nvSpPr>
          <p:cNvPr id="4" name="Rectangle 3"/>
          <p:cNvSpPr/>
          <p:nvPr/>
        </p:nvSpPr>
        <p:spPr>
          <a:xfrm>
            <a:off x="5479837" y="6187993"/>
            <a:ext cx="3489289" cy="461665"/>
          </a:xfrm>
          <a:prstGeom prst="rect">
            <a:avLst/>
          </a:prstGeom>
        </p:spPr>
        <p:txBody>
          <a:bodyPr wrap="none">
            <a:spAutoFit/>
          </a:bodyPr>
          <a:lstStyle/>
          <a:p>
            <a:r>
              <a:rPr lang="en-US" sz="2400" dirty="0">
                <a:solidFill>
                  <a:schemeClr val="bg2">
                    <a:lumMod val="75000"/>
                  </a:schemeClr>
                </a:solidFill>
              </a:rPr>
              <a:t>From </a:t>
            </a:r>
            <a:r>
              <a:rPr lang="en-US" sz="2400" dirty="0" err="1">
                <a:solidFill>
                  <a:schemeClr val="bg2">
                    <a:lumMod val="75000"/>
                  </a:schemeClr>
                </a:solidFill>
              </a:rPr>
              <a:t>Brutsaert</a:t>
            </a:r>
            <a:r>
              <a:rPr lang="en-US" sz="2400" dirty="0">
                <a:solidFill>
                  <a:schemeClr val="bg2">
                    <a:lumMod val="75000"/>
                  </a:schemeClr>
                </a:solidFill>
              </a:rPr>
              <a:t>, 2005, p454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366" name="Group 94"/>
          <p:cNvGrpSpPr>
            <a:grpSpLocks/>
          </p:cNvGrpSpPr>
          <p:nvPr/>
        </p:nvGrpSpPr>
        <p:grpSpPr bwMode="auto">
          <a:xfrm>
            <a:off x="704850" y="0"/>
            <a:ext cx="7858125" cy="6257925"/>
            <a:chOff x="769" y="295"/>
            <a:chExt cx="4019" cy="3200"/>
          </a:xfrm>
        </p:grpSpPr>
        <p:sp>
          <p:nvSpPr>
            <p:cNvPr id="310274" name="Freeform 2"/>
            <p:cNvSpPr>
              <a:spLocks/>
            </p:cNvSpPr>
            <p:nvPr/>
          </p:nvSpPr>
          <p:spPr bwMode="auto">
            <a:xfrm>
              <a:off x="3669" y="2684"/>
              <a:ext cx="316" cy="396"/>
            </a:xfrm>
            <a:custGeom>
              <a:avLst/>
              <a:gdLst/>
              <a:ahLst/>
              <a:cxnLst>
                <a:cxn ang="0">
                  <a:pos x="237" y="528"/>
                </a:cxn>
                <a:cxn ang="0">
                  <a:pos x="237" y="244"/>
                </a:cxn>
                <a:cxn ang="0">
                  <a:pos x="176" y="148"/>
                </a:cxn>
                <a:cxn ang="0">
                  <a:pos x="141" y="39"/>
                </a:cxn>
                <a:cxn ang="0">
                  <a:pos x="134" y="0"/>
                </a:cxn>
                <a:cxn ang="0">
                  <a:pos x="0" y="52"/>
                </a:cxn>
              </a:cxnLst>
              <a:rect l="0" t="0" r="r" b="b"/>
              <a:pathLst>
                <a:path w="237" h="528">
                  <a:moveTo>
                    <a:pt x="237" y="528"/>
                  </a:moveTo>
                  <a:lnTo>
                    <a:pt x="237" y="244"/>
                  </a:lnTo>
                  <a:lnTo>
                    <a:pt x="176" y="148"/>
                  </a:lnTo>
                  <a:lnTo>
                    <a:pt x="141" y="39"/>
                  </a:lnTo>
                  <a:lnTo>
                    <a:pt x="134" y="0"/>
                  </a:lnTo>
                  <a:lnTo>
                    <a:pt x="0" y="52"/>
                  </a:lnTo>
                </a:path>
              </a:pathLst>
            </a:custGeom>
            <a:solidFill>
              <a:schemeClr val="bg2"/>
            </a:solidFill>
            <a:ln w="9525" cap="flat" cmpd="sng">
              <a:solidFill>
                <a:schemeClr val="tx1"/>
              </a:solidFill>
              <a:prstDash val="solid"/>
              <a:round/>
              <a:headEnd type="none" w="med" len="med"/>
              <a:tailEnd type="none" w="lg" len="lg"/>
            </a:ln>
            <a:effectLst/>
          </p:spPr>
          <p:txBody>
            <a:bodyPr/>
            <a:lstStyle/>
            <a:p>
              <a:endParaRPr lang="en-US"/>
            </a:p>
          </p:txBody>
        </p:sp>
        <p:sp>
          <p:nvSpPr>
            <p:cNvPr id="310275" name="Freeform 3"/>
            <p:cNvSpPr>
              <a:spLocks noChangeAspect="1"/>
            </p:cNvSpPr>
            <p:nvPr/>
          </p:nvSpPr>
          <p:spPr bwMode="auto">
            <a:xfrm>
              <a:off x="2077" y="1949"/>
              <a:ext cx="386" cy="308"/>
            </a:xfrm>
            <a:custGeom>
              <a:avLst/>
              <a:gdLst/>
              <a:ahLst/>
              <a:cxnLst>
                <a:cxn ang="0">
                  <a:pos x="0" y="97"/>
                </a:cxn>
                <a:cxn ang="0">
                  <a:pos x="0" y="411"/>
                </a:cxn>
                <a:cxn ang="0">
                  <a:pos x="289" y="411"/>
                </a:cxn>
                <a:cxn ang="0">
                  <a:pos x="288" y="117"/>
                </a:cxn>
                <a:cxn ang="0">
                  <a:pos x="259" y="58"/>
                </a:cxn>
                <a:cxn ang="0">
                  <a:pos x="247" y="0"/>
                </a:cxn>
                <a:cxn ang="0">
                  <a:pos x="213" y="12"/>
                </a:cxn>
              </a:cxnLst>
              <a:rect l="0" t="0" r="r" b="b"/>
              <a:pathLst>
                <a:path w="289" h="411">
                  <a:moveTo>
                    <a:pt x="0" y="97"/>
                  </a:moveTo>
                  <a:lnTo>
                    <a:pt x="0" y="411"/>
                  </a:lnTo>
                  <a:lnTo>
                    <a:pt x="289" y="411"/>
                  </a:lnTo>
                  <a:lnTo>
                    <a:pt x="288" y="117"/>
                  </a:lnTo>
                  <a:lnTo>
                    <a:pt x="259" y="58"/>
                  </a:lnTo>
                  <a:lnTo>
                    <a:pt x="247" y="0"/>
                  </a:lnTo>
                  <a:lnTo>
                    <a:pt x="213" y="12"/>
                  </a:lnTo>
                </a:path>
              </a:pathLst>
            </a:custGeom>
            <a:solidFill>
              <a:schemeClr val="bg2"/>
            </a:solidFill>
            <a:ln w="9525" cap="flat" cmpd="sng">
              <a:solidFill>
                <a:schemeClr val="tx1"/>
              </a:solidFill>
              <a:prstDash val="solid"/>
              <a:round/>
              <a:headEnd type="none" w="med" len="med"/>
              <a:tailEnd type="none" w="lg" len="lg"/>
            </a:ln>
            <a:effectLst/>
          </p:spPr>
          <p:txBody>
            <a:bodyPr/>
            <a:lstStyle/>
            <a:p>
              <a:endParaRPr lang="en-US"/>
            </a:p>
          </p:txBody>
        </p:sp>
        <p:sp>
          <p:nvSpPr>
            <p:cNvPr id="310276" name="Freeform 4"/>
            <p:cNvSpPr>
              <a:spLocks noChangeAspect="1"/>
            </p:cNvSpPr>
            <p:nvPr/>
          </p:nvSpPr>
          <p:spPr bwMode="auto">
            <a:xfrm>
              <a:off x="2077" y="1958"/>
              <a:ext cx="386" cy="300"/>
            </a:xfrm>
            <a:custGeom>
              <a:avLst/>
              <a:gdLst/>
              <a:ahLst/>
              <a:cxnLst>
                <a:cxn ang="0">
                  <a:pos x="0" y="58"/>
                </a:cxn>
                <a:cxn ang="0">
                  <a:pos x="0" y="267"/>
                </a:cxn>
                <a:cxn ang="0">
                  <a:pos x="192" y="267"/>
                </a:cxn>
                <a:cxn ang="0">
                  <a:pos x="192" y="132"/>
                </a:cxn>
                <a:cxn ang="0">
                  <a:pos x="160" y="72"/>
                </a:cxn>
                <a:cxn ang="0">
                  <a:pos x="146" y="36"/>
                </a:cxn>
                <a:cxn ang="0">
                  <a:pos x="139" y="0"/>
                </a:cxn>
              </a:cxnLst>
              <a:rect l="0" t="0" r="r" b="b"/>
              <a:pathLst>
                <a:path w="192" h="267">
                  <a:moveTo>
                    <a:pt x="0" y="58"/>
                  </a:moveTo>
                  <a:lnTo>
                    <a:pt x="0" y="267"/>
                  </a:lnTo>
                  <a:lnTo>
                    <a:pt x="192" y="267"/>
                  </a:lnTo>
                  <a:lnTo>
                    <a:pt x="192" y="132"/>
                  </a:lnTo>
                  <a:lnTo>
                    <a:pt x="160" y="72"/>
                  </a:lnTo>
                  <a:lnTo>
                    <a:pt x="146" y="36"/>
                  </a:lnTo>
                  <a:lnTo>
                    <a:pt x="139"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277" name="Freeform 5"/>
            <p:cNvSpPr>
              <a:spLocks/>
            </p:cNvSpPr>
            <p:nvPr/>
          </p:nvSpPr>
          <p:spPr bwMode="auto">
            <a:xfrm>
              <a:off x="2347" y="2994"/>
              <a:ext cx="114" cy="168"/>
            </a:xfrm>
            <a:custGeom>
              <a:avLst/>
              <a:gdLst/>
              <a:ahLst/>
              <a:cxnLst>
                <a:cxn ang="0">
                  <a:pos x="86" y="224"/>
                </a:cxn>
                <a:cxn ang="0">
                  <a:pos x="83" y="0"/>
                </a:cxn>
                <a:cxn ang="0">
                  <a:pos x="0" y="35"/>
                </a:cxn>
              </a:cxnLst>
              <a:rect l="0" t="0" r="r" b="b"/>
              <a:pathLst>
                <a:path w="86" h="224">
                  <a:moveTo>
                    <a:pt x="86" y="224"/>
                  </a:moveTo>
                  <a:lnTo>
                    <a:pt x="83" y="0"/>
                  </a:lnTo>
                  <a:lnTo>
                    <a:pt x="0" y="35"/>
                  </a:lnTo>
                </a:path>
              </a:pathLst>
            </a:custGeom>
            <a:solidFill>
              <a:schemeClr val="bg2"/>
            </a:solidFill>
            <a:ln w="9525" cap="flat" cmpd="sng">
              <a:solidFill>
                <a:schemeClr val="tx1"/>
              </a:solidFill>
              <a:prstDash val="solid"/>
              <a:round/>
              <a:headEnd type="none" w="med" len="med"/>
              <a:tailEnd type="none" w="lg" len="lg"/>
            </a:ln>
            <a:effectLst/>
          </p:spPr>
          <p:txBody>
            <a:bodyPr/>
            <a:lstStyle/>
            <a:p>
              <a:endParaRPr lang="en-US"/>
            </a:p>
          </p:txBody>
        </p:sp>
        <p:sp>
          <p:nvSpPr>
            <p:cNvPr id="310279" name="Text Box 7"/>
            <p:cNvSpPr txBox="1">
              <a:spLocks noChangeArrowheads="1"/>
            </p:cNvSpPr>
            <p:nvPr/>
          </p:nvSpPr>
          <p:spPr bwMode="auto">
            <a:xfrm>
              <a:off x="1155" y="2646"/>
              <a:ext cx="1036" cy="32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Direct precipitation </a:t>
              </a:r>
            </a:p>
            <a:p>
              <a:r>
                <a:rPr lang="en-US" sz="1800">
                  <a:latin typeface="Times New Roman" pitchFamily="18" charset="0"/>
                </a:rPr>
                <a:t>on saturated zone</a:t>
              </a:r>
            </a:p>
          </p:txBody>
        </p:sp>
        <p:sp>
          <p:nvSpPr>
            <p:cNvPr id="310280" name="Text Box 8"/>
            <p:cNvSpPr txBox="1">
              <a:spLocks noChangeArrowheads="1"/>
            </p:cNvSpPr>
            <p:nvPr/>
          </p:nvSpPr>
          <p:spPr bwMode="auto">
            <a:xfrm>
              <a:off x="1963" y="1192"/>
              <a:ext cx="2137" cy="18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sym typeface="Symbol" pitchFamily="18" charset="2"/>
                </a:rPr>
                <a:t>  0          </a:t>
              </a:r>
              <a:r>
                <a:rPr lang="en-US" sz="1800" baseline="-25000">
                  <a:latin typeface="Times New Roman" pitchFamily="18" charset="0"/>
                  <a:sym typeface="Symbol" pitchFamily="18" charset="2"/>
                </a:rPr>
                <a:t>s                                                       </a:t>
              </a:r>
              <a:r>
                <a:rPr lang="en-US" sz="1800">
                  <a:latin typeface="Times New Roman" pitchFamily="18" charset="0"/>
                  <a:sym typeface="Symbol" pitchFamily="18" charset="2"/>
                </a:rPr>
                <a:t>0           </a:t>
              </a:r>
              <a:r>
                <a:rPr lang="en-US" sz="1800" baseline="-25000">
                  <a:latin typeface="Times New Roman" pitchFamily="18" charset="0"/>
                  <a:sym typeface="Symbol" pitchFamily="18" charset="2"/>
                </a:rPr>
                <a:t>s</a:t>
              </a:r>
              <a:endParaRPr lang="en-US" sz="1800">
                <a:latin typeface="Times New Roman" pitchFamily="18" charset="0"/>
              </a:endParaRPr>
            </a:p>
          </p:txBody>
        </p:sp>
        <p:sp>
          <p:nvSpPr>
            <p:cNvPr id="310281" name="Freeform 9"/>
            <p:cNvSpPr>
              <a:spLocks noChangeAspect="1"/>
            </p:cNvSpPr>
            <p:nvPr/>
          </p:nvSpPr>
          <p:spPr bwMode="auto">
            <a:xfrm>
              <a:off x="3601" y="589"/>
              <a:ext cx="384" cy="607"/>
            </a:xfrm>
            <a:custGeom>
              <a:avLst/>
              <a:gdLst/>
              <a:ahLst/>
              <a:cxnLst>
                <a:cxn ang="0">
                  <a:pos x="0" y="31"/>
                </a:cxn>
                <a:cxn ang="0">
                  <a:pos x="0" y="538"/>
                </a:cxn>
                <a:cxn ang="0">
                  <a:pos x="192" y="538"/>
                </a:cxn>
                <a:cxn ang="0">
                  <a:pos x="192" y="341"/>
                </a:cxn>
                <a:cxn ang="0">
                  <a:pos x="188" y="302"/>
                </a:cxn>
                <a:cxn ang="0">
                  <a:pos x="178" y="281"/>
                </a:cxn>
                <a:cxn ang="0">
                  <a:pos x="159" y="252"/>
                </a:cxn>
                <a:cxn ang="0">
                  <a:pos x="120" y="156"/>
                </a:cxn>
                <a:cxn ang="0">
                  <a:pos x="72" y="0"/>
                </a:cxn>
              </a:cxnLst>
              <a:rect l="0" t="0" r="r" b="b"/>
              <a:pathLst>
                <a:path w="192" h="538">
                  <a:moveTo>
                    <a:pt x="0" y="31"/>
                  </a:moveTo>
                  <a:lnTo>
                    <a:pt x="0" y="538"/>
                  </a:lnTo>
                  <a:lnTo>
                    <a:pt x="192" y="538"/>
                  </a:lnTo>
                  <a:lnTo>
                    <a:pt x="192" y="341"/>
                  </a:lnTo>
                  <a:lnTo>
                    <a:pt x="188" y="302"/>
                  </a:lnTo>
                  <a:lnTo>
                    <a:pt x="178" y="281"/>
                  </a:lnTo>
                  <a:lnTo>
                    <a:pt x="159" y="252"/>
                  </a:lnTo>
                  <a:lnTo>
                    <a:pt x="120" y="156"/>
                  </a:lnTo>
                  <a:lnTo>
                    <a:pt x="72"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282" name="Freeform 10"/>
            <p:cNvSpPr>
              <a:spLocks noChangeAspect="1"/>
            </p:cNvSpPr>
            <p:nvPr/>
          </p:nvSpPr>
          <p:spPr bwMode="auto">
            <a:xfrm>
              <a:off x="2077" y="895"/>
              <a:ext cx="386" cy="301"/>
            </a:xfrm>
            <a:custGeom>
              <a:avLst/>
              <a:gdLst/>
              <a:ahLst/>
              <a:cxnLst>
                <a:cxn ang="0">
                  <a:pos x="0" y="58"/>
                </a:cxn>
                <a:cxn ang="0">
                  <a:pos x="0" y="267"/>
                </a:cxn>
                <a:cxn ang="0">
                  <a:pos x="192" y="267"/>
                </a:cxn>
                <a:cxn ang="0">
                  <a:pos x="192" y="132"/>
                </a:cxn>
                <a:cxn ang="0">
                  <a:pos x="160" y="72"/>
                </a:cxn>
                <a:cxn ang="0">
                  <a:pos x="146" y="36"/>
                </a:cxn>
                <a:cxn ang="0">
                  <a:pos x="139" y="0"/>
                </a:cxn>
              </a:cxnLst>
              <a:rect l="0" t="0" r="r" b="b"/>
              <a:pathLst>
                <a:path w="192" h="267">
                  <a:moveTo>
                    <a:pt x="0" y="58"/>
                  </a:moveTo>
                  <a:lnTo>
                    <a:pt x="0" y="267"/>
                  </a:lnTo>
                  <a:lnTo>
                    <a:pt x="192" y="267"/>
                  </a:lnTo>
                  <a:lnTo>
                    <a:pt x="192" y="132"/>
                  </a:lnTo>
                  <a:lnTo>
                    <a:pt x="160" y="72"/>
                  </a:lnTo>
                  <a:lnTo>
                    <a:pt x="146" y="36"/>
                  </a:lnTo>
                  <a:lnTo>
                    <a:pt x="139"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283" name="Text Box 11"/>
            <p:cNvSpPr txBox="1">
              <a:spLocks noChangeAspect="1" noChangeArrowheads="1"/>
            </p:cNvSpPr>
            <p:nvPr/>
          </p:nvSpPr>
          <p:spPr bwMode="auto">
            <a:xfrm>
              <a:off x="2144" y="1031"/>
              <a:ext cx="536" cy="18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Baseflow</a:t>
              </a:r>
            </a:p>
          </p:txBody>
        </p:sp>
        <p:sp>
          <p:nvSpPr>
            <p:cNvPr id="310284" name="Freeform 12"/>
            <p:cNvSpPr>
              <a:spLocks noChangeAspect="1"/>
            </p:cNvSpPr>
            <p:nvPr/>
          </p:nvSpPr>
          <p:spPr bwMode="auto">
            <a:xfrm>
              <a:off x="912" y="470"/>
              <a:ext cx="3379" cy="730"/>
            </a:xfrm>
            <a:custGeom>
              <a:avLst/>
              <a:gdLst/>
              <a:ahLst/>
              <a:cxnLst>
                <a:cxn ang="0">
                  <a:pos x="0" y="461"/>
                </a:cxn>
                <a:cxn ang="0">
                  <a:pos x="155" y="532"/>
                </a:cxn>
                <a:cxn ang="0">
                  <a:pos x="155" y="648"/>
                </a:cxn>
                <a:cxn ang="0">
                  <a:pos x="322" y="648"/>
                </a:cxn>
                <a:cxn ang="0">
                  <a:pos x="322" y="539"/>
                </a:cxn>
                <a:cxn ang="0">
                  <a:pos x="1686" y="0"/>
                </a:cxn>
              </a:cxnLst>
              <a:rect l="0" t="0" r="r" b="b"/>
              <a:pathLst>
                <a:path w="1686" h="648">
                  <a:moveTo>
                    <a:pt x="0" y="461"/>
                  </a:moveTo>
                  <a:lnTo>
                    <a:pt x="155" y="532"/>
                  </a:lnTo>
                  <a:lnTo>
                    <a:pt x="155" y="648"/>
                  </a:lnTo>
                  <a:lnTo>
                    <a:pt x="322" y="648"/>
                  </a:lnTo>
                  <a:lnTo>
                    <a:pt x="322" y="539"/>
                  </a:lnTo>
                  <a:lnTo>
                    <a:pt x="1686" y="0"/>
                  </a:ln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285" name="Freeform 13"/>
            <p:cNvSpPr>
              <a:spLocks noChangeAspect="1"/>
            </p:cNvSpPr>
            <p:nvPr/>
          </p:nvSpPr>
          <p:spPr bwMode="auto">
            <a:xfrm>
              <a:off x="901" y="970"/>
              <a:ext cx="3490" cy="205"/>
            </a:xfrm>
            <a:custGeom>
              <a:avLst/>
              <a:gdLst/>
              <a:ahLst/>
              <a:cxnLst>
                <a:cxn ang="0">
                  <a:pos x="0" y="120"/>
                </a:cxn>
                <a:cxn ang="0">
                  <a:pos x="162" y="173"/>
                </a:cxn>
                <a:cxn ang="0">
                  <a:pos x="198" y="171"/>
                </a:cxn>
                <a:cxn ang="0">
                  <a:pos x="239" y="173"/>
                </a:cxn>
                <a:cxn ang="0">
                  <a:pos x="327" y="171"/>
                </a:cxn>
                <a:cxn ang="0">
                  <a:pos x="467" y="120"/>
                </a:cxn>
                <a:cxn ang="0">
                  <a:pos x="640" y="88"/>
                </a:cxn>
                <a:cxn ang="0">
                  <a:pos x="890" y="56"/>
                </a:cxn>
                <a:cxn ang="0">
                  <a:pos x="1199" y="20"/>
                </a:cxn>
                <a:cxn ang="0">
                  <a:pos x="1536" y="5"/>
                </a:cxn>
                <a:cxn ang="0">
                  <a:pos x="1741" y="0"/>
                </a:cxn>
              </a:cxnLst>
              <a:rect l="0" t="0" r="r" b="b"/>
              <a:pathLst>
                <a:path w="1741" h="182">
                  <a:moveTo>
                    <a:pt x="0" y="120"/>
                  </a:moveTo>
                  <a:cubicBezTo>
                    <a:pt x="27" y="129"/>
                    <a:pt x="129" y="164"/>
                    <a:pt x="162" y="173"/>
                  </a:cubicBezTo>
                  <a:cubicBezTo>
                    <a:pt x="195" y="182"/>
                    <a:pt x="185" y="171"/>
                    <a:pt x="198" y="171"/>
                  </a:cubicBezTo>
                  <a:cubicBezTo>
                    <a:pt x="211" y="171"/>
                    <a:pt x="218" y="173"/>
                    <a:pt x="239" y="173"/>
                  </a:cubicBezTo>
                  <a:cubicBezTo>
                    <a:pt x="260" y="173"/>
                    <a:pt x="289" y="180"/>
                    <a:pt x="327" y="171"/>
                  </a:cubicBezTo>
                  <a:cubicBezTo>
                    <a:pt x="365" y="162"/>
                    <a:pt x="415" y="134"/>
                    <a:pt x="467" y="120"/>
                  </a:cubicBezTo>
                  <a:cubicBezTo>
                    <a:pt x="519" y="106"/>
                    <a:pt x="569" y="99"/>
                    <a:pt x="640" y="88"/>
                  </a:cubicBezTo>
                  <a:cubicBezTo>
                    <a:pt x="711" y="77"/>
                    <a:pt x="797" y="67"/>
                    <a:pt x="890" y="56"/>
                  </a:cubicBezTo>
                  <a:cubicBezTo>
                    <a:pt x="983" y="45"/>
                    <a:pt x="1091" y="28"/>
                    <a:pt x="1199" y="20"/>
                  </a:cubicBezTo>
                  <a:cubicBezTo>
                    <a:pt x="1307" y="12"/>
                    <a:pt x="1446" y="8"/>
                    <a:pt x="1536" y="5"/>
                  </a:cubicBezTo>
                  <a:cubicBezTo>
                    <a:pt x="1626" y="2"/>
                    <a:pt x="1698" y="1"/>
                    <a:pt x="1741" y="0"/>
                  </a:cubicBezTo>
                </a:path>
              </a:pathLst>
            </a:custGeom>
            <a:noFill/>
            <a:ln w="9525" cap="flat" cmpd="sng">
              <a:solidFill>
                <a:schemeClr val="tx1"/>
              </a:solidFill>
              <a:prstDash val="lgDash"/>
              <a:round/>
              <a:headEnd type="none" w="med" len="med"/>
              <a:tailEnd type="none" w="lg" len="lg"/>
            </a:ln>
            <a:effectLst/>
          </p:spPr>
          <p:txBody>
            <a:bodyPr/>
            <a:lstStyle/>
            <a:p>
              <a:endParaRPr lang="en-US"/>
            </a:p>
          </p:txBody>
        </p:sp>
        <p:sp>
          <p:nvSpPr>
            <p:cNvPr id="310286" name="Line 14"/>
            <p:cNvSpPr>
              <a:spLocks noChangeAspect="1" noChangeShapeType="1"/>
            </p:cNvSpPr>
            <p:nvPr/>
          </p:nvSpPr>
          <p:spPr bwMode="auto">
            <a:xfrm>
              <a:off x="1227" y="1165"/>
              <a:ext cx="326" cy="0"/>
            </a:xfrm>
            <a:prstGeom prst="line">
              <a:avLst/>
            </a:prstGeom>
            <a:noFill/>
            <a:ln w="9525">
              <a:solidFill>
                <a:schemeClr val="tx1"/>
              </a:solidFill>
              <a:round/>
              <a:headEnd/>
              <a:tailEnd type="none" w="lg" len="lg"/>
            </a:ln>
            <a:effectLst/>
          </p:spPr>
          <p:txBody>
            <a:bodyPr/>
            <a:lstStyle/>
            <a:p>
              <a:endParaRPr lang="en-US"/>
            </a:p>
          </p:txBody>
        </p:sp>
        <p:sp>
          <p:nvSpPr>
            <p:cNvPr id="310287" name="Freeform 15"/>
            <p:cNvSpPr>
              <a:spLocks noChangeAspect="1"/>
            </p:cNvSpPr>
            <p:nvPr/>
          </p:nvSpPr>
          <p:spPr bwMode="auto">
            <a:xfrm>
              <a:off x="1543" y="1196"/>
              <a:ext cx="2852" cy="2"/>
            </a:xfrm>
            <a:custGeom>
              <a:avLst/>
              <a:gdLst/>
              <a:ahLst/>
              <a:cxnLst>
                <a:cxn ang="0">
                  <a:pos x="0" y="2"/>
                </a:cxn>
                <a:cxn ang="0">
                  <a:pos x="1423" y="0"/>
                </a:cxn>
              </a:cxnLst>
              <a:rect l="0" t="0" r="r" b="b"/>
              <a:pathLst>
                <a:path w="1423" h="2">
                  <a:moveTo>
                    <a:pt x="0" y="2"/>
                  </a:moveTo>
                  <a:lnTo>
                    <a:pt x="1423" y="0"/>
                  </a:lnTo>
                </a:path>
              </a:pathLst>
            </a:custGeom>
            <a:noFill/>
            <a:ln w="9525" cap="flat" cmpd="sng">
              <a:solidFill>
                <a:schemeClr val="tx1"/>
              </a:solidFill>
              <a:prstDash val="dash"/>
              <a:round/>
              <a:headEnd type="none" w="med" len="med"/>
              <a:tailEnd type="none" w="lg" len="lg"/>
            </a:ln>
            <a:effectLst/>
          </p:spPr>
          <p:txBody>
            <a:bodyPr/>
            <a:lstStyle/>
            <a:p>
              <a:endParaRPr lang="en-US"/>
            </a:p>
          </p:txBody>
        </p:sp>
        <p:sp>
          <p:nvSpPr>
            <p:cNvPr id="310288" name="Freeform 16"/>
            <p:cNvSpPr>
              <a:spLocks noChangeAspect="1"/>
            </p:cNvSpPr>
            <p:nvPr/>
          </p:nvSpPr>
          <p:spPr bwMode="auto">
            <a:xfrm>
              <a:off x="1567" y="1124"/>
              <a:ext cx="601" cy="60"/>
            </a:xfrm>
            <a:custGeom>
              <a:avLst/>
              <a:gdLst/>
              <a:ahLst/>
              <a:cxnLst>
                <a:cxn ang="0">
                  <a:pos x="300" y="0"/>
                </a:cxn>
                <a:cxn ang="0">
                  <a:pos x="161" y="31"/>
                </a:cxn>
                <a:cxn ang="0">
                  <a:pos x="0" y="53"/>
                </a:cxn>
              </a:cxnLst>
              <a:rect l="0" t="0" r="r" b="b"/>
              <a:pathLst>
                <a:path w="300" h="53">
                  <a:moveTo>
                    <a:pt x="300" y="0"/>
                  </a:moveTo>
                  <a:cubicBezTo>
                    <a:pt x="277" y="5"/>
                    <a:pt x="211" y="22"/>
                    <a:pt x="161" y="31"/>
                  </a:cubicBezTo>
                  <a:cubicBezTo>
                    <a:pt x="111" y="40"/>
                    <a:pt x="34" y="48"/>
                    <a:pt x="0" y="53"/>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289" name="Text Box 17"/>
            <p:cNvSpPr txBox="1">
              <a:spLocks noChangeAspect="1" noChangeArrowheads="1"/>
            </p:cNvSpPr>
            <p:nvPr/>
          </p:nvSpPr>
          <p:spPr bwMode="auto">
            <a:xfrm>
              <a:off x="4379" y="840"/>
              <a:ext cx="409" cy="32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Water </a:t>
              </a:r>
            </a:p>
            <a:p>
              <a:r>
                <a:rPr lang="en-US" sz="1800">
                  <a:latin typeface="Times New Roman" pitchFamily="18" charset="0"/>
                </a:rPr>
                <a:t>table</a:t>
              </a:r>
            </a:p>
          </p:txBody>
        </p:sp>
        <p:sp>
          <p:nvSpPr>
            <p:cNvPr id="310290" name="Text Box 18"/>
            <p:cNvSpPr txBox="1">
              <a:spLocks noChangeArrowheads="1"/>
            </p:cNvSpPr>
            <p:nvPr/>
          </p:nvSpPr>
          <p:spPr bwMode="auto">
            <a:xfrm>
              <a:off x="1963" y="3307"/>
              <a:ext cx="2128" cy="18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sym typeface="Symbol" pitchFamily="18" charset="2"/>
                </a:rPr>
                <a:t>  0           </a:t>
              </a:r>
              <a:r>
                <a:rPr lang="en-US" sz="1800" baseline="-25000">
                  <a:latin typeface="Times New Roman" pitchFamily="18" charset="0"/>
                  <a:sym typeface="Symbol" pitchFamily="18" charset="2"/>
                </a:rPr>
                <a:t>s                                                     </a:t>
              </a:r>
              <a:r>
                <a:rPr lang="en-US" sz="1800">
                  <a:latin typeface="Times New Roman" pitchFamily="18" charset="0"/>
                  <a:sym typeface="Symbol" pitchFamily="18" charset="2"/>
                </a:rPr>
                <a:t>0           </a:t>
              </a:r>
              <a:r>
                <a:rPr lang="en-US" sz="1800" baseline="-25000">
                  <a:latin typeface="Times New Roman" pitchFamily="18" charset="0"/>
                  <a:sym typeface="Symbol" pitchFamily="18" charset="2"/>
                </a:rPr>
                <a:t>s</a:t>
              </a:r>
              <a:endParaRPr lang="en-US" sz="1800">
                <a:latin typeface="Times New Roman" pitchFamily="18" charset="0"/>
              </a:endParaRPr>
            </a:p>
          </p:txBody>
        </p:sp>
        <p:sp>
          <p:nvSpPr>
            <p:cNvPr id="310291" name="Freeform 19"/>
            <p:cNvSpPr>
              <a:spLocks noChangeAspect="1"/>
            </p:cNvSpPr>
            <p:nvPr/>
          </p:nvSpPr>
          <p:spPr bwMode="auto">
            <a:xfrm>
              <a:off x="3601" y="2705"/>
              <a:ext cx="384" cy="607"/>
            </a:xfrm>
            <a:custGeom>
              <a:avLst/>
              <a:gdLst/>
              <a:ahLst/>
              <a:cxnLst>
                <a:cxn ang="0">
                  <a:pos x="0" y="31"/>
                </a:cxn>
                <a:cxn ang="0">
                  <a:pos x="0" y="538"/>
                </a:cxn>
                <a:cxn ang="0">
                  <a:pos x="192" y="538"/>
                </a:cxn>
                <a:cxn ang="0">
                  <a:pos x="192" y="341"/>
                </a:cxn>
                <a:cxn ang="0">
                  <a:pos x="188" y="302"/>
                </a:cxn>
                <a:cxn ang="0">
                  <a:pos x="178" y="281"/>
                </a:cxn>
                <a:cxn ang="0">
                  <a:pos x="159" y="252"/>
                </a:cxn>
                <a:cxn ang="0">
                  <a:pos x="120" y="156"/>
                </a:cxn>
                <a:cxn ang="0">
                  <a:pos x="72" y="0"/>
                </a:cxn>
              </a:cxnLst>
              <a:rect l="0" t="0" r="r" b="b"/>
              <a:pathLst>
                <a:path w="192" h="538">
                  <a:moveTo>
                    <a:pt x="0" y="31"/>
                  </a:moveTo>
                  <a:lnTo>
                    <a:pt x="0" y="538"/>
                  </a:lnTo>
                  <a:lnTo>
                    <a:pt x="192" y="538"/>
                  </a:lnTo>
                  <a:lnTo>
                    <a:pt x="192" y="341"/>
                  </a:lnTo>
                  <a:lnTo>
                    <a:pt x="188" y="302"/>
                  </a:lnTo>
                  <a:lnTo>
                    <a:pt x="178" y="281"/>
                  </a:lnTo>
                  <a:lnTo>
                    <a:pt x="159" y="252"/>
                  </a:lnTo>
                  <a:lnTo>
                    <a:pt x="120" y="156"/>
                  </a:lnTo>
                  <a:lnTo>
                    <a:pt x="72"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292" name="Freeform 20"/>
            <p:cNvSpPr>
              <a:spLocks noChangeAspect="1"/>
            </p:cNvSpPr>
            <p:nvPr/>
          </p:nvSpPr>
          <p:spPr bwMode="auto">
            <a:xfrm>
              <a:off x="2077" y="3011"/>
              <a:ext cx="386" cy="301"/>
            </a:xfrm>
            <a:custGeom>
              <a:avLst/>
              <a:gdLst/>
              <a:ahLst/>
              <a:cxnLst>
                <a:cxn ang="0">
                  <a:pos x="0" y="58"/>
                </a:cxn>
                <a:cxn ang="0">
                  <a:pos x="0" y="267"/>
                </a:cxn>
                <a:cxn ang="0">
                  <a:pos x="192" y="267"/>
                </a:cxn>
                <a:cxn ang="0">
                  <a:pos x="192" y="132"/>
                </a:cxn>
                <a:cxn ang="0">
                  <a:pos x="160" y="72"/>
                </a:cxn>
                <a:cxn ang="0">
                  <a:pos x="146" y="36"/>
                </a:cxn>
                <a:cxn ang="0">
                  <a:pos x="139" y="0"/>
                </a:cxn>
              </a:cxnLst>
              <a:rect l="0" t="0" r="r" b="b"/>
              <a:pathLst>
                <a:path w="192" h="267">
                  <a:moveTo>
                    <a:pt x="0" y="58"/>
                  </a:moveTo>
                  <a:lnTo>
                    <a:pt x="0" y="267"/>
                  </a:lnTo>
                  <a:lnTo>
                    <a:pt x="192" y="267"/>
                  </a:lnTo>
                  <a:lnTo>
                    <a:pt x="192" y="132"/>
                  </a:lnTo>
                  <a:lnTo>
                    <a:pt x="160" y="72"/>
                  </a:lnTo>
                  <a:lnTo>
                    <a:pt x="146" y="36"/>
                  </a:lnTo>
                  <a:lnTo>
                    <a:pt x="139"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293" name="Freeform 21"/>
            <p:cNvSpPr>
              <a:spLocks noChangeAspect="1"/>
            </p:cNvSpPr>
            <p:nvPr/>
          </p:nvSpPr>
          <p:spPr bwMode="auto">
            <a:xfrm>
              <a:off x="912" y="2586"/>
              <a:ext cx="3379" cy="731"/>
            </a:xfrm>
            <a:custGeom>
              <a:avLst/>
              <a:gdLst/>
              <a:ahLst/>
              <a:cxnLst>
                <a:cxn ang="0">
                  <a:pos x="0" y="461"/>
                </a:cxn>
                <a:cxn ang="0">
                  <a:pos x="155" y="532"/>
                </a:cxn>
                <a:cxn ang="0">
                  <a:pos x="155" y="648"/>
                </a:cxn>
                <a:cxn ang="0">
                  <a:pos x="322" y="648"/>
                </a:cxn>
                <a:cxn ang="0">
                  <a:pos x="322" y="539"/>
                </a:cxn>
                <a:cxn ang="0">
                  <a:pos x="1686" y="0"/>
                </a:cxn>
              </a:cxnLst>
              <a:rect l="0" t="0" r="r" b="b"/>
              <a:pathLst>
                <a:path w="1686" h="648">
                  <a:moveTo>
                    <a:pt x="0" y="461"/>
                  </a:moveTo>
                  <a:lnTo>
                    <a:pt x="155" y="532"/>
                  </a:lnTo>
                  <a:lnTo>
                    <a:pt x="155" y="648"/>
                  </a:lnTo>
                  <a:lnTo>
                    <a:pt x="322" y="648"/>
                  </a:lnTo>
                  <a:lnTo>
                    <a:pt x="322" y="539"/>
                  </a:lnTo>
                  <a:lnTo>
                    <a:pt x="1686" y="0"/>
                  </a:ln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294" name="Freeform 22"/>
            <p:cNvSpPr>
              <a:spLocks noChangeAspect="1"/>
            </p:cNvSpPr>
            <p:nvPr/>
          </p:nvSpPr>
          <p:spPr bwMode="auto">
            <a:xfrm>
              <a:off x="2629" y="2854"/>
              <a:ext cx="1744" cy="100"/>
            </a:xfrm>
            <a:custGeom>
              <a:avLst/>
              <a:gdLst/>
              <a:ahLst/>
              <a:cxnLst>
                <a:cxn ang="0">
                  <a:pos x="0" y="133"/>
                </a:cxn>
                <a:cxn ang="0">
                  <a:pos x="199" y="81"/>
                </a:cxn>
                <a:cxn ang="0">
                  <a:pos x="458" y="22"/>
                </a:cxn>
                <a:cxn ang="0">
                  <a:pos x="709" y="0"/>
                </a:cxn>
                <a:cxn ang="0">
                  <a:pos x="1007" y="21"/>
                </a:cxn>
                <a:cxn ang="0">
                  <a:pos x="1308" y="101"/>
                </a:cxn>
              </a:cxnLst>
              <a:rect l="0" t="0" r="r" b="b"/>
              <a:pathLst>
                <a:path w="1308" h="133">
                  <a:moveTo>
                    <a:pt x="0" y="133"/>
                  </a:moveTo>
                  <a:cubicBezTo>
                    <a:pt x="33" y="126"/>
                    <a:pt x="123" y="99"/>
                    <a:pt x="199" y="81"/>
                  </a:cubicBezTo>
                  <a:cubicBezTo>
                    <a:pt x="275" y="63"/>
                    <a:pt x="373" y="36"/>
                    <a:pt x="458" y="22"/>
                  </a:cubicBezTo>
                  <a:cubicBezTo>
                    <a:pt x="543" y="8"/>
                    <a:pt x="618" y="0"/>
                    <a:pt x="709" y="0"/>
                  </a:cubicBezTo>
                  <a:cubicBezTo>
                    <a:pt x="800" y="0"/>
                    <a:pt x="907" y="4"/>
                    <a:pt x="1007" y="21"/>
                  </a:cubicBezTo>
                  <a:cubicBezTo>
                    <a:pt x="1107" y="38"/>
                    <a:pt x="1245" y="84"/>
                    <a:pt x="1308" y="101"/>
                  </a:cubicBezTo>
                </a:path>
              </a:pathLst>
            </a:custGeom>
            <a:noFill/>
            <a:ln w="9525" cap="flat" cmpd="sng">
              <a:solidFill>
                <a:schemeClr val="tx1"/>
              </a:solidFill>
              <a:prstDash val="lgDash"/>
              <a:round/>
              <a:headEnd type="none" w="med" len="med"/>
              <a:tailEnd type="none" w="lg" len="lg"/>
            </a:ln>
            <a:effectLst/>
          </p:spPr>
          <p:txBody>
            <a:bodyPr/>
            <a:lstStyle/>
            <a:p>
              <a:endParaRPr lang="en-US"/>
            </a:p>
          </p:txBody>
        </p:sp>
        <p:sp>
          <p:nvSpPr>
            <p:cNvPr id="310295" name="Line 23"/>
            <p:cNvSpPr>
              <a:spLocks noChangeAspect="1" noChangeShapeType="1"/>
            </p:cNvSpPr>
            <p:nvPr/>
          </p:nvSpPr>
          <p:spPr bwMode="auto">
            <a:xfrm>
              <a:off x="1227" y="3227"/>
              <a:ext cx="326" cy="0"/>
            </a:xfrm>
            <a:prstGeom prst="line">
              <a:avLst/>
            </a:prstGeom>
            <a:noFill/>
            <a:ln w="9525">
              <a:solidFill>
                <a:schemeClr val="tx1"/>
              </a:solidFill>
              <a:round/>
              <a:headEnd/>
              <a:tailEnd type="none" w="lg" len="lg"/>
            </a:ln>
            <a:effectLst/>
          </p:spPr>
          <p:txBody>
            <a:bodyPr/>
            <a:lstStyle/>
            <a:p>
              <a:endParaRPr lang="en-US"/>
            </a:p>
          </p:txBody>
        </p:sp>
        <p:sp>
          <p:nvSpPr>
            <p:cNvPr id="310296" name="Freeform 24"/>
            <p:cNvSpPr>
              <a:spLocks noChangeAspect="1"/>
            </p:cNvSpPr>
            <p:nvPr/>
          </p:nvSpPr>
          <p:spPr bwMode="auto">
            <a:xfrm>
              <a:off x="1543" y="3312"/>
              <a:ext cx="2852" cy="2"/>
            </a:xfrm>
            <a:custGeom>
              <a:avLst/>
              <a:gdLst/>
              <a:ahLst/>
              <a:cxnLst>
                <a:cxn ang="0">
                  <a:pos x="0" y="2"/>
                </a:cxn>
                <a:cxn ang="0">
                  <a:pos x="1423" y="0"/>
                </a:cxn>
              </a:cxnLst>
              <a:rect l="0" t="0" r="r" b="b"/>
              <a:pathLst>
                <a:path w="1423" h="2">
                  <a:moveTo>
                    <a:pt x="0" y="2"/>
                  </a:moveTo>
                  <a:lnTo>
                    <a:pt x="1423" y="0"/>
                  </a:lnTo>
                </a:path>
              </a:pathLst>
            </a:custGeom>
            <a:noFill/>
            <a:ln w="9525" cap="flat" cmpd="sng">
              <a:solidFill>
                <a:schemeClr val="tx1"/>
              </a:solidFill>
              <a:prstDash val="dash"/>
              <a:round/>
              <a:headEnd type="none" w="med" len="med"/>
              <a:tailEnd type="none" w="lg" len="lg"/>
            </a:ln>
            <a:effectLst/>
          </p:spPr>
          <p:txBody>
            <a:bodyPr/>
            <a:lstStyle/>
            <a:p>
              <a:endParaRPr lang="en-US"/>
            </a:p>
          </p:txBody>
        </p:sp>
        <p:sp>
          <p:nvSpPr>
            <p:cNvPr id="310297" name="Freeform 25"/>
            <p:cNvSpPr>
              <a:spLocks noChangeAspect="1"/>
            </p:cNvSpPr>
            <p:nvPr/>
          </p:nvSpPr>
          <p:spPr bwMode="auto">
            <a:xfrm>
              <a:off x="1567" y="3221"/>
              <a:ext cx="601" cy="60"/>
            </a:xfrm>
            <a:custGeom>
              <a:avLst/>
              <a:gdLst/>
              <a:ahLst/>
              <a:cxnLst>
                <a:cxn ang="0">
                  <a:pos x="300" y="0"/>
                </a:cxn>
                <a:cxn ang="0">
                  <a:pos x="161" y="31"/>
                </a:cxn>
                <a:cxn ang="0">
                  <a:pos x="0" y="53"/>
                </a:cxn>
              </a:cxnLst>
              <a:rect l="0" t="0" r="r" b="b"/>
              <a:pathLst>
                <a:path w="300" h="53">
                  <a:moveTo>
                    <a:pt x="300" y="0"/>
                  </a:moveTo>
                  <a:cubicBezTo>
                    <a:pt x="277" y="5"/>
                    <a:pt x="211" y="22"/>
                    <a:pt x="161" y="31"/>
                  </a:cubicBezTo>
                  <a:cubicBezTo>
                    <a:pt x="111" y="40"/>
                    <a:pt x="34" y="48"/>
                    <a:pt x="0" y="53"/>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298" name="Text Box 26"/>
            <p:cNvSpPr txBox="1">
              <a:spLocks noChangeAspect="1" noChangeArrowheads="1"/>
            </p:cNvSpPr>
            <p:nvPr/>
          </p:nvSpPr>
          <p:spPr bwMode="auto">
            <a:xfrm>
              <a:off x="4359" y="2766"/>
              <a:ext cx="409" cy="32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Water </a:t>
              </a:r>
            </a:p>
            <a:p>
              <a:r>
                <a:rPr lang="en-US" sz="1800">
                  <a:latin typeface="Times New Roman" pitchFamily="18" charset="0"/>
                </a:rPr>
                <a:t>table</a:t>
              </a:r>
            </a:p>
          </p:txBody>
        </p:sp>
        <p:sp>
          <p:nvSpPr>
            <p:cNvPr id="310299" name="Freeform 27"/>
            <p:cNvSpPr>
              <a:spLocks/>
            </p:cNvSpPr>
            <p:nvPr/>
          </p:nvSpPr>
          <p:spPr bwMode="auto">
            <a:xfrm>
              <a:off x="3747" y="1626"/>
              <a:ext cx="122" cy="242"/>
            </a:xfrm>
            <a:custGeom>
              <a:avLst/>
              <a:gdLst/>
              <a:ahLst/>
              <a:cxnLst>
                <a:cxn ang="0">
                  <a:pos x="92" y="323"/>
                </a:cxn>
                <a:cxn ang="0">
                  <a:pos x="92" y="0"/>
                </a:cxn>
                <a:cxn ang="0">
                  <a:pos x="0" y="37"/>
                </a:cxn>
              </a:cxnLst>
              <a:rect l="0" t="0" r="r" b="b"/>
              <a:pathLst>
                <a:path w="92" h="323">
                  <a:moveTo>
                    <a:pt x="92" y="323"/>
                  </a:moveTo>
                  <a:lnTo>
                    <a:pt x="92" y="0"/>
                  </a:lnTo>
                  <a:lnTo>
                    <a:pt x="0" y="37"/>
                  </a:lnTo>
                </a:path>
              </a:pathLst>
            </a:custGeom>
            <a:solidFill>
              <a:schemeClr val="bg2"/>
            </a:solidFill>
            <a:ln w="9525" cap="flat" cmpd="sng">
              <a:solidFill>
                <a:schemeClr val="tx1"/>
              </a:solidFill>
              <a:prstDash val="solid"/>
              <a:round/>
              <a:headEnd type="none" w="med" len="med"/>
              <a:tailEnd type="none" w="lg" len="lg"/>
            </a:ln>
            <a:effectLst/>
          </p:spPr>
          <p:txBody>
            <a:bodyPr/>
            <a:lstStyle/>
            <a:p>
              <a:endParaRPr lang="en-US"/>
            </a:p>
          </p:txBody>
        </p:sp>
        <p:sp>
          <p:nvSpPr>
            <p:cNvPr id="310300" name="Text Box 28"/>
            <p:cNvSpPr txBox="1">
              <a:spLocks noChangeArrowheads="1"/>
            </p:cNvSpPr>
            <p:nvPr/>
          </p:nvSpPr>
          <p:spPr bwMode="auto">
            <a:xfrm>
              <a:off x="1963" y="2253"/>
              <a:ext cx="2128" cy="18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sym typeface="Symbol" pitchFamily="18" charset="2"/>
                </a:rPr>
                <a:t>  0           </a:t>
              </a:r>
              <a:r>
                <a:rPr lang="en-US" sz="1800" baseline="-25000">
                  <a:latin typeface="Times New Roman" pitchFamily="18" charset="0"/>
                  <a:sym typeface="Symbol" pitchFamily="18" charset="2"/>
                </a:rPr>
                <a:t>s                                                     </a:t>
              </a:r>
              <a:r>
                <a:rPr lang="en-US" sz="1800">
                  <a:latin typeface="Times New Roman" pitchFamily="18" charset="0"/>
                  <a:sym typeface="Symbol" pitchFamily="18" charset="2"/>
                </a:rPr>
                <a:t>0           </a:t>
              </a:r>
              <a:r>
                <a:rPr lang="en-US" sz="1800" baseline="-25000">
                  <a:latin typeface="Times New Roman" pitchFamily="18" charset="0"/>
                  <a:sym typeface="Symbol" pitchFamily="18" charset="2"/>
                </a:rPr>
                <a:t>s</a:t>
              </a:r>
              <a:endParaRPr lang="en-US" sz="1800">
                <a:latin typeface="Times New Roman" pitchFamily="18" charset="0"/>
              </a:endParaRPr>
            </a:p>
          </p:txBody>
        </p:sp>
        <p:sp>
          <p:nvSpPr>
            <p:cNvPr id="310301" name="Freeform 29"/>
            <p:cNvSpPr>
              <a:spLocks noChangeAspect="1"/>
            </p:cNvSpPr>
            <p:nvPr/>
          </p:nvSpPr>
          <p:spPr bwMode="auto">
            <a:xfrm>
              <a:off x="3601" y="1650"/>
              <a:ext cx="384" cy="607"/>
            </a:xfrm>
            <a:custGeom>
              <a:avLst/>
              <a:gdLst/>
              <a:ahLst/>
              <a:cxnLst>
                <a:cxn ang="0">
                  <a:pos x="0" y="31"/>
                </a:cxn>
                <a:cxn ang="0">
                  <a:pos x="0" y="538"/>
                </a:cxn>
                <a:cxn ang="0">
                  <a:pos x="192" y="538"/>
                </a:cxn>
                <a:cxn ang="0">
                  <a:pos x="192" y="341"/>
                </a:cxn>
                <a:cxn ang="0">
                  <a:pos x="188" y="302"/>
                </a:cxn>
                <a:cxn ang="0">
                  <a:pos x="178" y="281"/>
                </a:cxn>
                <a:cxn ang="0">
                  <a:pos x="159" y="252"/>
                </a:cxn>
                <a:cxn ang="0">
                  <a:pos x="120" y="156"/>
                </a:cxn>
                <a:cxn ang="0">
                  <a:pos x="72" y="0"/>
                </a:cxn>
              </a:cxnLst>
              <a:rect l="0" t="0" r="r" b="b"/>
              <a:pathLst>
                <a:path w="192" h="538">
                  <a:moveTo>
                    <a:pt x="0" y="31"/>
                  </a:moveTo>
                  <a:lnTo>
                    <a:pt x="0" y="538"/>
                  </a:lnTo>
                  <a:lnTo>
                    <a:pt x="192" y="538"/>
                  </a:lnTo>
                  <a:lnTo>
                    <a:pt x="192" y="341"/>
                  </a:lnTo>
                  <a:lnTo>
                    <a:pt x="188" y="302"/>
                  </a:lnTo>
                  <a:lnTo>
                    <a:pt x="178" y="281"/>
                  </a:lnTo>
                  <a:lnTo>
                    <a:pt x="159" y="252"/>
                  </a:lnTo>
                  <a:lnTo>
                    <a:pt x="120" y="156"/>
                  </a:lnTo>
                  <a:lnTo>
                    <a:pt x="72" y="0"/>
                  </a:lnTo>
                </a:path>
              </a:pathLst>
            </a:custGeom>
            <a:solidFill>
              <a:schemeClr val="hlink"/>
            </a:solidFill>
            <a:ln w="9525" cap="flat" cmpd="sng">
              <a:solidFill>
                <a:schemeClr val="tx1"/>
              </a:solidFill>
              <a:prstDash val="solid"/>
              <a:round/>
              <a:headEnd type="none" w="med" len="med"/>
              <a:tailEnd type="none" w="lg" len="lg"/>
            </a:ln>
            <a:effectLst/>
          </p:spPr>
          <p:txBody>
            <a:bodyPr/>
            <a:lstStyle/>
            <a:p>
              <a:endParaRPr lang="en-US"/>
            </a:p>
          </p:txBody>
        </p:sp>
        <p:sp>
          <p:nvSpPr>
            <p:cNvPr id="310302" name="Freeform 30"/>
            <p:cNvSpPr>
              <a:spLocks noChangeAspect="1"/>
            </p:cNvSpPr>
            <p:nvPr/>
          </p:nvSpPr>
          <p:spPr bwMode="auto">
            <a:xfrm>
              <a:off x="912" y="1531"/>
              <a:ext cx="3379" cy="730"/>
            </a:xfrm>
            <a:custGeom>
              <a:avLst/>
              <a:gdLst/>
              <a:ahLst/>
              <a:cxnLst>
                <a:cxn ang="0">
                  <a:pos x="0" y="461"/>
                </a:cxn>
                <a:cxn ang="0">
                  <a:pos x="155" y="532"/>
                </a:cxn>
                <a:cxn ang="0">
                  <a:pos x="155" y="648"/>
                </a:cxn>
                <a:cxn ang="0">
                  <a:pos x="322" y="648"/>
                </a:cxn>
                <a:cxn ang="0">
                  <a:pos x="322" y="539"/>
                </a:cxn>
                <a:cxn ang="0">
                  <a:pos x="1686" y="0"/>
                </a:cxn>
              </a:cxnLst>
              <a:rect l="0" t="0" r="r" b="b"/>
              <a:pathLst>
                <a:path w="1686" h="648">
                  <a:moveTo>
                    <a:pt x="0" y="461"/>
                  </a:moveTo>
                  <a:lnTo>
                    <a:pt x="155" y="532"/>
                  </a:lnTo>
                  <a:lnTo>
                    <a:pt x="155" y="648"/>
                  </a:lnTo>
                  <a:lnTo>
                    <a:pt x="322" y="648"/>
                  </a:lnTo>
                  <a:lnTo>
                    <a:pt x="322" y="539"/>
                  </a:lnTo>
                  <a:lnTo>
                    <a:pt x="1686" y="0"/>
                  </a:ln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303" name="Freeform 31"/>
            <p:cNvSpPr>
              <a:spLocks noChangeAspect="1"/>
            </p:cNvSpPr>
            <p:nvPr/>
          </p:nvSpPr>
          <p:spPr bwMode="auto">
            <a:xfrm>
              <a:off x="915" y="2031"/>
              <a:ext cx="3476" cy="182"/>
            </a:xfrm>
            <a:custGeom>
              <a:avLst/>
              <a:gdLst/>
              <a:ahLst/>
              <a:cxnLst>
                <a:cxn ang="0">
                  <a:pos x="0" y="145"/>
                </a:cxn>
                <a:cxn ang="0">
                  <a:pos x="233" y="226"/>
                </a:cxn>
                <a:cxn ang="0">
                  <a:pos x="243" y="226"/>
                </a:cxn>
                <a:cxn ang="0">
                  <a:pos x="351" y="229"/>
                </a:cxn>
                <a:cxn ang="0">
                  <a:pos x="468" y="224"/>
                </a:cxn>
                <a:cxn ang="0">
                  <a:pos x="480" y="226"/>
                </a:cxn>
                <a:cxn ang="0">
                  <a:pos x="702" y="125"/>
                </a:cxn>
                <a:cxn ang="0">
                  <a:pos x="1005" y="29"/>
                </a:cxn>
                <a:cxn ang="0">
                  <a:pos x="1345" y="0"/>
                </a:cxn>
                <a:cxn ang="0">
                  <a:pos x="1792" y="30"/>
                </a:cxn>
                <a:cxn ang="0">
                  <a:pos x="2299" y="8"/>
                </a:cxn>
                <a:cxn ang="0">
                  <a:pos x="2607" y="0"/>
                </a:cxn>
              </a:cxnLst>
              <a:rect l="0" t="0" r="r" b="b"/>
              <a:pathLst>
                <a:path w="2607" h="242">
                  <a:moveTo>
                    <a:pt x="0" y="145"/>
                  </a:moveTo>
                  <a:cubicBezTo>
                    <a:pt x="39" y="158"/>
                    <a:pt x="192" y="212"/>
                    <a:pt x="233" y="226"/>
                  </a:cubicBezTo>
                  <a:cubicBezTo>
                    <a:pt x="274" y="240"/>
                    <a:pt x="223" y="226"/>
                    <a:pt x="243" y="226"/>
                  </a:cubicBezTo>
                  <a:cubicBezTo>
                    <a:pt x="263" y="226"/>
                    <a:pt x="314" y="229"/>
                    <a:pt x="351" y="229"/>
                  </a:cubicBezTo>
                  <a:cubicBezTo>
                    <a:pt x="388" y="229"/>
                    <a:pt x="447" y="224"/>
                    <a:pt x="468" y="224"/>
                  </a:cubicBezTo>
                  <a:cubicBezTo>
                    <a:pt x="489" y="224"/>
                    <a:pt x="441" y="242"/>
                    <a:pt x="480" y="226"/>
                  </a:cubicBezTo>
                  <a:cubicBezTo>
                    <a:pt x="519" y="210"/>
                    <a:pt x="615" y="158"/>
                    <a:pt x="702" y="125"/>
                  </a:cubicBezTo>
                  <a:cubicBezTo>
                    <a:pt x="789" y="92"/>
                    <a:pt x="898" y="50"/>
                    <a:pt x="1005" y="29"/>
                  </a:cubicBezTo>
                  <a:cubicBezTo>
                    <a:pt x="1112" y="8"/>
                    <a:pt x="1214" y="0"/>
                    <a:pt x="1345" y="0"/>
                  </a:cubicBezTo>
                  <a:cubicBezTo>
                    <a:pt x="1476" y="0"/>
                    <a:pt x="1633" y="29"/>
                    <a:pt x="1792" y="30"/>
                  </a:cubicBezTo>
                  <a:cubicBezTo>
                    <a:pt x="1951" y="31"/>
                    <a:pt x="2164" y="12"/>
                    <a:pt x="2299" y="8"/>
                  </a:cubicBezTo>
                  <a:cubicBezTo>
                    <a:pt x="2434" y="3"/>
                    <a:pt x="2542" y="2"/>
                    <a:pt x="2607" y="0"/>
                  </a:cubicBezTo>
                </a:path>
              </a:pathLst>
            </a:custGeom>
            <a:noFill/>
            <a:ln w="9525" cap="flat" cmpd="sng">
              <a:solidFill>
                <a:schemeClr val="tx1"/>
              </a:solidFill>
              <a:prstDash val="lgDash"/>
              <a:round/>
              <a:headEnd type="none" w="med" len="med"/>
              <a:tailEnd type="none" w="lg" len="lg"/>
            </a:ln>
            <a:effectLst/>
          </p:spPr>
          <p:txBody>
            <a:bodyPr/>
            <a:lstStyle/>
            <a:p>
              <a:endParaRPr lang="en-US"/>
            </a:p>
          </p:txBody>
        </p:sp>
        <p:sp>
          <p:nvSpPr>
            <p:cNvPr id="310304" name="Line 32"/>
            <p:cNvSpPr>
              <a:spLocks noChangeAspect="1" noChangeShapeType="1"/>
            </p:cNvSpPr>
            <p:nvPr/>
          </p:nvSpPr>
          <p:spPr bwMode="auto">
            <a:xfrm>
              <a:off x="1227" y="2201"/>
              <a:ext cx="326" cy="0"/>
            </a:xfrm>
            <a:prstGeom prst="line">
              <a:avLst/>
            </a:prstGeom>
            <a:noFill/>
            <a:ln w="9525">
              <a:solidFill>
                <a:schemeClr val="tx1"/>
              </a:solidFill>
              <a:round/>
              <a:headEnd/>
              <a:tailEnd type="none" w="lg" len="lg"/>
            </a:ln>
            <a:effectLst/>
          </p:spPr>
          <p:txBody>
            <a:bodyPr/>
            <a:lstStyle/>
            <a:p>
              <a:endParaRPr lang="en-US"/>
            </a:p>
          </p:txBody>
        </p:sp>
        <p:sp>
          <p:nvSpPr>
            <p:cNvPr id="310305" name="Freeform 33"/>
            <p:cNvSpPr>
              <a:spLocks noChangeAspect="1"/>
            </p:cNvSpPr>
            <p:nvPr/>
          </p:nvSpPr>
          <p:spPr bwMode="auto">
            <a:xfrm>
              <a:off x="1543" y="2257"/>
              <a:ext cx="2852" cy="2"/>
            </a:xfrm>
            <a:custGeom>
              <a:avLst/>
              <a:gdLst/>
              <a:ahLst/>
              <a:cxnLst>
                <a:cxn ang="0">
                  <a:pos x="0" y="2"/>
                </a:cxn>
                <a:cxn ang="0">
                  <a:pos x="1423" y="0"/>
                </a:cxn>
              </a:cxnLst>
              <a:rect l="0" t="0" r="r" b="b"/>
              <a:pathLst>
                <a:path w="1423" h="2">
                  <a:moveTo>
                    <a:pt x="0" y="2"/>
                  </a:moveTo>
                  <a:lnTo>
                    <a:pt x="1423" y="0"/>
                  </a:lnTo>
                </a:path>
              </a:pathLst>
            </a:custGeom>
            <a:noFill/>
            <a:ln w="9525" cap="flat" cmpd="sng">
              <a:solidFill>
                <a:schemeClr val="tx1"/>
              </a:solidFill>
              <a:prstDash val="dash"/>
              <a:round/>
              <a:headEnd type="none" w="med" len="med"/>
              <a:tailEnd type="none" w="lg" len="lg"/>
            </a:ln>
            <a:effectLst/>
          </p:spPr>
          <p:txBody>
            <a:bodyPr/>
            <a:lstStyle/>
            <a:p>
              <a:endParaRPr lang="en-US"/>
            </a:p>
          </p:txBody>
        </p:sp>
        <p:sp>
          <p:nvSpPr>
            <p:cNvPr id="310306" name="Freeform 34"/>
            <p:cNvSpPr>
              <a:spLocks noChangeAspect="1"/>
            </p:cNvSpPr>
            <p:nvPr/>
          </p:nvSpPr>
          <p:spPr bwMode="auto">
            <a:xfrm>
              <a:off x="1567" y="2154"/>
              <a:ext cx="622" cy="77"/>
            </a:xfrm>
            <a:custGeom>
              <a:avLst/>
              <a:gdLst/>
              <a:ahLst/>
              <a:cxnLst>
                <a:cxn ang="0">
                  <a:pos x="467" y="0"/>
                </a:cxn>
                <a:cxn ang="0">
                  <a:pos x="267" y="48"/>
                </a:cxn>
                <a:cxn ang="0">
                  <a:pos x="0" y="102"/>
                </a:cxn>
              </a:cxnLst>
              <a:rect l="0" t="0" r="r" b="b"/>
              <a:pathLst>
                <a:path w="467" h="102">
                  <a:moveTo>
                    <a:pt x="467" y="0"/>
                  </a:moveTo>
                  <a:cubicBezTo>
                    <a:pt x="434" y="8"/>
                    <a:pt x="345" y="31"/>
                    <a:pt x="267" y="48"/>
                  </a:cubicBezTo>
                  <a:cubicBezTo>
                    <a:pt x="189" y="65"/>
                    <a:pt x="56" y="91"/>
                    <a:pt x="0" y="102"/>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307" name="Text Box 35"/>
            <p:cNvSpPr txBox="1">
              <a:spLocks noChangeAspect="1" noChangeArrowheads="1"/>
            </p:cNvSpPr>
            <p:nvPr/>
          </p:nvSpPr>
          <p:spPr bwMode="auto">
            <a:xfrm>
              <a:off x="4357" y="1827"/>
              <a:ext cx="409" cy="32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Water </a:t>
              </a:r>
            </a:p>
            <a:p>
              <a:r>
                <a:rPr lang="en-US" sz="1800">
                  <a:latin typeface="Times New Roman" pitchFamily="18" charset="0"/>
                </a:rPr>
                <a:t>table</a:t>
              </a:r>
            </a:p>
          </p:txBody>
        </p:sp>
        <p:sp>
          <p:nvSpPr>
            <p:cNvPr id="310308" name="Text Box 36"/>
            <p:cNvSpPr txBox="1">
              <a:spLocks noChangeArrowheads="1"/>
            </p:cNvSpPr>
            <p:nvPr/>
          </p:nvSpPr>
          <p:spPr bwMode="auto">
            <a:xfrm>
              <a:off x="2153" y="2056"/>
              <a:ext cx="1671" cy="187"/>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Baseflow + subsurface stormflow</a:t>
              </a:r>
            </a:p>
          </p:txBody>
        </p:sp>
        <p:sp>
          <p:nvSpPr>
            <p:cNvPr id="310309" name="Text Box 37"/>
            <p:cNvSpPr txBox="1">
              <a:spLocks noChangeArrowheads="1"/>
            </p:cNvSpPr>
            <p:nvPr/>
          </p:nvSpPr>
          <p:spPr bwMode="auto">
            <a:xfrm>
              <a:off x="2172" y="3131"/>
              <a:ext cx="2057" cy="188"/>
            </a:xfrm>
            <a:prstGeom prst="rect">
              <a:avLst/>
            </a:prstGeom>
            <a:noFill/>
            <a:ln w="9525">
              <a:noFill/>
              <a:miter lim="800000"/>
              <a:headEnd/>
              <a:tailEnd type="none" w="lg" len="lg"/>
            </a:ln>
            <a:effectLst/>
          </p:spPr>
          <p:txBody>
            <a:bodyPr>
              <a:spAutoFit/>
            </a:bodyPr>
            <a:lstStyle/>
            <a:p>
              <a:r>
                <a:rPr lang="en-US" sz="1800">
                  <a:latin typeface="Times New Roman" pitchFamily="18" charset="0"/>
                </a:rPr>
                <a:t>Baseflow + subsurface stormflow</a:t>
              </a:r>
            </a:p>
          </p:txBody>
        </p:sp>
        <p:sp>
          <p:nvSpPr>
            <p:cNvPr id="310310" name="Freeform 38"/>
            <p:cNvSpPr>
              <a:spLocks/>
            </p:cNvSpPr>
            <p:nvPr/>
          </p:nvSpPr>
          <p:spPr bwMode="auto">
            <a:xfrm>
              <a:off x="1860" y="3041"/>
              <a:ext cx="415" cy="50"/>
            </a:xfrm>
            <a:custGeom>
              <a:avLst/>
              <a:gdLst/>
              <a:ahLst/>
              <a:cxnLst>
                <a:cxn ang="0">
                  <a:pos x="311" y="66"/>
                </a:cxn>
                <a:cxn ang="0">
                  <a:pos x="250" y="56"/>
                </a:cxn>
                <a:cxn ang="0">
                  <a:pos x="189" y="2"/>
                </a:cxn>
                <a:cxn ang="0">
                  <a:pos x="0" y="66"/>
                </a:cxn>
              </a:cxnLst>
              <a:rect l="0" t="0" r="r" b="b"/>
              <a:pathLst>
                <a:path w="311" h="67">
                  <a:moveTo>
                    <a:pt x="311" y="66"/>
                  </a:moveTo>
                  <a:cubicBezTo>
                    <a:pt x="290" y="66"/>
                    <a:pt x="270" y="67"/>
                    <a:pt x="250" y="56"/>
                  </a:cubicBezTo>
                  <a:cubicBezTo>
                    <a:pt x="230" y="45"/>
                    <a:pt x="231" y="0"/>
                    <a:pt x="189" y="2"/>
                  </a:cubicBezTo>
                  <a:cubicBezTo>
                    <a:pt x="147" y="4"/>
                    <a:pt x="73" y="35"/>
                    <a:pt x="0" y="66"/>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311" name="Text Box 39"/>
            <p:cNvSpPr txBox="1">
              <a:spLocks noChangeArrowheads="1"/>
            </p:cNvSpPr>
            <p:nvPr/>
          </p:nvSpPr>
          <p:spPr bwMode="auto">
            <a:xfrm>
              <a:off x="2245" y="2988"/>
              <a:ext cx="656" cy="188"/>
            </a:xfrm>
            <a:prstGeom prst="rect">
              <a:avLst/>
            </a:prstGeom>
            <a:noFill/>
            <a:ln w="9525">
              <a:noFill/>
              <a:miter lim="800000"/>
              <a:headEnd/>
              <a:tailEnd type="none" w="lg" len="lg"/>
            </a:ln>
            <a:effectLst/>
          </p:spPr>
          <p:txBody>
            <a:bodyPr wrap="none">
              <a:spAutoFit/>
            </a:bodyPr>
            <a:lstStyle/>
            <a:p>
              <a:r>
                <a:rPr lang="en-US" sz="1800">
                  <a:latin typeface="Times New Roman" pitchFamily="18" charset="0"/>
                </a:rPr>
                <a:t>Return flow</a:t>
              </a:r>
            </a:p>
          </p:txBody>
        </p:sp>
        <p:sp>
          <p:nvSpPr>
            <p:cNvPr id="310312" name="Freeform 40"/>
            <p:cNvSpPr>
              <a:spLocks/>
            </p:cNvSpPr>
            <p:nvPr/>
          </p:nvSpPr>
          <p:spPr bwMode="auto">
            <a:xfrm>
              <a:off x="1587" y="2903"/>
              <a:ext cx="261" cy="207"/>
            </a:xfrm>
            <a:custGeom>
              <a:avLst/>
              <a:gdLst/>
              <a:ahLst/>
              <a:cxnLst>
                <a:cxn ang="0">
                  <a:pos x="189" y="0"/>
                </a:cxn>
                <a:cxn ang="0">
                  <a:pos x="164" y="170"/>
                </a:cxn>
                <a:cxn ang="0">
                  <a:pos x="0" y="276"/>
                </a:cxn>
              </a:cxnLst>
              <a:rect l="0" t="0" r="r" b="b"/>
              <a:pathLst>
                <a:path w="196" h="276">
                  <a:moveTo>
                    <a:pt x="189" y="0"/>
                  </a:moveTo>
                  <a:cubicBezTo>
                    <a:pt x="185" y="28"/>
                    <a:pt x="196" y="124"/>
                    <a:pt x="164" y="170"/>
                  </a:cubicBezTo>
                  <a:cubicBezTo>
                    <a:pt x="132" y="216"/>
                    <a:pt x="68" y="246"/>
                    <a:pt x="0" y="276"/>
                  </a:cubicBezTo>
                </a:path>
              </a:pathLst>
            </a:custGeom>
            <a:noFill/>
            <a:ln w="9525" cap="flat" cmpd="sng">
              <a:solidFill>
                <a:schemeClr val="tx1"/>
              </a:solidFill>
              <a:prstDash val="solid"/>
              <a:round/>
              <a:headEnd type="none" w="med" len="med"/>
              <a:tailEnd type="none" w="lg" len="lg"/>
            </a:ln>
            <a:effectLst/>
          </p:spPr>
          <p:txBody>
            <a:bodyPr/>
            <a:lstStyle/>
            <a:p>
              <a:endParaRPr lang="en-US"/>
            </a:p>
          </p:txBody>
        </p:sp>
        <p:sp>
          <p:nvSpPr>
            <p:cNvPr id="310313" name="Text Box 41"/>
            <p:cNvSpPr txBox="1">
              <a:spLocks noChangeArrowheads="1"/>
            </p:cNvSpPr>
            <p:nvPr/>
          </p:nvSpPr>
          <p:spPr bwMode="auto">
            <a:xfrm>
              <a:off x="827" y="360"/>
              <a:ext cx="521" cy="187"/>
            </a:xfrm>
            <a:prstGeom prst="rect">
              <a:avLst/>
            </a:prstGeom>
            <a:noFill/>
            <a:ln w="9525">
              <a:noFill/>
              <a:miter lim="800000"/>
              <a:headEnd/>
              <a:tailEnd type="none" w="lg" len="lg"/>
            </a:ln>
            <a:effectLst/>
          </p:spPr>
          <p:txBody>
            <a:bodyPr>
              <a:spAutoFit/>
            </a:bodyPr>
            <a:lstStyle/>
            <a:p>
              <a:pPr>
                <a:spcBef>
                  <a:spcPct val="50000"/>
                </a:spcBef>
              </a:pPr>
              <a:r>
                <a:rPr lang="en-US" sz="1800">
                  <a:latin typeface="Times New Roman" pitchFamily="18" charset="0"/>
                </a:rPr>
                <a:t>(a)</a:t>
              </a:r>
            </a:p>
          </p:txBody>
        </p:sp>
        <p:sp>
          <p:nvSpPr>
            <p:cNvPr id="310314" name="Text Box 42"/>
            <p:cNvSpPr txBox="1">
              <a:spLocks noChangeArrowheads="1"/>
            </p:cNvSpPr>
            <p:nvPr/>
          </p:nvSpPr>
          <p:spPr bwMode="auto">
            <a:xfrm>
              <a:off x="788" y="1499"/>
              <a:ext cx="521" cy="187"/>
            </a:xfrm>
            <a:prstGeom prst="rect">
              <a:avLst/>
            </a:prstGeom>
            <a:noFill/>
            <a:ln w="9525">
              <a:noFill/>
              <a:miter lim="800000"/>
              <a:headEnd/>
              <a:tailEnd type="none" w="lg" len="lg"/>
            </a:ln>
            <a:effectLst/>
          </p:spPr>
          <p:txBody>
            <a:bodyPr>
              <a:spAutoFit/>
            </a:bodyPr>
            <a:lstStyle/>
            <a:p>
              <a:pPr>
                <a:spcBef>
                  <a:spcPct val="50000"/>
                </a:spcBef>
              </a:pPr>
              <a:r>
                <a:rPr lang="en-US" sz="1800">
                  <a:latin typeface="Times New Roman" pitchFamily="18" charset="0"/>
                </a:rPr>
                <a:t>(b)</a:t>
              </a:r>
            </a:p>
          </p:txBody>
        </p:sp>
        <p:sp>
          <p:nvSpPr>
            <p:cNvPr id="310315" name="Text Box 43"/>
            <p:cNvSpPr txBox="1">
              <a:spLocks noChangeArrowheads="1"/>
            </p:cNvSpPr>
            <p:nvPr/>
          </p:nvSpPr>
          <p:spPr bwMode="auto">
            <a:xfrm>
              <a:off x="769" y="2577"/>
              <a:ext cx="522" cy="187"/>
            </a:xfrm>
            <a:prstGeom prst="rect">
              <a:avLst/>
            </a:prstGeom>
            <a:noFill/>
            <a:ln w="9525">
              <a:noFill/>
              <a:miter lim="800000"/>
              <a:headEnd/>
              <a:tailEnd type="none" w="lg" len="lg"/>
            </a:ln>
            <a:effectLst/>
          </p:spPr>
          <p:txBody>
            <a:bodyPr>
              <a:spAutoFit/>
            </a:bodyPr>
            <a:lstStyle/>
            <a:p>
              <a:pPr>
                <a:spcBef>
                  <a:spcPct val="50000"/>
                </a:spcBef>
              </a:pPr>
              <a:r>
                <a:rPr lang="en-US" sz="1800">
                  <a:latin typeface="Times New Roman" pitchFamily="18" charset="0"/>
                </a:rPr>
                <a:t>(c)</a:t>
              </a:r>
            </a:p>
          </p:txBody>
        </p:sp>
        <p:grpSp>
          <p:nvGrpSpPr>
            <p:cNvPr id="310316" name="Group 44"/>
            <p:cNvGrpSpPr>
              <a:grpSpLocks/>
            </p:cNvGrpSpPr>
            <p:nvPr/>
          </p:nvGrpSpPr>
          <p:grpSpPr bwMode="auto">
            <a:xfrm>
              <a:off x="1260" y="295"/>
              <a:ext cx="2997" cy="188"/>
              <a:chOff x="945" y="393"/>
              <a:chExt cx="2248" cy="250"/>
            </a:xfrm>
          </p:grpSpPr>
          <p:grpSp>
            <p:nvGrpSpPr>
              <p:cNvPr id="310317" name="Group 45"/>
              <p:cNvGrpSpPr>
                <a:grpSpLocks/>
              </p:cNvGrpSpPr>
              <p:nvPr/>
            </p:nvGrpSpPr>
            <p:grpSpPr bwMode="auto">
              <a:xfrm>
                <a:off x="980" y="402"/>
                <a:ext cx="2185" cy="196"/>
                <a:chOff x="980" y="273"/>
                <a:chExt cx="2185" cy="325"/>
              </a:xfrm>
            </p:grpSpPr>
            <p:sp>
              <p:nvSpPr>
                <p:cNvPr id="310318" name="Line 46"/>
                <p:cNvSpPr>
                  <a:spLocks noChangeShapeType="1"/>
                </p:cNvSpPr>
                <p:nvPr/>
              </p:nvSpPr>
              <p:spPr bwMode="auto">
                <a:xfrm>
                  <a:off x="980" y="273"/>
                  <a:ext cx="0" cy="325"/>
                </a:xfrm>
                <a:prstGeom prst="line">
                  <a:avLst/>
                </a:prstGeom>
                <a:noFill/>
                <a:ln w="9525">
                  <a:solidFill>
                    <a:schemeClr val="tx1"/>
                  </a:solidFill>
                  <a:round/>
                  <a:headEnd/>
                  <a:tailEnd type="none" w="lg" len="lg"/>
                </a:ln>
                <a:effectLst/>
              </p:spPr>
              <p:txBody>
                <a:bodyPr/>
                <a:lstStyle/>
                <a:p>
                  <a:endParaRPr lang="en-US"/>
                </a:p>
              </p:txBody>
            </p:sp>
            <p:sp>
              <p:nvSpPr>
                <p:cNvPr id="310319" name="Line 47"/>
                <p:cNvSpPr>
                  <a:spLocks noChangeShapeType="1"/>
                </p:cNvSpPr>
                <p:nvPr/>
              </p:nvSpPr>
              <p:spPr bwMode="auto">
                <a:xfrm>
                  <a:off x="1417" y="273"/>
                  <a:ext cx="0" cy="325"/>
                </a:xfrm>
                <a:prstGeom prst="line">
                  <a:avLst/>
                </a:prstGeom>
                <a:noFill/>
                <a:ln w="9525">
                  <a:solidFill>
                    <a:schemeClr val="tx1"/>
                  </a:solidFill>
                  <a:round/>
                  <a:headEnd/>
                  <a:tailEnd type="none" w="lg" len="lg"/>
                </a:ln>
                <a:effectLst/>
              </p:spPr>
              <p:txBody>
                <a:bodyPr/>
                <a:lstStyle/>
                <a:p>
                  <a:endParaRPr lang="en-US"/>
                </a:p>
              </p:txBody>
            </p:sp>
            <p:sp>
              <p:nvSpPr>
                <p:cNvPr id="310320" name="Line 48"/>
                <p:cNvSpPr>
                  <a:spLocks noChangeShapeType="1"/>
                </p:cNvSpPr>
                <p:nvPr/>
              </p:nvSpPr>
              <p:spPr bwMode="auto">
                <a:xfrm>
                  <a:off x="1854" y="273"/>
                  <a:ext cx="0" cy="325"/>
                </a:xfrm>
                <a:prstGeom prst="line">
                  <a:avLst/>
                </a:prstGeom>
                <a:noFill/>
                <a:ln w="9525">
                  <a:solidFill>
                    <a:schemeClr val="tx1"/>
                  </a:solidFill>
                  <a:round/>
                  <a:headEnd/>
                  <a:tailEnd type="none" w="lg" len="lg"/>
                </a:ln>
                <a:effectLst/>
              </p:spPr>
              <p:txBody>
                <a:bodyPr/>
                <a:lstStyle/>
                <a:p>
                  <a:endParaRPr lang="en-US"/>
                </a:p>
              </p:txBody>
            </p:sp>
            <p:sp>
              <p:nvSpPr>
                <p:cNvPr id="310321" name="Line 49"/>
                <p:cNvSpPr>
                  <a:spLocks noChangeShapeType="1"/>
                </p:cNvSpPr>
                <p:nvPr/>
              </p:nvSpPr>
              <p:spPr bwMode="auto">
                <a:xfrm>
                  <a:off x="2291" y="273"/>
                  <a:ext cx="0" cy="325"/>
                </a:xfrm>
                <a:prstGeom prst="line">
                  <a:avLst/>
                </a:prstGeom>
                <a:noFill/>
                <a:ln w="9525">
                  <a:solidFill>
                    <a:schemeClr val="tx1"/>
                  </a:solidFill>
                  <a:round/>
                  <a:headEnd/>
                  <a:tailEnd type="none" w="lg" len="lg"/>
                </a:ln>
                <a:effectLst/>
              </p:spPr>
              <p:txBody>
                <a:bodyPr/>
                <a:lstStyle/>
                <a:p>
                  <a:endParaRPr lang="en-US"/>
                </a:p>
              </p:txBody>
            </p:sp>
            <p:sp>
              <p:nvSpPr>
                <p:cNvPr id="310322" name="Line 50"/>
                <p:cNvSpPr>
                  <a:spLocks noChangeShapeType="1"/>
                </p:cNvSpPr>
                <p:nvPr/>
              </p:nvSpPr>
              <p:spPr bwMode="auto">
                <a:xfrm>
                  <a:off x="2728" y="273"/>
                  <a:ext cx="0" cy="325"/>
                </a:xfrm>
                <a:prstGeom prst="line">
                  <a:avLst/>
                </a:prstGeom>
                <a:noFill/>
                <a:ln w="9525">
                  <a:solidFill>
                    <a:schemeClr val="tx1"/>
                  </a:solidFill>
                  <a:round/>
                  <a:headEnd/>
                  <a:tailEnd type="none" w="lg" len="lg"/>
                </a:ln>
                <a:effectLst/>
              </p:spPr>
              <p:txBody>
                <a:bodyPr/>
                <a:lstStyle/>
                <a:p>
                  <a:endParaRPr lang="en-US"/>
                </a:p>
              </p:txBody>
            </p:sp>
            <p:sp>
              <p:nvSpPr>
                <p:cNvPr id="310323" name="Line 51"/>
                <p:cNvSpPr>
                  <a:spLocks noChangeShapeType="1"/>
                </p:cNvSpPr>
                <p:nvPr/>
              </p:nvSpPr>
              <p:spPr bwMode="auto">
                <a:xfrm>
                  <a:off x="3165" y="273"/>
                  <a:ext cx="0" cy="325"/>
                </a:xfrm>
                <a:prstGeom prst="line">
                  <a:avLst/>
                </a:prstGeom>
                <a:noFill/>
                <a:ln w="9525">
                  <a:solidFill>
                    <a:schemeClr val="tx1"/>
                  </a:solidFill>
                  <a:round/>
                  <a:headEnd/>
                  <a:tailEnd type="none" w="lg" len="lg"/>
                </a:ln>
                <a:effectLst/>
              </p:spPr>
              <p:txBody>
                <a:bodyPr/>
                <a:lstStyle/>
                <a:p>
                  <a:endParaRPr lang="en-US"/>
                </a:p>
              </p:txBody>
            </p:sp>
          </p:grpSp>
          <p:sp>
            <p:nvSpPr>
              <p:cNvPr id="310324" name="Text Box 52"/>
              <p:cNvSpPr txBox="1">
                <a:spLocks noChangeAspect="1" noChangeArrowheads="1"/>
              </p:cNvSpPr>
              <p:nvPr/>
            </p:nvSpPr>
            <p:spPr bwMode="auto">
              <a:xfrm>
                <a:off x="1867" y="393"/>
                <a:ext cx="404" cy="250"/>
              </a:xfrm>
              <a:prstGeom prst="rect">
                <a:avLst/>
              </a:prstGeom>
              <a:noFill/>
              <a:ln w="9525">
                <a:noFill/>
                <a:miter lim="800000"/>
                <a:headEnd/>
                <a:tailEnd type="none" w="lg" len="lg"/>
              </a:ln>
              <a:effectLst/>
            </p:spPr>
            <p:txBody>
              <a:bodyPr>
                <a:spAutoFit/>
              </a:bodyPr>
              <a:lstStyle/>
              <a:p>
                <a:r>
                  <a:rPr lang="en-US" sz="1800">
                    <a:latin typeface="Times New Roman" pitchFamily="18" charset="0"/>
                  </a:rPr>
                  <a:t>Rain</a:t>
                </a:r>
              </a:p>
            </p:txBody>
          </p:sp>
          <p:sp>
            <p:nvSpPr>
              <p:cNvPr id="310325" name="AutoShape 53"/>
              <p:cNvSpPr>
                <a:spLocks noChangeAspect="1" noChangeArrowheads="1"/>
              </p:cNvSpPr>
              <p:nvPr/>
            </p:nvSpPr>
            <p:spPr bwMode="auto">
              <a:xfrm flipV="1">
                <a:off x="3130"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26" name="AutoShape 54"/>
              <p:cNvSpPr>
                <a:spLocks noChangeAspect="1" noChangeArrowheads="1"/>
              </p:cNvSpPr>
              <p:nvPr/>
            </p:nvSpPr>
            <p:spPr bwMode="auto">
              <a:xfrm flipV="1">
                <a:off x="269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27" name="AutoShape 55"/>
              <p:cNvSpPr>
                <a:spLocks noChangeAspect="1" noChangeArrowheads="1"/>
              </p:cNvSpPr>
              <p:nvPr/>
            </p:nvSpPr>
            <p:spPr bwMode="auto">
              <a:xfrm flipV="1">
                <a:off x="2258"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28" name="AutoShape 56"/>
              <p:cNvSpPr>
                <a:spLocks noChangeAspect="1" noChangeArrowheads="1"/>
              </p:cNvSpPr>
              <p:nvPr/>
            </p:nvSpPr>
            <p:spPr bwMode="auto">
              <a:xfrm flipV="1">
                <a:off x="1821"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29" name="AutoShape 57"/>
              <p:cNvSpPr>
                <a:spLocks noChangeAspect="1" noChangeArrowheads="1"/>
              </p:cNvSpPr>
              <p:nvPr/>
            </p:nvSpPr>
            <p:spPr bwMode="auto">
              <a:xfrm flipV="1">
                <a:off x="1384"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30" name="AutoShape 58"/>
              <p:cNvSpPr>
                <a:spLocks noChangeAspect="1" noChangeArrowheads="1"/>
              </p:cNvSpPr>
              <p:nvPr/>
            </p:nvSpPr>
            <p:spPr bwMode="auto">
              <a:xfrm flipV="1">
                <a:off x="94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grpSp>
        <p:sp>
          <p:nvSpPr>
            <p:cNvPr id="310331" name="AutoShape 59"/>
            <p:cNvSpPr>
              <a:spLocks noChangeAspect="1" noChangeArrowheads="1"/>
            </p:cNvSpPr>
            <p:nvPr/>
          </p:nvSpPr>
          <p:spPr bwMode="auto">
            <a:xfrm rot="5056725" flipV="1">
              <a:off x="1588" y="1126"/>
              <a:ext cx="47" cy="106"/>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32" name="AutoShape 60"/>
            <p:cNvSpPr>
              <a:spLocks noChangeAspect="1" noChangeArrowheads="1"/>
            </p:cNvSpPr>
            <p:nvPr/>
          </p:nvSpPr>
          <p:spPr bwMode="auto">
            <a:xfrm rot="5056725" flipV="1">
              <a:off x="1588" y="2175"/>
              <a:ext cx="47" cy="106"/>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33" name="AutoShape 61"/>
            <p:cNvSpPr>
              <a:spLocks noChangeAspect="1" noChangeArrowheads="1"/>
            </p:cNvSpPr>
            <p:nvPr/>
          </p:nvSpPr>
          <p:spPr bwMode="auto">
            <a:xfrm rot="5056725" flipV="1">
              <a:off x="1595" y="3224"/>
              <a:ext cx="47" cy="107"/>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34" name="AutoShape 62"/>
            <p:cNvSpPr>
              <a:spLocks noChangeAspect="1" noChangeArrowheads="1"/>
            </p:cNvSpPr>
            <p:nvPr/>
          </p:nvSpPr>
          <p:spPr bwMode="auto">
            <a:xfrm rot="4107916" flipV="1">
              <a:off x="1802" y="3041"/>
              <a:ext cx="47" cy="107"/>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35" name="AutoShape 63"/>
            <p:cNvSpPr>
              <a:spLocks noChangeAspect="1" noChangeArrowheads="1"/>
            </p:cNvSpPr>
            <p:nvPr/>
          </p:nvSpPr>
          <p:spPr bwMode="auto">
            <a:xfrm rot="4107916" flipV="1">
              <a:off x="1594" y="3050"/>
              <a:ext cx="47" cy="107"/>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grpSp>
          <p:nvGrpSpPr>
            <p:cNvPr id="310336" name="Group 64"/>
            <p:cNvGrpSpPr>
              <a:grpSpLocks/>
            </p:cNvGrpSpPr>
            <p:nvPr/>
          </p:nvGrpSpPr>
          <p:grpSpPr bwMode="auto">
            <a:xfrm>
              <a:off x="1260" y="1355"/>
              <a:ext cx="2997" cy="188"/>
              <a:chOff x="945" y="393"/>
              <a:chExt cx="2248" cy="250"/>
            </a:xfrm>
          </p:grpSpPr>
          <p:grpSp>
            <p:nvGrpSpPr>
              <p:cNvPr id="310337" name="Group 65"/>
              <p:cNvGrpSpPr>
                <a:grpSpLocks/>
              </p:cNvGrpSpPr>
              <p:nvPr/>
            </p:nvGrpSpPr>
            <p:grpSpPr bwMode="auto">
              <a:xfrm>
                <a:off x="980" y="402"/>
                <a:ext cx="2185" cy="196"/>
                <a:chOff x="980" y="273"/>
                <a:chExt cx="2185" cy="325"/>
              </a:xfrm>
            </p:grpSpPr>
            <p:sp>
              <p:nvSpPr>
                <p:cNvPr id="310338" name="Line 66"/>
                <p:cNvSpPr>
                  <a:spLocks noChangeShapeType="1"/>
                </p:cNvSpPr>
                <p:nvPr/>
              </p:nvSpPr>
              <p:spPr bwMode="auto">
                <a:xfrm>
                  <a:off x="980" y="273"/>
                  <a:ext cx="0" cy="325"/>
                </a:xfrm>
                <a:prstGeom prst="line">
                  <a:avLst/>
                </a:prstGeom>
                <a:noFill/>
                <a:ln w="9525">
                  <a:solidFill>
                    <a:schemeClr val="tx1"/>
                  </a:solidFill>
                  <a:round/>
                  <a:headEnd/>
                  <a:tailEnd type="none" w="lg" len="lg"/>
                </a:ln>
                <a:effectLst/>
              </p:spPr>
              <p:txBody>
                <a:bodyPr/>
                <a:lstStyle/>
                <a:p>
                  <a:endParaRPr lang="en-US"/>
                </a:p>
              </p:txBody>
            </p:sp>
            <p:sp>
              <p:nvSpPr>
                <p:cNvPr id="310339" name="Line 67"/>
                <p:cNvSpPr>
                  <a:spLocks noChangeShapeType="1"/>
                </p:cNvSpPr>
                <p:nvPr/>
              </p:nvSpPr>
              <p:spPr bwMode="auto">
                <a:xfrm>
                  <a:off x="1417" y="273"/>
                  <a:ext cx="0" cy="325"/>
                </a:xfrm>
                <a:prstGeom prst="line">
                  <a:avLst/>
                </a:prstGeom>
                <a:noFill/>
                <a:ln w="9525">
                  <a:solidFill>
                    <a:schemeClr val="tx1"/>
                  </a:solidFill>
                  <a:round/>
                  <a:headEnd/>
                  <a:tailEnd type="none" w="lg" len="lg"/>
                </a:ln>
                <a:effectLst/>
              </p:spPr>
              <p:txBody>
                <a:bodyPr/>
                <a:lstStyle/>
                <a:p>
                  <a:endParaRPr lang="en-US"/>
                </a:p>
              </p:txBody>
            </p:sp>
            <p:sp>
              <p:nvSpPr>
                <p:cNvPr id="310340" name="Line 68"/>
                <p:cNvSpPr>
                  <a:spLocks noChangeShapeType="1"/>
                </p:cNvSpPr>
                <p:nvPr/>
              </p:nvSpPr>
              <p:spPr bwMode="auto">
                <a:xfrm>
                  <a:off x="1854" y="273"/>
                  <a:ext cx="0" cy="325"/>
                </a:xfrm>
                <a:prstGeom prst="line">
                  <a:avLst/>
                </a:prstGeom>
                <a:noFill/>
                <a:ln w="9525">
                  <a:solidFill>
                    <a:schemeClr val="tx1"/>
                  </a:solidFill>
                  <a:round/>
                  <a:headEnd/>
                  <a:tailEnd type="none" w="lg" len="lg"/>
                </a:ln>
                <a:effectLst/>
              </p:spPr>
              <p:txBody>
                <a:bodyPr/>
                <a:lstStyle/>
                <a:p>
                  <a:endParaRPr lang="en-US"/>
                </a:p>
              </p:txBody>
            </p:sp>
            <p:sp>
              <p:nvSpPr>
                <p:cNvPr id="310341" name="Line 69"/>
                <p:cNvSpPr>
                  <a:spLocks noChangeShapeType="1"/>
                </p:cNvSpPr>
                <p:nvPr/>
              </p:nvSpPr>
              <p:spPr bwMode="auto">
                <a:xfrm>
                  <a:off x="2291" y="273"/>
                  <a:ext cx="0" cy="325"/>
                </a:xfrm>
                <a:prstGeom prst="line">
                  <a:avLst/>
                </a:prstGeom>
                <a:noFill/>
                <a:ln w="9525">
                  <a:solidFill>
                    <a:schemeClr val="tx1"/>
                  </a:solidFill>
                  <a:round/>
                  <a:headEnd/>
                  <a:tailEnd type="none" w="lg" len="lg"/>
                </a:ln>
                <a:effectLst/>
              </p:spPr>
              <p:txBody>
                <a:bodyPr/>
                <a:lstStyle/>
                <a:p>
                  <a:endParaRPr lang="en-US"/>
                </a:p>
              </p:txBody>
            </p:sp>
            <p:sp>
              <p:nvSpPr>
                <p:cNvPr id="310342" name="Line 70"/>
                <p:cNvSpPr>
                  <a:spLocks noChangeShapeType="1"/>
                </p:cNvSpPr>
                <p:nvPr/>
              </p:nvSpPr>
              <p:spPr bwMode="auto">
                <a:xfrm>
                  <a:off x="2728" y="273"/>
                  <a:ext cx="0" cy="325"/>
                </a:xfrm>
                <a:prstGeom prst="line">
                  <a:avLst/>
                </a:prstGeom>
                <a:noFill/>
                <a:ln w="9525">
                  <a:solidFill>
                    <a:schemeClr val="tx1"/>
                  </a:solidFill>
                  <a:round/>
                  <a:headEnd/>
                  <a:tailEnd type="none" w="lg" len="lg"/>
                </a:ln>
                <a:effectLst/>
              </p:spPr>
              <p:txBody>
                <a:bodyPr/>
                <a:lstStyle/>
                <a:p>
                  <a:endParaRPr lang="en-US"/>
                </a:p>
              </p:txBody>
            </p:sp>
            <p:sp>
              <p:nvSpPr>
                <p:cNvPr id="310343" name="Line 71"/>
                <p:cNvSpPr>
                  <a:spLocks noChangeShapeType="1"/>
                </p:cNvSpPr>
                <p:nvPr/>
              </p:nvSpPr>
              <p:spPr bwMode="auto">
                <a:xfrm>
                  <a:off x="3165" y="273"/>
                  <a:ext cx="0" cy="325"/>
                </a:xfrm>
                <a:prstGeom prst="line">
                  <a:avLst/>
                </a:prstGeom>
                <a:noFill/>
                <a:ln w="9525">
                  <a:solidFill>
                    <a:schemeClr val="tx1"/>
                  </a:solidFill>
                  <a:round/>
                  <a:headEnd/>
                  <a:tailEnd type="none" w="lg" len="lg"/>
                </a:ln>
                <a:effectLst/>
              </p:spPr>
              <p:txBody>
                <a:bodyPr/>
                <a:lstStyle/>
                <a:p>
                  <a:endParaRPr lang="en-US"/>
                </a:p>
              </p:txBody>
            </p:sp>
          </p:grpSp>
          <p:sp>
            <p:nvSpPr>
              <p:cNvPr id="310344" name="Text Box 72"/>
              <p:cNvSpPr txBox="1">
                <a:spLocks noChangeAspect="1" noChangeArrowheads="1"/>
              </p:cNvSpPr>
              <p:nvPr/>
            </p:nvSpPr>
            <p:spPr bwMode="auto">
              <a:xfrm>
                <a:off x="1867" y="393"/>
                <a:ext cx="404" cy="250"/>
              </a:xfrm>
              <a:prstGeom prst="rect">
                <a:avLst/>
              </a:prstGeom>
              <a:noFill/>
              <a:ln w="9525">
                <a:noFill/>
                <a:miter lim="800000"/>
                <a:headEnd/>
                <a:tailEnd type="none" w="lg" len="lg"/>
              </a:ln>
              <a:effectLst/>
            </p:spPr>
            <p:txBody>
              <a:bodyPr>
                <a:spAutoFit/>
              </a:bodyPr>
              <a:lstStyle/>
              <a:p>
                <a:r>
                  <a:rPr lang="en-US" sz="1800">
                    <a:latin typeface="Times New Roman" pitchFamily="18" charset="0"/>
                  </a:rPr>
                  <a:t>Rain</a:t>
                </a:r>
              </a:p>
            </p:txBody>
          </p:sp>
          <p:sp>
            <p:nvSpPr>
              <p:cNvPr id="310345" name="AutoShape 73"/>
              <p:cNvSpPr>
                <a:spLocks noChangeAspect="1" noChangeArrowheads="1"/>
              </p:cNvSpPr>
              <p:nvPr/>
            </p:nvSpPr>
            <p:spPr bwMode="auto">
              <a:xfrm flipV="1">
                <a:off x="3130"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46" name="AutoShape 74"/>
              <p:cNvSpPr>
                <a:spLocks noChangeAspect="1" noChangeArrowheads="1"/>
              </p:cNvSpPr>
              <p:nvPr/>
            </p:nvSpPr>
            <p:spPr bwMode="auto">
              <a:xfrm flipV="1">
                <a:off x="269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47" name="AutoShape 75"/>
              <p:cNvSpPr>
                <a:spLocks noChangeAspect="1" noChangeArrowheads="1"/>
              </p:cNvSpPr>
              <p:nvPr/>
            </p:nvSpPr>
            <p:spPr bwMode="auto">
              <a:xfrm flipV="1">
                <a:off x="2258"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48" name="AutoShape 76"/>
              <p:cNvSpPr>
                <a:spLocks noChangeAspect="1" noChangeArrowheads="1"/>
              </p:cNvSpPr>
              <p:nvPr/>
            </p:nvSpPr>
            <p:spPr bwMode="auto">
              <a:xfrm flipV="1">
                <a:off x="1821"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49" name="AutoShape 77"/>
              <p:cNvSpPr>
                <a:spLocks noChangeAspect="1" noChangeArrowheads="1"/>
              </p:cNvSpPr>
              <p:nvPr/>
            </p:nvSpPr>
            <p:spPr bwMode="auto">
              <a:xfrm flipV="1">
                <a:off x="1384"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50" name="AutoShape 78"/>
              <p:cNvSpPr>
                <a:spLocks noChangeAspect="1" noChangeArrowheads="1"/>
              </p:cNvSpPr>
              <p:nvPr/>
            </p:nvSpPr>
            <p:spPr bwMode="auto">
              <a:xfrm flipV="1">
                <a:off x="94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grpSp>
        <p:grpSp>
          <p:nvGrpSpPr>
            <p:cNvPr id="310351" name="Group 79"/>
            <p:cNvGrpSpPr>
              <a:grpSpLocks/>
            </p:cNvGrpSpPr>
            <p:nvPr/>
          </p:nvGrpSpPr>
          <p:grpSpPr bwMode="auto">
            <a:xfrm>
              <a:off x="1260" y="2419"/>
              <a:ext cx="2997" cy="188"/>
              <a:chOff x="945" y="393"/>
              <a:chExt cx="2248" cy="250"/>
            </a:xfrm>
          </p:grpSpPr>
          <p:grpSp>
            <p:nvGrpSpPr>
              <p:cNvPr id="310352" name="Group 80"/>
              <p:cNvGrpSpPr>
                <a:grpSpLocks/>
              </p:cNvGrpSpPr>
              <p:nvPr/>
            </p:nvGrpSpPr>
            <p:grpSpPr bwMode="auto">
              <a:xfrm>
                <a:off x="980" y="402"/>
                <a:ext cx="2185" cy="196"/>
                <a:chOff x="980" y="273"/>
                <a:chExt cx="2185" cy="325"/>
              </a:xfrm>
            </p:grpSpPr>
            <p:sp>
              <p:nvSpPr>
                <p:cNvPr id="310353" name="Line 81"/>
                <p:cNvSpPr>
                  <a:spLocks noChangeShapeType="1"/>
                </p:cNvSpPr>
                <p:nvPr/>
              </p:nvSpPr>
              <p:spPr bwMode="auto">
                <a:xfrm>
                  <a:off x="980" y="273"/>
                  <a:ext cx="0" cy="325"/>
                </a:xfrm>
                <a:prstGeom prst="line">
                  <a:avLst/>
                </a:prstGeom>
                <a:noFill/>
                <a:ln w="9525">
                  <a:solidFill>
                    <a:schemeClr val="tx1"/>
                  </a:solidFill>
                  <a:round/>
                  <a:headEnd/>
                  <a:tailEnd type="none" w="lg" len="lg"/>
                </a:ln>
                <a:effectLst/>
              </p:spPr>
              <p:txBody>
                <a:bodyPr/>
                <a:lstStyle/>
                <a:p>
                  <a:endParaRPr lang="en-US"/>
                </a:p>
              </p:txBody>
            </p:sp>
            <p:sp>
              <p:nvSpPr>
                <p:cNvPr id="310354" name="Line 82"/>
                <p:cNvSpPr>
                  <a:spLocks noChangeShapeType="1"/>
                </p:cNvSpPr>
                <p:nvPr/>
              </p:nvSpPr>
              <p:spPr bwMode="auto">
                <a:xfrm>
                  <a:off x="1417" y="273"/>
                  <a:ext cx="0" cy="325"/>
                </a:xfrm>
                <a:prstGeom prst="line">
                  <a:avLst/>
                </a:prstGeom>
                <a:noFill/>
                <a:ln w="9525">
                  <a:solidFill>
                    <a:schemeClr val="tx1"/>
                  </a:solidFill>
                  <a:round/>
                  <a:headEnd/>
                  <a:tailEnd type="none" w="lg" len="lg"/>
                </a:ln>
                <a:effectLst/>
              </p:spPr>
              <p:txBody>
                <a:bodyPr/>
                <a:lstStyle/>
                <a:p>
                  <a:endParaRPr lang="en-US"/>
                </a:p>
              </p:txBody>
            </p:sp>
            <p:sp>
              <p:nvSpPr>
                <p:cNvPr id="310355" name="Line 83"/>
                <p:cNvSpPr>
                  <a:spLocks noChangeShapeType="1"/>
                </p:cNvSpPr>
                <p:nvPr/>
              </p:nvSpPr>
              <p:spPr bwMode="auto">
                <a:xfrm>
                  <a:off x="1854" y="273"/>
                  <a:ext cx="0" cy="325"/>
                </a:xfrm>
                <a:prstGeom prst="line">
                  <a:avLst/>
                </a:prstGeom>
                <a:noFill/>
                <a:ln w="9525">
                  <a:solidFill>
                    <a:schemeClr val="tx1"/>
                  </a:solidFill>
                  <a:round/>
                  <a:headEnd/>
                  <a:tailEnd type="none" w="lg" len="lg"/>
                </a:ln>
                <a:effectLst/>
              </p:spPr>
              <p:txBody>
                <a:bodyPr/>
                <a:lstStyle/>
                <a:p>
                  <a:endParaRPr lang="en-US"/>
                </a:p>
              </p:txBody>
            </p:sp>
            <p:sp>
              <p:nvSpPr>
                <p:cNvPr id="310356" name="Line 84"/>
                <p:cNvSpPr>
                  <a:spLocks noChangeShapeType="1"/>
                </p:cNvSpPr>
                <p:nvPr/>
              </p:nvSpPr>
              <p:spPr bwMode="auto">
                <a:xfrm>
                  <a:off x="2291" y="273"/>
                  <a:ext cx="0" cy="325"/>
                </a:xfrm>
                <a:prstGeom prst="line">
                  <a:avLst/>
                </a:prstGeom>
                <a:noFill/>
                <a:ln w="9525">
                  <a:solidFill>
                    <a:schemeClr val="tx1"/>
                  </a:solidFill>
                  <a:round/>
                  <a:headEnd/>
                  <a:tailEnd type="none" w="lg" len="lg"/>
                </a:ln>
                <a:effectLst/>
              </p:spPr>
              <p:txBody>
                <a:bodyPr/>
                <a:lstStyle/>
                <a:p>
                  <a:endParaRPr lang="en-US"/>
                </a:p>
              </p:txBody>
            </p:sp>
            <p:sp>
              <p:nvSpPr>
                <p:cNvPr id="310357" name="Line 85"/>
                <p:cNvSpPr>
                  <a:spLocks noChangeShapeType="1"/>
                </p:cNvSpPr>
                <p:nvPr/>
              </p:nvSpPr>
              <p:spPr bwMode="auto">
                <a:xfrm>
                  <a:off x="2728" y="273"/>
                  <a:ext cx="0" cy="325"/>
                </a:xfrm>
                <a:prstGeom prst="line">
                  <a:avLst/>
                </a:prstGeom>
                <a:noFill/>
                <a:ln w="9525">
                  <a:solidFill>
                    <a:schemeClr val="tx1"/>
                  </a:solidFill>
                  <a:round/>
                  <a:headEnd/>
                  <a:tailEnd type="none" w="lg" len="lg"/>
                </a:ln>
                <a:effectLst/>
              </p:spPr>
              <p:txBody>
                <a:bodyPr/>
                <a:lstStyle/>
                <a:p>
                  <a:endParaRPr lang="en-US"/>
                </a:p>
              </p:txBody>
            </p:sp>
            <p:sp>
              <p:nvSpPr>
                <p:cNvPr id="310358" name="Line 86"/>
                <p:cNvSpPr>
                  <a:spLocks noChangeShapeType="1"/>
                </p:cNvSpPr>
                <p:nvPr/>
              </p:nvSpPr>
              <p:spPr bwMode="auto">
                <a:xfrm>
                  <a:off x="3165" y="273"/>
                  <a:ext cx="0" cy="325"/>
                </a:xfrm>
                <a:prstGeom prst="line">
                  <a:avLst/>
                </a:prstGeom>
                <a:noFill/>
                <a:ln w="9525">
                  <a:solidFill>
                    <a:schemeClr val="tx1"/>
                  </a:solidFill>
                  <a:round/>
                  <a:headEnd/>
                  <a:tailEnd type="none" w="lg" len="lg"/>
                </a:ln>
                <a:effectLst/>
              </p:spPr>
              <p:txBody>
                <a:bodyPr/>
                <a:lstStyle/>
                <a:p>
                  <a:endParaRPr lang="en-US"/>
                </a:p>
              </p:txBody>
            </p:sp>
          </p:grpSp>
          <p:sp>
            <p:nvSpPr>
              <p:cNvPr id="310359" name="Text Box 87"/>
              <p:cNvSpPr txBox="1">
                <a:spLocks noChangeAspect="1" noChangeArrowheads="1"/>
              </p:cNvSpPr>
              <p:nvPr/>
            </p:nvSpPr>
            <p:spPr bwMode="auto">
              <a:xfrm>
                <a:off x="1867" y="393"/>
                <a:ext cx="404" cy="250"/>
              </a:xfrm>
              <a:prstGeom prst="rect">
                <a:avLst/>
              </a:prstGeom>
              <a:noFill/>
              <a:ln w="9525">
                <a:noFill/>
                <a:miter lim="800000"/>
                <a:headEnd/>
                <a:tailEnd type="none" w="lg" len="lg"/>
              </a:ln>
              <a:effectLst/>
            </p:spPr>
            <p:txBody>
              <a:bodyPr>
                <a:spAutoFit/>
              </a:bodyPr>
              <a:lstStyle/>
              <a:p>
                <a:r>
                  <a:rPr lang="en-US" sz="1800">
                    <a:latin typeface="Times New Roman" pitchFamily="18" charset="0"/>
                  </a:rPr>
                  <a:t>Rain</a:t>
                </a:r>
              </a:p>
            </p:txBody>
          </p:sp>
          <p:sp>
            <p:nvSpPr>
              <p:cNvPr id="310360" name="AutoShape 88"/>
              <p:cNvSpPr>
                <a:spLocks noChangeAspect="1" noChangeArrowheads="1"/>
              </p:cNvSpPr>
              <p:nvPr/>
            </p:nvSpPr>
            <p:spPr bwMode="auto">
              <a:xfrm flipV="1">
                <a:off x="3130"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61" name="AutoShape 89"/>
              <p:cNvSpPr>
                <a:spLocks noChangeAspect="1" noChangeArrowheads="1"/>
              </p:cNvSpPr>
              <p:nvPr/>
            </p:nvSpPr>
            <p:spPr bwMode="auto">
              <a:xfrm flipV="1">
                <a:off x="269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62" name="AutoShape 90"/>
              <p:cNvSpPr>
                <a:spLocks noChangeAspect="1" noChangeArrowheads="1"/>
              </p:cNvSpPr>
              <p:nvPr/>
            </p:nvSpPr>
            <p:spPr bwMode="auto">
              <a:xfrm flipV="1">
                <a:off x="2258"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63" name="AutoShape 91"/>
              <p:cNvSpPr>
                <a:spLocks noChangeAspect="1" noChangeArrowheads="1"/>
              </p:cNvSpPr>
              <p:nvPr/>
            </p:nvSpPr>
            <p:spPr bwMode="auto">
              <a:xfrm flipV="1">
                <a:off x="1821"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64" name="AutoShape 92"/>
              <p:cNvSpPr>
                <a:spLocks noChangeAspect="1" noChangeArrowheads="1"/>
              </p:cNvSpPr>
              <p:nvPr/>
            </p:nvSpPr>
            <p:spPr bwMode="auto">
              <a:xfrm flipV="1">
                <a:off x="1384"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sp>
            <p:nvSpPr>
              <p:cNvPr id="310365" name="AutoShape 93"/>
              <p:cNvSpPr>
                <a:spLocks noChangeAspect="1" noChangeArrowheads="1"/>
              </p:cNvSpPr>
              <p:nvPr/>
            </p:nvSpPr>
            <p:spPr bwMode="auto">
              <a:xfrm flipV="1">
                <a:off x="945" y="541"/>
                <a:ext cx="63" cy="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lstStyle/>
              <a:p>
                <a:endParaRPr lang="en-US"/>
              </a:p>
            </p:txBody>
          </p:sp>
        </p:grpSp>
      </p:grpSp>
      <p:sp>
        <p:nvSpPr>
          <p:cNvPr id="310367" name="Rectangle 95"/>
          <p:cNvSpPr>
            <a:spLocks noChangeArrowheads="1"/>
          </p:cNvSpPr>
          <p:nvPr/>
        </p:nvSpPr>
        <p:spPr bwMode="auto">
          <a:xfrm>
            <a:off x="-76200" y="6078538"/>
            <a:ext cx="9220200" cy="822325"/>
          </a:xfrm>
          <a:prstGeom prst="rect">
            <a:avLst/>
          </a:prstGeom>
          <a:noFill/>
          <a:ln w="9525">
            <a:noFill/>
            <a:miter lim="800000"/>
            <a:headEnd/>
            <a:tailEnd type="none" w="lg" len="lg"/>
          </a:ln>
          <a:effectLst/>
        </p:spPr>
        <p:txBody>
          <a:bodyPr>
            <a:spAutoFit/>
          </a:bodyPr>
          <a:lstStyle/>
          <a:p>
            <a:pPr algn="ctr"/>
            <a:r>
              <a:rPr lang="en-US" sz="2400" b="1">
                <a:solidFill>
                  <a:srgbClr val="FF3300"/>
                </a:solidFill>
              </a:rPr>
              <a:t>Groundwater ridging subsurface stormflow processes in an area of high infiltration rate.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nvPicPr>
        <p:blipFill>
          <a:blip r:embed="rId2" cstate="print"/>
          <a:srcRect l="5313" t="21130" r="7574" b="7381"/>
          <a:stretch>
            <a:fillRect/>
          </a:stretch>
        </p:blipFill>
        <p:spPr bwMode="auto">
          <a:xfrm>
            <a:off x="0" y="1152525"/>
            <a:ext cx="9104313" cy="5602288"/>
          </a:xfrm>
          <a:prstGeom prst="rect">
            <a:avLst/>
          </a:prstGeom>
          <a:noFill/>
          <a:ln w="9525">
            <a:noFill/>
            <a:miter lim="800000"/>
            <a:headEnd/>
            <a:tailEnd type="none" w="lg" len="lg"/>
          </a:ln>
          <a:effectLst/>
        </p:spPr>
      </p:pic>
      <p:sp>
        <p:nvSpPr>
          <p:cNvPr id="274437" name="Text Box 5"/>
          <p:cNvSpPr txBox="1">
            <a:spLocks noChangeArrowheads="1"/>
          </p:cNvSpPr>
          <p:nvPr/>
        </p:nvSpPr>
        <p:spPr bwMode="auto">
          <a:xfrm>
            <a:off x="1228725" y="347663"/>
            <a:ext cx="7366000" cy="946150"/>
          </a:xfrm>
          <a:prstGeom prst="rect">
            <a:avLst/>
          </a:prstGeom>
          <a:noFill/>
          <a:ln w="9525">
            <a:noFill/>
            <a:miter lim="800000"/>
            <a:headEnd/>
            <a:tailEnd type="none" w="lg" len="lg"/>
          </a:ln>
          <a:effectLst/>
        </p:spPr>
        <p:txBody>
          <a:bodyPr>
            <a:spAutoFit/>
          </a:bodyPr>
          <a:lstStyle/>
          <a:p>
            <a:pPr algn="ctr"/>
            <a:r>
              <a:rPr lang="en-US" b="1">
                <a:solidFill>
                  <a:srgbClr val="FF3300"/>
                </a:solidFill>
              </a:rPr>
              <a:t>The particular runoff process that dominates is place and time dependent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8" name="Freeform 16"/>
          <p:cNvSpPr>
            <a:spLocks/>
          </p:cNvSpPr>
          <p:nvPr/>
        </p:nvSpPr>
        <p:spPr bwMode="auto">
          <a:xfrm>
            <a:off x="2360613" y="800100"/>
            <a:ext cx="2139950" cy="1276350"/>
          </a:xfrm>
          <a:custGeom>
            <a:avLst/>
            <a:gdLst/>
            <a:ahLst/>
            <a:cxnLst>
              <a:cxn ang="0">
                <a:pos x="672" y="0"/>
              </a:cxn>
              <a:cxn ang="0">
                <a:pos x="0" y="355"/>
              </a:cxn>
              <a:cxn ang="0">
                <a:pos x="672" y="710"/>
              </a:cxn>
              <a:cxn ang="0">
                <a:pos x="1348" y="355"/>
              </a:cxn>
              <a:cxn ang="0">
                <a:pos x="672" y="0"/>
              </a:cxn>
            </a:cxnLst>
            <a:rect l="0" t="0" r="r" b="b"/>
            <a:pathLst>
              <a:path w="1348" h="710">
                <a:moveTo>
                  <a:pt x="672" y="0"/>
                </a:moveTo>
                <a:lnTo>
                  <a:pt x="0" y="355"/>
                </a:lnTo>
                <a:lnTo>
                  <a:pt x="672" y="710"/>
                </a:lnTo>
                <a:lnTo>
                  <a:pt x="1348" y="355"/>
                </a:lnTo>
                <a:lnTo>
                  <a:pt x="672" y="0"/>
                </a:lnTo>
                <a:close/>
              </a:path>
            </a:pathLst>
          </a:custGeom>
          <a:noFill/>
          <a:ln w="26988">
            <a:solidFill>
              <a:srgbClr val="FF0000"/>
            </a:solidFill>
            <a:prstDash val="solid"/>
            <a:round/>
            <a:headEnd/>
            <a:tailEnd/>
          </a:ln>
        </p:spPr>
        <p:txBody>
          <a:bodyPr/>
          <a:lstStyle/>
          <a:p>
            <a:endParaRPr lang="en-US"/>
          </a:p>
        </p:txBody>
      </p:sp>
      <p:sp>
        <p:nvSpPr>
          <p:cNvPr id="197649" name="Rectangle 17"/>
          <p:cNvSpPr>
            <a:spLocks noChangeArrowheads="1"/>
          </p:cNvSpPr>
          <p:nvPr/>
        </p:nvSpPr>
        <p:spPr bwMode="auto">
          <a:xfrm>
            <a:off x="2744788" y="922338"/>
            <a:ext cx="1584325" cy="908050"/>
          </a:xfrm>
          <a:prstGeom prst="rect">
            <a:avLst/>
          </a:prstGeom>
          <a:noFill/>
          <a:ln w="9525">
            <a:noFill/>
            <a:miter lim="800000"/>
            <a:headEnd/>
            <a:tailEnd/>
          </a:ln>
        </p:spPr>
        <p:txBody>
          <a:bodyPr/>
          <a:lstStyle/>
          <a:p>
            <a:endParaRPr lang="en-US"/>
          </a:p>
        </p:txBody>
      </p:sp>
      <p:sp>
        <p:nvSpPr>
          <p:cNvPr id="197650" name="Rectangle 18"/>
          <p:cNvSpPr>
            <a:spLocks noChangeArrowheads="1"/>
          </p:cNvSpPr>
          <p:nvPr/>
        </p:nvSpPr>
        <p:spPr bwMode="auto">
          <a:xfrm>
            <a:off x="2940050" y="1038225"/>
            <a:ext cx="1344613" cy="461963"/>
          </a:xfrm>
          <a:prstGeom prst="rect">
            <a:avLst/>
          </a:prstGeom>
          <a:noFill/>
          <a:ln w="9525">
            <a:noFill/>
            <a:miter lim="800000"/>
            <a:headEnd/>
            <a:tailEnd/>
          </a:ln>
        </p:spPr>
        <p:txBody>
          <a:bodyPr/>
          <a:lstStyle/>
          <a:p>
            <a:endParaRPr lang="en-US"/>
          </a:p>
        </p:txBody>
      </p:sp>
      <p:sp>
        <p:nvSpPr>
          <p:cNvPr id="197651" name="Rectangle 19"/>
          <p:cNvSpPr>
            <a:spLocks noChangeArrowheads="1"/>
          </p:cNvSpPr>
          <p:nvPr/>
        </p:nvSpPr>
        <p:spPr bwMode="auto">
          <a:xfrm>
            <a:off x="2863850" y="1057275"/>
            <a:ext cx="1277938" cy="700088"/>
          </a:xfrm>
          <a:prstGeom prst="rect">
            <a:avLst/>
          </a:prstGeom>
          <a:noFill/>
          <a:ln w="9525">
            <a:noFill/>
            <a:miter lim="800000"/>
            <a:headEnd/>
            <a:tailEnd/>
          </a:ln>
        </p:spPr>
        <p:txBody>
          <a:bodyPr lIns="0" tIns="0" rIns="0" bIns="0">
            <a:spAutoFit/>
          </a:bodyPr>
          <a:lstStyle/>
          <a:p>
            <a:pPr algn="ctr">
              <a:lnSpc>
                <a:spcPct val="90000"/>
              </a:lnSpc>
            </a:pPr>
            <a:r>
              <a:rPr lang="en-US" sz="2300">
                <a:solidFill>
                  <a:srgbClr val="000000"/>
                </a:solidFill>
                <a:latin typeface="Times New Roman" pitchFamily="18" charset="0"/>
              </a:rPr>
              <a:t>Infiltration </a:t>
            </a:r>
            <a:r>
              <a:rPr lang="en-US">
                <a:solidFill>
                  <a:srgbClr val="000000"/>
                </a:solidFill>
                <a:latin typeface="Times New Roman" pitchFamily="18" charset="0"/>
              </a:rPr>
              <a:t>capacity</a:t>
            </a:r>
          </a:p>
        </p:txBody>
      </p:sp>
      <p:sp>
        <p:nvSpPr>
          <p:cNvPr id="197652" name="Rectangle 20"/>
          <p:cNvSpPr>
            <a:spLocks noChangeArrowheads="1"/>
          </p:cNvSpPr>
          <p:nvPr/>
        </p:nvSpPr>
        <p:spPr bwMode="auto">
          <a:xfrm>
            <a:off x="2940050" y="1350963"/>
            <a:ext cx="1128713" cy="460375"/>
          </a:xfrm>
          <a:prstGeom prst="rect">
            <a:avLst/>
          </a:prstGeom>
          <a:noFill/>
          <a:ln w="9525">
            <a:noFill/>
            <a:miter lim="800000"/>
            <a:headEnd/>
            <a:tailEnd/>
          </a:ln>
        </p:spPr>
        <p:txBody>
          <a:bodyPr/>
          <a:lstStyle/>
          <a:p>
            <a:endParaRPr lang="en-US"/>
          </a:p>
        </p:txBody>
      </p:sp>
      <p:sp>
        <p:nvSpPr>
          <p:cNvPr id="197654" name="Rectangle 22"/>
          <p:cNvSpPr>
            <a:spLocks noChangeArrowheads="1"/>
          </p:cNvSpPr>
          <p:nvPr/>
        </p:nvSpPr>
        <p:spPr bwMode="auto">
          <a:xfrm>
            <a:off x="2493963" y="161925"/>
            <a:ext cx="4021137" cy="630238"/>
          </a:xfrm>
          <a:prstGeom prst="rect">
            <a:avLst/>
          </a:prstGeom>
          <a:noFill/>
          <a:ln w="9525">
            <a:noFill/>
            <a:miter lim="800000"/>
            <a:headEnd/>
            <a:tailEnd/>
          </a:ln>
        </p:spPr>
        <p:txBody>
          <a:bodyPr/>
          <a:lstStyle/>
          <a:p>
            <a:endParaRPr lang="en-US"/>
          </a:p>
        </p:txBody>
      </p:sp>
      <p:sp>
        <p:nvSpPr>
          <p:cNvPr id="197655" name="Rectangle 23"/>
          <p:cNvSpPr>
            <a:spLocks noChangeArrowheads="1"/>
          </p:cNvSpPr>
          <p:nvPr/>
        </p:nvSpPr>
        <p:spPr bwMode="auto">
          <a:xfrm>
            <a:off x="2697163" y="269875"/>
            <a:ext cx="1119187" cy="461963"/>
          </a:xfrm>
          <a:prstGeom prst="rect">
            <a:avLst/>
          </a:prstGeom>
          <a:noFill/>
          <a:ln w="9525">
            <a:noFill/>
            <a:miter lim="800000"/>
            <a:headEnd/>
            <a:tailEnd/>
          </a:ln>
        </p:spPr>
        <p:txBody>
          <a:bodyPr/>
          <a:lstStyle/>
          <a:p>
            <a:endParaRPr lang="en-US"/>
          </a:p>
        </p:txBody>
      </p:sp>
      <p:sp>
        <p:nvSpPr>
          <p:cNvPr id="197656" name="Rectangle 24"/>
          <p:cNvSpPr>
            <a:spLocks noChangeArrowheads="1"/>
          </p:cNvSpPr>
          <p:nvPr/>
        </p:nvSpPr>
        <p:spPr bwMode="auto">
          <a:xfrm>
            <a:off x="3402013" y="34925"/>
            <a:ext cx="2439987" cy="350838"/>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 Surface Water Input</a:t>
            </a:r>
            <a:endParaRPr lang="en-US">
              <a:latin typeface="Times New Roman" pitchFamily="18" charset="0"/>
            </a:endParaRPr>
          </a:p>
        </p:txBody>
      </p:sp>
      <p:sp>
        <p:nvSpPr>
          <p:cNvPr id="197657" name="Rectangle 25"/>
          <p:cNvSpPr>
            <a:spLocks noChangeArrowheads="1"/>
          </p:cNvSpPr>
          <p:nvPr/>
        </p:nvSpPr>
        <p:spPr bwMode="auto">
          <a:xfrm>
            <a:off x="3614738" y="269875"/>
            <a:ext cx="2117725" cy="461963"/>
          </a:xfrm>
          <a:prstGeom prst="rect">
            <a:avLst/>
          </a:prstGeom>
          <a:noFill/>
          <a:ln w="9525">
            <a:noFill/>
            <a:miter lim="800000"/>
            <a:headEnd/>
            <a:tailEnd/>
          </a:ln>
        </p:spPr>
        <p:txBody>
          <a:bodyPr/>
          <a:lstStyle/>
          <a:p>
            <a:endParaRPr lang="en-US"/>
          </a:p>
        </p:txBody>
      </p:sp>
      <p:sp>
        <p:nvSpPr>
          <p:cNvPr id="197659" name="Rectangle 27"/>
          <p:cNvSpPr>
            <a:spLocks noChangeArrowheads="1"/>
          </p:cNvSpPr>
          <p:nvPr/>
        </p:nvSpPr>
        <p:spPr bwMode="auto">
          <a:xfrm>
            <a:off x="5484813" y="79375"/>
            <a:ext cx="187325" cy="461963"/>
          </a:xfrm>
          <a:prstGeom prst="rect">
            <a:avLst/>
          </a:prstGeom>
          <a:noFill/>
          <a:ln w="9525">
            <a:noFill/>
            <a:miter lim="800000"/>
            <a:headEnd/>
            <a:tailEnd/>
          </a:ln>
        </p:spPr>
        <p:txBody>
          <a:bodyPr/>
          <a:lstStyle/>
          <a:p>
            <a:endParaRPr lang="en-US"/>
          </a:p>
        </p:txBody>
      </p:sp>
      <p:sp>
        <p:nvSpPr>
          <p:cNvPr id="197665" name="Rectangle 33"/>
          <p:cNvSpPr>
            <a:spLocks noChangeArrowheads="1"/>
          </p:cNvSpPr>
          <p:nvPr/>
        </p:nvSpPr>
        <p:spPr bwMode="auto">
          <a:xfrm>
            <a:off x="6623050" y="1200150"/>
            <a:ext cx="2362200" cy="623888"/>
          </a:xfrm>
          <a:prstGeom prst="rect">
            <a:avLst/>
          </a:prstGeom>
          <a:noFill/>
          <a:ln w="9525">
            <a:noFill/>
            <a:miter lim="800000"/>
            <a:headEnd/>
            <a:tailEnd/>
          </a:ln>
        </p:spPr>
        <p:txBody>
          <a:bodyPr/>
          <a:lstStyle/>
          <a:p>
            <a:endParaRPr lang="en-US"/>
          </a:p>
        </p:txBody>
      </p:sp>
      <p:sp>
        <p:nvSpPr>
          <p:cNvPr id="197666" name="Rectangle 34"/>
          <p:cNvSpPr>
            <a:spLocks noChangeArrowheads="1"/>
          </p:cNvSpPr>
          <p:nvPr/>
        </p:nvSpPr>
        <p:spPr bwMode="auto">
          <a:xfrm>
            <a:off x="6819900" y="1149350"/>
            <a:ext cx="1754188" cy="461963"/>
          </a:xfrm>
          <a:prstGeom prst="rect">
            <a:avLst/>
          </a:prstGeom>
          <a:noFill/>
          <a:ln w="9525">
            <a:noFill/>
            <a:miter lim="800000"/>
            <a:headEnd/>
            <a:tailEnd/>
          </a:ln>
        </p:spPr>
        <p:txBody>
          <a:bodyPr/>
          <a:lstStyle/>
          <a:p>
            <a:endParaRPr lang="en-US"/>
          </a:p>
        </p:txBody>
      </p:sp>
      <p:sp>
        <p:nvSpPr>
          <p:cNvPr id="197667" name="Rectangle 35"/>
          <p:cNvSpPr>
            <a:spLocks noChangeArrowheads="1"/>
          </p:cNvSpPr>
          <p:nvPr/>
        </p:nvSpPr>
        <p:spPr bwMode="auto">
          <a:xfrm>
            <a:off x="6819900" y="1101725"/>
            <a:ext cx="1646238" cy="350838"/>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Saturation OF</a:t>
            </a:r>
            <a:endParaRPr lang="en-US">
              <a:latin typeface="Times New Roman" pitchFamily="18" charset="0"/>
            </a:endParaRPr>
          </a:p>
        </p:txBody>
      </p:sp>
      <p:sp>
        <p:nvSpPr>
          <p:cNvPr id="197668" name="Rectangle 36"/>
          <p:cNvSpPr>
            <a:spLocks noChangeArrowheads="1"/>
          </p:cNvSpPr>
          <p:nvPr/>
        </p:nvSpPr>
        <p:spPr bwMode="auto">
          <a:xfrm>
            <a:off x="2601913" y="4025900"/>
            <a:ext cx="1828800" cy="1154113"/>
          </a:xfrm>
          <a:prstGeom prst="rect">
            <a:avLst/>
          </a:prstGeom>
          <a:noFill/>
          <a:ln w="26988">
            <a:solidFill>
              <a:srgbClr val="000000"/>
            </a:solidFill>
            <a:miter lim="800000"/>
            <a:headEnd/>
            <a:tailEnd/>
          </a:ln>
        </p:spPr>
        <p:txBody>
          <a:bodyPr/>
          <a:lstStyle/>
          <a:p>
            <a:endParaRPr lang="en-US"/>
          </a:p>
        </p:txBody>
      </p:sp>
      <p:sp>
        <p:nvSpPr>
          <p:cNvPr id="197670" name="Rectangle 38"/>
          <p:cNvSpPr>
            <a:spLocks noChangeArrowheads="1"/>
          </p:cNvSpPr>
          <p:nvPr/>
        </p:nvSpPr>
        <p:spPr bwMode="auto">
          <a:xfrm>
            <a:off x="2722563" y="4114800"/>
            <a:ext cx="1581150" cy="947738"/>
          </a:xfrm>
          <a:prstGeom prst="rect">
            <a:avLst/>
          </a:prstGeom>
          <a:noFill/>
          <a:ln w="9525">
            <a:noFill/>
            <a:miter lim="800000"/>
            <a:headEnd/>
            <a:tailEnd/>
          </a:ln>
        </p:spPr>
        <p:txBody>
          <a:bodyPr lIns="0" tIns="0" rIns="0" bIns="0">
            <a:spAutoFit/>
          </a:bodyPr>
          <a:lstStyle/>
          <a:p>
            <a:pPr algn="ctr">
              <a:lnSpc>
                <a:spcPct val="90000"/>
              </a:lnSpc>
            </a:pPr>
            <a:r>
              <a:rPr lang="en-US" sz="2300">
                <a:solidFill>
                  <a:srgbClr val="000000"/>
                </a:solidFill>
                <a:latin typeface="Times New Roman" pitchFamily="18" charset="0"/>
              </a:rPr>
              <a:t>Deeper groundwater aquifer </a:t>
            </a:r>
            <a:endParaRPr lang="en-US">
              <a:latin typeface="Times New Roman" pitchFamily="18" charset="0"/>
            </a:endParaRPr>
          </a:p>
        </p:txBody>
      </p:sp>
      <p:sp>
        <p:nvSpPr>
          <p:cNvPr id="197673" name="Rectangle 41"/>
          <p:cNvSpPr>
            <a:spLocks noChangeArrowheads="1"/>
          </p:cNvSpPr>
          <p:nvPr/>
        </p:nvSpPr>
        <p:spPr bwMode="auto">
          <a:xfrm>
            <a:off x="2493963" y="1831975"/>
            <a:ext cx="2038350" cy="654050"/>
          </a:xfrm>
          <a:prstGeom prst="rect">
            <a:avLst/>
          </a:prstGeom>
          <a:noFill/>
          <a:ln w="9525">
            <a:noFill/>
            <a:miter lim="800000"/>
            <a:headEnd/>
            <a:tailEnd/>
          </a:ln>
        </p:spPr>
        <p:txBody>
          <a:bodyPr/>
          <a:lstStyle/>
          <a:p>
            <a:endParaRPr lang="en-US"/>
          </a:p>
        </p:txBody>
      </p:sp>
      <p:sp>
        <p:nvSpPr>
          <p:cNvPr id="197674" name="Rectangle 42"/>
          <p:cNvSpPr>
            <a:spLocks noChangeArrowheads="1"/>
          </p:cNvSpPr>
          <p:nvPr/>
        </p:nvSpPr>
        <p:spPr bwMode="auto">
          <a:xfrm>
            <a:off x="2697163" y="1935163"/>
            <a:ext cx="1430337" cy="460375"/>
          </a:xfrm>
          <a:prstGeom prst="rect">
            <a:avLst/>
          </a:prstGeom>
          <a:noFill/>
          <a:ln w="9525">
            <a:noFill/>
            <a:miter lim="800000"/>
            <a:headEnd/>
            <a:tailEnd/>
          </a:ln>
        </p:spPr>
        <p:txBody>
          <a:bodyPr/>
          <a:lstStyle/>
          <a:p>
            <a:endParaRPr lang="en-US"/>
          </a:p>
        </p:txBody>
      </p:sp>
      <p:sp>
        <p:nvSpPr>
          <p:cNvPr id="197675" name="Rectangle 43"/>
          <p:cNvSpPr>
            <a:spLocks noChangeArrowheads="1"/>
          </p:cNvSpPr>
          <p:nvPr/>
        </p:nvSpPr>
        <p:spPr bwMode="auto">
          <a:xfrm>
            <a:off x="2665413" y="2030413"/>
            <a:ext cx="1263650" cy="350837"/>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Infiltration</a:t>
            </a:r>
            <a:endParaRPr lang="en-US">
              <a:latin typeface="Times New Roman" pitchFamily="18" charset="0"/>
            </a:endParaRPr>
          </a:p>
        </p:txBody>
      </p:sp>
      <p:sp>
        <p:nvSpPr>
          <p:cNvPr id="197676" name="Line 44"/>
          <p:cNvSpPr>
            <a:spLocks noChangeShapeType="1"/>
          </p:cNvSpPr>
          <p:nvPr/>
        </p:nvSpPr>
        <p:spPr bwMode="auto">
          <a:xfrm>
            <a:off x="3421063" y="2038350"/>
            <a:ext cx="0" cy="1873250"/>
          </a:xfrm>
          <a:prstGeom prst="line">
            <a:avLst/>
          </a:prstGeom>
          <a:noFill/>
          <a:ln w="26988">
            <a:solidFill>
              <a:srgbClr val="000000"/>
            </a:solidFill>
            <a:round/>
            <a:headEnd/>
            <a:tailEnd/>
          </a:ln>
        </p:spPr>
        <p:txBody>
          <a:bodyPr/>
          <a:lstStyle/>
          <a:p>
            <a:endParaRPr lang="en-US"/>
          </a:p>
        </p:txBody>
      </p:sp>
      <p:sp>
        <p:nvSpPr>
          <p:cNvPr id="197677" name="Freeform 45"/>
          <p:cNvSpPr>
            <a:spLocks/>
          </p:cNvSpPr>
          <p:nvPr/>
        </p:nvSpPr>
        <p:spPr bwMode="auto">
          <a:xfrm>
            <a:off x="3313113" y="3808413"/>
            <a:ext cx="206375" cy="246062"/>
          </a:xfrm>
          <a:custGeom>
            <a:avLst/>
            <a:gdLst/>
            <a:ahLst/>
            <a:cxnLst>
              <a:cxn ang="0">
                <a:pos x="0" y="0"/>
              </a:cxn>
              <a:cxn ang="0">
                <a:pos x="68" y="137"/>
              </a:cxn>
              <a:cxn ang="0">
                <a:pos x="131" y="0"/>
              </a:cxn>
              <a:cxn ang="0">
                <a:pos x="0" y="0"/>
              </a:cxn>
            </a:cxnLst>
            <a:rect l="0" t="0" r="r" b="b"/>
            <a:pathLst>
              <a:path w="131" h="137">
                <a:moveTo>
                  <a:pt x="0" y="0"/>
                </a:moveTo>
                <a:lnTo>
                  <a:pt x="68" y="137"/>
                </a:lnTo>
                <a:lnTo>
                  <a:pt x="131" y="0"/>
                </a:lnTo>
                <a:lnTo>
                  <a:pt x="0" y="0"/>
                </a:lnTo>
                <a:close/>
              </a:path>
            </a:pathLst>
          </a:custGeom>
          <a:solidFill>
            <a:srgbClr val="000000"/>
          </a:solidFill>
          <a:ln w="9525">
            <a:noFill/>
            <a:round/>
            <a:headEnd/>
            <a:tailEnd/>
          </a:ln>
        </p:spPr>
        <p:txBody>
          <a:bodyPr/>
          <a:lstStyle/>
          <a:p>
            <a:endParaRPr lang="en-US"/>
          </a:p>
        </p:txBody>
      </p:sp>
      <p:sp>
        <p:nvSpPr>
          <p:cNvPr id="197678" name="Rectangle 46"/>
          <p:cNvSpPr>
            <a:spLocks noChangeArrowheads="1"/>
          </p:cNvSpPr>
          <p:nvPr/>
        </p:nvSpPr>
        <p:spPr bwMode="auto">
          <a:xfrm>
            <a:off x="2601913" y="2498725"/>
            <a:ext cx="1727200" cy="784225"/>
          </a:xfrm>
          <a:prstGeom prst="rect">
            <a:avLst/>
          </a:prstGeom>
          <a:solidFill>
            <a:schemeClr val="bg1"/>
          </a:solidFill>
          <a:ln w="26988">
            <a:solidFill>
              <a:srgbClr val="000000"/>
            </a:solidFill>
            <a:miter lim="800000"/>
            <a:headEnd/>
            <a:tailEnd/>
          </a:ln>
        </p:spPr>
        <p:txBody>
          <a:bodyPr/>
          <a:lstStyle/>
          <a:p>
            <a:endParaRPr lang="en-US">
              <a:latin typeface="Times New Roman" pitchFamily="18" charset="0"/>
            </a:endParaRPr>
          </a:p>
        </p:txBody>
      </p:sp>
      <p:sp>
        <p:nvSpPr>
          <p:cNvPr id="197680" name="Rectangle 48"/>
          <p:cNvSpPr>
            <a:spLocks noChangeArrowheads="1"/>
          </p:cNvSpPr>
          <p:nvPr/>
        </p:nvSpPr>
        <p:spPr bwMode="auto">
          <a:xfrm>
            <a:off x="2700338" y="2667000"/>
            <a:ext cx="1524000" cy="350838"/>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 Soil regolith</a:t>
            </a:r>
            <a:endParaRPr lang="en-US">
              <a:latin typeface="Times New Roman" pitchFamily="18" charset="0"/>
            </a:endParaRPr>
          </a:p>
        </p:txBody>
      </p:sp>
      <p:sp>
        <p:nvSpPr>
          <p:cNvPr id="197682" name="Rectangle 50"/>
          <p:cNvSpPr>
            <a:spLocks noChangeArrowheads="1"/>
          </p:cNvSpPr>
          <p:nvPr/>
        </p:nvSpPr>
        <p:spPr bwMode="auto">
          <a:xfrm>
            <a:off x="4932363" y="2722563"/>
            <a:ext cx="3971925" cy="646112"/>
          </a:xfrm>
          <a:prstGeom prst="rect">
            <a:avLst/>
          </a:prstGeom>
          <a:noFill/>
          <a:ln w="9525">
            <a:noFill/>
            <a:miter lim="800000"/>
            <a:headEnd/>
            <a:tailEnd/>
          </a:ln>
        </p:spPr>
        <p:txBody>
          <a:bodyPr/>
          <a:lstStyle/>
          <a:p>
            <a:endParaRPr lang="en-US"/>
          </a:p>
        </p:txBody>
      </p:sp>
      <p:sp>
        <p:nvSpPr>
          <p:cNvPr id="197683" name="Rectangle 51"/>
          <p:cNvSpPr>
            <a:spLocks noChangeArrowheads="1"/>
          </p:cNvSpPr>
          <p:nvPr/>
        </p:nvSpPr>
        <p:spPr bwMode="auto">
          <a:xfrm>
            <a:off x="5126038" y="2824163"/>
            <a:ext cx="3103562" cy="461962"/>
          </a:xfrm>
          <a:prstGeom prst="rect">
            <a:avLst/>
          </a:prstGeom>
          <a:noFill/>
          <a:ln w="9525">
            <a:noFill/>
            <a:miter lim="800000"/>
            <a:headEnd/>
            <a:tailEnd/>
          </a:ln>
        </p:spPr>
        <p:txBody>
          <a:bodyPr/>
          <a:lstStyle/>
          <a:p>
            <a:endParaRPr lang="en-US"/>
          </a:p>
        </p:txBody>
      </p:sp>
      <p:sp>
        <p:nvSpPr>
          <p:cNvPr id="197684" name="Rectangle 52"/>
          <p:cNvSpPr>
            <a:spLocks noChangeArrowheads="1"/>
          </p:cNvSpPr>
          <p:nvPr/>
        </p:nvSpPr>
        <p:spPr bwMode="auto">
          <a:xfrm>
            <a:off x="5126038" y="2830513"/>
            <a:ext cx="2938462" cy="701675"/>
          </a:xfrm>
          <a:prstGeom prst="rect">
            <a:avLst/>
          </a:prstGeom>
          <a:noFill/>
          <a:ln w="9525">
            <a:noFill/>
            <a:miter lim="800000"/>
            <a:headEnd/>
            <a:tailEnd/>
          </a:ln>
        </p:spPr>
        <p:txBody>
          <a:bodyPr wrap="none" lIns="0" tIns="0" rIns="0" bIns="0">
            <a:spAutoFit/>
          </a:bodyPr>
          <a:lstStyle/>
          <a:p>
            <a:pPr algn="r"/>
            <a:r>
              <a:rPr lang="en-US" sz="2300">
                <a:solidFill>
                  <a:srgbClr val="000000"/>
                </a:solidFill>
                <a:latin typeface="Times New Roman" pitchFamily="18" charset="0"/>
              </a:rPr>
              <a:t>Regolith subsurface flow</a:t>
            </a:r>
          </a:p>
          <a:p>
            <a:pPr algn="r"/>
            <a:r>
              <a:rPr lang="en-US" sz="2300">
                <a:solidFill>
                  <a:srgbClr val="000000"/>
                </a:solidFill>
                <a:latin typeface="Times New Roman" pitchFamily="18" charset="0"/>
              </a:rPr>
              <a:t>(interflow)</a:t>
            </a:r>
            <a:endParaRPr lang="en-US">
              <a:latin typeface="Times New Roman" pitchFamily="18" charset="0"/>
            </a:endParaRPr>
          </a:p>
        </p:txBody>
      </p:sp>
      <p:sp>
        <p:nvSpPr>
          <p:cNvPr id="197685" name="Line 53"/>
          <p:cNvSpPr>
            <a:spLocks noChangeShapeType="1"/>
          </p:cNvSpPr>
          <p:nvPr/>
        </p:nvSpPr>
        <p:spPr bwMode="auto">
          <a:xfrm>
            <a:off x="4322763" y="3035300"/>
            <a:ext cx="573087" cy="7938"/>
          </a:xfrm>
          <a:prstGeom prst="line">
            <a:avLst/>
          </a:prstGeom>
          <a:noFill/>
          <a:ln w="26988">
            <a:solidFill>
              <a:srgbClr val="000000"/>
            </a:solidFill>
            <a:round/>
            <a:headEnd/>
            <a:tailEnd/>
          </a:ln>
        </p:spPr>
        <p:txBody>
          <a:bodyPr/>
          <a:lstStyle/>
          <a:p>
            <a:endParaRPr lang="en-US"/>
          </a:p>
        </p:txBody>
      </p:sp>
      <p:sp>
        <p:nvSpPr>
          <p:cNvPr id="197686" name="Freeform 54"/>
          <p:cNvSpPr>
            <a:spLocks/>
          </p:cNvSpPr>
          <p:nvPr/>
        </p:nvSpPr>
        <p:spPr bwMode="auto">
          <a:xfrm>
            <a:off x="4883150" y="2932113"/>
            <a:ext cx="215900" cy="246062"/>
          </a:xfrm>
          <a:custGeom>
            <a:avLst/>
            <a:gdLst/>
            <a:ahLst/>
            <a:cxnLst>
              <a:cxn ang="0">
                <a:pos x="0" y="137"/>
              </a:cxn>
              <a:cxn ang="0">
                <a:pos x="136" y="65"/>
              </a:cxn>
              <a:cxn ang="0">
                <a:pos x="0" y="0"/>
              </a:cxn>
              <a:cxn ang="0">
                <a:pos x="0" y="137"/>
              </a:cxn>
            </a:cxnLst>
            <a:rect l="0" t="0" r="r" b="b"/>
            <a:pathLst>
              <a:path w="136" h="137">
                <a:moveTo>
                  <a:pt x="0" y="137"/>
                </a:moveTo>
                <a:lnTo>
                  <a:pt x="136" y="65"/>
                </a:lnTo>
                <a:lnTo>
                  <a:pt x="0" y="0"/>
                </a:lnTo>
                <a:lnTo>
                  <a:pt x="0" y="137"/>
                </a:lnTo>
                <a:close/>
              </a:path>
            </a:pathLst>
          </a:custGeom>
          <a:solidFill>
            <a:srgbClr val="000000"/>
          </a:solidFill>
          <a:ln w="9525">
            <a:noFill/>
            <a:round/>
            <a:headEnd/>
            <a:tailEnd/>
          </a:ln>
        </p:spPr>
        <p:txBody>
          <a:bodyPr/>
          <a:lstStyle/>
          <a:p>
            <a:endParaRPr lang="en-US"/>
          </a:p>
        </p:txBody>
      </p:sp>
      <p:sp>
        <p:nvSpPr>
          <p:cNvPr id="197687" name="Rectangle 55"/>
          <p:cNvSpPr>
            <a:spLocks noChangeArrowheads="1"/>
          </p:cNvSpPr>
          <p:nvPr/>
        </p:nvSpPr>
        <p:spPr bwMode="auto">
          <a:xfrm>
            <a:off x="4802188" y="1366838"/>
            <a:ext cx="2024062" cy="630237"/>
          </a:xfrm>
          <a:prstGeom prst="rect">
            <a:avLst/>
          </a:prstGeom>
          <a:noFill/>
          <a:ln w="9525">
            <a:noFill/>
            <a:miter lim="800000"/>
            <a:headEnd/>
            <a:tailEnd/>
          </a:ln>
        </p:spPr>
        <p:txBody>
          <a:bodyPr/>
          <a:lstStyle/>
          <a:p>
            <a:endParaRPr lang="en-US"/>
          </a:p>
        </p:txBody>
      </p:sp>
      <p:sp>
        <p:nvSpPr>
          <p:cNvPr id="197688" name="Rectangle 56"/>
          <p:cNvSpPr>
            <a:spLocks noChangeArrowheads="1"/>
          </p:cNvSpPr>
          <p:nvPr/>
        </p:nvSpPr>
        <p:spPr bwMode="auto">
          <a:xfrm>
            <a:off x="5003800" y="1476375"/>
            <a:ext cx="1316038" cy="460375"/>
          </a:xfrm>
          <a:prstGeom prst="rect">
            <a:avLst/>
          </a:prstGeom>
          <a:noFill/>
          <a:ln w="9525">
            <a:noFill/>
            <a:miter lim="800000"/>
            <a:headEnd/>
            <a:tailEnd/>
          </a:ln>
        </p:spPr>
        <p:txBody>
          <a:bodyPr/>
          <a:lstStyle/>
          <a:p>
            <a:endParaRPr lang="en-US"/>
          </a:p>
        </p:txBody>
      </p:sp>
      <p:sp>
        <p:nvSpPr>
          <p:cNvPr id="197689" name="Rectangle 57"/>
          <p:cNvSpPr>
            <a:spLocks noChangeArrowheads="1"/>
          </p:cNvSpPr>
          <p:nvPr/>
        </p:nvSpPr>
        <p:spPr bwMode="auto">
          <a:xfrm>
            <a:off x="5014913" y="1327150"/>
            <a:ext cx="1200150" cy="350838"/>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Saturation</a:t>
            </a:r>
            <a:endParaRPr lang="en-US">
              <a:latin typeface="Times New Roman" pitchFamily="18" charset="0"/>
            </a:endParaRPr>
          </a:p>
        </p:txBody>
      </p:sp>
      <p:sp>
        <p:nvSpPr>
          <p:cNvPr id="197690" name="Line 58"/>
          <p:cNvSpPr>
            <a:spLocks noChangeShapeType="1"/>
          </p:cNvSpPr>
          <p:nvPr/>
        </p:nvSpPr>
        <p:spPr bwMode="auto">
          <a:xfrm>
            <a:off x="5645150" y="2397125"/>
            <a:ext cx="1588" cy="479425"/>
          </a:xfrm>
          <a:prstGeom prst="line">
            <a:avLst/>
          </a:prstGeom>
          <a:noFill/>
          <a:ln w="26988">
            <a:solidFill>
              <a:srgbClr val="000099"/>
            </a:solidFill>
            <a:round/>
            <a:headEnd/>
            <a:tailEnd/>
          </a:ln>
        </p:spPr>
        <p:txBody>
          <a:bodyPr/>
          <a:lstStyle/>
          <a:p>
            <a:endParaRPr lang="en-US"/>
          </a:p>
        </p:txBody>
      </p:sp>
      <p:sp>
        <p:nvSpPr>
          <p:cNvPr id="197691" name="Freeform 59"/>
          <p:cNvSpPr>
            <a:spLocks/>
          </p:cNvSpPr>
          <p:nvPr/>
        </p:nvSpPr>
        <p:spPr bwMode="auto">
          <a:xfrm>
            <a:off x="5543550" y="2193925"/>
            <a:ext cx="209550" cy="236538"/>
          </a:xfrm>
          <a:custGeom>
            <a:avLst/>
            <a:gdLst/>
            <a:ahLst/>
            <a:cxnLst>
              <a:cxn ang="0">
                <a:pos x="132" y="132"/>
              </a:cxn>
              <a:cxn ang="0">
                <a:pos x="64" y="0"/>
              </a:cxn>
              <a:cxn ang="0">
                <a:pos x="0" y="132"/>
              </a:cxn>
              <a:cxn ang="0">
                <a:pos x="132" y="132"/>
              </a:cxn>
            </a:cxnLst>
            <a:rect l="0" t="0" r="r" b="b"/>
            <a:pathLst>
              <a:path w="132" h="132">
                <a:moveTo>
                  <a:pt x="132" y="132"/>
                </a:moveTo>
                <a:lnTo>
                  <a:pt x="64" y="0"/>
                </a:lnTo>
                <a:lnTo>
                  <a:pt x="0" y="132"/>
                </a:lnTo>
                <a:lnTo>
                  <a:pt x="132" y="132"/>
                </a:lnTo>
                <a:close/>
              </a:path>
            </a:pathLst>
          </a:custGeom>
          <a:solidFill>
            <a:srgbClr val="000099"/>
          </a:solidFill>
          <a:ln w="9525">
            <a:solidFill>
              <a:srgbClr val="000099"/>
            </a:solidFill>
            <a:round/>
            <a:headEnd/>
            <a:tailEnd/>
          </a:ln>
        </p:spPr>
        <p:txBody>
          <a:bodyPr/>
          <a:lstStyle/>
          <a:p>
            <a:endParaRPr lang="en-US"/>
          </a:p>
        </p:txBody>
      </p:sp>
      <p:sp>
        <p:nvSpPr>
          <p:cNvPr id="197694" name="Rectangle 62"/>
          <p:cNvSpPr>
            <a:spLocks noChangeArrowheads="1"/>
          </p:cNvSpPr>
          <p:nvPr/>
        </p:nvSpPr>
        <p:spPr bwMode="auto">
          <a:xfrm>
            <a:off x="5262563" y="4330700"/>
            <a:ext cx="2838450" cy="701675"/>
          </a:xfrm>
          <a:prstGeom prst="rect">
            <a:avLst/>
          </a:prstGeom>
          <a:noFill/>
          <a:ln w="9525">
            <a:noFill/>
            <a:miter lim="800000"/>
            <a:headEnd/>
            <a:tailEnd/>
          </a:ln>
        </p:spPr>
        <p:txBody>
          <a:bodyPr wrap="none" lIns="0" tIns="0" rIns="0" bIns="0">
            <a:spAutoFit/>
          </a:bodyPr>
          <a:lstStyle/>
          <a:p>
            <a:pPr algn="r"/>
            <a:r>
              <a:rPr lang="en-US" sz="2300">
                <a:solidFill>
                  <a:srgbClr val="000000"/>
                </a:solidFill>
                <a:latin typeface="Times New Roman" pitchFamily="18" charset="0"/>
              </a:rPr>
              <a:t>Aquifer subsurface flow</a:t>
            </a:r>
          </a:p>
          <a:p>
            <a:pPr algn="r"/>
            <a:r>
              <a:rPr lang="en-US" sz="2300">
                <a:solidFill>
                  <a:srgbClr val="000000"/>
                </a:solidFill>
                <a:latin typeface="Times New Roman" pitchFamily="18" charset="0"/>
              </a:rPr>
              <a:t>(baseflow)</a:t>
            </a:r>
            <a:endParaRPr lang="en-US">
              <a:latin typeface="Times New Roman" pitchFamily="18" charset="0"/>
            </a:endParaRPr>
          </a:p>
        </p:txBody>
      </p:sp>
      <p:sp>
        <p:nvSpPr>
          <p:cNvPr id="197695" name="Line 63"/>
          <p:cNvSpPr>
            <a:spLocks noChangeShapeType="1"/>
          </p:cNvSpPr>
          <p:nvPr/>
        </p:nvSpPr>
        <p:spPr bwMode="auto">
          <a:xfrm flipH="1">
            <a:off x="4418013" y="4549775"/>
            <a:ext cx="814387" cy="20638"/>
          </a:xfrm>
          <a:prstGeom prst="line">
            <a:avLst/>
          </a:prstGeom>
          <a:noFill/>
          <a:ln w="27051">
            <a:solidFill>
              <a:srgbClr val="000000"/>
            </a:solidFill>
            <a:round/>
            <a:headEnd type="none" w="lg" len="lg"/>
            <a:tailEnd/>
          </a:ln>
        </p:spPr>
        <p:txBody>
          <a:bodyPr/>
          <a:lstStyle/>
          <a:p>
            <a:endParaRPr lang="en-US"/>
          </a:p>
        </p:txBody>
      </p:sp>
      <p:sp>
        <p:nvSpPr>
          <p:cNvPr id="197697" name="Line 65"/>
          <p:cNvSpPr>
            <a:spLocks noChangeShapeType="1"/>
          </p:cNvSpPr>
          <p:nvPr/>
        </p:nvSpPr>
        <p:spPr bwMode="auto">
          <a:xfrm>
            <a:off x="5645150" y="3381375"/>
            <a:ext cx="1588" cy="863600"/>
          </a:xfrm>
          <a:prstGeom prst="line">
            <a:avLst/>
          </a:prstGeom>
          <a:noFill/>
          <a:ln w="26988">
            <a:solidFill>
              <a:srgbClr val="000000"/>
            </a:solidFill>
            <a:round/>
            <a:headEnd/>
            <a:tailEnd/>
          </a:ln>
        </p:spPr>
        <p:txBody>
          <a:bodyPr/>
          <a:lstStyle/>
          <a:p>
            <a:endParaRPr lang="en-US"/>
          </a:p>
        </p:txBody>
      </p:sp>
      <p:sp>
        <p:nvSpPr>
          <p:cNvPr id="197698" name="Freeform 66"/>
          <p:cNvSpPr>
            <a:spLocks/>
          </p:cNvSpPr>
          <p:nvPr/>
        </p:nvSpPr>
        <p:spPr bwMode="auto">
          <a:xfrm>
            <a:off x="5543550" y="3176588"/>
            <a:ext cx="209550" cy="246062"/>
          </a:xfrm>
          <a:custGeom>
            <a:avLst/>
            <a:gdLst/>
            <a:ahLst/>
            <a:cxnLst>
              <a:cxn ang="0">
                <a:pos x="132" y="137"/>
              </a:cxn>
              <a:cxn ang="0">
                <a:pos x="64" y="0"/>
              </a:cxn>
              <a:cxn ang="0">
                <a:pos x="0" y="137"/>
              </a:cxn>
              <a:cxn ang="0">
                <a:pos x="132" y="137"/>
              </a:cxn>
            </a:cxnLst>
            <a:rect l="0" t="0" r="r" b="b"/>
            <a:pathLst>
              <a:path w="132" h="137">
                <a:moveTo>
                  <a:pt x="132" y="137"/>
                </a:moveTo>
                <a:lnTo>
                  <a:pt x="64" y="0"/>
                </a:lnTo>
                <a:lnTo>
                  <a:pt x="0" y="137"/>
                </a:lnTo>
                <a:lnTo>
                  <a:pt x="132" y="137"/>
                </a:lnTo>
                <a:close/>
              </a:path>
            </a:pathLst>
          </a:custGeom>
          <a:solidFill>
            <a:srgbClr val="000000"/>
          </a:solidFill>
          <a:ln w="9525">
            <a:noFill/>
            <a:round/>
            <a:headEnd/>
            <a:tailEnd/>
          </a:ln>
        </p:spPr>
        <p:txBody>
          <a:bodyPr/>
          <a:lstStyle/>
          <a:p>
            <a:endParaRPr lang="en-US"/>
          </a:p>
        </p:txBody>
      </p:sp>
      <p:sp>
        <p:nvSpPr>
          <p:cNvPr id="197699" name="Rectangle 67"/>
          <p:cNvSpPr>
            <a:spLocks noChangeArrowheads="1"/>
          </p:cNvSpPr>
          <p:nvPr/>
        </p:nvSpPr>
        <p:spPr bwMode="auto">
          <a:xfrm>
            <a:off x="457200" y="800100"/>
            <a:ext cx="2300288" cy="638175"/>
          </a:xfrm>
          <a:prstGeom prst="rect">
            <a:avLst/>
          </a:prstGeom>
          <a:noFill/>
          <a:ln w="9525">
            <a:noFill/>
            <a:miter lim="800000"/>
            <a:headEnd/>
            <a:tailEnd/>
          </a:ln>
        </p:spPr>
        <p:txBody>
          <a:bodyPr/>
          <a:lstStyle/>
          <a:p>
            <a:endParaRPr lang="en-US"/>
          </a:p>
        </p:txBody>
      </p:sp>
      <p:sp>
        <p:nvSpPr>
          <p:cNvPr id="197700" name="Rectangle 68"/>
          <p:cNvSpPr>
            <a:spLocks noChangeArrowheads="1"/>
          </p:cNvSpPr>
          <p:nvPr/>
        </p:nvSpPr>
        <p:spPr bwMode="auto">
          <a:xfrm>
            <a:off x="652463" y="915988"/>
            <a:ext cx="1733550" cy="461962"/>
          </a:xfrm>
          <a:prstGeom prst="rect">
            <a:avLst/>
          </a:prstGeom>
          <a:noFill/>
          <a:ln w="9525">
            <a:noFill/>
            <a:miter lim="800000"/>
            <a:headEnd/>
            <a:tailEnd/>
          </a:ln>
        </p:spPr>
        <p:txBody>
          <a:bodyPr/>
          <a:lstStyle/>
          <a:p>
            <a:endParaRPr lang="en-US"/>
          </a:p>
        </p:txBody>
      </p:sp>
      <p:sp>
        <p:nvSpPr>
          <p:cNvPr id="197663" name="Line 31"/>
          <p:cNvSpPr>
            <a:spLocks noChangeShapeType="1"/>
          </p:cNvSpPr>
          <p:nvPr/>
        </p:nvSpPr>
        <p:spPr bwMode="auto">
          <a:xfrm>
            <a:off x="5645150" y="279400"/>
            <a:ext cx="1588" cy="654050"/>
          </a:xfrm>
          <a:prstGeom prst="line">
            <a:avLst/>
          </a:prstGeom>
          <a:noFill/>
          <a:ln w="26988">
            <a:solidFill>
              <a:srgbClr val="000099"/>
            </a:solidFill>
            <a:round/>
            <a:headEnd/>
            <a:tailEnd/>
          </a:ln>
        </p:spPr>
        <p:txBody>
          <a:bodyPr/>
          <a:lstStyle/>
          <a:p>
            <a:endParaRPr lang="en-US"/>
          </a:p>
        </p:txBody>
      </p:sp>
      <p:sp>
        <p:nvSpPr>
          <p:cNvPr id="197664" name="Freeform 32"/>
          <p:cNvSpPr>
            <a:spLocks/>
          </p:cNvSpPr>
          <p:nvPr/>
        </p:nvSpPr>
        <p:spPr bwMode="auto">
          <a:xfrm>
            <a:off x="5537200" y="696913"/>
            <a:ext cx="209550" cy="246062"/>
          </a:xfrm>
          <a:custGeom>
            <a:avLst/>
            <a:gdLst/>
            <a:ahLst/>
            <a:cxnLst>
              <a:cxn ang="0">
                <a:pos x="0" y="0"/>
              </a:cxn>
              <a:cxn ang="0">
                <a:pos x="68" y="137"/>
              </a:cxn>
              <a:cxn ang="0">
                <a:pos x="132" y="0"/>
              </a:cxn>
              <a:cxn ang="0">
                <a:pos x="0" y="0"/>
              </a:cxn>
            </a:cxnLst>
            <a:rect l="0" t="0" r="r" b="b"/>
            <a:pathLst>
              <a:path w="132" h="137">
                <a:moveTo>
                  <a:pt x="0" y="0"/>
                </a:moveTo>
                <a:lnTo>
                  <a:pt x="68" y="137"/>
                </a:lnTo>
                <a:lnTo>
                  <a:pt x="132" y="0"/>
                </a:lnTo>
                <a:lnTo>
                  <a:pt x="0" y="0"/>
                </a:lnTo>
                <a:close/>
              </a:path>
            </a:pathLst>
          </a:custGeom>
          <a:solidFill>
            <a:srgbClr val="000099"/>
          </a:solidFill>
          <a:ln w="9525">
            <a:solidFill>
              <a:srgbClr val="000099"/>
            </a:solidFill>
            <a:round/>
            <a:headEnd/>
            <a:tailEnd/>
          </a:ln>
        </p:spPr>
        <p:txBody>
          <a:bodyPr/>
          <a:lstStyle/>
          <a:p>
            <a:endParaRPr lang="en-US"/>
          </a:p>
        </p:txBody>
      </p:sp>
      <p:sp>
        <p:nvSpPr>
          <p:cNvPr id="197681" name="Freeform 49"/>
          <p:cNvSpPr>
            <a:spLocks/>
          </p:cNvSpPr>
          <p:nvPr/>
        </p:nvSpPr>
        <p:spPr bwMode="auto">
          <a:xfrm>
            <a:off x="4500563" y="904875"/>
            <a:ext cx="2311400" cy="1254125"/>
          </a:xfrm>
          <a:custGeom>
            <a:avLst/>
            <a:gdLst/>
            <a:ahLst/>
            <a:cxnLst>
              <a:cxn ang="0">
                <a:pos x="726" y="0"/>
              </a:cxn>
              <a:cxn ang="0">
                <a:pos x="0" y="347"/>
              </a:cxn>
              <a:cxn ang="0">
                <a:pos x="726" y="698"/>
              </a:cxn>
              <a:cxn ang="0">
                <a:pos x="1457" y="347"/>
              </a:cxn>
              <a:cxn ang="0">
                <a:pos x="726" y="0"/>
              </a:cxn>
            </a:cxnLst>
            <a:rect l="0" t="0" r="r" b="b"/>
            <a:pathLst>
              <a:path w="1457" h="698">
                <a:moveTo>
                  <a:pt x="726" y="0"/>
                </a:moveTo>
                <a:lnTo>
                  <a:pt x="0" y="347"/>
                </a:lnTo>
                <a:lnTo>
                  <a:pt x="726" y="698"/>
                </a:lnTo>
                <a:lnTo>
                  <a:pt x="1457" y="347"/>
                </a:lnTo>
                <a:lnTo>
                  <a:pt x="726" y="0"/>
                </a:lnTo>
                <a:close/>
              </a:path>
            </a:pathLst>
          </a:custGeom>
          <a:noFill/>
          <a:ln w="26988">
            <a:solidFill>
              <a:srgbClr val="000099"/>
            </a:solidFill>
            <a:prstDash val="solid"/>
            <a:round/>
            <a:headEnd/>
            <a:tailEnd/>
          </a:ln>
        </p:spPr>
        <p:txBody>
          <a:bodyPr/>
          <a:lstStyle/>
          <a:p>
            <a:endParaRPr lang="en-US"/>
          </a:p>
        </p:txBody>
      </p:sp>
      <p:grpSp>
        <p:nvGrpSpPr>
          <p:cNvPr id="197714" name="Group 82"/>
          <p:cNvGrpSpPr>
            <a:grpSpLocks/>
          </p:cNvGrpSpPr>
          <p:nvPr/>
        </p:nvGrpSpPr>
        <p:grpSpPr bwMode="auto">
          <a:xfrm>
            <a:off x="6811963" y="1427163"/>
            <a:ext cx="1714500" cy="239712"/>
            <a:chOff x="4291" y="1762"/>
            <a:chExt cx="1080" cy="151"/>
          </a:xfrm>
        </p:grpSpPr>
        <p:sp>
          <p:nvSpPr>
            <p:cNvPr id="197704" name="Line 72"/>
            <p:cNvSpPr>
              <a:spLocks noChangeShapeType="1"/>
            </p:cNvSpPr>
            <p:nvPr/>
          </p:nvSpPr>
          <p:spPr bwMode="auto">
            <a:xfrm>
              <a:off x="4291" y="1826"/>
              <a:ext cx="952" cy="1"/>
            </a:xfrm>
            <a:prstGeom prst="line">
              <a:avLst/>
            </a:prstGeom>
            <a:noFill/>
            <a:ln w="26988">
              <a:solidFill>
                <a:srgbClr val="000099"/>
              </a:solidFill>
              <a:round/>
              <a:headEnd/>
              <a:tailEnd/>
            </a:ln>
          </p:spPr>
          <p:txBody>
            <a:bodyPr/>
            <a:lstStyle/>
            <a:p>
              <a:endParaRPr lang="en-US"/>
            </a:p>
          </p:txBody>
        </p:sp>
        <p:sp>
          <p:nvSpPr>
            <p:cNvPr id="197705" name="Freeform 73"/>
            <p:cNvSpPr>
              <a:spLocks/>
            </p:cNvSpPr>
            <p:nvPr/>
          </p:nvSpPr>
          <p:spPr bwMode="auto">
            <a:xfrm>
              <a:off x="5235" y="1762"/>
              <a:ext cx="136" cy="151"/>
            </a:xfrm>
            <a:custGeom>
              <a:avLst/>
              <a:gdLst/>
              <a:ahLst/>
              <a:cxnLst>
                <a:cxn ang="0">
                  <a:pos x="0" y="133"/>
                </a:cxn>
                <a:cxn ang="0">
                  <a:pos x="136" y="64"/>
                </a:cxn>
                <a:cxn ang="0">
                  <a:pos x="0" y="0"/>
                </a:cxn>
                <a:cxn ang="0">
                  <a:pos x="0" y="133"/>
                </a:cxn>
              </a:cxnLst>
              <a:rect l="0" t="0" r="r" b="b"/>
              <a:pathLst>
                <a:path w="136" h="133">
                  <a:moveTo>
                    <a:pt x="0" y="133"/>
                  </a:moveTo>
                  <a:lnTo>
                    <a:pt x="136" y="64"/>
                  </a:lnTo>
                  <a:lnTo>
                    <a:pt x="0" y="0"/>
                  </a:lnTo>
                  <a:lnTo>
                    <a:pt x="0" y="133"/>
                  </a:lnTo>
                  <a:close/>
                </a:path>
              </a:pathLst>
            </a:custGeom>
            <a:solidFill>
              <a:srgbClr val="000099"/>
            </a:solidFill>
            <a:ln w="9525">
              <a:solidFill>
                <a:srgbClr val="000099"/>
              </a:solidFill>
              <a:round/>
              <a:headEnd/>
              <a:tailEnd/>
            </a:ln>
          </p:spPr>
          <p:txBody>
            <a:bodyPr/>
            <a:lstStyle/>
            <a:p>
              <a:endParaRPr lang="en-US"/>
            </a:p>
          </p:txBody>
        </p:sp>
      </p:grpSp>
      <p:grpSp>
        <p:nvGrpSpPr>
          <p:cNvPr id="197716" name="Group 84"/>
          <p:cNvGrpSpPr>
            <a:grpSpLocks/>
          </p:cNvGrpSpPr>
          <p:nvPr/>
        </p:nvGrpSpPr>
        <p:grpSpPr bwMode="auto">
          <a:xfrm>
            <a:off x="6284913" y="3068638"/>
            <a:ext cx="2092325" cy="246062"/>
            <a:chOff x="3959" y="2545"/>
            <a:chExt cx="1318" cy="155"/>
          </a:xfrm>
        </p:grpSpPr>
        <p:sp>
          <p:nvSpPr>
            <p:cNvPr id="197706" name="Line 74"/>
            <p:cNvSpPr>
              <a:spLocks noChangeShapeType="1"/>
            </p:cNvSpPr>
            <p:nvPr/>
          </p:nvSpPr>
          <p:spPr bwMode="auto">
            <a:xfrm>
              <a:off x="3959" y="2613"/>
              <a:ext cx="1195" cy="1"/>
            </a:xfrm>
            <a:prstGeom prst="line">
              <a:avLst/>
            </a:prstGeom>
            <a:noFill/>
            <a:ln w="26988">
              <a:solidFill>
                <a:srgbClr val="000099"/>
              </a:solidFill>
              <a:round/>
              <a:headEnd/>
              <a:tailEnd/>
            </a:ln>
          </p:spPr>
          <p:txBody>
            <a:bodyPr/>
            <a:lstStyle/>
            <a:p>
              <a:endParaRPr lang="en-US"/>
            </a:p>
          </p:txBody>
        </p:sp>
        <p:sp>
          <p:nvSpPr>
            <p:cNvPr id="197707" name="Freeform 75"/>
            <p:cNvSpPr>
              <a:spLocks/>
            </p:cNvSpPr>
            <p:nvPr/>
          </p:nvSpPr>
          <p:spPr bwMode="auto">
            <a:xfrm>
              <a:off x="5146" y="2545"/>
              <a:ext cx="131" cy="155"/>
            </a:xfrm>
            <a:custGeom>
              <a:avLst/>
              <a:gdLst/>
              <a:ahLst/>
              <a:cxnLst>
                <a:cxn ang="0">
                  <a:pos x="0" y="137"/>
                </a:cxn>
                <a:cxn ang="0">
                  <a:pos x="131" y="68"/>
                </a:cxn>
                <a:cxn ang="0">
                  <a:pos x="0" y="0"/>
                </a:cxn>
                <a:cxn ang="0">
                  <a:pos x="0" y="137"/>
                </a:cxn>
              </a:cxnLst>
              <a:rect l="0" t="0" r="r" b="b"/>
              <a:pathLst>
                <a:path w="131" h="137">
                  <a:moveTo>
                    <a:pt x="0" y="137"/>
                  </a:moveTo>
                  <a:lnTo>
                    <a:pt x="131" y="68"/>
                  </a:lnTo>
                  <a:lnTo>
                    <a:pt x="0" y="0"/>
                  </a:lnTo>
                  <a:lnTo>
                    <a:pt x="0" y="137"/>
                  </a:lnTo>
                  <a:close/>
                </a:path>
              </a:pathLst>
            </a:custGeom>
            <a:solidFill>
              <a:srgbClr val="000099"/>
            </a:solidFill>
            <a:ln w="9525">
              <a:solidFill>
                <a:srgbClr val="000099"/>
              </a:solidFill>
              <a:round/>
              <a:headEnd/>
              <a:tailEnd/>
            </a:ln>
          </p:spPr>
          <p:txBody>
            <a:bodyPr/>
            <a:lstStyle/>
            <a:p>
              <a:endParaRPr lang="en-US"/>
            </a:p>
          </p:txBody>
        </p:sp>
      </p:grpSp>
      <p:sp>
        <p:nvSpPr>
          <p:cNvPr id="197708" name="Line 76"/>
          <p:cNvSpPr>
            <a:spLocks noChangeShapeType="1"/>
          </p:cNvSpPr>
          <p:nvPr/>
        </p:nvSpPr>
        <p:spPr bwMode="auto">
          <a:xfrm>
            <a:off x="6189663" y="4670425"/>
            <a:ext cx="1963737" cy="3175"/>
          </a:xfrm>
          <a:prstGeom prst="line">
            <a:avLst/>
          </a:prstGeom>
          <a:noFill/>
          <a:ln w="26988">
            <a:solidFill>
              <a:srgbClr val="000000"/>
            </a:solidFill>
            <a:round/>
            <a:headEnd/>
            <a:tailEnd/>
          </a:ln>
        </p:spPr>
        <p:txBody>
          <a:bodyPr/>
          <a:lstStyle/>
          <a:p>
            <a:endParaRPr lang="en-US"/>
          </a:p>
        </p:txBody>
      </p:sp>
      <p:sp>
        <p:nvSpPr>
          <p:cNvPr id="197709" name="Freeform 77"/>
          <p:cNvSpPr>
            <a:spLocks/>
          </p:cNvSpPr>
          <p:nvPr/>
        </p:nvSpPr>
        <p:spPr bwMode="auto">
          <a:xfrm>
            <a:off x="8147050" y="4570413"/>
            <a:ext cx="209550" cy="239712"/>
          </a:xfrm>
          <a:custGeom>
            <a:avLst/>
            <a:gdLst/>
            <a:ahLst/>
            <a:cxnLst>
              <a:cxn ang="0">
                <a:pos x="0" y="133"/>
              </a:cxn>
              <a:cxn ang="0">
                <a:pos x="132" y="64"/>
              </a:cxn>
              <a:cxn ang="0">
                <a:pos x="0" y="0"/>
              </a:cxn>
              <a:cxn ang="0">
                <a:pos x="0" y="133"/>
              </a:cxn>
            </a:cxnLst>
            <a:rect l="0" t="0" r="r" b="b"/>
            <a:pathLst>
              <a:path w="132" h="133">
                <a:moveTo>
                  <a:pt x="0" y="133"/>
                </a:moveTo>
                <a:lnTo>
                  <a:pt x="132" y="64"/>
                </a:lnTo>
                <a:lnTo>
                  <a:pt x="0" y="0"/>
                </a:lnTo>
                <a:lnTo>
                  <a:pt x="0" y="133"/>
                </a:lnTo>
                <a:close/>
              </a:path>
            </a:pathLst>
          </a:custGeom>
          <a:solidFill>
            <a:srgbClr val="000000"/>
          </a:solidFill>
          <a:ln w="9525">
            <a:noFill/>
            <a:round/>
            <a:headEnd/>
            <a:tailEnd/>
          </a:ln>
        </p:spPr>
        <p:txBody>
          <a:bodyPr/>
          <a:lstStyle/>
          <a:p>
            <a:endParaRPr lang="en-US"/>
          </a:p>
        </p:txBody>
      </p:sp>
      <p:sp>
        <p:nvSpPr>
          <p:cNvPr id="197710" name="Rectangle 78"/>
          <p:cNvSpPr>
            <a:spLocks noChangeArrowheads="1"/>
          </p:cNvSpPr>
          <p:nvPr/>
        </p:nvSpPr>
        <p:spPr bwMode="auto">
          <a:xfrm>
            <a:off x="2493963" y="3286125"/>
            <a:ext cx="2105025" cy="692150"/>
          </a:xfrm>
          <a:prstGeom prst="rect">
            <a:avLst/>
          </a:prstGeom>
          <a:noFill/>
          <a:ln w="9525">
            <a:noFill/>
            <a:miter lim="800000"/>
            <a:headEnd/>
            <a:tailEnd/>
          </a:ln>
        </p:spPr>
        <p:txBody>
          <a:bodyPr/>
          <a:lstStyle/>
          <a:p>
            <a:endParaRPr lang="en-US"/>
          </a:p>
        </p:txBody>
      </p:sp>
      <p:sp>
        <p:nvSpPr>
          <p:cNvPr id="197711" name="Rectangle 79"/>
          <p:cNvSpPr>
            <a:spLocks noChangeArrowheads="1"/>
          </p:cNvSpPr>
          <p:nvPr/>
        </p:nvSpPr>
        <p:spPr bwMode="auto">
          <a:xfrm>
            <a:off x="2697163" y="3387725"/>
            <a:ext cx="1430337" cy="461963"/>
          </a:xfrm>
          <a:prstGeom prst="rect">
            <a:avLst/>
          </a:prstGeom>
          <a:noFill/>
          <a:ln w="9525">
            <a:noFill/>
            <a:miter lim="800000"/>
            <a:headEnd/>
            <a:tailEnd/>
          </a:ln>
        </p:spPr>
        <p:txBody>
          <a:bodyPr/>
          <a:lstStyle/>
          <a:p>
            <a:endParaRPr lang="en-US"/>
          </a:p>
        </p:txBody>
      </p:sp>
      <p:sp>
        <p:nvSpPr>
          <p:cNvPr id="197712" name="Rectangle 80"/>
          <p:cNvSpPr>
            <a:spLocks noChangeArrowheads="1"/>
          </p:cNvSpPr>
          <p:nvPr/>
        </p:nvSpPr>
        <p:spPr bwMode="auto">
          <a:xfrm>
            <a:off x="2697163" y="3394075"/>
            <a:ext cx="1330325" cy="350838"/>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Percolation</a:t>
            </a:r>
            <a:endParaRPr lang="en-US">
              <a:latin typeface="Times New Roman" pitchFamily="18" charset="0"/>
            </a:endParaRPr>
          </a:p>
        </p:txBody>
      </p:sp>
      <p:grpSp>
        <p:nvGrpSpPr>
          <p:cNvPr id="197721" name="Group 89"/>
          <p:cNvGrpSpPr>
            <a:grpSpLocks/>
          </p:cNvGrpSpPr>
          <p:nvPr/>
        </p:nvGrpSpPr>
        <p:grpSpPr bwMode="auto">
          <a:xfrm>
            <a:off x="3322638" y="349250"/>
            <a:ext cx="209550" cy="447675"/>
            <a:chOff x="2534" y="825"/>
            <a:chExt cx="132" cy="282"/>
          </a:xfrm>
        </p:grpSpPr>
        <p:sp>
          <p:nvSpPr>
            <p:cNvPr id="197719" name="Line 87"/>
            <p:cNvSpPr>
              <a:spLocks noChangeShapeType="1"/>
            </p:cNvSpPr>
            <p:nvPr/>
          </p:nvSpPr>
          <p:spPr bwMode="auto">
            <a:xfrm>
              <a:off x="2597" y="825"/>
              <a:ext cx="1" cy="140"/>
            </a:xfrm>
            <a:prstGeom prst="line">
              <a:avLst/>
            </a:prstGeom>
            <a:noFill/>
            <a:ln w="26988">
              <a:solidFill>
                <a:srgbClr val="FF0000"/>
              </a:solidFill>
              <a:round/>
              <a:headEnd/>
              <a:tailEnd/>
            </a:ln>
          </p:spPr>
          <p:txBody>
            <a:bodyPr/>
            <a:lstStyle/>
            <a:p>
              <a:endParaRPr lang="en-US"/>
            </a:p>
          </p:txBody>
        </p:sp>
        <p:sp>
          <p:nvSpPr>
            <p:cNvPr id="197720" name="Freeform 88"/>
            <p:cNvSpPr>
              <a:spLocks/>
            </p:cNvSpPr>
            <p:nvPr/>
          </p:nvSpPr>
          <p:spPr bwMode="auto">
            <a:xfrm flipV="1">
              <a:off x="2534" y="958"/>
              <a:ext cx="132" cy="149"/>
            </a:xfrm>
            <a:custGeom>
              <a:avLst/>
              <a:gdLst/>
              <a:ahLst/>
              <a:cxnLst>
                <a:cxn ang="0">
                  <a:pos x="132" y="132"/>
                </a:cxn>
                <a:cxn ang="0">
                  <a:pos x="64" y="0"/>
                </a:cxn>
                <a:cxn ang="0">
                  <a:pos x="0" y="132"/>
                </a:cxn>
                <a:cxn ang="0">
                  <a:pos x="132" y="132"/>
                </a:cxn>
              </a:cxnLst>
              <a:rect l="0" t="0" r="r" b="b"/>
              <a:pathLst>
                <a:path w="132" h="132">
                  <a:moveTo>
                    <a:pt x="132" y="132"/>
                  </a:moveTo>
                  <a:lnTo>
                    <a:pt x="64" y="0"/>
                  </a:lnTo>
                  <a:lnTo>
                    <a:pt x="0" y="132"/>
                  </a:lnTo>
                  <a:lnTo>
                    <a:pt x="132" y="132"/>
                  </a:lnTo>
                  <a:close/>
                </a:path>
              </a:pathLst>
            </a:custGeom>
            <a:solidFill>
              <a:srgbClr val="FF0000"/>
            </a:solidFill>
            <a:ln w="9525">
              <a:solidFill>
                <a:srgbClr val="FF0000"/>
              </a:solidFill>
              <a:round/>
              <a:headEnd/>
              <a:tailEnd/>
            </a:ln>
          </p:spPr>
          <p:txBody>
            <a:bodyPr/>
            <a:lstStyle/>
            <a:p>
              <a:endParaRPr lang="en-US"/>
            </a:p>
          </p:txBody>
        </p:sp>
      </p:grpSp>
      <p:sp>
        <p:nvSpPr>
          <p:cNvPr id="197723" name="Line 91"/>
          <p:cNvSpPr>
            <a:spLocks noChangeShapeType="1"/>
          </p:cNvSpPr>
          <p:nvPr/>
        </p:nvSpPr>
        <p:spPr bwMode="auto">
          <a:xfrm flipV="1">
            <a:off x="4354513" y="1990725"/>
            <a:ext cx="571500" cy="387350"/>
          </a:xfrm>
          <a:prstGeom prst="line">
            <a:avLst/>
          </a:prstGeom>
          <a:noFill/>
          <a:ln w="19050">
            <a:solidFill>
              <a:schemeClr val="tx1"/>
            </a:solidFill>
            <a:prstDash val="lgDash"/>
            <a:round/>
            <a:headEnd/>
            <a:tailEnd type="none" w="lg" len="lg"/>
          </a:ln>
          <a:effectLst/>
        </p:spPr>
        <p:txBody>
          <a:bodyPr/>
          <a:lstStyle/>
          <a:p>
            <a:endParaRPr lang="en-US"/>
          </a:p>
        </p:txBody>
      </p:sp>
      <p:sp>
        <p:nvSpPr>
          <p:cNvPr id="197724" name="Rectangle 92"/>
          <p:cNvSpPr>
            <a:spLocks noChangeArrowheads="1"/>
          </p:cNvSpPr>
          <p:nvPr/>
        </p:nvSpPr>
        <p:spPr bwMode="auto">
          <a:xfrm>
            <a:off x="4125913" y="1825625"/>
            <a:ext cx="1323975" cy="631825"/>
          </a:xfrm>
          <a:prstGeom prst="rect">
            <a:avLst/>
          </a:prstGeom>
          <a:noFill/>
          <a:ln w="9525">
            <a:noFill/>
            <a:miter lim="800000"/>
            <a:headEnd/>
            <a:tailEnd/>
          </a:ln>
        </p:spPr>
        <p:txBody>
          <a:bodyPr wrap="none" lIns="0" tIns="0" rIns="0" bIns="0">
            <a:spAutoFit/>
          </a:bodyPr>
          <a:lstStyle/>
          <a:p>
            <a:pPr>
              <a:lnSpc>
                <a:spcPct val="90000"/>
              </a:lnSpc>
            </a:pPr>
            <a:r>
              <a:rPr lang="en-US" sz="2300">
                <a:solidFill>
                  <a:srgbClr val="000000"/>
                </a:solidFill>
                <a:latin typeface="Times New Roman" pitchFamily="18" charset="0"/>
              </a:rPr>
              <a:t>Variable</a:t>
            </a:r>
          </a:p>
          <a:p>
            <a:pPr>
              <a:lnSpc>
                <a:spcPct val="90000"/>
              </a:lnSpc>
            </a:pPr>
            <a:r>
              <a:rPr lang="en-US" sz="2300">
                <a:solidFill>
                  <a:srgbClr val="000000"/>
                </a:solidFill>
                <a:latin typeface="Times New Roman" pitchFamily="18" charset="0"/>
              </a:rPr>
              <a:t>source area</a:t>
            </a:r>
            <a:endParaRPr lang="en-US">
              <a:latin typeface="Times New Roman" pitchFamily="18" charset="0"/>
            </a:endParaRPr>
          </a:p>
        </p:txBody>
      </p:sp>
      <p:sp>
        <p:nvSpPr>
          <p:cNvPr id="197725" name="Rectangle 93"/>
          <p:cNvSpPr>
            <a:spLocks noChangeArrowheads="1"/>
          </p:cNvSpPr>
          <p:nvPr/>
        </p:nvSpPr>
        <p:spPr bwMode="auto">
          <a:xfrm>
            <a:off x="5783263" y="2347913"/>
            <a:ext cx="1403350" cy="350837"/>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Return flow</a:t>
            </a:r>
            <a:endParaRPr lang="en-US">
              <a:latin typeface="Times New Roman" pitchFamily="18" charset="0"/>
            </a:endParaRPr>
          </a:p>
        </p:txBody>
      </p:sp>
      <p:sp>
        <p:nvSpPr>
          <p:cNvPr id="197726" name="Freeform 94"/>
          <p:cNvSpPr>
            <a:spLocks/>
          </p:cNvSpPr>
          <p:nvPr/>
        </p:nvSpPr>
        <p:spPr bwMode="auto">
          <a:xfrm rot="5400000">
            <a:off x="5046663" y="4438650"/>
            <a:ext cx="209550" cy="247650"/>
          </a:xfrm>
          <a:custGeom>
            <a:avLst/>
            <a:gdLst/>
            <a:ahLst/>
            <a:cxnLst>
              <a:cxn ang="0">
                <a:pos x="132" y="137"/>
              </a:cxn>
              <a:cxn ang="0">
                <a:pos x="64" y="0"/>
              </a:cxn>
              <a:cxn ang="0">
                <a:pos x="0" y="137"/>
              </a:cxn>
              <a:cxn ang="0">
                <a:pos x="132" y="137"/>
              </a:cxn>
            </a:cxnLst>
            <a:rect l="0" t="0" r="r" b="b"/>
            <a:pathLst>
              <a:path w="132" h="137">
                <a:moveTo>
                  <a:pt x="132" y="137"/>
                </a:moveTo>
                <a:lnTo>
                  <a:pt x="64" y="0"/>
                </a:lnTo>
                <a:lnTo>
                  <a:pt x="0" y="137"/>
                </a:lnTo>
                <a:lnTo>
                  <a:pt x="132" y="137"/>
                </a:lnTo>
                <a:close/>
              </a:path>
            </a:pathLst>
          </a:custGeom>
          <a:solidFill>
            <a:srgbClr val="000000"/>
          </a:solidFill>
          <a:ln w="9525">
            <a:noFill/>
            <a:round/>
            <a:headEnd/>
            <a:tailEnd/>
          </a:ln>
        </p:spPr>
        <p:txBody>
          <a:bodyPr/>
          <a:lstStyle/>
          <a:p>
            <a:endParaRPr lang="en-US"/>
          </a:p>
        </p:txBody>
      </p:sp>
      <p:sp>
        <p:nvSpPr>
          <p:cNvPr id="197728" name="Line 96"/>
          <p:cNvSpPr>
            <a:spLocks noChangeShapeType="1"/>
          </p:cNvSpPr>
          <p:nvPr/>
        </p:nvSpPr>
        <p:spPr bwMode="auto">
          <a:xfrm>
            <a:off x="1671638" y="2916238"/>
            <a:ext cx="942975" cy="7937"/>
          </a:xfrm>
          <a:prstGeom prst="line">
            <a:avLst/>
          </a:prstGeom>
          <a:noFill/>
          <a:ln w="26988">
            <a:solidFill>
              <a:srgbClr val="66FF33"/>
            </a:solidFill>
            <a:round/>
            <a:headEnd/>
            <a:tailEnd/>
          </a:ln>
        </p:spPr>
        <p:txBody>
          <a:bodyPr/>
          <a:lstStyle/>
          <a:p>
            <a:endParaRPr lang="en-US"/>
          </a:p>
        </p:txBody>
      </p:sp>
      <p:sp>
        <p:nvSpPr>
          <p:cNvPr id="197729" name="Line 97"/>
          <p:cNvSpPr>
            <a:spLocks noChangeShapeType="1"/>
          </p:cNvSpPr>
          <p:nvPr/>
        </p:nvSpPr>
        <p:spPr bwMode="auto">
          <a:xfrm rot="5400000">
            <a:off x="554038" y="1795463"/>
            <a:ext cx="2270125" cy="28575"/>
          </a:xfrm>
          <a:prstGeom prst="line">
            <a:avLst/>
          </a:prstGeom>
          <a:noFill/>
          <a:ln w="26988">
            <a:solidFill>
              <a:srgbClr val="66FF33"/>
            </a:solidFill>
            <a:round/>
            <a:headEnd/>
            <a:tailEnd/>
          </a:ln>
        </p:spPr>
        <p:txBody>
          <a:bodyPr/>
          <a:lstStyle/>
          <a:p>
            <a:endParaRPr lang="en-US"/>
          </a:p>
        </p:txBody>
      </p:sp>
      <p:sp>
        <p:nvSpPr>
          <p:cNvPr id="197730" name="Freeform 98"/>
          <p:cNvSpPr>
            <a:spLocks/>
          </p:cNvSpPr>
          <p:nvPr/>
        </p:nvSpPr>
        <p:spPr bwMode="auto">
          <a:xfrm rot="-5400000">
            <a:off x="1596232" y="481806"/>
            <a:ext cx="215900" cy="246063"/>
          </a:xfrm>
          <a:custGeom>
            <a:avLst/>
            <a:gdLst/>
            <a:ahLst/>
            <a:cxnLst>
              <a:cxn ang="0">
                <a:pos x="0" y="137"/>
              </a:cxn>
              <a:cxn ang="0">
                <a:pos x="136" y="65"/>
              </a:cxn>
              <a:cxn ang="0">
                <a:pos x="0" y="0"/>
              </a:cxn>
              <a:cxn ang="0">
                <a:pos x="0" y="137"/>
              </a:cxn>
            </a:cxnLst>
            <a:rect l="0" t="0" r="r" b="b"/>
            <a:pathLst>
              <a:path w="136" h="137">
                <a:moveTo>
                  <a:pt x="0" y="137"/>
                </a:moveTo>
                <a:lnTo>
                  <a:pt x="136" y="65"/>
                </a:lnTo>
                <a:lnTo>
                  <a:pt x="0" y="0"/>
                </a:lnTo>
                <a:lnTo>
                  <a:pt x="0" y="137"/>
                </a:lnTo>
                <a:close/>
              </a:path>
            </a:pathLst>
          </a:custGeom>
          <a:solidFill>
            <a:srgbClr val="66FF33"/>
          </a:solidFill>
          <a:ln w="9525">
            <a:solidFill>
              <a:srgbClr val="66FF33"/>
            </a:solidFill>
            <a:round/>
            <a:headEnd/>
            <a:tailEnd/>
          </a:ln>
        </p:spPr>
        <p:txBody>
          <a:bodyPr/>
          <a:lstStyle/>
          <a:p>
            <a:endParaRPr lang="en-US"/>
          </a:p>
        </p:txBody>
      </p:sp>
      <p:sp>
        <p:nvSpPr>
          <p:cNvPr id="197731" name="Rectangle 99"/>
          <p:cNvSpPr>
            <a:spLocks noChangeArrowheads="1"/>
          </p:cNvSpPr>
          <p:nvPr/>
        </p:nvSpPr>
        <p:spPr bwMode="auto">
          <a:xfrm>
            <a:off x="1600200" y="1012825"/>
            <a:ext cx="157163" cy="492125"/>
          </a:xfrm>
          <a:prstGeom prst="rect">
            <a:avLst/>
          </a:prstGeom>
          <a:solidFill>
            <a:schemeClr val="bg1">
              <a:alpha val="64999"/>
            </a:schemeClr>
          </a:solidFill>
          <a:ln w="9525">
            <a:noFill/>
            <a:miter lim="800000"/>
            <a:headEnd/>
            <a:tailEnd type="none" w="lg" len="lg"/>
          </a:ln>
          <a:effectLst/>
        </p:spPr>
        <p:txBody>
          <a:bodyPr wrap="none" anchor="ctr"/>
          <a:lstStyle/>
          <a:p>
            <a:endParaRPr lang="en-US"/>
          </a:p>
        </p:txBody>
      </p:sp>
      <p:sp>
        <p:nvSpPr>
          <p:cNvPr id="197701" name="Rectangle 69"/>
          <p:cNvSpPr>
            <a:spLocks noChangeArrowheads="1"/>
          </p:cNvSpPr>
          <p:nvPr/>
        </p:nvSpPr>
        <p:spPr bwMode="auto">
          <a:xfrm>
            <a:off x="658813" y="922338"/>
            <a:ext cx="1631950" cy="350837"/>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Hortonian OF</a:t>
            </a:r>
            <a:endParaRPr lang="en-US">
              <a:latin typeface="Times New Roman" pitchFamily="18" charset="0"/>
            </a:endParaRPr>
          </a:p>
        </p:txBody>
      </p:sp>
      <p:grpSp>
        <p:nvGrpSpPr>
          <p:cNvPr id="197722" name="Group 90"/>
          <p:cNvGrpSpPr>
            <a:grpSpLocks/>
          </p:cNvGrpSpPr>
          <p:nvPr/>
        </p:nvGrpSpPr>
        <p:grpSpPr bwMode="auto">
          <a:xfrm>
            <a:off x="728663" y="1320800"/>
            <a:ext cx="1631950" cy="244475"/>
            <a:chOff x="458" y="1080"/>
            <a:chExt cx="1028" cy="154"/>
          </a:xfrm>
        </p:grpSpPr>
        <p:sp>
          <p:nvSpPr>
            <p:cNvPr id="197702" name="Line 70"/>
            <p:cNvSpPr>
              <a:spLocks noChangeShapeType="1"/>
            </p:cNvSpPr>
            <p:nvPr/>
          </p:nvSpPr>
          <p:spPr bwMode="auto">
            <a:xfrm flipH="1">
              <a:off x="581" y="1152"/>
              <a:ext cx="905" cy="1"/>
            </a:xfrm>
            <a:prstGeom prst="line">
              <a:avLst/>
            </a:prstGeom>
            <a:noFill/>
            <a:ln w="26988">
              <a:solidFill>
                <a:srgbClr val="FF0000"/>
              </a:solidFill>
              <a:round/>
              <a:headEnd/>
              <a:tailEnd/>
            </a:ln>
          </p:spPr>
          <p:txBody>
            <a:bodyPr/>
            <a:lstStyle/>
            <a:p>
              <a:endParaRPr lang="en-US"/>
            </a:p>
          </p:txBody>
        </p:sp>
        <p:sp>
          <p:nvSpPr>
            <p:cNvPr id="197703" name="Freeform 71"/>
            <p:cNvSpPr>
              <a:spLocks/>
            </p:cNvSpPr>
            <p:nvPr/>
          </p:nvSpPr>
          <p:spPr bwMode="auto">
            <a:xfrm>
              <a:off x="458" y="1080"/>
              <a:ext cx="132" cy="154"/>
            </a:xfrm>
            <a:custGeom>
              <a:avLst/>
              <a:gdLst/>
              <a:ahLst/>
              <a:cxnLst>
                <a:cxn ang="0">
                  <a:pos x="132" y="0"/>
                </a:cxn>
                <a:cxn ang="0">
                  <a:pos x="0" y="72"/>
                </a:cxn>
                <a:cxn ang="0">
                  <a:pos x="132" y="136"/>
                </a:cxn>
                <a:cxn ang="0">
                  <a:pos x="132" y="0"/>
                </a:cxn>
              </a:cxnLst>
              <a:rect l="0" t="0" r="r" b="b"/>
              <a:pathLst>
                <a:path w="132" h="136">
                  <a:moveTo>
                    <a:pt x="132" y="0"/>
                  </a:moveTo>
                  <a:lnTo>
                    <a:pt x="0" y="72"/>
                  </a:lnTo>
                  <a:lnTo>
                    <a:pt x="132" y="136"/>
                  </a:lnTo>
                  <a:lnTo>
                    <a:pt x="132" y="0"/>
                  </a:lnTo>
                  <a:close/>
                </a:path>
              </a:pathLst>
            </a:custGeom>
            <a:solidFill>
              <a:srgbClr val="FF0000"/>
            </a:solidFill>
            <a:ln w="9525">
              <a:solidFill>
                <a:srgbClr val="FF0000"/>
              </a:solidFill>
              <a:round/>
              <a:headEnd/>
              <a:tailEnd/>
            </a:ln>
          </p:spPr>
          <p:txBody>
            <a:bodyPr/>
            <a:lstStyle/>
            <a:p>
              <a:endParaRPr lang="en-US"/>
            </a:p>
          </p:txBody>
        </p:sp>
      </p:grpSp>
      <p:sp>
        <p:nvSpPr>
          <p:cNvPr id="197732" name="Rectangle 100"/>
          <p:cNvSpPr>
            <a:spLocks noChangeArrowheads="1"/>
          </p:cNvSpPr>
          <p:nvPr/>
        </p:nvSpPr>
        <p:spPr bwMode="auto">
          <a:xfrm>
            <a:off x="817563" y="160338"/>
            <a:ext cx="2295525" cy="350837"/>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 Evapotranspiration</a:t>
            </a:r>
            <a:endParaRPr lang="en-US">
              <a:latin typeface="Times New Roman" pitchFamily="18" charset="0"/>
            </a:endParaRPr>
          </a:p>
        </p:txBody>
      </p:sp>
      <p:sp>
        <p:nvSpPr>
          <p:cNvPr id="197733" name="Line 101"/>
          <p:cNvSpPr>
            <a:spLocks noChangeShapeType="1"/>
          </p:cNvSpPr>
          <p:nvPr/>
        </p:nvSpPr>
        <p:spPr bwMode="auto">
          <a:xfrm flipH="1">
            <a:off x="1652588" y="2911475"/>
            <a:ext cx="17462" cy="1563688"/>
          </a:xfrm>
          <a:prstGeom prst="line">
            <a:avLst/>
          </a:prstGeom>
          <a:noFill/>
          <a:ln w="28575">
            <a:solidFill>
              <a:srgbClr val="66FF33"/>
            </a:solidFill>
            <a:prstDash val="dash"/>
            <a:round/>
            <a:headEnd/>
            <a:tailEnd type="none" w="lg" len="lg"/>
          </a:ln>
          <a:effectLst/>
        </p:spPr>
        <p:txBody>
          <a:bodyPr/>
          <a:lstStyle/>
          <a:p>
            <a:endParaRPr lang="en-US"/>
          </a:p>
        </p:txBody>
      </p:sp>
      <p:sp>
        <p:nvSpPr>
          <p:cNvPr id="197734" name="Line 102"/>
          <p:cNvSpPr>
            <a:spLocks noChangeShapeType="1"/>
          </p:cNvSpPr>
          <p:nvPr/>
        </p:nvSpPr>
        <p:spPr bwMode="auto">
          <a:xfrm>
            <a:off x="1662113" y="4471988"/>
            <a:ext cx="949325" cy="0"/>
          </a:xfrm>
          <a:prstGeom prst="line">
            <a:avLst/>
          </a:prstGeom>
          <a:noFill/>
          <a:ln w="28575">
            <a:solidFill>
              <a:srgbClr val="66FF33"/>
            </a:solidFill>
            <a:prstDash val="dash"/>
            <a:round/>
            <a:headEnd/>
            <a:tailEnd type="none" w="lg" len="lg"/>
          </a:ln>
          <a:effectLst/>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818"/>
            <a:ext cx="7772400" cy="1143000"/>
          </a:xfrm>
        </p:spPr>
        <p:txBody>
          <a:bodyPr/>
          <a:lstStyle/>
          <a:p>
            <a:r>
              <a:rPr lang="en-US" dirty="0"/>
              <a:t>Summary points </a:t>
            </a:r>
          </a:p>
        </p:txBody>
      </p:sp>
      <p:sp>
        <p:nvSpPr>
          <p:cNvPr id="3" name="Content Placeholder 2"/>
          <p:cNvSpPr>
            <a:spLocks noGrp="1"/>
          </p:cNvSpPr>
          <p:nvPr>
            <p:ph idx="1"/>
          </p:nvPr>
        </p:nvSpPr>
        <p:spPr>
          <a:xfrm>
            <a:off x="685800" y="1393485"/>
            <a:ext cx="7772400" cy="4865925"/>
          </a:xfrm>
        </p:spPr>
        <p:txBody>
          <a:bodyPr/>
          <a:lstStyle/>
          <a:p>
            <a:r>
              <a:rPr lang="en-US" sz="2400" dirty="0"/>
              <a:t>A bewildering range of hydrologic, climatic, topographic and soil conditions which favor different mechanisms</a:t>
            </a:r>
          </a:p>
          <a:p>
            <a:r>
              <a:rPr lang="en-US" sz="2400" dirty="0"/>
              <a:t>Extreme complexity suggests a single unifying model may not be possible or desirable </a:t>
            </a:r>
          </a:p>
          <a:p>
            <a:r>
              <a:rPr lang="en-US" sz="2400" dirty="0"/>
              <a:t>Distributed models allow exploration of consequences of simplifying assumptions and can lead to better understanding of the interplay between processes and pathways</a:t>
            </a:r>
          </a:p>
          <a:p>
            <a:r>
              <a:rPr lang="en-US" sz="2400" dirty="0"/>
              <a:t>Mathematical rigor may instill false confidence and undeserved sense of realism</a:t>
            </a:r>
          </a:p>
          <a:p>
            <a:r>
              <a:rPr lang="en-US" sz="2400" dirty="0"/>
              <a:t>Catchment scale parameterizations have difficulty representing spatial variability</a:t>
            </a:r>
          </a:p>
          <a:p>
            <a:endParaRPr lang="en-US" sz="2400" dirty="0"/>
          </a:p>
        </p:txBody>
      </p:sp>
      <p:sp>
        <p:nvSpPr>
          <p:cNvPr id="4" name="Rectangle 3"/>
          <p:cNvSpPr/>
          <p:nvPr/>
        </p:nvSpPr>
        <p:spPr>
          <a:xfrm>
            <a:off x="4887730" y="6334780"/>
            <a:ext cx="4095224" cy="461665"/>
          </a:xfrm>
          <a:prstGeom prst="rect">
            <a:avLst/>
          </a:prstGeom>
        </p:spPr>
        <p:txBody>
          <a:bodyPr wrap="none">
            <a:spAutoFit/>
          </a:bodyPr>
          <a:lstStyle/>
          <a:p>
            <a:r>
              <a:rPr lang="en-US" sz="2400" dirty="0">
                <a:solidFill>
                  <a:schemeClr val="bg2">
                    <a:lumMod val="75000"/>
                  </a:schemeClr>
                </a:solidFill>
              </a:rPr>
              <a:t>From </a:t>
            </a:r>
            <a:r>
              <a:rPr lang="en-US" sz="2400" dirty="0" err="1">
                <a:solidFill>
                  <a:schemeClr val="bg2">
                    <a:lumMod val="75000"/>
                  </a:schemeClr>
                </a:solidFill>
              </a:rPr>
              <a:t>Brutsaert</a:t>
            </a:r>
            <a:r>
              <a:rPr lang="en-US" sz="2400" dirty="0">
                <a:solidFill>
                  <a:schemeClr val="bg2">
                    <a:lumMod val="75000"/>
                  </a:schemeClr>
                </a:solidFill>
              </a:rPr>
              <a:t>, 2005,  p457-461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solidFill>
            <a:srgbClr val="FFFF00"/>
          </a:solidFill>
        </p:spPr>
        <p:txBody>
          <a:bodyPr/>
          <a:lstStyle/>
          <a:p>
            <a:r>
              <a:rPr lang="en-US" altLang="x-none" dirty="0"/>
              <a:t>Rainfall-Runoff Modeling</a:t>
            </a:r>
          </a:p>
        </p:txBody>
      </p:sp>
      <p:sp>
        <p:nvSpPr>
          <p:cNvPr id="448515" name="Rectangle 3"/>
          <p:cNvSpPr>
            <a:spLocks noGrp="1" noChangeArrowheads="1"/>
          </p:cNvSpPr>
          <p:nvPr>
            <p:ph type="body" idx="1"/>
          </p:nvPr>
        </p:nvSpPr>
        <p:spPr>
          <a:xfrm>
            <a:off x="304800" y="1296194"/>
            <a:ext cx="8229600" cy="5181600"/>
          </a:xfrm>
        </p:spPr>
        <p:txBody>
          <a:bodyPr/>
          <a:lstStyle/>
          <a:p>
            <a:pPr lvl="2">
              <a:buFontTx/>
              <a:buNone/>
            </a:pPr>
            <a:endParaRPr lang="en-US" altLang="x-none" dirty="0"/>
          </a:p>
          <a:p>
            <a:r>
              <a:rPr lang="en-US" altLang="x-none" dirty="0"/>
              <a:t>Catchment-scale responses</a:t>
            </a:r>
          </a:p>
          <a:p>
            <a:pPr lvl="1"/>
            <a:r>
              <a:rPr lang="en-US" altLang="x-none" dirty="0"/>
              <a:t>“Engineering” Methods</a:t>
            </a:r>
          </a:p>
          <a:p>
            <a:pPr lvl="2"/>
            <a:r>
              <a:rPr lang="en-US" altLang="x-none" dirty="0"/>
              <a:t>Rational Method</a:t>
            </a:r>
          </a:p>
          <a:p>
            <a:pPr lvl="2"/>
            <a:r>
              <a:rPr lang="en-US" altLang="x-none" dirty="0"/>
              <a:t>SCS Curve-Number Method</a:t>
            </a:r>
          </a:p>
          <a:p>
            <a:pPr lvl="2"/>
            <a:r>
              <a:rPr lang="en-US" altLang="x-none" dirty="0"/>
              <a:t>Unit Hydrograph</a:t>
            </a:r>
          </a:p>
          <a:p>
            <a:pPr lvl="2"/>
            <a:endParaRPr lang="en-US" altLang="x-none" dirty="0"/>
          </a:p>
          <a:p>
            <a:pPr lvl="1"/>
            <a:r>
              <a:rPr lang="en-US" altLang="x-none" dirty="0"/>
              <a:t>Process Based Method</a:t>
            </a:r>
          </a:p>
          <a:p>
            <a:pPr lvl="2"/>
            <a:r>
              <a:rPr lang="en-US" altLang="x-none" dirty="0"/>
              <a:t>TOPMODEL</a:t>
            </a:r>
          </a:p>
        </p:txBody>
      </p:sp>
      <p:pic>
        <p:nvPicPr>
          <p:cNvPr id="119810" name="Picture 2" descr="http://www.vatnaskil.is/images/stories/f4f3ec8154c1201f.jpg"/>
          <p:cNvPicPr>
            <a:picLocks noChangeAspect="1" noChangeArrowheads="1"/>
          </p:cNvPicPr>
          <p:nvPr/>
        </p:nvPicPr>
        <p:blipFill rotWithShape="1">
          <a:blip r:embed="rId3">
            <a:extLst>
              <a:ext uri="{28A0092B-C50C-407E-A947-70E740481C1C}">
                <a14:useLocalDpi xmlns:a14="http://schemas.microsoft.com/office/drawing/2010/main" val="0"/>
              </a:ext>
            </a:extLst>
          </a:blip>
          <a:srcRect l="27200" t="6601" r="22400"/>
          <a:stretch/>
        </p:blipFill>
        <p:spPr bwMode="auto">
          <a:xfrm>
            <a:off x="5334000" y="1524000"/>
            <a:ext cx="3886200" cy="48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5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457200" y="277813"/>
            <a:ext cx="8229600" cy="1155700"/>
          </a:xfrm>
          <a:solidFill>
            <a:srgbClr val="FFFF00"/>
          </a:solidFill>
        </p:spPr>
        <p:txBody>
          <a:bodyPr>
            <a:normAutofit fontScale="90000"/>
          </a:bodyPr>
          <a:lstStyle/>
          <a:p>
            <a:r>
              <a:rPr lang="en-US" altLang="x-none" dirty="0"/>
              <a:t>Rainfall-Runoff Models</a:t>
            </a:r>
            <a:br>
              <a:rPr lang="en-US" altLang="x-none" dirty="0"/>
            </a:br>
            <a:r>
              <a:rPr lang="en-US" altLang="x-none" sz="3600" i="1" dirty="0"/>
              <a:t>Rational Method</a:t>
            </a:r>
          </a:p>
        </p:txBody>
      </p:sp>
      <p:sp>
        <p:nvSpPr>
          <p:cNvPr id="433155" name="Rectangle 3"/>
          <p:cNvSpPr>
            <a:spLocks noGrp="1" noChangeArrowheads="1"/>
          </p:cNvSpPr>
          <p:nvPr>
            <p:ph type="body" sz="half" idx="1"/>
          </p:nvPr>
        </p:nvSpPr>
        <p:spPr>
          <a:xfrm>
            <a:off x="431800" y="1600200"/>
            <a:ext cx="8305800" cy="4800600"/>
          </a:xfrm>
        </p:spPr>
        <p:txBody>
          <a:bodyPr>
            <a:noAutofit/>
          </a:bodyPr>
          <a:lstStyle/>
          <a:p>
            <a:pPr>
              <a:lnSpc>
                <a:spcPct val="80000"/>
              </a:lnSpc>
            </a:pPr>
            <a:r>
              <a:rPr lang="en-US" altLang="x-none" sz="2800" dirty="0"/>
              <a:t>Based on a proportionality between </a:t>
            </a:r>
            <a:r>
              <a:rPr lang="en-US" altLang="x-none" sz="2800" i="1" dirty="0"/>
              <a:t>effective rainfall intensity</a:t>
            </a:r>
            <a:r>
              <a:rPr lang="en-US" altLang="x-none" sz="2800" dirty="0"/>
              <a:t> (</a:t>
            </a:r>
            <a:r>
              <a:rPr lang="en-US" altLang="x-none" sz="2800" i="1" dirty="0">
                <a:latin typeface="Times New Roman" charset="0"/>
              </a:rPr>
              <a:t>p*</a:t>
            </a:r>
            <a:r>
              <a:rPr lang="en-US" altLang="x-none" sz="2800" dirty="0"/>
              <a:t>) and </a:t>
            </a:r>
            <a:r>
              <a:rPr lang="en-US" altLang="x-none" sz="2800" i="1" dirty="0"/>
              <a:t>peak discharge</a:t>
            </a:r>
            <a:r>
              <a:rPr lang="en-US" altLang="x-none" sz="2800" dirty="0"/>
              <a:t> (</a:t>
            </a:r>
            <a:r>
              <a:rPr lang="en-US" altLang="x-none" sz="2800" i="1" dirty="0" err="1">
                <a:latin typeface="Times New Roman" charset="0"/>
              </a:rPr>
              <a:t>q</a:t>
            </a:r>
            <a:r>
              <a:rPr lang="en-US" altLang="x-none" sz="2800" i="1" baseline="-25000" dirty="0" err="1">
                <a:latin typeface="Times New Roman" charset="0"/>
              </a:rPr>
              <a:t>pk</a:t>
            </a:r>
            <a:r>
              <a:rPr lang="en-US" altLang="x-none" sz="2800" dirty="0"/>
              <a:t>)</a:t>
            </a:r>
          </a:p>
          <a:p>
            <a:pPr>
              <a:lnSpc>
                <a:spcPct val="80000"/>
              </a:lnSpc>
            </a:pPr>
            <a:endParaRPr lang="en-US" altLang="x-none" sz="2800" dirty="0"/>
          </a:p>
          <a:p>
            <a:pPr>
              <a:lnSpc>
                <a:spcPct val="80000"/>
              </a:lnSpc>
            </a:pPr>
            <a:endParaRPr lang="en-US" altLang="x-none" sz="2800" dirty="0"/>
          </a:p>
          <a:p>
            <a:pPr>
              <a:lnSpc>
                <a:spcPct val="80000"/>
              </a:lnSpc>
              <a:buFont typeface="Wingdings" charset="2"/>
              <a:buNone/>
            </a:pPr>
            <a:r>
              <a:rPr lang="en-US" altLang="x-none" sz="2800" i="1" dirty="0" err="1">
                <a:latin typeface="Symbol" charset="2"/>
                <a:ea typeface="Symbol" charset="2"/>
                <a:cs typeface="Symbol" charset="2"/>
              </a:rPr>
              <a:t>e</a:t>
            </a:r>
            <a:r>
              <a:rPr lang="en-US" altLang="x-none" sz="2800" i="1" baseline="-25000" dirty="0" err="1">
                <a:latin typeface="Times New Roman" charset="0"/>
              </a:rPr>
              <a:t>R</a:t>
            </a:r>
            <a:r>
              <a:rPr lang="en-US" altLang="x-none" sz="2800" dirty="0"/>
              <a:t> is a unit conversion factor</a:t>
            </a:r>
          </a:p>
          <a:p>
            <a:pPr>
              <a:lnSpc>
                <a:spcPct val="80000"/>
              </a:lnSpc>
              <a:buFont typeface="Wingdings" charset="2"/>
              <a:buNone/>
            </a:pPr>
            <a:r>
              <a:rPr lang="en-US" altLang="x-none" sz="2800" i="1" dirty="0">
                <a:latin typeface="Times New Roman" charset="0"/>
              </a:rPr>
              <a:t>A</a:t>
            </a:r>
            <a:r>
              <a:rPr lang="en-US" altLang="x-none" sz="2800" i="1" baseline="-25000" dirty="0">
                <a:latin typeface="Times New Roman" charset="0"/>
              </a:rPr>
              <a:t>D</a:t>
            </a:r>
            <a:r>
              <a:rPr lang="en-US" altLang="x-none" sz="2800" dirty="0"/>
              <a:t> is the drainage area</a:t>
            </a:r>
          </a:p>
          <a:p>
            <a:pPr>
              <a:lnSpc>
                <a:spcPct val="80000"/>
              </a:lnSpc>
              <a:buFont typeface="Wingdings" charset="2"/>
              <a:buNone/>
            </a:pPr>
            <a:endParaRPr lang="en-US" altLang="x-none" sz="2000" dirty="0"/>
          </a:p>
          <a:p>
            <a:pPr>
              <a:lnSpc>
                <a:spcPct val="80000"/>
              </a:lnSpc>
              <a:buFont typeface="Wingdings" charset="2"/>
              <a:buNone/>
            </a:pPr>
            <a:r>
              <a:rPr lang="en-US" altLang="x-none" sz="2800" dirty="0"/>
              <a:t>Used mostly for </a:t>
            </a:r>
            <a:br>
              <a:rPr lang="en-US" altLang="x-none" sz="2800" dirty="0"/>
            </a:br>
            <a:endParaRPr lang="en-US" altLang="x-none" sz="2800" dirty="0"/>
          </a:p>
          <a:p>
            <a:pPr>
              <a:lnSpc>
                <a:spcPct val="80000"/>
              </a:lnSpc>
              <a:buFont typeface="Wingdings" charset="2"/>
              <a:buNone/>
            </a:pPr>
            <a:r>
              <a:rPr lang="en-US" altLang="x-none" sz="2800" dirty="0"/>
              <a:t>catchment response </a:t>
            </a:r>
          </a:p>
          <a:p>
            <a:pPr>
              <a:lnSpc>
                <a:spcPct val="80000"/>
              </a:lnSpc>
              <a:buFont typeface="Wingdings" charset="2"/>
              <a:buNone/>
            </a:pPr>
            <a:r>
              <a:rPr lang="en-US" altLang="x-none" sz="2800" dirty="0"/>
              <a:t>modeling</a:t>
            </a:r>
          </a:p>
        </p:txBody>
      </p:sp>
      <p:sp>
        <p:nvSpPr>
          <p:cNvPr id="433156" name="Text Box 4"/>
          <p:cNvSpPr txBox="1">
            <a:spLocks noChangeArrowheads="1"/>
          </p:cNvSpPr>
          <p:nvPr/>
        </p:nvSpPr>
        <p:spPr bwMode="auto">
          <a:xfrm>
            <a:off x="457200" y="2391969"/>
            <a:ext cx="3733800" cy="6463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x-none" sz="3600" b="0" i="1" u="none" strike="noStrike" kern="1200" cap="none" spc="0" normalizeH="0" baseline="0" noProof="0" dirty="0" err="1">
                <a:ln>
                  <a:noFill/>
                </a:ln>
                <a:solidFill>
                  <a:srgbClr val="000000"/>
                </a:solidFill>
                <a:effectLst/>
                <a:uLnTx/>
                <a:uFillTx/>
                <a:latin typeface="Times New Roman" charset="0"/>
                <a:ea typeface="+mn-ea"/>
                <a:cs typeface="+mn-cs"/>
              </a:rPr>
              <a:t>q</a:t>
            </a:r>
            <a:r>
              <a:rPr kumimoji="0" lang="en-US" altLang="x-none" sz="3600" b="0" i="1" u="none" strike="noStrike" kern="1200" cap="none" spc="0" normalizeH="0" baseline="-25000" noProof="0" dirty="0" err="1">
                <a:ln>
                  <a:noFill/>
                </a:ln>
                <a:solidFill>
                  <a:srgbClr val="000000"/>
                </a:solidFill>
                <a:effectLst/>
                <a:uLnTx/>
                <a:uFillTx/>
                <a:latin typeface="Times New Roman" charset="0"/>
                <a:ea typeface="+mn-ea"/>
                <a:cs typeface="+mn-cs"/>
              </a:rPr>
              <a:t>pk</a:t>
            </a:r>
            <a:r>
              <a:rPr kumimoji="0" lang="en-US" altLang="x-none" sz="3600" b="0" i="1" u="none" strike="noStrike" kern="1200" cap="none" spc="0" normalizeH="0" baseline="0" noProof="0" dirty="0">
                <a:ln>
                  <a:noFill/>
                </a:ln>
                <a:solidFill>
                  <a:srgbClr val="000000"/>
                </a:solidFill>
                <a:effectLst/>
                <a:uLnTx/>
                <a:uFillTx/>
                <a:latin typeface="Times New Roman" charset="0"/>
                <a:ea typeface="+mn-ea"/>
                <a:cs typeface="+mn-cs"/>
              </a:rPr>
              <a:t> = </a:t>
            </a:r>
            <a:r>
              <a:rPr kumimoji="0" lang="en-US" altLang="x-none" sz="3600" b="0" i="1" u="none" strike="noStrike" kern="1200" cap="none" spc="0" normalizeH="0" baseline="0" noProof="0" dirty="0" err="1">
                <a:ln>
                  <a:noFill/>
                </a:ln>
                <a:solidFill>
                  <a:srgbClr val="000000"/>
                </a:solidFill>
                <a:effectLst/>
                <a:uLnTx/>
                <a:uFillTx/>
                <a:latin typeface="Symbol" charset="2"/>
                <a:ea typeface="Symbol" charset="2"/>
                <a:cs typeface="Symbol" charset="2"/>
              </a:rPr>
              <a:t>e</a:t>
            </a:r>
            <a:r>
              <a:rPr kumimoji="0" lang="en-US" altLang="x-none" sz="3600" b="0" i="1" u="none" strike="noStrike" kern="1200" cap="none" spc="0" normalizeH="0" baseline="-25000" noProof="0" dirty="0" err="1">
                <a:ln>
                  <a:noFill/>
                </a:ln>
                <a:solidFill>
                  <a:srgbClr val="000000"/>
                </a:solidFill>
                <a:effectLst/>
                <a:uLnTx/>
                <a:uFillTx/>
                <a:latin typeface="Times New Roman" charset="0"/>
                <a:ea typeface="+mn-ea"/>
                <a:cs typeface="+mn-cs"/>
              </a:rPr>
              <a:t>R</a:t>
            </a:r>
            <a:r>
              <a:rPr kumimoji="0" lang="en-US" altLang="x-none" sz="3600" b="0" i="1" u="none" strike="noStrike" kern="1200" cap="none" spc="0" normalizeH="0" baseline="0" noProof="0" dirty="0">
                <a:ln>
                  <a:noFill/>
                </a:ln>
                <a:solidFill>
                  <a:srgbClr val="000000"/>
                </a:solidFill>
                <a:effectLst/>
                <a:uLnTx/>
                <a:uFillTx/>
                <a:latin typeface="Times New Roman" charset="0"/>
                <a:ea typeface="+mn-ea"/>
                <a:cs typeface="+mn-cs"/>
              </a:rPr>
              <a:t>  C</a:t>
            </a:r>
            <a:r>
              <a:rPr kumimoji="0" lang="en-US" altLang="x-none" sz="3600" b="0" i="1" u="none" strike="noStrike" kern="1200" cap="none" spc="0" normalizeH="0" baseline="-25000" noProof="0" dirty="0">
                <a:ln>
                  <a:noFill/>
                </a:ln>
                <a:solidFill>
                  <a:srgbClr val="000000"/>
                </a:solidFill>
                <a:effectLst/>
                <a:uLnTx/>
                <a:uFillTx/>
                <a:latin typeface="Times New Roman" charset="0"/>
                <a:ea typeface="+mn-ea"/>
                <a:cs typeface="+mn-cs"/>
              </a:rPr>
              <a:t>R</a:t>
            </a:r>
            <a:r>
              <a:rPr kumimoji="0" lang="en-US" altLang="x-none" sz="3600" b="0" i="1" u="none" strike="noStrike" kern="1200" cap="none" spc="0" normalizeH="0" baseline="0" noProof="0" dirty="0">
                <a:ln>
                  <a:noFill/>
                </a:ln>
                <a:solidFill>
                  <a:srgbClr val="000000"/>
                </a:solidFill>
                <a:effectLst/>
                <a:uLnTx/>
                <a:uFillTx/>
                <a:latin typeface="Times New Roman" charset="0"/>
                <a:ea typeface="+mn-ea"/>
                <a:cs typeface="+mn-cs"/>
              </a:rPr>
              <a:t>  p* A</a:t>
            </a:r>
            <a:r>
              <a:rPr kumimoji="0" lang="en-US" altLang="x-none" sz="3600" b="0" i="1" u="none" strike="noStrike" kern="1200" cap="none" spc="0" normalizeH="0" baseline="-25000" noProof="0" dirty="0">
                <a:ln>
                  <a:noFill/>
                </a:ln>
                <a:solidFill>
                  <a:srgbClr val="000000"/>
                </a:solidFill>
                <a:effectLst/>
                <a:uLnTx/>
                <a:uFillTx/>
                <a:latin typeface="Times New Roman" charset="0"/>
                <a:ea typeface="+mn-ea"/>
                <a:cs typeface="+mn-cs"/>
              </a:rPr>
              <a:t>D</a:t>
            </a:r>
          </a:p>
        </p:txBody>
      </p:sp>
      <p:pic>
        <p:nvPicPr>
          <p:cNvPr id="43315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3300" y="2353733"/>
            <a:ext cx="4330700" cy="4356111"/>
          </a:xfrm>
          <a:noFill/>
          <a:ln/>
        </p:spPr>
      </p:pic>
    </p:spTree>
    <p:extLst>
      <p:ext uri="{BB962C8B-B14F-4D97-AF65-F5344CB8AC3E}">
        <p14:creationId xmlns:p14="http://schemas.microsoft.com/office/powerpoint/2010/main" val="158318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9486"/>
            <a:ext cx="7772400" cy="892628"/>
          </a:xfrm>
        </p:spPr>
        <p:txBody>
          <a:bodyPr/>
          <a:lstStyle/>
          <a:p>
            <a:r>
              <a:rPr lang="en-US" dirty="0"/>
              <a:t>Resources</a:t>
            </a:r>
          </a:p>
        </p:txBody>
      </p:sp>
      <p:pic>
        <p:nvPicPr>
          <p:cNvPr id="4" name="Picture 2"/>
          <p:cNvPicPr>
            <a:picLocks noChangeAspect="1" noChangeArrowheads="1"/>
          </p:cNvPicPr>
          <p:nvPr/>
        </p:nvPicPr>
        <p:blipFill>
          <a:blip r:embed="rId2" cstate="print"/>
          <a:srcRect/>
          <a:stretch>
            <a:fillRect/>
          </a:stretch>
        </p:blipFill>
        <p:spPr bwMode="auto">
          <a:xfrm>
            <a:off x="6150429" y="2622899"/>
            <a:ext cx="2993571" cy="4235102"/>
          </a:xfrm>
          <a:prstGeom prst="rect">
            <a:avLst/>
          </a:prstGeom>
          <a:noFill/>
          <a:ln w="9525" cap="flat" cmpd="sng">
            <a:noFill/>
            <a:prstDash val="solid"/>
            <a:miter lim="800000"/>
            <a:headEnd type="none" w="med" len="med"/>
            <a:tailEnd type="none" w="lg" len="lg"/>
          </a:ln>
          <a:effectLst/>
        </p:spPr>
      </p:pic>
      <p:sp>
        <p:nvSpPr>
          <p:cNvPr id="3" name="Content Placeholder 2"/>
          <p:cNvSpPr>
            <a:spLocks noGrp="1"/>
          </p:cNvSpPr>
          <p:nvPr>
            <p:ph idx="1"/>
          </p:nvPr>
        </p:nvSpPr>
        <p:spPr>
          <a:xfrm>
            <a:off x="185058" y="1230086"/>
            <a:ext cx="8958942" cy="4114800"/>
          </a:xfrm>
        </p:spPr>
        <p:txBody>
          <a:bodyPr/>
          <a:lstStyle/>
          <a:p>
            <a:r>
              <a:rPr lang="en-US" dirty="0"/>
              <a:t>Rainfall Runoff Module Online, </a:t>
            </a:r>
            <a:r>
              <a:rPr lang="en-US" dirty="0">
                <a:hlinkClick r:id="rId3"/>
              </a:rPr>
              <a:t>http://hydrology.usu.edu/RRP</a:t>
            </a:r>
            <a:r>
              <a:rPr lang="en-US" dirty="0"/>
              <a:t>, </a:t>
            </a:r>
            <a:br>
              <a:rPr lang="en-US" dirty="0"/>
            </a:br>
            <a:r>
              <a:rPr lang="en-US" dirty="0"/>
              <a:t>Chapters 1 - 3</a:t>
            </a:r>
          </a:p>
          <a:p>
            <a:r>
              <a:rPr lang="en-US" dirty="0"/>
              <a:t>Dingman Chapters 10</a:t>
            </a:r>
          </a:p>
          <a:p>
            <a:r>
              <a:rPr lang="en-US" dirty="0"/>
              <a:t>Chow Book Chapters 5, 7</a:t>
            </a:r>
          </a:p>
          <a:p>
            <a:r>
              <a:rPr lang="en-US" dirty="0"/>
              <a:t>Jeff McDonnell Website </a:t>
            </a:r>
            <a:r>
              <a:rPr lang="en-US" sz="2400" dirty="0"/>
              <a:t>(</a:t>
            </a:r>
            <a:r>
              <a:rPr lang="en-US" sz="2400" dirty="0">
                <a:hlinkClick r:id="rId4"/>
              </a:rPr>
              <a:t>http://www.cof.orst.edu/cof/fe/watershd/</a:t>
            </a:r>
            <a:r>
              <a:rPr lang="en-US" sz="2400" dirty="0"/>
              <a:t>) </a:t>
            </a:r>
            <a:endParaRPr lang="en-US" dirty="0"/>
          </a:p>
          <a:p>
            <a:r>
              <a:rPr lang="en-US" dirty="0"/>
              <a:t>Benchmark papers in </a:t>
            </a:r>
            <a:r>
              <a:rPr lang="en-US" dirty="0" err="1"/>
              <a:t>streamflow</a:t>
            </a:r>
            <a:r>
              <a:rPr lang="en-US" dirty="0"/>
              <a:t> </a:t>
            </a:r>
            <a:br>
              <a:rPr lang="en-US" sz="2400" dirty="0"/>
            </a:br>
            <a:r>
              <a:rPr lang="en-US" dirty="0"/>
              <a:t>generation processes (many at </a:t>
            </a:r>
            <a:br>
              <a:rPr lang="en-US" dirty="0"/>
            </a:br>
            <a:r>
              <a:rPr lang="en-US" sz="2400" dirty="0">
                <a:hlinkClick r:id="rId5"/>
              </a:rPr>
              <a:t>http://www.cof.orst.edu/cof/fe/watershd/fe537/bpapers.html</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277813"/>
            <a:ext cx="8229600" cy="1214437"/>
          </a:xfrm>
          <a:solidFill>
            <a:srgbClr val="FFFF00"/>
          </a:solidFill>
        </p:spPr>
        <p:txBody>
          <a:bodyPr>
            <a:normAutofit fontScale="90000"/>
          </a:bodyPr>
          <a:lstStyle/>
          <a:p>
            <a:r>
              <a:rPr lang="en-US" altLang="x-none" dirty="0"/>
              <a:t>Rainfall-Runoff Models </a:t>
            </a:r>
            <a:br>
              <a:rPr lang="en-US" altLang="x-none" dirty="0"/>
            </a:br>
            <a:r>
              <a:rPr lang="en-US" altLang="x-none" sz="3600" i="1" dirty="0"/>
              <a:t>SCS Curve Number Method</a:t>
            </a:r>
            <a:endParaRPr lang="en-US" altLang="x-none" i="1" dirty="0"/>
          </a:p>
        </p:txBody>
      </p:sp>
      <p:sp>
        <p:nvSpPr>
          <p:cNvPr id="434179" name="Rectangle 3"/>
          <p:cNvSpPr>
            <a:spLocks noGrp="1" noChangeArrowheads="1"/>
          </p:cNvSpPr>
          <p:nvPr>
            <p:ph type="body" sz="half" idx="1"/>
          </p:nvPr>
        </p:nvSpPr>
        <p:spPr>
          <a:xfrm>
            <a:off x="457200" y="1524000"/>
            <a:ext cx="8229600" cy="5334000"/>
          </a:xfrm>
        </p:spPr>
        <p:txBody>
          <a:bodyPr/>
          <a:lstStyle/>
          <a:p>
            <a:pPr>
              <a:lnSpc>
                <a:spcPct val="90000"/>
              </a:lnSpc>
            </a:pPr>
            <a:r>
              <a:rPr lang="en-US" altLang="x-none" sz="2800" dirty="0"/>
              <a:t>Based on soil characteristics within a basin</a:t>
            </a:r>
          </a:p>
          <a:p>
            <a:pPr lvl="1">
              <a:lnSpc>
                <a:spcPct val="90000"/>
              </a:lnSpc>
            </a:pPr>
            <a:r>
              <a:rPr lang="en-US" altLang="x-none" sz="2400" dirty="0"/>
              <a:t>First compute </a:t>
            </a:r>
            <a:r>
              <a:rPr lang="en-US" altLang="x-none" sz="2600" i="1" dirty="0">
                <a:latin typeface="Times New Roman" charset="0"/>
              </a:rPr>
              <a:t>P*</a:t>
            </a:r>
            <a:r>
              <a:rPr lang="en-US" altLang="x-none" sz="2400" dirty="0"/>
              <a:t>, which is equivalent to </a:t>
            </a:r>
            <a:r>
              <a:rPr lang="en-US" altLang="x-none" sz="2400" i="1" dirty="0">
                <a:latin typeface="Times New Roman" charset="0"/>
              </a:rPr>
              <a:t>Q*</a:t>
            </a:r>
            <a:r>
              <a:rPr lang="en-US" altLang="x-none" sz="2400" dirty="0"/>
              <a:t>:</a:t>
            </a:r>
          </a:p>
          <a:p>
            <a:pPr>
              <a:lnSpc>
                <a:spcPct val="90000"/>
              </a:lnSpc>
            </a:pPr>
            <a:endParaRPr lang="en-US" altLang="x-none" sz="2800" dirty="0"/>
          </a:p>
          <a:p>
            <a:pPr>
              <a:lnSpc>
                <a:spcPct val="90000"/>
              </a:lnSpc>
            </a:pPr>
            <a:endParaRPr lang="en-US" altLang="x-none" sz="2800" dirty="0"/>
          </a:p>
          <a:p>
            <a:pPr lvl="1">
              <a:lnSpc>
                <a:spcPct val="90000"/>
              </a:lnSpc>
            </a:pPr>
            <a:r>
              <a:rPr lang="en-US" altLang="x-none" sz="2600" dirty="0"/>
              <a:t>Then, compute </a:t>
            </a:r>
            <a:r>
              <a:rPr lang="en-US" altLang="x-none" sz="2600" i="1" dirty="0" err="1">
                <a:latin typeface="Times New Roman" charset="0"/>
              </a:rPr>
              <a:t>S</a:t>
            </a:r>
            <a:r>
              <a:rPr lang="en-US" altLang="x-none" sz="2600" i="1" baseline="-25000" dirty="0" err="1">
                <a:latin typeface="Times New Roman" charset="0"/>
              </a:rPr>
              <a:t>max</a:t>
            </a:r>
            <a:r>
              <a:rPr lang="en-US" altLang="x-none" sz="2400" dirty="0"/>
              <a:t> (watershed storage):</a:t>
            </a:r>
          </a:p>
          <a:p>
            <a:pPr lvl="1">
              <a:lnSpc>
                <a:spcPct val="90000"/>
              </a:lnSpc>
            </a:pPr>
            <a:endParaRPr lang="en-US" altLang="x-none" sz="2400" dirty="0"/>
          </a:p>
          <a:p>
            <a:pPr lvl="1">
              <a:lnSpc>
                <a:spcPct val="90000"/>
              </a:lnSpc>
            </a:pPr>
            <a:endParaRPr lang="en-US" altLang="x-none" sz="2400" dirty="0"/>
          </a:p>
          <a:p>
            <a:pPr lvl="1">
              <a:lnSpc>
                <a:spcPct val="90000"/>
              </a:lnSpc>
            </a:pPr>
            <a:endParaRPr lang="en-US" altLang="x-none" sz="2400" dirty="0"/>
          </a:p>
          <a:p>
            <a:pPr lvl="1">
              <a:lnSpc>
                <a:spcPct val="90000"/>
              </a:lnSpc>
            </a:pPr>
            <a:r>
              <a:rPr lang="en-US" altLang="x-none" sz="2400" dirty="0"/>
              <a:t>The </a:t>
            </a:r>
            <a:r>
              <a:rPr lang="en-US" altLang="x-none" sz="2400" b="1" dirty="0"/>
              <a:t>C</a:t>
            </a:r>
            <a:r>
              <a:rPr lang="en-US" altLang="x-none" sz="2400" dirty="0"/>
              <a:t>urve </a:t>
            </a:r>
            <a:r>
              <a:rPr lang="en-US" altLang="x-none" sz="2400" b="1" dirty="0"/>
              <a:t>N</a:t>
            </a:r>
            <a:r>
              <a:rPr lang="en-US" altLang="x-none" sz="2400" dirty="0"/>
              <a:t>umber is determined by the soil type and antecedent moisture conditions</a:t>
            </a:r>
          </a:p>
        </p:txBody>
      </p:sp>
      <p:graphicFrame>
        <p:nvGraphicFramePr>
          <p:cNvPr id="434180" name="Object 4"/>
          <p:cNvGraphicFramePr>
            <a:graphicFrameLocks noGrp="1" noChangeAspect="1"/>
          </p:cNvGraphicFramePr>
          <p:nvPr>
            <p:ph sz="quarter" idx="2"/>
          </p:nvPr>
        </p:nvGraphicFramePr>
        <p:xfrm>
          <a:off x="3124200" y="2318519"/>
          <a:ext cx="3886200" cy="1111250"/>
        </p:xfrm>
        <a:graphic>
          <a:graphicData uri="http://schemas.openxmlformats.org/presentationml/2006/ole">
            <mc:AlternateContent xmlns:mc="http://schemas.openxmlformats.org/markup-compatibility/2006">
              <mc:Choice xmlns:v="urn:schemas-microsoft-com:vml" Requires="v">
                <p:oleObj name="Equation" r:id="rId3" imgW="1600200" imgH="457200" progId="Equation.3">
                  <p:embed/>
                </p:oleObj>
              </mc:Choice>
              <mc:Fallback>
                <p:oleObj name="Equation" r:id="rId3" imgW="1600200" imgH="457200" progId="Equation.3">
                  <p:embed/>
                  <p:pic>
                    <p:nvPicPr>
                      <p:cNvPr id="434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18519"/>
                        <a:ext cx="3886200" cy="11112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4181" name="Object 5"/>
          <p:cNvGraphicFramePr>
            <a:graphicFrameLocks noGrp="1" noChangeAspect="1"/>
          </p:cNvGraphicFramePr>
          <p:nvPr>
            <p:ph sz="quarter" idx="3"/>
          </p:nvPr>
        </p:nvGraphicFramePr>
        <p:xfrm>
          <a:off x="3124200" y="3948497"/>
          <a:ext cx="2895600" cy="889000"/>
        </p:xfrm>
        <a:graphic>
          <a:graphicData uri="http://schemas.openxmlformats.org/presentationml/2006/ole">
            <mc:AlternateContent xmlns:mc="http://schemas.openxmlformats.org/markup-compatibility/2006">
              <mc:Choice xmlns:v="urn:schemas-microsoft-com:vml" Requires="v">
                <p:oleObj name="Equation" r:id="rId5" imgW="1282680" imgH="393480" progId="Equation.3">
                  <p:embed/>
                </p:oleObj>
              </mc:Choice>
              <mc:Fallback>
                <p:oleObj name="Equation" r:id="rId5" imgW="1282680" imgH="393480" progId="Equation.3">
                  <p:embed/>
                  <p:pic>
                    <p:nvPicPr>
                      <p:cNvPr id="43418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948497"/>
                        <a:ext cx="2895600" cy="88900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5927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098" name="Group 2"/>
          <p:cNvGraphicFramePr>
            <a:graphicFrameLocks noGrp="1"/>
          </p:cNvGraphicFramePr>
          <p:nvPr/>
        </p:nvGraphicFramePr>
        <p:xfrm>
          <a:off x="152400" y="162290"/>
          <a:ext cx="4622800" cy="6390643"/>
        </p:xfrm>
        <a:graphic>
          <a:graphicData uri="http://schemas.openxmlformats.org/drawingml/2006/table">
            <a:tbl>
              <a:tblPr/>
              <a:tblGrid>
                <a:gridCol w="2874963">
                  <a:extLst>
                    <a:ext uri="{9D8B030D-6E8A-4147-A177-3AD203B41FA5}">
                      <a16:colId xmlns:a16="http://schemas.microsoft.com/office/drawing/2014/main" val="20000"/>
                    </a:ext>
                  </a:extLst>
                </a:gridCol>
                <a:gridCol w="436562">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36563">
                  <a:extLst>
                    <a:ext uri="{9D8B030D-6E8A-4147-A177-3AD203B41FA5}">
                      <a16:colId xmlns:a16="http://schemas.microsoft.com/office/drawing/2014/main" val="20003"/>
                    </a:ext>
                  </a:extLst>
                </a:gridCol>
                <a:gridCol w="436562">
                  <a:extLst>
                    <a:ext uri="{9D8B030D-6E8A-4147-A177-3AD203B41FA5}">
                      <a16:colId xmlns:a16="http://schemas.microsoft.com/office/drawing/2014/main" val="20004"/>
                    </a:ext>
                  </a:extLst>
                </a:gridCol>
              </a:tblGrid>
              <a:tr h="284163">
                <a:tc gridSpan="5">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endParaRPr kumimoji="0" lang="en-US" altLang="x-none" sz="12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cap="flat">
                      <a:noFill/>
                    </a:lnR>
                    <a:lnT cap="fla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8288">
                <a:tc gridSpan="5">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1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Curve Numbers for Antecedent Soil Moisture Condition II</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gridSpan="4">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Hydrologic Soil Group</a:t>
                      </a:r>
                      <a:endPar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Land Use Description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B</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D</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extLst>
                  <a:ext uri="{0D108BD9-81ED-4DB2-BD59-A6C34878D82A}">
                    <a16:rowId xmlns:a16="http://schemas.microsoft.com/office/drawing/2014/main" val="1000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Commercial, row houses and townhouses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4"/>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Fallow,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5"/>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Cultivated with conventional tillage</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6"/>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Cultivated with conservation tillage</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7"/>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Lawns,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8"/>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Lawns,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9"/>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Pasture or range,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0"/>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Pasture or range,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1"/>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Meadow</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2"/>
                  </a:ext>
                </a:extLst>
              </a:tr>
              <a:tr h="23177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Pavement and roofs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Woods or forest thin stand, poor cover</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4"/>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Woods or forest, good cover</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5"/>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Farmsteads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6"/>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quarter-acre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7"/>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quarter-acre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8"/>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half-acre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9"/>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half-acre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0"/>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2-acre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1"/>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2-acre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2"/>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Roads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900" b="0" i="1"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Source:</a:t>
                      </a:r>
                      <a:r>
                        <a:rPr kumimoji="0" lang="en-US" altLang="x-none" sz="9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From NRCS, 1984.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dirty="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extLst>
                  <a:ext uri="{0D108BD9-81ED-4DB2-BD59-A6C34878D82A}">
                    <a16:rowId xmlns:a16="http://schemas.microsoft.com/office/drawing/2014/main" val="10024"/>
                  </a:ext>
                </a:extLst>
              </a:tr>
            </a:tbl>
          </a:graphicData>
        </a:graphic>
      </p:graphicFrame>
      <p:sp>
        <p:nvSpPr>
          <p:cNvPr id="2" name="TextBox 1"/>
          <p:cNvSpPr txBox="1"/>
          <p:nvPr/>
        </p:nvSpPr>
        <p:spPr>
          <a:xfrm>
            <a:off x="4775200" y="762000"/>
            <a:ext cx="4165600" cy="54476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Group A </a:t>
            </a:r>
            <a:r>
              <a:rPr kumimoji="0" lang="en-US" sz="2600" b="0" i="0" u="none" strike="noStrike" kern="1200" cap="none" spc="0" normalizeH="0" baseline="0" noProof="0" dirty="0">
                <a:ln>
                  <a:noFill/>
                </a:ln>
                <a:solidFill>
                  <a:prstClr val="black"/>
                </a:solidFill>
                <a:effectLst/>
                <a:uLnTx/>
                <a:uFillTx/>
                <a:latin typeface="Calibri"/>
                <a:ea typeface="+mn-ea"/>
                <a:cs typeface="+mn-cs"/>
              </a:rPr>
              <a:t>– low runoff potential, well drained soils (</a:t>
            </a:r>
            <a:r>
              <a:rPr kumimoji="0" lang="en-US" sz="2600" b="0" i="0" u="none" strike="noStrike" kern="1200" cap="none" spc="0" normalizeH="0" baseline="0" noProof="0" dirty="0" err="1">
                <a:ln>
                  <a:noFill/>
                </a:ln>
                <a:solidFill>
                  <a:prstClr val="black"/>
                </a:solidFill>
                <a:effectLst/>
                <a:uLnTx/>
                <a:uFillTx/>
                <a:latin typeface="Calibri"/>
                <a:ea typeface="+mn-ea"/>
                <a:cs typeface="+mn-cs"/>
              </a:rPr>
              <a:t>K</a:t>
            </a:r>
            <a:r>
              <a:rPr kumimoji="0" lang="en-US" sz="2600" b="0" i="0" u="none" strike="noStrike" kern="1200" cap="none" spc="0" normalizeH="0" baseline="-25000" noProof="0" dirty="0" err="1">
                <a:ln>
                  <a:noFill/>
                </a:ln>
                <a:solidFill>
                  <a:prstClr val="black"/>
                </a:solidFill>
                <a:effectLst/>
                <a:uLnTx/>
                <a:uFillTx/>
                <a:latin typeface="Calibri"/>
                <a:ea typeface="+mn-ea"/>
                <a:cs typeface="+mn-cs"/>
              </a:rPr>
              <a:t>sat</a:t>
            </a:r>
            <a:r>
              <a:rPr kumimoji="0" lang="en-US" sz="2600" b="0" i="0" u="none" strike="noStrike" kern="1200" cap="none" spc="0" normalizeH="0" baseline="0" noProof="0" dirty="0">
                <a:ln>
                  <a:noFill/>
                </a:ln>
                <a:solidFill>
                  <a:prstClr val="black"/>
                </a:solidFill>
                <a:effectLst/>
                <a:uLnTx/>
                <a:uFillTx/>
                <a:latin typeface="Calibri"/>
                <a:ea typeface="+mn-ea"/>
                <a:cs typeface="+mn-cs"/>
              </a:rPr>
              <a:t> &gt; 0.3 in/</a:t>
            </a:r>
            <a:r>
              <a:rPr kumimoji="0" lang="en-US" sz="2600" b="0" i="0" u="none" strike="noStrike" kern="1200" cap="none" spc="0" normalizeH="0" baseline="0" noProof="0" dirty="0" err="1">
                <a:ln>
                  <a:noFill/>
                </a:ln>
                <a:solidFill>
                  <a:prstClr val="black"/>
                </a:solidFill>
                <a:effectLst/>
                <a:uLnTx/>
                <a:uFillTx/>
                <a:latin typeface="Calibri"/>
                <a:ea typeface="+mn-ea"/>
                <a:cs typeface="+mn-cs"/>
              </a:rPr>
              <a:t>hr</a:t>
            </a:r>
            <a:r>
              <a:rPr kumimoji="0" lang="en-US" sz="2600" b="0" i="0" u="none" strike="noStrike" kern="1200" cap="none" spc="0" normalizeH="0" baseline="0" noProof="0" dirty="0">
                <a:ln>
                  <a:noFill/>
                </a:ln>
                <a:solidFill>
                  <a:prstClr val="black"/>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Group B </a:t>
            </a:r>
            <a:r>
              <a:rPr kumimoji="0" lang="en-US" sz="2600" b="0" i="0" u="none" strike="noStrike" kern="1200" cap="none" spc="0" normalizeH="0" baseline="0" noProof="0" dirty="0">
                <a:ln>
                  <a:noFill/>
                </a:ln>
                <a:solidFill>
                  <a:prstClr val="black"/>
                </a:solidFill>
                <a:effectLst/>
                <a:uLnTx/>
                <a:uFillTx/>
                <a:latin typeface="Calibri"/>
                <a:ea typeface="+mn-ea"/>
                <a:cs typeface="+mn-cs"/>
              </a:rPr>
              <a:t>– moderate infiltration, fairly deep soils (</a:t>
            </a:r>
            <a:r>
              <a:rPr kumimoji="0" lang="en-US" sz="2600" b="0" i="0" u="none" strike="noStrike" kern="1200" cap="none" spc="0" normalizeH="0" baseline="0" noProof="0" dirty="0" err="1">
                <a:ln>
                  <a:noFill/>
                </a:ln>
                <a:solidFill>
                  <a:prstClr val="black"/>
                </a:solidFill>
                <a:effectLst/>
                <a:uLnTx/>
                <a:uFillTx/>
                <a:latin typeface="Calibri"/>
                <a:ea typeface="+mn-ea"/>
                <a:cs typeface="+mn-cs"/>
              </a:rPr>
              <a:t>K</a:t>
            </a:r>
            <a:r>
              <a:rPr kumimoji="0" lang="en-US" sz="2600" b="0" i="0" u="none" strike="noStrike" kern="1200" cap="none" spc="0" normalizeH="0" baseline="-25000" noProof="0" dirty="0" err="1">
                <a:ln>
                  <a:noFill/>
                </a:ln>
                <a:solidFill>
                  <a:prstClr val="black"/>
                </a:solidFill>
                <a:effectLst/>
                <a:uLnTx/>
                <a:uFillTx/>
                <a:latin typeface="Calibri"/>
                <a:ea typeface="+mn-ea"/>
                <a:cs typeface="+mn-cs"/>
              </a:rPr>
              <a:t>sat</a:t>
            </a:r>
            <a:r>
              <a:rPr kumimoji="0" lang="en-US" sz="2600" b="0" i="0" u="none" strike="noStrike" kern="1200" cap="none" spc="0" normalizeH="0" baseline="0" noProof="0" dirty="0">
                <a:ln>
                  <a:noFill/>
                </a:ln>
                <a:solidFill>
                  <a:prstClr val="black"/>
                </a:solidFill>
                <a:effectLst/>
                <a:uLnTx/>
                <a:uFillTx/>
                <a:latin typeface="Calibri"/>
                <a:ea typeface="+mn-ea"/>
                <a:cs typeface="+mn-cs"/>
              </a:rPr>
              <a:t> ~ 0.15-0.3 in/</a:t>
            </a:r>
            <a:r>
              <a:rPr kumimoji="0" lang="en-US" sz="2600" b="0" i="0" u="none" strike="noStrike" kern="1200" cap="none" spc="0" normalizeH="0" baseline="0" noProof="0" dirty="0" err="1">
                <a:ln>
                  <a:noFill/>
                </a:ln>
                <a:solidFill>
                  <a:prstClr val="black"/>
                </a:solidFill>
                <a:effectLst/>
                <a:uLnTx/>
                <a:uFillTx/>
                <a:latin typeface="Calibri"/>
                <a:ea typeface="+mn-ea"/>
                <a:cs typeface="+mn-cs"/>
              </a:rPr>
              <a:t>hr</a:t>
            </a:r>
            <a:r>
              <a:rPr kumimoji="0" lang="en-US" sz="2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Group C </a:t>
            </a:r>
            <a:r>
              <a:rPr kumimoji="0" lang="en-US" sz="2600" b="0" i="0" u="none" strike="noStrike" kern="1200" cap="none" spc="0" normalizeH="0" baseline="0" noProof="0" dirty="0">
                <a:ln>
                  <a:noFill/>
                </a:ln>
                <a:solidFill>
                  <a:prstClr val="black"/>
                </a:solidFill>
                <a:effectLst/>
                <a:uLnTx/>
                <a:uFillTx/>
                <a:latin typeface="Calibri"/>
                <a:ea typeface="+mn-ea"/>
                <a:cs typeface="+mn-cs"/>
              </a:rPr>
              <a:t>– slow infiltration rate soils, fine texture (</a:t>
            </a:r>
            <a:r>
              <a:rPr kumimoji="0" lang="en-US" sz="2600" b="0" i="0" u="none" strike="noStrike" kern="1200" cap="none" spc="0" normalizeH="0" baseline="0" noProof="0" dirty="0" err="1">
                <a:ln>
                  <a:noFill/>
                </a:ln>
                <a:solidFill>
                  <a:prstClr val="black"/>
                </a:solidFill>
                <a:effectLst/>
                <a:uLnTx/>
                <a:uFillTx/>
                <a:latin typeface="Calibri"/>
                <a:ea typeface="+mn-ea"/>
                <a:cs typeface="+mn-cs"/>
              </a:rPr>
              <a:t>K</a:t>
            </a:r>
            <a:r>
              <a:rPr kumimoji="0" lang="en-US" sz="2600" b="0" i="0" u="none" strike="noStrike" kern="1200" cap="none" spc="0" normalizeH="0" baseline="-25000" noProof="0" dirty="0" err="1">
                <a:ln>
                  <a:noFill/>
                </a:ln>
                <a:solidFill>
                  <a:prstClr val="black"/>
                </a:solidFill>
                <a:effectLst/>
                <a:uLnTx/>
                <a:uFillTx/>
                <a:latin typeface="Calibri"/>
                <a:ea typeface="+mn-ea"/>
                <a:cs typeface="+mn-cs"/>
              </a:rPr>
              <a:t>sat</a:t>
            </a:r>
            <a:r>
              <a:rPr kumimoji="0" lang="en-US" sz="2600" b="0" i="0" u="none" strike="noStrike" kern="1200" cap="none" spc="0" normalizeH="0" baseline="0" noProof="0" dirty="0">
                <a:ln>
                  <a:noFill/>
                </a:ln>
                <a:solidFill>
                  <a:prstClr val="black"/>
                </a:solidFill>
                <a:effectLst/>
                <a:uLnTx/>
                <a:uFillTx/>
                <a:latin typeface="Calibri"/>
                <a:ea typeface="+mn-ea"/>
                <a:cs typeface="+mn-cs"/>
              </a:rPr>
              <a:t> ~ 0.05-0.15 in/</a:t>
            </a:r>
            <a:r>
              <a:rPr kumimoji="0" lang="en-US" sz="2600" b="0" i="0" u="none" strike="noStrike" kern="1200" cap="none" spc="0" normalizeH="0" baseline="0" noProof="0" dirty="0" err="1">
                <a:ln>
                  <a:noFill/>
                </a:ln>
                <a:solidFill>
                  <a:prstClr val="black"/>
                </a:solidFill>
                <a:effectLst/>
                <a:uLnTx/>
                <a:uFillTx/>
                <a:latin typeface="Calibri"/>
                <a:ea typeface="+mn-ea"/>
                <a:cs typeface="+mn-cs"/>
              </a:rPr>
              <a:t>hr</a:t>
            </a:r>
            <a:r>
              <a:rPr kumimoji="0" lang="en-US" sz="26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Group D </a:t>
            </a:r>
            <a:r>
              <a:rPr kumimoji="0" lang="en-US" sz="2600" b="0" i="0" u="none" strike="noStrike" kern="1200" cap="none" spc="0" normalizeH="0" baseline="0" noProof="0" dirty="0">
                <a:ln>
                  <a:noFill/>
                </a:ln>
                <a:solidFill>
                  <a:prstClr val="black"/>
                </a:solidFill>
                <a:effectLst/>
                <a:uLnTx/>
                <a:uFillTx/>
                <a:latin typeface="Calibri"/>
                <a:ea typeface="+mn-ea"/>
                <a:cs typeface="+mn-cs"/>
              </a:rPr>
              <a:t>– high runoff potential, clay soils (</a:t>
            </a:r>
            <a:r>
              <a:rPr kumimoji="0" lang="en-US" sz="2600" b="0" i="0" u="none" strike="noStrike" kern="1200" cap="none" spc="0" normalizeH="0" baseline="0" noProof="0" dirty="0" err="1">
                <a:ln>
                  <a:noFill/>
                </a:ln>
                <a:solidFill>
                  <a:prstClr val="black"/>
                </a:solidFill>
                <a:effectLst/>
                <a:uLnTx/>
                <a:uFillTx/>
                <a:latin typeface="Calibri"/>
                <a:ea typeface="+mn-ea"/>
                <a:cs typeface="+mn-cs"/>
              </a:rPr>
              <a:t>K</a:t>
            </a:r>
            <a:r>
              <a:rPr kumimoji="0" lang="en-US" sz="2600" b="0" i="0" u="none" strike="noStrike" kern="1200" cap="none" spc="0" normalizeH="0" baseline="-25000" noProof="0" dirty="0" err="1">
                <a:ln>
                  <a:noFill/>
                </a:ln>
                <a:solidFill>
                  <a:prstClr val="black"/>
                </a:solidFill>
                <a:effectLst/>
                <a:uLnTx/>
                <a:uFillTx/>
                <a:latin typeface="Calibri"/>
                <a:ea typeface="+mn-ea"/>
                <a:cs typeface="+mn-cs"/>
              </a:rPr>
              <a:t>sat</a:t>
            </a:r>
            <a:r>
              <a:rPr kumimoji="0" lang="en-US" sz="2600" b="0" i="0" u="none" strike="noStrike" kern="1200" cap="none" spc="0" normalizeH="0" baseline="0" noProof="0" dirty="0">
                <a:ln>
                  <a:noFill/>
                </a:ln>
                <a:solidFill>
                  <a:prstClr val="black"/>
                </a:solidFill>
                <a:effectLst/>
                <a:uLnTx/>
                <a:uFillTx/>
                <a:latin typeface="Calibri"/>
                <a:ea typeface="+mn-ea"/>
                <a:cs typeface="+mn-cs"/>
              </a:rPr>
              <a:t> &lt; 0.05 in/</a:t>
            </a:r>
            <a:r>
              <a:rPr kumimoji="0" lang="en-US" sz="2600" b="0" i="0" u="none" strike="noStrike" kern="1200" cap="none" spc="0" normalizeH="0" baseline="0" noProof="0" dirty="0" err="1">
                <a:ln>
                  <a:noFill/>
                </a:ln>
                <a:solidFill>
                  <a:prstClr val="black"/>
                </a:solidFill>
                <a:effectLst/>
                <a:uLnTx/>
                <a:uFillTx/>
                <a:latin typeface="Calibri"/>
                <a:ea typeface="+mn-ea"/>
                <a:cs typeface="+mn-cs"/>
              </a:rPr>
              <a:t>hr</a:t>
            </a:r>
            <a:r>
              <a:rPr kumimoji="0" lang="en-US" sz="26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20454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22" name="Group 2"/>
          <p:cNvGraphicFramePr>
            <a:graphicFrameLocks noGrp="1"/>
          </p:cNvGraphicFramePr>
          <p:nvPr/>
        </p:nvGraphicFramePr>
        <p:xfrm>
          <a:off x="152400" y="609599"/>
          <a:ext cx="5334000" cy="5486402"/>
        </p:xfrm>
        <a:graphic>
          <a:graphicData uri="http://schemas.openxmlformats.org/drawingml/2006/table">
            <a:tbl>
              <a:tblPr/>
              <a:tblGrid>
                <a:gridCol w="2198688">
                  <a:extLst>
                    <a:ext uri="{9D8B030D-6E8A-4147-A177-3AD203B41FA5}">
                      <a16:colId xmlns:a16="http://schemas.microsoft.com/office/drawing/2014/main" val="20000"/>
                    </a:ext>
                  </a:extLst>
                </a:gridCol>
                <a:gridCol w="1541462">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tblGrid>
              <a:tr h="277813">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endParaRPr kumimoji="0" lang="en-US" altLang="x-none" sz="16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cap="fla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113">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Adjustments to Runoff Curve Number (CN) for Dry</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3525">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or Wet Antecedent Soil Moisture Conditions</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6511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3"/>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gridSpan="2">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Factors to Convert Curve Number</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tc hMerge="1">
                  <a:txBody>
                    <a:bodyPr/>
                    <a:lstStyle/>
                    <a:p>
                      <a:endParaRPr lang="en-US"/>
                    </a:p>
                  </a:txBody>
                  <a:tcPr/>
                </a:tc>
                <a:extLst>
                  <a:ext uri="{0D108BD9-81ED-4DB2-BD59-A6C34878D82A}">
                    <a16:rowId xmlns:a16="http://schemas.microsoft.com/office/drawing/2014/main" val="10004"/>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gridSpan="2">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for AMC II to AMC I or AMC III</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hMerge="1">
                  <a:txBody>
                    <a:bodyPr/>
                    <a:lstStyle/>
                    <a:p>
                      <a:endParaRPr lang="en-US"/>
                    </a:p>
                  </a:txBody>
                  <a:tcPr/>
                </a:tc>
                <a:extLst>
                  <a:ext uri="{0D108BD9-81ED-4DB2-BD59-A6C34878D82A}">
                    <a16:rowId xmlns:a16="http://schemas.microsoft.com/office/drawing/2014/main" val="10005"/>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Curve Number (AMC II)</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AMC I (dry)</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AMC III (wet)</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extLst>
                  <a:ext uri="{0D108BD9-81ED-4DB2-BD59-A6C34878D82A}">
                    <a16:rowId xmlns:a16="http://schemas.microsoft.com/office/drawing/2014/main" val="10006"/>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2.22</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7"/>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0.45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1.85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8"/>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1.67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9"/>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0.55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0"/>
                  </a:ext>
                </a:extLst>
              </a:tr>
              <a:tr h="33813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0.62</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1"/>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0.67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1.30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2"/>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0.73</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1.21</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3"/>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0.79</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1.14</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4"/>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0.87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5"/>
                  </a:ext>
                </a:extLst>
              </a:tr>
              <a:tr h="33972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dirty="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extLst>
                  <a:ext uri="{0D108BD9-81ED-4DB2-BD59-A6C34878D82A}">
                    <a16:rowId xmlns:a16="http://schemas.microsoft.com/office/drawing/2014/main" val="10016"/>
                  </a:ext>
                </a:extLst>
              </a:tr>
            </a:tbl>
          </a:graphicData>
        </a:graphic>
      </p:graphicFrame>
      <p:sp>
        <p:nvSpPr>
          <p:cNvPr id="389174" name="Rectangle 54"/>
          <p:cNvSpPr>
            <a:spLocks noGrp="1" noChangeArrowheads="1"/>
          </p:cNvSpPr>
          <p:nvPr>
            <p:ph type="body" sz="half" idx="2"/>
          </p:nvPr>
        </p:nvSpPr>
        <p:spPr>
          <a:xfrm>
            <a:off x="5486400" y="838200"/>
            <a:ext cx="3505200" cy="5029200"/>
          </a:xfrm>
        </p:spPr>
        <p:txBody>
          <a:bodyPr>
            <a:noAutofit/>
          </a:bodyPr>
          <a:lstStyle/>
          <a:p>
            <a:pPr>
              <a:lnSpc>
                <a:spcPct val="80000"/>
              </a:lnSpc>
            </a:pPr>
            <a:r>
              <a:rPr lang="en-US" altLang="x-none" dirty="0"/>
              <a:t>AMC I – dormant season moisture &lt; 0.5”, growing &lt; 1.4”</a:t>
            </a:r>
          </a:p>
          <a:p>
            <a:pPr lvl="3">
              <a:lnSpc>
                <a:spcPct val="80000"/>
              </a:lnSpc>
            </a:pPr>
            <a:endParaRPr lang="en-US" altLang="x-none" dirty="0"/>
          </a:p>
          <a:p>
            <a:pPr>
              <a:lnSpc>
                <a:spcPct val="80000"/>
              </a:lnSpc>
            </a:pPr>
            <a:r>
              <a:rPr lang="en-US" altLang="x-none" dirty="0"/>
              <a:t>AMC II – dormant season moisture &gt;0.5”, &lt;1.1”; growing season &gt;1.4”, &lt;2.1”</a:t>
            </a:r>
          </a:p>
          <a:p>
            <a:pPr lvl="3">
              <a:lnSpc>
                <a:spcPct val="80000"/>
              </a:lnSpc>
            </a:pPr>
            <a:endParaRPr lang="en-US" altLang="x-none" dirty="0"/>
          </a:p>
          <a:p>
            <a:pPr>
              <a:lnSpc>
                <a:spcPct val="80000"/>
              </a:lnSpc>
            </a:pPr>
            <a:r>
              <a:rPr lang="en-US" altLang="x-none" dirty="0"/>
              <a:t>AMC III – dormant season moisture &gt;1.1”, growing season &gt;2.1”</a:t>
            </a:r>
          </a:p>
        </p:txBody>
      </p:sp>
    </p:spTree>
    <p:extLst>
      <p:ext uri="{BB962C8B-B14F-4D97-AF65-F5344CB8AC3E}">
        <p14:creationId xmlns:p14="http://schemas.microsoft.com/office/powerpoint/2010/main" val="597523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solidFill>
            <a:srgbClr val="FFFF00"/>
          </a:solidFill>
        </p:spPr>
        <p:txBody>
          <a:bodyPr/>
          <a:lstStyle/>
          <a:p>
            <a:r>
              <a:rPr lang="en-US" altLang="x-none" dirty="0"/>
              <a:t>SCS Method</a:t>
            </a:r>
          </a:p>
        </p:txBody>
      </p:sp>
      <p:sp>
        <p:nvSpPr>
          <p:cNvPr id="435203" name="Rectangle 3"/>
          <p:cNvSpPr>
            <a:spLocks noGrp="1" noChangeArrowheads="1"/>
          </p:cNvSpPr>
          <p:nvPr>
            <p:ph type="body" sz="half" idx="1"/>
          </p:nvPr>
        </p:nvSpPr>
        <p:spPr>
          <a:xfrm>
            <a:off x="457200" y="1371600"/>
            <a:ext cx="8458200" cy="762000"/>
          </a:xfrm>
        </p:spPr>
        <p:txBody>
          <a:bodyPr/>
          <a:lstStyle/>
          <a:p>
            <a:r>
              <a:rPr lang="en-US" altLang="x-none" sz="2800"/>
              <a:t>Then, compute the hydrograph and its timing:</a:t>
            </a:r>
          </a:p>
        </p:txBody>
      </p:sp>
      <p:graphicFrame>
        <p:nvGraphicFramePr>
          <p:cNvPr id="435204" name="Object 4"/>
          <p:cNvGraphicFramePr>
            <a:graphicFrameLocks noGrp="1" noChangeAspect="1"/>
          </p:cNvGraphicFramePr>
          <p:nvPr>
            <p:ph sz="quarter" idx="2"/>
          </p:nvPr>
        </p:nvGraphicFramePr>
        <p:xfrm>
          <a:off x="1150620" y="2293143"/>
          <a:ext cx="3429000" cy="630238"/>
        </p:xfrm>
        <a:graphic>
          <a:graphicData uri="http://schemas.openxmlformats.org/presentationml/2006/ole">
            <mc:AlternateContent xmlns:mc="http://schemas.openxmlformats.org/markup-compatibility/2006">
              <mc:Choice xmlns:v="urn:schemas-microsoft-com:vml" Requires="v">
                <p:oleObj name="Equation" r:id="rId3" imgW="1244520" imgH="228600" progId="Equation.3">
                  <p:embed/>
                </p:oleObj>
              </mc:Choice>
              <mc:Fallback>
                <p:oleObj name="Equation" r:id="rId3" imgW="1244520" imgH="228600" progId="Equation.3">
                  <p:embed/>
                  <p:pic>
                    <p:nvPicPr>
                      <p:cNvPr id="4352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620" y="2293143"/>
                        <a:ext cx="3429000" cy="6302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5205" name="Object 5"/>
          <p:cNvGraphicFramePr>
            <a:graphicFrameLocks noGrp="1" noChangeAspect="1"/>
          </p:cNvGraphicFramePr>
          <p:nvPr>
            <p:ph sz="quarter" idx="3"/>
          </p:nvPr>
        </p:nvGraphicFramePr>
        <p:xfrm>
          <a:off x="6982456" y="5786438"/>
          <a:ext cx="2170113" cy="630238"/>
        </p:xfrm>
        <a:graphic>
          <a:graphicData uri="http://schemas.openxmlformats.org/presentationml/2006/ole">
            <mc:AlternateContent xmlns:mc="http://schemas.openxmlformats.org/markup-compatibility/2006">
              <mc:Choice xmlns:v="urn:schemas-microsoft-com:vml" Requires="v">
                <p:oleObj name="Equation" r:id="rId5" imgW="787320" imgH="228600" progId="Equation.3">
                  <p:embed/>
                </p:oleObj>
              </mc:Choice>
              <mc:Fallback>
                <p:oleObj name="Equation" r:id="rId5" imgW="787320" imgH="228600" progId="Equation.3">
                  <p:embed/>
                  <p:pic>
                    <p:nvPicPr>
                      <p:cNvPr id="435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2456" y="5786438"/>
                        <a:ext cx="2170113" cy="6302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5206" name="Object 6"/>
          <p:cNvGraphicFramePr>
            <a:graphicFrameLocks noChangeAspect="1"/>
          </p:cNvGraphicFramePr>
          <p:nvPr/>
        </p:nvGraphicFramePr>
        <p:xfrm>
          <a:off x="6184443" y="2051050"/>
          <a:ext cx="3806825" cy="1425575"/>
        </p:xfrm>
        <a:graphic>
          <a:graphicData uri="http://schemas.openxmlformats.org/presentationml/2006/ole">
            <mc:AlternateContent xmlns:mc="http://schemas.openxmlformats.org/markup-compatibility/2006">
              <mc:Choice xmlns:v="urn:schemas-microsoft-com:vml" Requires="v">
                <p:oleObj name="Equation" r:id="rId7" imgW="1218960" imgH="457200" progId="Equation.3">
                  <p:embed/>
                </p:oleObj>
              </mc:Choice>
              <mc:Fallback>
                <p:oleObj name="Equation" r:id="rId7" imgW="1218960" imgH="457200" progId="Equation.3">
                  <p:embed/>
                  <p:pic>
                    <p:nvPicPr>
                      <p:cNvPr id="43520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4443" y="2051050"/>
                        <a:ext cx="3806825" cy="142557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5207" name="Rectangle 7"/>
          <p:cNvSpPr>
            <a:spLocks noChangeArrowheads="1"/>
          </p:cNvSpPr>
          <p:nvPr/>
        </p:nvSpPr>
        <p:spPr bwMode="auto">
          <a:xfrm>
            <a:off x="2286000" y="3505200"/>
            <a:ext cx="3962400" cy="2286000"/>
          </a:xfrm>
          <a:prstGeom prst="rect">
            <a:avLst/>
          </a:prstGeom>
          <a:no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altLang="x-none"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08" name="Line 8"/>
          <p:cNvSpPr>
            <a:spLocks noChangeShapeType="1"/>
          </p:cNvSpPr>
          <p:nvPr/>
        </p:nvSpPr>
        <p:spPr bwMode="auto">
          <a:xfrm>
            <a:off x="2743200" y="3581400"/>
            <a:ext cx="0" cy="19812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09" name="Line 9"/>
          <p:cNvSpPr>
            <a:spLocks noChangeShapeType="1"/>
          </p:cNvSpPr>
          <p:nvPr/>
        </p:nvSpPr>
        <p:spPr bwMode="auto">
          <a:xfrm>
            <a:off x="2743200" y="5562600"/>
            <a:ext cx="32004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10" name="Text Box 10"/>
          <p:cNvSpPr txBox="1">
            <a:spLocks noChangeArrowheads="1"/>
          </p:cNvSpPr>
          <p:nvPr/>
        </p:nvSpPr>
        <p:spPr bwMode="auto">
          <a:xfrm>
            <a:off x="2362200" y="449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x-none" sz="1800" b="0" i="1" u="none" strike="noStrike" kern="1200" cap="none" spc="0" normalizeH="0" baseline="0" noProof="0">
                <a:ln>
                  <a:noFill/>
                </a:ln>
                <a:solidFill>
                  <a:prstClr val="white"/>
                </a:solidFill>
                <a:effectLst/>
                <a:uLnTx/>
                <a:uFillTx/>
                <a:latin typeface="Times New Roman" charset="0"/>
                <a:ea typeface="+mn-ea"/>
                <a:cs typeface="+mn-cs"/>
              </a:rPr>
              <a:t>Q</a:t>
            </a:r>
          </a:p>
        </p:txBody>
      </p:sp>
      <p:sp>
        <p:nvSpPr>
          <p:cNvPr id="435211" name="Text Box 11"/>
          <p:cNvSpPr txBox="1">
            <a:spLocks noChangeArrowheads="1"/>
          </p:cNvSpPr>
          <p:nvPr/>
        </p:nvSpPr>
        <p:spPr bwMode="auto">
          <a:xfrm>
            <a:off x="4038600" y="5486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x-none" sz="1800" b="0" i="1" u="none" strike="noStrike" kern="1200" cap="none" spc="0" normalizeH="0" baseline="0" noProof="0">
                <a:ln>
                  <a:noFill/>
                </a:ln>
                <a:solidFill>
                  <a:prstClr val="white"/>
                </a:solidFill>
                <a:effectLst/>
                <a:uLnTx/>
                <a:uFillTx/>
                <a:latin typeface="Times New Roman" charset="0"/>
                <a:ea typeface="+mn-ea"/>
                <a:cs typeface="+mn-cs"/>
              </a:rPr>
              <a:t>time</a:t>
            </a:r>
          </a:p>
        </p:txBody>
      </p:sp>
      <p:sp>
        <p:nvSpPr>
          <p:cNvPr id="435212" name="Freeform 12"/>
          <p:cNvSpPr>
            <a:spLocks/>
          </p:cNvSpPr>
          <p:nvPr/>
        </p:nvSpPr>
        <p:spPr bwMode="auto">
          <a:xfrm>
            <a:off x="2819400" y="3929063"/>
            <a:ext cx="3082925" cy="1633537"/>
          </a:xfrm>
          <a:custGeom>
            <a:avLst/>
            <a:gdLst>
              <a:gd name="T0" fmla="*/ 0 w 1942"/>
              <a:gd name="T1" fmla="*/ 1029 h 1029"/>
              <a:gd name="T2" fmla="*/ 334 w 1942"/>
              <a:gd name="T3" fmla="*/ 741 h 1029"/>
              <a:gd name="T4" fmla="*/ 697 w 1942"/>
              <a:gd name="T5" fmla="*/ 12 h 1029"/>
              <a:gd name="T6" fmla="*/ 1258 w 1942"/>
              <a:gd name="T7" fmla="*/ 667 h 1029"/>
              <a:gd name="T8" fmla="*/ 1942 w 1942"/>
              <a:gd name="T9" fmla="*/ 1021 h 1029"/>
            </a:gdLst>
            <a:ahLst/>
            <a:cxnLst>
              <a:cxn ang="0">
                <a:pos x="T0" y="T1"/>
              </a:cxn>
              <a:cxn ang="0">
                <a:pos x="T2" y="T3"/>
              </a:cxn>
              <a:cxn ang="0">
                <a:pos x="T4" y="T5"/>
              </a:cxn>
              <a:cxn ang="0">
                <a:pos x="T6" y="T7"/>
              </a:cxn>
              <a:cxn ang="0">
                <a:pos x="T8" y="T9"/>
              </a:cxn>
            </a:cxnLst>
            <a:rect l="0" t="0" r="r" b="b"/>
            <a:pathLst>
              <a:path w="1942" h="1029">
                <a:moveTo>
                  <a:pt x="0" y="1029"/>
                </a:moveTo>
                <a:cubicBezTo>
                  <a:pt x="56" y="981"/>
                  <a:pt x="218" y="910"/>
                  <a:pt x="334" y="741"/>
                </a:cubicBezTo>
                <a:cubicBezTo>
                  <a:pt x="450" y="572"/>
                  <a:pt x="543" y="24"/>
                  <a:pt x="697" y="12"/>
                </a:cubicBezTo>
                <a:cubicBezTo>
                  <a:pt x="851" y="0"/>
                  <a:pt x="1050" y="499"/>
                  <a:pt x="1258" y="667"/>
                </a:cubicBezTo>
                <a:cubicBezTo>
                  <a:pt x="1466" y="835"/>
                  <a:pt x="1800" y="947"/>
                  <a:pt x="1942" y="1021"/>
                </a:cubicBezTo>
              </a:path>
            </a:pathLst>
          </a:cu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13" name="Line 13"/>
          <p:cNvSpPr>
            <a:spLocks noChangeShapeType="1"/>
          </p:cNvSpPr>
          <p:nvPr/>
        </p:nvSpPr>
        <p:spPr bwMode="auto">
          <a:xfrm flipH="1">
            <a:off x="4191000" y="3124200"/>
            <a:ext cx="838200" cy="6858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14" name="AutoShape 14"/>
          <p:cNvSpPr>
            <a:spLocks/>
          </p:cNvSpPr>
          <p:nvPr/>
        </p:nvSpPr>
        <p:spPr bwMode="auto">
          <a:xfrm rot="16200000">
            <a:off x="3200400" y="3124200"/>
            <a:ext cx="304800" cy="1219200"/>
          </a:xfrm>
          <a:prstGeom prst="rightBrace">
            <a:avLst>
              <a:gd name="adj1" fmla="val 33333"/>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15" name="Line 15"/>
          <p:cNvSpPr>
            <a:spLocks noChangeShapeType="1"/>
          </p:cNvSpPr>
          <p:nvPr/>
        </p:nvSpPr>
        <p:spPr bwMode="auto">
          <a:xfrm>
            <a:off x="914400" y="3048000"/>
            <a:ext cx="2438400" cy="5334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216" name="AutoShape 16"/>
          <p:cNvSpPr>
            <a:spLocks/>
          </p:cNvSpPr>
          <p:nvPr/>
        </p:nvSpPr>
        <p:spPr bwMode="auto">
          <a:xfrm rot="5400000">
            <a:off x="4229100" y="4305300"/>
            <a:ext cx="304800" cy="3124200"/>
          </a:xfrm>
          <a:prstGeom prst="rightBrace">
            <a:avLst>
              <a:gd name="adj1" fmla="val 85417"/>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35217" name="AutoShape 17"/>
          <p:cNvCxnSpPr>
            <a:cxnSpLocks noChangeShapeType="1"/>
            <a:endCxn id="435216" idx="1"/>
          </p:cNvCxnSpPr>
          <p:nvPr/>
        </p:nvCxnSpPr>
        <p:spPr bwMode="auto">
          <a:xfrm rot="10800000">
            <a:off x="4381500" y="6019800"/>
            <a:ext cx="1714500" cy="163513"/>
          </a:xfrm>
          <a:prstGeom prst="bentConnector2">
            <a:avLst/>
          </a:prstGeom>
          <a:noFill/>
          <a:ln w="25400">
            <a:solidFill>
              <a:srgbClr val="00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52400" y="2286000"/>
            <a:ext cx="9315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a:t>
            </a:r>
            <a:r>
              <a:rPr kumimoji="0" lang="en-US" sz="3200" b="0" i="1" u="none" strike="noStrike" kern="1200" cap="none" spc="0" normalizeH="0" baseline="-25000" noProof="0" dirty="0" err="1">
                <a:ln>
                  <a:noFill/>
                </a:ln>
                <a:solidFill>
                  <a:prstClr val="black"/>
                </a:solidFill>
                <a:effectLst/>
                <a:uLnTx/>
                <a:uFillTx/>
                <a:latin typeface="Times New Roman" charset="0"/>
                <a:ea typeface="Times New Roman" charset="0"/>
                <a:cs typeface="Times New Roman" charset="0"/>
              </a:rPr>
              <a:t>r</a:t>
            </a:r>
            <a:r>
              <a:rPr kumimoji="0" lang="en-US" sz="32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 </a:t>
            </a:r>
          </a:p>
        </p:txBody>
      </p:sp>
      <p:sp>
        <p:nvSpPr>
          <p:cNvPr id="22" name="TextBox 21"/>
          <p:cNvSpPr txBox="1"/>
          <p:nvPr/>
        </p:nvSpPr>
        <p:spPr>
          <a:xfrm>
            <a:off x="5164449" y="2286000"/>
            <a:ext cx="10839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q</a:t>
            </a:r>
            <a:r>
              <a:rPr kumimoji="0" lang="en-US" sz="3200" b="0" i="1" u="none" strike="noStrike" kern="1200" cap="none" spc="0" normalizeH="0" baseline="-25000" noProof="0" dirty="0" err="1">
                <a:ln>
                  <a:noFill/>
                </a:ln>
                <a:solidFill>
                  <a:prstClr val="black"/>
                </a:solidFill>
                <a:effectLst/>
                <a:uLnTx/>
                <a:uFillTx/>
                <a:latin typeface="Times New Roman" charset="0"/>
                <a:ea typeface="Times New Roman" charset="0"/>
                <a:cs typeface="Times New Roman" charset="0"/>
              </a:rPr>
              <a:t>pk</a:t>
            </a:r>
            <a:r>
              <a:rPr kumimoji="0" lang="en-US" sz="32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 </a:t>
            </a:r>
          </a:p>
        </p:txBody>
      </p:sp>
      <p:sp>
        <p:nvSpPr>
          <p:cNvPr id="23" name="TextBox 22"/>
          <p:cNvSpPr txBox="1"/>
          <p:nvPr/>
        </p:nvSpPr>
        <p:spPr>
          <a:xfrm>
            <a:off x="6087431" y="5840850"/>
            <a:ext cx="98456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T</a:t>
            </a:r>
            <a:r>
              <a:rPr kumimoji="0" lang="en-US" sz="3200" b="0" i="1" u="none" strike="noStrike" kern="1200" cap="none" spc="0" normalizeH="0" baseline="-25000" noProof="0" dirty="0">
                <a:ln>
                  <a:noFill/>
                </a:ln>
                <a:solidFill>
                  <a:prstClr val="black"/>
                </a:solidFill>
                <a:effectLst/>
                <a:uLnTx/>
                <a:uFillTx/>
                <a:latin typeface="Times New Roman" charset="0"/>
                <a:ea typeface="Times New Roman" charset="0"/>
                <a:cs typeface="Times New Roman" charset="0"/>
              </a:rPr>
              <a:t>b</a:t>
            </a:r>
            <a:r>
              <a:rPr kumimoji="0" lang="en-US" sz="32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 </a:t>
            </a:r>
          </a:p>
        </p:txBody>
      </p:sp>
    </p:spTree>
    <p:extLst>
      <p:ext uri="{BB962C8B-B14F-4D97-AF65-F5344CB8AC3E}">
        <p14:creationId xmlns:p14="http://schemas.microsoft.com/office/powerpoint/2010/main" val="94043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40000"/>
              <a:lumOff val="60000"/>
            </a:schemeClr>
          </a:solidFill>
        </p:spPr>
        <p:txBody>
          <a:bodyPr/>
          <a:lstStyle/>
          <a:p>
            <a:r>
              <a:rPr lang="en-US" dirty="0"/>
              <a:t>Example</a:t>
            </a:r>
          </a:p>
        </p:txBody>
      </p:sp>
      <p:sp>
        <p:nvSpPr>
          <p:cNvPr id="7" name="Content Placeholder 6"/>
          <p:cNvSpPr>
            <a:spLocks noGrp="1"/>
          </p:cNvSpPr>
          <p:nvPr>
            <p:ph idx="1"/>
          </p:nvPr>
        </p:nvSpPr>
        <p:spPr/>
        <p:txBody>
          <a:bodyPr>
            <a:normAutofit fontScale="92500" lnSpcReduction="10000"/>
          </a:bodyPr>
          <a:lstStyle/>
          <a:p>
            <a:r>
              <a:rPr lang="en-US" altLang="x-none" dirty="0"/>
              <a:t>George’s house is just downstream of a 4-acre watershed that presently has mature forest on top of a Crosby soil.  He is worried that the new townhouse development will increase the amount of water flowing in the creek by his house.</a:t>
            </a:r>
          </a:p>
          <a:p>
            <a:endParaRPr lang="en-US" altLang="x-none" dirty="0"/>
          </a:p>
          <a:p>
            <a:r>
              <a:rPr lang="en-US" altLang="x-none" dirty="0"/>
              <a:t>Using a 2 inch storm determine the increase in water volume that will flow by George’s house due to the development.</a:t>
            </a:r>
          </a:p>
          <a:p>
            <a:endParaRPr lang="en-US" dirty="0"/>
          </a:p>
        </p:txBody>
      </p:sp>
      <p:sp>
        <p:nvSpPr>
          <p:cNvPr id="6" name="Rectangle 5"/>
          <p:cNvSpPr/>
          <p:nvPr/>
        </p:nvSpPr>
        <p:spPr>
          <a:xfrm>
            <a:off x="0" y="0"/>
            <a:ext cx="9144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5974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194" name="Object 2"/>
          <p:cNvGraphicFramePr>
            <a:graphicFrameLocks noChangeAspect="1"/>
          </p:cNvGraphicFramePr>
          <p:nvPr/>
        </p:nvGraphicFramePr>
        <p:xfrm>
          <a:off x="4114800" y="337344"/>
          <a:ext cx="2824162" cy="1306513"/>
        </p:xfrm>
        <a:graphic>
          <a:graphicData uri="http://schemas.openxmlformats.org/presentationml/2006/ole">
            <mc:AlternateContent xmlns:mc="http://schemas.openxmlformats.org/markup-compatibility/2006">
              <mc:Choice xmlns:v="urn:schemas-microsoft-com:vml" Requires="v">
                <p:oleObj name="Equation" r:id="rId3" imgW="850680" imgH="393480" progId="Equation.3">
                  <p:embed/>
                </p:oleObj>
              </mc:Choice>
              <mc:Fallback>
                <p:oleObj name="Equation" r:id="rId3" imgW="850680" imgH="393480" progId="Equation.3">
                  <p:embed/>
                  <p:pic>
                    <p:nvPicPr>
                      <p:cNvPr id="392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7344"/>
                        <a:ext cx="2824162" cy="13065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2195" name="Rectangle 3"/>
          <p:cNvSpPr>
            <a:spLocks noGrp="1" noChangeArrowheads="1"/>
          </p:cNvSpPr>
          <p:nvPr>
            <p:ph type="body" idx="1"/>
          </p:nvPr>
        </p:nvSpPr>
        <p:spPr>
          <a:xfrm>
            <a:off x="609600" y="1981200"/>
            <a:ext cx="7848600" cy="4572000"/>
          </a:xfrm>
        </p:spPr>
        <p:txBody>
          <a:bodyPr/>
          <a:lstStyle/>
          <a:p>
            <a:pPr eaLnBrk="0" hangingPunct="0">
              <a:spcBef>
                <a:spcPct val="0"/>
              </a:spcBef>
              <a:buFont typeface="Wingdings" charset="2"/>
              <a:buNone/>
            </a:pPr>
            <a:r>
              <a:rPr lang="en-US" altLang="x-none" dirty="0"/>
              <a:t>Step 1--Calculate </a:t>
            </a:r>
            <a:r>
              <a:rPr lang="en-US" altLang="x-none" i="1" dirty="0">
                <a:latin typeface="Times New Roman" charset="0"/>
              </a:rPr>
              <a:t>S</a:t>
            </a:r>
            <a:r>
              <a:rPr lang="en-US" altLang="x-none" dirty="0"/>
              <a:t> numbers</a:t>
            </a:r>
          </a:p>
          <a:p>
            <a:pPr lvl="1" eaLnBrk="0" hangingPunct="0">
              <a:spcBef>
                <a:spcPct val="0"/>
              </a:spcBef>
              <a:buFont typeface="Wingdings" charset="2"/>
              <a:buNone/>
            </a:pPr>
            <a:r>
              <a:rPr lang="en-US" altLang="x-none" dirty="0"/>
              <a:t>-Crosby soil is Type C (tables will provide this)</a:t>
            </a:r>
          </a:p>
          <a:p>
            <a:pPr lvl="1" eaLnBrk="0" hangingPunct="0">
              <a:spcBef>
                <a:spcPct val="0"/>
              </a:spcBef>
              <a:buFont typeface="Wingdings" charset="2"/>
              <a:buNone/>
            </a:pPr>
            <a:r>
              <a:rPr lang="en-US" altLang="x-none" dirty="0"/>
              <a:t>-CN (AMC II) mature forest is 70</a:t>
            </a:r>
          </a:p>
          <a:p>
            <a:pPr lvl="1" eaLnBrk="0" hangingPunct="0">
              <a:spcBef>
                <a:spcPct val="0"/>
              </a:spcBef>
              <a:buFont typeface="Wingdings" charset="2"/>
              <a:buNone/>
            </a:pPr>
            <a:r>
              <a:rPr lang="en-US" altLang="x-none" dirty="0"/>
              <a:t>-CN (AMC II) townhouses is 90</a:t>
            </a:r>
          </a:p>
          <a:p>
            <a:pPr lvl="1" eaLnBrk="0" hangingPunct="0">
              <a:spcBef>
                <a:spcPct val="0"/>
              </a:spcBef>
              <a:buFont typeface="Wingdings" charset="2"/>
              <a:buNone/>
            </a:pPr>
            <a:r>
              <a:rPr lang="en-US" altLang="x-none" dirty="0"/>
              <a:t>-Convert to AMC III-worst case scenario</a:t>
            </a:r>
          </a:p>
          <a:p>
            <a:pPr lvl="1" eaLnBrk="0" hangingPunct="0">
              <a:spcBef>
                <a:spcPct val="0"/>
              </a:spcBef>
              <a:buFont typeface="Wingdings" charset="2"/>
              <a:buNone/>
            </a:pPr>
            <a:r>
              <a:rPr lang="en-US" altLang="x-none" dirty="0"/>
              <a:t>-CN 70*1.21=84.7</a:t>
            </a:r>
          </a:p>
          <a:p>
            <a:pPr lvl="1" eaLnBrk="0" hangingPunct="0">
              <a:spcBef>
                <a:spcPct val="0"/>
              </a:spcBef>
              <a:buFont typeface="Wingdings" charset="2"/>
              <a:buNone/>
            </a:pPr>
            <a:r>
              <a:rPr lang="en-US" altLang="x-none" dirty="0"/>
              <a:t>-CN 90*1.07=96.3</a:t>
            </a:r>
          </a:p>
          <a:p>
            <a:pPr lvl="1" eaLnBrk="0" hangingPunct="0">
              <a:spcBef>
                <a:spcPct val="0"/>
              </a:spcBef>
              <a:buFont typeface="Wingdings" charset="2"/>
              <a:buNone/>
            </a:pPr>
            <a:r>
              <a:rPr lang="en-US" altLang="x-none" dirty="0"/>
              <a:t>-S (forest) = 1.81in = </a:t>
            </a:r>
          </a:p>
          <a:p>
            <a:pPr lvl="1" eaLnBrk="0" hangingPunct="0">
              <a:spcBef>
                <a:spcPct val="0"/>
              </a:spcBef>
              <a:buFont typeface="Wingdings" charset="2"/>
              <a:buNone/>
            </a:pPr>
            <a:r>
              <a:rPr lang="en-US" altLang="x-none" dirty="0"/>
              <a:t>-S (townhouses) = 0.38in = </a:t>
            </a:r>
          </a:p>
          <a:p>
            <a:pPr lvl="1" eaLnBrk="0" hangingPunct="0">
              <a:spcBef>
                <a:spcPct val="0"/>
              </a:spcBef>
              <a:buFont typeface="Wingdings" charset="2"/>
              <a:buNone/>
            </a:pPr>
            <a:endParaRPr lang="en-US" altLang="x-none" dirty="0"/>
          </a:p>
        </p:txBody>
      </p:sp>
      <p:sp>
        <p:nvSpPr>
          <p:cNvPr id="7" name="Rectangle 6"/>
          <p:cNvSpPr/>
          <p:nvPr/>
        </p:nvSpPr>
        <p:spPr>
          <a:xfrm>
            <a:off x="0" y="0"/>
            <a:ext cx="9144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556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9956" name="Group 180"/>
          <p:cNvGraphicFramePr>
            <a:graphicFrameLocks noGrp="1"/>
          </p:cNvGraphicFramePr>
          <p:nvPr/>
        </p:nvGraphicFramePr>
        <p:xfrm>
          <a:off x="0" y="228600"/>
          <a:ext cx="4622800" cy="6390643"/>
        </p:xfrm>
        <a:graphic>
          <a:graphicData uri="http://schemas.openxmlformats.org/drawingml/2006/table">
            <a:tbl>
              <a:tblPr/>
              <a:tblGrid>
                <a:gridCol w="2874963">
                  <a:extLst>
                    <a:ext uri="{9D8B030D-6E8A-4147-A177-3AD203B41FA5}">
                      <a16:colId xmlns:a16="http://schemas.microsoft.com/office/drawing/2014/main" val="20000"/>
                    </a:ext>
                  </a:extLst>
                </a:gridCol>
                <a:gridCol w="436562">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36563">
                  <a:extLst>
                    <a:ext uri="{9D8B030D-6E8A-4147-A177-3AD203B41FA5}">
                      <a16:colId xmlns:a16="http://schemas.microsoft.com/office/drawing/2014/main" val="20003"/>
                    </a:ext>
                  </a:extLst>
                </a:gridCol>
                <a:gridCol w="436562">
                  <a:extLst>
                    <a:ext uri="{9D8B030D-6E8A-4147-A177-3AD203B41FA5}">
                      <a16:colId xmlns:a16="http://schemas.microsoft.com/office/drawing/2014/main" val="20004"/>
                    </a:ext>
                  </a:extLst>
                </a:gridCol>
              </a:tblGrid>
              <a:tr h="284163">
                <a:tc gridSpan="5">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endParaRPr kumimoji="0" lang="en-US" altLang="x-none" sz="12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cap="flat">
                      <a:noFill/>
                    </a:lnR>
                    <a:lnT cap="fla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8288">
                <a:tc gridSpan="5">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1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Curve Numbers for Antecedent Soil Moisture Condition II</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gridSpan="4">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Hydrologic Soil Group</a:t>
                      </a:r>
                      <a:endPar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Land Use Description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B</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D</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extLst>
                  <a:ext uri="{0D108BD9-81ED-4DB2-BD59-A6C34878D82A}">
                    <a16:rowId xmlns:a16="http://schemas.microsoft.com/office/drawing/2014/main" val="1000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latin typeface="Arial" charset="0"/>
                          <a:ea typeface="Arial" charset="0"/>
                          <a:cs typeface="Arial" charset="0"/>
                        </a:rPr>
                        <a:t>Commercial, row houses and townhouses</a:t>
                      </a:r>
                      <a:endParaRPr kumimoji="0" lang="en-US" altLang="x-none" sz="2400" b="0" i="0" u="none" strike="noStrike" cap="none" normalizeH="0" baseline="0">
                        <a:ln>
                          <a:noFill/>
                        </a:ln>
                        <a:solidFill>
                          <a:srgbClr val="000000"/>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latin typeface="Arial" charset="0"/>
                          <a:ea typeface="Arial" charset="0"/>
                          <a:cs typeface="Arial" charset="0"/>
                        </a:rPr>
                        <a:t>90</a:t>
                      </a:r>
                      <a:endParaRPr kumimoji="0" lang="en-US" altLang="x-none" sz="2400" b="0" i="0" u="none" strike="noStrike" cap="none" normalizeH="0" baseline="0">
                        <a:ln>
                          <a:noFill/>
                        </a:ln>
                        <a:solidFill>
                          <a:srgbClr val="000000"/>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4"/>
                  </a:ext>
                </a:extLst>
              </a:tr>
              <a:tr h="20796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Fallow,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5"/>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Cultivated with conventional tillage</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6"/>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Cultivated with conservation tillage</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7"/>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Lawns,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8"/>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Lawns,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9"/>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Pasture or range,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0"/>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Pasture or range,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1"/>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Meadow</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2"/>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Pavement and roofs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Woods or forest thin stand, poor cover</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4"/>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latin typeface="Arial" charset="0"/>
                          <a:ea typeface="Arial" charset="0"/>
                          <a:cs typeface="Arial" charset="0"/>
                        </a:rPr>
                        <a:t>Woods or forest, good cover</a:t>
                      </a:r>
                      <a:endParaRPr kumimoji="0" lang="en-US" altLang="x-none" sz="2400" b="0" i="0" u="none" strike="noStrike" cap="none" normalizeH="0" baseline="0">
                        <a:ln>
                          <a:noFill/>
                        </a:ln>
                        <a:solidFill>
                          <a:srgbClr val="000000"/>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00000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000000"/>
                            </a:outerShdw>
                          </a:effectLst>
                          <a:latin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000000"/>
                            </a:outerShdw>
                          </a:effectLst>
                          <a:latin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latin typeface="Arial" charset="0"/>
                          <a:ea typeface="Arial" charset="0"/>
                          <a:cs typeface="Arial" charset="0"/>
                        </a:rPr>
                        <a:t>70</a:t>
                      </a:r>
                      <a:endParaRPr kumimoji="0" lang="en-US" altLang="x-none" sz="2400" b="0" i="0" u="none" strike="noStrike" cap="none" normalizeH="0" baseline="0">
                        <a:ln>
                          <a:noFill/>
                        </a:ln>
                        <a:solidFill>
                          <a:srgbClr val="000000"/>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5"/>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Farmsteads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6"/>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quarter-acre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88</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7"/>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quarter-acre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8"/>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half-acre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89</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9"/>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half-acre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85</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0"/>
                  </a:ext>
                </a:extLst>
              </a:tr>
              <a:tr h="2555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2-acre lot, poor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63</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1"/>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Residential 2-acre lot, good condition</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66</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77</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81</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2"/>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Roads</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90</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92</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23"/>
                  </a:ext>
                </a:extLst>
              </a:tr>
              <a:tr h="2540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900" b="0" i="1"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Source:</a:t>
                      </a:r>
                      <a:r>
                        <a:rPr kumimoji="0" lang="en-US" altLang="x-none" sz="9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From NRCS, 1984.</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000" b="0" i="0" u="none" strike="noStrike" cap="none" normalizeH="0" baseline="0" dirty="0">
                          <a:ln>
                            <a:noFill/>
                          </a:ln>
                          <a:solidFill>
                            <a:srgbClr val="000000"/>
                          </a:solidFill>
                          <a:effectLst>
                            <a:outerShdw blurRad="38100" dist="38100" dir="2700000" algn="tl">
                              <a:srgbClr val="C0C0C0"/>
                            </a:outerShdw>
                          </a:effectLst>
                          <a:latin typeface="Arial" charset="0"/>
                          <a:ea typeface="Arial" charset="0"/>
                          <a:cs typeface="Arial" charset="0"/>
                        </a:rPr>
                        <a:t> </a:t>
                      </a:r>
                      <a:endParaRPr kumimoji="0" lang="en-US" altLang="x-none" sz="24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extLst>
                  <a:ext uri="{0D108BD9-81ED-4DB2-BD59-A6C34878D82A}">
                    <a16:rowId xmlns:a16="http://schemas.microsoft.com/office/drawing/2014/main" val="10024"/>
                  </a:ext>
                </a:extLst>
              </a:tr>
            </a:tbl>
          </a:graphicData>
        </a:graphic>
      </p:graphicFrame>
      <p:graphicFrame>
        <p:nvGraphicFramePr>
          <p:cNvPr id="459952" name="Group 176"/>
          <p:cNvGraphicFramePr>
            <a:graphicFrameLocks noGrp="1"/>
          </p:cNvGraphicFramePr>
          <p:nvPr/>
        </p:nvGraphicFramePr>
        <p:xfrm>
          <a:off x="4724400" y="762000"/>
          <a:ext cx="4419600" cy="4832354"/>
        </p:xfrm>
        <a:graphic>
          <a:graphicData uri="http://schemas.openxmlformats.org/drawingml/2006/table">
            <a:tbl>
              <a:tblPr/>
              <a:tblGrid>
                <a:gridCol w="14478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tblGrid>
              <a:tr h="247650">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endParaRPr kumimoji="0" lang="en-US" altLang="x-none" sz="16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cap="fla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0663">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Adjustments to Runoff Curve Number (CN) for Dry</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0663">
                <a:tc gridSpan="3">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or Wet Antecedent Soil Moisture Conditions</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cap="flat">
                      <a:noFill/>
                    </a:lnR>
                    <a:lnT>
                      <a:noFill/>
                    </a:lnT>
                    <a:lnB>
                      <a:noFill/>
                    </a:lnB>
                    <a:lnTlToBr>
                      <a:noFill/>
                    </a:lnTlToBr>
                    <a:lnBlToTr>
                      <a:noFill/>
                    </a:lnBlToTr>
                    <a:solidFill>
                      <a:srgbClr val="FAFA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90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0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3"/>
                  </a:ext>
                </a:extLst>
              </a:tr>
              <a:tr h="38735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gridSpan="2">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Factors to Convert Curve Number</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tc hMerge="1">
                  <a:txBody>
                    <a:bodyPr/>
                    <a:lstStyle/>
                    <a:p>
                      <a:endParaRPr lang="en-US"/>
                    </a:p>
                  </a:txBody>
                  <a:tcPr/>
                </a:tc>
                <a:extLst>
                  <a:ext uri="{0D108BD9-81ED-4DB2-BD59-A6C34878D82A}">
                    <a16:rowId xmlns:a16="http://schemas.microsoft.com/office/drawing/2014/main" val="10004"/>
                  </a:ext>
                </a:extLst>
              </a:tr>
              <a:tr h="2825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endParaRPr kumimoji="0" lang="x-none"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gridSpan="2">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for AMC II to AMC I or AMC III</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hMerge="1">
                  <a:txBody>
                    <a:bodyPr/>
                    <a:lstStyle/>
                    <a:p>
                      <a:endParaRPr lang="en-US"/>
                    </a:p>
                  </a:txBody>
                  <a:tcPr/>
                </a:tc>
                <a:extLst>
                  <a:ext uri="{0D108BD9-81ED-4DB2-BD59-A6C34878D82A}">
                    <a16:rowId xmlns:a16="http://schemas.microsoft.com/office/drawing/2014/main" val="10005"/>
                  </a:ext>
                </a:extLst>
              </a:tr>
              <a:tr h="431800">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Curve Number</a:t>
                      </a:r>
                    </a:p>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(AMC II)</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AMC I (dry)</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1"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AMC III (wet)</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AFAFA"/>
                    </a:solidFill>
                  </a:tcPr>
                </a:tc>
                <a:extLst>
                  <a:ext uri="{0D108BD9-81ED-4DB2-BD59-A6C34878D82A}">
                    <a16:rowId xmlns:a16="http://schemas.microsoft.com/office/drawing/2014/main" val="10006"/>
                  </a:ext>
                </a:extLst>
              </a:tr>
              <a:tr h="2825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2.22</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7"/>
                  </a:ext>
                </a:extLst>
              </a:tr>
              <a:tr h="2825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20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0.45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1.85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8"/>
                  </a:ext>
                </a:extLst>
              </a:tr>
              <a:tr h="2825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30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1.67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09"/>
                  </a:ext>
                </a:extLst>
              </a:tr>
              <a:tr h="2809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0.55</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0"/>
                  </a:ext>
                </a:extLst>
              </a:tr>
              <a:tr h="28416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50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0.62</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1.40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1"/>
                  </a:ext>
                </a:extLst>
              </a:tr>
              <a:tr h="2809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60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0.67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1.30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2"/>
                  </a:ext>
                </a:extLst>
              </a:tr>
              <a:tr h="282575">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70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0.73</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1.21</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3"/>
                  </a:ext>
                </a:extLst>
              </a:tr>
              <a:tr h="2809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80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0.79</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1.14</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4"/>
                  </a:ext>
                </a:extLst>
              </a:tr>
              <a:tr h="284163">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90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0.87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a:noFill/>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1.07</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a:noFill/>
                    </a:lnB>
                    <a:lnTlToBr>
                      <a:noFill/>
                    </a:lnTlToBr>
                    <a:lnBlToTr>
                      <a:noFill/>
                    </a:lnBlToTr>
                    <a:solidFill>
                      <a:srgbClr val="FAFAFA"/>
                    </a:solidFill>
                  </a:tcPr>
                </a:tc>
                <a:extLst>
                  <a:ext uri="{0D108BD9-81ED-4DB2-BD59-A6C34878D82A}">
                    <a16:rowId xmlns:a16="http://schemas.microsoft.com/office/drawing/2014/main" val="10015"/>
                  </a:ext>
                </a:extLst>
              </a:tr>
              <a:tr h="280988">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tc>
                  <a:txBody>
                    <a:bodyPr/>
                    <a:lstStyle>
                      <a:lvl1pPr>
                        <a:spcBef>
                          <a:spcPct val="20000"/>
                        </a:spcBef>
                        <a:buClr>
                          <a:schemeClr val="hlink"/>
                        </a:buClr>
                        <a:buSzPct val="80000"/>
                        <a:buFont typeface="Wingdings" charset="2"/>
                        <a:defRPr sz="2800">
                          <a:solidFill>
                            <a:schemeClr val="tx1"/>
                          </a:solidFill>
                          <a:effectLst>
                            <a:outerShdw blurRad="38100" dist="38100" dir="2700000" algn="tl">
                              <a:srgbClr val="C0C0C0"/>
                            </a:outerShdw>
                          </a:effectLst>
                          <a:latin typeface="Arial" charset="0"/>
                        </a:defRPr>
                      </a:lvl1pPr>
                      <a:lvl2pPr>
                        <a:spcBef>
                          <a:spcPct val="20000"/>
                        </a:spcBef>
                        <a:buClr>
                          <a:schemeClr val="tx2"/>
                        </a:buClr>
                        <a:buSzPct val="50000"/>
                        <a:buFont typeface="Wingdings" charset="2"/>
                        <a:defRPr sz="2400">
                          <a:solidFill>
                            <a:schemeClr val="tx1"/>
                          </a:solidFill>
                          <a:effectLst>
                            <a:outerShdw blurRad="38100" dist="38100" dir="2700000" algn="tl">
                              <a:srgbClr val="C0C0C0"/>
                            </a:outerShdw>
                          </a:effectLst>
                          <a:latin typeface="Arial"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charset="0"/>
                        </a:defRPr>
                      </a:lvl3pPr>
                      <a:lvl4pPr>
                        <a:spcBef>
                          <a:spcPct val="20000"/>
                        </a:spcBef>
                        <a:buClr>
                          <a:schemeClr val="folHlink"/>
                        </a:buClr>
                        <a:buSzPct val="50000"/>
                        <a:buFont typeface="Wingdings" charset="2"/>
                        <a:defRPr>
                          <a:solidFill>
                            <a:schemeClr val="tx1"/>
                          </a:solidFill>
                          <a:effectLst>
                            <a:outerShdw blurRad="38100" dist="38100" dir="2700000" algn="tl">
                              <a:srgbClr val="C0C0C0"/>
                            </a:outerShdw>
                          </a:effectLst>
                          <a:latin typeface="Arial" charset="0"/>
                        </a:defRPr>
                      </a:lvl4pPr>
                      <a:lvl5pPr>
                        <a:spcBef>
                          <a:spcPct val="20000"/>
                        </a:spcBef>
                        <a:buClr>
                          <a:schemeClr val="hlink"/>
                        </a:buClr>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charset="0"/>
                        </a:defRPr>
                      </a:lvl9pPr>
                    </a:lstStyle>
                    <a:p>
                      <a:pPr marL="0" marR="0" lvl="0" indent="0" algn="ctr" defTabSz="914400" rtl="0" eaLnBrk="0" fontAlgn="b" latinLnBrk="0" hangingPunct="0">
                        <a:lnSpc>
                          <a:spcPct val="100000"/>
                        </a:lnSpc>
                        <a:spcBef>
                          <a:spcPct val="0"/>
                        </a:spcBef>
                        <a:spcAft>
                          <a:spcPct val="0"/>
                        </a:spcAft>
                        <a:buClr>
                          <a:schemeClr val="hlink"/>
                        </a:buClr>
                        <a:buSzPct val="80000"/>
                        <a:buFont typeface="Wingdings" charset="2"/>
                        <a:buNone/>
                        <a:tabLst/>
                      </a:pPr>
                      <a:r>
                        <a:rPr kumimoji="0" lang="en-US" altLang="x-none" sz="1400" b="0" i="0" u="none" strike="noStrike" cap="none" normalizeH="0" baseline="0" dirty="0">
                          <a:ln>
                            <a:noFill/>
                          </a:ln>
                          <a:solidFill>
                            <a:srgbClr val="000000"/>
                          </a:solidFill>
                          <a:effectLst>
                            <a:outerShdw blurRad="38100" dist="38100" dir="2700000" algn="tl">
                              <a:srgbClr val="C0C0C0"/>
                            </a:outerShdw>
                          </a:effectLst>
                          <a:latin typeface="Arial" charset="0"/>
                          <a:ea typeface="Arial" charset="0"/>
                          <a:cs typeface="Arial" charset="0"/>
                        </a:rPr>
                        <a:t>1.00</a:t>
                      </a:r>
                      <a:endParaRPr kumimoji="0" lang="en-US" altLang="x-none" sz="1400" b="0" i="0" u="none" strike="noStrike" cap="none" normalizeH="0" baseline="0" dirty="0">
                        <a:ln>
                          <a:noFill/>
                        </a:ln>
                        <a:solidFill>
                          <a:srgbClr val="000000"/>
                        </a:solidFill>
                        <a:effectLst>
                          <a:outerShdw blurRad="38100" dist="38100" dir="2700000" algn="tl">
                            <a:srgbClr val="C0C0C0"/>
                          </a:outerShdw>
                        </a:effectLst>
                        <a:latin typeface="Arial" charset="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AFAFA"/>
                    </a:solidFill>
                  </a:tcPr>
                </a:tc>
                <a:extLst>
                  <a:ext uri="{0D108BD9-81ED-4DB2-BD59-A6C34878D82A}">
                    <a16:rowId xmlns:a16="http://schemas.microsoft.com/office/drawing/2014/main" val="10016"/>
                  </a:ext>
                </a:extLst>
              </a:tr>
            </a:tbl>
          </a:graphicData>
        </a:graphic>
      </p:graphicFrame>
      <p:sp>
        <p:nvSpPr>
          <p:cNvPr id="459957" name="Rectangle 181"/>
          <p:cNvSpPr>
            <a:spLocks noChangeArrowheads="1"/>
          </p:cNvSpPr>
          <p:nvPr/>
        </p:nvSpPr>
        <p:spPr bwMode="auto">
          <a:xfrm>
            <a:off x="5257800" y="4495800"/>
            <a:ext cx="3429000" cy="228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9958" name="Rectangle 182"/>
          <p:cNvSpPr>
            <a:spLocks noChangeArrowheads="1"/>
          </p:cNvSpPr>
          <p:nvPr/>
        </p:nvSpPr>
        <p:spPr bwMode="auto">
          <a:xfrm>
            <a:off x="5257800" y="5029200"/>
            <a:ext cx="3429000" cy="228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0" y="0"/>
            <a:ext cx="9144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996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3218" name="Object 2"/>
          <p:cNvGraphicFramePr>
            <a:graphicFrameLocks noChangeAspect="1"/>
          </p:cNvGraphicFramePr>
          <p:nvPr/>
        </p:nvGraphicFramePr>
        <p:xfrm>
          <a:off x="2209800" y="757238"/>
          <a:ext cx="3086100" cy="1304925"/>
        </p:xfrm>
        <a:graphic>
          <a:graphicData uri="http://schemas.openxmlformats.org/presentationml/2006/ole">
            <mc:AlternateContent xmlns:mc="http://schemas.openxmlformats.org/markup-compatibility/2006">
              <mc:Choice xmlns:v="urn:schemas-microsoft-com:vml" Requires="v">
                <p:oleObj name="Equation" r:id="rId3" imgW="990600" imgH="419100" progId="Equation.3">
                  <p:embed/>
                </p:oleObj>
              </mc:Choice>
              <mc:Fallback>
                <p:oleObj name="Equation" r:id="rId3" imgW="990600" imgH="419100" progId="Equation.3">
                  <p:embed/>
                  <p:pic>
                    <p:nvPicPr>
                      <p:cNvPr id="393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757238"/>
                        <a:ext cx="3086100" cy="13049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3219" name="Rectangle 3"/>
          <p:cNvSpPr>
            <a:spLocks noGrp="1" noChangeArrowheads="1"/>
          </p:cNvSpPr>
          <p:nvPr>
            <p:ph type="body" idx="1"/>
          </p:nvPr>
        </p:nvSpPr>
        <p:spPr>
          <a:xfrm>
            <a:off x="609600" y="2819400"/>
            <a:ext cx="7848600" cy="3854450"/>
          </a:xfrm>
        </p:spPr>
        <p:txBody>
          <a:bodyPr/>
          <a:lstStyle/>
          <a:p>
            <a:pPr>
              <a:lnSpc>
                <a:spcPct val="90000"/>
              </a:lnSpc>
            </a:pPr>
            <a:r>
              <a:rPr lang="en-US" altLang="x-none" dirty="0"/>
              <a:t>Step 2-Calculate Q (excess runoff)</a:t>
            </a:r>
          </a:p>
          <a:p>
            <a:pPr lvl="1">
              <a:lnSpc>
                <a:spcPct val="90000"/>
              </a:lnSpc>
            </a:pPr>
            <a:r>
              <a:rPr lang="en-US" altLang="x-none" dirty="0"/>
              <a:t>P = 2 inches rainfall</a:t>
            </a:r>
          </a:p>
          <a:p>
            <a:pPr lvl="1">
              <a:lnSpc>
                <a:spcPct val="90000"/>
              </a:lnSpc>
            </a:pPr>
            <a:endParaRPr lang="en-US" altLang="x-none" dirty="0"/>
          </a:p>
          <a:p>
            <a:pPr lvl="1">
              <a:lnSpc>
                <a:spcPct val="90000"/>
              </a:lnSpc>
            </a:pPr>
            <a:r>
              <a:rPr lang="en-US" altLang="x-none" dirty="0"/>
              <a:t>Q(forest) = 0.91 inches</a:t>
            </a:r>
          </a:p>
          <a:p>
            <a:pPr lvl="1">
              <a:lnSpc>
                <a:spcPct val="90000"/>
              </a:lnSpc>
            </a:pPr>
            <a:r>
              <a:rPr lang="en-US" altLang="x-none" dirty="0"/>
              <a:t>Q(townhouses) = 1.61 inches</a:t>
            </a:r>
          </a:p>
          <a:p>
            <a:pPr>
              <a:lnSpc>
                <a:spcPct val="90000"/>
              </a:lnSpc>
            </a:pPr>
            <a:endParaRPr lang="en-US" altLang="x-none" dirty="0"/>
          </a:p>
        </p:txBody>
      </p:sp>
      <p:sp>
        <p:nvSpPr>
          <p:cNvPr id="7" name="Rectangle 6"/>
          <p:cNvSpPr/>
          <p:nvPr/>
        </p:nvSpPr>
        <p:spPr>
          <a:xfrm>
            <a:off x="0" y="0"/>
            <a:ext cx="9144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033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228600"/>
            <a:ext cx="8229600" cy="5897563"/>
          </a:xfrm>
        </p:spPr>
        <p:txBody>
          <a:bodyPr>
            <a:normAutofit/>
          </a:bodyPr>
          <a:lstStyle/>
          <a:p>
            <a:pPr>
              <a:lnSpc>
                <a:spcPct val="90000"/>
              </a:lnSpc>
            </a:pPr>
            <a:r>
              <a:rPr lang="en-US" altLang="x-none" dirty="0"/>
              <a:t>Step 3-Calculate volume</a:t>
            </a:r>
          </a:p>
          <a:p>
            <a:pPr lvl="1">
              <a:lnSpc>
                <a:spcPct val="90000"/>
              </a:lnSpc>
            </a:pPr>
            <a:r>
              <a:rPr lang="en-US" altLang="x-none" sz="3200" dirty="0"/>
              <a:t>Area= 4 acre</a:t>
            </a:r>
          </a:p>
          <a:p>
            <a:pPr lvl="1">
              <a:lnSpc>
                <a:spcPct val="90000"/>
              </a:lnSpc>
            </a:pPr>
            <a:r>
              <a:rPr lang="en-US" altLang="x-none" sz="3200" dirty="0"/>
              <a:t>Excess rainfall = 0.91in (forest) = </a:t>
            </a:r>
          </a:p>
          <a:p>
            <a:pPr lvl="1">
              <a:lnSpc>
                <a:spcPct val="90000"/>
              </a:lnSpc>
            </a:pPr>
            <a:r>
              <a:rPr lang="en-US" altLang="x-none" sz="3200" dirty="0"/>
              <a:t>Excess rainfall = 1.61in (</a:t>
            </a:r>
            <a:r>
              <a:rPr lang="en-US" altLang="x-none" sz="3200" dirty="0" err="1"/>
              <a:t>townh</a:t>
            </a:r>
            <a:r>
              <a:rPr lang="en-US" altLang="x-none" sz="3200" dirty="0"/>
              <a:t>) = </a:t>
            </a:r>
          </a:p>
          <a:p>
            <a:pPr lvl="4">
              <a:lnSpc>
                <a:spcPct val="90000"/>
              </a:lnSpc>
            </a:pPr>
            <a:endParaRPr lang="en-US" altLang="x-none" sz="3200" dirty="0"/>
          </a:p>
          <a:p>
            <a:pPr lvl="1" eaLnBrk="1" hangingPunct="1">
              <a:lnSpc>
                <a:spcPct val="90000"/>
              </a:lnSpc>
            </a:pPr>
            <a:r>
              <a:rPr lang="en-US" altLang="x-none" sz="3200" dirty="0">
                <a:solidFill>
                  <a:schemeClr val="tx1"/>
                </a:solidFill>
              </a:rPr>
              <a:t>Volume (forest) = 4*0.08=0.32 acre ft</a:t>
            </a:r>
          </a:p>
          <a:p>
            <a:pPr lvl="1" eaLnBrk="1" hangingPunct="1">
              <a:lnSpc>
                <a:spcPct val="90000"/>
              </a:lnSpc>
            </a:pPr>
            <a:r>
              <a:rPr lang="en-US" altLang="x-none" sz="3200" dirty="0">
                <a:solidFill>
                  <a:schemeClr val="tx1"/>
                </a:solidFill>
              </a:rPr>
              <a:t>Volume (</a:t>
            </a:r>
            <a:r>
              <a:rPr lang="en-US" altLang="x-none" sz="3200" dirty="0" err="1">
                <a:solidFill>
                  <a:schemeClr val="tx1"/>
                </a:solidFill>
              </a:rPr>
              <a:t>townh</a:t>
            </a:r>
            <a:r>
              <a:rPr lang="en-US" altLang="x-none" sz="3200" dirty="0">
                <a:solidFill>
                  <a:schemeClr val="tx1"/>
                </a:solidFill>
              </a:rPr>
              <a:t>) = 4*0.13=0.52 acre ft</a:t>
            </a:r>
          </a:p>
          <a:p>
            <a:pPr lvl="1" eaLnBrk="1" hangingPunct="1">
              <a:lnSpc>
                <a:spcPct val="90000"/>
              </a:lnSpc>
            </a:pPr>
            <a:endParaRPr lang="en-US" altLang="x-none" sz="3200" dirty="0">
              <a:solidFill>
                <a:schemeClr val="tx1"/>
              </a:solidFill>
            </a:endParaRPr>
          </a:p>
          <a:p>
            <a:pPr lvl="1" eaLnBrk="1" hangingPunct="1">
              <a:lnSpc>
                <a:spcPct val="90000"/>
              </a:lnSpc>
            </a:pPr>
            <a:r>
              <a:rPr lang="en-US" altLang="x-none" sz="3200" dirty="0">
                <a:solidFill>
                  <a:schemeClr val="tx1"/>
                </a:solidFill>
              </a:rPr>
              <a:t>Volume (forest) = 14,000ft</a:t>
            </a:r>
            <a:r>
              <a:rPr lang="en-US" altLang="x-none" sz="3200" baseline="30000" dirty="0">
                <a:solidFill>
                  <a:schemeClr val="tx1"/>
                </a:solidFill>
              </a:rPr>
              <a:t>3</a:t>
            </a:r>
            <a:endParaRPr lang="en-US" altLang="x-none" sz="3200" dirty="0">
              <a:solidFill>
                <a:schemeClr val="tx1"/>
              </a:solidFill>
            </a:endParaRPr>
          </a:p>
          <a:p>
            <a:pPr lvl="1" eaLnBrk="1" hangingPunct="1">
              <a:lnSpc>
                <a:spcPct val="90000"/>
              </a:lnSpc>
            </a:pPr>
            <a:r>
              <a:rPr lang="en-US" altLang="x-none" sz="3200" dirty="0">
                <a:solidFill>
                  <a:schemeClr val="tx1"/>
                </a:solidFill>
              </a:rPr>
              <a:t>Volume (</a:t>
            </a:r>
            <a:r>
              <a:rPr lang="en-US" altLang="x-none" sz="3200" dirty="0" err="1">
                <a:solidFill>
                  <a:schemeClr val="tx1"/>
                </a:solidFill>
              </a:rPr>
              <a:t>townh</a:t>
            </a:r>
            <a:r>
              <a:rPr lang="en-US" altLang="x-none" sz="3200" dirty="0">
                <a:solidFill>
                  <a:schemeClr val="tx1"/>
                </a:solidFill>
              </a:rPr>
              <a:t>) = 22,600ft</a:t>
            </a:r>
            <a:r>
              <a:rPr lang="en-US" altLang="x-none" sz="3200" baseline="30000" dirty="0">
                <a:solidFill>
                  <a:schemeClr val="tx1"/>
                </a:solidFill>
              </a:rPr>
              <a:t>3</a:t>
            </a:r>
          </a:p>
          <a:p>
            <a:pPr lvl="1" eaLnBrk="1" hangingPunct="1">
              <a:lnSpc>
                <a:spcPct val="90000"/>
              </a:lnSpc>
            </a:pPr>
            <a:r>
              <a:rPr lang="en-US" altLang="x-none" sz="3200" b="1" dirty="0">
                <a:solidFill>
                  <a:schemeClr val="tx1"/>
                </a:solidFill>
              </a:rPr>
              <a:t>Volume of runoff will increase 61%</a:t>
            </a:r>
          </a:p>
        </p:txBody>
      </p:sp>
      <p:sp>
        <p:nvSpPr>
          <p:cNvPr id="7" name="Rectangle 6"/>
          <p:cNvSpPr/>
          <p:nvPr/>
        </p:nvSpPr>
        <p:spPr>
          <a:xfrm>
            <a:off x="0" y="0"/>
            <a:ext cx="9144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8979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2514600"/>
          </a:xfrm>
        </p:spPr>
        <p:txBody>
          <a:bodyPr/>
          <a:lstStyle/>
          <a:p>
            <a:r>
              <a:rPr lang="en-US" sz="4000" b="1" dirty="0">
                <a:latin typeface="Comic Sans MS" pitchFamily="66" charset="0"/>
              </a:rPr>
              <a:t>Goal is to quantify watershed response without consideration of detailed subscale processes</a:t>
            </a:r>
            <a:endParaRPr lang="en-US" sz="4000" dirty="0"/>
          </a:p>
        </p:txBody>
      </p:sp>
      <p:sp>
        <p:nvSpPr>
          <p:cNvPr id="17411" name="Rectangle 3"/>
          <p:cNvSpPr>
            <a:spLocks noChangeArrowheads="1"/>
          </p:cNvSpPr>
          <p:nvPr/>
        </p:nvSpPr>
        <p:spPr bwMode="auto">
          <a:xfrm>
            <a:off x="1828800" y="2609850"/>
            <a:ext cx="6134100" cy="3016250"/>
          </a:xfrm>
          <a:prstGeom prst="rect">
            <a:avLst/>
          </a:prstGeom>
          <a:solidFill>
            <a:srgbClr val="EDD9B5"/>
          </a:solidFill>
          <a:ln w="50800">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2" name="Line 4"/>
          <p:cNvSpPr>
            <a:spLocks noChangeShapeType="1"/>
          </p:cNvSpPr>
          <p:nvPr/>
        </p:nvSpPr>
        <p:spPr bwMode="auto">
          <a:xfrm flipV="1">
            <a:off x="1828800" y="2590800"/>
            <a:ext cx="0" cy="301625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3" name="Line 5"/>
          <p:cNvSpPr>
            <a:spLocks noChangeShapeType="1"/>
          </p:cNvSpPr>
          <p:nvPr/>
        </p:nvSpPr>
        <p:spPr bwMode="auto">
          <a:xfrm>
            <a:off x="1828800" y="5607050"/>
            <a:ext cx="6134100" cy="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4" name="Freeform 6"/>
          <p:cNvSpPr>
            <a:spLocks/>
          </p:cNvSpPr>
          <p:nvPr/>
        </p:nvSpPr>
        <p:spPr bwMode="auto">
          <a:xfrm>
            <a:off x="1828800" y="3614738"/>
            <a:ext cx="5721350" cy="1992312"/>
          </a:xfrm>
          <a:custGeom>
            <a:avLst/>
            <a:gdLst/>
            <a:ahLst/>
            <a:cxnLst>
              <a:cxn ang="0">
                <a:pos x="0" y="1046"/>
              </a:cxn>
              <a:cxn ang="0">
                <a:pos x="120" y="878"/>
              </a:cxn>
              <a:cxn ang="0">
                <a:pos x="204" y="734"/>
              </a:cxn>
              <a:cxn ang="0">
                <a:pos x="312" y="530"/>
              </a:cxn>
              <a:cxn ang="0">
                <a:pos x="360" y="374"/>
              </a:cxn>
              <a:cxn ang="0">
                <a:pos x="408" y="230"/>
              </a:cxn>
              <a:cxn ang="0">
                <a:pos x="492" y="98"/>
              </a:cxn>
              <a:cxn ang="0">
                <a:pos x="588" y="26"/>
              </a:cxn>
              <a:cxn ang="0">
                <a:pos x="720" y="14"/>
              </a:cxn>
              <a:cxn ang="0">
                <a:pos x="816" y="110"/>
              </a:cxn>
              <a:cxn ang="0">
                <a:pos x="876" y="194"/>
              </a:cxn>
              <a:cxn ang="0">
                <a:pos x="972" y="326"/>
              </a:cxn>
              <a:cxn ang="0">
                <a:pos x="1080" y="446"/>
              </a:cxn>
              <a:cxn ang="0">
                <a:pos x="1296" y="614"/>
              </a:cxn>
              <a:cxn ang="0">
                <a:pos x="1500" y="734"/>
              </a:cxn>
              <a:cxn ang="0">
                <a:pos x="1716" y="806"/>
              </a:cxn>
              <a:cxn ang="0">
                <a:pos x="2028" y="914"/>
              </a:cxn>
              <a:cxn ang="0">
                <a:pos x="2256" y="974"/>
              </a:cxn>
              <a:cxn ang="0">
                <a:pos x="2472" y="998"/>
              </a:cxn>
              <a:cxn ang="0">
                <a:pos x="2748" y="1034"/>
              </a:cxn>
              <a:cxn ang="0">
                <a:pos x="3000" y="1046"/>
              </a:cxn>
            </a:cxnLst>
            <a:rect l="0" t="0" r="r" b="b"/>
            <a:pathLst>
              <a:path w="3000" h="1046">
                <a:moveTo>
                  <a:pt x="0" y="1046"/>
                </a:moveTo>
                <a:cubicBezTo>
                  <a:pt x="43" y="988"/>
                  <a:pt x="86" y="930"/>
                  <a:pt x="120" y="878"/>
                </a:cubicBezTo>
                <a:cubicBezTo>
                  <a:pt x="154" y="826"/>
                  <a:pt x="172" y="792"/>
                  <a:pt x="204" y="734"/>
                </a:cubicBezTo>
                <a:cubicBezTo>
                  <a:pt x="236" y="676"/>
                  <a:pt x="286" y="590"/>
                  <a:pt x="312" y="530"/>
                </a:cubicBezTo>
                <a:cubicBezTo>
                  <a:pt x="338" y="470"/>
                  <a:pt x="344" y="424"/>
                  <a:pt x="360" y="374"/>
                </a:cubicBezTo>
                <a:cubicBezTo>
                  <a:pt x="376" y="324"/>
                  <a:pt x="386" y="276"/>
                  <a:pt x="408" y="230"/>
                </a:cubicBezTo>
                <a:cubicBezTo>
                  <a:pt x="430" y="184"/>
                  <a:pt x="462" y="132"/>
                  <a:pt x="492" y="98"/>
                </a:cubicBezTo>
                <a:cubicBezTo>
                  <a:pt x="522" y="64"/>
                  <a:pt x="550" y="40"/>
                  <a:pt x="588" y="26"/>
                </a:cubicBezTo>
                <a:cubicBezTo>
                  <a:pt x="626" y="12"/>
                  <a:pt x="682" y="0"/>
                  <a:pt x="720" y="14"/>
                </a:cubicBezTo>
                <a:cubicBezTo>
                  <a:pt x="758" y="28"/>
                  <a:pt x="790" y="80"/>
                  <a:pt x="816" y="110"/>
                </a:cubicBezTo>
                <a:cubicBezTo>
                  <a:pt x="842" y="140"/>
                  <a:pt x="850" y="158"/>
                  <a:pt x="876" y="194"/>
                </a:cubicBezTo>
                <a:cubicBezTo>
                  <a:pt x="902" y="230"/>
                  <a:pt x="938" y="284"/>
                  <a:pt x="972" y="326"/>
                </a:cubicBezTo>
                <a:cubicBezTo>
                  <a:pt x="1006" y="368"/>
                  <a:pt x="1026" y="398"/>
                  <a:pt x="1080" y="446"/>
                </a:cubicBezTo>
                <a:cubicBezTo>
                  <a:pt x="1134" y="494"/>
                  <a:pt x="1226" y="566"/>
                  <a:pt x="1296" y="614"/>
                </a:cubicBezTo>
                <a:cubicBezTo>
                  <a:pt x="1366" y="662"/>
                  <a:pt x="1430" y="702"/>
                  <a:pt x="1500" y="734"/>
                </a:cubicBezTo>
                <a:cubicBezTo>
                  <a:pt x="1570" y="766"/>
                  <a:pt x="1628" y="776"/>
                  <a:pt x="1716" y="806"/>
                </a:cubicBezTo>
                <a:cubicBezTo>
                  <a:pt x="1804" y="836"/>
                  <a:pt x="1938" y="886"/>
                  <a:pt x="2028" y="914"/>
                </a:cubicBezTo>
                <a:cubicBezTo>
                  <a:pt x="2118" y="942"/>
                  <a:pt x="2182" y="960"/>
                  <a:pt x="2256" y="974"/>
                </a:cubicBezTo>
                <a:cubicBezTo>
                  <a:pt x="2330" y="988"/>
                  <a:pt x="2390" y="988"/>
                  <a:pt x="2472" y="998"/>
                </a:cubicBezTo>
                <a:cubicBezTo>
                  <a:pt x="2554" y="1008"/>
                  <a:pt x="2660" y="1026"/>
                  <a:pt x="2748" y="1034"/>
                </a:cubicBezTo>
                <a:cubicBezTo>
                  <a:pt x="2836" y="1042"/>
                  <a:pt x="2958" y="1044"/>
                  <a:pt x="3000" y="1046"/>
                </a:cubicBezTo>
              </a:path>
            </a:pathLst>
          </a:custGeom>
          <a:solidFill>
            <a:srgbClr val="33CCCC"/>
          </a:solidFill>
          <a:ln w="50800" cap="flat" cmpd="sng">
            <a:solidFill>
              <a:schemeClr val="tx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5" name="Line 7"/>
          <p:cNvSpPr>
            <a:spLocks noChangeShapeType="1"/>
          </p:cNvSpPr>
          <p:nvPr/>
        </p:nvSpPr>
        <p:spPr bwMode="auto">
          <a:xfrm>
            <a:off x="1828800" y="2609850"/>
            <a:ext cx="6134100" cy="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6" name="Rectangle 8"/>
          <p:cNvSpPr>
            <a:spLocks noChangeArrowheads="1"/>
          </p:cNvSpPr>
          <p:nvPr/>
        </p:nvSpPr>
        <p:spPr bwMode="auto">
          <a:xfrm>
            <a:off x="1828800" y="2609850"/>
            <a:ext cx="274638" cy="1279525"/>
          </a:xfrm>
          <a:prstGeom prst="rect">
            <a:avLst/>
          </a:prstGeom>
          <a:solidFill>
            <a:srgbClr val="FF0000"/>
          </a:solidFill>
          <a:ln w="508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7" name="Text Box 9"/>
          <p:cNvSpPr txBox="1">
            <a:spLocks noChangeArrowheads="1"/>
          </p:cNvSpPr>
          <p:nvPr/>
        </p:nvSpPr>
        <p:spPr bwMode="auto">
          <a:xfrm>
            <a:off x="2176463" y="2755900"/>
            <a:ext cx="2430462" cy="457200"/>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Runoff (mm/hr)</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8" name="Text Box 10"/>
          <p:cNvSpPr txBox="1">
            <a:spLocks noChangeArrowheads="1"/>
          </p:cNvSpPr>
          <p:nvPr/>
        </p:nvSpPr>
        <p:spPr bwMode="auto">
          <a:xfrm>
            <a:off x="4373563" y="4402138"/>
            <a:ext cx="1798637" cy="457200"/>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Flow (m</a:t>
            </a:r>
            <a:r>
              <a:rPr kumimoji="0" lang="en-US" sz="1800" b="0" i="0" u="none" strike="noStrike" kern="1200" cap="none" spc="0" normalizeH="0" baseline="30000" noProof="0">
                <a:ln>
                  <a:noFill/>
                </a:ln>
                <a:solidFill>
                  <a:prstClr val="black"/>
                </a:solidFill>
                <a:effectLst/>
                <a:uLnTx/>
                <a:uFillTx/>
                <a:latin typeface="Comic Sans MS" pitchFamily="66" charset="0"/>
                <a:ea typeface="+mn-ea"/>
                <a:cs typeface="+mn-cs"/>
              </a:rPr>
              <a:t>3</a:t>
            </a: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9" name="Text Box 11"/>
          <p:cNvSpPr txBox="1">
            <a:spLocks noChangeArrowheads="1"/>
          </p:cNvSpPr>
          <p:nvPr/>
        </p:nvSpPr>
        <p:spPr bwMode="auto">
          <a:xfrm>
            <a:off x="4267200" y="5715000"/>
            <a:ext cx="881063" cy="457200"/>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Time</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0" name="Text Box 12"/>
          <p:cNvSpPr txBox="1">
            <a:spLocks noChangeArrowheads="1"/>
          </p:cNvSpPr>
          <p:nvPr/>
        </p:nvSpPr>
        <p:spPr bwMode="auto">
          <a:xfrm rot="-5387693">
            <a:off x="129381" y="3929857"/>
            <a:ext cx="2481263" cy="457200"/>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Runoff and Flow</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1" name="Text Box 13"/>
          <p:cNvSpPr txBox="1">
            <a:spLocks noChangeArrowheads="1"/>
          </p:cNvSpPr>
          <p:nvPr/>
        </p:nvSpPr>
        <p:spPr bwMode="auto">
          <a:xfrm>
            <a:off x="1066800" y="6324600"/>
            <a:ext cx="7432675" cy="457200"/>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mic Sans MS" pitchFamily="66" charset="0"/>
                <a:ea typeface="+mn-ea"/>
                <a:cs typeface="+mn-cs"/>
              </a:rPr>
              <a:t>Flow = f(Runoff, Watershed hydrologic properties)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32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62" name="Picture 14" descr="figure1"/>
          <p:cNvPicPr>
            <a:picLocks noChangeAspect="1" noChangeArrowheads="1"/>
          </p:cNvPicPr>
          <p:nvPr/>
        </p:nvPicPr>
        <p:blipFill>
          <a:blip r:embed="rId3" cstate="print"/>
          <a:srcRect/>
          <a:stretch>
            <a:fillRect/>
          </a:stretch>
        </p:blipFill>
        <p:spPr bwMode="auto">
          <a:xfrm>
            <a:off x="1022350" y="806450"/>
            <a:ext cx="7316788" cy="5360988"/>
          </a:xfrm>
          <a:prstGeom prst="rect">
            <a:avLst/>
          </a:prstGeom>
          <a:noFill/>
        </p:spPr>
      </p:pic>
      <p:sp>
        <p:nvSpPr>
          <p:cNvPr id="181250" name="Rectangle 2"/>
          <p:cNvSpPr>
            <a:spLocks noGrp="1" noChangeArrowheads="1"/>
          </p:cNvSpPr>
          <p:nvPr>
            <p:ph type="title"/>
          </p:nvPr>
        </p:nvSpPr>
        <p:spPr>
          <a:xfrm>
            <a:off x="881063" y="6256338"/>
            <a:ext cx="7437437" cy="265112"/>
          </a:xfrm>
        </p:spPr>
        <p:txBody>
          <a:bodyPr/>
          <a:lstStyle/>
          <a:p>
            <a:r>
              <a:rPr lang="en-US" sz="2400" b="1">
                <a:solidFill>
                  <a:schemeClr val="tx1"/>
                </a:solidFill>
                <a:latin typeface="Garamond" pitchFamily="18" charset="0"/>
                <a:cs typeface="Times New Roman" pitchFamily="18" charset="0"/>
              </a:rPr>
              <a:t>Physical Processes involved in Runoff Generation</a:t>
            </a:r>
          </a:p>
        </p:txBody>
      </p:sp>
      <p:sp>
        <p:nvSpPr>
          <p:cNvPr id="181263" name="Text Box 15"/>
          <p:cNvSpPr txBox="1">
            <a:spLocks noChangeArrowheads="1"/>
          </p:cNvSpPr>
          <p:nvPr/>
        </p:nvSpPr>
        <p:spPr bwMode="auto">
          <a:xfrm>
            <a:off x="2386013" y="233363"/>
            <a:ext cx="4051300" cy="519112"/>
          </a:xfrm>
          <a:prstGeom prst="rect">
            <a:avLst/>
          </a:prstGeom>
          <a:noFill/>
          <a:ln w="9525">
            <a:noFill/>
            <a:miter lim="800000"/>
            <a:headEnd/>
            <a:tailEnd type="none" w="lg" len="lg"/>
          </a:ln>
          <a:effectLst/>
        </p:spPr>
        <p:txBody>
          <a:bodyPr wrap="none">
            <a:spAutoFit/>
          </a:bodyPr>
          <a:lstStyle/>
          <a:p>
            <a:r>
              <a:rPr lang="en-US" b="1">
                <a:solidFill>
                  <a:srgbClr val="FF3300"/>
                </a:solidFill>
              </a:rPr>
              <a:t>Rainfall Runoff Processes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15587" y="0"/>
            <a:ext cx="7886700" cy="1325563"/>
          </a:xfrm>
        </p:spPr>
        <p:txBody>
          <a:bodyPr/>
          <a:lstStyle/>
          <a:p>
            <a:r>
              <a:rPr lang="en-US" dirty="0"/>
              <a:t>Systems approach to event flow</a:t>
            </a:r>
          </a:p>
        </p:txBody>
      </p:sp>
      <p:grpSp>
        <p:nvGrpSpPr>
          <p:cNvPr id="9" name="Group 8"/>
          <p:cNvGrpSpPr/>
          <p:nvPr/>
        </p:nvGrpSpPr>
        <p:grpSpPr>
          <a:xfrm>
            <a:off x="825400" y="1172555"/>
            <a:ext cx="7273571" cy="5396217"/>
            <a:chOff x="-389445" y="720203"/>
            <a:chExt cx="7199094" cy="5340964"/>
          </a:xfrm>
        </p:grpSpPr>
        <p:pic>
          <p:nvPicPr>
            <p:cNvPr id="6" name="Picture 5"/>
            <p:cNvPicPr>
              <a:picLocks noChangeAspect="1"/>
            </p:cNvPicPr>
            <p:nvPr/>
          </p:nvPicPr>
          <p:blipFill rotWithShape="1">
            <a:blip r:embed="rId2"/>
            <a:srcRect b="25315"/>
            <a:stretch/>
          </p:blipFill>
          <p:spPr>
            <a:xfrm>
              <a:off x="-389445" y="720203"/>
              <a:ext cx="7199094" cy="5340964"/>
            </a:xfrm>
            <a:prstGeom prst="rect">
              <a:avLst/>
            </a:prstGeom>
          </p:spPr>
        </p:pic>
        <p:pic>
          <p:nvPicPr>
            <p:cNvPr id="7" name="Picture 6"/>
            <p:cNvPicPr>
              <a:picLocks noChangeAspect="1"/>
            </p:cNvPicPr>
            <p:nvPr/>
          </p:nvPicPr>
          <p:blipFill>
            <a:blip r:embed="rId3"/>
            <a:stretch>
              <a:fillRect/>
            </a:stretch>
          </p:blipFill>
          <p:spPr>
            <a:xfrm rot="10800000">
              <a:off x="3903286" y="5065335"/>
              <a:ext cx="381989" cy="279906"/>
            </a:xfrm>
            <a:prstGeom prst="rect">
              <a:avLst/>
            </a:prstGeom>
          </p:spPr>
        </p:pic>
      </p:grpSp>
      <p:sp>
        <p:nvSpPr>
          <p:cNvPr id="11" name="TextBox 10"/>
          <p:cNvSpPr txBox="1"/>
          <p:nvPr/>
        </p:nvSpPr>
        <p:spPr>
          <a:xfrm>
            <a:off x="-31630" y="6488668"/>
            <a:ext cx="40703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a:t>
            </a:r>
            <a:r>
              <a:rPr kumimoji="0" lang="en-US" sz="1600" b="0" i="0" u="none" strike="noStrike" kern="1200" cap="none" spc="0" normalizeH="0" baseline="0" noProof="0" dirty="0" err="1">
                <a:ln>
                  <a:noFill/>
                </a:ln>
                <a:solidFill>
                  <a:srgbClr val="FFFFFF">
                    <a:lumMod val="50000"/>
                  </a:srgbClr>
                </a:solidFill>
                <a:effectLst/>
                <a:uLnTx/>
                <a:uFillTx/>
                <a:latin typeface="Arial" pitchFamily="34" charset="0"/>
                <a:ea typeface="+mn-ea"/>
                <a:cs typeface="+mn-cs"/>
              </a:rPr>
              <a:t>Dingman</a:t>
            </a: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 2002, Physical Hydrology</a:t>
            </a:r>
          </a:p>
        </p:txBody>
      </p:sp>
    </p:spTree>
    <p:extLst>
      <p:ext uri="{BB962C8B-B14F-4D97-AF65-F5344CB8AC3E}">
        <p14:creationId xmlns:p14="http://schemas.microsoft.com/office/powerpoint/2010/main" val="182216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08_09.jpg"/>
          <p:cNvPicPr>
            <a:picLocks noChangeAspect="1"/>
          </p:cNvPicPr>
          <p:nvPr>
            <p:custDataLst>
              <p:tags r:id="rId1"/>
            </p:custDataLst>
          </p:nvPr>
        </p:nvPicPr>
        <p:blipFill>
          <a:blip r:embed="rId4" cstate="print"/>
          <a:stretch>
            <a:fillRect/>
          </a:stretch>
        </p:blipFill>
        <p:spPr>
          <a:xfrm>
            <a:off x="418357" y="1273887"/>
            <a:ext cx="8307300" cy="3993438"/>
          </a:xfrm>
          <a:prstGeom prst="rect">
            <a:avLst/>
          </a:prstGeom>
        </p:spPr>
      </p:pic>
      <p:sp>
        <p:nvSpPr>
          <p:cNvPr id="3" name="TextBox 2"/>
          <p:cNvSpPr txBox="1"/>
          <p:nvPr>
            <p:custDataLst>
              <p:tags r:id="rId2"/>
            </p:custDataLst>
          </p:nvPr>
        </p:nvSpPr>
        <p:spPr>
          <a:xfrm>
            <a:off x="2693191" y="397129"/>
            <a:ext cx="3757632" cy="461665"/>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Rainfall – Runoff Analysis </a:t>
            </a:r>
          </a:p>
        </p:txBody>
      </p:sp>
      <p:sp>
        <p:nvSpPr>
          <p:cNvPr id="4" name="TextBox 3"/>
          <p:cNvSpPr txBox="1"/>
          <p:nvPr/>
        </p:nvSpPr>
        <p:spPr>
          <a:xfrm>
            <a:off x="-31630" y="6488668"/>
            <a:ext cx="5309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Mays, 2011, Ground and Surface Water Hydrology</a:t>
            </a:r>
          </a:p>
        </p:txBody>
      </p:sp>
    </p:spTree>
    <p:extLst>
      <p:ext uri="{BB962C8B-B14F-4D97-AF65-F5344CB8AC3E}">
        <p14:creationId xmlns:p14="http://schemas.microsoft.com/office/powerpoint/2010/main" val="3764071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790"/>
            <a:ext cx="7886700" cy="1325563"/>
          </a:xfrm>
        </p:spPr>
        <p:txBody>
          <a:bodyPr/>
          <a:lstStyle/>
          <a:p>
            <a:r>
              <a:rPr lang="en-US" dirty="0"/>
              <a:t>Linear Systems</a:t>
            </a:r>
          </a:p>
        </p:txBody>
      </p:sp>
      <p:pic>
        <p:nvPicPr>
          <p:cNvPr id="4" name="Picture 3"/>
          <p:cNvPicPr>
            <a:picLocks noChangeAspect="1"/>
          </p:cNvPicPr>
          <p:nvPr/>
        </p:nvPicPr>
        <p:blipFill rotWithShape="1">
          <a:blip r:embed="rId2"/>
          <a:srcRect l="1878"/>
          <a:stretch/>
        </p:blipFill>
        <p:spPr>
          <a:xfrm>
            <a:off x="13062" y="1194301"/>
            <a:ext cx="5659123" cy="2384822"/>
          </a:xfrm>
          <a:prstGeom prst="rect">
            <a:avLst/>
          </a:prstGeom>
        </p:spPr>
      </p:pic>
      <p:grpSp>
        <p:nvGrpSpPr>
          <p:cNvPr id="9" name="Group 8"/>
          <p:cNvGrpSpPr/>
          <p:nvPr/>
        </p:nvGrpSpPr>
        <p:grpSpPr>
          <a:xfrm>
            <a:off x="123893" y="3754639"/>
            <a:ext cx="6268539" cy="2351817"/>
            <a:chOff x="628650" y="3794236"/>
            <a:chExt cx="7454647" cy="2796819"/>
          </a:xfrm>
        </p:grpSpPr>
        <p:pic>
          <p:nvPicPr>
            <p:cNvPr id="6" name="Picture 5"/>
            <p:cNvPicPr>
              <a:picLocks noChangeAspect="1"/>
            </p:cNvPicPr>
            <p:nvPr/>
          </p:nvPicPr>
          <p:blipFill>
            <a:blip r:embed="rId3"/>
            <a:stretch>
              <a:fillRect/>
            </a:stretch>
          </p:blipFill>
          <p:spPr>
            <a:xfrm>
              <a:off x="628650" y="3794236"/>
              <a:ext cx="7454647" cy="27968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235755" y="4594962"/>
                  <a:ext cx="2612510"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5235755" y="4594962"/>
                  <a:ext cx="2612510" cy="369332"/>
                </a:xfrm>
                <a:prstGeom prst="rect">
                  <a:avLst/>
                </a:prstGeom>
                <a:blipFill rotWithShape="0">
                  <a:blip r:embed="rId4"/>
                  <a:stretch>
                    <a:fillRect r="-15833" b="-3529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5617029" y="2931276"/>
                <a:ext cx="2709716" cy="71173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p>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𝑢</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5617029" y="2931276"/>
                <a:ext cx="2709716" cy="711733"/>
              </a:xfrm>
              <a:prstGeom prst="rect">
                <a:avLst/>
              </a:prstGeom>
              <a:blipFill rotWithShape="0">
                <a:blip r:embed="rId5"/>
                <a:stretch>
                  <a:fillRect/>
                </a:stretch>
              </a:blipFill>
            </p:spPr>
            <p:txBody>
              <a:bodyPr/>
              <a:lstStyle/>
              <a:p>
                <a:r>
                  <a:rPr lang="en-US">
                    <a:noFill/>
                  </a:rPr>
                  <a:t> </a:t>
                </a:r>
              </a:p>
            </p:txBody>
          </p:sp>
        </mc:Fallback>
      </mc:AlternateContent>
      <p:sp>
        <p:nvSpPr>
          <p:cNvPr id="10" name="TextBox 9"/>
          <p:cNvSpPr txBox="1"/>
          <p:nvPr/>
        </p:nvSpPr>
        <p:spPr>
          <a:xfrm>
            <a:off x="-31630" y="6488668"/>
            <a:ext cx="42305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Chow et al., 1988, Applied Hydrology</a:t>
            </a:r>
          </a:p>
        </p:txBody>
      </p:sp>
      <p:sp>
        <p:nvSpPr>
          <p:cNvPr id="11" name="TextBox 10"/>
          <p:cNvSpPr txBox="1"/>
          <p:nvPr/>
        </p:nvSpPr>
        <p:spPr>
          <a:xfrm>
            <a:off x="5617029" y="1619318"/>
            <a:ext cx="35269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Assume superposition, i.e. the principle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additivity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Convolution integral</a:t>
            </a:r>
          </a:p>
        </p:txBody>
      </p:sp>
    </p:spTree>
    <p:extLst>
      <p:ext uri="{BB962C8B-B14F-4D97-AF65-F5344CB8AC3E}">
        <p14:creationId xmlns:p14="http://schemas.microsoft.com/office/powerpoint/2010/main" val="3726577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48733" y="152400"/>
            <a:ext cx="8229600" cy="1066800"/>
          </a:xfrm>
          <a:solidFill>
            <a:srgbClr val="FFFF00"/>
          </a:solidFill>
        </p:spPr>
        <p:txBody>
          <a:bodyPr>
            <a:normAutofit fontScale="90000"/>
          </a:bodyPr>
          <a:lstStyle/>
          <a:p>
            <a:r>
              <a:rPr lang="en-US" altLang="x-none" dirty="0"/>
              <a:t>Rainfall Runoff Models</a:t>
            </a:r>
            <a:br>
              <a:rPr lang="en-US" altLang="x-none" dirty="0"/>
            </a:br>
            <a:r>
              <a:rPr lang="en-US" altLang="x-none" sz="3600" i="1" dirty="0"/>
              <a:t>Unit Hydrograph</a:t>
            </a:r>
          </a:p>
        </p:txBody>
      </p:sp>
      <p:sp>
        <p:nvSpPr>
          <p:cNvPr id="449539" name="Rectangle 3"/>
          <p:cNvSpPr>
            <a:spLocks noGrp="1" noChangeArrowheads="1"/>
          </p:cNvSpPr>
          <p:nvPr>
            <p:ph type="body" sz="half" idx="1"/>
          </p:nvPr>
        </p:nvSpPr>
        <p:spPr>
          <a:xfrm>
            <a:off x="128587" y="1447800"/>
            <a:ext cx="4495800" cy="3657600"/>
          </a:xfrm>
        </p:spPr>
        <p:txBody>
          <a:bodyPr/>
          <a:lstStyle/>
          <a:p>
            <a:r>
              <a:rPr lang="en-US" altLang="x-none" sz="2800" dirty="0"/>
              <a:t>Assumes a linear watershed response to a unit </a:t>
            </a:r>
            <a:r>
              <a:rPr lang="en-US" altLang="x-none" sz="2800" i="1" dirty="0"/>
              <a:t>effective</a:t>
            </a:r>
            <a:r>
              <a:rPr lang="en-US" altLang="x-none" sz="2800" dirty="0"/>
              <a:t> input – generally found from empirical observations: e.g., 1 inch of rain in 2.5 hours, or 1 inch of rain in 1 hour.</a:t>
            </a:r>
          </a:p>
          <a:p>
            <a:endParaRPr lang="en-US" altLang="x-none" sz="2800" dirty="0"/>
          </a:p>
        </p:txBody>
      </p:sp>
      <p:pic>
        <p:nvPicPr>
          <p:cNvPr id="44954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7" y="1219200"/>
            <a:ext cx="3852863" cy="5638800"/>
          </a:xfrm>
          <a:noFill/>
          <a:ln/>
        </p:spPr>
      </p:pic>
      <p:sp>
        <p:nvSpPr>
          <p:cNvPr id="449541" name="Text Box 5"/>
          <p:cNvSpPr txBox="1">
            <a:spLocks noChangeArrowheads="1"/>
          </p:cNvSpPr>
          <p:nvPr/>
        </p:nvSpPr>
        <p:spPr bwMode="auto">
          <a:xfrm>
            <a:off x="6553200" y="6491288"/>
            <a:ext cx="239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1" u="none" strike="noStrike" kern="1200" cap="none" spc="0" normalizeH="0" baseline="0" noProof="0">
                <a:ln>
                  <a:noFill/>
                </a:ln>
                <a:solidFill>
                  <a:srgbClr val="000000"/>
                </a:solidFill>
                <a:effectLst/>
                <a:uLnTx/>
                <a:uFillTx/>
                <a:latin typeface="Calibri"/>
                <a:ea typeface="+mn-ea"/>
                <a:cs typeface="+mn-cs"/>
              </a:rPr>
              <a:t>Dingman, Figure 9-45</a:t>
            </a:r>
          </a:p>
        </p:txBody>
      </p:sp>
    </p:spTree>
    <p:extLst>
      <p:ext uri="{BB962C8B-B14F-4D97-AF65-F5344CB8AC3E}">
        <p14:creationId xmlns:p14="http://schemas.microsoft.com/office/powerpoint/2010/main" val="1764923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228600" y="152400"/>
            <a:ext cx="8686800" cy="1152525"/>
          </a:xfrm>
          <a:solidFill>
            <a:srgbClr val="FFFF00"/>
          </a:solidFill>
        </p:spPr>
        <p:txBody>
          <a:bodyPr>
            <a:normAutofit fontScale="90000"/>
          </a:bodyPr>
          <a:lstStyle/>
          <a:p>
            <a:r>
              <a:rPr lang="en-US" altLang="x-none" sz="4000" dirty="0"/>
              <a:t>Rainfall Runoff Models</a:t>
            </a:r>
            <a:br>
              <a:rPr lang="en-US" altLang="x-none" sz="4000" dirty="0"/>
            </a:br>
            <a:r>
              <a:rPr lang="en-US" altLang="x-none" sz="3600" i="1" dirty="0"/>
              <a:t>Unit Hydrograph</a:t>
            </a:r>
          </a:p>
        </p:txBody>
      </p:sp>
      <p:sp>
        <p:nvSpPr>
          <p:cNvPr id="450563" name="Rectangle 3"/>
          <p:cNvSpPr>
            <a:spLocks noGrp="1" noChangeArrowheads="1"/>
          </p:cNvSpPr>
          <p:nvPr>
            <p:ph type="body" sz="half" idx="1"/>
          </p:nvPr>
        </p:nvSpPr>
        <p:spPr>
          <a:xfrm>
            <a:off x="457200" y="1427162"/>
            <a:ext cx="8229600" cy="1143000"/>
          </a:xfrm>
        </p:spPr>
        <p:txBody>
          <a:bodyPr>
            <a:normAutofit fontScale="92500" lnSpcReduction="20000"/>
          </a:bodyPr>
          <a:lstStyle/>
          <a:p>
            <a:pPr marL="0" indent="0">
              <a:buNone/>
            </a:pPr>
            <a:r>
              <a:rPr lang="en-US" altLang="x-none" sz="2800" dirty="0"/>
              <a:t>Consider an increase in </a:t>
            </a:r>
            <a:r>
              <a:rPr lang="en-US" altLang="x-none" sz="2800" b="1" dirty="0"/>
              <a:t>AMOUNT</a:t>
            </a:r>
            <a:r>
              <a:rPr lang="en-US" altLang="x-none" sz="2800" dirty="0"/>
              <a:t> of precipitation</a:t>
            </a:r>
          </a:p>
          <a:p>
            <a:r>
              <a:rPr lang="en-US" altLang="x-none" sz="2800" dirty="0"/>
              <a:t>For larger storms, with the same duration, </a:t>
            </a:r>
            <a:r>
              <a:rPr lang="en-US" altLang="x-none" sz="2800" b="1" i="1" dirty="0"/>
              <a:t>scale</a:t>
            </a:r>
            <a:r>
              <a:rPr lang="en-US" altLang="x-none" sz="2800" dirty="0"/>
              <a:t> unit hydrograph by # of “unit inputs”</a:t>
            </a:r>
          </a:p>
        </p:txBody>
      </p:sp>
      <p:pic>
        <p:nvPicPr>
          <p:cNvPr id="45056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570162"/>
            <a:ext cx="5867400" cy="3983038"/>
          </a:xfrm>
          <a:noFill/>
          <a:ln/>
        </p:spPr>
      </p:pic>
      <p:sp>
        <p:nvSpPr>
          <p:cNvPr id="450565" name="Freeform 5"/>
          <p:cNvSpPr>
            <a:spLocks/>
          </p:cNvSpPr>
          <p:nvPr/>
        </p:nvSpPr>
        <p:spPr bwMode="auto">
          <a:xfrm>
            <a:off x="9448800" y="3173412"/>
            <a:ext cx="1588" cy="1689100"/>
          </a:xfrm>
          <a:custGeom>
            <a:avLst/>
            <a:gdLst>
              <a:gd name="T0" fmla="*/ 0 w 1"/>
              <a:gd name="T1" fmla="*/ 0 h 1064"/>
              <a:gd name="T2" fmla="*/ 0 w 1"/>
              <a:gd name="T3" fmla="*/ 1064 h 1064"/>
            </a:gdLst>
            <a:ahLst/>
            <a:cxnLst>
              <a:cxn ang="0">
                <a:pos x="T0" y="T1"/>
              </a:cxn>
              <a:cxn ang="0">
                <a:pos x="T2" y="T3"/>
              </a:cxn>
            </a:cxnLst>
            <a:rect l="0" t="0" r="r" b="b"/>
            <a:pathLst>
              <a:path w="1" h="1064">
                <a:moveTo>
                  <a:pt x="0" y="0"/>
                </a:moveTo>
                <a:lnTo>
                  <a:pt x="0" y="1064"/>
                </a:lnTo>
              </a:path>
            </a:pathLst>
          </a:custGeom>
          <a:noFill/>
          <a:ln w="22225">
            <a:solidFill>
              <a:srgbClr val="FF3300"/>
            </a:solidFill>
            <a:round/>
            <a:headEnd type="triangle" w="lg"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0566" name="Text Box 6"/>
          <p:cNvSpPr txBox="1">
            <a:spLocks noChangeArrowheads="1"/>
          </p:cNvSpPr>
          <p:nvPr/>
        </p:nvSpPr>
        <p:spPr bwMode="auto">
          <a:xfrm>
            <a:off x="9677400" y="3559968"/>
            <a:ext cx="2835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1" u="none" strike="noStrike" kern="1200" cap="none" spc="0" normalizeH="0" baseline="0" noProof="0" dirty="0">
                <a:ln>
                  <a:noFill/>
                </a:ln>
                <a:solidFill>
                  <a:srgbClr val="FF3300"/>
                </a:solidFill>
                <a:effectLst/>
                <a:uLnTx/>
                <a:uFillTx/>
                <a:latin typeface="Calibri"/>
                <a:ea typeface="+mn-ea"/>
                <a:cs typeface="+mn-cs"/>
              </a:rPr>
              <a:t>All points on increased response hydrograph are 2.4*unit hydrograph</a:t>
            </a:r>
          </a:p>
        </p:txBody>
      </p:sp>
      <p:sp>
        <p:nvSpPr>
          <p:cNvPr id="8" name="Text Box 6"/>
          <p:cNvSpPr txBox="1">
            <a:spLocks noChangeArrowheads="1"/>
          </p:cNvSpPr>
          <p:nvPr/>
        </p:nvSpPr>
        <p:spPr bwMode="auto">
          <a:xfrm>
            <a:off x="6346825" y="2679965"/>
            <a:ext cx="2568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2400" b="0" i="1" u="none" strike="noStrike" kern="1200" cap="none" spc="0" normalizeH="0" baseline="0" noProof="0" dirty="0">
                <a:ln>
                  <a:noFill/>
                </a:ln>
                <a:solidFill>
                  <a:srgbClr val="000000"/>
                </a:solidFill>
                <a:effectLst/>
                <a:uLnTx/>
                <a:uFillTx/>
                <a:latin typeface="Calibri"/>
                <a:ea typeface="+mn-ea"/>
                <a:cs typeface="+mn-cs"/>
              </a:rPr>
              <a:t>We had 2.5 </a:t>
            </a:r>
            <a:r>
              <a:rPr kumimoji="0" lang="en-US" altLang="x-none" sz="2400" b="0" i="1" u="none" strike="noStrike" kern="1200" cap="none" spc="0" normalizeH="0" baseline="0" noProof="0" dirty="0" err="1">
                <a:ln>
                  <a:noFill/>
                </a:ln>
                <a:solidFill>
                  <a:srgbClr val="000000"/>
                </a:solidFill>
                <a:effectLst/>
                <a:uLnTx/>
                <a:uFillTx/>
                <a:latin typeface="Calibri"/>
                <a:ea typeface="+mn-ea"/>
                <a:cs typeface="+mn-cs"/>
              </a:rPr>
              <a:t>hr</a:t>
            </a:r>
            <a:r>
              <a:rPr kumimoji="0" lang="en-US" altLang="x-none" sz="2400" b="0" i="1" u="none" strike="noStrike" kern="1200" cap="none" spc="0" normalizeH="0" baseline="0" noProof="0" dirty="0">
                <a:ln>
                  <a:noFill/>
                </a:ln>
                <a:solidFill>
                  <a:srgbClr val="000000"/>
                </a:solidFill>
                <a:effectLst/>
                <a:uLnTx/>
                <a:uFillTx/>
                <a:latin typeface="Calibri"/>
                <a:ea typeface="+mn-ea"/>
                <a:cs typeface="+mn-cs"/>
              </a:rPr>
              <a:t> unit hydrograph, what is the response to 2.4 in. in 2.5 </a:t>
            </a:r>
            <a:r>
              <a:rPr kumimoji="0" lang="en-US" altLang="x-none" sz="2400" b="0" i="1" u="none" strike="noStrike" kern="1200" cap="none" spc="0" normalizeH="0" baseline="0" noProof="0" dirty="0" err="1">
                <a:ln>
                  <a:noFill/>
                </a:ln>
                <a:solidFill>
                  <a:srgbClr val="000000"/>
                </a:solidFill>
                <a:effectLst/>
                <a:uLnTx/>
                <a:uFillTx/>
                <a:latin typeface="Calibri"/>
                <a:ea typeface="+mn-ea"/>
                <a:cs typeface="+mn-cs"/>
              </a:rPr>
              <a:t>hr</a:t>
            </a:r>
            <a:r>
              <a:rPr kumimoji="0" lang="en-US" altLang="x-none" sz="2400" b="0" i="1" u="none" strike="noStrike" kern="1200" cap="none" spc="0" normalizeH="0" baseline="0" noProof="0" dirty="0">
                <a:ln>
                  <a:noFill/>
                </a:ln>
                <a:solidFill>
                  <a:srgbClr val="000000"/>
                </a:solidFill>
                <a:effectLst/>
                <a:uLnTx/>
                <a:uFillTx/>
                <a:latin typeface="Calibri"/>
                <a:ea typeface="+mn-ea"/>
                <a:cs typeface="+mn-cs"/>
              </a:rPr>
              <a:t>?</a:t>
            </a:r>
          </a:p>
        </p:txBody>
      </p:sp>
    </p:spTree>
    <p:extLst>
      <p:ext uri="{BB962C8B-B14F-4D97-AF65-F5344CB8AC3E}">
        <p14:creationId xmlns:p14="http://schemas.microsoft.com/office/powerpoint/2010/main" val="203025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304800" y="153988"/>
            <a:ext cx="8610600" cy="1035049"/>
          </a:xfrm>
          <a:solidFill>
            <a:srgbClr val="FFFF00"/>
          </a:solidFill>
        </p:spPr>
        <p:txBody>
          <a:bodyPr>
            <a:normAutofit fontScale="90000"/>
          </a:bodyPr>
          <a:lstStyle/>
          <a:p>
            <a:r>
              <a:rPr lang="en-US" altLang="x-none" sz="4000" dirty="0"/>
              <a:t>Rainfall Runoff Models</a:t>
            </a:r>
            <a:br>
              <a:rPr lang="en-US" altLang="x-none" sz="4000" dirty="0"/>
            </a:br>
            <a:r>
              <a:rPr lang="en-US" altLang="x-none" sz="3600" i="1" dirty="0"/>
              <a:t>Unit Hydrograph</a:t>
            </a:r>
          </a:p>
        </p:txBody>
      </p:sp>
      <p:sp>
        <p:nvSpPr>
          <p:cNvPr id="451587" name="Rectangle 3"/>
          <p:cNvSpPr>
            <a:spLocks noGrp="1" noChangeArrowheads="1"/>
          </p:cNvSpPr>
          <p:nvPr>
            <p:ph type="body" sz="half" idx="1"/>
          </p:nvPr>
        </p:nvSpPr>
        <p:spPr>
          <a:xfrm>
            <a:off x="342900" y="1334823"/>
            <a:ext cx="8153400" cy="1143000"/>
          </a:xfrm>
        </p:spPr>
        <p:txBody>
          <a:bodyPr>
            <a:normAutofit fontScale="92500" lnSpcReduction="20000"/>
          </a:bodyPr>
          <a:lstStyle/>
          <a:p>
            <a:pPr marL="0" indent="0">
              <a:buNone/>
            </a:pPr>
            <a:r>
              <a:rPr lang="en-US" altLang="x-none" sz="2800" dirty="0"/>
              <a:t>Consider an increase in the </a:t>
            </a:r>
            <a:r>
              <a:rPr lang="en-US" altLang="x-none" sz="2800" b="1" dirty="0"/>
              <a:t>DURATION</a:t>
            </a:r>
            <a:r>
              <a:rPr lang="en-US" altLang="x-none" sz="2800" dirty="0"/>
              <a:t> of precipitation</a:t>
            </a:r>
          </a:p>
          <a:p>
            <a:r>
              <a:rPr lang="en-US" altLang="x-none" sz="2800" dirty="0"/>
              <a:t>For longer storms, same amount, </a:t>
            </a:r>
            <a:r>
              <a:rPr lang="en-US" altLang="x-none" sz="2800" b="1" i="1" dirty="0"/>
              <a:t>lag </a:t>
            </a:r>
            <a:r>
              <a:rPr lang="en-US" altLang="x-none" sz="2800" dirty="0"/>
              <a:t>smaller unit hydrographs, then </a:t>
            </a:r>
            <a:r>
              <a:rPr lang="en-US" altLang="x-none" sz="2800" b="1" i="1" dirty="0"/>
              <a:t>add</a:t>
            </a:r>
            <a:r>
              <a:rPr lang="en-US" altLang="x-none" sz="2800" dirty="0"/>
              <a:t> them</a:t>
            </a:r>
          </a:p>
        </p:txBody>
      </p:sp>
      <p:pic>
        <p:nvPicPr>
          <p:cNvPr id="4515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9712" y="2477823"/>
            <a:ext cx="5943600" cy="4146550"/>
          </a:xfrm>
          <a:noFill/>
          <a:ln/>
        </p:spPr>
      </p:pic>
      <p:sp>
        <p:nvSpPr>
          <p:cNvPr id="451590" name="Text Box 6"/>
          <p:cNvSpPr txBox="1">
            <a:spLocks noChangeArrowheads="1"/>
          </p:cNvSpPr>
          <p:nvPr/>
        </p:nvSpPr>
        <p:spPr bwMode="auto">
          <a:xfrm>
            <a:off x="6346825" y="2679965"/>
            <a:ext cx="2568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2400" b="0" i="1" u="none" strike="noStrike" kern="1200" cap="none" spc="0" normalizeH="0" baseline="0" noProof="0" dirty="0">
                <a:ln>
                  <a:noFill/>
                </a:ln>
                <a:solidFill>
                  <a:srgbClr val="000000"/>
                </a:solidFill>
                <a:effectLst/>
                <a:uLnTx/>
                <a:uFillTx/>
                <a:latin typeface="Calibri"/>
                <a:ea typeface="+mn-ea"/>
                <a:cs typeface="+mn-cs"/>
              </a:rPr>
              <a:t>We had 2.5 </a:t>
            </a:r>
            <a:r>
              <a:rPr kumimoji="0" lang="en-US" altLang="x-none" sz="2400" b="0" i="1" u="none" strike="noStrike" kern="1200" cap="none" spc="0" normalizeH="0" baseline="0" noProof="0" dirty="0" err="1">
                <a:ln>
                  <a:noFill/>
                </a:ln>
                <a:solidFill>
                  <a:srgbClr val="000000"/>
                </a:solidFill>
                <a:effectLst/>
                <a:uLnTx/>
                <a:uFillTx/>
                <a:latin typeface="Calibri"/>
                <a:ea typeface="+mn-ea"/>
                <a:cs typeface="+mn-cs"/>
              </a:rPr>
              <a:t>hr</a:t>
            </a:r>
            <a:r>
              <a:rPr kumimoji="0" lang="en-US" altLang="x-none" sz="2400" b="0" i="1" u="none" strike="noStrike" kern="1200" cap="none" spc="0" normalizeH="0" baseline="0" noProof="0" dirty="0">
                <a:ln>
                  <a:noFill/>
                </a:ln>
                <a:solidFill>
                  <a:srgbClr val="000000"/>
                </a:solidFill>
                <a:effectLst/>
                <a:uLnTx/>
                <a:uFillTx/>
                <a:latin typeface="Calibri"/>
                <a:ea typeface="+mn-ea"/>
                <a:cs typeface="+mn-cs"/>
              </a:rPr>
              <a:t> unit hydrograph, what is the response to 2 in. in 5 hours?</a:t>
            </a:r>
          </a:p>
        </p:txBody>
      </p:sp>
      <p:sp>
        <p:nvSpPr>
          <p:cNvPr id="451592" name="Text Box 8"/>
          <p:cNvSpPr txBox="1">
            <a:spLocks noChangeArrowheads="1"/>
          </p:cNvSpPr>
          <p:nvPr/>
        </p:nvSpPr>
        <p:spPr bwMode="auto">
          <a:xfrm>
            <a:off x="9372600" y="4643437"/>
            <a:ext cx="2149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1" u="none" strike="noStrike" kern="1200" cap="none" spc="0" normalizeH="0" baseline="0" noProof="0" dirty="0">
                <a:ln>
                  <a:noFill/>
                </a:ln>
                <a:solidFill>
                  <a:srgbClr val="FF3300"/>
                </a:solidFill>
                <a:effectLst/>
                <a:uLnTx/>
                <a:uFillTx/>
                <a:latin typeface="Calibri"/>
                <a:ea typeface="+mn-ea"/>
                <a:cs typeface="+mn-cs"/>
              </a:rPr>
              <a:t>Add 2 - 2.5 </a:t>
            </a:r>
            <a:r>
              <a:rPr kumimoji="0" lang="en-US" altLang="x-none" sz="1800" b="0" i="1" u="none" strike="noStrike" kern="1200" cap="none" spc="0" normalizeH="0" baseline="0" noProof="0" dirty="0" err="1">
                <a:ln>
                  <a:noFill/>
                </a:ln>
                <a:solidFill>
                  <a:srgbClr val="FF3300"/>
                </a:solidFill>
                <a:effectLst/>
                <a:uLnTx/>
                <a:uFillTx/>
                <a:latin typeface="Calibri"/>
                <a:ea typeface="+mn-ea"/>
                <a:cs typeface="+mn-cs"/>
              </a:rPr>
              <a:t>hr</a:t>
            </a:r>
            <a:r>
              <a:rPr kumimoji="0" lang="en-US" altLang="x-none" sz="1800" b="0" i="1" u="none" strike="noStrike" kern="1200" cap="none" spc="0" normalizeH="0" baseline="0" noProof="0" dirty="0">
                <a:ln>
                  <a:noFill/>
                </a:ln>
                <a:solidFill>
                  <a:srgbClr val="FF3300"/>
                </a:solidFill>
                <a:effectLst/>
                <a:uLnTx/>
                <a:uFillTx/>
                <a:latin typeface="Calibri"/>
                <a:ea typeface="+mn-ea"/>
                <a:cs typeface="+mn-cs"/>
              </a:rPr>
              <a:t> unit hydrographs and lag by 2.5 hours</a:t>
            </a:r>
          </a:p>
        </p:txBody>
      </p:sp>
    </p:spTree>
    <p:extLst>
      <p:ext uri="{BB962C8B-B14F-4D97-AF65-F5344CB8AC3E}">
        <p14:creationId xmlns:p14="http://schemas.microsoft.com/office/powerpoint/2010/main" val="118309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04800"/>
            <a:ext cx="7772400" cy="1143000"/>
          </a:xfrm>
        </p:spPr>
        <p:txBody>
          <a:bodyPr>
            <a:normAutofit fontScale="90000"/>
          </a:bodyPr>
          <a:lstStyle/>
          <a:p>
            <a:r>
              <a:rPr lang="en-US" dirty="0"/>
              <a:t>Linear Response at Discrete Time Steps</a:t>
            </a:r>
          </a:p>
        </p:txBody>
      </p:sp>
      <p:grpSp>
        <p:nvGrpSpPr>
          <p:cNvPr id="4121" name="Group 25"/>
          <p:cNvGrpSpPr>
            <a:grpSpLocks/>
          </p:cNvGrpSpPr>
          <p:nvPr/>
        </p:nvGrpSpPr>
        <p:grpSpPr bwMode="auto">
          <a:xfrm>
            <a:off x="724990" y="3226525"/>
            <a:ext cx="2438400" cy="1878875"/>
            <a:chOff x="3408" y="1296"/>
            <a:chExt cx="1536" cy="768"/>
          </a:xfrm>
        </p:grpSpPr>
        <p:sp>
          <p:nvSpPr>
            <p:cNvPr id="4116" name="Line 20"/>
            <p:cNvSpPr>
              <a:spLocks noChangeShapeType="1"/>
            </p:cNvSpPr>
            <p:nvPr/>
          </p:nvSpPr>
          <p:spPr bwMode="auto">
            <a:xfrm flipV="1">
              <a:off x="3408" y="1296"/>
              <a:ext cx="0" cy="768"/>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7" name="Line 21"/>
            <p:cNvSpPr>
              <a:spLocks noChangeShapeType="1"/>
            </p:cNvSpPr>
            <p:nvPr/>
          </p:nvSpPr>
          <p:spPr bwMode="auto">
            <a:xfrm>
              <a:off x="3408" y="2064"/>
              <a:ext cx="1536" cy="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8" name="Rectangle 22"/>
            <p:cNvSpPr>
              <a:spLocks noChangeArrowheads="1"/>
            </p:cNvSpPr>
            <p:nvPr/>
          </p:nvSpPr>
          <p:spPr bwMode="auto">
            <a:xfrm>
              <a:off x="3696" y="1884"/>
              <a:ext cx="240" cy="180"/>
            </a:xfrm>
            <a:prstGeom prst="rect">
              <a:avLst/>
            </a:prstGeom>
            <a:solidFill>
              <a:srgbClr val="00FFFF"/>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9" name="Rectangle 23"/>
            <p:cNvSpPr>
              <a:spLocks noChangeArrowheads="1"/>
            </p:cNvSpPr>
            <p:nvPr/>
          </p:nvSpPr>
          <p:spPr bwMode="auto">
            <a:xfrm>
              <a:off x="3936" y="1518"/>
              <a:ext cx="240" cy="546"/>
            </a:xfrm>
            <a:prstGeom prst="rect">
              <a:avLst/>
            </a:prstGeom>
            <a:solidFill>
              <a:srgbClr val="00FFFF"/>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0" name="Rectangle 24"/>
            <p:cNvSpPr>
              <a:spLocks noChangeArrowheads="1"/>
            </p:cNvSpPr>
            <p:nvPr/>
          </p:nvSpPr>
          <p:spPr bwMode="auto">
            <a:xfrm>
              <a:off x="4176" y="1931"/>
              <a:ext cx="240" cy="133"/>
            </a:xfrm>
            <a:prstGeom prst="rect">
              <a:avLst/>
            </a:prstGeom>
            <a:solidFill>
              <a:srgbClr val="00FFFF"/>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2" name="Text Box 26"/>
          <p:cNvSpPr txBox="1">
            <a:spLocks noChangeArrowheads="1"/>
          </p:cNvSpPr>
          <p:nvPr/>
        </p:nvSpPr>
        <p:spPr bwMode="auto">
          <a:xfrm>
            <a:off x="648790" y="2561681"/>
            <a:ext cx="2971800"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Excess Precipitation</a:t>
            </a:r>
          </a:p>
        </p:txBody>
      </p:sp>
      <p:graphicFrame>
        <p:nvGraphicFramePr>
          <p:cNvPr id="4124" name="Object 28"/>
          <p:cNvGraphicFramePr>
            <a:graphicFrameLocks noChangeAspect="1"/>
          </p:cNvGraphicFramePr>
          <p:nvPr/>
        </p:nvGraphicFramePr>
        <p:xfrm>
          <a:off x="3946525" y="2457450"/>
          <a:ext cx="4565650" cy="3349625"/>
        </p:xfrm>
        <a:graphic>
          <a:graphicData uri="http://schemas.openxmlformats.org/presentationml/2006/ole">
            <mc:AlternateContent xmlns:mc="http://schemas.openxmlformats.org/markup-compatibility/2006">
              <mc:Choice xmlns:v="urn:schemas-microsoft-com:vml" Requires="v">
                <p:oleObj name="Worksheet" r:id="rId2" imgW="4552879" imgH="3171748" progId="Excel.Sheet.8">
                  <p:embed/>
                </p:oleObj>
              </mc:Choice>
              <mc:Fallback>
                <p:oleObj name="Worksheet" r:id="rId2" imgW="4552879" imgH="3171748" progId="Excel.Sheet.8">
                  <p:embed/>
                  <p:pic>
                    <p:nvPicPr>
                      <p:cNvPr id="4124" name="Object 28"/>
                      <p:cNvPicPr>
                        <a:picLocks noChangeAspect="1" noChangeArrowheads="1"/>
                      </p:cNvPicPr>
                      <p:nvPr/>
                    </p:nvPicPr>
                    <p:blipFill>
                      <a:blip r:embed="rId3"/>
                      <a:srcRect/>
                      <a:stretch>
                        <a:fillRect/>
                      </a:stretch>
                    </p:blipFill>
                    <p:spPr bwMode="auto">
                      <a:xfrm>
                        <a:off x="3946525" y="2457450"/>
                        <a:ext cx="4565650" cy="33496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204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2971800"/>
          </a:xfrm>
        </p:spPr>
        <p:txBody>
          <a:bodyPr>
            <a:normAutofit/>
          </a:bodyPr>
          <a:lstStyle/>
          <a:p>
            <a:r>
              <a:rPr lang="en-US" sz="3200" dirty="0">
                <a:latin typeface="+mn-lt"/>
              </a:rPr>
              <a:t>A D</a:t>
            </a:r>
            <a:r>
              <a:rPr lang="en-US" sz="3200" baseline="-25000" dirty="0">
                <a:latin typeface="+mn-lt"/>
              </a:rPr>
              <a:t>u</a:t>
            </a:r>
            <a:r>
              <a:rPr lang="en-US" sz="3200" dirty="0">
                <a:latin typeface="+mn-lt"/>
              </a:rPr>
              <a:t> hour unit hydrograph is the characteristic response of a given watershed to a unit volume (e.g. 1 in or cm) of effective water input (usually rain) applied at a constant rate for D</a:t>
            </a:r>
            <a:r>
              <a:rPr lang="en-US" sz="3200" baseline="-25000" dirty="0">
                <a:latin typeface="+mn-lt"/>
              </a:rPr>
              <a:t>u</a:t>
            </a:r>
            <a:r>
              <a:rPr lang="en-US" sz="3200" dirty="0">
                <a:latin typeface="+mn-lt"/>
              </a:rPr>
              <a:t> hours</a:t>
            </a:r>
          </a:p>
        </p:txBody>
      </p:sp>
      <p:sp>
        <p:nvSpPr>
          <p:cNvPr id="17411" name="Rectangle 3"/>
          <p:cNvSpPr>
            <a:spLocks noChangeArrowheads="1"/>
          </p:cNvSpPr>
          <p:nvPr/>
        </p:nvSpPr>
        <p:spPr bwMode="auto">
          <a:xfrm>
            <a:off x="1828800" y="3219450"/>
            <a:ext cx="6134100" cy="3016250"/>
          </a:xfrm>
          <a:prstGeom prst="rect">
            <a:avLst/>
          </a:prstGeom>
          <a:solidFill>
            <a:srgbClr val="EDD9B5"/>
          </a:solidFill>
          <a:ln w="50800">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2" name="Line 4"/>
          <p:cNvSpPr>
            <a:spLocks noChangeShapeType="1"/>
          </p:cNvSpPr>
          <p:nvPr/>
        </p:nvSpPr>
        <p:spPr bwMode="auto">
          <a:xfrm flipV="1">
            <a:off x="1828800" y="3200400"/>
            <a:ext cx="0" cy="301625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3" name="Line 5"/>
          <p:cNvSpPr>
            <a:spLocks noChangeShapeType="1"/>
          </p:cNvSpPr>
          <p:nvPr/>
        </p:nvSpPr>
        <p:spPr bwMode="auto">
          <a:xfrm>
            <a:off x="1828800" y="6216650"/>
            <a:ext cx="6134100" cy="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4" name="Freeform 6"/>
          <p:cNvSpPr>
            <a:spLocks/>
          </p:cNvSpPr>
          <p:nvPr/>
        </p:nvSpPr>
        <p:spPr bwMode="auto">
          <a:xfrm>
            <a:off x="1828800" y="4224338"/>
            <a:ext cx="5721350" cy="1992312"/>
          </a:xfrm>
          <a:custGeom>
            <a:avLst/>
            <a:gdLst/>
            <a:ahLst/>
            <a:cxnLst>
              <a:cxn ang="0">
                <a:pos x="0" y="1046"/>
              </a:cxn>
              <a:cxn ang="0">
                <a:pos x="120" y="878"/>
              </a:cxn>
              <a:cxn ang="0">
                <a:pos x="204" y="734"/>
              </a:cxn>
              <a:cxn ang="0">
                <a:pos x="312" y="530"/>
              </a:cxn>
              <a:cxn ang="0">
                <a:pos x="360" y="374"/>
              </a:cxn>
              <a:cxn ang="0">
                <a:pos x="408" y="230"/>
              </a:cxn>
              <a:cxn ang="0">
                <a:pos x="492" y="98"/>
              </a:cxn>
              <a:cxn ang="0">
                <a:pos x="588" y="26"/>
              </a:cxn>
              <a:cxn ang="0">
                <a:pos x="720" y="14"/>
              </a:cxn>
              <a:cxn ang="0">
                <a:pos x="816" y="110"/>
              </a:cxn>
              <a:cxn ang="0">
                <a:pos x="876" y="194"/>
              </a:cxn>
              <a:cxn ang="0">
                <a:pos x="972" y="326"/>
              </a:cxn>
              <a:cxn ang="0">
                <a:pos x="1080" y="446"/>
              </a:cxn>
              <a:cxn ang="0">
                <a:pos x="1296" y="614"/>
              </a:cxn>
              <a:cxn ang="0">
                <a:pos x="1500" y="734"/>
              </a:cxn>
              <a:cxn ang="0">
                <a:pos x="1716" y="806"/>
              </a:cxn>
              <a:cxn ang="0">
                <a:pos x="2028" y="914"/>
              </a:cxn>
              <a:cxn ang="0">
                <a:pos x="2256" y="974"/>
              </a:cxn>
              <a:cxn ang="0">
                <a:pos x="2472" y="998"/>
              </a:cxn>
              <a:cxn ang="0">
                <a:pos x="2748" y="1034"/>
              </a:cxn>
              <a:cxn ang="0">
                <a:pos x="3000" y="1046"/>
              </a:cxn>
            </a:cxnLst>
            <a:rect l="0" t="0" r="r" b="b"/>
            <a:pathLst>
              <a:path w="3000" h="1046">
                <a:moveTo>
                  <a:pt x="0" y="1046"/>
                </a:moveTo>
                <a:cubicBezTo>
                  <a:pt x="43" y="988"/>
                  <a:pt x="86" y="930"/>
                  <a:pt x="120" y="878"/>
                </a:cubicBezTo>
                <a:cubicBezTo>
                  <a:pt x="154" y="826"/>
                  <a:pt x="172" y="792"/>
                  <a:pt x="204" y="734"/>
                </a:cubicBezTo>
                <a:cubicBezTo>
                  <a:pt x="236" y="676"/>
                  <a:pt x="286" y="590"/>
                  <a:pt x="312" y="530"/>
                </a:cubicBezTo>
                <a:cubicBezTo>
                  <a:pt x="338" y="470"/>
                  <a:pt x="344" y="424"/>
                  <a:pt x="360" y="374"/>
                </a:cubicBezTo>
                <a:cubicBezTo>
                  <a:pt x="376" y="324"/>
                  <a:pt x="386" y="276"/>
                  <a:pt x="408" y="230"/>
                </a:cubicBezTo>
                <a:cubicBezTo>
                  <a:pt x="430" y="184"/>
                  <a:pt x="462" y="132"/>
                  <a:pt x="492" y="98"/>
                </a:cubicBezTo>
                <a:cubicBezTo>
                  <a:pt x="522" y="64"/>
                  <a:pt x="550" y="40"/>
                  <a:pt x="588" y="26"/>
                </a:cubicBezTo>
                <a:cubicBezTo>
                  <a:pt x="626" y="12"/>
                  <a:pt x="682" y="0"/>
                  <a:pt x="720" y="14"/>
                </a:cubicBezTo>
                <a:cubicBezTo>
                  <a:pt x="758" y="28"/>
                  <a:pt x="790" y="80"/>
                  <a:pt x="816" y="110"/>
                </a:cubicBezTo>
                <a:cubicBezTo>
                  <a:pt x="842" y="140"/>
                  <a:pt x="850" y="158"/>
                  <a:pt x="876" y="194"/>
                </a:cubicBezTo>
                <a:cubicBezTo>
                  <a:pt x="902" y="230"/>
                  <a:pt x="938" y="284"/>
                  <a:pt x="972" y="326"/>
                </a:cubicBezTo>
                <a:cubicBezTo>
                  <a:pt x="1006" y="368"/>
                  <a:pt x="1026" y="398"/>
                  <a:pt x="1080" y="446"/>
                </a:cubicBezTo>
                <a:cubicBezTo>
                  <a:pt x="1134" y="494"/>
                  <a:pt x="1226" y="566"/>
                  <a:pt x="1296" y="614"/>
                </a:cubicBezTo>
                <a:cubicBezTo>
                  <a:pt x="1366" y="662"/>
                  <a:pt x="1430" y="702"/>
                  <a:pt x="1500" y="734"/>
                </a:cubicBezTo>
                <a:cubicBezTo>
                  <a:pt x="1570" y="766"/>
                  <a:pt x="1628" y="776"/>
                  <a:pt x="1716" y="806"/>
                </a:cubicBezTo>
                <a:cubicBezTo>
                  <a:pt x="1804" y="836"/>
                  <a:pt x="1938" y="886"/>
                  <a:pt x="2028" y="914"/>
                </a:cubicBezTo>
                <a:cubicBezTo>
                  <a:pt x="2118" y="942"/>
                  <a:pt x="2182" y="960"/>
                  <a:pt x="2256" y="974"/>
                </a:cubicBezTo>
                <a:cubicBezTo>
                  <a:pt x="2330" y="988"/>
                  <a:pt x="2390" y="988"/>
                  <a:pt x="2472" y="998"/>
                </a:cubicBezTo>
                <a:cubicBezTo>
                  <a:pt x="2554" y="1008"/>
                  <a:pt x="2660" y="1026"/>
                  <a:pt x="2748" y="1034"/>
                </a:cubicBezTo>
                <a:cubicBezTo>
                  <a:pt x="2836" y="1042"/>
                  <a:pt x="2958" y="1044"/>
                  <a:pt x="3000" y="1046"/>
                </a:cubicBezTo>
              </a:path>
            </a:pathLst>
          </a:custGeom>
          <a:solidFill>
            <a:srgbClr val="33CCCC"/>
          </a:solidFill>
          <a:ln w="50800" cap="flat" cmpd="sng">
            <a:solidFill>
              <a:schemeClr val="tx1"/>
            </a:solidFill>
            <a:prstDash val="solid"/>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5" name="Line 7"/>
          <p:cNvSpPr>
            <a:spLocks noChangeShapeType="1"/>
          </p:cNvSpPr>
          <p:nvPr/>
        </p:nvSpPr>
        <p:spPr bwMode="auto">
          <a:xfrm>
            <a:off x="1828800" y="3219450"/>
            <a:ext cx="6134100" cy="0"/>
          </a:xfrm>
          <a:prstGeom prst="line">
            <a:avLst/>
          </a:prstGeom>
          <a:noFill/>
          <a:ln w="508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16" name="Rectangle 8"/>
          <p:cNvSpPr>
            <a:spLocks noChangeArrowheads="1"/>
          </p:cNvSpPr>
          <p:nvPr/>
        </p:nvSpPr>
        <p:spPr bwMode="auto">
          <a:xfrm>
            <a:off x="1828800" y="3219450"/>
            <a:ext cx="274638" cy="1279525"/>
          </a:xfrm>
          <a:prstGeom prst="rect">
            <a:avLst/>
          </a:prstGeom>
          <a:solidFill>
            <a:srgbClr val="FF0000"/>
          </a:solidFill>
          <a:ln w="508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7" name="Text Box 9"/>
          <p:cNvSpPr txBox="1">
            <a:spLocks noChangeArrowheads="1"/>
          </p:cNvSpPr>
          <p:nvPr/>
        </p:nvSpPr>
        <p:spPr bwMode="auto">
          <a:xfrm>
            <a:off x="2176463" y="3365500"/>
            <a:ext cx="1668405" cy="369332"/>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Runoff (mm/</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18" name="Text Box 10"/>
          <p:cNvSpPr txBox="1">
            <a:spLocks noChangeArrowheads="1"/>
          </p:cNvSpPr>
          <p:nvPr/>
        </p:nvSpPr>
        <p:spPr bwMode="auto">
          <a:xfrm>
            <a:off x="4373563" y="5011738"/>
            <a:ext cx="1261371" cy="369332"/>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Flow (m</a:t>
            </a: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9" name="Text Box 11"/>
          <p:cNvSpPr txBox="1">
            <a:spLocks noChangeArrowheads="1"/>
          </p:cNvSpPr>
          <p:nvPr/>
        </p:nvSpPr>
        <p:spPr bwMode="auto">
          <a:xfrm>
            <a:off x="4267200" y="6324600"/>
            <a:ext cx="649537" cy="369332"/>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Time</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20" name="Text Box 12"/>
          <p:cNvSpPr txBox="1">
            <a:spLocks noChangeArrowheads="1"/>
          </p:cNvSpPr>
          <p:nvPr/>
        </p:nvSpPr>
        <p:spPr bwMode="auto">
          <a:xfrm rot="-5387693">
            <a:off x="510610" y="4583391"/>
            <a:ext cx="1718804" cy="369332"/>
          </a:xfrm>
          <a:prstGeom prst="rect">
            <a:avLst/>
          </a:prstGeom>
          <a:noFill/>
          <a:ln w="25400">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Runoff and Flow</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61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(Chow P 214)</a:t>
            </a:r>
          </a:p>
        </p:txBody>
      </p:sp>
      <p:sp>
        <p:nvSpPr>
          <p:cNvPr id="3" name="Content Placeholder 2"/>
          <p:cNvSpPr>
            <a:spLocks noGrp="1"/>
          </p:cNvSpPr>
          <p:nvPr>
            <p:ph idx="1"/>
          </p:nvPr>
        </p:nvSpPr>
        <p:spPr>
          <a:xfrm>
            <a:off x="485775" y="1419225"/>
            <a:ext cx="8229600" cy="4525963"/>
          </a:xfrm>
        </p:spPr>
        <p:txBody>
          <a:bodyPr>
            <a:normAutofit/>
          </a:bodyPr>
          <a:lstStyle/>
          <a:p>
            <a:r>
              <a:rPr lang="en-US" dirty="0"/>
              <a:t>Excess rainfall has constant intensity within effective duration</a:t>
            </a:r>
          </a:p>
          <a:p>
            <a:r>
              <a:rPr lang="en-US" dirty="0"/>
              <a:t>Excess rainfall is uniformly distributed over watershed</a:t>
            </a:r>
          </a:p>
          <a:p>
            <a:r>
              <a:rPr lang="en-US" dirty="0"/>
              <a:t>The base time of the direct runoff hydrograph from an increment of excess rainfall is constant</a:t>
            </a:r>
          </a:p>
          <a:p>
            <a:r>
              <a:rPr lang="en-US" dirty="0"/>
              <a:t>The ordinates of all direct runoff hydrographs are proportional to the amount of direct runoff</a:t>
            </a:r>
          </a:p>
          <a:p>
            <a:r>
              <a:rPr lang="en-US" dirty="0"/>
              <a:t>For a given watershed the hydrograph resulting from a given excess rainfall reflects the unchanging characteristics of the watershed</a:t>
            </a:r>
          </a:p>
        </p:txBody>
      </p:sp>
    </p:spTree>
    <p:extLst>
      <p:ext uri="{BB962C8B-B14F-4D97-AF65-F5344CB8AC3E}">
        <p14:creationId xmlns:p14="http://schemas.microsoft.com/office/powerpoint/2010/main" val="833619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08_10.jpg"/>
          <p:cNvPicPr>
            <a:picLocks noChangeAspect="1"/>
          </p:cNvPicPr>
          <p:nvPr>
            <p:custDataLst>
              <p:tags r:id="rId1"/>
            </p:custDataLst>
          </p:nvPr>
        </p:nvPicPr>
        <p:blipFill>
          <a:blip r:embed="rId4" cstate="print"/>
          <a:stretch>
            <a:fillRect/>
          </a:stretch>
        </p:blipFill>
        <p:spPr>
          <a:xfrm>
            <a:off x="790575" y="854585"/>
            <a:ext cx="2990850" cy="5497886"/>
          </a:xfrm>
          <a:prstGeom prst="rect">
            <a:avLst/>
          </a:prstGeom>
        </p:spPr>
      </p:pic>
      <p:sp>
        <p:nvSpPr>
          <p:cNvPr id="3" name="TextBox 2"/>
          <p:cNvSpPr txBox="1"/>
          <p:nvPr>
            <p:custDataLst>
              <p:tags r:id="rId2"/>
            </p:custDataLst>
          </p:nvPr>
        </p:nvSpPr>
        <p:spPr>
          <a:xfrm>
            <a:off x="1802508" y="307975"/>
            <a:ext cx="5812810" cy="400110"/>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Calculating a Hydrograph from a Unit Hydrograph</a:t>
            </a:r>
          </a:p>
        </p:txBody>
      </p:sp>
      <mc:AlternateContent xmlns:mc="http://schemas.openxmlformats.org/markup-compatibility/2006" xmlns:a14="http://schemas.microsoft.com/office/drawing/2010/main">
        <mc:Choice Requires="a14">
          <p:sp>
            <p:nvSpPr>
              <p:cNvPr id="4" name="Rectangle 3"/>
              <p:cNvSpPr/>
              <p:nvPr/>
            </p:nvSpPr>
            <p:spPr>
              <a:xfrm>
                <a:off x="3971925" y="1840735"/>
                <a:ext cx="4781551" cy="24217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0</m:t>
                      </m:r>
                      <m:r>
                        <a:rPr kumimoji="0" lang="en-US" sz="1800" b="0" i="1" u="none" strike="noStrike" kern="1200" cap="none" spc="0" normalizeH="0" baseline="0" noProof="0">
                          <a:ln>
                            <a:noFill/>
                          </a:ln>
                          <a:solidFill>
                            <a:prstClr val="black"/>
                          </a:solidFill>
                          <a:effectLst/>
                          <a:uLnTx/>
                          <a:uFillTx/>
                          <a:latin typeface="Cambria Math"/>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                                 </m:t>
                      </m:r>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3971925" y="1840735"/>
                <a:ext cx="4781551" cy="2421753"/>
              </a:xfrm>
              <a:prstGeom prst="rect">
                <a:avLst/>
              </a:prstGeom>
              <a:blipFill rotWithShape="0">
                <a:blip r:embed="rId5"/>
                <a:stretch>
                  <a:fillRect l="-1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76700" y="4871496"/>
                <a:ext cx="4572000" cy="41126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limLoc m:val="undOv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sup>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nary>
                  </m:oMath>
                </a14:m>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n=1 ... N</a:t>
                </a:r>
              </a:p>
            </p:txBody>
          </p:sp>
        </mc:Choice>
        <mc:Fallback xmlns="">
          <p:sp>
            <p:nvSpPr>
              <p:cNvPr id="5" name="Rectangle 4"/>
              <p:cNvSpPr>
                <a:spLocks noRot="1" noChangeAspect="1" noMove="1" noResize="1" noEditPoints="1" noAdjustHandles="1" noChangeArrowheads="1" noChangeShapeType="1" noTextEdit="1"/>
              </p:cNvSpPr>
              <p:nvPr/>
            </p:nvSpPr>
            <p:spPr>
              <a:xfrm>
                <a:off x="4076700" y="4871496"/>
                <a:ext cx="4572000" cy="411266"/>
              </a:xfrm>
              <a:prstGeom prst="rect">
                <a:avLst/>
              </a:prstGeom>
              <a:blipFill rotWithShape="0">
                <a:blip r:embed="rId6"/>
                <a:stretch>
                  <a:fillRect l="-267" t="-104412" b="-157353"/>
                </a:stretch>
              </a:blipFill>
            </p:spPr>
            <p:txBody>
              <a:bodyPr/>
              <a:lstStyle/>
              <a:p>
                <a:r>
                  <a:rPr lang="en-US">
                    <a:noFill/>
                  </a:rPr>
                  <a:t> </a:t>
                </a:r>
              </a:p>
            </p:txBody>
          </p:sp>
        </mc:Fallback>
      </mc:AlternateContent>
      <p:sp>
        <p:nvSpPr>
          <p:cNvPr id="7" name="TextBox 6"/>
          <p:cNvSpPr txBox="1"/>
          <p:nvPr/>
        </p:nvSpPr>
        <p:spPr>
          <a:xfrm>
            <a:off x="-31630" y="6488668"/>
            <a:ext cx="5309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Mays, 2011, Ground and Surface Water Hydrology</a:t>
            </a:r>
          </a:p>
        </p:txBody>
      </p:sp>
      <p:sp>
        <p:nvSpPr>
          <p:cNvPr id="6" name="TextBox 5"/>
          <p:cNvSpPr txBox="1"/>
          <p:nvPr/>
        </p:nvSpPr>
        <p:spPr>
          <a:xfrm>
            <a:off x="5277387" y="5701049"/>
            <a:ext cx="16277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Chow page 217</a:t>
            </a:r>
          </a:p>
        </p:txBody>
      </p:sp>
    </p:spTree>
    <p:extLst>
      <p:ext uri="{BB962C8B-B14F-4D97-AF65-F5344CB8AC3E}">
        <p14:creationId xmlns:p14="http://schemas.microsoft.com/office/powerpoint/2010/main" val="322457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kirkby"/>
          <p:cNvPicPr>
            <a:picLocks noChangeAspect="1" noChangeArrowheads="1"/>
          </p:cNvPicPr>
          <p:nvPr/>
        </p:nvPicPr>
        <p:blipFill>
          <a:blip r:embed="rId3" cstate="print"/>
          <a:srcRect/>
          <a:stretch>
            <a:fillRect/>
          </a:stretch>
        </p:blipFill>
        <p:spPr bwMode="auto">
          <a:xfrm>
            <a:off x="1452563" y="592138"/>
            <a:ext cx="5608637" cy="5873750"/>
          </a:xfrm>
          <a:prstGeom prst="rect">
            <a:avLst/>
          </a:prstGeom>
          <a:noFill/>
        </p:spPr>
      </p:pic>
      <p:sp>
        <p:nvSpPr>
          <p:cNvPr id="269318" name="Rectangle 6"/>
          <p:cNvSpPr>
            <a:spLocks noChangeArrowheads="1"/>
          </p:cNvSpPr>
          <p:nvPr/>
        </p:nvSpPr>
        <p:spPr bwMode="auto">
          <a:xfrm>
            <a:off x="1649413" y="5716588"/>
            <a:ext cx="184150" cy="366712"/>
          </a:xfrm>
          <a:prstGeom prst="rect">
            <a:avLst/>
          </a:prstGeom>
          <a:noFill/>
          <a:ln w="9525">
            <a:noFill/>
            <a:miter lim="800000"/>
            <a:headEnd/>
            <a:tailEnd type="none" w="lg" len="lg"/>
          </a:ln>
          <a:effectLst/>
        </p:spPr>
        <p:txBody>
          <a:bodyPr wrap="none" anchor="ctr">
            <a:spAutoFit/>
          </a:bodyPr>
          <a:lstStyle/>
          <a:p>
            <a:endParaRPr lang="en-US" sz="1800"/>
          </a:p>
        </p:txBody>
      </p:sp>
      <p:sp>
        <p:nvSpPr>
          <p:cNvPr id="269319" name="Rectangle 7"/>
          <p:cNvSpPr>
            <a:spLocks noChangeArrowheads="1"/>
          </p:cNvSpPr>
          <p:nvPr/>
        </p:nvSpPr>
        <p:spPr bwMode="auto">
          <a:xfrm>
            <a:off x="700088" y="231775"/>
            <a:ext cx="8131175" cy="519113"/>
          </a:xfrm>
          <a:prstGeom prst="rect">
            <a:avLst/>
          </a:prstGeom>
          <a:noFill/>
          <a:ln w="9525">
            <a:noFill/>
            <a:miter lim="800000"/>
            <a:headEnd/>
            <a:tailEnd type="none" w="lg" len="lg"/>
          </a:ln>
          <a:effectLst/>
        </p:spPr>
        <p:txBody>
          <a:bodyPr wrap="none">
            <a:spAutoFit/>
          </a:bodyPr>
          <a:lstStyle/>
          <a:p>
            <a:r>
              <a:rPr lang="en-US" b="1">
                <a:solidFill>
                  <a:srgbClr val="FF3300"/>
                </a:solidFill>
              </a:rPr>
              <a:t>Pathways followed by subsurface runoff on hillslopes</a:t>
            </a:r>
          </a:p>
        </p:txBody>
      </p:sp>
      <p:sp>
        <p:nvSpPr>
          <p:cNvPr id="269320" name="Rectangle 8"/>
          <p:cNvSpPr>
            <a:spLocks noChangeArrowheads="1"/>
          </p:cNvSpPr>
          <p:nvPr/>
        </p:nvSpPr>
        <p:spPr bwMode="auto">
          <a:xfrm>
            <a:off x="3544888" y="6432550"/>
            <a:ext cx="2170112" cy="396875"/>
          </a:xfrm>
          <a:prstGeom prst="rect">
            <a:avLst/>
          </a:prstGeom>
          <a:noFill/>
          <a:ln w="9525">
            <a:noFill/>
            <a:miter lim="800000"/>
            <a:headEnd/>
            <a:tailEnd type="none" w="lg" len="lg"/>
          </a:ln>
          <a:effectLst/>
        </p:spPr>
        <p:txBody>
          <a:bodyPr wrap="none">
            <a:spAutoFit/>
          </a:bodyPr>
          <a:lstStyle/>
          <a:p>
            <a:r>
              <a:rPr lang="en-US" sz="2000"/>
              <a:t>(from Kirkby, 1978)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a:t>The 1- </a:t>
            </a:r>
            <a:r>
              <a:rPr lang="en-US" dirty="0" err="1"/>
              <a:t>hr</a:t>
            </a:r>
            <a:r>
              <a:rPr lang="en-US" dirty="0"/>
              <a:t> unit hydrograph for a watershed is given below. Determine the runoff from this watershed for the storm pattern given. The abstractions have a constant rate of 0.3 in/ h.</a:t>
            </a:r>
          </a:p>
        </p:txBody>
      </p:sp>
      <p:graphicFrame>
        <p:nvGraphicFramePr>
          <p:cNvPr id="4" name="Table 3"/>
          <p:cNvGraphicFramePr>
            <a:graphicFrameLocks noGrp="1"/>
          </p:cNvGraphicFramePr>
          <p:nvPr/>
        </p:nvGraphicFramePr>
        <p:xfrm>
          <a:off x="886915" y="4016012"/>
          <a:ext cx="7124698" cy="851535"/>
        </p:xfrm>
        <a:graphic>
          <a:graphicData uri="http://schemas.openxmlformats.org/drawingml/2006/table">
            <a:tbl>
              <a:tblPr>
                <a:tableStyleId>{5C22544A-7EE6-4342-B048-85BDC9FD1C3A}</a:tableStyleId>
              </a:tblPr>
              <a:tblGrid>
                <a:gridCol w="2305048">
                  <a:extLst>
                    <a:ext uri="{9D8B030D-6E8A-4147-A177-3AD203B41FA5}">
                      <a16:colId xmlns:a16="http://schemas.microsoft.com/office/drawing/2014/main" val="20000"/>
                    </a:ext>
                  </a:extLst>
                </a:gridCol>
                <a:gridCol w="803275">
                  <a:extLst>
                    <a:ext uri="{9D8B030D-6E8A-4147-A177-3AD203B41FA5}">
                      <a16:colId xmlns:a16="http://schemas.microsoft.com/office/drawing/2014/main" val="20001"/>
                    </a:ext>
                  </a:extLst>
                </a:gridCol>
                <a:gridCol w="803275">
                  <a:extLst>
                    <a:ext uri="{9D8B030D-6E8A-4147-A177-3AD203B41FA5}">
                      <a16:colId xmlns:a16="http://schemas.microsoft.com/office/drawing/2014/main" val="20002"/>
                    </a:ext>
                  </a:extLst>
                </a:gridCol>
                <a:gridCol w="803275">
                  <a:extLst>
                    <a:ext uri="{9D8B030D-6E8A-4147-A177-3AD203B41FA5}">
                      <a16:colId xmlns:a16="http://schemas.microsoft.com/office/drawing/2014/main" val="20003"/>
                    </a:ext>
                  </a:extLst>
                </a:gridCol>
                <a:gridCol w="803275">
                  <a:extLst>
                    <a:ext uri="{9D8B030D-6E8A-4147-A177-3AD203B41FA5}">
                      <a16:colId xmlns:a16="http://schemas.microsoft.com/office/drawing/2014/main" val="20004"/>
                    </a:ext>
                  </a:extLst>
                </a:gridCol>
                <a:gridCol w="803275">
                  <a:extLst>
                    <a:ext uri="{9D8B030D-6E8A-4147-A177-3AD203B41FA5}">
                      <a16:colId xmlns:a16="http://schemas.microsoft.com/office/drawing/2014/main" val="20005"/>
                    </a:ext>
                  </a:extLst>
                </a:gridCol>
                <a:gridCol w="803275">
                  <a:extLst>
                    <a:ext uri="{9D8B030D-6E8A-4147-A177-3AD203B41FA5}">
                      <a16:colId xmlns:a16="http://schemas.microsoft.com/office/drawing/2014/main" val="20006"/>
                    </a:ext>
                  </a:extLst>
                </a:gridCol>
              </a:tblGrid>
              <a:tr h="190500">
                <a:tc>
                  <a:txBody>
                    <a:bodyPr/>
                    <a:lstStyle/>
                    <a:p>
                      <a:pPr algn="l" fontAlgn="b"/>
                      <a:r>
                        <a:rPr lang="en-US" sz="1800" u="none" strike="noStrike" dirty="0">
                          <a:effectLst/>
                          <a:latin typeface="Arial" pitchFamily="34" charset="0"/>
                          <a:cs typeface="Arial" pitchFamily="34" charset="0"/>
                        </a:rPr>
                        <a:t>Time ( </a:t>
                      </a:r>
                      <a:r>
                        <a:rPr lang="en-US" sz="1800" u="none" strike="noStrike" dirty="0" err="1">
                          <a:effectLst/>
                          <a:latin typeface="Arial" pitchFamily="34" charset="0"/>
                          <a:cs typeface="Arial" pitchFamily="34" charset="0"/>
                        </a:rPr>
                        <a:t>hr</a:t>
                      </a:r>
                      <a:r>
                        <a:rPr lang="en-US" sz="1800" u="none" strike="noStrike" dirty="0">
                          <a:effectLst/>
                          <a:latin typeface="Arial" pitchFamily="34" charset="0"/>
                          <a:cs typeface="Arial" pitchFamily="34" charset="0"/>
                        </a:rPr>
                        <a:t>) </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2</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3</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4</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5</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6</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500">
                <a:tc>
                  <a:txBody>
                    <a:bodyPr/>
                    <a:lstStyle/>
                    <a:p>
                      <a:pPr algn="l" fontAlgn="b"/>
                      <a:r>
                        <a:rPr lang="en-US" sz="1800" u="none" strike="noStrike">
                          <a:effectLst/>
                          <a:latin typeface="Arial" pitchFamily="34" charset="0"/>
                          <a:cs typeface="Arial" pitchFamily="34" charset="0"/>
                        </a:rPr>
                        <a:t>Precipitation ( in) </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0.5</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1.5</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0.5</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0500">
                <a:tc>
                  <a:txBody>
                    <a:bodyPr/>
                    <a:lstStyle/>
                    <a:p>
                      <a:pPr algn="l" fontAlgn="b"/>
                      <a:r>
                        <a:rPr lang="en-US" sz="1800" u="none" strike="noStrike">
                          <a:effectLst/>
                          <a:latin typeface="Arial" pitchFamily="34" charset="0"/>
                          <a:cs typeface="Arial" pitchFamily="34" charset="0"/>
                        </a:rPr>
                        <a:t>Unit hydrograph ( cfs) </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10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100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200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150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100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50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6417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3" name="Object 2"/>
          <p:cNvGraphicFramePr>
            <a:graphicFrameLocks noChangeAspect="1"/>
          </p:cNvGraphicFramePr>
          <p:nvPr/>
        </p:nvGraphicFramePr>
        <p:xfrm>
          <a:off x="0" y="1701951"/>
          <a:ext cx="9010772" cy="3629102"/>
        </p:xfrm>
        <a:graphic>
          <a:graphicData uri="http://schemas.openxmlformats.org/presentationml/2006/ole">
            <mc:AlternateContent xmlns:mc="http://schemas.openxmlformats.org/markup-compatibility/2006">
              <mc:Choice xmlns:v="urn:schemas-microsoft-com:vml" Requires="v">
                <p:oleObj name="Worksheet" r:id="rId2" imgW="9010772" imgH="3629102" progId="Excel.Sheet.12">
                  <p:embed/>
                </p:oleObj>
              </mc:Choice>
              <mc:Fallback>
                <p:oleObj name="Worksheet" r:id="rId2" imgW="9010772" imgH="3629102" progId="Excel.Sheet.12">
                  <p:embed/>
                  <p:pic>
                    <p:nvPicPr>
                      <p:cNvPr id="3" name="Object 2"/>
                      <p:cNvPicPr/>
                      <p:nvPr/>
                    </p:nvPicPr>
                    <p:blipFill>
                      <a:blip r:embed="rId3"/>
                      <a:stretch>
                        <a:fillRect/>
                      </a:stretch>
                    </p:blipFill>
                    <p:spPr>
                      <a:xfrm>
                        <a:off x="0" y="1701951"/>
                        <a:ext cx="9010772" cy="3629102"/>
                      </a:xfrm>
                      <a:prstGeom prst="rect">
                        <a:avLst/>
                      </a:prstGeom>
                    </p:spPr>
                  </p:pic>
                </p:oleObj>
              </mc:Fallback>
            </mc:AlternateContent>
          </a:graphicData>
        </a:graphic>
      </p:graphicFrame>
    </p:spTree>
    <p:extLst>
      <p:ext uri="{BB962C8B-B14F-4D97-AF65-F5344CB8AC3E}">
        <p14:creationId xmlns:p14="http://schemas.microsoft.com/office/powerpoint/2010/main" val="3752733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a:t>Linearity is violated when deeper water flows faster. </a:t>
            </a:r>
          </a:p>
          <a:p>
            <a:r>
              <a:rPr lang="en-US" dirty="0"/>
              <a:t>Rainfall is seldom uniform in space</a:t>
            </a:r>
          </a:p>
          <a:p>
            <a:r>
              <a:rPr lang="en-US" dirty="0"/>
              <a:t>Effective input is very uncertain and depends on antecedent conditions</a:t>
            </a:r>
          </a:p>
        </p:txBody>
      </p:sp>
    </p:spTree>
    <p:extLst>
      <p:ext uri="{BB962C8B-B14F-4D97-AF65-F5344CB8AC3E}">
        <p14:creationId xmlns:p14="http://schemas.microsoft.com/office/powerpoint/2010/main" val="2092811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1"/>
            <a:ext cx="8229600" cy="2038350"/>
          </a:xfrm>
        </p:spPr>
        <p:txBody>
          <a:bodyPr>
            <a:normAutofit/>
          </a:bodyPr>
          <a:lstStyle/>
          <a:p>
            <a:pPr marL="0" indent="0">
              <a:buNone/>
            </a:pPr>
            <a:r>
              <a:rPr lang="en-US" sz="2800" dirty="0"/>
              <a:t>Determine the 1- </a:t>
            </a:r>
            <a:r>
              <a:rPr lang="en-US" sz="2800" dirty="0" err="1"/>
              <a:t>hr</a:t>
            </a:r>
            <a:r>
              <a:rPr lang="en-US" sz="2800" dirty="0"/>
              <a:t> unit hydrograph for a watershed using the precipitation pattern and runoff hydrograph below. The abstractions have a constant rate of 0.3 in/ </a:t>
            </a:r>
            <a:r>
              <a:rPr lang="en-US" sz="2800" dirty="0" err="1"/>
              <a:t>hr</a:t>
            </a:r>
            <a:r>
              <a:rPr lang="en-US" sz="2800" dirty="0"/>
              <a:t>, and the </a:t>
            </a:r>
            <a:r>
              <a:rPr lang="en-US" sz="2800" dirty="0" err="1"/>
              <a:t>baseflow</a:t>
            </a:r>
            <a:r>
              <a:rPr lang="en-US" sz="2800" dirty="0"/>
              <a:t> of the stream is 0 </a:t>
            </a:r>
            <a:r>
              <a:rPr lang="en-US" sz="2800" dirty="0" err="1"/>
              <a:t>cfs</a:t>
            </a:r>
            <a:r>
              <a:rPr lang="en-US" sz="2800" dirty="0"/>
              <a:t>.</a:t>
            </a:r>
          </a:p>
          <a:p>
            <a:endParaRPr lang="en-US" sz="2800" dirty="0"/>
          </a:p>
        </p:txBody>
      </p:sp>
      <p:graphicFrame>
        <p:nvGraphicFramePr>
          <p:cNvPr id="5" name="Table 4"/>
          <p:cNvGraphicFramePr>
            <a:graphicFrameLocks noGrp="1"/>
          </p:cNvGraphicFramePr>
          <p:nvPr/>
        </p:nvGraphicFramePr>
        <p:xfrm>
          <a:off x="781047" y="3707352"/>
          <a:ext cx="7212337" cy="989838"/>
        </p:xfrm>
        <a:graphic>
          <a:graphicData uri="http://schemas.openxmlformats.org/drawingml/2006/table">
            <a:tbl>
              <a:tblPr firstRow="1" firstCol="1" bandRow="1"/>
              <a:tblGrid>
                <a:gridCol w="1912417">
                  <a:extLst>
                    <a:ext uri="{9D8B030D-6E8A-4147-A177-3AD203B41FA5}">
                      <a16:colId xmlns:a16="http://schemas.microsoft.com/office/drawing/2014/main" val="20000"/>
                    </a:ext>
                  </a:extLst>
                </a:gridCol>
                <a:gridCol w="529992">
                  <a:extLst>
                    <a:ext uri="{9D8B030D-6E8A-4147-A177-3AD203B41FA5}">
                      <a16:colId xmlns:a16="http://schemas.microsoft.com/office/drawing/2014/main" val="20001"/>
                    </a:ext>
                  </a:extLst>
                </a:gridCol>
                <a:gridCol w="529992">
                  <a:extLst>
                    <a:ext uri="{9D8B030D-6E8A-4147-A177-3AD203B41FA5}">
                      <a16:colId xmlns:a16="http://schemas.microsoft.com/office/drawing/2014/main" val="20002"/>
                    </a:ext>
                  </a:extLst>
                </a:gridCol>
                <a:gridCol w="529992">
                  <a:extLst>
                    <a:ext uri="{9D8B030D-6E8A-4147-A177-3AD203B41FA5}">
                      <a16:colId xmlns:a16="http://schemas.microsoft.com/office/drawing/2014/main" val="20003"/>
                    </a:ext>
                  </a:extLst>
                </a:gridCol>
                <a:gridCol w="529992">
                  <a:extLst>
                    <a:ext uri="{9D8B030D-6E8A-4147-A177-3AD203B41FA5}">
                      <a16:colId xmlns:a16="http://schemas.microsoft.com/office/drawing/2014/main" val="20004"/>
                    </a:ext>
                  </a:extLst>
                </a:gridCol>
                <a:gridCol w="529992">
                  <a:extLst>
                    <a:ext uri="{9D8B030D-6E8A-4147-A177-3AD203B41FA5}">
                      <a16:colId xmlns:a16="http://schemas.microsoft.com/office/drawing/2014/main" val="20005"/>
                    </a:ext>
                  </a:extLst>
                </a:gridCol>
                <a:gridCol w="529992">
                  <a:extLst>
                    <a:ext uri="{9D8B030D-6E8A-4147-A177-3AD203B41FA5}">
                      <a16:colId xmlns:a16="http://schemas.microsoft.com/office/drawing/2014/main" val="20006"/>
                    </a:ext>
                  </a:extLst>
                </a:gridCol>
                <a:gridCol w="529992">
                  <a:extLst>
                    <a:ext uri="{9D8B030D-6E8A-4147-A177-3AD203B41FA5}">
                      <a16:colId xmlns:a16="http://schemas.microsoft.com/office/drawing/2014/main" val="20007"/>
                    </a:ext>
                  </a:extLst>
                </a:gridCol>
                <a:gridCol w="529992">
                  <a:extLst>
                    <a:ext uri="{9D8B030D-6E8A-4147-A177-3AD203B41FA5}">
                      <a16:colId xmlns:a16="http://schemas.microsoft.com/office/drawing/2014/main" val="20008"/>
                    </a:ext>
                  </a:extLst>
                </a:gridCol>
                <a:gridCol w="529992">
                  <a:extLst>
                    <a:ext uri="{9D8B030D-6E8A-4147-A177-3AD203B41FA5}">
                      <a16:colId xmlns:a16="http://schemas.microsoft.com/office/drawing/2014/main" val="20009"/>
                    </a:ext>
                  </a:extLst>
                </a:gridCol>
                <a:gridCol w="529992">
                  <a:extLst>
                    <a:ext uri="{9D8B030D-6E8A-4147-A177-3AD203B41FA5}">
                      <a16:colId xmlns:a16="http://schemas.microsoft.com/office/drawing/2014/main" val="20010"/>
                    </a:ext>
                  </a:extLst>
                </a:gridCol>
              </a:tblGrid>
              <a:tr h="190500">
                <a:tc>
                  <a:txBody>
                    <a:bodyPr/>
                    <a:lstStyle/>
                    <a:p>
                      <a:pPr marL="0" marR="0">
                        <a:lnSpc>
                          <a:spcPct val="115000"/>
                        </a:lnSpc>
                        <a:spcBef>
                          <a:spcPts val="0"/>
                        </a:spcBef>
                        <a:spcAft>
                          <a:spcPts val="0"/>
                        </a:spcAft>
                      </a:pPr>
                      <a:r>
                        <a:rPr lang="en-US" sz="2000">
                          <a:effectLst/>
                          <a:latin typeface="Calibri"/>
                          <a:ea typeface="Times New Roman"/>
                          <a:cs typeface="Times New Roman"/>
                        </a:rPr>
                        <a:t>Time (h)</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1</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2</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3</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4</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5</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6</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7</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8</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9</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10</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L="0" marR="0">
                        <a:lnSpc>
                          <a:spcPct val="115000"/>
                        </a:lnSpc>
                        <a:spcBef>
                          <a:spcPts val="0"/>
                        </a:spcBef>
                        <a:spcAft>
                          <a:spcPts val="0"/>
                        </a:spcAft>
                      </a:pPr>
                      <a:r>
                        <a:rPr lang="en-US" sz="2000">
                          <a:effectLst/>
                          <a:latin typeface="Calibri"/>
                          <a:ea typeface="Times New Roman"/>
                          <a:cs typeface="Times New Roman"/>
                        </a:rPr>
                        <a:t>Precipitation (in)</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0.5</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1</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1.5</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0.5</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marL="0" marR="0">
                        <a:lnSpc>
                          <a:spcPct val="115000"/>
                        </a:lnSpc>
                        <a:spcBef>
                          <a:spcPts val="0"/>
                        </a:spcBef>
                        <a:spcAft>
                          <a:spcPts val="0"/>
                        </a:spcAft>
                      </a:pPr>
                      <a:r>
                        <a:rPr lang="en-US" sz="2000">
                          <a:effectLst/>
                          <a:latin typeface="Calibri"/>
                          <a:ea typeface="Times New Roman"/>
                          <a:cs typeface="Times New Roman"/>
                        </a:rPr>
                        <a:t>Runoff (cfs)</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2</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27</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122</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292</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385</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300</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185</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80</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Times New Roman"/>
                          <a:cs typeface="Times New Roman"/>
                        </a:rPr>
                        <a:t>10</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Times New Roman"/>
                          <a:cs typeface="Times New Roman"/>
                        </a:rPr>
                        <a:t>0</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3847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_08_10.jpg"/>
          <p:cNvPicPr>
            <a:picLocks noChangeAspect="1"/>
          </p:cNvPicPr>
          <p:nvPr>
            <p:custDataLst>
              <p:tags r:id="rId1"/>
            </p:custDataLst>
          </p:nvPr>
        </p:nvPicPr>
        <p:blipFill>
          <a:blip r:embed="rId4" cstate="print"/>
          <a:stretch>
            <a:fillRect/>
          </a:stretch>
        </p:blipFill>
        <p:spPr>
          <a:xfrm>
            <a:off x="790575" y="854585"/>
            <a:ext cx="2990850" cy="5497886"/>
          </a:xfrm>
          <a:prstGeom prst="rect">
            <a:avLst/>
          </a:prstGeom>
        </p:spPr>
      </p:pic>
      <p:sp>
        <p:nvSpPr>
          <p:cNvPr id="3" name="TextBox 2"/>
          <p:cNvSpPr txBox="1"/>
          <p:nvPr>
            <p:custDataLst>
              <p:tags r:id="rId2"/>
            </p:custDataLst>
          </p:nvPr>
        </p:nvSpPr>
        <p:spPr>
          <a:xfrm>
            <a:off x="940897" y="307975"/>
            <a:ext cx="7536037" cy="400110"/>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Calculating a Hydrograph from a Unit Hydrograph and visa versa</a:t>
            </a:r>
          </a:p>
        </p:txBody>
      </p:sp>
      <mc:AlternateContent xmlns:mc="http://schemas.openxmlformats.org/markup-compatibility/2006" xmlns:a14="http://schemas.microsoft.com/office/drawing/2010/main">
        <mc:Choice Requires="a14">
          <p:sp>
            <p:nvSpPr>
              <p:cNvPr id="4" name="Rectangle 3"/>
              <p:cNvSpPr/>
              <p:nvPr/>
            </p:nvSpPr>
            <p:spPr>
              <a:xfrm>
                <a:off x="3971925" y="1063495"/>
                <a:ext cx="4781551" cy="24217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3</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3</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3</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=0+</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3</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0</m:t>
                      </m:r>
                      <m:r>
                        <a:rPr kumimoji="0" lang="en-US" sz="1800" b="0" i="1" u="none" strike="noStrike" kern="1200" cap="none" spc="0" normalizeH="0" baseline="0" noProof="0">
                          <a:ln>
                            <a:noFill/>
                          </a:ln>
                          <a:solidFill>
                            <a:prstClr val="black"/>
                          </a:solidFill>
                          <a:effectLst/>
                          <a:uLnTx/>
                          <a:uFillTx/>
                          <a:latin typeface="Cambria Math"/>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                                 </m:t>
                      </m:r>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𝑀</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1800" b="0" i="1" u="none" strike="noStrike" kern="1200" cap="none" spc="0" normalizeH="0" baseline="0" noProof="0">
                              <a:ln>
                                <a:noFill/>
                              </a:ln>
                              <a:solidFill>
                                <a:prstClr val="black"/>
                              </a:solidFill>
                              <a:effectLst/>
                              <a:uLnTx/>
                              <a:uFillTx/>
                              <a:latin typeface="Cambria Math"/>
                              <a:ea typeface="+mn-ea"/>
                              <a:cs typeface="+mn-cs"/>
                            </a:rPr>
                            <m:t>𝑀</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3971925" y="1063495"/>
                <a:ext cx="4781551" cy="2421753"/>
              </a:xfrm>
              <a:prstGeom prst="rect">
                <a:avLst/>
              </a:prstGeom>
              <a:blipFill rotWithShape="0">
                <a:blip r:embed="rId5"/>
                <a:stretch>
                  <a:fillRect l="-1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971925" y="3501280"/>
                <a:ext cx="4572000" cy="41126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𝑛</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nary>
                      <m:naryPr>
                        <m:chr m:val="∑"/>
                        <m:limLoc m:val="undOv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a:ea typeface="+mn-ea"/>
                            <a:cs typeface="+mn-cs"/>
                          </a:rPr>
                          <m:t>𝑚</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up>
                        <m:r>
                          <a:rPr kumimoji="0" lang="en-US" sz="1800" b="0" i="1" u="none" strike="noStrike" kern="1200" cap="none" spc="0" normalizeH="0" baseline="0" noProof="0">
                            <a:ln>
                              <a:noFill/>
                            </a:ln>
                            <a:solidFill>
                              <a:prstClr val="black"/>
                            </a:solidFill>
                            <a:effectLst/>
                            <a:uLnTx/>
                            <a:uFillTx/>
                            <a:latin typeface="Cambria Math"/>
                            <a:ea typeface="+mn-ea"/>
                            <a:cs typeface="+mn-cs"/>
                          </a:rPr>
                          <m:t>𝑀</m:t>
                        </m:r>
                      </m:sup>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𝑃</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𝑚</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𝑈</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𝑛</m:t>
                            </m:r>
                            <m:r>
                              <a:rPr kumimoji="0" lang="en-US" sz="1800" b="0" i="1" u="none" strike="noStrike" kern="1200" cap="none" spc="0" normalizeH="0" baseline="0" noProof="0">
                                <a:ln>
                                  <a:noFill/>
                                </a:ln>
                                <a:solidFill>
                                  <a:prstClr val="black"/>
                                </a:solidFill>
                                <a:effectLst/>
                                <a:uLnTx/>
                                <a:uFillTx/>
                                <a:latin typeface="Cambria Math"/>
                                <a:ea typeface="+mn-ea"/>
                                <a:cs typeface="+mn-cs"/>
                              </a:rPr>
                              <m:t>−</m:t>
                            </m:r>
                            <m:r>
                              <a:rPr kumimoji="0" lang="en-US" sz="1800" b="0" i="1" u="none" strike="noStrike" kern="1200" cap="none" spc="0" normalizeH="0" baseline="0" noProof="0">
                                <a:ln>
                                  <a:noFill/>
                                </a:ln>
                                <a:solidFill>
                                  <a:prstClr val="black"/>
                                </a:solidFill>
                                <a:effectLst/>
                                <a:uLnTx/>
                                <a:uFillTx/>
                                <a:latin typeface="Cambria Math"/>
                                <a:ea typeface="+mn-ea"/>
                                <a:cs typeface="+mn-cs"/>
                              </a:rPr>
                              <m:t>𝑚</m:t>
                            </m:r>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e>
                    </m:nary>
                  </m:oMath>
                </a14:m>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n=1 ... N</a:t>
                </a:r>
              </a:p>
            </p:txBody>
          </p:sp>
        </mc:Choice>
        <mc:Fallback xmlns="">
          <p:sp>
            <p:nvSpPr>
              <p:cNvPr id="5" name="Rectangle 4"/>
              <p:cNvSpPr>
                <a:spLocks noRot="1" noChangeAspect="1" noMove="1" noResize="1" noEditPoints="1" noAdjustHandles="1" noChangeArrowheads="1" noChangeShapeType="1" noTextEdit="1"/>
              </p:cNvSpPr>
              <p:nvPr/>
            </p:nvSpPr>
            <p:spPr>
              <a:xfrm>
                <a:off x="3971925" y="3501280"/>
                <a:ext cx="4572000" cy="411266"/>
              </a:xfrm>
              <a:prstGeom prst="rect">
                <a:avLst/>
              </a:prstGeom>
              <a:blipFill rotWithShape="0">
                <a:blip r:embed="rId6"/>
                <a:stretch>
                  <a:fillRect l="-267" t="-104412" b="-157353"/>
                </a:stretch>
              </a:blipFill>
            </p:spPr>
            <p:txBody>
              <a:bodyPr/>
              <a:lstStyle/>
              <a:p>
                <a:r>
                  <a:rPr lang="en-US">
                    <a:noFill/>
                  </a:rPr>
                  <a:t> </a:t>
                </a:r>
              </a:p>
            </p:txBody>
          </p:sp>
        </mc:Fallback>
      </mc:AlternateContent>
      <p:sp>
        <p:nvSpPr>
          <p:cNvPr id="7" name="TextBox 6"/>
          <p:cNvSpPr txBox="1"/>
          <p:nvPr/>
        </p:nvSpPr>
        <p:spPr>
          <a:xfrm>
            <a:off x="-31630" y="6488668"/>
            <a:ext cx="5309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Mays, 2011, Ground and Surface Water Hydrology</a:t>
            </a:r>
          </a:p>
        </p:txBody>
      </p:sp>
      <p:grpSp>
        <p:nvGrpSpPr>
          <p:cNvPr id="44" name="Group 43"/>
          <p:cNvGrpSpPr/>
          <p:nvPr/>
        </p:nvGrpSpPr>
        <p:grpSpPr>
          <a:xfrm>
            <a:off x="4315968" y="4197047"/>
            <a:ext cx="2263360" cy="1330295"/>
            <a:chOff x="4315968" y="4197048"/>
            <a:chExt cx="1660254" cy="975818"/>
          </a:xfrm>
        </p:grpSpPr>
        <p:sp>
          <p:nvSpPr>
            <p:cNvPr id="9" name="Oval 8"/>
            <p:cNvSpPr/>
            <p:nvPr/>
          </p:nvSpPr>
          <p:spPr>
            <a:xfrm>
              <a:off x="4327337" y="4197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593431" y="4197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847229" y="4197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a:endCxn id="16" idx="6"/>
            </p:cNvCxnSpPr>
            <p:nvPr/>
          </p:nvCxnSpPr>
          <p:spPr>
            <a:xfrm flipV="1">
              <a:off x="4315968" y="4422648"/>
              <a:ext cx="1134469" cy="3048"/>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327337" y="4386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4593431" y="4386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4847229" y="4386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5111191" y="4386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5377285" y="4386048"/>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p:cNvCxnSpPr>
              <a:endCxn id="26" idx="6"/>
            </p:cNvCxnSpPr>
            <p:nvPr/>
          </p:nvCxnSpPr>
          <p:spPr>
            <a:xfrm flipV="1">
              <a:off x="4582061" y="4587143"/>
              <a:ext cx="1128066" cy="3048"/>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593431" y="4550543"/>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4847229" y="4550543"/>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5111191" y="4550543"/>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5377285" y="4550543"/>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5636975" y="4550543"/>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p:cNvCxnSpPr>
              <a:endCxn id="33" idx="6"/>
            </p:cNvCxnSpPr>
            <p:nvPr/>
          </p:nvCxnSpPr>
          <p:spPr>
            <a:xfrm flipV="1">
              <a:off x="4850573" y="4756476"/>
              <a:ext cx="1125649" cy="304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47229" y="471987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5111191" y="471987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5377285" y="471987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5636975" y="471987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p:cNvSpPr/>
            <p:nvPr/>
          </p:nvSpPr>
          <p:spPr>
            <a:xfrm>
              <a:off x="5903070" y="471987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p:cNvCxnSpPr>
              <a:endCxn id="40" idx="6"/>
            </p:cNvCxnSpPr>
            <p:nvPr/>
          </p:nvCxnSpPr>
          <p:spPr>
            <a:xfrm>
              <a:off x="4352544" y="5136266"/>
              <a:ext cx="162367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847229"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5111191"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a:off x="5377285"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p:nvPr/>
          </p:nvSpPr>
          <p:spPr>
            <a:xfrm>
              <a:off x="5636975"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5903070"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4327337"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p:cNvSpPr/>
            <p:nvPr/>
          </p:nvSpPr>
          <p:spPr>
            <a:xfrm>
              <a:off x="4593431" y="5099666"/>
              <a:ext cx="73152" cy="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45" name="Rectangle 44"/>
              <p:cNvSpPr/>
              <p:nvPr/>
            </p:nvSpPr>
            <p:spPr>
              <a:xfrm>
                <a:off x="5876378" y="4012381"/>
                <a:ext cx="206729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𝑀</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=3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𝑝𝑟𝑒𝑐𝑖𝑝</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𝑖𝑛𝑝𝑢𝑡𝑠</m:t>
                      </m:r>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a:off x="5876378" y="4012381"/>
                <a:ext cx="2067297" cy="338554"/>
              </a:xfrm>
              <a:prstGeom prst="rect">
                <a:avLst/>
              </a:prstGeom>
              <a:blipFill rotWithShape="0">
                <a:blip r:embed="rId7"/>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5767194" y="4275501"/>
                <a:ext cx="287709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𝐿</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=5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𝑢𝑛𝑖𝑡</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h𝑦𝑑𝑟𝑜𝑔𝑟𝑎𝑝h</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 </m:t>
                      </m:r>
                    </m:oMath>
                  </m:oMathPara>
                </a14:m>
                <a:endParaRPr kumimoji="0" lang="en-US" sz="1600" b="0" i="1" u="none" strike="noStrike" kern="1200" cap="none" spc="0" normalizeH="0" baseline="0" noProof="0" dirty="0">
                  <a:ln>
                    <a:noFill/>
                  </a:ln>
                  <a:solidFill>
                    <a:prstClr val="black"/>
                  </a:solidFill>
                  <a:effectLst/>
                  <a:uLnTx/>
                  <a:uFillTx/>
                  <a:latin typeface="Cambria Mat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𝑜𝑟𝑑𝑖𝑛𝑎𝑡𝑒𝑠</m:t>
                      </m:r>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6" name="Rectangle 45"/>
              <p:cNvSpPr>
                <a:spLocks noRot="1" noChangeAspect="1" noMove="1" noResize="1" noEditPoints="1" noAdjustHandles="1" noChangeArrowheads="1" noChangeShapeType="1" noTextEdit="1"/>
              </p:cNvSpPr>
              <p:nvPr/>
            </p:nvSpPr>
            <p:spPr>
              <a:xfrm>
                <a:off x="5767194" y="4275501"/>
                <a:ext cx="2877098" cy="58477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579328" y="5286064"/>
                <a:ext cx="2373603"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𝑁</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=7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𝑑𝑖𝑟𝑒𝑐𝑡</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𝑟𝑢𝑛𝑜𝑓𝑓</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 </m:t>
                      </m:r>
                    </m:oMath>
                  </m:oMathPara>
                </a14:m>
                <a:endParaRPr kumimoji="0" lang="en-US" sz="1600" b="0" i="1" u="none" strike="noStrike" kern="1200" cap="none" spc="0" normalizeH="0" baseline="0" noProof="0" dirty="0">
                  <a:ln>
                    <a:noFill/>
                  </a:ln>
                  <a:solidFill>
                    <a:prstClr val="black"/>
                  </a:solidFill>
                  <a:effectLst/>
                  <a:uLnTx/>
                  <a:uFillTx/>
                  <a:latin typeface="Cambria Mat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h𝑦𝑑𝑟𝑜𝑔𝑟𝑎𝑝h</m:t>
                      </m:r>
                    </m:oMath>
                  </m:oMathPara>
                </a14:m>
                <a:endParaRPr kumimoji="0" lang="en-US" sz="1600" b="0" i="1" u="none" strike="noStrike" kern="1200" cap="none" spc="0" normalizeH="0" baseline="0" noProof="0" dirty="0">
                  <a:ln>
                    <a:noFill/>
                  </a:ln>
                  <a:solidFill>
                    <a:prstClr val="black"/>
                  </a:solidFill>
                  <a:effectLst/>
                  <a:uLnTx/>
                  <a:uFillTx/>
                  <a:latin typeface="Cambria Mat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𝑜𝑟𝑑𝑖𝑛𝑎𝑡𝑒𝑠</m:t>
                      </m:r>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7" name="Rectangle 46"/>
              <p:cNvSpPr>
                <a:spLocks noRot="1" noChangeAspect="1" noMove="1" noResize="1" noEditPoints="1" noAdjustHandles="1" noChangeArrowheads="1" noChangeShapeType="1" noTextEdit="1"/>
              </p:cNvSpPr>
              <p:nvPr/>
            </p:nvSpPr>
            <p:spPr>
              <a:xfrm>
                <a:off x="6579328" y="5286064"/>
                <a:ext cx="2373603" cy="86177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538323" y="5963172"/>
                <a:ext cx="155164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𝑁</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𝐿</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𝑀</m:t>
                      </m:r>
                      <m:r>
                        <a:rPr kumimoji="0" lang="en-US" sz="1600" b="0" i="1" u="none" strike="noStrike" kern="1200" cap="none" spc="0" normalizeH="0" baseline="0" noProof="0" smtClean="0">
                          <a:ln>
                            <a:noFill/>
                          </a:ln>
                          <a:solidFill>
                            <a:prstClr val="black"/>
                          </a:solidFill>
                          <a:effectLst/>
                          <a:uLnTx/>
                          <a:uFillTx/>
                          <a:latin typeface="Cambria Math"/>
                          <a:ea typeface="+mn-ea"/>
                          <a:cs typeface="+mn-cs"/>
                        </a:rPr>
                        <m:t>−1</m:t>
                      </m:r>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8" name="Rectangle 47"/>
              <p:cNvSpPr>
                <a:spLocks noRot="1" noChangeAspect="1" noMove="1" noResize="1" noEditPoints="1" noAdjustHandles="1" noChangeArrowheads="1" noChangeShapeType="1" noTextEdit="1"/>
              </p:cNvSpPr>
              <p:nvPr/>
            </p:nvSpPr>
            <p:spPr>
              <a:xfrm>
                <a:off x="4538323" y="5963172"/>
                <a:ext cx="1551643" cy="338554"/>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9120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Determining the Unit Hydrograph from Direct Runoff Hydrograph Observations</a:t>
            </a:r>
          </a:p>
        </p:txBody>
      </p:sp>
      <p:graphicFrame>
        <p:nvGraphicFramePr>
          <p:cNvPr id="3" name="Object 2"/>
          <p:cNvGraphicFramePr>
            <a:graphicFrameLocks noChangeAspect="1"/>
          </p:cNvGraphicFramePr>
          <p:nvPr/>
        </p:nvGraphicFramePr>
        <p:xfrm>
          <a:off x="1329456" y="3246677"/>
          <a:ext cx="6105525" cy="2676525"/>
        </p:xfrm>
        <a:graphic>
          <a:graphicData uri="http://schemas.openxmlformats.org/presentationml/2006/ole">
            <mc:AlternateContent xmlns:mc="http://schemas.openxmlformats.org/markup-compatibility/2006">
              <mc:Choice xmlns:v="urn:schemas-microsoft-com:vml" Requires="v">
                <p:oleObj name="Worksheet" r:id="rId2" imgW="6105586" imgH="2676551" progId="Excel.Sheet.12">
                  <p:embed/>
                </p:oleObj>
              </mc:Choice>
              <mc:Fallback>
                <p:oleObj name="Worksheet" r:id="rId2" imgW="6105586" imgH="2676551" progId="Excel.Sheet.12">
                  <p:embed/>
                  <p:pic>
                    <p:nvPicPr>
                      <p:cNvPr id="3" name="Object 2"/>
                      <p:cNvPicPr/>
                      <p:nvPr/>
                    </p:nvPicPr>
                    <p:blipFill>
                      <a:blip r:embed="rId3"/>
                      <a:stretch>
                        <a:fillRect/>
                      </a:stretch>
                    </p:blipFill>
                    <p:spPr>
                      <a:xfrm>
                        <a:off x="1329456" y="3246677"/>
                        <a:ext cx="6105525" cy="2676525"/>
                      </a:xfrm>
                      <a:prstGeom prst="rect">
                        <a:avLst/>
                      </a:prstGeom>
                      <a:noFill/>
                      <a:ln>
                        <a:solidFill>
                          <a:schemeClr val="tx1"/>
                        </a:solidFill>
                      </a:ln>
                    </p:spPr>
                  </p:pic>
                </p:oleObj>
              </mc:Fallback>
            </mc:AlternateContent>
          </a:graphicData>
        </a:graphic>
      </p:graphicFrame>
      <p:sp>
        <p:nvSpPr>
          <p:cNvPr id="4" name="Title 1"/>
          <p:cNvSpPr txBox="1">
            <a:spLocks/>
          </p:cNvSpPr>
          <p:nvPr/>
        </p:nvSpPr>
        <p:spPr>
          <a:xfrm>
            <a:off x="1472241" y="1431986"/>
            <a:ext cx="6231147" cy="16390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M =4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precip</a:t>
            </a: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 values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N=9 Direct Runoff Hydrograph Ordinates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L=N=M+1=6 Unit Hydrograph ordinates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9 equations to solve for 6 U values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Overdetermined</a:t>
            </a: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 system – use least squares with Solver)</a:t>
            </a:r>
          </a:p>
        </p:txBody>
      </p:sp>
      <p:sp>
        <p:nvSpPr>
          <p:cNvPr id="5" name="Rounded Rectangle 4"/>
          <p:cNvSpPr/>
          <p:nvPr/>
        </p:nvSpPr>
        <p:spPr>
          <a:xfrm>
            <a:off x="2734574" y="3804249"/>
            <a:ext cx="439947" cy="12853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22539" y="3968151"/>
            <a:ext cx="1699404"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Any 6 initial U values</a:t>
            </a:r>
          </a:p>
        </p:txBody>
      </p:sp>
      <p:cxnSp>
        <p:nvCxnSpPr>
          <p:cNvPr id="8" name="Straight Arrow Connector 7"/>
          <p:cNvCxnSpPr/>
          <p:nvPr/>
        </p:nvCxnSpPr>
        <p:spPr>
          <a:xfrm>
            <a:off x="2182483" y="4132053"/>
            <a:ext cx="5520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786114" y="5658928"/>
            <a:ext cx="736120" cy="3421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377241" y="5437841"/>
            <a:ext cx="1699404"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Minimize this by changing these</a:t>
            </a:r>
          </a:p>
        </p:txBody>
      </p:sp>
      <p:cxnSp>
        <p:nvCxnSpPr>
          <p:cNvPr id="13" name="Straight Arrow Connector 12"/>
          <p:cNvCxnSpPr/>
          <p:nvPr/>
        </p:nvCxnSpPr>
        <p:spPr>
          <a:xfrm>
            <a:off x="4873925" y="5658928"/>
            <a:ext cx="1912189" cy="1035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2866133" y="5178006"/>
            <a:ext cx="1078300" cy="901461"/>
          </a:xfrm>
          <a:prstGeom prst="bentConnector3">
            <a:avLst>
              <a:gd name="adj1" fmla="val -4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64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hydrograph is associated with each watershed</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63" t="59095" r="66473" b="6542"/>
          <a:stretch/>
        </p:blipFill>
        <p:spPr bwMode="auto">
          <a:xfrm>
            <a:off x="839838" y="3990757"/>
            <a:ext cx="1060231" cy="15345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63" t="59095" r="66473" b="6542"/>
          <a:stretch/>
        </p:blipFill>
        <p:spPr bwMode="auto">
          <a:xfrm>
            <a:off x="839838" y="5612521"/>
            <a:ext cx="1764426" cy="9616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63" t="59095" r="66473" b="6542"/>
          <a:stretch/>
        </p:blipFill>
        <p:spPr bwMode="auto">
          <a:xfrm>
            <a:off x="861861" y="1828802"/>
            <a:ext cx="660149" cy="20915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60028" y="2490952"/>
            <a:ext cx="3529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1</a:t>
            </a:r>
          </a:p>
        </p:txBody>
      </p:sp>
      <p:sp>
        <p:nvSpPr>
          <p:cNvPr id="8" name="TextBox 7"/>
          <p:cNvSpPr txBox="1"/>
          <p:nvPr/>
        </p:nvSpPr>
        <p:spPr>
          <a:xfrm>
            <a:off x="2060028" y="4521740"/>
            <a:ext cx="3529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2</a:t>
            </a:r>
          </a:p>
        </p:txBody>
      </p:sp>
      <p:sp>
        <p:nvSpPr>
          <p:cNvPr id="9" name="TextBox 8"/>
          <p:cNvSpPr txBox="1"/>
          <p:nvPr/>
        </p:nvSpPr>
        <p:spPr>
          <a:xfrm>
            <a:off x="2708367" y="5612521"/>
            <a:ext cx="3529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3</a:t>
            </a:r>
          </a:p>
        </p:txBody>
      </p:sp>
      <p:cxnSp>
        <p:nvCxnSpPr>
          <p:cNvPr id="11" name="Straight Arrow Connector 10"/>
          <p:cNvCxnSpPr/>
          <p:nvPr/>
        </p:nvCxnSpPr>
        <p:spPr bwMode="auto">
          <a:xfrm flipV="1">
            <a:off x="3999091" y="1828803"/>
            <a:ext cx="0" cy="1334812"/>
          </a:xfrm>
          <a:prstGeom prst="straightConnector1">
            <a:avLst/>
          </a:prstGeom>
          <a:no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999091" y="3163615"/>
            <a:ext cx="3925709" cy="0"/>
          </a:xfrm>
          <a:prstGeom prst="straightConnector1">
            <a:avLst/>
          </a:prstGeom>
          <a:noFill/>
          <a:ln w="9525" cap="flat" cmpd="sng" algn="ctr">
            <a:solidFill>
              <a:schemeClr val="tx1"/>
            </a:solidFill>
            <a:prstDash val="solid"/>
            <a:round/>
            <a:headEnd type="none" w="med" len="med"/>
            <a:tailEnd type="arrow"/>
          </a:ln>
          <a:effectLst/>
        </p:spPr>
      </p:cxnSp>
      <p:sp>
        <p:nvSpPr>
          <p:cNvPr id="14" name="Freeform 13"/>
          <p:cNvSpPr/>
          <p:nvPr/>
        </p:nvSpPr>
        <p:spPr bwMode="auto">
          <a:xfrm>
            <a:off x="4014952" y="2233447"/>
            <a:ext cx="2575034" cy="930167"/>
          </a:xfrm>
          <a:custGeom>
            <a:avLst/>
            <a:gdLst>
              <a:gd name="connsiteX0" fmla="*/ 0 w 2575034"/>
              <a:gd name="connsiteY0" fmla="*/ 1483306 h 1483306"/>
              <a:gd name="connsiteX1" fmla="*/ 462455 w 2575034"/>
              <a:gd name="connsiteY1" fmla="*/ 894727 h 1483306"/>
              <a:gd name="connsiteX2" fmla="*/ 704193 w 2575034"/>
              <a:gd name="connsiteY2" fmla="*/ 358699 h 1483306"/>
              <a:gd name="connsiteX3" fmla="*/ 966951 w 2575034"/>
              <a:gd name="connsiteY3" fmla="*/ 1348 h 1483306"/>
              <a:gd name="connsiteX4" fmla="*/ 1324303 w 2575034"/>
              <a:gd name="connsiteY4" fmla="*/ 484824 h 1483306"/>
              <a:gd name="connsiteX5" fmla="*/ 1587062 w 2575034"/>
              <a:gd name="connsiteY5" fmla="*/ 1062893 h 1483306"/>
              <a:gd name="connsiteX6" fmla="*/ 2081048 w 2575034"/>
              <a:gd name="connsiteY6" fmla="*/ 1388713 h 1483306"/>
              <a:gd name="connsiteX7" fmla="*/ 2575034 w 2575034"/>
              <a:gd name="connsiteY7" fmla="*/ 1483306 h 148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034" h="1483306">
                <a:moveTo>
                  <a:pt x="0" y="1483306"/>
                </a:moveTo>
                <a:cubicBezTo>
                  <a:pt x="172545" y="1282733"/>
                  <a:pt x="345090" y="1082161"/>
                  <a:pt x="462455" y="894727"/>
                </a:cubicBezTo>
                <a:cubicBezTo>
                  <a:pt x="579820" y="707293"/>
                  <a:pt x="620110" y="507596"/>
                  <a:pt x="704193" y="358699"/>
                </a:cubicBezTo>
                <a:cubicBezTo>
                  <a:pt x="788276" y="209802"/>
                  <a:pt x="863599" y="-19673"/>
                  <a:pt x="966951" y="1348"/>
                </a:cubicBezTo>
                <a:cubicBezTo>
                  <a:pt x="1070303" y="22369"/>
                  <a:pt x="1220951" y="307900"/>
                  <a:pt x="1324303" y="484824"/>
                </a:cubicBezTo>
                <a:cubicBezTo>
                  <a:pt x="1427655" y="661748"/>
                  <a:pt x="1460938" y="912245"/>
                  <a:pt x="1587062" y="1062893"/>
                </a:cubicBezTo>
                <a:cubicBezTo>
                  <a:pt x="1713186" y="1213541"/>
                  <a:pt x="1916386" y="1318644"/>
                  <a:pt x="2081048" y="1388713"/>
                </a:cubicBezTo>
                <a:cubicBezTo>
                  <a:pt x="2245710" y="1458782"/>
                  <a:pt x="2410372" y="1471044"/>
                  <a:pt x="2575034" y="1483306"/>
                </a:cubicBezTo>
              </a:path>
            </a:pathLst>
          </a:custGeom>
          <a:no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cxnSp>
        <p:nvCxnSpPr>
          <p:cNvPr id="16" name="Straight Connector 15"/>
          <p:cNvCxnSpPr/>
          <p:nvPr/>
        </p:nvCxnSpPr>
        <p:spPr bwMode="auto">
          <a:xfrm>
            <a:off x="3999091" y="1975945"/>
            <a:ext cx="3011309" cy="0"/>
          </a:xfrm>
          <a:prstGeom prst="line">
            <a:avLst/>
          </a:prstGeom>
          <a:noFill/>
          <a:ln w="9525" cap="flat" cmpd="sng" algn="ctr">
            <a:solidFill>
              <a:schemeClr val="tx1"/>
            </a:solidFill>
            <a:prstDash val="solid"/>
            <a:round/>
            <a:headEnd type="none" w="med" len="med"/>
            <a:tailEnd type="arrow" w="med" len="med"/>
          </a:ln>
          <a:effectLst/>
        </p:spPr>
      </p:cxnSp>
      <p:sp>
        <p:nvSpPr>
          <p:cNvPr id="19" name="Rectangle 18"/>
          <p:cNvSpPr/>
          <p:nvPr/>
        </p:nvSpPr>
        <p:spPr bwMode="auto">
          <a:xfrm>
            <a:off x="3993932" y="1975945"/>
            <a:ext cx="420414" cy="515007"/>
          </a:xfrm>
          <a:prstGeom prst="rect">
            <a:avLst/>
          </a:prstGeom>
          <a:solidFill>
            <a:schemeClr val="bg2">
              <a:lumMod val="75000"/>
            </a:schemeClr>
          </a:solid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cxnSp>
        <p:nvCxnSpPr>
          <p:cNvPr id="22" name="Straight Arrow Connector 21"/>
          <p:cNvCxnSpPr/>
          <p:nvPr/>
        </p:nvCxnSpPr>
        <p:spPr bwMode="auto">
          <a:xfrm flipV="1">
            <a:off x="4014952" y="3447392"/>
            <a:ext cx="0" cy="1334812"/>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014952" y="4782204"/>
            <a:ext cx="4025462" cy="0"/>
          </a:xfrm>
          <a:prstGeom prst="straightConnector1">
            <a:avLst/>
          </a:prstGeom>
          <a:noFill/>
          <a:ln w="9525" cap="flat" cmpd="sng" algn="ctr">
            <a:solidFill>
              <a:schemeClr val="tx1"/>
            </a:solidFill>
            <a:prstDash val="solid"/>
            <a:round/>
            <a:headEnd type="none" w="med" len="med"/>
            <a:tailEnd type="arrow"/>
          </a:ln>
          <a:effectLst/>
        </p:spPr>
      </p:cxnSp>
      <p:sp>
        <p:nvSpPr>
          <p:cNvPr id="24" name="Freeform 23"/>
          <p:cNvSpPr/>
          <p:nvPr/>
        </p:nvSpPr>
        <p:spPr bwMode="auto">
          <a:xfrm>
            <a:off x="4030812" y="4246179"/>
            <a:ext cx="3641739" cy="536024"/>
          </a:xfrm>
          <a:custGeom>
            <a:avLst/>
            <a:gdLst>
              <a:gd name="connsiteX0" fmla="*/ 0 w 2575034"/>
              <a:gd name="connsiteY0" fmla="*/ 1483306 h 1483306"/>
              <a:gd name="connsiteX1" fmla="*/ 462455 w 2575034"/>
              <a:gd name="connsiteY1" fmla="*/ 894727 h 1483306"/>
              <a:gd name="connsiteX2" fmla="*/ 704193 w 2575034"/>
              <a:gd name="connsiteY2" fmla="*/ 358699 h 1483306"/>
              <a:gd name="connsiteX3" fmla="*/ 966951 w 2575034"/>
              <a:gd name="connsiteY3" fmla="*/ 1348 h 1483306"/>
              <a:gd name="connsiteX4" fmla="*/ 1324303 w 2575034"/>
              <a:gd name="connsiteY4" fmla="*/ 484824 h 1483306"/>
              <a:gd name="connsiteX5" fmla="*/ 1587062 w 2575034"/>
              <a:gd name="connsiteY5" fmla="*/ 1062893 h 1483306"/>
              <a:gd name="connsiteX6" fmla="*/ 2081048 w 2575034"/>
              <a:gd name="connsiteY6" fmla="*/ 1388713 h 1483306"/>
              <a:gd name="connsiteX7" fmla="*/ 2575034 w 2575034"/>
              <a:gd name="connsiteY7" fmla="*/ 1483306 h 148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034" h="1483306">
                <a:moveTo>
                  <a:pt x="0" y="1483306"/>
                </a:moveTo>
                <a:cubicBezTo>
                  <a:pt x="172545" y="1282733"/>
                  <a:pt x="345090" y="1082161"/>
                  <a:pt x="462455" y="894727"/>
                </a:cubicBezTo>
                <a:cubicBezTo>
                  <a:pt x="579820" y="707293"/>
                  <a:pt x="620110" y="507596"/>
                  <a:pt x="704193" y="358699"/>
                </a:cubicBezTo>
                <a:cubicBezTo>
                  <a:pt x="788276" y="209802"/>
                  <a:pt x="863599" y="-19673"/>
                  <a:pt x="966951" y="1348"/>
                </a:cubicBezTo>
                <a:cubicBezTo>
                  <a:pt x="1070303" y="22369"/>
                  <a:pt x="1220951" y="307900"/>
                  <a:pt x="1324303" y="484824"/>
                </a:cubicBezTo>
                <a:cubicBezTo>
                  <a:pt x="1427655" y="661748"/>
                  <a:pt x="1460938" y="912245"/>
                  <a:pt x="1587062" y="1062893"/>
                </a:cubicBezTo>
                <a:cubicBezTo>
                  <a:pt x="1713186" y="1213541"/>
                  <a:pt x="1916386" y="1318644"/>
                  <a:pt x="2081048" y="1388713"/>
                </a:cubicBezTo>
                <a:cubicBezTo>
                  <a:pt x="2245710" y="1458782"/>
                  <a:pt x="2410372" y="1471044"/>
                  <a:pt x="2575034" y="1483306"/>
                </a:cubicBezTo>
              </a:path>
            </a:pathLst>
          </a:custGeom>
          <a:no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cxnSp>
        <p:nvCxnSpPr>
          <p:cNvPr id="25" name="Straight Connector 24"/>
          <p:cNvCxnSpPr/>
          <p:nvPr/>
        </p:nvCxnSpPr>
        <p:spPr bwMode="auto">
          <a:xfrm>
            <a:off x="4014952" y="3594534"/>
            <a:ext cx="3011309" cy="0"/>
          </a:xfrm>
          <a:prstGeom prst="line">
            <a:avLst/>
          </a:prstGeom>
          <a:noFill/>
          <a:ln w="9525" cap="flat" cmpd="sng" algn="ctr">
            <a:solidFill>
              <a:schemeClr val="tx1"/>
            </a:solidFill>
            <a:prstDash val="solid"/>
            <a:round/>
            <a:headEnd type="none" w="med" len="med"/>
            <a:tailEnd type="arrow" w="med" len="med"/>
          </a:ln>
          <a:effectLst/>
        </p:spPr>
      </p:cxnSp>
      <p:sp>
        <p:nvSpPr>
          <p:cNvPr id="26" name="Rectangle 25"/>
          <p:cNvSpPr/>
          <p:nvPr/>
        </p:nvSpPr>
        <p:spPr bwMode="auto">
          <a:xfrm>
            <a:off x="4009793" y="3594534"/>
            <a:ext cx="420414" cy="515007"/>
          </a:xfrm>
          <a:prstGeom prst="rect">
            <a:avLst/>
          </a:prstGeom>
          <a:solidFill>
            <a:schemeClr val="bg2">
              <a:lumMod val="75000"/>
            </a:schemeClr>
          </a:solid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cxnSp>
        <p:nvCxnSpPr>
          <p:cNvPr id="28" name="Straight Arrow Connector 27"/>
          <p:cNvCxnSpPr/>
          <p:nvPr/>
        </p:nvCxnSpPr>
        <p:spPr bwMode="auto">
          <a:xfrm flipV="1">
            <a:off x="4014952" y="4918841"/>
            <a:ext cx="0" cy="1781490"/>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4014952" y="6700331"/>
            <a:ext cx="4025462" cy="0"/>
          </a:xfrm>
          <a:prstGeom prst="straightConnector1">
            <a:avLst/>
          </a:prstGeom>
          <a:noFill/>
          <a:ln w="9525" cap="flat" cmpd="sng" algn="ctr">
            <a:solidFill>
              <a:schemeClr val="tx1"/>
            </a:solidFill>
            <a:prstDash val="solid"/>
            <a:round/>
            <a:headEnd type="none" w="med" len="med"/>
            <a:tailEnd type="arrow"/>
          </a:ln>
          <a:effectLst/>
        </p:spPr>
      </p:cxnSp>
      <p:sp>
        <p:nvSpPr>
          <p:cNvPr id="30" name="Freeform 29"/>
          <p:cNvSpPr/>
          <p:nvPr/>
        </p:nvSpPr>
        <p:spPr bwMode="auto">
          <a:xfrm>
            <a:off x="4030813" y="5276181"/>
            <a:ext cx="1676304" cy="1424150"/>
          </a:xfrm>
          <a:custGeom>
            <a:avLst/>
            <a:gdLst>
              <a:gd name="connsiteX0" fmla="*/ 0 w 2575034"/>
              <a:gd name="connsiteY0" fmla="*/ 1483306 h 1483306"/>
              <a:gd name="connsiteX1" fmla="*/ 462455 w 2575034"/>
              <a:gd name="connsiteY1" fmla="*/ 894727 h 1483306"/>
              <a:gd name="connsiteX2" fmla="*/ 704193 w 2575034"/>
              <a:gd name="connsiteY2" fmla="*/ 358699 h 1483306"/>
              <a:gd name="connsiteX3" fmla="*/ 966951 w 2575034"/>
              <a:gd name="connsiteY3" fmla="*/ 1348 h 1483306"/>
              <a:gd name="connsiteX4" fmla="*/ 1324303 w 2575034"/>
              <a:gd name="connsiteY4" fmla="*/ 484824 h 1483306"/>
              <a:gd name="connsiteX5" fmla="*/ 1587062 w 2575034"/>
              <a:gd name="connsiteY5" fmla="*/ 1062893 h 1483306"/>
              <a:gd name="connsiteX6" fmla="*/ 2081048 w 2575034"/>
              <a:gd name="connsiteY6" fmla="*/ 1388713 h 1483306"/>
              <a:gd name="connsiteX7" fmla="*/ 2575034 w 2575034"/>
              <a:gd name="connsiteY7" fmla="*/ 1483306 h 148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034" h="1483306">
                <a:moveTo>
                  <a:pt x="0" y="1483306"/>
                </a:moveTo>
                <a:cubicBezTo>
                  <a:pt x="172545" y="1282733"/>
                  <a:pt x="345090" y="1082161"/>
                  <a:pt x="462455" y="894727"/>
                </a:cubicBezTo>
                <a:cubicBezTo>
                  <a:pt x="579820" y="707293"/>
                  <a:pt x="620110" y="507596"/>
                  <a:pt x="704193" y="358699"/>
                </a:cubicBezTo>
                <a:cubicBezTo>
                  <a:pt x="788276" y="209802"/>
                  <a:pt x="863599" y="-19673"/>
                  <a:pt x="966951" y="1348"/>
                </a:cubicBezTo>
                <a:cubicBezTo>
                  <a:pt x="1070303" y="22369"/>
                  <a:pt x="1220951" y="307900"/>
                  <a:pt x="1324303" y="484824"/>
                </a:cubicBezTo>
                <a:cubicBezTo>
                  <a:pt x="1427655" y="661748"/>
                  <a:pt x="1460938" y="912245"/>
                  <a:pt x="1587062" y="1062893"/>
                </a:cubicBezTo>
                <a:cubicBezTo>
                  <a:pt x="1713186" y="1213541"/>
                  <a:pt x="1916386" y="1318644"/>
                  <a:pt x="2081048" y="1388713"/>
                </a:cubicBezTo>
                <a:cubicBezTo>
                  <a:pt x="2245710" y="1458782"/>
                  <a:pt x="2410372" y="1471044"/>
                  <a:pt x="2575034" y="1483306"/>
                </a:cubicBezTo>
              </a:path>
            </a:pathLst>
          </a:custGeom>
          <a:no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cxnSp>
        <p:nvCxnSpPr>
          <p:cNvPr id="31" name="Straight Connector 30"/>
          <p:cNvCxnSpPr/>
          <p:nvPr/>
        </p:nvCxnSpPr>
        <p:spPr bwMode="auto">
          <a:xfrm>
            <a:off x="4014952" y="5155321"/>
            <a:ext cx="3011309" cy="0"/>
          </a:xfrm>
          <a:prstGeom prst="line">
            <a:avLst/>
          </a:prstGeom>
          <a:noFill/>
          <a:ln w="9525" cap="flat" cmpd="sng" algn="ctr">
            <a:solidFill>
              <a:schemeClr val="tx1"/>
            </a:solidFill>
            <a:prstDash val="solid"/>
            <a:round/>
            <a:headEnd type="none" w="med" len="med"/>
            <a:tailEnd type="arrow" w="med" len="med"/>
          </a:ln>
          <a:effectLst/>
        </p:spPr>
      </p:cxnSp>
      <p:sp>
        <p:nvSpPr>
          <p:cNvPr id="32" name="Rectangle 31"/>
          <p:cNvSpPr/>
          <p:nvPr/>
        </p:nvSpPr>
        <p:spPr bwMode="auto">
          <a:xfrm>
            <a:off x="4009793" y="5155321"/>
            <a:ext cx="420414" cy="515007"/>
          </a:xfrm>
          <a:prstGeom prst="rect">
            <a:avLst/>
          </a:prstGeom>
          <a:solidFill>
            <a:schemeClr val="bg2">
              <a:lumMod val="75000"/>
            </a:schemeClr>
          </a:solidFill>
          <a:ln w="9525"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42" name="TextBox 41"/>
          <p:cNvSpPr txBox="1"/>
          <p:nvPr/>
        </p:nvSpPr>
        <p:spPr>
          <a:xfrm>
            <a:off x="5961945" y="2327702"/>
            <a:ext cx="4283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A</a:t>
            </a:r>
          </a:p>
        </p:txBody>
      </p:sp>
      <p:sp>
        <p:nvSpPr>
          <p:cNvPr id="43" name="TextBox 42"/>
          <p:cNvSpPr txBox="1"/>
          <p:nvPr/>
        </p:nvSpPr>
        <p:spPr>
          <a:xfrm>
            <a:off x="5961945" y="3835270"/>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B</a:t>
            </a:r>
          </a:p>
        </p:txBody>
      </p:sp>
      <p:sp>
        <p:nvSpPr>
          <p:cNvPr id="44" name="TextBox 43"/>
          <p:cNvSpPr txBox="1"/>
          <p:nvPr/>
        </p:nvSpPr>
        <p:spPr>
          <a:xfrm>
            <a:off x="5439389" y="5710881"/>
            <a:ext cx="4122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itchFamily="18" charset="0"/>
                <a:ea typeface="+mn-ea"/>
                <a:cs typeface="+mn-cs"/>
              </a:rPr>
              <a:t>C</a:t>
            </a:r>
          </a:p>
        </p:txBody>
      </p:sp>
    </p:spTree>
    <p:extLst>
      <p:ext uri="{BB962C8B-B14F-4D97-AF65-F5344CB8AC3E}">
        <p14:creationId xmlns:p14="http://schemas.microsoft.com/office/powerpoint/2010/main" val="2449515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381000"/>
            <a:ext cx="7772400" cy="685800"/>
          </a:xfrm>
        </p:spPr>
        <p:txBody>
          <a:bodyPr>
            <a:normAutofit fontScale="90000"/>
          </a:bodyPr>
          <a:lstStyle/>
          <a:p>
            <a:r>
              <a:rPr lang="en-US"/>
              <a:t>Time Area Diagram</a:t>
            </a:r>
          </a:p>
        </p:txBody>
      </p:sp>
      <p:grpSp>
        <p:nvGrpSpPr>
          <p:cNvPr id="6154" name="Group 10"/>
          <p:cNvGrpSpPr>
            <a:grpSpLocks/>
          </p:cNvGrpSpPr>
          <p:nvPr/>
        </p:nvGrpSpPr>
        <p:grpSpPr bwMode="auto">
          <a:xfrm>
            <a:off x="457200" y="1828800"/>
            <a:ext cx="2590800" cy="3429000"/>
            <a:chOff x="864" y="1296"/>
            <a:chExt cx="1632" cy="2160"/>
          </a:xfrm>
        </p:grpSpPr>
        <p:sp>
          <p:nvSpPr>
            <p:cNvPr id="6153" name="Freeform 9"/>
            <p:cNvSpPr>
              <a:spLocks/>
            </p:cNvSpPr>
            <p:nvPr/>
          </p:nvSpPr>
          <p:spPr bwMode="auto">
            <a:xfrm>
              <a:off x="1636" y="1455"/>
              <a:ext cx="838" cy="715"/>
            </a:xfrm>
            <a:custGeom>
              <a:avLst/>
              <a:gdLst/>
              <a:ahLst/>
              <a:cxnLst>
                <a:cxn ang="0">
                  <a:pos x="74" y="0"/>
                </a:cxn>
                <a:cxn ang="0">
                  <a:pos x="106" y="238"/>
                </a:cxn>
                <a:cxn ang="0">
                  <a:pos x="139" y="394"/>
                </a:cxn>
                <a:cxn ang="0">
                  <a:pos x="205" y="575"/>
                </a:cxn>
                <a:cxn ang="0">
                  <a:pos x="230" y="624"/>
                </a:cxn>
                <a:cxn ang="0">
                  <a:pos x="369" y="641"/>
                </a:cxn>
                <a:cxn ang="0">
                  <a:pos x="460" y="641"/>
                </a:cxn>
                <a:cxn ang="0">
                  <a:pos x="591" y="575"/>
                </a:cxn>
                <a:cxn ang="0">
                  <a:pos x="739" y="509"/>
                </a:cxn>
                <a:cxn ang="0">
                  <a:pos x="838" y="443"/>
                </a:cxn>
                <a:cxn ang="0">
                  <a:pos x="838" y="558"/>
                </a:cxn>
                <a:cxn ang="0">
                  <a:pos x="649" y="632"/>
                </a:cxn>
                <a:cxn ang="0">
                  <a:pos x="476" y="715"/>
                </a:cxn>
                <a:cxn ang="0">
                  <a:pos x="345" y="706"/>
                </a:cxn>
                <a:cxn ang="0">
                  <a:pos x="230" y="698"/>
                </a:cxn>
                <a:cxn ang="0">
                  <a:pos x="164" y="641"/>
                </a:cxn>
                <a:cxn ang="0">
                  <a:pos x="139" y="575"/>
                </a:cxn>
                <a:cxn ang="0">
                  <a:pos x="74" y="394"/>
                </a:cxn>
                <a:cxn ang="0">
                  <a:pos x="41" y="230"/>
                </a:cxn>
                <a:cxn ang="0">
                  <a:pos x="0" y="24"/>
                </a:cxn>
              </a:cxnLst>
              <a:rect l="0" t="0" r="r" b="b"/>
              <a:pathLst>
                <a:path w="838" h="715">
                  <a:moveTo>
                    <a:pt x="74" y="0"/>
                  </a:moveTo>
                  <a:lnTo>
                    <a:pt x="106" y="238"/>
                  </a:lnTo>
                  <a:lnTo>
                    <a:pt x="139" y="394"/>
                  </a:lnTo>
                  <a:lnTo>
                    <a:pt x="205" y="575"/>
                  </a:lnTo>
                  <a:lnTo>
                    <a:pt x="230" y="624"/>
                  </a:lnTo>
                  <a:lnTo>
                    <a:pt x="369" y="641"/>
                  </a:lnTo>
                  <a:lnTo>
                    <a:pt x="460" y="641"/>
                  </a:lnTo>
                  <a:lnTo>
                    <a:pt x="591" y="575"/>
                  </a:lnTo>
                  <a:lnTo>
                    <a:pt x="739" y="509"/>
                  </a:lnTo>
                  <a:lnTo>
                    <a:pt x="838" y="443"/>
                  </a:lnTo>
                  <a:lnTo>
                    <a:pt x="838" y="558"/>
                  </a:lnTo>
                  <a:lnTo>
                    <a:pt x="649" y="632"/>
                  </a:lnTo>
                  <a:lnTo>
                    <a:pt x="476" y="715"/>
                  </a:lnTo>
                  <a:lnTo>
                    <a:pt x="345" y="706"/>
                  </a:lnTo>
                  <a:lnTo>
                    <a:pt x="230" y="698"/>
                  </a:lnTo>
                  <a:lnTo>
                    <a:pt x="164" y="641"/>
                  </a:lnTo>
                  <a:lnTo>
                    <a:pt x="139" y="575"/>
                  </a:lnTo>
                  <a:lnTo>
                    <a:pt x="74" y="394"/>
                  </a:lnTo>
                  <a:lnTo>
                    <a:pt x="41" y="230"/>
                  </a:lnTo>
                  <a:lnTo>
                    <a:pt x="0" y="24"/>
                  </a:lnTo>
                </a:path>
              </a:pathLst>
            </a:custGeom>
            <a:solidFill>
              <a:srgbClr val="6699FF"/>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7" name="Freeform 3"/>
            <p:cNvSpPr>
              <a:spLocks/>
            </p:cNvSpPr>
            <p:nvPr/>
          </p:nvSpPr>
          <p:spPr bwMode="auto">
            <a:xfrm>
              <a:off x="864" y="1296"/>
              <a:ext cx="1632" cy="2160"/>
            </a:xfrm>
            <a:custGeom>
              <a:avLst/>
              <a:gdLst/>
              <a:ahLst/>
              <a:cxnLst>
                <a:cxn ang="0">
                  <a:pos x="1584" y="0"/>
                </a:cxn>
                <a:cxn ang="0">
                  <a:pos x="1104" y="48"/>
                </a:cxn>
                <a:cxn ang="0">
                  <a:pos x="768" y="192"/>
                </a:cxn>
                <a:cxn ang="0">
                  <a:pos x="480" y="384"/>
                </a:cxn>
                <a:cxn ang="0">
                  <a:pos x="144" y="720"/>
                </a:cxn>
                <a:cxn ang="0">
                  <a:pos x="0" y="1248"/>
                </a:cxn>
                <a:cxn ang="0">
                  <a:pos x="96" y="1776"/>
                </a:cxn>
                <a:cxn ang="0">
                  <a:pos x="528" y="2112"/>
                </a:cxn>
                <a:cxn ang="0">
                  <a:pos x="960" y="2160"/>
                </a:cxn>
                <a:cxn ang="0">
                  <a:pos x="1296" y="2064"/>
                </a:cxn>
                <a:cxn ang="0">
                  <a:pos x="1632" y="1536"/>
                </a:cxn>
                <a:cxn ang="0">
                  <a:pos x="1632" y="1008"/>
                </a:cxn>
                <a:cxn ang="0">
                  <a:pos x="1584" y="384"/>
                </a:cxn>
                <a:cxn ang="0">
                  <a:pos x="1584" y="144"/>
                </a:cxn>
                <a:cxn ang="0">
                  <a:pos x="1584" y="0"/>
                </a:cxn>
              </a:cxnLst>
              <a:rect l="0" t="0" r="r" b="b"/>
              <a:pathLst>
                <a:path w="1632" h="2160">
                  <a:moveTo>
                    <a:pt x="1584" y="0"/>
                  </a:moveTo>
                  <a:lnTo>
                    <a:pt x="1104" y="48"/>
                  </a:lnTo>
                  <a:lnTo>
                    <a:pt x="768" y="192"/>
                  </a:lnTo>
                  <a:lnTo>
                    <a:pt x="480" y="384"/>
                  </a:lnTo>
                  <a:lnTo>
                    <a:pt x="144" y="720"/>
                  </a:lnTo>
                  <a:lnTo>
                    <a:pt x="0" y="1248"/>
                  </a:lnTo>
                  <a:lnTo>
                    <a:pt x="96" y="1776"/>
                  </a:lnTo>
                  <a:lnTo>
                    <a:pt x="528" y="2112"/>
                  </a:lnTo>
                  <a:lnTo>
                    <a:pt x="960" y="2160"/>
                  </a:lnTo>
                  <a:lnTo>
                    <a:pt x="1296" y="2064"/>
                  </a:lnTo>
                  <a:lnTo>
                    <a:pt x="1632" y="1536"/>
                  </a:lnTo>
                  <a:lnTo>
                    <a:pt x="1632" y="1008"/>
                  </a:lnTo>
                  <a:lnTo>
                    <a:pt x="1584" y="384"/>
                  </a:lnTo>
                  <a:lnTo>
                    <a:pt x="1584" y="144"/>
                  </a:lnTo>
                  <a:lnTo>
                    <a:pt x="1584" y="0"/>
                  </a:lnTo>
                  <a:close/>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8" name="Freeform 4"/>
            <p:cNvSpPr>
              <a:spLocks/>
            </p:cNvSpPr>
            <p:nvPr/>
          </p:nvSpPr>
          <p:spPr bwMode="auto">
            <a:xfrm>
              <a:off x="1414" y="1307"/>
              <a:ext cx="1035" cy="1594"/>
            </a:xfrm>
            <a:custGeom>
              <a:avLst/>
              <a:gdLst/>
              <a:ahLst/>
              <a:cxnLst>
                <a:cxn ang="0">
                  <a:pos x="1035" y="0"/>
                </a:cxn>
                <a:cxn ang="0">
                  <a:pos x="854" y="164"/>
                </a:cxn>
                <a:cxn ang="0">
                  <a:pos x="665" y="386"/>
                </a:cxn>
                <a:cxn ang="0">
                  <a:pos x="632" y="435"/>
                </a:cxn>
                <a:cxn ang="0">
                  <a:pos x="624" y="460"/>
                </a:cxn>
                <a:cxn ang="0">
                  <a:pos x="559" y="559"/>
                </a:cxn>
                <a:cxn ang="0">
                  <a:pos x="550" y="583"/>
                </a:cxn>
                <a:cxn ang="0">
                  <a:pos x="534" y="600"/>
                </a:cxn>
                <a:cxn ang="0">
                  <a:pos x="493" y="706"/>
                </a:cxn>
                <a:cxn ang="0">
                  <a:pos x="460" y="780"/>
                </a:cxn>
                <a:cxn ang="0">
                  <a:pos x="443" y="920"/>
                </a:cxn>
                <a:cxn ang="0">
                  <a:pos x="394" y="1060"/>
                </a:cxn>
                <a:cxn ang="0">
                  <a:pos x="312" y="1265"/>
                </a:cxn>
                <a:cxn ang="0">
                  <a:pos x="205" y="1430"/>
                </a:cxn>
                <a:cxn ang="0">
                  <a:pos x="172" y="1471"/>
                </a:cxn>
                <a:cxn ang="0">
                  <a:pos x="156" y="1495"/>
                </a:cxn>
                <a:cxn ang="0">
                  <a:pos x="33" y="1569"/>
                </a:cxn>
                <a:cxn ang="0">
                  <a:pos x="0" y="1594"/>
                </a:cxn>
              </a:cxnLst>
              <a:rect l="0" t="0" r="r" b="b"/>
              <a:pathLst>
                <a:path w="1035" h="1594">
                  <a:moveTo>
                    <a:pt x="1035" y="0"/>
                  </a:moveTo>
                  <a:cubicBezTo>
                    <a:pt x="997" y="56"/>
                    <a:pt x="920" y="143"/>
                    <a:pt x="854" y="164"/>
                  </a:cubicBezTo>
                  <a:cubicBezTo>
                    <a:pt x="774" y="217"/>
                    <a:pt x="733" y="318"/>
                    <a:pt x="665" y="386"/>
                  </a:cubicBezTo>
                  <a:cubicBezTo>
                    <a:pt x="646" y="446"/>
                    <a:pt x="673" y="374"/>
                    <a:pt x="632" y="435"/>
                  </a:cubicBezTo>
                  <a:cubicBezTo>
                    <a:pt x="627" y="442"/>
                    <a:pt x="628" y="452"/>
                    <a:pt x="624" y="460"/>
                  </a:cubicBezTo>
                  <a:cubicBezTo>
                    <a:pt x="609" y="488"/>
                    <a:pt x="581" y="535"/>
                    <a:pt x="559" y="559"/>
                  </a:cubicBezTo>
                  <a:cubicBezTo>
                    <a:pt x="556" y="567"/>
                    <a:pt x="554" y="576"/>
                    <a:pt x="550" y="583"/>
                  </a:cubicBezTo>
                  <a:cubicBezTo>
                    <a:pt x="546" y="590"/>
                    <a:pt x="537" y="593"/>
                    <a:pt x="534" y="600"/>
                  </a:cubicBezTo>
                  <a:cubicBezTo>
                    <a:pt x="517" y="634"/>
                    <a:pt x="510" y="672"/>
                    <a:pt x="493" y="706"/>
                  </a:cubicBezTo>
                  <a:cubicBezTo>
                    <a:pt x="485" y="739"/>
                    <a:pt x="470" y="749"/>
                    <a:pt x="460" y="780"/>
                  </a:cubicBezTo>
                  <a:cubicBezTo>
                    <a:pt x="456" y="826"/>
                    <a:pt x="455" y="875"/>
                    <a:pt x="443" y="920"/>
                  </a:cubicBezTo>
                  <a:cubicBezTo>
                    <a:pt x="431" y="969"/>
                    <a:pt x="407" y="1012"/>
                    <a:pt x="394" y="1060"/>
                  </a:cubicBezTo>
                  <a:cubicBezTo>
                    <a:pt x="362" y="1180"/>
                    <a:pt x="373" y="1174"/>
                    <a:pt x="312" y="1265"/>
                  </a:cubicBezTo>
                  <a:cubicBezTo>
                    <a:pt x="291" y="1332"/>
                    <a:pt x="253" y="1382"/>
                    <a:pt x="205" y="1430"/>
                  </a:cubicBezTo>
                  <a:cubicBezTo>
                    <a:pt x="190" y="1476"/>
                    <a:pt x="209" y="1434"/>
                    <a:pt x="172" y="1471"/>
                  </a:cubicBezTo>
                  <a:cubicBezTo>
                    <a:pt x="165" y="1478"/>
                    <a:pt x="163" y="1489"/>
                    <a:pt x="156" y="1495"/>
                  </a:cubicBezTo>
                  <a:cubicBezTo>
                    <a:pt x="123" y="1524"/>
                    <a:pt x="75" y="1555"/>
                    <a:pt x="33" y="1569"/>
                  </a:cubicBezTo>
                  <a:cubicBezTo>
                    <a:pt x="5" y="1588"/>
                    <a:pt x="15" y="1579"/>
                    <a:pt x="0" y="1594"/>
                  </a:cubicBez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9" name="Freeform 5"/>
            <p:cNvSpPr>
              <a:spLocks/>
            </p:cNvSpPr>
            <p:nvPr/>
          </p:nvSpPr>
          <p:spPr bwMode="auto">
            <a:xfrm>
              <a:off x="1085" y="2013"/>
              <a:ext cx="822" cy="494"/>
            </a:xfrm>
            <a:custGeom>
              <a:avLst/>
              <a:gdLst/>
              <a:ahLst/>
              <a:cxnLst>
                <a:cxn ang="0">
                  <a:pos x="822" y="0"/>
                </a:cxn>
                <a:cxn ang="0">
                  <a:pos x="666" y="25"/>
                </a:cxn>
                <a:cxn ang="0">
                  <a:pos x="616" y="50"/>
                </a:cxn>
                <a:cxn ang="0">
                  <a:pos x="526" y="132"/>
                </a:cxn>
                <a:cxn ang="0">
                  <a:pos x="477" y="165"/>
                </a:cxn>
                <a:cxn ang="0">
                  <a:pos x="386" y="263"/>
                </a:cxn>
                <a:cxn ang="0">
                  <a:pos x="312" y="313"/>
                </a:cxn>
                <a:cxn ang="0">
                  <a:pos x="214" y="378"/>
                </a:cxn>
                <a:cxn ang="0">
                  <a:pos x="197" y="395"/>
                </a:cxn>
                <a:cxn ang="0">
                  <a:pos x="148" y="411"/>
                </a:cxn>
                <a:cxn ang="0">
                  <a:pos x="131" y="428"/>
                </a:cxn>
                <a:cxn ang="0">
                  <a:pos x="82" y="444"/>
                </a:cxn>
                <a:cxn ang="0">
                  <a:pos x="0" y="494"/>
                </a:cxn>
              </a:cxnLst>
              <a:rect l="0" t="0" r="r" b="b"/>
              <a:pathLst>
                <a:path w="822" h="494">
                  <a:moveTo>
                    <a:pt x="822" y="0"/>
                  </a:moveTo>
                  <a:cubicBezTo>
                    <a:pt x="761" y="6"/>
                    <a:pt x="720" y="7"/>
                    <a:pt x="666" y="25"/>
                  </a:cubicBezTo>
                  <a:cubicBezTo>
                    <a:pt x="651" y="35"/>
                    <a:pt x="631" y="39"/>
                    <a:pt x="616" y="50"/>
                  </a:cubicBezTo>
                  <a:cubicBezTo>
                    <a:pt x="585" y="74"/>
                    <a:pt x="557" y="107"/>
                    <a:pt x="526" y="132"/>
                  </a:cubicBezTo>
                  <a:cubicBezTo>
                    <a:pt x="513" y="142"/>
                    <a:pt x="489" y="153"/>
                    <a:pt x="477" y="165"/>
                  </a:cubicBezTo>
                  <a:cubicBezTo>
                    <a:pt x="446" y="196"/>
                    <a:pt x="418" y="232"/>
                    <a:pt x="386" y="263"/>
                  </a:cubicBezTo>
                  <a:cubicBezTo>
                    <a:pt x="365" y="284"/>
                    <a:pt x="337" y="296"/>
                    <a:pt x="312" y="313"/>
                  </a:cubicBezTo>
                  <a:cubicBezTo>
                    <a:pt x="278" y="336"/>
                    <a:pt x="254" y="365"/>
                    <a:pt x="214" y="378"/>
                  </a:cubicBezTo>
                  <a:cubicBezTo>
                    <a:pt x="208" y="384"/>
                    <a:pt x="204" y="391"/>
                    <a:pt x="197" y="395"/>
                  </a:cubicBezTo>
                  <a:cubicBezTo>
                    <a:pt x="182" y="403"/>
                    <a:pt x="148" y="411"/>
                    <a:pt x="148" y="411"/>
                  </a:cubicBezTo>
                  <a:cubicBezTo>
                    <a:pt x="142" y="417"/>
                    <a:pt x="138" y="424"/>
                    <a:pt x="131" y="428"/>
                  </a:cubicBezTo>
                  <a:cubicBezTo>
                    <a:pt x="116" y="436"/>
                    <a:pt x="82" y="444"/>
                    <a:pt x="82" y="444"/>
                  </a:cubicBezTo>
                  <a:cubicBezTo>
                    <a:pt x="60" y="467"/>
                    <a:pt x="28" y="478"/>
                    <a:pt x="0" y="494"/>
                  </a:cubicBez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0" name="Freeform 6"/>
            <p:cNvSpPr>
              <a:spLocks/>
            </p:cNvSpPr>
            <p:nvPr/>
          </p:nvSpPr>
          <p:spPr bwMode="auto">
            <a:xfrm>
              <a:off x="2055" y="1685"/>
              <a:ext cx="206" cy="871"/>
            </a:xfrm>
            <a:custGeom>
              <a:avLst/>
              <a:gdLst/>
              <a:ahLst/>
              <a:cxnLst>
                <a:cxn ang="0">
                  <a:pos x="41" y="0"/>
                </a:cxn>
                <a:cxn ang="0">
                  <a:pos x="24" y="49"/>
                </a:cxn>
                <a:cxn ang="0">
                  <a:pos x="16" y="82"/>
                </a:cxn>
                <a:cxn ang="0">
                  <a:pos x="0" y="131"/>
                </a:cxn>
                <a:cxn ang="0">
                  <a:pos x="74" y="493"/>
                </a:cxn>
                <a:cxn ang="0">
                  <a:pos x="139" y="550"/>
                </a:cxn>
                <a:cxn ang="0">
                  <a:pos x="156" y="616"/>
                </a:cxn>
                <a:cxn ang="0">
                  <a:pos x="172" y="633"/>
                </a:cxn>
                <a:cxn ang="0">
                  <a:pos x="181" y="871"/>
                </a:cxn>
              </a:cxnLst>
              <a:rect l="0" t="0" r="r" b="b"/>
              <a:pathLst>
                <a:path w="206" h="871">
                  <a:moveTo>
                    <a:pt x="41" y="0"/>
                  </a:moveTo>
                  <a:cubicBezTo>
                    <a:pt x="35" y="16"/>
                    <a:pt x="28" y="32"/>
                    <a:pt x="24" y="49"/>
                  </a:cubicBezTo>
                  <a:cubicBezTo>
                    <a:pt x="21" y="60"/>
                    <a:pt x="19" y="71"/>
                    <a:pt x="16" y="82"/>
                  </a:cubicBezTo>
                  <a:cubicBezTo>
                    <a:pt x="11" y="98"/>
                    <a:pt x="0" y="131"/>
                    <a:pt x="0" y="131"/>
                  </a:cubicBezTo>
                  <a:cubicBezTo>
                    <a:pt x="9" y="246"/>
                    <a:pt x="6" y="393"/>
                    <a:pt x="74" y="493"/>
                  </a:cubicBezTo>
                  <a:cubicBezTo>
                    <a:pt x="100" y="572"/>
                    <a:pt x="45" y="425"/>
                    <a:pt x="139" y="550"/>
                  </a:cubicBezTo>
                  <a:cubicBezTo>
                    <a:pt x="153" y="568"/>
                    <a:pt x="148" y="595"/>
                    <a:pt x="156" y="616"/>
                  </a:cubicBezTo>
                  <a:cubicBezTo>
                    <a:pt x="159" y="623"/>
                    <a:pt x="167" y="627"/>
                    <a:pt x="172" y="633"/>
                  </a:cubicBezTo>
                  <a:cubicBezTo>
                    <a:pt x="206" y="724"/>
                    <a:pt x="181" y="648"/>
                    <a:pt x="181" y="871"/>
                  </a:cubicBez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1" name="Freeform 7"/>
            <p:cNvSpPr>
              <a:spLocks/>
            </p:cNvSpPr>
            <p:nvPr/>
          </p:nvSpPr>
          <p:spPr bwMode="auto">
            <a:xfrm>
              <a:off x="1710" y="2622"/>
              <a:ext cx="98" cy="665"/>
            </a:xfrm>
            <a:custGeom>
              <a:avLst/>
              <a:gdLst/>
              <a:ahLst/>
              <a:cxnLst>
                <a:cxn ang="0">
                  <a:pos x="0" y="0"/>
                </a:cxn>
                <a:cxn ang="0">
                  <a:pos x="8" y="123"/>
                </a:cxn>
                <a:cxn ang="0">
                  <a:pos x="57" y="304"/>
                </a:cxn>
                <a:cxn ang="0">
                  <a:pos x="98" y="526"/>
                </a:cxn>
                <a:cxn ang="0">
                  <a:pos x="90" y="665"/>
                </a:cxn>
              </a:cxnLst>
              <a:rect l="0" t="0" r="r" b="b"/>
              <a:pathLst>
                <a:path w="98" h="665">
                  <a:moveTo>
                    <a:pt x="0" y="0"/>
                  </a:moveTo>
                  <a:cubicBezTo>
                    <a:pt x="3" y="41"/>
                    <a:pt x="4" y="82"/>
                    <a:pt x="8" y="123"/>
                  </a:cubicBezTo>
                  <a:cubicBezTo>
                    <a:pt x="14" y="184"/>
                    <a:pt x="45" y="244"/>
                    <a:pt x="57" y="304"/>
                  </a:cubicBezTo>
                  <a:cubicBezTo>
                    <a:pt x="71" y="378"/>
                    <a:pt x="86" y="452"/>
                    <a:pt x="98" y="526"/>
                  </a:cubicBezTo>
                  <a:cubicBezTo>
                    <a:pt x="90" y="660"/>
                    <a:pt x="90" y="613"/>
                    <a:pt x="90" y="665"/>
                  </a:cubicBez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60" name="Group 16"/>
          <p:cNvGrpSpPr>
            <a:grpSpLocks/>
          </p:cNvGrpSpPr>
          <p:nvPr/>
        </p:nvGrpSpPr>
        <p:grpSpPr bwMode="auto">
          <a:xfrm>
            <a:off x="4572000" y="1295400"/>
            <a:ext cx="2895600" cy="1524000"/>
            <a:chOff x="3168" y="1536"/>
            <a:chExt cx="1824" cy="960"/>
          </a:xfrm>
        </p:grpSpPr>
        <p:sp>
          <p:nvSpPr>
            <p:cNvPr id="6157" name="Line 13"/>
            <p:cNvSpPr>
              <a:spLocks noChangeShapeType="1"/>
            </p:cNvSpPr>
            <p:nvPr/>
          </p:nvSpPr>
          <p:spPr bwMode="auto">
            <a:xfrm flipV="1">
              <a:off x="3168" y="1536"/>
              <a:ext cx="0" cy="96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8" name="Line 14"/>
            <p:cNvSpPr>
              <a:spLocks noChangeShapeType="1"/>
            </p:cNvSpPr>
            <p:nvPr/>
          </p:nvSpPr>
          <p:spPr bwMode="auto">
            <a:xfrm>
              <a:off x="3168" y="2496"/>
              <a:ext cx="1824" cy="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9" name="Freeform 15"/>
            <p:cNvSpPr>
              <a:spLocks/>
            </p:cNvSpPr>
            <p:nvPr/>
          </p:nvSpPr>
          <p:spPr bwMode="auto">
            <a:xfrm>
              <a:off x="3168" y="1632"/>
              <a:ext cx="1632" cy="864"/>
            </a:xfrm>
            <a:custGeom>
              <a:avLst/>
              <a:gdLst/>
              <a:ahLst/>
              <a:cxnLst>
                <a:cxn ang="0">
                  <a:pos x="0" y="864"/>
                </a:cxn>
                <a:cxn ang="0">
                  <a:pos x="144" y="672"/>
                </a:cxn>
                <a:cxn ang="0">
                  <a:pos x="240" y="432"/>
                </a:cxn>
                <a:cxn ang="0">
                  <a:pos x="384" y="96"/>
                </a:cxn>
                <a:cxn ang="0">
                  <a:pos x="576" y="0"/>
                </a:cxn>
                <a:cxn ang="0">
                  <a:pos x="720" y="144"/>
                </a:cxn>
                <a:cxn ang="0">
                  <a:pos x="912" y="96"/>
                </a:cxn>
                <a:cxn ang="0">
                  <a:pos x="1248" y="240"/>
                </a:cxn>
                <a:cxn ang="0">
                  <a:pos x="1440" y="432"/>
                </a:cxn>
                <a:cxn ang="0">
                  <a:pos x="1536" y="624"/>
                </a:cxn>
                <a:cxn ang="0">
                  <a:pos x="1632" y="816"/>
                </a:cxn>
                <a:cxn ang="0">
                  <a:pos x="1632" y="864"/>
                </a:cxn>
              </a:cxnLst>
              <a:rect l="0" t="0" r="r" b="b"/>
              <a:pathLst>
                <a:path w="1632" h="864">
                  <a:moveTo>
                    <a:pt x="0" y="864"/>
                  </a:moveTo>
                  <a:lnTo>
                    <a:pt x="144" y="672"/>
                  </a:lnTo>
                  <a:lnTo>
                    <a:pt x="240" y="432"/>
                  </a:lnTo>
                  <a:lnTo>
                    <a:pt x="384" y="96"/>
                  </a:lnTo>
                  <a:lnTo>
                    <a:pt x="576" y="0"/>
                  </a:lnTo>
                  <a:lnTo>
                    <a:pt x="720" y="144"/>
                  </a:lnTo>
                  <a:lnTo>
                    <a:pt x="912" y="96"/>
                  </a:lnTo>
                  <a:lnTo>
                    <a:pt x="1248" y="240"/>
                  </a:lnTo>
                  <a:lnTo>
                    <a:pt x="1440" y="432"/>
                  </a:lnTo>
                  <a:lnTo>
                    <a:pt x="1536" y="624"/>
                  </a:lnTo>
                  <a:lnTo>
                    <a:pt x="1632" y="816"/>
                  </a:lnTo>
                  <a:lnTo>
                    <a:pt x="1632" y="864"/>
                  </a:ln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61" name="Text Box 17"/>
          <p:cNvSpPr txBox="1">
            <a:spLocks noChangeArrowheads="1"/>
          </p:cNvSpPr>
          <p:nvPr/>
        </p:nvSpPr>
        <p:spPr bwMode="auto">
          <a:xfrm>
            <a:off x="3886200" y="3124200"/>
            <a:ext cx="4572000" cy="8223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Distribution function of area by travel time to outlet</a:t>
            </a:r>
          </a:p>
        </p:txBody>
      </p:sp>
      <p:sp>
        <p:nvSpPr>
          <p:cNvPr id="6162" name="Text Box 18"/>
          <p:cNvSpPr txBox="1">
            <a:spLocks noChangeArrowheads="1"/>
          </p:cNvSpPr>
          <p:nvPr/>
        </p:nvSpPr>
        <p:spPr bwMode="auto">
          <a:xfrm>
            <a:off x="3581400" y="4038600"/>
            <a:ext cx="5105400" cy="19177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Under assumptions of constant velocity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 = d/v</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provides a geomorphological basis for defining the unit response function.</a:t>
            </a:r>
          </a:p>
        </p:txBody>
      </p:sp>
    </p:spTree>
    <p:extLst>
      <p:ext uri="{BB962C8B-B14F-4D97-AF65-F5344CB8AC3E}">
        <p14:creationId xmlns:p14="http://schemas.microsoft.com/office/powerpoint/2010/main" val="26761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382000" cy="685800"/>
          </a:xfrm>
        </p:spPr>
        <p:txBody>
          <a:bodyPr>
            <a:normAutofit fontScale="90000"/>
          </a:bodyPr>
          <a:lstStyle/>
          <a:p>
            <a:r>
              <a:rPr lang="en-US"/>
              <a:t>Channel Network “Width” Function</a:t>
            </a:r>
          </a:p>
        </p:txBody>
      </p:sp>
      <p:sp>
        <p:nvSpPr>
          <p:cNvPr id="7173" name="Freeform 5"/>
          <p:cNvSpPr>
            <a:spLocks/>
          </p:cNvSpPr>
          <p:nvPr/>
        </p:nvSpPr>
        <p:spPr bwMode="auto">
          <a:xfrm>
            <a:off x="457200" y="1828800"/>
            <a:ext cx="2590800" cy="3429000"/>
          </a:xfrm>
          <a:custGeom>
            <a:avLst/>
            <a:gdLst/>
            <a:ahLst/>
            <a:cxnLst>
              <a:cxn ang="0">
                <a:pos x="1584" y="0"/>
              </a:cxn>
              <a:cxn ang="0">
                <a:pos x="1104" y="48"/>
              </a:cxn>
              <a:cxn ang="0">
                <a:pos x="768" y="192"/>
              </a:cxn>
              <a:cxn ang="0">
                <a:pos x="480" y="384"/>
              </a:cxn>
              <a:cxn ang="0">
                <a:pos x="144" y="720"/>
              </a:cxn>
              <a:cxn ang="0">
                <a:pos x="0" y="1248"/>
              </a:cxn>
              <a:cxn ang="0">
                <a:pos x="96" y="1776"/>
              </a:cxn>
              <a:cxn ang="0">
                <a:pos x="528" y="2112"/>
              </a:cxn>
              <a:cxn ang="0">
                <a:pos x="960" y="2160"/>
              </a:cxn>
              <a:cxn ang="0">
                <a:pos x="1296" y="2064"/>
              </a:cxn>
              <a:cxn ang="0">
                <a:pos x="1632" y="1536"/>
              </a:cxn>
              <a:cxn ang="0">
                <a:pos x="1632" y="1008"/>
              </a:cxn>
              <a:cxn ang="0">
                <a:pos x="1584" y="384"/>
              </a:cxn>
              <a:cxn ang="0">
                <a:pos x="1584" y="144"/>
              </a:cxn>
              <a:cxn ang="0">
                <a:pos x="1584" y="0"/>
              </a:cxn>
            </a:cxnLst>
            <a:rect l="0" t="0" r="r" b="b"/>
            <a:pathLst>
              <a:path w="1632" h="2160">
                <a:moveTo>
                  <a:pt x="1584" y="0"/>
                </a:moveTo>
                <a:lnTo>
                  <a:pt x="1104" y="48"/>
                </a:lnTo>
                <a:lnTo>
                  <a:pt x="768" y="192"/>
                </a:lnTo>
                <a:lnTo>
                  <a:pt x="480" y="384"/>
                </a:lnTo>
                <a:lnTo>
                  <a:pt x="144" y="720"/>
                </a:lnTo>
                <a:lnTo>
                  <a:pt x="0" y="1248"/>
                </a:lnTo>
                <a:lnTo>
                  <a:pt x="96" y="1776"/>
                </a:lnTo>
                <a:lnTo>
                  <a:pt x="528" y="2112"/>
                </a:lnTo>
                <a:lnTo>
                  <a:pt x="960" y="2160"/>
                </a:lnTo>
                <a:lnTo>
                  <a:pt x="1296" y="2064"/>
                </a:lnTo>
                <a:lnTo>
                  <a:pt x="1632" y="1536"/>
                </a:lnTo>
                <a:lnTo>
                  <a:pt x="1632" y="1008"/>
                </a:lnTo>
                <a:lnTo>
                  <a:pt x="1584" y="384"/>
                </a:lnTo>
                <a:lnTo>
                  <a:pt x="1584" y="144"/>
                </a:lnTo>
                <a:lnTo>
                  <a:pt x="1584" y="0"/>
                </a:lnTo>
                <a:close/>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95" name="Group 27"/>
          <p:cNvGrpSpPr>
            <a:grpSpLocks/>
          </p:cNvGrpSpPr>
          <p:nvPr/>
        </p:nvGrpSpPr>
        <p:grpSpPr bwMode="auto">
          <a:xfrm>
            <a:off x="808038" y="1846263"/>
            <a:ext cx="2165350" cy="3143250"/>
            <a:chOff x="509" y="1163"/>
            <a:chExt cx="1364" cy="1980"/>
          </a:xfrm>
        </p:grpSpPr>
        <p:sp>
          <p:nvSpPr>
            <p:cNvPr id="7174" name="Freeform 6"/>
            <p:cNvSpPr>
              <a:spLocks/>
            </p:cNvSpPr>
            <p:nvPr/>
          </p:nvSpPr>
          <p:spPr bwMode="auto">
            <a:xfrm>
              <a:off x="838" y="1163"/>
              <a:ext cx="1035" cy="1594"/>
            </a:xfrm>
            <a:custGeom>
              <a:avLst/>
              <a:gdLst/>
              <a:ahLst/>
              <a:cxnLst>
                <a:cxn ang="0">
                  <a:pos x="1035" y="0"/>
                </a:cxn>
                <a:cxn ang="0">
                  <a:pos x="854" y="164"/>
                </a:cxn>
                <a:cxn ang="0">
                  <a:pos x="665" y="386"/>
                </a:cxn>
                <a:cxn ang="0">
                  <a:pos x="632" y="435"/>
                </a:cxn>
                <a:cxn ang="0">
                  <a:pos x="624" y="460"/>
                </a:cxn>
                <a:cxn ang="0">
                  <a:pos x="559" y="559"/>
                </a:cxn>
                <a:cxn ang="0">
                  <a:pos x="550" y="583"/>
                </a:cxn>
                <a:cxn ang="0">
                  <a:pos x="534" y="600"/>
                </a:cxn>
                <a:cxn ang="0">
                  <a:pos x="493" y="706"/>
                </a:cxn>
                <a:cxn ang="0">
                  <a:pos x="460" y="780"/>
                </a:cxn>
                <a:cxn ang="0">
                  <a:pos x="443" y="920"/>
                </a:cxn>
                <a:cxn ang="0">
                  <a:pos x="394" y="1060"/>
                </a:cxn>
                <a:cxn ang="0">
                  <a:pos x="312" y="1265"/>
                </a:cxn>
                <a:cxn ang="0">
                  <a:pos x="205" y="1430"/>
                </a:cxn>
                <a:cxn ang="0">
                  <a:pos x="172" y="1471"/>
                </a:cxn>
                <a:cxn ang="0">
                  <a:pos x="156" y="1495"/>
                </a:cxn>
                <a:cxn ang="0">
                  <a:pos x="33" y="1569"/>
                </a:cxn>
                <a:cxn ang="0">
                  <a:pos x="0" y="1594"/>
                </a:cxn>
              </a:cxnLst>
              <a:rect l="0" t="0" r="r" b="b"/>
              <a:pathLst>
                <a:path w="1035" h="1594">
                  <a:moveTo>
                    <a:pt x="1035" y="0"/>
                  </a:moveTo>
                  <a:cubicBezTo>
                    <a:pt x="997" y="56"/>
                    <a:pt x="920" y="143"/>
                    <a:pt x="854" y="164"/>
                  </a:cubicBezTo>
                  <a:cubicBezTo>
                    <a:pt x="774" y="217"/>
                    <a:pt x="733" y="318"/>
                    <a:pt x="665" y="386"/>
                  </a:cubicBezTo>
                  <a:cubicBezTo>
                    <a:pt x="646" y="446"/>
                    <a:pt x="673" y="374"/>
                    <a:pt x="632" y="435"/>
                  </a:cubicBezTo>
                  <a:cubicBezTo>
                    <a:pt x="627" y="442"/>
                    <a:pt x="628" y="452"/>
                    <a:pt x="624" y="460"/>
                  </a:cubicBezTo>
                  <a:cubicBezTo>
                    <a:pt x="609" y="488"/>
                    <a:pt x="581" y="535"/>
                    <a:pt x="559" y="559"/>
                  </a:cubicBezTo>
                  <a:cubicBezTo>
                    <a:pt x="556" y="567"/>
                    <a:pt x="554" y="576"/>
                    <a:pt x="550" y="583"/>
                  </a:cubicBezTo>
                  <a:cubicBezTo>
                    <a:pt x="546" y="590"/>
                    <a:pt x="537" y="593"/>
                    <a:pt x="534" y="600"/>
                  </a:cubicBezTo>
                  <a:cubicBezTo>
                    <a:pt x="517" y="634"/>
                    <a:pt x="510" y="672"/>
                    <a:pt x="493" y="706"/>
                  </a:cubicBezTo>
                  <a:cubicBezTo>
                    <a:pt x="485" y="739"/>
                    <a:pt x="470" y="749"/>
                    <a:pt x="460" y="780"/>
                  </a:cubicBezTo>
                  <a:cubicBezTo>
                    <a:pt x="456" y="826"/>
                    <a:pt x="455" y="875"/>
                    <a:pt x="443" y="920"/>
                  </a:cubicBezTo>
                  <a:cubicBezTo>
                    <a:pt x="431" y="969"/>
                    <a:pt x="407" y="1012"/>
                    <a:pt x="394" y="1060"/>
                  </a:cubicBezTo>
                  <a:cubicBezTo>
                    <a:pt x="362" y="1180"/>
                    <a:pt x="373" y="1174"/>
                    <a:pt x="312" y="1265"/>
                  </a:cubicBezTo>
                  <a:cubicBezTo>
                    <a:pt x="291" y="1332"/>
                    <a:pt x="253" y="1382"/>
                    <a:pt x="205" y="1430"/>
                  </a:cubicBezTo>
                  <a:cubicBezTo>
                    <a:pt x="190" y="1476"/>
                    <a:pt x="209" y="1434"/>
                    <a:pt x="172" y="1471"/>
                  </a:cubicBezTo>
                  <a:cubicBezTo>
                    <a:pt x="165" y="1478"/>
                    <a:pt x="163" y="1489"/>
                    <a:pt x="156" y="1495"/>
                  </a:cubicBezTo>
                  <a:cubicBezTo>
                    <a:pt x="123" y="1524"/>
                    <a:pt x="75" y="1555"/>
                    <a:pt x="33" y="1569"/>
                  </a:cubicBezTo>
                  <a:cubicBezTo>
                    <a:pt x="5" y="1588"/>
                    <a:pt x="15" y="1579"/>
                    <a:pt x="0" y="1594"/>
                  </a:cubicBezTo>
                </a:path>
              </a:pathLst>
            </a:custGeom>
            <a:noFill/>
            <a:ln w="28575" cmpd="sng">
              <a:solidFill>
                <a:srgbClr val="0070C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5" name="Freeform 7"/>
            <p:cNvSpPr>
              <a:spLocks/>
            </p:cNvSpPr>
            <p:nvPr/>
          </p:nvSpPr>
          <p:spPr bwMode="auto">
            <a:xfrm>
              <a:off x="509" y="1869"/>
              <a:ext cx="822" cy="494"/>
            </a:xfrm>
            <a:custGeom>
              <a:avLst/>
              <a:gdLst/>
              <a:ahLst/>
              <a:cxnLst>
                <a:cxn ang="0">
                  <a:pos x="822" y="0"/>
                </a:cxn>
                <a:cxn ang="0">
                  <a:pos x="666" y="25"/>
                </a:cxn>
                <a:cxn ang="0">
                  <a:pos x="616" y="50"/>
                </a:cxn>
                <a:cxn ang="0">
                  <a:pos x="526" y="132"/>
                </a:cxn>
                <a:cxn ang="0">
                  <a:pos x="477" y="165"/>
                </a:cxn>
                <a:cxn ang="0">
                  <a:pos x="386" y="263"/>
                </a:cxn>
                <a:cxn ang="0">
                  <a:pos x="312" y="313"/>
                </a:cxn>
                <a:cxn ang="0">
                  <a:pos x="214" y="378"/>
                </a:cxn>
                <a:cxn ang="0">
                  <a:pos x="197" y="395"/>
                </a:cxn>
                <a:cxn ang="0">
                  <a:pos x="148" y="411"/>
                </a:cxn>
                <a:cxn ang="0">
                  <a:pos x="131" y="428"/>
                </a:cxn>
                <a:cxn ang="0">
                  <a:pos x="82" y="444"/>
                </a:cxn>
                <a:cxn ang="0">
                  <a:pos x="0" y="494"/>
                </a:cxn>
              </a:cxnLst>
              <a:rect l="0" t="0" r="r" b="b"/>
              <a:pathLst>
                <a:path w="822" h="494">
                  <a:moveTo>
                    <a:pt x="822" y="0"/>
                  </a:moveTo>
                  <a:cubicBezTo>
                    <a:pt x="761" y="6"/>
                    <a:pt x="720" y="7"/>
                    <a:pt x="666" y="25"/>
                  </a:cubicBezTo>
                  <a:cubicBezTo>
                    <a:pt x="651" y="35"/>
                    <a:pt x="631" y="39"/>
                    <a:pt x="616" y="50"/>
                  </a:cubicBezTo>
                  <a:cubicBezTo>
                    <a:pt x="585" y="74"/>
                    <a:pt x="557" y="107"/>
                    <a:pt x="526" y="132"/>
                  </a:cubicBezTo>
                  <a:cubicBezTo>
                    <a:pt x="513" y="142"/>
                    <a:pt x="489" y="153"/>
                    <a:pt x="477" y="165"/>
                  </a:cubicBezTo>
                  <a:cubicBezTo>
                    <a:pt x="446" y="196"/>
                    <a:pt x="418" y="232"/>
                    <a:pt x="386" y="263"/>
                  </a:cubicBezTo>
                  <a:cubicBezTo>
                    <a:pt x="365" y="284"/>
                    <a:pt x="337" y="296"/>
                    <a:pt x="312" y="313"/>
                  </a:cubicBezTo>
                  <a:cubicBezTo>
                    <a:pt x="278" y="336"/>
                    <a:pt x="254" y="365"/>
                    <a:pt x="214" y="378"/>
                  </a:cubicBezTo>
                  <a:cubicBezTo>
                    <a:pt x="208" y="384"/>
                    <a:pt x="204" y="391"/>
                    <a:pt x="197" y="395"/>
                  </a:cubicBezTo>
                  <a:cubicBezTo>
                    <a:pt x="182" y="403"/>
                    <a:pt x="148" y="411"/>
                    <a:pt x="148" y="411"/>
                  </a:cubicBezTo>
                  <a:cubicBezTo>
                    <a:pt x="142" y="417"/>
                    <a:pt x="138" y="424"/>
                    <a:pt x="131" y="428"/>
                  </a:cubicBezTo>
                  <a:cubicBezTo>
                    <a:pt x="116" y="436"/>
                    <a:pt x="82" y="444"/>
                    <a:pt x="82" y="444"/>
                  </a:cubicBezTo>
                  <a:cubicBezTo>
                    <a:pt x="60" y="467"/>
                    <a:pt x="28" y="478"/>
                    <a:pt x="0" y="494"/>
                  </a:cubicBezTo>
                </a:path>
              </a:pathLst>
            </a:custGeom>
            <a:noFill/>
            <a:ln w="28575" cmpd="sng">
              <a:solidFill>
                <a:srgbClr val="0070C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6" name="Freeform 8"/>
            <p:cNvSpPr>
              <a:spLocks/>
            </p:cNvSpPr>
            <p:nvPr/>
          </p:nvSpPr>
          <p:spPr bwMode="auto">
            <a:xfrm>
              <a:off x="1479" y="1541"/>
              <a:ext cx="206" cy="871"/>
            </a:xfrm>
            <a:custGeom>
              <a:avLst/>
              <a:gdLst/>
              <a:ahLst/>
              <a:cxnLst>
                <a:cxn ang="0">
                  <a:pos x="41" y="0"/>
                </a:cxn>
                <a:cxn ang="0">
                  <a:pos x="24" y="49"/>
                </a:cxn>
                <a:cxn ang="0">
                  <a:pos x="16" y="82"/>
                </a:cxn>
                <a:cxn ang="0">
                  <a:pos x="0" y="131"/>
                </a:cxn>
                <a:cxn ang="0">
                  <a:pos x="74" y="493"/>
                </a:cxn>
                <a:cxn ang="0">
                  <a:pos x="139" y="550"/>
                </a:cxn>
                <a:cxn ang="0">
                  <a:pos x="156" y="616"/>
                </a:cxn>
                <a:cxn ang="0">
                  <a:pos x="172" y="633"/>
                </a:cxn>
                <a:cxn ang="0">
                  <a:pos x="181" y="871"/>
                </a:cxn>
              </a:cxnLst>
              <a:rect l="0" t="0" r="r" b="b"/>
              <a:pathLst>
                <a:path w="206" h="871">
                  <a:moveTo>
                    <a:pt x="41" y="0"/>
                  </a:moveTo>
                  <a:cubicBezTo>
                    <a:pt x="35" y="16"/>
                    <a:pt x="28" y="32"/>
                    <a:pt x="24" y="49"/>
                  </a:cubicBezTo>
                  <a:cubicBezTo>
                    <a:pt x="21" y="60"/>
                    <a:pt x="19" y="71"/>
                    <a:pt x="16" y="82"/>
                  </a:cubicBezTo>
                  <a:cubicBezTo>
                    <a:pt x="11" y="98"/>
                    <a:pt x="0" y="131"/>
                    <a:pt x="0" y="131"/>
                  </a:cubicBezTo>
                  <a:cubicBezTo>
                    <a:pt x="9" y="246"/>
                    <a:pt x="6" y="393"/>
                    <a:pt x="74" y="493"/>
                  </a:cubicBezTo>
                  <a:cubicBezTo>
                    <a:pt x="100" y="572"/>
                    <a:pt x="45" y="425"/>
                    <a:pt x="139" y="550"/>
                  </a:cubicBezTo>
                  <a:cubicBezTo>
                    <a:pt x="153" y="568"/>
                    <a:pt x="148" y="595"/>
                    <a:pt x="156" y="616"/>
                  </a:cubicBezTo>
                  <a:cubicBezTo>
                    <a:pt x="159" y="623"/>
                    <a:pt x="167" y="627"/>
                    <a:pt x="172" y="633"/>
                  </a:cubicBezTo>
                  <a:cubicBezTo>
                    <a:pt x="206" y="724"/>
                    <a:pt x="181" y="648"/>
                    <a:pt x="181" y="871"/>
                  </a:cubicBezTo>
                </a:path>
              </a:pathLst>
            </a:custGeom>
            <a:noFill/>
            <a:ln w="28575" cmpd="sng">
              <a:solidFill>
                <a:srgbClr val="0070C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7" name="Freeform 9"/>
            <p:cNvSpPr>
              <a:spLocks/>
            </p:cNvSpPr>
            <p:nvPr/>
          </p:nvSpPr>
          <p:spPr bwMode="auto">
            <a:xfrm>
              <a:off x="1134" y="2478"/>
              <a:ext cx="98" cy="665"/>
            </a:xfrm>
            <a:custGeom>
              <a:avLst/>
              <a:gdLst/>
              <a:ahLst/>
              <a:cxnLst>
                <a:cxn ang="0">
                  <a:pos x="0" y="0"/>
                </a:cxn>
                <a:cxn ang="0">
                  <a:pos x="8" y="123"/>
                </a:cxn>
                <a:cxn ang="0">
                  <a:pos x="57" y="304"/>
                </a:cxn>
                <a:cxn ang="0">
                  <a:pos x="98" y="526"/>
                </a:cxn>
                <a:cxn ang="0">
                  <a:pos x="90" y="665"/>
                </a:cxn>
              </a:cxnLst>
              <a:rect l="0" t="0" r="r" b="b"/>
              <a:pathLst>
                <a:path w="98" h="665">
                  <a:moveTo>
                    <a:pt x="0" y="0"/>
                  </a:moveTo>
                  <a:cubicBezTo>
                    <a:pt x="3" y="41"/>
                    <a:pt x="4" y="82"/>
                    <a:pt x="8" y="123"/>
                  </a:cubicBezTo>
                  <a:cubicBezTo>
                    <a:pt x="14" y="184"/>
                    <a:pt x="45" y="244"/>
                    <a:pt x="57" y="304"/>
                  </a:cubicBezTo>
                  <a:cubicBezTo>
                    <a:pt x="71" y="378"/>
                    <a:pt x="86" y="452"/>
                    <a:pt x="98" y="526"/>
                  </a:cubicBezTo>
                  <a:cubicBezTo>
                    <a:pt x="90" y="660"/>
                    <a:pt x="90" y="613"/>
                    <a:pt x="90" y="665"/>
                  </a:cubicBezTo>
                </a:path>
              </a:pathLst>
            </a:custGeom>
            <a:noFill/>
            <a:ln w="28575" cmpd="sng">
              <a:solidFill>
                <a:srgbClr val="0070C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82" name="Text Box 14"/>
          <p:cNvSpPr txBox="1">
            <a:spLocks noChangeArrowheads="1"/>
          </p:cNvSpPr>
          <p:nvPr/>
        </p:nvSpPr>
        <p:spPr bwMode="auto">
          <a:xfrm>
            <a:off x="3505200" y="3733800"/>
            <a:ext cx="4572000" cy="8223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number of channels at a distance x from the outlet</a:t>
            </a:r>
          </a:p>
        </p:txBody>
      </p:sp>
      <p:sp>
        <p:nvSpPr>
          <p:cNvPr id="7186" name="Freeform 18"/>
          <p:cNvSpPr>
            <a:spLocks/>
          </p:cNvSpPr>
          <p:nvPr/>
        </p:nvSpPr>
        <p:spPr bwMode="auto">
          <a:xfrm>
            <a:off x="1930400" y="1812925"/>
            <a:ext cx="979488" cy="1096963"/>
          </a:xfrm>
          <a:custGeom>
            <a:avLst/>
            <a:gdLst/>
            <a:ahLst/>
            <a:cxnLst>
              <a:cxn ang="0">
                <a:pos x="617" y="0"/>
              </a:cxn>
              <a:cxn ang="0">
                <a:pos x="567" y="50"/>
              </a:cxn>
              <a:cxn ang="0">
                <a:pos x="395" y="198"/>
              </a:cxn>
              <a:cxn ang="0">
                <a:pos x="329" y="255"/>
              </a:cxn>
              <a:cxn ang="0">
                <a:pos x="247" y="354"/>
              </a:cxn>
              <a:cxn ang="0">
                <a:pos x="165" y="461"/>
              </a:cxn>
              <a:cxn ang="0">
                <a:pos x="66" y="666"/>
              </a:cxn>
              <a:cxn ang="0">
                <a:pos x="0" y="691"/>
              </a:cxn>
            </a:cxnLst>
            <a:rect l="0" t="0" r="r" b="b"/>
            <a:pathLst>
              <a:path w="617" h="691">
                <a:moveTo>
                  <a:pt x="617" y="0"/>
                </a:moveTo>
                <a:cubicBezTo>
                  <a:pt x="603" y="44"/>
                  <a:pt x="593" y="18"/>
                  <a:pt x="567" y="50"/>
                </a:cubicBezTo>
                <a:cubicBezTo>
                  <a:pt x="520" y="108"/>
                  <a:pt x="457" y="156"/>
                  <a:pt x="395" y="198"/>
                </a:cubicBezTo>
                <a:cubicBezTo>
                  <a:pt x="371" y="214"/>
                  <a:pt x="354" y="239"/>
                  <a:pt x="329" y="255"/>
                </a:cubicBezTo>
                <a:cubicBezTo>
                  <a:pt x="305" y="292"/>
                  <a:pt x="274" y="320"/>
                  <a:pt x="247" y="354"/>
                </a:cubicBezTo>
                <a:cubicBezTo>
                  <a:pt x="219" y="389"/>
                  <a:pt x="196" y="428"/>
                  <a:pt x="165" y="461"/>
                </a:cubicBezTo>
                <a:cubicBezTo>
                  <a:pt x="139" y="539"/>
                  <a:pt x="152" y="631"/>
                  <a:pt x="66" y="666"/>
                </a:cubicBezTo>
                <a:cubicBezTo>
                  <a:pt x="45" y="675"/>
                  <a:pt x="24" y="691"/>
                  <a:pt x="0" y="691"/>
                </a:cubicBezTo>
              </a:path>
            </a:pathLst>
          </a:custGeom>
          <a:noFill/>
          <a:ln w="9525">
            <a:solidFill>
              <a:schemeClr val="tx1"/>
            </a:solidFill>
            <a:round/>
            <a:headEnd type="triangl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0" name="Line 22"/>
          <p:cNvSpPr>
            <a:spLocks noChangeShapeType="1"/>
          </p:cNvSpPr>
          <p:nvPr/>
        </p:nvSpPr>
        <p:spPr bwMode="auto">
          <a:xfrm>
            <a:off x="1879600" y="2844800"/>
            <a:ext cx="90488" cy="24765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1" name="Line 23"/>
          <p:cNvSpPr>
            <a:spLocks noChangeShapeType="1"/>
          </p:cNvSpPr>
          <p:nvPr/>
        </p:nvSpPr>
        <p:spPr bwMode="auto">
          <a:xfrm>
            <a:off x="1957388" y="3130550"/>
            <a:ext cx="222250" cy="79375"/>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2" name="Line 24"/>
          <p:cNvSpPr>
            <a:spLocks noChangeShapeType="1"/>
          </p:cNvSpPr>
          <p:nvPr/>
        </p:nvSpPr>
        <p:spPr bwMode="auto">
          <a:xfrm flipV="1">
            <a:off x="2335213" y="3092450"/>
            <a:ext cx="247650" cy="77788"/>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3" name="Freeform 25"/>
          <p:cNvSpPr>
            <a:spLocks/>
          </p:cNvSpPr>
          <p:nvPr/>
        </p:nvSpPr>
        <p:spPr bwMode="auto">
          <a:xfrm>
            <a:off x="2112963" y="1944688"/>
            <a:ext cx="901700" cy="1250950"/>
          </a:xfrm>
          <a:custGeom>
            <a:avLst/>
            <a:gdLst/>
            <a:ahLst/>
            <a:cxnLst>
              <a:cxn ang="0">
                <a:pos x="568" y="0"/>
              </a:cxn>
              <a:cxn ang="0">
                <a:pos x="502" y="73"/>
              </a:cxn>
              <a:cxn ang="0">
                <a:pos x="485" y="90"/>
              </a:cxn>
              <a:cxn ang="0">
                <a:pos x="387" y="189"/>
              </a:cxn>
              <a:cxn ang="0">
                <a:pos x="362" y="230"/>
              </a:cxn>
              <a:cxn ang="0">
                <a:pos x="288" y="312"/>
              </a:cxn>
              <a:cxn ang="0">
                <a:pos x="222" y="394"/>
              </a:cxn>
              <a:cxn ang="0">
                <a:pos x="181" y="435"/>
              </a:cxn>
              <a:cxn ang="0">
                <a:pos x="148" y="484"/>
              </a:cxn>
              <a:cxn ang="0">
                <a:pos x="140" y="509"/>
              </a:cxn>
              <a:cxn ang="0">
                <a:pos x="58" y="665"/>
              </a:cxn>
              <a:cxn ang="0">
                <a:pos x="50" y="690"/>
              </a:cxn>
              <a:cxn ang="0">
                <a:pos x="33" y="706"/>
              </a:cxn>
              <a:cxn ang="0">
                <a:pos x="0" y="788"/>
              </a:cxn>
            </a:cxnLst>
            <a:rect l="0" t="0" r="r" b="b"/>
            <a:pathLst>
              <a:path w="568" h="788">
                <a:moveTo>
                  <a:pt x="568" y="0"/>
                </a:moveTo>
                <a:cubicBezTo>
                  <a:pt x="520" y="15"/>
                  <a:pt x="519" y="22"/>
                  <a:pt x="502" y="73"/>
                </a:cubicBezTo>
                <a:cubicBezTo>
                  <a:pt x="500" y="81"/>
                  <a:pt x="490" y="84"/>
                  <a:pt x="485" y="90"/>
                </a:cubicBezTo>
                <a:cubicBezTo>
                  <a:pt x="451" y="135"/>
                  <a:pt x="442" y="168"/>
                  <a:pt x="387" y="189"/>
                </a:cubicBezTo>
                <a:cubicBezTo>
                  <a:pt x="355" y="220"/>
                  <a:pt x="383" y="188"/>
                  <a:pt x="362" y="230"/>
                </a:cubicBezTo>
                <a:cubicBezTo>
                  <a:pt x="347" y="261"/>
                  <a:pt x="316" y="293"/>
                  <a:pt x="288" y="312"/>
                </a:cubicBezTo>
                <a:cubicBezTo>
                  <a:pt x="269" y="341"/>
                  <a:pt x="247" y="370"/>
                  <a:pt x="222" y="394"/>
                </a:cubicBezTo>
                <a:cubicBezTo>
                  <a:pt x="208" y="408"/>
                  <a:pt x="181" y="435"/>
                  <a:pt x="181" y="435"/>
                </a:cubicBezTo>
                <a:cubicBezTo>
                  <a:pt x="162" y="495"/>
                  <a:pt x="189" y="423"/>
                  <a:pt x="148" y="484"/>
                </a:cubicBezTo>
                <a:cubicBezTo>
                  <a:pt x="143" y="491"/>
                  <a:pt x="144" y="501"/>
                  <a:pt x="140" y="509"/>
                </a:cubicBezTo>
                <a:cubicBezTo>
                  <a:pt x="115" y="561"/>
                  <a:pt x="90" y="617"/>
                  <a:pt x="58" y="665"/>
                </a:cubicBezTo>
                <a:cubicBezTo>
                  <a:pt x="55" y="673"/>
                  <a:pt x="55" y="683"/>
                  <a:pt x="50" y="690"/>
                </a:cubicBezTo>
                <a:cubicBezTo>
                  <a:pt x="46" y="697"/>
                  <a:pt x="36" y="699"/>
                  <a:pt x="33" y="706"/>
                </a:cubicBezTo>
                <a:cubicBezTo>
                  <a:pt x="20" y="732"/>
                  <a:pt x="23" y="768"/>
                  <a:pt x="0" y="788"/>
                </a:cubicBezTo>
              </a:path>
            </a:pathLst>
          </a:custGeom>
          <a:noFill/>
          <a:ln w="9525">
            <a:solidFill>
              <a:schemeClr val="tx1"/>
            </a:solidFill>
            <a:round/>
            <a:headEnd type="triangl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4" name="Freeform 26"/>
          <p:cNvSpPr>
            <a:spLocks/>
          </p:cNvSpPr>
          <p:nvPr/>
        </p:nvSpPr>
        <p:spPr bwMode="auto">
          <a:xfrm>
            <a:off x="2427288" y="2635250"/>
            <a:ext cx="65087" cy="482600"/>
          </a:xfrm>
          <a:custGeom>
            <a:avLst/>
            <a:gdLst/>
            <a:ahLst/>
            <a:cxnLst>
              <a:cxn ang="0">
                <a:pos x="0" y="0"/>
              </a:cxn>
              <a:cxn ang="0">
                <a:pos x="41" y="304"/>
              </a:cxn>
            </a:cxnLst>
            <a:rect l="0" t="0" r="r" b="b"/>
            <a:pathLst>
              <a:path w="41" h="304">
                <a:moveTo>
                  <a:pt x="0" y="0"/>
                </a:moveTo>
                <a:cubicBezTo>
                  <a:pt x="11" y="100"/>
                  <a:pt x="41" y="203"/>
                  <a:pt x="41" y="304"/>
                </a:cubicBezTo>
              </a:path>
            </a:pathLst>
          </a:custGeom>
          <a:noFill/>
          <a:ln w="9525">
            <a:solidFill>
              <a:schemeClr val="tx1"/>
            </a:solidFill>
            <a:round/>
            <a:headEnd type="non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99" name="Group 31"/>
          <p:cNvGrpSpPr>
            <a:grpSpLocks/>
          </p:cNvGrpSpPr>
          <p:nvPr/>
        </p:nvGrpSpPr>
        <p:grpSpPr bwMode="auto">
          <a:xfrm>
            <a:off x="4343400" y="1600200"/>
            <a:ext cx="2895600" cy="1524000"/>
            <a:chOff x="2880" y="816"/>
            <a:chExt cx="1824" cy="960"/>
          </a:xfrm>
        </p:grpSpPr>
        <p:sp>
          <p:nvSpPr>
            <p:cNvPr id="7179" name="Line 11"/>
            <p:cNvSpPr>
              <a:spLocks noChangeShapeType="1"/>
            </p:cNvSpPr>
            <p:nvPr/>
          </p:nvSpPr>
          <p:spPr bwMode="auto">
            <a:xfrm flipV="1">
              <a:off x="2880" y="816"/>
              <a:ext cx="0" cy="96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0" name="Line 12"/>
            <p:cNvSpPr>
              <a:spLocks noChangeShapeType="1"/>
            </p:cNvSpPr>
            <p:nvPr/>
          </p:nvSpPr>
          <p:spPr bwMode="auto">
            <a:xfrm>
              <a:off x="2880" y="1776"/>
              <a:ext cx="1824" cy="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8" name="Freeform 30"/>
            <p:cNvSpPr>
              <a:spLocks/>
            </p:cNvSpPr>
            <p:nvPr/>
          </p:nvSpPr>
          <p:spPr bwMode="auto">
            <a:xfrm>
              <a:off x="2880" y="1200"/>
              <a:ext cx="1632" cy="576"/>
            </a:xfrm>
            <a:custGeom>
              <a:avLst/>
              <a:gdLst/>
              <a:ahLst/>
              <a:cxnLst>
                <a:cxn ang="0">
                  <a:pos x="0" y="384"/>
                </a:cxn>
                <a:cxn ang="0">
                  <a:pos x="336" y="384"/>
                </a:cxn>
                <a:cxn ang="0">
                  <a:pos x="336" y="192"/>
                </a:cxn>
                <a:cxn ang="0">
                  <a:pos x="621" y="189"/>
                </a:cxn>
                <a:cxn ang="0">
                  <a:pos x="624" y="0"/>
                </a:cxn>
                <a:cxn ang="0">
                  <a:pos x="960" y="0"/>
                </a:cxn>
                <a:cxn ang="0">
                  <a:pos x="960" y="192"/>
                </a:cxn>
                <a:cxn ang="0">
                  <a:pos x="1104" y="192"/>
                </a:cxn>
                <a:cxn ang="0">
                  <a:pos x="1104" y="0"/>
                </a:cxn>
                <a:cxn ang="0">
                  <a:pos x="1296" y="0"/>
                </a:cxn>
                <a:cxn ang="0">
                  <a:pos x="1296" y="192"/>
                </a:cxn>
                <a:cxn ang="0">
                  <a:pos x="1440" y="192"/>
                </a:cxn>
                <a:cxn ang="0">
                  <a:pos x="1440" y="384"/>
                </a:cxn>
                <a:cxn ang="0">
                  <a:pos x="1632" y="384"/>
                </a:cxn>
                <a:cxn ang="0">
                  <a:pos x="1632" y="576"/>
                </a:cxn>
              </a:cxnLst>
              <a:rect l="0" t="0" r="r" b="b"/>
              <a:pathLst>
                <a:path w="1632" h="576">
                  <a:moveTo>
                    <a:pt x="0" y="384"/>
                  </a:moveTo>
                  <a:lnTo>
                    <a:pt x="336" y="384"/>
                  </a:lnTo>
                  <a:lnTo>
                    <a:pt x="336" y="192"/>
                  </a:lnTo>
                  <a:lnTo>
                    <a:pt x="621" y="189"/>
                  </a:lnTo>
                  <a:lnTo>
                    <a:pt x="624" y="0"/>
                  </a:lnTo>
                  <a:lnTo>
                    <a:pt x="960" y="0"/>
                  </a:lnTo>
                  <a:lnTo>
                    <a:pt x="960" y="192"/>
                  </a:lnTo>
                  <a:lnTo>
                    <a:pt x="1104" y="192"/>
                  </a:lnTo>
                  <a:lnTo>
                    <a:pt x="1104" y="0"/>
                  </a:lnTo>
                  <a:lnTo>
                    <a:pt x="1296" y="0"/>
                  </a:lnTo>
                  <a:lnTo>
                    <a:pt x="1296" y="192"/>
                  </a:lnTo>
                  <a:lnTo>
                    <a:pt x="1440" y="192"/>
                  </a:lnTo>
                  <a:lnTo>
                    <a:pt x="1440" y="384"/>
                  </a:lnTo>
                  <a:lnTo>
                    <a:pt x="1632" y="384"/>
                  </a:lnTo>
                  <a:lnTo>
                    <a:pt x="1632" y="576"/>
                  </a:lnTo>
                </a:path>
              </a:pathLst>
            </a:cu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200" name="Rectangle 32"/>
          <p:cNvSpPr>
            <a:spLocks noChangeArrowheads="1"/>
          </p:cNvSpPr>
          <p:nvPr/>
        </p:nvSpPr>
        <p:spPr bwMode="auto">
          <a:xfrm>
            <a:off x="1752600" y="2362200"/>
            <a:ext cx="336550" cy="45720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sp>
        <p:nvSpPr>
          <p:cNvPr id="7201" name="Rectangle 33"/>
          <p:cNvSpPr>
            <a:spLocks noChangeArrowheads="1"/>
          </p:cNvSpPr>
          <p:nvPr/>
        </p:nvSpPr>
        <p:spPr bwMode="auto">
          <a:xfrm>
            <a:off x="6858000" y="3048000"/>
            <a:ext cx="336550" cy="45720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spTree>
    <p:extLst>
      <p:ext uri="{BB962C8B-B14F-4D97-AF65-F5344CB8AC3E}">
        <p14:creationId xmlns:p14="http://schemas.microsoft.com/office/powerpoint/2010/main" val="1025852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Synthetic Unit Hydrographs</a:t>
            </a:r>
          </a:p>
        </p:txBody>
      </p:sp>
      <p:sp>
        <p:nvSpPr>
          <p:cNvPr id="3" name="Content Placeholder 2"/>
          <p:cNvSpPr>
            <a:spLocks noGrp="1"/>
          </p:cNvSpPr>
          <p:nvPr>
            <p:ph idx="1"/>
          </p:nvPr>
        </p:nvSpPr>
        <p:spPr>
          <a:xfrm>
            <a:off x="457200" y="1600200"/>
            <a:ext cx="4010025" cy="4543425"/>
          </a:xfrm>
        </p:spPr>
        <p:txBody>
          <a:bodyPr>
            <a:normAutofit/>
          </a:bodyPr>
          <a:lstStyle/>
          <a:p>
            <a:r>
              <a:rPr lang="en-US" sz="2400" dirty="0"/>
              <a:t>A unit hydrograph is intended to quantify the unchanging characteristics of the watershed</a:t>
            </a:r>
          </a:p>
          <a:p>
            <a:r>
              <a:rPr lang="en-US" sz="2400" dirty="0"/>
              <a:t>The synthetic unit hydrograph approach quantifies the unit hydrograph from watershed attributes</a:t>
            </a:r>
          </a:p>
          <a:p>
            <a:pPr marL="0" indent="0">
              <a:buNone/>
            </a:pPr>
            <a:endParaRPr lang="en-US" sz="2400" dirty="0"/>
          </a:p>
        </p:txBody>
      </p:sp>
      <p:grpSp>
        <p:nvGrpSpPr>
          <p:cNvPr id="6" name="Group 5"/>
          <p:cNvGrpSpPr/>
          <p:nvPr/>
        </p:nvGrpSpPr>
        <p:grpSpPr>
          <a:xfrm>
            <a:off x="4713679" y="1895037"/>
            <a:ext cx="4118435" cy="3172263"/>
            <a:chOff x="4713679" y="1895037"/>
            <a:chExt cx="4118435" cy="3172263"/>
          </a:xfrm>
        </p:grpSpPr>
        <p:pic>
          <p:nvPicPr>
            <p:cNvPr id="4" name="Picture 1028" descr="AACLNNJ0"/>
            <p:cNvPicPr>
              <a:picLocks noChangeAspect="1" noChangeArrowheads="1"/>
            </p:cNvPicPr>
            <p:nvPr/>
          </p:nvPicPr>
          <p:blipFill>
            <a:blip r:embed="rId2" cstate="print"/>
            <a:srcRect/>
            <a:stretch>
              <a:fillRect/>
            </a:stretch>
          </p:blipFill>
          <p:spPr bwMode="auto">
            <a:xfrm>
              <a:off x="4713679" y="1895037"/>
              <a:ext cx="4118435" cy="3172263"/>
            </a:xfrm>
            <a:prstGeom prst="rect">
              <a:avLst/>
            </a:prstGeom>
            <a:noFill/>
          </p:spPr>
        </p:pic>
        <p:sp>
          <p:nvSpPr>
            <p:cNvPr id="5" name="Rectangle 4"/>
            <p:cNvSpPr/>
            <p:nvPr/>
          </p:nvSpPr>
          <p:spPr>
            <a:xfrm>
              <a:off x="7191375" y="1933137"/>
              <a:ext cx="1562100" cy="77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p:cNvSpPr/>
          <p:nvPr/>
        </p:nvSpPr>
        <p:spPr>
          <a:xfrm>
            <a:off x="5282901" y="2474267"/>
            <a:ext cx="6832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1/3 </a:t>
            </a:r>
            <a:endParaRPr kumimoji="0" lang="en-US" sz="1800" b="0" i="0" u="none" strike="noStrike" kern="1200" cap="none" spc="0" normalizeH="0" baseline="0" noProof="0" dirty="0">
              <a:ln>
                <a:noFill/>
              </a:ln>
              <a:solidFill>
                <a:srgbClr val="FF0000"/>
              </a:solidFill>
              <a:effectLst/>
              <a:uLnTx/>
              <a:uFillTx/>
              <a:latin typeface="Times" pitchFamily="18" charset="0"/>
              <a:ea typeface="+mn-ea"/>
              <a:cs typeface="+mn-cs"/>
            </a:endParaRPr>
          </a:p>
        </p:txBody>
      </p:sp>
      <p:sp>
        <p:nvSpPr>
          <p:cNvPr id="9" name="Rectangle 8"/>
          <p:cNvSpPr/>
          <p:nvPr/>
        </p:nvSpPr>
        <p:spPr>
          <a:xfrm>
            <a:off x="6772896" y="2474267"/>
            <a:ext cx="6832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2/3 </a:t>
            </a:r>
            <a:endParaRPr kumimoji="0" lang="en-US" sz="1800" b="0" i="0" u="none" strike="noStrike" kern="1200" cap="none" spc="0" normalizeH="0" baseline="0" noProof="0" dirty="0">
              <a:ln>
                <a:noFill/>
              </a:ln>
              <a:solidFill>
                <a:srgbClr val="FF0000"/>
              </a:solidFill>
              <a:effectLst/>
              <a:uLnTx/>
              <a:uFillTx/>
              <a:latin typeface="Times" pitchFamily="18" charset="0"/>
              <a:ea typeface="+mn-ea"/>
              <a:cs typeface="+mn-cs"/>
            </a:endParaRP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628650" y="5205064"/>
                <a:ext cx="6562725" cy="14131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Snyder’s Synthetic Unit Hydrograph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(Chow et al. p225)</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 = main channel length (km or mi)</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a:t>
                </a:r>
                <a:r>
                  <a:rPr kumimoji="0" lang="en-US" sz="1800" b="0" i="0" u="none" strike="noStrike" kern="1200" cap="none" spc="0" normalizeH="0" baseline="-25000" noProof="0" dirty="0" err="1">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length to point opposite centroid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𝑝</m:t>
                        </m:r>
                      </m:sub>
                    </m:sSub>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𝑡</m:t>
                        </m:r>
                      </m:sub>
                    </m:sSub>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a:ea typeface="+mn-ea"/>
                                <a:cs typeface="+mn-cs"/>
                              </a:rPr>
                              <m:t>𝐿</m:t>
                            </m:r>
                            <m:r>
                              <a:rPr kumimoji="0" lang="en-US" sz="18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a:ea typeface="+mn-ea"/>
                                    <a:cs typeface="+mn-cs"/>
                                  </a:rPr>
                                  <m:t>𝐿</m:t>
                                </m:r>
                              </m:e>
                              <m:sub>
                                <m:r>
                                  <a:rPr kumimoji="0" lang="en-US" sz="1800" b="0" i="1" u="none" strike="noStrike" kern="1200" cap="none" spc="0" normalizeH="0" baseline="0" noProof="0">
                                    <a:ln>
                                      <a:noFill/>
                                    </a:ln>
                                    <a:solidFill>
                                      <a:prstClr val="black"/>
                                    </a:solidFill>
                                    <a:effectLst/>
                                    <a:uLnTx/>
                                    <a:uFillTx/>
                                    <a:latin typeface="Cambria Math"/>
                                    <a:ea typeface="+mn-ea"/>
                                    <a:cs typeface="+mn-cs"/>
                                  </a:rPr>
                                  <m:t>𝑐</m:t>
                                </m:r>
                              </m:sub>
                            </m:sSub>
                          </m:e>
                        </m:d>
                      </m:e>
                      <m:sup>
                        <m:r>
                          <a:rPr kumimoji="0" lang="en-US" sz="1800" b="0" i="1" u="none" strike="noStrike" kern="1200" cap="none" spc="0" normalizeH="0" baseline="0" noProof="0">
                            <a:ln>
                              <a:noFill/>
                            </a:ln>
                            <a:solidFill>
                              <a:prstClr val="black"/>
                            </a:solidFill>
                            <a:effectLst/>
                            <a:uLnTx/>
                            <a:uFillTx/>
                            <a:latin typeface="Cambria Math"/>
                            <a:ea typeface="+mn-ea"/>
                            <a:cs typeface="+mn-cs"/>
                          </a:rPr>
                          <m:t>0.3</m:t>
                        </m:r>
                      </m:sup>
                    </m:sSup>
                    <m:r>
                      <a:rPr kumimoji="0" lang="en-US" sz="1800" b="0" i="1" u="none" strike="noStrike" kern="1200" cap="none" spc="0" normalizeH="0" baseline="0" noProof="0">
                        <a:ln>
                          <a:noFill/>
                        </a:ln>
                        <a:solidFill>
                          <a:prstClr val="black"/>
                        </a:solidFill>
                        <a:effectLst/>
                        <a:uLnTx/>
                        <a:uFillTx/>
                        <a:latin typeface="Cambria Math"/>
                        <a:ea typeface="+mn-ea"/>
                        <a:cs typeface="+mn-cs"/>
                      </a:rPr>
                      <m:t>  </m:t>
                    </m:r>
                    <m:r>
                      <a:rPr kumimoji="0" lang="en-US" sz="1800" b="0" i="1" u="none" strike="noStrike" kern="1200" cap="none" spc="0" normalizeH="0" baseline="0" noProof="0">
                        <a:ln>
                          <a:noFill/>
                        </a:ln>
                        <a:solidFill>
                          <a:prstClr val="black"/>
                        </a:solidFill>
                        <a:effectLst/>
                        <a:uLnTx/>
                        <a:uFillTx/>
                        <a:latin typeface="Cambria Math"/>
                        <a:ea typeface="+mn-ea"/>
                        <a:cs typeface="+mn-cs"/>
                      </a:rPr>
                      <m:t>h𝑟</m:t>
                    </m:r>
                  </m:oMath>
                </a14:m>
                <a:endParaRPr kumimoji="0" lang="en-US" sz="1800" b="0" i="1" u="none" strike="noStrike" kern="1200" cap="none" spc="0" normalizeH="0" baseline="0" noProof="0" dirty="0">
                  <a:ln>
                    <a:noFill/>
                  </a:ln>
                  <a:solidFill>
                    <a:prstClr val="black"/>
                  </a:solidFill>
                  <a:effectLst/>
                  <a:uLnTx/>
                  <a:uFillTx/>
                  <a:latin typeface="Cambria Math"/>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err="1">
                    <a:ln>
                      <a:noFill/>
                    </a:ln>
                    <a:solidFill>
                      <a:prstClr val="black"/>
                    </a:solidFill>
                    <a:effectLst/>
                    <a:uLnTx/>
                    <a:uFillTx/>
                    <a:latin typeface="Cambria Math" panose="02040503050406030204" pitchFamily="18" charset="0"/>
                    <a:ea typeface="+mn-ea"/>
                    <a:cs typeface="+mn-cs"/>
                  </a:rPr>
                  <a:t>q</a:t>
                </a:r>
                <a:r>
                  <a:rPr kumimoji="0" lang="en-US" sz="1800" b="0" i="1" u="none" strike="noStrike" kern="1200" cap="none" spc="0" normalizeH="0" baseline="-25000" noProof="0" dirty="0" err="1">
                    <a:ln>
                      <a:noFill/>
                    </a:ln>
                    <a:solidFill>
                      <a:prstClr val="black"/>
                    </a:solidFill>
                    <a:effectLst/>
                    <a:uLnTx/>
                    <a:uFillTx/>
                    <a:latin typeface="Cambria Math" panose="02040503050406030204" pitchFamily="18" charset="0"/>
                    <a:ea typeface="+mn-ea"/>
                    <a:cs typeface="+mn-cs"/>
                  </a:rPr>
                  <a:t>p</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a:t>
                </a:r>
                <a:r>
                  <a:rPr kumimoji="0" lang="en-US" sz="1800" b="0" i="1" u="none" strike="noStrike" kern="1200" cap="none" spc="0" normalizeH="0" baseline="0" noProof="0" dirty="0" err="1">
                    <a:ln>
                      <a:noFill/>
                    </a:ln>
                    <a:solidFill>
                      <a:prstClr val="black"/>
                    </a:solidFill>
                    <a:effectLst/>
                    <a:uLnTx/>
                    <a:uFillTx/>
                    <a:latin typeface="Cambria Math" panose="02040503050406030204" pitchFamily="18" charset="0"/>
                    <a:ea typeface="+mn-ea"/>
                    <a:cs typeface="+mn-cs"/>
                  </a:rPr>
                  <a:t>Q</a:t>
                </a:r>
                <a:r>
                  <a:rPr kumimoji="0" lang="en-US" sz="1800" b="0" i="1" u="none" strike="noStrike" kern="1200" cap="none" spc="0" normalizeH="0" baseline="-25000" noProof="0" dirty="0" err="1">
                    <a:ln>
                      <a:noFill/>
                    </a:ln>
                    <a:solidFill>
                      <a:prstClr val="black"/>
                    </a:solidFill>
                    <a:effectLst/>
                    <a:uLnTx/>
                    <a:uFillTx/>
                    <a:latin typeface="Cambria Math" panose="02040503050406030204" pitchFamily="18" charset="0"/>
                    <a:ea typeface="+mn-ea"/>
                    <a:cs typeface="+mn-cs"/>
                  </a:rPr>
                  <a:t>p</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/A = C</a:t>
                </a:r>
                <a:r>
                  <a:rPr kumimoji="0" lang="en-US" sz="1800" b="0" i="1" u="none" strike="noStrike" kern="1200" cap="none" spc="0" normalizeH="0" baseline="-25000" noProof="0" dirty="0">
                    <a:ln>
                      <a:noFill/>
                    </a:ln>
                    <a:solidFill>
                      <a:prstClr val="black"/>
                    </a:solidFill>
                    <a:effectLst/>
                    <a:uLnTx/>
                    <a:uFillTx/>
                    <a:latin typeface="Cambria Math" panose="02040503050406030204" pitchFamily="18" charset="0"/>
                    <a:ea typeface="+mn-ea"/>
                    <a:cs typeface="+mn-cs"/>
                  </a:rPr>
                  <a:t>2</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C</a:t>
                </a:r>
                <a:r>
                  <a:rPr kumimoji="0" lang="en-US" sz="1800" b="0" i="1" u="none" strike="noStrike" kern="1200" cap="none" spc="0" normalizeH="0" baseline="-25000" noProof="0" dirty="0">
                    <a:ln>
                      <a:noFill/>
                    </a:ln>
                    <a:solidFill>
                      <a:prstClr val="black"/>
                    </a:solidFill>
                    <a:effectLst/>
                    <a:uLnTx/>
                    <a:uFillTx/>
                    <a:latin typeface="Cambria Math" panose="02040503050406030204" pitchFamily="18" charset="0"/>
                    <a:ea typeface="+mn-ea"/>
                    <a:cs typeface="+mn-cs"/>
                  </a:rPr>
                  <a:t>p</a:t>
                </a:r>
                <a: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a:t>
                </a:r>
                <a:r>
                  <a:rPr kumimoji="0" lang="en-US" sz="1800" b="0" i="1" u="none" strike="noStrike" kern="1200" cap="none" spc="0" normalizeH="0" baseline="0" noProof="0" dirty="0" err="1">
                    <a:ln>
                      <a:noFill/>
                    </a:ln>
                    <a:solidFill>
                      <a:prstClr val="black"/>
                    </a:solidFill>
                    <a:effectLst/>
                    <a:uLnTx/>
                    <a:uFillTx/>
                    <a:latin typeface="Cambria Math" panose="02040503050406030204" pitchFamily="18" charset="0"/>
                    <a:ea typeface="+mn-ea"/>
                    <a:cs typeface="+mn-cs"/>
                  </a:rPr>
                  <a:t>t</a:t>
                </a:r>
                <a:r>
                  <a:rPr kumimoji="0" lang="en-US" sz="1800" b="0" i="1" u="none" strike="noStrike" kern="1200" cap="none" spc="0" normalizeH="0" baseline="-25000" noProof="0" dirty="0" err="1">
                    <a:ln>
                      <a:noFill/>
                    </a:ln>
                    <a:solidFill>
                      <a:prstClr val="black"/>
                    </a:solidFill>
                    <a:effectLst/>
                    <a:uLnTx/>
                    <a:uFillTx/>
                    <a:latin typeface="Cambria Math" panose="02040503050406030204" pitchFamily="18" charset="0"/>
                    <a:ea typeface="+mn-ea"/>
                    <a:cs typeface="+mn-cs"/>
                  </a:rPr>
                  <a:t>p</a:t>
                </a: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28650" y="5205064"/>
                <a:ext cx="6562725" cy="1413107"/>
              </a:xfrm>
              <a:prstGeom prst="rect">
                <a:avLst/>
              </a:prstGeom>
              <a:blipFill rotWithShape="0">
                <a:blip r:embed="rId3"/>
                <a:stretch>
                  <a:fillRect l="-743" t="-2586" b="-12069"/>
                </a:stretch>
              </a:blipFill>
            </p:spPr>
            <p:txBody>
              <a:bodyPr/>
              <a:lstStyle/>
              <a:p>
                <a:r>
                  <a:rPr lang="en-US">
                    <a:noFill/>
                  </a:rPr>
                  <a:t> </a:t>
                </a:r>
              </a:p>
            </p:txBody>
          </p:sp>
        </mc:Fallback>
      </mc:AlternateContent>
    </p:spTree>
    <p:extLst>
      <p:ext uri="{BB962C8B-B14F-4D97-AF65-F5344CB8AC3E}">
        <p14:creationId xmlns:p14="http://schemas.microsoft.com/office/powerpoint/2010/main" val="62461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p:cNvPicPr>
            <a:picLocks noChangeAspect="1" noChangeArrowheads="1"/>
          </p:cNvPicPr>
          <p:nvPr/>
        </p:nvPicPr>
        <p:blipFill>
          <a:blip r:embed="rId2" cstate="print"/>
          <a:srcRect l="13028" t="21599" r="20827" b="9828"/>
          <a:stretch>
            <a:fillRect/>
          </a:stretch>
        </p:blipFill>
        <p:spPr bwMode="auto">
          <a:xfrm>
            <a:off x="1411288" y="1287463"/>
            <a:ext cx="5438775" cy="4229100"/>
          </a:xfrm>
          <a:prstGeom prst="rect">
            <a:avLst/>
          </a:prstGeom>
          <a:noFill/>
          <a:ln w="9525">
            <a:noFill/>
            <a:miter lim="800000"/>
            <a:headEnd/>
            <a:tailEnd type="none" w="lg" len="lg"/>
          </a:ln>
          <a:effectLst/>
        </p:spPr>
      </p:pic>
      <p:sp>
        <p:nvSpPr>
          <p:cNvPr id="270341" name="Rectangle 5"/>
          <p:cNvSpPr>
            <a:spLocks noChangeArrowheads="1"/>
          </p:cNvSpPr>
          <p:nvPr/>
        </p:nvSpPr>
        <p:spPr bwMode="auto">
          <a:xfrm>
            <a:off x="603250" y="5630863"/>
            <a:ext cx="7877175" cy="1066800"/>
          </a:xfrm>
          <a:prstGeom prst="rect">
            <a:avLst/>
          </a:prstGeom>
          <a:noFill/>
          <a:ln w="9525">
            <a:noFill/>
            <a:miter lim="800000"/>
            <a:headEnd/>
            <a:tailEnd type="none" w="lg" len="lg"/>
          </a:ln>
          <a:effectLst/>
        </p:spPr>
        <p:txBody>
          <a:bodyPr anchor="ctr">
            <a:spAutoFit/>
          </a:bodyPr>
          <a:lstStyle/>
          <a:p>
            <a:pPr algn="ctr"/>
            <a:r>
              <a:rPr lang="en-US" sz="3200"/>
              <a:t>Relationship between runoff ratio and soil moisture content. (Woods et al., 2001.)</a:t>
            </a:r>
          </a:p>
        </p:txBody>
      </p:sp>
      <p:sp>
        <p:nvSpPr>
          <p:cNvPr id="270342" name="Text Box 6"/>
          <p:cNvSpPr txBox="1">
            <a:spLocks noChangeArrowheads="1"/>
          </p:cNvSpPr>
          <p:nvPr/>
        </p:nvSpPr>
        <p:spPr bwMode="auto">
          <a:xfrm>
            <a:off x="1874838" y="328613"/>
            <a:ext cx="5399087" cy="579437"/>
          </a:xfrm>
          <a:prstGeom prst="rect">
            <a:avLst/>
          </a:prstGeom>
          <a:noFill/>
          <a:ln w="9525">
            <a:noFill/>
            <a:miter lim="800000"/>
            <a:headEnd/>
            <a:tailEnd type="none" w="lg" len="lg"/>
          </a:ln>
          <a:effectLst/>
        </p:spPr>
        <p:txBody>
          <a:bodyPr wrap="none">
            <a:spAutoFit/>
          </a:bodyPr>
          <a:lstStyle/>
          <a:p>
            <a:r>
              <a:rPr lang="en-US" sz="3200" b="1">
                <a:solidFill>
                  <a:srgbClr val="FF3300"/>
                </a:solidFill>
              </a:rPr>
              <a:t>Threshold Hillslope Response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Snyder's Synthetic Unit Hydrograph</a:t>
            </a:r>
          </a:p>
        </p:txBody>
      </p:sp>
      <p:sp>
        <p:nvSpPr>
          <p:cNvPr id="3" name="Content Placeholder 2"/>
          <p:cNvSpPr>
            <a:spLocks noGrp="1"/>
          </p:cNvSpPr>
          <p:nvPr>
            <p:ph idx="1"/>
          </p:nvPr>
        </p:nvSpPr>
        <p:spPr>
          <a:xfrm>
            <a:off x="223281" y="1536402"/>
            <a:ext cx="4017113" cy="2324099"/>
          </a:xfrm>
        </p:spPr>
        <p:txBody>
          <a:bodyPr>
            <a:noAutofit/>
          </a:bodyPr>
          <a:lstStyle/>
          <a:p>
            <a:pPr marL="0" indent="0">
              <a:buNone/>
            </a:pPr>
            <a:r>
              <a:rPr lang="en-US" sz="1600" dirty="0"/>
              <a:t>A watershed has a drainage area of 5.42 mi</a:t>
            </a:r>
            <a:r>
              <a:rPr lang="en-US" sz="1600" baseline="30000" dirty="0"/>
              <a:t>2</a:t>
            </a:r>
            <a:r>
              <a:rPr lang="en-US" sz="1600" dirty="0"/>
              <a:t>; the length of the main stream is 4.45 mi, and the main channel length from the watershed outlet to the point opposite the center of gravity of the watershed is 2.0 mi. Using Ct = 2.0 and </a:t>
            </a:r>
            <a:r>
              <a:rPr lang="en-US" sz="1600" dirty="0" err="1"/>
              <a:t>Cp</a:t>
            </a:r>
            <a:r>
              <a:rPr lang="en-US" sz="1600" dirty="0"/>
              <a:t> = 0.625, determine the standard synthetic unit hydrograph for this basin. What is the standard duration? Use Snyder’s method to determine the 30- min unit hydrograph parameter.</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221132" y="1571624"/>
                <a:ext cx="4994422" cy="4695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Follow the procedure of table 8.4.1</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 = main channel length = 4.45 mi</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a:t>
                </a:r>
                <a:r>
                  <a:rPr kumimoji="0" lang="en-US" sz="1400" b="0" i="0" u="none" strike="noStrike" kern="1200" cap="none" spc="0" normalizeH="0" baseline="-25000" noProof="0" dirty="0" err="1">
                    <a:ln>
                      <a:noFill/>
                    </a:ln>
                    <a:solidFill>
                      <a:prstClr val="black"/>
                    </a:solidFill>
                    <a:effectLst/>
                    <a:uLnTx/>
                    <a:uFillTx/>
                    <a:latin typeface="Calibri" panose="020F0502020204030204"/>
                    <a:ea typeface="+mn-ea"/>
                    <a:cs typeface="+mn-cs"/>
                  </a:rPr>
                  <a:t>c</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 length to point opposite centroid = 2.0 mi</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 watershed area = 5.42 mi</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1</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𝑡</m:t>
                        </m:r>
                      </m:sub>
                    </m:sSub>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prstClr val="black"/>
                                </a:solidFill>
                                <a:effectLst/>
                                <a:uLnTx/>
                                <a:uFillTx/>
                                <a:latin typeface="Cambria Math"/>
                                <a:ea typeface="+mn-ea"/>
                                <a:cs typeface="+mn-cs"/>
                              </a:rPr>
                              <m:t>𝐿</m:t>
                            </m:r>
                            <m:r>
                              <a:rPr kumimoji="0" lang="en-US" sz="14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𝐿</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𝑐</m:t>
                                </m:r>
                              </m:sub>
                            </m:sSub>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0.3</m:t>
                        </m:r>
                      </m:sup>
                    </m:sSup>
                    <m:r>
                      <a:rPr kumimoji="0" lang="en-US" sz="1400" b="0" i="1" u="none" strike="noStrike" kern="1200" cap="none" spc="0" normalizeH="0" baseline="0" noProof="0">
                        <a:ln>
                          <a:noFill/>
                        </a:ln>
                        <a:solidFill>
                          <a:prstClr val="black"/>
                        </a:solidFill>
                        <a:effectLst/>
                        <a:uLnTx/>
                        <a:uFillTx/>
                        <a:latin typeface="Cambria Math"/>
                        <a:ea typeface="+mn-ea"/>
                        <a:cs typeface="+mn-cs"/>
                      </a:rPr>
                      <m:t>  </m:t>
                    </m:r>
                    <m:r>
                      <a:rPr kumimoji="0" lang="en-US" sz="1400" b="0" i="1" u="none" strike="noStrike" kern="1200" cap="none" spc="0" normalizeH="0" baseline="0" noProof="0">
                        <a:ln>
                          <a:noFill/>
                        </a:ln>
                        <a:solidFill>
                          <a:prstClr val="black"/>
                        </a:solidFill>
                        <a:effectLst/>
                        <a:uLnTx/>
                        <a:uFillTx/>
                        <a:latin typeface="Cambria Math"/>
                        <a:ea typeface="+mn-ea"/>
                        <a:cs typeface="+mn-cs"/>
                      </a:rPr>
                      <m:t>h𝑟</m:t>
                    </m:r>
                    <m:r>
                      <a:rPr kumimoji="0" lang="en-US" sz="14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1400" b="0" i="1" u="none" strike="noStrike" kern="1200" cap="none" spc="0" normalizeH="0" baseline="0" noProof="0">
                        <a:ln>
                          <a:noFill/>
                        </a:ln>
                        <a:solidFill>
                          <a:prstClr val="black"/>
                        </a:solidFill>
                        <a:effectLst/>
                        <a:uLnTx/>
                        <a:uFillTx/>
                        <a:latin typeface="Cambria Math"/>
                        <a:ea typeface="+mn-ea"/>
                        <a:cs typeface="+mn-cs"/>
                      </a:rPr>
                      <m:t>1</m:t>
                    </m:r>
                    <m:r>
                      <a:rPr kumimoji="0" lang="en-US" sz="1400" b="0" i="1" u="none" strike="noStrike" kern="1200" cap="none" spc="0" normalizeH="0" baseline="0" noProof="0">
                        <a:ln>
                          <a:noFill/>
                        </a:ln>
                        <a:solidFill>
                          <a:prstClr val="black"/>
                        </a:solidFill>
                        <a:effectLst/>
                        <a:uLnTx/>
                        <a:uFillTx/>
                        <a:latin typeface="Cambria Math"/>
                        <a:ea typeface="Cambria Math"/>
                        <a:cs typeface="+mn-cs"/>
                      </a:rPr>
                      <m:t>∙</m:t>
                    </m:r>
                    <m:r>
                      <a:rPr kumimoji="0" lang="en-US" sz="1400" b="0" i="1" u="none" strike="noStrike" kern="1200" cap="none" spc="0" normalizeH="0" baseline="0" noProof="0">
                        <a:ln>
                          <a:noFill/>
                        </a:ln>
                        <a:solidFill>
                          <a:prstClr val="black"/>
                        </a:solidFill>
                        <a:effectLst/>
                        <a:uLnTx/>
                        <a:uFillTx/>
                        <a:latin typeface="Cambria Math"/>
                        <a:ea typeface="+mn-ea"/>
                        <a:cs typeface="+mn-cs"/>
                      </a:rPr>
                      <m:t>2</m:t>
                    </m:r>
                    <m:r>
                      <a:rPr kumimoji="0" lang="en-US" sz="1400" b="0" i="1" u="none" strike="noStrike" kern="1200" cap="none" spc="0" normalizeH="0" baseline="0" noProof="0">
                        <a:ln>
                          <a:noFill/>
                        </a:ln>
                        <a:solidFill>
                          <a:prstClr val="black"/>
                        </a:solidFill>
                        <a:effectLst/>
                        <a:uLnTx/>
                        <a:uFillTx/>
                        <a:latin typeface="Cambria Math"/>
                        <a:ea typeface="Cambria Math"/>
                        <a:cs typeface="+mn-cs"/>
                      </a:rPr>
                      <m:t>∙</m:t>
                    </m:r>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prstClr val="black"/>
                                </a:solidFill>
                                <a:effectLst/>
                                <a:uLnTx/>
                                <a:uFillTx/>
                                <a:latin typeface="Cambria Math"/>
                                <a:ea typeface="+mn-ea"/>
                                <a:cs typeface="+mn-cs"/>
                              </a:rPr>
                              <m:t>4.45</m:t>
                            </m:r>
                            <m:r>
                              <a:rPr kumimoji="0" lang="en-US" sz="1400" b="0" i="1" u="none" strike="noStrike" kern="1200" cap="none" spc="0" normalizeH="0" baseline="0" noProof="0">
                                <a:ln>
                                  <a:noFill/>
                                </a:ln>
                                <a:solidFill>
                                  <a:prstClr val="black"/>
                                </a:solidFill>
                                <a:effectLst/>
                                <a:uLnTx/>
                                <a:uFillTx/>
                                <a:latin typeface="Cambria Math"/>
                                <a:ea typeface="Cambria Math"/>
                                <a:cs typeface="+mn-cs"/>
                              </a:rPr>
                              <m:t>∙</m:t>
                            </m:r>
                            <m:r>
                              <a:rPr kumimoji="0" lang="en-US" sz="1400" b="0" i="1" u="none" strike="noStrike" kern="1200" cap="none" spc="0" normalizeH="0" baseline="0" noProof="0">
                                <a:ln>
                                  <a:noFill/>
                                </a:ln>
                                <a:solidFill>
                                  <a:prstClr val="black"/>
                                </a:solidFill>
                                <a:effectLst/>
                                <a:uLnTx/>
                                <a:uFillTx/>
                                <a:latin typeface="Cambria Math"/>
                                <a:ea typeface="+mn-ea"/>
                                <a:cs typeface="+mn-cs"/>
                              </a:rPr>
                              <m:t>2</m:t>
                            </m:r>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0.3</m:t>
                        </m:r>
                      </m:sup>
                    </m:sSup>
                    <m:r>
                      <a:rPr kumimoji="0" lang="en-US" sz="1400" b="0" i="1" u="none" strike="noStrike" kern="1200" cap="none" spc="0" normalizeH="0" baseline="0" noProof="0">
                        <a:ln>
                          <a:noFill/>
                        </a:ln>
                        <a:solidFill>
                          <a:prstClr val="black"/>
                        </a:solidFill>
                        <a:effectLst/>
                        <a:uLnTx/>
                        <a:uFillTx/>
                        <a:latin typeface="Cambria Math"/>
                        <a:ea typeface="+mn-ea"/>
                        <a:cs typeface="+mn-cs"/>
                      </a:rPr>
                      <m:t>=3.85 </m:t>
                    </m:r>
                    <m:r>
                      <a:rPr kumimoji="0" lang="en-US" sz="1400" b="0" i="1" u="none" strike="noStrike" kern="1200" cap="none" spc="0" normalizeH="0" baseline="0" noProof="0">
                        <a:ln>
                          <a:noFill/>
                        </a:ln>
                        <a:solidFill>
                          <a:prstClr val="black"/>
                        </a:solidFill>
                        <a:effectLst/>
                        <a:uLnTx/>
                        <a:uFillTx/>
                        <a:latin typeface="Cambria Math"/>
                        <a:ea typeface="+mn-ea"/>
                        <a:cs typeface="+mn-cs"/>
                      </a:rPr>
                      <m:t>h𝑟</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smtClean="0">
                            <a:ln>
                              <a:noFill/>
                            </a:ln>
                            <a:solidFill>
                              <a:prstClr val="black"/>
                            </a:solidFill>
                            <a:effectLst/>
                            <a:uLnTx/>
                            <a:uFillTx/>
                            <a:latin typeface="Cambria Math"/>
                            <a:ea typeface="+mn-ea"/>
                            <a:cs typeface="+mn-cs"/>
                          </a:rPr>
                          <m:t>𝑟</m:t>
                        </m:r>
                      </m:sub>
                    </m:sSub>
                    <m:r>
                      <a:rPr kumimoji="0" lang="en-US" sz="14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smtClean="0">
                            <a:ln>
                              <a:noFill/>
                            </a:ln>
                            <a:solidFill>
                              <a:prstClr val="black"/>
                            </a:solidFill>
                            <a:effectLst/>
                            <a:uLnTx/>
                            <a:uFillTx/>
                            <a:latin typeface="Cambria Math"/>
                            <a:ea typeface="+mn-ea"/>
                            <a:cs typeface="+mn-cs"/>
                          </a:rPr>
                          <m:t>𝑝</m:t>
                        </m:r>
                      </m:sub>
                    </m:sSub>
                    <m:r>
                      <a:rPr kumimoji="0" lang="en-US" sz="1400" b="0" i="1" u="none" strike="noStrike" kern="1200" cap="none" spc="0" normalizeH="0" baseline="0" noProof="0" smtClean="0">
                        <a:ln>
                          <a:noFill/>
                        </a:ln>
                        <a:solidFill>
                          <a:prstClr val="black"/>
                        </a:solidFill>
                        <a:effectLst/>
                        <a:uLnTx/>
                        <a:uFillTx/>
                        <a:latin typeface="Cambria Math"/>
                        <a:ea typeface="+mn-ea"/>
                        <a:cs typeface="+mn-cs"/>
                      </a:rPr>
                      <m:t>/5.5=0.7 </m:t>
                    </m:r>
                    <m:r>
                      <a:rPr kumimoji="0" lang="en-US" sz="1400" b="0" i="1" u="none" strike="noStrike" kern="1200" cap="none" spc="0" normalizeH="0" baseline="0" noProof="0" smtClean="0">
                        <a:ln>
                          <a:noFill/>
                        </a:ln>
                        <a:solidFill>
                          <a:prstClr val="black"/>
                        </a:solidFill>
                        <a:effectLst/>
                        <a:uLnTx/>
                        <a:uFillTx/>
                        <a:latin typeface="Cambria Math"/>
                        <a:ea typeface="+mn-ea"/>
                        <a:cs typeface="+mn-cs"/>
                      </a:rPr>
                      <m:t>h𝑟</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+0.25</m:t>
                    </m:r>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𝑅</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𝑟</m:t>
                            </m:r>
                          </m:sub>
                        </m:sSub>
                      </m:e>
                    </m:d>
                    <m:r>
                      <a:rPr kumimoji="0" lang="en-US" sz="1400" b="0" i="1" u="none" strike="noStrike" kern="1200" cap="none" spc="0" normalizeH="0" baseline="0" noProof="0">
                        <a:ln>
                          <a:noFill/>
                        </a:ln>
                        <a:solidFill>
                          <a:prstClr val="black"/>
                        </a:solidFill>
                        <a:effectLst/>
                        <a:uLnTx/>
                        <a:uFillTx/>
                        <a:latin typeface="Cambria Math"/>
                        <a:ea typeface="+mn-ea"/>
                        <a:cs typeface="+mn-cs"/>
                      </a:rPr>
                      <m:t>=3.85+0.25</m:t>
                    </m:r>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prstClr val="black"/>
                            </a:solidFill>
                            <a:effectLst/>
                            <a:uLnTx/>
                            <a:uFillTx/>
                            <a:latin typeface="Cambria Math"/>
                            <a:ea typeface="+mn-ea"/>
                            <a:cs typeface="+mn-cs"/>
                          </a:rPr>
                          <m:t>0.5−0.7</m:t>
                        </m:r>
                      </m:e>
                    </m:d>
                    <m:r>
                      <a:rPr kumimoji="0" lang="en-US" sz="1400" b="0" i="1" u="none" strike="noStrike" kern="1200" cap="none" spc="0" normalizeH="0" baseline="0" noProof="0">
                        <a:ln>
                          <a:noFill/>
                        </a:ln>
                        <a:solidFill>
                          <a:prstClr val="black"/>
                        </a:solidFill>
                        <a:effectLst/>
                        <a:uLnTx/>
                        <a:uFillTx/>
                        <a:latin typeface="Cambria Math"/>
                        <a:ea typeface="+mn-ea"/>
                        <a:cs typeface="+mn-cs"/>
                      </a:rPr>
                      <m:t>=</m:t>
                    </m:r>
                    <m:r>
                      <a:rPr kumimoji="0" lang="en-US" sz="1400" b="1" i="1" u="none" strike="noStrike" kern="1200" cap="none" spc="0" normalizeH="0" baseline="0" noProof="0" smtClean="0">
                        <a:ln>
                          <a:noFill/>
                        </a:ln>
                        <a:solidFill>
                          <a:prstClr val="black"/>
                        </a:solidFill>
                        <a:effectLst/>
                        <a:uLnTx/>
                        <a:uFillTx/>
                        <a:latin typeface="Cambria Math"/>
                        <a:ea typeface="+mn-ea"/>
                        <a:cs typeface="+mn-cs"/>
                      </a:rPr>
                      <m:t>𝟑</m:t>
                    </m:r>
                    <m:r>
                      <a:rPr kumimoji="0" lang="en-US" sz="1400" b="1" i="1" u="none" strike="noStrike" kern="1200" cap="none" spc="0" normalizeH="0" baseline="0" noProof="0" smtClean="0">
                        <a:ln>
                          <a:noFill/>
                        </a:ln>
                        <a:solidFill>
                          <a:prstClr val="black"/>
                        </a:solidFill>
                        <a:effectLst/>
                        <a:uLnTx/>
                        <a:uFillTx/>
                        <a:latin typeface="Cambria Math"/>
                        <a:ea typeface="+mn-ea"/>
                        <a:cs typeface="+mn-cs"/>
                      </a:rPr>
                      <m:t>.</m:t>
                    </m:r>
                    <m:r>
                      <a:rPr kumimoji="0" lang="en-US" sz="1400" b="1" i="1" u="none" strike="noStrike" kern="1200" cap="none" spc="0" normalizeH="0" baseline="0" noProof="0" smtClean="0">
                        <a:ln>
                          <a:noFill/>
                        </a:ln>
                        <a:solidFill>
                          <a:prstClr val="black"/>
                        </a:solidFill>
                        <a:effectLst/>
                        <a:uLnTx/>
                        <a:uFillTx/>
                        <a:latin typeface="Cambria Math"/>
                        <a:ea typeface="+mn-ea"/>
                        <a:cs typeface="+mn-cs"/>
                      </a:rPr>
                      <m:t>𝟖</m:t>
                    </m:r>
                    <m:r>
                      <a:rPr kumimoji="0" lang="en-US" sz="1400" b="1" i="1" u="none" strike="noStrike" kern="1200" cap="none" spc="0" normalizeH="0" baseline="0" noProof="0" smtClean="0">
                        <a:ln>
                          <a:noFill/>
                        </a:ln>
                        <a:solidFill>
                          <a:prstClr val="black"/>
                        </a:solidFill>
                        <a:effectLst/>
                        <a:uLnTx/>
                        <a:uFillTx/>
                        <a:latin typeface="Cambria Math"/>
                        <a:ea typeface="+mn-ea"/>
                        <a:cs typeface="+mn-cs"/>
                      </a:rPr>
                      <m:t> </m:t>
                    </m:r>
                    <m:r>
                      <a:rPr kumimoji="0" lang="en-US" sz="1400" b="1" i="1" u="none" strike="noStrike" kern="1200" cap="none" spc="0" normalizeH="0" baseline="0" noProof="0" smtClean="0">
                        <a:ln>
                          <a:noFill/>
                        </a:ln>
                        <a:solidFill>
                          <a:prstClr val="black"/>
                        </a:solidFill>
                        <a:effectLst/>
                        <a:uLnTx/>
                        <a:uFillTx/>
                        <a:latin typeface="Cambria Math"/>
                        <a:ea typeface="+mn-ea"/>
                        <a:cs typeface="+mn-cs"/>
                      </a:rPr>
                      <m:t>𝒉𝒓</m:t>
                    </m:r>
                  </m:oMath>
                </a14:m>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2</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𝐴</m:t>
                        </m:r>
                      </m:num>
                      <m:den>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𝑡</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den>
                    </m:f>
                    <m:r>
                      <a:rPr kumimoji="0" lang="en-US" sz="1400" b="0" i="1" u="none" strike="noStrike" kern="1200" cap="none" spc="0" normalizeH="0" baseline="0" noProof="0">
                        <a:ln>
                          <a:noFill/>
                        </a:ln>
                        <a:solidFill>
                          <a:prstClr val="black"/>
                        </a:solidFill>
                        <a:effectLst/>
                        <a:uLnTx/>
                        <a:uFillTx/>
                        <a:latin typeface="Cambria Math"/>
                        <a:ea typeface="+mn-ea"/>
                        <a:cs typeface="+mn-cs"/>
                      </a:rPr>
                      <m:t>=640∗0.625∗5.42/3.8=</m:t>
                    </m:r>
                    <m:r>
                      <a:rPr kumimoji="0" lang="en-US" sz="1400" b="1" i="1" u="none" strike="noStrike" kern="1200" cap="none" spc="0" normalizeH="0" baseline="0" noProof="0">
                        <a:ln>
                          <a:noFill/>
                        </a:ln>
                        <a:solidFill>
                          <a:prstClr val="black"/>
                        </a:solidFill>
                        <a:effectLst/>
                        <a:uLnTx/>
                        <a:uFillTx/>
                        <a:latin typeface="Cambria Math"/>
                        <a:ea typeface="+mn-ea"/>
                        <a:cs typeface="+mn-cs"/>
                      </a:rPr>
                      <m:t>𝟓𝟕𝟎</m:t>
                    </m:r>
                    <m:r>
                      <a:rPr kumimoji="0" lang="en-US" sz="1400" b="1" i="1" u="none" strike="noStrike" kern="1200" cap="none" spc="0" normalizeH="0" baseline="0" noProof="0">
                        <a:ln>
                          <a:noFill/>
                        </a:ln>
                        <a:solidFill>
                          <a:prstClr val="black"/>
                        </a:solidFill>
                        <a:effectLst/>
                        <a:uLnTx/>
                        <a:uFillTx/>
                        <a:latin typeface="Cambria Math"/>
                        <a:ea typeface="+mn-ea"/>
                        <a:cs typeface="+mn-cs"/>
                      </a:rPr>
                      <m:t> </m:t>
                    </m:r>
                    <m:r>
                      <a:rPr kumimoji="0" lang="en-US" sz="1400" b="1" i="1" u="none" strike="noStrike" kern="1200" cap="none" spc="0" normalizeH="0" baseline="0" noProof="0">
                        <a:ln>
                          <a:noFill/>
                        </a:ln>
                        <a:solidFill>
                          <a:prstClr val="black"/>
                        </a:solidFill>
                        <a:effectLst/>
                        <a:uLnTx/>
                        <a:uFillTx/>
                        <a:latin typeface="Cambria Math"/>
                        <a:ea typeface="+mn-ea"/>
                        <a:cs typeface="+mn-cs"/>
                      </a:rPr>
                      <m:t>𝒄𝒇𝒔</m:t>
                    </m:r>
                  </m:oMath>
                </a14:m>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Widths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𝑊</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75</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75</m:t>
                            </m:r>
                          </m:sub>
                        </m:sSub>
                      </m:num>
                      <m:den>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r>
                                  <a:rPr kumimoji="0" lang="en-US" sz="1400" b="0" i="1" u="none" strike="noStrike" kern="1200" cap="none" spc="0" normalizeH="0" baseline="0" noProof="0">
                                    <a:ln>
                                      <a:noFill/>
                                    </a:ln>
                                    <a:solidFill>
                                      <a:prstClr val="black"/>
                                    </a:solidFill>
                                    <a:effectLst/>
                                    <a:uLnTx/>
                                    <a:uFillTx/>
                                    <a:latin typeface="Cambria Math"/>
                                    <a:ea typeface="+mn-ea"/>
                                    <a:cs typeface="+mn-cs"/>
                                  </a:rPr>
                                  <m:t>𝐴</m:t>
                                </m:r>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1.08</m:t>
                            </m:r>
                          </m:sup>
                        </m:sSup>
                      </m:den>
                    </m:f>
                    <m:r>
                      <a:rPr kumimoji="0" lang="en-US" sz="1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a:ea typeface="+mn-ea"/>
                            <a:cs typeface="+mn-cs"/>
                          </a:rPr>
                          <m:t>440</m:t>
                        </m:r>
                      </m:num>
                      <m:den>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prstClr val="black"/>
                                    </a:solidFill>
                                    <a:effectLst/>
                                    <a:uLnTx/>
                                    <a:uFillTx/>
                                    <a:latin typeface="Cambria Math"/>
                                    <a:ea typeface="+mn-ea"/>
                                    <a:cs typeface="+mn-cs"/>
                                  </a:rPr>
                                  <m:t>570/5.42</m:t>
                                </m:r>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1.08</m:t>
                            </m:r>
                          </m:sup>
                        </m:sSup>
                      </m:den>
                    </m:f>
                    <m:r>
                      <a:rPr kumimoji="0" lang="en-US" sz="1400" b="0" i="1" u="none" strike="noStrike" kern="1200" cap="none" spc="0" normalizeH="0" baseline="0" noProof="0">
                        <a:ln>
                          <a:noFill/>
                        </a:ln>
                        <a:solidFill>
                          <a:prstClr val="black"/>
                        </a:solidFill>
                        <a:effectLst/>
                        <a:uLnTx/>
                        <a:uFillTx/>
                        <a:latin typeface="Cambria Math"/>
                        <a:ea typeface="+mn-ea"/>
                        <a:cs typeface="+mn-cs"/>
                      </a:rPr>
                      <m:t>=2.88 </m:t>
                    </m:r>
                    <m:r>
                      <a:rPr kumimoji="0" lang="en-US" sz="1400" b="0" i="1" u="none" strike="noStrike" kern="1200" cap="none" spc="0" normalizeH="0" baseline="0" noProof="0">
                        <a:ln>
                          <a:noFill/>
                        </a:ln>
                        <a:solidFill>
                          <a:prstClr val="black"/>
                        </a:solidFill>
                        <a:effectLst/>
                        <a:uLnTx/>
                        <a:uFillTx/>
                        <a:latin typeface="Cambria Math"/>
                        <a:ea typeface="+mn-ea"/>
                        <a:cs typeface="+mn-cs"/>
                      </a:rPr>
                      <m:t>h𝑟</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𝑊</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50</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50</m:t>
                            </m:r>
                          </m:sub>
                        </m:sSub>
                      </m:num>
                      <m:den>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r>
                                  <a:rPr kumimoji="0" lang="en-US" sz="1400" b="0" i="1" u="none" strike="noStrike" kern="1200" cap="none" spc="0" normalizeH="0" baseline="0" noProof="0">
                                    <a:ln>
                                      <a:noFill/>
                                    </a:ln>
                                    <a:solidFill>
                                      <a:prstClr val="black"/>
                                    </a:solidFill>
                                    <a:effectLst/>
                                    <a:uLnTx/>
                                    <a:uFillTx/>
                                    <a:latin typeface="Cambria Math"/>
                                    <a:ea typeface="+mn-ea"/>
                                    <a:cs typeface="+mn-cs"/>
                                  </a:rPr>
                                  <m:t>𝐴</m:t>
                                </m:r>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1.08</m:t>
                            </m:r>
                          </m:sup>
                        </m:sSup>
                      </m:den>
                    </m:f>
                    <m:r>
                      <a:rPr kumimoji="0" lang="en-US" sz="1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a:ea typeface="+mn-ea"/>
                            <a:cs typeface="+mn-cs"/>
                          </a:rPr>
                          <m:t>770</m:t>
                        </m:r>
                      </m:num>
                      <m:den>
                        <m:sSup>
                          <m:s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prstClr val="black"/>
                                    </a:solidFill>
                                    <a:effectLst/>
                                    <a:uLnTx/>
                                    <a:uFillTx/>
                                    <a:latin typeface="Cambria Math"/>
                                    <a:ea typeface="+mn-ea"/>
                                    <a:cs typeface="+mn-cs"/>
                                  </a:rPr>
                                  <m:t>570/5.42</m:t>
                                </m:r>
                              </m:e>
                            </m:d>
                          </m:e>
                          <m:sup>
                            <m:r>
                              <a:rPr kumimoji="0" lang="en-US" sz="1400" b="0" i="1" u="none" strike="noStrike" kern="1200" cap="none" spc="0" normalizeH="0" baseline="0" noProof="0">
                                <a:ln>
                                  <a:noFill/>
                                </a:ln>
                                <a:solidFill>
                                  <a:prstClr val="black"/>
                                </a:solidFill>
                                <a:effectLst/>
                                <a:uLnTx/>
                                <a:uFillTx/>
                                <a:latin typeface="Cambria Math"/>
                                <a:ea typeface="+mn-ea"/>
                                <a:cs typeface="+mn-cs"/>
                              </a:rPr>
                              <m:t>1.08</m:t>
                            </m:r>
                          </m:sup>
                        </m:sSup>
                      </m:den>
                    </m:f>
                    <m:r>
                      <a:rPr kumimoji="0" lang="en-US" sz="1400" b="0" i="1" u="none" strike="noStrike" kern="1200" cap="none" spc="0" normalizeH="0" baseline="0" noProof="0">
                        <a:ln>
                          <a:noFill/>
                        </a:ln>
                        <a:solidFill>
                          <a:prstClr val="black"/>
                        </a:solidFill>
                        <a:effectLst/>
                        <a:uLnTx/>
                        <a:uFillTx/>
                        <a:latin typeface="Cambria Math"/>
                        <a:ea typeface="+mn-ea"/>
                        <a:cs typeface="+mn-cs"/>
                      </a:rPr>
                      <m:t>=5.04 </m:t>
                    </m:r>
                    <m:r>
                      <a:rPr kumimoji="0" lang="en-US" sz="1400" b="0" i="1" u="none" strike="noStrike" kern="1200" cap="none" spc="0" normalizeH="0" baseline="0" noProof="0">
                        <a:ln>
                          <a:noFill/>
                        </a:ln>
                        <a:solidFill>
                          <a:prstClr val="black"/>
                        </a:solidFill>
                        <a:effectLst/>
                        <a:uLnTx/>
                        <a:uFillTx/>
                        <a:latin typeface="Cambria Math"/>
                        <a:ea typeface="+mn-ea"/>
                        <a:cs typeface="+mn-cs"/>
                      </a:rPr>
                      <m:t>h𝑟</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𝑇</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𝑏</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=2581</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a:ea typeface="+mn-ea"/>
                            <a:cs typeface="+mn-cs"/>
                          </a:rPr>
                          <m:t>𝐴</m:t>
                        </m:r>
                      </m:num>
                      <m:den>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𝑄</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𝑝𝑅</m:t>
                            </m:r>
                          </m:sub>
                        </m:sSub>
                      </m:den>
                    </m:f>
                    <m:r>
                      <a:rPr kumimoji="0" lang="en-US" sz="1400" b="0" i="1" u="none" strike="noStrike" kern="1200" cap="none" spc="0" normalizeH="0" baseline="0" noProof="0">
                        <a:ln>
                          <a:noFill/>
                        </a:ln>
                        <a:solidFill>
                          <a:prstClr val="black"/>
                        </a:solidFill>
                        <a:effectLst/>
                        <a:uLnTx/>
                        <a:uFillTx/>
                        <a:latin typeface="Cambria Math"/>
                        <a:ea typeface="+mn-ea"/>
                        <a:cs typeface="+mn-cs"/>
                      </a:rPr>
                      <m:t>−1.5 </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𝑊</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50</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a:ea typeface="+mn-ea"/>
                            <a:cs typeface="+mn-cs"/>
                          </a:rPr>
                          <m:t>𝑊</m:t>
                        </m:r>
                      </m:e>
                      <m:sub>
                        <m:r>
                          <a:rPr kumimoji="0" lang="en-US" sz="1400" b="0" i="1" u="none" strike="noStrike" kern="1200" cap="none" spc="0" normalizeH="0" baseline="0" noProof="0">
                            <a:ln>
                              <a:noFill/>
                            </a:ln>
                            <a:solidFill>
                              <a:prstClr val="black"/>
                            </a:solidFill>
                            <a:effectLst/>
                            <a:uLnTx/>
                            <a:uFillTx/>
                            <a:latin typeface="Cambria Math"/>
                            <a:ea typeface="+mn-ea"/>
                            <a:cs typeface="+mn-cs"/>
                          </a:rPr>
                          <m:t>75</m:t>
                        </m:r>
                      </m:sub>
                    </m:sSub>
                    <m:r>
                      <a:rPr kumimoji="0" lang="en-US" sz="1400" b="0" i="1" u="none" strike="noStrike" kern="1200" cap="none" spc="0" normalizeH="0" baseline="0" noProof="0">
                        <a:ln>
                          <a:noFill/>
                        </a:ln>
                        <a:solidFill>
                          <a:prstClr val="black"/>
                        </a:solidFill>
                        <a:effectLst/>
                        <a:uLnTx/>
                        <a:uFillTx/>
                        <a:latin typeface="Cambria Math"/>
                        <a:ea typeface="+mn-ea"/>
                        <a:cs typeface="+mn-cs"/>
                      </a:rPr>
                      <m:t>=2581</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a:ln>
                              <a:noFill/>
                            </a:ln>
                            <a:solidFill>
                              <a:prstClr val="black"/>
                            </a:solidFill>
                            <a:effectLst/>
                            <a:uLnTx/>
                            <a:uFillTx/>
                            <a:latin typeface="Cambria Math"/>
                            <a:ea typeface="+mn-ea"/>
                            <a:cs typeface="+mn-cs"/>
                          </a:rPr>
                          <m:t>5.42</m:t>
                        </m:r>
                      </m:num>
                      <m:den>
                        <m:r>
                          <a:rPr kumimoji="0" lang="en-US" sz="1400" b="0" i="1" u="none" strike="noStrike" kern="1200" cap="none" spc="0" normalizeH="0" baseline="0" noProof="0">
                            <a:ln>
                              <a:noFill/>
                            </a:ln>
                            <a:solidFill>
                              <a:prstClr val="black"/>
                            </a:solidFill>
                            <a:effectLst/>
                            <a:uLnTx/>
                            <a:uFillTx/>
                            <a:latin typeface="Cambria Math"/>
                            <a:ea typeface="+mn-ea"/>
                            <a:cs typeface="+mn-cs"/>
                          </a:rPr>
                          <m:t>570</m:t>
                        </m:r>
                      </m:den>
                    </m:f>
                    <m:r>
                      <a:rPr kumimoji="0" lang="en-US" sz="1400" b="0" i="1" u="none" strike="noStrike" kern="1200" cap="none" spc="0" normalizeH="0" baseline="0" noProof="0">
                        <a:ln>
                          <a:noFill/>
                        </a:ln>
                        <a:solidFill>
                          <a:prstClr val="black"/>
                        </a:solidFill>
                        <a:effectLst/>
                        <a:uLnTx/>
                        <a:uFillTx/>
                        <a:latin typeface="Cambria Math"/>
                        <a:ea typeface="+mn-ea"/>
                        <a:cs typeface="+mn-cs"/>
                      </a:rPr>
                      <m:t>−1.5∗5.04−2.88=14.1 </m:t>
                    </m:r>
                    <m:r>
                      <a:rPr kumimoji="0" lang="en-US" sz="1400" b="0" i="1" u="none" strike="noStrike" kern="1200" cap="none" spc="0" normalizeH="0" baseline="0" noProof="0">
                        <a:ln>
                          <a:noFill/>
                        </a:ln>
                        <a:solidFill>
                          <a:prstClr val="black"/>
                        </a:solidFill>
                        <a:effectLst/>
                        <a:uLnTx/>
                        <a:uFillTx/>
                        <a:latin typeface="Cambria Math"/>
                        <a:ea typeface="+mn-ea"/>
                        <a:cs typeface="+mn-cs"/>
                      </a:rPr>
                      <m:t>h𝑟</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221132" y="1571624"/>
                <a:ext cx="4994422" cy="4695826"/>
              </a:xfrm>
              <a:prstGeom prst="rect">
                <a:avLst/>
              </a:prstGeom>
              <a:blipFill rotWithShape="0">
                <a:blip r:embed="rId2"/>
                <a:stretch>
                  <a:fillRect l="-366" t="-260"/>
                </a:stretch>
              </a:blipFill>
            </p:spPr>
            <p:txBody>
              <a:bodyPr/>
              <a:lstStyle/>
              <a:p>
                <a:r>
                  <a:rPr lang="en-US">
                    <a:noFill/>
                  </a:rPr>
                  <a:t> </a:t>
                </a:r>
              </a:p>
            </p:txBody>
          </p:sp>
        </mc:Fallback>
      </mc:AlternateContent>
      <p:cxnSp>
        <p:nvCxnSpPr>
          <p:cNvPr id="11" name="Straight Arrow Connector 10"/>
          <p:cNvCxnSpPr/>
          <p:nvPr/>
        </p:nvCxnSpPr>
        <p:spPr>
          <a:xfrm>
            <a:off x="479163" y="6477000"/>
            <a:ext cx="3738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9163" y="4114800"/>
            <a:ext cx="0" cy="2362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79163" y="4733652"/>
            <a:ext cx="3458325" cy="1743348"/>
          </a:xfrm>
          <a:custGeom>
            <a:avLst/>
            <a:gdLst>
              <a:gd name="connsiteX0" fmla="*/ 0 w 5400675"/>
              <a:gd name="connsiteY0" fmla="*/ 1743145 h 1743145"/>
              <a:gd name="connsiteX1" fmla="*/ 485775 w 5400675"/>
              <a:gd name="connsiteY1" fmla="*/ 1400245 h 1743145"/>
              <a:gd name="connsiteX2" fmla="*/ 828675 w 5400675"/>
              <a:gd name="connsiteY2" fmla="*/ 838270 h 1743145"/>
              <a:gd name="connsiteX3" fmla="*/ 1104900 w 5400675"/>
              <a:gd name="connsiteY3" fmla="*/ 371545 h 1743145"/>
              <a:gd name="connsiteX4" fmla="*/ 1428750 w 5400675"/>
              <a:gd name="connsiteY4" fmla="*/ 70 h 1743145"/>
              <a:gd name="connsiteX5" fmla="*/ 2095500 w 5400675"/>
              <a:gd name="connsiteY5" fmla="*/ 400120 h 1743145"/>
              <a:gd name="connsiteX6" fmla="*/ 2800350 w 5400675"/>
              <a:gd name="connsiteY6" fmla="*/ 847795 h 1743145"/>
              <a:gd name="connsiteX7" fmla="*/ 5400675 w 5400675"/>
              <a:gd name="connsiteY7" fmla="*/ 1733620 h 1743145"/>
              <a:gd name="connsiteX0" fmla="*/ 0 w 5400675"/>
              <a:gd name="connsiteY0" fmla="*/ 1743145 h 1743145"/>
              <a:gd name="connsiteX1" fmla="*/ 828675 w 5400675"/>
              <a:gd name="connsiteY1" fmla="*/ 838270 h 1743145"/>
              <a:gd name="connsiteX2" fmla="*/ 1104900 w 5400675"/>
              <a:gd name="connsiteY2" fmla="*/ 371545 h 1743145"/>
              <a:gd name="connsiteX3" fmla="*/ 1428750 w 5400675"/>
              <a:gd name="connsiteY3" fmla="*/ 70 h 1743145"/>
              <a:gd name="connsiteX4" fmla="*/ 2095500 w 5400675"/>
              <a:gd name="connsiteY4" fmla="*/ 400120 h 1743145"/>
              <a:gd name="connsiteX5" fmla="*/ 2800350 w 5400675"/>
              <a:gd name="connsiteY5" fmla="*/ 847795 h 1743145"/>
              <a:gd name="connsiteX6" fmla="*/ 5400675 w 5400675"/>
              <a:gd name="connsiteY6" fmla="*/ 1733620 h 1743145"/>
              <a:gd name="connsiteX0" fmla="*/ 0 w 5400675"/>
              <a:gd name="connsiteY0" fmla="*/ 1743145 h 1743145"/>
              <a:gd name="connsiteX1" fmla="*/ 828675 w 5400675"/>
              <a:gd name="connsiteY1" fmla="*/ 838270 h 1743145"/>
              <a:gd name="connsiteX2" fmla="*/ 1104900 w 5400675"/>
              <a:gd name="connsiteY2" fmla="*/ 371545 h 1743145"/>
              <a:gd name="connsiteX3" fmla="*/ 1428750 w 5400675"/>
              <a:gd name="connsiteY3" fmla="*/ 70 h 1743145"/>
              <a:gd name="connsiteX4" fmla="*/ 2095500 w 5400675"/>
              <a:gd name="connsiteY4" fmla="*/ 400120 h 1743145"/>
              <a:gd name="connsiteX5" fmla="*/ 2905125 w 5400675"/>
              <a:gd name="connsiteY5" fmla="*/ 895420 h 1743145"/>
              <a:gd name="connsiteX6" fmla="*/ 5400675 w 5400675"/>
              <a:gd name="connsiteY6" fmla="*/ 1733620 h 1743145"/>
              <a:gd name="connsiteX0" fmla="*/ 0 w 5400675"/>
              <a:gd name="connsiteY0" fmla="*/ 1743348 h 1743348"/>
              <a:gd name="connsiteX1" fmla="*/ 828675 w 5400675"/>
              <a:gd name="connsiteY1" fmla="*/ 838473 h 1743348"/>
              <a:gd name="connsiteX2" fmla="*/ 1104900 w 5400675"/>
              <a:gd name="connsiteY2" fmla="*/ 371748 h 1743348"/>
              <a:gd name="connsiteX3" fmla="*/ 1428750 w 5400675"/>
              <a:gd name="connsiteY3" fmla="*/ 273 h 1743348"/>
              <a:gd name="connsiteX4" fmla="*/ 2124075 w 5400675"/>
              <a:gd name="connsiteY4" fmla="*/ 428898 h 1743348"/>
              <a:gd name="connsiteX5" fmla="*/ 2905125 w 5400675"/>
              <a:gd name="connsiteY5" fmla="*/ 895623 h 1743348"/>
              <a:gd name="connsiteX6" fmla="*/ 5400675 w 5400675"/>
              <a:gd name="connsiteY6" fmla="*/ 1733823 h 1743348"/>
              <a:gd name="connsiteX0" fmla="*/ 0 w 5400675"/>
              <a:gd name="connsiteY0" fmla="*/ 1743348 h 1743348"/>
              <a:gd name="connsiteX1" fmla="*/ 828675 w 5400675"/>
              <a:gd name="connsiteY1" fmla="*/ 838473 h 1743348"/>
              <a:gd name="connsiteX2" fmla="*/ 1104900 w 5400675"/>
              <a:gd name="connsiteY2" fmla="*/ 371748 h 1743348"/>
              <a:gd name="connsiteX3" fmla="*/ 1428750 w 5400675"/>
              <a:gd name="connsiteY3" fmla="*/ 273 h 1743348"/>
              <a:gd name="connsiteX4" fmla="*/ 2124075 w 5400675"/>
              <a:gd name="connsiteY4" fmla="*/ 428898 h 1743348"/>
              <a:gd name="connsiteX5" fmla="*/ 2905125 w 5400675"/>
              <a:gd name="connsiteY5" fmla="*/ 895623 h 1743348"/>
              <a:gd name="connsiteX6" fmla="*/ 5400675 w 5400675"/>
              <a:gd name="connsiteY6" fmla="*/ 1733823 h 1743348"/>
              <a:gd name="connsiteX0" fmla="*/ 0 w 5400675"/>
              <a:gd name="connsiteY0" fmla="*/ 1743348 h 1743348"/>
              <a:gd name="connsiteX1" fmla="*/ 828675 w 5400675"/>
              <a:gd name="connsiteY1" fmla="*/ 838473 h 1743348"/>
              <a:gd name="connsiteX2" fmla="*/ 1104900 w 5400675"/>
              <a:gd name="connsiteY2" fmla="*/ 371748 h 1743348"/>
              <a:gd name="connsiteX3" fmla="*/ 1428750 w 5400675"/>
              <a:gd name="connsiteY3" fmla="*/ 273 h 1743348"/>
              <a:gd name="connsiteX4" fmla="*/ 2124075 w 5400675"/>
              <a:gd name="connsiteY4" fmla="*/ 428898 h 1743348"/>
              <a:gd name="connsiteX5" fmla="*/ 2905125 w 5400675"/>
              <a:gd name="connsiteY5" fmla="*/ 895623 h 1743348"/>
              <a:gd name="connsiteX6" fmla="*/ 5400675 w 5400675"/>
              <a:gd name="connsiteY6" fmla="*/ 1733823 h 1743348"/>
              <a:gd name="connsiteX0" fmla="*/ 0 w 5400675"/>
              <a:gd name="connsiteY0" fmla="*/ 1743348 h 1743348"/>
              <a:gd name="connsiteX1" fmla="*/ 828675 w 5400675"/>
              <a:gd name="connsiteY1" fmla="*/ 838473 h 1743348"/>
              <a:gd name="connsiteX2" fmla="*/ 1104900 w 5400675"/>
              <a:gd name="connsiteY2" fmla="*/ 371748 h 1743348"/>
              <a:gd name="connsiteX3" fmla="*/ 1428750 w 5400675"/>
              <a:gd name="connsiteY3" fmla="*/ 273 h 1743348"/>
              <a:gd name="connsiteX4" fmla="*/ 2124075 w 5400675"/>
              <a:gd name="connsiteY4" fmla="*/ 428898 h 1743348"/>
              <a:gd name="connsiteX5" fmla="*/ 2905125 w 5400675"/>
              <a:gd name="connsiteY5" fmla="*/ 895623 h 1743348"/>
              <a:gd name="connsiteX6" fmla="*/ 5400675 w 5400675"/>
              <a:gd name="connsiteY6" fmla="*/ 1733823 h 17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675" h="1743348">
                <a:moveTo>
                  <a:pt x="0" y="1743348"/>
                </a:moveTo>
                <a:cubicBezTo>
                  <a:pt x="172641" y="1554833"/>
                  <a:pt x="644525" y="1067073"/>
                  <a:pt x="828675" y="838473"/>
                </a:cubicBezTo>
                <a:cubicBezTo>
                  <a:pt x="1012825" y="609873"/>
                  <a:pt x="1004888" y="511448"/>
                  <a:pt x="1104900" y="371748"/>
                </a:cubicBezTo>
                <a:cubicBezTo>
                  <a:pt x="1204912" y="232048"/>
                  <a:pt x="1258887" y="-9252"/>
                  <a:pt x="1428750" y="273"/>
                </a:cubicBezTo>
                <a:cubicBezTo>
                  <a:pt x="1598613" y="9798"/>
                  <a:pt x="1878013" y="279673"/>
                  <a:pt x="2124075" y="428898"/>
                </a:cubicBezTo>
                <a:cubicBezTo>
                  <a:pt x="2370137" y="578123"/>
                  <a:pt x="2425700" y="668611"/>
                  <a:pt x="2905125" y="895623"/>
                </a:cubicBezTo>
                <a:cubicBezTo>
                  <a:pt x="3384550" y="1122635"/>
                  <a:pt x="4375943" y="1402035"/>
                  <a:pt x="5400675" y="17338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95961" y="5213643"/>
            <a:ext cx="1300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(2.37,285) </a:t>
            </a:r>
          </a:p>
        </p:txBody>
      </p:sp>
      <p:sp>
        <p:nvSpPr>
          <p:cNvPr id="15" name="Oval 14"/>
          <p:cNvSpPr/>
          <p:nvPr/>
        </p:nvSpPr>
        <p:spPr>
          <a:xfrm>
            <a:off x="448665" y="64008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5944" y="4732103"/>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(3.09,427.5) </a:t>
            </a:r>
          </a:p>
        </p:txBody>
      </p:sp>
      <p:sp>
        <p:nvSpPr>
          <p:cNvPr id="19" name="Rectangle 18"/>
          <p:cNvSpPr/>
          <p:nvPr/>
        </p:nvSpPr>
        <p:spPr>
          <a:xfrm>
            <a:off x="526897" y="4272190"/>
            <a:ext cx="1300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(4.05,570) </a:t>
            </a:r>
          </a:p>
        </p:txBody>
      </p:sp>
      <p:sp>
        <p:nvSpPr>
          <p:cNvPr id="21" name="Rectangle 20"/>
          <p:cNvSpPr/>
          <p:nvPr/>
        </p:nvSpPr>
        <p:spPr>
          <a:xfrm>
            <a:off x="1764554" y="4732103"/>
            <a:ext cx="14927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(5.97,427.5) </a:t>
            </a:r>
          </a:p>
        </p:txBody>
      </p:sp>
      <p:sp>
        <p:nvSpPr>
          <p:cNvPr id="22" name="Oval 21"/>
          <p:cNvSpPr/>
          <p:nvPr/>
        </p:nvSpPr>
        <p:spPr>
          <a:xfrm>
            <a:off x="1794728" y="512699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2295183" y="5315323"/>
            <a:ext cx="1300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(7.41,285) </a:t>
            </a:r>
          </a:p>
        </p:txBody>
      </p:sp>
      <p:sp>
        <p:nvSpPr>
          <p:cNvPr id="24" name="Oval 23"/>
          <p:cNvSpPr/>
          <p:nvPr/>
        </p:nvSpPr>
        <p:spPr>
          <a:xfrm>
            <a:off x="2296765" y="559927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3242439" y="5939682"/>
            <a:ext cx="10438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(14.1,0) </a:t>
            </a:r>
          </a:p>
        </p:txBody>
      </p:sp>
      <p:sp>
        <p:nvSpPr>
          <p:cNvPr id="26" name="Oval 25"/>
          <p:cNvSpPr/>
          <p:nvPr/>
        </p:nvSpPr>
        <p:spPr>
          <a:xfrm>
            <a:off x="3899870" y="642569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915761" y="559927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1112955" y="512699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1331245" y="468793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p:cNvCxnSpPr/>
          <p:nvPr/>
        </p:nvCxnSpPr>
        <p:spPr>
          <a:xfrm>
            <a:off x="2030819" y="5593215"/>
            <a:ext cx="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8" idx="6"/>
            <a:endCxn id="24" idx="2"/>
          </p:cNvCxnSpPr>
          <p:nvPr/>
        </p:nvCxnSpPr>
        <p:spPr>
          <a:xfrm>
            <a:off x="1007201" y="5644990"/>
            <a:ext cx="128956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303694" y="5690710"/>
            <a:ext cx="52931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a:t>
            </a:r>
            <a:r>
              <a:rPr kumimoji="0" lang="en-US" sz="1600" b="0"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50</a:t>
            </a:r>
            <a:endParaRPr kumimoji="0" lang="en-US" sz="2000" b="0" i="0" u="none" strike="noStrike" kern="1200" cap="none" spc="0" normalizeH="0" baseline="-25000" noProof="0" dirty="0">
              <a:ln>
                <a:noFill/>
              </a:ln>
              <a:solidFill>
                <a:prstClr val="black"/>
              </a:solidFill>
              <a:effectLst/>
              <a:uLnTx/>
              <a:uFillTx/>
              <a:latin typeface="Times" pitchFamily="18" charset="0"/>
              <a:ea typeface="+mn-ea"/>
              <a:cs typeface="+mn-cs"/>
            </a:endParaRPr>
          </a:p>
        </p:txBody>
      </p:sp>
      <p:cxnSp>
        <p:nvCxnSpPr>
          <p:cNvPr id="40" name="Straight Arrow Connector 39"/>
          <p:cNvCxnSpPr>
            <a:endCxn id="22" idx="2"/>
          </p:cNvCxnSpPr>
          <p:nvPr/>
        </p:nvCxnSpPr>
        <p:spPr>
          <a:xfrm>
            <a:off x="1204395" y="5172716"/>
            <a:ext cx="590333"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65416" y="5146046"/>
            <a:ext cx="52931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a:t>
            </a:r>
            <a:r>
              <a:rPr kumimoji="0" lang="en-US" sz="1600" b="0"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75</a:t>
            </a:r>
            <a:endParaRPr kumimoji="0" lang="en-US" sz="2000" b="0" i="0" u="none" strike="noStrike" kern="1200" cap="none" spc="0" normalizeH="0" baseline="-25000" noProof="0" dirty="0">
              <a:ln>
                <a:noFill/>
              </a:ln>
              <a:solidFill>
                <a:prstClr val="black"/>
              </a:solidFill>
              <a:effectLst/>
              <a:uLnTx/>
              <a:uFillTx/>
              <a:latin typeface="Times" pitchFamily="18" charset="0"/>
              <a:ea typeface="+mn-ea"/>
              <a:cs typeface="+mn-cs"/>
            </a:endParaRPr>
          </a:p>
        </p:txBody>
      </p:sp>
      <p:sp>
        <p:nvSpPr>
          <p:cNvPr id="44" name="Rectangle 43"/>
          <p:cNvSpPr/>
          <p:nvPr/>
        </p:nvSpPr>
        <p:spPr>
          <a:xfrm>
            <a:off x="554217" y="5847349"/>
            <a:ext cx="6832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1/3 </a:t>
            </a:r>
            <a:endParaRPr kumimoji="0" lang="en-US" sz="1800" b="0" i="0" u="none" strike="noStrike" kern="1200" cap="none" spc="0" normalizeH="0" baseline="0" noProof="0" dirty="0">
              <a:ln>
                <a:noFill/>
              </a:ln>
              <a:solidFill>
                <a:srgbClr val="FF0000"/>
              </a:solidFill>
              <a:effectLst/>
              <a:uLnTx/>
              <a:uFillTx/>
              <a:latin typeface="Times" pitchFamily="18" charset="0"/>
              <a:ea typeface="+mn-ea"/>
              <a:cs typeface="+mn-cs"/>
            </a:endParaRPr>
          </a:p>
        </p:txBody>
      </p:sp>
      <p:sp>
        <p:nvSpPr>
          <p:cNvPr id="45" name="Rectangle 44"/>
          <p:cNvSpPr/>
          <p:nvPr/>
        </p:nvSpPr>
        <p:spPr>
          <a:xfrm>
            <a:off x="2044212" y="5847349"/>
            <a:ext cx="6832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2/3 </a:t>
            </a:r>
            <a:endParaRPr kumimoji="0" lang="en-US" sz="1800" b="0" i="0" u="none" strike="noStrike" kern="1200" cap="none" spc="0" normalizeH="0" baseline="0" noProof="0" dirty="0">
              <a:ln>
                <a:noFill/>
              </a:ln>
              <a:solidFill>
                <a:srgbClr val="FF0000"/>
              </a:solidFill>
              <a:effectLst/>
              <a:uLnTx/>
              <a:uFillTx/>
              <a:latin typeface="Times" pitchFamily="18" charset="0"/>
              <a:ea typeface="+mn-ea"/>
              <a:cs typeface="+mn-cs"/>
            </a:endParaRPr>
          </a:p>
        </p:txBody>
      </p:sp>
      <p:cxnSp>
        <p:nvCxnSpPr>
          <p:cNvPr id="47" name="Straight Connector 46"/>
          <p:cNvCxnSpPr>
            <a:stCxn id="30" idx="4"/>
          </p:cNvCxnSpPr>
          <p:nvPr/>
        </p:nvCxnSpPr>
        <p:spPr>
          <a:xfrm>
            <a:off x="1376965" y="4779372"/>
            <a:ext cx="0" cy="16671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07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3"/>
            <a:ext cx="8229600" cy="824495"/>
          </a:xfrm>
        </p:spPr>
        <p:txBody>
          <a:bodyPr>
            <a:normAutofit/>
          </a:bodyPr>
          <a:lstStyle/>
          <a:p>
            <a:r>
              <a:rPr lang="en-US" dirty="0"/>
              <a:t>SCS Dimensionless Unit Hydrograph</a:t>
            </a:r>
          </a:p>
        </p:txBody>
      </p:sp>
      <p:sp>
        <p:nvSpPr>
          <p:cNvPr id="5" name="TextBox 4"/>
          <p:cNvSpPr txBox="1"/>
          <p:nvPr/>
        </p:nvSpPr>
        <p:spPr>
          <a:xfrm>
            <a:off x="-31630" y="6488668"/>
            <a:ext cx="5309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Mays, 2011, Ground and Surface Water Hydrology</a:t>
            </a:r>
          </a:p>
        </p:txBody>
      </p:sp>
      <p:pic>
        <p:nvPicPr>
          <p:cNvPr id="6" name="Picture 5" descr="fig_08_16.jpg"/>
          <p:cNvPicPr>
            <a:picLocks noChangeAspect="1"/>
          </p:cNvPicPr>
          <p:nvPr/>
        </p:nvPicPr>
        <p:blipFill>
          <a:blip r:embed="rId2" cstate="print"/>
          <a:stretch>
            <a:fillRect/>
          </a:stretch>
        </p:blipFill>
        <p:spPr>
          <a:xfrm>
            <a:off x="1160061" y="1099134"/>
            <a:ext cx="6851175" cy="4678374"/>
          </a:xfrm>
          <a:prstGeom prst="rect">
            <a:avLst/>
          </a:prstGeom>
        </p:spPr>
      </p:pic>
    </p:spTree>
    <p:extLst>
      <p:ext uri="{BB962C8B-B14F-4D97-AF65-F5344CB8AC3E}">
        <p14:creationId xmlns:p14="http://schemas.microsoft.com/office/powerpoint/2010/main" val="2876128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76" y="20063"/>
            <a:ext cx="7886700" cy="1325563"/>
          </a:xfrm>
        </p:spPr>
        <p:txBody>
          <a:bodyPr>
            <a:normAutofit/>
          </a:bodyPr>
          <a:lstStyle/>
          <a:p>
            <a:r>
              <a:rPr lang="en-US" sz="4000" dirty="0"/>
              <a:t>Unit Hydrographs of Different Durations - S Curves</a:t>
            </a:r>
          </a:p>
        </p:txBody>
      </p:sp>
      <p:pic>
        <p:nvPicPr>
          <p:cNvPr id="4" name="Picture 3" descr="fig_08_11.jpg"/>
          <p:cNvPicPr>
            <a:picLocks noChangeAspect="1"/>
          </p:cNvPicPr>
          <p:nvPr/>
        </p:nvPicPr>
        <p:blipFill rotWithShape="1">
          <a:blip r:embed="rId2" cstate="print"/>
          <a:srcRect t="1" b="40361"/>
          <a:stretch/>
        </p:blipFill>
        <p:spPr>
          <a:xfrm>
            <a:off x="416051" y="1152525"/>
            <a:ext cx="3736849" cy="5231330"/>
          </a:xfrm>
          <a:prstGeom prst="rect">
            <a:avLst/>
          </a:prstGeom>
        </p:spPr>
      </p:pic>
      <p:pic>
        <p:nvPicPr>
          <p:cNvPr id="5" name="Picture 4" descr="fig_08_11.jpg"/>
          <p:cNvPicPr>
            <a:picLocks noChangeAspect="1"/>
          </p:cNvPicPr>
          <p:nvPr/>
        </p:nvPicPr>
        <p:blipFill rotWithShape="1">
          <a:blip r:embed="rId2" cstate="print"/>
          <a:srcRect t="60251"/>
          <a:stretch/>
        </p:blipFill>
        <p:spPr>
          <a:xfrm>
            <a:off x="4597526" y="1704974"/>
            <a:ext cx="4440516" cy="4143376"/>
          </a:xfrm>
          <a:prstGeom prst="rect">
            <a:avLst/>
          </a:prstGeom>
        </p:spPr>
      </p:pic>
      <p:sp>
        <p:nvSpPr>
          <p:cNvPr id="6" name="TextBox 5"/>
          <p:cNvSpPr txBox="1"/>
          <p:nvPr/>
        </p:nvSpPr>
        <p:spPr>
          <a:xfrm>
            <a:off x="-31630" y="6488668"/>
            <a:ext cx="53090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Arial" pitchFamily="34" charset="0"/>
                <a:ea typeface="+mn-ea"/>
                <a:cs typeface="+mn-cs"/>
              </a:rPr>
              <a:t>From Mays, 2011, Ground and Surface Water Hydrology</a:t>
            </a:r>
          </a:p>
        </p:txBody>
      </p:sp>
    </p:spTree>
    <p:extLst>
      <p:ext uri="{BB962C8B-B14F-4D97-AF65-F5344CB8AC3E}">
        <p14:creationId xmlns:p14="http://schemas.microsoft.com/office/powerpoint/2010/main" val="3302698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89098" y="1291856"/>
            <a:ext cx="8229600" cy="4525963"/>
          </a:xfrm>
        </p:spPr>
        <p:txBody>
          <a:bodyPr/>
          <a:lstStyle/>
          <a:p>
            <a:pPr marL="0" indent="0">
              <a:buNone/>
            </a:pPr>
            <a:r>
              <a:rPr lang="en-US" dirty="0"/>
              <a:t>The 1- </a:t>
            </a:r>
            <a:r>
              <a:rPr lang="en-US" dirty="0" err="1"/>
              <a:t>hr</a:t>
            </a:r>
            <a:r>
              <a:rPr lang="en-US" dirty="0"/>
              <a:t> unit hydrograph for a watershed is given below.  Determine the 2 </a:t>
            </a:r>
            <a:r>
              <a:rPr lang="en-US" dirty="0" err="1"/>
              <a:t>hr</a:t>
            </a:r>
            <a:r>
              <a:rPr lang="en-US" dirty="0"/>
              <a:t> unit hydrograph.</a:t>
            </a:r>
          </a:p>
        </p:txBody>
      </p:sp>
      <p:graphicFrame>
        <p:nvGraphicFramePr>
          <p:cNvPr id="4" name="Table 3"/>
          <p:cNvGraphicFramePr>
            <a:graphicFrameLocks noGrp="1"/>
          </p:cNvGraphicFramePr>
          <p:nvPr/>
        </p:nvGraphicFramePr>
        <p:xfrm>
          <a:off x="741402" y="3050880"/>
          <a:ext cx="7124698" cy="567690"/>
        </p:xfrm>
        <a:graphic>
          <a:graphicData uri="http://schemas.openxmlformats.org/drawingml/2006/table">
            <a:tbl>
              <a:tblPr>
                <a:tableStyleId>{5C22544A-7EE6-4342-B048-85BDC9FD1C3A}</a:tableStyleId>
              </a:tblPr>
              <a:tblGrid>
                <a:gridCol w="2305048">
                  <a:extLst>
                    <a:ext uri="{9D8B030D-6E8A-4147-A177-3AD203B41FA5}">
                      <a16:colId xmlns:a16="http://schemas.microsoft.com/office/drawing/2014/main" val="20000"/>
                    </a:ext>
                  </a:extLst>
                </a:gridCol>
                <a:gridCol w="803275">
                  <a:extLst>
                    <a:ext uri="{9D8B030D-6E8A-4147-A177-3AD203B41FA5}">
                      <a16:colId xmlns:a16="http://schemas.microsoft.com/office/drawing/2014/main" val="20001"/>
                    </a:ext>
                  </a:extLst>
                </a:gridCol>
                <a:gridCol w="803275">
                  <a:extLst>
                    <a:ext uri="{9D8B030D-6E8A-4147-A177-3AD203B41FA5}">
                      <a16:colId xmlns:a16="http://schemas.microsoft.com/office/drawing/2014/main" val="20002"/>
                    </a:ext>
                  </a:extLst>
                </a:gridCol>
                <a:gridCol w="803275">
                  <a:extLst>
                    <a:ext uri="{9D8B030D-6E8A-4147-A177-3AD203B41FA5}">
                      <a16:colId xmlns:a16="http://schemas.microsoft.com/office/drawing/2014/main" val="20003"/>
                    </a:ext>
                  </a:extLst>
                </a:gridCol>
                <a:gridCol w="803275">
                  <a:extLst>
                    <a:ext uri="{9D8B030D-6E8A-4147-A177-3AD203B41FA5}">
                      <a16:colId xmlns:a16="http://schemas.microsoft.com/office/drawing/2014/main" val="20004"/>
                    </a:ext>
                  </a:extLst>
                </a:gridCol>
                <a:gridCol w="803275">
                  <a:extLst>
                    <a:ext uri="{9D8B030D-6E8A-4147-A177-3AD203B41FA5}">
                      <a16:colId xmlns:a16="http://schemas.microsoft.com/office/drawing/2014/main" val="20005"/>
                    </a:ext>
                  </a:extLst>
                </a:gridCol>
                <a:gridCol w="803275">
                  <a:extLst>
                    <a:ext uri="{9D8B030D-6E8A-4147-A177-3AD203B41FA5}">
                      <a16:colId xmlns:a16="http://schemas.microsoft.com/office/drawing/2014/main" val="20006"/>
                    </a:ext>
                  </a:extLst>
                </a:gridCol>
              </a:tblGrid>
              <a:tr h="190500">
                <a:tc>
                  <a:txBody>
                    <a:bodyPr/>
                    <a:lstStyle/>
                    <a:p>
                      <a:pPr algn="l" fontAlgn="b"/>
                      <a:r>
                        <a:rPr lang="en-US" sz="1800" u="none" strike="noStrike" dirty="0">
                          <a:effectLst/>
                          <a:latin typeface="Arial" pitchFamily="34" charset="0"/>
                          <a:cs typeface="Arial" pitchFamily="34" charset="0"/>
                        </a:rPr>
                        <a:t>Time ( </a:t>
                      </a:r>
                      <a:r>
                        <a:rPr lang="en-US" sz="1800" u="none" strike="noStrike" dirty="0" err="1">
                          <a:effectLst/>
                          <a:latin typeface="Arial" pitchFamily="34" charset="0"/>
                          <a:cs typeface="Arial" pitchFamily="34" charset="0"/>
                        </a:rPr>
                        <a:t>hr</a:t>
                      </a:r>
                      <a:r>
                        <a:rPr lang="en-US" sz="1800" u="none" strike="noStrike" dirty="0">
                          <a:effectLst/>
                          <a:latin typeface="Arial" pitchFamily="34" charset="0"/>
                          <a:cs typeface="Arial" pitchFamily="34" charset="0"/>
                        </a:rPr>
                        <a:t>) </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2</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3</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4</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5</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6</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500">
                <a:tc>
                  <a:txBody>
                    <a:bodyPr/>
                    <a:lstStyle/>
                    <a:p>
                      <a:pPr algn="l" fontAlgn="b"/>
                      <a:r>
                        <a:rPr lang="en-US" sz="1800" u="none" strike="noStrike" dirty="0">
                          <a:effectLst/>
                          <a:latin typeface="Arial" pitchFamily="34" charset="0"/>
                          <a:cs typeface="Arial" pitchFamily="34" charset="0"/>
                        </a:rPr>
                        <a:t>Unit hydrograph ( </a:t>
                      </a:r>
                      <a:r>
                        <a:rPr lang="en-US" sz="1800" u="none" strike="noStrike" dirty="0" err="1">
                          <a:effectLst/>
                          <a:latin typeface="Arial" pitchFamily="34" charset="0"/>
                          <a:cs typeface="Arial" pitchFamily="34" charset="0"/>
                        </a:rPr>
                        <a:t>cfs</a:t>
                      </a:r>
                      <a:r>
                        <a:rPr lang="en-US" sz="1800" u="none" strike="noStrike" dirty="0">
                          <a:effectLst/>
                          <a:latin typeface="Arial" pitchFamily="34" charset="0"/>
                          <a:cs typeface="Arial" pitchFamily="34" charset="0"/>
                        </a:rPr>
                        <a:t>) </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10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100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200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a:effectLst/>
                          <a:latin typeface="Arial" pitchFamily="34" charset="0"/>
                          <a:cs typeface="Arial" pitchFamily="34" charset="0"/>
                        </a:rPr>
                        <a:t>150</a:t>
                      </a:r>
                      <a:endParaRPr lang="en-US" sz="18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100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Arial" pitchFamily="34" charset="0"/>
                          <a:cs typeface="Arial" pitchFamily="34" charset="0"/>
                        </a:rPr>
                        <a:t>50</a:t>
                      </a:r>
                      <a:endParaRPr lang="en-US" sz="18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8066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31763"/>
            <a:ext cx="8229600" cy="1143000"/>
          </a:xfrm>
        </p:spPr>
        <p:txBody>
          <a:bodyPr>
            <a:normAutofit fontScale="90000"/>
          </a:bodyPr>
          <a:lstStyle/>
          <a:p>
            <a:r>
              <a:rPr lang="en-US" dirty="0"/>
              <a:t>S Curve to Develop 2 </a:t>
            </a:r>
            <a:r>
              <a:rPr lang="en-US" dirty="0" err="1"/>
              <a:t>hr</a:t>
            </a:r>
            <a:r>
              <a:rPr lang="en-US" dirty="0"/>
              <a:t> unit hydrograph</a:t>
            </a:r>
          </a:p>
        </p:txBody>
      </p:sp>
      <p:graphicFrame>
        <p:nvGraphicFramePr>
          <p:cNvPr id="3" name="Object 2"/>
          <p:cNvGraphicFramePr>
            <a:graphicFrameLocks noChangeAspect="1"/>
          </p:cNvGraphicFramePr>
          <p:nvPr/>
        </p:nvGraphicFramePr>
        <p:xfrm>
          <a:off x="142875" y="1412875"/>
          <a:ext cx="8858250" cy="5330825"/>
        </p:xfrm>
        <a:graphic>
          <a:graphicData uri="http://schemas.openxmlformats.org/presentationml/2006/ole">
            <mc:AlternateContent xmlns:mc="http://schemas.openxmlformats.org/markup-compatibility/2006">
              <mc:Choice xmlns:v="urn:schemas-microsoft-com:vml" Requires="v">
                <p:oleObj name="Worksheet" r:id="rId2" imgW="9515388" imgH="5724499" progId="Excel.Sheet.12">
                  <p:embed/>
                </p:oleObj>
              </mc:Choice>
              <mc:Fallback>
                <p:oleObj name="Worksheet" r:id="rId2" imgW="9515388" imgH="5724499" progId="Excel.Sheet.12">
                  <p:embed/>
                  <p:pic>
                    <p:nvPicPr>
                      <p:cNvPr id="3" name="Object 2"/>
                      <p:cNvPicPr/>
                      <p:nvPr/>
                    </p:nvPicPr>
                    <p:blipFill>
                      <a:blip r:embed="rId3"/>
                      <a:stretch>
                        <a:fillRect/>
                      </a:stretch>
                    </p:blipFill>
                    <p:spPr>
                      <a:xfrm>
                        <a:off x="142875" y="1412875"/>
                        <a:ext cx="8858250" cy="5330825"/>
                      </a:xfrm>
                      <a:prstGeom prst="rect">
                        <a:avLst/>
                      </a:prstGeom>
                    </p:spPr>
                  </p:pic>
                </p:oleObj>
              </mc:Fallback>
            </mc:AlternateContent>
          </a:graphicData>
        </a:graphic>
      </p:graphicFrame>
      <p:sp>
        <p:nvSpPr>
          <p:cNvPr id="4" name="Rounded Rectangle 3"/>
          <p:cNvSpPr/>
          <p:nvPr/>
        </p:nvSpPr>
        <p:spPr>
          <a:xfrm>
            <a:off x="3886200" y="1524000"/>
            <a:ext cx="438150" cy="22193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Elbow Connector 5"/>
          <p:cNvCxnSpPr>
            <a:stCxn id="4" idx="2"/>
            <a:endCxn id="7" idx="0"/>
          </p:cNvCxnSpPr>
          <p:nvPr/>
        </p:nvCxnSpPr>
        <p:spPr>
          <a:xfrm rot="5400000">
            <a:off x="3336132" y="3450432"/>
            <a:ext cx="476251" cy="1062037"/>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14650" y="4219576"/>
            <a:ext cx="257175" cy="24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4324350" y="1847850"/>
            <a:ext cx="438150" cy="22193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Elbow Connector 10"/>
          <p:cNvCxnSpPr>
            <a:endCxn id="15" idx="0"/>
          </p:cNvCxnSpPr>
          <p:nvPr/>
        </p:nvCxnSpPr>
        <p:spPr>
          <a:xfrm>
            <a:off x="4324350" y="1752600"/>
            <a:ext cx="3133728" cy="504828"/>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29490" y="2257428"/>
            <a:ext cx="257175" cy="24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7767640" y="2457453"/>
            <a:ext cx="257175" cy="24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Elbow Connector 19"/>
          <p:cNvCxnSpPr>
            <a:endCxn id="19" idx="1"/>
          </p:cNvCxnSpPr>
          <p:nvPr/>
        </p:nvCxnSpPr>
        <p:spPr>
          <a:xfrm>
            <a:off x="4762500" y="2257428"/>
            <a:ext cx="3005140" cy="32385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848224" y="1595439"/>
            <a:ext cx="352425" cy="145256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Elbow Connector 24"/>
          <p:cNvCxnSpPr>
            <a:endCxn id="28" idx="0"/>
          </p:cNvCxnSpPr>
          <p:nvPr/>
        </p:nvCxnSpPr>
        <p:spPr>
          <a:xfrm>
            <a:off x="5200650" y="2705102"/>
            <a:ext cx="1866900" cy="180973"/>
          </a:xfrm>
          <a:prstGeom prst="bentConnector2">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938962" y="2886075"/>
            <a:ext cx="257175" cy="24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p:nvSpPr>
        <p:spPr>
          <a:xfrm>
            <a:off x="5276850" y="1566864"/>
            <a:ext cx="361950" cy="145256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Elbow Connector 30"/>
          <p:cNvCxnSpPr/>
          <p:nvPr/>
        </p:nvCxnSpPr>
        <p:spPr>
          <a:xfrm rot="16200000" flipH="1">
            <a:off x="5374482" y="3131343"/>
            <a:ext cx="1904999" cy="1738312"/>
          </a:xfrm>
          <a:prstGeom prst="bentConnector3">
            <a:avLst>
              <a:gd name="adj1" fmla="val 50000"/>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47724" y="1524000"/>
            <a:ext cx="352425" cy="145256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Elbow Connector 35"/>
          <p:cNvCxnSpPr>
            <a:stCxn id="35" idx="2"/>
            <a:endCxn id="39" idx="0"/>
          </p:cNvCxnSpPr>
          <p:nvPr/>
        </p:nvCxnSpPr>
        <p:spPr>
          <a:xfrm rot="16200000" flipH="1">
            <a:off x="2950369" y="1050128"/>
            <a:ext cx="1976439" cy="5829303"/>
          </a:xfrm>
          <a:prstGeom prst="bentConnector3">
            <a:avLst>
              <a:gd name="adj1" fmla="val 76988"/>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724652" y="4953000"/>
            <a:ext cx="257175" cy="24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6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70" name="Picture 10"/>
          <p:cNvPicPr>
            <a:picLocks noChangeAspect="1" noChangeArrowheads="1"/>
          </p:cNvPicPr>
          <p:nvPr/>
        </p:nvPicPr>
        <p:blipFill>
          <a:blip r:embed="rId3" cstate="print"/>
          <a:srcRect/>
          <a:stretch>
            <a:fillRect/>
          </a:stretch>
        </p:blipFill>
        <p:spPr bwMode="auto">
          <a:xfrm>
            <a:off x="465138" y="2946400"/>
            <a:ext cx="3857625" cy="2943225"/>
          </a:xfrm>
          <a:prstGeom prst="rect">
            <a:avLst/>
          </a:prstGeom>
          <a:noFill/>
        </p:spPr>
      </p:pic>
      <p:pic>
        <p:nvPicPr>
          <p:cNvPr id="271371" name="Picture 11" descr="slide0125_image195"/>
          <p:cNvPicPr>
            <a:picLocks noChangeAspect="1" noChangeArrowheads="1"/>
          </p:cNvPicPr>
          <p:nvPr/>
        </p:nvPicPr>
        <p:blipFill>
          <a:blip r:embed="rId4" cstate="print"/>
          <a:srcRect/>
          <a:stretch>
            <a:fillRect/>
          </a:stretch>
        </p:blipFill>
        <p:spPr bwMode="auto">
          <a:xfrm>
            <a:off x="2800350" y="585788"/>
            <a:ext cx="3810000" cy="3660775"/>
          </a:xfrm>
          <a:prstGeom prst="rect">
            <a:avLst/>
          </a:prstGeom>
          <a:noFill/>
        </p:spPr>
      </p:pic>
      <p:pic>
        <p:nvPicPr>
          <p:cNvPr id="271372" name="Picture 12" descr="slide0125_image193"/>
          <p:cNvPicPr>
            <a:picLocks noChangeAspect="1" noChangeArrowheads="1"/>
          </p:cNvPicPr>
          <p:nvPr/>
        </p:nvPicPr>
        <p:blipFill>
          <a:blip r:embed="rId5" cstate="print"/>
          <a:srcRect/>
          <a:stretch>
            <a:fillRect/>
          </a:stretch>
        </p:blipFill>
        <p:spPr bwMode="auto">
          <a:xfrm>
            <a:off x="4999038" y="2325688"/>
            <a:ext cx="3810000" cy="3660775"/>
          </a:xfrm>
          <a:prstGeom prst="rect">
            <a:avLst/>
          </a:prstGeom>
          <a:noFill/>
        </p:spPr>
      </p:pic>
      <p:sp>
        <p:nvSpPr>
          <p:cNvPr id="271373" name="Line 13"/>
          <p:cNvSpPr>
            <a:spLocks noChangeShapeType="1"/>
          </p:cNvSpPr>
          <p:nvPr/>
        </p:nvSpPr>
        <p:spPr bwMode="auto">
          <a:xfrm flipH="1">
            <a:off x="3668713" y="3949700"/>
            <a:ext cx="1343025" cy="1331913"/>
          </a:xfrm>
          <a:prstGeom prst="line">
            <a:avLst/>
          </a:prstGeom>
          <a:noFill/>
          <a:ln w="9525">
            <a:solidFill>
              <a:schemeClr val="tx1"/>
            </a:solidFill>
            <a:round/>
            <a:headEnd/>
            <a:tailEnd type="triangle" w="sm" len="med"/>
          </a:ln>
          <a:effectLst/>
        </p:spPr>
        <p:txBody>
          <a:bodyPr/>
          <a:lstStyle/>
          <a:p>
            <a:endParaRPr lang="en-US"/>
          </a:p>
        </p:txBody>
      </p:sp>
      <p:sp>
        <p:nvSpPr>
          <p:cNvPr id="271374" name="Line 14"/>
          <p:cNvSpPr>
            <a:spLocks noChangeShapeType="1"/>
          </p:cNvSpPr>
          <p:nvPr/>
        </p:nvSpPr>
        <p:spPr bwMode="auto">
          <a:xfrm flipH="1">
            <a:off x="995363" y="1949450"/>
            <a:ext cx="1874837" cy="1435100"/>
          </a:xfrm>
          <a:prstGeom prst="line">
            <a:avLst/>
          </a:prstGeom>
          <a:noFill/>
          <a:ln w="9525">
            <a:solidFill>
              <a:schemeClr val="tx1"/>
            </a:solidFill>
            <a:round/>
            <a:headEnd/>
            <a:tailEnd type="triangle" w="sm" len="med"/>
          </a:ln>
          <a:effectLst/>
        </p:spPr>
        <p:txBody>
          <a:bodyPr/>
          <a:lstStyle/>
          <a:p>
            <a:endParaRPr lang="en-US"/>
          </a:p>
        </p:txBody>
      </p:sp>
      <p:sp>
        <p:nvSpPr>
          <p:cNvPr id="271376" name="Rectangle 16"/>
          <p:cNvSpPr>
            <a:spLocks noChangeArrowheads="1"/>
          </p:cNvSpPr>
          <p:nvPr/>
        </p:nvSpPr>
        <p:spPr bwMode="auto">
          <a:xfrm>
            <a:off x="6097588" y="4340225"/>
            <a:ext cx="1968500" cy="336550"/>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(a) 14 m from stream,</a:t>
            </a:r>
          </a:p>
        </p:txBody>
      </p:sp>
      <p:sp>
        <p:nvSpPr>
          <p:cNvPr id="271377" name="Rectangle 17"/>
          <p:cNvSpPr>
            <a:spLocks noChangeArrowheads="1"/>
          </p:cNvSpPr>
          <p:nvPr/>
        </p:nvSpPr>
        <p:spPr bwMode="auto">
          <a:xfrm>
            <a:off x="4305300" y="1816100"/>
            <a:ext cx="2030413" cy="336550"/>
          </a:xfrm>
          <a:prstGeom prst="rect">
            <a:avLst/>
          </a:prstGeom>
          <a:noFill/>
          <a:ln w="9525">
            <a:noFill/>
            <a:miter lim="800000"/>
            <a:headEnd/>
            <a:tailEnd type="none" w="lg" len="lg"/>
          </a:ln>
          <a:effectLst/>
        </p:spPr>
        <p:txBody>
          <a:bodyPr wrap="none">
            <a:spAutoFit/>
          </a:bodyPr>
          <a:lstStyle/>
          <a:p>
            <a:r>
              <a:rPr lang="en-US" sz="1600">
                <a:latin typeface="Times New Roman" pitchFamily="18" charset="0"/>
              </a:rPr>
              <a:t>(b) 103 m from stream</a:t>
            </a:r>
          </a:p>
        </p:txBody>
      </p:sp>
      <p:sp>
        <p:nvSpPr>
          <p:cNvPr id="271378" name="Rectangle 18"/>
          <p:cNvSpPr>
            <a:spLocks noChangeArrowheads="1"/>
          </p:cNvSpPr>
          <p:nvPr/>
        </p:nvSpPr>
        <p:spPr bwMode="auto">
          <a:xfrm>
            <a:off x="153988" y="-9525"/>
            <a:ext cx="8875712" cy="579438"/>
          </a:xfrm>
          <a:prstGeom prst="rect">
            <a:avLst/>
          </a:prstGeom>
          <a:noFill/>
          <a:ln w="9525">
            <a:noFill/>
            <a:miter lim="800000"/>
            <a:headEnd/>
            <a:tailEnd type="none" w="lg" len="lg"/>
          </a:ln>
          <a:effectLst/>
        </p:spPr>
        <p:txBody>
          <a:bodyPr wrap="none">
            <a:spAutoFit/>
          </a:bodyPr>
          <a:lstStyle/>
          <a:p>
            <a:r>
              <a:rPr lang="en-US" sz="3200" b="1">
                <a:solidFill>
                  <a:srgbClr val="FF3300"/>
                </a:solidFill>
              </a:rPr>
              <a:t>Relation between runoff and depth to groundwater</a:t>
            </a:r>
          </a:p>
        </p:txBody>
      </p:sp>
      <p:sp>
        <p:nvSpPr>
          <p:cNvPr id="271379" name="Rectangle 19"/>
          <p:cNvSpPr>
            <a:spLocks noChangeArrowheads="1"/>
          </p:cNvSpPr>
          <p:nvPr/>
        </p:nvSpPr>
        <p:spPr bwMode="auto">
          <a:xfrm>
            <a:off x="1008063" y="6356350"/>
            <a:ext cx="7418387" cy="396875"/>
          </a:xfrm>
          <a:prstGeom prst="rect">
            <a:avLst/>
          </a:prstGeom>
          <a:noFill/>
          <a:ln w="9525">
            <a:noFill/>
            <a:miter lim="800000"/>
            <a:headEnd/>
            <a:tailEnd type="none" w="lg" len="lg"/>
          </a:ln>
          <a:effectLst/>
        </p:spPr>
        <p:txBody>
          <a:bodyPr wrap="none">
            <a:spAutoFit/>
          </a:bodyPr>
          <a:lstStyle/>
          <a:p>
            <a:r>
              <a:rPr lang="en-US" sz="2000"/>
              <a:t>Two different locations in the Svartberget catchment (Seibert et al., 2003)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profile_photo"/>
          <p:cNvPicPr>
            <a:picLocks noChangeAspect="1" noChangeArrowheads="1"/>
          </p:cNvPicPr>
          <p:nvPr/>
        </p:nvPicPr>
        <p:blipFill>
          <a:blip r:embed="rId2" cstate="print"/>
          <a:srcRect/>
          <a:stretch>
            <a:fillRect/>
          </a:stretch>
        </p:blipFill>
        <p:spPr bwMode="auto">
          <a:xfrm>
            <a:off x="598488" y="1096963"/>
            <a:ext cx="4329112" cy="3875087"/>
          </a:xfrm>
          <a:prstGeom prst="rect">
            <a:avLst/>
          </a:prstGeom>
          <a:noFill/>
        </p:spPr>
      </p:pic>
      <p:sp>
        <p:nvSpPr>
          <p:cNvPr id="272390" name="Rectangle 6"/>
          <p:cNvSpPr>
            <a:spLocks noChangeArrowheads="1"/>
          </p:cNvSpPr>
          <p:nvPr/>
        </p:nvSpPr>
        <p:spPr bwMode="auto">
          <a:xfrm>
            <a:off x="558800" y="5502275"/>
            <a:ext cx="8164513" cy="1187450"/>
          </a:xfrm>
          <a:prstGeom prst="rect">
            <a:avLst/>
          </a:prstGeom>
          <a:noFill/>
          <a:ln w="9525">
            <a:noFill/>
            <a:miter lim="800000"/>
            <a:headEnd/>
            <a:tailEnd type="none" w="lg" len="lg"/>
          </a:ln>
          <a:effectLst/>
        </p:spPr>
        <p:txBody>
          <a:bodyPr anchor="ctr">
            <a:spAutoFit/>
          </a:bodyPr>
          <a:lstStyle/>
          <a:p>
            <a:r>
              <a:rPr lang="en-US" sz="2400"/>
              <a:t>(a) Photograph of cross section through soil following dye tracing experiment. (b) Moisture content inferred from dye tracing experiment.  (Courtesy of Markus Weiler)</a:t>
            </a:r>
          </a:p>
        </p:txBody>
      </p:sp>
      <p:pic>
        <p:nvPicPr>
          <p:cNvPr id="272392" name="Picture 8" descr="4low-v3_improve"/>
          <p:cNvPicPr>
            <a:picLocks noChangeAspect="1" noChangeArrowheads="1"/>
          </p:cNvPicPr>
          <p:nvPr/>
        </p:nvPicPr>
        <p:blipFill>
          <a:blip r:embed="rId3" cstate="print"/>
          <a:srcRect/>
          <a:stretch>
            <a:fillRect/>
          </a:stretch>
        </p:blipFill>
        <p:spPr bwMode="auto">
          <a:xfrm>
            <a:off x="5105400" y="2333625"/>
            <a:ext cx="3048000" cy="3048000"/>
          </a:xfrm>
          <a:prstGeom prst="rect">
            <a:avLst/>
          </a:prstGeom>
          <a:noFill/>
        </p:spPr>
      </p:pic>
      <p:sp>
        <p:nvSpPr>
          <p:cNvPr id="272393" name="Text Box 9"/>
          <p:cNvSpPr txBox="1">
            <a:spLocks noChangeArrowheads="1"/>
          </p:cNvSpPr>
          <p:nvPr/>
        </p:nvSpPr>
        <p:spPr bwMode="auto">
          <a:xfrm>
            <a:off x="792163" y="369888"/>
            <a:ext cx="7467600" cy="579437"/>
          </a:xfrm>
          <a:prstGeom prst="rect">
            <a:avLst/>
          </a:prstGeom>
          <a:noFill/>
          <a:ln w="9525">
            <a:noFill/>
            <a:miter lim="800000"/>
            <a:headEnd/>
            <a:tailEnd type="none" w="lg" len="lg"/>
          </a:ln>
          <a:effectLst/>
        </p:spPr>
        <p:txBody>
          <a:bodyPr>
            <a:spAutoFit/>
          </a:bodyPr>
          <a:lstStyle/>
          <a:p>
            <a:pPr>
              <a:spcBef>
                <a:spcPct val="50000"/>
              </a:spcBef>
            </a:pPr>
            <a:r>
              <a:rPr lang="en-US" sz="3200" b="1">
                <a:solidFill>
                  <a:srgbClr val="FF3300"/>
                </a:solidFill>
              </a:rPr>
              <a:t>Infiltration follows preferential pathways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p:cNvPicPr>
            <a:picLocks noChangeAspect="1" noChangeArrowheads="1"/>
          </p:cNvPicPr>
          <p:nvPr/>
        </p:nvPicPr>
        <p:blipFill>
          <a:blip r:embed="rId2" cstate="print"/>
          <a:srcRect/>
          <a:stretch>
            <a:fillRect/>
          </a:stretch>
        </p:blipFill>
        <p:spPr bwMode="auto">
          <a:xfrm>
            <a:off x="1128713" y="1127797"/>
            <a:ext cx="7105650" cy="4946650"/>
          </a:xfrm>
          <a:prstGeom prst="rect">
            <a:avLst/>
          </a:prstGeom>
          <a:noFill/>
          <a:ln w="9525">
            <a:noFill/>
            <a:miter lim="800000"/>
            <a:headEnd/>
            <a:tailEnd/>
          </a:ln>
          <a:effectLst/>
        </p:spPr>
      </p:pic>
      <p:sp>
        <p:nvSpPr>
          <p:cNvPr id="299013" name="Text Box 5"/>
          <p:cNvSpPr txBox="1">
            <a:spLocks noChangeArrowheads="1"/>
          </p:cNvSpPr>
          <p:nvPr/>
        </p:nvSpPr>
        <p:spPr bwMode="auto">
          <a:xfrm>
            <a:off x="792163" y="119510"/>
            <a:ext cx="7467600" cy="1066800"/>
          </a:xfrm>
          <a:prstGeom prst="rect">
            <a:avLst/>
          </a:prstGeom>
          <a:noFill/>
          <a:ln w="9525">
            <a:noFill/>
            <a:miter lim="800000"/>
            <a:headEnd/>
            <a:tailEnd type="none" w="lg" len="lg"/>
          </a:ln>
          <a:effectLst/>
        </p:spPr>
        <p:txBody>
          <a:bodyPr>
            <a:spAutoFit/>
          </a:bodyPr>
          <a:lstStyle/>
          <a:p>
            <a:pPr algn="ctr">
              <a:spcBef>
                <a:spcPct val="50000"/>
              </a:spcBef>
            </a:pPr>
            <a:r>
              <a:rPr lang="en-US" sz="3200" b="1">
                <a:solidFill>
                  <a:srgbClr val="FF3300"/>
                </a:solidFill>
              </a:rPr>
              <a:t>Wetting may occur at depth before at the surface</a:t>
            </a:r>
          </a:p>
        </p:txBody>
      </p:sp>
      <p:sp>
        <p:nvSpPr>
          <p:cNvPr id="6" name="TextBox 5"/>
          <p:cNvSpPr txBox="1"/>
          <p:nvPr/>
        </p:nvSpPr>
        <p:spPr>
          <a:xfrm>
            <a:off x="0" y="6084402"/>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See preferential pathway infiltration animation </a:t>
            </a:r>
            <a:r>
              <a:rPr lang="en-US" sz="2400" dirty="0">
                <a:latin typeface="Arial" pitchFamily="34" charset="0"/>
                <a:cs typeface="Arial" pitchFamily="34" charset="0"/>
                <a:hlinkClick r:id="rId3"/>
              </a:rPr>
              <a:t>http://hydrology.neng.usu.edu/RRP/</a:t>
            </a:r>
            <a:r>
              <a:rPr lang="en-US" sz="2400" dirty="0">
                <a:latin typeface="Arial" pitchFamily="34" charset="0"/>
                <a:cs typeface="Arial" pitchFamily="34" charset="0"/>
              </a:rPr>
              <a:t> (</a:t>
            </a:r>
            <a:r>
              <a:rPr lang="en-US" sz="2400" dirty="0" err="1">
                <a:latin typeface="Arial" pitchFamily="34" charset="0"/>
                <a:cs typeface="Arial" pitchFamily="34" charset="0"/>
              </a:rPr>
              <a:t>ch</a:t>
            </a:r>
            <a:r>
              <a:rPr lang="en-US" sz="2400" dirty="0">
                <a:latin typeface="Arial" pitchFamily="34" charset="0"/>
                <a:cs typeface="Arial" pitchFamily="34" charset="0"/>
              </a:rPr>
              <a:t> 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CAPTION" val="Picture 1"/>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CAPTION" val="Picture 1"/>
</p:tagLst>
</file>

<file path=ppt/tags/tag5.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6.xml><?xml version="1.0" encoding="utf-8"?>
<p:tagLst xmlns:a="http://schemas.openxmlformats.org/drawingml/2006/main" xmlns:r="http://schemas.openxmlformats.org/officeDocument/2006/relationships" xmlns:p="http://schemas.openxmlformats.org/presentationml/2006/main">
  <p:tag name="IIW_TYPE_CAPTION" val="Picture 1"/>
</p:tagLst>
</file>

<file path=ppt/theme/theme1.xml><?xml version="1.0" encoding="utf-8"?>
<a:theme xmlns:a="http://schemas.openxmlformats.org/drawingml/2006/main" name="Blank Presentatio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5959FE"/>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7976</TotalTime>
  <Words>3649</Words>
  <Application>Microsoft Office PowerPoint</Application>
  <PresentationFormat>On-screen Show (4:3)</PresentationFormat>
  <Paragraphs>787</Paragraphs>
  <Slides>64</Slides>
  <Notes>20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3</vt:i4>
      </vt:variant>
      <vt:variant>
        <vt:lpstr>Slide Titles</vt:lpstr>
      </vt:variant>
      <vt:variant>
        <vt:i4>64</vt:i4>
      </vt:variant>
    </vt:vector>
  </HeadingPairs>
  <TitlesOfParts>
    <vt:vector size="81" baseType="lpstr">
      <vt:lpstr>Arial</vt:lpstr>
      <vt:lpstr>Calibri</vt:lpstr>
      <vt:lpstr>Calibri Light</vt:lpstr>
      <vt:lpstr>Cambria Math</vt:lpstr>
      <vt:lpstr>Comic Sans MS</vt:lpstr>
      <vt:lpstr>Garamond</vt:lpstr>
      <vt:lpstr>Symbol</vt:lpstr>
      <vt:lpstr>Times</vt:lpstr>
      <vt:lpstr>Times New Roman</vt:lpstr>
      <vt:lpstr>Wingdings</vt:lpstr>
      <vt:lpstr>Blank Presentation</vt:lpstr>
      <vt:lpstr>Office Theme</vt:lpstr>
      <vt:lpstr>2_Office Theme</vt:lpstr>
      <vt:lpstr>1_Office Theme</vt:lpstr>
      <vt:lpstr>Bitmap Image</vt:lpstr>
      <vt:lpstr>Equation</vt:lpstr>
      <vt:lpstr>Worksheet</vt:lpstr>
      <vt:lpstr>Physical Hydrology &amp; Hydroclimatology (Multiscale Hydrology)</vt:lpstr>
      <vt:lpstr>Physical factors in the generation of runoff</vt:lpstr>
      <vt:lpstr>Resources</vt:lpstr>
      <vt:lpstr>Physical Processes involved in Runoff Generation</vt:lpstr>
      <vt:lpstr>PowerPoint Presentation</vt:lpstr>
      <vt:lpstr>PowerPoint Presentation</vt:lpstr>
      <vt:lpstr>PowerPoint Presentation</vt:lpstr>
      <vt:lpstr>PowerPoint Presentation</vt:lpstr>
      <vt:lpstr>PowerPoint Presentation</vt:lpstr>
      <vt:lpstr>Runoff Generation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subsurface stormflow</vt:lpstr>
      <vt:lpstr>PowerPoint Presentation</vt:lpstr>
      <vt:lpstr>PowerPoint Presentation</vt:lpstr>
      <vt:lpstr>PowerPoint Presentation</vt:lpstr>
      <vt:lpstr>Summary points </vt:lpstr>
      <vt:lpstr>Rainfall-Runoff Modeling</vt:lpstr>
      <vt:lpstr>Rainfall-Runoff Models Rational Method</vt:lpstr>
      <vt:lpstr>Rainfall-Runoff Models  SCS Curve Number Method</vt:lpstr>
      <vt:lpstr>PowerPoint Presentation</vt:lpstr>
      <vt:lpstr>PowerPoint Presentation</vt:lpstr>
      <vt:lpstr>SCS Method</vt:lpstr>
      <vt:lpstr>Example</vt:lpstr>
      <vt:lpstr>PowerPoint Presentation</vt:lpstr>
      <vt:lpstr>PowerPoint Presentation</vt:lpstr>
      <vt:lpstr>PowerPoint Presentation</vt:lpstr>
      <vt:lpstr>PowerPoint Presentation</vt:lpstr>
      <vt:lpstr>Goal is to quantify watershed response without consideration of detailed subscale processes</vt:lpstr>
      <vt:lpstr>Systems approach to event flow</vt:lpstr>
      <vt:lpstr>PowerPoint Presentation</vt:lpstr>
      <vt:lpstr>Linear Systems</vt:lpstr>
      <vt:lpstr>Rainfall Runoff Models Unit Hydrograph</vt:lpstr>
      <vt:lpstr>Rainfall Runoff Models Unit Hydrograph</vt:lpstr>
      <vt:lpstr>Rainfall Runoff Models Unit Hydrograph</vt:lpstr>
      <vt:lpstr>Linear Response at Discrete Time Steps</vt:lpstr>
      <vt:lpstr>A Du hour unit hydrograph is the characteristic response of a given watershed to a unit volume (e.g. 1 in or cm) of effective water input (usually rain) applied at a constant rate for Du hours</vt:lpstr>
      <vt:lpstr>Assumptions (Chow P 214)</vt:lpstr>
      <vt:lpstr>PowerPoint Presentation</vt:lpstr>
      <vt:lpstr>Example</vt:lpstr>
      <vt:lpstr>Example</vt:lpstr>
      <vt:lpstr>Limitations</vt:lpstr>
      <vt:lpstr>Example</vt:lpstr>
      <vt:lpstr>PowerPoint Presentation</vt:lpstr>
      <vt:lpstr>Determining the Unit Hydrograph from Direct Runoff Hydrograph Observations</vt:lpstr>
      <vt:lpstr>Which hydrograph is associated with each watershed</vt:lpstr>
      <vt:lpstr>Time Area Diagram</vt:lpstr>
      <vt:lpstr>Channel Network “Width” Function</vt:lpstr>
      <vt:lpstr>Synthetic Unit Hydrographs</vt:lpstr>
      <vt:lpstr>Example Snyder's Synthetic Unit Hydrograph</vt:lpstr>
      <vt:lpstr>SCS Dimensionless Unit Hydrograph</vt:lpstr>
      <vt:lpstr>Unit Hydrographs of Different Durations - S Curves</vt:lpstr>
      <vt:lpstr>Example</vt:lpstr>
      <vt:lpstr>S Curve to Develop 2 hr unit hydrograph</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Rajagopalan Balaji</cp:lastModifiedBy>
  <cp:revision>233</cp:revision>
  <cp:lastPrinted>1999-08-09T23:19:22Z</cp:lastPrinted>
  <dcterms:created xsi:type="dcterms:W3CDTF">1997-12-21T21:07:58Z</dcterms:created>
  <dcterms:modified xsi:type="dcterms:W3CDTF">2022-12-06T20:12:32Z</dcterms:modified>
</cp:coreProperties>
</file>