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70"/>
  </p:notesMasterIdLst>
  <p:sldIdLst>
    <p:sldId id="280" r:id="rId7"/>
    <p:sldId id="279" r:id="rId8"/>
    <p:sldId id="535" r:id="rId9"/>
    <p:sldId id="536" r:id="rId10"/>
    <p:sldId id="533" r:id="rId11"/>
    <p:sldId id="450" r:id="rId12"/>
    <p:sldId id="454" r:id="rId13"/>
    <p:sldId id="455" r:id="rId14"/>
    <p:sldId id="456" r:id="rId15"/>
    <p:sldId id="457" r:id="rId16"/>
    <p:sldId id="459" r:id="rId17"/>
    <p:sldId id="460" r:id="rId18"/>
    <p:sldId id="302" r:id="rId19"/>
    <p:sldId id="413" r:id="rId20"/>
    <p:sldId id="414" r:id="rId21"/>
    <p:sldId id="415" r:id="rId22"/>
    <p:sldId id="416" r:id="rId23"/>
    <p:sldId id="466" r:id="rId24"/>
    <p:sldId id="467" r:id="rId25"/>
    <p:sldId id="468" r:id="rId26"/>
    <p:sldId id="469" r:id="rId27"/>
    <p:sldId id="471" r:id="rId28"/>
    <p:sldId id="472" r:id="rId29"/>
    <p:sldId id="461" r:id="rId30"/>
    <p:sldId id="462" r:id="rId31"/>
    <p:sldId id="537" r:id="rId32"/>
    <p:sldId id="538" r:id="rId33"/>
    <p:sldId id="463" r:id="rId34"/>
    <p:sldId id="464" r:id="rId35"/>
    <p:sldId id="473" r:id="rId36"/>
    <p:sldId id="474" r:id="rId37"/>
    <p:sldId id="539" r:id="rId38"/>
    <p:sldId id="475" r:id="rId39"/>
    <p:sldId id="476" r:id="rId40"/>
    <p:sldId id="477" r:id="rId41"/>
    <p:sldId id="269" r:id="rId42"/>
    <p:sldId id="277" r:id="rId43"/>
    <p:sldId id="260" r:id="rId44"/>
    <p:sldId id="259" r:id="rId45"/>
    <p:sldId id="274" r:id="rId46"/>
    <p:sldId id="385" r:id="rId47"/>
    <p:sldId id="281" r:id="rId48"/>
    <p:sldId id="276" r:id="rId49"/>
    <p:sldId id="278" r:id="rId50"/>
    <p:sldId id="286" r:id="rId51"/>
    <p:sldId id="287" r:id="rId52"/>
    <p:sldId id="270" r:id="rId53"/>
    <p:sldId id="275" r:id="rId54"/>
    <p:sldId id="284" r:id="rId55"/>
    <p:sldId id="298" r:id="rId56"/>
    <p:sldId id="297" r:id="rId57"/>
    <p:sldId id="299" r:id="rId58"/>
    <p:sldId id="263" r:id="rId59"/>
    <p:sldId id="271" r:id="rId60"/>
    <p:sldId id="540" r:id="rId61"/>
    <p:sldId id="296" r:id="rId62"/>
    <p:sldId id="272" r:id="rId63"/>
    <p:sldId id="261" r:id="rId64"/>
    <p:sldId id="262" r:id="rId65"/>
    <p:sldId id="273" r:id="rId66"/>
    <p:sldId id="305" r:id="rId67"/>
    <p:sldId id="267" r:id="rId68"/>
    <p:sldId id="32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522DA-6C42-4113-AD33-3E87C4B4E6AD}" v="28" dt="2022-09-15T17:29:00.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0" autoAdjust="0"/>
    <p:restoredTop sz="94737" autoAdjust="0"/>
  </p:normalViewPr>
  <p:slideViewPr>
    <p:cSldViewPr>
      <p:cViewPr varScale="1">
        <p:scale>
          <a:sx n="62" d="100"/>
          <a:sy n="62" d="100"/>
        </p:scale>
        <p:origin x="1328" y="92"/>
      </p:cViewPr>
      <p:guideLst>
        <p:guide orient="horz" pos="2160"/>
        <p:guide pos="2880"/>
      </p:guideLst>
    </p:cSldViewPr>
  </p:slideViewPr>
  <p:outlineViewPr>
    <p:cViewPr>
      <p:scale>
        <a:sx n="33" d="100"/>
        <a:sy n="33" d="100"/>
      </p:scale>
      <p:origin x="0" y="1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agopalan Balaji" userId="fef2073b-d548-489c-9436-683445f1996c" providerId="ADAL" clId="{9B0522DA-6C42-4113-AD33-3E87C4B4E6AD}"/>
    <pc:docChg chg="undo custSel addSld delSld modSld sldOrd">
      <pc:chgData name="Rajagopalan Balaji" userId="fef2073b-d548-489c-9436-683445f1996c" providerId="ADAL" clId="{9B0522DA-6C42-4113-AD33-3E87C4B4E6AD}" dt="2022-09-15T21:25:19.063" v="205" actId="1076"/>
      <pc:docMkLst>
        <pc:docMk/>
      </pc:docMkLst>
      <pc:sldChg chg="del">
        <pc:chgData name="Rajagopalan Balaji" userId="fef2073b-d548-489c-9436-683445f1996c" providerId="ADAL" clId="{9B0522DA-6C42-4113-AD33-3E87C4B4E6AD}" dt="2022-09-15T15:25:20.424" v="120" actId="47"/>
        <pc:sldMkLst>
          <pc:docMk/>
          <pc:sldMk cId="3525973854" sldId="256"/>
        </pc:sldMkLst>
      </pc:sldChg>
      <pc:sldChg chg="ord">
        <pc:chgData name="Rajagopalan Balaji" userId="fef2073b-d548-489c-9436-683445f1996c" providerId="ADAL" clId="{9B0522DA-6C42-4113-AD33-3E87C4B4E6AD}" dt="2022-09-13T16:27:21.796" v="106"/>
        <pc:sldMkLst>
          <pc:docMk/>
          <pc:sldMk cId="3161449907" sldId="260"/>
        </pc:sldMkLst>
      </pc:sldChg>
      <pc:sldChg chg="modSp">
        <pc:chgData name="Rajagopalan Balaji" userId="fef2073b-d548-489c-9436-683445f1996c" providerId="ADAL" clId="{9B0522DA-6C42-4113-AD33-3E87C4B4E6AD}" dt="2022-09-15T15:37:10.725" v="131" actId="1076"/>
        <pc:sldMkLst>
          <pc:docMk/>
          <pc:sldMk cId="1102694086" sldId="263"/>
        </pc:sldMkLst>
        <pc:picChg chg="mod">
          <ac:chgData name="Rajagopalan Balaji" userId="fef2073b-d548-489c-9436-683445f1996c" providerId="ADAL" clId="{9B0522DA-6C42-4113-AD33-3E87C4B4E6AD}" dt="2022-09-15T15:37:10.725" v="131" actId="1076"/>
          <ac:picMkLst>
            <pc:docMk/>
            <pc:sldMk cId="1102694086" sldId="263"/>
            <ac:picMk id="4101" creationId="{00000000-0000-0000-0000-000000000000}"/>
          </ac:picMkLst>
        </pc:picChg>
      </pc:sldChg>
      <pc:sldChg chg="del">
        <pc:chgData name="Rajagopalan Balaji" userId="fef2073b-d548-489c-9436-683445f1996c" providerId="ADAL" clId="{9B0522DA-6C42-4113-AD33-3E87C4B4E6AD}" dt="2022-09-15T15:25:21.822" v="121" actId="47"/>
        <pc:sldMkLst>
          <pc:docMk/>
          <pc:sldMk cId="687571579" sldId="264"/>
        </pc:sldMkLst>
      </pc:sldChg>
      <pc:sldChg chg="modSp mod">
        <pc:chgData name="Rajagopalan Balaji" userId="fef2073b-d548-489c-9436-683445f1996c" providerId="ADAL" clId="{9B0522DA-6C42-4113-AD33-3E87C4B4E6AD}" dt="2022-09-15T15:38:44.560" v="143" actId="20577"/>
        <pc:sldMkLst>
          <pc:docMk/>
          <pc:sldMk cId="4222079850" sldId="270"/>
        </pc:sldMkLst>
        <pc:spChg chg="mod">
          <ac:chgData name="Rajagopalan Balaji" userId="fef2073b-d548-489c-9436-683445f1996c" providerId="ADAL" clId="{9B0522DA-6C42-4113-AD33-3E87C4B4E6AD}" dt="2022-09-15T15:38:44.560" v="143" actId="20577"/>
          <ac:spMkLst>
            <pc:docMk/>
            <pc:sldMk cId="4222079850" sldId="270"/>
            <ac:spMk id="2" creationId="{00000000-0000-0000-0000-000000000000}"/>
          </ac:spMkLst>
        </pc:spChg>
      </pc:sldChg>
      <pc:sldChg chg="modSp">
        <pc:chgData name="Rajagopalan Balaji" userId="fef2073b-d548-489c-9436-683445f1996c" providerId="ADAL" clId="{9B0522DA-6C42-4113-AD33-3E87C4B4E6AD}" dt="2022-09-15T15:33:46.544" v="124" actId="14100"/>
        <pc:sldMkLst>
          <pc:docMk/>
          <pc:sldMk cId="4182576645" sldId="274"/>
        </pc:sldMkLst>
        <pc:picChg chg="mod">
          <ac:chgData name="Rajagopalan Balaji" userId="fef2073b-d548-489c-9436-683445f1996c" providerId="ADAL" clId="{9B0522DA-6C42-4113-AD33-3E87C4B4E6AD}" dt="2022-09-15T15:33:46.544" v="124" actId="14100"/>
          <ac:picMkLst>
            <pc:docMk/>
            <pc:sldMk cId="4182576645" sldId="274"/>
            <ac:picMk id="1026" creationId="{00000000-0000-0000-0000-000000000000}"/>
          </ac:picMkLst>
        </pc:picChg>
      </pc:sldChg>
      <pc:sldChg chg="modSp">
        <pc:chgData name="Rajagopalan Balaji" userId="fef2073b-d548-489c-9436-683445f1996c" providerId="ADAL" clId="{9B0522DA-6C42-4113-AD33-3E87C4B4E6AD}" dt="2022-09-15T15:35:26.774" v="130" actId="1076"/>
        <pc:sldMkLst>
          <pc:docMk/>
          <pc:sldMk cId="165044597" sldId="276"/>
        </pc:sldMkLst>
        <pc:picChg chg="mod">
          <ac:chgData name="Rajagopalan Balaji" userId="fef2073b-d548-489c-9436-683445f1996c" providerId="ADAL" clId="{9B0522DA-6C42-4113-AD33-3E87C4B4E6AD}" dt="2022-09-15T15:35:18.559" v="128" actId="14100"/>
          <ac:picMkLst>
            <pc:docMk/>
            <pc:sldMk cId="165044597" sldId="276"/>
            <ac:picMk id="3074" creationId="{00000000-0000-0000-0000-000000000000}"/>
          </ac:picMkLst>
        </pc:picChg>
        <pc:picChg chg="mod">
          <ac:chgData name="Rajagopalan Balaji" userId="fef2073b-d548-489c-9436-683445f1996c" providerId="ADAL" clId="{9B0522DA-6C42-4113-AD33-3E87C4B4E6AD}" dt="2022-09-15T15:35:26.774" v="130" actId="1076"/>
          <ac:picMkLst>
            <pc:docMk/>
            <pc:sldMk cId="165044597" sldId="276"/>
            <ac:picMk id="3075" creationId="{00000000-0000-0000-0000-000000000000}"/>
          </ac:picMkLst>
        </pc:picChg>
      </pc:sldChg>
      <pc:sldChg chg="modSp mod">
        <pc:chgData name="Rajagopalan Balaji" userId="fef2073b-d548-489c-9436-683445f1996c" providerId="ADAL" clId="{9B0522DA-6C42-4113-AD33-3E87C4B4E6AD}" dt="2022-09-15T21:25:19.063" v="205" actId="1076"/>
        <pc:sldMkLst>
          <pc:docMk/>
          <pc:sldMk cId="3331035968" sldId="279"/>
        </pc:sldMkLst>
        <pc:spChg chg="mod">
          <ac:chgData name="Rajagopalan Balaji" userId="fef2073b-d548-489c-9436-683445f1996c" providerId="ADAL" clId="{9B0522DA-6C42-4113-AD33-3E87C4B4E6AD}" dt="2022-09-15T21:24:32.558" v="192" actId="20577"/>
          <ac:spMkLst>
            <pc:docMk/>
            <pc:sldMk cId="3331035968" sldId="279"/>
            <ac:spMk id="2" creationId="{00000000-0000-0000-0000-000000000000}"/>
          </ac:spMkLst>
        </pc:spChg>
        <pc:spChg chg="mod">
          <ac:chgData name="Rajagopalan Balaji" userId="fef2073b-d548-489c-9436-683445f1996c" providerId="ADAL" clId="{9B0522DA-6C42-4113-AD33-3E87C4B4E6AD}" dt="2022-09-15T21:25:19.063" v="205" actId="1076"/>
          <ac:spMkLst>
            <pc:docMk/>
            <pc:sldMk cId="3331035968" sldId="279"/>
            <ac:spMk id="3" creationId="{00000000-0000-0000-0000-000000000000}"/>
          </ac:spMkLst>
        </pc:spChg>
      </pc:sldChg>
      <pc:sldChg chg="modSp mod">
        <pc:chgData name="Rajagopalan Balaji" userId="fef2073b-d548-489c-9436-683445f1996c" providerId="ADAL" clId="{9B0522DA-6C42-4113-AD33-3E87C4B4E6AD}" dt="2022-09-13T15:57:16.825" v="93" actId="20577"/>
        <pc:sldMkLst>
          <pc:docMk/>
          <pc:sldMk cId="1796388231" sldId="280"/>
        </pc:sldMkLst>
        <pc:spChg chg="mod">
          <ac:chgData name="Rajagopalan Balaji" userId="fef2073b-d548-489c-9436-683445f1996c" providerId="ADAL" clId="{9B0522DA-6C42-4113-AD33-3E87C4B4E6AD}" dt="2022-09-13T15:57:16.825" v="93" actId="20577"/>
          <ac:spMkLst>
            <pc:docMk/>
            <pc:sldMk cId="1796388231" sldId="280"/>
            <ac:spMk id="172035" creationId="{00000000-0000-0000-0000-000000000000}"/>
          </ac:spMkLst>
        </pc:spChg>
      </pc:sldChg>
      <pc:sldChg chg="del">
        <pc:chgData name="Rajagopalan Balaji" userId="fef2073b-d548-489c-9436-683445f1996c" providerId="ADAL" clId="{9B0522DA-6C42-4113-AD33-3E87C4B4E6AD}" dt="2022-09-13T16:11:09.104" v="100" actId="47"/>
        <pc:sldMkLst>
          <pc:docMk/>
          <pc:sldMk cId="2472813139" sldId="282"/>
        </pc:sldMkLst>
      </pc:sldChg>
      <pc:sldChg chg="del">
        <pc:chgData name="Rajagopalan Balaji" userId="fef2073b-d548-489c-9436-683445f1996c" providerId="ADAL" clId="{9B0522DA-6C42-4113-AD33-3E87C4B4E6AD}" dt="2022-09-13T16:27:53.968" v="107" actId="47"/>
        <pc:sldMkLst>
          <pc:docMk/>
          <pc:sldMk cId="608074809" sldId="283"/>
        </pc:sldMkLst>
      </pc:sldChg>
      <pc:sldChg chg="addSp modSp mod setBg">
        <pc:chgData name="Rajagopalan Balaji" userId="fef2073b-d548-489c-9436-683445f1996c" providerId="ADAL" clId="{9B0522DA-6C42-4113-AD33-3E87C4B4E6AD}" dt="2022-09-15T17:29:00.440" v="190" actId="962"/>
        <pc:sldMkLst>
          <pc:docMk/>
          <pc:sldMk cId="2841814857" sldId="284"/>
        </pc:sldMkLst>
        <pc:spChg chg="add">
          <ac:chgData name="Rajagopalan Balaji" userId="fef2073b-d548-489c-9436-683445f1996c" providerId="ADAL" clId="{9B0522DA-6C42-4113-AD33-3E87C4B4E6AD}" dt="2022-09-15T17:28:42.317" v="186" actId="26606"/>
          <ac:spMkLst>
            <pc:docMk/>
            <pc:sldMk cId="2841814857" sldId="284"/>
            <ac:spMk id="3079" creationId="{A9F529C3-C941-49FD-8C67-82F134F64BDB}"/>
          </ac:spMkLst>
        </pc:spChg>
        <pc:spChg chg="add">
          <ac:chgData name="Rajagopalan Balaji" userId="fef2073b-d548-489c-9436-683445f1996c" providerId="ADAL" clId="{9B0522DA-6C42-4113-AD33-3E87C4B4E6AD}" dt="2022-09-15T17:28:42.317" v="186" actId="26606"/>
          <ac:spMkLst>
            <pc:docMk/>
            <pc:sldMk cId="2841814857" sldId="284"/>
            <ac:spMk id="3081" creationId="{20586029-32A0-47E5-9AEC-AE3ABA6B94D0}"/>
          </ac:spMkLst>
        </pc:spChg>
        <pc:picChg chg="add mod">
          <ac:chgData name="Rajagopalan Balaji" userId="fef2073b-d548-489c-9436-683445f1996c" providerId="ADAL" clId="{9B0522DA-6C42-4113-AD33-3E87C4B4E6AD}" dt="2022-09-15T17:29:00.440" v="189" actId="27614"/>
          <ac:picMkLst>
            <pc:docMk/>
            <pc:sldMk cId="2841814857" sldId="284"/>
            <ac:picMk id="2" creationId="{852F07A7-1BEB-434B-5F13-06E43551EB58}"/>
          </ac:picMkLst>
        </pc:picChg>
        <pc:picChg chg="mod">
          <ac:chgData name="Rajagopalan Balaji" userId="fef2073b-d548-489c-9436-683445f1996c" providerId="ADAL" clId="{9B0522DA-6C42-4113-AD33-3E87C4B4E6AD}" dt="2022-09-15T17:29:00.440" v="190" actId="962"/>
          <ac:picMkLst>
            <pc:docMk/>
            <pc:sldMk cId="2841814857" sldId="284"/>
            <ac:picMk id="3074" creationId="{00000000-0000-0000-0000-000000000000}"/>
          </ac:picMkLst>
        </pc:picChg>
        <pc:cxnChg chg="add">
          <ac:chgData name="Rajagopalan Balaji" userId="fef2073b-d548-489c-9436-683445f1996c" providerId="ADAL" clId="{9B0522DA-6C42-4113-AD33-3E87C4B4E6AD}" dt="2022-09-15T17:28:42.317" v="186" actId="26606"/>
          <ac:cxnSpMkLst>
            <pc:docMk/>
            <pc:sldMk cId="2841814857" sldId="284"/>
            <ac:cxnSpMk id="3083" creationId="{8C730EAB-A532-4295-A302-FB4B90DB9F5E}"/>
          </ac:cxnSpMkLst>
        </pc:cxnChg>
      </pc:sldChg>
      <pc:sldChg chg="del">
        <pc:chgData name="Rajagopalan Balaji" userId="fef2073b-d548-489c-9436-683445f1996c" providerId="ADAL" clId="{9B0522DA-6C42-4113-AD33-3E87C4B4E6AD}" dt="2022-09-13T16:13:43.189" v="103" actId="47"/>
        <pc:sldMkLst>
          <pc:docMk/>
          <pc:sldMk cId="3984027872" sldId="285"/>
        </pc:sldMkLst>
      </pc:sldChg>
      <pc:sldChg chg="ord">
        <pc:chgData name="Rajagopalan Balaji" userId="fef2073b-d548-489c-9436-683445f1996c" providerId="ADAL" clId="{9B0522DA-6C42-4113-AD33-3E87C4B4E6AD}" dt="2022-09-15T15:50:49.160" v="148"/>
        <pc:sldMkLst>
          <pc:docMk/>
          <pc:sldMk cId="2182592785" sldId="296"/>
        </pc:sldMkLst>
      </pc:sldChg>
      <pc:sldChg chg="modSp mod">
        <pc:chgData name="Rajagopalan Balaji" userId="fef2073b-d548-489c-9436-683445f1996c" providerId="ADAL" clId="{9B0522DA-6C42-4113-AD33-3E87C4B4E6AD}" dt="2022-09-15T16:01:51.828" v="166" actId="20577"/>
        <pc:sldMkLst>
          <pc:docMk/>
          <pc:sldMk cId="1060878129" sldId="297"/>
        </pc:sldMkLst>
        <pc:spChg chg="mod">
          <ac:chgData name="Rajagopalan Balaji" userId="fef2073b-d548-489c-9436-683445f1996c" providerId="ADAL" clId="{9B0522DA-6C42-4113-AD33-3E87C4B4E6AD}" dt="2022-09-15T15:51:12.814" v="156" actId="20577"/>
          <ac:spMkLst>
            <pc:docMk/>
            <pc:sldMk cId="1060878129" sldId="297"/>
            <ac:spMk id="46" creationId="{00000000-0000-0000-0000-000000000000}"/>
          </ac:spMkLst>
        </pc:spChg>
        <pc:spChg chg="mod">
          <ac:chgData name="Rajagopalan Balaji" userId="fef2073b-d548-489c-9436-683445f1996c" providerId="ADAL" clId="{9B0522DA-6C42-4113-AD33-3E87C4B4E6AD}" dt="2022-09-15T15:51:04.440" v="152" actId="20577"/>
          <ac:spMkLst>
            <pc:docMk/>
            <pc:sldMk cId="1060878129" sldId="297"/>
            <ac:spMk id="49" creationId="{00000000-0000-0000-0000-000000000000}"/>
          </ac:spMkLst>
        </pc:spChg>
        <pc:spChg chg="mod">
          <ac:chgData name="Rajagopalan Balaji" userId="fef2073b-d548-489c-9436-683445f1996c" providerId="ADAL" clId="{9B0522DA-6C42-4113-AD33-3E87C4B4E6AD}" dt="2022-09-15T16:01:51.828" v="166" actId="20577"/>
          <ac:spMkLst>
            <pc:docMk/>
            <pc:sldMk cId="1060878129" sldId="297"/>
            <ac:spMk id="68" creationId="{00000000-0000-0000-0000-000000000000}"/>
          </ac:spMkLst>
        </pc:spChg>
        <pc:cxnChg chg="mod">
          <ac:chgData name="Rajagopalan Balaji" userId="fef2073b-d548-489c-9436-683445f1996c" providerId="ADAL" clId="{9B0522DA-6C42-4113-AD33-3E87C4B4E6AD}" dt="2022-09-15T15:51:04.440" v="152" actId="20577"/>
          <ac:cxnSpMkLst>
            <pc:docMk/>
            <pc:sldMk cId="1060878129" sldId="297"/>
            <ac:cxnSpMk id="57" creationId="{00000000-0000-0000-0000-000000000000}"/>
          </ac:cxnSpMkLst>
        </pc:cxnChg>
      </pc:sldChg>
      <pc:sldChg chg="modSp mod">
        <pc:chgData name="Rajagopalan Balaji" userId="fef2073b-d548-489c-9436-683445f1996c" providerId="ADAL" clId="{9B0522DA-6C42-4113-AD33-3E87C4B4E6AD}" dt="2022-09-15T16:13:41.096" v="171" actId="20577"/>
        <pc:sldMkLst>
          <pc:docMk/>
          <pc:sldMk cId="2188760334" sldId="299"/>
        </pc:sldMkLst>
        <pc:spChg chg="mod">
          <ac:chgData name="Rajagopalan Balaji" userId="fef2073b-d548-489c-9436-683445f1996c" providerId="ADAL" clId="{9B0522DA-6C42-4113-AD33-3E87C4B4E6AD}" dt="2022-09-15T16:13:41.096" v="171" actId="20577"/>
          <ac:spMkLst>
            <pc:docMk/>
            <pc:sldMk cId="2188760334" sldId="299"/>
            <ac:spMk id="68" creationId="{00000000-0000-0000-0000-000000000000}"/>
          </ac:spMkLst>
        </pc:spChg>
      </pc:sldChg>
      <pc:sldChg chg="delSp mod">
        <pc:chgData name="Rajagopalan Balaji" userId="fef2073b-d548-489c-9436-683445f1996c" providerId="ADAL" clId="{9B0522DA-6C42-4113-AD33-3E87C4B4E6AD}" dt="2022-09-13T15:55:38.721" v="45" actId="478"/>
        <pc:sldMkLst>
          <pc:docMk/>
          <pc:sldMk cId="0" sldId="302"/>
        </pc:sldMkLst>
        <pc:spChg chg="del">
          <ac:chgData name="Rajagopalan Balaji" userId="fef2073b-d548-489c-9436-683445f1996c" providerId="ADAL" clId="{9B0522DA-6C42-4113-AD33-3E87C4B4E6AD}" dt="2022-09-13T15:55:38.721" v="45" actId="478"/>
          <ac:spMkLst>
            <pc:docMk/>
            <pc:sldMk cId="0" sldId="302"/>
            <ac:spMk id="11" creationId="{00000000-0000-0000-0000-000000000000}"/>
          </ac:spMkLst>
        </pc:spChg>
        <pc:spChg chg="del">
          <ac:chgData name="Rajagopalan Balaji" userId="fef2073b-d548-489c-9436-683445f1996c" providerId="ADAL" clId="{9B0522DA-6C42-4113-AD33-3E87C4B4E6AD}" dt="2022-09-13T15:54:20.585" v="11" actId="478"/>
          <ac:spMkLst>
            <pc:docMk/>
            <pc:sldMk cId="0" sldId="302"/>
            <ac:spMk id="12" creationId="{00000000-0000-0000-0000-000000000000}"/>
          </ac:spMkLst>
        </pc:spChg>
      </pc:sldChg>
      <pc:sldChg chg="ord">
        <pc:chgData name="Rajagopalan Balaji" userId="fef2073b-d548-489c-9436-683445f1996c" providerId="ADAL" clId="{9B0522DA-6C42-4113-AD33-3E87C4B4E6AD}" dt="2022-09-15T15:35:09.296" v="126"/>
        <pc:sldMkLst>
          <pc:docMk/>
          <pc:sldMk cId="3389276627" sldId="385"/>
        </pc:sldMkLst>
      </pc:sldChg>
      <pc:sldChg chg="delSp mod">
        <pc:chgData name="Rajagopalan Balaji" userId="fef2073b-d548-489c-9436-683445f1996c" providerId="ADAL" clId="{9B0522DA-6C42-4113-AD33-3E87C4B4E6AD}" dt="2022-09-13T15:54:22.459" v="12" actId="478"/>
        <pc:sldMkLst>
          <pc:docMk/>
          <pc:sldMk cId="846012366" sldId="413"/>
        </pc:sldMkLst>
        <pc:spChg chg="del">
          <ac:chgData name="Rajagopalan Balaji" userId="fef2073b-d548-489c-9436-683445f1996c" providerId="ADAL" clId="{9B0522DA-6C42-4113-AD33-3E87C4B4E6AD}" dt="2022-09-13T15:54:22.459" v="12" actId="478"/>
          <ac:spMkLst>
            <pc:docMk/>
            <pc:sldMk cId="846012366" sldId="413"/>
            <ac:spMk id="12" creationId="{00000000-0000-0000-0000-000000000000}"/>
          </ac:spMkLst>
        </pc:spChg>
      </pc:sldChg>
      <pc:sldChg chg="delSp mod">
        <pc:chgData name="Rajagopalan Balaji" userId="fef2073b-d548-489c-9436-683445f1996c" providerId="ADAL" clId="{9B0522DA-6C42-4113-AD33-3E87C4B4E6AD}" dt="2022-09-13T15:55:36.179" v="44" actId="478"/>
        <pc:sldMkLst>
          <pc:docMk/>
          <pc:sldMk cId="1114179295" sldId="414"/>
        </pc:sldMkLst>
        <pc:spChg chg="del">
          <ac:chgData name="Rajagopalan Balaji" userId="fef2073b-d548-489c-9436-683445f1996c" providerId="ADAL" clId="{9B0522DA-6C42-4113-AD33-3E87C4B4E6AD}" dt="2022-09-13T15:55:36.179" v="44" actId="478"/>
          <ac:spMkLst>
            <pc:docMk/>
            <pc:sldMk cId="1114179295" sldId="414"/>
            <ac:spMk id="11" creationId="{00000000-0000-0000-0000-000000000000}"/>
          </ac:spMkLst>
        </pc:spChg>
        <pc:spChg chg="del">
          <ac:chgData name="Rajagopalan Balaji" userId="fef2073b-d548-489c-9436-683445f1996c" providerId="ADAL" clId="{9B0522DA-6C42-4113-AD33-3E87C4B4E6AD}" dt="2022-09-13T15:54:24.857" v="13" actId="478"/>
          <ac:spMkLst>
            <pc:docMk/>
            <pc:sldMk cId="1114179295" sldId="414"/>
            <ac:spMk id="12" creationId="{00000000-0000-0000-0000-000000000000}"/>
          </ac:spMkLst>
        </pc:spChg>
      </pc:sldChg>
      <pc:sldChg chg="delSp mod">
        <pc:chgData name="Rajagopalan Balaji" userId="fef2073b-d548-489c-9436-683445f1996c" providerId="ADAL" clId="{9B0522DA-6C42-4113-AD33-3E87C4B4E6AD}" dt="2022-09-13T15:55:34.428" v="43" actId="478"/>
        <pc:sldMkLst>
          <pc:docMk/>
          <pc:sldMk cId="718619541" sldId="415"/>
        </pc:sldMkLst>
        <pc:spChg chg="del">
          <ac:chgData name="Rajagopalan Balaji" userId="fef2073b-d548-489c-9436-683445f1996c" providerId="ADAL" clId="{9B0522DA-6C42-4113-AD33-3E87C4B4E6AD}" dt="2022-09-13T15:54:27.296" v="14" actId="478"/>
          <ac:spMkLst>
            <pc:docMk/>
            <pc:sldMk cId="718619541" sldId="415"/>
            <ac:spMk id="4" creationId="{00000000-0000-0000-0000-000000000000}"/>
          </ac:spMkLst>
        </pc:spChg>
        <pc:spChg chg="del">
          <ac:chgData name="Rajagopalan Balaji" userId="fef2073b-d548-489c-9436-683445f1996c" providerId="ADAL" clId="{9B0522DA-6C42-4113-AD33-3E87C4B4E6AD}" dt="2022-09-13T15:55:34.428" v="43" actId="478"/>
          <ac:spMkLst>
            <pc:docMk/>
            <pc:sldMk cId="718619541" sldId="415"/>
            <ac:spMk id="6" creationId="{00000000-0000-0000-0000-000000000000}"/>
          </ac:spMkLst>
        </pc:spChg>
      </pc:sldChg>
      <pc:sldChg chg="delSp mod">
        <pc:chgData name="Rajagopalan Balaji" userId="fef2073b-d548-489c-9436-683445f1996c" providerId="ADAL" clId="{9B0522DA-6C42-4113-AD33-3E87C4B4E6AD}" dt="2022-09-13T15:55:32.330" v="42" actId="478"/>
        <pc:sldMkLst>
          <pc:docMk/>
          <pc:sldMk cId="1790150711" sldId="416"/>
        </pc:sldMkLst>
        <pc:spChg chg="del">
          <ac:chgData name="Rajagopalan Balaji" userId="fef2073b-d548-489c-9436-683445f1996c" providerId="ADAL" clId="{9B0522DA-6C42-4113-AD33-3E87C4B4E6AD}" dt="2022-09-13T15:54:29.433" v="15" actId="478"/>
          <ac:spMkLst>
            <pc:docMk/>
            <pc:sldMk cId="1790150711" sldId="416"/>
            <ac:spMk id="2" creationId="{117E26AA-8961-E240-9FAE-A06639391392}"/>
          </ac:spMkLst>
        </pc:spChg>
        <pc:spChg chg="del">
          <ac:chgData name="Rajagopalan Balaji" userId="fef2073b-d548-489c-9436-683445f1996c" providerId="ADAL" clId="{9B0522DA-6C42-4113-AD33-3E87C4B4E6AD}" dt="2022-09-13T15:55:32.330" v="42" actId="478"/>
          <ac:spMkLst>
            <pc:docMk/>
            <pc:sldMk cId="1790150711" sldId="416"/>
            <ac:spMk id="4" creationId="{A71509AC-8B7C-A941-B7E1-769D38E1F866}"/>
          </ac:spMkLst>
        </pc:spChg>
      </pc:sldChg>
      <pc:sldChg chg="delSp mod">
        <pc:chgData name="Rajagopalan Balaji" userId="fef2073b-d548-489c-9436-683445f1996c" providerId="ADAL" clId="{9B0522DA-6C42-4113-AD33-3E87C4B4E6AD}" dt="2022-09-13T15:55:55.625" v="51" actId="478"/>
        <pc:sldMkLst>
          <pc:docMk/>
          <pc:sldMk cId="982489670" sldId="450"/>
        </pc:sldMkLst>
        <pc:spChg chg="del">
          <ac:chgData name="Rajagopalan Balaji" userId="fef2073b-d548-489c-9436-683445f1996c" providerId="ADAL" clId="{9B0522DA-6C42-4113-AD33-3E87C4B4E6AD}" dt="2022-09-13T15:55:55.625" v="51" actId="478"/>
          <ac:spMkLst>
            <pc:docMk/>
            <pc:sldMk cId="982489670" sldId="450"/>
            <ac:spMk id="11" creationId="{00000000-0000-0000-0000-000000000000}"/>
          </ac:spMkLst>
        </pc:spChg>
        <pc:spChg chg="del">
          <ac:chgData name="Rajagopalan Balaji" userId="fef2073b-d548-489c-9436-683445f1996c" providerId="ADAL" clId="{9B0522DA-6C42-4113-AD33-3E87C4B4E6AD}" dt="2022-09-13T15:54:05.713" v="4" actId="478"/>
          <ac:spMkLst>
            <pc:docMk/>
            <pc:sldMk cId="982489670" sldId="450"/>
            <ac:spMk id="12" creationId="{00000000-0000-0000-0000-000000000000}"/>
          </ac:spMkLst>
        </pc:spChg>
      </pc:sldChg>
      <pc:sldChg chg="delSp mod">
        <pc:chgData name="Rajagopalan Balaji" userId="fef2073b-d548-489c-9436-683445f1996c" providerId="ADAL" clId="{9B0522DA-6C42-4113-AD33-3E87C4B4E6AD}" dt="2022-09-13T15:55:53.151" v="50" actId="478"/>
        <pc:sldMkLst>
          <pc:docMk/>
          <pc:sldMk cId="1397148823" sldId="454"/>
        </pc:sldMkLst>
        <pc:spChg chg="del">
          <ac:chgData name="Rajagopalan Balaji" userId="fef2073b-d548-489c-9436-683445f1996c" providerId="ADAL" clId="{9B0522DA-6C42-4113-AD33-3E87C4B4E6AD}" dt="2022-09-13T15:54:07.588" v="5" actId="478"/>
          <ac:spMkLst>
            <pc:docMk/>
            <pc:sldMk cId="1397148823" sldId="454"/>
            <ac:spMk id="4" creationId="{00000000-0000-0000-0000-000000000000}"/>
          </ac:spMkLst>
        </pc:spChg>
        <pc:spChg chg="del">
          <ac:chgData name="Rajagopalan Balaji" userId="fef2073b-d548-489c-9436-683445f1996c" providerId="ADAL" clId="{9B0522DA-6C42-4113-AD33-3E87C4B4E6AD}" dt="2022-09-13T15:55:53.151" v="50" actId="478"/>
          <ac:spMkLst>
            <pc:docMk/>
            <pc:sldMk cId="1397148823" sldId="454"/>
            <ac:spMk id="6" creationId="{00000000-0000-0000-0000-000000000000}"/>
          </ac:spMkLst>
        </pc:spChg>
      </pc:sldChg>
      <pc:sldChg chg="delSp mod">
        <pc:chgData name="Rajagopalan Balaji" userId="fef2073b-d548-489c-9436-683445f1996c" providerId="ADAL" clId="{9B0522DA-6C42-4113-AD33-3E87C4B4E6AD}" dt="2022-09-13T15:54:09.347" v="6" actId="478"/>
        <pc:sldMkLst>
          <pc:docMk/>
          <pc:sldMk cId="453423011" sldId="455"/>
        </pc:sldMkLst>
        <pc:spChg chg="del">
          <ac:chgData name="Rajagopalan Balaji" userId="fef2073b-d548-489c-9436-683445f1996c" providerId="ADAL" clId="{9B0522DA-6C42-4113-AD33-3E87C4B4E6AD}" dt="2022-09-13T15:54:09.347" v="6" actId="478"/>
          <ac:spMkLst>
            <pc:docMk/>
            <pc:sldMk cId="453423011" sldId="455"/>
            <ac:spMk id="2" creationId="{00000000-0000-0000-0000-000000000000}"/>
          </ac:spMkLst>
        </pc:spChg>
      </pc:sldChg>
      <pc:sldChg chg="delSp mod">
        <pc:chgData name="Rajagopalan Balaji" userId="fef2073b-d548-489c-9436-683445f1996c" providerId="ADAL" clId="{9B0522DA-6C42-4113-AD33-3E87C4B4E6AD}" dt="2022-09-13T15:55:50.431" v="49" actId="478"/>
        <pc:sldMkLst>
          <pc:docMk/>
          <pc:sldMk cId="2061916166" sldId="456"/>
        </pc:sldMkLst>
        <pc:spChg chg="del">
          <ac:chgData name="Rajagopalan Balaji" userId="fef2073b-d548-489c-9436-683445f1996c" providerId="ADAL" clId="{9B0522DA-6C42-4113-AD33-3E87C4B4E6AD}" dt="2022-09-13T15:54:11.179" v="7" actId="478"/>
          <ac:spMkLst>
            <pc:docMk/>
            <pc:sldMk cId="2061916166" sldId="456"/>
            <ac:spMk id="4" creationId="{00000000-0000-0000-0000-000000000000}"/>
          </ac:spMkLst>
        </pc:spChg>
        <pc:spChg chg="del">
          <ac:chgData name="Rajagopalan Balaji" userId="fef2073b-d548-489c-9436-683445f1996c" providerId="ADAL" clId="{9B0522DA-6C42-4113-AD33-3E87C4B4E6AD}" dt="2022-09-13T15:55:50.431" v="49" actId="478"/>
          <ac:spMkLst>
            <pc:docMk/>
            <pc:sldMk cId="2061916166" sldId="456"/>
            <ac:spMk id="6" creationId="{00000000-0000-0000-0000-000000000000}"/>
          </ac:spMkLst>
        </pc:spChg>
      </pc:sldChg>
      <pc:sldChg chg="delSp mod">
        <pc:chgData name="Rajagopalan Balaji" userId="fef2073b-d548-489c-9436-683445f1996c" providerId="ADAL" clId="{9B0522DA-6C42-4113-AD33-3E87C4B4E6AD}" dt="2022-09-13T15:55:47.230" v="48" actId="478"/>
        <pc:sldMkLst>
          <pc:docMk/>
          <pc:sldMk cId="1744352857" sldId="457"/>
        </pc:sldMkLst>
        <pc:spChg chg="del">
          <ac:chgData name="Rajagopalan Balaji" userId="fef2073b-d548-489c-9436-683445f1996c" providerId="ADAL" clId="{9B0522DA-6C42-4113-AD33-3E87C4B4E6AD}" dt="2022-09-13T15:54:13.138" v="8" actId="478"/>
          <ac:spMkLst>
            <pc:docMk/>
            <pc:sldMk cId="1744352857" sldId="457"/>
            <ac:spMk id="2" creationId="{00000000-0000-0000-0000-000000000000}"/>
          </ac:spMkLst>
        </pc:spChg>
        <pc:spChg chg="del">
          <ac:chgData name="Rajagopalan Balaji" userId="fef2073b-d548-489c-9436-683445f1996c" providerId="ADAL" clId="{9B0522DA-6C42-4113-AD33-3E87C4B4E6AD}" dt="2022-09-13T15:55:47.230" v="48" actId="478"/>
          <ac:spMkLst>
            <pc:docMk/>
            <pc:sldMk cId="1744352857" sldId="457"/>
            <ac:spMk id="4" creationId="{00000000-0000-0000-0000-000000000000}"/>
          </ac:spMkLst>
        </pc:spChg>
      </pc:sldChg>
      <pc:sldChg chg="delSp mod">
        <pc:chgData name="Rajagopalan Balaji" userId="fef2073b-d548-489c-9436-683445f1996c" providerId="ADAL" clId="{9B0522DA-6C42-4113-AD33-3E87C4B4E6AD}" dt="2022-09-13T15:55:44.364" v="47" actId="478"/>
        <pc:sldMkLst>
          <pc:docMk/>
          <pc:sldMk cId="1149573167" sldId="459"/>
        </pc:sldMkLst>
        <pc:spChg chg="del">
          <ac:chgData name="Rajagopalan Balaji" userId="fef2073b-d548-489c-9436-683445f1996c" providerId="ADAL" clId="{9B0522DA-6C42-4113-AD33-3E87C4B4E6AD}" dt="2022-09-13T15:54:15.603" v="9" actId="478"/>
          <ac:spMkLst>
            <pc:docMk/>
            <pc:sldMk cId="1149573167" sldId="459"/>
            <ac:spMk id="2" creationId="{00000000-0000-0000-0000-000000000000}"/>
          </ac:spMkLst>
        </pc:spChg>
        <pc:spChg chg="del">
          <ac:chgData name="Rajagopalan Balaji" userId="fef2073b-d548-489c-9436-683445f1996c" providerId="ADAL" clId="{9B0522DA-6C42-4113-AD33-3E87C4B4E6AD}" dt="2022-09-13T15:55:44.364" v="47" actId="478"/>
          <ac:spMkLst>
            <pc:docMk/>
            <pc:sldMk cId="1149573167" sldId="459"/>
            <ac:spMk id="4" creationId="{00000000-0000-0000-0000-000000000000}"/>
          </ac:spMkLst>
        </pc:spChg>
      </pc:sldChg>
      <pc:sldChg chg="delSp mod">
        <pc:chgData name="Rajagopalan Balaji" userId="fef2073b-d548-489c-9436-683445f1996c" providerId="ADAL" clId="{9B0522DA-6C42-4113-AD33-3E87C4B4E6AD}" dt="2022-09-13T15:55:40.683" v="46" actId="478"/>
        <pc:sldMkLst>
          <pc:docMk/>
          <pc:sldMk cId="1494465366" sldId="460"/>
        </pc:sldMkLst>
        <pc:spChg chg="del">
          <ac:chgData name="Rajagopalan Balaji" userId="fef2073b-d548-489c-9436-683445f1996c" providerId="ADAL" clId="{9B0522DA-6C42-4113-AD33-3E87C4B4E6AD}" dt="2022-09-13T15:54:18.379" v="10" actId="478"/>
          <ac:spMkLst>
            <pc:docMk/>
            <pc:sldMk cId="1494465366" sldId="460"/>
            <ac:spMk id="2" creationId="{00000000-0000-0000-0000-000000000000}"/>
          </ac:spMkLst>
        </pc:spChg>
        <pc:spChg chg="del">
          <ac:chgData name="Rajagopalan Balaji" userId="fef2073b-d548-489c-9436-683445f1996c" providerId="ADAL" clId="{9B0522DA-6C42-4113-AD33-3E87C4B4E6AD}" dt="2022-09-13T15:55:40.683" v="46" actId="478"/>
          <ac:spMkLst>
            <pc:docMk/>
            <pc:sldMk cId="1494465366" sldId="460"/>
            <ac:spMk id="4" creationId="{00000000-0000-0000-0000-000000000000}"/>
          </ac:spMkLst>
        </pc:spChg>
      </pc:sldChg>
      <pc:sldChg chg="delSp mod">
        <pc:chgData name="Rajagopalan Balaji" userId="fef2073b-d548-489c-9436-683445f1996c" providerId="ADAL" clId="{9B0522DA-6C42-4113-AD33-3E87C4B4E6AD}" dt="2022-09-13T15:55:19.107" v="36" actId="478"/>
        <pc:sldMkLst>
          <pc:docMk/>
          <pc:sldMk cId="1793577563" sldId="461"/>
        </pc:sldMkLst>
        <pc:spChg chg="del">
          <ac:chgData name="Rajagopalan Balaji" userId="fef2073b-d548-489c-9436-683445f1996c" providerId="ADAL" clId="{9B0522DA-6C42-4113-AD33-3E87C4B4E6AD}" dt="2022-09-13T15:54:44.209" v="22" actId="478"/>
          <ac:spMkLst>
            <pc:docMk/>
            <pc:sldMk cId="1793577563" sldId="461"/>
            <ac:spMk id="4" creationId="{00000000-0000-0000-0000-000000000000}"/>
          </ac:spMkLst>
        </pc:spChg>
        <pc:spChg chg="del">
          <ac:chgData name="Rajagopalan Balaji" userId="fef2073b-d548-489c-9436-683445f1996c" providerId="ADAL" clId="{9B0522DA-6C42-4113-AD33-3E87C4B4E6AD}" dt="2022-09-13T15:55:19.107" v="36" actId="478"/>
          <ac:spMkLst>
            <pc:docMk/>
            <pc:sldMk cId="1793577563" sldId="461"/>
            <ac:spMk id="6" creationId="{00000000-0000-0000-0000-000000000000}"/>
          </ac:spMkLst>
        </pc:spChg>
      </pc:sldChg>
      <pc:sldChg chg="delSp mod">
        <pc:chgData name="Rajagopalan Balaji" userId="fef2073b-d548-489c-9436-683445f1996c" providerId="ADAL" clId="{9B0522DA-6C42-4113-AD33-3E87C4B4E6AD}" dt="2022-09-13T15:55:16.019" v="35" actId="478"/>
        <pc:sldMkLst>
          <pc:docMk/>
          <pc:sldMk cId="1900283959" sldId="463"/>
        </pc:sldMkLst>
        <pc:spChg chg="del">
          <ac:chgData name="Rajagopalan Balaji" userId="fef2073b-d548-489c-9436-683445f1996c" providerId="ADAL" clId="{9B0522DA-6C42-4113-AD33-3E87C4B4E6AD}" dt="2022-09-13T15:54:47.010" v="23" actId="478"/>
          <ac:spMkLst>
            <pc:docMk/>
            <pc:sldMk cId="1900283959" sldId="463"/>
            <ac:spMk id="4" creationId="{00000000-0000-0000-0000-000000000000}"/>
          </ac:spMkLst>
        </pc:spChg>
        <pc:spChg chg="del">
          <ac:chgData name="Rajagopalan Balaji" userId="fef2073b-d548-489c-9436-683445f1996c" providerId="ADAL" clId="{9B0522DA-6C42-4113-AD33-3E87C4B4E6AD}" dt="2022-09-13T15:55:16.019" v="35" actId="478"/>
          <ac:spMkLst>
            <pc:docMk/>
            <pc:sldMk cId="1900283959" sldId="463"/>
            <ac:spMk id="6" creationId="{00000000-0000-0000-0000-000000000000}"/>
          </ac:spMkLst>
        </pc:spChg>
      </pc:sldChg>
      <pc:sldChg chg="delSp mod">
        <pc:chgData name="Rajagopalan Balaji" userId="fef2073b-d548-489c-9436-683445f1996c" providerId="ADAL" clId="{9B0522DA-6C42-4113-AD33-3E87C4B4E6AD}" dt="2022-09-13T15:55:14.329" v="34" actId="478"/>
        <pc:sldMkLst>
          <pc:docMk/>
          <pc:sldMk cId="1741178035" sldId="464"/>
        </pc:sldMkLst>
        <pc:spChg chg="del">
          <ac:chgData name="Rajagopalan Balaji" userId="fef2073b-d548-489c-9436-683445f1996c" providerId="ADAL" clId="{9B0522DA-6C42-4113-AD33-3E87C4B4E6AD}" dt="2022-09-13T15:54:48.971" v="24" actId="478"/>
          <ac:spMkLst>
            <pc:docMk/>
            <pc:sldMk cId="1741178035" sldId="464"/>
            <ac:spMk id="4" creationId="{00000000-0000-0000-0000-000000000000}"/>
          </ac:spMkLst>
        </pc:spChg>
        <pc:spChg chg="del">
          <ac:chgData name="Rajagopalan Balaji" userId="fef2073b-d548-489c-9436-683445f1996c" providerId="ADAL" clId="{9B0522DA-6C42-4113-AD33-3E87C4B4E6AD}" dt="2022-09-13T15:55:14.329" v="34" actId="478"/>
          <ac:spMkLst>
            <pc:docMk/>
            <pc:sldMk cId="1741178035" sldId="464"/>
            <ac:spMk id="6" creationId="{00000000-0000-0000-0000-000000000000}"/>
          </ac:spMkLst>
        </pc:spChg>
      </pc:sldChg>
      <pc:sldChg chg="delSp mod">
        <pc:chgData name="Rajagopalan Balaji" userId="fef2073b-d548-489c-9436-683445f1996c" providerId="ADAL" clId="{9B0522DA-6C42-4113-AD33-3E87C4B4E6AD}" dt="2022-09-13T15:55:30.267" v="41" actId="478"/>
        <pc:sldMkLst>
          <pc:docMk/>
          <pc:sldMk cId="1019334838" sldId="466"/>
        </pc:sldMkLst>
        <pc:spChg chg="del">
          <ac:chgData name="Rajagopalan Balaji" userId="fef2073b-d548-489c-9436-683445f1996c" providerId="ADAL" clId="{9B0522DA-6C42-4113-AD33-3E87C4B4E6AD}" dt="2022-09-13T15:54:31.098" v="16" actId="478"/>
          <ac:spMkLst>
            <pc:docMk/>
            <pc:sldMk cId="1019334838" sldId="466"/>
            <ac:spMk id="4" creationId="{00000000-0000-0000-0000-000000000000}"/>
          </ac:spMkLst>
        </pc:spChg>
        <pc:spChg chg="del">
          <ac:chgData name="Rajagopalan Balaji" userId="fef2073b-d548-489c-9436-683445f1996c" providerId="ADAL" clId="{9B0522DA-6C42-4113-AD33-3E87C4B4E6AD}" dt="2022-09-13T15:55:30.267" v="41" actId="478"/>
          <ac:spMkLst>
            <pc:docMk/>
            <pc:sldMk cId="1019334838" sldId="466"/>
            <ac:spMk id="6" creationId="{00000000-0000-0000-0000-000000000000}"/>
          </ac:spMkLst>
        </pc:spChg>
      </pc:sldChg>
      <pc:sldChg chg="delSp mod">
        <pc:chgData name="Rajagopalan Balaji" userId="fef2073b-d548-489c-9436-683445f1996c" providerId="ADAL" clId="{9B0522DA-6C42-4113-AD33-3E87C4B4E6AD}" dt="2022-09-13T15:55:27.874" v="40" actId="478"/>
        <pc:sldMkLst>
          <pc:docMk/>
          <pc:sldMk cId="1812219434" sldId="467"/>
        </pc:sldMkLst>
        <pc:spChg chg="del">
          <ac:chgData name="Rajagopalan Balaji" userId="fef2073b-d548-489c-9436-683445f1996c" providerId="ADAL" clId="{9B0522DA-6C42-4113-AD33-3E87C4B4E6AD}" dt="2022-09-13T15:54:34.379" v="17" actId="478"/>
          <ac:spMkLst>
            <pc:docMk/>
            <pc:sldMk cId="1812219434" sldId="467"/>
            <ac:spMk id="4" creationId="{00000000-0000-0000-0000-000000000000}"/>
          </ac:spMkLst>
        </pc:spChg>
        <pc:spChg chg="del">
          <ac:chgData name="Rajagopalan Balaji" userId="fef2073b-d548-489c-9436-683445f1996c" providerId="ADAL" clId="{9B0522DA-6C42-4113-AD33-3E87C4B4E6AD}" dt="2022-09-13T15:55:27.874" v="40" actId="478"/>
          <ac:spMkLst>
            <pc:docMk/>
            <pc:sldMk cId="1812219434" sldId="467"/>
            <ac:spMk id="6" creationId="{00000000-0000-0000-0000-000000000000}"/>
          </ac:spMkLst>
        </pc:spChg>
      </pc:sldChg>
      <pc:sldChg chg="delSp mod">
        <pc:chgData name="Rajagopalan Balaji" userId="fef2073b-d548-489c-9436-683445f1996c" providerId="ADAL" clId="{9B0522DA-6C42-4113-AD33-3E87C4B4E6AD}" dt="2022-09-13T15:54:36.266" v="18" actId="478"/>
        <pc:sldMkLst>
          <pc:docMk/>
          <pc:sldMk cId="2101142321" sldId="468"/>
        </pc:sldMkLst>
        <pc:spChg chg="del">
          <ac:chgData name="Rajagopalan Balaji" userId="fef2073b-d548-489c-9436-683445f1996c" providerId="ADAL" clId="{9B0522DA-6C42-4113-AD33-3E87C4B4E6AD}" dt="2022-09-13T15:54:36.266" v="18" actId="478"/>
          <ac:spMkLst>
            <pc:docMk/>
            <pc:sldMk cId="2101142321" sldId="468"/>
            <ac:spMk id="4" creationId="{00000000-0000-0000-0000-000000000000}"/>
          </ac:spMkLst>
        </pc:spChg>
      </pc:sldChg>
      <pc:sldChg chg="delSp mod">
        <pc:chgData name="Rajagopalan Balaji" userId="fef2073b-d548-489c-9436-683445f1996c" providerId="ADAL" clId="{9B0522DA-6C42-4113-AD33-3E87C4B4E6AD}" dt="2022-09-13T15:55:24.735" v="39" actId="478"/>
        <pc:sldMkLst>
          <pc:docMk/>
          <pc:sldMk cId="1027224318" sldId="469"/>
        </pc:sldMkLst>
        <pc:spChg chg="del">
          <ac:chgData name="Rajagopalan Balaji" userId="fef2073b-d548-489c-9436-683445f1996c" providerId="ADAL" clId="{9B0522DA-6C42-4113-AD33-3E87C4B4E6AD}" dt="2022-09-13T15:54:38.083" v="19" actId="478"/>
          <ac:spMkLst>
            <pc:docMk/>
            <pc:sldMk cId="1027224318" sldId="469"/>
            <ac:spMk id="4" creationId="{00000000-0000-0000-0000-000000000000}"/>
          </ac:spMkLst>
        </pc:spChg>
        <pc:spChg chg="del">
          <ac:chgData name="Rajagopalan Balaji" userId="fef2073b-d548-489c-9436-683445f1996c" providerId="ADAL" clId="{9B0522DA-6C42-4113-AD33-3E87C4B4E6AD}" dt="2022-09-13T15:55:24.735" v="39" actId="478"/>
          <ac:spMkLst>
            <pc:docMk/>
            <pc:sldMk cId="1027224318" sldId="469"/>
            <ac:spMk id="6" creationId="{00000000-0000-0000-0000-000000000000}"/>
          </ac:spMkLst>
        </pc:spChg>
      </pc:sldChg>
      <pc:sldChg chg="delSp mod">
        <pc:chgData name="Rajagopalan Balaji" userId="fef2073b-d548-489c-9436-683445f1996c" providerId="ADAL" clId="{9B0522DA-6C42-4113-AD33-3E87C4B4E6AD}" dt="2022-09-13T15:55:22.882" v="38" actId="478"/>
        <pc:sldMkLst>
          <pc:docMk/>
          <pc:sldMk cId="1472635483" sldId="471"/>
        </pc:sldMkLst>
        <pc:spChg chg="del">
          <ac:chgData name="Rajagopalan Balaji" userId="fef2073b-d548-489c-9436-683445f1996c" providerId="ADAL" clId="{9B0522DA-6C42-4113-AD33-3E87C4B4E6AD}" dt="2022-09-13T15:54:39.802" v="20" actId="478"/>
          <ac:spMkLst>
            <pc:docMk/>
            <pc:sldMk cId="1472635483" sldId="471"/>
            <ac:spMk id="4" creationId="{00000000-0000-0000-0000-000000000000}"/>
          </ac:spMkLst>
        </pc:spChg>
        <pc:spChg chg="del">
          <ac:chgData name="Rajagopalan Balaji" userId="fef2073b-d548-489c-9436-683445f1996c" providerId="ADAL" clId="{9B0522DA-6C42-4113-AD33-3E87C4B4E6AD}" dt="2022-09-13T15:55:22.882" v="38" actId="478"/>
          <ac:spMkLst>
            <pc:docMk/>
            <pc:sldMk cId="1472635483" sldId="471"/>
            <ac:spMk id="6" creationId="{00000000-0000-0000-0000-000000000000}"/>
          </ac:spMkLst>
        </pc:spChg>
      </pc:sldChg>
      <pc:sldChg chg="delSp mod">
        <pc:chgData name="Rajagopalan Balaji" userId="fef2073b-d548-489c-9436-683445f1996c" providerId="ADAL" clId="{9B0522DA-6C42-4113-AD33-3E87C4B4E6AD}" dt="2022-09-13T15:55:21.026" v="37" actId="478"/>
        <pc:sldMkLst>
          <pc:docMk/>
          <pc:sldMk cId="204559738" sldId="472"/>
        </pc:sldMkLst>
        <pc:spChg chg="del">
          <ac:chgData name="Rajagopalan Balaji" userId="fef2073b-d548-489c-9436-683445f1996c" providerId="ADAL" clId="{9B0522DA-6C42-4113-AD33-3E87C4B4E6AD}" dt="2022-09-13T15:54:42.283" v="21" actId="478"/>
          <ac:spMkLst>
            <pc:docMk/>
            <pc:sldMk cId="204559738" sldId="472"/>
            <ac:spMk id="4" creationId="{00000000-0000-0000-0000-000000000000}"/>
          </ac:spMkLst>
        </pc:spChg>
        <pc:spChg chg="del">
          <ac:chgData name="Rajagopalan Balaji" userId="fef2073b-d548-489c-9436-683445f1996c" providerId="ADAL" clId="{9B0522DA-6C42-4113-AD33-3E87C4B4E6AD}" dt="2022-09-13T15:55:21.026" v="37" actId="478"/>
          <ac:spMkLst>
            <pc:docMk/>
            <pc:sldMk cId="204559738" sldId="472"/>
            <ac:spMk id="6" creationId="{00000000-0000-0000-0000-000000000000}"/>
          </ac:spMkLst>
        </pc:spChg>
      </pc:sldChg>
      <pc:sldChg chg="delSp mod">
        <pc:chgData name="Rajagopalan Balaji" userId="fef2073b-d548-489c-9436-683445f1996c" providerId="ADAL" clId="{9B0522DA-6C42-4113-AD33-3E87C4B4E6AD}" dt="2022-09-13T15:55:12.298" v="33" actId="478"/>
        <pc:sldMkLst>
          <pc:docMk/>
          <pc:sldMk cId="1772799356" sldId="473"/>
        </pc:sldMkLst>
        <pc:spChg chg="del">
          <ac:chgData name="Rajagopalan Balaji" userId="fef2073b-d548-489c-9436-683445f1996c" providerId="ADAL" clId="{9B0522DA-6C42-4113-AD33-3E87C4B4E6AD}" dt="2022-09-13T15:54:51.500" v="25" actId="478"/>
          <ac:spMkLst>
            <pc:docMk/>
            <pc:sldMk cId="1772799356" sldId="473"/>
            <ac:spMk id="4" creationId="{00000000-0000-0000-0000-000000000000}"/>
          </ac:spMkLst>
        </pc:spChg>
        <pc:spChg chg="del">
          <ac:chgData name="Rajagopalan Balaji" userId="fef2073b-d548-489c-9436-683445f1996c" providerId="ADAL" clId="{9B0522DA-6C42-4113-AD33-3E87C4B4E6AD}" dt="2022-09-13T15:55:12.298" v="33" actId="478"/>
          <ac:spMkLst>
            <pc:docMk/>
            <pc:sldMk cId="1772799356" sldId="473"/>
            <ac:spMk id="6" creationId="{00000000-0000-0000-0000-000000000000}"/>
          </ac:spMkLst>
        </pc:spChg>
      </pc:sldChg>
      <pc:sldChg chg="addSp delSp mod">
        <pc:chgData name="Rajagopalan Balaji" userId="fef2073b-d548-489c-9436-683445f1996c" providerId="ADAL" clId="{9B0522DA-6C42-4113-AD33-3E87C4B4E6AD}" dt="2022-09-13T16:13:10.720" v="102" actId="478"/>
        <pc:sldMkLst>
          <pc:docMk/>
          <pc:sldMk cId="630775032" sldId="474"/>
        </pc:sldMkLst>
        <pc:spChg chg="del">
          <ac:chgData name="Rajagopalan Balaji" userId="fef2073b-d548-489c-9436-683445f1996c" providerId="ADAL" clId="{9B0522DA-6C42-4113-AD33-3E87C4B4E6AD}" dt="2022-09-13T15:54:53.234" v="26" actId="478"/>
          <ac:spMkLst>
            <pc:docMk/>
            <pc:sldMk cId="630775032" sldId="474"/>
            <ac:spMk id="4" creationId="{00000000-0000-0000-0000-000000000000}"/>
          </ac:spMkLst>
        </pc:spChg>
        <pc:spChg chg="del">
          <ac:chgData name="Rajagopalan Balaji" userId="fef2073b-d548-489c-9436-683445f1996c" providerId="ADAL" clId="{9B0522DA-6C42-4113-AD33-3E87C4B4E6AD}" dt="2022-09-13T15:55:10.202" v="32" actId="478"/>
          <ac:spMkLst>
            <pc:docMk/>
            <pc:sldMk cId="630775032" sldId="474"/>
            <ac:spMk id="6" creationId="{00000000-0000-0000-0000-000000000000}"/>
          </ac:spMkLst>
        </pc:spChg>
        <pc:picChg chg="add del">
          <ac:chgData name="Rajagopalan Balaji" userId="fef2073b-d548-489c-9436-683445f1996c" providerId="ADAL" clId="{9B0522DA-6C42-4113-AD33-3E87C4B4E6AD}" dt="2022-09-13T16:13:10.720" v="102" actId="478"/>
          <ac:picMkLst>
            <pc:docMk/>
            <pc:sldMk cId="630775032" sldId="474"/>
            <ac:picMk id="3" creationId="{F3533A25-9DB2-0377-2C77-2A2B56557DC4}"/>
          </ac:picMkLst>
        </pc:picChg>
      </pc:sldChg>
      <pc:sldChg chg="delSp mod">
        <pc:chgData name="Rajagopalan Balaji" userId="fef2073b-d548-489c-9436-683445f1996c" providerId="ADAL" clId="{9B0522DA-6C42-4113-AD33-3E87C4B4E6AD}" dt="2022-09-13T15:55:08.251" v="31" actId="478"/>
        <pc:sldMkLst>
          <pc:docMk/>
          <pc:sldMk cId="72646863" sldId="475"/>
        </pc:sldMkLst>
        <pc:spChg chg="del">
          <ac:chgData name="Rajagopalan Balaji" userId="fef2073b-d548-489c-9436-683445f1996c" providerId="ADAL" clId="{9B0522DA-6C42-4113-AD33-3E87C4B4E6AD}" dt="2022-09-13T15:54:55.278" v="27" actId="478"/>
          <ac:spMkLst>
            <pc:docMk/>
            <pc:sldMk cId="72646863" sldId="475"/>
            <ac:spMk id="4" creationId="{00000000-0000-0000-0000-000000000000}"/>
          </ac:spMkLst>
        </pc:spChg>
        <pc:spChg chg="del">
          <ac:chgData name="Rajagopalan Balaji" userId="fef2073b-d548-489c-9436-683445f1996c" providerId="ADAL" clId="{9B0522DA-6C42-4113-AD33-3E87C4B4E6AD}" dt="2022-09-13T15:55:08.251" v="31" actId="478"/>
          <ac:spMkLst>
            <pc:docMk/>
            <pc:sldMk cId="72646863" sldId="475"/>
            <ac:spMk id="6" creationId="{00000000-0000-0000-0000-000000000000}"/>
          </ac:spMkLst>
        </pc:spChg>
      </pc:sldChg>
      <pc:sldChg chg="delSp mod">
        <pc:chgData name="Rajagopalan Balaji" userId="fef2073b-d548-489c-9436-683445f1996c" providerId="ADAL" clId="{9B0522DA-6C42-4113-AD33-3E87C4B4E6AD}" dt="2022-09-13T15:54:57.706" v="28" actId="478"/>
        <pc:sldMkLst>
          <pc:docMk/>
          <pc:sldMk cId="910860830" sldId="476"/>
        </pc:sldMkLst>
        <pc:spChg chg="del">
          <ac:chgData name="Rajagopalan Balaji" userId="fef2073b-d548-489c-9436-683445f1996c" providerId="ADAL" clId="{9B0522DA-6C42-4113-AD33-3E87C4B4E6AD}" dt="2022-09-13T15:54:57.706" v="28" actId="478"/>
          <ac:spMkLst>
            <pc:docMk/>
            <pc:sldMk cId="910860830" sldId="476"/>
            <ac:spMk id="4" creationId="{00000000-0000-0000-0000-000000000000}"/>
          </ac:spMkLst>
        </pc:spChg>
      </pc:sldChg>
      <pc:sldChg chg="delSp mod">
        <pc:chgData name="Rajagopalan Balaji" userId="fef2073b-d548-489c-9436-683445f1996c" providerId="ADAL" clId="{9B0522DA-6C42-4113-AD33-3E87C4B4E6AD}" dt="2022-09-13T15:55:05.164" v="30" actId="478"/>
        <pc:sldMkLst>
          <pc:docMk/>
          <pc:sldMk cId="1899338824" sldId="477"/>
        </pc:sldMkLst>
        <pc:spChg chg="del">
          <ac:chgData name="Rajagopalan Balaji" userId="fef2073b-d548-489c-9436-683445f1996c" providerId="ADAL" clId="{9B0522DA-6C42-4113-AD33-3E87C4B4E6AD}" dt="2022-09-13T15:55:00.018" v="29" actId="478"/>
          <ac:spMkLst>
            <pc:docMk/>
            <pc:sldMk cId="1899338824" sldId="477"/>
            <ac:spMk id="4" creationId="{00000000-0000-0000-0000-000000000000}"/>
          </ac:spMkLst>
        </pc:spChg>
        <pc:spChg chg="del">
          <ac:chgData name="Rajagopalan Balaji" userId="fef2073b-d548-489c-9436-683445f1996c" providerId="ADAL" clId="{9B0522DA-6C42-4113-AD33-3E87C4B4E6AD}" dt="2022-09-13T15:55:05.164" v="30" actId="478"/>
          <ac:spMkLst>
            <pc:docMk/>
            <pc:sldMk cId="1899338824" sldId="477"/>
            <ac:spMk id="6" creationId="{00000000-0000-0000-0000-000000000000}"/>
          </ac:spMkLst>
        </pc:spChg>
      </pc:sldChg>
      <pc:sldChg chg="delSp mod">
        <pc:chgData name="Rajagopalan Balaji" userId="fef2073b-d548-489c-9436-683445f1996c" providerId="ADAL" clId="{9B0522DA-6C42-4113-AD33-3E87C4B4E6AD}" dt="2022-09-13T15:55:58.087" v="52" actId="478"/>
        <pc:sldMkLst>
          <pc:docMk/>
          <pc:sldMk cId="70784352" sldId="533"/>
        </pc:sldMkLst>
        <pc:spChg chg="del">
          <ac:chgData name="Rajagopalan Balaji" userId="fef2073b-d548-489c-9436-683445f1996c" providerId="ADAL" clId="{9B0522DA-6C42-4113-AD33-3E87C4B4E6AD}" dt="2022-09-13T15:55:58.087" v="52" actId="478"/>
          <ac:spMkLst>
            <pc:docMk/>
            <pc:sldMk cId="70784352" sldId="533"/>
            <ac:spMk id="11" creationId="{00000000-0000-0000-0000-000000000000}"/>
          </ac:spMkLst>
        </pc:spChg>
        <pc:spChg chg="del">
          <ac:chgData name="Rajagopalan Balaji" userId="fef2073b-d548-489c-9436-683445f1996c" providerId="ADAL" clId="{9B0522DA-6C42-4113-AD33-3E87C4B4E6AD}" dt="2022-09-13T15:54:03.258" v="3" actId="478"/>
          <ac:spMkLst>
            <pc:docMk/>
            <pc:sldMk cId="70784352" sldId="533"/>
            <ac:spMk id="12" creationId="{00000000-0000-0000-0000-000000000000}"/>
          </ac:spMkLst>
        </pc:spChg>
      </pc:sldChg>
      <pc:sldChg chg="delSp mod">
        <pc:chgData name="Rajagopalan Balaji" userId="fef2073b-d548-489c-9436-683445f1996c" providerId="ADAL" clId="{9B0522DA-6C42-4113-AD33-3E87C4B4E6AD}" dt="2022-09-13T15:53:39.226" v="1" actId="478"/>
        <pc:sldMkLst>
          <pc:docMk/>
          <pc:sldMk cId="1981982610" sldId="535"/>
        </pc:sldMkLst>
        <pc:spChg chg="del">
          <ac:chgData name="Rajagopalan Balaji" userId="fef2073b-d548-489c-9436-683445f1996c" providerId="ADAL" clId="{9B0522DA-6C42-4113-AD33-3E87C4B4E6AD}" dt="2022-09-13T15:53:39.226" v="1" actId="478"/>
          <ac:spMkLst>
            <pc:docMk/>
            <pc:sldMk cId="1981982610" sldId="535"/>
            <ac:spMk id="11" creationId="{00000000-0000-0000-0000-000000000000}"/>
          </ac:spMkLst>
        </pc:spChg>
        <pc:spChg chg="del">
          <ac:chgData name="Rajagopalan Balaji" userId="fef2073b-d548-489c-9436-683445f1996c" providerId="ADAL" clId="{9B0522DA-6C42-4113-AD33-3E87C4B4E6AD}" dt="2022-09-13T15:53:36.899" v="0" actId="478"/>
          <ac:spMkLst>
            <pc:docMk/>
            <pc:sldMk cId="1981982610" sldId="535"/>
            <ac:spMk id="12" creationId="{00000000-0000-0000-0000-000000000000}"/>
          </ac:spMkLst>
        </pc:spChg>
      </pc:sldChg>
      <pc:sldChg chg="delSp mod">
        <pc:chgData name="Rajagopalan Balaji" userId="fef2073b-d548-489c-9436-683445f1996c" providerId="ADAL" clId="{9B0522DA-6C42-4113-AD33-3E87C4B4E6AD}" dt="2022-09-13T15:56:00.404" v="53" actId="478"/>
        <pc:sldMkLst>
          <pc:docMk/>
          <pc:sldMk cId="672518934" sldId="536"/>
        </pc:sldMkLst>
        <pc:spChg chg="del">
          <ac:chgData name="Rajagopalan Balaji" userId="fef2073b-d548-489c-9436-683445f1996c" providerId="ADAL" clId="{9B0522DA-6C42-4113-AD33-3E87C4B4E6AD}" dt="2022-09-13T15:56:00.404" v="53" actId="478"/>
          <ac:spMkLst>
            <pc:docMk/>
            <pc:sldMk cId="672518934" sldId="536"/>
            <ac:spMk id="11" creationId="{00000000-0000-0000-0000-000000000000}"/>
          </ac:spMkLst>
        </pc:spChg>
        <pc:spChg chg="del">
          <ac:chgData name="Rajagopalan Balaji" userId="fef2073b-d548-489c-9436-683445f1996c" providerId="ADAL" clId="{9B0522DA-6C42-4113-AD33-3E87C4B4E6AD}" dt="2022-09-13T15:53:58.874" v="2" actId="478"/>
          <ac:spMkLst>
            <pc:docMk/>
            <pc:sldMk cId="672518934" sldId="536"/>
            <ac:spMk id="12" creationId="{00000000-0000-0000-0000-000000000000}"/>
          </ac:spMkLst>
        </pc:spChg>
      </pc:sldChg>
      <pc:sldChg chg="ord">
        <pc:chgData name="Rajagopalan Balaji" userId="fef2073b-d548-489c-9436-683445f1996c" providerId="ADAL" clId="{9B0522DA-6C42-4113-AD33-3E87C4B4E6AD}" dt="2022-09-13T16:29:06.731" v="109"/>
        <pc:sldMkLst>
          <pc:docMk/>
          <pc:sldMk cId="3355199845" sldId="537"/>
        </pc:sldMkLst>
      </pc:sldChg>
      <pc:sldChg chg="ord">
        <pc:chgData name="Rajagopalan Balaji" userId="fef2073b-d548-489c-9436-683445f1996c" providerId="ADAL" clId="{9B0522DA-6C42-4113-AD33-3E87C4B4E6AD}" dt="2022-09-13T16:29:11.362" v="111"/>
        <pc:sldMkLst>
          <pc:docMk/>
          <pc:sldMk cId="826986640" sldId="538"/>
        </pc:sldMkLst>
      </pc:sldChg>
      <pc:sldChg chg="del">
        <pc:chgData name="Rajagopalan Balaji" userId="fef2073b-d548-489c-9436-683445f1996c" providerId="ADAL" clId="{9B0522DA-6C42-4113-AD33-3E87C4B4E6AD}" dt="2022-09-15T16:13:12.300" v="167"/>
        <pc:sldMkLst>
          <pc:docMk/>
          <pc:sldMk cId="2307474277" sldId="540"/>
        </pc:sldMkLst>
      </pc:sldChg>
      <pc:sldChg chg="addSp delSp modSp mod">
        <pc:chgData name="Rajagopalan Balaji" userId="fef2073b-d548-489c-9436-683445f1996c" providerId="ADAL" clId="{9B0522DA-6C42-4113-AD33-3E87C4B4E6AD}" dt="2022-09-15T16:32:27.912" v="175" actId="478"/>
        <pc:sldMkLst>
          <pc:docMk/>
          <pc:sldMk cId="3081636155" sldId="540"/>
        </pc:sldMkLst>
        <pc:spChg chg="mod">
          <ac:chgData name="Rajagopalan Balaji" userId="fef2073b-d548-489c-9436-683445f1996c" providerId="ADAL" clId="{9B0522DA-6C42-4113-AD33-3E87C4B4E6AD}" dt="2022-09-15T16:18:00.266" v="173" actId="20577"/>
          <ac:spMkLst>
            <pc:docMk/>
            <pc:sldMk cId="3081636155" sldId="540"/>
            <ac:spMk id="30" creationId="{00000000-0000-0000-0000-000000000000}"/>
          </ac:spMkLst>
        </pc:spChg>
        <pc:picChg chg="add del">
          <ac:chgData name="Rajagopalan Balaji" userId="fef2073b-d548-489c-9436-683445f1996c" providerId="ADAL" clId="{9B0522DA-6C42-4113-AD33-3E87C4B4E6AD}" dt="2022-09-15T16:32:27.912" v="175" actId="478"/>
          <ac:picMkLst>
            <pc:docMk/>
            <pc:sldMk cId="3081636155" sldId="540"/>
            <ac:picMk id="3" creationId="{E992F2A3-C6EE-1E00-6E8C-E63F05D28B13}"/>
          </ac:picMkLst>
        </pc:picChg>
      </pc:sldChg>
      <pc:sldChg chg="addSp delSp new del mod">
        <pc:chgData name="Rajagopalan Balaji" userId="fef2073b-d548-489c-9436-683445f1996c" providerId="ADAL" clId="{9B0522DA-6C42-4113-AD33-3E87C4B4E6AD}" dt="2022-09-15T17:17:05.653" v="183" actId="47"/>
        <pc:sldMkLst>
          <pc:docMk/>
          <pc:sldMk cId="3369626443" sldId="541"/>
        </pc:sldMkLst>
        <pc:spChg chg="add del">
          <ac:chgData name="Rajagopalan Balaji" userId="fef2073b-d548-489c-9436-683445f1996c" providerId="ADAL" clId="{9B0522DA-6C42-4113-AD33-3E87C4B4E6AD}" dt="2022-09-15T17:15:29.216" v="178" actId="22"/>
          <ac:spMkLst>
            <pc:docMk/>
            <pc:sldMk cId="3369626443" sldId="541"/>
            <ac:spMk id="3" creationId="{5F4C0497-D588-6824-0171-A76106EA66FE}"/>
          </ac:spMkLst>
        </pc:spChg>
        <pc:spChg chg="add del">
          <ac:chgData name="Rajagopalan Balaji" userId="fef2073b-d548-489c-9436-683445f1996c" providerId="ADAL" clId="{9B0522DA-6C42-4113-AD33-3E87C4B4E6AD}" dt="2022-09-15T17:16:22.655" v="182" actId="22"/>
          <ac:spMkLst>
            <pc:docMk/>
            <pc:sldMk cId="3369626443" sldId="541"/>
            <ac:spMk id="7" creationId="{5C569470-E2B3-4F33-60C3-1B1A78A1CE84}"/>
          </ac:spMkLst>
        </pc:spChg>
        <pc:picChg chg="add del">
          <ac:chgData name="Rajagopalan Balaji" userId="fef2073b-d548-489c-9436-683445f1996c" providerId="ADAL" clId="{9B0522DA-6C42-4113-AD33-3E87C4B4E6AD}" dt="2022-09-15T17:16:13.311" v="180" actId="478"/>
          <ac:picMkLst>
            <pc:docMk/>
            <pc:sldMk cId="3369626443" sldId="541"/>
            <ac:picMk id="5" creationId="{5C380CCF-55DE-0A0D-C2F6-BB20297FEFF9}"/>
          </ac:picMkLst>
        </pc:picChg>
      </pc:sldChg>
    </pc:docChg>
  </pc:docChgLst>
</pc:chgInfo>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21-09-02T21:41:12.634"/>
    </inkml:context>
    <inkml:brush xml:id="br0">
      <inkml:brushProperty name="width" value="0.05292" units="cm"/>
      <inkml:brushProperty name="height" value="0.05292" units="cm"/>
      <inkml:brushProperty name="color" value="#FF0000"/>
    </inkml:brush>
  </inkml:definitions>
  <inkml:trace contextRef="#ctx0" brushRef="#br0">3632 17261 86 0,'0'0'43'0,"0"-8"-41"16,0 8 44-16,0 0-46 16,0-5 0-16,0 5 1 15,0 0 0-15,0-2-3 0,0-6 1 16,0 2-1-16,4-7 1 15,-1-5-8-15,3-1 1 16</inkml:trace>
  <inkml:trace contextRef="#ctx0" brushRef="#br0" timeOffset="781.25">4032 16275 35 0,'7'-14'17'0,"5"-10"6"0,-8 22-11 0,2-9-10 16,0 1 0-16,1-1 5 15,-1 6 0-15,0 2-7 16,-6 3 0-16,0 3 6 16,-3 2 0-16,-3 14-2 15,-7 2 1-15,-6 11-1 16,-6 7 0-16,-4 11-1 15,4 3 0-15,-10 27 0 16,-6-4 0-16,-4 1 1 16,4-8 0-16,0 5-2 15,-1-5 1-15,4-8-1 16,0-6 0-16,10-2-1 16,5-8 0-16,7-10-1 15,4-1 0-15,2-10-1 16,4-6 0-16,3-7 1 15,3-1 0-15,0-10-1 0,0-2 0 16,0-9-3-16,3-2 0 16,3-5-3-16,4-9 0 15</inkml:trace>
  <inkml:trace contextRef="#ctx0" brushRef="#br0" timeOffset="1828.17">4032 16248 37 0,'-6'-13'18'0,"0"-6"1"16,6 19-2-16,0-2-12 15,0 2 1-15,0 0 2 16,0 0 0-16,0 2-9 16,0 4 0-16,0-4 8 15,3 1 1-15,3 7-4 16,1 4 1-16,2-1-1 15,1 3 1-15,2 10-2 16,1-2 0-16,3 13-1 0,3 13 1 16,0 3-2-16,3 11 1 15,4 2-1-15,2-3 0 16,4-4-2-16,-3-1 1 16,-1-8 0-16,1-5 0 15,-1 3 0-15,1-9 1 16,-4-7-2-16,-3 0 1 15,-6-11 1-15,-3-2 0 16,-7-4-1-16,-2-1 1 0,-4-1-1 16,0-2 0-16,-4 2 1 15,-2-11 0-15,0 9-2 16,-4-11 1-16,1-8 0 16,-4 8 0-16,-6-3 0 15,-10 3 0-15,-12-2-1 16,-7 2 0-16,-18 0 2 15,-7 5 0-15,-16 14-1 16,-3-1 0-16,-7 6 0 16,1 0 1-16,15 2 0 15,4-10 0-15,19 5-1 16,15-15 1-16,17 1-2 16,12-12 1-16,13-3-4 15,18-16 1-15</inkml:trace>
  <inkml:trace contextRef="#ctx0" brushRef="#br0" timeOffset="2640.7">4686 16642 41 0,'-3'3'20'0,"6"-3"6"15,-3 0-8-15,7 5-14 16,-1 3 0-16,-3 3 2 16,4 10 1-16,-1 3-8 15,-3 7 1-15,-3 9 6 16,-6 10 1-16,3 17-2 15,0 7 0-15,-1-3 0 16,1 11 0-16,3-16-1 16,-3 0 0-16,6 1-1 0,4-15 0 15,-1-4-3-15,3-11 1 16,1-10-1-16,-1-14 1 16,-2-11-1-16,-1-12 0 15,-3-3-1-15,1-16 1 16,-1-11 0-16,-3-18 1 15,0-11-1-15,0-8 1 16,6-5-2-16,0-3 0 16,1 6 0-16,-1 10 0 0,0 6 2 15,1 10 1-15,2 3-3 16,4 10 0-16,-3 8 2 16,-4 11 0-16,3 2-1 15,4 12 1-15,3-1-2 16,3 10 1-16,0 4-1 15,0 9 1-15,0 9 0 16,-3 5 0-16,-6 11-1 16,-10 2 0-16,-7 3 1 15,-5-2 0-15,-4 4 0 16,0-2 1-16,-3-8-1 16,-7-10 0-16,-2 7 0 15,-7-21 1-15,6 3-2 16,4-5 1-16,3-11 0 15,3-13 1-15,6-11-4 16,7-3 1-16,2 4-8 16,11-7 1-16</inkml:trace>
  <inkml:trace contextRef="#ctx0" brushRef="#br0" timeOffset="3171.96">5550 16542 40 0,'0'-6'20'0,"6"4"6"0,1 2-2 16,2-5-21-16,4 5 1 16,3 0 4-16,0 0 1 15,6 0-11-15,7 5 1 16,5-5 5-16,1 2 0 15,0-2-1-15,0 0 1 16,0 0-3-16,0 0 0 16,-3 0-1-16,-4 3 0 15,-9 0-2-15,-6 2 1 0,-6-2-6 16,-7-3 1-16</inkml:trace>
  <inkml:trace contextRef="#ctx0" brushRef="#br0" timeOffset="3406.34">5563 16793 43 0,'-22'19'21'0,"15"2"10"16,10-11 8-16,7-2-33 15,6 0 1-15,6 3 1 16,10-3 1-16,6 2-13 15,6-2 0-15,1-8 9 16,6 0 0-16,-1-5-6 16,1 0 0-16,0-6-5 15,-10 6 0-15</inkml:trace>
  <inkml:trace contextRef="#ctx0" brushRef="#br0" timeOffset="5031.36">6607 16735 31 0,'-9'-3'15'0,"9"1"11"15,0 2-16-15,0 0-7 16,0 0 1-16,0 0 4 15,3 0 0-15,0 5-9 16,0 0 1-16,4-2 7 16,2 2 0-16,1 3-2 15,6-3 1-15,9-5-3 16,10 6 1-16,-3-6-3 16,6-6 1-16,6 1-1 15,7-3 0-15,-6 3 0 0,-4-6 0 16,-6 9-1-16,-4-6 0 15,-5 2 1-15,-7-2 1 16,-3 6-3-16,-4-1 0 16,-2 0-4-16,-4-2 0 15</inkml:trace>
  <inkml:trace contextRef="#ctx0" brushRef="#br0" timeOffset="5828.18">7550 16798 31 0,'4'11'15'0,"15"-3"7"0,-13-8-10 16,7 0-9-16,-1-5 0 16,1 2 1-16,3-8 1 15,6 6-5-15,0-8 1 16,1 0 4-16,2-9 1 16,4 7-3-16,-14-12 1 15,1 6-1-15,0-5 1 0,0-4-1 16,-3 1 0-16,-4-8 0 15,1 11 1-15,-4-6-1 16,-6 6 1-16,0-1 0 16,-3 9 0-16,3-6-2 15,-6 8 0-15,-7 3-2 16,-6 2 1-16,-3 11 0 16,-7 11 0-16,4 2-2 15,-4-5 0-15,1 10 1 16,-1 11 0-16,0 9 1 15,4 4 0-15,6 5-2 16,6 4 0-16,7-6 1 16,6 5 1-16,6-8-1 15,7-5 0-15,3 3 0 16,0 5 0-16,-4-5 1 16,4 2 0-16,0-5-2 15,3 3 1-15,-3 2 0 16,-3-2 0-16,-4-3 0 0,-6 0 1 15,-6-3-2-15,-3-5 1 16,-4 8 1-16,-2-10 0 16,-7-3-1-16,-4-6 0 15,-2-2 0-15,-4 3 0 16,1-14-3-16,2-2 0 16,7-3-6-16,10-6 1 15</inkml:trace>
  <inkml:trace contextRef="#ctx0" brushRef="#br0" timeOffset="6718.88">8338 16603 33 0,'0'0'16'0,"3"-3"6"0,0-5-7 0,0 3-10 16,0-3 1-16,1 2 3 15,-1-7 0-15,3 0-11 16,-3-5 1-16,-3 2 9 16,0-3 0-16,-3-2-4 15,0 5 0-15,-7-5-1 16,-5 2 1-16,-4 6-2 15,-7 8 0-15,-2 10-1 16,-1-2 0-16,-3 21 0 16,0 2 0-16,10 11-1 15,10 3 1-15,8-1-1 16,8 1 0-16,15-11-1 16,6-8 1-16,10-2-1 15,-7-11 0-15,1-11 1 16,0-15 1-16,-7 7 0 15,-3-5 0-15,-6-2 0 0,-7-3 0 16,-3 2-1-16,-3 1 1 16,0 7-1-16,0 3 0 15,0 8-1-15,0 5 1 16,6 9-1-16,4 4 0 16,6 11 1-16,3 8 0 15,0 13 0-15,0-5 0 16,-3 16-1-16,-3 3 0 15,-4-11 1-15,-9 5 1 16,-3 3-1-16,-7-11 1 0,-5 3-1 16,-4-21 1-16,-4 2 1 15,-5-7 0-15,-4-4-2 16,-3-7 0-16,-3-5 0 16,6-6 0-16,0 0 0 15,7-5 0-15,0-5-6 16,9-3 1-16</inkml:trace>
  <inkml:trace contextRef="#ctx0" brushRef="#br0" timeOffset="7593.9">8531 16084 42 0,'-6'0'21'0,"6"11"2"0,3-9-1 0,7 1-18 15,2 5 0-15,4-6 3 16,3 6 0-16,13 6-8 16,9 7 1-16,-2 11 6 15,-1 5 0-15,6 8-3 16,4 2 1-16,-1 9-2 15,1 10 0-15,-7 11-1 16,-9-3 1-16,-7-5-3 16,-9 5 0-16,-13 5 1 15,-9-10 1-15,-10 5-1 16,-6 0 1-16,-3-8-1 16,-4-2 0-16,-6-9-2 15,-6-5 0-15,-7-13-6 16,1 0 0-16</inkml:trace>
  <inkml:trace contextRef="#ctx0" brushRef="#br0" timeOffset="8281.4">6718 16174 40 0,'-12'0'20'0,"2"-13"-4"0,7 13 3 15,0-3-17-15,-3 6 0 16,-1 7 3-16,-2 4 0 16,-10 1-5-16,-4 20 0 0,-8 5 4 15,-11 12 1-15,-2 12-1 16,6 26 0-16,-3 5-1 16,2 8 1-16,8 3-1 15,15 5 1-15,16-8-1 16,3-10 0-16,13-14 0 15,16-2 0-15,6-8-1 16,3-8 0-16,0-16-5 16,-3-8 1-16,4-11-6 15,2-7 0-15</inkml:trace>
  <inkml:trace contextRef="#ctx0" brushRef="#br0" timeOffset="9906.34">9665 16282 9 0,'-3'8'4'0,"9"-10"30"0,-6 2-37 0,0 0 5 15,3-6 0-15,-3 6 1 16,3-5 1-16,1 3-3 15,-4 2 1-15,3-6 4 16,-3 6 1-16,0 0 0 16,0 0 0-16,0 0 0 15,0-5 1-15,-3 5-2 16,-4 0 0-16,1 3-1 16,0 7 0-16,-1 9-2 15,1 4 1-15,-7 1 0 16,-3 5 0-16,-6 11 0 15,-3 5 0-15,-10-5-1 16,3 2 0-16,3 3 0 16,4-11 1-16,6-2-3 15,0-3 0-15,6-5 0 16,4-8 0-16,5-5-1 16,4-1 0-16,7-7-1 0,2-1 1 15,4 1 0-15,6-3 0 16,3 5 0-16,7-5 0 15,-1 0 0-15,4 0 1 16,3 3-1-16,3 2 1 16,0 3-1-16,0-2 0 15,-3-1 0-15,-3 0 0 16,0-2 0-16,0 2 0 0,-4-2 1 16,1-1 0-16,-4-2-2 15,-3 8 1-15,-3-16 0 16,-3 6 0-16,0-1 1 15,-3-5 0-15,-7 3-1 16,-6-14 0-16,-3 1 0 16,-10-6 0-16,-2-2 0 15,-11-9 1-15,1-7-1 16,-1 2 1-16,-5-2 0 16,-4-8 0-16,-3-1 1 15,6 9 0-15,3 5-2 16,4 2 1-16,3 12-1 15,6 2 1-15,6-1-1 16,7 6 0-16,0 3-2 16,9 0 1-16,7 2-6 15,3 9 1-15</inkml:trace>
  <inkml:trace contextRef="#ctx0" brushRef="#br0" timeOffset="10515.8">10201 16224 42 0,'-12'3'21'0,"-1"-3"4"16,13 0-5-16,3 0-17 16,4 0 0-16,2 8 2 15,7-6 0-15,6-2-7 16,0 0 1-16,7-2 5 15,6 2 0-15,6-8 0 16,4 8 0-16,-1 0-1 16,-6 0 1-16,-6 0-1 15,-7 10 0-15,1-7-1 16,-7 8 1-16,-10-1-2 16,-2 4 1-16,-10-1-3 0,-10 13 1 15,-9 1 1-15,-7 2 1 16,-6 10-2-16,0 9 1 15,0-3-2-15,10 3 1 16,3-1 0-16,6-4 1 16,6-4-2-16,1-4 0 15,6-6 1-15,6-3 0 16,6-7 0-16,10-1 0 16,7-7 0-16,12-8 1 15,-3-3-1-15,0 0 1 0,3-3-2 16,-3-8 1-16,-4 3 0 15,-2 3 0-15,-4 0-4 16,-6 0 1-16,-6 2-3 16,-3-8 1-16</inkml:trace>
  <inkml:trace contextRef="#ctx0" brushRef="#br0" timeOffset="10765.8">10189 16566 43 0,'-10'-3'21'0,"36"-8"3"16,-10 6 3-16,6-3-25 15,13 3 1-15,15-8 1 0,14 2 1 16,6-2-7-16,3 0 0 15,-6 5 4-15,-7 2 1 16,0-4-7-16,-9 7 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0B218-59D7-4D9D-A279-6AE9C68189FE}" type="datetimeFigureOut">
              <a:rPr lang="en-US" smtClean="0"/>
              <a:t>9/15/2022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0FEB9-13C2-4C35-B353-6EF0C419370E}" type="slidenum">
              <a:rPr lang="en-US" smtClean="0"/>
              <a:t>‹#›</a:t>
            </a:fld>
            <a:endParaRPr lang="en-US"/>
          </a:p>
        </p:txBody>
      </p:sp>
    </p:spTree>
    <p:extLst>
      <p:ext uri="{BB962C8B-B14F-4D97-AF65-F5344CB8AC3E}">
        <p14:creationId xmlns:p14="http://schemas.microsoft.com/office/powerpoint/2010/main" val="221820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20%20http:/www.opticsinfobase.org/oe/abstract.cfm?uri=oe-17-5-317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Sensible Heat:</a:t>
            </a:r>
            <a:r>
              <a:rPr lang="en-US" b="1" dirty="0"/>
              <a:t> internal energy of a body that is proportional to</a:t>
            </a:r>
            <a:r>
              <a:rPr lang="en-US" b="1" baseline="0" dirty="0"/>
              <a:t> its temperature, and is a function of </a:t>
            </a:r>
            <a:r>
              <a:rPr lang="en-US" b="1" baseline="0" dirty="0" err="1"/>
              <a:t>Cp</a:t>
            </a:r>
            <a:r>
              <a:rPr lang="en-US" b="1" baseline="0" dirty="0"/>
              <a:t>, specific heat</a:t>
            </a:r>
            <a:endParaRPr lang="en-US" b="1" dirty="0"/>
          </a:p>
          <a:p>
            <a:r>
              <a:rPr lang="en-US" b="1" dirty="0"/>
              <a:t>FILL IN EQ 2.7.5</a:t>
            </a:r>
          </a:p>
          <a:p>
            <a:endParaRPr lang="en-US" b="0" dirty="0"/>
          </a:p>
          <a:p>
            <a:r>
              <a:rPr lang="en-US" b="0" dirty="0"/>
              <a:t>Latent Heat:</a:t>
            </a:r>
            <a:r>
              <a:rPr lang="en-US" b="1" dirty="0"/>
              <a:t> the amount</a:t>
            </a:r>
            <a:r>
              <a:rPr lang="en-US" b="1" baseline="0" dirty="0"/>
              <a:t> of internal energy required to change phase; melting is ‘fusion’, ‘vaporization’ is liquid to gas, and ‘sublimation’ is solid to gas.</a:t>
            </a:r>
            <a:endParaRPr lang="en-US" b="1" dirty="0"/>
          </a:p>
          <a:p>
            <a:r>
              <a:rPr lang="en-US" b="1" dirty="0"/>
              <a:t>FILLIN</a:t>
            </a:r>
            <a:r>
              <a:rPr lang="en-US" b="1" baseline="0" dirty="0"/>
              <a:t> EQ 2.7.6</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877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atmosphere, scattering in the LW spectrum is &lt;&lt; in the clear sky atmosphere than </a:t>
            </a:r>
            <a:r>
              <a:rPr lang="en-US" dirty="0" err="1"/>
              <a:t>transmissivity</a:t>
            </a:r>
            <a:r>
              <a:rPr lang="en-US" dirty="0"/>
              <a:t> and absorptivity, such that</a:t>
            </a:r>
          </a:p>
          <a:p>
            <a:r>
              <a:rPr lang="en-US" b="1" dirty="0"/>
              <a:t>FILL IN EQN</a:t>
            </a:r>
          </a:p>
          <a:p>
            <a:r>
              <a:rPr lang="en-US" dirty="0"/>
              <a:t>The land surface is essentially opaque to both SW and LW radiation (i.e. the </a:t>
            </a:r>
            <a:r>
              <a:rPr lang="en-US" dirty="0" err="1"/>
              <a:t>transmissivity</a:t>
            </a:r>
            <a:r>
              <a:rPr lang="en-US" dirty="0"/>
              <a:t> is small) and similar to the atmosphere, LW reflectivity is small:</a:t>
            </a:r>
          </a:p>
          <a:p>
            <a:r>
              <a:rPr lang="en-US" b="1" dirty="0"/>
              <a:t>FILL IN EQN</a:t>
            </a:r>
          </a:p>
          <a:p>
            <a:r>
              <a:rPr lang="en-US" b="1" dirty="0"/>
              <a:t>And </a:t>
            </a:r>
            <a:r>
              <a:rPr lang="en-US" b="1" i="1" dirty="0">
                <a:latin typeface="Symbol" charset="2"/>
                <a:ea typeface="Symbol" charset="2"/>
                <a:cs typeface="Symbol" charset="2"/>
              </a:rPr>
              <a:t>a</a:t>
            </a:r>
            <a:r>
              <a:rPr lang="en-US" b="1" dirty="0"/>
              <a:t> is surface albedo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67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10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NITROGEN</a:t>
            </a:r>
            <a:r>
              <a:rPr lang="en-US" dirty="0"/>
              <a:t>,</a:t>
            </a:r>
            <a:r>
              <a:rPr lang="en-US" baseline="0" dirty="0"/>
              <a:t> then </a:t>
            </a:r>
            <a:r>
              <a:rPr lang="en-US" b="1" baseline="0" dirty="0"/>
              <a:t>OXYGEN</a:t>
            </a:r>
            <a:r>
              <a:rPr lang="is-I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608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radiatively</a:t>
            </a:r>
            <a:r>
              <a:rPr lang="en-US" dirty="0"/>
              <a:t> active gas is one whose molecular structure is such that it </a:t>
            </a:r>
            <a:r>
              <a:rPr lang="en-US" b="1" dirty="0"/>
              <a:t>absorbs (and emits) radiative energy</a:t>
            </a:r>
          </a:p>
          <a:p>
            <a:r>
              <a:rPr lang="en-US" dirty="0"/>
              <a:t>AKA:</a:t>
            </a:r>
            <a:r>
              <a:rPr lang="en-US" baseline="0" dirty="0"/>
              <a:t> </a:t>
            </a:r>
            <a:r>
              <a:rPr lang="en-US" b="1" baseline="0" dirty="0"/>
              <a:t>greenhouse gases</a:t>
            </a:r>
            <a:endParaRPr lang="en-US" b="1" dirty="0"/>
          </a:p>
          <a:p>
            <a:r>
              <a:rPr lang="en-US" dirty="0"/>
              <a:t>Examples: </a:t>
            </a:r>
            <a:r>
              <a:rPr lang="en-US" b="1" dirty="0"/>
              <a:t>CO2, CH4, H2O, O3, N2O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492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Hypothesis of anthropogenic climate change stems from 2 facts: </a:t>
            </a:r>
          </a:p>
          <a:p>
            <a:pPr marL="514350" indent="-514350">
              <a:buAutoNum type="arabicParenR"/>
            </a:pPr>
            <a:r>
              <a:rPr lang="en-US" dirty="0"/>
              <a:t>humans have added a significant amount of </a:t>
            </a:r>
            <a:r>
              <a:rPr lang="en-US" b="1" dirty="0"/>
              <a:t>carbon dioxide (CO</a:t>
            </a:r>
            <a:r>
              <a:rPr lang="en-US" b="1" baseline="-25000" dirty="0"/>
              <a:t>2</a:t>
            </a:r>
            <a:r>
              <a:rPr lang="en-US" b="1" dirty="0"/>
              <a:t>) to the atmosphere</a:t>
            </a:r>
            <a:br>
              <a:rPr lang="en-US" b="1" dirty="0"/>
            </a:br>
            <a:br>
              <a:rPr lang="en-US" dirty="0"/>
            </a:br>
            <a:r>
              <a:rPr lang="en-US" i="1" dirty="0"/>
              <a:t>This has largely occurred since the industrial revolution, when we began converting </a:t>
            </a:r>
            <a:r>
              <a:rPr lang="en-US" b="1" i="1" dirty="0"/>
              <a:t>carbon-based fuels </a:t>
            </a:r>
            <a:r>
              <a:rPr lang="en-US" i="1" dirty="0"/>
              <a:t>to energy with the bi-product of </a:t>
            </a:r>
            <a:r>
              <a:rPr lang="en-US" b="1" i="1" dirty="0"/>
              <a:t>CO</a:t>
            </a:r>
            <a:r>
              <a:rPr lang="en-US" b="1" i="1" baseline="-25000" dirty="0"/>
              <a:t>2</a:t>
            </a:r>
            <a:r>
              <a:rPr lang="en-US" i="1" dirty="0"/>
              <a:t> from the combustion of the fuel.  (see 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26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Secondly, CO</a:t>
            </a:r>
            <a:r>
              <a:rPr lang="en-US" baseline="-25000" dirty="0"/>
              <a:t>2</a:t>
            </a:r>
            <a:r>
              <a:rPr lang="en-US" dirty="0"/>
              <a:t> is a </a:t>
            </a:r>
            <a:r>
              <a:rPr lang="en-US" b="1" dirty="0"/>
              <a:t>greenhouse gas</a:t>
            </a:r>
            <a:r>
              <a:rPr lang="en-US" dirty="0"/>
              <a:t>, it is a strong </a:t>
            </a:r>
            <a:r>
              <a:rPr lang="en-US" dirty="0" err="1"/>
              <a:t>radiatively</a:t>
            </a:r>
            <a:r>
              <a:rPr lang="en-US" dirty="0"/>
              <a:t> </a:t>
            </a:r>
            <a:r>
              <a:rPr lang="en-US" b="1" dirty="0"/>
              <a:t>active gas</a:t>
            </a:r>
            <a:r>
              <a:rPr lang="en-US" dirty="0"/>
              <a:t>.  The expectation 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50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Typical temperature profile is used to define </a:t>
            </a:r>
            <a:r>
              <a:rPr lang="en-US" sz="1200" b="1" dirty="0"/>
              <a:t>different layers </a:t>
            </a:r>
            <a:r>
              <a:rPr lang="en-US" sz="1200" dirty="0"/>
              <a:t>of the atmosphere </a:t>
            </a:r>
          </a:p>
          <a:p>
            <a:r>
              <a:rPr lang="en-US" sz="1200" dirty="0"/>
              <a:t>The lowest layer of the atmosphere is the </a:t>
            </a:r>
            <a:r>
              <a:rPr lang="en-US" sz="1200" i="1" dirty="0"/>
              <a:t>troposphere</a:t>
            </a:r>
            <a:r>
              <a:rPr lang="en-US" sz="1200" dirty="0"/>
              <a:t> and is approximately </a:t>
            </a:r>
            <a:r>
              <a:rPr lang="en-US" sz="1200" b="1" dirty="0"/>
              <a:t>10 km </a:t>
            </a:r>
            <a:r>
              <a:rPr lang="en-US" sz="1200" dirty="0"/>
              <a:t>in depth. This is where most weather happens and where most of the </a:t>
            </a:r>
            <a:r>
              <a:rPr lang="en-US" sz="1200" b="1" dirty="0"/>
              <a:t>water vapor exists. </a:t>
            </a:r>
          </a:p>
          <a:p>
            <a:r>
              <a:rPr lang="en-US" sz="1200" dirty="0"/>
              <a:t>The temperature in the troposphere is reasonably linear (decreasing with height), i.e.:</a:t>
            </a:r>
          </a:p>
          <a:p>
            <a:r>
              <a:rPr lang="en-US" b="1" dirty="0"/>
              <a:t>FILL IN EQN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61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www.theozonehole.com</a:t>
            </a:r>
            <a:r>
              <a:rPr lang="en-US" dirty="0"/>
              <a:t>/</a:t>
            </a:r>
            <a:r>
              <a:rPr lang="en-US" dirty="0" err="1"/>
              <a:t>atmosphere.htm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89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and density profiles are tightly coupled via the hydrostatic equation</a:t>
            </a:r>
          </a:p>
          <a:p>
            <a:r>
              <a:rPr lang="en-US" b="1" dirty="0"/>
              <a:t>FILL</a:t>
            </a:r>
            <a:r>
              <a:rPr lang="en-US" b="1" baseline="0" dirty="0"/>
              <a:t> IN EQN</a:t>
            </a:r>
            <a:endParaRPr lang="en-US" b="1" dirty="0"/>
          </a:p>
          <a:p>
            <a:r>
              <a:rPr lang="en-US" dirty="0"/>
              <a:t>Where </a:t>
            </a:r>
            <a:r>
              <a:rPr lang="en-US" b="1" dirty="0"/>
              <a:t>density</a:t>
            </a:r>
            <a:r>
              <a:rPr lang="en-US" dirty="0"/>
              <a:t> depends on </a:t>
            </a:r>
            <a:r>
              <a:rPr lang="en-US" b="1" dirty="0"/>
              <a:t>pressure, temperature, and vapor pressure </a:t>
            </a:r>
            <a:r>
              <a:rPr lang="en-US" dirty="0"/>
              <a:t>via the Ideal Gas Law</a:t>
            </a:r>
          </a:p>
          <a:p>
            <a:r>
              <a:rPr lang="en-US" dirty="0"/>
              <a:t>How does </a:t>
            </a:r>
            <a:r>
              <a:rPr lang="en-US" i="1" dirty="0">
                <a:latin typeface="Times New Roman" charset="0"/>
                <a:ea typeface="Times New Roman" charset="0"/>
                <a:cs typeface="Times New Roman" charset="0"/>
              </a:rPr>
              <a:t>p</a:t>
            </a:r>
            <a:r>
              <a:rPr lang="en-US" dirty="0"/>
              <a:t> change as </a:t>
            </a:r>
            <a:r>
              <a:rPr lang="en-US" i="1" dirty="0">
                <a:latin typeface="Times New Roman" charset="0"/>
                <a:ea typeface="Times New Roman" charset="0"/>
                <a:cs typeface="Times New Roman" charset="0"/>
              </a:rPr>
              <a:t>z</a:t>
            </a:r>
            <a:r>
              <a:rPr lang="en-US" dirty="0"/>
              <a:t> increases?</a:t>
            </a:r>
          </a:p>
          <a:p>
            <a:r>
              <a:rPr lang="en-US" b="1" dirty="0"/>
              <a:t>It decreases, right?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074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6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289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Fates of Incoming</a:t>
            </a:r>
            <a:r>
              <a:rPr lang="en-US" b="1" baseline="0" dirty="0"/>
              <a:t> Solar Radiation (341 W/m2):</a:t>
            </a:r>
          </a:p>
          <a:p>
            <a:pPr marL="228600" indent="-228600">
              <a:buAutoNum type="arabicPeriod"/>
            </a:pPr>
            <a:r>
              <a:rPr lang="en-US" b="1" baseline="0" dirty="0"/>
              <a:t>Absorbed by atmosphere (78 W/m2)</a:t>
            </a:r>
          </a:p>
          <a:p>
            <a:pPr marL="228600" indent="-228600">
              <a:buAutoNum type="arabicPeriod"/>
            </a:pPr>
            <a:r>
              <a:rPr lang="en-US" b="1" baseline="0" dirty="0"/>
              <a:t>Absorbed by Surface (161 W/m2)</a:t>
            </a:r>
          </a:p>
          <a:p>
            <a:pPr marL="228600" indent="-228600">
              <a:buAutoNum type="arabicPeriod"/>
            </a:pPr>
            <a:r>
              <a:rPr lang="en-US" b="1" baseline="0" dirty="0"/>
              <a:t>Reflected by Surface (23 W/m2)</a:t>
            </a:r>
          </a:p>
          <a:p>
            <a:pPr marL="228600" indent="-228600">
              <a:buAutoNum type="arabicPeriod"/>
            </a:pPr>
            <a:r>
              <a:rPr lang="en-US" b="1" baseline="0" dirty="0"/>
              <a:t>Reflected by Clouds and Atmosphere (79 W/m2) </a:t>
            </a:r>
            <a:br>
              <a:rPr lang="en-US" b="1" baseline="0" dirty="0"/>
            </a:br>
            <a:r>
              <a:rPr lang="en-US" b="1" baseline="0" dirty="0"/>
              <a:t>And</a:t>
            </a:r>
            <a:r>
              <a:rPr lang="is-IS" b="1" baseline="0" dirty="0"/>
              <a:t>…  78 + 161 + 23 + 79 = 341 --&gt; YES!!!!</a:t>
            </a:r>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50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Temperature</a:t>
            </a:r>
            <a:r>
              <a:rPr lang="en-US" dirty="0"/>
              <a:t> plays the key role in the intensity and distribution of emitted radiative energy from a given body</a:t>
            </a:r>
          </a:p>
          <a:p>
            <a:pPr lvl="2"/>
            <a:endParaRPr lang="en-US" dirty="0"/>
          </a:p>
          <a:p>
            <a:r>
              <a:rPr lang="en-US" dirty="0"/>
              <a:t>Two sources of radiative energy in hydrology: </a:t>
            </a:r>
          </a:p>
          <a:p>
            <a:pPr lvl="1"/>
            <a:r>
              <a:rPr lang="en-US" b="1" dirty="0"/>
              <a:t>solar radiative fluxes (emitted by the sun; 5800K)</a:t>
            </a:r>
          </a:p>
          <a:p>
            <a:pPr lvl="1"/>
            <a:r>
              <a:rPr lang="en-US" b="1" dirty="0"/>
              <a:t>terrestrial radiative fluxes (emitted by the Earth’s surface and atmosphere; 250-300 K).</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14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717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irradiance distribution covers three primary parts of the EM spectrum: </a:t>
            </a:r>
          </a:p>
          <a:p>
            <a:pPr lvl="1"/>
            <a:r>
              <a:rPr lang="en-US" b="1" dirty="0"/>
              <a:t>Ultraviolet (in the left tail), </a:t>
            </a:r>
          </a:p>
          <a:p>
            <a:pPr lvl="1"/>
            <a:r>
              <a:rPr lang="en-US" b="1" dirty="0"/>
              <a:t>Visible (around the peak), and </a:t>
            </a:r>
          </a:p>
          <a:p>
            <a:pPr lvl="1"/>
            <a:r>
              <a:rPr lang="en-US" b="1" dirty="0"/>
              <a:t>Near-infrared (on the right side of the distribution).</a:t>
            </a:r>
          </a:p>
          <a:p>
            <a:r>
              <a:rPr lang="en-US" dirty="0"/>
              <a:t>The terrestrial spectrum covers two different parts: </a:t>
            </a:r>
          </a:p>
          <a:p>
            <a:pPr lvl="1"/>
            <a:r>
              <a:rPr lang="en-US" b="1" dirty="0"/>
              <a:t>Infrared (thermal infrared and far infrared)</a:t>
            </a:r>
          </a:p>
          <a:p>
            <a:pPr lvl="1"/>
            <a:r>
              <a:rPr lang="en-US" b="1" dirty="0"/>
              <a:t>Microwave (in the tail of the distribution beyond 50 microns).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70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occurs in the thermal infrared ( </a:t>
            </a:r>
            <a:r>
              <a:rPr lang="en-US" b="1" dirty="0"/>
              <a:t>~12 um</a:t>
            </a:r>
            <a:r>
              <a:rPr lang="en-US" dirty="0"/>
              <a:t>)</a:t>
            </a:r>
          </a:p>
          <a:p>
            <a:r>
              <a:rPr lang="en-US" dirty="0"/>
              <a:t>This “night-vision” goggles are tuned to be sensitive to the </a:t>
            </a:r>
            <a:r>
              <a:rPr lang="en-US" b="1" dirty="0"/>
              <a:t>thermal infrared region.</a:t>
            </a:r>
          </a:p>
          <a:p>
            <a:endParaRPr lang="en-US" b="1" dirty="0"/>
          </a:p>
          <a:p>
            <a:r>
              <a:rPr lang="en-US" b="1" dirty="0"/>
              <a:t>IMAGES ARE FROM A THERMAL IR CAMERA</a:t>
            </a:r>
            <a:r>
              <a:rPr lang="en-US" b="1" baseline="0" dirty="0"/>
              <a:t> (FLIR)</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7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earths</a:t>
            </a:r>
            <a:r>
              <a:rPr lang="en-US" baseline="0" dirty="0"/>
              <a:t> orbit around the Sun is elliptical and asymmetric in that at one pole (perihelion) we are slightly closer to the Sun than the other (aphelion). Our Earth is tilted at 23.5°, which produces seasonality in our annual cycle. Currently, northern hemisphere summer, when the northern hemisphere is facing the Sun, occurs at aphelion. Precession is a slow (~ 22,000 year) change in the orientation of the 23.5° tilt. So, about 11,000 years ago, Earth was tilted the opposite way, which resulted in northern hemisphere summer at perihelion, and thus, slightly greater insolation during summer than present day and a warmer northern hemisphere.</a:t>
            </a:r>
          </a:p>
          <a:p>
            <a:endParaRPr lang="en-US" baseline="0" dirty="0"/>
          </a:p>
          <a:p>
            <a:r>
              <a:rPr lang="en-US" baseline="0" dirty="0"/>
              <a:t>This time period is sometimes thought of as an analog to a warmer climate, i.e. future climate.</a:t>
            </a:r>
          </a:p>
          <a:p>
            <a:endParaRPr lang="en-US" baseline="0" dirty="0"/>
          </a:p>
          <a:p>
            <a:r>
              <a:rPr lang="en-US" baseline="0" dirty="0"/>
              <a:t>There are caveats, however. The warming during this time was concentrated to northern hemisphere summers only, whereas warming due to anthropogenic causes is global and year-round. The idea, however, is that this period along with only a handful of others in our recent past provides an example to look at the response of the Indian summer monsoon to warming, albeit slightly different warming.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D1003F-0582-B643-86F6-5A47B2930A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1700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the global scale, this lateral transfer sets up several </a:t>
            </a:r>
            <a:r>
              <a:rPr lang="en-US" b="1" dirty="0"/>
              <a:t>zones of circulation</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0405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distribution across the earth is </a:t>
            </a:r>
            <a:r>
              <a:rPr lang="en-US" b="1" dirty="0"/>
              <a:t>uneven</a:t>
            </a:r>
          </a:p>
          <a:p>
            <a:pPr marL="0" indent="0">
              <a:buNone/>
            </a:pPr>
            <a:r>
              <a:rPr lang="en-US" dirty="0"/>
              <a:t>This unevenness drives </a:t>
            </a:r>
            <a:r>
              <a:rPr lang="en-US" b="1" dirty="0"/>
              <a:t>heat gradients </a:t>
            </a:r>
            <a:r>
              <a:rPr lang="en-US" dirty="0"/>
              <a:t>that cause </a:t>
            </a:r>
            <a:r>
              <a:rPr lang="en-US" b="1" dirty="0"/>
              <a:t>lateral transport…</a:t>
            </a:r>
          </a:p>
          <a:p>
            <a:endParaRPr lang="en-US" dirty="0"/>
          </a:p>
          <a:p>
            <a:r>
              <a:rPr lang="en-US" sz="1200" b="0" i="0" u="none" strike="noStrike" kern="1200" baseline="0" dirty="0">
                <a:solidFill>
                  <a:schemeClr val="tx1"/>
                </a:solidFill>
                <a:latin typeface="+mn-lt"/>
                <a:ea typeface="+mn-ea"/>
                <a:cs typeface="+mn-cs"/>
              </a:rPr>
              <a:t>What is seen is a relatively symmetric pattern around the equator, with a surplus of energy being input to the system in the tropics (i.e. between latitudes of +/- 30¡) and a deficit of energy from </a:t>
            </a:r>
            <a:r>
              <a:rPr lang="en-US" sz="1200" b="0" i="0" u="none" strike="noStrike" kern="1200" baseline="0" dirty="0" err="1">
                <a:solidFill>
                  <a:schemeClr val="tx1"/>
                </a:solidFill>
                <a:latin typeface="+mn-lt"/>
                <a:ea typeface="+mn-ea"/>
                <a:cs typeface="+mn-cs"/>
              </a:rPr>
              <a:t>midlatitudes</a:t>
            </a:r>
            <a:r>
              <a:rPr lang="en-US" sz="1200" b="0" i="0" u="none" strike="noStrike" kern="1200" baseline="0" dirty="0">
                <a:solidFill>
                  <a:schemeClr val="tx1"/>
                </a:solidFill>
                <a:latin typeface="+mn-lt"/>
                <a:ea typeface="+mn-ea"/>
                <a:cs typeface="+mn-cs"/>
              </a:rPr>
              <a:t> to the poles. In other words, the net radiation is positive near the equator and negative near the poles. This imbalance is a result of most of the solar input occurring near the equator and radiative cooling occurring at the poles.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533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earth to be in overall equilibrium, there must be net transport of heat </a:t>
            </a:r>
            <a:r>
              <a:rPr lang="en-US" b="1" dirty="0"/>
              <a:t>pole-ward from the equator.</a:t>
            </a:r>
          </a:p>
          <a:p>
            <a:r>
              <a:rPr lang="en-US" dirty="0"/>
              <a:t>Warm tropical air must be moved </a:t>
            </a:r>
            <a:r>
              <a:rPr lang="en-US" b="1" dirty="0"/>
              <a:t>pole-ward</a:t>
            </a:r>
            <a:r>
              <a:rPr lang="en-US" dirty="0"/>
              <a:t> &amp; cool polar air must be moved </a:t>
            </a:r>
            <a:r>
              <a:rPr lang="en-US" b="1" dirty="0"/>
              <a:t>equator-ward</a:t>
            </a:r>
          </a:p>
          <a:p>
            <a:endParaRPr lang="en-US" dirty="0"/>
          </a:p>
          <a:p>
            <a:r>
              <a:rPr lang="en-US" sz="1200" b="0" i="0" u="none" strike="noStrike" kern="1200" baseline="0" dirty="0">
                <a:solidFill>
                  <a:schemeClr val="tx1"/>
                </a:solidFill>
                <a:latin typeface="+mn-lt"/>
                <a:ea typeface="+mn-ea"/>
                <a:cs typeface="+mn-cs"/>
              </a:rPr>
              <a:t>FIGURE 4.3 Inferred total latitudinal heat transport resulting from global net radiation distribution along with estimated contribution</a:t>
            </a:r>
          </a:p>
          <a:p>
            <a:r>
              <a:rPr lang="en-US" sz="1200" b="0" i="0" u="none" strike="noStrike" kern="1200" baseline="0" dirty="0">
                <a:solidFill>
                  <a:schemeClr val="tx1"/>
                </a:solidFill>
                <a:latin typeface="+mn-lt"/>
                <a:ea typeface="+mn-ea"/>
                <a:cs typeface="+mn-cs"/>
              </a:rPr>
              <a:t>by the atmosphere and ocean circulation. PW = 10</a:t>
            </a:r>
            <a:r>
              <a:rPr lang="en-US" sz="1200" b="0" i="0" u="none" strike="noStrike" kern="1200" baseline="30000" dirty="0">
                <a:solidFill>
                  <a:schemeClr val="tx1"/>
                </a:solidFill>
                <a:latin typeface="+mn-lt"/>
                <a:ea typeface="+mn-ea"/>
                <a:cs typeface="+mn-cs"/>
              </a:rPr>
              <a:t>15</a:t>
            </a:r>
            <a:r>
              <a:rPr lang="en-US" sz="1200" b="0" i="0" u="none" strike="noStrike" kern="1200" baseline="0" dirty="0">
                <a:solidFill>
                  <a:schemeClr val="tx1"/>
                </a:solidFill>
                <a:latin typeface="+mn-lt"/>
                <a:ea typeface="+mn-ea"/>
                <a:cs typeface="+mn-cs"/>
              </a:rPr>
              <a:t> 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068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Radiation is a form of energy carried by </a:t>
            </a:r>
            <a:r>
              <a:rPr lang="en-US" b="1" dirty="0"/>
              <a:t>electromagnetic (EM) waves </a:t>
            </a:r>
            <a:r>
              <a:rPr lang="en-US" dirty="0"/>
              <a:t>(or photons) that travel at the speed of light (</a:t>
            </a:r>
            <a:r>
              <a:rPr lang="en-US" i="1" dirty="0">
                <a:latin typeface="Times New Roman" charset="0"/>
                <a:ea typeface="Times New Roman" charset="0"/>
                <a:cs typeface="Times New Roman" charset="0"/>
              </a:rPr>
              <a:t>c</a:t>
            </a:r>
            <a:r>
              <a:rPr lang="en-US" dirty="0"/>
              <a:t>, 3.0x10</a:t>
            </a:r>
            <a:r>
              <a:rPr lang="en-US" baseline="30000" dirty="0"/>
              <a:t>8</a:t>
            </a:r>
            <a:r>
              <a:rPr lang="en-US" dirty="0"/>
              <a:t> m/s):</a:t>
            </a:r>
          </a:p>
          <a:p>
            <a:pPr marL="0" indent="0">
              <a:buNone/>
            </a:pPr>
            <a:r>
              <a:rPr lang="en-US" dirty="0"/>
              <a:t> lv</a:t>
            </a:r>
            <a:r>
              <a:rPr lang="en-US" baseline="0" dirty="0"/>
              <a:t> = c</a:t>
            </a:r>
            <a:endParaRPr lang="en-US" dirty="0"/>
          </a:p>
          <a:p>
            <a:r>
              <a:rPr lang="en-US" dirty="0"/>
              <a:t>Where, </a:t>
            </a:r>
            <a:r>
              <a:rPr lang="en-US" i="1" dirty="0">
                <a:latin typeface="Symbol" charset="2"/>
                <a:ea typeface="Symbol" charset="2"/>
                <a:cs typeface="Symbol" charset="2"/>
              </a:rPr>
              <a:t>l</a:t>
            </a:r>
            <a:r>
              <a:rPr lang="en-US" dirty="0"/>
              <a:t> is wavelength (m), </a:t>
            </a:r>
            <a:r>
              <a:rPr lang="en-US" i="1" dirty="0">
                <a:latin typeface="Times New Roman" charset="0"/>
                <a:ea typeface="Times New Roman" charset="0"/>
                <a:cs typeface="Times New Roman" charset="0"/>
              </a:rPr>
              <a:t>v</a:t>
            </a:r>
            <a:r>
              <a:rPr lang="en-US" dirty="0"/>
              <a:t> is frequency (s</a:t>
            </a:r>
            <a:r>
              <a:rPr lang="en-US" baseline="30000" dirty="0"/>
              <a:t>-1</a:t>
            </a:r>
            <a:r>
              <a:rPr lang="en-US" dirty="0"/>
              <a:t> or Hz)</a:t>
            </a:r>
          </a:p>
          <a:p>
            <a:r>
              <a:rPr lang="en-US" dirty="0"/>
              <a:t>can be characterized by either </a:t>
            </a:r>
            <a:r>
              <a:rPr lang="en-US" b="1" dirty="0"/>
              <a:t>wavelength</a:t>
            </a:r>
            <a:r>
              <a:rPr lang="en-US" dirty="0"/>
              <a:t> (the length of a single period of the wave) or </a:t>
            </a:r>
            <a:r>
              <a:rPr lang="en-US" b="1" dirty="0"/>
              <a:t>frequency</a:t>
            </a:r>
            <a:r>
              <a:rPr lang="en-US" dirty="0"/>
              <a:t> (the number of periods of the wave passing a given point per unit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14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121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Bulk radiative energy flux from a body, can be calculated by integrating the spectral radiant </a:t>
            </a:r>
            <a:r>
              <a:rPr lang="en-US" dirty="0" err="1"/>
              <a:t>emittance</a:t>
            </a:r>
            <a:r>
              <a:rPr lang="en-US" dirty="0"/>
              <a:t> </a:t>
            </a:r>
            <a:r>
              <a:rPr lang="en-US" b="1" dirty="0"/>
              <a:t>across all wavelengths</a:t>
            </a:r>
            <a:r>
              <a:rPr lang="en-US" dirty="0"/>
              <a:t>, i.e. for a blackbody:</a:t>
            </a:r>
          </a:p>
          <a:p>
            <a:r>
              <a:rPr lang="en-US" b="1" dirty="0"/>
              <a:t>FILL IN EQN</a:t>
            </a:r>
          </a:p>
          <a:p>
            <a:r>
              <a:rPr lang="en-US" dirty="0"/>
              <a:t>which, yields the so-called Stefan-Boltzmann equation:</a:t>
            </a:r>
          </a:p>
          <a:p>
            <a:r>
              <a:rPr lang="en-US" b="1" dirty="0"/>
              <a:t>FILL IN EQN</a:t>
            </a:r>
          </a:p>
          <a:p>
            <a:r>
              <a:rPr lang="de-DE" sz="1100" dirty="0" err="1"/>
              <a:t>σ</a:t>
            </a:r>
            <a:r>
              <a:rPr lang="de-DE" sz="1100" dirty="0"/>
              <a:t> ≡ Stefan-Boltzmann </a:t>
            </a:r>
            <a:r>
              <a:rPr lang="de-DE" sz="1100" dirty="0" err="1"/>
              <a:t>constant</a:t>
            </a:r>
            <a:r>
              <a:rPr lang="de-DE" sz="1100" dirty="0"/>
              <a:t> = 5.67 x10</a:t>
            </a:r>
            <a:r>
              <a:rPr lang="de-DE" sz="1100" baseline="30000" dirty="0"/>
              <a:t>−8</a:t>
            </a:r>
            <a:r>
              <a:rPr lang="de-DE" sz="1100" dirty="0"/>
              <a:t> W m</a:t>
            </a:r>
            <a:r>
              <a:rPr lang="de-DE" sz="1100" baseline="30000" dirty="0"/>
              <a:t>−2</a:t>
            </a:r>
            <a:r>
              <a:rPr lang="de-DE" sz="1100" dirty="0"/>
              <a:t> K</a:t>
            </a:r>
            <a:r>
              <a:rPr lang="de-DE" sz="1100" baseline="30000" dirty="0"/>
              <a:t>−4</a:t>
            </a:r>
            <a:endParaRPr lang="en-US" sz="1100" baseline="300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07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Emitted radiative flux from a particular body depends on its physical </a:t>
            </a:r>
            <a:r>
              <a:rPr lang="en-US" b="1" dirty="0"/>
              <a:t>temperature and its emissivity</a:t>
            </a:r>
          </a:p>
          <a:p>
            <a:r>
              <a:rPr lang="en-US" dirty="0"/>
              <a:t>Land surface type largely dictates the broadband emissivity, ranging </a:t>
            </a:r>
            <a:r>
              <a:rPr lang="en-US" b="1" dirty="0"/>
              <a:t>0.9-1.0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56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Bo-Hui Tang, Zhao-Liang Li, </a:t>
            </a:r>
            <a:r>
              <a:rPr lang="en-US" sz="1200" b="0" i="0" u="none" strike="noStrike" dirty="0" err="1">
                <a:solidFill>
                  <a:srgbClr val="000000"/>
                </a:solidFill>
                <a:latin typeface="+mn-lt"/>
              </a:rPr>
              <a:t>Yuyun</a:t>
            </a:r>
            <a:r>
              <a:rPr lang="en-US" sz="1200" b="0" i="0" u="none" strike="noStrike" dirty="0">
                <a:solidFill>
                  <a:srgbClr val="000000"/>
                </a:solidFill>
                <a:latin typeface="+mn-lt"/>
              </a:rPr>
              <a:t> Bi, "Estimation of land surface directional emissivity in mid-infrared channel around 4.0 </a:t>
            </a:r>
            <a:r>
              <a:rPr lang="en-US" sz="1200" b="0" i="0" u="none" strike="noStrike" dirty="0" err="1">
                <a:solidFill>
                  <a:srgbClr val="000000"/>
                </a:solidFill>
                <a:latin typeface="+mn-lt"/>
              </a:rPr>
              <a:t>μm</a:t>
            </a:r>
            <a:r>
              <a:rPr lang="en-US" sz="1200" b="0" i="0" u="none" strike="noStrike" dirty="0">
                <a:solidFill>
                  <a:srgbClr val="000000"/>
                </a:solidFill>
                <a:latin typeface="+mn-lt"/>
              </a:rPr>
              <a:t> from MODIS data," Opt. Express </a:t>
            </a:r>
            <a:r>
              <a:rPr lang="en-US" sz="1200" b="1" i="0" u="none" strike="noStrike" dirty="0">
                <a:solidFill>
                  <a:srgbClr val="000000"/>
                </a:solidFill>
                <a:latin typeface="+mn-lt"/>
              </a:rPr>
              <a:t> 17, </a:t>
            </a:r>
            <a:r>
              <a:rPr lang="en-US" sz="1200" b="0" i="0" u="none" strike="noStrike" dirty="0">
                <a:solidFill>
                  <a:srgbClr val="000000"/>
                </a:solidFill>
                <a:latin typeface="+mn-lt"/>
              </a:rPr>
              <a:t> 3173-3182 (2009); 
</a:t>
            </a:r>
            <a:r>
              <a:rPr lang="en-US" sz="1200" b="0" i="0" u="none" strike="noStrike" dirty="0">
                <a:solidFill>
                  <a:srgbClr val="000000"/>
                </a:solidFill>
                <a:latin typeface="+mn-lt"/>
                <a:hlinkClick r:id="rId3" tooltip="oe-17-5-3173"/>
              </a:rPr>
              <a:t> http://www.opticsinfobase.org/oe/abstract.cfm?uri=oe-17-5-3173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39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broadband emissivity of the atmosphere strongly depends on the concentration of </a:t>
            </a:r>
            <a:r>
              <a:rPr lang="en-US" b="1" dirty="0" err="1"/>
              <a:t>radiatively</a:t>
            </a:r>
            <a:r>
              <a:rPr lang="en-US" b="1" dirty="0"/>
              <a:t> active gases</a:t>
            </a:r>
            <a:r>
              <a:rPr lang="en-US" dirty="0"/>
              <a:t>, i.e. conceptually</a:t>
            </a:r>
          </a:p>
          <a:p>
            <a:r>
              <a:rPr lang="en-US" b="1" dirty="0"/>
              <a:t>FILL IN EQN</a:t>
            </a:r>
          </a:p>
          <a:p>
            <a:r>
              <a:rPr lang="en-US" dirty="0"/>
              <a:t>Gas concentrations can vary in time and space; so</a:t>
            </a:r>
            <a:r>
              <a:rPr lang="en-US" b="1" dirty="0"/>
              <a:t>,  emissivity varies also. </a:t>
            </a:r>
          </a:p>
          <a:p>
            <a:r>
              <a:rPr lang="en-US" dirty="0"/>
              <a:t>The most variable </a:t>
            </a:r>
            <a:r>
              <a:rPr lang="en-US" dirty="0" err="1"/>
              <a:t>radiatively</a:t>
            </a:r>
            <a:r>
              <a:rPr lang="en-US" dirty="0"/>
              <a:t> active gas is </a:t>
            </a:r>
            <a:r>
              <a:rPr lang="en-US" b="1" dirty="0"/>
              <a:t>water vapor</a:t>
            </a:r>
            <a:r>
              <a:rPr lang="en-US" dirty="0"/>
              <a:t>; broadband emissivity of the atmosphere depends greatly on </a:t>
            </a:r>
            <a:r>
              <a:rPr lang="en-US" b="1" dirty="0"/>
              <a:t>water vapor </a:t>
            </a:r>
            <a:r>
              <a:rPr lang="en-US" dirty="0"/>
              <a:t>concentration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20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Additional radiative properties of a media: </a:t>
            </a:r>
          </a:p>
          <a:p>
            <a:r>
              <a:rPr lang="en-US" u="sng" dirty="0" err="1"/>
              <a:t>Transmissivity</a:t>
            </a:r>
            <a:r>
              <a:rPr lang="en-US" dirty="0"/>
              <a:t> (</a:t>
            </a:r>
            <a:r>
              <a:rPr lang="en-US" i="1" dirty="0"/>
              <a:t>t</a:t>
            </a:r>
            <a:r>
              <a:rPr lang="en-US" dirty="0"/>
              <a:t>) the fraction of incident radiation that gets </a:t>
            </a:r>
            <a:r>
              <a:rPr lang="en-US" b="1" dirty="0"/>
              <a:t>transmitted</a:t>
            </a:r>
            <a:r>
              <a:rPr lang="en-US" dirty="0"/>
              <a:t> through a media</a:t>
            </a:r>
          </a:p>
          <a:p>
            <a:r>
              <a:rPr lang="en-US" u="sng" dirty="0"/>
              <a:t>Absorptivity</a:t>
            </a:r>
            <a:r>
              <a:rPr lang="en-US" dirty="0"/>
              <a:t> (</a:t>
            </a:r>
            <a:r>
              <a:rPr lang="en-US" i="1" dirty="0"/>
              <a:t>a</a:t>
            </a:r>
            <a:r>
              <a:rPr lang="en-US" dirty="0"/>
              <a:t>) - the fraction of incident radiation that gets </a:t>
            </a:r>
            <a:r>
              <a:rPr lang="en-US" b="1" dirty="0"/>
              <a:t>absorbed</a:t>
            </a:r>
            <a:r>
              <a:rPr lang="en-US" dirty="0"/>
              <a:t> by the media</a:t>
            </a:r>
          </a:p>
          <a:p>
            <a:r>
              <a:rPr lang="en-US" u="sng" dirty="0"/>
              <a:t>Reflectivity</a:t>
            </a:r>
            <a:r>
              <a:rPr lang="en-US" dirty="0"/>
              <a:t> (</a:t>
            </a:r>
            <a:r>
              <a:rPr lang="en-US" i="1" dirty="0"/>
              <a:t>r</a:t>
            </a:r>
            <a:r>
              <a:rPr lang="en-US" dirty="0"/>
              <a:t>) - the fraction of incident radiation that is </a:t>
            </a:r>
            <a:r>
              <a:rPr lang="en-US" b="1" dirty="0"/>
              <a:t>scattered in all directions</a:t>
            </a:r>
          </a:p>
          <a:p>
            <a:r>
              <a:rPr lang="en-US" dirty="0"/>
              <a:t>Note:  </a:t>
            </a:r>
            <a:r>
              <a:rPr lang="en-US" b="1" dirty="0"/>
              <a:t>FILL IN EQN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329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E6284B-A095-4269-ADBB-7F8AAC4A012C}"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205635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32624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4352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2E480B1-A6B8-4523-9C5F-B443E959CEB7}" type="datetimeFigureOut">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CD38BAF-5DB3-415C-9E38-72735AB2349F}" type="slidenum">
              <a:rPr lang="en-US"/>
              <a:pPr>
                <a:defRPr/>
              </a:pPr>
              <a:t>‹#›</a:t>
            </a:fld>
            <a:endParaRPr lang="en-US"/>
          </a:p>
        </p:txBody>
      </p:sp>
    </p:spTree>
    <p:extLst>
      <p:ext uri="{BB962C8B-B14F-4D97-AF65-F5344CB8AC3E}">
        <p14:creationId xmlns:p14="http://schemas.microsoft.com/office/powerpoint/2010/main" val="3038972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E8CCB2B-6321-48B1-8D16-0709C05C1913}" type="datetimeFigureOut">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CF43933-A17F-4F20-9C3F-A49C712BB0ED}" type="slidenum">
              <a:rPr lang="en-US"/>
              <a:pPr>
                <a:defRPr/>
              </a:pPr>
              <a:t>‹#›</a:t>
            </a:fld>
            <a:endParaRPr lang="en-US"/>
          </a:p>
        </p:txBody>
      </p:sp>
    </p:spTree>
    <p:extLst>
      <p:ext uri="{BB962C8B-B14F-4D97-AF65-F5344CB8AC3E}">
        <p14:creationId xmlns:p14="http://schemas.microsoft.com/office/powerpoint/2010/main" val="347182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1637F2B-E75A-403C-AABC-3E60C79FE262}" type="datetimeFigureOut">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4557DF4-6ECC-44D7-8559-6617898710A7}" type="slidenum">
              <a:rPr lang="en-US"/>
              <a:pPr>
                <a:defRPr/>
              </a:pPr>
              <a:t>‹#›</a:t>
            </a:fld>
            <a:endParaRPr lang="en-US"/>
          </a:p>
        </p:txBody>
      </p:sp>
    </p:spTree>
    <p:extLst>
      <p:ext uri="{BB962C8B-B14F-4D97-AF65-F5344CB8AC3E}">
        <p14:creationId xmlns:p14="http://schemas.microsoft.com/office/powerpoint/2010/main" val="2584833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D10F9FE-5385-491F-B212-39C0F031FF9E}" type="datetimeFigureOut">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E78E3AE-6C1C-4E9D-A490-E55F0658905C}" type="slidenum">
              <a:rPr lang="en-US"/>
              <a:pPr>
                <a:defRPr/>
              </a:pPr>
              <a:t>‹#›</a:t>
            </a:fld>
            <a:endParaRPr lang="en-US"/>
          </a:p>
        </p:txBody>
      </p:sp>
    </p:spTree>
    <p:extLst>
      <p:ext uri="{BB962C8B-B14F-4D97-AF65-F5344CB8AC3E}">
        <p14:creationId xmlns:p14="http://schemas.microsoft.com/office/powerpoint/2010/main" val="1694559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E528E88-440E-4635-AED5-59CD7ABAE793}" type="datetimeFigureOut">
              <a:rPr lang="en-US"/>
              <a:pPr>
                <a:defRPr/>
              </a:pPr>
              <a:t>9/15/2022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30FD38D-8EC9-435B-BFEA-F6FC0E281F9A}" type="slidenum">
              <a:rPr lang="en-US"/>
              <a:pPr>
                <a:defRPr/>
              </a:pPr>
              <a:t>‹#›</a:t>
            </a:fld>
            <a:endParaRPr lang="en-US"/>
          </a:p>
        </p:txBody>
      </p:sp>
    </p:spTree>
    <p:extLst>
      <p:ext uri="{BB962C8B-B14F-4D97-AF65-F5344CB8AC3E}">
        <p14:creationId xmlns:p14="http://schemas.microsoft.com/office/powerpoint/2010/main" val="364958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9E11F36-B4C7-46E5-835B-6A6DA3DAD134}" type="datetimeFigureOut">
              <a:rPr lang="en-US"/>
              <a:pPr>
                <a:defRPr/>
              </a:pPr>
              <a:t>9/15/2022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4A8D15C-F50D-4077-8C32-BBDF0599DD7C}" type="slidenum">
              <a:rPr lang="en-US"/>
              <a:pPr>
                <a:defRPr/>
              </a:pPr>
              <a:t>‹#›</a:t>
            </a:fld>
            <a:endParaRPr lang="en-US"/>
          </a:p>
        </p:txBody>
      </p:sp>
    </p:spTree>
    <p:extLst>
      <p:ext uri="{BB962C8B-B14F-4D97-AF65-F5344CB8AC3E}">
        <p14:creationId xmlns:p14="http://schemas.microsoft.com/office/powerpoint/2010/main" val="289827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3EAD381-AE4E-458B-BF36-5192F4D80D0A}" type="datetimeFigureOut">
              <a:rPr lang="en-US"/>
              <a:pPr>
                <a:defRPr/>
              </a:pPr>
              <a:t>9/15/2022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3CFC373-39F8-4284-B6BC-7756F43DBF63}" type="slidenum">
              <a:rPr lang="en-US"/>
              <a:pPr>
                <a:defRPr/>
              </a:pPr>
              <a:t>‹#›</a:t>
            </a:fld>
            <a:endParaRPr lang="en-US"/>
          </a:p>
        </p:txBody>
      </p:sp>
    </p:spTree>
    <p:extLst>
      <p:ext uri="{BB962C8B-B14F-4D97-AF65-F5344CB8AC3E}">
        <p14:creationId xmlns:p14="http://schemas.microsoft.com/office/powerpoint/2010/main" val="296444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6045E53-5A24-49BA-BF80-5776CC26C643}" type="datetimeFigureOut">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55AD294-56A8-44A3-A06C-23E1DF5E09FE}" type="slidenum">
              <a:rPr lang="en-US"/>
              <a:pPr>
                <a:defRPr/>
              </a:pPr>
              <a:t>‹#›</a:t>
            </a:fld>
            <a:endParaRPr lang="en-US"/>
          </a:p>
        </p:txBody>
      </p:sp>
    </p:spTree>
    <p:extLst>
      <p:ext uri="{BB962C8B-B14F-4D97-AF65-F5344CB8AC3E}">
        <p14:creationId xmlns:p14="http://schemas.microsoft.com/office/powerpoint/2010/main" val="219576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E6284B-A095-4269-ADBB-7F8AAC4A012C}"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406305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198CFB4-5F82-4821-86D0-1782EB2544C5}" type="datetimeFigureOut">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06BD6FA-BA19-4715-923A-528BB5A68136}" type="slidenum">
              <a:rPr lang="en-US"/>
              <a:pPr>
                <a:defRPr/>
              </a:pPr>
              <a:t>‹#›</a:t>
            </a:fld>
            <a:endParaRPr lang="en-US"/>
          </a:p>
        </p:txBody>
      </p:sp>
    </p:spTree>
    <p:extLst>
      <p:ext uri="{BB962C8B-B14F-4D97-AF65-F5344CB8AC3E}">
        <p14:creationId xmlns:p14="http://schemas.microsoft.com/office/powerpoint/2010/main" val="314504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B9606A7-61D8-49FB-994F-9EE21D16A6A8}" type="datetimeFigureOut">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9477360-F58A-4E80-9607-9F6B37A1CB38}" type="slidenum">
              <a:rPr lang="en-US"/>
              <a:pPr>
                <a:defRPr/>
              </a:pPr>
              <a:t>‹#›</a:t>
            </a:fld>
            <a:endParaRPr lang="en-US"/>
          </a:p>
        </p:txBody>
      </p:sp>
    </p:spTree>
    <p:extLst>
      <p:ext uri="{BB962C8B-B14F-4D97-AF65-F5344CB8AC3E}">
        <p14:creationId xmlns:p14="http://schemas.microsoft.com/office/powerpoint/2010/main" val="419710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98F611E-BF10-4CFA-8AC8-EEF064224A4E}" type="datetimeFigureOut">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D1EE497-15C7-4604-85CD-75C903E56E54}" type="slidenum">
              <a:rPr lang="en-US"/>
              <a:pPr>
                <a:defRPr/>
              </a:pPr>
              <a:t>‹#›</a:t>
            </a:fld>
            <a:endParaRPr lang="en-US"/>
          </a:p>
        </p:txBody>
      </p:sp>
    </p:spTree>
    <p:extLst>
      <p:ext uri="{BB962C8B-B14F-4D97-AF65-F5344CB8AC3E}">
        <p14:creationId xmlns:p14="http://schemas.microsoft.com/office/powerpoint/2010/main" val="1947386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1F406F-2876-4069-B562-DF0353B61F12}" type="slidenum">
              <a:rPr lang="en-US"/>
              <a:pPr>
                <a:defRPr/>
              </a:pPr>
              <a:t>‹#›</a:t>
            </a:fld>
            <a:endParaRPr lang="en-US"/>
          </a:p>
        </p:txBody>
      </p:sp>
    </p:spTree>
    <p:extLst>
      <p:ext uri="{BB962C8B-B14F-4D97-AF65-F5344CB8AC3E}">
        <p14:creationId xmlns:p14="http://schemas.microsoft.com/office/powerpoint/2010/main" val="1079130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37C98-6AF1-4E10-ADFD-BE8DC0424CA8}" type="slidenum">
              <a:rPr lang="en-US"/>
              <a:pPr>
                <a:defRPr/>
              </a:pPr>
              <a:t>‹#›</a:t>
            </a:fld>
            <a:endParaRPr lang="en-US"/>
          </a:p>
        </p:txBody>
      </p:sp>
    </p:spTree>
    <p:extLst>
      <p:ext uri="{BB962C8B-B14F-4D97-AF65-F5344CB8AC3E}">
        <p14:creationId xmlns:p14="http://schemas.microsoft.com/office/powerpoint/2010/main" val="3323964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560D0C-7ADB-4415-8945-F922459C1630}" type="slidenum">
              <a:rPr lang="en-US"/>
              <a:pPr>
                <a:defRPr/>
              </a:pPr>
              <a:t>‹#›</a:t>
            </a:fld>
            <a:endParaRPr lang="en-US"/>
          </a:p>
        </p:txBody>
      </p:sp>
    </p:spTree>
    <p:extLst>
      <p:ext uri="{BB962C8B-B14F-4D97-AF65-F5344CB8AC3E}">
        <p14:creationId xmlns:p14="http://schemas.microsoft.com/office/powerpoint/2010/main" val="1883083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3D93E-7B9D-4758-8969-8CDD3D4F0C9E}" type="slidenum">
              <a:rPr lang="en-US"/>
              <a:pPr>
                <a:defRPr/>
              </a:pPr>
              <a:t>‹#›</a:t>
            </a:fld>
            <a:endParaRPr lang="en-US"/>
          </a:p>
        </p:txBody>
      </p:sp>
    </p:spTree>
    <p:extLst>
      <p:ext uri="{BB962C8B-B14F-4D97-AF65-F5344CB8AC3E}">
        <p14:creationId xmlns:p14="http://schemas.microsoft.com/office/powerpoint/2010/main" val="3014181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4FB042-6E2E-4EE6-97F1-ED6B1A2F8FEC}" type="slidenum">
              <a:rPr lang="en-US"/>
              <a:pPr>
                <a:defRPr/>
              </a:pPr>
              <a:t>‹#›</a:t>
            </a:fld>
            <a:endParaRPr lang="en-US"/>
          </a:p>
        </p:txBody>
      </p:sp>
    </p:spTree>
    <p:extLst>
      <p:ext uri="{BB962C8B-B14F-4D97-AF65-F5344CB8AC3E}">
        <p14:creationId xmlns:p14="http://schemas.microsoft.com/office/powerpoint/2010/main" val="4149383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651206-8550-4F8B-8041-FE5F46C2D98A}" type="slidenum">
              <a:rPr lang="en-US"/>
              <a:pPr>
                <a:defRPr/>
              </a:pPr>
              <a:t>‹#›</a:t>
            </a:fld>
            <a:endParaRPr lang="en-US"/>
          </a:p>
        </p:txBody>
      </p:sp>
    </p:spTree>
    <p:extLst>
      <p:ext uri="{BB962C8B-B14F-4D97-AF65-F5344CB8AC3E}">
        <p14:creationId xmlns:p14="http://schemas.microsoft.com/office/powerpoint/2010/main" val="1671265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4E6608-416A-4BE0-A932-02504286E0A5}" type="slidenum">
              <a:rPr lang="en-US"/>
              <a:pPr>
                <a:defRPr/>
              </a:pPr>
              <a:t>‹#›</a:t>
            </a:fld>
            <a:endParaRPr lang="en-US"/>
          </a:p>
        </p:txBody>
      </p:sp>
    </p:spTree>
    <p:extLst>
      <p:ext uri="{BB962C8B-B14F-4D97-AF65-F5344CB8AC3E}">
        <p14:creationId xmlns:p14="http://schemas.microsoft.com/office/powerpoint/2010/main" val="78445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6284B-A095-4269-ADBB-7F8AAC4A012C}"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260586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BD02D9-19C4-42FC-A118-1D507973E555}" type="slidenum">
              <a:rPr lang="en-US"/>
              <a:pPr>
                <a:defRPr/>
              </a:pPr>
              <a:t>‹#›</a:t>
            </a:fld>
            <a:endParaRPr lang="en-US"/>
          </a:p>
        </p:txBody>
      </p:sp>
    </p:spTree>
    <p:extLst>
      <p:ext uri="{BB962C8B-B14F-4D97-AF65-F5344CB8AC3E}">
        <p14:creationId xmlns:p14="http://schemas.microsoft.com/office/powerpoint/2010/main" val="2151014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E83061-F74D-40B4-B9D8-3FE5B1FF54E8}" type="slidenum">
              <a:rPr lang="en-US"/>
              <a:pPr>
                <a:defRPr/>
              </a:pPr>
              <a:t>‹#›</a:t>
            </a:fld>
            <a:endParaRPr lang="en-US"/>
          </a:p>
        </p:txBody>
      </p:sp>
    </p:spTree>
    <p:extLst>
      <p:ext uri="{BB962C8B-B14F-4D97-AF65-F5344CB8AC3E}">
        <p14:creationId xmlns:p14="http://schemas.microsoft.com/office/powerpoint/2010/main" val="2854478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9EE86-8410-447B-BFA0-388D32258946}" type="slidenum">
              <a:rPr lang="en-US"/>
              <a:pPr>
                <a:defRPr/>
              </a:pPr>
              <a:t>‹#›</a:t>
            </a:fld>
            <a:endParaRPr lang="en-US"/>
          </a:p>
        </p:txBody>
      </p:sp>
    </p:spTree>
    <p:extLst>
      <p:ext uri="{BB962C8B-B14F-4D97-AF65-F5344CB8AC3E}">
        <p14:creationId xmlns:p14="http://schemas.microsoft.com/office/powerpoint/2010/main" val="3177803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FD8-6574-4452-9784-E4B095BC93C7}" type="slidenum">
              <a:rPr lang="en-US"/>
              <a:pPr>
                <a:defRPr/>
              </a:pPr>
              <a:t>‹#›</a:t>
            </a:fld>
            <a:endParaRPr lang="en-US"/>
          </a:p>
        </p:txBody>
      </p:sp>
    </p:spTree>
    <p:extLst>
      <p:ext uri="{BB962C8B-B14F-4D97-AF65-F5344CB8AC3E}">
        <p14:creationId xmlns:p14="http://schemas.microsoft.com/office/powerpoint/2010/main" val="249271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680031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267660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565061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9644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70759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72022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E6284B-A095-4269-ADBB-7F8AAC4A012C}"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83932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145390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43258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702436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505164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468745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EE1F92-090E-4542-AE8F-004E4AB3F70D}"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2052492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DA26F-6C66-2746-A7D1-5C7049C40FE8}"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663230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397AD-84F9-0F4E-87AE-9B7335F16A59}"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1922549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E14D3E-97B3-5344-941B-5A5E6C69D332}" type="datetime1">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153161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59F4B3-3F73-DF43-9EF7-20E4C50D6E7B}" type="datetime1">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312723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E6284B-A095-4269-ADBB-7F8AAC4A012C}" type="datetimeFigureOut">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96769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7042EB-6F68-4647-94DC-079D6DF4D1E1}" type="datetime1">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52110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DC3B2-9E1D-A84A-8693-EFDE8A798C20}" type="datetime1">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2481097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F7832-E879-2F44-9F22-98660DA385EB}" type="datetime1">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2063296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090A7A-DE79-EF45-8064-E30B7604AE5A}" type="datetime1">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3098990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951228-FF67-984B-B250-6756970ADEEF}"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1651664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AD42E-CCE1-AA43-B477-19FA5EE5FA28}" type="datetime1">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E76D9-69A7-2442-A80C-A4323F3839F5}" type="slidenum">
              <a:rPr lang="en-US" smtClean="0"/>
              <a:t>‹#›</a:t>
            </a:fld>
            <a:endParaRPr lang="en-US"/>
          </a:p>
        </p:txBody>
      </p:sp>
    </p:spTree>
    <p:extLst>
      <p:ext uri="{BB962C8B-B14F-4D97-AF65-F5344CB8AC3E}">
        <p14:creationId xmlns:p14="http://schemas.microsoft.com/office/powerpoint/2010/main" val="279153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091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406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07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63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E6284B-A095-4269-ADBB-7F8AAC4A012C}"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845143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487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062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321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23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441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62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8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6284B-A095-4269-ADBB-7F8AAC4A012C}" type="datetimeFigureOut">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59765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6284B-A095-4269-ADBB-7F8AAC4A012C}"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52062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6284B-A095-4269-ADBB-7F8AAC4A012C}"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88076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6284B-A095-4269-ADBB-7F8AAC4A012C}" type="datetimeFigureOut">
              <a:rPr lang="en-US" smtClean="0"/>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BCBE4-4F24-4B87-AE38-853030423616}" type="slidenum">
              <a:rPr lang="en-US" smtClean="0"/>
              <a:t>‹#›</a:t>
            </a:fld>
            <a:endParaRPr lang="en-US"/>
          </a:p>
        </p:txBody>
      </p:sp>
    </p:spTree>
    <p:extLst>
      <p:ext uri="{BB962C8B-B14F-4D97-AF65-F5344CB8AC3E}">
        <p14:creationId xmlns:p14="http://schemas.microsoft.com/office/powerpoint/2010/main" val="68404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07C8A1A5-ADFE-4639-B816-EFD6392E97DF}"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12F7DAD7-F097-4B0C-AD57-0A23B1D70FF7}" type="slidenum">
              <a:rPr lang="en-US"/>
              <a:pPr>
                <a:defRPr/>
              </a:pPr>
              <a:t>‹#›</a:t>
            </a:fld>
            <a:endParaRPr lang="en-US"/>
          </a:p>
        </p:txBody>
      </p:sp>
    </p:spTree>
    <p:extLst>
      <p:ext uri="{BB962C8B-B14F-4D97-AF65-F5344CB8AC3E}">
        <p14:creationId xmlns:p14="http://schemas.microsoft.com/office/powerpoint/2010/main" val="3132621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F62EF5-1394-4B3F-9D7F-7A0A988E6616}" type="slidenum">
              <a:rPr lang="en-US"/>
              <a:pPr>
                <a:defRPr/>
              </a:pPr>
              <a:t>‹#›</a:t>
            </a:fld>
            <a:endParaRPr lang="en-US"/>
          </a:p>
        </p:txBody>
      </p:sp>
    </p:spTree>
    <p:extLst>
      <p:ext uri="{BB962C8B-B14F-4D97-AF65-F5344CB8AC3E}">
        <p14:creationId xmlns:p14="http://schemas.microsoft.com/office/powerpoint/2010/main" val="26448661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36211258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25F82-E0F5-574B-A6B1-6D74F49652C4}" type="datetime1">
              <a:rPr lang="en-US" smtClean="0"/>
              <a:t>9/15/2022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E76D9-69A7-2442-A80C-A4323F3839F5}" type="slidenum">
              <a:rPr lang="en-US" smtClean="0"/>
              <a:t>‹#›</a:t>
            </a:fld>
            <a:endParaRPr lang="en-US"/>
          </a:p>
        </p:txBody>
      </p:sp>
    </p:spTree>
    <p:extLst>
      <p:ext uri="{BB962C8B-B14F-4D97-AF65-F5344CB8AC3E}">
        <p14:creationId xmlns:p14="http://schemas.microsoft.com/office/powerpoint/2010/main" val="3683720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B9FF643-42E7-41BE-B294-6517A280EEA1}" type="datetimeFigureOut">
              <a:rPr lang="en-US" smtClean="0">
                <a:solidFill>
                  <a:prstClr val="black">
                    <a:tint val="75000"/>
                  </a:prstClr>
                </a:solidFill>
                <a:latin typeface="Calibri"/>
                <a:cs typeface="Arial" charset="0"/>
              </a:rPr>
              <a:pPr eaLnBrk="1" fontAlgn="auto" hangingPunct="1">
                <a:spcBef>
                  <a:spcPts val="0"/>
                </a:spcBef>
                <a:spcAft>
                  <a:spcPts val="0"/>
                </a:spcAft>
              </a:pPr>
              <a:t>9/15/2022</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5B569F4-6563-4799-8C3F-C5ED3E9CD25E}" type="slidenum">
              <a:rPr lang="en-US" smtClean="0">
                <a:solidFill>
                  <a:prstClr val="black">
                    <a:tint val="75000"/>
                  </a:prstClr>
                </a:solidFill>
                <a:latin typeface="Calibri"/>
                <a:cs typeface="Arial" charset="0"/>
              </a:rPr>
              <a:pPr eaLnBrk="1" fontAlgn="auto" hangingPunct="1">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5553545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vil.colorado.edu/~balajir/CVEN5333" TargetMode="External"/><Relationship Id="rId2" Type="http://schemas.openxmlformats.org/officeDocument/2006/relationships/hyperlink" Target="mailto:balajir@colorado.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20.emf"/><Relationship Id="rId5" Type="http://schemas.openxmlformats.org/officeDocument/2006/relationships/customXml" Target="../ink/ink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eesc.columbia.edu/courses/ees/climate/lectures/radiation/what_is_e.html" TargetMode="External"/><Relationship Id="rId2" Type="http://schemas.openxmlformats.org/officeDocument/2006/relationships/hyperlink" Target="http://www.ucar.edu/learn/" TargetMode="External"/><Relationship Id="rId1" Type="http://schemas.openxmlformats.org/officeDocument/2006/relationships/slideLayout" Target="../slideLayouts/slideLayout2.xml"/><Relationship Id="rId4" Type="http://schemas.openxmlformats.org/officeDocument/2006/relationships/hyperlink" Target="http://www.mesoscale.iastate.edu/agron206/animations/10_AtmoEbal.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pveducation.org/pvcdrom/properties-of-sunlight/suns-position" TargetMode="External"/><Relationship Id="rId2" Type="http://schemas.openxmlformats.org/officeDocument/2006/relationships/hyperlink" Target="http://www.pveducation.org/properties-of-sunlight/declination-angle" TargetMode="External"/><Relationship Id="rId1" Type="http://schemas.openxmlformats.org/officeDocument/2006/relationships/slideLayout" Target="../slideLayouts/slideLayout1.xml"/><Relationship Id="rId5" Type="http://schemas.openxmlformats.org/officeDocument/2006/relationships/image" Target="../media/image51.gif"/><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6.jpeg"/><Relationship Id="rId1" Type="http://schemas.openxmlformats.org/officeDocument/2006/relationships/slideLayout" Target="../slideLayouts/slideLayout57.xml"/><Relationship Id="rId4" Type="http://schemas.openxmlformats.org/officeDocument/2006/relationships/image" Target="../media/image67.wmf"/></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6.jpeg"/><Relationship Id="rId1" Type="http://schemas.openxmlformats.org/officeDocument/2006/relationships/slideLayout" Target="../slideLayouts/slideLayout57.xml"/><Relationship Id="rId6" Type="http://schemas.openxmlformats.org/officeDocument/2006/relationships/image" Target="../media/image80.wmf"/><Relationship Id="rId5" Type="http://schemas.openxmlformats.org/officeDocument/2006/relationships/oleObject" Target="../embeddings/oleObject3.bin"/><Relationship Id="rId4" Type="http://schemas.openxmlformats.org/officeDocument/2006/relationships/image" Target="../media/image79.wmf"/></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oleObject" Target="../embeddings/oleObject4.bin"/><Relationship Id="rId1" Type="http://schemas.openxmlformats.org/officeDocument/2006/relationships/slideLayout" Target="../slideLayouts/slideLayout28.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457200"/>
            <a:ext cx="7772400" cy="1143000"/>
          </a:xfrm>
        </p:spPr>
        <p:txBody>
          <a:bodyPr>
            <a:normAutofit fontScale="90000"/>
          </a:bodyPr>
          <a:lstStyle/>
          <a:p>
            <a:r>
              <a:rPr lang="en-US" sz="3600" dirty="0"/>
              <a:t>Physical Hydrology &amp; </a:t>
            </a:r>
            <a:r>
              <a:rPr lang="en-US" sz="3600" dirty="0" err="1"/>
              <a:t>Hydroclimatology</a:t>
            </a:r>
            <a:br>
              <a:rPr lang="en-US" sz="3600" dirty="0"/>
            </a:br>
            <a:r>
              <a:rPr lang="en-US" sz="3600" dirty="0"/>
              <a:t>(</a:t>
            </a:r>
            <a:r>
              <a:rPr lang="en-US" sz="3600" dirty="0" err="1"/>
              <a:t>Multiscale</a:t>
            </a:r>
            <a:r>
              <a:rPr lang="en-US" sz="3600" dirty="0"/>
              <a:t> Hydrology)</a:t>
            </a:r>
          </a:p>
        </p:txBody>
      </p:sp>
      <p:sp>
        <p:nvSpPr>
          <p:cNvPr id="172035" name="Rectangle 3"/>
          <p:cNvSpPr>
            <a:spLocks noGrp="1" noChangeArrowheads="1"/>
          </p:cNvSpPr>
          <p:nvPr>
            <p:ph type="body" idx="1"/>
          </p:nvPr>
        </p:nvSpPr>
        <p:spPr>
          <a:xfrm>
            <a:off x="685800" y="1828800"/>
            <a:ext cx="7772400" cy="4114800"/>
          </a:xfrm>
        </p:spPr>
        <p:txBody>
          <a:bodyPr/>
          <a:lstStyle/>
          <a:p>
            <a:pPr marL="0" indent="0" algn="ctr">
              <a:lnSpc>
                <a:spcPct val="90000"/>
              </a:lnSpc>
              <a:buFontTx/>
              <a:buNone/>
            </a:pPr>
            <a:r>
              <a:rPr lang="en-US" sz="2800" dirty="0">
                <a:solidFill>
                  <a:srgbClr val="FF3300"/>
                </a:solidFill>
              </a:rPr>
              <a:t>A science dealing with the properties, distribution and circulation of water.</a:t>
            </a:r>
          </a:p>
          <a:p>
            <a:pPr marL="0" indent="0" algn="ctr">
              <a:lnSpc>
                <a:spcPct val="90000"/>
              </a:lnSpc>
              <a:buFontTx/>
              <a:buNone/>
            </a:pPr>
            <a:endParaRPr lang="en-US" sz="2800" dirty="0"/>
          </a:p>
          <a:p>
            <a:pPr marL="0" indent="0" algn="ctr">
              <a:lnSpc>
                <a:spcPct val="90000"/>
              </a:lnSpc>
              <a:buFontTx/>
              <a:buNone/>
            </a:pPr>
            <a:r>
              <a:rPr lang="en-US" sz="2800" dirty="0"/>
              <a:t>R. </a:t>
            </a:r>
            <a:r>
              <a:rPr lang="en-US" sz="2800" dirty="0" err="1"/>
              <a:t>Balaji</a:t>
            </a:r>
            <a:endParaRPr lang="en-US" sz="2800" dirty="0"/>
          </a:p>
          <a:p>
            <a:pPr marL="0" indent="0" algn="ctr">
              <a:lnSpc>
                <a:spcPct val="90000"/>
              </a:lnSpc>
              <a:buFontTx/>
              <a:buNone/>
            </a:pPr>
            <a:endParaRPr lang="en-US" sz="2800" u="sng" dirty="0">
              <a:solidFill>
                <a:schemeClr val="accent2"/>
              </a:solidFill>
            </a:endParaRPr>
          </a:p>
          <a:p>
            <a:pPr marL="0" indent="0" algn="ctr">
              <a:lnSpc>
                <a:spcPct val="90000"/>
              </a:lnSpc>
              <a:buFontTx/>
              <a:buNone/>
            </a:pPr>
            <a:r>
              <a:rPr lang="en-US" sz="2800" dirty="0">
                <a:hlinkClick r:id="rId2"/>
              </a:rPr>
              <a:t>balajir@colorado.edu</a:t>
            </a:r>
            <a:endParaRPr lang="en-US" sz="2800" dirty="0"/>
          </a:p>
          <a:p>
            <a:pPr marL="0" indent="0" algn="ctr">
              <a:lnSpc>
                <a:spcPct val="90000"/>
              </a:lnSpc>
              <a:buFontTx/>
              <a:buNone/>
            </a:pPr>
            <a:r>
              <a:rPr lang="en-US" sz="2800" dirty="0"/>
              <a:t>CVEN5333 </a:t>
            </a:r>
            <a:r>
              <a:rPr lang="en-US" sz="2800" dirty="0">
                <a:hlinkClick r:id="rId3"/>
              </a:rPr>
              <a:t>http://civil.colorado.edu/~balajir/CVEN5333</a:t>
            </a:r>
            <a:r>
              <a:rPr lang="en-US" sz="2800" dirty="0"/>
              <a:t>  </a:t>
            </a:r>
          </a:p>
          <a:p>
            <a:pPr marL="0" indent="0" algn="ctr">
              <a:lnSpc>
                <a:spcPct val="90000"/>
              </a:lnSpc>
              <a:buFontTx/>
              <a:buNone/>
            </a:pPr>
            <a:r>
              <a:rPr lang="en-US" sz="2800" dirty="0"/>
              <a:t>Includes slides from Prof. Mike </a:t>
            </a:r>
            <a:r>
              <a:rPr lang="en-US" sz="2800" dirty="0" err="1"/>
              <a:t>Gooseff</a:t>
            </a:r>
            <a:r>
              <a:rPr lang="en-US" sz="2800" dirty="0"/>
              <a:t> </a:t>
            </a:r>
          </a:p>
          <a:p>
            <a:pPr marL="0" indent="0" algn="ctr">
              <a:lnSpc>
                <a:spcPct val="90000"/>
              </a:lnSpc>
            </a:pPr>
            <a:endParaRPr lang="en-US" sz="2800" dirty="0"/>
          </a:p>
        </p:txBody>
      </p:sp>
    </p:spTree>
    <p:extLst>
      <p:ext uri="{BB962C8B-B14F-4D97-AF65-F5344CB8AC3E}">
        <p14:creationId xmlns:p14="http://schemas.microsoft.com/office/powerpoint/2010/main" val="179638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Radiative Properties of Media– </a:t>
            </a:r>
            <a:br>
              <a:rPr lang="en-US" dirty="0"/>
            </a:br>
            <a:r>
              <a:rPr lang="en-US" sz="4000" i="1" dirty="0"/>
              <a:t>Radiative Flux of the Atmosphere</a:t>
            </a:r>
          </a:p>
        </p:txBody>
      </p:sp>
      <p:sp>
        <p:nvSpPr>
          <p:cNvPr id="6" name="Content Placeholder 5"/>
          <p:cNvSpPr>
            <a:spLocks noGrp="1"/>
          </p:cNvSpPr>
          <p:nvPr>
            <p:ph idx="1"/>
          </p:nvPr>
        </p:nvSpPr>
        <p:spPr/>
        <p:txBody>
          <a:bodyPr>
            <a:normAutofit fontScale="92500"/>
          </a:bodyPr>
          <a:lstStyle/>
          <a:p>
            <a:r>
              <a:rPr lang="en-US" dirty="0"/>
              <a:t>The broadband emissivity of the atmosphere strongly depends on the concentration of </a:t>
            </a:r>
            <a:br>
              <a:rPr lang="en-US" dirty="0"/>
            </a:br>
            <a:r>
              <a:rPr lang="en-US" dirty="0"/>
              <a:t>                                           , i.e. conceptually</a:t>
            </a:r>
          </a:p>
          <a:p>
            <a:endParaRPr lang="en-US" dirty="0"/>
          </a:p>
          <a:p>
            <a:r>
              <a:rPr lang="en-US" dirty="0"/>
              <a:t>Gas concentrations can vary in time and space; so, </a:t>
            </a:r>
          </a:p>
          <a:p>
            <a:r>
              <a:rPr lang="en-US" dirty="0"/>
              <a:t>The most variable radiatively active gas is </a:t>
            </a:r>
            <a:br>
              <a:rPr lang="en-US" dirty="0"/>
            </a:br>
            <a:r>
              <a:rPr lang="en-US" dirty="0"/>
              <a:t>           ; broadband emissivity of the atmosphere depends greatly on                              concentration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rotWithShape="1">
          <a:blip r:embed="rId3"/>
          <a:srcRect t="19184" b="22483"/>
          <a:stretch/>
        </p:blipFill>
        <p:spPr>
          <a:xfrm>
            <a:off x="2190315" y="3124200"/>
            <a:ext cx="4382219" cy="533400"/>
          </a:xfrm>
          <a:prstGeom prst="rect">
            <a:avLst/>
          </a:prstGeom>
        </p:spPr>
      </p:pic>
      <p:sp>
        <p:nvSpPr>
          <p:cNvPr id="7" name="TextBox 6">
            <a:extLst>
              <a:ext uri="{FF2B5EF4-FFF2-40B4-BE49-F238E27FC236}">
                <a16:creationId xmlns:a16="http://schemas.microsoft.com/office/drawing/2014/main" id="{455E030F-6FEB-C74C-80D9-282A0E0D245E}"/>
              </a:ext>
            </a:extLst>
          </p:cNvPr>
          <p:cNvSpPr txBox="1"/>
          <p:nvPr/>
        </p:nvSpPr>
        <p:spPr>
          <a:xfrm>
            <a:off x="762000" y="2514600"/>
            <a:ext cx="380745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radiatively active gases</a:t>
            </a:r>
          </a:p>
        </p:txBody>
      </p:sp>
      <p:sp>
        <p:nvSpPr>
          <p:cNvPr id="10" name="TextBox 9">
            <a:extLst>
              <a:ext uri="{FF2B5EF4-FFF2-40B4-BE49-F238E27FC236}">
                <a16:creationId xmlns:a16="http://schemas.microsoft.com/office/drawing/2014/main" id="{5467DF47-07E1-E843-9872-33FF67CEE0A8}"/>
              </a:ext>
            </a:extLst>
          </p:cNvPr>
          <p:cNvSpPr txBox="1"/>
          <p:nvPr/>
        </p:nvSpPr>
        <p:spPr>
          <a:xfrm>
            <a:off x="1371600" y="4096184"/>
            <a:ext cx="506177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Symbol" pitchFamily="2" charset="2"/>
                <a:ea typeface="+mn-ea"/>
                <a:cs typeface="+mn-cs"/>
              </a:rPr>
              <a:t>e</a:t>
            </a:r>
            <a:r>
              <a:rPr kumimoji="0" lang="en-US" sz="3000" b="0" i="1" u="none" strike="noStrike" kern="1200" cap="none" spc="0" normalizeH="0" baseline="0" noProof="0" dirty="0">
                <a:ln>
                  <a:noFill/>
                </a:ln>
                <a:solidFill>
                  <a:srgbClr val="FF0000"/>
                </a:solidFill>
                <a:effectLst/>
                <a:uLnTx/>
                <a:uFillTx/>
                <a:latin typeface="Calibri"/>
                <a:ea typeface="+mn-ea"/>
                <a:cs typeface="+mn-cs"/>
              </a:rPr>
              <a:t> also varies in time and space</a:t>
            </a:r>
          </a:p>
        </p:txBody>
      </p:sp>
      <p:sp>
        <p:nvSpPr>
          <p:cNvPr id="11" name="TextBox 10">
            <a:extLst>
              <a:ext uri="{FF2B5EF4-FFF2-40B4-BE49-F238E27FC236}">
                <a16:creationId xmlns:a16="http://schemas.microsoft.com/office/drawing/2014/main" id="{EEC2680D-06D9-AC4E-9828-39C17B0372C3}"/>
              </a:ext>
            </a:extLst>
          </p:cNvPr>
          <p:cNvSpPr txBox="1"/>
          <p:nvPr/>
        </p:nvSpPr>
        <p:spPr>
          <a:xfrm>
            <a:off x="7284520" y="4630034"/>
            <a:ext cx="109748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water</a:t>
            </a:r>
          </a:p>
        </p:txBody>
      </p:sp>
      <p:sp>
        <p:nvSpPr>
          <p:cNvPr id="12" name="TextBox 11">
            <a:extLst>
              <a:ext uri="{FF2B5EF4-FFF2-40B4-BE49-F238E27FC236}">
                <a16:creationId xmlns:a16="http://schemas.microsoft.com/office/drawing/2014/main" id="{AF8F73AF-43D2-694B-B7F2-3FD153868A6A}"/>
              </a:ext>
            </a:extLst>
          </p:cNvPr>
          <p:cNvSpPr txBox="1"/>
          <p:nvPr/>
        </p:nvSpPr>
        <p:spPr>
          <a:xfrm>
            <a:off x="762000" y="5111173"/>
            <a:ext cx="107914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vapor</a:t>
            </a:r>
          </a:p>
        </p:txBody>
      </p:sp>
      <p:sp>
        <p:nvSpPr>
          <p:cNvPr id="9" name="Rectangle 8">
            <a:extLst>
              <a:ext uri="{FF2B5EF4-FFF2-40B4-BE49-F238E27FC236}">
                <a16:creationId xmlns:a16="http://schemas.microsoft.com/office/drawing/2014/main" id="{DFCC97DE-318B-044B-BBC6-345CDB57655E}"/>
              </a:ext>
            </a:extLst>
          </p:cNvPr>
          <p:cNvSpPr/>
          <p:nvPr/>
        </p:nvSpPr>
        <p:spPr>
          <a:xfrm>
            <a:off x="762001" y="2590800"/>
            <a:ext cx="3673954"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D2971245-B2E6-C14E-90A2-47A8ACCA7751}"/>
              </a:ext>
            </a:extLst>
          </p:cNvPr>
          <p:cNvSpPr/>
          <p:nvPr/>
        </p:nvSpPr>
        <p:spPr>
          <a:xfrm>
            <a:off x="2269926" y="3210299"/>
            <a:ext cx="4054673"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B4EF556-CB2F-AB4B-A5D9-89DAE5370779}"/>
              </a:ext>
            </a:extLst>
          </p:cNvPr>
          <p:cNvSpPr/>
          <p:nvPr/>
        </p:nvSpPr>
        <p:spPr>
          <a:xfrm>
            <a:off x="1371599" y="4134389"/>
            <a:ext cx="4952999"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9D20022D-6C3F-504D-9800-1B3C9DD37F58}"/>
              </a:ext>
            </a:extLst>
          </p:cNvPr>
          <p:cNvSpPr/>
          <p:nvPr/>
        </p:nvSpPr>
        <p:spPr>
          <a:xfrm>
            <a:off x="7396173" y="4668239"/>
            <a:ext cx="3673954"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AFF15BE-9E7A-044B-98A4-73D939E8C564}"/>
              </a:ext>
            </a:extLst>
          </p:cNvPr>
          <p:cNvSpPr/>
          <p:nvPr/>
        </p:nvSpPr>
        <p:spPr>
          <a:xfrm>
            <a:off x="-1892008" y="5105400"/>
            <a:ext cx="3673954"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43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Radiative Properties of Media – </a:t>
            </a:r>
            <a:br>
              <a:rPr lang="en-US" dirty="0"/>
            </a:br>
            <a:r>
              <a:rPr lang="en-US" sz="3600" i="1" dirty="0"/>
              <a:t> radiative properties</a:t>
            </a:r>
          </a:p>
        </p:txBody>
      </p:sp>
      <p:sp>
        <p:nvSpPr>
          <p:cNvPr id="6" name="Content Placeholder 5"/>
          <p:cNvSpPr>
            <a:spLocks noGrp="1"/>
          </p:cNvSpPr>
          <p:nvPr>
            <p:ph idx="1"/>
          </p:nvPr>
        </p:nvSpPr>
        <p:spPr/>
        <p:txBody>
          <a:bodyPr>
            <a:normAutofit lnSpcReduction="10000"/>
          </a:bodyPr>
          <a:lstStyle/>
          <a:p>
            <a:pPr marL="0" indent="0">
              <a:buNone/>
            </a:pPr>
            <a:r>
              <a:rPr lang="en-US" dirty="0"/>
              <a:t>Additional radiative properties of a media: </a:t>
            </a:r>
          </a:p>
          <a:p>
            <a:r>
              <a:rPr lang="en-US" u="sng" dirty="0"/>
              <a:t>Transmissivity</a:t>
            </a:r>
            <a:r>
              <a:rPr lang="en-US" dirty="0"/>
              <a:t> (</a:t>
            </a:r>
            <a:r>
              <a:rPr lang="en-US" i="1" dirty="0">
                <a:latin typeface="Times New Roman" panose="02020603050405020304" pitchFamily="18" charset="0"/>
                <a:ea typeface="Symbol" charset="2"/>
                <a:cs typeface="Times New Roman" panose="02020603050405020304" pitchFamily="18" charset="0"/>
              </a:rPr>
              <a:t>t</a:t>
            </a:r>
            <a:r>
              <a:rPr lang="en-US" dirty="0"/>
              <a:t>) the fraction of incident radiation that gets                        through a media</a:t>
            </a:r>
          </a:p>
          <a:p>
            <a:r>
              <a:rPr lang="en-US" u="sng" dirty="0"/>
              <a:t>Absorptivity</a:t>
            </a:r>
            <a:r>
              <a:rPr lang="en-US" dirty="0"/>
              <a:t> (</a:t>
            </a:r>
            <a:r>
              <a:rPr lang="en-US" i="1" dirty="0">
                <a:latin typeface="Symbol" charset="2"/>
                <a:ea typeface="Symbol" charset="2"/>
                <a:cs typeface="Symbol" charset="2"/>
              </a:rPr>
              <a:t>a</a:t>
            </a:r>
            <a:r>
              <a:rPr lang="en-US" dirty="0"/>
              <a:t>) - the fraction of incident radiation that gets                   by the media</a:t>
            </a:r>
          </a:p>
          <a:p>
            <a:r>
              <a:rPr lang="en-US" u="sng" dirty="0"/>
              <a:t>Reflectivity</a:t>
            </a:r>
            <a:r>
              <a:rPr lang="en-US" dirty="0"/>
              <a:t> (</a:t>
            </a:r>
            <a:r>
              <a:rPr lang="en-US" i="1" dirty="0">
                <a:latin typeface="Times New Roman" panose="02020603050405020304" pitchFamily="18" charset="0"/>
                <a:ea typeface="Symbol" charset="2"/>
                <a:cs typeface="Times New Roman" panose="02020603050405020304" pitchFamily="18" charset="0"/>
              </a:rPr>
              <a:t>r</a:t>
            </a:r>
            <a:r>
              <a:rPr lang="en-US" dirty="0"/>
              <a:t>) - the fraction of incident radiation that is  </a:t>
            </a:r>
          </a:p>
          <a:p>
            <a:r>
              <a:rPr lang="en-US" dirty="0"/>
              <a:t>Note: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stretch>
            <a:fillRect/>
          </a:stretch>
        </p:blipFill>
        <p:spPr>
          <a:xfrm>
            <a:off x="9448799" y="5410200"/>
            <a:ext cx="3379107" cy="946150"/>
          </a:xfrm>
          <a:prstGeom prst="rect">
            <a:avLst/>
          </a:prstGeom>
        </p:spPr>
      </p:pic>
      <p:sp>
        <p:nvSpPr>
          <p:cNvPr id="8" name="TextBox 7">
            <a:extLst>
              <a:ext uri="{FF2B5EF4-FFF2-40B4-BE49-F238E27FC236}">
                <a16:creationId xmlns:a16="http://schemas.microsoft.com/office/drawing/2014/main" id="{D1D2F38B-2FA6-8640-BF5B-14A58CF0F561}"/>
              </a:ext>
            </a:extLst>
          </p:cNvPr>
          <p:cNvSpPr txBox="1"/>
          <p:nvPr/>
        </p:nvSpPr>
        <p:spPr>
          <a:xfrm>
            <a:off x="3962400" y="2539425"/>
            <a:ext cx="22350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transmitted </a:t>
            </a:r>
          </a:p>
        </p:txBody>
      </p:sp>
      <p:sp>
        <p:nvSpPr>
          <p:cNvPr id="9" name="TextBox 8">
            <a:extLst>
              <a:ext uri="{FF2B5EF4-FFF2-40B4-BE49-F238E27FC236}">
                <a16:creationId xmlns:a16="http://schemas.microsoft.com/office/drawing/2014/main" id="{11C4EA9D-7717-CD44-8FB0-882D43BF73DB}"/>
              </a:ext>
            </a:extLst>
          </p:cNvPr>
          <p:cNvSpPr txBox="1"/>
          <p:nvPr/>
        </p:nvSpPr>
        <p:spPr>
          <a:xfrm>
            <a:off x="3124200" y="3136612"/>
            <a:ext cx="3962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a</a:t>
            </a:r>
          </a:p>
        </p:txBody>
      </p:sp>
      <p:sp>
        <p:nvSpPr>
          <p:cNvPr id="10" name="TextBox 9">
            <a:extLst>
              <a:ext uri="{FF2B5EF4-FFF2-40B4-BE49-F238E27FC236}">
                <a16:creationId xmlns:a16="http://schemas.microsoft.com/office/drawing/2014/main" id="{E18985B3-9698-7443-87B3-C86BF72C2378}"/>
              </a:ext>
            </a:extLst>
          </p:cNvPr>
          <p:cNvSpPr txBox="1"/>
          <p:nvPr/>
        </p:nvSpPr>
        <p:spPr>
          <a:xfrm>
            <a:off x="3902812" y="3962400"/>
            <a:ext cx="17359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absorbed</a:t>
            </a:r>
          </a:p>
        </p:txBody>
      </p:sp>
      <p:sp>
        <p:nvSpPr>
          <p:cNvPr id="11" name="TextBox 10">
            <a:extLst>
              <a:ext uri="{FF2B5EF4-FFF2-40B4-BE49-F238E27FC236}">
                <a16:creationId xmlns:a16="http://schemas.microsoft.com/office/drawing/2014/main" id="{EA66228A-79A7-6F49-B7AF-F48E09CC6866}"/>
              </a:ext>
            </a:extLst>
          </p:cNvPr>
          <p:cNvSpPr txBox="1"/>
          <p:nvPr/>
        </p:nvSpPr>
        <p:spPr>
          <a:xfrm>
            <a:off x="3520462" y="4906417"/>
            <a:ext cx="43516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scattered in all directions</a:t>
            </a:r>
          </a:p>
        </p:txBody>
      </p:sp>
      <p:sp>
        <p:nvSpPr>
          <p:cNvPr id="12" name="TextBox 11">
            <a:extLst>
              <a:ext uri="{FF2B5EF4-FFF2-40B4-BE49-F238E27FC236}">
                <a16:creationId xmlns:a16="http://schemas.microsoft.com/office/drawing/2014/main" id="{35FA785C-3B82-3740-9668-EA24BE006756}"/>
              </a:ext>
            </a:extLst>
          </p:cNvPr>
          <p:cNvSpPr txBox="1"/>
          <p:nvPr/>
        </p:nvSpPr>
        <p:spPr>
          <a:xfrm>
            <a:off x="2985283" y="5498812"/>
            <a:ext cx="25699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200" b="0" i="1" u="none" strike="noStrike" kern="1200" cap="none" spc="0" normalizeH="0" baseline="-25000" noProof="0" dirty="0" err="1">
                <a:ln>
                  <a:noFill/>
                </a:ln>
                <a:solidFill>
                  <a:srgbClr val="FF0000"/>
                </a:solidFill>
                <a:effectLst/>
                <a:uLnTx/>
                <a:uFillTx/>
                <a:latin typeface="Symbol" pitchFamily="2" charset="2"/>
                <a:ea typeface="+mn-ea"/>
                <a:cs typeface="+mn-cs"/>
              </a:rPr>
              <a:t>l</a:t>
            </a:r>
            <a:r>
              <a:rPr kumimoji="0" lang="en-US" sz="3200" b="0" i="1" u="none" strike="noStrike" kern="1200" cap="none" spc="0" normalizeH="0" baseline="0" noProof="0" dirty="0">
                <a:ln>
                  <a:noFill/>
                </a:ln>
                <a:solidFill>
                  <a:srgbClr val="FF0000"/>
                </a:solidFill>
                <a:effectLst/>
                <a:uLnTx/>
                <a:uFillTx/>
                <a:latin typeface="Calibri"/>
                <a:ea typeface="+mn-ea"/>
                <a:cs typeface="+mn-cs"/>
              </a:rPr>
              <a:t> + a</a:t>
            </a:r>
            <a:r>
              <a:rPr kumimoji="0" lang="en-US" sz="3200" b="0" i="1" u="none" strike="noStrike" kern="1200" cap="none" spc="0" normalizeH="0" baseline="-25000" noProof="0" dirty="0">
                <a:ln>
                  <a:noFill/>
                </a:ln>
                <a:solidFill>
                  <a:srgbClr val="FF0000"/>
                </a:solidFill>
                <a:effectLst/>
                <a:uLnTx/>
                <a:uFillTx/>
                <a:latin typeface="Symbol" pitchFamily="2" charset="2"/>
                <a:ea typeface="+mn-ea"/>
                <a:cs typeface="+mn-cs"/>
              </a:rPr>
              <a:t>l</a:t>
            </a:r>
            <a:r>
              <a:rPr kumimoji="0" lang="en-US" sz="3200" b="0" i="1" u="none" strike="noStrike" kern="1200" cap="none" spc="0" normalizeH="0" baseline="0" noProof="0" dirty="0">
                <a:ln>
                  <a:noFill/>
                </a:ln>
                <a:solidFill>
                  <a:srgbClr val="FF0000"/>
                </a:solidFill>
                <a:effectLst/>
                <a:uLnTx/>
                <a:uFillTx/>
                <a:latin typeface="Calibri"/>
                <a:ea typeface="+mn-ea"/>
                <a:cs typeface="+mn-cs"/>
              </a:rPr>
              <a:t> + </a:t>
            </a: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t>
            </a:r>
            <a:r>
              <a:rPr kumimoji="0" lang="en-US" sz="3200" b="0" i="1" u="none" strike="noStrike" kern="1200" cap="none" spc="0" normalizeH="0" baseline="-25000" noProof="0" dirty="0" err="1">
                <a:ln>
                  <a:noFill/>
                </a:ln>
                <a:solidFill>
                  <a:srgbClr val="FF0000"/>
                </a:solidFill>
                <a:effectLst/>
                <a:uLnTx/>
                <a:uFillTx/>
                <a:latin typeface="Symbol" pitchFamily="2" charset="2"/>
                <a:ea typeface="+mn-ea"/>
                <a:cs typeface="+mn-cs"/>
              </a:rPr>
              <a:t>l</a:t>
            </a:r>
            <a:r>
              <a:rPr kumimoji="0" lang="en-US" sz="3200" b="0" i="1" u="none" strike="noStrike" kern="1200" cap="none" spc="0" normalizeH="0" baseline="0" noProof="0" dirty="0">
                <a:ln>
                  <a:noFill/>
                </a:ln>
                <a:solidFill>
                  <a:srgbClr val="FF0000"/>
                </a:solidFill>
                <a:effectLst/>
                <a:uLnTx/>
                <a:uFillTx/>
                <a:latin typeface="Calibri"/>
                <a:ea typeface="+mn-ea"/>
                <a:cs typeface="+mn-cs"/>
              </a:rPr>
              <a:t> = 1</a:t>
            </a:r>
          </a:p>
        </p:txBody>
      </p:sp>
      <p:sp>
        <p:nvSpPr>
          <p:cNvPr id="13" name="Rectangle 12">
            <a:extLst>
              <a:ext uri="{FF2B5EF4-FFF2-40B4-BE49-F238E27FC236}">
                <a16:creationId xmlns:a16="http://schemas.microsoft.com/office/drawing/2014/main" id="{C09EBFD3-EF61-EA4D-AAA7-9329157C4A91}"/>
              </a:ext>
            </a:extLst>
          </p:cNvPr>
          <p:cNvSpPr/>
          <p:nvPr/>
        </p:nvSpPr>
        <p:spPr>
          <a:xfrm>
            <a:off x="3992880" y="2667900"/>
            <a:ext cx="2026920" cy="45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3556D75-B5F9-1342-9A17-699C12398F41}"/>
              </a:ext>
            </a:extLst>
          </p:cNvPr>
          <p:cNvSpPr/>
          <p:nvPr/>
        </p:nvSpPr>
        <p:spPr>
          <a:xfrm>
            <a:off x="3007309" y="3195063"/>
            <a:ext cx="513153" cy="42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402E787B-8D7E-C543-B33F-0BD3DCF51FD2}"/>
              </a:ext>
            </a:extLst>
          </p:cNvPr>
          <p:cNvSpPr/>
          <p:nvPr/>
        </p:nvSpPr>
        <p:spPr>
          <a:xfrm>
            <a:off x="3962400" y="4063425"/>
            <a:ext cx="1676400" cy="45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9A89809-C885-4641-9FA7-17FBD5F87BB6}"/>
              </a:ext>
            </a:extLst>
          </p:cNvPr>
          <p:cNvSpPr/>
          <p:nvPr/>
        </p:nvSpPr>
        <p:spPr>
          <a:xfrm>
            <a:off x="3520462" y="4985870"/>
            <a:ext cx="4351640" cy="45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45E9110F-6793-9C41-9B51-3E4A0F5A9789}"/>
              </a:ext>
            </a:extLst>
          </p:cNvPr>
          <p:cNvSpPr/>
          <p:nvPr/>
        </p:nvSpPr>
        <p:spPr>
          <a:xfrm>
            <a:off x="2914750" y="5558365"/>
            <a:ext cx="2710999" cy="6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495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Radiative Properties of Media – </a:t>
            </a:r>
            <a:br>
              <a:rPr lang="en-US" dirty="0"/>
            </a:br>
            <a:r>
              <a:rPr lang="en-US" sz="4000" i="1" dirty="0"/>
              <a:t>atmospheric energy balances</a:t>
            </a:r>
          </a:p>
        </p:txBody>
      </p:sp>
      <p:sp>
        <p:nvSpPr>
          <p:cNvPr id="6" name="Content Placeholder 5"/>
          <p:cNvSpPr>
            <a:spLocks noGrp="1"/>
          </p:cNvSpPr>
          <p:nvPr>
            <p:ph idx="1"/>
          </p:nvPr>
        </p:nvSpPr>
        <p:spPr/>
        <p:txBody>
          <a:bodyPr>
            <a:normAutofit/>
          </a:bodyPr>
          <a:lstStyle/>
          <a:p>
            <a:r>
              <a:rPr lang="en-US" dirty="0"/>
              <a:t>In the atmosphere, scattering in the LW spectrum is &lt;&lt; in the clear sky atmosphere than </a:t>
            </a:r>
            <a:r>
              <a:rPr lang="en-US" dirty="0" err="1"/>
              <a:t>transmissivity</a:t>
            </a:r>
            <a:r>
              <a:rPr lang="en-US" dirty="0"/>
              <a:t> and absorptivity, such that</a:t>
            </a:r>
          </a:p>
          <a:p>
            <a:endParaRPr lang="en-US" dirty="0"/>
          </a:p>
          <a:p>
            <a:r>
              <a:rPr lang="en-US" dirty="0"/>
              <a:t>The land surface is essentially opaque to both SW and LW radiation (i.e. the </a:t>
            </a:r>
            <a:r>
              <a:rPr lang="en-US" dirty="0" err="1"/>
              <a:t>transmissivity</a:t>
            </a:r>
            <a:r>
              <a:rPr lang="en-US" dirty="0"/>
              <a:t> is small) and similar to the atmosphere, LW reflectivity is small:</a:t>
            </a:r>
          </a:p>
          <a:p>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a:blip r:embed="rId3"/>
          <a:stretch>
            <a:fillRect/>
          </a:stretch>
        </p:blipFill>
        <p:spPr>
          <a:xfrm>
            <a:off x="3139440" y="3079750"/>
            <a:ext cx="3479891" cy="783431"/>
          </a:xfrm>
          <a:prstGeom prst="rect">
            <a:avLst/>
          </a:prstGeom>
        </p:spPr>
      </p:pic>
      <p:pic>
        <p:nvPicPr>
          <p:cNvPr id="9" name="Picture 8"/>
          <p:cNvPicPr>
            <a:picLocks noChangeAspect="1"/>
          </p:cNvPicPr>
          <p:nvPr/>
        </p:nvPicPr>
        <p:blipFill>
          <a:blip r:embed="rId4"/>
          <a:stretch>
            <a:fillRect/>
          </a:stretch>
        </p:blipFill>
        <p:spPr>
          <a:xfrm>
            <a:off x="4198467" y="5257800"/>
            <a:ext cx="3467295" cy="1098549"/>
          </a:xfrm>
          <a:prstGeom prst="rect">
            <a:avLst/>
          </a:prstGeom>
        </p:spPr>
      </p:pic>
      <p:sp>
        <p:nvSpPr>
          <p:cNvPr id="10" name="TextBox 9">
            <a:extLst>
              <a:ext uri="{FF2B5EF4-FFF2-40B4-BE49-F238E27FC236}">
                <a16:creationId xmlns:a16="http://schemas.microsoft.com/office/drawing/2014/main" id="{B8EEDF4E-4099-8147-A0F0-ED323C0E1970}"/>
              </a:ext>
            </a:extLst>
          </p:cNvPr>
          <p:cNvSpPr txBox="1"/>
          <p:nvPr/>
        </p:nvSpPr>
        <p:spPr>
          <a:xfrm>
            <a:off x="7386416" y="1617345"/>
            <a:ext cx="17956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longwave</a:t>
            </a:r>
          </a:p>
        </p:txBody>
      </p:sp>
      <p:sp>
        <p:nvSpPr>
          <p:cNvPr id="13" name="Rectangle 12">
            <a:extLst>
              <a:ext uri="{FF2B5EF4-FFF2-40B4-BE49-F238E27FC236}">
                <a16:creationId xmlns:a16="http://schemas.microsoft.com/office/drawing/2014/main" id="{55DB344C-8615-FC4C-9F93-199251C0B047}"/>
              </a:ext>
            </a:extLst>
          </p:cNvPr>
          <p:cNvSpPr/>
          <p:nvPr/>
        </p:nvSpPr>
        <p:spPr>
          <a:xfrm>
            <a:off x="7386416" y="1681582"/>
            <a:ext cx="2026920" cy="45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689C9A9-E715-464E-9D83-13073E4B8A39}"/>
              </a:ext>
            </a:extLst>
          </p:cNvPr>
          <p:cNvSpPr/>
          <p:nvPr/>
        </p:nvSpPr>
        <p:spPr>
          <a:xfrm>
            <a:off x="2999745" y="3318310"/>
            <a:ext cx="3522975" cy="43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98525E6-FE26-BD41-8B19-F5063E4196F4}"/>
              </a:ext>
            </a:extLst>
          </p:cNvPr>
          <p:cNvSpPr/>
          <p:nvPr/>
        </p:nvSpPr>
        <p:spPr>
          <a:xfrm>
            <a:off x="4258312" y="5329598"/>
            <a:ext cx="3742688" cy="860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44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eaLnBrk="1" hangingPunct="1"/>
            <a:r>
              <a:rPr lang="en-US" sz="4800" dirty="0"/>
              <a:t>The Atmosphere</a:t>
            </a:r>
            <a:br>
              <a:rPr lang="en-US" sz="4800" dirty="0"/>
            </a:br>
            <a:r>
              <a:rPr lang="en-US" sz="3600" i="1" dirty="0"/>
              <a:t>Composition</a:t>
            </a: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1219200" y="1447800"/>
            <a:ext cx="6858000" cy="4992624"/>
          </a:xfrm>
          <a:prstGeom prst="rect">
            <a:avLst/>
          </a:prstGeom>
        </p:spPr>
      </p:pic>
      <p:sp>
        <p:nvSpPr>
          <p:cNvPr id="8" name="TextBox 7"/>
          <p:cNvSpPr txBox="1"/>
          <p:nvPr/>
        </p:nvSpPr>
        <p:spPr>
          <a:xfrm>
            <a:off x="6220691" y="6356350"/>
            <a:ext cx="1935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theozonehole.com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pPr eaLnBrk="1" hangingPunct="1"/>
            <a:r>
              <a:rPr lang="en-US" sz="4800"/>
              <a:t>Composition</a:t>
            </a:r>
            <a:endParaRPr lang="en-US" sz="4800" dirty="0"/>
          </a:p>
        </p:txBody>
      </p:sp>
      <p:sp>
        <p:nvSpPr>
          <p:cNvPr id="11"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4102100" y="1442206"/>
            <a:ext cx="5041900" cy="5437565"/>
          </a:xfrm>
          <a:prstGeom prst="rect">
            <a:avLst/>
          </a:prstGeom>
        </p:spPr>
      </p:pic>
      <p:sp>
        <p:nvSpPr>
          <p:cNvPr id="3" name="TextBox 2"/>
          <p:cNvSpPr txBox="1"/>
          <p:nvPr/>
        </p:nvSpPr>
        <p:spPr>
          <a:xfrm>
            <a:off x="457200" y="1905000"/>
            <a:ext cx="3352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majority of the atmosphere is made </a:t>
            </a:r>
            <a:r>
              <a:rPr kumimoji="0" lang="en-US" sz="2800" b="0" i="0" u="none" strike="noStrike" kern="1200" cap="none" spc="0" normalizeH="0" baseline="0" noProof="0">
                <a:ln>
                  <a:noFill/>
                </a:ln>
                <a:solidFill>
                  <a:prstClr val="black"/>
                </a:solidFill>
                <a:effectLst/>
                <a:uLnTx/>
                <a:uFillTx/>
                <a:latin typeface="Calibri"/>
                <a:ea typeface="+mn-ea"/>
                <a:cs typeface="+mn-cs"/>
              </a:rPr>
              <a:t>up of</a:t>
            </a:r>
          </a:p>
        </p:txBody>
      </p:sp>
      <p:sp>
        <p:nvSpPr>
          <p:cNvPr id="4" name="TextBox 3">
            <a:extLst>
              <a:ext uri="{FF2B5EF4-FFF2-40B4-BE49-F238E27FC236}">
                <a16:creationId xmlns:a16="http://schemas.microsoft.com/office/drawing/2014/main" id="{D59716C9-6A0D-7841-81C3-E8596F09D3BE}"/>
              </a:ext>
            </a:extLst>
          </p:cNvPr>
          <p:cNvSpPr txBox="1"/>
          <p:nvPr/>
        </p:nvSpPr>
        <p:spPr>
          <a:xfrm>
            <a:off x="1219912" y="3622379"/>
            <a:ext cx="137088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N: 78%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O: 21%</a:t>
            </a:r>
          </a:p>
        </p:txBody>
      </p:sp>
      <p:sp>
        <p:nvSpPr>
          <p:cNvPr id="9" name="Rectangle 8">
            <a:extLst>
              <a:ext uri="{FF2B5EF4-FFF2-40B4-BE49-F238E27FC236}">
                <a16:creationId xmlns:a16="http://schemas.microsoft.com/office/drawing/2014/main" id="{990477E1-E0B8-BA4D-8272-9237900440FD}"/>
              </a:ext>
            </a:extLst>
          </p:cNvPr>
          <p:cNvSpPr/>
          <p:nvPr/>
        </p:nvSpPr>
        <p:spPr>
          <a:xfrm>
            <a:off x="685800" y="3568005"/>
            <a:ext cx="2026920" cy="113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60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pPr eaLnBrk="1" hangingPunct="1"/>
            <a:r>
              <a:rPr lang="en-US" sz="4800"/>
              <a:t>Composition</a:t>
            </a:r>
            <a:endParaRPr lang="en-US" sz="4800" dirty="0"/>
          </a:p>
        </p:txBody>
      </p:sp>
      <p:sp>
        <p:nvSpPr>
          <p:cNvPr id="5" name="Content Placeholder 4"/>
          <p:cNvSpPr>
            <a:spLocks noGrp="1"/>
          </p:cNvSpPr>
          <p:nvPr>
            <p:ph idx="1"/>
          </p:nvPr>
        </p:nvSpPr>
        <p:spPr/>
        <p:txBody>
          <a:bodyPr/>
          <a:lstStyle/>
          <a:p>
            <a:r>
              <a:rPr lang="en-US" dirty="0"/>
              <a:t>A </a:t>
            </a:r>
            <a:r>
              <a:rPr lang="en-US" i="1" dirty="0"/>
              <a:t>radiatively active gas</a:t>
            </a:r>
            <a:r>
              <a:rPr lang="en-US" dirty="0"/>
              <a:t> is one whose molecular structure is such that it </a:t>
            </a:r>
            <a:br>
              <a:rPr lang="en-US" dirty="0"/>
            </a:br>
            <a:r>
              <a:rPr lang="en-US" i="1" dirty="0">
                <a:solidFill>
                  <a:srgbClr val="FF0000"/>
                </a:solidFill>
              </a:rPr>
              <a:t>absorbs and emits radiative energy</a:t>
            </a:r>
            <a:br>
              <a:rPr lang="en-US" i="1" dirty="0">
                <a:solidFill>
                  <a:srgbClr val="FF0000"/>
                </a:solidFill>
              </a:rPr>
            </a:br>
            <a:r>
              <a:rPr lang="en-US" sz="1000" i="1" dirty="0">
                <a:solidFill>
                  <a:srgbClr val="FF0000"/>
                </a:solidFill>
              </a:rPr>
              <a:t> </a:t>
            </a:r>
          </a:p>
          <a:p>
            <a:r>
              <a:rPr lang="en-US" dirty="0"/>
              <a:t>AKA: </a:t>
            </a:r>
            <a:r>
              <a:rPr lang="en-US" i="1" dirty="0">
                <a:solidFill>
                  <a:srgbClr val="FF0000"/>
                </a:solidFill>
              </a:rPr>
              <a:t>“Greenhouse Gases (GHG)”</a:t>
            </a:r>
            <a:br>
              <a:rPr lang="en-US" i="1" dirty="0">
                <a:solidFill>
                  <a:srgbClr val="FF0000"/>
                </a:solidFill>
              </a:rPr>
            </a:br>
            <a:r>
              <a:rPr lang="en-US" sz="1000" i="1" dirty="0">
                <a:solidFill>
                  <a:srgbClr val="FF0000"/>
                </a:solidFill>
              </a:rPr>
              <a:t> </a:t>
            </a:r>
          </a:p>
          <a:p>
            <a:r>
              <a:rPr lang="en-US" dirty="0"/>
              <a:t>Examples:  </a:t>
            </a:r>
            <a:r>
              <a:rPr lang="en-US" dirty="0">
                <a:solidFill>
                  <a:srgbClr val="FF0000"/>
                </a:solidFill>
              </a:rPr>
              <a:t>CO</a:t>
            </a:r>
            <a:r>
              <a:rPr lang="en-US" baseline="-25000" dirty="0">
                <a:solidFill>
                  <a:srgbClr val="FF0000"/>
                </a:solidFill>
              </a:rPr>
              <a:t>2</a:t>
            </a:r>
            <a:r>
              <a:rPr lang="en-US" dirty="0">
                <a:solidFill>
                  <a:srgbClr val="FF0000"/>
                </a:solidFill>
              </a:rPr>
              <a:t>, CH</a:t>
            </a:r>
            <a:r>
              <a:rPr lang="en-US" baseline="-25000" dirty="0">
                <a:solidFill>
                  <a:srgbClr val="FF0000"/>
                </a:solidFill>
              </a:rPr>
              <a:t>4</a:t>
            </a:r>
            <a:r>
              <a:rPr lang="en-US" dirty="0">
                <a:solidFill>
                  <a:srgbClr val="FF0000"/>
                </a:solidFill>
              </a:rPr>
              <a:t>, N</a:t>
            </a:r>
            <a:r>
              <a:rPr lang="en-US" baseline="-25000" dirty="0">
                <a:solidFill>
                  <a:srgbClr val="FF0000"/>
                </a:solidFill>
              </a:rPr>
              <a:t>2</a:t>
            </a:r>
            <a:r>
              <a:rPr lang="en-US" dirty="0">
                <a:solidFill>
                  <a:srgbClr val="FF0000"/>
                </a:solidFill>
              </a:rPr>
              <a:t>O, O</a:t>
            </a:r>
            <a:r>
              <a:rPr lang="en-US" baseline="-25000" dirty="0">
                <a:solidFill>
                  <a:srgbClr val="FF0000"/>
                </a:solidFill>
              </a:rPr>
              <a:t>3</a:t>
            </a:r>
            <a:r>
              <a:rPr lang="en-US" dirty="0">
                <a:solidFill>
                  <a:srgbClr val="FF0000"/>
                </a:solidFill>
              </a:rPr>
              <a:t>, H</a:t>
            </a:r>
            <a:r>
              <a:rPr lang="en-US" baseline="-25000" dirty="0">
                <a:solidFill>
                  <a:srgbClr val="FF0000"/>
                </a:solidFill>
              </a:rPr>
              <a:t>2</a:t>
            </a:r>
            <a:r>
              <a:rPr lang="en-US" dirty="0">
                <a:solidFill>
                  <a:srgbClr val="FF0000"/>
                </a:solidFill>
              </a:rPr>
              <a:t>O</a:t>
            </a:r>
          </a:p>
        </p:txBody>
      </p:sp>
      <p:sp>
        <p:nvSpPr>
          <p:cNvPr id="13"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964547D-F081-334A-83DF-4B6C3EC8D860}"/>
              </a:ext>
            </a:extLst>
          </p:cNvPr>
          <p:cNvSpPr/>
          <p:nvPr/>
        </p:nvSpPr>
        <p:spPr>
          <a:xfrm>
            <a:off x="838200" y="2590801"/>
            <a:ext cx="609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8BFEE62-964A-544B-B1DA-2819ABD13B7B}"/>
              </a:ext>
            </a:extLst>
          </p:cNvPr>
          <p:cNvSpPr/>
          <p:nvPr/>
        </p:nvSpPr>
        <p:spPr>
          <a:xfrm>
            <a:off x="1752600" y="3352800"/>
            <a:ext cx="609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B7E8C90-2B60-9E4B-9AA5-A7B07887A21C}"/>
              </a:ext>
            </a:extLst>
          </p:cNvPr>
          <p:cNvSpPr/>
          <p:nvPr/>
        </p:nvSpPr>
        <p:spPr>
          <a:xfrm>
            <a:off x="2621280" y="4144486"/>
            <a:ext cx="309372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BBF04C1-5AD0-4D40-A5FA-52E02060304F}"/>
              </a:ext>
            </a:extLst>
          </p:cNvPr>
          <p:cNvSpPr/>
          <p:nvPr/>
        </p:nvSpPr>
        <p:spPr>
          <a:xfrm>
            <a:off x="5745480" y="4191000"/>
            <a:ext cx="309372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417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dirty="0"/>
              <a:t>Can humans alter atmospheric composition and therefore climate?</a:t>
            </a:r>
          </a:p>
        </p:txBody>
      </p:sp>
      <p:sp>
        <p:nvSpPr>
          <p:cNvPr id="3" name="Content Placeholder 2"/>
          <p:cNvSpPr>
            <a:spLocks noGrp="1"/>
          </p:cNvSpPr>
          <p:nvPr>
            <p:ph idx="1"/>
          </p:nvPr>
        </p:nvSpPr>
        <p:spPr>
          <a:xfrm>
            <a:off x="457200" y="1417638"/>
            <a:ext cx="8229600" cy="4708525"/>
          </a:xfrm>
        </p:spPr>
        <p:txBody>
          <a:bodyPr>
            <a:normAutofit lnSpcReduction="10000"/>
          </a:bodyPr>
          <a:lstStyle/>
          <a:p>
            <a:pPr marL="0" indent="0">
              <a:buNone/>
            </a:pPr>
            <a:r>
              <a:rPr lang="en-US" dirty="0"/>
              <a:t>Hypothesis of anthropogenic climate change stems from 2 facts: </a:t>
            </a:r>
          </a:p>
          <a:p>
            <a:pPr marL="514350" indent="-514350">
              <a:buAutoNum type="arabicParenR"/>
            </a:pPr>
            <a:r>
              <a:rPr lang="en-US" dirty="0"/>
              <a:t>Humans have added a significant amount of </a:t>
            </a:r>
            <a:br>
              <a:rPr lang="en-US" dirty="0"/>
            </a:br>
            <a:r>
              <a:rPr lang="en-US" i="1" dirty="0">
                <a:solidFill>
                  <a:srgbClr val="FF0000"/>
                </a:solidFill>
              </a:rPr>
              <a:t>carbon dioxide (CO</a:t>
            </a:r>
            <a:r>
              <a:rPr lang="en-US" i="1" baseline="-25000" dirty="0">
                <a:solidFill>
                  <a:srgbClr val="FF0000"/>
                </a:solidFill>
              </a:rPr>
              <a:t>2</a:t>
            </a:r>
            <a:r>
              <a:rPr lang="en-US" i="1" dirty="0">
                <a:solidFill>
                  <a:srgbClr val="FF0000"/>
                </a:solidFill>
              </a:rPr>
              <a:t>) to the atmosphere</a:t>
            </a:r>
            <a:br>
              <a:rPr lang="en-US" dirty="0"/>
            </a:br>
            <a:br>
              <a:rPr lang="en-US" dirty="0"/>
            </a:br>
            <a:r>
              <a:rPr lang="en-US" i="1" dirty="0"/>
              <a:t>This has largely occurred since the industrial revolution, when we began converting </a:t>
            </a:r>
            <a:br>
              <a:rPr lang="en-US" i="1" dirty="0"/>
            </a:br>
            <a:r>
              <a:rPr lang="en-US" i="1" dirty="0">
                <a:solidFill>
                  <a:srgbClr val="FF0000"/>
                </a:solidFill>
              </a:rPr>
              <a:t>carbon-based fuels </a:t>
            </a:r>
            <a:r>
              <a:rPr lang="en-US" i="1" dirty="0"/>
              <a:t>to energy with the bi-product of </a:t>
            </a:r>
            <a:r>
              <a:rPr lang="en-US" i="1" dirty="0">
                <a:solidFill>
                  <a:srgbClr val="FF0000"/>
                </a:solidFill>
              </a:rPr>
              <a:t>CO</a:t>
            </a:r>
            <a:r>
              <a:rPr lang="en-US" i="1" baseline="-25000" dirty="0">
                <a:solidFill>
                  <a:srgbClr val="FF0000"/>
                </a:solidFill>
              </a:rPr>
              <a:t>2</a:t>
            </a:r>
            <a:r>
              <a:rPr lang="en-US" i="1" dirty="0"/>
              <a:t> from the combustion of the fuel.  (see next slide)</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8" name="Rectangle 7">
            <a:extLst>
              <a:ext uri="{FF2B5EF4-FFF2-40B4-BE49-F238E27FC236}">
                <a16:creationId xmlns:a16="http://schemas.microsoft.com/office/drawing/2014/main" id="{4D532FFE-AFB8-9C4A-AF2A-4F0DFE107FA0}"/>
              </a:ext>
            </a:extLst>
          </p:cNvPr>
          <p:cNvSpPr/>
          <p:nvPr/>
        </p:nvSpPr>
        <p:spPr>
          <a:xfrm>
            <a:off x="990600" y="2895600"/>
            <a:ext cx="6858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00FA9F3-F641-9C45-9C2D-7E4D2644E22C}"/>
              </a:ext>
            </a:extLst>
          </p:cNvPr>
          <p:cNvSpPr/>
          <p:nvPr/>
        </p:nvSpPr>
        <p:spPr>
          <a:xfrm>
            <a:off x="-228600" y="4572000"/>
            <a:ext cx="4495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EA50561-7FF3-C04F-BC14-A5EF7070CEDC}"/>
              </a:ext>
            </a:extLst>
          </p:cNvPr>
          <p:cNvSpPr/>
          <p:nvPr/>
        </p:nvSpPr>
        <p:spPr>
          <a:xfrm>
            <a:off x="2819400" y="5105401"/>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861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una Loa 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1828800"/>
            <a:ext cx="5283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https://</a:t>
            </a:r>
            <a:r>
              <a:rPr kumimoji="0" lang="en-US" sz="1800" b="0" i="1" u="none" strike="noStrike" kern="1200" cap="none" spc="0" normalizeH="0" baseline="0" noProof="0" dirty="0" err="1">
                <a:ln>
                  <a:noFill/>
                </a:ln>
                <a:solidFill>
                  <a:prstClr val="black"/>
                </a:solidFill>
                <a:effectLst/>
                <a:uLnTx/>
                <a:uFillTx/>
                <a:latin typeface="Calibri"/>
                <a:ea typeface="+mn-ea"/>
                <a:cs typeface="+mn-cs"/>
              </a:rPr>
              <a:t>www.esrl.noaa.gov</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a:ea typeface="+mn-ea"/>
                <a:cs typeface="+mn-cs"/>
              </a:rPr>
              <a:t>gmd</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a:ea typeface="+mn-ea"/>
                <a:cs typeface="+mn-cs"/>
              </a:rPr>
              <a:t>ccgg</a:t>
            </a:r>
            <a:r>
              <a:rPr kumimoji="0" lang="en-US" sz="1800" b="0" i="1" u="none" strike="noStrike" kern="1200" cap="none" spc="0" normalizeH="0" baseline="0" noProof="0" dirty="0">
                <a:ln>
                  <a:noFill/>
                </a:ln>
                <a:solidFill>
                  <a:prstClr val="black"/>
                </a:solidFill>
                <a:effectLst/>
                <a:uLnTx/>
                <a:uFillTx/>
                <a:latin typeface="Calibri"/>
                <a:ea typeface="+mn-ea"/>
                <a:cs typeface="+mn-cs"/>
              </a:rPr>
              <a:t>/trends/</a:t>
            </a:r>
            <a:r>
              <a:rPr kumimoji="0" lang="en-US" sz="1800" b="0" i="1" u="none" strike="noStrike" kern="1200" cap="none" spc="0" normalizeH="0" baseline="0" noProof="0" dirty="0" err="1">
                <a:ln>
                  <a:noFill/>
                </a:ln>
                <a:solidFill>
                  <a:prstClr val="black"/>
                </a:solidFill>
                <a:effectLst/>
                <a:uLnTx/>
                <a:uFillTx/>
                <a:latin typeface="Calibri"/>
                <a:ea typeface="+mn-ea"/>
                <a:cs typeface="+mn-cs"/>
              </a:rPr>
              <a:t>full.html</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131227CE-9779-D445-87E1-2F11840C02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79015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a:t>Can humans </a:t>
            </a:r>
            <a:r>
              <a:rPr lang="en-US" dirty="0"/>
              <a:t>alter atmospheric composition?</a:t>
            </a:r>
          </a:p>
        </p:txBody>
      </p:sp>
      <p:sp>
        <p:nvSpPr>
          <p:cNvPr id="3" name="Content Placeholder 2"/>
          <p:cNvSpPr>
            <a:spLocks noGrp="1"/>
          </p:cNvSpPr>
          <p:nvPr>
            <p:ph idx="1"/>
          </p:nvPr>
        </p:nvSpPr>
        <p:spPr>
          <a:xfrm>
            <a:off x="457200" y="1417638"/>
            <a:ext cx="8229600" cy="4708525"/>
          </a:xfrm>
        </p:spPr>
        <p:txBody>
          <a:bodyPr/>
          <a:lstStyle/>
          <a:p>
            <a:pPr marL="0" indent="0">
              <a:buNone/>
            </a:pPr>
            <a:r>
              <a:rPr lang="en-US" dirty="0"/>
              <a:t>Secondly, CO</a:t>
            </a:r>
            <a:r>
              <a:rPr lang="en-US" baseline="-25000" dirty="0"/>
              <a:t>2</a:t>
            </a:r>
            <a:r>
              <a:rPr lang="en-US" dirty="0"/>
              <a:t> is a </a:t>
            </a:r>
            <a:r>
              <a:rPr lang="en-US" i="1" dirty="0">
                <a:solidFill>
                  <a:srgbClr val="FF0000"/>
                </a:solidFill>
              </a:rPr>
              <a:t>greenhouse gas</a:t>
            </a:r>
            <a:r>
              <a:rPr lang="en-US" dirty="0"/>
              <a:t>, it is a strong radiatively </a:t>
            </a:r>
            <a:r>
              <a:rPr lang="en-US" i="1" dirty="0">
                <a:solidFill>
                  <a:srgbClr val="FF0000"/>
                </a:solidFill>
              </a:rPr>
              <a:t>active gas</a:t>
            </a:r>
            <a:r>
              <a:rPr lang="en-US" dirty="0"/>
              <a:t>.  Thus, expectation is:</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1026" name="Picture 2" descr="http://www.nps.gov/goga/naturescience/images/Greenhouse-eff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544526"/>
            <a:ext cx="6934200" cy="40848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257D7EE-56B9-1C4E-AFFD-97E7E1462AA1}"/>
              </a:ext>
            </a:extLst>
          </p:cNvPr>
          <p:cNvSpPr/>
          <p:nvPr/>
        </p:nvSpPr>
        <p:spPr>
          <a:xfrm>
            <a:off x="3505200" y="1439626"/>
            <a:ext cx="2819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8EE8F5-153F-F74D-BC1C-1C7E3ECF4E67}"/>
              </a:ext>
            </a:extLst>
          </p:cNvPr>
          <p:cNvSpPr/>
          <p:nvPr/>
        </p:nvSpPr>
        <p:spPr>
          <a:xfrm>
            <a:off x="2286000" y="1973026"/>
            <a:ext cx="1752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33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Vertical Profiles of the Atmosphere</a:t>
            </a:r>
          </a:p>
        </p:txBody>
      </p:sp>
      <p:sp>
        <p:nvSpPr>
          <p:cNvPr id="3" name="Content Placeholder 2"/>
          <p:cNvSpPr>
            <a:spLocks noGrp="1"/>
          </p:cNvSpPr>
          <p:nvPr>
            <p:ph idx="1"/>
          </p:nvPr>
        </p:nvSpPr>
        <p:spPr>
          <a:xfrm>
            <a:off x="457200" y="1417638"/>
            <a:ext cx="8229600" cy="4938712"/>
          </a:xfrm>
        </p:spPr>
        <p:txBody>
          <a:bodyPr>
            <a:normAutofit lnSpcReduction="10000"/>
          </a:bodyPr>
          <a:lstStyle/>
          <a:p>
            <a:r>
              <a:rPr lang="en-US" sz="2800" dirty="0"/>
              <a:t>Typical temperature profile is used to define </a:t>
            </a:r>
            <a:r>
              <a:rPr lang="en-US" sz="2800" i="1" dirty="0">
                <a:solidFill>
                  <a:srgbClr val="FF0000"/>
                </a:solidFill>
              </a:rPr>
              <a:t>different</a:t>
            </a:r>
            <a:br>
              <a:rPr lang="en-US" sz="2800" i="1" dirty="0">
                <a:solidFill>
                  <a:srgbClr val="FF0000"/>
                </a:solidFill>
              </a:rPr>
            </a:br>
            <a:r>
              <a:rPr lang="en-US" sz="2800" i="1" dirty="0">
                <a:solidFill>
                  <a:srgbClr val="FF0000"/>
                </a:solidFill>
              </a:rPr>
              <a:t> layers</a:t>
            </a:r>
            <a:r>
              <a:rPr lang="en-US" sz="2800" dirty="0"/>
              <a:t> of the atmosphere </a:t>
            </a:r>
          </a:p>
          <a:p>
            <a:r>
              <a:rPr lang="en-US" sz="2800" dirty="0"/>
              <a:t>The lowest layer of the atmosphere is the </a:t>
            </a:r>
            <a:r>
              <a:rPr lang="en-US" sz="2800" i="1" dirty="0"/>
              <a:t>troposphere</a:t>
            </a:r>
            <a:r>
              <a:rPr lang="en-US" sz="2800" dirty="0"/>
              <a:t> and is approximately </a:t>
            </a:r>
            <a:r>
              <a:rPr lang="en-US" sz="2800" dirty="0">
                <a:solidFill>
                  <a:srgbClr val="FF0000"/>
                </a:solidFill>
              </a:rPr>
              <a:t>10 km </a:t>
            </a:r>
            <a:r>
              <a:rPr lang="en-US" sz="2800" dirty="0"/>
              <a:t>in depth. This is where most weather happens and where most of the  </a:t>
            </a:r>
          </a:p>
          <a:p>
            <a:r>
              <a:rPr lang="en-US" sz="2800" dirty="0"/>
              <a:t>The temperature in the troposphere is reasonably linear (decreasing with height), i.e.:</a:t>
            </a:r>
          </a:p>
          <a:p>
            <a:endParaRPr lang="en-US" sz="2800" dirty="0"/>
          </a:p>
          <a:p>
            <a:pPr marL="0" indent="0">
              <a:buNone/>
            </a:pPr>
            <a:r>
              <a:rPr lang="en-US" sz="2200" dirty="0"/>
              <a:t>				where, </a:t>
            </a:r>
            <a:r>
              <a:rPr lang="en-US" sz="2200" i="1" dirty="0">
                <a:latin typeface="Times New Roman" charset="0"/>
                <a:ea typeface="Times New Roman" charset="0"/>
                <a:cs typeface="Times New Roman" charset="0"/>
              </a:rPr>
              <a:t>T</a:t>
            </a:r>
            <a:r>
              <a:rPr lang="en-US" sz="2200" i="1" baseline="-25000" dirty="0">
                <a:latin typeface="Times New Roman" charset="0"/>
                <a:ea typeface="Times New Roman" charset="0"/>
                <a:cs typeface="Times New Roman" charset="0"/>
              </a:rPr>
              <a:t>0</a:t>
            </a:r>
            <a:r>
              <a:rPr lang="en-US" sz="2200" dirty="0"/>
              <a:t> is surface temperature, </a:t>
            </a:r>
            <a:br>
              <a:rPr lang="en-US" sz="2200" dirty="0"/>
            </a:br>
            <a:r>
              <a:rPr lang="en-US" sz="2200" dirty="0"/>
              <a:t>				</a:t>
            </a:r>
            <a:r>
              <a:rPr lang="en-US" sz="2200" dirty="0">
                <a:latin typeface="Symbol" charset="2"/>
                <a:ea typeface="Symbol" charset="2"/>
                <a:cs typeface="Symbol" charset="2"/>
              </a:rPr>
              <a:t>G</a:t>
            </a:r>
            <a:r>
              <a:rPr lang="en-US" sz="2200" dirty="0"/>
              <a:t> is lapse rate, and </a:t>
            </a:r>
            <a:r>
              <a:rPr lang="en-US" sz="2200" i="1" dirty="0">
                <a:latin typeface="Times New Roman" charset="0"/>
                <a:ea typeface="Times New Roman" charset="0"/>
                <a:cs typeface="Times New Roman" charset="0"/>
              </a:rPr>
              <a:t>z </a:t>
            </a:r>
            <a:r>
              <a:rPr lang="en-US" sz="2200" dirty="0"/>
              <a:t>is altitude</a:t>
            </a:r>
          </a:p>
          <a:p>
            <a:pPr marL="0" indent="0">
              <a:buNone/>
            </a:pPr>
            <a:r>
              <a:rPr lang="en-US" sz="2200" dirty="0"/>
              <a:t> </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Picture 7"/>
          <p:cNvPicPr>
            <a:picLocks noChangeAspect="1"/>
          </p:cNvPicPr>
          <p:nvPr/>
        </p:nvPicPr>
        <p:blipFill rotWithShape="1">
          <a:blip r:embed="rId3"/>
          <a:srcRect r="8046" b="11984"/>
          <a:stretch/>
        </p:blipFill>
        <p:spPr>
          <a:xfrm>
            <a:off x="457200" y="4819649"/>
            <a:ext cx="3505200" cy="1555433"/>
          </a:xfrm>
          <a:prstGeom prst="rect">
            <a:avLst/>
          </a:prstGeom>
        </p:spPr>
      </p:pic>
      <p:sp>
        <p:nvSpPr>
          <p:cNvPr id="10" name="Rectangle 9">
            <a:extLst>
              <a:ext uri="{FF2B5EF4-FFF2-40B4-BE49-F238E27FC236}">
                <a16:creationId xmlns:a16="http://schemas.microsoft.com/office/drawing/2014/main" id="{3853CCB7-EDF8-194A-A9EE-D827989FD625}"/>
              </a:ext>
            </a:extLst>
          </p:cNvPr>
          <p:cNvSpPr/>
          <p:nvPr/>
        </p:nvSpPr>
        <p:spPr>
          <a:xfrm>
            <a:off x="7277100" y="1417638"/>
            <a:ext cx="2819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5787C5-EA5F-D044-8E97-E3DC6F9B9E79}"/>
              </a:ext>
            </a:extLst>
          </p:cNvPr>
          <p:cNvSpPr/>
          <p:nvPr/>
        </p:nvSpPr>
        <p:spPr>
          <a:xfrm>
            <a:off x="-952500" y="1771651"/>
            <a:ext cx="2819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D4E063B9-7D34-434E-9D31-E19210110A38}"/>
              </a:ext>
            </a:extLst>
          </p:cNvPr>
          <p:cNvSpPr/>
          <p:nvPr/>
        </p:nvSpPr>
        <p:spPr>
          <a:xfrm>
            <a:off x="5715000" y="2687639"/>
            <a:ext cx="990600" cy="360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DEC10D1-1343-594E-8B99-873582030447}"/>
              </a:ext>
            </a:extLst>
          </p:cNvPr>
          <p:cNvSpPr/>
          <p:nvPr/>
        </p:nvSpPr>
        <p:spPr>
          <a:xfrm>
            <a:off x="438150" y="4832350"/>
            <a:ext cx="3600450" cy="152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22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28612"/>
            <a:ext cx="7772400" cy="1143000"/>
          </a:xfrm>
        </p:spPr>
        <p:txBody>
          <a:bodyPr/>
          <a:lstStyle/>
          <a:p>
            <a:r>
              <a:rPr lang="en-US" dirty="0"/>
              <a:t>Lectures Week 4</a:t>
            </a:r>
          </a:p>
        </p:txBody>
      </p:sp>
      <p:sp>
        <p:nvSpPr>
          <p:cNvPr id="3" name="Content Placeholder 2"/>
          <p:cNvSpPr>
            <a:spLocks noGrp="1"/>
          </p:cNvSpPr>
          <p:nvPr>
            <p:ph idx="1"/>
          </p:nvPr>
        </p:nvSpPr>
        <p:spPr>
          <a:xfrm>
            <a:off x="381000" y="540758"/>
            <a:ext cx="8382000" cy="5776484"/>
          </a:xfrm>
        </p:spPr>
        <p:txBody>
          <a:bodyPr>
            <a:noAutofit/>
          </a:bodyPr>
          <a:lstStyle/>
          <a:p>
            <a:r>
              <a:rPr lang="en-US" sz="2000" dirty="0"/>
              <a:t>Solar Radiation</a:t>
            </a:r>
          </a:p>
          <a:p>
            <a:pPr lvl="1"/>
            <a:r>
              <a:rPr lang="en-US" sz="2000" dirty="0"/>
              <a:t>Basics</a:t>
            </a:r>
          </a:p>
          <a:p>
            <a:endParaRPr lang="en-US" sz="2000" dirty="0"/>
          </a:p>
          <a:p>
            <a:r>
              <a:rPr lang="en-US" sz="2000" dirty="0"/>
              <a:t>Terrestrial Radiation</a:t>
            </a:r>
          </a:p>
          <a:p>
            <a:pPr lvl="1"/>
            <a:r>
              <a:rPr lang="en-US" sz="2000" dirty="0"/>
              <a:t>Net Incoming/Outgoing</a:t>
            </a:r>
          </a:p>
          <a:p>
            <a:pPr marL="457200" lvl="1" indent="0">
              <a:buNone/>
            </a:pPr>
            <a:endParaRPr lang="en-US" sz="2000" dirty="0"/>
          </a:p>
          <a:p>
            <a:r>
              <a:rPr lang="en-US" sz="2000" dirty="0"/>
              <a:t>Global Energy Balance</a:t>
            </a:r>
          </a:p>
          <a:p>
            <a:pPr lvl="1"/>
            <a:r>
              <a:rPr lang="en-US" sz="2000" dirty="0"/>
              <a:t>Simple (Surface)</a:t>
            </a:r>
          </a:p>
          <a:p>
            <a:pPr lvl="1"/>
            <a:r>
              <a:rPr lang="en-US" sz="2000" dirty="0"/>
              <a:t>One layer (Surface + </a:t>
            </a:r>
            <a:r>
              <a:rPr lang="en-US" sz="2000" dirty="0" err="1"/>
              <a:t>Atmos</a:t>
            </a:r>
            <a:r>
              <a:rPr lang="en-US" sz="2000" dirty="0"/>
              <a:t>)</a:t>
            </a:r>
          </a:p>
          <a:p>
            <a:pPr lvl="1"/>
            <a:r>
              <a:rPr lang="en-US" sz="2000" dirty="0"/>
              <a:t>Two layer</a:t>
            </a:r>
          </a:p>
          <a:p>
            <a:endParaRPr lang="en-US" sz="2000" dirty="0"/>
          </a:p>
          <a:p>
            <a:r>
              <a:rPr lang="en-US" sz="2000" dirty="0"/>
              <a:t>Solar Radiation at a point on Earth’s surface</a:t>
            </a:r>
          </a:p>
          <a:p>
            <a:pPr marL="457200" lvl="1" indent="0">
              <a:buNone/>
            </a:pPr>
            <a:endParaRPr lang="en-US" sz="2000" dirty="0"/>
          </a:p>
          <a:p>
            <a:pPr marL="457200" lvl="1" indent="0">
              <a:buNone/>
            </a:pPr>
            <a:r>
              <a:rPr lang="en-US" sz="2000" dirty="0"/>
              <a:t>Physical Climatology, Hartman (Chapter 2)</a:t>
            </a:r>
          </a:p>
          <a:p>
            <a:pPr marL="457200" lvl="1" indent="0">
              <a:buNone/>
            </a:pPr>
            <a:r>
              <a:rPr lang="en-US" sz="2000" dirty="0"/>
              <a:t>Physical Hydrology, Dingman (Chapter 2, Appendix D)</a:t>
            </a:r>
          </a:p>
          <a:p>
            <a:pPr marL="457200" lvl="1" indent="0">
              <a:buNone/>
            </a:pPr>
            <a:r>
              <a:rPr lang="en-US" sz="2000" dirty="0"/>
              <a:t>Terrestrial Hydrometeorology, </a:t>
            </a:r>
            <a:r>
              <a:rPr lang="en-US" sz="2000" dirty="0" err="1"/>
              <a:t>Shuttleworth</a:t>
            </a:r>
            <a:r>
              <a:rPr lang="en-US" sz="2000" dirty="0"/>
              <a:t>, (Chapter 5)</a:t>
            </a:r>
          </a:p>
          <a:p>
            <a:pPr marL="457200" lvl="1" indent="0">
              <a:buNone/>
            </a:pPr>
            <a:r>
              <a:rPr lang="en-US" sz="2000" dirty="0"/>
              <a:t>Hydrology, Bras (Chapter 2)</a:t>
            </a:r>
          </a:p>
        </p:txBody>
      </p:sp>
    </p:spTree>
    <p:extLst>
      <p:ext uri="{BB962C8B-B14F-4D97-AF65-F5344CB8AC3E}">
        <p14:creationId xmlns:p14="http://schemas.microsoft.com/office/powerpoint/2010/main" val="333103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2667000" cy="5821363"/>
          </a:xfrm>
        </p:spPr>
        <p:txBody>
          <a:bodyPr>
            <a:normAutofit/>
          </a:bodyPr>
          <a:lstStyle/>
          <a:p>
            <a:r>
              <a:rPr lang="en-US" dirty="0"/>
              <a:t>The lapse rate in the troposphere is ~ 6.5 K/km</a:t>
            </a:r>
          </a:p>
          <a:p>
            <a:endParaRPr lang="en-US" dirty="0"/>
          </a:p>
          <a:p>
            <a:endParaRPr lang="en-US" dirty="0"/>
          </a:p>
          <a:p>
            <a:r>
              <a:rPr lang="en-US" dirty="0"/>
              <a:t>Surface temperature is ~290 K</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3417524" y="33867"/>
            <a:ext cx="5535976" cy="6858000"/>
          </a:xfrm>
          <a:prstGeom prst="rect">
            <a:avLst/>
          </a:prstGeom>
        </p:spPr>
      </p:pic>
    </p:spTree>
    <p:extLst>
      <p:ext uri="{BB962C8B-B14F-4D97-AF65-F5344CB8AC3E}">
        <p14:creationId xmlns:p14="http://schemas.microsoft.com/office/powerpoint/2010/main" val="2101142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Vertical Profiles of the Atmosphere - </a:t>
            </a:r>
            <a:r>
              <a:rPr lang="en-US" sz="4000" i="1" dirty="0"/>
              <a:t>Pressure</a:t>
            </a:r>
          </a:p>
        </p:txBody>
      </p:sp>
      <p:sp>
        <p:nvSpPr>
          <p:cNvPr id="3" name="Content Placeholder 2"/>
          <p:cNvSpPr>
            <a:spLocks noGrp="1"/>
          </p:cNvSpPr>
          <p:nvPr>
            <p:ph idx="1"/>
          </p:nvPr>
        </p:nvSpPr>
        <p:spPr/>
        <p:txBody>
          <a:bodyPr/>
          <a:lstStyle/>
          <a:p>
            <a:r>
              <a:rPr lang="en-US" dirty="0"/>
              <a:t>Pressure and density profiles are tightly coupled via the hydrostatic equation</a:t>
            </a:r>
          </a:p>
          <a:p>
            <a:pPr lvl="2"/>
            <a:endParaRPr lang="en-US" dirty="0"/>
          </a:p>
          <a:p>
            <a:pPr lvl="2"/>
            <a:endParaRPr lang="en-US" dirty="0"/>
          </a:p>
          <a:p>
            <a:r>
              <a:rPr lang="en-US" dirty="0"/>
              <a:t>where </a:t>
            </a:r>
            <a:r>
              <a:rPr lang="en-US" dirty="0">
                <a:solidFill>
                  <a:srgbClr val="FF0000"/>
                </a:solidFill>
              </a:rPr>
              <a:t>density (</a:t>
            </a:r>
            <a:r>
              <a:rPr lang="en-US" i="1" dirty="0">
                <a:solidFill>
                  <a:srgbClr val="FF0000"/>
                </a:solidFill>
                <a:latin typeface="Symbol" pitchFamily="2" charset="2"/>
              </a:rPr>
              <a:t>r</a:t>
            </a:r>
            <a:r>
              <a:rPr lang="en-US" dirty="0">
                <a:solidFill>
                  <a:srgbClr val="FF0000"/>
                </a:solidFill>
              </a:rPr>
              <a:t>)</a:t>
            </a:r>
            <a:r>
              <a:rPr lang="en-US" dirty="0"/>
              <a:t> depends on </a:t>
            </a:r>
            <a:br>
              <a:rPr lang="en-US" dirty="0"/>
            </a:br>
            <a:r>
              <a:rPr lang="en-US" i="1" dirty="0">
                <a:solidFill>
                  <a:srgbClr val="FF0000"/>
                </a:solidFill>
              </a:rPr>
              <a:t>pressure, temperature, and vapor pressure</a:t>
            </a:r>
            <a:br>
              <a:rPr lang="en-US" dirty="0"/>
            </a:br>
            <a:r>
              <a:rPr lang="en-US" dirty="0"/>
              <a:t>via the Ideal Gas Law</a:t>
            </a:r>
          </a:p>
          <a:p>
            <a:r>
              <a:rPr lang="en-US" dirty="0"/>
              <a:t>How does </a:t>
            </a:r>
            <a:r>
              <a:rPr lang="en-US" i="1" dirty="0">
                <a:latin typeface="Times New Roman" charset="0"/>
                <a:ea typeface="Times New Roman" charset="0"/>
                <a:cs typeface="Times New Roman" charset="0"/>
              </a:rPr>
              <a:t>p</a:t>
            </a:r>
            <a:r>
              <a:rPr lang="en-US" dirty="0"/>
              <a:t> change as </a:t>
            </a:r>
            <a:r>
              <a:rPr lang="en-US" i="1" dirty="0">
                <a:latin typeface="Times New Roman" charset="0"/>
                <a:ea typeface="Times New Roman" charset="0"/>
                <a:cs typeface="Times New Roman" charset="0"/>
              </a:rPr>
              <a:t>z</a:t>
            </a:r>
            <a:r>
              <a:rPr lang="en-US" dirty="0"/>
              <a:t> increases?</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stretch>
            <a:fillRect/>
          </a:stretch>
        </p:blipFill>
        <p:spPr>
          <a:xfrm>
            <a:off x="9296400" y="3048000"/>
            <a:ext cx="1079500" cy="6223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529087-E60B-624C-917D-C0602895B1C7}"/>
                  </a:ext>
                </a:extLst>
              </p:cNvPr>
              <p:cNvSpPr txBox="1"/>
              <p:nvPr/>
            </p:nvSpPr>
            <p:spPr>
              <a:xfrm>
                <a:off x="1905000" y="2638978"/>
                <a:ext cx="1657570" cy="8180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𝑑𝑝</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𝑑𝑧</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𝜌</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𝑔</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8" name="TextBox 7">
                <a:extLst>
                  <a:ext uri="{FF2B5EF4-FFF2-40B4-BE49-F238E27FC236}">
                    <a16:creationId xmlns:a16="http://schemas.microsoft.com/office/drawing/2014/main" id="{9C529087-E60B-624C-917D-C0602895B1C7}"/>
                  </a:ext>
                </a:extLst>
              </p:cNvPr>
              <p:cNvSpPr txBox="1">
                <a:spLocks noRot="1" noChangeAspect="1" noMove="1" noResize="1" noEditPoints="1" noAdjustHandles="1" noChangeArrowheads="1" noChangeShapeType="1" noTextEdit="1"/>
              </p:cNvSpPr>
              <p:nvPr/>
            </p:nvSpPr>
            <p:spPr>
              <a:xfrm>
                <a:off x="1905000" y="2638978"/>
                <a:ext cx="1657570" cy="818044"/>
              </a:xfrm>
              <a:prstGeom prst="rect">
                <a:avLst/>
              </a:prstGeom>
              <a:blipFill>
                <a:blip r:embed="rId4"/>
                <a:stretch>
                  <a:fillRect l="-6923" t="-3077" r="-4615" b="-1384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20A6D1F-1BE9-3B4C-9328-436226F49FF7}"/>
              </a:ext>
            </a:extLst>
          </p:cNvPr>
          <p:cNvSpPr txBox="1"/>
          <p:nvPr/>
        </p:nvSpPr>
        <p:spPr>
          <a:xfrm>
            <a:off x="4419600" y="2684881"/>
            <a:ext cx="3657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a:ea typeface="+mn-ea"/>
                <a:cs typeface="+mn-cs"/>
              </a:rPr>
              <a:t>i.e., linear, and approximate near earth surface</a:t>
            </a:r>
          </a:p>
        </p:txBody>
      </p:sp>
      <p:sp>
        <p:nvSpPr>
          <p:cNvPr id="10" name="TextBox 9">
            <a:extLst>
              <a:ext uri="{FF2B5EF4-FFF2-40B4-BE49-F238E27FC236}">
                <a16:creationId xmlns:a16="http://schemas.microsoft.com/office/drawing/2014/main" id="{5E8B7D7D-C921-A447-BC1E-33B4A3EA250F}"/>
              </a:ext>
            </a:extLst>
          </p:cNvPr>
          <p:cNvSpPr txBox="1"/>
          <p:nvPr/>
        </p:nvSpPr>
        <p:spPr>
          <a:xfrm>
            <a:off x="5638800" y="5664498"/>
            <a:ext cx="3657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Pressure decreases!</a:t>
            </a:r>
          </a:p>
        </p:txBody>
      </p:sp>
      <p:sp>
        <p:nvSpPr>
          <p:cNvPr id="11" name="Rectangle 10">
            <a:extLst>
              <a:ext uri="{FF2B5EF4-FFF2-40B4-BE49-F238E27FC236}">
                <a16:creationId xmlns:a16="http://schemas.microsoft.com/office/drawing/2014/main" id="{07515F2C-C535-4640-8813-489EAD208262}"/>
              </a:ext>
            </a:extLst>
          </p:cNvPr>
          <p:cNvSpPr/>
          <p:nvPr/>
        </p:nvSpPr>
        <p:spPr>
          <a:xfrm>
            <a:off x="1324085" y="2684880"/>
            <a:ext cx="28194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3672B25-8F7F-FF4C-9814-E20275D1689E}"/>
              </a:ext>
            </a:extLst>
          </p:cNvPr>
          <p:cNvSpPr/>
          <p:nvPr/>
        </p:nvSpPr>
        <p:spPr>
          <a:xfrm>
            <a:off x="4229100" y="2688292"/>
            <a:ext cx="3848100" cy="87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4A77579-D755-3145-A7FD-218D44B22328}"/>
              </a:ext>
            </a:extLst>
          </p:cNvPr>
          <p:cNvSpPr/>
          <p:nvPr/>
        </p:nvSpPr>
        <p:spPr>
          <a:xfrm>
            <a:off x="1927746" y="3596481"/>
            <a:ext cx="188225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6634DAA-3170-5C49-9227-7685500E662A}"/>
              </a:ext>
            </a:extLst>
          </p:cNvPr>
          <p:cNvSpPr/>
          <p:nvPr/>
        </p:nvSpPr>
        <p:spPr>
          <a:xfrm>
            <a:off x="836430" y="4114800"/>
            <a:ext cx="724077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17878F6-F802-BE49-A05F-83E705AE545D}"/>
              </a:ext>
            </a:extLst>
          </p:cNvPr>
          <p:cNvSpPr/>
          <p:nvPr/>
        </p:nvSpPr>
        <p:spPr>
          <a:xfrm>
            <a:off x="5410200" y="5638800"/>
            <a:ext cx="3276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6" name="Ink 15"/>
              <p14:cNvContentPartPr/>
              <p14:nvPr/>
            </p14:nvContentPartPr>
            <p14:xfrm>
              <a:off x="1243800" y="5790240"/>
              <a:ext cx="2634840" cy="512640"/>
            </p14:xfrm>
          </p:contentPart>
        </mc:Choice>
        <mc:Fallback xmlns="">
          <p:pic>
            <p:nvPicPr>
              <p:cNvPr id="16" name="Ink 15"/>
              <p:cNvPicPr/>
              <p:nvPr/>
            </p:nvPicPr>
            <p:blipFill>
              <a:blip r:embed="rId6"/>
              <a:stretch>
                <a:fillRect/>
              </a:stretch>
            </p:blipFill>
            <p:spPr>
              <a:xfrm>
                <a:off x="1231920" y="5784480"/>
                <a:ext cx="2656080" cy="530640"/>
              </a:xfrm>
              <a:prstGeom prst="rect">
                <a:avLst/>
              </a:prstGeom>
            </p:spPr>
          </p:pic>
        </mc:Fallback>
      </mc:AlternateContent>
    </p:spTree>
    <p:extLst>
      <p:ext uri="{BB962C8B-B14F-4D97-AF65-F5344CB8AC3E}">
        <p14:creationId xmlns:p14="http://schemas.microsoft.com/office/powerpoint/2010/main" val="10272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30602"/>
          <a:stretch/>
        </p:blipFill>
        <p:spPr>
          <a:xfrm>
            <a:off x="646176" y="1143000"/>
            <a:ext cx="8040624" cy="5715000"/>
          </a:xfrm>
        </p:spPr>
      </p:pic>
      <p:sp>
        <p:nvSpPr>
          <p:cNvPr id="2" name="Title 1"/>
          <p:cNvSpPr>
            <a:spLocks noGrp="1"/>
          </p:cNvSpPr>
          <p:nvPr>
            <p:ph type="title"/>
          </p:nvPr>
        </p:nvSpPr>
        <p:spPr>
          <a:solidFill>
            <a:srgbClr val="92D050"/>
          </a:solidFill>
        </p:spPr>
        <p:txBody>
          <a:bodyPr>
            <a:normAutofit fontScale="90000"/>
          </a:bodyPr>
          <a:lstStyle/>
          <a:p>
            <a:r>
              <a:rPr lang="en-US" dirty="0"/>
              <a:t>Global Energy Budget is Driven by Radiation</a:t>
            </a:r>
            <a:r>
              <a:rPr lang="is-IS" dirty="0"/>
              <a:t>…</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147263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Global Energy Budget is Driven by Radiation</a:t>
            </a:r>
            <a:r>
              <a:rPr lang="is-IS" dirty="0"/>
              <a:t>…</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3" name="Content Placeholder 2"/>
          <p:cNvSpPr>
            <a:spLocks noGrp="1"/>
          </p:cNvSpPr>
          <p:nvPr>
            <p:ph idx="1"/>
          </p:nvPr>
        </p:nvSpPr>
        <p:spPr>
          <a:xfrm>
            <a:off x="457200" y="1600200"/>
            <a:ext cx="8229600" cy="4756150"/>
          </a:xfrm>
        </p:spPr>
        <p:txBody>
          <a:bodyPr>
            <a:normAutofit lnSpcReduction="10000"/>
          </a:bodyPr>
          <a:lstStyle/>
          <a:p>
            <a:r>
              <a:rPr lang="en-US" dirty="0"/>
              <a:t>Does it all balance?  Recall, we expect that we should neither create nor destroy energy.  Take the incoming solar radiation – </a:t>
            </a:r>
            <a:r>
              <a:rPr lang="en-US" i="1" dirty="0">
                <a:solidFill>
                  <a:srgbClr val="FF0000"/>
                </a:solidFill>
              </a:rPr>
              <a:t>341 W/m</a:t>
            </a:r>
            <a:r>
              <a:rPr lang="en-US" i="1" baseline="30000" dirty="0">
                <a:solidFill>
                  <a:srgbClr val="FF0000"/>
                </a:solidFill>
              </a:rPr>
              <a:t>2</a:t>
            </a:r>
          </a:p>
          <a:p>
            <a:pPr lvl="1"/>
            <a:r>
              <a:rPr lang="en-US" i="1" dirty="0"/>
              <a:t>What are its fates? </a:t>
            </a:r>
          </a:p>
          <a:p>
            <a:pPr lvl="1"/>
            <a:r>
              <a:rPr lang="en-US" i="1" dirty="0"/>
              <a:t>Do these fates add up to the total incoming radiation?</a:t>
            </a:r>
          </a:p>
          <a:p>
            <a:pPr marL="971550" lvl="1" indent="-514350">
              <a:buAutoNum type="arabicPeriod"/>
            </a:pPr>
            <a:r>
              <a:rPr lang="en-US" i="1" dirty="0">
                <a:solidFill>
                  <a:srgbClr val="FF0000"/>
                </a:solidFill>
              </a:rPr>
              <a:t>Absorbed by atmosphere (78 W/m</a:t>
            </a:r>
            <a:r>
              <a:rPr lang="en-US" i="1" baseline="30000" dirty="0">
                <a:solidFill>
                  <a:srgbClr val="FF0000"/>
                </a:solidFill>
              </a:rPr>
              <a:t>2</a:t>
            </a:r>
            <a:r>
              <a:rPr lang="en-US" i="1" dirty="0">
                <a:solidFill>
                  <a:srgbClr val="FF0000"/>
                </a:solidFill>
              </a:rPr>
              <a:t>)</a:t>
            </a:r>
          </a:p>
          <a:p>
            <a:pPr marL="971550" lvl="1" indent="-514350">
              <a:buAutoNum type="arabicPeriod"/>
            </a:pPr>
            <a:r>
              <a:rPr lang="en-US" i="1" dirty="0">
                <a:solidFill>
                  <a:srgbClr val="FF0000"/>
                </a:solidFill>
              </a:rPr>
              <a:t>Absorbed by surface (161 W/m</a:t>
            </a:r>
            <a:r>
              <a:rPr lang="en-US" i="1" baseline="30000" dirty="0">
                <a:solidFill>
                  <a:srgbClr val="FF0000"/>
                </a:solidFill>
              </a:rPr>
              <a:t>2</a:t>
            </a:r>
            <a:r>
              <a:rPr lang="en-US" i="1" dirty="0">
                <a:solidFill>
                  <a:srgbClr val="FF0000"/>
                </a:solidFill>
              </a:rPr>
              <a:t>)</a:t>
            </a:r>
          </a:p>
          <a:p>
            <a:pPr marL="971550" lvl="1" indent="-514350">
              <a:buAutoNum type="arabicPeriod"/>
            </a:pPr>
            <a:r>
              <a:rPr lang="en-US" i="1" dirty="0">
                <a:solidFill>
                  <a:srgbClr val="FF0000"/>
                </a:solidFill>
              </a:rPr>
              <a:t>Reflected by surface (23 W/m</a:t>
            </a:r>
            <a:r>
              <a:rPr lang="en-US" i="1" baseline="30000" dirty="0">
                <a:solidFill>
                  <a:srgbClr val="FF0000"/>
                </a:solidFill>
              </a:rPr>
              <a:t>2</a:t>
            </a:r>
            <a:r>
              <a:rPr lang="en-US" i="1" dirty="0">
                <a:solidFill>
                  <a:srgbClr val="FF0000"/>
                </a:solidFill>
              </a:rPr>
              <a:t>)</a:t>
            </a:r>
          </a:p>
          <a:p>
            <a:pPr marL="971550" lvl="1" indent="-514350">
              <a:buAutoNum type="arabicPeriod"/>
            </a:pPr>
            <a:r>
              <a:rPr lang="en-US" i="1" dirty="0">
                <a:solidFill>
                  <a:srgbClr val="FF0000"/>
                </a:solidFill>
              </a:rPr>
              <a:t>Reflected by atmosphere (79 W/m</a:t>
            </a:r>
            <a:r>
              <a:rPr lang="en-US" i="1" baseline="30000" dirty="0">
                <a:solidFill>
                  <a:srgbClr val="FF0000"/>
                </a:solidFill>
              </a:rPr>
              <a:t>2</a:t>
            </a:r>
            <a:r>
              <a:rPr lang="en-US" i="1" dirty="0">
                <a:solidFill>
                  <a:srgbClr val="FF0000"/>
                </a:solidFill>
              </a:rPr>
              <a:t>)</a:t>
            </a:r>
          </a:p>
        </p:txBody>
      </p:sp>
      <p:sp>
        <p:nvSpPr>
          <p:cNvPr id="7" name="Rectangle 6">
            <a:extLst>
              <a:ext uri="{FF2B5EF4-FFF2-40B4-BE49-F238E27FC236}">
                <a16:creationId xmlns:a16="http://schemas.microsoft.com/office/drawing/2014/main" id="{E4DDF2FC-DBF6-1E47-848C-8FB1EC824BE3}"/>
              </a:ext>
            </a:extLst>
          </p:cNvPr>
          <p:cNvSpPr/>
          <p:nvPr/>
        </p:nvSpPr>
        <p:spPr>
          <a:xfrm>
            <a:off x="6678873" y="2514600"/>
            <a:ext cx="188225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F1504DE-B0A7-584E-850C-1718E1EEF5C9}"/>
              </a:ext>
            </a:extLst>
          </p:cNvPr>
          <p:cNvSpPr/>
          <p:nvPr/>
        </p:nvSpPr>
        <p:spPr>
          <a:xfrm>
            <a:off x="708546" y="4267200"/>
            <a:ext cx="607325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DCF0BE3-28CA-BE4E-9505-B9764421E415}"/>
              </a:ext>
            </a:extLst>
          </p:cNvPr>
          <p:cNvSpPr/>
          <p:nvPr/>
        </p:nvSpPr>
        <p:spPr>
          <a:xfrm>
            <a:off x="929185" y="4800600"/>
            <a:ext cx="607325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986F405-54B2-3C43-97BF-5F859B8B4552}"/>
              </a:ext>
            </a:extLst>
          </p:cNvPr>
          <p:cNvSpPr/>
          <p:nvPr/>
        </p:nvSpPr>
        <p:spPr>
          <a:xfrm>
            <a:off x="929185" y="5257800"/>
            <a:ext cx="607325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4AC33-EEF5-B947-AFB6-FF122D64E39F}"/>
              </a:ext>
            </a:extLst>
          </p:cNvPr>
          <p:cNvSpPr/>
          <p:nvPr/>
        </p:nvSpPr>
        <p:spPr>
          <a:xfrm>
            <a:off x="929185" y="5749168"/>
            <a:ext cx="607325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5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Global Energy Budget is Driven by Radiation - </a:t>
            </a:r>
            <a:r>
              <a:rPr lang="en-US" sz="3600" i="1" dirty="0"/>
              <a:t>Shortwave vs Longwave Radiation</a:t>
            </a:r>
          </a:p>
        </p:txBody>
      </p:sp>
      <p:sp>
        <p:nvSpPr>
          <p:cNvPr id="3" name="Content Placeholder 2"/>
          <p:cNvSpPr>
            <a:spLocks noGrp="1"/>
          </p:cNvSpPr>
          <p:nvPr>
            <p:ph idx="1"/>
          </p:nvPr>
        </p:nvSpPr>
        <p:spPr/>
        <p:txBody>
          <a:bodyPr>
            <a:normAutofit/>
          </a:bodyPr>
          <a:lstStyle/>
          <a:p>
            <a:r>
              <a:rPr lang="en-US" i="1" dirty="0">
                <a:solidFill>
                  <a:srgbClr val="FF0000"/>
                </a:solidFill>
              </a:rPr>
              <a:t>Temperature</a:t>
            </a:r>
            <a:r>
              <a:rPr lang="en-US" dirty="0"/>
              <a:t> plays the key role in the intensity and distribution of emitted radiative energy from a given body</a:t>
            </a:r>
          </a:p>
          <a:p>
            <a:pPr lvl="2"/>
            <a:endParaRPr lang="en-US" dirty="0"/>
          </a:p>
          <a:p>
            <a:r>
              <a:rPr lang="en-US" dirty="0"/>
              <a:t>Two sources of radiative energy in hydrology: </a:t>
            </a:r>
          </a:p>
          <a:p>
            <a:pPr lvl="1"/>
            <a:r>
              <a:rPr lang="en-US" i="1" dirty="0">
                <a:solidFill>
                  <a:srgbClr val="FF0000"/>
                </a:solidFill>
              </a:rPr>
              <a:t>Solar Radiation   </a:t>
            </a:r>
            <a:r>
              <a:rPr lang="en-US" dirty="0"/>
              <a:t>			(5800K)</a:t>
            </a:r>
          </a:p>
          <a:p>
            <a:pPr lvl="1"/>
            <a:r>
              <a:rPr lang="en-US" i="1" dirty="0">
                <a:solidFill>
                  <a:srgbClr val="FF0000"/>
                </a:solidFill>
              </a:rPr>
              <a:t>Terrestrial Radiation</a:t>
            </a:r>
            <a:r>
              <a:rPr lang="en-US" dirty="0"/>
              <a:t>	 	(250-300 K)</a:t>
            </a:r>
            <a:br>
              <a:rPr lang="en-US" dirty="0"/>
            </a:br>
            <a:r>
              <a:rPr lang="en-US" dirty="0">
                <a:solidFill>
                  <a:srgbClr val="FF0000"/>
                </a:solidFill>
              </a:rPr>
              <a:t>(emitted by earth surface)</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8" name="Rectangle 7">
            <a:extLst>
              <a:ext uri="{FF2B5EF4-FFF2-40B4-BE49-F238E27FC236}">
                <a16:creationId xmlns:a16="http://schemas.microsoft.com/office/drawing/2014/main" id="{49B1F739-C074-1640-B4B5-570512C1A4E3}"/>
              </a:ext>
            </a:extLst>
          </p:cNvPr>
          <p:cNvSpPr/>
          <p:nvPr/>
        </p:nvSpPr>
        <p:spPr>
          <a:xfrm>
            <a:off x="838200" y="1600200"/>
            <a:ext cx="228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F38D5B65-353A-A143-AF7C-EE85084C7AD7}"/>
              </a:ext>
            </a:extLst>
          </p:cNvPr>
          <p:cNvSpPr/>
          <p:nvPr/>
        </p:nvSpPr>
        <p:spPr>
          <a:xfrm>
            <a:off x="1219200" y="4191001"/>
            <a:ext cx="2895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0952B92-5329-4643-8426-B3372CA60D79}"/>
              </a:ext>
            </a:extLst>
          </p:cNvPr>
          <p:cNvSpPr/>
          <p:nvPr/>
        </p:nvSpPr>
        <p:spPr>
          <a:xfrm>
            <a:off x="1219200" y="4724400"/>
            <a:ext cx="3810002" cy="83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935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6"/>
          <p:cNvSpPr>
            <a:spLocks noGrp="1"/>
          </p:cNvSpPr>
          <p:nvPr>
            <p:ph idx="1"/>
          </p:nvPr>
        </p:nvSpPr>
        <p:spPr/>
        <p:txBody>
          <a:bodyPr/>
          <a:lstStyle/>
          <a:p>
            <a:endParaRPr lang="en-US"/>
          </a:p>
        </p:txBody>
      </p:sp>
      <p:sp>
        <p:nvSpPr>
          <p:cNvPr id="8" name="Title 7"/>
          <p:cNvSpPr>
            <a:spLocks noGrp="1"/>
          </p:cNvSpPr>
          <p:nvPr>
            <p:ph type="title"/>
          </p:nvPr>
        </p:nvSpPr>
        <p:spPr>
          <a:solidFill>
            <a:srgbClr val="92D050"/>
          </a:solidFill>
        </p:spPr>
        <p:txBody>
          <a:bodyPr>
            <a:normAutofit fontScale="90000"/>
          </a:bodyPr>
          <a:lstStyle/>
          <a:p>
            <a:r>
              <a:rPr lang="en-US" dirty="0"/>
              <a:t>Shortwave vs. </a:t>
            </a:r>
            <a:r>
              <a:rPr lang="en-US" dirty="0" err="1"/>
              <a:t>Longwave</a:t>
            </a:r>
            <a:r>
              <a:rPr lang="en-US" dirty="0"/>
              <a:t> Radiation – </a:t>
            </a:r>
            <a:br>
              <a:rPr lang="en-US" dirty="0"/>
            </a:br>
            <a:r>
              <a:rPr lang="en-US" sz="3600" i="1" dirty="0"/>
              <a:t>2 sources have different characteristics </a:t>
            </a:r>
          </a:p>
        </p:txBody>
      </p:sp>
      <p:pic>
        <p:nvPicPr>
          <p:cNvPr id="9" name="Picture 8"/>
          <p:cNvPicPr>
            <a:picLocks noChangeAspect="1"/>
          </p:cNvPicPr>
          <p:nvPr/>
        </p:nvPicPr>
        <p:blipFill rotWithShape="1">
          <a:blip r:embed="rId3"/>
          <a:srcRect t="4130"/>
          <a:stretch/>
        </p:blipFill>
        <p:spPr>
          <a:xfrm>
            <a:off x="257088" y="1524000"/>
            <a:ext cx="8629824" cy="5305926"/>
          </a:xfrm>
          <a:prstGeom prst="rect">
            <a:avLst/>
          </a:prstGeom>
        </p:spPr>
      </p:pic>
    </p:spTree>
    <p:extLst>
      <p:ext uri="{BB962C8B-B14F-4D97-AF65-F5344CB8AC3E}">
        <p14:creationId xmlns:p14="http://schemas.microsoft.com/office/powerpoint/2010/main" val="1074236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ve proper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43"/>
            <a:ext cx="4076699" cy="293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513" y="4533899"/>
            <a:ext cx="631507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eoearth.org/files/115701_115800/115720/Sun_and_earth_radiation_peak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03136"/>
            <a:ext cx="5829299" cy="169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199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BLACKWELL\Power-point\Shuttleworth\Figures-Images\Ch05\c05f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673056" cy="417671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Z:\BLACKWELL\Power-point\Shuttleworth\Captions\Ch05\c05f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648200"/>
            <a:ext cx="1360487"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bsorption of radiation by atmospheric g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1381125"/>
            <a:ext cx="4695825"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8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Shortwave vs. </a:t>
            </a:r>
            <a:r>
              <a:rPr lang="en-US" dirty="0" err="1"/>
              <a:t>Longwave</a:t>
            </a:r>
            <a:r>
              <a:rPr lang="en-US" dirty="0"/>
              <a:t> Radiation – </a:t>
            </a:r>
            <a:br>
              <a:rPr lang="en-US" dirty="0"/>
            </a:br>
            <a:r>
              <a:rPr lang="en-US" sz="3600" i="1" dirty="0"/>
              <a:t>components of the spectrum</a:t>
            </a:r>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a:t>Solar irradiance distribution covers three primary parts of the EM spectrum: </a:t>
            </a:r>
          </a:p>
          <a:p>
            <a:pPr lvl="1"/>
            <a:r>
              <a:rPr lang="en-US" dirty="0">
                <a:solidFill>
                  <a:srgbClr val="FF0000"/>
                </a:solidFill>
              </a:rPr>
              <a:t>UV (ultraviolet), ~the left tail of the distribution </a:t>
            </a:r>
          </a:p>
          <a:p>
            <a:pPr lvl="1"/>
            <a:r>
              <a:rPr lang="en-US" dirty="0">
                <a:solidFill>
                  <a:srgbClr val="FF0000"/>
                </a:solidFill>
              </a:rPr>
              <a:t>Visible, ~peak region of distribution </a:t>
            </a:r>
          </a:p>
          <a:p>
            <a:pPr lvl="1"/>
            <a:r>
              <a:rPr lang="en-US" dirty="0">
                <a:solidFill>
                  <a:srgbClr val="FF0000"/>
                </a:solidFill>
              </a:rPr>
              <a:t>NIR (near infrared), the right tail of the distribution</a:t>
            </a:r>
          </a:p>
          <a:p>
            <a:r>
              <a:rPr lang="en-US" dirty="0"/>
              <a:t>Terrestrial spectrum covers two different parts of the EM spectrum: </a:t>
            </a:r>
          </a:p>
          <a:p>
            <a:pPr lvl="1"/>
            <a:r>
              <a:rPr lang="en-US" dirty="0">
                <a:solidFill>
                  <a:srgbClr val="FF0000"/>
                </a:solidFill>
              </a:rPr>
              <a:t>IR, infrared; thermal and far IR</a:t>
            </a:r>
          </a:p>
          <a:p>
            <a:pPr lvl="1"/>
            <a:r>
              <a:rPr lang="en-US" dirty="0">
                <a:solidFill>
                  <a:srgbClr val="FF0000"/>
                </a:solidFill>
              </a:rPr>
              <a:t>microwave (&gt;50 um)</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7" name="Rectangle 6">
            <a:extLst>
              <a:ext uri="{FF2B5EF4-FFF2-40B4-BE49-F238E27FC236}">
                <a16:creationId xmlns:a16="http://schemas.microsoft.com/office/drawing/2014/main" id="{2016B209-4205-3749-8123-7DB050CD2A02}"/>
              </a:ext>
            </a:extLst>
          </p:cNvPr>
          <p:cNvSpPr/>
          <p:nvPr/>
        </p:nvSpPr>
        <p:spPr>
          <a:xfrm>
            <a:off x="848138" y="2590800"/>
            <a:ext cx="738146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D77DE07-3B02-0C47-A89B-CD1CF463A577}"/>
              </a:ext>
            </a:extLst>
          </p:cNvPr>
          <p:cNvSpPr/>
          <p:nvPr/>
        </p:nvSpPr>
        <p:spPr>
          <a:xfrm>
            <a:off x="848137" y="3048000"/>
            <a:ext cx="7381461" cy="400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B56D147-059D-9C45-A232-1AF526B1B1EF}"/>
              </a:ext>
            </a:extLst>
          </p:cNvPr>
          <p:cNvSpPr/>
          <p:nvPr/>
        </p:nvSpPr>
        <p:spPr>
          <a:xfrm>
            <a:off x="881269" y="3581400"/>
            <a:ext cx="780553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EB22973-39A8-7A49-846C-7248E7E529EE}"/>
              </a:ext>
            </a:extLst>
          </p:cNvPr>
          <p:cNvSpPr/>
          <p:nvPr/>
        </p:nvSpPr>
        <p:spPr>
          <a:xfrm>
            <a:off x="755372" y="5002696"/>
            <a:ext cx="738146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DAC5890-AEB8-1048-8FFF-EB201E34AFD9}"/>
              </a:ext>
            </a:extLst>
          </p:cNvPr>
          <p:cNvSpPr/>
          <p:nvPr/>
        </p:nvSpPr>
        <p:spPr>
          <a:xfrm>
            <a:off x="745433" y="5459896"/>
            <a:ext cx="738146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002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Shortwave vs. </a:t>
            </a:r>
            <a:r>
              <a:rPr lang="en-US" dirty="0" err="1"/>
              <a:t>Longwave</a:t>
            </a:r>
            <a:r>
              <a:rPr lang="en-US" dirty="0"/>
              <a:t> Radiation – </a:t>
            </a:r>
            <a:br>
              <a:rPr lang="en-US" dirty="0"/>
            </a:br>
            <a:r>
              <a:rPr lang="en-US" sz="3600" i="1" dirty="0" err="1"/>
              <a:t>longwave</a:t>
            </a:r>
            <a:r>
              <a:rPr lang="en-US" sz="3600" i="1" dirty="0"/>
              <a:t> characteristics</a:t>
            </a:r>
          </a:p>
        </p:txBody>
      </p:sp>
      <p:sp>
        <p:nvSpPr>
          <p:cNvPr id="3" name="Content Placeholder 2"/>
          <p:cNvSpPr>
            <a:spLocks noGrp="1"/>
          </p:cNvSpPr>
          <p:nvPr>
            <p:ph idx="1"/>
          </p:nvPr>
        </p:nvSpPr>
        <p:spPr>
          <a:xfrm>
            <a:off x="457200" y="1600200"/>
            <a:ext cx="8229600" cy="1330325"/>
          </a:xfrm>
        </p:spPr>
        <p:txBody>
          <a:bodyPr>
            <a:normAutofit fontScale="92500" lnSpcReduction="20000"/>
          </a:bodyPr>
          <a:lstStyle/>
          <a:p>
            <a:r>
              <a:rPr lang="en-US" dirty="0"/>
              <a:t>Peak occurs in the thermal infrared (  </a:t>
            </a:r>
            <a:r>
              <a:rPr lang="en-US" dirty="0">
                <a:solidFill>
                  <a:srgbClr val="FF0000"/>
                </a:solidFill>
              </a:rPr>
              <a:t>12um</a:t>
            </a:r>
            <a:r>
              <a:rPr lang="en-US" dirty="0"/>
              <a:t>  )</a:t>
            </a:r>
          </a:p>
          <a:p>
            <a:r>
              <a:rPr lang="en-US" dirty="0"/>
              <a:t>Thus “night-vision” goggles are tuned to be sensitive to the </a:t>
            </a:r>
            <a:r>
              <a:rPr lang="en-US" i="1" dirty="0">
                <a:solidFill>
                  <a:srgbClr val="FF0000"/>
                </a:solidFill>
              </a:rPr>
              <a:t>thermal IR wavelengths </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974975"/>
            <a:ext cx="4508500" cy="33813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0" y="2974974"/>
            <a:ext cx="4511640" cy="3381375"/>
          </a:xfrm>
          <a:prstGeom prst="rect">
            <a:avLst/>
          </a:prstGeom>
        </p:spPr>
      </p:pic>
      <p:sp>
        <p:nvSpPr>
          <p:cNvPr id="10" name="Rectangle 9">
            <a:extLst>
              <a:ext uri="{FF2B5EF4-FFF2-40B4-BE49-F238E27FC236}">
                <a16:creationId xmlns:a16="http://schemas.microsoft.com/office/drawing/2014/main" id="{04899BB5-BBDE-9346-A78A-01584F3B6BF6}"/>
              </a:ext>
            </a:extLst>
          </p:cNvPr>
          <p:cNvSpPr/>
          <p:nvPr/>
        </p:nvSpPr>
        <p:spPr>
          <a:xfrm>
            <a:off x="6553201" y="1600200"/>
            <a:ext cx="106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312697F-D6CA-C244-8F0B-1252489C5539}"/>
              </a:ext>
            </a:extLst>
          </p:cNvPr>
          <p:cNvSpPr/>
          <p:nvPr/>
        </p:nvSpPr>
        <p:spPr>
          <a:xfrm>
            <a:off x="3276600" y="2495550"/>
            <a:ext cx="3733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117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eaLnBrk="1" hangingPunct="1"/>
            <a:r>
              <a:rPr lang="en-US" sz="4800" dirty="0"/>
              <a:t>Basics of Energy Balance in Watersheds - </a:t>
            </a:r>
            <a:r>
              <a:rPr lang="en-US" sz="4800" i="1" dirty="0"/>
              <a:t>Internal Energy</a:t>
            </a:r>
          </a:p>
        </p:txBody>
      </p:sp>
      <p:sp>
        <p:nvSpPr>
          <p:cNvPr id="4" name="Content Placeholder 3"/>
          <p:cNvSpPr>
            <a:spLocks noGrp="1"/>
          </p:cNvSpPr>
          <p:nvPr>
            <p:ph idx="1"/>
          </p:nvPr>
        </p:nvSpPr>
        <p:spPr/>
        <p:txBody>
          <a:bodyPr>
            <a:normAutofit/>
          </a:bodyPr>
          <a:lstStyle/>
          <a:p>
            <a:r>
              <a:rPr lang="en-US" sz="2800" dirty="0"/>
              <a:t>Sensible Heat:</a:t>
            </a:r>
          </a:p>
          <a:p>
            <a:endParaRPr lang="en-US" sz="2800" dirty="0"/>
          </a:p>
          <a:p>
            <a:endParaRPr lang="en-US" sz="2800" dirty="0"/>
          </a:p>
          <a:p>
            <a:endParaRPr lang="en-US" sz="2800" dirty="0"/>
          </a:p>
          <a:p>
            <a:r>
              <a:rPr lang="en-US" sz="2800" dirty="0"/>
              <a:t>Latent Heat:</a:t>
            </a:r>
          </a:p>
        </p:txBody>
      </p:sp>
      <p:sp>
        <p:nvSpPr>
          <p:cNvPr id="13"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4BA89C15-CE55-8045-A071-AA02F793BBF0}"/>
              </a:ext>
            </a:extLst>
          </p:cNvPr>
          <p:cNvSpPr txBox="1"/>
          <p:nvPr/>
        </p:nvSpPr>
        <p:spPr>
          <a:xfrm>
            <a:off x="952500" y="2133600"/>
            <a:ext cx="723900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a:ea typeface="+mn-ea"/>
                <a:cs typeface="+mn-cs"/>
              </a:rPr>
              <a:t>Internal energy of a body that is proportional to its temperature and it’s a f(c</a:t>
            </a:r>
            <a:r>
              <a:rPr kumimoji="0" lang="en-US" sz="2400" b="0" i="1" u="none" strike="noStrike" kern="1200" cap="none" spc="0" normalizeH="0" baseline="-25000" noProof="0" dirty="0">
                <a:ln>
                  <a:noFill/>
                </a:ln>
                <a:solidFill>
                  <a:srgbClr val="FF0000"/>
                </a:solidFill>
                <a:effectLst/>
                <a:uLnTx/>
                <a:uFillTx/>
                <a:latin typeface="Calibri"/>
                <a:ea typeface="+mn-ea"/>
                <a:cs typeface="+mn-cs"/>
              </a:rPr>
              <a:t>p</a:t>
            </a:r>
            <a:r>
              <a:rPr kumimoji="0" lang="en-US" sz="2400" b="0" i="1" u="none" strike="noStrike" kern="1200" cap="none" spc="0" normalizeH="0" baseline="0" noProof="0" dirty="0">
                <a:ln>
                  <a:noFill/>
                </a:ln>
                <a:solidFill>
                  <a:srgbClr val="FF0000"/>
                </a:solidFill>
                <a:effectLst/>
                <a:uLnTx/>
                <a:uFillTx/>
                <a:latin typeface="Calibri"/>
                <a:ea typeface="+mn-ea"/>
                <a:cs typeface="+mn-cs"/>
              </a:rPr>
              <a:t>), specific heat: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c</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a:t>
            </a:r>
          </a:p>
        </p:txBody>
      </p:sp>
      <p:sp>
        <p:nvSpPr>
          <p:cNvPr id="8" name="TextBox 7">
            <a:extLst>
              <a:ext uri="{FF2B5EF4-FFF2-40B4-BE49-F238E27FC236}">
                <a16:creationId xmlns:a16="http://schemas.microsoft.com/office/drawing/2014/main" id="{7905AF90-C113-E54F-AF01-C99A3DDD1086}"/>
              </a:ext>
            </a:extLst>
          </p:cNvPr>
          <p:cNvSpPr txBox="1"/>
          <p:nvPr/>
        </p:nvSpPr>
        <p:spPr>
          <a:xfrm>
            <a:off x="869476" y="4074939"/>
            <a:ext cx="723900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a:ea typeface="+mn-ea"/>
                <a:cs typeface="+mn-cs"/>
              </a:rPr>
              <a:t>Amount of internal energy required to change phase; melting is ‘fusion’; liquid </a:t>
            </a:r>
            <a:r>
              <a:rPr kumimoji="0" lang="en-US" sz="2400" b="0" i="1" u="none" strike="noStrike" kern="1200" cap="none" spc="0" normalizeH="0" baseline="0" noProof="0" dirty="0">
                <a:ln>
                  <a:noFill/>
                </a:ln>
                <a:solidFill>
                  <a:srgbClr val="FF0000"/>
                </a:solidFill>
                <a:effectLst/>
                <a:uLnTx/>
                <a:uFillTx/>
                <a:latin typeface="Calibri"/>
                <a:ea typeface="+mn-ea"/>
                <a:cs typeface="+mn-cs"/>
                <a:sym typeface="Wingdings" pitchFamily="2" charset="2"/>
              </a:rPr>
              <a:t> gas is ‘vaporization’; </a:t>
            </a:r>
            <a:br>
              <a:rPr kumimoji="0" lang="en-US" sz="2400" b="0" i="1" u="none" strike="noStrike" kern="1200" cap="none" spc="0" normalizeH="0" baseline="0" noProof="0" dirty="0">
                <a:ln>
                  <a:noFill/>
                </a:ln>
                <a:solidFill>
                  <a:srgbClr val="FF0000"/>
                </a:solidFill>
                <a:effectLst/>
                <a:uLnTx/>
                <a:uFillTx/>
                <a:latin typeface="Calibri"/>
                <a:ea typeface="+mn-ea"/>
                <a:cs typeface="+mn-cs"/>
                <a:sym typeface="Wingdings" pitchFamily="2" charset="2"/>
              </a:rPr>
            </a:br>
            <a:r>
              <a:rPr kumimoji="0" lang="en-US" sz="2400" b="0" i="1" u="none" strike="noStrike" kern="1200" cap="none" spc="0" normalizeH="0" baseline="0" noProof="0" dirty="0">
                <a:ln>
                  <a:noFill/>
                </a:ln>
                <a:solidFill>
                  <a:srgbClr val="FF0000"/>
                </a:solidFill>
                <a:effectLst/>
                <a:uLnTx/>
                <a:uFillTx/>
                <a:latin typeface="Calibri"/>
                <a:ea typeface="+mn-ea"/>
                <a:cs typeface="+mn-cs"/>
                <a:sym typeface="Wingdings" pitchFamily="2" charset="2"/>
              </a:rPr>
              <a:t>solid  gas is ‘sublimation’</a:t>
            </a:r>
            <a:endParaRPr kumimoji="0" lang="en-US" sz="24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2.501 x 10</a:t>
            </a:r>
            <a:r>
              <a:rPr kumimoji="0" lang="en-US" sz="2400" b="0" i="1"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2360*T(J/kg)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where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4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is the body temperature in ºC</a:t>
            </a:r>
          </a:p>
        </p:txBody>
      </p:sp>
      <p:sp>
        <p:nvSpPr>
          <p:cNvPr id="10" name="Rectangle 9">
            <a:extLst>
              <a:ext uri="{FF2B5EF4-FFF2-40B4-BE49-F238E27FC236}">
                <a16:creationId xmlns:a16="http://schemas.microsoft.com/office/drawing/2014/main" id="{DDBDF418-8B28-0E46-94E6-83D0A4F26B56}"/>
              </a:ext>
            </a:extLst>
          </p:cNvPr>
          <p:cNvSpPr/>
          <p:nvPr/>
        </p:nvSpPr>
        <p:spPr>
          <a:xfrm>
            <a:off x="3644663" y="3037957"/>
            <a:ext cx="1854674" cy="5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198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Incoming Radiation hits the Earth differently at different locations</a:t>
            </a:r>
            <a:r>
              <a:rPr lang="is-IS" dirty="0"/>
              <a:t>…</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5122" name="Picture 2" descr="http://goose.ycp.edu/%7Ekkleiner/envbio/envimages/L6climate/Global%20Solar%20Insol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27111"/>
          <a:stretch/>
        </p:blipFill>
        <p:spPr bwMode="auto">
          <a:xfrm>
            <a:off x="228600" y="1506623"/>
            <a:ext cx="8625840" cy="497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9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Of course this varies as the earth’s tilt drives seasons</a:t>
            </a:r>
            <a:r>
              <a:rPr lang="is-IS" dirty="0"/>
              <a:t>…</a:t>
            </a:r>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6146" name="Picture 2" descr="http://www.geog.ucsb.edu/%7Ejoel/g110_w08/lecture_notes/sun_angle/agburt02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5070"/>
            <a:ext cx="6553200"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7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150"/>
            <a:ext cx="4256293"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Avenir Book"/>
              </a:rPr>
              <a:t>Holocene Climatic Optimum</a:t>
            </a:r>
          </a:p>
        </p:txBody>
      </p:sp>
      <p:pic>
        <p:nvPicPr>
          <p:cNvPr id="11" name="Picture 10"/>
          <p:cNvPicPr>
            <a:picLocks noChangeAspect="1"/>
          </p:cNvPicPr>
          <p:nvPr/>
        </p:nvPicPr>
        <p:blipFill>
          <a:blip r:embed="rId3"/>
          <a:stretch>
            <a:fillRect/>
          </a:stretch>
        </p:blipFill>
        <p:spPr>
          <a:xfrm>
            <a:off x="124327" y="2188225"/>
            <a:ext cx="2279965" cy="3481332"/>
          </a:xfrm>
          <a:prstGeom prst="rect">
            <a:avLst/>
          </a:prstGeom>
        </p:spPr>
      </p:pic>
      <p:sp>
        <p:nvSpPr>
          <p:cNvPr id="6" name="Rectangle 5"/>
          <p:cNvSpPr/>
          <p:nvPr/>
        </p:nvSpPr>
        <p:spPr>
          <a:xfrm>
            <a:off x="0" y="611181"/>
            <a:ext cx="8343900"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venir Book"/>
                <a:ea typeface="+mn-ea"/>
                <a:cs typeface="Avenir Book"/>
              </a:rPr>
              <a:t>The Holocene Climatic Optimum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venir Book"/>
                <a:ea typeface="+mn-ea"/>
                <a:cs typeface="Avenir Book"/>
              </a:rPr>
              <a:t> - period of warmer temperatures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venir Book"/>
                <a:ea typeface="+mn-ea"/>
                <a:cs typeface="Avenir Book"/>
              </a:rPr>
              <a:t> due to greater insolation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venir Book"/>
                <a:ea typeface="+mn-ea"/>
                <a:cs typeface="Avenir Book"/>
              </a:rPr>
              <a:t>(+ ~40 W m</a:t>
            </a:r>
            <a:r>
              <a:rPr kumimoji="0" lang="en-US" sz="2000" b="0" i="0" u="none" strike="noStrike" kern="1200" cap="none" spc="0" normalizeH="0" baseline="30000" noProof="0" dirty="0">
                <a:ln>
                  <a:noFill/>
                </a:ln>
                <a:solidFill>
                  <a:srgbClr val="0070C0"/>
                </a:solidFill>
                <a:effectLst/>
                <a:uLnTx/>
                <a:uFillTx/>
                <a:latin typeface="Avenir Book"/>
                <a:ea typeface="+mn-ea"/>
                <a:cs typeface="Avenir Book"/>
              </a:rPr>
              <a:t>-2</a:t>
            </a:r>
            <a:r>
              <a:rPr kumimoji="0" lang="en-US" sz="2000" b="0" i="0" u="none" strike="noStrike" kern="1200" cap="none" spc="0" normalizeH="0" baseline="0" noProof="0" dirty="0">
                <a:ln>
                  <a:noFill/>
                </a:ln>
                <a:solidFill>
                  <a:srgbClr val="0070C0"/>
                </a:solidFill>
                <a:effectLst/>
                <a:uLnTx/>
                <a:uFillTx/>
                <a:latin typeface="Avenir Book"/>
                <a:ea typeface="+mn-ea"/>
                <a:cs typeface="Avenir Book"/>
              </a:rPr>
              <a:t> = +8%)</a:t>
            </a:r>
          </a:p>
        </p:txBody>
      </p:sp>
      <p:sp>
        <p:nvSpPr>
          <p:cNvPr id="2" name="Rectangle 1"/>
          <p:cNvSpPr/>
          <p:nvPr/>
        </p:nvSpPr>
        <p:spPr>
          <a:xfrm>
            <a:off x="0" y="5858431"/>
            <a:ext cx="8537469"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venir Book"/>
                <a:ea typeface="+mn-ea"/>
                <a:cs typeface="Avenir Book"/>
              </a:rPr>
              <a:t>magnitude of warming compares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venir Book"/>
                <a:ea typeface="+mn-ea"/>
                <a:cs typeface="Avenir Book"/>
              </a:rPr>
              <a:t>well to projected green-house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venir Book"/>
                <a:ea typeface="+mn-ea"/>
                <a:cs typeface="Avenir Book"/>
              </a:rPr>
              <a:t>gas warming by GCMs</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9" name="Straight Connector 18"/>
          <p:cNvCxnSpPr/>
          <p:nvPr/>
        </p:nvCxnSpPr>
        <p:spPr>
          <a:xfrm flipV="1">
            <a:off x="195908" y="539268"/>
            <a:ext cx="8637886" cy="1"/>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56" y="4204410"/>
            <a:ext cx="5117018" cy="276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3836191" y="480212"/>
            <a:ext cx="5320883" cy="3683688"/>
          </a:xfrm>
          <a:prstGeom prst="rect">
            <a:avLst/>
          </a:prstGeom>
        </p:spPr>
      </p:pic>
    </p:spTree>
    <p:extLst>
      <p:ext uri="{BB962C8B-B14F-4D97-AF65-F5344CB8AC3E}">
        <p14:creationId xmlns:p14="http://schemas.microsoft.com/office/powerpoint/2010/main" val="65571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US" dirty="0"/>
              <a:t>Latitudinal Energy Transfer is driven by energy and pressure gradients</a:t>
            </a:r>
          </a:p>
        </p:txBody>
      </p:sp>
      <p:sp>
        <p:nvSpPr>
          <p:cNvPr id="3" name="Content Placeholder 2"/>
          <p:cNvSpPr>
            <a:spLocks noGrp="1"/>
          </p:cNvSpPr>
          <p:nvPr>
            <p:ph idx="1"/>
          </p:nvPr>
        </p:nvSpPr>
        <p:spPr>
          <a:xfrm>
            <a:off x="457200" y="1600200"/>
            <a:ext cx="3962400" cy="4525963"/>
          </a:xfrm>
        </p:spPr>
        <p:txBody>
          <a:bodyPr/>
          <a:lstStyle/>
          <a:p>
            <a:r>
              <a:rPr lang="en-US" dirty="0"/>
              <a:t>At the global scale, this lateral transfer sets up several  </a:t>
            </a:r>
          </a:p>
          <a:p>
            <a:endParaRPr lang="en-US" dirty="0"/>
          </a:p>
          <a:p>
            <a:endParaRPr lang="en-US" dirty="0"/>
          </a:p>
          <a:p>
            <a:r>
              <a:rPr lang="en-US" i="1" dirty="0"/>
              <a:t>How?  Why?</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2" descr="http://scied.ucar.edu/sites/default/files/images/large_image_for_image_content/atm_circulation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15281"/>
            <a:ext cx="4495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67FCC9-AEEC-AD47-B1E7-FA3D9397F17A}"/>
              </a:ext>
            </a:extLst>
          </p:cNvPr>
          <p:cNvSpPr txBox="1"/>
          <p:nvPr/>
        </p:nvSpPr>
        <p:spPr>
          <a:xfrm>
            <a:off x="838200" y="3352800"/>
            <a:ext cx="30022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zones of circulation</a:t>
            </a:r>
          </a:p>
        </p:txBody>
      </p:sp>
      <p:sp>
        <p:nvSpPr>
          <p:cNvPr id="9" name="Rectangle 8">
            <a:extLst>
              <a:ext uri="{FF2B5EF4-FFF2-40B4-BE49-F238E27FC236}">
                <a16:creationId xmlns:a16="http://schemas.microsoft.com/office/drawing/2014/main" id="{320008A6-F504-664C-851A-EB065560CAD0}"/>
              </a:ext>
            </a:extLst>
          </p:cNvPr>
          <p:cNvSpPr/>
          <p:nvPr/>
        </p:nvSpPr>
        <p:spPr>
          <a:xfrm>
            <a:off x="838199" y="3400564"/>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6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US" dirty="0"/>
              <a:t>The difference in radiation from equator to poles </a:t>
            </a:r>
            <a:r>
              <a:rPr lang="en-US" dirty="0">
                <a:sym typeface="Wingdings"/>
              </a:rPr>
              <a:t> </a:t>
            </a:r>
            <a:r>
              <a:rPr lang="en-US" dirty="0"/>
              <a:t>heat transport</a:t>
            </a:r>
            <a:endParaRPr lang="en-US" sz="3600" i="1"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6"/>
          <p:cNvSpPr>
            <a:spLocks noGrp="1"/>
          </p:cNvSpPr>
          <p:nvPr>
            <p:ph idx="1"/>
          </p:nvPr>
        </p:nvSpPr>
        <p:spPr>
          <a:xfrm>
            <a:off x="457200" y="1600200"/>
            <a:ext cx="3200400" cy="4525963"/>
          </a:xfrm>
        </p:spPr>
        <p:txBody>
          <a:bodyPr>
            <a:normAutofit/>
          </a:bodyPr>
          <a:lstStyle/>
          <a:p>
            <a:pPr marL="0" indent="0">
              <a:buNone/>
            </a:pPr>
            <a:r>
              <a:rPr lang="en-US" dirty="0"/>
              <a:t>The distribution across the earth is </a:t>
            </a:r>
            <a:br>
              <a:rPr lang="en-US" dirty="0"/>
            </a:br>
            <a:endParaRPr lang="en-US" dirty="0"/>
          </a:p>
          <a:p>
            <a:pPr lvl="3"/>
            <a:endParaRPr lang="en-US" dirty="0"/>
          </a:p>
          <a:p>
            <a:pPr marL="0" indent="0">
              <a:buNone/>
            </a:pPr>
            <a:r>
              <a:rPr lang="en-US" dirty="0"/>
              <a:t>This unevenness drives </a:t>
            </a:r>
            <a:r>
              <a:rPr lang="en-US" i="1" dirty="0">
                <a:solidFill>
                  <a:srgbClr val="FF0000"/>
                </a:solidFill>
              </a:rPr>
              <a:t>a heat gradient</a:t>
            </a:r>
            <a:r>
              <a:rPr lang="en-US" dirty="0"/>
              <a:t> that causes </a:t>
            </a:r>
            <a:r>
              <a:rPr lang="en-US" i="1" dirty="0">
                <a:solidFill>
                  <a:srgbClr val="FF0000"/>
                </a:solidFill>
              </a:rPr>
              <a:t>lateral transport</a:t>
            </a:r>
          </a:p>
        </p:txBody>
      </p:sp>
      <p:pic>
        <p:nvPicPr>
          <p:cNvPr id="8" name="Picture 7"/>
          <p:cNvPicPr>
            <a:picLocks noChangeAspect="1"/>
          </p:cNvPicPr>
          <p:nvPr/>
        </p:nvPicPr>
        <p:blipFill rotWithShape="1">
          <a:blip r:embed="rId3"/>
          <a:srcRect l="3600"/>
          <a:stretch/>
        </p:blipFill>
        <p:spPr>
          <a:xfrm>
            <a:off x="3733800" y="1549400"/>
            <a:ext cx="6121400" cy="5080000"/>
          </a:xfrm>
          <a:prstGeom prst="rect">
            <a:avLst/>
          </a:prstGeom>
        </p:spPr>
      </p:pic>
      <p:sp>
        <p:nvSpPr>
          <p:cNvPr id="10" name="TextBox 9">
            <a:extLst>
              <a:ext uri="{FF2B5EF4-FFF2-40B4-BE49-F238E27FC236}">
                <a16:creationId xmlns:a16="http://schemas.microsoft.com/office/drawing/2014/main" id="{9E2C297F-4218-C24D-9CCF-58817594FCDE}"/>
              </a:ext>
            </a:extLst>
          </p:cNvPr>
          <p:cNvSpPr txBox="1"/>
          <p:nvPr/>
        </p:nvSpPr>
        <p:spPr>
          <a:xfrm>
            <a:off x="457200" y="2590800"/>
            <a:ext cx="13907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libri"/>
                <a:ea typeface="+mn-ea"/>
                <a:cs typeface="+mn-cs"/>
              </a:rPr>
              <a:t>uneven</a:t>
            </a:r>
          </a:p>
        </p:txBody>
      </p:sp>
      <p:sp>
        <p:nvSpPr>
          <p:cNvPr id="12" name="Rectangle 11">
            <a:extLst>
              <a:ext uri="{FF2B5EF4-FFF2-40B4-BE49-F238E27FC236}">
                <a16:creationId xmlns:a16="http://schemas.microsoft.com/office/drawing/2014/main" id="{EA157635-FC9D-FA46-A100-C7CD46E0A579}"/>
              </a:ext>
            </a:extLst>
          </p:cNvPr>
          <p:cNvSpPr/>
          <p:nvPr/>
        </p:nvSpPr>
        <p:spPr>
          <a:xfrm>
            <a:off x="381000" y="2670505"/>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25BD9B0-607C-9A44-8FBF-4E898A9BA6AE}"/>
              </a:ext>
            </a:extLst>
          </p:cNvPr>
          <p:cNvSpPr/>
          <p:nvPr/>
        </p:nvSpPr>
        <p:spPr>
          <a:xfrm>
            <a:off x="1569703" y="4037971"/>
            <a:ext cx="17068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1F667C4-FDAF-1144-A3AA-A41D9010E29F}"/>
              </a:ext>
            </a:extLst>
          </p:cNvPr>
          <p:cNvSpPr/>
          <p:nvPr/>
        </p:nvSpPr>
        <p:spPr>
          <a:xfrm>
            <a:off x="-990600" y="4606611"/>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FCAEF3E-41D5-D841-B2BE-33F4D8119DB6}"/>
              </a:ext>
            </a:extLst>
          </p:cNvPr>
          <p:cNvSpPr/>
          <p:nvPr/>
        </p:nvSpPr>
        <p:spPr>
          <a:xfrm>
            <a:off x="1699252" y="5093666"/>
            <a:ext cx="17068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17C5CE8-E432-084C-B461-5592CC66B7BA}"/>
              </a:ext>
            </a:extLst>
          </p:cNvPr>
          <p:cNvSpPr/>
          <p:nvPr/>
        </p:nvSpPr>
        <p:spPr>
          <a:xfrm>
            <a:off x="-807745" y="5596022"/>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08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67200" y="2575987"/>
            <a:ext cx="4756150" cy="3990965"/>
          </a:xfrm>
          <a:prstGeom prst="rect">
            <a:avLst/>
          </a:prstGeom>
        </p:spPr>
      </p:pic>
      <p:sp>
        <p:nvSpPr>
          <p:cNvPr id="2" name="Title 1"/>
          <p:cNvSpPr>
            <a:spLocks noGrp="1"/>
          </p:cNvSpPr>
          <p:nvPr>
            <p:ph type="title"/>
          </p:nvPr>
        </p:nvSpPr>
        <p:spPr>
          <a:solidFill>
            <a:srgbClr val="00B0F0"/>
          </a:solidFill>
        </p:spPr>
        <p:txBody>
          <a:bodyPr>
            <a:normAutofit fontScale="90000"/>
          </a:bodyPr>
          <a:lstStyle/>
          <a:p>
            <a:r>
              <a:rPr lang="en-US" dirty="0"/>
              <a:t>The difference in radiation from equator to poles </a:t>
            </a:r>
            <a:r>
              <a:rPr lang="en-US" dirty="0">
                <a:sym typeface="Wingdings"/>
              </a:rPr>
              <a:t> </a:t>
            </a:r>
            <a:r>
              <a:rPr lang="en-US" dirty="0"/>
              <a:t>heat transport</a:t>
            </a:r>
            <a:endParaRPr lang="en-US" sz="3600" i="1" dirty="0"/>
          </a:p>
        </p:txBody>
      </p:sp>
      <p:sp>
        <p:nvSpPr>
          <p:cNvPr id="3" name="Content Placeholder 2"/>
          <p:cNvSpPr>
            <a:spLocks noGrp="1"/>
          </p:cNvSpPr>
          <p:nvPr>
            <p:ph idx="1"/>
          </p:nvPr>
        </p:nvSpPr>
        <p:spPr/>
        <p:txBody>
          <a:bodyPr>
            <a:normAutofit/>
          </a:bodyPr>
          <a:lstStyle/>
          <a:p>
            <a:r>
              <a:rPr lang="en-US" dirty="0"/>
              <a:t>For earth to be in overall equilibrium, there must be net transport of heat </a:t>
            </a:r>
            <a:r>
              <a:rPr lang="en-US" i="1" dirty="0">
                <a:solidFill>
                  <a:srgbClr val="FF0000"/>
                </a:solidFill>
              </a:rPr>
              <a:t>pole-ward from the equator</a:t>
            </a:r>
          </a:p>
          <a:p>
            <a:pPr lvl="4"/>
            <a:endParaRPr lang="en-US" dirty="0"/>
          </a:p>
          <a:p>
            <a:r>
              <a:rPr lang="en-US" dirty="0"/>
              <a:t>Warm tropical air </a:t>
            </a:r>
            <a:br>
              <a:rPr lang="en-US" dirty="0"/>
            </a:br>
            <a:r>
              <a:rPr lang="en-US" dirty="0"/>
              <a:t>must be moved </a:t>
            </a:r>
            <a:br>
              <a:rPr lang="en-US" dirty="0"/>
            </a:br>
            <a:r>
              <a:rPr lang="en-US" dirty="0"/>
              <a:t> </a:t>
            </a:r>
            <a:r>
              <a:rPr lang="en-US" i="1" dirty="0">
                <a:solidFill>
                  <a:srgbClr val="FF0000"/>
                </a:solidFill>
              </a:rPr>
              <a:t>poleward</a:t>
            </a:r>
            <a:r>
              <a:rPr lang="en-US" dirty="0"/>
              <a:t>  &amp; cool </a:t>
            </a:r>
            <a:br>
              <a:rPr lang="en-US" dirty="0"/>
            </a:br>
            <a:r>
              <a:rPr lang="en-US" dirty="0"/>
              <a:t>polar air must be </a:t>
            </a:r>
            <a:br>
              <a:rPr lang="en-US" dirty="0"/>
            </a:br>
            <a:r>
              <a:rPr lang="en-US" dirty="0"/>
              <a:t>moved </a:t>
            </a:r>
            <a:r>
              <a:rPr lang="en-US" i="1" dirty="0">
                <a:solidFill>
                  <a:srgbClr val="FF0000"/>
                </a:solidFill>
              </a:rPr>
              <a:t>equator-ward</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9" name="Rectangle 8">
            <a:extLst>
              <a:ext uri="{FF2B5EF4-FFF2-40B4-BE49-F238E27FC236}">
                <a16:creationId xmlns:a16="http://schemas.microsoft.com/office/drawing/2014/main" id="{DB178017-F350-6D47-9BF3-7A032778FC6D}"/>
              </a:ext>
            </a:extLst>
          </p:cNvPr>
          <p:cNvSpPr/>
          <p:nvPr/>
        </p:nvSpPr>
        <p:spPr>
          <a:xfrm>
            <a:off x="5852778" y="2183736"/>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8F22BD9-9879-E143-B777-20E0F786F8D4}"/>
              </a:ext>
            </a:extLst>
          </p:cNvPr>
          <p:cNvSpPr/>
          <p:nvPr/>
        </p:nvSpPr>
        <p:spPr>
          <a:xfrm>
            <a:off x="457200" y="2671893"/>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17DD0CB-4983-2D4C-AA05-A1252BC1F4E4}"/>
              </a:ext>
            </a:extLst>
          </p:cNvPr>
          <p:cNvSpPr/>
          <p:nvPr/>
        </p:nvSpPr>
        <p:spPr>
          <a:xfrm>
            <a:off x="-411497" y="4585231"/>
            <a:ext cx="3002297"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DCEC04FA-4A09-404A-9485-4C67315B0E1C}"/>
              </a:ext>
            </a:extLst>
          </p:cNvPr>
          <p:cNvSpPr/>
          <p:nvPr/>
        </p:nvSpPr>
        <p:spPr>
          <a:xfrm>
            <a:off x="2057401" y="5638800"/>
            <a:ext cx="2514600" cy="4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93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2895600" y="38337"/>
            <a:ext cx="3657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a:latin typeface="Arial" charset="0"/>
                <a:cs typeface="Arial" charset="0"/>
              </a:rPr>
              <a:t>Terrestrial Solar Radiation</a:t>
            </a:r>
            <a:endParaRPr kumimoji="0" lang="en-US" sz="2000" b="1" i="0" u="none" strike="noStrike" cap="none" normalizeH="0" baseline="0" dirty="0">
              <a:ln>
                <a:noFill/>
              </a:ln>
              <a:solidFill>
                <a:schemeClr val="tx1"/>
              </a:solidFill>
              <a:effectLst/>
              <a:latin typeface="Arial" charset="0"/>
              <a:cs typeface="Arial" charset="0"/>
            </a:endParaRPr>
          </a:p>
          <a:p>
            <a:pPr marL="457200" marR="0" lvl="1" indent="0" algn="l" defTabSz="914400" rtl="0" eaLnBrk="0" fontAlgn="base" latinLnBrk="0" hangingPunct="0">
              <a:lnSpc>
                <a:spcPct val="100000"/>
              </a:lnSpc>
              <a:spcBef>
                <a:spcPct val="0"/>
              </a:spcBef>
              <a:spcAft>
                <a:spcPct val="0"/>
              </a:spcAft>
              <a:buClrTx/>
              <a:buSzTx/>
              <a:tabLst/>
            </a:pPr>
            <a:endParaRPr lang="en-US" sz="1400" dirty="0">
              <a:latin typeface="Arial"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en-US" sz="1400" b="0" i="0" u="none" strike="noStrike" cap="none" normalizeH="0" baseline="0" dirty="0">
              <a:ln>
                <a:noFill/>
              </a:ln>
              <a:solidFill>
                <a:schemeClr val="tx1"/>
              </a:solidFill>
              <a:effectLst/>
              <a:latin typeface="Arial" charset="0"/>
              <a:cs typeface="Arial" charset="0"/>
            </a:endParaRPr>
          </a:p>
          <a:p>
            <a:pPr eaLnBrk="0" fontAlgn="base" hangingPunct="0">
              <a:spcBef>
                <a:spcPct val="0"/>
              </a:spcBef>
              <a:spcAft>
                <a:spcPct val="0"/>
              </a:spcAft>
              <a:buFontTx/>
              <a:buChar char="•"/>
            </a:pPr>
            <a:endParaRPr kumimoji="0" lang="en-US" sz="14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7" name="Rectangle 6"/>
          <p:cNvSpPr/>
          <p:nvPr/>
        </p:nvSpPr>
        <p:spPr>
          <a:xfrm>
            <a:off x="0" y="6211669"/>
            <a:ext cx="4572000" cy="646331"/>
          </a:xfrm>
          <a:prstGeom prst="rect">
            <a:avLst/>
          </a:prstGeom>
        </p:spPr>
        <p:txBody>
          <a:bodyPr>
            <a:spAutoFit/>
          </a:bodyPr>
          <a:lstStyle/>
          <a:p>
            <a:r>
              <a:rPr lang="en-US" dirty="0"/>
              <a:t>http://eesc.columbia.edu/courses/ees/climate/lectures/radiation/what_is_e.html</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00056"/>
            <a:ext cx="70866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096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Resources</a:t>
            </a:r>
          </a:p>
        </p:txBody>
      </p:sp>
      <p:sp>
        <p:nvSpPr>
          <p:cNvPr id="3" name="Content Placeholder 2"/>
          <p:cNvSpPr>
            <a:spLocks noGrp="1"/>
          </p:cNvSpPr>
          <p:nvPr>
            <p:ph idx="1"/>
          </p:nvPr>
        </p:nvSpPr>
        <p:spPr/>
        <p:txBody>
          <a:bodyPr/>
          <a:lstStyle/>
          <a:p>
            <a:r>
              <a:rPr lang="en-US" dirty="0">
                <a:hlinkClick r:id="rId2"/>
              </a:rPr>
              <a:t>http://www.ucar.edu/learn/</a:t>
            </a:r>
            <a:endParaRPr lang="en-US" dirty="0"/>
          </a:p>
          <a:p>
            <a:r>
              <a:rPr lang="en-US" dirty="0">
                <a:hlinkClick r:id="rId3"/>
              </a:rPr>
              <a:t>http://eesc.columbia.edu/courses/ees/climate/lectures/radiation/what_is_e.html</a:t>
            </a:r>
            <a:r>
              <a:rPr lang="en-US" dirty="0"/>
              <a:t> </a:t>
            </a:r>
          </a:p>
          <a:p>
            <a:r>
              <a:rPr lang="en-US">
                <a:hlinkClick r:id="rId4"/>
              </a:rPr>
              <a:t>http://www.mesoscale.iastate.edu/agron206/animations/10_AtmoEbal.html</a:t>
            </a:r>
            <a:r>
              <a:rPr lang="en-US"/>
              <a:t> </a:t>
            </a:r>
            <a:endParaRPr lang="en-US" dirty="0"/>
          </a:p>
          <a:p>
            <a:endParaRPr lang="en-US" dirty="0"/>
          </a:p>
        </p:txBody>
      </p:sp>
    </p:spTree>
    <p:extLst>
      <p:ext uri="{BB962C8B-B14F-4D97-AF65-F5344CB8AC3E}">
        <p14:creationId xmlns:p14="http://schemas.microsoft.com/office/powerpoint/2010/main" val="277290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BLACKWELL\Power-point\Shuttleworth\Figures-Images\Ch05\c05f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36" y="228600"/>
            <a:ext cx="5635625" cy="18256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06625"/>
            <a:ext cx="728324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449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23787"/>
            <a:ext cx="7848600" cy="633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4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eaLnBrk="1" hangingPunct="1"/>
            <a:r>
              <a:rPr lang="en-US" sz="4800" dirty="0"/>
              <a:t>Basics of Energy Balance in Watersheds - </a:t>
            </a:r>
            <a:r>
              <a:rPr lang="en-US" sz="4800" i="1" dirty="0"/>
              <a:t>Internal Energy</a:t>
            </a:r>
          </a:p>
        </p:txBody>
      </p:sp>
      <p:sp>
        <p:nvSpPr>
          <p:cNvPr id="13"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457200" y="1731420"/>
            <a:ext cx="8229600" cy="4364580"/>
          </a:xfrm>
          <a:prstGeom prst="rect">
            <a:avLst/>
          </a:prstGeom>
        </p:spPr>
      </p:pic>
    </p:spTree>
    <p:extLst>
      <p:ext uri="{BB962C8B-B14F-4D97-AF65-F5344CB8AC3E}">
        <p14:creationId xmlns:p14="http://schemas.microsoft.com/office/powerpoint/2010/main" val="672518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937256"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576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4414" y="171337"/>
            <a:ext cx="7460471" cy="6226856"/>
            <a:chOff x="1685901" y="956483"/>
            <a:chExt cx="5394895" cy="4502830"/>
          </a:xfrm>
        </p:grpSpPr>
        <p:pic>
          <p:nvPicPr>
            <p:cNvPr id="2" name="Picture 1"/>
            <p:cNvPicPr>
              <a:picLocks noChangeAspect="1"/>
            </p:cNvPicPr>
            <p:nvPr/>
          </p:nvPicPr>
          <p:blipFill rotWithShape="1">
            <a:blip r:embed="rId2"/>
            <a:srcRect t="10314"/>
            <a:stretch/>
          </p:blipFill>
          <p:spPr>
            <a:xfrm>
              <a:off x="1961370" y="1133327"/>
              <a:ext cx="5119426" cy="4036653"/>
            </a:xfrm>
            <a:prstGeom prst="rect">
              <a:avLst/>
            </a:prstGeom>
            <a:ln>
              <a:noFill/>
            </a:ln>
            <a:effectLst>
              <a:softEdge rad="112500"/>
            </a:effectLst>
          </p:spPr>
        </p:pic>
        <p:sp>
          <p:nvSpPr>
            <p:cNvPr id="3" name="TextBox 2"/>
            <p:cNvSpPr txBox="1"/>
            <p:nvPr/>
          </p:nvSpPr>
          <p:spPr>
            <a:xfrm rot="16200000">
              <a:off x="1548190" y="2909068"/>
              <a:ext cx="564753" cy="28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Times New Roman" pitchFamily="18" charset="0"/>
                  <a:ea typeface="+mn-ea"/>
                  <a:cs typeface="+mn-cs"/>
                </a:rPr>
                <a:t>W/m</a:t>
              </a:r>
              <a:r>
                <a:rPr kumimoji="0" lang="en-US" sz="2000" b="0" i="0" u="none" strike="noStrike" kern="1200" cap="none" spc="0" normalizeH="0" baseline="30000" noProof="0" dirty="0">
                  <a:ln>
                    <a:noFill/>
                  </a:ln>
                  <a:solidFill>
                    <a:prstClr val="black">
                      <a:lumMod val="50000"/>
                      <a:lumOff val="50000"/>
                    </a:prstClr>
                  </a:solidFill>
                  <a:effectLst/>
                  <a:uLnTx/>
                  <a:uFillTx/>
                  <a:latin typeface="Times New Roman" pitchFamily="18" charset="0"/>
                  <a:ea typeface="+mn-ea"/>
                  <a:cs typeface="+mn-cs"/>
                </a:rPr>
                <a:t>2</a:t>
              </a:r>
              <a:endParaRPr kumimoji="0" lang="en-US" sz="2000" b="0" i="0" u="none" strike="noStrike" kern="1200" cap="none" spc="0" normalizeH="0" baseline="0" noProof="0" dirty="0">
                <a:ln>
                  <a:noFill/>
                </a:ln>
                <a:solidFill>
                  <a:prstClr val="black">
                    <a:lumMod val="50000"/>
                    <a:lumOff val="50000"/>
                  </a:prstClr>
                </a:solidFill>
                <a:effectLst/>
                <a:uLnTx/>
                <a:uFillTx/>
                <a:latin typeface="Times New Roman" pitchFamily="18" charset="0"/>
                <a:ea typeface="+mn-ea"/>
                <a:cs typeface="+mn-cs"/>
              </a:endParaRPr>
            </a:p>
          </p:txBody>
        </p:sp>
        <p:sp>
          <p:nvSpPr>
            <p:cNvPr id="4" name="TextBox 3"/>
            <p:cNvSpPr txBox="1"/>
            <p:nvPr/>
          </p:nvSpPr>
          <p:spPr>
            <a:xfrm>
              <a:off x="4304628" y="5169981"/>
              <a:ext cx="780546" cy="28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Times New Roman" pitchFamily="18" charset="0"/>
                  <a:ea typeface="+mn-ea"/>
                  <a:cs typeface="+mn-cs"/>
                </a:rPr>
                <a:t>Year AD</a:t>
              </a:r>
            </a:p>
          </p:txBody>
        </p:sp>
        <p:sp>
          <p:nvSpPr>
            <p:cNvPr id="5" name="TextBox 4"/>
            <p:cNvSpPr txBox="1"/>
            <p:nvPr/>
          </p:nvSpPr>
          <p:spPr>
            <a:xfrm>
              <a:off x="2323707" y="956483"/>
              <a:ext cx="4468409" cy="359300"/>
            </a:xfrm>
            <a:prstGeom prst="rect">
              <a:avLst/>
            </a:prstGeom>
            <a:noFill/>
          </p:spPr>
          <p:txBody>
            <a:bodyPr wrap="none" rtlCol="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Total Solar Irradiance (W/m</a:t>
              </a:r>
              <a:r>
                <a:rPr kumimoji="0" lang="en-US" sz="2400" b="0" i="0" u="none" strike="noStrike" kern="1200" cap="none" spc="0" normalizeH="0" baseline="30000" noProof="0" dirty="0">
                  <a:ln>
                    <a:noFill/>
                  </a:ln>
                  <a:solidFill>
                    <a:prstClr val="black"/>
                  </a:solidFill>
                  <a:effectLst/>
                  <a:uLnTx/>
                  <a:uFillTx/>
                  <a:latin typeface="Times New Roman" pitchFamily="18" charset="0"/>
                  <a:ea typeface="+mn-ea"/>
                  <a:cs typeface="+mn-cs"/>
                </a:rPr>
                <a:t>2</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reconstructed data</a:t>
              </a:r>
            </a:p>
          </p:txBody>
        </p:sp>
      </p:grpSp>
      <p:sp>
        <p:nvSpPr>
          <p:cNvPr id="6" name="TextBox 23"/>
          <p:cNvSpPr txBox="1">
            <a:spLocks noChangeArrowheads="1"/>
          </p:cNvSpPr>
          <p:nvPr/>
        </p:nvSpPr>
        <p:spPr bwMode="auto">
          <a:xfrm>
            <a:off x="0" y="6523038"/>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Slide from Simon Wang</a:t>
            </a:r>
          </a:p>
        </p:txBody>
      </p:sp>
      <p:sp>
        <p:nvSpPr>
          <p:cNvPr id="8" name="Rectangle 7"/>
          <p:cNvSpPr/>
          <p:nvPr/>
        </p:nvSpPr>
        <p:spPr>
          <a:xfrm>
            <a:off x="5180385" y="6440563"/>
            <a:ext cx="3461204" cy="395749"/>
          </a:xfrm>
          <a:prstGeom prst="rect">
            <a:avLst/>
          </a:prstGeom>
        </p:spPr>
        <p:txBody>
          <a:bodyPr wrap="none">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F7F7F"/>
                </a:solidFill>
                <a:effectLst/>
                <a:uLnTx/>
                <a:uFillTx/>
                <a:latin typeface="Times New Roman" pitchFamily="18" charset="0"/>
                <a:ea typeface="+mn-ea"/>
                <a:cs typeface="+mn-cs"/>
              </a:rPr>
              <a:t>Source: </a:t>
            </a:r>
            <a:r>
              <a:rPr kumimoji="0" lang="en-US" sz="1800" b="0" i="0" u="none" strike="noStrike" kern="1200" cap="none" spc="0" normalizeH="0" baseline="0" noProof="0" dirty="0" err="1">
                <a:ln>
                  <a:noFill/>
                </a:ln>
                <a:solidFill>
                  <a:srgbClr val="7F7F7F"/>
                </a:solidFill>
                <a:effectLst/>
                <a:uLnTx/>
                <a:uFillTx/>
                <a:latin typeface="Times New Roman" pitchFamily="18" charset="0"/>
                <a:ea typeface="Lucida Grande"/>
                <a:cs typeface="Lucida Grande"/>
              </a:rPr>
              <a:t>Delaygue</a:t>
            </a:r>
            <a:r>
              <a:rPr kumimoji="0" lang="en-US" sz="1800" b="0" i="0" u="none" strike="noStrike" kern="1200" cap="none" spc="0" normalizeH="0" baseline="0" noProof="0" dirty="0">
                <a:ln>
                  <a:noFill/>
                </a:ln>
                <a:solidFill>
                  <a:srgbClr val="7F7F7F"/>
                </a:solidFill>
                <a:effectLst/>
                <a:uLnTx/>
                <a:uFillTx/>
                <a:latin typeface="Times New Roman" pitchFamily="18" charset="0"/>
                <a:ea typeface="Lucida Grande"/>
                <a:cs typeface="Lucida Grande"/>
              </a:rPr>
              <a:t> and Bard (2010) </a:t>
            </a:r>
            <a:endParaRPr kumimoji="0" lang="en-US" sz="1800" b="0" i="0" u="none" strike="noStrike" kern="1200" cap="none" spc="0" normalizeH="0" baseline="0" noProof="0" dirty="0">
              <a:ln>
                <a:noFill/>
              </a:ln>
              <a:solidFill>
                <a:srgbClr val="7F7F7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9276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813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519422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848" y="2432344"/>
            <a:ext cx="6143152" cy="442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4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7829550" cy="592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070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01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2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52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080" y="2819400"/>
            <a:ext cx="52324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094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00050"/>
            <a:ext cx="7772400" cy="681037"/>
          </a:xfrm>
        </p:spPr>
        <p:txBody>
          <a:bodyPr>
            <a:normAutofit fontScale="90000"/>
          </a:bodyPr>
          <a:lstStyle/>
          <a:p>
            <a:r>
              <a:rPr lang="en-US" dirty="0"/>
              <a:t>Solar Radiation Receipt at a point</a:t>
            </a:r>
            <a:br>
              <a:rPr lang="en-US" dirty="0"/>
            </a:br>
            <a:r>
              <a:rPr lang="en-US" dirty="0"/>
              <a:t>on Earth (Shortwave)</a:t>
            </a:r>
            <a:br>
              <a:rPr lang="en-US" dirty="0"/>
            </a:br>
            <a:endParaRPr lang="en-US" dirty="0"/>
          </a:p>
        </p:txBody>
      </p:sp>
      <p:sp>
        <p:nvSpPr>
          <p:cNvPr id="3" name="Subtitle 2"/>
          <p:cNvSpPr>
            <a:spLocks noGrp="1"/>
          </p:cNvSpPr>
          <p:nvPr>
            <p:ph type="subTitle" idx="1"/>
          </p:nvPr>
        </p:nvSpPr>
        <p:spPr>
          <a:xfrm>
            <a:off x="152400" y="1143000"/>
            <a:ext cx="9982200" cy="5029200"/>
          </a:xfrm>
        </p:spPr>
        <p:txBody>
          <a:bodyPr>
            <a:normAutofit/>
          </a:bodyPr>
          <a:lstStyle/>
          <a:p>
            <a:pPr marL="457200" indent="-457200" algn="l">
              <a:buFont typeface="Arial" pitchFamily="34" charset="0"/>
              <a:buChar char="•"/>
            </a:pPr>
            <a:r>
              <a:rPr lang="en-US" sz="2400" dirty="0">
                <a:solidFill>
                  <a:schemeClr val="tx1"/>
                </a:solidFill>
              </a:rPr>
              <a:t>Solar Output</a:t>
            </a:r>
          </a:p>
          <a:p>
            <a:pPr marL="457200" indent="-457200" algn="l">
              <a:buFont typeface="Arial" pitchFamily="34" charset="0"/>
              <a:buChar char="•"/>
            </a:pPr>
            <a:r>
              <a:rPr lang="en-US" sz="2400" dirty="0">
                <a:solidFill>
                  <a:schemeClr val="tx1"/>
                </a:solidFill>
              </a:rPr>
              <a:t>Distance from the Sun</a:t>
            </a:r>
          </a:p>
          <a:p>
            <a:pPr marL="457200" indent="-457200" algn="l">
              <a:buFont typeface="Arial" pitchFamily="34" charset="0"/>
              <a:buChar char="•"/>
            </a:pPr>
            <a:r>
              <a:rPr lang="en-US" sz="2400" dirty="0">
                <a:solidFill>
                  <a:schemeClr val="tx1"/>
                </a:solidFill>
              </a:rPr>
              <a:t>Angle of solar incidence </a:t>
            </a:r>
          </a:p>
          <a:p>
            <a:pPr marL="914400" lvl="1" indent="-457200" algn="l">
              <a:buFont typeface="Arial" pitchFamily="34" charset="0"/>
              <a:buChar char="•"/>
            </a:pPr>
            <a:r>
              <a:rPr lang="en-US" sz="2400" dirty="0">
                <a:solidFill>
                  <a:schemeClr val="tx1"/>
                </a:solidFill>
              </a:rPr>
              <a:t>Latitude (</a:t>
            </a:r>
            <a:r>
              <a:rPr lang="en-US" sz="2400" i="1" dirty="0">
                <a:solidFill>
                  <a:schemeClr val="tx1"/>
                </a:solidFill>
              </a:rPr>
              <a:t>phi</a:t>
            </a:r>
            <a:r>
              <a:rPr lang="en-US" sz="2400" dirty="0">
                <a:solidFill>
                  <a:schemeClr val="tx1"/>
                </a:solidFill>
              </a:rPr>
              <a:t>)</a:t>
            </a:r>
          </a:p>
          <a:p>
            <a:pPr marL="914400" lvl="1" indent="-457200" algn="l">
              <a:buFont typeface="Arial" pitchFamily="34" charset="0"/>
              <a:buChar char="•"/>
            </a:pPr>
            <a:r>
              <a:rPr lang="en-US" sz="2400" dirty="0">
                <a:solidFill>
                  <a:schemeClr val="tx1"/>
                </a:solidFill>
              </a:rPr>
              <a:t>Time of day</a:t>
            </a:r>
          </a:p>
          <a:p>
            <a:pPr marL="914400" lvl="1" indent="-457200" algn="l">
              <a:buFont typeface="Arial" pitchFamily="34" charset="0"/>
              <a:buChar char="•"/>
            </a:pPr>
            <a:r>
              <a:rPr lang="en-US" sz="2400" dirty="0">
                <a:solidFill>
                  <a:schemeClr val="tx1"/>
                </a:solidFill>
                <a:hlinkClick r:id="rId2"/>
              </a:rPr>
              <a:t>Seasons – </a:t>
            </a:r>
            <a:r>
              <a:rPr lang="en-US" sz="2400" i="1" dirty="0">
                <a:solidFill>
                  <a:schemeClr val="tx1"/>
                </a:solidFill>
                <a:hlinkClick r:id="rId2"/>
              </a:rPr>
              <a:t>declination</a:t>
            </a:r>
            <a:r>
              <a:rPr lang="en-US" sz="2400" i="1" dirty="0">
                <a:solidFill>
                  <a:schemeClr val="tx1"/>
                </a:solidFill>
              </a:rPr>
              <a:t> (delta)</a:t>
            </a:r>
          </a:p>
          <a:p>
            <a:pPr marL="914400" lvl="1" indent="-457200" algn="l">
              <a:buFont typeface="Arial" pitchFamily="34" charset="0"/>
              <a:buChar char="•"/>
            </a:pPr>
            <a:r>
              <a:rPr lang="en-US" sz="2400" dirty="0">
                <a:solidFill>
                  <a:schemeClr val="tx1"/>
                </a:solidFill>
              </a:rPr>
              <a:t>Length of day time</a:t>
            </a:r>
          </a:p>
          <a:p>
            <a:pPr marL="914400" lvl="1" indent="-457200" algn="l">
              <a:buFont typeface="Arial" pitchFamily="34" charset="0"/>
              <a:buChar char="•"/>
            </a:pPr>
            <a:r>
              <a:rPr lang="en-US" sz="2400" dirty="0">
                <a:solidFill>
                  <a:schemeClr val="tx1"/>
                </a:solidFill>
              </a:rPr>
              <a:t>Hour angle (</a:t>
            </a:r>
            <a:r>
              <a:rPr lang="en-US" sz="2400" i="1" dirty="0">
                <a:solidFill>
                  <a:schemeClr val="tx1"/>
                </a:solidFill>
              </a:rPr>
              <a:t>tau or omega</a:t>
            </a:r>
            <a:r>
              <a:rPr lang="en-US" sz="2400" dirty="0">
                <a:solidFill>
                  <a:schemeClr val="tx1"/>
                </a:solidFill>
              </a:rPr>
              <a:t>)</a:t>
            </a:r>
          </a:p>
          <a:p>
            <a:pPr marL="914400" lvl="1" indent="-457200" algn="l">
              <a:buFont typeface="Arial" pitchFamily="34" charset="0"/>
              <a:buChar char="•"/>
            </a:pPr>
            <a:r>
              <a:rPr lang="en-US" sz="2400" dirty="0">
                <a:solidFill>
                  <a:schemeClr val="tx1"/>
                </a:solidFill>
                <a:hlinkClick r:id="rId3"/>
              </a:rPr>
              <a:t>Solar Position </a:t>
            </a:r>
            <a:r>
              <a:rPr lang="en-US" sz="2400" dirty="0">
                <a:solidFill>
                  <a:schemeClr val="tx1"/>
                </a:solidFill>
              </a:rPr>
              <a:t>(</a:t>
            </a:r>
            <a:r>
              <a:rPr lang="en-US" sz="2400" i="1" dirty="0">
                <a:solidFill>
                  <a:schemeClr val="tx1"/>
                </a:solidFill>
              </a:rPr>
              <a:t>alpha</a:t>
            </a:r>
            <a:r>
              <a:rPr lang="en-US" sz="2400" dirty="0">
                <a:solidFill>
                  <a:schemeClr val="tx1"/>
                </a:solidFill>
              </a:rPr>
              <a:t>)</a:t>
            </a:r>
          </a:p>
          <a:p>
            <a:pPr marL="457200" indent="-457200" algn="l">
              <a:buFont typeface="Arial" pitchFamily="34" charset="0"/>
              <a:buChar char="•"/>
            </a:pPr>
            <a:r>
              <a:rPr lang="en-US" sz="2400" dirty="0">
                <a:solidFill>
                  <a:schemeClr val="tx1"/>
                </a:solidFill>
              </a:rPr>
              <a:t>Atmospheric properties</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169" y="1104900"/>
            <a:ext cx="448325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Energy Flu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119" y="4572000"/>
            <a:ext cx="4467225"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079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49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371850"/>
            <a:ext cx="47625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129663"/>
            <a:ext cx="47625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590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939860"/>
            <a:ext cx="3971037" cy="29782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83" name="Straight Connector 308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Diagram&#10;&#10;Description automatically generated">
            <a:extLst>
              <a:ext uri="{FF2B5EF4-FFF2-40B4-BE49-F238E27FC236}">
                <a16:creationId xmlns:a16="http://schemas.microsoft.com/office/drawing/2014/main" id="{852F07A7-1BEB-434B-5F13-06E43551EB58}"/>
              </a:ext>
            </a:extLst>
          </p:cNvPr>
          <p:cNvPicPr>
            <a:picLocks noChangeAspect="1"/>
          </p:cNvPicPr>
          <p:nvPr/>
        </p:nvPicPr>
        <p:blipFill>
          <a:blip r:embed="rId3"/>
          <a:stretch>
            <a:fillRect/>
          </a:stretch>
        </p:blipFill>
        <p:spPr>
          <a:xfrm>
            <a:off x="4690362" y="1865404"/>
            <a:ext cx="3971037" cy="3127191"/>
          </a:xfrm>
          <a:prstGeom prst="rect">
            <a:avLst/>
          </a:prstGeom>
        </p:spPr>
      </p:pic>
    </p:spTree>
    <p:extLst>
      <p:ext uri="{BB962C8B-B14F-4D97-AF65-F5344CB8AC3E}">
        <p14:creationId xmlns:p14="http://schemas.microsoft.com/office/powerpoint/2010/main" val="284181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pPr eaLnBrk="1" hangingPunct="1"/>
            <a:r>
              <a:rPr lang="en-US" sz="4800" dirty="0"/>
              <a:t>Laws of Radiant Energy</a:t>
            </a:r>
          </a:p>
        </p:txBody>
      </p:sp>
      <p:sp>
        <p:nvSpPr>
          <p:cNvPr id="4" name="Content Placeholder 3"/>
          <p:cNvSpPr>
            <a:spLocks noGrp="1"/>
          </p:cNvSpPr>
          <p:nvPr>
            <p:ph idx="1"/>
          </p:nvPr>
        </p:nvSpPr>
        <p:spPr/>
        <p:txBody>
          <a:bodyPr>
            <a:normAutofit fontScale="92500" lnSpcReduction="20000"/>
          </a:bodyPr>
          <a:lstStyle/>
          <a:p>
            <a:r>
              <a:rPr lang="en-US" dirty="0"/>
              <a:t>Radiation is a form of energy carried by       </a:t>
            </a:r>
            <a:br>
              <a:rPr lang="en-US" dirty="0"/>
            </a:br>
            <a:r>
              <a:rPr lang="en-US" dirty="0"/>
              <a:t>                                                   (or photons) that travel at the speed of light (</a:t>
            </a:r>
            <a:r>
              <a:rPr lang="en-US" i="1" dirty="0">
                <a:latin typeface="Times New Roman" charset="0"/>
                <a:ea typeface="Times New Roman" charset="0"/>
                <a:cs typeface="Times New Roman" charset="0"/>
              </a:rPr>
              <a:t>c</a:t>
            </a:r>
            <a:r>
              <a:rPr lang="en-US" dirty="0"/>
              <a:t>, 3.0x10</a:t>
            </a:r>
            <a:r>
              <a:rPr lang="en-US" baseline="30000" dirty="0"/>
              <a:t>8</a:t>
            </a:r>
            <a:r>
              <a:rPr lang="en-US" dirty="0"/>
              <a:t> m/s):</a:t>
            </a:r>
          </a:p>
          <a:p>
            <a:pPr marL="0" indent="0">
              <a:buNone/>
            </a:pPr>
            <a:endParaRPr lang="en-US" dirty="0"/>
          </a:p>
          <a:p>
            <a:pPr marL="0" indent="0">
              <a:buNone/>
            </a:pPr>
            <a:r>
              <a:rPr lang="en-US" dirty="0"/>
              <a:t> </a:t>
            </a:r>
          </a:p>
          <a:p>
            <a:r>
              <a:rPr lang="en-US" dirty="0"/>
              <a:t>Where, </a:t>
            </a:r>
            <a:r>
              <a:rPr lang="en-US" i="1" dirty="0">
                <a:latin typeface="Symbol" charset="2"/>
                <a:ea typeface="Symbol" charset="2"/>
                <a:cs typeface="Symbol" charset="2"/>
              </a:rPr>
              <a:t>l</a:t>
            </a:r>
            <a:r>
              <a:rPr lang="en-US" dirty="0"/>
              <a:t> is wavelength (m), </a:t>
            </a:r>
            <a:r>
              <a:rPr lang="en-US" i="1" dirty="0">
                <a:latin typeface="Times New Roman" charset="0"/>
                <a:ea typeface="Times New Roman" charset="0"/>
                <a:cs typeface="Times New Roman" charset="0"/>
              </a:rPr>
              <a:t>v</a:t>
            </a:r>
            <a:r>
              <a:rPr lang="en-US" dirty="0"/>
              <a:t> is frequency (s</a:t>
            </a:r>
            <a:r>
              <a:rPr lang="en-US" baseline="30000" dirty="0"/>
              <a:t>-1</a:t>
            </a:r>
            <a:r>
              <a:rPr lang="en-US" dirty="0"/>
              <a:t> or Hz)</a:t>
            </a:r>
          </a:p>
          <a:p>
            <a:r>
              <a:rPr lang="en-US" dirty="0"/>
              <a:t>can be characterized by either </a:t>
            </a:r>
            <a:r>
              <a:rPr lang="en-US" b="1" dirty="0"/>
              <a:t>                           </a:t>
            </a:r>
            <a:r>
              <a:rPr lang="en-US" dirty="0"/>
              <a:t> (the length of a single period of the wave) or </a:t>
            </a:r>
            <a:br>
              <a:rPr lang="en-US" b="1" dirty="0"/>
            </a:br>
            <a:r>
              <a:rPr lang="en-US" b="1" dirty="0"/>
              <a:t>                    </a:t>
            </a:r>
            <a:r>
              <a:rPr lang="en-US" dirty="0"/>
              <a:t> (the number of periods of the wave passing a given point per unit time). </a:t>
            </a:r>
          </a:p>
        </p:txBody>
      </p:sp>
      <p:sp>
        <p:nvSpPr>
          <p:cNvPr id="13"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F38DD43D-3ADE-EC45-B4E3-5AD7C0C72B6D}"/>
              </a:ext>
            </a:extLst>
          </p:cNvPr>
          <p:cNvSpPr txBox="1"/>
          <p:nvPr/>
        </p:nvSpPr>
        <p:spPr>
          <a:xfrm>
            <a:off x="969796" y="1905000"/>
            <a:ext cx="43088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electromagnetic waves (EM)</a:t>
            </a:r>
          </a:p>
        </p:txBody>
      </p:sp>
      <p:sp>
        <p:nvSpPr>
          <p:cNvPr id="8" name="Rectangle 7">
            <a:extLst>
              <a:ext uri="{FF2B5EF4-FFF2-40B4-BE49-F238E27FC236}">
                <a16:creationId xmlns:a16="http://schemas.microsoft.com/office/drawing/2014/main" id="{0AB2E484-2239-4D48-B689-CE934F5C0302}"/>
              </a:ext>
            </a:extLst>
          </p:cNvPr>
          <p:cNvSpPr/>
          <p:nvPr/>
        </p:nvSpPr>
        <p:spPr>
          <a:xfrm>
            <a:off x="886772" y="1981201"/>
            <a:ext cx="430880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521DB5A-6ED8-F949-8C07-F800EF45492F}"/>
              </a:ext>
            </a:extLst>
          </p:cNvPr>
          <p:cNvSpPr txBox="1"/>
          <p:nvPr/>
        </p:nvSpPr>
        <p:spPr>
          <a:xfrm>
            <a:off x="3581400" y="2813770"/>
            <a:ext cx="13789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Symbol" pitchFamily="2" charset="2"/>
                <a:ea typeface="+mn-ea"/>
                <a:cs typeface="+mn-cs"/>
              </a:rPr>
              <a:t>l</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3600" b="0" i="1" u="none" strike="noStrike" kern="1200" cap="none" spc="0" normalizeH="0" baseline="0" noProof="0" dirty="0">
                <a:ln>
                  <a:noFill/>
                </a:ln>
                <a:solidFill>
                  <a:srgbClr val="FF0000"/>
                </a:solidFill>
                <a:effectLst/>
                <a:uLnTx/>
                <a:uFillTx/>
                <a:latin typeface="Calibri"/>
                <a:ea typeface="+mn-ea"/>
                <a:cs typeface="+mn-cs"/>
              </a:rPr>
              <a:t> </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t>
            </a:r>
          </a:p>
        </p:txBody>
      </p:sp>
      <p:sp>
        <p:nvSpPr>
          <p:cNvPr id="10" name="Rectangle 9">
            <a:extLst>
              <a:ext uri="{FF2B5EF4-FFF2-40B4-BE49-F238E27FC236}">
                <a16:creationId xmlns:a16="http://schemas.microsoft.com/office/drawing/2014/main" id="{553D8927-E053-5A4C-BA13-B7B3A9FDF3D0}"/>
              </a:ext>
            </a:extLst>
          </p:cNvPr>
          <p:cNvSpPr/>
          <p:nvPr/>
        </p:nvSpPr>
        <p:spPr>
          <a:xfrm>
            <a:off x="3581400" y="2853576"/>
            <a:ext cx="1614180" cy="646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278A012-17F0-3B41-8771-047EE5DD551B}"/>
              </a:ext>
            </a:extLst>
          </p:cNvPr>
          <p:cNvSpPr txBox="1"/>
          <p:nvPr/>
        </p:nvSpPr>
        <p:spPr>
          <a:xfrm>
            <a:off x="5638800" y="4475202"/>
            <a:ext cx="209223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wavelength </a:t>
            </a:r>
          </a:p>
        </p:txBody>
      </p:sp>
      <p:sp>
        <p:nvSpPr>
          <p:cNvPr id="16" name="TextBox 15">
            <a:extLst>
              <a:ext uri="{FF2B5EF4-FFF2-40B4-BE49-F238E27FC236}">
                <a16:creationId xmlns:a16="http://schemas.microsoft.com/office/drawing/2014/main" id="{0AFC4B21-18EA-D547-907E-40B246B5F47D}"/>
              </a:ext>
            </a:extLst>
          </p:cNvPr>
          <p:cNvSpPr txBox="1"/>
          <p:nvPr/>
        </p:nvSpPr>
        <p:spPr>
          <a:xfrm>
            <a:off x="941848" y="5181600"/>
            <a:ext cx="172515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frequency</a:t>
            </a:r>
          </a:p>
        </p:txBody>
      </p:sp>
      <p:sp>
        <p:nvSpPr>
          <p:cNvPr id="14" name="Rectangle 13">
            <a:extLst>
              <a:ext uri="{FF2B5EF4-FFF2-40B4-BE49-F238E27FC236}">
                <a16:creationId xmlns:a16="http://schemas.microsoft.com/office/drawing/2014/main" id="{EE6004EB-B5DD-124E-A9AE-C35D1EE42954}"/>
              </a:ext>
            </a:extLst>
          </p:cNvPr>
          <p:cNvSpPr/>
          <p:nvPr/>
        </p:nvSpPr>
        <p:spPr>
          <a:xfrm>
            <a:off x="5654722" y="4561701"/>
            <a:ext cx="430880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5936B04B-CD09-854A-8456-5FAD2944AEE3}"/>
              </a:ext>
            </a:extLst>
          </p:cNvPr>
          <p:cNvSpPr/>
          <p:nvPr/>
        </p:nvSpPr>
        <p:spPr>
          <a:xfrm>
            <a:off x="-1641808" y="5279192"/>
            <a:ext cx="430880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07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400050"/>
            <a:ext cx="8405813"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5934075" y="6381750"/>
            <a:ext cx="309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7F7F7F"/>
                </a:solidFill>
                <a:effectLst/>
                <a:uLnTx/>
                <a:uFillTx/>
                <a:latin typeface="Times New Roman" pitchFamily="18" charset="0"/>
                <a:ea typeface="+mn-ea"/>
                <a:cs typeface="Arial" charset="0"/>
              </a:rPr>
              <a:t>From Dingman, 1994</a:t>
            </a:r>
          </a:p>
        </p:txBody>
      </p:sp>
      <p:cxnSp>
        <p:nvCxnSpPr>
          <p:cNvPr id="3" name="Straight Connector 2"/>
          <p:cNvCxnSpPr/>
          <p:nvPr/>
        </p:nvCxnSpPr>
        <p:spPr>
          <a:xfrm flipV="1">
            <a:off x="1892808" y="2871216"/>
            <a:ext cx="2630773" cy="3108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688336" y="2871216"/>
            <a:ext cx="1835245" cy="1124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3886199" y="2468880"/>
            <a:ext cx="655669" cy="804672"/>
          </a:xfrm>
          <a:prstGeom prst="arc">
            <a:avLst>
              <a:gd name="adj1" fmla="val 7422420"/>
              <a:gd name="adj2" fmla="val 996838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2578913" y="1838496"/>
            <a:ext cx="150938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Day Angle</a:t>
            </a:r>
          </a:p>
        </p:txBody>
      </p:sp>
      <p:cxnSp>
        <p:nvCxnSpPr>
          <p:cNvPr id="10" name="Straight Arrow Connector 9"/>
          <p:cNvCxnSpPr/>
          <p:nvPr/>
        </p:nvCxnSpPr>
        <p:spPr>
          <a:xfrm>
            <a:off x="3730752" y="2386584"/>
            <a:ext cx="274320" cy="6400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58995" y="2971907"/>
            <a:ext cx="38985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r</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o</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4" name="TextBox 13"/>
          <p:cNvSpPr txBox="1"/>
          <p:nvPr/>
        </p:nvSpPr>
        <p:spPr>
          <a:xfrm>
            <a:off x="3465053" y="3370485"/>
            <a:ext cx="28725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r</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5" name="TextBox 14"/>
          <p:cNvSpPr txBox="1"/>
          <p:nvPr/>
        </p:nvSpPr>
        <p:spPr>
          <a:xfrm>
            <a:off x="4005072" y="3202739"/>
            <a:ext cx="270779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E</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r</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/r)</a:t>
            </a:r>
            <a:r>
              <a:rPr kumimoji="0" lang="en-US" sz="2400" b="0" i="0" u="none" strike="noStrike" kern="1200" cap="none" spc="0" normalizeH="0" baseline="30000" noProof="0" dirty="0">
                <a:ln>
                  <a:noFill/>
                </a:ln>
                <a:solidFill>
                  <a:prstClr val="black"/>
                </a:solidFill>
                <a:effectLst/>
                <a:uLnTx/>
                <a:uFillTx/>
                <a:latin typeface="Times New Roman" pitchFamily="18" charset="0"/>
                <a:ea typeface="+mn-ea"/>
                <a:cs typeface="+mn-cs"/>
                <a:sym typeface="Symbol"/>
              </a:rPr>
              <a:t>2</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Eqn. D-4</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6" name="Straight Connector 15"/>
          <p:cNvCxnSpPr/>
          <p:nvPr/>
        </p:nvCxnSpPr>
        <p:spPr>
          <a:xfrm>
            <a:off x="1764792" y="2171698"/>
            <a:ext cx="219456" cy="5160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93392" y="2153410"/>
            <a:ext cx="0" cy="5532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84670" y="671482"/>
            <a:ext cx="16962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Eqn. D-5</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25" name="Straight Arrow Connector 24"/>
          <p:cNvCxnSpPr/>
          <p:nvPr/>
        </p:nvCxnSpPr>
        <p:spPr>
          <a:xfrm>
            <a:off x="1764792" y="1051560"/>
            <a:ext cx="164592" cy="12893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Rectangle 1"/>
              <p:cNvSpPr/>
              <p:nvPr/>
            </p:nvSpPr>
            <p:spPr>
              <a:xfrm>
                <a:off x="4048323" y="1828712"/>
                <a:ext cx="1910844" cy="50520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Γ</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𝐽</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d>
                      </m:num>
                      <m:den>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365</m:t>
                        </m:r>
                      </m:den>
                    </m:f>
                  </m:oMath>
                </a14:m>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mn-cs"/>
                  </a:rPr>
                  <a:t> (D-3)</a:t>
                </a:r>
              </a:p>
            </p:txBody>
          </p:sp>
        </mc:Choice>
        <mc:Fallback xmlns="">
          <p:sp>
            <p:nvSpPr>
              <p:cNvPr id="2" name="Rectangle 1"/>
              <p:cNvSpPr>
                <a:spLocks noRot="1" noChangeAspect="1" noMove="1" noResize="1" noEditPoints="1" noAdjustHandles="1" noChangeArrowheads="1" noChangeShapeType="1" noTextEdit="1"/>
              </p:cNvSpPr>
              <p:nvPr/>
            </p:nvSpPr>
            <p:spPr>
              <a:xfrm>
                <a:off x="4048323" y="1828712"/>
                <a:ext cx="1910844" cy="505203"/>
              </a:xfrm>
              <a:prstGeom prst="rect">
                <a:avLst/>
              </a:prstGeom>
              <a:blipFill>
                <a:blip r:embed="rId3"/>
                <a:stretch>
                  <a:fillRect r="-1911" b="-6024"/>
                </a:stretch>
              </a:blipFill>
            </p:spPr>
            <p:txBody>
              <a:bodyPr/>
              <a:lstStyle/>
              <a:p>
                <a:r>
                  <a:rPr lang="en-US">
                    <a:noFill/>
                  </a:rPr>
                  <a:t> </a:t>
                </a:r>
              </a:p>
            </p:txBody>
          </p:sp>
        </mc:Fallback>
      </mc:AlternateContent>
    </p:spTree>
    <p:extLst>
      <p:ext uri="{BB962C8B-B14F-4D97-AF65-F5344CB8AC3E}">
        <p14:creationId xmlns:p14="http://schemas.microsoft.com/office/powerpoint/2010/main" val="3968542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68984" y="2166640"/>
            <a:ext cx="3227832" cy="3227832"/>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p:cNvCxnSpPr>
            <a:stCxn id="2" idx="2"/>
          </p:cNvCxnSpPr>
          <p:nvPr/>
        </p:nvCxnSpPr>
        <p:spPr>
          <a:xfrm>
            <a:off x="968984" y="3780556"/>
            <a:ext cx="4749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582900" y="2720990"/>
            <a:ext cx="2951611" cy="1059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397" name="Group 59396"/>
          <p:cNvGrpSpPr/>
          <p:nvPr/>
        </p:nvGrpSpPr>
        <p:grpSpPr>
          <a:xfrm>
            <a:off x="5054107" y="800410"/>
            <a:ext cx="3105662" cy="3090754"/>
            <a:chOff x="5946392" y="242595"/>
            <a:chExt cx="3105662" cy="3090754"/>
          </a:xfrm>
        </p:grpSpPr>
        <p:cxnSp>
          <p:nvCxnSpPr>
            <p:cNvPr id="13" name="Straight Connector 12"/>
            <p:cNvCxnSpPr/>
            <p:nvPr/>
          </p:nvCxnSpPr>
          <p:spPr>
            <a:xfrm rot="21361703" flipV="1">
              <a:off x="6170592" y="743381"/>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21361703" flipV="1">
              <a:off x="6354293" y="1188927"/>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21361703" flipV="1">
              <a:off x="6543694" y="1716572"/>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21361703" flipV="1">
              <a:off x="6730245" y="2203167"/>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21361703" flipV="1">
              <a:off x="6944362" y="2723749"/>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21361703" flipV="1">
              <a:off x="5946392" y="242595"/>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flipV="1">
            <a:off x="2582900" y="831260"/>
            <a:ext cx="2190997" cy="2949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554697" y="1850787"/>
            <a:ext cx="1755614" cy="630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72464" y="3244561"/>
            <a:ext cx="169629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Eqn. D-5</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7" name="Arc 46"/>
          <p:cNvSpPr/>
          <p:nvPr/>
        </p:nvSpPr>
        <p:spPr>
          <a:xfrm>
            <a:off x="833665" y="2033122"/>
            <a:ext cx="3474720" cy="3474720"/>
          </a:xfrm>
          <a:prstGeom prst="arc">
            <a:avLst>
              <a:gd name="adj1" fmla="val 20445438"/>
              <a:gd name="adj2" fmla="val 2150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Arc 47"/>
          <p:cNvSpPr>
            <a:spLocks noChangeAspect="1"/>
          </p:cNvSpPr>
          <p:nvPr/>
        </p:nvSpPr>
        <p:spPr>
          <a:xfrm>
            <a:off x="3144305" y="1971402"/>
            <a:ext cx="914400" cy="914400"/>
          </a:xfrm>
          <a:prstGeom prst="arc">
            <a:avLst>
              <a:gd name="adj1" fmla="val 18380202"/>
              <a:gd name="adj2" fmla="val 2072594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8"/>
          <p:cNvSpPr txBox="1"/>
          <p:nvPr/>
        </p:nvSpPr>
        <p:spPr>
          <a:xfrm>
            <a:off x="2634551" y="366688"/>
            <a:ext cx="332494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Zenith angle    Eqn. D-6</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0" name="Straight Arrow Connector 49"/>
          <p:cNvCxnSpPr/>
          <p:nvPr/>
        </p:nvCxnSpPr>
        <p:spPr>
          <a:xfrm flipH="1" flipV="1">
            <a:off x="3497300" y="3586364"/>
            <a:ext cx="875164" cy="666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Arc 50"/>
          <p:cNvSpPr>
            <a:spLocks noChangeAspect="1"/>
          </p:cNvSpPr>
          <p:nvPr/>
        </p:nvSpPr>
        <p:spPr>
          <a:xfrm>
            <a:off x="1668500" y="2885802"/>
            <a:ext cx="1828800" cy="1828800"/>
          </a:xfrm>
          <a:prstGeom prst="arc">
            <a:avLst>
              <a:gd name="adj1" fmla="val 18373616"/>
              <a:gd name="adj2" fmla="val 2148760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p:cNvSpPr txBox="1"/>
          <p:nvPr/>
        </p:nvSpPr>
        <p:spPr>
          <a:xfrm>
            <a:off x="4308384" y="4253027"/>
            <a:ext cx="149592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Latitude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7" name="Straight Arrow Connector 56"/>
          <p:cNvCxnSpPr>
            <a:stCxn id="49" idx="2"/>
          </p:cNvCxnSpPr>
          <p:nvPr/>
        </p:nvCxnSpPr>
        <p:spPr>
          <a:xfrm flipH="1">
            <a:off x="3999330" y="828353"/>
            <a:ext cx="297696" cy="13382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165840" y="4300617"/>
            <a:ext cx="284488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Sunrise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hr</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E-5a</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65" name="TextBox 64"/>
          <p:cNvSpPr txBox="1"/>
          <p:nvPr/>
        </p:nvSpPr>
        <p:spPr>
          <a:xfrm>
            <a:off x="6182194" y="4914444"/>
            <a:ext cx="275992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Sunset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hs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E-5b</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9415" name="Straight Connector 59414"/>
          <p:cNvCxnSpPr/>
          <p:nvPr/>
        </p:nvCxnSpPr>
        <p:spPr>
          <a:xfrm>
            <a:off x="2802577" y="1911806"/>
            <a:ext cx="1446433" cy="10827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144305" y="5386009"/>
            <a:ext cx="3618298"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Horizontal plane radiation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Instantaneous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k</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ET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D-2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Daily total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K</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sym typeface="Symbol"/>
              </a:rPr>
              <a:t>ET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D-9</a:t>
            </a:r>
          </a:p>
        </p:txBody>
      </p:sp>
    </p:spTree>
    <p:extLst>
      <p:ext uri="{BB962C8B-B14F-4D97-AF65-F5344CB8AC3E}">
        <p14:creationId xmlns:p14="http://schemas.microsoft.com/office/powerpoint/2010/main" val="1060878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68984" y="2166640"/>
            <a:ext cx="3227832" cy="3227832"/>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p:cNvCxnSpPr>
            <a:stCxn id="2" idx="2"/>
          </p:cNvCxnSpPr>
          <p:nvPr/>
        </p:nvCxnSpPr>
        <p:spPr>
          <a:xfrm>
            <a:off x="968984" y="3780556"/>
            <a:ext cx="474922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9397" name="Group 59396"/>
          <p:cNvGrpSpPr/>
          <p:nvPr/>
        </p:nvGrpSpPr>
        <p:grpSpPr>
          <a:xfrm>
            <a:off x="5054107" y="800410"/>
            <a:ext cx="3105662" cy="3090754"/>
            <a:chOff x="5946392" y="242595"/>
            <a:chExt cx="3105662" cy="3090754"/>
          </a:xfrm>
        </p:grpSpPr>
        <p:cxnSp>
          <p:nvCxnSpPr>
            <p:cNvPr id="13" name="Straight Connector 12"/>
            <p:cNvCxnSpPr/>
            <p:nvPr/>
          </p:nvCxnSpPr>
          <p:spPr>
            <a:xfrm rot="21361703" flipV="1">
              <a:off x="6170592" y="743381"/>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21361703" flipV="1">
              <a:off x="6354293" y="1188927"/>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21361703" flipV="1">
              <a:off x="6543694" y="1716572"/>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21361703" flipV="1">
              <a:off x="6730245" y="2203167"/>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21361703" flipV="1">
              <a:off x="6944362" y="2723749"/>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21361703" flipV="1">
              <a:off x="5946392" y="242595"/>
              <a:ext cx="2107692" cy="609600"/>
            </a:xfrm>
            <a:prstGeom prst="line">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flipV="1">
            <a:off x="2582900" y="2175468"/>
            <a:ext cx="1192401" cy="160508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96090" y="2320664"/>
            <a:ext cx="1447806" cy="51973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634551" y="366688"/>
            <a:ext cx="403507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Equivalent plane at latitude </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eq</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0" name="Straight Arrow Connector 49"/>
          <p:cNvCxnSpPr/>
          <p:nvPr/>
        </p:nvCxnSpPr>
        <p:spPr>
          <a:xfrm flipH="1" flipV="1">
            <a:off x="3497300" y="3586364"/>
            <a:ext cx="875164" cy="66666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1" name="Arc 50"/>
          <p:cNvSpPr>
            <a:spLocks noChangeAspect="1"/>
          </p:cNvSpPr>
          <p:nvPr/>
        </p:nvSpPr>
        <p:spPr>
          <a:xfrm>
            <a:off x="1668500" y="2885802"/>
            <a:ext cx="1828800" cy="1828800"/>
          </a:xfrm>
          <a:prstGeom prst="arc">
            <a:avLst>
              <a:gd name="adj1" fmla="val 18373616"/>
              <a:gd name="adj2" fmla="val 21487608"/>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p:cNvSpPr txBox="1"/>
          <p:nvPr/>
        </p:nvSpPr>
        <p:spPr>
          <a:xfrm>
            <a:off x="4308384" y="4253027"/>
            <a:ext cx="149592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Latitude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7" name="Straight Arrow Connector 56"/>
          <p:cNvCxnSpPr/>
          <p:nvPr/>
        </p:nvCxnSpPr>
        <p:spPr>
          <a:xfrm flipH="1">
            <a:off x="3818110" y="828353"/>
            <a:ext cx="801883" cy="186036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192090" y="4870617"/>
            <a:ext cx="376757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Slope Sunrise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sr</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D-26a</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65" name="TextBox 64"/>
          <p:cNvSpPr txBox="1"/>
          <p:nvPr/>
        </p:nvSpPr>
        <p:spPr>
          <a:xfrm>
            <a:off x="5208444" y="5484444"/>
            <a:ext cx="369383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Slope Sunset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ss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D-26b</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9415" name="Straight Connector 59414"/>
          <p:cNvCxnSpPr/>
          <p:nvPr/>
        </p:nvCxnSpPr>
        <p:spPr>
          <a:xfrm>
            <a:off x="3031349" y="1697099"/>
            <a:ext cx="670735" cy="1025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7907" y="5528513"/>
            <a:ext cx="4408579"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Equivalent sloping plane radiation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Daily total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K</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sym typeface="Symbol"/>
              </a:rPr>
              <a:t>ET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Eqn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D-27</a:t>
            </a:r>
          </a:p>
        </p:txBody>
      </p:sp>
      <p:cxnSp>
        <p:nvCxnSpPr>
          <p:cNvPr id="26" name="Straight Connector 25"/>
          <p:cNvCxnSpPr/>
          <p:nvPr/>
        </p:nvCxnSpPr>
        <p:spPr>
          <a:xfrm>
            <a:off x="3659260" y="2470016"/>
            <a:ext cx="485229" cy="7419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582900" y="1905824"/>
            <a:ext cx="2582866" cy="18747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96610" y="1152059"/>
            <a:ext cx="2183611"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Sloping surface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angle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43" name="Straight Connector 42"/>
          <p:cNvCxnSpPr/>
          <p:nvPr/>
        </p:nvCxnSpPr>
        <p:spPr>
          <a:xfrm>
            <a:off x="2780221" y="1897768"/>
            <a:ext cx="741971" cy="5554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493818" y="1567557"/>
            <a:ext cx="657388" cy="48398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4" name="Arc 53"/>
          <p:cNvSpPr>
            <a:spLocks noChangeAspect="1"/>
          </p:cNvSpPr>
          <p:nvPr/>
        </p:nvSpPr>
        <p:spPr>
          <a:xfrm>
            <a:off x="1185335" y="2446214"/>
            <a:ext cx="2749547" cy="2749547"/>
          </a:xfrm>
          <a:prstGeom prst="arc">
            <a:avLst>
              <a:gd name="adj1" fmla="val 19426990"/>
              <a:gd name="adj2" fmla="val 21487608"/>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9395" name="Rectangle 59394"/>
          <p:cNvSpPr/>
          <p:nvPr/>
        </p:nvSpPr>
        <p:spPr>
          <a:xfrm>
            <a:off x="4276887" y="3198168"/>
            <a:ext cx="590226"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eq</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55" name="Straight Arrow Connector 54"/>
          <p:cNvCxnSpPr>
            <a:stCxn id="59395" idx="1"/>
          </p:cNvCxnSpPr>
          <p:nvPr/>
        </p:nvCxnSpPr>
        <p:spPr>
          <a:xfrm flipH="1">
            <a:off x="3934882" y="3429001"/>
            <a:ext cx="342005"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60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BLACKWELL\Power-point\Shuttleworth\Figures-Images\Ch05\c05f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9525"/>
            <a:ext cx="4343400" cy="26911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37" y="59706"/>
            <a:ext cx="8488796"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842" y="995362"/>
            <a:ext cx="4774784" cy="71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386" y="2032807"/>
            <a:ext cx="2852334" cy="95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 y="3307676"/>
            <a:ext cx="9406956" cy="386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76720" y="2511263"/>
            <a:ext cx="1634871" cy="369332"/>
          </a:xfrm>
          <a:prstGeom prst="rect">
            <a:avLst/>
          </a:prstGeom>
          <a:noFill/>
        </p:spPr>
        <p:txBody>
          <a:bodyPr wrap="none" rtlCol="0">
            <a:spAutoFit/>
          </a:bodyPr>
          <a:lstStyle/>
          <a:p>
            <a:r>
              <a:rPr lang="en-US" dirty="0"/>
              <a:t>Solar Insolation</a:t>
            </a:r>
          </a:p>
        </p:txBody>
      </p:sp>
    </p:spTree>
    <p:extLst>
      <p:ext uri="{BB962C8B-B14F-4D97-AF65-F5344CB8AC3E}">
        <p14:creationId xmlns:p14="http://schemas.microsoft.com/office/powerpoint/2010/main" val="1102694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304800"/>
            <a:ext cx="5715000" cy="285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547" y="2819400"/>
            <a:ext cx="591600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524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e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329"/>
          <a:stretch/>
        </p:blipFill>
        <p:spPr bwMode="auto">
          <a:xfrm>
            <a:off x="5186277" y="1233024"/>
            <a:ext cx="3479184" cy="4482431"/>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title"/>
          </p:nvPr>
        </p:nvSpPr>
        <p:spPr>
          <a:xfrm>
            <a:off x="154380" y="0"/>
            <a:ext cx="8858992" cy="1282535"/>
          </a:xfrm>
        </p:spPr>
        <p:txBody>
          <a:bodyPr>
            <a:normAutofit fontScale="90000"/>
          </a:bodyPr>
          <a:lstStyle/>
          <a:p>
            <a:pPr algn="l"/>
            <a:r>
              <a:rPr lang="en-US" sz="4000" dirty="0"/>
              <a:t>Clear sky attenuation of solar radiation passing through atmosphere</a:t>
            </a:r>
          </a:p>
        </p:txBody>
      </p:sp>
      <p:sp>
        <p:nvSpPr>
          <p:cNvPr id="8" name="Rectangle 7"/>
          <p:cNvSpPr/>
          <p:nvPr/>
        </p:nvSpPr>
        <p:spPr>
          <a:xfrm>
            <a:off x="285021" y="2030679"/>
            <a:ext cx="4049486" cy="102127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Arrow Connector 9"/>
          <p:cNvCxnSpPr/>
          <p:nvPr/>
        </p:nvCxnSpPr>
        <p:spPr>
          <a:xfrm>
            <a:off x="469100" y="1582753"/>
            <a:ext cx="415637" cy="78377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02923" y="2660071"/>
            <a:ext cx="415637" cy="78377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9850" y="1450260"/>
            <a:ext cx="71365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rPr>
              <a:t>ET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5" name="Rectangle 24"/>
          <p:cNvSpPr/>
          <p:nvPr/>
        </p:nvSpPr>
        <p:spPr>
          <a:xfrm>
            <a:off x="256470" y="3402279"/>
            <a:ext cx="176041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dir</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rPr>
              <a:t>ET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34" name="Straight Arrow Connector 33"/>
          <p:cNvCxnSpPr/>
          <p:nvPr/>
        </p:nvCxnSpPr>
        <p:spPr>
          <a:xfrm flipV="1">
            <a:off x="2055397" y="1692967"/>
            <a:ext cx="0" cy="58709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185963" y="2799238"/>
            <a:ext cx="0" cy="50543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5397" y="1231302"/>
            <a:ext cx="138211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0.5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s</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ET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9" name="Rectangle 28"/>
          <p:cNvSpPr/>
          <p:nvPr/>
        </p:nvSpPr>
        <p:spPr>
          <a:xfrm>
            <a:off x="2131328" y="3408215"/>
            <a:ext cx="138211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0.5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s</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ET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0" name="Rectangle 29"/>
          <p:cNvSpPr/>
          <p:nvPr/>
        </p:nvSpPr>
        <p:spPr>
          <a:xfrm>
            <a:off x="469100" y="4229338"/>
            <a:ext cx="3028393" cy="1938992"/>
          </a:xfrm>
          <a:prstGeom prst="rect">
            <a:avLst/>
          </a:prstGeom>
        </p:spPr>
        <p:txBody>
          <a:bodyPr wrap="none">
            <a:spAutoFit/>
          </a:bodyPr>
          <a:lstStyle/>
          <a:p>
            <a:pPr marL="225425" marR="0" lvl="0" indent="-225425" algn="l" defTabSz="914400" rtl="0" eaLnBrk="0" fontAlgn="base" latinLnBrk="0" hangingPunct="0">
              <a:lnSpc>
                <a:spcPct val="100000"/>
              </a:lnSpc>
              <a:spcBef>
                <a:spcPct val="0"/>
              </a:spcBef>
              <a:spcAft>
                <a:spcPct val="0"/>
              </a:spcAft>
              <a:buClrTx/>
              <a:buSzTx/>
              <a:buFont typeface="Symbol" pitchFamily="18" charset="2"/>
              <a:buChar char="t"/>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and </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sym typeface="Symbol"/>
              </a:rPr>
              <a:t>s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 appendix D  </a:t>
            </a:r>
          </a:p>
          <a:p>
            <a:pPr marL="463550" marR="0" lvl="1" indent="-238125"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optical air mass</a:t>
            </a:r>
          </a:p>
          <a:p>
            <a:pPr marL="463550" marR="0" lvl="1" indent="-238125"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sym typeface="Symbol"/>
              </a:rPr>
              <a:t>precipitable</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 water</a:t>
            </a:r>
          </a:p>
          <a:p>
            <a:pPr marL="463550" marR="0" lvl="1" indent="-238125"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dust</a:t>
            </a:r>
          </a:p>
          <a:p>
            <a:pPr marL="463550" marR="0" lvl="1" indent="-238125"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backscattering</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1" name="Rectangle 30"/>
          <p:cNvSpPr/>
          <p:nvPr/>
        </p:nvSpPr>
        <p:spPr>
          <a:xfrm>
            <a:off x="4706641" y="5781426"/>
            <a:ext cx="4124847" cy="400110"/>
          </a:xfrm>
          <a:prstGeom prst="rect">
            <a:avLst/>
          </a:prstGeom>
        </p:spPr>
        <p:txBody>
          <a:bodyPr wrap="none">
            <a:spAutoFit/>
          </a:bodyPr>
          <a:lstStyle/>
          <a:p>
            <a:pPr marL="225425"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Optical air mass – Dingman Fig D-5</a:t>
            </a:r>
          </a:p>
        </p:txBody>
      </p:sp>
      <p:cxnSp>
        <p:nvCxnSpPr>
          <p:cNvPr id="23553" name="Straight Connector 23552"/>
          <p:cNvCxnSpPr/>
          <p:nvPr/>
        </p:nvCxnSpPr>
        <p:spPr>
          <a:xfrm>
            <a:off x="3348842" y="3304676"/>
            <a:ext cx="12112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610099" y="2799238"/>
            <a:ext cx="0" cy="50543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144488" y="2799238"/>
            <a:ext cx="0" cy="48960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566" name="Rectangle 23565"/>
          <p:cNvSpPr/>
          <p:nvPr/>
        </p:nvSpPr>
        <p:spPr>
          <a:xfrm>
            <a:off x="3738445" y="3402278"/>
            <a:ext cx="14478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0.5 a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sym typeface="Symbol"/>
              </a:rPr>
              <a: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sym typeface="Symbol"/>
              </a:rPr>
              <a:t>s</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K'</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g</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816361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arboton-7"/>
          <p:cNvPicPr>
            <a:picLocks noChangeAspect="1" noChangeArrowheads="1"/>
          </p:cNvPicPr>
          <p:nvPr/>
        </p:nvPicPr>
        <p:blipFill>
          <a:blip r:embed="rId2">
            <a:extLst>
              <a:ext uri="{28A0092B-C50C-407E-A947-70E740481C1C}">
                <a14:useLocalDpi xmlns:a14="http://schemas.microsoft.com/office/drawing/2010/main" val="0"/>
              </a:ext>
            </a:extLst>
          </a:blip>
          <a:srcRect l="3770" t="5859" r="50337" b="37482"/>
          <a:stretch>
            <a:fillRect/>
          </a:stretch>
        </p:blipFill>
        <p:spPr bwMode="auto">
          <a:xfrm>
            <a:off x="5562600" y="1143000"/>
            <a:ext cx="3362325" cy="3392488"/>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title"/>
          </p:nvPr>
        </p:nvSpPr>
        <p:spPr>
          <a:xfrm>
            <a:off x="717550" y="0"/>
            <a:ext cx="7772400" cy="798513"/>
          </a:xfrm>
        </p:spPr>
        <p:txBody>
          <a:bodyPr>
            <a:normAutofit/>
          </a:bodyPr>
          <a:lstStyle/>
          <a:p>
            <a:r>
              <a:rPr lang="en-US" sz="4000" dirty="0"/>
              <a:t>Shortwave Radiation at a Point</a:t>
            </a:r>
          </a:p>
        </p:txBody>
      </p:sp>
      <p:sp>
        <p:nvSpPr>
          <p:cNvPr id="23556" name="Rectangle 4"/>
          <p:cNvSpPr>
            <a:spLocks noGrp="1" noChangeArrowheads="1"/>
          </p:cNvSpPr>
          <p:nvPr>
            <p:ph type="body" idx="1"/>
          </p:nvPr>
        </p:nvSpPr>
        <p:spPr>
          <a:xfrm>
            <a:off x="447675" y="1196976"/>
            <a:ext cx="4724400" cy="3581400"/>
          </a:xfrm>
        </p:spPr>
        <p:txBody>
          <a:bodyPr/>
          <a:lstStyle/>
          <a:p>
            <a:pPr marL="228600" indent="-228600">
              <a:tabLst>
                <a:tab pos="744538" algn="l"/>
              </a:tabLst>
            </a:pPr>
            <a:r>
              <a:rPr lang="en-US" sz="1600" dirty="0"/>
              <a:t>Extraterrestrial radiation S</a:t>
            </a:r>
            <a:r>
              <a:rPr lang="en-US" sz="1600" baseline="-25000" dirty="0"/>
              <a:t>o</a:t>
            </a:r>
            <a:r>
              <a:rPr lang="en-US" sz="1600" dirty="0"/>
              <a:t> is a function of date (season) time, latitude, slope and aspect. </a:t>
            </a:r>
          </a:p>
          <a:p>
            <a:pPr marL="228600" indent="-228600">
              <a:tabLst>
                <a:tab pos="744538" algn="l"/>
              </a:tabLst>
            </a:pPr>
            <a:r>
              <a:rPr lang="en-US" sz="1600" dirty="0"/>
              <a:t>S</a:t>
            </a:r>
            <a:r>
              <a:rPr lang="en-US" sz="1600" baseline="-25000" dirty="0"/>
              <a:t>t</a:t>
            </a:r>
            <a:r>
              <a:rPr lang="en-US" sz="1600" dirty="0"/>
              <a:t> at surface is S</a:t>
            </a:r>
            <a:r>
              <a:rPr lang="en-US" sz="1600" baseline="-25000" dirty="0"/>
              <a:t>o</a:t>
            </a:r>
            <a:r>
              <a:rPr lang="en-US" sz="1600" dirty="0"/>
              <a:t> modified by absorption by atmospheric gases, particularly water vapor, through scattering by air molecules and dust particles, and additionally by clouds when they are present.</a:t>
            </a:r>
          </a:p>
          <a:p>
            <a:pPr marL="228600" indent="-228600">
              <a:tabLst>
                <a:tab pos="744538" algn="l"/>
              </a:tabLst>
            </a:pPr>
            <a:r>
              <a:rPr lang="en-US" sz="1600" dirty="0">
                <a:sym typeface="Symbol" pitchFamily="18" charset="2"/>
              </a:rPr>
              <a:t>Net shortwave takes into account losses after reflection (albedo) </a:t>
            </a:r>
            <a:r>
              <a:rPr lang="en-US" sz="1600" dirty="0" err="1">
                <a:sym typeface="Symbol" pitchFamily="18" charset="2"/>
              </a:rPr>
              <a:t>S</a:t>
            </a:r>
            <a:r>
              <a:rPr lang="en-US" sz="1600" baseline="-25000" dirty="0" err="1">
                <a:sym typeface="Symbol" pitchFamily="18" charset="2"/>
              </a:rPr>
              <a:t>n</a:t>
            </a:r>
            <a:r>
              <a:rPr lang="en-US" sz="1600" dirty="0">
                <a:sym typeface="Symbol" pitchFamily="18" charset="2"/>
              </a:rPr>
              <a:t> = S</a:t>
            </a:r>
            <a:r>
              <a:rPr lang="en-US" sz="1600" baseline="-25000" dirty="0">
                <a:sym typeface="Symbol" pitchFamily="18" charset="2"/>
              </a:rPr>
              <a:t>t</a:t>
            </a:r>
            <a:r>
              <a:rPr lang="en-US" sz="1600" dirty="0">
                <a:sym typeface="Symbol" pitchFamily="18" charset="2"/>
              </a:rPr>
              <a:t>(1-)</a:t>
            </a:r>
          </a:p>
        </p:txBody>
      </p:sp>
      <p:graphicFrame>
        <p:nvGraphicFramePr>
          <p:cNvPr id="23558" name="Object 6"/>
          <p:cNvGraphicFramePr>
            <a:graphicFrameLocks noChangeAspect="1"/>
          </p:cNvGraphicFramePr>
          <p:nvPr/>
        </p:nvGraphicFramePr>
        <p:xfrm>
          <a:off x="730250" y="3783014"/>
          <a:ext cx="2057400" cy="760412"/>
        </p:xfrm>
        <a:graphic>
          <a:graphicData uri="http://schemas.openxmlformats.org/presentationml/2006/ole">
            <mc:AlternateContent xmlns:mc="http://schemas.openxmlformats.org/markup-compatibility/2006">
              <mc:Choice xmlns:v="urn:schemas-microsoft-com:vml" Requires="v">
                <p:oleObj name="Equation" r:id="rId3" imgW="1168200" imgH="431640" progId="Equation.3">
                  <p:embed/>
                </p:oleObj>
              </mc:Choice>
              <mc:Fallback>
                <p:oleObj name="Equation" r:id="rId3" imgW="1168200" imgH="431640" progId="Equation.3">
                  <p:embed/>
                  <p:pic>
                    <p:nvPicPr>
                      <p:cNvPr id="2355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3783014"/>
                        <a:ext cx="2057400"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59" name="Text Box 7"/>
          <p:cNvSpPr txBox="1">
            <a:spLocks noChangeArrowheads="1"/>
          </p:cNvSpPr>
          <p:nvPr/>
        </p:nvSpPr>
        <p:spPr bwMode="auto">
          <a:xfrm>
            <a:off x="762000" y="4877301"/>
            <a:ext cx="3656451"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a</a:t>
            </a:r>
            <a:r>
              <a:rPr kumimoji="0" lang="en-US" sz="1400" b="1" i="0" u="none" strike="noStrike" kern="1200" cap="none" spc="0" normalizeH="0" baseline="-25000" noProof="0" dirty="0">
                <a:ln>
                  <a:noFill/>
                </a:ln>
                <a:solidFill>
                  <a:prstClr val="black"/>
                </a:solidFill>
                <a:effectLst/>
                <a:uLnTx/>
                <a:uFillTx/>
                <a:latin typeface="Arial" pitchFamily="34" charset="0"/>
                <a:ea typeface="+mn-ea"/>
                <a:cs typeface="Arial" charset="0"/>
              </a:rPr>
              <a:t>s</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 – fraction of S</a:t>
            </a:r>
            <a:r>
              <a:rPr kumimoji="0" lang="en-US" sz="1400" b="1" i="0" u="none" strike="noStrike" kern="1200" cap="none" spc="0" normalizeH="0" baseline="-25000" noProof="0" dirty="0">
                <a:ln>
                  <a:noFill/>
                </a:ln>
                <a:solidFill>
                  <a:prstClr val="black"/>
                </a:solidFill>
                <a:effectLst/>
                <a:uLnTx/>
                <a:uFillTx/>
                <a:latin typeface="Arial" pitchFamily="34" charset="0"/>
                <a:ea typeface="+mn-ea"/>
                <a:cs typeface="Arial" charset="0"/>
              </a:rPr>
              <a:t>o</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 on overcast days (n=0)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charset="0"/>
              </a:rPr>
              <a:t>a</a:t>
            </a:r>
            <a:r>
              <a:rPr kumimoji="0" lang="en-US" sz="1400" b="1" i="0" u="none" strike="noStrike" kern="1200" cap="none" spc="0" normalizeH="0" baseline="-25000" noProof="0" dirty="0" err="1">
                <a:ln>
                  <a:noFill/>
                </a:ln>
                <a:solidFill>
                  <a:prstClr val="black"/>
                </a:solidFill>
                <a:effectLst/>
                <a:uLnTx/>
                <a:uFillTx/>
                <a:latin typeface="Arial" pitchFamily="34" charset="0"/>
                <a:ea typeface="+mn-ea"/>
                <a:cs typeface="Arial" charset="0"/>
              </a:rPr>
              <a:t>s</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charset="0"/>
              </a:rPr>
              <a:t>+b</a:t>
            </a:r>
            <a:r>
              <a:rPr kumimoji="0" lang="en-US" sz="1400" b="1" i="0" u="none" strike="noStrike" kern="1200" cap="none" spc="0" normalizeH="0" baseline="-25000" noProof="0" dirty="0" err="1">
                <a:ln>
                  <a:noFill/>
                </a:ln>
                <a:solidFill>
                  <a:prstClr val="black"/>
                </a:solidFill>
                <a:effectLst/>
                <a:uLnTx/>
                <a:uFillTx/>
                <a:latin typeface="Arial" pitchFamily="34" charset="0"/>
                <a:ea typeface="+mn-ea"/>
                <a:cs typeface="Arial" charset="0"/>
              </a:rPr>
              <a:t>s</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 – fraction of S</a:t>
            </a:r>
            <a:r>
              <a:rPr kumimoji="0" lang="en-US" sz="1400" b="1" i="0" u="none" strike="noStrike" kern="1200" cap="none" spc="0" normalizeH="0" baseline="-25000" noProof="0" dirty="0">
                <a:ln>
                  <a:noFill/>
                </a:ln>
                <a:solidFill>
                  <a:prstClr val="black"/>
                </a:solidFill>
                <a:effectLst/>
                <a:uLnTx/>
                <a:uFillTx/>
                <a:latin typeface="Arial" pitchFamily="34" charset="0"/>
                <a:ea typeface="+mn-ea"/>
                <a:cs typeface="Arial" charset="0"/>
              </a:rPr>
              <a:t>o</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 on clear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rPr>
              <a:t>n/N – (1 - cloudiness fraction) </a:t>
            </a:r>
          </a:p>
        </p:txBody>
      </p:sp>
      <p:sp>
        <p:nvSpPr>
          <p:cNvPr id="23560" name="Text Box 8"/>
          <p:cNvSpPr txBox="1">
            <a:spLocks noChangeArrowheads="1"/>
          </p:cNvSpPr>
          <p:nvPr/>
        </p:nvSpPr>
        <p:spPr bwMode="auto">
          <a:xfrm>
            <a:off x="4881563" y="4886325"/>
            <a:ext cx="3735387"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rPr>
              <a:t>n – bright sunshine hours per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rPr>
              <a:t>N – total day length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rPr>
              <a:t>S</a:t>
            </a:r>
            <a:r>
              <a:rPr kumimoji="0" lang="en-US" sz="1400" b="1" i="0" u="none" strike="noStrike" kern="1200" cap="none" spc="0" normalizeH="0" baseline="-25000" noProof="0">
                <a:ln>
                  <a:noFill/>
                </a:ln>
                <a:solidFill>
                  <a:prstClr val="black"/>
                </a:solidFill>
                <a:effectLst/>
                <a:uLnTx/>
                <a:uFillTx/>
                <a:latin typeface="Arial" pitchFamily="34" charset="0"/>
                <a:ea typeface="+mn-ea"/>
                <a:cs typeface="Arial" charset="0"/>
              </a:rPr>
              <a:t>o</a:t>
            </a: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rPr>
              <a:t>– extraterrestrial radiation </a:t>
            </a:r>
            <a:r>
              <a:rPr kumimoji="0" lang="en-US" sz="1400" b="1" i="1" u="none" strike="noStrike" kern="1200" cap="none" spc="0" normalizeH="0" baseline="0" noProof="0">
                <a:ln>
                  <a:noFill/>
                </a:ln>
                <a:solidFill>
                  <a:prstClr val="black"/>
                </a:solidFill>
                <a:effectLst/>
                <a:uLnTx/>
                <a:uFillTx/>
                <a:latin typeface="Arial" pitchFamily="34" charset="0"/>
                <a:ea typeface="+mn-ea"/>
                <a:cs typeface="Arial" charset="0"/>
              </a:rPr>
              <a:t>[MJ m</a:t>
            </a:r>
            <a:r>
              <a:rPr kumimoji="0" lang="en-US" sz="1400" b="1" i="1" u="none" strike="noStrike" kern="1200" cap="none" spc="0" normalizeH="0" baseline="30000" noProof="0">
                <a:ln>
                  <a:noFill/>
                </a:ln>
                <a:solidFill>
                  <a:prstClr val="black"/>
                </a:solidFill>
                <a:effectLst/>
                <a:uLnTx/>
                <a:uFillTx/>
                <a:latin typeface="Arial" pitchFamily="34" charset="0"/>
                <a:ea typeface="+mn-ea"/>
                <a:cs typeface="Arial" charset="0"/>
              </a:rPr>
              <a:t>-2</a:t>
            </a:r>
            <a:r>
              <a:rPr kumimoji="0" lang="en-US" sz="1400" b="1" i="1" u="none" strike="noStrike" kern="1200" cap="none" spc="0" normalizeH="0" baseline="0" noProof="0">
                <a:ln>
                  <a:noFill/>
                </a:ln>
                <a:solidFill>
                  <a:prstClr val="black"/>
                </a:solidFill>
                <a:effectLst/>
                <a:uLnTx/>
                <a:uFillTx/>
                <a:latin typeface="Arial" pitchFamily="34" charset="0"/>
                <a:ea typeface="+mn-ea"/>
                <a:cs typeface="Arial" charset="0"/>
              </a:rPr>
              <a:t> day</a:t>
            </a:r>
            <a:r>
              <a:rPr kumimoji="0" lang="en-US" sz="1400" b="1" i="1" u="none" strike="noStrike" kern="1200" cap="none" spc="0" normalizeH="0" baseline="30000" noProof="0">
                <a:ln>
                  <a:noFill/>
                </a:ln>
                <a:solidFill>
                  <a:prstClr val="black"/>
                </a:solidFill>
                <a:effectLst/>
                <a:uLnTx/>
                <a:uFillTx/>
                <a:latin typeface="Arial" pitchFamily="34" charset="0"/>
                <a:ea typeface="+mn-ea"/>
                <a:cs typeface="Arial" charset="0"/>
              </a:rPr>
              <a:t>-1</a:t>
            </a:r>
            <a:r>
              <a:rPr kumimoji="0" lang="en-US" sz="1400" b="1" i="1" u="none" strike="noStrike" kern="1200" cap="none" spc="0" normalizeH="0" baseline="0" noProof="0">
                <a:ln>
                  <a:noFill/>
                </a:ln>
                <a:solidFill>
                  <a:prstClr val="black"/>
                </a:solidFill>
                <a:effectLst/>
                <a:uLnTx/>
                <a:uFillTx/>
                <a:latin typeface="Arial" pitchFamily="34" charset="0"/>
                <a:ea typeface="+mn-ea"/>
                <a:cs typeface="Arial" charset="0"/>
              </a:rPr>
              <a:t>]</a:t>
            </a:r>
            <a:endParaRPr kumimoji="0" lang="en-US" sz="1400" b="1" i="1" u="none" strike="noStrike" kern="1200" cap="none" spc="0" normalizeH="0" baseline="30000" noProof="0">
              <a:ln>
                <a:noFill/>
              </a:ln>
              <a:solidFill>
                <a:prstClr val="black"/>
              </a:solidFill>
              <a:effectLst/>
              <a:uLnTx/>
              <a:uFillTx/>
              <a:latin typeface="Arial" pitchFamily="34" charset="0"/>
              <a:ea typeface="+mn-ea"/>
              <a:cs typeface="Arial" charset="0"/>
            </a:endParaRPr>
          </a:p>
        </p:txBody>
      </p:sp>
      <p:sp>
        <p:nvSpPr>
          <p:cNvPr id="23561" name="Text Box 9"/>
          <p:cNvSpPr txBox="1">
            <a:spLocks noChangeArrowheads="1"/>
          </p:cNvSpPr>
          <p:nvPr/>
        </p:nvSpPr>
        <p:spPr bwMode="auto">
          <a:xfrm>
            <a:off x="2957513" y="4011202"/>
            <a:ext cx="214802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charset="0"/>
              </a:rPr>
              <a:t>[MJ m</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Arial" charset="0"/>
              </a:rPr>
              <a:t>-2</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charset="0"/>
              </a:rPr>
              <a:t> day</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Arial" charset="0"/>
              </a:rPr>
              <a:t>-1</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charset="0"/>
              </a:rPr>
              <a:t> or W m</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Arial" charset="0"/>
              </a:rPr>
              <a:t>-2</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charset="0"/>
              </a:rPr>
              <a:t>] </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charset="0"/>
            </a:endParaRPr>
          </a:p>
        </p:txBody>
      </p:sp>
      <p:sp>
        <p:nvSpPr>
          <p:cNvPr id="2" name="TextBox 1"/>
          <p:cNvSpPr txBox="1"/>
          <p:nvPr/>
        </p:nvSpPr>
        <p:spPr>
          <a:xfrm>
            <a:off x="762000" y="6181725"/>
            <a:ext cx="262604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Refer to </a:t>
            </a:r>
            <a:r>
              <a:rPr kumimoji="0" lang="en-US" sz="1600" b="0" i="0" u="none" strike="noStrike" kern="1200" cap="none" spc="0" normalizeH="0" baseline="0" noProof="0" dirty="0" err="1">
                <a:ln>
                  <a:noFill/>
                </a:ln>
                <a:solidFill>
                  <a:prstClr val="black"/>
                </a:solidFill>
                <a:effectLst/>
                <a:uLnTx/>
                <a:uFillTx/>
                <a:latin typeface="Arial" charset="0"/>
                <a:ea typeface="+mn-ea"/>
                <a:cs typeface="Arial" charset="0"/>
              </a:rPr>
              <a:t>Shuttleworth</a:t>
            </a: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 1993</a:t>
            </a:r>
          </a:p>
        </p:txBody>
      </p:sp>
    </p:spTree>
    <p:extLst>
      <p:ext uri="{BB962C8B-B14F-4D97-AF65-F5344CB8AC3E}">
        <p14:creationId xmlns:p14="http://schemas.microsoft.com/office/powerpoint/2010/main" val="21825927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553200" cy="688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789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BLACKWELL\Power-point\Shuttleworth\Figures-Images\Ch05\c05f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938" y="562342"/>
            <a:ext cx="3786188" cy="30670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8958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672" y="2286000"/>
            <a:ext cx="4562475"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67200"/>
            <a:ext cx="5215181" cy="149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190" y="152400"/>
            <a:ext cx="1562210" cy="400110"/>
          </a:xfrm>
          <a:prstGeom prst="rect">
            <a:avLst/>
          </a:prstGeom>
          <a:noFill/>
        </p:spPr>
        <p:txBody>
          <a:bodyPr wrap="square" rtlCol="0">
            <a:spAutoFit/>
          </a:bodyPr>
          <a:lstStyle/>
          <a:p>
            <a:r>
              <a:rPr lang="en-US" sz="2000" b="1" dirty="0"/>
              <a:t>Albedo</a:t>
            </a:r>
          </a:p>
        </p:txBody>
      </p:sp>
    </p:spTree>
    <p:extLst>
      <p:ext uri="{BB962C8B-B14F-4D97-AF65-F5344CB8AC3E}">
        <p14:creationId xmlns:p14="http://schemas.microsoft.com/office/powerpoint/2010/main" val="1164557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BLACKWELL\Power-point\Shuttleworth\Figures-Images\Ch05\c05f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1956" y="1478757"/>
            <a:ext cx="3240088" cy="24225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Z:\BLACKWELL\Power-point\Shuttleworth\Captions\Ch05\c05f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588" y="4679157"/>
            <a:ext cx="1266825" cy="70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0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eaLnBrk="1" hangingPunct="1"/>
            <a:r>
              <a:rPr lang="en-US" sz="4800" dirty="0"/>
              <a:t>Basics of Radiation – </a:t>
            </a:r>
            <a:br>
              <a:rPr lang="en-US" sz="4800" dirty="0"/>
            </a:br>
            <a:r>
              <a:rPr lang="en-US" sz="3600" i="1" dirty="0"/>
              <a:t>it’s mostly invisible…</a:t>
            </a: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501650" y="1447800"/>
            <a:ext cx="8140700" cy="4000500"/>
          </a:xfrm>
          <a:prstGeom prst="rect">
            <a:avLst/>
          </a:prstGeom>
        </p:spPr>
      </p:pic>
      <p:sp>
        <p:nvSpPr>
          <p:cNvPr id="4" name="TextBox 3"/>
          <p:cNvSpPr txBox="1"/>
          <p:nvPr/>
        </p:nvSpPr>
        <p:spPr>
          <a:xfrm>
            <a:off x="190500" y="5548382"/>
            <a:ext cx="876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We primarily care about ultraviolet (nanometer scale) to microwave (centimeter scale) wavelengths</a:t>
            </a:r>
            <a:r>
              <a:rPr kumimoji="0" lang="en-US" sz="2000" b="0" i="0" u="none" strike="noStrike" kern="1200" cap="none" spc="0" normalizeH="0" baseline="0" noProof="0">
                <a:ln>
                  <a:noFill/>
                </a:ln>
                <a:solidFill>
                  <a:prstClr val="black"/>
                </a:solidFill>
                <a:effectLst/>
                <a:uLnTx/>
                <a:uFillTx/>
                <a:latin typeface="Calibri"/>
                <a:ea typeface="+mn-ea"/>
                <a:cs typeface="+mn-cs"/>
              </a:rPr>
              <a:t>, which</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a:ln>
                  <a:noFill/>
                </a:ln>
                <a:solidFill>
                  <a:prstClr val="black"/>
                </a:solidFill>
                <a:effectLst/>
                <a:uLnTx/>
                <a:uFillTx/>
                <a:latin typeface="Calibri"/>
                <a:ea typeface="+mn-ea"/>
                <a:cs typeface="+mn-cs"/>
              </a:rPr>
              <a:t>contain </a:t>
            </a:r>
            <a:r>
              <a:rPr kumimoji="0" lang="en-US" sz="2000" b="0" i="0" u="none" strike="noStrike" kern="1200" cap="none" spc="0" normalizeH="0" baseline="0" noProof="0" dirty="0">
                <a:ln>
                  <a:noFill/>
                </a:ln>
                <a:solidFill>
                  <a:prstClr val="black"/>
                </a:solidFill>
                <a:effectLst/>
                <a:uLnTx/>
                <a:uFillTx/>
                <a:latin typeface="Calibri"/>
                <a:ea typeface="+mn-ea"/>
                <a:cs typeface="+mn-cs"/>
              </a:rPr>
              <a:t>non-negligible amounts of energy.</a:t>
            </a:r>
          </a:p>
        </p:txBody>
      </p:sp>
    </p:spTree>
    <p:extLst>
      <p:ext uri="{BB962C8B-B14F-4D97-AF65-F5344CB8AC3E}">
        <p14:creationId xmlns:p14="http://schemas.microsoft.com/office/powerpoint/2010/main" val="982489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
            <a:ext cx="7123193" cy="325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857500"/>
            <a:ext cx="73140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Z:\BLACKWELL\Power-point\Shuttleworth\Figures-Images\Ch05\c05f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9825" y="4646612"/>
            <a:ext cx="4094162" cy="2200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BLACKWELL\Power-point\Shuttleworth\Captions\Ch05\c05f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3037" y="5715000"/>
            <a:ext cx="1350963" cy="113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87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22238"/>
            <a:ext cx="7772400" cy="379412"/>
          </a:xfrm>
        </p:spPr>
        <p:txBody>
          <a:bodyPr>
            <a:noAutofit/>
          </a:bodyPr>
          <a:lstStyle/>
          <a:p>
            <a:r>
              <a:rPr lang="en-US" sz="3600" dirty="0" err="1"/>
              <a:t>Longwave</a:t>
            </a:r>
            <a:r>
              <a:rPr lang="en-US" sz="3600" dirty="0"/>
              <a:t> Radiation</a:t>
            </a:r>
          </a:p>
        </p:txBody>
      </p:sp>
      <p:sp>
        <p:nvSpPr>
          <p:cNvPr id="24579" name="Rectangle 3"/>
          <p:cNvSpPr>
            <a:spLocks noGrp="1" noChangeArrowheads="1"/>
          </p:cNvSpPr>
          <p:nvPr>
            <p:ph type="body" idx="1"/>
          </p:nvPr>
        </p:nvSpPr>
        <p:spPr>
          <a:xfrm>
            <a:off x="457200" y="1219200"/>
            <a:ext cx="3886200" cy="1905000"/>
          </a:xfrm>
        </p:spPr>
        <p:txBody>
          <a:bodyPr>
            <a:normAutofit lnSpcReduction="10000"/>
          </a:bodyPr>
          <a:lstStyle/>
          <a:p>
            <a:pPr marL="228600" indent="-228600" algn="just">
              <a:tabLst>
                <a:tab pos="744538" algn="l"/>
              </a:tabLst>
            </a:pPr>
            <a:r>
              <a:rPr lang="en-US" sz="2000" dirty="0">
                <a:sym typeface="Symbol" pitchFamily="18" charset="2"/>
              </a:rPr>
              <a:t>Atmosphere and ground emit black body radiation</a:t>
            </a:r>
          </a:p>
          <a:p>
            <a:pPr marL="228600" indent="-228600" algn="just">
              <a:tabLst>
                <a:tab pos="744538" algn="l"/>
              </a:tabLst>
            </a:pPr>
            <a:r>
              <a:rPr lang="en-US" sz="2000" dirty="0">
                <a:sym typeface="Symbol" pitchFamily="18" charset="2"/>
              </a:rPr>
              <a:t>Surface usually warmer than atmosphere -&gt; net loss of energy as thermal radiation from the ground. </a:t>
            </a:r>
          </a:p>
        </p:txBody>
      </p:sp>
      <p:pic>
        <p:nvPicPr>
          <p:cNvPr id="24581" name="Picture 5" descr="Tarboton-7"/>
          <p:cNvPicPr>
            <a:picLocks noChangeAspect="1" noChangeArrowheads="1"/>
          </p:cNvPicPr>
          <p:nvPr/>
        </p:nvPicPr>
        <p:blipFill>
          <a:blip r:embed="rId2">
            <a:extLst>
              <a:ext uri="{28A0092B-C50C-407E-A947-70E740481C1C}">
                <a14:useLocalDpi xmlns:a14="http://schemas.microsoft.com/office/drawing/2010/main" val="0"/>
              </a:ext>
            </a:extLst>
          </a:blip>
          <a:srcRect l="49924" t="6575" r="6654" b="33212"/>
          <a:stretch>
            <a:fillRect/>
          </a:stretch>
        </p:blipFill>
        <p:spPr bwMode="auto">
          <a:xfrm>
            <a:off x="5181600" y="1308100"/>
            <a:ext cx="3181350" cy="36052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582" name="Object 6"/>
          <p:cNvGraphicFramePr>
            <a:graphicFrameLocks noChangeAspect="1"/>
          </p:cNvGraphicFramePr>
          <p:nvPr/>
        </p:nvGraphicFramePr>
        <p:xfrm>
          <a:off x="609600" y="3103563"/>
          <a:ext cx="3886200" cy="465137"/>
        </p:xfrm>
        <a:graphic>
          <a:graphicData uri="http://schemas.openxmlformats.org/presentationml/2006/ole">
            <mc:AlternateContent xmlns:mc="http://schemas.openxmlformats.org/markup-compatibility/2006">
              <mc:Choice xmlns:v="urn:schemas-microsoft-com:vml" Requires="v">
                <p:oleObj name="Equation" r:id="rId3" imgW="2019240" imgH="241200" progId="Equation.3">
                  <p:embed/>
                </p:oleObj>
              </mc:Choice>
              <mc:Fallback>
                <p:oleObj name="Equation" r:id="rId3" imgW="2019240" imgH="241200" progId="Equation.3">
                  <p:embed/>
                  <p:pic>
                    <p:nvPicPr>
                      <p:cNvPr id="2458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03563"/>
                        <a:ext cx="3886200"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3" name="Text Box 7"/>
          <p:cNvSpPr txBox="1">
            <a:spLocks noChangeArrowheads="1"/>
          </p:cNvSpPr>
          <p:nvPr/>
        </p:nvSpPr>
        <p:spPr bwMode="auto">
          <a:xfrm>
            <a:off x="685800" y="3722688"/>
            <a:ext cx="3976688"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rPr>
              <a:t> - adjustment for cloud cover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 net </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mn-cs"/>
                <a:sym typeface="Symbol" pitchFamily="18" charset="2"/>
              </a:rPr>
              <a:t>emmissivity</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between the atmosphere and the ground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 Stefan-Boltzmann constant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4.903 x 10</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mn-cs"/>
                <a:sym typeface="Symbol" pitchFamily="18" charset="2"/>
              </a:rPr>
              <a:t>-9</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[MJ m</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mn-cs"/>
                <a:sym typeface="Symbol" pitchFamily="18" charset="2"/>
              </a:rPr>
              <a:t>-2</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K</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mn-cs"/>
                <a:sym typeface="Symbol" pitchFamily="18" charset="2"/>
              </a:rPr>
              <a:t>-4</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 day</a:t>
            </a:r>
            <a:r>
              <a:rPr kumimoji="0" lang="en-US" sz="1400" b="1" i="1" u="none" strike="noStrike" kern="1200" cap="none" spc="0" normalizeH="0" baseline="30000" noProof="0" dirty="0">
                <a:ln>
                  <a:noFill/>
                </a:ln>
                <a:solidFill>
                  <a:prstClr val="black"/>
                </a:solidFill>
                <a:effectLst/>
                <a:uLnTx/>
                <a:uFillTx/>
                <a:latin typeface="Arial" pitchFamily="34" charset="0"/>
                <a:ea typeface="+mn-ea"/>
                <a:cs typeface="+mn-cs"/>
                <a:sym typeface="Symbol" pitchFamily="18" charset="2"/>
              </a:rPr>
              <a:t>-1</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T – mean air temperature </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a:t>
            </a:r>
            <a:r>
              <a:rPr kumimoji="0" lang="en-US" sz="1400" b="1" i="1" u="none" strike="noStrike" kern="1200" cap="none" spc="0" normalizeH="0" baseline="30000" noProof="0" dirty="0" err="1">
                <a:ln>
                  <a:noFill/>
                </a:ln>
                <a:solidFill>
                  <a:prstClr val="black"/>
                </a:solidFill>
                <a:effectLst/>
                <a:uLnTx/>
                <a:uFillTx/>
                <a:latin typeface="Arial" pitchFamily="34" charset="0"/>
                <a:ea typeface="+mn-ea"/>
                <a:cs typeface="+mn-cs"/>
                <a:sym typeface="Symbol" pitchFamily="18" charset="2"/>
              </a:rPr>
              <a:t>o</a:t>
            </a:r>
            <a:r>
              <a:rPr kumimoji="0" lang="en-US" sz="1400" b="1" i="1" u="none" strike="noStrike" kern="1200" cap="none" spc="0" normalizeH="0" baseline="0" noProof="0" dirty="0" err="1">
                <a:ln>
                  <a:noFill/>
                </a:ln>
                <a:solidFill>
                  <a:prstClr val="black"/>
                </a:solidFill>
                <a:effectLst/>
                <a:uLnTx/>
                <a:uFillTx/>
                <a:latin typeface="Arial" pitchFamily="34" charset="0"/>
                <a:ea typeface="+mn-ea"/>
                <a:cs typeface="+mn-cs"/>
                <a:sym typeface="Symbol" pitchFamily="18" charset="2"/>
              </a:rPr>
              <a:t>C</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sym typeface="Symbol" pitchFamily="18" charset="2"/>
              </a:rPr>
              <a:t>]</a:t>
            </a:r>
          </a:p>
        </p:txBody>
      </p:sp>
      <p:graphicFrame>
        <p:nvGraphicFramePr>
          <p:cNvPr id="24584" name="Object 8"/>
          <p:cNvGraphicFramePr>
            <a:graphicFrameLocks noChangeAspect="1"/>
          </p:cNvGraphicFramePr>
          <p:nvPr/>
        </p:nvGraphicFramePr>
        <p:xfrm>
          <a:off x="838200" y="5170488"/>
          <a:ext cx="1295400" cy="368300"/>
        </p:xfrm>
        <a:graphic>
          <a:graphicData uri="http://schemas.openxmlformats.org/presentationml/2006/ole">
            <mc:AlternateContent xmlns:mc="http://schemas.openxmlformats.org/markup-compatibility/2006">
              <mc:Choice xmlns:v="urn:schemas-microsoft-com:vml" Requires="v">
                <p:oleObj name="Equation" r:id="rId5" imgW="939600" imgH="266400" progId="Equation.3">
                  <p:embed/>
                </p:oleObj>
              </mc:Choice>
              <mc:Fallback>
                <p:oleObj name="Equation" r:id="rId5" imgW="939600" imgH="266400" progId="Equation.3">
                  <p:embed/>
                  <p:pic>
                    <p:nvPicPr>
                      <p:cNvPr id="2458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170488"/>
                        <a:ext cx="12954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5" name="Text Box 9"/>
          <p:cNvSpPr txBox="1">
            <a:spLocks noChangeArrowheads="1"/>
          </p:cNvSpPr>
          <p:nvPr/>
        </p:nvSpPr>
        <p:spPr bwMode="auto">
          <a:xfrm>
            <a:off x="1038225" y="5524500"/>
            <a:ext cx="20097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itchFamily="34" charset="0"/>
                <a:ea typeface="+mn-ea"/>
                <a:cs typeface="+mn-cs"/>
              </a:rPr>
              <a:t>e</a:t>
            </a:r>
            <a:r>
              <a:rPr kumimoji="0" lang="en-US" sz="1200" b="1" i="0" u="none" strike="noStrike" kern="1200" cap="none" spc="0" normalizeH="0" baseline="-25000" noProof="0" dirty="0" err="1">
                <a:ln>
                  <a:noFill/>
                </a:ln>
                <a:solidFill>
                  <a:prstClr val="black"/>
                </a:solidFill>
                <a:effectLst/>
                <a:uLnTx/>
                <a:uFillTx/>
                <a:latin typeface="Arial" pitchFamily="34" charset="0"/>
                <a:ea typeface="+mn-ea"/>
                <a:cs typeface="+mn-cs"/>
              </a:rPr>
              <a:t>d</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 – vapor pressure </a:t>
            </a:r>
            <a:r>
              <a:rPr kumimoji="0" lang="en-US" sz="1200" b="1" i="1" u="none" strike="noStrike" kern="1200" cap="none" spc="0" normalizeH="0" baseline="0" noProof="0" dirty="0">
                <a:ln>
                  <a:noFill/>
                </a:ln>
                <a:solidFill>
                  <a:prstClr val="black"/>
                </a:solidFill>
                <a:effectLst/>
                <a:uLnTx/>
                <a:uFillTx/>
                <a:latin typeface="Arial" pitchFamily="34" charset="0"/>
                <a:ea typeface="+mn-ea"/>
                <a:cs typeface="+mn-cs"/>
              </a:rPr>
              <a:t>[</a:t>
            </a:r>
            <a:r>
              <a:rPr kumimoji="0" lang="en-US" sz="1200" b="1" i="1" u="none" strike="noStrike" kern="1200" cap="none" spc="0" normalizeH="0" baseline="0" noProof="0" dirty="0" err="1">
                <a:ln>
                  <a:noFill/>
                </a:ln>
                <a:solidFill>
                  <a:prstClr val="black"/>
                </a:solidFill>
                <a:effectLst/>
                <a:uLnTx/>
                <a:uFillTx/>
                <a:latin typeface="Arial" pitchFamily="34" charset="0"/>
                <a:ea typeface="+mn-ea"/>
                <a:cs typeface="+mn-cs"/>
              </a:rPr>
              <a:t>kPa</a:t>
            </a:r>
            <a:r>
              <a:rPr kumimoji="0" lang="en-US" sz="1200" b="1" i="1" u="none" strike="noStrike" kern="1200" cap="none" spc="0" normalizeH="0" baseline="0" noProof="0" dirty="0">
                <a:ln>
                  <a:noFill/>
                </a:ln>
                <a:solidFill>
                  <a:prstClr val="black"/>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itchFamily="34" charset="0"/>
                <a:ea typeface="+mn-ea"/>
                <a:cs typeface="+mn-cs"/>
              </a:rPr>
              <a:t>a</a:t>
            </a:r>
            <a:r>
              <a:rPr kumimoji="0" lang="en-US" sz="1200" b="1" i="0" u="none" strike="noStrike" kern="1200" cap="none" spc="0" normalizeH="0" baseline="-25000" noProof="0" dirty="0" err="1">
                <a:ln>
                  <a:noFill/>
                </a:ln>
                <a:solidFill>
                  <a:prstClr val="black"/>
                </a:solidFill>
                <a:effectLst/>
                <a:uLnTx/>
                <a:uFillTx/>
                <a:latin typeface="Arial" pitchFamily="34" charset="0"/>
                <a:ea typeface="+mn-ea"/>
                <a:cs typeface="+mn-cs"/>
              </a:rPr>
              <a:t>e</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 =  0.34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b</a:t>
            </a:r>
            <a:r>
              <a:rPr kumimoji="0" lang="en-US" sz="1200" b="1" i="0" u="none" strike="noStrike" kern="1200" cap="none" spc="0" normalizeH="0" baseline="-25000" noProof="0" dirty="0">
                <a:ln>
                  <a:noFill/>
                </a:ln>
                <a:solidFill>
                  <a:prstClr val="black"/>
                </a:solidFill>
                <a:effectLst/>
                <a:uLnTx/>
                <a:uFillTx/>
                <a:latin typeface="Arial" pitchFamily="34" charset="0"/>
                <a:ea typeface="+mn-ea"/>
                <a:cs typeface="+mn-cs"/>
              </a:rPr>
              <a:t>e</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 = -0.14</a:t>
            </a:r>
          </a:p>
        </p:txBody>
      </p:sp>
      <p:sp>
        <p:nvSpPr>
          <p:cNvPr id="24586" name="Text Box 10"/>
          <p:cNvSpPr txBox="1">
            <a:spLocks noChangeArrowheads="1"/>
          </p:cNvSpPr>
          <p:nvPr/>
        </p:nvSpPr>
        <p:spPr bwMode="auto">
          <a:xfrm>
            <a:off x="5257800" y="5595938"/>
            <a:ext cx="2144713"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itchFamily="34" charset="0"/>
                <a:ea typeface="+mn-ea"/>
                <a:cs typeface="+mn-cs"/>
              </a:rPr>
              <a:t>R</a:t>
            </a:r>
            <a:r>
              <a:rPr kumimoji="0" lang="en-US" sz="2800" b="1" i="0" u="none" strike="noStrike" kern="1200" cap="none" spc="0" normalizeH="0" baseline="-25000" noProof="0">
                <a:ln>
                  <a:noFill/>
                </a:ln>
                <a:solidFill>
                  <a:srgbClr val="FF0000"/>
                </a:solidFill>
                <a:effectLst/>
                <a:uLnTx/>
                <a:uFillTx/>
                <a:latin typeface="Arial" pitchFamily="34" charset="0"/>
                <a:ea typeface="+mn-ea"/>
                <a:cs typeface="+mn-cs"/>
              </a:rPr>
              <a:t>n</a:t>
            </a:r>
            <a:r>
              <a:rPr kumimoji="0" lang="en-US" sz="2800" b="1" i="0" u="none" strike="noStrike" kern="1200" cap="none" spc="0" normalizeH="0" baseline="0" noProof="0">
                <a:ln>
                  <a:noFill/>
                </a:ln>
                <a:solidFill>
                  <a:srgbClr val="FF0000"/>
                </a:solidFill>
                <a:effectLst/>
                <a:uLnTx/>
                <a:uFillTx/>
                <a:latin typeface="Arial" pitchFamily="34" charset="0"/>
                <a:ea typeface="+mn-ea"/>
                <a:cs typeface="+mn-cs"/>
              </a:rPr>
              <a:t> = S</a:t>
            </a:r>
            <a:r>
              <a:rPr kumimoji="0" lang="en-US" sz="2800" b="1" i="0" u="none" strike="noStrike" kern="1200" cap="none" spc="0" normalizeH="0" baseline="-25000" noProof="0">
                <a:ln>
                  <a:noFill/>
                </a:ln>
                <a:solidFill>
                  <a:srgbClr val="FF0000"/>
                </a:solidFill>
                <a:effectLst/>
                <a:uLnTx/>
                <a:uFillTx/>
                <a:latin typeface="Arial" pitchFamily="34" charset="0"/>
                <a:ea typeface="+mn-ea"/>
                <a:cs typeface="+mn-cs"/>
              </a:rPr>
              <a:t>n</a:t>
            </a:r>
            <a:r>
              <a:rPr kumimoji="0" lang="en-US" sz="2800" b="1" i="0" u="none" strike="noStrike" kern="1200" cap="none" spc="0" normalizeH="0" baseline="0" noProof="0">
                <a:ln>
                  <a:noFill/>
                </a:ln>
                <a:solidFill>
                  <a:srgbClr val="FF0000"/>
                </a:solidFill>
                <a:effectLst/>
                <a:uLnTx/>
                <a:uFillTx/>
                <a:latin typeface="Arial" pitchFamily="34" charset="0"/>
                <a:ea typeface="+mn-ea"/>
                <a:cs typeface="+mn-cs"/>
              </a:rPr>
              <a:t> + L</a:t>
            </a:r>
            <a:r>
              <a:rPr kumimoji="0" lang="en-US" sz="2800" b="1" i="0" u="none" strike="noStrike" kern="1200" cap="none" spc="0" normalizeH="0" baseline="-25000" noProof="0">
                <a:ln>
                  <a:noFill/>
                </a:ln>
                <a:solidFill>
                  <a:srgbClr val="FF0000"/>
                </a:solidFill>
                <a:effectLst/>
                <a:uLnTx/>
                <a:uFillTx/>
                <a:latin typeface="Arial" pitchFamily="34" charset="0"/>
                <a:ea typeface="+mn-ea"/>
                <a:cs typeface="+mn-cs"/>
              </a:rPr>
              <a:t>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25000" noProof="0">
                <a:ln>
                  <a:noFill/>
                </a:ln>
                <a:solidFill>
                  <a:srgbClr val="FF0000"/>
                </a:solidFill>
                <a:effectLst/>
                <a:uLnTx/>
                <a:uFillTx/>
                <a:latin typeface="Arial" pitchFamily="34" charset="0"/>
                <a:ea typeface="+mn-ea"/>
                <a:cs typeface="+mn-cs"/>
              </a:rPr>
              <a:t>Net Radiation</a:t>
            </a:r>
          </a:p>
        </p:txBody>
      </p:sp>
      <p:sp>
        <p:nvSpPr>
          <p:cNvPr id="11" name="TextBox 10"/>
          <p:cNvSpPr txBox="1"/>
          <p:nvPr/>
        </p:nvSpPr>
        <p:spPr>
          <a:xfrm>
            <a:off x="762000" y="6181725"/>
            <a:ext cx="3573414"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mn-cs"/>
              </a:rPr>
              <a:t>Refer to </a:t>
            </a:r>
            <a:r>
              <a:rPr kumimoji="0" lang="en-US" sz="1600" b="0" i="0" u="none" strike="noStrike" kern="1200" cap="none" spc="0" normalizeH="0" baseline="0" noProof="0" dirty="0" err="1">
                <a:ln>
                  <a:noFill/>
                </a:ln>
                <a:solidFill>
                  <a:prstClr val="black"/>
                </a:solidFill>
                <a:effectLst/>
                <a:uLnTx/>
                <a:uFillTx/>
                <a:latin typeface="Times New Roman" pitchFamily="18" charset="0"/>
                <a:ea typeface="+mn-ea"/>
                <a:cs typeface="+mn-cs"/>
              </a:rPr>
              <a:t>Shuttleworth</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mn-cs"/>
              </a:rPr>
              <a:t> 1993 for details</a:t>
            </a:r>
          </a:p>
        </p:txBody>
      </p:sp>
    </p:spTree>
    <p:extLst>
      <p:ext uri="{BB962C8B-B14F-4D97-AF65-F5344CB8AC3E}">
        <p14:creationId xmlns:p14="http://schemas.microsoft.com/office/powerpoint/2010/main" val="22713712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BLACKWELL\Power-point\Shuttleworth\Figures-Images\Ch05\c05f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8487" y="2743200"/>
            <a:ext cx="2819400" cy="328849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Z:\BLACKWELL\Power-point\Shuttleworth\Captions\Ch05\c05f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6248400"/>
            <a:ext cx="5627688" cy="40798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7622"/>
            <a:ext cx="6490887"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457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3"/>
          <p:cNvGraphicFramePr>
            <a:graphicFrameLocks noChangeAspect="1"/>
          </p:cNvGraphicFramePr>
          <p:nvPr/>
        </p:nvGraphicFramePr>
        <p:xfrm>
          <a:off x="152400" y="1981200"/>
          <a:ext cx="9286875" cy="4084638"/>
        </p:xfrm>
        <a:graphic>
          <a:graphicData uri="http://schemas.openxmlformats.org/presentationml/2006/ole">
            <mc:AlternateContent xmlns:mc="http://schemas.openxmlformats.org/markup-compatibility/2006">
              <mc:Choice xmlns:v="urn:schemas-microsoft-com:vml" Requires="v">
                <p:oleObj name="Picture" r:id="rId2" imgW="6194854" imgH="2726724" progId="Word.Picture.8">
                  <p:embed/>
                </p:oleObj>
              </mc:Choice>
              <mc:Fallback>
                <p:oleObj name="Picture" r:id="rId2" imgW="6194854" imgH="2726724" progId="Word.Picture.8">
                  <p:embed/>
                  <p:pic>
                    <p:nvPicPr>
                      <p:cNvPr id="58370" name="Object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9286875"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1" name="Rectangle 2"/>
          <p:cNvSpPr>
            <a:spLocks noGrp="1" noChangeArrowheads="1"/>
          </p:cNvSpPr>
          <p:nvPr>
            <p:ph type="title"/>
          </p:nvPr>
        </p:nvSpPr>
        <p:spPr>
          <a:xfrm>
            <a:off x="685800" y="0"/>
            <a:ext cx="7772400" cy="914400"/>
          </a:xfrm>
        </p:spPr>
        <p:txBody>
          <a:bodyPr/>
          <a:lstStyle/>
          <a:p>
            <a:r>
              <a:rPr lang="en-US" sz="3600" dirty="0">
                <a:solidFill>
                  <a:schemeClr val="accent2"/>
                </a:solidFill>
              </a:rPr>
              <a:t>Two layer atmosphere energy balance</a:t>
            </a:r>
          </a:p>
        </p:txBody>
      </p:sp>
      <p:sp>
        <p:nvSpPr>
          <p:cNvPr id="58372" name="Freeform 5"/>
          <p:cNvSpPr>
            <a:spLocks/>
          </p:cNvSpPr>
          <p:nvPr/>
        </p:nvSpPr>
        <p:spPr bwMode="auto">
          <a:xfrm>
            <a:off x="457200" y="3448050"/>
            <a:ext cx="330200" cy="514350"/>
          </a:xfrm>
          <a:custGeom>
            <a:avLst/>
            <a:gdLst>
              <a:gd name="T0" fmla="*/ 276834 w 330708"/>
              <a:gd name="T1" fmla="*/ 44759 h 514995"/>
              <a:gd name="T2" fmla="*/ 293545 w 330708"/>
              <a:gd name="T3" fmla="*/ 41631 h 514995"/>
              <a:gd name="T4" fmla="*/ 316497 w 330708"/>
              <a:gd name="T5" fmla="*/ 294534 h 514995"/>
              <a:gd name="T6" fmla="*/ 226501 w 330708"/>
              <a:gd name="T7" fmla="*/ 435507 h 514995"/>
              <a:gd name="T8" fmla="*/ 0 w 330708"/>
              <a:gd name="T9" fmla="*/ 511137 h 514995"/>
              <a:gd name="T10" fmla="*/ 0 60000 65536"/>
              <a:gd name="T11" fmla="*/ 0 60000 65536"/>
              <a:gd name="T12" fmla="*/ 0 60000 65536"/>
              <a:gd name="T13" fmla="*/ 0 60000 65536"/>
              <a:gd name="T14" fmla="*/ 0 60000 65536"/>
              <a:gd name="T15" fmla="*/ 0 w 330708"/>
              <a:gd name="T16" fmla="*/ 0 h 514995"/>
              <a:gd name="T17" fmla="*/ 330708 w 330708"/>
              <a:gd name="T18" fmla="*/ 514995 h 514995"/>
            </a:gdLst>
            <a:ahLst/>
            <a:cxnLst>
              <a:cxn ang="T10">
                <a:pos x="T0" y="T1"/>
              </a:cxn>
              <a:cxn ang="T11">
                <a:pos x="T2" y="T3"/>
              </a:cxn>
              <a:cxn ang="T12">
                <a:pos x="T4" y="T5"/>
              </a:cxn>
              <a:cxn ang="T13">
                <a:pos x="T6" y="T7"/>
              </a:cxn>
              <a:cxn ang="T14">
                <a:pos x="T8" y="T9"/>
              </a:cxn>
            </a:cxnLst>
            <a:rect l="T15" t="T16" r="T17" b="T18"/>
            <a:pathLst>
              <a:path w="330708" h="514995">
                <a:moveTo>
                  <a:pt x="279400" y="45095"/>
                </a:moveTo>
                <a:cubicBezTo>
                  <a:pt x="279772" y="44570"/>
                  <a:pt x="289593" y="0"/>
                  <a:pt x="296265" y="41944"/>
                </a:cubicBezTo>
                <a:cubicBezTo>
                  <a:pt x="302937" y="83888"/>
                  <a:pt x="330708" y="230615"/>
                  <a:pt x="319430" y="296757"/>
                </a:cubicBezTo>
                <a:cubicBezTo>
                  <a:pt x="304782" y="340700"/>
                  <a:pt x="274556" y="415816"/>
                  <a:pt x="228600" y="438794"/>
                </a:cubicBezTo>
                <a:cubicBezTo>
                  <a:pt x="224814" y="440687"/>
                  <a:pt x="4233" y="514995"/>
                  <a:pt x="0" y="514995"/>
                </a:cubicBezTo>
              </a:path>
            </a:pathLst>
          </a:custGeom>
          <a:noFill/>
          <a:ln w="19050" cap="flat" cmpd="sng" algn="ctr">
            <a:solidFill>
              <a:schemeClr val="tx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3" name="Freeform 6"/>
          <p:cNvSpPr>
            <a:spLocks/>
          </p:cNvSpPr>
          <p:nvPr/>
        </p:nvSpPr>
        <p:spPr bwMode="auto">
          <a:xfrm>
            <a:off x="755650" y="4521200"/>
            <a:ext cx="330200" cy="423863"/>
          </a:xfrm>
          <a:custGeom>
            <a:avLst/>
            <a:gdLst>
              <a:gd name="T0" fmla="*/ 276834 w 330708"/>
              <a:gd name="T1" fmla="*/ 11528 h 514995"/>
              <a:gd name="T2" fmla="*/ 293545 w 330708"/>
              <a:gd name="T3" fmla="*/ 10723 h 514995"/>
              <a:gd name="T4" fmla="*/ 316497 w 330708"/>
              <a:gd name="T5" fmla="*/ 75866 h 514995"/>
              <a:gd name="T6" fmla="*/ 226501 w 330708"/>
              <a:gd name="T7" fmla="*/ 112177 h 514995"/>
              <a:gd name="T8" fmla="*/ 0 w 330708"/>
              <a:gd name="T9" fmla="*/ 131657 h 514995"/>
              <a:gd name="T10" fmla="*/ 0 60000 65536"/>
              <a:gd name="T11" fmla="*/ 0 60000 65536"/>
              <a:gd name="T12" fmla="*/ 0 60000 65536"/>
              <a:gd name="T13" fmla="*/ 0 60000 65536"/>
              <a:gd name="T14" fmla="*/ 0 60000 65536"/>
              <a:gd name="T15" fmla="*/ 0 w 330708"/>
              <a:gd name="T16" fmla="*/ 0 h 514995"/>
              <a:gd name="T17" fmla="*/ 330708 w 330708"/>
              <a:gd name="T18" fmla="*/ 514995 h 514995"/>
            </a:gdLst>
            <a:ahLst/>
            <a:cxnLst>
              <a:cxn ang="T10">
                <a:pos x="T0" y="T1"/>
              </a:cxn>
              <a:cxn ang="T11">
                <a:pos x="T2" y="T3"/>
              </a:cxn>
              <a:cxn ang="T12">
                <a:pos x="T4" y="T5"/>
              </a:cxn>
              <a:cxn ang="T13">
                <a:pos x="T6" y="T7"/>
              </a:cxn>
              <a:cxn ang="T14">
                <a:pos x="T8" y="T9"/>
              </a:cxn>
            </a:cxnLst>
            <a:rect l="T15" t="T16" r="T17" b="T18"/>
            <a:pathLst>
              <a:path w="330708" h="514995">
                <a:moveTo>
                  <a:pt x="279400" y="45095"/>
                </a:moveTo>
                <a:cubicBezTo>
                  <a:pt x="279772" y="44570"/>
                  <a:pt x="289593" y="0"/>
                  <a:pt x="296265" y="41944"/>
                </a:cubicBezTo>
                <a:cubicBezTo>
                  <a:pt x="302937" y="83888"/>
                  <a:pt x="330708" y="230615"/>
                  <a:pt x="319430" y="296757"/>
                </a:cubicBezTo>
                <a:cubicBezTo>
                  <a:pt x="304782" y="340700"/>
                  <a:pt x="274556" y="415816"/>
                  <a:pt x="228600" y="438794"/>
                </a:cubicBezTo>
                <a:cubicBezTo>
                  <a:pt x="224814" y="440687"/>
                  <a:pt x="4233" y="514995"/>
                  <a:pt x="0" y="514995"/>
                </a:cubicBezTo>
              </a:path>
            </a:pathLst>
          </a:custGeom>
          <a:noFill/>
          <a:ln w="19050" cap="flat" cmpd="sng" algn="ctr">
            <a:solidFill>
              <a:schemeClr val="tx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4" name="Freeform 7"/>
          <p:cNvSpPr>
            <a:spLocks noChangeAspect="1"/>
          </p:cNvSpPr>
          <p:nvPr/>
        </p:nvSpPr>
        <p:spPr bwMode="auto">
          <a:xfrm>
            <a:off x="5033963" y="3373438"/>
            <a:ext cx="60325" cy="371475"/>
          </a:xfrm>
          <a:custGeom>
            <a:avLst/>
            <a:gdLst>
              <a:gd name="T0" fmla="*/ 923 w 104922"/>
              <a:gd name="T1" fmla="*/ 2168 h 875426"/>
              <a:gd name="T2" fmla="*/ 1816 w 104922"/>
              <a:gd name="T3" fmla="*/ 1853 h 875426"/>
              <a:gd name="T4" fmla="*/ 114 w 104922"/>
              <a:gd name="T5" fmla="*/ 1628 h 875426"/>
              <a:gd name="T6" fmla="*/ 2003 w 104922"/>
              <a:gd name="T7" fmla="*/ 1340 h 875426"/>
              <a:gd name="T8" fmla="*/ 82 w 104922"/>
              <a:gd name="T9" fmla="*/ 1066 h 875426"/>
              <a:gd name="T10" fmla="*/ 1936 w 104922"/>
              <a:gd name="T11" fmla="*/ 823 h 875426"/>
              <a:gd name="T12" fmla="*/ 858 w 104922"/>
              <a:gd name="T13" fmla="*/ 569 h 875426"/>
              <a:gd name="T14" fmla="*/ 1268 w 104922"/>
              <a:gd name="T15" fmla="*/ 321 h 875426"/>
              <a:gd name="T16" fmla="*/ 1008 w 104922"/>
              <a:gd name="T17" fmla="*/ 0 h 875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922"/>
              <a:gd name="T28" fmla="*/ 0 h 875426"/>
              <a:gd name="T29" fmla="*/ 104922 w 104922"/>
              <a:gd name="T30" fmla="*/ 875426 h 875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922" h="875426">
                <a:moveTo>
                  <a:pt x="45454" y="875426"/>
                </a:moveTo>
                <a:cubicBezTo>
                  <a:pt x="36604" y="800090"/>
                  <a:pt x="94933" y="819083"/>
                  <a:pt x="89385" y="748004"/>
                </a:cubicBezTo>
                <a:cubicBezTo>
                  <a:pt x="82070" y="704843"/>
                  <a:pt x="0" y="711213"/>
                  <a:pt x="5615" y="657387"/>
                </a:cubicBezTo>
                <a:cubicBezTo>
                  <a:pt x="3058" y="594819"/>
                  <a:pt x="104922" y="587751"/>
                  <a:pt x="98584" y="540829"/>
                </a:cubicBezTo>
                <a:cubicBezTo>
                  <a:pt x="101022" y="479687"/>
                  <a:pt x="1579" y="497491"/>
                  <a:pt x="4017" y="430198"/>
                </a:cubicBezTo>
                <a:cubicBezTo>
                  <a:pt x="13288" y="373719"/>
                  <a:pt x="96223" y="409440"/>
                  <a:pt x="95296" y="332400"/>
                </a:cubicBezTo>
                <a:cubicBezTo>
                  <a:pt x="94369" y="262504"/>
                  <a:pt x="38565" y="308720"/>
                  <a:pt x="42222" y="229972"/>
                </a:cubicBezTo>
                <a:cubicBezTo>
                  <a:pt x="35550" y="162862"/>
                  <a:pt x="61176" y="168086"/>
                  <a:pt x="62407" y="129757"/>
                </a:cubicBezTo>
                <a:cubicBezTo>
                  <a:pt x="63638" y="91428"/>
                  <a:pt x="40470" y="28702"/>
                  <a:pt x="49608" y="0"/>
                </a:cubicBezTo>
              </a:path>
            </a:pathLst>
          </a:custGeom>
          <a:noFill/>
          <a:ln w="1905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5" name="Freeform 8"/>
          <p:cNvSpPr>
            <a:spLocks noChangeAspect="1"/>
          </p:cNvSpPr>
          <p:nvPr/>
        </p:nvSpPr>
        <p:spPr bwMode="auto">
          <a:xfrm flipV="1">
            <a:off x="5029200" y="4097338"/>
            <a:ext cx="58738" cy="371475"/>
          </a:xfrm>
          <a:custGeom>
            <a:avLst/>
            <a:gdLst>
              <a:gd name="T0" fmla="*/ 787 w 104922"/>
              <a:gd name="T1" fmla="*/ 2168 h 875426"/>
              <a:gd name="T2" fmla="*/ 1547 w 104922"/>
              <a:gd name="T3" fmla="*/ 1853 h 875426"/>
              <a:gd name="T4" fmla="*/ 97 w 104922"/>
              <a:gd name="T5" fmla="*/ 1628 h 875426"/>
              <a:gd name="T6" fmla="*/ 1707 w 104922"/>
              <a:gd name="T7" fmla="*/ 1340 h 875426"/>
              <a:gd name="T8" fmla="*/ 69 w 104922"/>
              <a:gd name="T9" fmla="*/ 1066 h 875426"/>
              <a:gd name="T10" fmla="*/ 1650 w 104922"/>
              <a:gd name="T11" fmla="*/ 823 h 875426"/>
              <a:gd name="T12" fmla="*/ 731 w 104922"/>
              <a:gd name="T13" fmla="*/ 569 h 875426"/>
              <a:gd name="T14" fmla="*/ 1080 w 104922"/>
              <a:gd name="T15" fmla="*/ 321 h 875426"/>
              <a:gd name="T16" fmla="*/ 859 w 104922"/>
              <a:gd name="T17" fmla="*/ 0 h 875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922"/>
              <a:gd name="T28" fmla="*/ 0 h 875426"/>
              <a:gd name="T29" fmla="*/ 104922 w 104922"/>
              <a:gd name="T30" fmla="*/ 875426 h 875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922" h="875426">
                <a:moveTo>
                  <a:pt x="45454" y="875426"/>
                </a:moveTo>
                <a:cubicBezTo>
                  <a:pt x="36604" y="800090"/>
                  <a:pt x="94933" y="819083"/>
                  <a:pt x="89385" y="748004"/>
                </a:cubicBezTo>
                <a:cubicBezTo>
                  <a:pt x="82070" y="704843"/>
                  <a:pt x="0" y="711213"/>
                  <a:pt x="5615" y="657387"/>
                </a:cubicBezTo>
                <a:cubicBezTo>
                  <a:pt x="3058" y="594819"/>
                  <a:pt x="104922" y="587751"/>
                  <a:pt x="98584" y="540829"/>
                </a:cubicBezTo>
                <a:cubicBezTo>
                  <a:pt x="101022" y="479687"/>
                  <a:pt x="1579" y="497491"/>
                  <a:pt x="4017" y="430198"/>
                </a:cubicBezTo>
                <a:cubicBezTo>
                  <a:pt x="13288" y="373719"/>
                  <a:pt x="96223" y="409440"/>
                  <a:pt x="95296" y="332400"/>
                </a:cubicBezTo>
                <a:cubicBezTo>
                  <a:pt x="94369" y="262504"/>
                  <a:pt x="38565" y="308720"/>
                  <a:pt x="42222" y="229972"/>
                </a:cubicBezTo>
                <a:cubicBezTo>
                  <a:pt x="35550" y="162862"/>
                  <a:pt x="61176" y="168086"/>
                  <a:pt x="62407" y="129757"/>
                </a:cubicBezTo>
                <a:cubicBezTo>
                  <a:pt x="63638" y="91428"/>
                  <a:pt x="40470" y="28702"/>
                  <a:pt x="49608" y="0"/>
                </a:cubicBezTo>
              </a:path>
            </a:pathLst>
          </a:custGeom>
          <a:noFill/>
          <a:ln w="1905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6" name="Freeform 9"/>
          <p:cNvSpPr>
            <a:spLocks noChangeAspect="1"/>
          </p:cNvSpPr>
          <p:nvPr/>
        </p:nvSpPr>
        <p:spPr bwMode="auto">
          <a:xfrm>
            <a:off x="5038725" y="4500563"/>
            <a:ext cx="60325" cy="371475"/>
          </a:xfrm>
          <a:custGeom>
            <a:avLst/>
            <a:gdLst>
              <a:gd name="T0" fmla="*/ 923 w 104922"/>
              <a:gd name="T1" fmla="*/ 2168 h 875426"/>
              <a:gd name="T2" fmla="*/ 1816 w 104922"/>
              <a:gd name="T3" fmla="*/ 1853 h 875426"/>
              <a:gd name="T4" fmla="*/ 114 w 104922"/>
              <a:gd name="T5" fmla="*/ 1628 h 875426"/>
              <a:gd name="T6" fmla="*/ 2003 w 104922"/>
              <a:gd name="T7" fmla="*/ 1340 h 875426"/>
              <a:gd name="T8" fmla="*/ 82 w 104922"/>
              <a:gd name="T9" fmla="*/ 1066 h 875426"/>
              <a:gd name="T10" fmla="*/ 1936 w 104922"/>
              <a:gd name="T11" fmla="*/ 823 h 875426"/>
              <a:gd name="T12" fmla="*/ 858 w 104922"/>
              <a:gd name="T13" fmla="*/ 569 h 875426"/>
              <a:gd name="T14" fmla="*/ 1268 w 104922"/>
              <a:gd name="T15" fmla="*/ 321 h 875426"/>
              <a:gd name="T16" fmla="*/ 1008 w 104922"/>
              <a:gd name="T17" fmla="*/ 0 h 875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922"/>
              <a:gd name="T28" fmla="*/ 0 h 875426"/>
              <a:gd name="T29" fmla="*/ 104922 w 104922"/>
              <a:gd name="T30" fmla="*/ 875426 h 875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922" h="875426">
                <a:moveTo>
                  <a:pt x="45454" y="875426"/>
                </a:moveTo>
                <a:cubicBezTo>
                  <a:pt x="36604" y="800090"/>
                  <a:pt x="94933" y="819083"/>
                  <a:pt x="89385" y="748004"/>
                </a:cubicBezTo>
                <a:cubicBezTo>
                  <a:pt x="82070" y="704843"/>
                  <a:pt x="0" y="711213"/>
                  <a:pt x="5615" y="657387"/>
                </a:cubicBezTo>
                <a:cubicBezTo>
                  <a:pt x="3058" y="594819"/>
                  <a:pt x="104922" y="587751"/>
                  <a:pt x="98584" y="540829"/>
                </a:cubicBezTo>
                <a:cubicBezTo>
                  <a:pt x="101022" y="479687"/>
                  <a:pt x="1579" y="497491"/>
                  <a:pt x="4017" y="430198"/>
                </a:cubicBezTo>
                <a:cubicBezTo>
                  <a:pt x="13288" y="373719"/>
                  <a:pt x="96223" y="409440"/>
                  <a:pt x="95296" y="332400"/>
                </a:cubicBezTo>
                <a:cubicBezTo>
                  <a:pt x="94369" y="262504"/>
                  <a:pt x="38565" y="308720"/>
                  <a:pt x="42222" y="229972"/>
                </a:cubicBezTo>
                <a:cubicBezTo>
                  <a:pt x="35550" y="162862"/>
                  <a:pt x="61176" y="168086"/>
                  <a:pt x="62407" y="129757"/>
                </a:cubicBezTo>
                <a:cubicBezTo>
                  <a:pt x="63638" y="91428"/>
                  <a:pt x="40470" y="28702"/>
                  <a:pt x="49608" y="0"/>
                </a:cubicBezTo>
              </a:path>
            </a:pathLst>
          </a:custGeom>
          <a:noFill/>
          <a:ln w="1905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7" name="Freeform 10"/>
          <p:cNvSpPr>
            <a:spLocks noChangeAspect="1"/>
          </p:cNvSpPr>
          <p:nvPr/>
        </p:nvSpPr>
        <p:spPr bwMode="auto">
          <a:xfrm flipV="1">
            <a:off x="5054600" y="5183188"/>
            <a:ext cx="58738" cy="371475"/>
          </a:xfrm>
          <a:custGeom>
            <a:avLst/>
            <a:gdLst>
              <a:gd name="T0" fmla="*/ 787 w 104922"/>
              <a:gd name="T1" fmla="*/ 2168 h 875426"/>
              <a:gd name="T2" fmla="*/ 1547 w 104922"/>
              <a:gd name="T3" fmla="*/ 1853 h 875426"/>
              <a:gd name="T4" fmla="*/ 97 w 104922"/>
              <a:gd name="T5" fmla="*/ 1628 h 875426"/>
              <a:gd name="T6" fmla="*/ 1707 w 104922"/>
              <a:gd name="T7" fmla="*/ 1340 h 875426"/>
              <a:gd name="T8" fmla="*/ 69 w 104922"/>
              <a:gd name="T9" fmla="*/ 1066 h 875426"/>
              <a:gd name="T10" fmla="*/ 1650 w 104922"/>
              <a:gd name="T11" fmla="*/ 823 h 875426"/>
              <a:gd name="T12" fmla="*/ 731 w 104922"/>
              <a:gd name="T13" fmla="*/ 569 h 875426"/>
              <a:gd name="T14" fmla="*/ 1080 w 104922"/>
              <a:gd name="T15" fmla="*/ 321 h 875426"/>
              <a:gd name="T16" fmla="*/ 859 w 104922"/>
              <a:gd name="T17" fmla="*/ 0 h 875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922"/>
              <a:gd name="T28" fmla="*/ 0 h 875426"/>
              <a:gd name="T29" fmla="*/ 104922 w 104922"/>
              <a:gd name="T30" fmla="*/ 875426 h 875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922" h="875426">
                <a:moveTo>
                  <a:pt x="45454" y="875426"/>
                </a:moveTo>
                <a:cubicBezTo>
                  <a:pt x="36604" y="800090"/>
                  <a:pt x="94933" y="819083"/>
                  <a:pt x="89385" y="748004"/>
                </a:cubicBezTo>
                <a:cubicBezTo>
                  <a:pt x="82070" y="704843"/>
                  <a:pt x="0" y="711213"/>
                  <a:pt x="5615" y="657387"/>
                </a:cubicBezTo>
                <a:cubicBezTo>
                  <a:pt x="3058" y="594819"/>
                  <a:pt x="104922" y="587751"/>
                  <a:pt x="98584" y="540829"/>
                </a:cubicBezTo>
                <a:cubicBezTo>
                  <a:pt x="101022" y="479687"/>
                  <a:pt x="1579" y="497491"/>
                  <a:pt x="4017" y="430198"/>
                </a:cubicBezTo>
                <a:cubicBezTo>
                  <a:pt x="13288" y="373719"/>
                  <a:pt x="96223" y="409440"/>
                  <a:pt x="95296" y="332400"/>
                </a:cubicBezTo>
                <a:cubicBezTo>
                  <a:pt x="94369" y="262504"/>
                  <a:pt x="38565" y="308720"/>
                  <a:pt x="42222" y="229972"/>
                </a:cubicBezTo>
                <a:cubicBezTo>
                  <a:pt x="35550" y="162862"/>
                  <a:pt x="61176" y="168086"/>
                  <a:pt x="62407" y="129757"/>
                </a:cubicBezTo>
                <a:cubicBezTo>
                  <a:pt x="63638" y="91428"/>
                  <a:pt x="40470" y="28702"/>
                  <a:pt x="49608" y="0"/>
                </a:cubicBezTo>
              </a:path>
            </a:pathLst>
          </a:custGeom>
          <a:noFill/>
          <a:ln w="1905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58378" name="Straight Arrow Connector 12"/>
          <p:cNvCxnSpPr>
            <a:cxnSpLocks noChangeShapeType="1"/>
          </p:cNvCxnSpPr>
          <p:nvPr/>
        </p:nvCxnSpPr>
        <p:spPr bwMode="auto">
          <a:xfrm rot="16200000" flipV="1">
            <a:off x="5590382" y="5285581"/>
            <a:ext cx="569912" cy="9525"/>
          </a:xfrm>
          <a:prstGeom prst="straightConnector1">
            <a:avLst/>
          </a:prstGeom>
          <a:noFill/>
          <a:ln w="19050" algn="ctr">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58379" name="Straight Arrow Connector 14"/>
          <p:cNvCxnSpPr>
            <a:cxnSpLocks noChangeShapeType="1"/>
          </p:cNvCxnSpPr>
          <p:nvPr/>
        </p:nvCxnSpPr>
        <p:spPr bwMode="auto">
          <a:xfrm rot="5400000" flipH="1" flipV="1">
            <a:off x="3097212" y="5418138"/>
            <a:ext cx="295275" cy="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8380" name="Freeform 16"/>
          <p:cNvSpPr>
            <a:spLocks/>
          </p:cNvSpPr>
          <p:nvPr/>
        </p:nvSpPr>
        <p:spPr bwMode="auto">
          <a:xfrm flipV="1">
            <a:off x="2832100" y="4895850"/>
            <a:ext cx="511175" cy="300038"/>
          </a:xfrm>
          <a:custGeom>
            <a:avLst/>
            <a:gdLst>
              <a:gd name="T0" fmla="*/ 4664450 w 353635"/>
              <a:gd name="T1" fmla="*/ 0 h 476210"/>
              <a:gd name="T2" fmla="*/ 3524235 w 353635"/>
              <a:gd name="T3" fmla="*/ 7680 h 476210"/>
              <a:gd name="T4" fmla="*/ 2036057 w 353635"/>
              <a:gd name="T5" fmla="*/ 15516 h 476210"/>
              <a:gd name="T6" fmla="*/ 0 w 353635"/>
              <a:gd name="T7" fmla="*/ 18769 h 476210"/>
              <a:gd name="T8" fmla="*/ 0 60000 65536"/>
              <a:gd name="T9" fmla="*/ 0 60000 65536"/>
              <a:gd name="T10" fmla="*/ 0 60000 65536"/>
              <a:gd name="T11" fmla="*/ 0 60000 65536"/>
              <a:gd name="T12" fmla="*/ 0 w 353635"/>
              <a:gd name="T13" fmla="*/ 0 h 476210"/>
              <a:gd name="T14" fmla="*/ 353635 w 353635"/>
              <a:gd name="T15" fmla="*/ 476210 h 476210"/>
            </a:gdLst>
            <a:ahLst/>
            <a:cxnLst>
              <a:cxn ang="T8">
                <a:pos x="T0" y="T1"/>
              </a:cxn>
              <a:cxn ang="T9">
                <a:pos x="T2" y="T3"/>
              </a:cxn>
              <a:cxn ang="T10">
                <a:pos x="T4" y="T5"/>
              </a:cxn>
              <a:cxn ang="T11">
                <a:pos x="T6" y="T7"/>
              </a:cxn>
            </a:cxnLst>
            <a:rect l="T12" t="T13" r="T14" b="T15"/>
            <a:pathLst>
              <a:path w="353635" h="476210">
                <a:moveTo>
                  <a:pt x="353635" y="0"/>
                </a:moveTo>
                <a:cubicBezTo>
                  <a:pt x="346509" y="53744"/>
                  <a:pt x="288029" y="128203"/>
                  <a:pt x="267190" y="194871"/>
                </a:cubicBezTo>
                <a:cubicBezTo>
                  <a:pt x="252542" y="238814"/>
                  <a:pt x="200320" y="370720"/>
                  <a:pt x="154364" y="393698"/>
                </a:cubicBezTo>
                <a:cubicBezTo>
                  <a:pt x="150578" y="395591"/>
                  <a:pt x="4233" y="476210"/>
                  <a:pt x="0" y="476210"/>
                </a:cubicBezTo>
              </a:path>
            </a:pathLst>
          </a:custGeom>
          <a:noFill/>
          <a:ln w="19050" cap="flat" cmpd="sng" algn="ctr">
            <a:solidFill>
              <a:schemeClr val="tx2"/>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58381" name="Straight Arrow Connector 17"/>
          <p:cNvCxnSpPr>
            <a:cxnSpLocks noChangeShapeType="1"/>
          </p:cNvCxnSpPr>
          <p:nvPr/>
        </p:nvCxnSpPr>
        <p:spPr bwMode="auto">
          <a:xfrm rot="16200000" flipV="1">
            <a:off x="2001044" y="5785644"/>
            <a:ext cx="417512" cy="6350"/>
          </a:xfrm>
          <a:prstGeom prst="straightConnector1">
            <a:avLst/>
          </a:prstGeom>
          <a:noFill/>
          <a:ln w="19050" algn="ctr">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58382" name="Rectangle 5"/>
          <p:cNvSpPr>
            <a:spLocks noChangeArrowheads="1"/>
          </p:cNvSpPr>
          <p:nvPr/>
        </p:nvSpPr>
        <p:spPr bwMode="auto">
          <a:xfrm>
            <a:off x="2246313" y="5711825"/>
            <a:ext cx="5064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18" charset="0"/>
                <a:ea typeface="+mn-ea"/>
                <a:cs typeface="+mn-cs"/>
              </a:rPr>
              <a:t> W</a:t>
            </a:r>
            <a:endPar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 name="Picture 1"/>
          <p:cNvPicPr>
            <a:picLocks noChangeAspect="1"/>
          </p:cNvPicPr>
          <p:nvPr/>
        </p:nvPicPr>
        <p:blipFill>
          <a:blip r:embed="rId4"/>
          <a:stretch>
            <a:fillRect/>
          </a:stretch>
        </p:blipFill>
        <p:spPr>
          <a:xfrm>
            <a:off x="5461000" y="765198"/>
            <a:ext cx="3683000" cy="2451100"/>
          </a:xfrm>
          <a:prstGeom prst="rect">
            <a:avLst/>
          </a:prstGeom>
          <a:ln>
            <a:noFill/>
          </a:ln>
          <a:effectLst>
            <a:softEdge rad="112500"/>
          </a:effectLst>
        </p:spPr>
      </p:pic>
      <p:sp>
        <p:nvSpPr>
          <p:cNvPr id="3" name="TextBox 2"/>
          <p:cNvSpPr txBox="1"/>
          <p:nvPr/>
        </p:nvSpPr>
        <p:spPr>
          <a:xfrm>
            <a:off x="4421875" y="6014796"/>
            <a:ext cx="443552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Refer to Box 3-2 for definitions of quantities and numerical estimates of parameters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dirty="0"/>
              <a:t>Radiation Basics - </a:t>
            </a:r>
            <a:br>
              <a:rPr lang="en-US" dirty="0"/>
            </a:br>
            <a:r>
              <a:rPr lang="en-US" sz="3600" i="1" dirty="0"/>
              <a:t>Stefan-</a:t>
            </a:r>
            <a:r>
              <a:rPr lang="en-US" sz="3600" i="1" dirty="0" err="1"/>
              <a:t>Boltzman</a:t>
            </a:r>
            <a:r>
              <a:rPr lang="en-US" sz="3600" i="1" dirty="0"/>
              <a:t> </a:t>
            </a:r>
            <a:r>
              <a:rPr lang="en-US" sz="3600" i="1" dirty="0" err="1"/>
              <a:t>Eqn</a:t>
            </a:r>
            <a:endParaRPr lang="en-US" sz="3600" i="1" dirty="0"/>
          </a:p>
        </p:txBody>
      </p:sp>
      <p:sp>
        <p:nvSpPr>
          <p:cNvPr id="3" name="Content Placeholder 2"/>
          <p:cNvSpPr>
            <a:spLocks noGrp="1"/>
          </p:cNvSpPr>
          <p:nvPr>
            <p:ph idx="1"/>
          </p:nvPr>
        </p:nvSpPr>
        <p:spPr/>
        <p:txBody>
          <a:bodyPr>
            <a:normAutofit lnSpcReduction="10000"/>
          </a:bodyPr>
          <a:lstStyle/>
          <a:p>
            <a:r>
              <a:rPr lang="en-US" dirty="0"/>
              <a:t>Bulk radiative energy flux from a body, can be calculated by integrating the spectral radiant emittance                                        , i.e. for a blackbody:</a:t>
            </a:r>
          </a:p>
          <a:p>
            <a:endParaRPr lang="en-US" dirty="0"/>
          </a:p>
          <a:p>
            <a:r>
              <a:rPr lang="en-US" dirty="0"/>
              <a:t>which, yields the so-called Stefan-Boltzmann equation:</a:t>
            </a:r>
          </a:p>
          <a:p>
            <a:endParaRPr lang="en-US" dirty="0"/>
          </a:p>
          <a:p>
            <a:r>
              <a:rPr lang="de-DE" sz="2600" dirty="0" err="1"/>
              <a:t>σ</a:t>
            </a:r>
            <a:r>
              <a:rPr lang="de-DE" sz="2600" dirty="0"/>
              <a:t> ≡ Stefan-Boltzmann </a:t>
            </a:r>
            <a:r>
              <a:rPr lang="de-DE" sz="2600" dirty="0" err="1"/>
              <a:t>constant</a:t>
            </a:r>
            <a:r>
              <a:rPr lang="de-DE" sz="2600" dirty="0"/>
              <a:t> = 5.67 x10</a:t>
            </a:r>
            <a:r>
              <a:rPr lang="de-DE" sz="2600" baseline="30000" dirty="0"/>
              <a:t>−8</a:t>
            </a:r>
            <a:r>
              <a:rPr lang="de-DE" sz="2600" dirty="0"/>
              <a:t> W m</a:t>
            </a:r>
            <a:r>
              <a:rPr lang="de-DE" sz="2600" baseline="30000" dirty="0"/>
              <a:t>−2</a:t>
            </a:r>
            <a:r>
              <a:rPr lang="de-DE" sz="2600" dirty="0"/>
              <a:t> K</a:t>
            </a:r>
            <a:r>
              <a:rPr lang="de-DE" sz="2600" baseline="30000" dirty="0"/>
              <a:t>−4</a:t>
            </a:r>
            <a:endParaRPr lang="en-US" sz="2600" baseline="30000"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7" name="Picture 6"/>
          <p:cNvPicPr>
            <a:picLocks noChangeAspect="1"/>
          </p:cNvPicPr>
          <p:nvPr/>
        </p:nvPicPr>
        <p:blipFill>
          <a:blip r:embed="rId3"/>
          <a:stretch>
            <a:fillRect/>
          </a:stretch>
        </p:blipFill>
        <p:spPr>
          <a:xfrm>
            <a:off x="4025900" y="3066505"/>
            <a:ext cx="1993900" cy="977900"/>
          </a:xfrm>
          <a:prstGeom prst="rect">
            <a:avLst/>
          </a:prstGeom>
        </p:spPr>
      </p:pic>
      <p:pic>
        <p:nvPicPr>
          <p:cNvPr id="8" name="Picture 7"/>
          <p:cNvPicPr>
            <a:picLocks noChangeAspect="1"/>
          </p:cNvPicPr>
          <p:nvPr/>
        </p:nvPicPr>
        <p:blipFill>
          <a:blip r:embed="rId4"/>
          <a:stretch>
            <a:fillRect/>
          </a:stretch>
        </p:blipFill>
        <p:spPr>
          <a:xfrm>
            <a:off x="3917665" y="4501084"/>
            <a:ext cx="2697857" cy="756716"/>
          </a:xfrm>
          <a:prstGeom prst="rect">
            <a:avLst/>
          </a:prstGeom>
        </p:spPr>
      </p:pic>
      <p:sp>
        <p:nvSpPr>
          <p:cNvPr id="9" name="TextBox 8">
            <a:extLst>
              <a:ext uri="{FF2B5EF4-FFF2-40B4-BE49-F238E27FC236}">
                <a16:creationId xmlns:a16="http://schemas.microsoft.com/office/drawing/2014/main" id="{AAAC4B17-B779-664A-902F-7239F8F82CFC}"/>
              </a:ext>
            </a:extLst>
          </p:cNvPr>
          <p:cNvSpPr txBox="1"/>
          <p:nvPr/>
        </p:nvSpPr>
        <p:spPr>
          <a:xfrm>
            <a:off x="2619233" y="2494002"/>
            <a:ext cx="371127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Calibri"/>
                <a:ea typeface="+mn-ea"/>
                <a:cs typeface="+mn-cs"/>
              </a:rPr>
              <a:t>across all wavelengths</a:t>
            </a:r>
          </a:p>
        </p:txBody>
      </p:sp>
      <p:sp>
        <p:nvSpPr>
          <p:cNvPr id="10" name="Rectangle 9">
            <a:extLst>
              <a:ext uri="{FF2B5EF4-FFF2-40B4-BE49-F238E27FC236}">
                <a16:creationId xmlns:a16="http://schemas.microsoft.com/office/drawing/2014/main" id="{64917E2B-5B5C-D348-ACF6-41CD5169FEB9}"/>
              </a:ext>
            </a:extLst>
          </p:cNvPr>
          <p:cNvSpPr/>
          <p:nvPr/>
        </p:nvSpPr>
        <p:spPr>
          <a:xfrm>
            <a:off x="2631743" y="2570412"/>
            <a:ext cx="3540457"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E6D652B-035F-0E41-B4B5-37A2D13F65E6}"/>
              </a:ext>
            </a:extLst>
          </p:cNvPr>
          <p:cNvSpPr/>
          <p:nvPr/>
        </p:nvSpPr>
        <p:spPr>
          <a:xfrm>
            <a:off x="4079543" y="3169903"/>
            <a:ext cx="2535979" cy="75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09FA697-EEC0-B14E-B431-169F27B6B457}"/>
              </a:ext>
            </a:extLst>
          </p:cNvPr>
          <p:cNvSpPr/>
          <p:nvPr/>
        </p:nvSpPr>
        <p:spPr>
          <a:xfrm>
            <a:off x="3924489" y="4588888"/>
            <a:ext cx="2406016" cy="668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714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0F0"/>
          </a:solidFill>
        </p:spPr>
        <p:txBody>
          <a:bodyPr>
            <a:normAutofit fontScale="90000"/>
          </a:bodyPr>
          <a:lstStyle/>
          <a:p>
            <a:r>
              <a:rPr lang="en-US" dirty="0"/>
              <a:t>Radiative Properties of Media– </a:t>
            </a:r>
            <a:br>
              <a:rPr lang="en-US" dirty="0"/>
            </a:br>
            <a:r>
              <a:rPr lang="en-US" sz="4000" i="1" dirty="0"/>
              <a:t>Radiative Flux</a:t>
            </a:r>
          </a:p>
        </p:txBody>
      </p:sp>
      <p:sp>
        <p:nvSpPr>
          <p:cNvPr id="6" name="Content Placeholder 5"/>
          <p:cNvSpPr>
            <a:spLocks noGrp="1"/>
          </p:cNvSpPr>
          <p:nvPr>
            <p:ph idx="1"/>
          </p:nvPr>
        </p:nvSpPr>
        <p:spPr>
          <a:xfrm>
            <a:off x="457200" y="1600200"/>
            <a:ext cx="8229600" cy="4117837"/>
          </a:xfrm>
        </p:spPr>
        <p:txBody>
          <a:bodyPr>
            <a:normAutofit fontScale="92500" lnSpcReduction="10000"/>
          </a:bodyPr>
          <a:lstStyle/>
          <a:p>
            <a:r>
              <a:rPr lang="en-US" dirty="0"/>
              <a:t>Emitted radiative flux from a particular body depends on its physical </a:t>
            </a:r>
            <a:br>
              <a:rPr lang="en-US" dirty="0"/>
            </a:br>
            <a:endParaRPr lang="en-US" dirty="0"/>
          </a:p>
          <a:p>
            <a:r>
              <a:rPr lang="en-US" dirty="0"/>
              <a:t>Land surface </a:t>
            </a:r>
            <a:br>
              <a:rPr lang="en-US" dirty="0"/>
            </a:br>
            <a:r>
              <a:rPr lang="en-US" dirty="0"/>
              <a:t>type largely </a:t>
            </a:r>
            <a:br>
              <a:rPr lang="en-US" dirty="0"/>
            </a:br>
            <a:r>
              <a:rPr lang="en-US" dirty="0"/>
              <a:t>dictates the </a:t>
            </a:r>
            <a:br>
              <a:rPr lang="en-US" dirty="0"/>
            </a:br>
            <a:r>
              <a:rPr lang="en-US" dirty="0"/>
              <a:t>broadband </a:t>
            </a:r>
            <a:br>
              <a:rPr lang="en-US" dirty="0"/>
            </a:br>
            <a:r>
              <a:rPr lang="en-US" dirty="0"/>
              <a:t>emissivity, </a:t>
            </a:r>
            <a:br>
              <a:rPr lang="en-US" dirty="0"/>
            </a:br>
            <a:r>
              <a:rPr lang="en-US" dirty="0"/>
              <a:t>ranging  </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3364326" y="2590800"/>
            <a:ext cx="5779674" cy="4092575"/>
          </a:xfrm>
          <a:prstGeom prst="rect">
            <a:avLst/>
          </a:prstGeom>
        </p:spPr>
      </p:pic>
      <p:sp>
        <p:nvSpPr>
          <p:cNvPr id="8" name="TextBox 7">
            <a:extLst>
              <a:ext uri="{FF2B5EF4-FFF2-40B4-BE49-F238E27FC236}">
                <a16:creationId xmlns:a16="http://schemas.microsoft.com/office/drawing/2014/main" id="{67C43516-963E-9943-B95E-4EE50D30016D}"/>
              </a:ext>
            </a:extLst>
          </p:cNvPr>
          <p:cNvSpPr txBox="1"/>
          <p:nvPr/>
        </p:nvSpPr>
        <p:spPr>
          <a:xfrm>
            <a:off x="4495800" y="1976299"/>
            <a:ext cx="46329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temperature and </a:t>
            </a:r>
            <a:r>
              <a:rPr kumimoji="0" lang="en-US" sz="2800" b="0" i="1" u="none" strike="noStrike" kern="1200" cap="none" spc="0" normalizeH="0" baseline="0" noProof="0" dirty="0">
                <a:ln>
                  <a:noFill/>
                </a:ln>
                <a:solidFill>
                  <a:srgbClr val="FF0000"/>
                </a:solidFill>
                <a:effectLst/>
                <a:uLnTx/>
                <a:uFillTx/>
                <a:latin typeface="Symbol" pitchFamily="2" charset="2"/>
                <a:ea typeface="+mn-ea"/>
                <a:cs typeface="+mn-cs"/>
              </a:rPr>
              <a:t>e</a:t>
            </a:r>
            <a:r>
              <a:rPr kumimoji="0" lang="en-US" sz="2800" b="0" i="0" u="none" strike="noStrike" kern="1200" cap="none" spc="0" normalizeH="0" baseline="0" noProof="0" dirty="0">
                <a:ln>
                  <a:noFill/>
                </a:ln>
                <a:solidFill>
                  <a:srgbClr val="FF0000"/>
                </a:solidFill>
                <a:effectLst/>
                <a:uLnTx/>
                <a:uFillTx/>
                <a:latin typeface="Calibri"/>
                <a:ea typeface="+mn-ea"/>
                <a:cs typeface="+mn-cs"/>
              </a:rPr>
              <a:t> (emissivity)</a:t>
            </a:r>
          </a:p>
        </p:txBody>
      </p:sp>
      <p:sp>
        <p:nvSpPr>
          <p:cNvPr id="9" name="TextBox 8">
            <a:extLst>
              <a:ext uri="{FF2B5EF4-FFF2-40B4-BE49-F238E27FC236}">
                <a16:creationId xmlns:a16="http://schemas.microsoft.com/office/drawing/2014/main" id="{E2EFFD2B-0305-BE4F-83C6-6BA9CCAB8941}"/>
              </a:ext>
            </a:extLst>
          </p:cNvPr>
          <p:cNvSpPr txBox="1"/>
          <p:nvPr/>
        </p:nvSpPr>
        <p:spPr>
          <a:xfrm>
            <a:off x="867749" y="5513973"/>
            <a:ext cx="14414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0.9 – 1.0</a:t>
            </a:r>
          </a:p>
        </p:txBody>
      </p:sp>
      <p:sp>
        <p:nvSpPr>
          <p:cNvPr id="10" name="Rectangle 9">
            <a:extLst>
              <a:ext uri="{FF2B5EF4-FFF2-40B4-BE49-F238E27FC236}">
                <a16:creationId xmlns:a16="http://schemas.microsoft.com/office/drawing/2014/main" id="{7B73F58B-2D95-9C42-B93C-55CFAC9D5F88}"/>
              </a:ext>
            </a:extLst>
          </p:cNvPr>
          <p:cNvSpPr/>
          <p:nvPr/>
        </p:nvSpPr>
        <p:spPr>
          <a:xfrm>
            <a:off x="4497090" y="2053776"/>
            <a:ext cx="4631645"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962A4B-FFDB-0F4D-AA00-5D4447759394}"/>
              </a:ext>
            </a:extLst>
          </p:cNvPr>
          <p:cNvSpPr/>
          <p:nvPr/>
        </p:nvSpPr>
        <p:spPr>
          <a:xfrm>
            <a:off x="-378726" y="5559605"/>
            <a:ext cx="3540457" cy="4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34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US" dirty="0"/>
              <a:t>Example – Remotely Sensed emissivity from Egypt/Israel</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8" name="OSA Image" descr="OSA Image"/>
          <p:cNvPicPr>
            <a:picLocks noChangeAspect="1"/>
          </p:cNvPicPr>
          <p:nvPr/>
        </p:nvPicPr>
        <p:blipFill>
          <a:blip r:embed="rId3"/>
          <a:stretch>
            <a:fillRect/>
          </a:stretch>
        </p:blipFill>
        <p:spPr>
          <a:xfrm>
            <a:off x="4572000" y="2429307"/>
            <a:ext cx="4552950" cy="3811950"/>
          </a:xfrm>
          <a:prstGeom prst="rect">
            <a:avLst/>
          </a:prstGeom>
        </p:spPr>
      </p:pic>
      <p:pic>
        <p:nvPicPr>
          <p:cNvPr id="9" name="OSA Image" descr="OSA Image"/>
          <p:cNvPicPr>
            <a:picLocks noChangeAspect="1"/>
          </p:cNvPicPr>
          <p:nvPr/>
        </p:nvPicPr>
        <p:blipFill>
          <a:blip r:embed="rId4"/>
          <a:stretch>
            <a:fillRect/>
          </a:stretch>
        </p:blipFill>
        <p:spPr>
          <a:xfrm>
            <a:off x="0" y="1666875"/>
            <a:ext cx="4572000" cy="3717073"/>
          </a:xfrm>
          <a:prstGeom prst="rect">
            <a:avLst/>
          </a:prstGeom>
        </p:spPr>
      </p:pic>
      <p:sp>
        <p:nvSpPr>
          <p:cNvPr id="10" name="TextBox 9"/>
          <p:cNvSpPr txBox="1"/>
          <p:nvPr/>
        </p:nvSpPr>
        <p:spPr>
          <a:xfrm>
            <a:off x="304800" y="5871925"/>
            <a:ext cx="31910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Tang et al., 2009 </a:t>
            </a:r>
            <a:r>
              <a:rPr kumimoji="0" lang="en-US" sz="1800" b="0" i="1" u="none" strike="noStrike" kern="1200" cap="none" spc="0" normalizeH="0" baseline="0" noProof="0" dirty="0">
                <a:ln>
                  <a:noFill/>
                </a:ln>
                <a:solidFill>
                  <a:prstClr val="black"/>
                </a:solidFill>
                <a:effectLst/>
                <a:uLnTx/>
                <a:uFillTx/>
                <a:latin typeface="Calibri"/>
                <a:ea typeface="+mn-ea"/>
                <a:cs typeface="+mn-cs"/>
              </a:rPr>
              <a:t>Optical Express</a:t>
            </a:r>
          </a:p>
        </p:txBody>
      </p:sp>
    </p:spTree>
    <p:extLst>
      <p:ext uri="{BB962C8B-B14F-4D97-AF65-F5344CB8AC3E}">
        <p14:creationId xmlns:p14="http://schemas.microsoft.com/office/powerpoint/2010/main" val="2061916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CustomDGT">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5131</TotalTime>
  <Words>3625</Words>
  <Application>Microsoft Office PowerPoint</Application>
  <PresentationFormat>On-screen Show (4:3)</PresentationFormat>
  <Paragraphs>418</Paragraphs>
  <Slides>63</Slides>
  <Notes>28</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2</vt:i4>
      </vt:variant>
      <vt:variant>
        <vt:lpstr>Slide Titles</vt:lpstr>
      </vt:variant>
      <vt:variant>
        <vt:i4>63</vt:i4>
      </vt:variant>
    </vt:vector>
  </HeadingPairs>
  <TitlesOfParts>
    <vt:vector size="79" baseType="lpstr">
      <vt:lpstr>Arial</vt:lpstr>
      <vt:lpstr>Avenir Book</vt:lpstr>
      <vt:lpstr>Calibri</vt:lpstr>
      <vt:lpstr>Cambria Math</vt:lpstr>
      <vt:lpstr>Comic Sans MS</vt:lpstr>
      <vt:lpstr>Symbol</vt:lpstr>
      <vt:lpstr>Times</vt:lpstr>
      <vt:lpstr>Times New Roman</vt:lpstr>
      <vt:lpstr>Office Theme</vt:lpstr>
      <vt:lpstr>1_Office Theme</vt:lpstr>
      <vt:lpstr>Blank Presentation</vt:lpstr>
      <vt:lpstr>2_Office Theme</vt:lpstr>
      <vt:lpstr>3_Office Theme</vt:lpstr>
      <vt:lpstr>4_Office Theme</vt:lpstr>
      <vt:lpstr>Equation</vt:lpstr>
      <vt:lpstr>Picture</vt:lpstr>
      <vt:lpstr>Physical Hydrology &amp; Hydroclimatology (Multiscale Hydrology)</vt:lpstr>
      <vt:lpstr>Lectures Week 4</vt:lpstr>
      <vt:lpstr>Basics of Energy Balance in Watersheds - Internal Energy</vt:lpstr>
      <vt:lpstr>Basics of Energy Balance in Watersheds - Internal Energy</vt:lpstr>
      <vt:lpstr>Laws of Radiant Energy</vt:lpstr>
      <vt:lpstr>Basics of Radiation –  it’s mostly invisible…</vt:lpstr>
      <vt:lpstr>Radiation Basics -  Stefan-Boltzman Eqn</vt:lpstr>
      <vt:lpstr>Radiative Properties of Media–  Radiative Flux</vt:lpstr>
      <vt:lpstr>Example – Remotely Sensed emissivity from Egypt/Israel</vt:lpstr>
      <vt:lpstr>Radiative Properties of Media–  Radiative Flux of the Atmosphere</vt:lpstr>
      <vt:lpstr>Radiative Properties of Media –   radiative properties</vt:lpstr>
      <vt:lpstr>Radiative Properties of Media –  atmospheric energy balances</vt:lpstr>
      <vt:lpstr>The Atmosphere Composition</vt:lpstr>
      <vt:lpstr>Composition</vt:lpstr>
      <vt:lpstr>Composition</vt:lpstr>
      <vt:lpstr>Can humans alter atmospheric composition and therefore climate?</vt:lpstr>
      <vt:lpstr>PowerPoint Presentation</vt:lpstr>
      <vt:lpstr>Can humans alter atmospheric composition?</vt:lpstr>
      <vt:lpstr>Vertical Profiles of the Atmosphere</vt:lpstr>
      <vt:lpstr>PowerPoint Presentation</vt:lpstr>
      <vt:lpstr>Vertical Profiles of the Atmosphere - Pressure</vt:lpstr>
      <vt:lpstr>Global Energy Budget is Driven by Radiation…</vt:lpstr>
      <vt:lpstr>Global Energy Budget is Driven by Radiation…</vt:lpstr>
      <vt:lpstr>Global Energy Budget is Driven by Radiation - Shortwave vs Longwave Radiation</vt:lpstr>
      <vt:lpstr>Shortwave vs. Longwave Radiation –  2 sources have different characteristics </vt:lpstr>
      <vt:lpstr>PowerPoint Presentation</vt:lpstr>
      <vt:lpstr>PowerPoint Presentation</vt:lpstr>
      <vt:lpstr>Shortwave vs. Longwave Radiation –  components of the spectrum</vt:lpstr>
      <vt:lpstr>Shortwave vs. Longwave Radiation –  longwave characteristics</vt:lpstr>
      <vt:lpstr>Incoming Radiation hits the Earth differently at different locations…</vt:lpstr>
      <vt:lpstr>Of course this varies as the earth’s tilt drives seasons…</vt:lpstr>
      <vt:lpstr>PowerPoint Presentation</vt:lpstr>
      <vt:lpstr>Latitudinal Energy Transfer is driven by energy and pressure gradients</vt:lpstr>
      <vt:lpstr>The difference in radiation from equator to poles  heat transport</vt:lpstr>
      <vt:lpstr>The difference in radiation from equator to poles  heat transport</vt:lpstr>
      <vt:lpstr>PowerPoint Presentation</vt:lpstr>
      <vt:lpstr>Useful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Radiation Receipt at a point on Earth (Shortwave)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 sky attenuation of solar radiation passing through atmosphere</vt:lpstr>
      <vt:lpstr>Shortwave Radiation at a Point</vt:lpstr>
      <vt:lpstr>PowerPoint Presentation</vt:lpstr>
      <vt:lpstr>PowerPoint Presentation</vt:lpstr>
      <vt:lpstr>PowerPoint Presentation</vt:lpstr>
      <vt:lpstr>PowerPoint Presentation</vt:lpstr>
      <vt:lpstr>Longwave Radiation</vt:lpstr>
      <vt:lpstr>PowerPoint Presentation</vt:lpstr>
      <vt:lpstr>Two layer atmosphere energy balance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Yovanaroquiam, Issayass</dc:creator>
  <cp:lastModifiedBy>Rajagopalan Balaji</cp:lastModifiedBy>
  <cp:revision>50</cp:revision>
  <dcterms:created xsi:type="dcterms:W3CDTF">2011-12-03T08:52:51Z</dcterms:created>
  <dcterms:modified xsi:type="dcterms:W3CDTF">2022-09-15T21:25:20Z</dcterms:modified>
</cp:coreProperties>
</file>