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7" r:id="rId4"/>
    <p:sldMasterId id="2147483699" r:id="rId5"/>
    <p:sldMasterId id="2147483714" r:id="rId6"/>
    <p:sldMasterId id="2147483726" r:id="rId7"/>
    <p:sldMasterId id="2147483738" r:id="rId8"/>
    <p:sldMasterId id="2147483750" r:id="rId9"/>
    <p:sldMasterId id="2147483762" r:id="rId10"/>
    <p:sldMasterId id="2147483774" r:id="rId11"/>
    <p:sldMasterId id="2147483798" r:id="rId12"/>
    <p:sldMasterId id="2147483810" r:id="rId13"/>
    <p:sldMasterId id="2147483822" r:id="rId14"/>
    <p:sldMasterId id="2147483834" r:id="rId15"/>
  </p:sldMasterIdLst>
  <p:notesMasterIdLst>
    <p:notesMasterId r:id="rId118"/>
  </p:notesMasterIdLst>
  <p:sldIdLst>
    <p:sldId id="280" r:id="rId16"/>
    <p:sldId id="279" r:id="rId17"/>
    <p:sldId id="304" r:id="rId18"/>
    <p:sldId id="305" r:id="rId19"/>
    <p:sldId id="306" r:id="rId20"/>
    <p:sldId id="308" r:id="rId21"/>
    <p:sldId id="309" r:id="rId22"/>
    <p:sldId id="310" r:id="rId23"/>
    <p:sldId id="311" r:id="rId24"/>
    <p:sldId id="312" r:id="rId25"/>
    <p:sldId id="313" r:id="rId26"/>
    <p:sldId id="559" r:id="rId27"/>
    <p:sldId id="314" r:id="rId28"/>
    <p:sldId id="315" r:id="rId29"/>
    <p:sldId id="316" r:id="rId30"/>
    <p:sldId id="558" r:id="rId31"/>
    <p:sldId id="579" r:id="rId32"/>
    <p:sldId id="580" r:id="rId33"/>
    <p:sldId id="581" r:id="rId34"/>
    <p:sldId id="582" r:id="rId35"/>
    <p:sldId id="324" r:id="rId36"/>
    <p:sldId id="291" r:id="rId37"/>
    <p:sldId id="325" r:id="rId38"/>
    <p:sldId id="531" r:id="rId39"/>
    <p:sldId id="532" r:id="rId40"/>
    <p:sldId id="307" r:id="rId41"/>
    <p:sldId id="317" r:id="rId42"/>
    <p:sldId id="322" r:id="rId43"/>
    <p:sldId id="533" r:id="rId44"/>
    <p:sldId id="534" r:id="rId45"/>
    <p:sldId id="535" r:id="rId46"/>
    <p:sldId id="288" r:id="rId47"/>
    <p:sldId id="289" r:id="rId48"/>
    <p:sldId id="321" r:id="rId49"/>
    <p:sldId id="292" r:id="rId50"/>
    <p:sldId id="319" r:id="rId51"/>
    <p:sldId id="290" r:id="rId52"/>
    <p:sldId id="302" r:id="rId53"/>
    <p:sldId id="334" r:id="rId54"/>
    <p:sldId id="320" r:id="rId55"/>
    <p:sldId id="323" r:id="rId56"/>
    <p:sldId id="327" r:id="rId57"/>
    <p:sldId id="328" r:id="rId58"/>
    <p:sldId id="333" r:id="rId59"/>
    <p:sldId id="293" r:id="rId60"/>
    <p:sldId id="329" r:id="rId61"/>
    <p:sldId id="330" r:id="rId62"/>
    <p:sldId id="294" r:id="rId63"/>
    <p:sldId id="331" r:id="rId64"/>
    <p:sldId id="332" r:id="rId65"/>
    <p:sldId id="295" r:id="rId66"/>
    <p:sldId id="601" r:id="rId67"/>
    <p:sldId id="602" r:id="rId68"/>
    <p:sldId id="583" r:id="rId69"/>
    <p:sldId id="584" r:id="rId70"/>
    <p:sldId id="585" r:id="rId71"/>
    <p:sldId id="586" r:id="rId72"/>
    <p:sldId id="296" r:id="rId73"/>
    <p:sldId id="297" r:id="rId74"/>
    <p:sldId id="587" r:id="rId75"/>
    <p:sldId id="588" r:id="rId76"/>
    <p:sldId id="589" r:id="rId77"/>
    <p:sldId id="590" r:id="rId78"/>
    <p:sldId id="299" r:id="rId79"/>
    <p:sldId id="591" r:id="rId80"/>
    <p:sldId id="592" r:id="rId81"/>
    <p:sldId id="593" r:id="rId82"/>
    <p:sldId id="318" r:id="rId83"/>
    <p:sldId id="298" r:id="rId84"/>
    <p:sldId id="603" r:id="rId85"/>
    <p:sldId id="604" r:id="rId86"/>
    <p:sldId id="605" r:id="rId87"/>
    <p:sldId id="606" r:id="rId88"/>
    <p:sldId id="607" r:id="rId89"/>
    <p:sldId id="608" r:id="rId90"/>
    <p:sldId id="300" r:id="rId91"/>
    <p:sldId id="301" r:id="rId92"/>
    <p:sldId id="568" r:id="rId93"/>
    <p:sldId id="569" r:id="rId94"/>
    <p:sldId id="570" r:id="rId95"/>
    <p:sldId id="571" r:id="rId96"/>
    <p:sldId id="572" r:id="rId97"/>
    <p:sldId id="573" r:id="rId98"/>
    <p:sldId id="574" r:id="rId99"/>
    <p:sldId id="578" r:id="rId100"/>
    <p:sldId id="611" r:id="rId101"/>
    <p:sldId id="612" r:id="rId102"/>
    <p:sldId id="613" r:id="rId103"/>
    <p:sldId id="614" r:id="rId104"/>
    <p:sldId id="615" r:id="rId105"/>
    <p:sldId id="616" r:id="rId106"/>
    <p:sldId id="617" r:id="rId107"/>
    <p:sldId id="622" r:id="rId108"/>
    <p:sldId id="618" r:id="rId109"/>
    <p:sldId id="619" r:id="rId110"/>
    <p:sldId id="620" r:id="rId111"/>
    <p:sldId id="621" r:id="rId112"/>
    <p:sldId id="594" r:id="rId113"/>
    <p:sldId id="595" r:id="rId114"/>
    <p:sldId id="596" r:id="rId115"/>
    <p:sldId id="598" r:id="rId116"/>
    <p:sldId id="599" r:id="rId1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6ED8EC-BA9C-407B-A608-297E632FFF1A}" v="14" dt="2022-09-29T17:04:29.9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00" autoAdjust="0"/>
    <p:restoredTop sz="94737" autoAdjust="0"/>
  </p:normalViewPr>
  <p:slideViewPr>
    <p:cSldViewPr>
      <p:cViewPr varScale="1">
        <p:scale>
          <a:sx n="62" d="100"/>
          <a:sy n="62" d="100"/>
        </p:scale>
        <p:origin x="1328" y="60"/>
      </p:cViewPr>
      <p:guideLst>
        <p:guide orient="horz" pos="2160"/>
        <p:guide pos="2880"/>
      </p:guideLst>
    </p:cSldViewPr>
  </p:slideViewPr>
  <p:outlineViewPr>
    <p:cViewPr>
      <p:scale>
        <a:sx n="33" d="100"/>
        <a:sy n="33" d="100"/>
      </p:scale>
      <p:origin x="0" y="1080"/>
    </p:cViewPr>
  </p:outlineViewPr>
  <p:notesTextViewPr>
    <p:cViewPr>
      <p:scale>
        <a:sx n="1" d="1"/>
        <a:sy n="1" d="1"/>
      </p:scale>
      <p:origin x="0" y="0"/>
    </p:cViewPr>
  </p:notesTextViewPr>
  <p:sorterViewPr>
    <p:cViewPr>
      <p:scale>
        <a:sx n="100" d="100"/>
        <a:sy n="100" d="100"/>
      </p:scale>
      <p:origin x="0" y="745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slide" Target="slides/slide97.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123" Type="http://schemas.microsoft.com/office/2016/11/relationships/changesInfo" Target="changesInfos/changesInfo1.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notesMaster" Target="notesMasters/notesMaster1.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microsoft.com/office/2015/10/relationships/revisionInfo" Target="revisionInfo.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presProps" Target="presProps.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jagopalan Balaji" userId="fef2073b-d548-489c-9436-683445f1996c" providerId="ADAL" clId="{6A6ED8EC-BA9C-407B-A608-297E632FFF1A}"/>
    <pc:docChg chg="undo custSel addSld delSld modSld sldOrd delMainMaster">
      <pc:chgData name="Rajagopalan Balaji" userId="fef2073b-d548-489c-9436-683445f1996c" providerId="ADAL" clId="{6A6ED8EC-BA9C-407B-A608-297E632FFF1A}" dt="2022-09-29T19:59:49.801" v="185" actId="27636"/>
      <pc:docMkLst>
        <pc:docMk/>
      </pc:docMkLst>
      <pc:sldChg chg="modSp mod">
        <pc:chgData name="Rajagopalan Balaji" userId="fef2073b-d548-489c-9436-683445f1996c" providerId="ADAL" clId="{6A6ED8EC-BA9C-407B-A608-297E632FFF1A}" dt="2022-09-29T19:59:49.801" v="185" actId="27636"/>
        <pc:sldMkLst>
          <pc:docMk/>
          <pc:sldMk cId="3331035968" sldId="279"/>
        </pc:sldMkLst>
        <pc:spChg chg="mod">
          <ac:chgData name="Rajagopalan Balaji" userId="fef2073b-d548-489c-9436-683445f1996c" providerId="ADAL" clId="{6A6ED8EC-BA9C-407B-A608-297E632FFF1A}" dt="2022-09-22T23:53:38.676" v="70" actId="20577"/>
          <ac:spMkLst>
            <pc:docMk/>
            <pc:sldMk cId="3331035968" sldId="279"/>
            <ac:spMk id="2" creationId="{00000000-0000-0000-0000-000000000000}"/>
          </ac:spMkLst>
        </pc:spChg>
        <pc:spChg chg="mod">
          <ac:chgData name="Rajagopalan Balaji" userId="fef2073b-d548-489c-9436-683445f1996c" providerId="ADAL" clId="{6A6ED8EC-BA9C-407B-A608-297E632FFF1A}" dt="2022-09-29T19:59:49.801" v="185" actId="27636"/>
          <ac:spMkLst>
            <pc:docMk/>
            <pc:sldMk cId="3331035968" sldId="279"/>
            <ac:spMk id="3" creationId="{00000000-0000-0000-0000-000000000000}"/>
          </ac:spMkLst>
        </pc:spChg>
      </pc:sldChg>
      <pc:sldChg chg="modSp mod">
        <pc:chgData name="Rajagopalan Balaji" userId="fef2073b-d548-489c-9436-683445f1996c" providerId="ADAL" clId="{6A6ED8EC-BA9C-407B-A608-297E632FFF1A}" dt="2022-09-24T13:25:09.993" v="73" actId="27636"/>
        <pc:sldMkLst>
          <pc:docMk/>
          <pc:sldMk cId="1796388231" sldId="280"/>
        </pc:sldMkLst>
        <pc:spChg chg="mod">
          <ac:chgData name="Rajagopalan Balaji" userId="fef2073b-d548-489c-9436-683445f1996c" providerId="ADAL" clId="{6A6ED8EC-BA9C-407B-A608-297E632FFF1A}" dt="2022-09-24T13:25:09.993" v="73" actId="27636"/>
          <ac:spMkLst>
            <pc:docMk/>
            <pc:sldMk cId="1796388231" sldId="280"/>
            <ac:spMk id="172035" creationId="{00000000-0000-0000-0000-000000000000}"/>
          </ac:spMkLst>
        </pc:spChg>
      </pc:sldChg>
      <pc:sldChg chg="ord">
        <pc:chgData name="Rajagopalan Balaji" userId="fef2073b-d548-489c-9436-683445f1996c" providerId="ADAL" clId="{6A6ED8EC-BA9C-407B-A608-297E632FFF1A}" dt="2022-09-29T16:54:11.101" v="124"/>
        <pc:sldMkLst>
          <pc:docMk/>
          <pc:sldMk cId="820730127" sldId="296"/>
        </pc:sldMkLst>
      </pc:sldChg>
      <pc:sldChg chg="ord">
        <pc:chgData name="Rajagopalan Balaji" userId="fef2073b-d548-489c-9436-683445f1996c" providerId="ADAL" clId="{6A6ED8EC-BA9C-407B-A608-297E632FFF1A}" dt="2022-09-29T16:54:50.833" v="126"/>
        <pc:sldMkLst>
          <pc:docMk/>
          <pc:sldMk cId="3421048491" sldId="297"/>
        </pc:sldMkLst>
      </pc:sldChg>
      <pc:sldChg chg="ord">
        <pc:chgData name="Rajagopalan Balaji" userId="fef2073b-d548-489c-9436-683445f1996c" providerId="ADAL" clId="{6A6ED8EC-BA9C-407B-A608-297E632FFF1A}" dt="2022-09-29T16:53:26.991" v="122"/>
        <pc:sldMkLst>
          <pc:docMk/>
          <pc:sldMk cId="1276165678" sldId="299"/>
        </pc:sldMkLst>
      </pc:sldChg>
      <pc:sldChg chg="delSp mod">
        <pc:chgData name="Rajagopalan Balaji" userId="fef2073b-d548-489c-9436-683445f1996c" providerId="ADAL" clId="{6A6ED8EC-BA9C-407B-A608-297E632FFF1A}" dt="2022-09-27T16:55:22.320" v="98" actId="478"/>
        <pc:sldMkLst>
          <pc:docMk/>
          <pc:sldMk cId="1232039277" sldId="318"/>
        </pc:sldMkLst>
        <pc:spChg chg="del">
          <ac:chgData name="Rajagopalan Balaji" userId="fef2073b-d548-489c-9436-683445f1996c" providerId="ADAL" clId="{6A6ED8EC-BA9C-407B-A608-297E632FFF1A}" dt="2022-09-27T16:55:19.344" v="97" actId="478"/>
          <ac:spMkLst>
            <pc:docMk/>
            <pc:sldMk cId="1232039277" sldId="318"/>
            <ac:spMk id="2" creationId="{00000000-0000-0000-0000-000000000000}"/>
          </ac:spMkLst>
        </pc:spChg>
        <pc:spChg chg="del">
          <ac:chgData name="Rajagopalan Balaji" userId="fef2073b-d548-489c-9436-683445f1996c" providerId="ADAL" clId="{6A6ED8EC-BA9C-407B-A608-297E632FFF1A}" dt="2022-09-27T16:55:22.320" v="98" actId="478"/>
          <ac:spMkLst>
            <pc:docMk/>
            <pc:sldMk cId="1232039277" sldId="318"/>
            <ac:spMk id="4" creationId="{00000000-0000-0000-0000-000000000000}"/>
          </ac:spMkLst>
        </pc:spChg>
      </pc:sldChg>
      <pc:sldChg chg="del">
        <pc:chgData name="Rajagopalan Balaji" userId="fef2073b-d548-489c-9436-683445f1996c" providerId="ADAL" clId="{6A6ED8EC-BA9C-407B-A608-297E632FFF1A}" dt="2022-09-20T15:40:19.818" v="0" actId="47"/>
        <pc:sldMkLst>
          <pc:docMk/>
          <pc:sldMk cId="1715878324" sldId="318"/>
        </pc:sldMkLst>
      </pc:sldChg>
      <pc:sldChg chg="modSp mod">
        <pc:chgData name="Rajagopalan Balaji" userId="fef2073b-d548-489c-9436-683445f1996c" providerId="ADAL" clId="{6A6ED8EC-BA9C-407B-A608-297E632FFF1A}" dt="2022-09-20T16:22:27.602" v="41" actId="20577"/>
        <pc:sldMkLst>
          <pc:docMk/>
          <pc:sldMk cId="645853037" sldId="324"/>
        </pc:sldMkLst>
        <pc:spChg chg="mod">
          <ac:chgData name="Rajagopalan Balaji" userId="fef2073b-d548-489c-9436-683445f1996c" providerId="ADAL" clId="{6A6ED8EC-BA9C-407B-A608-297E632FFF1A}" dt="2022-09-20T16:22:27.602" v="41" actId="20577"/>
          <ac:spMkLst>
            <pc:docMk/>
            <pc:sldMk cId="645853037" sldId="324"/>
            <ac:spMk id="4" creationId="{00000000-0000-0000-0000-000000000000}"/>
          </ac:spMkLst>
        </pc:spChg>
      </pc:sldChg>
      <pc:sldChg chg="del">
        <pc:chgData name="Rajagopalan Balaji" userId="fef2073b-d548-489c-9436-683445f1996c" providerId="ADAL" clId="{6A6ED8EC-BA9C-407B-A608-297E632FFF1A}" dt="2022-09-20T17:23:31.091" v="54" actId="47"/>
        <pc:sldMkLst>
          <pc:docMk/>
          <pc:sldMk cId="285659487" sldId="326"/>
        </pc:sldMkLst>
      </pc:sldChg>
      <pc:sldChg chg="delSp mod">
        <pc:chgData name="Rajagopalan Balaji" userId="fef2073b-d548-489c-9436-683445f1996c" providerId="ADAL" clId="{6A6ED8EC-BA9C-407B-A608-297E632FFF1A}" dt="2022-09-20T16:23:45.344" v="43" actId="478"/>
        <pc:sldMkLst>
          <pc:docMk/>
          <pc:sldMk cId="1398760367" sldId="531"/>
        </pc:sldMkLst>
        <pc:spChg chg="del">
          <ac:chgData name="Rajagopalan Balaji" userId="fef2073b-d548-489c-9436-683445f1996c" providerId="ADAL" clId="{6A6ED8EC-BA9C-407B-A608-297E632FFF1A}" dt="2022-09-20T16:23:43.392" v="42" actId="478"/>
          <ac:spMkLst>
            <pc:docMk/>
            <pc:sldMk cId="1398760367" sldId="531"/>
            <ac:spMk id="4" creationId="{00000000-0000-0000-0000-000000000000}"/>
          </ac:spMkLst>
        </pc:spChg>
        <pc:spChg chg="del">
          <ac:chgData name="Rajagopalan Balaji" userId="fef2073b-d548-489c-9436-683445f1996c" providerId="ADAL" clId="{6A6ED8EC-BA9C-407B-A608-297E632FFF1A}" dt="2022-09-20T16:23:45.344" v="43" actId="478"/>
          <ac:spMkLst>
            <pc:docMk/>
            <pc:sldMk cId="1398760367" sldId="531"/>
            <ac:spMk id="6" creationId="{00000000-0000-0000-0000-000000000000}"/>
          </ac:spMkLst>
        </pc:spChg>
      </pc:sldChg>
      <pc:sldChg chg="delSp mod">
        <pc:chgData name="Rajagopalan Balaji" userId="fef2073b-d548-489c-9436-683445f1996c" providerId="ADAL" clId="{6A6ED8EC-BA9C-407B-A608-297E632FFF1A}" dt="2022-09-20T16:23:49.055" v="45" actId="478"/>
        <pc:sldMkLst>
          <pc:docMk/>
          <pc:sldMk cId="1755575315" sldId="532"/>
        </pc:sldMkLst>
        <pc:spChg chg="del">
          <ac:chgData name="Rajagopalan Balaji" userId="fef2073b-d548-489c-9436-683445f1996c" providerId="ADAL" clId="{6A6ED8EC-BA9C-407B-A608-297E632FFF1A}" dt="2022-09-20T16:23:49.055" v="45" actId="478"/>
          <ac:spMkLst>
            <pc:docMk/>
            <pc:sldMk cId="1755575315" sldId="532"/>
            <ac:spMk id="4" creationId="{00000000-0000-0000-0000-000000000000}"/>
          </ac:spMkLst>
        </pc:spChg>
        <pc:spChg chg="del">
          <ac:chgData name="Rajagopalan Balaji" userId="fef2073b-d548-489c-9436-683445f1996c" providerId="ADAL" clId="{6A6ED8EC-BA9C-407B-A608-297E632FFF1A}" dt="2022-09-20T16:23:47.408" v="44" actId="478"/>
          <ac:spMkLst>
            <pc:docMk/>
            <pc:sldMk cId="1755575315" sldId="532"/>
            <ac:spMk id="6" creationId="{00000000-0000-0000-0000-000000000000}"/>
          </ac:spMkLst>
        </pc:spChg>
      </pc:sldChg>
      <pc:sldChg chg="delSp mod">
        <pc:chgData name="Rajagopalan Balaji" userId="fef2073b-d548-489c-9436-683445f1996c" providerId="ADAL" clId="{6A6ED8EC-BA9C-407B-A608-297E632FFF1A}" dt="2022-09-20T16:24:58.414" v="49" actId="478"/>
        <pc:sldMkLst>
          <pc:docMk/>
          <pc:sldMk cId="1833612464" sldId="533"/>
        </pc:sldMkLst>
        <pc:spChg chg="del">
          <ac:chgData name="Rajagopalan Balaji" userId="fef2073b-d548-489c-9436-683445f1996c" providerId="ADAL" clId="{6A6ED8EC-BA9C-407B-A608-297E632FFF1A}" dt="2022-09-20T16:24:56.383" v="48" actId="478"/>
          <ac:spMkLst>
            <pc:docMk/>
            <pc:sldMk cId="1833612464" sldId="533"/>
            <ac:spMk id="4" creationId="{00000000-0000-0000-0000-000000000000}"/>
          </ac:spMkLst>
        </pc:spChg>
        <pc:spChg chg="del">
          <ac:chgData name="Rajagopalan Balaji" userId="fef2073b-d548-489c-9436-683445f1996c" providerId="ADAL" clId="{6A6ED8EC-BA9C-407B-A608-297E632FFF1A}" dt="2022-09-20T16:24:58.414" v="49" actId="478"/>
          <ac:spMkLst>
            <pc:docMk/>
            <pc:sldMk cId="1833612464" sldId="533"/>
            <ac:spMk id="6" creationId="{00000000-0000-0000-0000-000000000000}"/>
          </ac:spMkLst>
        </pc:spChg>
      </pc:sldChg>
      <pc:sldChg chg="delSp mod">
        <pc:chgData name="Rajagopalan Balaji" userId="fef2073b-d548-489c-9436-683445f1996c" providerId="ADAL" clId="{6A6ED8EC-BA9C-407B-A608-297E632FFF1A}" dt="2022-09-20T16:25:02.062" v="51" actId="478"/>
        <pc:sldMkLst>
          <pc:docMk/>
          <pc:sldMk cId="1774467967" sldId="534"/>
        </pc:sldMkLst>
        <pc:spChg chg="del">
          <ac:chgData name="Rajagopalan Balaji" userId="fef2073b-d548-489c-9436-683445f1996c" providerId="ADAL" clId="{6A6ED8EC-BA9C-407B-A608-297E632FFF1A}" dt="2022-09-20T16:25:02.062" v="51" actId="478"/>
          <ac:spMkLst>
            <pc:docMk/>
            <pc:sldMk cId="1774467967" sldId="534"/>
            <ac:spMk id="4" creationId="{00000000-0000-0000-0000-000000000000}"/>
          </ac:spMkLst>
        </pc:spChg>
        <pc:spChg chg="del">
          <ac:chgData name="Rajagopalan Balaji" userId="fef2073b-d548-489c-9436-683445f1996c" providerId="ADAL" clId="{6A6ED8EC-BA9C-407B-A608-297E632FFF1A}" dt="2022-09-20T16:25:00.734" v="50" actId="478"/>
          <ac:spMkLst>
            <pc:docMk/>
            <pc:sldMk cId="1774467967" sldId="534"/>
            <ac:spMk id="6" creationId="{00000000-0000-0000-0000-000000000000}"/>
          </ac:spMkLst>
        </pc:spChg>
      </pc:sldChg>
      <pc:sldChg chg="delSp mod">
        <pc:chgData name="Rajagopalan Balaji" userId="fef2073b-d548-489c-9436-683445f1996c" providerId="ADAL" clId="{6A6ED8EC-BA9C-407B-A608-297E632FFF1A}" dt="2022-09-20T16:25:06.510" v="53" actId="478"/>
        <pc:sldMkLst>
          <pc:docMk/>
          <pc:sldMk cId="1377715480" sldId="535"/>
        </pc:sldMkLst>
        <pc:spChg chg="del">
          <ac:chgData name="Rajagopalan Balaji" userId="fef2073b-d548-489c-9436-683445f1996c" providerId="ADAL" clId="{6A6ED8EC-BA9C-407B-A608-297E632FFF1A}" dt="2022-09-20T16:25:04.382" v="52" actId="478"/>
          <ac:spMkLst>
            <pc:docMk/>
            <pc:sldMk cId="1377715480" sldId="535"/>
            <ac:spMk id="4" creationId="{00000000-0000-0000-0000-000000000000}"/>
          </ac:spMkLst>
        </pc:spChg>
        <pc:spChg chg="del">
          <ac:chgData name="Rajagopalan Balaji" userId="fef2073b-d548-489c-9436-683445f1996c" providerId="ADAL" clId="{6A6ED8EC-BA9C-407B-A608-297E632FFF1A}" dt="2022-09-20T16:25:06.510" v="53" actId="478"/>
          <ac:spMkLst>
            <pc:docMk/>
            <pc:sldMk cId="1377715480" sldId="535"/>
            <ac:spMk id="6" creationId="{00000000-0000-0000-0000-000000000000}"/>
          </ac:spMkLst>
        </pc:spChg>
      </pc:sldChg>
      <pc:sldChg chg="delSp mod">
        <pc:chgData name="Rajagopalan Balaji" userId="fef2073b-d548-489c-9436-683445f1996c" providerId="ADAL" clId="{6A6ED8EC-BA9C-407B-A608-297E632FFF1A}" dt="2022-09-20T16:24:25.038" v="47" actId="478"/>
        <pc:sldMkLst>
          <pc:docMk/>
          <pc:sldMk cId="1074673844" sldId="558"/>
        </pc:sldMkLst>
        <pc:spChg chg="del">
          <ac:chgData name="Rajagopalan Balaji" userId="fef2073b-d548-489c-9436-683445f1996c" providerId="ADAL" clId="{6A6ED8EC-BA9C-407B-A608-297E632FFF1A}" dt="2022-09-20T16:24:25.038" v="47" actId="478"/>
          <ac:spMkLst>
            <pc:docMk/>
            <pc:sldMk cId="1074673844" sldId="558"/>
            <ac:spMk id="11" creationId="{00000000-0000-0000-0000-000000000000}"/>
          </ac:spMkLst>
        </pc:spChg>
        <pc:spChg chg="del">
          <ac:chgData name="Rajagopalan Balaji" userId="fef2073b-d548-489c-9436-683445f1996c" providerId="ADAL" clId="{6A6ED8EC-BA9C-407B-A608-297E632FFF1A}" dt="2022-09-20T16:24:23.392" v="46" actId="478"/>
          <ac:spMkLst>
            <pc:docMk/>
            <pc:sldMk cId="1074673844" sldId="558"/>
            <ac:spMk id="12" creationId="{00000000-0000-0000-0000-000000000000}"/>
          </ac:spMkLst>
        </pc:spChg>
      </pc:sldChg>
      <pc:sldChg chg="delSp mod">
        <pc:chgData name="Rajagopalan Balaji" userId="fef2073b-d548-489c-9436-683445f1996c" providerId="ADAL" clId="{6A6ED8EC-BA9C-407B-A608-297E632FFF1A}" dt="2022-09-20T16:18:48.679" v="2" actId="478"/>
        <pc:sldMkLst>
          <pc:docMk/>
          <pc:sldMk cId="891364816" sldId="559"/>
        </pc:sldMkLst>
        <pc:spChg chg="del">
          <ac:chgData name="Rajagopalan Balaji" userId="fef2073b-d548-489c-9436-683445f1996c" providerId="ADAL" clId="{6A6ED8EC-BA9C-407B-A608-297E632FFF1A}" dt="2022-09-20T16:18:46.544" v="1" actId="478"/>
          <ac:spMkLst>
            <pc:docMk/>
            <pc:sldMk cId="891364816" sldId="559"/>
            <ac:spMk id="4" creationId="{00000000-0000-0000-0000-000000000000}"/>
          </ac:spMkLst>
        </pc:spChg>
        <pc:spChg chg="del">
          <ac:chgData name="Rajagopalan Balaji" userId="fef2073b-d548-489c-9436-683445f1996c" providerId="ADAL" clId="{6A6ED8EC-BA9C-407B-A608-297E632FFF1A}" dt="2022-09-20T16:18:48.679" v="2" actId="478"/>
          <ac:spMkLst>
            <pc:docMk/>
            <pc:sldMk cId="891364816" sldId="559"/>
            <ac:spMk id="6" creationId="{00000000-0000-0000-0000-000000000000}"/>
          </ac:spMkLst>
        </pc:spChg>
      </pc:sldChg>
      <pc:sldChg chg="delSp modSp mod">
        <pc:chgData name="Rajagopalan Balaji" userId="fef2073b-d548-489c-9436-683445f1996c" providerId="ADAL" clId="{6A6ED8EC-BA9C-407B-A608-297E632FFF1A}" dt="2022-09-29T17:08:10.802" v="179" actId="1076"/>
        <pc:sldMkLst>
          <pc:docMk/>
          <pc:sldMk cId="720766740" sldId="568"/>
        </pc:sldMkLst>
        <pc:spChg chg="del">
          <ac:chgData name="Rajagopalan Balaji" userId="fef2073b-d548-489c-9436-683445f1996c" providerId="ADAL" clId="{6A6ED8EC-BA9C-407B-A608-297E632FFF1A}" dt="2022-09-29T17:08:06.513" v="177" actId="478"/>
          <ac:spMkLst>
            <pc:docMk/>
            <pc:sldMk cId="720766740" sldId="568"/>
            <ac:spMk id="4" creationId="{00000000-0000-0000-0000-000000000000}"/>
          </ac:spMkLst>
        </pc:spChg>
        <pc:spChg chg="del">
          <ac:chgData name="Rajagopalan Balaji" userId="fef2073b-d548-489c-9436-683445f1996c" providerId="ADAL" clId="{6A6ED8EC-BA9C-407B-A608-297E632FFF1A}" dt="2022-09-29T17:08:10.254" v="178" actId="478"/>
          <ac:spMkLst>
            <pc:docMk/>
            <pc:sldMk cId="720766740" sldId="568"/>
            <ac:spMk id="6" creationId="{00000000-0000-0000-0000-000000000000}"/>
          </ac:spMkLst>
        </pc:spChg>
        <pc:spChg chg="mod">
          <ac:chgData name="Rajagopalan Balaji" userId="fef2073b-d548-489c-9436-683445f1996c" providerId="ADAL" clId="{6A6ED8EC-BA9C-407B-A608-297E632FFF1A}" dt="2022-09-29T17:08:10.802" v="179" actId="1076"/>
          <ac:spMkLst>
            <pc:docMk/>
            <pc:sldMk cId="720766740" sldId="568"/>
            <ac:spMk id="10" creationId="{1C2502D0-6AC7-C544-96B3-056E9E162CF1}"/>
          </ac:spMkLst>
        </pc:spChg>
      </pc:sldChg>
      <pc:sldChg chg="delSp modSp mod">
        <pc:chgData name="Rajagopalan Balaji" userId="fef2073b-d548-489c-9436-683445f1996c" providerId="ADAL" clId="{6A6ED8EC-BA9C-407B-A608-297E632FFF1A}" dt="2022-09-29T17:08:01.400" v="176" actId="478"/>
        <pc:sldMkLst>
          <pc:docMk/>
          <pc:sldMk cId="1603656146" sldId="569"/>
        </pc:sldMkLst>
        <pc:spChg chg="del">
          <ac:chgData name="Rajagopalan Balaji" userId="fef2073b-d548-489c-9436-683445f1996c" providerId="ADAL" clId="{6A6ED8EC-BA9C-407B-A608-297E632FFF1A}" dt="2022-09-29T17:07:58.725" v="175" actId="478"/>
          <ac:spMkLst>
            <pc:docMk/>
            <pc:sldMk cId="1603656146" sldId="569"/>
            <ac:spMk id="4" creationId="{00000000-0000-0000-0000-000000000000}"/>
          </ac:spMkLst>
        </pc:spChg>
        <pc:spChg chg="del mod">
          <ac:chgData name="Rajagopalan Balaji" userId="fef2073b-d548-489c-9436-683445f1996c" providerId="ADAL" clId="{6A6ED8EC-BA9C-407B-A608-297E632FFF1A}" dt="2022-09-29T17:08:01.400" v="176" actId="478"/>
          <ac:spMkLst>
            <pc:docMk/>
            <pc:sldMk cId="1603656146" sldId="569"/>
            <ac:spMk id="6" creationId="{00000000-0000-0000-0000-000000000000}"/>
          </ac:spMkLst>
        </pc:spChg>
      </pc:sldChg>
      <pc:sldChg chg="delSp mod">
        <pc:chgData name="Rajagopalan Balaji" userId="fef2073b-d548-489c-9436-683445f1996c" providerId="ADAL" clId="{6A6ED8EC-BA9C-407B-A608-297E632FFF1A}" dt="2022-09-29T17:07:51.083" v="173" actId="478"/>
        <pc:sldMkLst>
          <pc:docMk/>
          <pc:sldMk cId="831150200" sldId="570"/>
        </pc:sldMkLst>
        <pc:spChg chg="del">
          <ac:chgData name="Rajagopalan Balaji" userId="fef2073b-d548-489c-9436-683445f1996c" providerId="ADAL" clId="{6A6ED8EC-BA9C-407B-A608-297E632FFF1A}" dt="2022-09-29T17:07:47.382" v="172" actId="478"/>
          <ac:spMkLst>
            <pc:docMk/>
            <pc:sldMk cId="831150200" sldId="570"/>
            <ac:spMk id="4" creationId="{00000000-0000-0000-0000-000000000000}"/>
          </ac:spMkLst>
        </pc:spChg>
        <pc:spChg chg="del">
          <ac:chgData name="Rajagopalan Balaji" userId="fef2073b-d548-489c-9436-683445f1996c" providerId="ADAL" clId="{6A6ED8EC-BA9C-407B-A608-297E632FFF1A}" dt="2022-09-29T17:07:51.083" v="173" actId="478"/>
          <ac:spMkLst>
            <pc:docMk/>
            <pc:sldMk cId="831150200" sldId="570"/>
            <ac:spMk id="6" creationId="{00000000-0000-0000-0000-000000000000}"/>
          </ac:spMkLst>
        </pc:spChg>
      </pc:sldChg>
      <pc:sldChg chg="delSp mod">
        <pc:chgData name="Rajagopalan Balaji" userId="fef2073b-d548-489c-9436-683445f1996c" providerId="ADAL" clId="{6A6ED8EC-BA9C-407B-A608-297E632FFF1A}" dt="2022-09-29T17:07:29.223" v="171" actId="478"/>
        <pc:sldMkLst>
          <pc:docMk/>
          <pc:sldMk cId="1981591074" sldId="571"/>
        </pc:sldMkLst>
        <pc:spChg chg="del">
          <ac:chgData name="Rajagopalan Balaji" userId="fef2073b-d548-489c-9436-683445f1996c" providerId="ADAL" clId="{6A6ED8EC-BA9C-407B-A608-297E632FFF1A}" dt="2022-09-29T17:07:25.374" v="170" actId="478"/>
          <ac:spMkLst>
            <pc:docMk/>
            <pc:sldMk cId="1981591074" sldId="571"/>
            <ac:spMk id="4" creationId="{00000000-0000-0000-0000-000000000000}"/>
          </ac:spMkLst>
        </pc:spChg>
        <pc:spChg chg="del">
          <ac:chgData name="Rajagopalan Balaji" userId="fef2073b-d548-489c-9436-683445f1996c" providerId="ADAL" clId="{6A6ED8EC-BA9C-407B-A608-297E632FFF1A}" dt="2022-09-29T17:07:29.223" v="171" actId="478"/>
          <ac:spMkLst>
            <pc:docMk/>
            <pc:sldMk cId="1981591074" sldId="571"/>
            <ac:spMk id="6" creationId="{00000000-0000-0000-0000-000000000000}"/>
          </ac:spMkLst>
        </pc:spChg>
      </pc:sldChg>
      <pc:sldChg chg="delSp mod">
        <pc:chgData name="Rajagopalan Balaji" userId="fef2073b-d548-489c-9436-683445f1996c" providerId="ADAL" clId="{6A6ED8EC-BA9C-407B-A608-297E632FFF1A}" dt="2022-09-29T17:07:18.862" v="169" actId="478"/>
        <pc:sldMkLst>
          <pc:docMk/>
          <pc:sldMk cId="1091844163" sldId="573"/>
        </pc:sldMkLst>
        <pc:spChg chg="del">
          <ac:chgData name="Rajagopalan Balaji" userId="fef2073b-d548-489c-9436-683445f1996c" providerId="ADAL" clId="{6A6ED8EC-BA9C-407B-A608-297E632FFF1A}" dt="2022-09-29T17:07:16.221" v="168" actId="478"/>
          <ac:spMkLst>
            <pc:docMk/>
            <pc:sldMk cId="1091844163" sldId="573"/>
            <ac:spMk id="4" creationId="{00000000-0000-0000-0000-000000000000}"/>
          </ac:spMkLst>
        </pc:spChg>
        <pc:spChg chg="del">
          <ac:chgData name="Rajagopalan Balaji" userId="fef2073b-d548-489c-9436-683445f1996c" providerId="ADAL" clId="{6A6ED8EC-BA9C-407B-A608-297E632FFF1A}" dt="2022-09-29T17:07:18.862" v="169" actId="478"/>
          <ac:spMkLst>
            <pc:docMk/>
            <pc:sldMk cId="1091844163" sldId="573"/>
            <ac:spMk id="6" creationId="{00000000-0000-0000-0000-000000000000}"/>
          </ac:spMkLst>
        </pc:spChg>
      </pc:sldChg>
      <pc:sldChg chg="delSp mod">
        <pc:chgData name="Rajagopalan Balaji" userId="fef2073b-d548-489c-9436-683445f1996c" providerId="ADAL" clId="{6A6ED8EC-BA9C-407B-A608-297E632FFF1A}" dt="2022-09-29T17:07:11.680" v="167" actId="478"/>
        <pc:sldMkLst>
          <pc:docMk/>
          <pc:sldMk cId="425301985" sldId="574"/>
        </pc:sldMkLst>
        <pc:spChg chg="del">
          <ac:chgData name="Rajagopalan Balaji" userId="fef2073b-d548-489c-9436-683445f1996c" providerId="ADAL" clId="{6A6ED8EC-BA9C-407B-A608-297E632FFF1A}" dt="2022-09-29T17:07:08.763" v="166" actId="478"/>
          <ac:spMkLst>
            <pc:docMk/>
            <pc:sldMk cId="425301985" sldId="574"/>
            <ac:spMk id="4" creationId="{00000000-0000-0000-0000-000000000000}"/>
          </ac:spMkLst>
        </pc:spChg>
        <pc:picChg chg="del">
          <ac:chgData name="Rajagopalan Balaji" userId="fef2073b-d548-489c-9436-683445f1996c" providerId="ADAL" clId="{6A6ED8EC-BA9C-407B-A608-297E632FFF1A}" dt="2022-09-29T17:07:11.680" v="167" actId="478"/>
          <ac:picMkLst>
            <pc:docMk/>
            <pc:sldMk cId="425301985" sldId="574"/>
            <ac:picMk id="7" creationId="{00000000-0000-0000-0000-000000000000}"/>
          </ac:picMkLst>
        </pc:picChg>
      </pc:sldChg>
      <pc:sldChg chg="delSp mod">
        <pc:chgData name="Rajagopalan Balaji" userId="fef2073b-d548-489c-9436-683445f1996c" providerId="ADAL" clId="{6A6ED8EC-BA9C-407B-A608-297E632FFF1A}" dt="2022-09-29T17:07:04.903" v="165" actId="478"/>
        <pc:sldMkLst>
          <pc:docMk/>
          <pc:sldMk cId="1354115213" sldId="578"/>
        </pc:sldMkLst>
        <pc:spChg chg="del">
          <ac:chgData name="Rajagopalan Balaji" userId="fef2073b-d548-489c-9436-683445f1996c" providerId="ADAL" clId="{6A6ED8EC-BA9C-407B-A608-297E632FFF1A}" dt="2022-09-29T17:07:04.903" v="165" actId="478"/>
          <ac:spMkLst>
            <pc:docMk/>
            <pc:sldMk cId="1354115213" sldId="578"/>
            <ac:spMk id="2" creationId="{00000000-0000-0000-0000-000000000000}"/>
          </ac:spMkLst>
        </pc:spChg>
      </pc:sldChg>
      <pc:sldChg chg="delSp mod">
        <pc:chgData name="Rajagopalan Balaji" userId="fef2073b-d548-489c-9436-683445f1996c" providerId="ADAL" clId="{6A6ED8EC-BA9C-407B-A608-297E632FFF1A}" dt="2022-09-20T16:19:29.893" v="4" actId="478"/>
        <pc:sldMkLst>
          <pc:docMk/>
          <pc:sldMk cId="1524991929" sldId="579"/>
        </pc:sldMkLst>
        <pc:spChg chg="del">
          <ac:chgData name="Rajagopalan Balaji" userId="fef2073b-d548-489c-9436-683445f1996c" providerId="ADAL" clId="{6A6ED8EC-BA9C-407B-A608-297E632FFF1A}" dt="2022-09-20T16:19:27.751" v="3" actId="478"/>
          <ac:spMkLst>
            <pc:docMk/>
            <pc:sldMk cId="1524991929" sldId="579"/>
            <ac:spMk id="4" creationId="{00000000-0000-0000-0000-000000000000}"/>
          </ac:spMkLst>
        </pc:spChg>
        <pc:spChg chg="del">
          <ac:chgData name="Rajagopalan Balaji" userId="fef2073b-d548-489c-9436-683445f1996c" providerId="ADAL" clId="{6A6ED8EC-BA9C-407B-A608-297E632FFF1A}" dt="2022-09-20T16:19:29.893" v="4" actId="478"/>
          <ac:spMkLst>
            <pc:docMk/>
            <pc:sldMk cId="1524991929" sldId="579"/>
            <ac:spMk id="6" creationId="{00000000-0000-0000-0000-000000000000}"/>
          </ac:spMkLst>
        </pc:spChg>
      </pc:sldChg>
      <pc:sldChg chg="delSp mod">
        <pc:chgData name="Rajagopalan Balaji" userId="fef2073b-d548-489c-9436-683445f1996c" providerId="ADAL" clId="{6A6ED8EC-BA9C-407B-A608-297E632FFF1A}" dt="2022-09-20T16:19:34.742" v="6" actId="478"/>
        <pc:sldMkLst>
          <pc:docMk/>
          <pc:sldMk cId="2006377454" sldId="580"/>
        </pc:sldMkLst>
        <pc:spChg chg="del">
          <ac:chgData name="Rajagopalan Balaji" userId="fef2073b-d548-489c-9436-683445f1996c" providerId="ADAL" clId="{6A6ED8EC-BA9C-407B-A608-297E632FFF1A}" dt="2022-09-20T16:19:34.742" v="6" actId="478"/>
          <ac:spMkLst>
            <pc:docMk/>
            <pc:sldMk cId="2006377454" sldId="580"/>
            <ac:spMk id="4" creationId="{00000000-0000-0000-0000-000000000000}"/>
          </ac:spMkLst>
        </pc:spChg>
        <pc:spChg chg="del">
          <ac:chgData name="Rajagopalan Balaji" userId="fef2073b-d548-489c-9436-683445f1996c" providerId="ADAL" clId="{6A6ED8EC-BA9C-407B-A608-297E632FFF1A}" dt="2022-09-20T16:19:32.997" v="5" actId="478"/>
          <ac:spMkLst>
            <pc:docMk/>
            <pc:sldMk cId="2006377454" sldId="580"/>
            <ac:spMk id="6" creationId="{00000000-0000-0000-0000-000000000000}"/>
          </ac:spMkLst>
        </pc:spChg>
      </pc:sldChg>
      <pc:sldChg chg="delSp mod">
        <pc:chgData name="Rajagopalan Balaji" userId="fef2073b-d548-489c-9436-683445f1996c" providerId="ADAL" clId="{6A6ED8EC-BA9C-407B-A608-297E632FFF1A}" dt="2022-09-20T16:19:40.037" v="8" actId="478"/>
        <pc:sldMkLst>
          <pc:docMk/>
          <pc:sldMk cId="939926603" sldId="581"/>
        </pc:sldMkLst>
        <pc:spChg chg="del">
          <ac:chgData name="Rajagopalan Balaji" userId="fef2073b-d548-489c-9436-683445f1996c" providerId="ADAL" clId="{6A6ED8EC-BA9C-407B-A608-297E632FFF1A}" dt="2022-09-20T16:19:40.037" v="8" actId="478"/>
          <ac:spMkLst>
            <pc:docMk/>
            <pc:sldMk cId="939926603" sldId="581"/>
            <ac:spMk id="4" creationId="{00000000-0000-0000-0000-000000000000}"/>
          </ac:spMkLst>
        </pc:spChg>
        <pc:spChg chg="del">
          <ac:chgData name="Rajagopalan Balaji" userId="fef2073b-d548-489c-9436-683445f1996c" providerId="ADAL" clId="{6A6ED8EC-BA9C-407B-A608-297E632FFF1A}" dt="2022-09-20T16:19:37.525" v="7" actId="478"/>
          <ac:spMkLst>
            <pc:docMk/>
            <pc:sldMk cId="939926603" sldId="581"/>
            <ac:spMk id="6" creationId="{00000000-0000-0000-0000-000000000000}"/>
          </ac:spMkLst>
        </pc:spChg>
      </pc:sldChg>
      <pc:sldChg chg="delSp modSp mod">
        <pc:chgData name="Rajagopalan Balaji" userId="fef2073b-d548-489c-9436-683445f1996c" providerId="ADAL" clId="{6A6ED8EC-BA9C-407B-A608-297E632FFF1A}" dt="2022-09-27T16:53:35.761" v="76" actId="478"/>
        <pc:sldMkLst>
          <pc:docMk/>
          <pc:sldMk cId="1687950996" sldId="583"/>
        </pc:sldMkLst>
        <pc:spChg chg="del">
          <ac:chgData name="Rajagopalan Balaji" userId="fef2073b-d548-489c-9436-683445f1996c" providerId="ADAL" clId="{6A6ED8EC-BA9C-407B-A608-297E632FFF1A}" dt="2022-09-27T16:53:35.761" v="76" actId="478"/>
          <ac:spMkLst>
            <pc:docMk/>
            <pc:sldMk cId="1687950996" sldId="583"/>
            <ac:spMk id="2" creationId="{00000000-0000-0000-0000-000000000000}"/>
          </ac:spMkLst>
        </pc:spChg>
        <pc:spChg chg="del mod">
          <ac:chgData name="Rajagopalan Balaji" userId="fef2073b-d548-489c-9436-683445f1996c" providerId="ADAL" clId="{6A6ED8EC-BA9C-407B-A608-297E632FFF1A}" dt="2022-09-27T16:53:32.963" v="75" actId="478"/>
          <ac:spMkLst>
            <pc:docMk/>
            <pc:sldMk cId="1687950996" sldId="583"/>
            <ac:spMk id="4" creationId="{00000000-0000-0000-0000-000000000000}"/>
          </ac:spMkLst>
        </pc:spChg>
      </pc:sldChg>
      <pc:sldChg chg="delSp mod">
        <pc:chgData name="Rajagopalan Balaji" userId="fef2073b-d548-489c-9436-683445f1996c" providerId="ADAL" clId="{6A6ED8EC-BA9C-407B-A608-297E632FFF1A}" dt="2022-09-27T16:57:51.300" v="104" actId="478"/>
        <pc:sldMkLst>
          <pc:docMk/>
          <pc:sldMk cId="1090695024" sldId="584"/>
        </pc:sldMkLst>
        <pc:spChg chg="del">
          <ac:chgData name="Rajagopalan Balaji" userId="fef2073b-d548-489c-9436-683445f1996c" providerId="ADAL" clId="{6A6ED8EC-BA9C-407B-A608-297E632FFF1A}" dt="2022-09-27T16:57:51.300" v="104" actId="478"/>
          <ac:spMkLst>
            <pc:docMk/>
            <pc:sldMk cId="1090695024" sldId="584"/>
            <ac:spMk id="2" creationId="{00000000-0000-0000-0000-000000000000}"/>
          </ac:spMkLst>
        </pc:spChg>
        <pc:spChg chg="del">
          <ac:chgData name="Rajagopalan Balaji" userId="fef2073b-d548-489c-9436-683445f1996c" providerId="ADAL" clId="{6A6ED8EC-BA9C-407B-A608-297E632FFF1A}" dt="2022-09-27T16:57:48.201" v="103" actId="478"/>
          <ac:spMkLst>
            <pc:docMk/>
            <pc:sldMk cId="1090695024" sldId="584"/>
            <ac:spMk id="4" creationId="{00000000-0000-0000-0000-000000000000}"/>
          </ac:spMkLst>
        </pc:spChg>
      </pc:sldChg>
      <pc:sldChg chg="delSp modSp mod">
        <pc:chgData name="Rajagopalan Balaji" userId="fef2073b-d548-489c-9436-683445f1996c" providerId="ADAL" clId="{6A6ED8EC-BA9C-407B-A608-297E632FFF1A}" dt="2022-09-27T16:53:52.357" v="79" actId="478"/>
        <pc:sldMkLst>
          <pc:docMk/>
          <pc:sldMk cId="2138287306" sldId="585"/>
        </pc:sldMkLst>
        <pc:spChg chg="del mod">
          <ac:chgData name="Rajagopalan Balaji" userId="fef2073b-d548-489c-9436-683445f1996c" providerId="ADAL" clId="{6A6ED8EC-BA9C-407B-A608-297E632FFF1A}" dt="2022-09-27T16:53:52.357" v="79" actId="478"/>
          <ac:spMkLst>
            <pc:docMk/>
            <pc:sldMk cId="2138287306" sldId="585"/>
            <ac:spMk id="2" creationId="{00000000-0000-0000-0000-000000000000}"/>
          </ac:spMkLst>
        </pc:spChg>
        <pc:spChg chg="del">
          <ac:chgData name="Rajagopalan Balaji" userId="fef2073b-d548-489c-9436-683445f1996c" providerId="ADAL" clId="{6A6ED8EC-BA9C-407B-A608-297E632FFF1A}" dt="2022-09-27T16:53:40.693" v="77" actId="478"/>
          <ac:spMkLst>
            <pc:docMk/>
            <pc:sldMk cId="2138287306" sldId="585"/>
            <ac:spMk id="4" creationId="{00000000-0000-0000-0000-000000000000}"/>
          </ac:spMkLst>
        </pc:spChg>
      </pc:sldChg>
      <pc:sldChg chg="addSp delSp mod">
        <pc:chgData name="Rajagopalan Balaji" userId="fef2073b-d548-489c-9436-683445f1996c" providerId="ADAL" clId="{6A6ED8EC-BA9C-407B-A608-297E632FFF1A}" dt="2022-09-27T16:54:11.073" v="83" actId="478"/>
        <pc:sldMkLst>
          <pc:docMk/>
          <pc:sldMk cId="1708708942" sldId="586"/>
        </pc:sldMkLst>
        <pc:spChg chg="del">
          <ac:chgData name="Rajagopalan Balaji" userId="fef2073b-d548-489c-9436-683445f1996c" providerId="ADAL" clId="{6A6ED8EC-BA9C-407B-A608-297E632FFF1A}" dt="2022-09-27T16:53:56.902" v="80" actId="478"/>
          <ac:spMkLst>
            <pc:docMk/>
            <pc:sldMk cId="1708708942" sldId="586"/>
            <ac:spMk id="2" creationId="{00000000-0000-0000-0000-000000000000}"/>
          </ac:spMkLst>
        </pc:spChg>
        <pc:spChg chg="add del">
          <ac:chgData name="Rajagopalan Balaji" userId="fef2073b-d548-489c-9436-683445f1996c" providerId="ADAL" clId="{6A6ED8EC-BA9C-407B-A608-297E632FFF1A}" dt="2022-09-27T16:54:11.073" v="83" actId="478"/>
          <ac:spMkLst>
            <pc:docMk/>
            <pc:sldMk cId="1708708942" sldId="586"/>
            <ac:spMk id="4" creationId="{00000000-0000-0000-0000-000000000000}"/>
          </ac:spMkLst>
        </pc:spChg>
      </pc:sldChg>
      <pc:sldChg chg="delSp mod">
        <pc:chgData name="Rajagopalan Balaji" userId="fef2073b-d548-489c-9436-683445f1996c" providerId="ADAL" clId="{6A6ED8EC-BA9C-407B-A608-297E632FFF1A}" dt="2022-09-27T16:54:17.663" v="84" actId="478"/>
        <pc:sldMkLst>
          <pc:docMk/>
          <pc:sldMk cId="1741887840" sldId="587"/>
        </pc:sldMkLst>
        <pc:spChg chg="del">
          <ac:chgData name="Rajagopalan Balaji" userId="fef2073b-d548-489c-9436-683445f1996c" providerId="ADAL" clId="{6A6ED8EC-BA9C-407B-A608-297E632FFF1A}" dt="2022-09-27T16:54:17.663" v="84" actId="478"/>
          <ac:spMkLst>
            <pc:docMk/>
            <pc:sldMk cId="1741887840" sldId="587"/>
            <ac:spMk id="2" creationId="{00000000-0000-0000-0000-000000000000}"/>
          </ac:spMkLst>
        </pc:spChg>
      </pc:sldChg>
      <pc:sldChg chg="delSp mod">
        <pc:chgData name="Rajagopalan Balaji" userId="fef2073b-d548-489c-9436-683445f1996c" providerId="ADAL" clId="{6A6ED8EC-BA9C-407B-A608-297E632FFF1A}" dt="2022-09-27T16:54:26.665" v="86" actId="478"/>
        <pc:sldMkLst>
          <pc:docMk/>
          <pc:sldMk cId="1411850976" sldId="588"/>
        </pc:sldMkLst>
        <pc:spChg chg="del">
          <ac:chgData name="Rajagopalan Balaji" userId="fef2073b-d548-489c-9436-683445f1996c" providerId="ADAL" clId="{6A6ED8EC-BA9C-407B-A608-297E632FFF1A}" dt="2022-09-27T16:54:24.007" v="85" actId="478"/>
          <ac:spMkLst>
            <pc:docMk/>
            <pc:sldMk cId="1411850976" sldId="588"/>
            <ac:spMk id="3" creationId="{00000000-0000-0000-0000-000000000000}"/>
          </ac:spMkLst>
        </pc:spChg>
        <pc:spChg chg="del">
          <ac:chgData name="Rajagopalan Balaji" userId="fef2073b-d548-489c-9436-683445f1996c" providerId="ADAL" clId="{6A6ED8EC-BA9C-407B-A608-297E632FFF1A}" dt="2022-09-27T16:54:26.665" v="86" actId="478"/>
          <ac:spMkLst>
            <pc:docMk/>
            <pc:sldMk cId="1411850976" sldId="588"/>
            <ac:spMk id="5" creationId="{00000000-0000-0000-0000-000000000000}"/>
          </ac:spMkLst>
        </pc:spChg>
      </pc:sldChg>
      <pc:sldChg chg="delSp mod">
        <pc:chgData name="Rajagopalan Balaji" userId="fef2073b-d548-489c-9436-683445f1996c" providerId="ADAL" clId="{6A6ED8EC-BA9C-407B-A608-297E632FFF1A}" dt="2022-09-27T16:54:35.974" v="88" actId="478"/>
        <pc:sldMkLst>
          <pc:docMk/>
          <pc:sldMk cId="1432537929" sldId="589"/>
        </pc:sldMkLst>
        <pc:spChg chg="del">
          <ac:chgData name="Rajagopalan Balaji" userId="fef2073b-d548-489c-9436-683445f1996c" providerId="ADAL" clId="{6A6ED8EC-BA9C-407B-A608-297E632FFF1A}" dt="2022-09-27T16:54:32.592" v="87" actId="478"/>
          <ac:spMkLst>
            <pc:docMk/>
            <pc:sldMk cId="1432537929" sldId="589"/>
            <ac:spMk id="2" creationId="{00000000-0000-0000-0000-000000000000}"/>
          </ac:spMkLst>
        </pc:spChg>
        <pc:spChg chg="del">
          <ac:chgData name="Rajagopalan Balaji" userId="fef2073b-d548-489c-9436-683445f1996c" providerId="ADAL" clId="{6A6ED8EC-BA9C-407B-A608-297E632FFF1A}" dt="2022-09-27T16:54:35.974" v="88" actId="478"/>
          <ac:spMkLst>
            <pc:docMk/>
            <pc:sldMk cId="1432537929" sldId="589"/>
            <ac:spMk id="4" creationId="{00000000-0000-0000-0000-000000000000}"/>
          </ac:spMkLst>
        </pc:spChg>
      </pc:sldChg>
      <pc:sldChg chg="delSp mod">
        <pc:chgData name="Rajagopalan Balaji" userId="fef2073b-d548-489c-9436-683445f1996c" providerId="ADAL" clId="{6A6ED8EC-BA9C-407B-A608-297E632FFF1A}" dt="2022-09-27T16:54:51.839" v="90" actId="478"/>
        <pc:sldMkLst>
          <pc:docMk/>
          <pc:sldMk cId="1225806186" sldId="590"/>
        </pc:sldMkLst>
        <pc:spChg chg="del">
          <ac:chgData name="Rajagopalan Balaji" userId="fef2073b-d548-489c-9436-683445f1996c" providerId="ADAL" clId="{6A6ED8EC-BA9C-407B-A608-297E632FFF1A}" dt="2022-09-27T16:54:48.032" v="89" actId="478"/>
          <ac:spMkLst>
            <pc:docMk/>
            <pc:sldMk cId="1225806186" sldId="590"/>
            <ac:spMk id="2" creationId="{00000000-0000-0000-0000-000000000000}"/>
          </ac:spMkLst>
        </pc:spChg>
        <pc:spChg chg="del">
          <ac:chgData name="Rajagopalan Balaji" userId="fef2073b-d548-489c-9436-683445f1996c" providerId="ADAL" clId="{6A6ED8EC-BA9C-407B-A608-297E632FFF1A}" dt="2022-09-27T16:54:51.839" v="90" actId="478"/>
          <ac:spMkLst>
            <pc:docMk/>
            <pc:sldMk cId="1225806186" sldId="590"/>
            <ac:spMk id="4" creationId="{00000000-0000-0000-0000-000000000000}"/>
          </ac:spMkLst>
        </pc:spChg>
      </pc:sldChg>
      <pc:sldChg chg="delSp mod">
        <pc:chgData name="Rajagopalan Balaji" userId="fef2073b-d548-489c-9436-683445f1996c" providerId="ADAL" clId="{6A6ED8EC-BA9C-407B-A608-297E632FFF1A}" dt="2022-09-27T16:55:00.482" v="92" actId="478"/>
        <pc:sldMkLst>
          <pc:docMk/>
          <pc:sldMk cId="1313942431" sldId="591"/>
        </pc:sldMkLst>
        <pc:spChg chg="del">
          <ac:chgData name="Rajagopalan Balaji" userId="fef2073b-d548-489c-9436-683445f1996c" providerId="ADAL" clId="{6A6ED8EC-BA9C-407B-A608-297E632FFF1A}" dt="2022-09-27T16:55:00.482" v="92" actId="478"/>
          <ac:spMkLst>
            <pc:docMk/>
            <pc:sldMk cId="1313942431" sldId="591"/>
            <ac:spMk id="2" creationId="{00000000-0000-0000-0000-000000000000}"/>
          </ac:spMkLst>
        </pc:spChg>
        <pc:spChg chg="del">
          <ac:chgData name="Rajagopalan Balaji" userId="fef2073b-d548-489c-9436-683445f1996c" providerId="ADAL" clId="{6A6ED8EC-BA9C-407B-A608-297E632FFF1A}" dt="2022-09-27T16:54:57.543" v="91" actId="478"/>
          <ac:spMkLst>
            <pc:docMk/>
            <pc:sldMk cId="1313942431" sldId="591"/>
            <ac:spMk id="4" creationId="{00000000-0000-0000-0000-000000000000}"/>
          </ac:spMkLst>
        </pc:spChg>
      </pc:sldChg>
      <pc:sldChg chg="delSp mod">
        <pc:chgData name="Rajagopalan Balaji" userId="fef2073b-d548-489c-9436-683445f1996c" providerId="ADAL" clId="{6A6ED8EC-BA9C-407B-A608-297E632FFF1A}" dt="2022-09-27T16:55:08.519" v="94" actId="478"/>
        <pc:sldMkLst>
          <pc:docMk/>
          <pc:sldMk cId="260263912" sldId="592"/>
        </pc:sldMkLst>
        <pc:spChg chg="del">
          <ac:chgData name="Rajagopalan Balaji" userId="fef2073b-d548-489c-9436-683445f1996c" providerId="ADAL" clId="{6A6ED8EC-BA9C-407B-A608-297E632FFF1A}" dt="2022-09-27T16:55:05.040" v="93" actId="478"/>
          <ac:spMkLst>
            <pc:docMk/>
            <pc:sldMk cId="260263912" sldId="592"/>
            <ac:spMk id="2" creationId="{00000000-0000-0000-0000-000000000000}"/>
          </ac:spMkLst>
        </pc:spChg>
        <pc:spChg chg="del">
          <ac:chgData name="Rajagopalan Balaji" userId="fef2073b-d548-489c-9436-683445f1996c" providerId="ADAL" clId="{6A6ED8EC-BA9C-407B-A608-297E632FFF1A}" dt="2022-09-27T16:55:08.519" v="94" actId="478"/>
          <ac:spMkLst>
            <pc:docMk/>
            <pc:sldMk cId="260263912" sldId="592"/>
            <ac:spMk id="4" creationId="{00000000-0000-0000-0000-000000000000}"/>
          </ac:spMkLst>
        </pc:spChg>
      </pc:sldChg>
      <pc:sldChg chg="delSp mod">
        <pc:chgData name="Rajagopalan Balaji" userId="fef2073b-d548-489c-9436-683445f1996c" providerId="ADAL" clId="{6A6ED8EC-BA9C-407B-A608-297E632FFF1A}" dt="2022-09-27T16:55:15.280" v="96" actId="478"/>
        <pc:sldMkLst>
          <pc:docMk/>
          <pc:sldMk cId="682830355" sldId="593"/>
        </pc:sldMkLst>
        <pc:spChg chg="del">
          <ac:chgData name="Rajagopalan Balaji" userId="fef2073b-d548-489c-9436-683445f1996c" providerId="ADAL" clId="{6A6ED8EC-BA9C-407B-A608-297E632FFF1A}" dt="2022-09-27T16:55:12.470" v="95" actId="478"/>
          <ac:spMkLst>
            <pc:docMk/>
            <pc:sldMk cId="682830355" sldId="593"/>
            <ac:spMk id="2" creationId="{00000000-0000-0000-0000-000000000000}"/>
          </ac:spMkLst>
        </pc:spChg>
        <pc:spChg chg="del">
          <ac:chgData name="Rajagopalan Balaji" userId="fef2073b-d548-489c-9436-683445f1996c" providerId="ADAL" clId="{6A6ED8EC-BA9C-407B-A608-297E632FFF1A}" dt="2022-09-27T16:55:15.280" v="96" actId="478"/>
          <ac:spMkLst>
            <pc:docMk/>
            <pc:sldMk cId="682830355" sldId="593"/>
            <ac:spMk id="4" creationId="{00000000-0000-0000-0000-000000000000}"/>
          </ac:spMkLst>
        </pc:spChg>
      </pc:sldChg>
      <pc:sldChg chg="delSp mod">
        <pc:chgData name="Rajagopalan Balaji" userId="fef2073b-d548-489c-9436-683445f1996c" providerId="ADAL" clId="{6A6ED8EC-BA9C-407B-A608-297E632FFF1A}" dt="2022-09-29T17:06:14.075" v="153" actId="478"/>
        <pc:sldMkLst>
          <pc:docMk/>
          <pc:sldMk cId="574560119" sldId="594"/>
        </pc:sldMkLst>
        <pc:spChg chg="del">
          <ac:chgData name="Rajagopalan Balaji" userId="fef2073b-d548-489c-9436-683445f1996c" providerId="ADAL" clId="{6A6ED8EC-BA9C-407B-A608-297E632FFF1A}" dt="2022-09-29T17:06:11.371" v="152" actId="478"/>
          <ac:spMkLst>
            <pc:docMk/>
            <pc:sldMk cId="574560119" sldId="594"/>
            <ac:spMk id="2" creationId="{00000000-0000-0000-0000-000000000000}"/>
          </ac:spMkLst>
        </pc:spChg>
        <pc:spChg chg="del">
          <ac:chgData name="Rajagopalan Balaji" userId="fef2073b-d548-489c-9436-683445f1996c" providerId="ADAL" clId="{6A6ED8EC-BA9C-407B-A608-297E632FFF1A}" dt="2022-09-29T17:06:14.075" v="153" actId="478"/>
          <ac:spMkLst>
            <pc:docMk/>
            <pc:sldMk cId="574560119" sldId="594"/>
            <ac:spMk id="4" creationId="{00000000-0000-0000-0000-000000000000}"/>
          </ac:spMkLst>
        </pc:spChg>
      </pc:sldChg>
      <pc:sldChg chg="addSp delSp mod">
        <pc:chgData name="Rajagopalan Balaji" userId="fef2073b-d548-489c-9436-683445f1996c" providerId="ADAL" clId="{6A6ED8EC-BA9C-407B-A608-297E632FFF1A}" dt="2022-09-29T17:05:42.885" v="147" actId="478"/>
        <pc:sldMkLst>
          <pc:docMk/>
          <pc:sldMk cId="447824182" sldId="595"/>
        </pc:sldMkLst>
        <pc:spChg chg="add del">
          <ac:chgData name="Rajagopalan Balaji" userId="fef2073b-d548-489c-9436-683445f1996c" providerId="ADAL" clId="{6A6ED8EC-BA9C-407B-A608-297E632FFF1A}" dt="2022-09-29T17:05:42.885" v="147" actId="478"/>
          <ac:spMkLst>
            <pc:docMk/>
            <pc:sldMk cId="447824182" sldId="595"/>
            <ac:spMk id="2" creationId="{00000000-0000-0000-0000-000000000000}"/>
          </ac:spMkLst>
        </pc:spChg>
      </pc:sldChg>
      <pc:sldChg chg="delSp mod">
        <pc:chgData name="Rajagopalan Balaji" userId="fef2073b-d548-489c-9436-683445f1996c" providerId="ADAL" clId="{6A6ED8EC-BA9C-407B-A608-297E632FFF1A}" dt="2022-09-29T17:05:53.140" v="149" actId="478"/>
        <pc:sldMkLst>
          <pc:docMk/>
          <pc:sldMk cId="810251424" sldId="596"/>
        </pc:sldMkLst>
        <pc:spChg chg="del">
          <ac:chgData name="Rajagopalan Balaji" userId="fef2073b-d548-489c-9436-683445f1996c" providerId="ADAL" clId="{6A6ED8EC-BA9C-407B-A608-297E632FFF1A}" dt="2022-09-29T17:05:47.941" v="148" actId="478"/>
          <ac:spMkLst>
            <pc:docMk/>
            <pc:sldMk cId="810251424" sldId="596"/>
            <ac:spMk id="4" creationId="{00000000-0000-0000-0000-000000000000}"/>
          </ac:spMkLst>
        </pc:spChg>
        <pc:spChg chg="del">
          <ac:chgData name="Rajagopalan Balaji" userId="fef2073b-d548-489c-9436-683445f1996c" providerId="ADAL" clId="{6A6ED8EC-BA9C-407B-A608-297E632FFF1A}" dt="2022-09-29T17:05:53.140" v="149" actId="478"/>
          <ac:spMkLst>
            <pc:docMk/>
            <pc:sldMk cId="810251424" sldId="596"/>
            <ac:spMk id="6" creationId="{00000000-0000-0000-0000-000000000000}"/>
          </ac:spMkLst>
        </pc:spChg>
      </pc:sldChg>
      <pc:sldChg chg="delSp mod">
        <pc:chgData name="Rajagopalan Balaji" userId="fef2073b-d548-489c-9436-683445f1996c" providerId="ADAL" clId="{6A6ED8EC-BA9C-407B-A608-297E632FFF1A}" dt="2022-09-29T17:06:03.605" v="151" actId="478"/>
        <pc:sldMkLst>
          <pc:docMk/>
          <pc:sldMk cId="623853616" sldId="598"/>
        </pc:sldMkLst>
        <pc:spChg chg="del">
          <ac:chgData name="Rajagopalan Balaji" userId="fef2073b-d548-489c-9436-683445f1996c" providerId="ADAL" clId="{6A6ED8EC-BA9C-407B-A608-297E632FFF1A}" dt="2022-09-29T17:05:59.867" v="150" actId="478"/>
          <ac:spMkLst>
            <pc:docMk/>
            <pc:sldMk cId="623853616" sldId="598"/>
            <ac:spMk id="4" creationId="{00000000-0000-0000-0000-000000000000}"/>
          </ac:spMkLst>
        </pc:spChg>
        <pc:spChg chg="del">
          <ac:chgData name="Rajagopalan Balaji" userId="fef2073b-d548-489c-9436-683445f1996c" providerId="ADAL" clId="{6A6ED8EC-BA9C-407B-A608-297E632FFF1A}" dt="2022-09-29T17:06:03.605" v="151" actId="478"/>
          <ac:spMkLst>
            <pc:docMk/>
            <pc:sldMk cId="623853616" sldId="598"/>
            <ac:spMk id="6" creationId="{00000000-0000-0000-0000-000000000000}"/>
          </ac:spMkLst>
        </pc:spChg>
      </pc:sldChg>
      <pc:sldChg chg="delSp mod">
        <pc:chgData name="Rajagopalan Balaji" userId="fef2073b-d548-489c-9436-683445f1996c" providerId="ADAL" clId="{6A6ED8EC-BA9C-407B-A608-297E632FFF1A}" dt="2022-09-27T16:57:31.779" v="100" actId="478"/>
        <pc:sldMkLst>
          <pc:docMk/>
          <pc:sldMk cId="599837007" sldId="601"/>
        </pc:sldMkLst>
        <pc:spChg chg="del">
          <ac:chgData name="Rajagopalan Balaji" userId="fef2073b-d548-489c-9436-683445f1996c" providerId="ADAL" clId="{6A6ED8EC-BA9C-407B-A608-297E632FFF1A}" dt="2022-09-27T16:57:28.775" v="99" actId="478"/>
          <ac:spMkLst>
            <pc:docMk/>
            <pc:sldMk cId="599837007" sldId="601"/>
            <ac:spMk id="4" creationId="{00000000-0000-0000-0000-000000000000}"/>
          </ac:spMkLst>
        </pc:spChg>
        <pc:spChg chg="del">
          <ac:chgData name="Rajagopalan Balaji" userId="fef2073b-d548-489c-9436-683445f1996c" providerId="ADAL" clId="{6A6ED8EC-BA9C-407B-A608-297E632FFF1A}" dt="2022-09-27T16:57:31.779" v="100" actId="478"/>
          <ac:spMkLst>
            <pc:docMk/>
            <pc:sldMk cId="599837007" sldId="601"/>
            <ac:spMk id="6" creationId="{00000000-0000-0000-0000-000000000000}"/>
          </ac:spMkLst>
        </pc:spChg>
      </pc:sldChg>
      <pc:sldChg chg="delSp mod">
        <pc:chgData name="Rajagopalan Balaji" userId="fef2073b-d548-489c-9436-683445f1996c" providerId="ADAL" clId="{6A6ED8EC-BA9C-407B-A608-297E632FFF1A}" dt="2022-09-27T16:57:40.695" v="102" actId="478"/>
        <pc:sldMkLst>
          <pc:docMk/>
          <pc:sldMk cId="316102992" sldId="602"/>
        </pc:sldMkLst>
        <pc:spChg chg="del">
          <ac:chgData name="Rajagopalan Balaji" userId="fef2073b-d548-489c-9436-683445f1996c" providerId="ADAL" clId="{6A6ED8EC-BA9C-407B-A608-297E632FFF1A}" dt="2022-09-27T16:57:40.695" v="102" actId="478"/>
          <ac:spMkLst>
            <pc:docMk/>
            <pc:sldMk cId="316102992" sldId="602"/>
            <ac:spMk id="2" creationId="{00000000-0000-0000-0000-000000000000}"/>
          </ac:spMkLst>
        </pc:spChg>
        <pc:spChg chg="del">
          <ac:chgData name="Rajagopalan Balaji" userId="fef2073b-d548-489c-9436-683445f1996c" providerId="ADAL" clId="{6A6ED8EC-BA9C-407B-A608-297E632FFF1A}" dt="2022-09-27T16:57:37.167" v="101" actId="478"/>
          <ac:spMkLst>
            <pc:docMk/>
            <pc:sldMk cId="316102992" sldId="602"/>
            <ac:spMk id="4" creationId="{00000000-0000-0000-0000-000000000000}"/>
          </ac:spMkLst>
        </pc:spChg>
      </pc:sldChg>
      <pc:sldChg chg="delSp mod">
        <pc:chgData name="Rajagopalan Balaji" userId="fef2073b-d548-489c-9436-683445f1996c" providerId="ADAL" clId="{6A6ED8EC-BA9C-407B-A608-297E632FFF1A}" dt="2022-09-27T16:58:33.819" v="106" actId="478"/>
        <pc:sldMkLst>
          <pc:docMk/>
          <pc:sldMk cId="251199775" sldId="603"/>
        </pc:sldMkLst>
        <pc:spChg chg="del">
          <ac:chgData name="Rajagopalan Balaji" userId="fef2073b-d548-489c-9436-683445f1996c" providerId="ADAL" clId="{6A6ED8EC-BA9C-407B-A608-297E632FFF1A}" dt="2022-09-27T16:58:30.723" v="105" actId="478"/>
          <ac:spMkLst>
            <pc:docMk/>
            <pc:sldMk cId="251199775" sldId="603"/>
            <ac:spMk id="3" creationId="{00000000-0000-0000-0000-000000000000}"/>
          </ac:spMkLst>
        </pc:spChg>
        <pc:spChg chg="del">
          <ac:chgData name="Rajagopalan Balaji" userId="fef2073b-d548-489c-9436-683445f1996c" providerId="ADAL" clId="{6A6ED8EC-BA9C-407B-A608-297E632FFF1A}" dt="2022-09-27T16:58:33.819" v="106" actId="478"/>
          <ac:spMkLst>
            <pc:docMk/>
            <pc:sldMk cId="251199775" sldId="603"/>
            <ac:spMk id="5" creationId="{00000000-0000-0000-0000-000000000000}"/>
          </ac:spMkLst>
        </pc:spChg>
      </pc:sldChg>
      <pc:sldChg chg="delSp modSp mod">
        <pc:chgData name="Rajagopalan Balaji" userId="fef2073b-d548-489c-9436-683445f1996c" providerId="ADAL" clId="{6A6ED8EC-BA9C-407B-A608-297E632FFF1A}" dt="2022-09-27T16:58:41.969" v="109" actId="478"/>
        <pc:sldMkLst>
          <pc:docMk/>
          <pc:sldMk cId="1984693333" sldId="604"/>
        </pc:sldMkLst>
        <pc:spChg chg="del mod">
          <ac:chgData name="Rajagopalan Balaji" userId="fef2073b-d548-489c-9436-683445f1996c" providerId="ADAL" clId="{6A6ED8EC-BA9C-407B-A608-297E632FFF1A}" dt="2022-09-27T16:58:41.969" v="109" actId="478"/>
          <ac:spMkLst>
            <pc:docMk/>
            <pc:sldMk cId="1984693333" sldId="604"/>
            <ac:spMk id="2" creationId="{00000000-0000-0000-0000-000000000000}"/>
          </ac:spMkLst>
        </pc:spChg>
      </pc:sldChg>
      <pc:sldChg chg="delSp mod">
        <pc:chgData name="Rajagopalan Balaji" userId="fef2073b-d548-489c-9436-683445f1996c" providerId="ADAL" clId="{6A6ED8EC-BA9C-407B-A608-297E632FFF1A}" dt="2022-09-27T16:58:46.203" v="110" actId="478"/>
        <pc:sldMkLst>
          <pc:docMk/>
          <pc:sldMk cId="354997280" sldId="605"/>
        </pc:sldMkLst>
        <pc:spChg chg="del">
          <ac:chgData name="Rajagopalan Balaji" userId="fef2073b-d548-489c-9436-683445f1996c" providerId="ADAL" clId="{6A6ED8EC-BA9C-407B-A608-297E632FFF1A}" dt="2022-09-27T16:58:46.203" v="110" actId="478"/>
          <ac:spMkLst>
            <pc:docMk/>
            <pc:sldMk cId="354997280" sldId="605"/>
            <ac:spMk id="2" creationId="{00000000-0000-0000-0000-000000000000}"/>
          </ac:spMkLst>
        </pc:spChg>
      </pc:sldChg>
      <pc:sldChg chg="delSp mod">
        <pc:chgData name="Rajagopalan Balaji" userId="fef2073b-d548-489c-9436-683445f1996c" providerId="ADAL" clId="{6A6ED8EC-BA9C-407B-A608-297E632FFF1A}" dt="2022-09-27T16:58:49.982" v="111" actId="478"/>
        <pc:sldMkLst>
          <pc:docMk/>
          <pc:sldMk cId="17266341" sldId="606"/>
        </pc:sldMkLst>
        <pc:spChg chg="del">
          <ac:chgData name="Rajagopalan Balaji" userId="fef2073b-d548-489c-9436-683445f1996c" providerId="ADAL" clId="{6A6ED8EC-BA9C-407B-A608-297E632FFF1A}" dt="2022-09-27T16:58:49.982" v="111" actId="478"/>
          <ac:spMkLst>
            <pc:docMk/>
            <pc:sldMk cId="17266341" sldId="606"/>
            <ac:spMk id="4" creationId="{00000000-0000-0000-0000-000000000000}"/>
          </ac:spMkLst>
        </pc:spChg>
      </pc:sldChg>
      <pc:sldChg chg="delSp modSp mod">
        <pc:chgData name="Rajagopalan Balaji" userId="fef2073b-d548-489c-9436-683445f1996c" providerId="ADAL" clId="{6A6ED8EC-BA9C-407B-A608-297E632FFF1A}" dt="2022-09-27T16:58:54.045" v="113" actId="478"/>
        <pc:sldMkLst>
          <pc:docMk/>
          <pc:sldMk cId="285100842" sldId="607"/>
        </pc:sldMkLst>
        <pc:spChg chg="del mod">
          <ac:chgData name="Rajagopalan Balaji" userId="fef2073b-d548-489c-9436-683445f1996c" providerId="ADAL" clId="{6A6ED8EC-BA9C-407B-A608-297E632FFF1A}" dt="2022-09-27T16:58:54.045" v="113" actId="478"/>
          <ac:spMkLst>
            <pc:docMk/>
            <pc:sldMk cId="285100842" sldId="607"/>
            <ac:spMk id="3" creationId="{00000000-0000-0000-0000-000000000000}"/>
          </ac:spMkLst>
        </pc:spChg>
      </pc:sldChg>
      <pc:sldChg chg="delSp mod">
        <pc:chgData name="Rajagopalan Balaji" userId="fef2073b-d548-489c-9436-683445f1996c" providerId="ADAL" clId="{6A6ED8EC-BA9C-407B-A608-297E632FFF1A}" dt="2022-09-27T16:58:58.263" v="114" actId="478"/>
        <pc:sldMkLst>
          <pc:docMk/>
          <pc:sldMk cId="331645160" sldId="608"/>
        </pc:sldMkLst>
        <pc:spChg chg="del">
          <ac:chgData name="Rajagopalan Balaji" userId="fef2073b-d548-489c-9436-683445f1996c" providerId="ADAL" clId="{6A6ED8EC-BA9C-407B-A608-297E632FFF1A}" dt="2022-09-27T16:58:58.263" v="114" actId="478"/>
          <ac:spMkLst>
            <pc:docMk/>
            <pc:sldMk cId="331645160" sldId="608"/>
            <ac:spMk id="2" creationId="{00000000-0000-0000-0000-000000000000}"/>
          </ac:spMkLst>
        </pc:spChg>
      </pc:sldChg>
      <pc:sldChg chg="delSp del mod">
        <pc:chgData name="Rajagopalan Balaji" userId="fef2073b-d548-489c-9436-683445f1996c" providerId="ADAL" clId="{6A6ED8EC-BA9C-407B-A608-297E632FFF1A}" dt="2022-09-29T13:10:19.499" v="119" actId="47"/>
        <pc:sldMkLst>
          <pc:docMk/>
          <pc:sldMk cId="1551158775" sldId="609"/>
        </pc:sldMkLst>
        <pc:spChg chg="del">
          <ac:chgData name="Rajagopalan Balaji" userId="fef2073b-d548-489c-9436-683445f1996c" providerId="ADAL" clId="{6A6ED8EC-BA9C-407B-A608-297E632FFF1A}" dt="2022-09-27T17:04:24.551" v="115" actId="478"/>
          <ac:spMkLst>
            <pc:docMk/>
            <pc:sldMk cId="1551158775" sldId="609"/>
            <ac:spMk id="2" creationId="{00000000-0000-0000-0000-000000000000}"/>
          </ac:spMkLst>
        </pc:spChg>
        <pc:spChg chg="del">
          <ac:chgData name="Rajagopalan Balaji" userId="fef2073b-d548-489c-9436-683445f1996c" providerId="ADAL" clId="{6A6ED8EC-BA9C-407B-A608-297E632FFF1A}" dt="2022-09-27T17:04:29.941" v="116" actId="478"/>
          <ac:spMkLst>
            <pc:docMk/>
            <pc:sldMk cId="1551158775" sldId="609"/>
            <ac:spMk id="4" creationId="{00000000-0000-0000-0000-000000000000}"/>
          </ac:spMkLst>
        </pc:spChg>
      </pc:sldChg>
      <pc:sldChg chg="delSp del mod">
        <pc:chgData name="Rajagopalan Balaji" userId="fef2073b-d548-489c-9436-683445f1996c" providerId="ADAL" clId="{6A6ED8EC-BA9C-407B-A608-297E632FFF1A}" dt="2022-09-29T13:10:20.996" v="120" actId="47"/>
        <pc:sldMkLst>
          <pc:docMk/>
          <pc:sldMk cId="692269857" sldId="610"/>
        </pc:sldMkLst>
        <pc:spChg chg="del">
          <ac:chgData name="Rajagopalan Balaji" userId="fef2073b-d548-489c-9436-683445f1996c" providerId="ADAL" clId="{6A6ED8EC-BA9C-407B-A608-297E632FFF1A}" dt="2022-09-27T17:04:35.041" v="117" actId="478"/>
          <ac:spMkLst>
            <pc:docMk/>
            <pc:sldMk cId="692269857" sldId="610"/>
            <ac:spMk id="2" creationId="{00000000-0000-0000-0000-000000000000}"/>
          </ac:spMkLst>
        </pc:spChg>
        <pc:spChg chg="del">
          <ac:chgData name="Rajagopalan Balaji" userId="fef2073b-d548-489c-9436-683445f1996c" providerId="ADAL" clId="{6A6ED8EC-BA9C-407B-A608-297E632FFF1A}" dt="2022-09-27T17:04:38.269" v="118" actId="478"/>
          <ac:spMkLst>
            <pc:docMk/>
            <pc:sldMk cId="692269857" sldId="610"/>
            <ac:spMk id="4" creationId="{00000000-0000-0000-0000-000000000000}"/>
          </ac:spMkLst>
        </pc:spChg>
      </pc:sldChg>
      <pc:sldChg chg="delSp mod">
        <pc:chgData name="Rajagopalan Balaji" userId="fef2073b-d548-489c-9436-683445f1996c" providerId="ADAL" clId="{6A6ED8EC-BA9C-407B-A608-297E632FFF1A}" dt="2022-09-29T17:06:59.430" v="164" actId="478"/>
        <pc:sldMkLst>
          <pc:docMk/>
          <pc:sldMk cId="55048096" sldId="611"/>
        </pc:sldMkLst>
        <pc:spChg chg="del">
          <ac:chgData name="Rajagopalan Balaji" userId="fef2073b-d548-489c-9436-683445f1996c" providerId="ADAL" clId="{6A6ED8EC-BA9C-407B-A608-297E632FFF1A}" dt="2022-09-29T17:06:59.430" v="164" actId="478"/>
          <ac:spMkLst>
            <pc:docMk/>
            <pc:sldMk cId="55048096" sldId="611"/>
            <ac:spMk id="2" creationId="{00000000-0000-0000-0000-000000000000}"/>
          </ac:spMkLst>
        </pc:spChg>
      </pc:sldChg>
      <pc:sldChg chg="delSp mod">
        <pc:chgData name="Rajagopalan Balaji" userId="fef2073b-d548-489c-9436-683445f1996c" providerId="ADAL" clId="{6A6ED8EC-BA9C-407B-A608-297E632FFF1A}" dt="2022-09-29T17:06:54.414" v="163" actId="478"/>
        <pc:sldMkLst>
          <pc:docMk/>
          <pc:sldMk cId="3574226260" sldId="612"/>
        </pc:sldMkLst>
        <pc:spChg chg="del">
          <ac:chgData name="Rajagopalan Balaji" userId="fef2073b-d548-489c-9436-683445f1996c" providerId="ADAL" clId="{6A6ED8EC-BA9C-407B-A608-297E632FFF1A}" dt="2022-09-29T17:06:54.414" v="163" actId="478"/>
          <ac:spMkLst>
            <pc:docMk/>
            <pc:sldMk cId="3574226260" sldId="612"/>
            <ac:spMk id="2" creationId="{00000000-0000-0000-0000-000000000000}"/>
          </ac:spMkLst>
        </pc:spChg>
      </pc:sldChg>
      <pc:sldChg chg="delSp mod">
        <pc:chgData name="Rajagopalan Balaji" userId="fef2073b-d548-489c-9436-683445f1996c" providerId="ADAL" clId="{6A6ED8EC-BA9C-407B-A608-297E632FFF1A}" dt="2022-09-29T17:06:50.481" v="162" actId="478"/>
        <pc:sldMkLst>
          <pc:docMk/>
          <pc:sldMk cId="1692144078" sldId="613"/>
        </pc:sldMkLst>
        <pc:spChg chg="del">
          <ac:chgData name="Rajagopalan Balaji" userId="fef2073b-d548-489c-9436-683445f1996c" providerId="ADAL" clId="{6A6ED8EC-BA9C-407B-A608-297E632FFF1A}" dt="2022-09-29T17:06:50.481" v="162" actId="478"/>
          <ac:spMkLst>
            <pc:docMk/>
            <pc:sldMk cId="1692144078" sldId="613"/>
            <ac:spMk id="2" creationId="{00000000-0000-0000-0000-000000000000}"/>
          </ac:spMkLst>
        </pc:spChg>
      </pc:sldChg>
      <pc:sldChg chg="delSp mod">
        <pc:chgData name="Rajagopalan Balaji" userId="fef2073b-d548-489c-9436-683445f1996c" providerId="ADAL" clId="{6A6ED8EC-BA9C-407B-A608-297E632FFF1A}" dt="2022-09-29T17:06:46.144" v="161" actId="478"/>
        <pc:sldMkLst>
          <pc:docMk/>
          <pc:sldMk cId="514703239" sldId="614"/>
        </pc:sldMkLst>
        <pc:spChg chg="del">
          <ac:chgData name="Rajagopalan Balaji" userId="fef2073b-d548-489c-9436-683445f1996c" providerId="ADAL" clId="{6A6ED8EC-BA9C-407B-A608-297E632FFF1A}" dt="2022-09-29T17:06:46.144" v="161" actId="478"/>
          <ac:spMkLst>
            <pc:docMk/>
            <pc:sldMk cId="514703239" sldId="614"/>
            <ac:spMk id="2" creationId="{00000000-0000-0000-0000-000000000000}"/>
          </ac:spMkLst>
        </pc:spChg>
      </pc:sldChg>
      <pc:sldChg chg="delSp modSp mod">
        <pc:chgData name="Rajagopalan Balaji" userId="fef2073b-d548-489c-9436-683445f1996c" providerId="ADAL" clId="{6A6ED8EC-BA9C-407B-A608-297E632FFF1A}" dt="2022-09-29T17:06:41.400" v="160" actId="478"/>
        <pc:sldMkLst>
          <pc:docMk/>
          <pc:sldMk cId="1306064036" sldId="615"/>
        </pc:sldMkLst>
        <pc:spChg chg="del mod">
          <ac:chgData name="Rajagopalan Balaji" userId="fef2073b-d548-489c-9436-683445f1996c" providerId="ADAL" clId="{6A6ED8EC-BA9C-407B-A608-297E632FFF1A}" dt="2022-09-29T17:06:41.400" v="160" actId="478"/>
          <ac:spMkLst>
            <pc:docMk/>
            <pc:sldMk cId="1306064036" sldId="615"/>
            <ac:spMk id="2" creationId="{00000000-0000-0000-0000-000000000000}"/>
          </ac:spMkLst>
        </pc:spChg>
        <pc:spChg chg="mod">
          <ac:chgData name="Rajagopalan Balaji" userId="fef2073b-d548-489c-9436-683445f1996c" providerId="ADAL" clId="{6A6ED8EC-BA9C-407B-A608-297E632FFF1A}" dt="2022-09-29T17:06:33.440" v="158" actId="20577"/>
          <ac:spMkLst>
            <pc:docMk/>
            <pc:sldMk cId="1306064036" sldId="615"/>
            <ac:spMk id="6" creationId="{00000000-0000-0000-0000-000000000000}"/>
          </ac:spMkLst>
        </pc:spChg>
      </pc:sldChg>
      <pc:sldChg chg="delSp mod">
        <pc:chgData name="Rajagopalan Balaji" userId="fef2073b-d548-489c-9436-683445f1996c" providerId="ADAL" clId="{6A6ED8EC-BA9C-407B-A608-297E632FFF1A}" dt="2022-09-29T17:06:24.056" v="155" actId="478"/>
        <pc:sldMkLst>
          <pc:docMk/>
          <pc:sldMk cId="884489714" sldId="617"/>
        </pc:sldMkLst>
        <pc:spChg chg="del">
          <ac:chgData name="Rajagopalan Balaji" userId="fef2073b-d548-489c-9436-683445f1996c" providerId="ADAL" clId="{6A6ED8EC-BA9C-407B-A608-297E632FFF1A}" dt="2022-09-29T17:06:24.056" v="155" actId="478"/>
          <ac:spMkLst>
            <pc:docMk/>
            <pc:sldMk cId="884489714" sldId="617"/>
            <ac:spMk id="4" creationId="{00000000-0000-0000-0000-000000000000}"/>
          </ac:spMkLst>
        </pc:spChg>
        <pc:spChg chg="del">
          <ac:chgData name="Rajagopalan Balaji" userId="fef2073b-d548-489c-9436-683445f1996c" providerId="ADAL" clId="{6A6ED8EC-BA9C-407B-A608-297E632FFF1A}" dt="2022-09-29T17:06:21.353" v="154" actId="478"/>
          <ac:spMkLst>
            <pc:docMk/>
            <pc:sldMk cId="884489714" sldId="617"/>
            <ac:spMk id="6" creationId="{00000000-0000-0000-0000-000000000000}"/>
          </ac:spMkLst>
        </pc:spChg>
      </pc:sldChg>
      <pc:sldChg chg="delSp modSp mod">
        <pc:chgData name="Rajagopalan Balaji" userId="fef2073b-d548-489c-9436-683445f1996c" providerId="ADAL" clId="{6A6ED8EC-BA9C-407B-A608-297E632FFF1A}" dt="2022-09-29T17:05:11.203" v="140" actId="478"/>
        <pc:sldMkLst>
          <pc:docMk/>
          <pc:sldMk cId="736818664" sldId="618"/>
        </pc:sldMkLst>
        <pc:spChg chg="del mod">
          <ac:chgData name="Rajagopalan Balaji" userId="fef2073b-d548-489c-9436-683445f1996c" providerId="ADAL" clId="{6A6ED8EC-BA9C-407B-A608-297E632FFF1A}" dt="2022-09-29T17:05:08.515" v="139" actId="478"/>
          <ac:spMkLst>
            <pc:docMk/>
            <pc:sldMk cId="736818664" sldId="618"/>
            <ac:spMk id="4" creationId="{00000000-0000-0000-0000-000000000000}"/>
          </ac:spMkLst>
        </pc:spChg>
        <pc:spChg chg="del">
          <ac:chgData name="Rajagopalan Balaji" userId="fef2073b-d548-489c-9436-683445f1996c" providerId="ADAL" clId="{6A6ED8EC-BA9C-407B-A608-297E632FFF1A}" dt="2022-09-29T17:05:11.203" v="140" actId="478"/>
          <ac:spMkLst>
            <pc:docMk/>
            <pc:sldMk cId="736818664" sldId="618"/>
            <ac:spMk id="6" creationId="{00000000-0000-0000-0000-000000000000}"/>
          </ac:spMkLst>
        </pc:spChg>
      </pc:sldChg>
      <pc:sldChg chg="delSp mod">
        <pc:chgData name="Rajagopalan Balaji" userId="fef2073b-d548-489c-9436-683445f1996c" providerId="ADAL" clId="{6A6ED8EC-BA9C-407B-A608-297E632FFF1A}" dt="2022-09-29T17:05:20.153" v="142" actId="478"/>
        <pc:sldMkLst>
          <pc:docMk/>
          <pc:sldMk cId="698281777" sldId="619"/>
        </pc:sldMkLst>
        <pc:spChg chg="del">
          <ac:chgData name="Rajagopalan Balaji" userId="fef2073b-d548-489c-9436-683445f1996c" providerId="ADAL" clId="{6A6ED8EC-BA9C-407B-A608-297E632FFF1A}" dt="2022-09-29T17:05:20.153" v="142" actId="478"/>
          <ac:spMkLst>
            <pc:docMk/>
            <pc:sldMk cId="698281777" sldId="619"/>
            <ac:spMk id="4" creationId="{00000000-0000-0000-0000-000000000000}"/>
          </ac:spMkLst>
        </pc:spChg>
        <pc:spChg chg="del">
          <ac:chgData name="Rajagopalan Balaji" userId="fef2073b-d548-489c-9436-683445f1996c" providerId="ADAL" clId="{6A6ED8EC-BA9C-407B-A608-297E632FFF1A}" dt="2022-09-29T17:05:17.089" v="141" actId="478"/>
          <ac:spMkLst>
            <pc:docMk/>
            <pc:sldMk cId="698281777" sldId="619"/>
            <ac:spMk id="6" creationId="{00000000-0000-0000-0000-000000000000}"/>
          </ac:spMkLst>
        </pc:spChg>
      </pc:sldChg>
      <pc:sldChg chg="delSp mod">
        <pc:chgData name="Rajagopalan Balaji" userId="fef2073b-d548-489c-9436-683445f1996c" providerId="ADAL" clId="{6A6ED8EC-BA9C-407B-A608-297E632FFF1A}" dt="2022-09-29T17:05:28.466" v="144" actId="478"/>
        <pc:sldMkLst>
          <pc:docMk/>
          <pc:sldMk cId="23695184" sldId="620"/>
        </pc:sldMkLst>
        <pc:spChg chg="del">
          <ac:chgData name="Rajagopalan Balaji" userId="fef2073b-d548-489c-9436-683445f1996c" providerId="ADAL" clId="{6A6ED8EC-BA9C-407B-A608-297E632FFF1A}" dt="2022-09-29T17:05:28.466" v="144" actId="478"/>
          <ac:spMkLst>
            <pc:docMk/>
            <pc:sldMk cId="23695184" sldId="620"/>
            <ac:spMk id="4" creationId="{00000000-0000-0000-0000-000000000000}"/>
          </ac:spMkLst>
        </pc:spChg>
        <pc:spChg chg="del">
          <ac:chgData name="Rajagopalan Balaji" userId="fef2073b-d548-489c-9436-683445f1996c" providerId="ADAL" clId="{6A6ED8EC-BA9C-407B-A608-297E632FFF1A}" dt="2022-09-29T17:05:25.396" v="143" actId="478"/>
          <ac:spMkLst>
            <pc:docMk/>
            <pc:sldMk cId="23695184" sldId="620"/>
            <ac:spMk id="6" creationId="{00000000-0000-0000-0000-000000000000}"/>
          </ac:spMkLst>
        </pc:spChg>
      </pc:sldChg>
      <pc:sldChg chg="addSp delSp modSp add mod">
        <pc:chgData name="Rajagopalan Balaji" userId="fef2073b-d548-489c-9436-683445f1996c" providerId="ADAL" clId="{6A6ED8EC-BA9C-407B-A608-297E632FFF1A}" dt="2022-09-29T17:04:55.529" v="137" actId="1076"/>
        <pc:sldMkLst>
          <pc:docMk/>
          <pc:sldMk cId="2052976374" sldId="622"/>
        </pc:sldMkLst>
        <pc:spChg chg="del mod">
          <ac:chgData name="Rajagopalan Balaji" userId="fef2073b-d548-489c-9436-683445f1996c" providerId="ADAL" clId="{6A6ED8EC-BA9C-407B-A608-297E632FFF1A}" dt="2022-09-29T17:04:25.396" v="130" actId="478"/>
          <ac:spMkLst>
            <pc:docMk/>
            <pc:sldMk cId="2052976374" sldId="622"/>
            <ac:spMk id="3" creationId="{00000000-0000-0000-0000-000000000000}"/>
          </ac:spMkLst>
        </pc:spChg>
        <pc:spChg chg="del">
          <ac:chgData name="Rajagopalan Balaji" userId="fef2073b-d548-489c-9436-683445f1996c" providerId="ADAL" clId="{6A6ED8EC-BA9C-407B-A608-297E632FFF1A}" dt="2022-09-29T17:04:44.643" v="134" actId="478"/>
          <ac:spMkLst>
            <pc:docMk/>
            <pc:sldMk cId="2052976374" sldId="622"/>
            <ac:spMk id="4" creationId="{00000000-0000-0000-0000-000000000000}"/>
          </ac:spMkLst>
        </pc:spChg>
        <pc:spChg chg="del">
          <ac:chgData name="Rajagopalan Balaji" userId="fef2073b-d548-489c-9436-683445f1996c" providerId="ADAL" clId="{6A6ED8EC-BA9C-407B-A608-297E632FFF1A}" dt="2022-09-29T17:04:48.422" v="135" actId="478"/>
          <ac:spMkLst>
            <pc:docMk/>
            <pc:sldMk cId="2052976374" sldId="622"/>
            <ac:spMk id="6" creationId="{00000000-0000-0000-0000-000000000000}"/>
          </ac:spMkLst>
        </pc:spChg>
        <pc:spChg chg="add del mod">
          <ac:chgData name="Rajagopalan Balaji" userId="fef2073b-d548-489c-9436-683445f1996c" providerId="ADAL" clId="{6A6ED8EC-BA9C-407B-A608-297E632FFF1A}" dt="2022-09-29T17:04:29.942" v="131"/>
          <ac:spMkLst>
            <pc:docMk/>
            <pc:sldMk cId="2052976374" sldId="622"/>
            <ac:spMk id="8" creationId="{94174D98-7861-77D7-B726-A3FF77AFC773}"/>
          </ac:spMkLst>
        </pc:spChg>
        <pc:picChg chg="add mod">
          <ac:chgData name="Rajagopalan Balaji" userId="fef2073b-d548-489c-9436-683445f1996c" providerId="ADAL" clId="{6A6ED8EC-BA9C-407B-A608-297E632FFF1A}" dt="2022-09-29T17:04:55.529" v="137" actId="1076"/>
          <ac:picMkLst>
            <pc:docMk/>
            <pc:sldMk cId="2052976374" sldId="622"/>
            <ac:picMk id="9" creationId="{6CA5C1BF-63A5-FADC-7304-D32D144E937B}"/>
          </ac:picMkLst>
        </pc:picChg>
        <pc:picChg chg="del">
          <ac:chgData name="Rajagopalan Balaji" userId="fef2073b-d548-489c-9436-683445f1996c" providerId="ADAL" clId="{6A6ED8EC-BA9C-407B-A608-297E632FFF1A}" dt="2022-09-29T17:03:58.540" v="128" actId="478"/>
          <ac:picMkLst>
            <pc:docMk/>
            <pc:sldMk cId="2052976374" sldId="622"/>
            <ac:picMk id="2050" creationId="{00000000-0000-0000-0000-000000000000}"/>
          </ac:picMkLst>
        </pc:picChg>
      </pc:sldChg>
      <pc:sldMasterChg chg="del delSldLayout">
        <pc:chgData name="Rajagopalan Balaji" userId="fef2073b-d548-489c-9436-683445f1996c" providerId="ADAL" clId="{6A6ED8EC-BA9C-407B-A608-297E632FFF1A}" dt="2022-09-20T17:23:31.091" v="54" actId="47"/>
        <pc:sldMasterMkLst>
          <pc:docMk/>
          <pc:sldMasterMk cId="112646838" sldId="2147483786"/>
        </pc:sldMasterMkLst>
        <pc:sldLayoutChg chg="del">
          <pc:chgData name="Rajagopalan Balaji" userId="fef2073b-d548-489c-9436-683445f1996c" providerId="ADAL" clId="{6A6ED8EC-BA9C-407B-A608-297E632FFF1A}" dt="2022-09-20T17:23:31.091" v="54" actId="47"/>
          <pc:sldLayoutMkLst>
            <pc:docMk/>
            <pc:sldMasterMk cId="112646838" sldId="2147483786"/>
            <pc:sldLayoutMk cId="3709382197" sldId="2147483787"/>
          </pc:sldLayoutMkLst>
        </pc:sldLayoutChg>
        <pc:sldLayoutChg chg="del">
          <pc:chgData name="Rajagopalan Balaji" userId="fef2073b-d548-489c-9436-683445f1996c" providerId="ADAL" clId="{6A6ED8EC-BA9C-407B-A608-297E632FFF1A}" dt="2022-09-20T17:23:31.091" v="54" actId="47"/>
          <pc:sldLayoutMkLst>
            <pc:docMk/>
            <pc:sldMasterMk cId="112646838" sldId="2147483786"/>
            <pc:sldLayoutMk cId="4003802494" sldId="2147483788"/>
          </pc:sldLayoutMkLst>
        </pc:sldLayoutChg>
        <pc:sldLayoutChg chg="del">
          <pc:chgData name="Rajagopalan Balaji" userId="fef2073b-d548-489c-9436-683445f1996c" providerId="ADAL" clId="{6A6ED8EC-BA9C-407B-A608-297E632FFF1A}" dt="2022-09-20T17:23:31.091" v="54" actId="47"/>
          <pc:sldLayoutMkLst>
            <pc:docMk/>
            <pc:sldMasterMk cId="112646838" sldId="2147483786"/>
            <pc:sldLayoutMk cId="3064313337" sldId="2147483789"/>
          </pc:sldLayoutMkLst>
        </pc:sldLayoutChg>
        <pc:sldLayoutChg chg="del">
          <pc:chgData name="Rajagopalan Balaji" userId="fef2073b-d548-489c-9436-683445f1996c" providerId="ADAL" clId="{6A6ED8EC-BA9C-407B-A608-297E632FFF1A}" dt="2022-09-20T17:23:31.091" v="54" actId="47"/>
          <pc:sldLayoutMkLst>
            <pc:docMk/>
            <pc:sldMasterMk cId="112646838" sldId="2147483786"/>
            <pc:sldLayoutMk cId="75995417" sldId="2147483790"/>
          </pc:sldLayoutMkLst>
        </pc:sldLayoutChg>
        <pc:sldLayoutChg chg="del">
          <pc:chgData name="Rajagopalan Balaji" userId="fef2073b-d548-489c-9436-683445f1996c" providerId="ADAL" clId="{6A6ED8EC-BA9C-407B-A608-297E632FFF1A}" dt="2022-09-20T17:23:31.091" v="54" actId="47"/>
          <pc:sldLayoutMkLst>
            <pc:docMk/>
            <pc:sldMasterMk cId="112646838" sldId="2147483786"/>
            <pc:sldLayoutMk cId="2165103558" sldId="2147483791"/>
          </pc:sldLayoutMkLst>
        </pc:sldLayoutChg>
        <pc:sldLayoutChg chg="del">
          <pc:chgData name="Rajagopalan Balaji" userId="fef2073b-d548-489c-9436-683445f1996c" providerId="ADAL" clId="{6A6ED8EC-BA9C-407B-A608-297E632FFF1A}" dt="2022-09-20T17:23:31.091" v="54" actId="47"/>
          <pc:sldLayoutMkLst>
            <pc:docMk/>
            <pc:sldMasterMk cId="112646838" sldId="2147483786"/>
            <pc:sldLayoutMk cId="1419627668" sldId="2147483792"/>
          </pc:sldLayoutMkLst>
        </pc:sldLayoutChg>
        <pc:sldLayoutChg chg="del">
          <pc:chgData name="Rajagopalan Balaji" userId="fef2073b-d548-489c-9436-683445f1996c" providerId="ADAL" clId="{6A6ED8EC-BA9C-407B-A608-297E632FFF1A}" dt="2022-09-20T17:23:31.091" v="54" actId="47"/>
          <pc:sldLayoutMkLst>
            <pc:docMk/>
            <pc:sldMasterMk cId="112646838" sldId="2147483786"/>
            <pc:sldLayoutMk cId="1675946832" sldId="2147483793"/>
          </pc:sldLayoutMkLst>
        </pc:sldLayoutChg>
        <pc:sldLayoutChg chg="del">
          <pc:chgData name="Rajagopalan Balaji" userId="fef2073b-d548-489c-9436-683445f1996c" providerId="ADAL" clId="{6A6ED8EC-BA9C-407B-A608-297E632FFF1A}" dt="2022-09-20T17:23:31.091" v="54" actId="47"/>
          <pc:sldLayoutMkLst>
            <pc:docMk/>
            <pc:sldMasterMk cId="112646838" sldId="2147483786"/>
            <pc:sldLayoutMk cId="1535543876" sldId="2147483794"/>
          </pc:sldLayoutMkLst>
        </pc:sldLayoutChg>
        <pc:sldLayoutChg chg="del">
          <pc:chgData name="Rajagopalan Balaji" userId="fef2073b-d548-489c-9436-683445f1996c" providerId="ADAL" clId="{6A6ED8EC-BA9C-407B-A608-297E632FFF1A}" dt="2022-09-20T17:23:31.091" v="54" actId="47"/>
          <pc:sldLayoutMkLst>
            <pc:docMk/>
            <pc:sldMasterMk cId="112646838" sldId="2147483786"/>
            <pc:sldLayoutMk cId="132207893" sldId="2147483795"/>
          </pc:sldLayoutMkLst>
        </pc:sldLayoutChg>
        <pc:sldLayoutChg chg="del">
          <pc:chgData name="Rajagopalan Balaji" userId="fef2073b-d548-489c-9436-683445f1996c" providerId="ADAL" clId="{6A6ED8EC-BA9C-407B-A608-297E632FFF1A}" dt="2022-09-20T17:23:31.091" v="54" actId="47"/>
          <pc:sldLayoutMkLst>
            <pc:docMk/>
            <pc:sldMasterMk cId="112646838" sldId="2147483786"/>
            <pc:sldLayoutMk cId="3201011154" sldId="2147483796"/>
          </pc:sldLayoutMkLst>
        </pc:sldLayoutChg>
        <pc:sldLayoutChg chg="del">
          <pc:chgData name="Rajagopalan Balaji" userId="fef2073b-d548-489c-9436-683445f1996c" providerId="ADAL" clId="{6A6ED8EC-BA9C-407B-A608-297E632FFF1A}" dt="2022-09-20T17:23:31.091" v="54" actId="47"/>
          <pc:sldLayoutMkLst>
            <pc:docMk/>
            <pc:sldMasterMk cId="112646838" sldId="2147483786"/>
            <pc:sldLayoutMk cId="2989185586" sldId="214748379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5A9AD4-26E5-4BC2-95D6-0AC066D6FEC2}" type="datetimeFigureOut">
              <a:rPr lang="en-US" smtClean="0"/>
              <a:t>9/26/2022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72CE50-A014-4E41-A461-778AF3D13720}" type="slidenum">
              <a:rPr lang="en-US" smtClean="0"/>
              <a:t>‹#›</a:t>
            </a:fld>
            <a:endParaRPr lang="en-US"/>
          </a:p>
        </p:txBody>
      </p:sp>
    </p:spTree>
    <p:extLst>
      <p:ext uri="{BB962C8B-B14F-4D97-AF65-F5344CB8AC3E}">
        <p14:creationId xmlns:p14="http://schemas.microsoft.com/office/powerpoint/2010/main" val="223009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different thermodynamic mechanisms for cooling an air parcel:</a:t>
            </a:r>
          </a:p>
          <a:p>
            <a:pPr lvl="1"/>
            <a:r>
              <a:rPr lang="en-US" b="1" dirty="0"/>
              <a:t>radiative cooling, </a:t>
            </a:r>
          </a:p>
          <a:p>
            <a:pPr lvl="1"/>
            <a:r>
              <a:rPr lang="en-US" b="1" dirty="0"/>
              <a:t>cooling via conduction</a:t>
            </a:r>
            <a:endParaRPr lang="en-US" dirty="0"/>
          </a:p>
          <a:p>
            <a:r>
              <a:rPr lang="en-US" dirty="0"/>
              <a:t>However the most efficient mechanism for cooling air is </a:t>
            </a:r>
            <a:r>
              <a:rPr lang="en-US" b="1" dirty="0"/>
              <a:t>so-called adiabatic cooling as a result of vertical uplift.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541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need records to evaluate to determine design criteria for civil infrastructure</a:t>
            </a:r>
          </a:p>
          <a:p>
            <a:pPr lvl="3"/>
            <a:endParaRPr lang="en-US" dirty="0"/>
          </a:p>
          <a:p>
            <a:r>
              <a:rPr lang="en-US" dirty="0"/>
              <a:t>We can measure precipitation in 2 ways:</a:t>
            </a:r>
          </a:p>
          <a:p>
            <a:pPr lvl="1"/>
            <a:r>
              <a:rPr lang="en-US" b="1" dirty="0"/>
              <a:t>Point measurements at a gauge</a:t>
            </a:r>
          </a:p>
          <a:p>
            <a:pPr lvl="1"/>
            <a:r>
              <a:rPr lang="en-US" b="1" dirty="0"/>
              <a:t>Across an area using radar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2337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pPr>
            <a:r>
              <a:rPr lang="en-US" altLang="en-US" b="1" i="1" dirty="0"/>
              <a:t>Amount</a:t>
            </a:r>
            <a:r>
              <a:rPr lang="en-US" altLang="en-US" b="1" dirty="0"/>
              <a:t> </a:t>
            </a:r>
            <a:r>
              <a:rPr lang="en-US" altLang="en-US" dirty="0"/>
              <a:t>– the total precipitation for an event (storm) or length of time (day, month, etc.), reported as a depth of water (mm, in)</a:t>
            </a:r>
          </a:p>
          <a:p>
            <a:pPr lvl="1">
              <a:lnSpc>
                <a:spcPct val="90000"/>
              </a:lnSpc>
            </a:pPr>
            <a:r>
              <a:rPr lang="en-US" altLang="en-US" b="1" i="1" dirty="0"/>
              <a:t>Duration</a:t>
            </a:r>
            <a:r>
              <a:rPr lang="en-US" altLang="en-US" dirty="0"/>
              <a:t> – temporal length of an event, reported in units of time (</a:t>
            </a:r>
            <a:r>
              <a:rPr lang="en-US" altLang="en-US" dirty="0" err="1"/>
              <a:t>hr</a:t>
            </a:r>
            <a:r>
              <a:rPr lang="en-US" altLang="en-US" dirty="0"/>
              <a:t>, d)</a:t>
            </a:r>
          </a:p>
          <a:p>
            <a:pPr lvl="1">
              <a:lnSpc>
                <a:spcPct val="90000"/>
              </a:lnSpc>
            </a:pPr>
            <a:r>
              <a:rPr lang="en-US" altLang="en-US" b="1" i="1" dirty="0"/>
              <a:t>Intensity</a:t>
            </a:r>
            <a:r>
              <a:rPr lang="en-US" altLang="en-US" dirty="0"/>
              <a:t> – rate of precipitation input (Amount per time), reported as depth / time (mm/d)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5927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Precipitation is </a:t>
            </a:r>
            <a:r>
              <a:rPr lang="en-US" altLang="en-US" u="sng" dirty="0"/>
              <a:t>in general</a:t>
            </a:r>
            <a:r>
              <a:rPr lang="en-US" altLang="en-US" dirty="0"/>
              <a:t> </a:t>
            </a:r>
            <a:r>
              <a:rPr lang="en-US" altLang="en-US" b="1" i="1" dirty="0"/>
              <a:t>spatially</a:t>
            </a:r>
            <a:r>
              <a:rPr lang="en-US" altLang="en-US" dirty="0"/>
              <a:t> and </a:t>
            </a:r>
            <a:r>
              <a:rPr lang="en-US" altLang="en-US" b="1" i="1" dirty="0"/>
              <a:t>temporally</a:t>
            </a:r>
            <a:r>
              <a:rPr lang="en-US" altLang="en-US" b="1" dirty="0"/>
              <a:t> </a:t>
            </a:r>
            <a:r>
              <a:rPr lang="en-US" altLang="en-US" dirty="0"/>
              <a:t>variable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3412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dirty="0"/>
              <a:t>Time distributions</a:t>
            </a:r>
          </a:p>
          <a:p>
            <a:pPr lvl="1">
              <a:lnSpc>
                <a:spcPct val="90000"/>
              </a:lnSpc>
            </a:pPr>
            <a:r>
              <a:rPr lang="en-US" altLang="en-US" dirty="0"/>
              <a:t>Records of precipitation displayed as </a:t>
            </a:r>
            <a:r>
              <a:rPr lang="en-US" altLang="en-US" b="1" dirty="0"/>
              <a:t>hyetographs</a:t>
            </a:r>
          </a:p>
          <a:p>
            <a:pPr lvl="1">
              <a:lnSpc>
                <a:spcPct val="90000"/>
              </a:lnSpc>
            </a:pPr>
            <a:r>
              <a:rPr lang="en-US" altLang="en-US" b="0" dirty="0"/>
              <a:t>Range of timescales</a:t>
            </a:r>
            <a:r>
              <a:rPr lang="en-US" altLang="en-US" b="0" baseline="0" dirty="0"/>
              <a:t> of interest </a:t>
            </a:r>
            <a:r>
              <a:rPr lang="en-US" altLang="en-US" b="1" baseline="0" dirty="0"/>
              <a:t>(hours to seasons to years to decades)</a:t>
            </a:r>
            <a:endParaRPr lang="en-US" altLang="en-US" b="1" dirty="0"/>
          </a:p>
          <a:p>
            <a:pPr lvl="1">
              <a:lnSpc>
                <a:spcPct val="90000"/>
              </a:lnSpc>
            </a:pPr>
            <a:endParaRPr lang="en-US" altLang="en-US" dirty="0"/>
          </a:p>
          <a:p>
            <a:pPr>
              <a:lnSpc>
                <a:spcPct val="90000"/>
              </a:lnSpc>
            </a:pPr>
            <a:r>
              <a:rPr lang="en-US" altLang="en-US" dirty="0"/>
              <a:t>Area distributions</a:t>
            </a:r>
          </a:p>
          <a:p>
            <a:pPr lvl="1">
              <a:lnSpc>
                <a:spcPct val="90000"/>
              </a:lnSpc>
            </a:pPr>
            <a:r>
              <a:rPr lang="en-US" altLang="en-US" dirty="0"/>
              <a:t>Using point data to find </a:t>
            </a:r>
            <a:r>
              <a:rPr lang="en-US" altLang="en-US" b="1" dirty="0"/>
              <a:t>average rainfall</a:t>
            </a:r>
          </a:p>
          <a:p>
            <a:pPr lvl="1">
              <a:lnSpc>
                <a:spcPct val="90000"/>
              </a:lnSpc>
            </a:pPr>
            <a:r>
              <a:rPr lang="en-US" altLang="en-US" dirty="0" err="1"/>
              <a:t>Isohyetal</a:t>
            </a:r>
            <a:r>
              <a:rPr lang="en-US" altLang="en-US" dirty="0"/>
              <a:t> Method</a:t>
            </a:r>
          </a:p>
          <a:p>
            <a:pPr lvl="1">
              <a:lnSpc>
                <a:spcPct val="90000"/>
              </a:lnSpc>
            </a:pPr>
            <a:r>
              <a:rPr lang="en-US" altLang="en-US" dirty="0" err="1"/>
              <a:t>Thiessen</a:t>
            </a:r>
            <a:r>
              <a:rPr lang="en-US" altLang="en-US" dirty="0"/>
              <a:t> method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857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Hyetograph – </a:t>
            </a:r>
            <a:r>
              <a:rPr lang="en-US" altLang="en-US" sz="1200" b="1" dirty="0"/>
              <a:t>temporal record of precipitation</a:t>
            </a:r>
          </a:p>
          <a:p>
            <a:r>
              <a:rPr lang="en-US" altLang="en-US" sz="1200" dirty="0"/>
              <a:t>Hourly hyetograph for a site near Charlottesville, Virginia</a:t>
            </a:r>
          </a:p>
          <a:p>
            <a:r>
              <a:rPr lang="en-US" altLang="en-US" sz="1200" dirty="0"/>
              <a:t>Hourly precipitation is </a:t>
            </a:r>
            <a:r>
              <a:rPr lang="en-US" altLang="en-US" sz="1200" b="1" dirty="0"/>
              <a:t>very heterogeneous,</a:t>
            </a:r>
            <a:r>
              <a:rPr lang="en-US" altLang="en-US" sz="1200" b="1" baseline="0" dirty="0"/>
              <a:t> and often zero…</a:t>
            </a:r>
            <a:endParaRPr lang="en-US" altLang="en-US" sz="1200"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919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t>Hyetographs record </a:t>
            </a:r>
            <a:r>
              <a:rPr lang="en-US" altLang="en-US" sz="1200" b="1" dirty="0"/>
              <a:t>something and nothing...</a:t>
            </a:r>
          </a:p>
          <a:p>
            <a:pPr>
              <a:spcBef>
                <a:spcPct val="50000"/>
              </a:spcBef>
            </a:pPr>
            <a:r>
              <a:rPr lang="en-US" altLang="en-US" sz="1200" dirty="0"/>
              <a:t>In general, we want to know:</a:t>
            </a:r>
          </a:p>
          <a:p>
            <a:pPr>
              <a:spcBef>
                <a:spcPct val="50000"/>
              </a:spcBef>
              <a:buFontTx/>
              <a:buChar char="-"/>
            </a:pPr>
            <a:r>
              <a:rPr lang="en-US" altLang="en-US" sz="1200" dirty="0"/>
              <a:t> Averages</a:t>
            </a:r>
          </a:p>
          <a:p>
            <a:pPr>
              <a:spcBef>
                <a:spcPct val="50000"/>
              </a:spcBef>
              <a:buFontTx/>
              <a:buChar char="-"/>
            </a:pPr>
            <a:r>
              <a:rPr lang="en-US" altLang="en-US" sz="1200" dirty="0"/>
              <a:t> Standard Deviations</a:t>
            </a:r>
          </a:p>
          <a:p>
            <a:pPr>
              <a:spcBef>
                <a:spcPct val="50000"/>
              </a:spcBef>
              <a:buFontTx/>
              <a:buChar char="-"/>
            </a:pPr>
            <a:r>
              <a:rPr lang="en-US" altLang="en-US" sz="1200" dirty="0"/>
              <a:t> Extremes</a:t>
            </a:r>
          </a:p>
          <a:p>
            <a:pPr>
              <a:spcBef>
                <a:spcPct val="50000"/>
              </a:spcBef>
              <a:buFontTx/>
              <a:buChar char="-"/>
            </a:pPr>
            <a:r>
              <a:rPr lang="en-US" altLang="en-US" sz="1200" dirty="0"/>
              <a:t> Probabilities</a:t>
            </a:r>
          </a:p>
          <a:p>
            <a:pPr>
              <a:spcBef>
                <a:spcPct val="50000"/>
              </a:spcBef>
              <a:buFontTx/>
              <a:buChar char="-"/>
            </a:pPr>
            <a:r>
              <a:rPr lang="en-US" altLang="en-US" sz="1200" dirty="0"/>
              <a:t> Return Periods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1" dirty="0"/>
              <a:t>This is </a:t>
            </a:r>
            <a:r>
              <a:rPr lang="en-US" altLang="en-US" sz="1200" b="1" i="1" dirty="0"/>
              <a:t>Frequency Analysis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9860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048EF-CD9B-2B4A-A3FD-96750003B12B}"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3650" name="Rectangle 2"/>
          <p:cNvSpPr>
            <a:spLocks noGrp="1" noRot="1" noChangeAspect="1" noChangeArrowheads="1" noTextEdit="1"/>
          </p:cNvSpPr>
          <p:nvPr>
            <p:ph type="sldImg"/>
          </p:nvPr>
        </p:nvSpPr>
        <p:spPr>
          <a:xfrm>
            <a:off x="1258888" y="720725"/>
            <a:ext cx="4800600" cy="3600450"/>
          </a:xfrm>
          <a:ln/>
        </p:spPr>
      </p:sp>
      <p:sp>
        <p:nvSpPr>
          <p:cNvPr id="283651" name="Rectangle 3"/>
          <p:cNvSpPr>
            <a:spLocks noGrp="1" noChangeArrowheads="1"/>
          </p:cNvSpPr>
          <p:nvPr>
            <p:ph type="body" idx="1"/>
          </p:nvPr>
        </p:nvSpPr>
        <p:spPr>
          <a:xfrm>
            <a:off x="974725" y="4560888"/>
            <a:ext cx="5365750" cy="4319587"/>
          </a:xfrm>
        </p:spPr>
        <p:txBody>
          <a:bodyPr/>
          <a:lstStyle/>
          <a:p>
            <a:pPr eaLnBrk="0" hangingPunct="0">
              <a:spcBef>
                <a:spcPct val="0"/>
              </a:spcBef>
            </a:pPr>
            <a:r>
              <a:rPr lang="en-US" altLang="en-US" sz="2400"/>
              <a:t>Figure 2.15</a:t>
            </a:r>
          </a:p>
          <a:p>
            <a:endParaRPr lang="en-US" altLang="en-US"/>
          </a:p>
        </p:txBody>
      </p:sp>
    </p:spTree>
    <p:extLst>
      <p:ext uri="{BB962C8B-B14F-4D97-AF65-F5344CB8AC3E}">
        <p14:creationId xmlns:p14="http://schemas.microsoft.com/office/powerpoint/2010/main" val="856095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11290-3C84-C742-998E-5AB5E31397B9}"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5698" name="Rectangle 2"/>
          <p:cNvSpPr>
            <a:spLocks noGrp="1" noRot="1" noChangeAspect="1" noChangeArrowheads="1" noTextEdit="1"/>
          </p:cNvSpPr>
          <p:nvPr>
            <p:ph type="sldImg"/>
          </p:nvPr>
        </p:nvSpPr>
        <p:spPr>
          <a:xfrm>
            <a:off x="1258888" y="720725"/>
            <a:ext cx="4800600" cy="3600450"/>
          </a:xfrm>
          <a:ln/>
        </p:spPr>
      </p:sp>
      <p:sp>
        <p:nvSpPr>
          <p:cNvPr id="285699" name="Rectangle 3"/>
          <p:cNvSpPr>
            <a:spLocks noGrp="1" noChangeArrowheads="1"/>
          </p:cNvSpPr>
          <p:nvPr>
            <p:ph type="body" idx="1"/>
          </p:nvPr>
        </p:nvSpPr>
        <p:spPr>
          <a:xfrm>
            <a:off x="974725" y="4560888"/>
            <a:ext cx="5365750" cy="4319587"/>
          </a:xfrm>
        </p:spPr>
        <p:txBody>
          <a:bodyPr/>
          <a:lstStyle/>
          <a:p>
            <a:pPr eaLnBrk="0" hangingPunct="0">
              <a:spcBef>
                <a:spcPct val="0"/>
              </a:spcBef>
            </a:pPr>
            <a:r>
              <a:rPr lang="en-US" altLang="en-US" sz="2400"/>
              <a:t>Figure 2.15</a:t>
            </a:r>
          </a:p>
          <a:p>
            <a:endParaRPr lang="en-US" altLang="en-US"/>
          </a:p>
        </p:txBody>
      </p:sp>
    </p:spTree>
    <p:extLst>
      <p:ext uri="{BB962C8B-B14F-4D97-AF65-F5344CB8AC3E}">
        <p14:creationId xmlns:p14="http://schemas.microsoft.com/office/powerpoint/2010/main" val="1978863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5BD953-B525-0041-8063-F9B5DF3C6339}"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7746" name="Rectangle 2"/>
          <p:cNvSpPr>
            <a:spLocks noGrp="1" noRot="1" noChangeAspect="1" noChangeArrowheads="1" noTextEdit="1"/>
          </p:cNvSpPr>
          <p:nvPr>
            <p:ph type="sldImg"/>
          </p:nvPr>
        </p:nvSpPr>
        <p:spPr>
          <a:xfrm>
            <a:off x="1258888" y="720725"/>
            <a:ext cx="4800600" cy="3600450"/>
          </a:xfrm>
          <a:ln/>
        </p:spPr>
      </p:sp>
      <p:sp>
        <p:nvSpPr>
          <p:cNvPr id="287747" name="Rectangle 3"/>
          <p:cNvSpPr>
            <a:spLocks noGrp="1" noChangeArrowheads="1"/>
          </p:cNvSpPr>
          <p:nvPr>
            <p:ph type="body" idx="1"/>
          </p:nvPr>
        </p:nvSpPr>
        <p:spPr>
          <a:xfrm>
            <a:off x="974725" y="4560888"/>
            <a:ext cx="5365750" cy="4319587"/>
          </a:xfrm>
        </p:spPr>
        <p:txBody>
          <a:bodyPr/>
          <a:lstStyle/>
          <a:p>
            <a:pPr eaLnBrk="0" hangingPunct="0">
              <a:spcBef>
                <a:spcPct val="0"/>
              </a:spcBef>
            </a:pPr>
            <a:r>
              <a:rPr lang="en-US" altLang="en-US" sz="2400"/>
              <a:t>Figure 2.15</a:t>
            </a:r>
          </a:p>
          <a:p>
            <a:endParaRPr lang="en-US" altLang="en-US"/>
          </a:p>
        </p:txBody>
      </p:sp>
    </p:spTree>
    <p:extLst>
      <p:ext uri="{BB962C8B-B14F-4D97-AF65-F5344CB8AC3E}">
        <p14:creationId xmlns:p14="http://schemas.microsoft.com/office/powerpoint/2010/main" val="177166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0442F-764D-074F-BD07-4A9E1D492CBF}"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9794" name="Rectangle 2"/>
          <p:cNvSpPr>
            <a:spLocks noGrp="1" noRot="1" noChangeAspect="1" noChangeArrowheads="1" noTextEdit="1"/>
          </p:cNvSpPr>
          <p:nvPr>
            <p:ph type="sldImg"/>
          </p:nvPr>
        </p:nvSpPr>
        <p:spPr>
          <a:xfrm>
            <a:off x="1258888" y="720725"/>
            <a:ext cx="4800600" cy="3600450"/>
          </a:xfrm>
          <a:ln/>
        </p:spPr>
      </p:sp>
      <p:sp>
        <p:nvSpPr>
          <p:cNvPr id="289795" name="Rectangle 3"/>
          <p:cNvSpPr>
            <a:spLocks noGrp="1" noChangeArrowheads="1"/>
          </p:cNvSpPr>
          <p:nvPr>
            <p:ph type="body" idx="1"/>
          </p:nvPr>
        </p:nvSpPr>
        <p:spPr>
          <a:xfrm>
            <a:off x="974725" y="4560888"/>
            <a:ext cx="5365750" cy="4319587"/>
          </a:xfrm>
        </p:spPr>
        <p:txBody>
          <a:bodyPr/>
          <a:lstStyle/>
          <a:p>
            <a:pPr eaLnBrk="0" hangingPunct="0">
              <a:spcBef>
                <a:spcPct val="0"/>
              </a:spcBef>
            </a:pPr>
            <a:r>
              <a:rPr lang="en-US" altLang="en-US" sz="2400"/>
              <a:t>Figure 2.15</a:t>
            </a:r>
          </a:p>
          <a:p>
            <a:r>
              <a:rPr lang="en-US" altLang="en-US"/>
              <a:t>After summing areas and rainfall Thiessen predicts 2.08 inches, and the mean is 1.97 inches.  This is because the heavier rainfall amounts in center of study area get more carry more area and weight in the calculation.</a:t>
            </a:r>
          </a:p>
        </p:txBody>
      </p:sp>
    </p:spTree>
    <p:extLst>
      <p:ext uri="{BB962C8B-B14F-4D97-AF65-F5344CB8AC3E}">
        <p14:creationId xmlns:p14="http://schemas.microsoft.com/office/powerpoint/2010/main" val="846804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Requirement for cloud formation: condensation mechanism whereby </a:t>
            </a:r>
            <a:r>
              <a:rPr lang="en-US" b="1" dirty="0"/>
              <a:t>water vapor molecules are converted to liquid or ice.</a:t>
            </a:r>
          </a:p>
          <a:p>
            <a:r>
              <a:rPr lang="en-US" dirty="0"/>
              <a:t>We will use “parcel theory” - a conceptual representation - to </a:t>
            </a:r>
            <a:r>
              <a:rPr lang="en-US" b="1" dirty="0"/>
              <a:t>“follow” </a:t>
            </a:r>
            <a:r>
              <a:rPr lang="en-US" dirty="0"/>
              <a:t>parcels of air as they move through the atmosphere</a:t>
            </a:r>
          </a:p>
          <a:p>
            <a:pPr lvl="1"/>
            <a:r>
              <a:rPr lang="en-US" dirty="0"/>
              <a:t>Specific humidity of an air parcel (</a:t>
            </a:r>
            <a:r>
              <a:rPr lang="en-US" i="1" dirty="0">
                <a:latin typeface="Times New Roman" charset="0"/>
                <a:ea typeface="Times New Roman" charset="0"/>
                <a:cs typeface="Times New Roman" charset="0"/>
              </a:rPr>
              <a:t>q</a:t>
            </a:r>
            <a:r>
              <a:rPr lang="en-US" dirty="0"/>
              <a:t>) is conserved (</a:t>
            </a:r>
            <a:r>
              <a:rPr lang="en-US" b="1" dirty="0"/>
              <a:t>i.e. </a:t>
            </a:r>
            <a:r>
              <a:rPr lang="en-US" b="1" i="1" dirty="0">
                <a:latin typeface="Times New Roman" charset="0"/>
                <a:ea typeface="Times New Roman" charset="0"/>
                <a:cs typeface="Times New Roman" charset="0"/>
              </a:rPr>
              <a:t>q</a:t>
            </a:r>
            <a:r>
              <a:rPr lang="en-US" b="1" dirty="0"/>
              <a:t> = constant</a:t>
            </a:r>
            <a:r>
              <a:rPr lang="en-US" dirty="0"/>
              <a:t>) as a parcel moves</a:t>
            </a:r>
            <a:r>
              <a:rPr lang="en-US" b="1" dirty="0"/>
              <a:t>, if no condensation. </a:t>
            </a:r>
          </a:p>
          <a:p>
            <a:pPr lvl="1"/>
            <a:r>
              <a:rPr lang="en-US" dirty="0"/>
              <a:t>Given this fact, vapor will be carried around by a parcel right up until the parcel becomes </a:t>
            </a:r>
            <a:r>
              <a:rPr lang="en-US" b="1" dirty="0"/>
              <a:t>saturated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5824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100" marR="0" lvl="1" indent="0" algn="l" defTabSz="914400" rtl="0" eaLnBrk="1" fontAlgn="auto" latinLnBrk="0" hangingPunct="1">
              <a:lnSpc>
                <a:spcPct val="90000"/>
              </a:lnSpc>
              <a:spcBef>
                <a:spcPts val="0"/>
              </a:spcBef>
              <a:spcAft>
                <a:spcPts val="0"/>
              </a:spcAft>
              <a:buClrTx/>
              <a:buSzTx/>
              <a:buFont typeface="Wingdings" charset="2"/>
              <a:buNone/>
              <a:tabLst/>
              <a:defRPr/>
            </a:pPr>
            <a:r>
              <a:rPr lang="en-US" altLang="en-US" sz="1200" dirty="0">
                <a:effectLst>
                  <a:outerShdw blurRad="38100" dist="38100" dir="2700000" algn="tl">
                    <a:srgbClr val="000000"/>
                  </a:outerShdw>
                </a:effectLst>
              </a:rPr>
              <a:t>Measured at a single location. Precipitation is measured in 1 of 3 gauge </a:t>
            </a:r>
            <a:r>
              <a:rPr lang="en-US" altLang="en-US" sz="1200" dirty="0">
                <a:effectLst>
                  <a:outerShdw blurRad="38100" dist="38100" dir="2700000" algn="tl">
                    <a:srgbClr val="000000"/>
                  </a:outerShdw>
                </a:effectLst>
                <a:latin typeface="Calibri" charset="0"/>
              </a:rPr>
              <a:t>types</a:t>
            </a:r>
            <a:r>
              <a:rPr lang="en-US" altLang="en-US" sz="1200" dirty="0">
                <a:effectLst>
                  <a:outerShdw blurRad="38100" dist="38100" dir="2700000" algn="tl">
                    <a:srgbClr val="000000"/>
                  </a:outerShdw>
                </a:effectLst>
              </a:rPr>
              <a:t>:</a:t>
            </a:r>
            <a:endParaRPr lang="en-US" altLang="en-US" i="1" dirty="0"/>
          </a:p>
          <a:p>
            <a:pPr marL="165100" lvl="1" indent="0">
              <a:lnSpc>
                <a:spcPct val="90000"/>
              </a:lnSpc>
              <a:buFont typeface="Wingdings" charset="2"/>
              <a:buNone/>
            </a:pPr>
            <a:r>
              <a:rPr lang="en-US" altLang="en-US" b="1" i="1" dirty="0"/>
              <a:t>Storage gauge</a:t>
            </a:r>
            <a:r>
              <a:rPr lang="en-US" altLang="en-US" b="1" dirty="0"/>
              <a:t> </a:t>
            </a:r>
            <a:r>
              <a:rPr lang="en-US" altLang="en-US" dirty="0"/>
              <a:t>– collect rain and calibrated to read depth of precipitation</a:t>
            </a:r>
            <a:endParaRPr lang="en-US" altLang="en-US" sz="1800" i="1" dirty="0"/>
          </a:p>
          <a:p>
            <a:pPr marL="165100" lvl="1" indent="0">
              <a:lnSpc>
                <a:spcPct val="90000"/>
              </a:lnSpc>
              <a:buFont typeface="Wingdings" charset="2"/>
              <a:buNone/>
            </a:pPr>
            <a:r>
              <a:rPr lang="en-US" altLang="en-US" b="1" i="1" dirty="0"/>
              <a:t>Weighing-recording gauge</a:t>
            </a:r>
            <a:r>
              <a:rPr lang="en-US" altLang="en-US" b="1" dirty="0"/>
              <a:t> </a:t>
            </a:r>
            <a:r>
              <a:rPr lang="en-US" altLang="en-US" dirty="0"/>
              <a:t>– rain collected in a bucket is weighed and the weight is recorded periodically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9252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Tipping Bucket gauge</a:t>
            </a:r>
            <a:r>
              <a:rPr lang="en-US" altLang="en-US" sz="1200" b="1" dirty="0"/>
              <a:t> </a:t>
            </a:r>
            <a:r>
              <a:rPr lang="en-US" altLang="en-US" sz="1200" dirty="0"/>
              <a:t>– small calibrated buckets on a “see-saw” when one fills, it tips and spills, then the other fills, tips and spills.  The number of tips are recorded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4842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dirty="0"/>
              <a:t>Problems with gauges:</a:t>
            </a:r>
          </a:p>
          <a:p>
            <a:pPr lvl="1">
              <a:lnSpc>
                <a:spcPct val="90000"/>
              </a:lnSpc>
            </a:pPr>
            <a:r>
              <a:rPr lang="en-US" altLang="en-US" dirty="0" err="1"/>
              <a:t>Mis</a:t>
            </a:r>
            <a:r>
              <a:rPr lang="en-US" altLang="en-US" dirty="0"/>
              <a:t>-readings </a:t>
            </a:r>
            <a:r>
              <a:rPr lang="en-US" altLang="en-US" b="1" dirty="0"/>
              <a:t>(by operator or data logger)</a:t>
            </a:r>
          </a:p>
          <a:p>
            <a:pPr lvl="1">
              <a:lnSpc>
                <a:spcPct val="90000"/>
              </a:lnSpc>
            </a:pPr>
            <a:r>
              <a:rPr lang="en-US" altLang="en-US" dirty="0"/>
              <a:t>Limitations of methods</a:t>
            </a:r>
          </a:p>
          <a:p>
            <a:pPr lvl="2">
              <a:lnSpc>
                <a:spcPct val="90000"/>
              </a:lnSpc>
            </a:pPr>
            <a:r>
              <a:rPr lang="en-US" altLang="en-US" sz="2800" dirty="0"/>
              <a:t>Not accurate for </a:t>
            </a:r>
            <a:r>
              <a:rPr lang="en-US" altLang="en-US" sz="2800" b="1" dirty="0"/>
              <a:t>small events, less than 0.01 in.</a:t>
            </a:r>
          </a:p>
          <a:p>
            <a:pPr lvl="2">
              <a:lnSpc>
                <a:spcPct val="90000"/>
              </a:lnSpc>
            </a:pPr>
            <a:r>
              <a:rPr lang="en-US" altLang="en-US" sz="2800" dirty="0"/>
              <a:t>Tipping buckets often </a:t>
            </a:r>
            <a:r>
              <a:rPr lang="en-US" altLang="en-US" sz="2800" b="1" dirty="0"/>
              <a:t>under measure </a:t>
            </a:r>
            <a:r>
              <a:rPr lang="en-US" altLang="en-US" sz="2800" dirty="0"/>
              <a:t>large events because they cannot keep up with the intensity</a:t>
            </a:r>
          </a:p>
          <a:p>
            <a:pPr lvl="2">
              <a:lnSpc>
                <a:spcPct val="90000"/>
              </a:lnSpc>
            </a:pPr>
            <a:r>
              <a:rPr lang="en-US" altLang="en-US" sz="2800" dirty="0"/>
              <a:t>Weighing gauge becomes </a:t>
            </a:r>
            <a:r>
              <a:rPr lang="en-US" altLang="en-US" sz="2800" b="1" dirty="0"/>
              <a:t>less sensitive </a:t>
            </a:r>
            <a:r>
              <a:rPr lang="en-US" altLang="en-US" sz="2800" dirty="0"/>
              <a:t>as it gets full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9713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Gauge performance is affected by:</a:t>
            </a:r>
          </a:p>
          <a:p>
            <a:pPr lvl="1"/>
            <a:r>
              <a:rPr lang="en-US" altLang="en-US" dirty="0"/>
              <a:t>Nearby obstacles </a:t>
            </a:r>
            <a:r>
              <a:rPr lang="en-US" altLang="en-US" b="1" dirty="0"/>
              <a:t>decrease gauge “catch”</a:t>
            </a:r>
          </a:p>
          <a:p>
            <a:pPr lvl="1"/>
            <a:r>
              <a:rPr lang="en-US" altLang="en-US" b="1" dirty="0"/>
              <a:t>Height</a:t>
            </a:r>
            <a:r>
              <a:rPr lang="en-US" altLang="en-US" dirty="0"/>
              <a:t> of gauge opening affects catch</a:t>
            </a:r>
          </a:p>
          <a:p>
            <a:pPr lvl="1"/>
            <a:r>
              <a:rPr lang="en-US" altLang="en-US" b="1" dirty="0"/>
              <a:t>Evaporation</a:t>
            </a:r>
            <a:r>
              <a:rPr lang="en-US" altLang="en-US" dirty="0"/>
              <a:t> out of gauge</a:t>
            </a:r>
          </a:p>
          <a:p>
            <a:pPr lvl="1"/>
            <a:r>
              <a:rPr lang="en-US" altLang="en-US" dirty="0"/>
              <a:t>Wind field near gauge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3835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Gauges measure </a:t>
            </a:r>
            <a:r>
              <a:rPr lang="en-US" altLang="en-US" b="1" i="1" dirty="0"/>
              <a:t>point precipitation</a:t>
            </a:r>
          </a:p>
          <a:p>
            <a:r>
              <a:rPr lang="en-US" altLang="en-US" dirty="0"/>
              <a:t>True precipitation unaffected by surroundings- </a:t>
            </a:r>
            <a:r>
              <a:rPr lang="en-US" altLang="en-US" b="1" dirty="0"/>
              <a:t>winds, trees, buildings</a:t>
            </a:r>
          </a:p>
          <a:p>
            <a:r>
              <a:rPr lang="en-US" altLang="en-US" dirty="0"/>
              <a:t>Clearance distance </a:t>
            </a:r>
            <a:r>
              <a:rPr lang="en-US" altLang="en-US" b="1" dirty="0"/>
              <a:t>2</a:t>
            </a:r>
            <a:r>
              <a:rPr lang="en-US" altLang="en-US" dirty="0"/>
              <a:t> times height of object</a:t>
            </a:r>
          </a:p>
          <a:p>
            <a:r>
              <a:rPr lang="en-US" altLang="en-US" dirty="0"/>
              <a:t>For large areas multiple gauges are needed for more accurate estimates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0140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the cloud base (LCL) occurs at 3 km</a:t>
            </a:r>
          </a:p>
          <a:p>
            <a:r>
              <a:rPr lang="en-US" dirty="0"/>
              <a:t>The location of the cloud base depends on the </a:t>
            </a:r>
            <a:r>
              <a:rPr lang="en-US" b="1" dirty="0"/>
              <a:t>initial temperature </a:t>
            </a:r>
            <a:r>
              <a:rPr lang="en-US" dirty="0"/>
              <a:t>and </a:t>
            </a:r>
            <a:r>
              <a:rPr lang="en-US" b="1" dirty="0"/>
              <a:t>humidity </a:t>
            </a:r>
            <a:r>
              <a:rPr lang="en-US" dirty="0"/>
              <a:t>contained in the near-surface air parcel.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8830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Cooling via adiabatic uplift is necessary for cloud formation, </a:t>
            </a:r>
            <a:r>
              <a:rPr lang="en-US" b="1" dirty="0"/>
              <a:t>but not sufficient alone</a:t>
            </a:r>
          </a:p>
          <a:p>
            <a:r>
              <a:rPr lang="en-US" dirty="0"/>
              <a:t>Particulates that are often found in the atmosphere (aerosols, ash, salt, etc.), facilitate  formation of </a:t>
            </a:r>
            <a:r>
              <a:rPr lang="en-US" b="1" dirty="0"/>
              <a:t>hydrometeors as cloud condensation nuclei (CCN</a:t>
            </a:r>
            <a:r>
              <a:rPr lang="en-US" dirty="0"/>
              <a:t>)</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90759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Homogeneous nucleation </a:t>
            </a:r>
            <a:r>
              <a:rPr lang="en-US" dirty="0"/>
              <a:t>- process of water vapor molecules spontaneously </a:t>
            </a:r>
            <a:r>
              <a:rPr lang="en-US" b="1" dirty="0"/>
              <a:t>condensing to </a:t>
            </a:r>
            <a:r>
              <a:rPr lang="en-US" dirty="0"/>
              <a:t>form a liquid droplet (or ice crystal) </a:t>
            </a:r>
          </a:p>
          <a:p>
            <a:r>
              <a:rPr lang="en-US" dirty="0"/>
              <a:t>	Possible, but rare because of the small size of water molecules (</a:t>
            </a:r>
            <a:r>
              <a:rPr lang="en-US" b="1" dirty="0"/>
              <a:t>0.3 nm diameter</a:t>
            </a:r>
            <a:r>
              <a:rPr lang="en-US" dirty="0"/>
              <a:t>) and high surface tension of water (</a:t>
            </a:r>
            <a:r>
              <a:rPr lang="en-US" b="1" dirty="0"/>
              <a:t>which increases with decreasing diameter</a:t>
            </a:r>
            <a:r>
              <a:rPr lang="en-US" dirty="0"/>
              <a:t>)</a:t>
            </a:r>
          </a:p>
          <a:p>
            <a:r>
              <a:rPr lang="en-US" i="1" dirty="0"/>
              <a:t>Heterogeneous nucleation </a:t>
            </a:r>
            <a:r>
              <a:rPr lang="en-US" dirty="0"/>
              <a:t>- CCNs </a:t>
            </a:r>
            <a:r>
              <a:rPr lang="en-US" b="1" dirty="0"/>
              <a:t>(~0.2 um </a:t>
            </a:r>
            <a:r>
              <a:rPr lang="en-US" dirty="0"/>
              <a:t>diameter) provide a site for water vapor molecules to </a:t>
            </a:r>
            <a:r>
              <a:rPr lang="en-US" b="1" dirty="0"/>
              <a:t>condense onto</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7771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www.blueplanet.nsw.edu.au</a:t>
            </a:r>
            <a:r>
              <a:rPr lang="en-US" dirty="0"/>
              <a:t>/mi--water--cloud-seeding/.</a:t>
            </a:r>
            <a:r>
              <a:rPr lang="en-US" dirty="0" err="1"/>
              <a:t>aspx</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4783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Hydrometeor must be sufficient size to: </a:t>
            </a:r>
          </a:p>
          <a:p>
            <a:r>
              <a:rPr lang="en-US" sz="1200" dirty="0" err="1"/>
              <a:t>i</a:t>
            </a:r>
            <a:r>
              <a:rPr lang="en-US" sz="1200" dirty="0"/>
              <a:t>) achieve terminal velocities that are</a:t>
            </a:r>
            <a:r>
              <a:rPr lang="en-US" sz="1200" baseline="0" dirty="0"/>
              <a:t> </a:t>
            </a:r>
            <a:r>
              <a:rPr lang="en-US" sz="1200" dirty="0"/>
              <a:t>&gt; updraft velocity in the cloud and </a:t>
            </a:r>
          </a:p>
          <a:p>
            <a:r>
              <a:rPr lang="en-US" sz="1200" dirty="0"/>
              <a:t>ii) survive evaporation between the cloud base and the surface.</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4093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Moist adiabatic lapse rate = 0.6°C per 100 m. </a:t>
            </a:r>
            <a:br>
              <a:rPr lang="en-US" dirty="0"/>
            </a:br>
            <a:r>
              <a:rPr lang="en-US" dirty="0"/>
              <a:t>Remember -- This is an average lapse rate.  The actual one varies!!! </a:t>
            </a:r>
            <a:br>
              <a:rPr lang="en-US" dirty="0"/>
            </a:br>
            <a:r>
              <a:rPr lang="en-US" b="1" dirty="0"/>
              <a:t>If the moisture falls out of the parcel as rain, the process is not reversible.</a:t>
            </a:r>
            <a:r>
              <a:rPr lang="en-US" dirty="0"/>
              <a:t> </a:t>
            </a:r>
          </a:p>
          <a:p>
            <a:r>
              <a:rPr lang="en-US" dirty="0"/>
              <a:t>Reversible only if no moisture has been removed! </a:t>
            </a:r>
          </a:p>
          <a:p>
            <a:r>
              <a:rPr lang="en-US" dirty="0"/>
              <a:t>If we (somehow) lift the parcel: It will cool at the dry adiabatic lapse rate. </a:t>
            </a:r>
            <a:br>
              <a:rPr lang="en-US" dirty="0"/>
            </a:br>
            <a:r>
              <a:rPr lang="en-US" dirty="0"/>
              <a:t>The parcel will find itself cooler than the environmental (sounding) temperature. </a:t>
            </a:r>
            <a:br>
              <a:rPr lang="en-US" dirty="0"/>
            </a:br>
            <a:r>
              <a:rPr lang="en-US" dirty="0"/>
              <a:t>At the same pressure, a cooler parcel will be more dense than the environment. </a:t>
            </a:r>
            <a:br>
              <a:rPr lang="en-US" dirty="0"/>
            </a:br>
            <a:r>
              <a:rPr lang="en-US" dirty="0"/>
              <a:t>Being denser, the parcel will descend back to where it came from. </a:t>
            </a:r>
            <a:br>
              <a:rPr lang="en-US" dirty="0"/>
            </a:br>
            <a:r>
              <a:rPr lang="en-US"/>
              <a:t>STABLE!</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5841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In warm clouds (T&gt;0</a:t>
            </a:r>
            <a:r>
              <a:rPr lang="en-US" baseline="30000" dirty="0"/>
              <a:t>o</a:t>
            </a:r>
            <a:r>
              <a:rPr lang="en-US" dirty="0"/>
              <a:t>C, and made up of liquid water and vapor only) there are two primary growth mechanisms:</a:t>
            </a:r>
          </a:p>
          <a:p>
            <a:r>
              <a:rPr lang="en-US" i="1" dirty="0"/>
              <a:t>Diffusional condensation </a:t>
            </a:r>
            <a:r>
              <a:rPr lang="en-US" dirty="0"/>
              <a:t>- individual water vapor molecules diffuse through the air (as a result of </a:t>
            </a:r>
            <a:r>
              <a:rPr lang="en-US" b="1" dirty="0"/>
              <a:t>vapor concentration gradients</a:t>
            </a:r>
            <a:r>
              <a:rPr lang="en-US" dirty="0"/>
              <a:t>) and attach to a </a:t>
            </a:r>
            <a:r>
              <a:rPr lang="en-US" b="1" dirty="0"/>
              <a:t>CCN or existing droplet</a:t>
            </a:r>
            <a:r>
              <a:rPr lang="en-US" dirty="0"/>
              <a:t>. </a:t>
            </a:r>
          </a:p>
          <a:p>
            <a:pPr lvl="1"/>
            <a:r>
              <a:rPr lang="en-US" dirty="0"/>
              <a:t>Slow process: one vapor molecule </a:t>
            </a:r>
            <a:r>
              <a:rPr lang="en-US" b="1" dirty="0"/>
              <a:t>added at a time</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0839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Coalescence Growth </a:t>
            </a:r>
            <a:r>
              <a:rPr lang="en-US" dirty="0"/>
              <a:t>– droplets of sufficient size exist in the cloud</a:t>
            </a:r>
            <a:r>
              <a:rPr lang="en-US" baseline="0" dirty="0"/>
              <a:t> </a:t>
            </a:r>
            <a:r>
              <a:rPr lang="en-US" dirty="0"/>
              <a:t>start to fall relative to </a:t>
            </a:r>
            <a:r>
              <a:rPr lang="en-US" b="1" dirty="0"/>
              <a:t>the updraft.</a:t>
            </a:r>
          </a:p>
          <a:p>
            <a:pPr lvl="1"/>
            <a:r>
              <a:rPr lang="en-US" dirty="0"/>
              <a:t>Bigger droplets fall faster </a:t>
            </a:r>
            <a:r>
              <a:rPr lang="en-US" baseline="0" dirty="0"/>
              <a:t> </a:t>
            </a:r>
            <a:r>
              <a:rPr lang="en-US" dirty="0"/>
              <a:t>than smaller ones, </a:t>
            </a:r>
            <a:r>
              <a:rPr lang="en-US" b="1" dirty="0"/>
              <a:t>overtaking</a:t>
            </a:r>
            <a:r>
              <a:rPr lang="en-US" b="1" baseline="0" dirty="0"/>
              <a:t> </a:t>
            </a:r>
            <a:r>
              <a:rPr lang="en-US" b="1" dirty="0"/>
              <a:t>them </a:t>
            </a:r>
          </a:p>
          <a:p>
            <a:pPr lvl="1"/>
            <a:r>
              <a:rPr lang="en-US" dirty="0"/>
              <a:t>Much </a:t>
            </a:r>
            <a:r>
              <a:rPr lang="en-US" b="1" dirty="0"/>
              <a:t>faster</a:t>
            </a:r>
            <a:r>
              <a:rPr lang="en-US" dirty="0"/>
              <a:t> process responsible</a:t>
            </a:r>
            <a:r>
              <a:rPr lang="en-US" baseline="0" dirty="0"/>
              <a:t> </a:t>
            </a:r>
            <a:r>
              <a:rPr lang="en-US" dirty="0"/>
              <a:t>for generating droplets that fall</a:t>
            </a:r>
            <a:r>
              <a:rPr lang="en-US" baseline="0" dirty="0"/>
              <a:t> </a:t>
            </a:r>
            <a:r>
              <a:rPr lang="en-US" dirty="0"/>
              <a:t>out of the cloud</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48846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Uplift occurs in cloud </a:t>
            </a:r>
          </a:p>
          <a:p>
            <a:r>
              <a:rPr lang="en-US" sz="2400" dirty="0"/>
              <a:t>Saturated conditions yield </a:t>
            </a:r>
            <a:r>
              <a:rPr lang="en-US" sz="2400" b="1" dirty="0"/>
              <a:t>condensation</a:t>
            </a:r>
            <a:endParaRPr lang="en-US" sz="1200" b="1" dirty="0"/>
          </a:p>
          <a:p>
            <a:r>
              <a:rPr lang="en-US" sz="2400" dirty="0"/>
              <a:t>Droplets form in a process of being </a:t>
            </a:r>
            <a:r>
              <a:rPr lang="en-US" sz="2400" b="1" dirty="0"/>
              <a:t>uplifted</a:t>
            </a:r>
            <a:r>
              <a:rPr lang="en-US" sz="2400" dirty="0"/>
              <a:t> and </a:t>
            </a:r>
            <a:r>
              <a:rPr lang="en-US" sz="2400" b="1" dirty="0"/>
              <a:t>falling</a:t>
            </a:r>
            <a:r>
              <a:rPr lang="en-US" sz="2400" dirty="0"/>
              <a:t> within the cloud</a:t>
            </a:r>
            <a:endParaRPr lang="en-US" sz="1200" dirty="0"/>
          </a:p>
          <a:p>
            <a:r>
              <a:rPr lang="en-US" sz="2400" dirty="0"/>
              <a:t>When drops are big enough, they fall </a:t>
            </a:r>
            <a:r>
              <a:rPr lang="en-US" sz="2400" b="1" dirty="0"/>
              <a:t>out of the cloud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0177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100" dirty="0"/>
              <a:t>Uplift is required to form precipitation</a:t>
            </a:r>
          </a:p>
          <a:p>
            <a:pPr marL="0" indent="0">
              <a:buNone/>
            </a:pPr>
            <a:r>
              <a:rPr lang="en-US" sz="1100" dirty="0"/>
              <a:t>4 main mechanisms that cause vertical uplift:</a:t>
            </a:r>
          </a:p>
          <a:p>
            <a:pPr marL="514350" indent="-514350">
              <a:buAutoNum type="arabicPeriod"/>
            </a:pPr>
            <a:r>
              <a:rPr lang="en-US" i="1" dirty="0"/>
              <a:t>Large-scale Horizontal convergence </a:t>
            </a:r>
          </a:p>
          <a:p>
            <a:r>
              <a:rPr lang="en-US" dirty="0"/>
              <a:t>large-scale air masses of similar </a:t>
            </a:r>
            <a:r>
              <a:rPr lang="en-US" b="1" dirty="0"/>
              <a:t>thermal characteristics </a:t>
            </a:r>
            <a:r>
              <a:rPr lang="en-US" dirty="0"/>
              <a:t>coming together</a:t>
            </a:r>
            <a:r>
              <a:rPr lang="en-US" baseline="0" dirty="0"/>
              <a:t> </a:t>
            </a:r>
            <a:r>
              <a:rPr lang="en-US" dirty="0"/>
              <a:t>at the surface, being</a:t>
            </a:r>
            <a:r>
              <a:rPr lang="en-US" baseline="0" dirty="0"/>
              <a:t> </a:t>
            </a:r>
            <a:r>
              <a:rPr lang="en-US" dirty="0"/>
              <a:t>forced upward as a</a:t>
            </a:r>
            <a:r>
              <a:rPr lang="en-US" baseline="0" dirty="0"/>
              <a:t> </a:t>
            </a:r>
            <a:r>
              <a:rPr lang="en-US" dirty="0"/>
              <a:t>result of </a:t>
            </a:r>
            <a:r>
              <a:rPr lang="en-US" b="1" dirty="0"/>
              <a:t>mass conservation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15404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100" dirty="0"/>
              <a:t>the </a:t>
            </a:r>
            <a:r>
              <a:rPr lang="en-US" sz="1100" dirty="0" err="1"/>
              <a:t>InterTropical</a:t>
            </a:r>
            <a:r>
              <a:rPr lang="en-US" sz="1100" dirty="0"/>
              <a:t> Convergence Zone which is the coming together of the surface branches of the Hadley cells </a:t>
            </a:r>
          </a:p>
          <a:p>
            <a:pPr marL="0" indent="0">
              <a:buNone/>
            </a:pPr>
            <a:endParaRPr lang="en-US" i="1" dirty="0"/>
          </a:p>
          <a:p>
            <a:pPr marL="0" indent="0">
              <a:buNone/>
            </a:pPr>
            <a:r>
              <a:rPr lang="en-US" i="1" dirty="0"/>
              <a:t>http://</a:t>
            </a:r>
            <a:r>
              <a:rPr lang="en-US" i="1" dirty="0" err="1"/>
              <a:t>tnhsprgteam.blogspot.com</a:t>
            </a:r>
            <a:r>
              <a:rPr lang="en-US" i="1" dirty="0"/>
              <a:t>/2011/07/what-is-</a:t>
            </a:r>
            <a:r>
              <a:rPr lang="en-US" i="1" dirty="0" err="1"/>
              <a:t>intertropical</a:t>
            </a:r>
            <a:r>
              <a:rPr lang="en-US" i="1" dirty="0"/>
              <a:t>-convergence-</a:t>
            </a:r>
            <a:r>
              <a:rPr lang="en-US" i="1" dirty="0" err="1"/>
              <a:t>zone.html</a:t>
            </a:r>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05708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 </a:t>
            </a:r>
            <a:r>
              <a:rPr lang="en-US" sz="1100" i="1" dirty="0"/>
              <a:t>tropical depression </a:t>
            </a:r>
            <a:r>
              <a:rPr lang="en-US" sz="1100" dirty="0"/>
              <a:t>is an area of relatively low </a:t>
            </a:r>
            <a:r>
              <a:rPr lang="en-US" sz="1100" b="1" dirty="0"/>
              <a:t>atmospheric pressure. </a:t>
            </a:r>
          </a:p>
          <a:p>
            <a:r>
              <a:rPr lang="en-US" sz="1100" dirty="0"/>
              <a:t>At latitudes of +/- 5-20</a:t>
            </a:r>
            <a:r>
              <a:rPr lang="en-US" sz="1100" baseline="30000" dirty="0"/>
              <a:t>o</a:t>
            </a:r>
            <a:r>
              <a:rPr lang="en-US" sz="1100" dirty="0"/>
              <a:t> latitude the </a:t>
            </a:r>
            <a:r>
              <a:rPr lang="en-US" sz="1100" dirty="0" err="1"/>
              <a:t>Coriolis</a:t>
            </a:r>
            <a:r>
              <a:rPr lang="en-US" sz="1100" dirty="0"/>
              <a:t> force is strong enough that </a:t>
            </a:r>
            <a:r>
              <a:rPr lang="en-US" sz="1100" b="1" dirty="0"/>
              <a:t>cyclonic flow </a:t>
            </a:r>
            <a:r>
              <a:rPr lang="en-US" sz="1100" dirty="0"/>
              <a:t>patterns can form around low pressure centers with surface winds converging toward the </a:t>
            </a:r>
            <a:r>
              <a:rPr lang="en-US" sz="1100" b="1" dirty="0"/>
              <a:t>low pressure center.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95817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100" dirty="0"/>
              <a:t>Uplift is required to form precipitation</a:t>
            </a:r>
          </a:p>
          <a:p>
            <a:pPr marL="0" indent="0">
              <a:buNone/>
            </a:pPr>
            <a:r>
              <a:rPr lang="en-US" sz="1100" dirty="0"/>
              <a:t>4 main mechanisms that cause vertical uplift:</a:t>
            </a:r>
          </a:p>
          <a:p>
            <a:pPr marL="514350" indent="-514350">
              <a:buAutoNum type="arabicPeriod"/>
            </a:pPr>
            <a:r>
              <a:rPr lang="en-US" i="1" dirty="0"/>
              <a:t>Large-scale Horizontal convergence </a:t>
            </a:r>
          </a:p>
          <a:p>
            <a:r>
              <a:rPr lang="en-US" dirty="0"/>
              <a:t>large-scale air masses of similar </a:t>
            </a:r>
            <a:r>
              <a:rPr lang="en-US" b="1" dirty="0"/>
              <a:t>thermal characteristics </a:t>
            </a:r>
            <a:r>
              <a:rPr lang="en-US" dirty="0"/>
              <a:t>coming together</a:t>
            </a:r>
            <a:r>
              <a:rPr lang="en-US" baseline="0" dirty="0"/>
              <a:t> </a:t>
            </a:r>
            <a:r>
              <a:rPr lang="en-US" dirty="0"/>
              <a:t>at the surface, being</a:t>
            </a:r>
            <a:r>
              <a:rPr lang="en-US" baseline="0" dirty="0"/>
              <a:t> </a:t>
            </a:r>
            <a:r>
              <a:rPr lang="en-US" dirty="0"/>
              <a:t>forced upward as a</a:t>
            </a:r>
            <a:r>
              <a:rPr lang="en-US" baseline="0" dirty="0"/>
              <a:t> </a:t>
            </a:r>
            <a:r>
              <a:rPr lang="en-US" dirty="0"/>
              <a:t>result of </a:t>
            </a:r>
            <a:r>
              <a:rPr lang="en-US" b="1" dirty="0"/>
              <a:t>mass conservation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32077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“front” is an interface (a strong </a:t>
            </a:r>
            <a:r>
              <a:rPr lang="en-US" b="1" dirty="0"/>
              <a:t>temperature </a:t>
            </a:r>
            <a:r>
              <a:rPr lang="en-US" dirty="0"/>
              <a:t>gradient) between the two converging air masses </a:t>
            </a:r>
          </a:p>
          <a:p>
            <a:r>
              <a:rPr lang="en-US" dirty="0"/>
              <a:t>While both air masses are generally moving, one usually overtakes the other; </a:t>
            </a:r>
            <a:r>
              <a:rPr lang="en-US" b="1" dirty="0"/>
              <a:t>has a higher velocity</a:t>
            </a:r>
          </a:p>
          <a:p>
            <a:r>
              <a:rPr lang="en-US" dirty="0"/>
              <a:t>Fronts are labeled by</a:t>
            </a:r>
            <a:r>
              <a:rPr lang="en-US" baseline="0" dirty="0"/>
              <a:t> </a:t>
            </a:r>
            <a:r>
              <a:rPr lang="en-US" dirty="0"/>
              <a:t>the </a:t>
            </a:r>
            <a:r>
              <a:rPr lang="en-US" b="1" dirty="0"/>
              <a:t>overtaking</a:t>
            </a:r>
            <a:r>
              <a:rPr lang="en-US" dirty="0"/>
              <a:t> air mass </a:t>
            </a:r>
          </a:p>
          <a:p>
            <a:r>
              <a:rPr lang="en-US" dirty="0"/>
              <a:t>Uplift is driven by </a:t>
            </a:r>
            <a:r>
              <a:rPr lang="en-US" baseline="0" dirty="0"/>
              <a:t> </a:t>
            </a:r>
            <a:r>
              <a:rPr lang="en-US" dirty="0"/>
              <a:t>buoyancy: </a:t>
            </a:r>
            <a:r>
              <a:rPr lang="en-US" b="1" i="1" dirty="0" err="1">
                <a:latin typeface="Symbol" charset="2"/>
                <a:ea typeface="Symbol" charset="2"/>
                <a:cs typeface="Symbol" charset="2"/>
              </a:rPr>
              <a:t>r</a:t>
            </a:r>
            <a:r>
              <a:rPr lang="en-US" b="1" baseline="-25000" dirty="0" err="1"/>
              <a:t>warm</a:t>
            </a:r>
            <a:r>
              <a:rPr lang="en-US" b="1" dirty="0"/>
              <a:t> &lt; </a:t>
            </a:r>
            <a:r>
              <a:rPr lang="en-US" b="1" i="1" dirty="0" err="1">
                <a:latin typeface="Symbol" charset="2"/>
                <a:ea typeface="Symbol" charset="2"/>
                <a:cs typeface="Symbol" charset="2"/>
              </a:rPr>
              <a:t>r</a:t>
            </a:r>
            <a:r>
              <a:rPr lang="en-US" b="1" baseline="-25000" dirty="0" err="1"/>
              <a:t>cold</a:t>
            </a:r>
            <a:r>
              <a:rPr lang="en-US" b="1" dirty="0"/>
              <a:t> </a:t>
            </a:r>
          </a:p>
          <a:p>
            <a:endParaRPr lang="en-US" b="1" dirty="0"/>
          </a:p>
          <a:p>
            <a:r>
              <a:rPr lang="en-US" b="1" dirty="0"/>
              <a:t>WARM front over COLD front…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78970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a:t>Low pressure area that forms near the boundary between warm and cool air masses.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Warm air rises up over the cold air mass, and some of the cold air sinks and flows under the warm air mass, the cyclone "deepens" (the air pressure becomes lower) and the winds around the system increase. </a:t>
            </a:r>
          </a:p>
          <a:p>
            <a:endParaRPr lang="en-US" dirty="0"/>
          </a:p>
          <a:p>
            <a:r>
              <a:rPr lang="en-US" dirty="0"/>
              <a:t>http://</a:t>
            </a:r>
            <a:r>
              <a:rPr lang="en-US" dirty="0" err="1"/>
              <a:t>www.weatherquestions.com</a:t>
            </a:r>
            <a:r>
              <a:rPr lang="en-US" dirty="0"/>
              <a:t>/</a:t>
            </a:r>
            <a:r>
              <a:rPr lang="en-US" dirty="0" err="1"/>
              <a:t>What_is_a_cyclone.htm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5772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apollo.lsc.vsc.edu</a:t>
            </a:r>
            <a:r>
              <a:rPr lang="en-US" dirty="0"/>
              <a:t>/classes/met130/notes/chapter15/</a:t>
            </a:r>
            <a:r>
              <a:rPr lang="en-US" dirty="0" err="1"/>
              <a:t>vertical_circ.html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0482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(somehow) lift the parcel:  It will cool at the dry adiabatic lapse rate. </a:t>
            </a:r>
            <a:br>
              <a:rPr lang="en-US" dirty="0"/>
            </a:br>
            <a:r>
              <a:rPr lang="en-US" dirty="0"/>
              <a:t>The parcel will find itself warmer than the environmental (sounding) temperature. </a:t>
            </a:r>
            <a:br>
              <a:rPr lang="en-US" dirty="0"/>
            </a:br>
            <a:r>
              <a:rPr lang="en-US" dirty="0"/>
              <a:t>At the same pressure, a warmer parcel will be less dense than the environment. </a:t>
            </a:r>
            <a:br>
              <a:rPr lang="en-US" dirty="0"/>
            </a:br>
            <a:r>
              <a:rPr lang="en-US" dirty="0"/>
              <a:t>Being less dense, the parcel will ascend and move farther from where it came from. </a:t>
            </a:r>
            <a:br>
              <a:rPr lang="en-US" dirty="0"/>
            </a:br>
            <a:r>
              <a:rPr lang="en-US" dirty="0"/>
              <a:t>UNSTABLE!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76441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apollo.lsc.vsc.edu</a:t>
            </a:r>
            <a:r>
              <a:rPr lang="en-US" dirty="0"/>
              <a:t>/classes/met130/notes/chapter15/</a:t>
            </a:r>
            <a:r>
              <a:rPr lang="en-US" dirty="0" err="1"/>
              <a:t>vertical_circ.html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3455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100" i="1" dirty="0"/>
              <a:t>4. Thermal Convection</a:t>
            </a:r>
          </a:p>
          <a:p>
            <a:r>
              <a:rPr lang="en-US" sz="1100" dirty="0"/>
              <a:t>Heated air from the surface rises in the atmosphere</a:t>
            </a:r>
            <a:endParaRPr lang="en-US" sz="1100" i="1" dirty="0">
              <a:sym typeface="Wingdings"/>
            </a:endParaRPr>
          </a:p>
          <a:p>
            <a:r>
              <a:rPr lang="en-US" sz="1100" dirty="0">
                <a:sym typeface="Wingdings"/>
              </a:rPr>
              <a:t>Example: convective thunderstorms</a:t>
            </a:r>
            <a:endParaRPr lang="en-US" sz="1100" i="1" dirty="0">
              <a:sym typeface="Wingdings"/>
            </a:endParaRPr>
          </a:p>
          <a:p>
            <a:endParaRPr lang="en-US" sz="1100" b="1" i="1" dirty="0">
              <a:sym typeface="Wingdings"/>
            </a:endParaRPr>
          </a:p>
          <a:p>
            <a:r>
              <a:rPr lang="en-US" sz="1200" b="0" i="1" u="none" strike="noStrike" kern="1200" baseline="0" dirty="0">
                <a:solidFill>
                  <a:schemeClr val="tx1"/>
                </a:solidFill>
                <a:latin typeface="+mn-lt"/>
                <a:ea typeface="+mn-ea"/>
                <a:cs typeface="+mn-cs"/>
              </a:rPr>
              <a:t>https://</a:t>
            </a:r>
            <a:r>
              <a:rPr lang="en-US" sz="1200" b="0" i="1" u="none" strike="noStrike" kern="1200" baseline="0" dirty="0" err="1">
                <a:solidFill>
                  <a:schemeClr val="tx1"/>
                </a:solidFill>
                <a:latin typeface="+mn-lt"/>
                <a:ea typeface="+mn-ea"/>
                <a:cs typeface="+mn-cs"/>
              </a:rPr>
              <a:t>en.wikipedia.org</a:t>
            </a:r>
            <a:r>
              <a:rPr lang="en-US" sz="1200" b="0" i="1" u="none" strike="noStrike" kern="1200" baseline="0" dirty="0">
                <a:solidFill>
                  <a:schemeClr val="tx1"/>
                </a:solidFill>
                <a:latin typeface="+mn-lt"/>
                <a:ea typeface="+mn-ea"/>
                <a:cs typeface="+mn-cs"/>
              </a:rPr>
              <a:t>/wiki/</a:t>
            </a:r>
            <a:r>
              <a:rPr lang="en-US" sz="1200" b="0" i="1" u="none" strike="noStrike" kern="1200" baseline="0" dirty="0" err="1">
                <a:solidFill>
                  <a:schemeClr val="tx1"/>
                </a:solidFill>
                <a:latin typeface="+mn-lt"/>
                <a:ea typeface="+mn-ea"/>
                <a:cs typeface="+mn-cs"/>
              </a:rPr>
              <a:t>Atmospheric_convection</a:t>
            </a:r>
            <a:r>
              <a:rPr lang="en-US" sz="1200" b="0" i="1" u="none" strike="noStrike" kern="1200" baseline="0" dirty="0">
                <a:solidFill>
                  <a:schemeClr val="tx1"/>
                </a:solidFill>
                <a:latin typeface="+mn-lt"/>
                <a:ea typeface="+mn-ea"/>
                <a:cs typeface="+mn-cs"/>
              </a:rPr>
              <a:t>#/media/</a:t>
            </a:r>
            <a:r>
              <a:rPr lang="en-US" sz="1200" b="0" i="1" u="none" strike="noStrike" kern="1200" baseline="0" dirty="0" err="1">
                <a:solidFill>
                  <a:schemeClr val="tx1"/>
                </a:solidFill>
                <a:latin typeface="+mn-lt"/>
                <a:ea typeface="+mn-ea"/>
                <a:cs typeface="+mn-cs"/>
              </a:rPr>
              <a:t>File:Thunderstorm_formation.jpg</a:t>
            </a:r>
            <a:endParaRPr lang="en-US" sz="1100" b="1"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54431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100" i="1" dirty="0"/>
              <a:t>3. Orographic uplift</a:t>
            </a:r>
          </a:p>
          <a:p>
            <a:r>
              <a:rPr lang="en-US" sz="1100" dirty="0"/>
              <a:t>vertical uplift is the result of air masses flowing over </a:t>
            </a:r>
            <a:r>
              <a:rPr lang="en-US" sz="1100" b="1" dirty="0"/>
              <a:t>topography of significant relief</a:t>
            </a:r>
          </a:p>
          <a:p>
            <a:r>
              <a:rPr lang="en-US" sz="1100" b="1" i="1" dirty="0"/>
              <a:t>uplift </a:t>
            </a:r>
            <a:r>
              <a:rPr lang="en-US" sz="1100" b="1" i="1" dirty="0">
                <a:sym typeface="Wingdings"/>
              </a:rPr>
              <a:t> adiabatic cooling  condensation</a:t>
            </a:r>
          </a:p>
          <a:p>
            <a:r>
              <a:rPr lang="en-US" sz="1100" dirty="0">
                <a:sym typeface="Wingdings"/>
              </a:rPr>
              <a:t>AND: </a:t>
            </a:r>
            <a:r>
              <a:rPr lang="en-US" sz="1100" b="1" i="1" dirty="0">
                <a:sym typeface="Wingdings"/>
              </a:rPr>
              <a:t>descent  adiabatic warming </a:t>
            </a:r>
          </a:p>
          <a:p>
            <a:endParaRPr lang="en-US" sz="1100" b="1" i="1" dirty="0">
              <a:sym typeface="Wingdings"/>
            </a:endParaRPr>
          </a:p>
          <a:p>
            <a:r>
              <a:rPr lang="en-US" sz="1200" b="0" i="1" u="none" strike="noStrike" kern="1200" baseline="0" dirty="0">
                <a:solidFill>
                  <a:schemeClr val="tx1"/>
                </a:solidFill>
                <a:latin typeface="+mn-lt"/>
                <a:ea typeface="+mn-ea"/>
                <a:cs typeface="+mn-cs"/>
              </a:rPr>
              <a:t>leeward side surface air will have less specific humidity (due to condensate left behind) and will be warmer</a:t>
            </a:r>
            <a:endParaRPr lang="en-US" sz="1100" b="1"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83277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upload.wikimedia.org</a:t>
            </a:r>
            <a:r>
              <a:rPr lang="en-US" dirty="0"/>
              <a:t>/</a:t>
            </a:r>
            <a:r>
              <a:rPr lang="en-US" dirty="0" err="1"/>
              <a:t>wikipedia</a:t>
            </a:r>
            <a:r>
              <a:rPr lang="en-US" dirty="0"/>
              <a:t>/commons/d/d3/Average_precipitation_in_the_lower_48_states_of_the_USA.png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18775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www.differencebetween.info</a:t>
            </a:r>
            <a:r>
              <a:rPr lang="en-US" dirty="0"/>
              <a:t>/difference-between-snow-sleet-and-freezing-rain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1628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(somehow) lift the parcel:  It will cool at the dry adiabatic lapse rate. </a:t>
            </a:r>
            <a:br>
              <a:rPr lang="en-US" dirty="0"/>
            </a:br>
            <a:r>
              <a:rPr lang="en-US" dirty="0"/>
              <a:t>The parcel will find itself at the same temperature than the environmental (sounding) temperature. </a:t>
            </a:r>
            <a:br>
              <a:rPr lang="en-US" dirty="0"/>
            </a:br>
            <a:r>
              <a:rPr lang="en-US" dirty="0"/>
              <a:t>Being the same density, the parcel will not be accelerated in any direction and will remain where it is. </a:t>
            </a:r>
            <a:br>
              <a:rPr lang="en-US" dirty="0"/>
            </a:br>
            <a:r>
              <a:rPr lang="en-US" dirty="0"/>
              <a:t>NEUTRAL STABILITY! -- Dry Neutral, or Conditional Instability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709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standard water vapor profile</a:t>
            </a:r>
          </a:p>
          <a:p>
            <a:r>
              <a:rPr lang="en-US" dirty="0"/>
              <a:t>In general, higher latitudes have </a:t>
            </a:r>
            <a:r>
              <a:rPr lang="en-US" b="1" dirty="0"/>
              <a:t>less vapor </a:t>
            </a:r>
            <a:r>
              <a:rPr lang="en-US" dirty="0"/>
              <a:t>since they are colder. </a:t>
            </a:r>
          </a:p>
          <a:p>
            <a:r>
              <a:rPr lang="en-US" dirty="0"/>
              <a:t>The lower humidity is largely controlled by the </a:t>
            </a:r>
            <a:r>
              <a:rPr lang="en-US" b="1" dirty="0"/>
              <a:t>saturated specific humidity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2004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 humidity quickly </a:t>
            </a:r>
            <a:r>
              <a:rPr lang="en-US" b="1" dirty="0"/>
              <a:t>drops off </a:t>
            </a:r>
            <a:r>
              <a:rPr lang="en-US" dirty="0"/>
              <a:t>with height</a:t>
            </a:r>
          </a:p>
          <a:p>
            <a:r>
              <a:rPr lang="en-US" b="1" i="1" dirty="0">
                <a:latin typeface="Times New Roman" charset="0"/>
                <a:ea typeface="Times New Roman" charset="0"/>
                <a:cs typeface="Times New Roman" charset="0"/>
              </a:rPr>
              <a:t>q</a:t>
            </a:r>
            <a:r>
              <a:rPr lang="en-US" b="1" dirty="0"/>
              <a:t>~0 </a:t>
            </a:r>
            <a:r>
              <a:rPr lang="en-US" dirty="0"/>
              <a:t>at the top of the troposphere</a:t>
            </a:r>
          </a:p>
          <a:p>
            <a:r>
              <a:rPr lang="en-US" dirty="0"/>
              <a:t>Why does </a:t>
            </a:r>
            <a:r>
              <a:rPr lang="en-US" i="1" dirty="0">
                <a:latin typeface="Times New Roman" charset="0"/>
                <a:ea typeface="Times New Roman" charset="0"/>
                <a:cs typeface="Times New Roman" charset="0"/>
              </a:rPr>
              <a:t>q</a:t>
            </a:r>
            <a:r>
              <a:rPr lang="en-US" dirty="0"/>
              <a:t> decrease with </a:t>
            </a:r>
            <a:r>
              <a:rPr lang="en-US" i="1" dirty="0">
                <a:latin typeface="Times New Roman" charset="0"/>
                <a:ea typeface="Times New Roman" charset="0"/>
                <a:cs typeface="Times New Roman" charset="0"/>
              </a:rPr>
              <a:t>z</a:t>
            </a:r>
            <a:r>
              <a:rPr lang="en-US" dirty="0"/>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6493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bulk amount of </a:t>
            </a:r>
            <a:r>
              <a:rPr lang="en-US" b="1" dirty="0"/>
              <a:t>vapor</a:t>
            </a:r>
            <a:r>
              <a:rPr lang="en-US" dirty="0"/>
              <a:t> in the atmospheric column; amount (mass) of water that would be yielded (per unit area) if all </a:t>
            </a:r>
            <a:r>
              <a:rPr lang="en-US" b="1" dirty="0"/>
              <a:t>vapor were condensed out of that column of air.</a:t>
            </a:r>
          </a:p>
          <a:p>
            <a:r>
              <a:rPr lang="en-US" dirty="0"/>
              <a:t>This is calculated as the integral of the water vapor mass with elevation:</a:t>
            </a:r>
          </a:p>
          <a:p>
            <a:r>
              <a:rPr lang="en-US" b="1" dirty="0"/>
              <a:t>FILL IN EQN</a:t>
            </a:r>
          </a:p>
          <a:p>
            <a:r>
              <a:rPr lang="en-US" dirty="0"/>
              <a:t>Units: </a:t>
            </a:r>
            <a:r>
              <a:rPr lang="en-US" b="1" dirty="0"/>
              <a:t>kg H</a:t>
            </a:r>
            <a:r>
              <a:rPr lang="en-US" b="1" baseline="-25000" dirty="0"/>
              <a:t>2</a:t>
            </a:r>
            <a:r>
              <a:rPr lang="en-US" b="1" dirty="0"/>
              <a:t>O/m</a:t>
            </a:r>
            <a:r>
              <a:rPr lang="en-US" b="1" baseline="30000" dirty="0"/>
              <a:t>2</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4347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if clouds exist, must consider </a:t>
            </a:r>
            <a:r>
              <a:rPr lang="en-US" b="1" dirty="0"/>
              <a:t>ice and liquid as well</a:t>
            </a:r>
          </a:p>
          <a:p>
            <a:r>
              <a:rPr lang="en-US" dirty="0"/>
              <a:t>We can convert the </a:t>
            </a:r>
            <a:r>
              <a:rPr lang="en-US" i="1" dirty="0" err="1">
                <a:latin typeface="Times New Roman" charset="0"/>
                <a:ea typeface="Times New Roman" charset="0"/>
                <a:cs typeface="Times New Roman" charset="0"/>
              </a:rPr>
              <a:t>W</a:t>
            </a:r>
            <a:r>
              <a:rPr lang="en-US" i="1" baseline="-25000" dirty="0" err="1">
                <a:latin typeface="Times New Roman" charset="0"/>
                <a:ea typeface="Times New Roman" charset="0"/>
                <a:cs typeface="Times New Roman" charset="0"/>
              </a:rPr>
              <a:t>p</a:t>
            </a:r>
            <a:r>
              <a:rPr lang="en-US" dirty="0"/>
              <a:t> values to a depth of water by normalizing to the </a:t>
            </a:r>
            <a:r>
              <a:rPr lang="en-US" b="1" dirty="0"/>
              <a:t>density of water</a:t>
            </a:r>
            <a:r>
              <a:rPr lang="en-US" dirty="0"/>
              <a:t>:</a:t>
            </a:r>
          </a:p>
          <a:p>
            <a:pPr marL="0" indent="0">
              <a:buNone/>
            </a:pPr>
            <a:r>
              <a:rPr lang="en-US" dirty="0"/>
              <a:t>	</a:t>
            </a:r>
            <a:r>
              <a:rPr lang="en-US" i="1" dirty="0" err="1">
                <a:latin typeface="Times New Roman" charset="0"/>
                <a:ea typeface="Times New Roman" charset="0"/>
                <a:cs typeface="Times New Roman" charset="0"/>
              </a:rPr>
              <a:t>W</a:t>
            </a:r>
            <a:r>
              <a:rPr lang="en-US" i="1" baseline="-25000" dirty="0" err="1">
                <a:latin typeface="Times New Roman" charset="0"/>
                <a:ea typeface="Times New Roman" charset="0"/>
                <a:cs typeface="Times New Roman" charset="0"/>
              </a:rPr>
              <a:t>p</a:t>
            </a:r>
            <a:r>
              <a:rPr lang="en-US" dirty="0"/>
              <a:t>/</a:t>
            </a:r>
            <a:r>
              <a:rPr lang="en-US" i="1" dirty="0">
                <a:latin typeface="Symbol" charset="2"/>
                <a:ea typeface="Symbol" charset="2"/>
                <a:cs typeface="Symbol" charset="2"/>
              </a:rPr>
              <a:t>r</a:t>
            </a:r>
            <a:r>
              <a:rPr lang="en-US" dirty="0"/>
              <a:t>, dimensional analysis: </a:t>
            </a:r>
            <a:r>
              <a:rPr lang="en-US" u="sng" dirty="0"/>
              <a:t>[kg/m</a:t>
            </a:r>
            <a:r>
              <a:rPr lang="en-US" u="sng" baseline="30000" dirty="0"/>
              <a:t>2</a:t>
            </a:r>
            <a:r>
              <a:rPr lang="en-US" u="sng" dirty="0"/>
              <a:t>]</a:t>
            </a:r>
          </a:p>
          <a:p>
            <a:pPr marL="0" indent="0">
              <a:buNone/>
            </a:pPr>
            <a:r>
              <a:rPr lang="en-US" dirty="0"/>
              <a:t>			</a:t>
            </a:r>
            <a:r>
              <a:rPr lang="en-US" baseline="0" dirty="0"/>
              <a:t>   </a:t>
            </a:r>
            <a:r>
              <a:rPr lang="en-US" dirty="0"/>
              <a:t> [kg/m</a:t>
            </a:r>
            <a:r>
              <a:rPr lang="en-US" baseline="30000" dirty="0"/>
              <a:t>3</a:t>
            </a:r>
            <a:r>
              <a:rPr lang="en-US" dirty="0"/>
              <a:t>]</a:t>
            </a:r>
          </a:p>
          <a:p>
            <a:r>
              <a:rPr lang="en-US" dirty="0"/>
              <a:t>Typical values are </a:t>
            </a:r>
            <a:r>
              <a:rPr lang="en-US" b="1" dirty="0"/>
              <a:t>1-5 cm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5390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0E6284B-A095-4269-ADBB-7F8AAC4A012C}"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2056355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E6284B-A095-4269-ADBB-7F8AAC4A012C}"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13262418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C9E05D-8ABE-4AAF-9B9F-BD38121AF90E}" type="datetimeFigureOut">
              <a:rPr lang="en-US" smtClean="0">
                <a:solidFill>
                  <a:prstClr val="black">
                    <a:tint val="75000"/>
                  </a:prstClr>
                </a:solidFill>
              </a:rPr>
              <a:pPr/>
              <a:t>9/26/2022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AD37205-DA13-4971-B325-860E9B9F6B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0913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C9E05D-8ABE-4AAF-9B9F-BD38121AF90E}" type="datetimeFigureOut">
              <a:rPr lang="en-US" smtClean="0">
                <a:solidFill>
                  <a:prstClr val="black">
                    <a:tint val="75000"/>
                  </a:prstClr>
                </a:solidFill>
              </a:rPr>
              <a:pPr/>
              <a:t>9/26/2022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AD37205-DA13-4971-B325-860E9B9F6B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71518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C9E05D-8ABE-4AAF-9B9F-BD38121AF90E}" type="datetimeFigureOut">
              <a:rPr lang="en-US" smtClean="0">
                <a:solidFill>
                  <a:prstClr val="black">
                    <a:tint val="75000"/>
                  </a:prstClr>
                </a:solidFill>
              </a:rPr>
              <a:pPr/>
              <a:t>9/26/2022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D37205-DA13-4971-B325-860E9B9F6B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0348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C9E05D-8ABE-4AAF-9B9F-BD38121AF90E}" type="datetimeFigureOut">
              <a:rPr lang="en-US" smtClean="0">
                <a:solidFill>
                  <a:prstClr val="black">
                    <a:tint val="75000"/>
                  </a:prstClr>
                </a:solidFill>
              </a:rPr>
              <a:pPr/>
              <a:t>9/26/2022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D37205-DA13-4971-B325-860E9B9F6B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7675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C9E05D-8ABE-4AAF-9B9F-BD38121AF90E}"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D37205-DA13-4971-B325-860E9B9F6B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9961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C9E05D-8ABE-4AAF-9B9F-BD38121AF90E}"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D37205-DA13-4971-B325-860E9B9F6B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65664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8ECB32-D47C-4C6C-AED6-39C6D22DF1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5845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C7F9101-94BC-4E14-8BC8-5B160C55B0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59125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9AD796E-BA25-47F3-A208-1077223CEA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24773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6A024CA-6A51-4F0E-8F2E-E06471F828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2296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E6284B-A095-4269-ADBB-7F8AAC4A012C}"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7435263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038AD6A-A3F8-4DD1-A7DA-30016F8D2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1511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7EAA3CF-AF42-4A7E-8BE7-0E66D9B5A5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00329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EBC6DA7-D1F3-4292-BA70-D597315D9C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82982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A3887CB-2DFB-481F-A4E0-D3BBFDFC19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1272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0F7B81-F241-4ECB-9D9C-5D86300CED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19932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CE8F70-6367-437F-9EAE-1211BDFF1F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57641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45CC1EA-E07A-4AC7-91B9-1D68726BAF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04967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8ECB32-D47C-4C6C-AED6-39C6D22DF1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67128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C7F9101-94BC-4E14-8BC8-5B160C55B0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1143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9AD796E-BA25-47F3-A208-1077223CEA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389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2413" cy="6856413"/>
            <a:chOff x="0" y="0"/>
            <a:chExt cx="5759" cy="4319"/>
          </a:xfrm>
        </p:grpSpPr>
        <p:sp>
          <p:nvSpPr>
            <p:cNvPr id="46083" name="Freeform 3"/>
            <p:cNvSpPr>
              <a:spLocks/>
            </p:cNvSpPr>
            <p:nvPr/>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grpSp>
          <p:nvGrpSpPr>
            <p:cNvPr id="3" name="Group 4"/>
            <p:cNvGrpSpPr>
              <a:grpSpLocks/>
            </p:cNvGrpSpPr>
            <p:nvPr userDrawn="1"/>
          </p:nvGrpSpPr>
          <p:grpSpPr bwMode="auto">
            <a:xfrm>
              <a:off x="0" y="0"/>
              <a:ext cx="5759" cy="4319"/>
              <a:chOff x="0" y="0"/>
              <a:chExt cx="5759" cy="4319"/>
            </a:xfrm>
          </p:grpSpPr>
          <p:sp>
            <p:nvSpPr>
              <p:cNvPr id="46085" name="Freeform 5"/>
              <p:cNvSpPr>
                <a:spLocks/>
              </p:cNvSpPr>
              <p:nvPr/>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086" name="Freeform 6"/>
              <p:cNvSpPr>
                <a:spLocks/>
              </p:cNvSpPr>
              <p:nvPr/>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087" name="Freeform 7"/>
              <p:cNvSpPr>
                <a:spLocks/>
              </p:cNvSpPr>
              <p:nvPr/>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088" name="Freeform 8"/>
              <p:cNvSpPr>
                <a:spLocks/>
              </p:cNvSpPr>
              <p:nvPr/>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089" name="Freeform 9"/>
              <p:cNvSpPr>
                <a:spLocks/>
              </p:cNvSpPr>
              <p:nvPr/>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090" name="Freeform 10"/>
              <p:cNvSpPr>
                <a:spLocks/>
              </p:cNvSpPr>
              <p:nvPr/>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091" name="Freeform 11"/>
              <p:cNvSpPr>
                <a:spLocks/>
              </p:cNvSpPr>
              <p:nvPr/>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092" name="Freeform 12"/>
              <p:cNvSpPr>
                <a:spLocks/>
              </p:cNvSpPr>
              <p:nvPr/>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093" name="Freeform 13"/>
              <p:cNvSpPr>
                <a:spLocks/>
              </p:cNvSpPr>
              <p:nvPr/>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094" name="Freeform 14"/>
              <p:cNvSpPr>
                <a:spLocks/>
              </p:cNvSpPr>
              <p:nvPr/>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095" name="Freeform 15"/>
              <p:cNvSpPr>
                <a:spLocks/>
              </p:cNvSpPr>
              <p:nvPr/>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096" name="Freeform 16"/>
              <p:cNvSpPr>
                <a:spLocks/>
              </p:cNvSpPr>
              <p:nvPr/>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097" name="Freeform 17"/>
              <p:cNvSpPr>
                <a:spLocks/>
              </p:cNvSpPr>
              <p:nvPr/>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098" name="Freeform 18"/>
              <p:cNvSpPr>
                <a:spLocks/>
              </p:cNvSpPr>
              <p:nvPr/>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099" name="Freeform 19"/>
              <p:cNvSpPr>
                <a:spLocks/>
              </p:cNvSpPr>
              <p:nvPr/>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00" name="Freeform 20"/>
              <p:cNvSpPr>
                <a:spLocks/>
              </p:cNvSpPr>
              <p:nvPr/>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01" name="Freeform 21"/>
              <p:cNvSpPr>
                <a:spLocks/>
              </p:cNvSpPr>
              <p:nvPr/>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02" name="Freeform 22"/>
              <p:cNvSpPr>
                <a:spLocks/>
              </p:cNvSpPr>
              <p:nvPr/>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03" name="Freeform 23"/>
              <p:cNvSpPr>
                <a:spLocks/>
              </p:cNvSpPr>
              <p:nvPr/>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04" name="Freeform 24"/>
              <p:cNvSpPr>
                <a:spLocks/>
              </p:cNvSpPr>
              <p:nvPr/>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05" name="Freeform 25"/>
              <p:cNvSpPr>
                <a:spLocks/>
              </p:cNvSpPr>
              <p:nvPr/>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06" name="Freeform 26"/>
              <p:cNvSpPr>
                <a:spLocks/>
              </p:cNvSpPr>
              <p:nvPr/>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07" name="Freeform 27"/>
              <p:cNvSpPr>
                <a:spLocks/>
              </p:cNvSpPr>
              <p:nvPr/>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08" name="Freeform 28"/>
              <p:cNvSpPr>
                <a:spLocks/>
              </p:cNvSpPr>
              <p:nvPr/>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09" name="Freeform 29"/>
              <p:cNvSpPr>
                <a:spLocks/>
              </p:cNvSpPr>
              <p:nvPr/>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grpSp>
            <p:nvGrpSpPr>
              <p:cNvPr id="4" name="Group 30"/>
              <p:cNvGrpSpPr>
                <a:grpSpLocks/>
              </p:cNvGrpSpPr>
              <p:nvPr/>
            </p:nvGrpSpPr>
            <p:grpSpPr bwMode="auto">
              <a:xfrm>
                <a:off x="0" y="0"/>
                <a:ext cx="5758" cy="1045"/>
                <a:chOff x="0" y="0"/>
                <a:chExt cx="5758" cy="1045"/>
              </a:xfrm>
            </p:grpSpPr>
            <p:sp>
              <p:nvSpPr>
                <p:cNvPr id="46111"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12"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13"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14"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15"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16"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17"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18"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19"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20"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21"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22"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23"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24"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25"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grpSp>
          <p:grpSp>
            <p:nvGrpSpPr>
              <p:cNvPr id="5" name="Group 46"/>
              <p:cNvGrpSpPr>
                <a:grpSpLocks/>
              </p:cNvGrpSpPr>
              <p:nvPr/>
            </p:nvGrpSpPr>
            <p:grpSpPr bwMode="auto">
              <a:xfrm>
                <a:off x="0" y="558"/>
                <a:ext cx="5758" cy="487"/>
                <a:chOff x="0" y="558"/>
                <a:chExt cx="5758" cy="487"/>
              </a:xfrm>
            </p:grpSpPr>
            <p:sp>
              <p:nvSpPr>
                <p:cNvPr id="46127"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gradFill rotWithShape="0">
                  <a:gsLst>
                    <a:gs pos="0">
                      <a:schemeClr val="accent1"/>
                    </a:gs>
                    <a:gs pos="100000">
                      <a:schemeClr val="accent1">
                        <a:gamma/>
                        <a:shade val="90980"/>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28"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gradFill rotWithShape="0">
                  <a:gsLst>
                    <a:gs pos="0">
                      <a:schemeClr val="accent1"/>
                    </a:gs>
                    <a:gs pos="100000">
                      <a:schemeClr val="accent1">
                        <a:gamma/>
                        <a:shade val="90980"/>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grpSp>
          <p:grpSp>
            <p:nvGrpSpPr>
              <p:cNvPr id="6" name="Group 49"/>
              <p:cNvGrpSpPr>
                <a:grpSpLocks/>
              </p:cNvGrpSpPr>
              <p:nvPr/>
            </p:nvGrpSpPr>
            <p:grpSpPr bwMode="auto">
              <a:xfrm>
                <a:off x="264" y="1039"/>
                <a:ext cx="5200" cy="3280"/>
                <a:chOff x="264" y="1039"/>
                <a:chExt cx="5200" cy="3280"/>
              </a:xfrm>
            </p:grpSpPr>
            <p:sp>
              <p:nvSpPr>
                <p:cNvPr id="46130"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31"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32"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33"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34"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35"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36"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37"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38"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grpSp>
          <p:sp>
            <p:nvSpPr>
              <p:cNvPr id="46139" name="Freeform 59"/>
              <p:cNvSpPr>
                <a:spLocks/>
              </p:cNvSpPr>
              <p:nvPr/>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40" name="Freeform 60"/>
              <p:cNvSpPr>
                <a:spLocks/>
              </p:cNvSpPr>
              <p:nvPr/>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41" name="Freeform 61"/>
              <p:cNvSpPr>
                <a:spLocks/>
              </p:cNvSpPr>
              <p:nvPr/>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gradFill rotWithShape="0">
                <a:gsLst>
                  <a:gs pos="0">
                    <a:schemeClr val="accent1">
                      <a:gamma/>
                      <a:shade val="87843"/>
                      <a:invGamma/>
                    </a:schemeClr>
                  </a:gs>
                  <a:gs pos="100000">
                    <a:schemeClr val="accent1"/>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42" name="Freeform 62"/>
              <p:cNvSpPr>
                <a:spLocks/>
              </p:cNvSpPr>
              <p:nvPr/>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gradFill rotWithShape="0">
                <a:gsLst>
                  <a:gs pos="0">
                    <a:schemeClr val="accent1">
                      <a:gamma/>
                      <a:shade val="87843"/>
                      <a:invGamma/>
                    </a:schemeClr>
                  </a:gs>
                  <a:gs pos="100000">
                    <a:schemeClr val="accent1"/>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43" name="Freeform 63"/>
              <p:cNvSpPr>
                <a:spLocks/>
              </p:cNvSpPr>
              <p:nvPr/>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44" name="Freeform 64"/>
              <p:cNvSpPr>
                <a:spLocks/>
              </p:cNvSpPr>
              <p:nvPr/>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45" name="Freeform 65"/>
              <p:cNvSpPr>
                <a:spLocks/>
              </p:cNvSpPr>
              <p:nvPr/>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gradFill rotWithShape="0">
                <a:gsLst>
                  <a:gs pos="0">
                    <a:schemeClr val="accent1">
                      <a:gamma/>
                      <a:shade val="87843"/>
                      <a:invGamma/>
                    </a:schemeClr>
                  </a:gs>
                  <a:gs pos="100000">
                    <a:schemeClr val="accent1"/>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46" name="Freeform 66"/>
              <p:cNvSpPr>
                <a:spLocks/>
              </p:cNvSpPr>
              <p:nvPr/>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gradFill rotWithShape="0">
                <a:gsLst>
                  <a:gs pos="0">
                    <a:schemeClr val="accent1">
                      <a:gamma/>
                      <a:shade val="87843"/>
                      <a:invGamma/>
                    </a:schemeClr>
                  </a:gs>
                  <a:gs pos="100000">
                    <a:schemeClr val="accent1"/>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grpSp>
      </p:grpSp>
      <p:sp>
        <p:nvSpPr>
          <p:cNvPr id="46147" name="Rectangle 67"/>
          <p:cNvSpPr>
            <a:spLocks noGrp="1" noChangeArrowheads="1"/>
          </p:cNvSpPr>
          <p:nvPr>
            <p:ph type="ctrTitle" sz="quarter"/>
          </p:nvPr>
        </p:nvSpPr>
        <p:spPr>
          <a:xfrm>
            <a:off x="455613" y="1920875"/>
            <a:ext cx="8226425" cy="1736725"/>
          </a:xfrm>
        </p:spPr>
        <p:txBody>
          <a:bodyPr anchor="b"/>
          <a:lstStyle>
            <a:lvl1pPr>
              <a:defRPr sz="5400"/>
            </a:lvl1pPr>
          </a:lstStyle>
          <a:p>
            <a:r>
              <a:rPr lang="en-US"/>
              <a:t>Click to edit Master title style</a:t>
            </a:r>
          </a:p>
        </p:txBody>
      </p:sp>
      <p:sp>
        <p:nvSpPr>
          <p:cNvPr id="46148" name="Rectangle 68"/>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6149"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46150"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46151" name="Rectangle 71"/>
          <p:cNvSpPr>
            <a:spLocks noGrp="1" noChangeArrowheads="1"/>
          </p:cNvSpPr>
          <p:nvPr>
            <p:ph type="sldNum" sz="quarter" idx="4"/>
          </p:nvPr>
        </p:nvSpPr>
        <p:spPr/>
        <p:txBody>
          <a:bodyPr/>
          <a:lstStyle>
            <a:lvl1pPr>
              <a:defRPr/>
            </a:lvl1pPr>
          </a:lstStyle>
          <a:p>
            <a:fld id="{D3AABA68-C679-4CCD-BDA8-9DC72F4A817E}"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801834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6A024CA-6A51-4F0E-8F2E-E06471F828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45862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038AD6A-A3F8-4DD1-A7DA-30016F8D2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56471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7EAA3CF-AF42-4A7E-8BE7-0E66D9B5A5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36655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EBC6DA7-D1F3-4292-BA70-D597315D9C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04509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A3887CB-2DFB-481F-A4E0-D3BBFDFC19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534794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0F7B81-F241-4ECB-9D9C-5D86300CED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0724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CE8F70-6367-437F-9EAE-1211BDFF1F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00831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45CC1EA-E07A-4AC7-91B9-1D68726BAF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44422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8ECB32-D47C-4C6C-AED6-39C6D22DF1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44033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C7F9101-94BC-4E14-8BC8-5B160C55B0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5488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DB9352D-3926-4313-AEAC-3D1A165AEA2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28271148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9AD796E-BA25-47F3-A208-1077223CEA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90104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6A024CA-6A51-4F0E-8F2E-E06471F828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862196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038AD6A-A3F8-4DD1-A7DA-30016F8D2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940324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7EAA3CF-AF42-4A7E-8BE7-0E66D9B5A5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77925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EBC6DA7-D1F3-4292-BA70-D597315D9C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72344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A3887CB-2DFB-481F-A4E0-D3BBFDFC19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288104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0F7B81-F241-4ECB-9D9C-5D86300CED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51185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CE8F70-6367-437F-9EAE-1211BDFF1F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6534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45CC1EA-E07A-4AC7-91B9-1D68726BAF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22880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8ECB32-D47C-4C6C-AED6-39C6D22DF1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9884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6A2628B5-D53B-4D8D-8FCE-CFE1FFF0C46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85087470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C7F9101-94BC-4E14-8BC8-5B160C55B0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289910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9AD796E-BA25-47F3-A208-1077223CEA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25838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6A024CA-6A51-4F0E-8F2E-E06471F828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36549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038AD6A-A3F8-4DD1-A7DA-30016F8D2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73123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7EAA3CF-AF42-4A7E-8BE7-0E66D9B5A5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79407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EBC6DA7-D1F3-4292-BA70-D597315D9C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0611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A3887CB-2DFB-481F-A4E0-D3BBFDFC19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852213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0F7B81-F241-4ECB-9D9C-5D86300CED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039682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CE8F70-6367-437F-9EAE-1211BDFF1F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98500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45CC1EA-E07A-4AC7-91B9-1D68726BAF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5433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6FD1DF7A-B982-4571-A2C0-DD8F731C452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4764133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8ECB32-D47C-4C6C-AED6-39C6D22DF1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554445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C7F9101-94BC-4E14-8BC8-5B160C55B0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86616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9AD796E-BA25-47F3-A208-1077223CEA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78772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6A024CA-6A51-4F0E-8F2E-E06471F828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53410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038AD6A-A3F8-4DD1-A7DA-30016F8D2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514903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7EAA3CF-AF42-4A7E-8BE7-0E66D9B5A5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96079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EBC6DA7-D1F3-4292-BA70-D597315D9C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265245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A3887CB-2DFB-481F-A4E0-D3BBFDFC19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13100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0F7B81-F241-4ECB-9D9C-5D86300CED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783615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CE8F70-6367-437F-9EAE-1211BDFF1F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92351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BEC668E5-B0A5-4BAA-A553-79C4DF0A1EF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6883942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45CC1EA-E07A-4AC7-91B9-1D68726BAF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340910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15464369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30137268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39168129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Fall 2021</a:t>
            </a:r>
          </a:p>
        </p:txBody>
      </p:sp>
      <p:sp>
        <p:nvSpPr>
          <p:cNvPr id="6" name="Footer Placeholder 5"/>
          <p:cNvSpPr>
            <a:spLocks noGrp="1"/>
          </p:cNvSpPr>
          <p:nvPr>
            <p:ph type="ftr" sz="quarter" idx="11"/>
          </p:nvPr>
        </p:nvSpPr>
        <p:spPr/>
        <p:txBody>
          <a:bodyPr/>
          <a:lstStyle/>
          <a:p>
            <a:r>
              <a:rPr lang="en-US"/>
              <a:t>CVEN 5333 – Physical Hydrology; Gooseff</a:t>
            </a:r>
          </a:p>
        </p:txBody>
      </p:sp>
      <p:sp>
        <p:nvSpPr>
          <p:cNvPr id="7" name="Slide Number Placeholder 6"/>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162757082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Fall 2021</a:t>
            </a:r>
          </a:p>
        </p:txBody>
      </p:sp>
      <p:sp>
        <p:nvSpPr>
          <p:cNvPr id="8" name="Footer Placeholder 7"/>
          <p:cNvSpPr>
            <a:spLocks noGrp="1"/>
          </p:cNvSpPr>
          <p:nvPr>
            <p:ph type="ftr" sz="quarter" idx="11"/>
          </p:nvPr>
        </p:nvSpPr>
        <p:spPr/>
        <p:txBody>
          <a:bodyPr/>
          <a:lstStyle/>
          <a:p>
            <a:r>
              <a:rPr lang="en-US"/>
              <a:t>CVEN 5333 – Physical Hydrology; Gooseff</a:t>
            </a:r>
          </a:p>
        </p:txBody>
      </p:sp>
      <p:sp>
        <p:nvSpPr>
          <p:cNvPr id="9" name="Slide Number Placeholder 8"/>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178358613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Fall 2021</a:t>
            </a:r>
          </a:p>
        </p:txBody>
      </p:sp>
      <p:sp>
        <p:nvSpPr>
          <p:cNvPr id="4" name="Footer Placeholder 3"/>
          <p:cNvSpPr>
            <a:spLocks noGrp="1"/>
          </p:cNvSpPr>
          <p:nvPr>
            <p:ph type="ftr" sz="quarter" idx="11"/>
          </p:nvPr>
        </p:nvSpPr>
        <p:spPr/>
        <p:txBody>
          <a:bodyPr/>
          <a:lstStyle/>
          <a:p>
            <a:r>
              <a:rPr lang="en-US"/>
              <a:t>CVEN 5333 – Physical Hydrology; Gooseff</a:t>
            </a:r>
          </a:p>
        </p:txBody>
      </p:sp>
      <p:sp>
        <p:nvSpPr>
          <p:cNvPr id="5" name="Slide Number Placeholder 4"/>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428702084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Fall 2021</a:t>
            </a:r>
          </a:p>
        </p:txBody>
      </p:sp>
      <p:sp>
        <p:nvSpPr>
          <p:cNvPr id="3" name="Footer Placeholder 2"/>
          <p:cNvSpPr>
            <a:spLocks noGrp="1"/>
          </p:cNvSpPr>
          <p:nvPr>
            <p:ph type="ftr" sz="quarter" idx="11"/>
          </p:nvPr>
        </p:nvSpPr>
        <p:spPr/>
        <p:txBody>
          <a:bodyPr/>
          <a:lstStyle/>
          <a:p>
            <a:r>
              <a:rPr lang="en-US"/>
              <a:t>CVEN 5333 – Physical Hydrology; Gooseff</a:t>
            </a:r>
          </a:p>
        </p:txBody>
      </p:sp>
      <p:sp>
        <p:nvSpPr>
          <p:cNvPr id="4" name="Slide Number Placeholder 3"/>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237276972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Fall 2021</a:t>
            </a:r>
          </a:p>
        </p:txBody>
      </p:sp>
      <p:sp>
        <p:nvSpPr>
          <p:cNvPr id="6" name="Footer Placeholder 5"/>
          <p:cNvSpPr>
            <a:spLocks noGrp="1"/>
          </p:cNvSpPr>
          <p:nvPr>
            <p:ph type="ftr" sz="quarter" idx="11"/>
          </p:nvPr>
        </p:nvSpPr>
        <p:spPr/>
        <p:txBody>
          <a:bodyPr/>
          <a:lstStyle/>
          <a:p>
            <a:r>
              <a:rPr lang="en-US"/>
              <a:t>CVEN 5333 – Physical Hydrology; Gooseff</a:t>
            </a:r>
          </a:p>
        </p:txBody>
      </p:sp>
      <p:sp>
        <p:nvSpPr>
          <p:cNvPr id="7" name="Slide Number Placeholder 6"/>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13092448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Fall 2021</a:t>
            </a:r>
          </a:p>
        </p:txBody>
      </p:sp>
      <p:sp>
        <p:nvSpPr>
          <p:cNvPr id="6" name="Footer Placeholder 5"/>
          <p:cNvSpPr>
            <a:spLocks noGrp="1"/>
          </p:cNvSpPr>
          <p:nvPr>
            <p:ph type="ftr" sz="quarter" idx="11"/>
          </p:nvPr>
        </p:nvSpPr>
        <p:spPr/>
        <p:txBody>
          <a:bodyPr/>
          <a:lstStyle/>
          <a:p>
            <a:r>
              <a:rPr lang="en-US"/>
              <a:t>CVEN 5333 – Physical Hydrology; Gooseff</a:t>
            </a:r>
          </a:p>
        </p:txBody>
      </p:sp>
      <p:sp>
        <p:nvSpPr>
          <p:cNvPr id="7" name="Slide Number Placeholder 6"/>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1726884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79A37B36-0A2F-4088-9E38-16B0F58EA4B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20406150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125374374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3614019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r>
              <a:rPr lang="en-US" altLang="en-US"/>
              <a:t>Fall 2021</a:t>
            </a: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altLang="en-US"/>
              <a:t>CVEN 5333 – Physical Hydrology; Gooseff</a:t>
            </a: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A59A944-7D1B-2043-82F8-F39B2063577F}" type="slidenum">
              <a:rPr lang="en-US" altLang="en-US"/>
              <a:pPr/>
              <a:t>‹#›</a:t>
            </a:fld>
            <a:endParaRPr lang="en-US" altLang="en-US"/>
          </a:p>
        </p:txBody>
      </p:sp>
    </p:spTree>
    <p:extLst>
      <p:ext uri="{BB962C8B-B14F-4D97-AF65-F5344CB8AC3E}">
        <p14:creationId xmlns:p14="http://schemas.microsoft.com/office/powerpoint/2010/main" val="4127971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r>
              <a:rPr lang="en-US" altLang="en-US"/>
              <a:t>Fall 2021</a:t>
            </a: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r>
              <a:rPr lang="en-US" altLang="en-US"/>
              <a:t>CVEN 5333 – Physical Hydrology; Gooseff</a:t>
            </a: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ECE736FD-025D-0648-A6D0-8E749B5EEB57}" type="slidenum">
              <a:rPr lang="en-US" altLang="en-US"/>
              <a:pPr/>
              <a:t>‹#›</a:t>
            </a:fld>
            <a:endParaRPr lang="en-US" altLang="en-US"/>
          </a:p>
        </p:txBody>
      </p:sp>
    </p:spTree>
    <p:extLst>
      <p:ext uri="{BB962C8B-B14F-4D97-AF65-F5344CB8AC3E}">
        <p14:creationId xmlns:p14="http://schemas.microsoft.com/office/powerpoint/2010/main" val="21631818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324CF4C4-8FE3-4A57-B46A-80943FF385AE}"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968409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C903D0C9-A76F-496E-915B-E36A2FEFBB7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619228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E6284B-A095-4269-ADBB-7F8AAC4A012C}"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406305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B85005BF-8B2B-4195-A45D-B360B16249D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235646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24568646-5D92-4787-A72F-204BAC6607A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89547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874BC1CA-4300-40F5-8940-F0A2D5105EA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97033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5025" y="1598613"/>
            <a:ext cx="4037013" cy="4497387"/>
          </a:xfrm>
        </p:spPr>
        <p:txBody>
          <a:bodyPr/>
          <a:lstStyle/>
          <a:p>
            <a:endParaRPr lang="en-US"/>
          </a:p>
        </p:txBody>
      </p:sp>
      <p:sp>
        <p:nvSpPr>
          <p:cNvPr id="5" name="Date Placeholder 4"/>
          <p:cNvSpPr>
            <a:spLocks noGrp="1"/>
          </p:cNvSpPr>
          <p:nvPr>
            <p:ph type="dt" sz="half" idx="10"/>
          </p:nvPr>
        </p:nvSpPr>
        <p:spPr>
          <a:xfrm>
            <a:off x="455613" y="6242050"/>
            <a:ext cx="2130425" cy="474663"/>
          </a:xfrm>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a:xfrm>
            <a:off x="3124200" y="6242050"/>
            <a:ext cx="2895600" cy="474663"/>
          </a:xfrm>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a:xfrm>
            <a:off x="6553200" y="6242050"/>
            <a:ext cx="2130425" cy="474663"/>
          </a:xfrm>
        </p:spPr>
        <p:txBody>
          <a:bodyPr/>
          <a:lstStyle>
            <a:lvl1pPr>
              <a:defRPr/>
            </a:lvl1pPr>
          </a:lstStyle>
          <a:p>
            <a:fld id="{C7F69F13-5A7A-4FC2-9156-E39B36D7629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1770691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5025" y="1598613"/>
            <a:ext cx="4037013" cy="4497387"/>
          </a:xfrm>
        </p:spPr>
        <p:txBody>
          <a:bodyPr/>
          <a:lstStyle/>
          <a:p>
            <a:endParaRPr lang="en-US"/>
          </a:p>
        </p:txBody>
      </p:sp>
      <p:sp>
        <p:nvSpPr>
          <p:cNvPr id="5" name="Date Placeholder 4"/>
          <p:cNvSpPr>
            <a:spLocks noGrp="1"/>
          </p:cNvSpPr>
          <p:nvPr>
            <p:ph type="dt" sz="half" idx="10"/>
          </p:nvPr>
        </p:nvSpPr>
        <p:spPr>
          <a:xfrm>
            <a:off x="455613" y="6242050"/>
            <a:ext cx="2130425" cy="474663"/>
          </a:xfrm>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a:xfrm>
            <a:off x="3124200" y="6242050"/>
            <a:ext cx="2895600" cy="474663"/>
          </a:xfrm>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a:xfrm>
            <a:off x="6553200" y="6242050"/>
            <a:ext cx="2130425" cy="474663"/>
          </a:xfrm>
        </p:spPr>
        <p:txBody>
          <a:bodyPr/>
          <a:lstStyle>
            <a:lvl1pPr>
              <a:defRPr/>
            </a:lvl1pPr>
          </a:lstStyle>
          <a:p>
            <a:fld id="{32A4E5A2-E121-423C-8B40-C31340AB3B9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10875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3" y="273050"/>
            <a:ext cx="8226425" cy="582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5613" y="6242050"/>
            <a:ext cx="2130425" cy="474663"/>
          </a:xfrm>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a:xfrm>
            <a:off x="3124200" y="6242050"/>
            <a:ext cx="2895600" cy="474663"/>
          </a:xfrm>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a:xfrm>
            <a:off x="6553200" y="6242050"/>
            <a:ext cx="2130425" cy="474663"/>
          </a:xfrm>
        </p:spPr>
        <p:txBody>
          <a:bodyPr/>
          <a:lstStyle>
            <a:lvl1pPr>
              <a:defRPr/>
            </a:lvl1pPr>
          </a:lstStyle>
          <a:p>
            <a:fld id="{5A9D393F-215E-43F3-B8B2-DBE68A498FC0}"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169215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614A464-1193-45D4-88D8-E85ADB9F1A6D}"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B07795-8A81-4150-AB42-72640D36CA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36197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4A464-1193-45D4-88D8-E85ADB9F1A6D}"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B07795-8A81-4150-AB42-72640D36CA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312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14A464-1193-45D4-88D8-E85ADB9F1A6D}"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B07795-8A81-4150-AB42-72640D36CA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1563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14A464-1193-45D4-88D8-E85ADB9F1A6D}" type="datetimeFigureOut">
              <a:rPr lang="en-US" smtClean="0">
                <a:solidFill>
                  <a:prstClr val="black">
                    <a:tint val="75000"/>
                  </a:prstClr>
                </a:solidFill>
              </a:rPr>
              <a:pPr/>
              <a:t>9/26/2022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B07795-8A81-4150-AB42-72640D36CA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0694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E6284B-A095-4269-ADBB-7F8AAC4A012C}"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32605862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14A464-1193-45D4-88D8-E85ADB9F1A6D}" type="datetimeFigureOut">
              <a:rPr lang="en-US" smtClean="0">
                <a:solidFill>
                  <a:prstClr val="black">
                    <a:tint val="75000"/>
                  </a:prstClr>
                </a:solidFill>
              </a:rPr>
              <a:pPr/>
              <a:t>9/26/2022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B07795-8A81-4150-AB42-72640D36CA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27815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14A464-1193-45D4-88D8-E85ADB9F1A6D}" type="datetimeFigureOut">
              <a:rPr lang="en-US" smtClean="0">
                <a:solidFill>
                  <a:prstClr val="black">
                    <a:tint val="75000"/>
                  </a:prstClr>
                </a:solidFill>
              </a:rPr>
              <a:pPr/>
              <a:t>9/26/2022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B07795-8A81-4150-AB42-72640D36CA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8074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14A464-1193-45D4-88D8-E85ADB9F1A6D}" type="datetimeFigureOut">
              <a:rPr lang="en-US" smtClean="0">
                <a:solidFill>
                  <a:prstClr val="black">
                    <a:tint val="75000"/>
                  </a:prstClr>
                </a:solidFill>
              </a:rPr>
              <a:pPr/>
              <a:t>9/26/2022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B07795-8A81-4150-AB42-72640D36CA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75178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14A464-1193-45D4-88D8-E85ADB9F1A6D}" type="datetimeFigureOut">
              <a:rPr lang="en-US" smtClean="0">
                <a:solidFill>
                  <a:prstClr val="black">
                    <a:tint val="75000"/>
                  </a:prstClr>
                </a:solidFill>
              </a:rPr>
              <a:pPr/>
              <a:t>9/26/2022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B07795-8A81-4150-AB42-72640D36CA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9519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14A464-1193-45D4-88D8-E85ADB9F1A6D}" type="datetimeFigureOut">
              <a:rPr lang="en-US" smtClean="0">
                <a:solidFill>
                  <a:prstClr val="black">
                    <a:tint val="75000"/>
                  </a:prstClr>
                </a:solidFill>
              </a:rPr>
              <a:pPr/>
              <a:t>9/26/2022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B07795-8A81-4150-AB42-72640D36CA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4509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4A464-1193-45D4-88D8-E85ADB9F1A6D}"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B07795-8A81-4150-AB42-72640D36CA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5852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4A464-1193-45D4-88D8-E85ADB9F1A6D}"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B07795-8A81-4150-AB42-72640D36CA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44755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8ECB32-D47C-4C6C-AED6-39C6D22DF1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58056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C7F9101-94BC-4E14-8BC8-5B160C55B0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8269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9AD796E-BA25-47F3-A208-1077223CEA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9717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E6284B-A095-4269-ADBB-7F8AAC4A012C}"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1839329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6A024CA-6A51-4F0E-8F2E-E06471F828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04526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038AD6A-A3F8-4DD1-A7DA-30016F8D2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22317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7EAA3CF-AF42-4A7E-8BE7-0E66D9B5A5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04857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EBC6DA7-D1F3-4292-BA70-D597315D9C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61443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A3887CB-2DFB-481F-A4E0-D3BBFDFC19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68696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0F7B81-F241-4ECB-9D9C-5D86300CED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04313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CE8F70-6367-437F-9EAE-1211BDFF1F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90054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45CC1EA-E07A-4AC7-91B9-1D68726BAF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6184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2413" cy="6856413"/>
            <a:chOff x="0" y="0"/>
            <a:chExt cx="5759" cy="4319"/>
          </a:xfrm>
        </p:grpSpPr>
        <p:sp>
          <p:nvSpPr>
            <p:cNvPr id="46083" name="Freeform 3"/>
            <p:cNvSpPr>
              <a:spLocks/>
            </p:cNvSpPr>
            <p:nvPr/>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grpSp>
          <p:nvGrpSpPr>
            <p:cNvPr id="3" name="Group 4"/>
            <p:cNvGrpSpPr>
              <a:grpSpLocks/>
            </p:cNvGrpSpPr>
            <p:nvPr userDrawn="1"/>
          </p:nvGrpSpPr>
          <p:grpSpPr bwMode="auto">
            <a:xfrm>
              <a:off x="0" y="0"/>
              <a:ext cx="5759" cy="4319"/>
              <a:chOff x="0" y="0"/>
              <a:chExt cx="5759" cy="4319"/>
            </a:xfrm>
          </p:grpSpPr>
          <p:sp>
            <p:nvSpPr>
              <p:cNvPr id="46085" name="Freeform 5"/>
              <p:cNvSpPr>
                <a:spLocks/>
              </p:cNvSpPr>
              <p:nvPr/>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086" name="Freeform 6"/>
              <p:cNvSpPr>
                <a:spLocks/>
              </p:cNvSpPr>
              <p:nvPr/>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087" name="Freeform 7"/>
              <p:cNvSpPr>
                <a:spLocks/>
              </p:cNvSpPr>
              <p:nvPr/>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088" name="Freeform 8"/>
              <p:cNvSpPr>
                <a:spLocks/>
              </p:cNvSpPr>
              <p:nvPr/>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089" name="Freeform 9"/>
              <p:cNvSpPr>
                <a:spLocks/>
              </p:cNvSpPr>
              <p:nvPr/>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090" name="Freeform 10"/>
              <p:cNvSpPr>
                <a:spLocks/>
              </p:cNvSpPr>
              <p:nvPr/>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091" name="Freeform 11"/>
              <p:cNvSpPr>
                <a:spLocks/>
              </p:cNvSpPr>
              <p:nvPr/>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092" name="Freeform 12"/>
              <p:cNvSpPr>
                <a:spLocks/>
              </p:cNvSpPr>
              <p:nvPr/>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093" name="Freeform 13"/>
              <p:cNvSpPr>
                <a:spLocks/>
              </p:cNvSpPr>
              <p:nvPr/>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094" name="Freeform 14"/>
              <p:cNvSpPr>
                <a:spLocks/>
              </p:cNvSpPr>
              <p:nvPr/>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095" name="Freeform 15"/>
              <p:cNvSpPr>
                <a:spLocks/>
              </p:cNvSpPr>
              <p:nvPr/>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096" name="Freeform 16"/>
              <p:cNvSpPr>
                <a:spLocks/>
              </p:cNvSpPr>
              <p:nvPr/>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097" name="Freeform 17"/>
              <p:cNvSpPr>
                <a:spLocks/>
              </p:cNvSpPr>
              <p:nvPr/>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098" name="Freeform 18"/>
              <p:cNvSpPr>
                <a:spLocks/>
              </p:cNvSpPr>
              <p:nvPr/>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099" name="Freeform 19"/>
              <p:cNvSpPr>
                <a:spLocks/>
              </p:cNvSpPr>
              <p:nvPr/>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00" name="Freeform 20"/>
              <p:cNvSpPr>
                <a:spLocks/>
              </p:cNvSpPr>
              <p:nvPr/>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01" name="Freeform 21"/>
              <p:cNvSpPr>
                <a:spLocks/>
              </p:cNvSpPr>
              <p:nvPr/>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02" name="Freeform 22"/>
              <p:cNvSpPr>
                <a:spLocks/>
              </p:cNvSpPr>
              <p:nvPr/>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03" name="Freeform 23"/>
              <p:cNvSpPr>
                <a:spLocks/>
              </p:cNvSpPr>
              <p:nvPr/>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04" name="Freeform 24"/>
              <p:cNvSpPr>
                <a:spLocks/>
              </p:cNvSpPr>
              <p:nvPr/>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05" name="Freeform 25"/>
              <p:cNvSpPr>
                <a:spLocks/>
              </p:cNvSpPr>
              <p:nvPr/>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06" name="Freeform 26"/>
              <p:cNvSpPr>
                <a:spLocks/>
              </p:cNvSpPr>
              <p:nvPr/>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07" name="Freeform 27"/>
              <p:cNvSpPr>
                <a:spLocks/>
              </p:cNvSpPr>
              <p:nvPr/>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08" name="Freeform 28"/>
              <p:cNvSpPr>
                <a:spLocks/>
              </p:cNvSpPr>
              <p:nvPr/>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09" name="Freeform 29"/>
              <p:cNvSpPr>
                <a:spLocks/>
              </p:cNvSpPr>
              <p:nvPr/>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grpSp>
            <p:nvGrpSpPr>
              <p:cNvPr id="4" name="Group 30"/>
              <p:cNvGrpSpPr>
                <a:grpSpLocks/>
              </p:cNvGrpSpPr>
              <p:nvPr/>
            </p:nvGrpSpPr>
            <p:grpSpPr bwMode="auto">
              <a:xfrm>
                <a:off x="0" y="0"/>
                <a:ext cx="5758" cy="1045"/>
                <a:chOff x="0" y="0"/>
                <a:chExt cx="5758" cy="1045"/>
              </a:xfrm>
            </p:grpSpPr>
            <p:sp>
              <p:nvSpPr>
                <p:cNvPr id="46111"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12"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13"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14"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15"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16"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17"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18"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19"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20"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21"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22"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23"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24"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25"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grpSp>
          <p:grpSp>
            <p:nvGrpSpPr>
              <p:cNvPr id="5" name="Group 46"/>
              <p:cNvGrpSpPr>
                <a:grpSpLocks/>
              </p:cNvGrpSpPr>
              <p:nvPr/>
            </p:nvGrpSpPr>
            <p:grpSpPr bwMode="auto">
              <a:xfrm>
                <a:off x="0" y="558"/>
                <a:ext cx="5758" cy="487"/>
                <a:chOff x="0" y="558"/>
                <a:chExt cx="5758" cy="487"/>
              </a:xfrm>
            </p:grpSpPr>
            <p:sp>
              <p:nvSpPr>
                <p:cNvPr id="46127"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gradFill rotWithShape="0">
                  <a:gsLst>
                    <a:gs pos="0">
                      <a:schemeClr val="accent1"/>
                    </a:gs>
                    <a:gs pos="100000">
                      <a:schemeClr val="accent1">
                        <a:gamma/>
                        <a:shade val="90980"/>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28"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gradFill rotWithShape="0">
                  <a:gsLst>
                    <a:gs pos="0">
                      <a:schemeClr val="accent1"/>
                    </a:gs>
                    <a:gs pos="100000">
                      <a:schemeClr val="accent1">
                        <a:gamma/>
                        <a:shade val="90980"/>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grpSp>
          <p:grpSp>
            <p:nvGrpSpPr>
              <p:cNvPr id="6" name="Group 49"/>
              <p:cNvGrpSpPr>
                <a:grpSpLocks/>
              </p:cNvGrpSpPr>
              <p:nvPr/>
            </p:nvGrpSpPr>
            <p:grpSpPr bwMode="auto">
              <a:xfrm>
                <a:off x="264" y="1039"/>
                <a:ext cx="5200" cy="3280"/>
                <a:chOff x="264" y="1039"/>
                <a:chExt cx="5200" cy="3280"/>
              </a:xfrm>
            </p:grpSpPr>
            <p:sp>
              <p:nvSpPr>
                <p:cNvPr id="46130"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31"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32"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33"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34"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35"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36"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37"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38"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grpSp>
          <p:sp>
            <p:nvSpPr>
              <p:cNvPr id="46139" name="Freeform 59"/>
              <p:cNvSpPr>
                <a:spLocks/>
              </p:cNvSpPr>
              <p:nvPr/>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40" name="Freeform 60"/>
              <p:cNvSpPr>
                <a:spLocks/>
              </p:cNvSpPr>
              <p:nvPr/>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41" name="Freeform 61"/>
              <p:cNvSpPr>
                <a:spLocks/>
              </p:cNvSpPr>
              <p:nvPr/>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gradFill rotWithShape="0">
                <a:gsLst>
                  <a:gs pos="0">
                    <a:schemeClr val="accent1">
                      <a:gamma/>
                      <a:shade val="87843"/>
                      <a:invGamma/>
                    </a:schemeClr>
                  </a:gs>
                  <a:gs pos="100000">
                    <a:schemeClr val="accent1"/>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42" name="Freeform 62"/>
              <p:cNvSpPr>
                <a:spLocks/>
              </p:cNvSpPr>
              <p:nvPr/>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gradFill rotWithShape="0">
                <a:gsLst>
                  <a:gs pos="0">
                    <a:schemeClr val="accent1">
                      <a:gamma/>
                      <a:shade val="87843"/>
                      <a:invGamma/>
                    </a:schemeClr>
                  </a:gs>
                  <a:gs pos="100000">
                    <a:schemeClr val="accent1"/>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43" name="Freeform 63"/>
              <p:cNvSpPr>
                <a:spLocks/>
              </p:cNvSpPr>
              <p:nvPr/>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44" name="Freeform 64"/>
              <p:cNvSpPr>
                <a:spLocks/>
              </p:cNvSpPr>
              <p:nvPr/>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45" name="Freeform 65"/>
              <p:cNvSpPr>
                <a:spLocks/>
              </p:cNvSpPr>
              <p:nvPr/>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gradFill rotWithShape="0">
                <a:gsLst>
                  <a:gs pos="0">
                    <a:schemeClr val="accent1">
                      <a:gamma/>
                      <a:shade val="87843"/>
                      <a:invGamma/>
                    </a:schemeClr>
                  </a:gs>
                  <a:gs pos="100000">
                    <a:schemeClr val="accent1"/>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6146" name="Freeform 66"/>
              <p:cNvSpPr>
                <a:spLocks/>
              </p:cNvSpPr>
              <p:nvPr/>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gradFill rotWithShape="0">
                <a:gsLst>
                  <a:gs pos="0">
                    <a:schemeClr val="accent1">
                      <a:gamma/>
                      <a:shade val="87843"/>
                      <a:invGamma/>
                    </a:schemeClr>
                  </a:gs>
                  <a:gs pos="100000">
                    <a:schemeClr val="accent1"/>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grpSp>
      </p:grpSp>
      <p:sp>
        <p:nvSpPr>
          <p:cNvPr id="46147" name="Rectangle 67"/>
          <p:cNvSpPr>
            <a:spLocks noGrp="1" noChangeArrowheads="1"/>
          </p:cNvSpPr>
          <p:nvPr>
            <p:ph type="ctrTitle" sz="quarter"/>
          </p:nvPr>
        </p:nvSpPr>
        <p:spPr>
          <a:xfrm>
            <a:off x="455613" y="1920875"/>
            <a:ext cx="8226425" cy="1736725"/>
          </a:xfrm>
        </p:spPr>
        <p:txBody>
          <a:bodyPr anchor="b"/>
          <a:lstStyle>
            <a:lvl1pPr>
              <a:defRPr sz="5400"/>
            </a:lvl1pPr>
          </a:lstStyle>
          <a:p>
            <a:r>
              <a:rPr lang="en-US"/>
              <a:t>Click to edit Master title style</a:t>
            </a:r>
          </a:p>
        </p:txBody>
      </p:sp>
      <p:sp>
        <p:nvSpPr>
          <p:cNvPr id="46148"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6149"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46150"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46151" name="Rectangle 71"/>
          <p:cNvSpPr>
            <a:spLocks noGrp="1" noChangeArrowheads="1"/>
          </p:cNvSpPr>
          <p:nvPr>
            <p:ph type="sldNum" sz="quarter" idx="4"/>
          </p:nvPr>
        </p:nvSpPr>
        <p:spPr/>
        <p:txBody>
          <a:bodyPr/>
          <a:lstStyle>
            <a:lvl1pPr>
              <a:defRPr/>
            </a:lvl1pPr>
          </a:lstStyle>
          <a:p>
            <a:fld id="{48D47863-5070-45AD-9B35-52D03573365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6205147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9579CC55-EC09-462A-8B93-D73BFB5E069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825522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E6284B-A095-4269-ADBB-7F8AAC4A012C}" type="datetimeFigureOut">
              <a:rPr lang="en-US" smtClean="0"/>
              <a:t>9/26/2022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7967696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60714958-0D9D-4E43-B259-13908C3D126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08391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E290CD60-9CAA-48A5-BAD9-08A79863F3A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248967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0EAC06A1-30C0-4A3D-872C-37C5C8F7EF3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276199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7FF7E38E-0767-4940-A115-E9E7B520174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8461967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6F7939E3-71BC-4B7E-8D54-9B243E0AD10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774840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6C306B74-D3BB-459A-9F17-D7D16922A84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1416810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5185AA5A-9778-40FB-AB01-B0E91036B88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8303074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67F705D4-B4C7-4532-A7A5-999E80E8B4D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382974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91BE2F9-9CA6-43D5-9ACE-37E6F5476535}"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428624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5025" y="1598613"/>
            <a:ext cx="4037013" cy="4497387"/>
          </a:xfrm>
        </p:spPr>
        <p:txBody>
          <a:bodyPr/>
          <a:lstStyle/>
          <a:p>
            <a:endParaRPr lang="en-US"/>
          </a:p>
        </p:txBody>
      </p:sp>
      <p:sp>
        <p:nvSpPr>
          <p:cNvPr id="5" name="Date Placeholder 4"/>
          <p:cNvSpPr>
            <a:spLocks noGrp="1"/>
          </p:cNvSpPr>
          <p:nvPr>
            <p:ph type="dt" sz="half" idx="10"/>
          </p:nvPr>
        </p:nvSpPr>
        <p:spPr>
          <a:xfrm>
            <a:off x="455613" y="6242050"/>
            <a:ext cx="2130425" cy="474663"/>
          </a:xfrm>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a:xfrm>
            <a:off x="3124200" y="6242050"/>
            <a:ext cx="2895600" cy="474663"/>
          </a:xfrm>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a:xfrm>
            <a:off x="6553200" y="6242050"/>
            <a:ext cx="2130425" cy="474663"/>
          </a:xfrm>
        </p:spPr>
        <p:txBody>
          <a:bodyPr/>
          <a:lstStyle>
            <a:lvl1pPr>
              <a:defRPr/>
            </a:lvl1pPr>
          </a:lstStyle>
          <a:p>
            <a:fld id="{DEBD63AF-CDE7-48AA-AD55-D2B6EADB90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893628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E6284B-A095-4269-ADBB-7F8AAC4A012C}" type="datetimeFigureOut">
              <a:rPr lang="en-US" smtClean="0"/>
              <a:t>9/26/2022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8451432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5025" y="1598613"/>
            <a:ext cx="4037013" cy="4497387"/>
          </a:xfrm>
        </p:spPr>
        <p:txBody>
          <a:bodyPr/>
          <a:lstStyle/>
          <a:p>
            <a:endParaRPr lang="en-US"/>
          </a:p>
        </p:txBody>
      </p:sp>
      <p:sp>
        <p:nvSpPr>
          <p:cNvPr id="5" name="Date Placeholder 4"/>
          <p:cNvSpPr>
            <a:spLocks noGrp="1"/>
          </p:cNvSpPr>
          <p:nvPr>
            <p:ph type="dt" sz="half" idx="10"/>
          </p:nvPr>
        </p:nvSpPr>
        <p:spPr>
          <a:xfrm>
            <a:off x="455613" y="6242050"/>
            <a:ext cx="2130425" cy="474663"/>
          </a:xfrm>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a:xfrm>
            <a:off x="3124200" y="6242050"/>
            <a:ext cx="2895600" cy="474663"/>
          </a:xfrm>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a:xfrm>
            <a:off x="6553200" y="6242050"/>
            <a:ext cx="2130425" cy="474663"/>
          </a:xfrm>
        </p:spPr>
        <p:txBody>
          <a:bodyPr/>
          <a:lstStyle>
            <a:lvl1pPr>
              <a:defRPr/>
            </a:lvl1pPr>
          </a:lstStyle>
          <a:p>
            <a:fld id="{81459103-EF70-4CBA-B47A-70FC5D798FF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687507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3" y="273050"/>
            <a:ext cx="8226425" cy="582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5613" y="6242050"/>
            <a:ext cx="2130425" cy="474663"/>
          </a:xfrm>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a:xfrm>
            <a:off x="3124200" y="6242050"/>
            <a:ext cx="2895600" cy="474663"/>
          </a:xfrm>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a:xfrm>
            <a:off x="6553200" y="6242050"/>
            <a:ext cx="2130425" cy="474663"/>
          </a:xfrm>
        </p:spPr>
        <p:txBody>
          <a:bodyPr/>
          <a:lstStyle>
            <a:lvl1pPr>
              <a:defRPr/>
            </a:lvl1pPr>
          </a:lstStyle>
          <a:p>
            <a:fld id="{341B2007-5458-44F4-9244-97A3A63E921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5097500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8ECB32-D47C-4C6C-AED6-39C6D22DF1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06027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C7F9101-94BC-4E14-8BC8-5B160C55B0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56432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9AD796E-BA25-47F3-A208-1077223CEA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22021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6A024CA-6A51-4F0E-8F2E-E06471F828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45265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038AD6A-A3F8-4DD1-A7DA-30016F8D2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41049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7EAA3CF-AF42-4A7E-8BE7-0E66D9B5A5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45369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EBC6DA7-D1F3-4292-BA70-D597315D9C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35819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A3887CB-2DFB-481F-A4E0-D3BBFDFC19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0244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6284B-A095-4269-ADBB-7F8AAC4A012C}" type="datetimeFigureOut">
              <a:rPr lang="en-US" smtClean="0"/>
              <a:t>9/26/2022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5976546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0F7B81-F241-4ECB-9D9C-5D86300CED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7675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CE8F70-6367-437F-9EAE-1211BDFF1F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20716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45CC1EA-E07A-4AC7-91B9-1D68726BAF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60176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5CB860-8A97-4A54-8368-5C685ED9C1D3}"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4A705D-109F-4144-A55C-B4AAD8D2F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14114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5CB860-8A97-4A54-8368-5C685ED9C1D3}"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4A705D-109F-4144-A55C-B4AAD8D2F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89174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5CB860-8A97-4A54-8368-5C685ED9C1D3}"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4A705D-109F-4144-A55C-B4AAD8D2F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43619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5CB860-8A97-4A54-8368-5C685ED9C1D3}" type="datetimeFigureOut">
              <a:rPr lang="en-US" smtClean="0">
                <a:solidFill>
                  <a:prstClr val="black">
                    <a:tint val="75000"/>
                  </a:prstClr>
                </a:solidFill>
              </a:rPr>
              <a:pPr/>
              <a:t>9/26/2022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4A705D-109F-4144-A55C-B4AAD8D2F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9742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5CB860-8A97-4A54-8368-5C685ED9C1D3}" type="datetimeFigureOut">
              <a:rPr lang="en-US" smtClean="0">
                <a:solidFill>
                  <a:prstClr val="black">
                    <a:tint val="75000"/>
                  </a:prstClr>
                </a:solidFill>
              </a:rPr>
              <a:pPr/>
              <a:t>9/26/2022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24A705D-109F-4144-A55C-B4AAD8D2F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32655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5CB860-8A97-4A54-8368-5C685ED9C1D3}" type="datetimeFigureOut">
              <a:rPr lang="en-US" smtClean="0">
                <a:solidFill>
                  <a:prstClr val="black">
                    <a:tint val="75000"/>
                  </a:prstClr>
                </a:solidFill>
              </a:rPr>
              <a:pPr/>
              <a:t>9/26/2022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24A705D-109F-4144-A55C-B4AAD8D2F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17750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5CB860-8A97-4A54-8368-5C685ED9C1D3}" type="datetimeFigureOut">
              <a:rPr lang="en-US" smtClean="0">
                <a:solidFill>
                  <a:prstClr val="black">
                    <a:tint val="75000"/>
                  </a:prstClr>
                </a:solidFill>
              </a:rPr>
              <a:pPr/>
              <a:t>9/26/2022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24A705D-109F-4144-A55C-B4AAD8D2F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150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E6284B-A095-4269-ADBB-7F8AAC4A012C}"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15206207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5CB860-8A97-4A54-8368-5C685ED9C1D3}" type="datetimeFigureOut">
              <a:rPr lang="en-US" smtClean="0">
                <a:solidFill>
                  <a:prstClr val="black">
                    <a:tint val="75000"/>
                  </a:prstClr>
                </a:solidFill>
              </a:rPr>
              <a:pPr/>
              <a:t>9/26/2022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4A705D-109F-4144-A55C-B4AAD8D2F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45222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5CB860-8A97-4A54-8368-5C685ED9C1D3}" type="datetimeFigureOut">
              <a:rPr lang="en-US" smtClean="0">
                <a:solidFill>
                  <a:prstClr val="black">
                    <a:tint val="75000"/>
                  </a:prstClr>
                </a:solidFill>
              </a:rPr>
              <a:pPr/>
              <a:t>9/26/2022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4A705D-109F-4144-A55C-B4AAD8D2F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90922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5CB860-8A97-4A54-8368-5C685ED9C1D3}"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4A705D-109F-4144-A55C-B4AAD8D2F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54056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5CB860-8A97-4A54-8368-5C685ED9C1D3}"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4A705D-109F-4144-A55C-B4AAD8D2F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62047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5C9E05D-8ABE-4AAF-9B9F-BD38121AF90E}"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D37205-DA13-4971-B325-860E9B9F6B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45737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C9E05D-8ABE-4AAF-9B9F-BD38121AF90E}"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D37205-DA13-4971-B325-860E9B9F6B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5301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C9E05D-8ABE-4AAF-9B9F-BD38121AF90E}"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D37205-DA13-4971-B325-860E9B9F6B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7454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C9E05D-8ABE-4AAF-9B9F-BD38121AF90E}" type="datetimeFigureOut">
              <a:rPr lang="en-US" smtClean="0">
                <a:solidFill>
                  <a:prstClr val="black">
                    <a:tint val="75000"/>
                  </a:prstClr>
                </a:solidFill>
              </a:rPr>
              <a:pPr/>
              <a:t>9/26/2022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D37205-DA13-4971-B325-860E9B9F6B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41975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C9E05D-8ABE-4AAF-9B9F-BD38121AF90E}" type="datetimeFigureOut">
              <a:rPr lang="en-US" smtClean="0">
                <a:solidFill>
                  <a:prstClr val="black">
                    <a:tint val="75000"/>
                  </a:prstClr>
                </a:solidFill>
              </a:rPr>
              <a:pPr/>
              <a:t>9/26/2022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AD37205-DA13-4971-B325-860E9B9F6B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9086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C9E05D-8ABE-4AAF-9B9F-BD38121AF90E}" type="datetimeFigureOut">
              <a:rPr lang="en-US" smtClean="0">
                <a:solidFill>
                  <a:prstClr val="black">
                    <a:tint val="75000"/>
                  </a:prstClr>
                </a:solidFill>
              </a:rPr>
              <a:pPr/>
              <a:t>9/26/2022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AD37205-DA13-4971-B325-860E9B9F6B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437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E6284B-A095-4269-ADBB-7F8AAC4A012C}"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38807625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C9E05D-8ABE-4AAF-9B9F-BD38121AF90E}" type="datetimeFigureOut">
              <a:rPr lang="en-US" smtClean="0">
                <a:solidFill>
                  <a:prstClr val="black">
                    <a:tint val="75000"/>
                  </a:prstClr>
                </a:solidFill>
              </a:rPr>
              <a:pPr/>
              <a:t>9/26/2022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AD37205-DA13-4971-B325-860E9B9F6B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23900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C9E05D-8ABE-4AAF-9B9F-BD38121AF90E}" type="datetimeFigureOut">
              <a:rPr lang="en-US" smtClean="0">
                <a:solidFill>
                  <a:prstClr val="black">
                    <a:tint val="75000"/>
                  </a:prstClr>
                </a:solidFill>
              </a:rPr>
              <a:pPr/>
              <a:t>9/26/2022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D37205-DA13-4971-B325-860E9B9F6B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82022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C9E05D-8ABE-4AAF-9B9F-BD38121AF90E}" type="datetimeFigureOut">
              <a:rPr lang="en-US" smtClean="0">
                <a:solidFill>
                  <a:prstClr val="black">
                    <a:tint val="75000"/>
                  </a:prstClr>
                </a:solidFill>
              </a:rPr>
              <a:pPr/>
              <a:t>9/26/2022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D37205-DA13-4971-B325-860E9B9F6B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16016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C9E05D-8ABE-4AAF-9B9F-BD38121AF90E}"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D37205-DA13-4971-B325-860E9B9F6B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56153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C9E05D-8ABE-4AAF-9B9F-BD38121AF90E}"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D37205-DA13-4971-B325-860E9B9F6B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0619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5C9E05D-8ABE-4AAF-9B9F-BD38121AF90E}"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D37205-DA13-4971-B325-860E9B9F6B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32519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C9E05D-8ABE-4AAF-9B9F-BD38121AF90E}"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D37205-DA13-4971-B325-860E9B9F6B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4615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C9E05D-8ABE-4AAF-9B9F-BD38121AF90E}"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D37205-DA13-4971-B325-860E9B9F6B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812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C9E05D-8ABE-4AAF-9B9F-BD38121AF90E}" type="datetimeFigureOut">
              <a:rPr lang="en-US" smtClean="0">
                <a:solidFill>
                  <a:prstClr val="black">
                    <a:tint val="75000"/>
                  </a:prstClr>
                </a:solidFill>
              </a:rPr>
              <a:pPr/>
              <a:t>9/26/2022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D37205-DA13-4971-B325-860E9B9F6B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4919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C9E05D-8ABE-4AAF-9B9F-BD38121AF90E}" type="datetimeFigureOut">
              <a:rPr lang="en-US" smtClean="0">
                <a:solidFill>
                  <a:prstClr val="black">
                    <a:tint val="75000"/>
                  </a:prstClr>
                </a:solidFill>
              </a:rPr>
              <a:pPr/>
              <a:t>9/26/2022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AD37205-DA13-4971-B325-860E9B9F6B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6263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5.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E6284B-A095-4269-ADBB-7F8AAC4A012C}" type="datetimeFigureOut">
              <a:rPr lang="en-US" smtClean="0"/>
              <a:t>9/26/2022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EBCBE4-4F24-4B87-AE38-853030423616}" type="slidenum">
              <a:rPr lang="en-US" smtClean="0"/>
              <a:t>‹#›</a:t>
            </a:fld>
            <a:endParaRPr lang="en-US"/>
          </a:p>
        </p:txBody>
      </p:sp>
    </p:spTree>
    <p:extLst>
      <p:ext uri="{BB962C8B-B14F-4D97-AF65-F5344CB8AC3E}">
        <p14:creationId xmlns:p14="http://schemas.microsoft.com/office/powerpoint/2010/main" val="684040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918429BB-BFCC-4DCA-9164-A71D09169B46}"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58963520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918429BB-BFCC-4DCA-9164-A71D09169B46}"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13040167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918429BB-BFCC-4DCA-9164-A71D09169B46}"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236360935"/>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918429BB-BFCC-4DCA-9164-A71D09169B46}"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733291712"/>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918429BB-BFCC-4DCA-9164-A71D09169B46}"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275227366"/>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Fall 2021</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CVEN 5333 – Physical Hydrology; Gooseff</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1EFAB9-C179-4968-B8AA-7F4A66B6CBA7}" type="slidenum">
              <a:rPr lang="en-US" smtClean="0"/>
              <a:pPr/>
              <a:t>‹#›</a:t>
            </a:fld>
            <a:endParaRPr lang="en-US"/>
          </a:p>
        </p:txBody>
      </p:sp>
    </p:spTree>
    <p:extLst>
      <p:ext uri="{BB962C8B-B14F-4D97-AF65-F5344CB8AC3E}">
        <p14:creationId xmlns:p14="http://schemas.microsoft.com/office/powerpoint/2010/main" val="1586244277"/>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2413" cy="6856413"/>
            <a:chOff x="0" y="0"/>
            <a:chExt cx="5759" cy="4319"/>
          </a:xfrm>
        </p:grpSpPr>
        <p:sp>
          <p:nvSpPr>
            <p:cNvPr id="45059" name="Freeform 3"/>
            <p:cNvSpPr>
              <a:spLocks/>
            </p:cNvSpPr>
            <p:nvPr/>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grpSp>
          <p:nvGrpSpPr>
            <p:cNvPr id="3" name="Group 4"/>
            <p:cNvGrpSpPr>
              <a:grpSpLocks/>
            </p:cNvGrpSpPr>
            <p:nvPr userDrawn="1"/>
          </p:nvGrpSpPr>
          <p:grpSpPr bwMode="auto">
            <a:xfrm>
              <a:off x="0" y="0"/>
              <a:ext cx="5759" cy="4319"/>
              <a:chOff x="0" y="0"/>
              <a:chExt cx="5759" cy="4319"/>
            </a:xfrm>
          </p:grpSpPr>
          <p:sp>
            <p:nvSpPr>
              <p:cNvPr id="45061" name="Freeform 5"/>
              <p:cNvSpPr>
                <a:spLocks/>
              </p:cNvSpPr>
              <p:nvPr/>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62" name="Freeform 6"/>
              <p:cNvSpPr>
                <a:spLocks/>
              </p:cNvSpPr>
              <p:nvPr/>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63" name="Freeform 7"/>
              <p:cNvSpPr>
                <a:spLocks/>
              </p:cNvSpPr>
              <p:nvPr/>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64" name="Freeform 8"/>
              <p:cNvSpPr>
                <a:spLocks/>
              </p:cNvSpPr>
              <p:nvPr/>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65" name="Freeform 9"/>
              <p:cNvSpPr>
                <a:spLocks/>
              </p:cNvSpPr>
              <p:nvPr/>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66" name="Freeform 10"/>
              <p:cNvSpPr>
                <a:spLocks/>
              </p:cNvSpPr>
              <p:nvPr/>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67" name="Freeform 11"/>
              <p:cNvSpPr>
                <a:spLocks/>
              </p:cNvSpPr>
              <p:nvPr/>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68" name="Freeform 12"/>
              <p:cNvSpPr>
                <a:spLocks/>
              </p:cNvSpPr>
              <p:nvPr/>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69" name="Freeform 13"/>
              <p:cNvSpPr>
                <a:spLocks/>
              </p:cNvSpPr>
              <p:nvPr/>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70" name="Freeform 14"/>
              <p:cNvSpPr>
                <a:spLocks/>
              </p:cNvSpPr>
              <p:nvPr/>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71" name="Freeform 15"/>
              <p:cNvSpPr>
                <a:spLocks/>
              </p:cNvSpPr>
              <p:nvPr/>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72" name="Freeform 16"/>
              <p:cNvSpPr>
                <a:spLocks/>
              </p:cNvSpPr>
              <p:nvPr/>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73" name="Freeform 17"/>
              <p:cNvSpPr>
                <a:spLocks/>
              </p:cNvSpPr>
              <p:nvPr/>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74" name="Freeform 18"/>
              <p:cNvSpPr>
                <a:spLocks/>
              </p:cNvSpPr>
              <p:nvPr/>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75" name="Freeform 19"/>
              <p:cNvSpPr>
                <a:spLocks/>
              </p:cNvSpPr>
              <p:nvPr/>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76" name="Freeform 20"/>
              <p:cNvSpPr>
                <a:spLocks/>
              </p:cNvSpPr>
              <p:nvPr/>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77" name="Freeform 21"/>
              <p:cNvSpPr>
                <a:spLocks/>
              </p:cNvSpPr>
              <p:nvPr/>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78" name="Freeform 22"/>
              <p:cNvSpPr>
                <a:spLocks/>
              </p:cNvSpPr>
              <p:nvPr/>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79" name="Freeform 23"/>
              <p:cNvSpPr>
                <a:spLocks/>
              </p:cNvSpPr>
              <p:nvPr/>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80" name="Freeform 24"/>
              <p:cNvSpPr>
                <a:spLocks/>
              </p:cNvSpPr>
              <p:nvPr/>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81" name="Freeform 25"/>
              <p:cNvSpPr>
                <a:spLocks/>
              </p:cNvSpPr>
              <p:nvPr/>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82" name="Freeform 26"/>
              <p:cNvSpPr>
                <a:spLocks/>
              </p:cNvSpPr>
              <p:nvPr/>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83" name="Freeform 27"/>
              <p:cNvSpPr>
                <a:spLocks/>
              </p:cNvSpPr>
              <p:nvPr/>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84" name="Freeform 28"/>
              <p:cNvSpPr>
                <a:spLocks/>
              </p:cNvSpPr>
              <p:nvPr/>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85" name="Freeform 29"/>
              <p:cNvSpPr>
                <a:spLocks/>
              </p:cNvSpPr>
              <p:nvPr/>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grpSp>
            <p:nvGrpSpPr>
              <p:cNvPr id="4" name="Group 30"/>
              <p:cNvGrpSpPr>
                <a:grpSpLocks/>
              </p:cNvGrpSpPr>
              <p:nvPr userDrawn="1"/>
            </p:nvGrpSpPr>
            <p:grpSpPr bwMode="auto">
              <a:xfrm>
                <a:off x="0" y="0"/>
                <a:ext cx="5758" cy="1045"/>
                <a:chOff x="0" y="0"/>
                <a:chExt cx="5758" cy="1045"/>
              </a:xfrm>
            </p:grpSpPr>
            <p:sp>
              <p:nvSpPr>
                <p:cNvPr id="45087"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88"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89"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90"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91"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92"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93"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94"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95"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96"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97"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98"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99"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00"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01"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grpSp>
          <p:grpSp>
            <p:nvGrpSpPr>
              <p:cNvPr id="5" name="Group 46"/>
              <p:cNvGrpSpPr>
                <a:grpSpLocks/>
              </p:cNvGrpSpPr>
              <p:nvPr userDrawn="1"/>
            </p:nvGrpSpPr>
            <p:grpSpPr bwMode="auto">
              <a:xfrm>
                <a:off x="0" y="558"/>
                <a:ext cx="5758" cy="487"/>
                <a:chOff x="0" y="558"/>
                <a:chExt cx="5758" cy="487"/>
              </a:xfrm>
            </p:grpSpPr>
            <p:sp>
              <p:nvSpPr>
                <p:cNvPr id="45103"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gradFill rotWithShape="0">
                  <a:gsLst>
                    <a:gs pos="0">
                      <a:schemeClr val="accent1"/>
                    </a:gs>
                    <a:gs pos="100000">
                      <a:schemeClr val="accent1">
                        <a:gamma/>
                        <a:shade val="90980"/>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04"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gradFill rotWithShape="0">
                  <a:gsLst>
                    <a:gs pos="0">
                      <a:schemeClr val="accent1"/>
                    </a:gs>
                    <a:gs pos="100000">
                      <a:schemeClr val="accent1">
                        <a:gamma/>
                        <a:shade val="90980"/>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grpSp>
          <p:grpSp>
            <p:nvGrpSpPr>
              <p:cNvPr id="6" name="Group 49"/>
              <p:cNvGrpSpPr>
                <a:grpSpLocks/>
              </p:cNvGrpSpPr>
              <p:nvPr userDrawn="1"/>
            </p:nvGrpSpPr>
            <p:grpSpPr bwMode="auto">
              <a:xfrm>
                <a:off x="264" y="1039"/>
                <a:ext cx="5200" cy="3280"/>
                <a:chOff x="264" y="1039"/>
                <a:chExt cx="5200" cy="3280"/>
              </a:xfrm>
            </p:grpSpPr>
            <p:sp>
              <p:nvSpPr>
                <p:cNvPr id="45106"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07"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08"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09"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10"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11"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12"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13"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14"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grpSp>
          <p:sp>
            <p:nvSpPr>
              <p:cNvPr id="45115" name="Freeform 59"/>
              <p:cNvSpPr>
                <a:spLocks/>
              </p:cNvSpPr>
              <p:nvPr/>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16" name="Freeform 60"/>
              <p:cNvSpPr>
                <a:spLocks/>
              </p:cNvSpPr>
              <p:nvPr/>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17" name="Freeform 61"/>
              <p:cNvSpPr>
                <a:spLocks/>
              </p:cNvSpPr>
              <p:nvPr/>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gradFill rotWithShape="0">
                <a:gsLst>
                  <a:gs pos="0">
                    <a:schemeClr val="accent1">
                      <a:gamma/>
                      <a:shade val="87843"/>
                      <a:invGamma/>
                    </a:schemeClr>
                  </a:gs>
                  <a:gs pos="100000">
                    <a:schemeClr val="accent1"/>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18" name="Freeform 62"/>
              <p:cNvSpPr>
                <a:spLocks/>
              </p:cNvSpPr>
              <p:nvPr/>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gradFill rotWithShape="0">
                <a:gsLst>
                  <a:gs pos="0">
                    <a:schemeClr val="accent1">
                      <a:gamma/>
                      <a:shade val="87843"/>
                      <a:invGamma/>
                    </a:schemeClr>
                  </a:gs>
                  <a:gs pos="100000">
                    <a:schemeClr val="accent1"/>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19" name="Freeform 63"/>
              <p:cNvSpPr>
                <a:spLocks/>
              </p:cNvSpPr>
              <p:nvPr/>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20" name="Freeform 64"/>
              <p:cNvSpPr>
                <a:spLocks/>
              </p:cNvSpPr>
              <p:nvPr/>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21" name="Freeform 65"/>
              <p:cNvSpPr>
                <a:spLocks/>
              </p:cNvSpPr>
              <p:nvPr/>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gradFill rotWithShape="0">
                <a:gsLst>
                  <a:gs pos="0">
                    <a:schemeClr val="accent1">
                      <a:gamma/>
                      <a:shade val="87843"/>
                      <a:invGamma/>
                    </a:schemeClr>
                  </a:gs>
                  <a:gs pos="100000">
                    <a:schemeClr val="accent1"/>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22" name="Freeform 66"/>
              <p:cNvSpPr>
                <a:spLocks/>
              </p:cNvSpPr>
              <p:nvPr/>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gradFill rotWithShape="0">
                <a:gsLst>
                  <a:gs pos="0">
                    <a:schemeClr val="accent1">
                      <a:gamma/>
                      <a:shade val="87843"/>
                      <a:invGamma/>
                    </a:schemeClr>
                  </a:gs>
                  <a:gs pos="100000">
                    <a:schemeClr val="accent1"/>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grpSp>
      </p:grpSp>
      <p:sp>
        <p:nvSpPr>
          <p:cNvPr id="45123" name="Rectangle 67"/>
          <p:cNvSpPr>
            <a:spLocks noGrp="1" noChangeArrowheads="1"/>
          </p:cNvSpPr>
          <p:nvPr>
            <p:ph type="title"/>
          </p:nvPr>
        </p:nvSpPr>
        <p:spPr bwMode="black">
          <a:xfrm>
            <a:off x="455613" y="273050"/>
            <a:ext cx="8226425"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5124" name="Rectangle 68"/>
          <p:cNvSpPr>
            <a:spLocks noGrp="1" noChangeArrowheads="1"/>
          </p:cNvSpPr>
          <p:nvPr>
            <p:ph type="dt" sz="half" idx="2"/>
          </p:nvPr>
        </p:nvSpPr>
        <p:spPr bwMode="black">
          <a:xfrm>
            <a:off x="455613" y="6242050"/>
            <a:ext cx="213042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i="0">
                <a:effectLst>
                  <a:outerShdw blurRad="38100" dist="38100" dir="2700000" algn="tl">
                    <a:srgbClr val="000000"/>
                  </a:outerShdw>
                </a:effectLst>
                <a:latin typeface="+mn-lt"/>
              </a:defRPr>
            </a:lvl1pPr>
          </a:lstStyle>
          <a:p>
            <a:pPr fontAlgn="base">
              <a:spcBef>
                <a:spcPct val="0"/>
              </a:spcBef>
              <a:spcAft>
                <a:spcPct val="0"/>
              </a:spcAft>
            </a:pPr>
            <a:endParaRPr lang="en-US">
              <a:solidFill>
                <a:srgbClr val="EAEAEA"/>
              </a:solidFill>
            </a:endParaRPr>
          </a:p>
        </p:txBody>
      </p:sp>
      <p:sp>
        <p:nvSpPr>
          <p:cNvPr id="45125" name="Rectangle 69"/>
          <p:cNvSpPr>
            <a:spLocks noGrp="1" noChangeArrowheads="1"/>
          </p:cNvSpPr>
          <p:nvPr>
            <p:ph type="ftr" sz="quarter" idx="3"/>
          </p:nvPr>
        </p:nvSpPr>
        <p:spPr bwMode="black">
          <a:xfrm>
            <a:off x="3124200" y="6242050"/>
            <a:ext cx="2895600"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i="0">
                <a:effectLst>
                  <a:outerShdw blurRad="38100" dist="38100" dir="2700000" algn="tl">
                    <a:srgbClr val="000000"/>
                  </a:outerShdw>
                </a:effectLst>
                <a:latin typeface="+mn-lt"/>
              </a:defRPr>
            </a:lvl1pPr>
          </a:lstStyle>
          <a:p>
            <a:pPr fontAlgn="base">
              <a:spcBef>
                <a:spcPct val="0"/>
              </a:spcBef>
              <a:spcAft>
                <a:spcPct val="0"/>
              </a:spcAft>
            </a:pPr>
            <a:endParaRPr lang="en-US">
              <a:solidFill>
                <a:srgbClr val="EAEAEA"/>
              </a:solidFill>
            </a:endParaRPr>
          </a:p>
        </p:txBody>
      </p:sp>
      <p:sp>
        <p:nvSpPr>
          <p:cNvPr id="45126" name="Rectangle 70"/>
          <p:cNvSpPr>
            <a:spLocks noGrp="1" noChangeArrowheads="1"/>
          </p:cNvSpPr>
          <p:nvPr>
            <p:ph type="sldNum" sz="quarter" idx="4"/>
          </p:nvPr>
        </p:nvSpPr>
        <p:spPr bwMode="black">
          <a:xfrm>
            <a:off x="6553200" y="6242050"/>
            <a:ext cx="213042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i="0">
                <a:effectLst>
                  <a:outerShdw blurRad="38100" dist="38100" dir="2700000" algn="tl">
                    <a:srgbClr val="000000"/>
                  </a:outerShdw>
                </a:effectLst>
                <a:latin typeface="+mn-lt"/>
              </a:defRPr>
            </a:lvl1pPr>
          </a:lstStyle>
          <a:p>
            <a:pPr fontAlgn="base">
              <a:spcBef>
                <a:spcPct val="0"/>
              </a:spcBef>
              <a:spcAft>
                <a:spcPct val="0"/>
              </a:spcAft>
            </a:pPr>
            <a:fld id="{E237E497-4409-4D8C-89A2-39962C5C4131}" type="slidenum">
              <a:rPr lang="en-US" smtClean="0">
                <a:solidFill>
                  <a:srgbClr val="EAEAEA"/>
                </a:solidFill>
              </a:rPr>
              <a:pPr fontAlgn="base">
                <a:spcBef>
                  <a:spcPct val="0"/>
                </a:spcBef>
                <a:spcAft>
                  <a:spcPct val="0"/>
                </a:spcAft>
              </a:pPr>
              <a:t>‹#›</a:t>
            </a:fld>
            <a:endParaRPr lang="en-US">
              <a:solidFill>
                <a:srgbClr val="EAEAEA"/>
              </a:solidFill>
            </a:endParaRPr>
          </a:p>
        </p:txBody>
      </p:sp>
      <p:sp>
        <p:nvSpPr>
          <p:cNvPr id="45127" name="Rectangle 71"/>
          <p:cNvSpPr>
            <a:spLocks noGrp="1" noChangeArrowheads="1"/>
          </p:cNvSpPr>
          <p:nvPr>
            <p:ph type="body" idx="1"/>
          </p:nvPr>
        </p:nvSpPr>
        <p:spPr bwMode="black">
          <a:xfrm>
            <a:off x="455613" y="1598613"/>
            <a:ext cx="8226425" cy="4497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7918810"/>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tx2"/>
        </a:buClr>
        <a:buSzPct val="115000"/>
        <a:buFont typeface="Wingdings"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charset="2"/>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115000"/>
        <a:buFont typeface="Wingdings" charset="2"/>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Font typeface="Wingdings" charset="2"/>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tx2"/>
        </a:buClr>
        <a:buSzPct val="115000"/>
        <a:buFont typeface="Wingdings"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115000"/>
        <a:buFont typeface="Wingdings"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15000"/>
        <a:buFont typeface="Wingdings"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15000"/>
        <a:buFont typeface="Wingdings"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15000"/>
        <a:buFont typeface="Wingdings"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14A464-1193-45D4-88D8-E85ADB9F1A6D}"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B07795-8A81-4150-AB42-72640D36CA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95170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918429BB-BFCC-4DCA-9164-A71D09169B46}"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39590185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2413" cy="6856413"/>
            <a:chOff x="0" y="0"/>
            <a:chExt cx="5759" cy="4319"/>
          </a:xfrm>
        </p:grpSpPr>
        <p:sp>
          <p:nvSpPr>
            <p:cNvPr id="45059" name="Freeform 3"/>
            <p:cNvSpPr>
              <a:spLocks/>
            </p:cNvSpPr>
            <p:nvPr/>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grpSp>
          <p:nvGrpSpPr>
            <p:cNvPr id="3" name="Group 4"/>
            <p:cNvGrpSpPr>
              <a:grpSpLocks/>
            </p:cNvGrpSpPr>
            <p:nvPr userDrawn="1"/>
          </p:nvGrpSpPr>
          <p:grpSpPr bwMode="auto">
            <a:xfrm>
              <a:off x="0" y="0"/>
              <a:ext cx="5759" cy="4319"/>
              <a:chOff x="0" y="0"/>
              <a:chExt cx="5759" cy="4319"/>
            </a:xfrm>
          </p:grpSpPr>
          <p:sp>
            <p:nvSpPr>
              <p:cNvPr id="45061" name="Freeform 5"/>
              <p:cNvSpPr>
                <a:spLocks/>
              </p:cNvSpPr>
              <p:nvPr/>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62" name="Freeform 6"/>
              <p:cNvSpPr>
                <a:spLocks/>
              </p:cNvSpPr>
              <p:nvPr/>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63" name="Freeform 7"/>
              <p:cNvSpPr>
                <a:spLocks/>
              </p:cNvSpPr>
              <p:nvPr/>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64" name="Freeform 8"/>
              <p:cNvSpPr>
                <a:spLocks/>
              </p:cNvSpPr>
              <p:nvPr/>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65" name="Freeform 9"/>
              <p:cNvSpPr>
                <a:spLocks/>
              </p:cNvSpPr>
              <p:nvPr/>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66" name="Freeform 10"/>
              <p:cNvSpPr>
                <a:spLocks/>
              </p:cNvSpPr>
              <p:nvPr/>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67" name="Freeform 11"/>
              <p:cNvSpPr>
                <a:spLocks/>
              </p:cNvSpPr>
              <p:nvPr/>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68" name="Freeform 12"/>
              <p:cNvSpPr>
                <a:spLocks/>
              </p:cNvSpPr>
              <p:nvPr/>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69" name="Freeform 13"/>
              <p:cNvSpPr>
                <a:spLocks/>
              </p:cNvSpPr>
              <p:nvPr/>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70" name="Freeform 14"/>
              <p:cNvSpPr>
                <a:spLocks/>
              </p:cNvSpPr>
              <p:nvPr/>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71" name="Freeform 15"/>
              <p:cNvSpPr>
                <a:spLocks/>
              </p:cNvSpPr>
              <p:nvPr/>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72" name="Freeform 16"/>
              <p:cNvSpPr>
                <a:spLocks/>
              </p:cNvSpPr>
              <p:nvPr/>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73" name="Freeform 17"/>
              <p:cNvSpPr>
                <a:spLocks/>
              </p:cNvSpPr>
              <p:nvPr/>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74" name="Freeform 18"/>
              <p:cNvSpPr>
                <a:spLocks/>
              </p:cNvSpPr>
              <p:nvPr/>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75" name="Freeform 19"/>
              <p:cNvSpPr>
                <a:spLocks/>
              </p:cNvSpPr>
              <p:nvPr/>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76" name="Freeform 20"/>
              <p:cNvSpPr>
                <a:spLocks/>
              </p:cNvSpPr>
              <p:nvPr/>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77" name="Freeform 21"/>
              <p:cNvSpPr>
                <a:spLocks/>
              </p:cNvSpPr>
              <p:nvPr/>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78" name="Freeform 22"/>
              <p:cNvSpPr>
                <a:spLocks/>
              </p:cNvSpPr>
              <p:nvPr/>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79" name="Freeform 23"/>
              <p:cNvSpPr>
                <a:spLocks/>
              </p:cNvSpPr>
              <p:nvPr/>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80" name="Freeform 24"/>
              <p:cNvSpPr>
                <a:spLocks/>
              </p:cNvSpPr>
              <p:nvPr/>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81" name="Freeform 25"/>
              <p:cNvSpPr>
                <a:spLocks/>
              </p:cNvSpPr>
              <p:nvPr/>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82" name="Freeform 26"/>
              <p:cNvSpPr>
                <a:spLocks/>
              </p:cNvSpPr>
              <p:nvPr/>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83" name="Freeform 27"/>
              <p:cNvSpPr>
                <a:spLocks/>
              </p:cNvSpPr>
              <p:nvPr/>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84" name="Freeform 28"/>
              <p:cNvSpPr>
                <a:spLocks/>
              </p:cNvSpPr>
              <p:nvPr/>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85" name="Freeform 29"/>
              <p:cNvSpPr>
                <a:spLocks/>
              </p:cNvSpPr>
              <p:nvPr/>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grpSp>
            <p:nvGrpSpPr>
              <p:cNvPr id="4" name="Group 30"/>
              <p:cNvGrpSpPr>
                <a:grpSpLocks/>
              </p:cNvGrpSpPr>
              <p:nvPr userDrawn="1"/>
            </p:nvGrpSpPr>
            <p:grpSpPr bwMode="auto">
              <a:xfrm>
                <a:off x="0" y="0"/>
                <a:ext cx="5758" cy="1045"/>
                <a:chOff x="0" y="0"/>
                <a:chExt cx="5758" cy="1045"/>
              </a:xfrm>
            </p:grpSpPr>
            <p:sp>
              <p:nvSpPr>
                <p:cNvPr id="45087"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88"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89"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90"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91"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92"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93"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94"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95"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96"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97"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98"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099"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00"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01"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grpSp>
          <p:grpSp>
            <p:nvGrpSpPr>
              <p:cNvPr id="5" name="Group 46"/>
              <p:cNvGrpSpPr>
                <a:grpSpLocks/>
              </p:cNvGrpSpPr>
              <p:nvPr userDrawn="1"/>
            </p:nvGrpSpPr>
            <p:grpSpPr bwMode="auto">
              <a:xfrm>
                <a:off x="0" y="558"/>
                <a:ext cx="5758" cy="487"/>
                <a:chOff x="0" y="558"/>
                <a:chExt cx="5758" cy="487"/>
              </a:xfrm>
            </p:grpSpPr>
            <p:sp>
              <p:nvSpPr>
                <p:cNvPr id="45103"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gradFill rotWithShape="0">
                  <a:gsLst>
                    <a:gs pos="0">
                      <a:schemeClr val="accent1"/>
                    </a:gs>
                    <a:gs pos="100000">
                      <a:schemeClr val="accent1">
                        <a:gamma/>
                        <a:shade val="90980"/>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04"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gradFill rotWithShape="0">
                  <a:gsLst>
                    <a:gs pos="0">
                      <a:schemeClr val="accent1"/>
                    </a:gs>
                    <a:gs pos="100000">
                      <a:schemeClr val="accent1">
                        <a:gamma/>
                        <a:shade val="90980"/>
                        <a:invGamma/>
                      </a:schemeClr>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grpSp>
          <p:grpSp>
            <p:nvGrpSpPr>
              <p:cNvPr id="6" name="Group 49"/>
              <p:cNvGrpSpPr>
                <a:grpSpLocks/>
              </p:cNvGrpSpPr>
              <p:nvPr userDrawn="1"/>
            </p:nvGrpSpPr>
            <p:grpSpPr bwMode="auto">
              <a:xfrm>
                <a:off x="264" y="1039"/>
                <a:ext cx="5200" cy="3280"/>
                <a:chOff x="264" y="1039"/>
                <a:chExt cx="5200" cy="3280"/>
              </a:xfrm>
            </p:grpSpPr>
            <p:sp>
              <p:nvSpPr>
                <p:cNvPr id="45106"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07"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08"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09"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10"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11"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12"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13"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14"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grpSp>
          <p:sp>
            <p:nvSpPr>
              <p:cNvPr id="45115" name="Freeform 59"/>
              <p:cNvSpPr>
                <a:spLocks/>
              </p:cNvSpPr>
              <p:nvPr/>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16" name="Freeform 60"/>
              <p:cNvSpPr>
                <a:spLocks/>
              </p:cNvSpPr>
              <p:nvPr/>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17" name="Freeform 61"/>
              <p:cNvSpPr>
                <a:spLocks/>
              </p:cNvSpPr>
              <p:nvPr/>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gradFill rotWithShape="0">
                <a:gsLst>
                  <a:gs pos="0">
                    <a:schemeClr val="accent1">
                      <a:gamma/>
                      <a:shade val="87843"/>
                      <a:invGamma/>
                    </a:schemeClr>
                  </a:gs>
                  <a:gs pos="100000">
                    <a:schemeClr val="accent1"/>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18" name="Freeform 62"/>
              <p:cNvSpPr>
                <a:spLocks/>
              </p:cNvSpPr>
              <p:nvPr/>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gradFill rotWithShape="0">
                <a:gsLst>
                  <a:gs pos="0">
                    <a:schemeClr val="accent1">
                      <a:gamma/>
                      <a:shade val="87843"/>
                      <a:invGamma/>
                    </a:schemeClr>
                  </a:gs>
                  <a:gs pos="100000">
                    <a:schemeClr val="accent1"/>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19" name="Freeform 63"/>
              <p:cNvSpPr>
                <a:spLocks/>
              </p:cNvSpPr>
              <p:nvPr/>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20" name="Freeform 64"/>
              <p:cNvSpPr>
                <a:spLocks/>
              </p:cNvSpPr>
              <p:nvPr/>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21" name="Freeform 65"/>
              <p:cNvSpPr>
                <a:spLocks/>
              </p:cNvSpPr>
              <p:nvPr/>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gradFill rotWithShape="0">
                <a:gsLst>
                  <a:gs pos="0">
                    <a:schemeClr val="accent1">
                      <a:gamma/>
                      <a:shade val="87843"/>
                      <a:invGamma/>
                    </a:schemeClr>
                  </a:gs>
                  <a:gs pos="100000">
                    <a:schemeClr val="accent1"/>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45122" name="Freeform 66"/>
              <p:cNvSpPr>
                <a:spLocks/>
              </p:cNvSpPr>
              <p:nvPr/>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gradFill rotWithShape="0">
                <a:gsLst>
                  <a:gs pos="0">
                    <a:schemeClr val="accent1">
                      <a:gamma/>
                      <a:shade val="87843"/>
                      <a:invGamma/>
                    </a:schemeClr>
                  </a:gs>
                  <a:gs pos="100000">
                    <a:schemeClr val="accent1"/>
                  </a:gs>
                </a:gsLst>
                <a:lin ang="5400000" scaled="1"/>
              </a:gradFill>
              <a:ln w="9525">
                <a:noFill/>
                <a:round/>
                <a:headEnd/>
                <a:tailEnd/>
              </a:ln>
            </p:spPr>
            <p:txBody>
              <a:bodyP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grpSp>
      </p:grpSp>
      <p:sp>
        <p:nvSpPr>
          <p:cNvPr id="45123" name="Rectangle 67"/>
          <p:cNvSpPr>
            <a:spLocks noGrp="1" noChangeArrowheads="1"/>
          </p:cNvSpPr>
          <p:nvPr>
            <p:ph type="title"/>
          </p:nvPr>
        </p:nvSpPr>
        <p:spPr bwMode="black">
          <a:xfrm>
            <a:off x="455613" y="273050"/>
            <a:ext cx="8226425"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5124" name="Rectangle 68"/>
          <p:cNvSpPr>
            <a:spLocks noGrp="1" noChangeArrowheads="1"/>
          </p:cNvSpPr>
          <p:nvPr>
            <p:ph type="dt" sz="half" idx="2"/>
          </p:nvPr>
        </p:nvSpPr>
        <p:spPr bwMode="black">
          <a:xfrm>
            <a:off x="455613" y="6242050"/>
            <a:ext cx="213042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i="0">
                <a:effectLst>
                  <a:outerShdw blurRad="38100" dist="38100" dir="2700000" algn="tl">
                    <a:srgbClr val="000000"/>
                  </a:outerShdw>
                </a:effectLst>
                <a:latin typeface="+mn-lt"/>
              </a:defRPr>
            </a:lvl1pPr>
          </a:lstStyle>
          <a:p>
            <a:pPr fontAlgn="base">
              <a:spcBef>
                <a:spcPct val="0"/>
              </a:spcBef>
              <a:spcAft>
                <a:spcPct val="0"/>
              </a:spcAft>
            </a:pPr>
            <a:endParaRPr lang="en-US">
              <a:solidFill>
                <a:srgbClr val="EAEAEA"/>
              </a:solidFill>
            </a:endParaRPr>
          </a:p>
        </p:txBody>
      </p:sp>
      <p:sp>
        <p:nvSpPr>
          <p:cNvPr id="45125" name="Rectangle 69"/>
          <p:cNvSpPr>
            <a:spLocks noGrp="1" noChangeArrowheads="1"/>
          </p:cNvSpPr>
          <p:nvPr>
            <p:ph type="ftr" sz="quarter" idx="3"/>
          </p:nvPr>
        </p:nvSpPr>
        <p:spPr bwMode="black">
          <a:xfrm>
            <a:off x="3124200" y="6242050"/>
            <a:ext cx="2895600"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i="0">
                <a:effectLst>
                  <a:outerShdw blurRad="38100" dist="38100" dir="2700000" algn="tl">
                    <a:srgbClr val="000000"/>
                  </a:outerShdw>
                </a:effectLst>
                <a:latin typeface="+mn-lt"/>
              </a:defRPr>
            </a:lvl1pPr>
          </a:lstStyle>
          <a:p>
            <a:pPr fontAlgn="base">
              <a:spcBef>
                <a:spcPct val="0"/>
              </a:spcBef>
              <a:spcAft>
                <a:spcPct val="0"/>
              </a:spcAft>
            </a:pPr>
            <a:endParaRPr lang="en-US">
              <a:solidFill>
                <a:srgbClr val="EAEAEA"/>
              </a:solidFill>
            </a:endParaRPr>
          </a:p>
        </p:txBody>
      </p:sp>
      <p:sp>
        <p:nvSpPr>
          <p:cNvPr id="45126" name="Rectangle 70"/>
          <p:cNvSpPr>
            <a:spLocks noGrp="1" noChangeArrowheads="1"/>
          </p:cNvSpPr>
          <p:nvPr>
            <p:ph type="sldNum" sz="quarter" idx="4"/>
          </p:nvPr>
        </p:nvSpPr>
        <p:spPr bwMode="black">
          <a:xfrm>
            <a:off x="6553200" y="6242050"/>
            <a:ext cx="213042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i="0">
                <a:effectLst>
                  <a:outerShdw blurRad="38100" dist="38100" dir="2700000" algn="tl">
                    <a:srgbClr val="000000"/>
                  </a:outerShdw>
                </a:effectLst>
                <a:latin typeface="+mn-lt"/>
              </a:defRPr>
            </a:lvl1pPr>
          </a:lstStyle>
          <a:p>
            <a:pPr fontAlgn="base">
              <a:spcBef>
                <a:spcPct val="0"/>
              </a:spcBef>
              <a:spcAft>
                <a:spcPct val="0"/>
              </a:spcAft>
            </a:pPr>
            <a:fld id="{437186AC-DB33-4DFE-8D04-2528714AC5E1}" type="slidenum">
              <a:rPr lang="en-US" smtClean="0">
                <a:solidFill>
                  <a:srgbClr val="EAEAEA"/>
                </a:solidFill>
              </a:rPr>
              <a:pPr fontAlgn="base">
                <a:spcBef>
                  <a:spcPct val="0"/>
                </a:spcBef>
                <a:spcAft>
                  <a:spcPct val="0"/>
                </a:spcAft>
              </a:pPr>
              <a:t>‹#›</a:t>
            </a:fld>
            <a:endParaRPr lang="en-US">
              <a:solidFill>
                <a:srgbClr val="EAEAEA"/>
              </a:solidFill>
            </a:endParaRPr>
          </a:p>
        </p:txBody>
      </p:sp>
      <p:sp>
        <p:nvSpPr>
          <p:cNvPr id="45127" name="Rectangle 71"/>
          <p:cNvSpPr>
            <a:spLocks noGrp="1" noChangeArrowheads="1"/>
          </p:cNvSpPr>
          <p:nvPr>
            <p:ph type="body" idx="1"/>
          </p:nvPr>
        </p:nvSpPr>
        <p:spPr bwMode="black">
          <a:xfrm>
            <a:off x="455613" y="1598613"/>
            <a:ext cx="8226425" cy="4497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2277957"/>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Arial" pitchFamily="34"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Arial" pitchFamily="34"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Arial" pitchFamily="34"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34"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918429BB-BFCC-4DCA-9164-A71D09169B46}"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50339342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5CB860-8A97-4A54-8368-5C685ED9C1D3}"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4A705D-109F-4144-A55C-B4AAD8D2F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1721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C9E05D-8ABE-4AAF-9B9F-BD38121AF90E}"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D37205-DA13-4971-B325-860E9B9F6B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036117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C9E05D-8ABE-4AAF-9B9F-BD38121AF90E}"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D37205-DA13-4971-B325-860E9B9F6B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59817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ivil.colorado.edu/~balajir/CVEN5333" TargetMode="External"/><Relationship Id="rId2" Type="http://schemas.openxmlformats.org/officeDocument/2006/relationships/hyperlink" Target="mailto:balajir@colorado.edu"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notesSlide" Target="../notesSlides/notesSlide43.xml"/><Relationship Id="rId1" Type="http://schemas.openxmlformats.org/officeDocument/2006/relationships/slideLayout" Target="../slideLayouts/slideLayout16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16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4.xml"/><Relationship Id="rId1" Type="http://schemas.openxmlformats.org/officeDocument/2006/relationships/slideLayout" Target="../slideLayouts/slideLayout16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6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6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6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oleObject" Target="../embeddings/oleObject1.bin"/><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oleObject" Target="../embeddings/oleObject2.bin"/><Relationship Id="rId1" Type="http://schemas.openxmlformats.org/officeDocument/2006/relationships/slideLayout" Target="../slideLayouts/slideLayout111.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18.png"/><Relationship Id="rId1" Type="http://schemas.openxmlformats.org/officeDocument/2006/relationships/slideLayout" Target="../slideLayouts/slideLayout42.xml"/><Relationship Id="rId6" Type="http://schemas.openxmlformats.org/officeDocument/2006/relationships/image" Target="../media/image20.wmf"/><Relationship Id="rId5" Type="http://schemas.openxmlformats.org/officeDocument/2006/relationships/oleObject" Target="../embeddings/oleObject4.bin"/><Relationship Id="rId4" Type="http://schemas.openxmlformats.org/officeDocument/2006/relationships/image" Target="../media/image19.wmf"/></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26.wmf"/><Relationship Id="rId18" Type="http://schemas.openxmlformats.org/officeDocument/2006/relationships/oleObject" Target="../embeddings/oleObject13.bin"/><Relationship Id="rId3" Type="http://schemas.openxmlformats.org/officeDocument/2006/relationships/image" Target="../media/image21.wmf"/><Relationship Id="rId21" Type="http://schemas.openxmlformats.org/officeDocument/2006/relationships/image" Target="../media/image30.wmf"/><Relationship Id="rId7" Type="http://schemas.openxmlformats.org/officeDocument/2006/relationships/image" Target="../media/image23.wmf"/><Relationship Id="rId12" Type="http://schemas.openxmlformats.org/officeDocument/2006/relationships/oleObject" Target="../embeddings/oleObject10.bin"/><Relationship Id="rId17" Type="http://schemas.openxmlformats.org/officeDocument/2006/relationships/image" Target="../media/image28.wmf"/><Relationship Id="rId2" Type="http://schemas.openxmlformats.org/officeDocument/2006/relationships/oleObject" Target="../embeddings/oleObject5.bin"/><Relationship Id="rId16" Type="http://schemas.openxmlformats.org/officeDocument/2006/relationships/oleObject" Target="../embeddings/oleObject12.bin"/><Relationship Id="rId20" Type="http://schemas.openxmlformats.org/officeDocument/2006/relationships/oleObject" Target="../embeddings/oleObject14.bin"/><Relationship Id="rId1" Type="http://schemas.openxmlformats.org/officeDocument/2006/relationships/slideLayout" Target="../slideLayouts/slideLayout122.xml"/><Relationship Id="rId6" Type="http://schemas.openxmlformats.org/officeDocument/2006/relationships/oleObject" Target="../embeddings/oleObject7.bin"/><Relationship Id="rId11" Type="http://schemas.openxmlformats.org/officeDocument/2006/relationships/image" Target="../media/image25.wmf"/><Relationship Id="rId5" Type="http://schemas.openxmlformats.org/officeDocument/2006/relationships/image" Target="../media/image22.wmf"/><Relationship Id="rId15" Type="http://schemas.openxmlformats.org/officeDocument/2006/relationships/image" Target="../media/image27.wmf"/><Relationship Id="rId10" Type="http://schemas.openxmlformats.org/officeDocument/2006/relationships/oleObject" Target="../embeddings/oleObject9.bin"/><Relationship Id="rId19" Type="http://schemas.openxmlformats.org/officeDocument/2006/relationships/image" Target="../media/image29.wmf"/><Relationship Id="rId4" Type="http://schemas.openxmlformats.org/officeDocument/2006/relationships/oleObject" Target="../embeddings/oleObject6.bin"/><Relationship Id="rId9" Type="http://schemas.openxmlformats.org/officeDocument/2006/relationships/image" Target="../media/image24.wmf"/><Relationship Id="rId14" Type="http://schemas.openxmlformats.org/officeDocument/2006/relationships/oleObject" Target="../embeddings/oleObject11.bin"/></Relationships>
</file>

<file path=ppt/slides/_rels/slide2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6.xml"/><Relationship Id="rId1" Type="http://schemas.openxmlformats.org/officeDocument/2006/relationships/slideLayout" Target="../slideLayouts/slideLayout162.xml"/></Relationships>
</file>

<file path=ppt/slides/_rels/slide2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7.xml"/><Relationship Id="rId1" Type="http://schemas.openxmlformats.org/officeDocument/2006/relationships/slideLayout" Target="../slideLayouts/slideLayout16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2.xml"/><Relationship Id="rId5" Type="http://schemas.openxmlformats.org/officeDocument/2006/relationships/image" Target="../media/image36.jpe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2.xml"/><Relationship Id="rId5" Type="http://schemas.openxmlformats.org/officeDocument/2006/relationships/image" Target="../media/image38.jpeg"/><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8.xml"/><Relationship Id="rId1" Type="http://schemas.openxmlformats.org/officeDocument/2006/relationships/slideLayout" Target="../slideLayouts/slideLayout16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162.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16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01.xml"/><Relationship Id="rId5" Type="http://schemas.openxmlformats.org/officeDocument/2006/relationships/image" Target="../media/image45.jpe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9.xml"/><Relationship Id="rId5" Type="http://schemas.openxmlformats.org/officeDocument/2006/relationships/image" Target="../media/image50.jpeg"/><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90.xml"/><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90.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4.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145.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www.physicalgeography.net/fundamentals/7u.html" TargetMode="External"/><Relationship Id="rId1" Type="http://schemas.openxmlformats.org/officeDocument/2006/relationships/slideLayout" Target="../slideLayouts/slideLayout145.xml"/><Relationship Id="rId4" Type="http://schemas.openxmlformats.org/officeDocument/2006/relationships/image" Target="../media/image62.jpeg"/></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145.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145.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2.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16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2.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162.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17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62.xml"/></Relationships>
</file>

<file path=ppt/slides/_rels/slide6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66.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64.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64.xml"/></Relationships>
</file>

<file path=ppt/slides/_rels/slide6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4.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167.xml"/></Relationships>
</file>

<file path=ppt/slides/_rels/slide6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7.xml"/><Relationship Id="rId1" Type="http://schemas.openxmlformats.org/officeDocument/2006/relationships/slideLayout" Target="../slideLayouts/slideLayout167.xml"/></Relationships>
</file>

<file path=ppt/slides/_rels/slide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8.xml"/><Relationship Id="rId1" Type="http://schemas.openxmlformats.org/officeDocument/2006/relationships/slideLayout" Target="../slideLayouts/slideLayout167.xml"/></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9.xml"/><Relationship Id="rId1" Type="http://schemas.openxmlformats.org/officeDocument/2006/relationships/slideLayout" Target="../slideLayouts/slideLayout167.xml"/></Relationships>
</file>

<file path=ppt/slides/_rels/slide6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0.xml"/><Relationship Id="rId1" Type="http://schemas.openxmlformats.org/officeDocument/2006/relationships/slideLayout" Target="../slideLayouts/slideLayout172.xml"/></Relationships>
</file>

<file path=ppt/slides/_rels/slide71.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21.xml"/><Relationship Id="rId1" Type="http://schemas.openxmlformats.org/officeDocument/2006/relationships/slideLayout" Target="../slideLayouts/slideLayout173.xml"/><Relationship Id="rId4" Type="http://schemas.openxmlformats.org/officeDocument/2006/relationships/image" Target="../media/image83.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2.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g"/><Relationship Id="rId1" Type="http://schemas.openxmlformats.org/officeDocument/2006/relationships/slideLayout" Target="../slideLayouts/slideLayout162.xml"/></Relationships>
</file>

<file path=ppt/slides/_rels/slide74.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23.xml"/><Relationship Id="rId1" Type="http://schemas.openxmlformats.org/officeDocument/2006/relationships/slideLayout" Target="../slideLayouts/slideLayout16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2.xml"/></Relationships>
</file>

<file path=ppt/slides/_rels/slide76.x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slideLayout" Target="../slideLayouts/slideLayout49.xml"/></Relationships>
</file>

<file path=ppt/slides/_rels/slide7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9.xml"/></Relationships>
</file>

<file path=ppt/slides/_rels/slide78.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25.xml"/><Relationship Id="rId1" Type="http://schemas.openxmlformats.org/officeDocument/2006/relationships/slideLayout" Target="../slideLayouts/slideLayout16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27.xml"/><Relationship Id="rId1" Type="http://schemas.openxmlformats.org/officeDocument/2006/relationships/slideLayout" Target="../slideLayouts/slideLayout162.xml"/></Relationships>
</file>

<file path=ppt/slides/_rels/slide8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8.xml"/><Relationship Id="rId1" Type="http://schemas.openxmlformats.org/officeDocument/2006/relationships/slideLayout" Target="../slideLayouts/slideLayout162.xml"/><Relationship Id="rId4" Type="http://schemas.openxmlformats.org/officeDocument/2006/relationships/image" Target="../media/image92.jpeg"/></Relationships>
</file>

<file path=ppt/slides/_rels/slide82.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notesSlide" Target="../notesSlides/notesSlide29.xml"/><Relationship Id="rId1" Type="http://schemas.openxmlformats.org/officeDocument/2006/relationships/slideLayout" Target="../slideLayouts/slideLayout16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2.xml"/></Relationships>
</file>

<file path=ppt/slides/_rels/slide85.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notesSlide" Target="../notesSlides/notesSlide32.xml"/><Relationship Id="rId1" Type="http://schemas.openxmlformats.org/officeDocument/2006/relationships/slideLayout" Target="../slideLayouts/slideLayout162.xml"/></Relationships>
</file>

<file path=ppt/slides/_rels/slide86.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notesSlide" Target="../notesSlides/notesSlide33.xml"/><Relationship Id="rId1" Type="http://schemas.openxmlformats.org/officeDocument/2006/relationships/slideLayout" Target="../slideLayouts/slideLayout162.xml"/></Relationships>
</file>

<file path=ppt/slides/_rels/slide87.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notesSlide" Target="../notesSlides/notesSlide34.xml"/><Relationship Id="rId1" Type="http://schemas.openxmlformats.org/officeDocument/2006/relationships/slideLayout" Target="../slideLayouts/slideLayout162.xml"/></Relationships>
</file>

<file path=ppt/slides/_rels/slide88.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notesSlide" Target="../notesSlides/notesSlide35.xml"/><Relationship Id="rId1" Type="http://schemas.openxmlformats.org/officeDocument/2006/relationships/slideLayout" Target="../slideLayouts/slideLayout162.xml"/></Relationships>
</file>

<file path=ppt/slides/_rels/slide89.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notesSlide" Target="../notesSlides/notesSlide36.xml"/><Relationship Id="rId1" Type="http://schemas.openxmlformats.org/officeDocument/2006/relationships/slideLayout" Target="../slideLayouts/slideLayout16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notesSlide" Target="../notesSlides/notesSlide37.xml"/><Relationship Id="rId1" Type="http://schemas.openxmlformats.org/officeDocument/2006/relationships/slideLayout" Target="../slideLayouts/slideLayout162.xml"/><Relationship Id="rId4" Type="http://schemas.openxmlformats.org/officeDocument/2006/relationships/image" Target="../media/image100.tiff"/></Relationships>
</file>

<file path=ppt/slides/_rels/slide91.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image" Target="../media/image101.tiff"/><Relationship Id="rId1" Type="http://schemas.openxmlformats.org/officeDocument/2006/relationships/slideLayout" Target="../slideLayouts/slideLayout162.xml"/></Relationships>
</file>

<file path=ppt/slides/_rels/slide9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62.xml"/></Relationships>
</file>

<file path=ppt/slides/_rels/slide9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2.xml"/></Relationships>
</file>

<file path=ppt/slides/_rels/slide9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8.xml"/><Relationship Id="rId1" Type="http://schemas.openxmlformats.org/officeDocument/2006/relationships/slideLayout" Target="../slideLayouts/slideLayout162.xml"/><Relationship Id="rId4" Type="http://schemas.openxmlformats.org/officeDocument/2006/relationships/image" Target="../media/image106.jpeg"/></Relationships>
</file>

<file path=ppt/slides/_rels/slide9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62.xml"/></Relationships>
</file>

<file path=ppt/slides/_rels/slide9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9.xml"/><Relationship Id="rId1" Type="http://schemas.openxmlformats.org/officeDocument/2006/relationships/slideLayout" Target="../slideLayouts/slideLayout162.xml"/></Relationships>
</file>

<file path=ppt/slides/_rels/slide9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0.xml"/><Relationship Id="rId1" Type="http://schemas.openxmlformats.org/officeDocument/2006/relationships/slideLayout" Target="../slideLayouts/slideLayout162.xml"/></Relationships>
</file>

<file path=ppt/slides/_rels/slide9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1.xml"/><Relationship Id="rId1" Type="http://schemas.openxmlformats.org/officeDocument/2006/relationships/slideLayout" Target="../slideLayouts/slideLayout162.xml"/></Relationships>
</file>

<file path=ppt/slides/_rels/slide99.xml.rels><?xml version="1.0" encoding="UTF-8" standalone="yes"?>
<Relationships xmlns="http://schemas.openxmlformats.org/package/2006/relationships"><Relationship Id="rId3" Type="http://schemas.openxmlformats.org/officeDocument/2006/relationships/image" Target="../media/image111.tiff"/><Relationship Id="rId2" Type="http://schemas.openxmlformats.org/officeDocument/2006/relationships/notesSlide" Target="../notesSlides/notesSlide42.xml"/><Relationship Id="rId1" Type="http://schemas.openxmlformats.org/officeDocument/2006/relationships/slideLayout" Target="../slideLayouts/slideLayout1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685800" y="457200"/>
            <a:ext cx="7772400" cy="1143000"/>
          </a:xfrm>
        </p:spPr>
        <p:txBody>
          <a:bodyPr>
            <a:normAutofit fontScale="90000"/>
          </a:bodyPr>
          <a:lstStyle/>
          <a:p>
            <a:r>
              <a:rPr lang="en-US" sz="3600" dirty="0"/>
              <a:t>Physical Hydrology &amp; </a:t>
            </a:r>
            <a:r>
              <a:rPr lang="en-US" sz="3600" dirty="0" err="1"/>
              <a:t>Hydroclimatology</a:t>
            </a:r>
            <a:br>
              <a:rPr lang="en-US" sz="3600" dirty="0"/>
            </a:br>
            <a:r>
              <a:rPr lang="en-US" sz="3600" dirty="0"/>
              <a:t>(</a:t>
            </a:r>
            <a:r>
              <a:rPr lang="en-US" sz="3600" dirty="0" err="1"/>
              <a:t>Multiscale</a:t>
            </a:r>
            <a:r>
              <a:rPr lang="en-US" sz="3600" dirty="0"/>
              <a:t> Hydrology)</a:t>
            </a:r>
          </a:p>
        </p:txBody>
      </p:sp>
      <p:sp>
        <p:nvSpPr>
          <p:cNvPr id="172035" name="Rectangle 3"/>
          <p:cNvSpPr>
            <a:spLocks noGrp="1" noChangeArrowheads="1"/>
          </p:cNvSpPr>
          <p:nvPr>
            <p:ph type="body" idx="1"/>
          </p:nvPr>
        </p:nvSpPr>
        <p:spPr>
          <a:xfrm>
            <a:off x="685800" y="1828800"/>
            <a:ext cx="7772400" cy="4114800"/>
          </a:xfrm>
        </p:spPr>
        <p:txBody>
          <a:bodyPr>
            <a:normAutofit lnSpcReduction="10000"/>
          </a:bodyPr>
          <a:lstStyle/>
          <a:p>
            <a:pPr marL="0" indent="0" algn="ctr">
              <a:lnSpc>
                <a:spcPct val="90000"/>
              </a:lnSpc>
              <a:buFontTx/>
              <a:buNone/>
            </a:pPr>
            <a:r>
              <a:rPr lang="en-US" sz="2800" dirty="0">
                <a:solidFill>
                  <a:srgbClr val="FF3300"/>
                </a:solidFill>
              </a:rPr>
              <a:t>A science dealing with the properties, distribution and circulation of water.</a:t>
            </a:r>
          </a:p>
          <a:p>
            <a:pPr marL="0" indent="0" algn="ctr">
              <a:lnSpc>
                <a:spcPct val="90000"/>
              </a:lnSpc>
              <a:buFontTx/>
              <a:buNone/>
            </a:pPr>
            <a:endParaRPr lang="en-US" sz="2800" dirty="0"/>
          </a:p>
          <a:p>
            <a:pPr marL="0" indent="0" algn="ctr">
              <a:lnSpc>
                <a:spcPct val="90000"/>
              </a:lnSpc>
              <a:buFontTx/>
              <a:buNone/>
            </a:pPr>
            <a:r>
              <a:rPr lang="en-US" sz="2800" dirty="0"/>
              <a:t>R. </a:t>
            </a:r>
            <a:r>
              <a:rPr lang="en-US" sz="2800" dirty="0" err="1"/>
              <a:t>Balaji</a:t>
            </a:r>
            <a:endParaRPr lang="en-US" sz="2800" dirty="0"/>
          </a:p>
          <a:p>
            <a:pPr marL="0" indent="0" algn="ctr">
              <a:lnSpc>
                <a:spcPct val="90000"/>
              </a:lnSpc>
              <a:buFontTx/>
              <a:buNone/>
            </a:pPr>
            <a:endParaRPr lang="en-US" sz="2800" u="sng" dirty="0">
              <a:solidFill>
                <a:schemeClr val="accent2"/>
              </a:solidFill>
            </a:endParaRPr>
          </a:p>
          <a:p>
            <a:pPr marL="0" indent="0" algn="ctr">
              <a:lnSpc>
                <a:spcPct val="90000"/>
              </a:lnSpc>
              <a:buFontTx/>
              <a:buNone/>
            </a:pPr>
            <a:r>
              <a:rPr lang="en-US" sz="2800" dirty="0">
                <a:hlinkClick r:id="rId2"/>
              </a:rPr>
              <a:t>balajir@colorado.edu</a:t>
            </a:r>
            <a:endParaRPr lang="en-US" sz="2800" dirty="0"/>
          </a:p>
          <a:p>
            <a:pPr marL="0" indent="0" algn="ctr">
              <a:lnSpc>
                <a:spcPct val="90000"/>
              </a:lnSpc>
              <a:buFontTx/>
              <a:buNone/>
            </a:pPr>
            <a:r>
              <a:rPr lang="en-US" sz="2800" dirty="0"/>
              <a:t>CVEN5333 </a:t>
            </a:r>
            <a:r>
              <a:rPr lang="en-US" sz="2800" dirty="0">
                <a:hlinkClick r:id="rId3"/>
              </a:rPr>
              <a:t>http://civil.colorado.edu/~balajir/CVEN5333</a:t>
            </a:r>
            <a:r>
              <a:rPr lang="en-US" sz="2800" dirty="0"/>
              <a:t> </a:t>
            </a:r>
          </a:p>
          <a:p>
            <a:pPr marL="0" indent="0" algn="ctr">
              <a:lnSpc>
                <a:spcPct val="90000"/>
              </a:lnSpc>
              <a:buNone/>
            </a:pPr>
            <a:r>
              <a:rPr lang="en-US" sz="2800" dirty="0"/>
              <a:t>Includes slides from Prof. Mike </a:t>
            </a:r>
            <a:r>
              <a:rPr lang="en-US" sz="2800" dirty="0" err="1"/>
              <a:t>Gooseff</a:t>
            </a:r>
            <a:r>
              <a:rPr lang="en-US" sz="2800" dirty="0"/>
              <a:t> </a:t>
            </a:r>
          </a:p>
          <a:p>
            <a:pPr marL="0" indent="0" algn="ctr">
              <a:lnSpc>
                <a:spcPct val="90000"/>
              </a:lnSpc>
              <a:buFontTx/>
              <a:buNone/>
            </a:pPr>
            <a:r>
              <a:rPr lang="en-US" sz="2800" dirty="0"/>
              <a:t>  </a:t>
            </a:r>
          </a:p>
          <a:p>
            <a:pPr marL="0" indent="0" algn="ctr">
              <a:lnSpc>
                <a:spcPct val="90000"/>
              </a:lnSpc>
            </a:pPr>
            <a:endParaRPr lang="en-US" sz="2800" dirty="0"/>
          </a:p>
        </p:txBody>
      </p:sp>
    </p:spTree>
    <p:extLst>
      <p:ext uri="{BB962C8B-B14F-4D97-AF65-F5344CB8AC3E}">
        <p14:creationId xmlns:p14="http://schemas.microsoft.com/office/powerpoint/2010/main" val="1796388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 y="152400"/>
            <a:ext cx="8351520" cy="626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506720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pic>
        <p:nvPicPr>
          <p:cNvPr id="8" name="Picture 7"/>
          <p:cNvPicPr>
            <a:picLocks noChangeAspect="1"/>
          </p:cNvPicPr>
          <p:nvPr/>
        </p:nvPicPr>
        <p:blipFill>
          <a:blip r:embed="rId3"/>
          <a:stretch>
            <a:fillRect/>
          </a:stretch>
        </p:blipFill>
        <p:spPr>
          <a:xfrm>
            <a:off x="0" y="354186"/>
            <a:ext cx="9144000" cy="6149627"/>
          </a:xfrm>
          <a:prstGeom prst="rect">
            <a:avLst/>
          </a:prstGeom>
        </p:spPr>
      </p:pic>
      <p:pic>
        <p:nvPicPr>
          <p:cNvPr id="10" name="Picture 9"/>
          <p:cNvPicPr>
            <a:picLocks noChangeAspect="1"/>
          </p:cNvPicPr>
          <p:nvPr/>
        </p:nvPicPr>
        <p:blipFill rotWithShape="1">
          <a:blip r:embed="rId3"/>
          <a:srcRect t="67347" r="85000"/>
          <a:stretch/>
        </p:blipFill>
        <p:spPr>
          <a:xfrm>
            <a:off x="-35984" y="345719"/>
            <a:ext cx="2893483" cy="4236039"/>
          </a:xfrm>
          <a:prstGeom prst="rect">
            <a:avLst/>
          </a:prstGeom>
        </p:spPr>
      </p:pic>
      <p:pic>
        <p:nvPicPr>
          <p:cNvPr id="9" name="Picture 8"/>
          <p:cNvPicPr>
            <a:picLocks noChangeAspect="1"/>
          </p:cNvPicPr>
          <p:nvPr/>
        </p:nvPicPr>
        <p:blipFill rotWithShape="1">
          <a:blip r:embed="rId3"/>
          <a:srcRect l="27500" t="37609" r="58333" b="45044"/>
          <a:stretch/>
        </p:blipFill>
        <p:spPr>
          <a:xfrm>
            <a:off x="2876550" y="354186"/>
            <a:ext cx="6286500" cy="5177118"/>
          </a:xfrm>
          <a:prstGeom prst="rect">
            <a:avLst/>
          </a:prstGeom>
          <a:ln w="38100">
            <a:solidFill>
              <a:schemeClr val="tx1"/>
            </a:solidFill>
          </a:ln>
        </p:spPr>
      </p:pic>
    </p:spTree>
    <p:extLst>
      <p:ext uri="{BB962C8B-B14F-4D97-AF65-F5344CB8AC3E}">
        <p14:creationId xmlns:p14="http://schemas.microsoft.com/office/powerpoint/2010/main" val="81025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F0"/>
          </a:solidFill>
        </p:spPr>
        <p:txBody>
          <a:bodyPr>
            <a:normAutofit fontScale="90000"/>
          </a:bodyPr>
          <a:lstStyle/>
          <a:p>
            <a:r>
              <a:rPr lang="en-US" dirty="0"/>
              <a:t>Meteorology of Precipitation – </a:t>
            </a:r>
            <a:br>
              <a:rPr lang="en-US" dirty="0"/>
            </a:br>
            <a:r>
              <a:rPr lang="en-US" sz="4000" i="1" dirty="0"/>
              <a:t>Orographic Precipitation</a:t>
            </a:r>
            <a:endParaRPr lang="en-US" dirty="0"/>
          </a:p>
        </p:txBody>
      </p:sp>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9175"/>
          <a:stretch/>
        </p:blipFill>
        <p:spPr>
          <a:xfrm>
            <a:off x="73941" y="1752601"/>
            <a:ext cx="9071836" cy="2819400"/>
          </a:xfrm>
        </p:spPr>
      </p:pic>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8" name="TextBox 7"/>
          <p:cNvSpPr txBox="1"/>
          <p:nvPr/>
        </p:nvSpPr>
        <p:spPr>
          <a:xfrm>
            <a:off x="457200" y="4800600"/>
            <a:ext cx="807823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West to east profile with Pacific Ocean at the west (left).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Clearly precipitation drops off after the first 4 mountain ranges.</a:t>
            </a:r>
          </a:p>
        </p:txBody>
      </p:sp>
    </p:spTree>
    <p:extLst>
      <p:ext uri="{BB962C8B-B14F-4D97-AF65-F5344CB8AC3E}">
        <p14:creationId xmlns:p14="http://schemas.microsoft.com/office/powerpoint/2010/main" val="6238536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r>
              <a:rPr lang="en-US" dirty="0"/>
              <a:t>When does it snow/rain/sleet?</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Fall 2021</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E0C8598F-41F0-C44C-B3DF-88A23EF6E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1501577"/>
            <a:ext cx="8610600" cy="5319637"/>
          </a:xfrm>
          <a:prstGeom prst="rect">
            <a:avLst/>
          </a:prstGeom>
        </p:spPr>
      </p:pic>
    </p:spTree>
    <p:extLst>
      <p:ext uri="{BB962C8B-B14F-4D97-AF65-F5344CB8AC3E}">
        <p14:creationId xmlns:p14="http://schemas.microsoft.com/office/powerpoint/2010/main" val="1092559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228600"/>
            <a:ext cx="7696200" cy="577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3015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normAutofit fontScale="90000"/>
          </a:bodyPr>
          <a:lstStyle/>
          <a:p>
            <a:r>
              <a:rPr lang="en-US" dirty="0"/>
              <a:t>Thermodynamics of Cloud Formation – </a:t>
            </a:r>
            <a:br>
              <a:rPr lang="en-US" dirty="0"/>
            </a:br>
            <a:r>
              <a:rPr lang="en-US" sz="3600" i="1" dirty="0"/>
              <a:t>Parcel Theory</a:t>
            </a:r>
            <a:endParaRPr lang="en-US" sz="2700" i="1"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9" name="Content Placeholder 8"/>
          <p:cNvSpPr>
            <a:spLocks noGrp="1"/>
          </p:cNvSpPr>
          <p:nvPr>
            <p:ph idx="1"/>
          </p:nvPr>
        </p:nvSpPr>
        <p:spPr/>
        <p:txBody>
          <a:bodyPr>
            <a:normAutofit/>
          </a:bodyPr>
          <a:lstStyle/>
          <a:p>
            <a:r>
              <a:rPr lang="en-US" dirty="0"/>
              <a:t>Several different thermodynamic mechanisms for cooling an air parcel:</a:t>
            </a:r>
          </a:p>
          <a:p>
            <a:pPr marL="457200" lvl="1" indent="0">
              <a:buNone/>
            </a:pPr>
            <a:r>
              <a:rPr lang="en-US" dirty="0">
                <a:solidFill>
                  <a:srgbClr val="FF0000"/>
                </a:solidFill>
              </a:rPr>
              <a:t>- radiative cooling</a:t>
            </a:r>
            <a:br>
              <a:rPr lang="en-US" dirty="0"/>
            </a:br>
            <a:r>
              <a:rPr lang="en-US" dirty="0">
                <a:solidFill>
                  <a:srgbClr val="FF0000"/>
                </a:solidFill>
              </a:rPr>
              <a:t>- cooling via conduction</a:t>
            </a:r>
          </a:p>
          <a:p>
            <a:pPr lvl="3"/>
            <a:endParaRPr lang="en-US" dirty="0"/>
          </a:p>
          <a:p>
            <a:r>
              <a:rPr lang="en-US" dirty="0"/>
              <a:t>However the most efficient mechanism for cooling air is </a:t>
            </a:r>
            <a:r>
              <a:rPr lang="en-US" dirty="0">
                <a:solidFill>
                  <a:srgbClr val="FF0000"/>
                </a:solidFill>
              </a:rPr>
              <a:t>so called adiabatic cooling as a result of vertical uplift</a:t>
            </a:r>
            <a:endParaRPr lang="en-US" dirty="0"/>
          </a:p>
        </p:txBody>
      </p:sp>
      <p:sp>
        <p:nvSpPr>
          <p:cNvPr id="7" name="Rectangle 6">
            <a:extLst>
              <a:ext uri="{FF2B5EF4-FFF2-40B4-BE49-F238E27FC236}">
                <a16:creationId xmlns:a16="http://schemas.microsoft.com/office/drawing/2014/main" id="{FE4525AE-9CDA-9E40-A442-49CD030DA136}"/>
              </a:ext>
            </a:extLst>
          </p:cNvPr>
          <p:cNvSpPr/>
          <p:nvPr/>
        </p:nvSpPr>
        <p:spPr>
          <a:xfrm>
            <a:off x="807203" y="2667000"/>
            <a:ext cx="51816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0F2E47B5-1E70-2343-BB76-7AE8CC801AFD}"/>
              </a:ext>
            </a:extLst>
          </p:cNvPr>
          <p:cNvSpPr/>
          <p:nvPr/>
        </p:nvSpPr>
        <p:spPr>
          <a:xfrm>
            <a:off x="533400" y="3211231"/>
            <a:ext cx="51816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9D5CF7FC-D98D-784F-9F73-8CA2279E5A09}"/>
              </a:ext>
            </a:extLst>
          </p:cNvPr>
          <p:cNvSpPr/>
          <p:nvPr/>
        </p:nvSpPr>
        <p:spPr>
          <a:xfrm>
            <a:off x="2971800" y="4501215"/>
            <a:ext cx="51816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4FD4E6D6-CEB0-324D-9B74-588426C26379}"/>
              </a:ext>
            </a:extLst>
          </p:cNvPr>
          <p:cNvSpPr/>
          <p:nvPr/>
        </p:nvSpPr>
        <p:spPr>
          <a:xfrm>
            <a:off x="807203" y="5034615"/>
            <a:ext cx="51816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9136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9" presetClass="exit" presetSubtype="0" fill="hold" grpId="0" nodeType="withEffect">
                                  <p:stCondLst>
                                    <p:cond delay="0"/>
                                  </p:stCondLst>
                                  <p:childTnLst>
                                    <p:animEffect transition="out" filter="dissolv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04800"/>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1644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457200"/>
            <a:ext cx="8001000" cy="600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1644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381000"/>
            <a:ext cx="83312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5475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normAutofit fontScale="90000"/>
          </a:bodyPr>
          <a:lstStyle/>
          <a:p>
            <a:pPr eaLnBrk="1" hangingPunct="1"/>
            <a:r>
              <a:rPr lang="en-US" dirty="0"/>
              <a:t>Thermodynamics of Cloud Formation – </a:t>
            </a:r>
            <a:br>
              <a:rPr lang="en-US" sz="4800" dirty="0"/>
            </a:br>
            <a:r>
              <a:rPr lang="en-US" sz="3600" i="1" dirty="0"/>
              <a:t>Parcel Theory</a:t>
            </a:r>
          </a:p>
        </p:txBody>
      </p:sp>
      <p:sp>
        <p:nvSpPr>
          <p:cNvPr id="4" name="Content Placeholder 3"/>
          <p:cNvSpPr>
            <a:spLocks noGrp="1"/>
          </p:cNvSpPr>
          <p:nvPr>
            <p:ph idx="1"/>
          </p:nvPr>
        </p:nvSpPr>
        <p:spPr>
          <a:xfrm>
            <a:off x="457200" y="1600200"/>
            <a:ext cx="8229600" cy="4756150"/>
          </a:xfrm>
        </p:spPr>
        <p:txBody>
          <a:bodyPr>
            <a:normAutofit fontScale="92500" lnSpcReduction="10000"/>
          </a:bodyPr>
          <a:lstStyle/>
          <a:p>
            <a:r>
              <a:rPr lang="en-US" dirty="0"/>
              <a:t>Requirement for cloud formation: condensation mechanism whereby </a:t>
            </a:r>
            <a:r>
              <a:rPr lang="en-US" dirty="0">
                <a:solidFill>
                  <a:srgbClr val="FF0000"/>
                </a:solidFill>
              </a:rPr>
              <a:t>water vapor molecules are converted to liquid or ice</a:t>
            </a:r>
            <a:endParaRPr lang="en-US" dirty="0"/>
          </a:p>
          <a:p>
            <a:pPr lvl="4"/>
            <a:endParaRPr lang="en-US" dirty="0"/>
          </a:p>
          <a:p>
            <a:r>
              <a:rPr lang="en-US" dirty="0"/>
              <a:t>We will use “parcel theory” - a conceptual representation - to </a:t>
            </a:r>
            <a:r>
              <a:rPr lang="en-US" dirty="0">
                <a:solidFill>
                  <a:srgbClr val="FF0000"/>
                </a:solidFill>
              </a:rPr>
              <a:t>“follow” </a:t>
            </a:r>
            <a:r>
              <a:rPr lang="en-US" dirty="0"/>
              <a:t>parcels of air as they move through the atmosphere</a:t>
            </a:r>
          </a:p>
          <a:p>
            <a:pPr lvl="1"/>
            <a:r>
              <a:rPr lang="en-US" dirty="0"/>
              <a:t>Specific humidity of an air parcel (</a:t>
            </a:r>
            <a:r>
              <a:rPr lang="en-US" i="1" dirty="0">
                <a:latin typeface="Times New Roman" charset="0"/>
                <a:ea typeface="Times New Roman" charset="0"/>
                <a:cs typeface="Times New Roman" charset="0"/>
              </a:rPr>
              <a:t>q</a:t>
            </a:r>
            <a:r>
              <a:rPr lang="en-US" dirty="0"/>
              <a:t>) is conserved </a:t>
            </a:r>
            <a:br>
              <a:rPr lang="en-US" dirty="0"/>
            </a:br>
            <a:r>
              <a:rPr lang="en-US" dirty="0"/>
              <a:t>(</a:t>
            </a:r>
            <a:r>
              <a:rPr lang="en-US" dirty="0">
                <a:solidFill>
                  <a:srgbClr val="FF0000"/>
                </a:solidFill>
              </a:rPr>
              <a:t>i.e., </a:t>
            </a:r>
            <a:r>
              <a:rPr lang="en-US" i="1" dirty="0">
                <a:solidFill>
                  <a:srgbClr val="FF0000"/>
                </a:solidFill>
                <a:latin typeface="Times New Roman" panose="02020603050405020304" pitchFamily="18" charset="0"/>
                <a:cs typeface="Times New Roman" panose="02020603050405020304" pitchFamily="18" charset="0"/>
              </a:rPr>
              <a:t>q</a:t>
            </a:r>
            <a:r>
              <a:rPr lang="en-US" dirty="0">
                <a:solidFill>
                  <a:srgbClr val="FF0000"/>
                </a:solidFill>
              </a:rPr>
              <a:t> is constant</a:t>
            </a:r>
            <a:r>
              <a:rPr lang="en-US" dirty="0"/>
              <a:t>) as a parcel moves,  </a:t>
            </a:r>
          </a:p>
          <a:p>
            <a:pPr lvl="1"/>
            <a:r>
              <a:rPr lang="en-US" dirty="0"/>
              <a:t>Given this fact, vapor will be carried around by a parcel right up until the parcel becomes </a:t>
            </a:r>
            <a:r>
              <a:rPr lang="en-US" dirty="0">
                <a:solidFill>
                  <a:srgbClr val="FF0000"/>
                </a:solidFill>
              </a:rPr>
              <a:t>saturated</a:t>
            </a:r>
            <a:endParaRPr lang="en-US" dirty="0"/>
          </a:p>
        </p:txBody>
      </p:sp>
      <p:sp>
        <p:nvSpPr>
          <p:cNvPr id="13"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370A9DF0-FC05-684B-A292-E330137672F7}"/>
              </a:ext>
            </a:extLst>
          </p:cNvPr>
          <p:cNvSpPr/>
          <p:nvPr/>
        </p:nvSpPr>
        <p:spPr>
          <a:xfrm>
            <a:off x="4191000" y="2057400"/>
            <a:ext cx="51816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B57E68E9-9937-F04E-B328-55F004768922}"/>
              </a:ext>
            </a:extLst>
          </p:cNvPr>
          <p:cNvSpPr/>
          <p:nvPr/>
        </p:nvSpPr>
        <p:spPr>
          <a:xfrm>
            <a:off x="-533400" y="2463147"/>
            <a:ext cx="58674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EDF58318-E791-8742-A78B-EB5DB2C9CE1A}"/>
              </a:ext>
            </a:extLst>
          </p:cNvPr>
          <p:cNvSpPr/>
          <p:nvPr/>
        </p:nvSpPr>
        <p:spPr>
          <a:xfrm>
            <a:off x="3848100" y="3725300"/>
            <a:ext cx="13335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19726A6A-0B0C-514B-99DD-9E4D9F263462}"/>
              </a:ext>
            </a:extLst>
          </p:cNvPr>
          <p:cNvSpPr/>
          <p:nvPr/>
        </p:nvSpPr>
        <p:spPr>
          <a:xfrm>
            <a:off x="1285714" y="4884760"/>
            <a:ext cx="2448086"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7BCC6C9D-4F25-0641-A6D9-88CA8A28BF5D}"/>
              </a:ext>
            </a:extLst>
          </p:cNvPr>
          <p:cNvSpPr/>
          <p:nvPr/>
        </p:nvSpPr>
        <p:spPr>
          <a:xfrm>
            <a:off x="6629400" y="5715000"/>
            <a:ext cx="51816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7467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0" nodeType="clickEffect">
                                  <p:stCondLst>
                                    <p:cond delay="0"/>
                                  </p:stCondLst>
                                  <p:childTnLst>
                                    <p:animEffect transition="out" filter="dissolv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grpId="0" nodeType="clickEffect">
                                  <p:stCondLst>
                                    <p:cond delay="0"/>
                                  </p:stCondLst>
                                  <p:childTnLst>
                                    <p:animEffect transition="out" filter="dissolv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pic>
        <p:nvPicPr>
          <p:cNvPr id="3074" name="Picture 2" descr="http://www.ux1.eiu.edu/%7Ecfjps/1400/FIG04_020.JPG"/>
          <p:cNvPicPr>
            <a:picLocks noChangeAspect="1" noChangeArrowheads="1"/>
          </p:cNvPicPr>
          <p:nvPr/>
        </p:nvPicPr>
        <p:blipFill rotWithShape="1">
          <a:blip r:embed="rId3">
            <a:extLst>
              <a:ext uri="{28A0092B-C50C-407E-A947-70E740481C1C}">
                <a14:useLocalDpi xmlns:a14="http://schemas.microsoft.com/office/drawing/2010/main" val="0"/>
              </a:ext>
            </a:extLst>
          </a:blip>
          <a:srcRect l="2000" t="4805" r="2000" b="5334"/>
          <a:stretch/>
        </p:blipFill>
        <p:spPr bwMode="auto">
          <a:xfrm>
            <a:off x="0" y="-18652"/>
            <a:ext cx="9144000" cy="64194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29614" y="6096000"/>
            <a:ext cx="389978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http://www.ux1.eiu.edu/~</a:t>
            </a:r>
            <a:r>
              <a:rPr kumimoji="0" lang="en-US" sz="1400" b="0" i="0" u="none" strike="noStrike" kern="1200" cap="none" spc="0" normalizeH="0" baseline="0" noProof="0" dirty="0" err="1">
                <a:ln>
                  <a:noFill/>
                </a:ln>
                <a:solidFill>
                  <a:prstClr val="black"/>
                </a:solidFill>
                <a:effectLst/>
                <a:uLnTx/>
                <a:uFillTx/>
                <a:latin typeface="Calibri"/>
                <a:ea typeface="+mn-ea"/>
                <a:cs typeface="+mn-cs"/>
              </a:rPr>
              <a:t>cfjps</a:t>
            </a:r>
            <a:r>
              <a:rPr kumimoji="0" lang="en-US" sz="1400" b="0" i="0" u="none" strike="noStrike" kern="1200" cap="none" spc="0" normalizeH="0" baseline="0" noProof="0" dirty="0">
                <a:ln>
                  <a:noFill/>
                </a:ln>
                <a:solidFill>
                  <a:prstClr val="black"/>
                </a:solidFill>
                <a:effectLst/>
                <a:uLnTx/>
                <a:uFillTx/>
                <a:latin typeface="Calibri"/>
                <a:ea typeface="+mn-ea"/>
                <a:cs typeface="+mn-cs"/>
              </a:rPr>
              <a:t>/1400/</a:t>
            </a:r>
            <a:r>
              <a:rPr kumimoji="0" lang="en-US" sz="1400" b="0" i="0" u="none" strike="noStrike" kern="1200" cap="none" spc="0" normalizeH="0" baseline="0" noProof="0" dirty="0" err="1">
                <a:ln>
                  <a:noFill/>
                </a:ln>
                <a:solidFill>
                  <a:prstClr val="black"/>
                </a:solidFill>
                <a:effectLst/>
                <a:uLnTx/>
                <a:uFillTx/>
                <a:latin typeface="Calibri"/>
                <a:ea typeface="+mn-ea"/>
                <a:cs typeface="+mn-cs"/>
              </a:rPr>
              <a:t>stability.html</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4991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7" name="TextBox 6"/>
          <p:cNvSpPr txBox="1"/>
          <p:nvPr/>
        </p:nvSpPr>
        <p:spPr>
          <a:xfrm>
            <a:off x="2729614" y="6096000"/>
            <a:ext cx="389978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http://www.ux1.eiu.edu/~</a:t>
            </a:r>
            <a:r>
              <a:rPr kumimoji="0" lang="en-US" sz="1400" b="0" i="0" u="none" strike="noStrike" kern="1200" cap="none" spc="0" normalizeH="0" baseline="0" noProof="0" dirty="0" err="1">
                <a:ln>
                  <a:noFill/>
                </a:ln>
                <a:solidFill>
                  <a:prstClr val="black"/>
                </a:solidFill>
                <a:effectLst/>
                <a:uLnTx/>
                <a:uFillTx/>
                <a:latin typeface="Calibri"/>
                <a:ea typeface="+mn-ea"/>
                <a:cs typeface="+mn-cs"/>
              </a:rPr>
              <a:t>cfjps</a:t>
            </a:r>
            <a:r>
              <a:rPr kumimoji="0" lang="en-US" sz="1400" b="0" i="0" u="none" strike="noStrike" kern="1200" cap="none" spc="0" normalizeH="0" baseline="0" noProof="0" dirty="0">
                <a:ln>
                  <a:noFill/>
                </a:ln>
                <a:solidFill>
                  <a:prstClr val="black"/>
                </a:solidFill>
                <a:effectLst/>
                <a:uLnTx/>
                <a:uFillTx/>
                <a:latin typeface="Calibri"/>
                <a:ea typeface="+mn-ea"/>
                <a:cs typeface="+mn-cs"/>
              </a:rPr>
              <a:t>/1400/</a:t>
            </a:r>
            <a:r>
              <a:rPr kumimoji="0" lang="en-US" sz="1400" b="0" i="0" u="none" strike="noStrike" kern="1200" cap="none" spc="0" normalizeH="0" baseline="0" noProof="0" dirty="0" err="1">
                <a:ln>
                  <a:noFill/>
                </a:ln>
                <a:solidFill>
                  <a:prstClr val="black"/>
                </a:solidFill>
                <a:effectLst/>
                <a:uLnTx/>
                <a:uFillTx/>
                <a:latin typeface="Calibri"/>
                <a:ea typeface="+mn-ea"/>
                <a:cs typeface="+mn-cs"/>
              </a:rPr>
              <a:t>stability.html</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098" name="Picture 2" descr="http://www.ux1.eiu.edu/%7Ecfjps/1400/FIG04_021.JPG"/>
          <p:cNvPicPr>
            <a:picLocks noChangeAspect="1" noChangeArrowheads="1"/>
          </p:cNvPicPr>
          <p:nvPr/>
        </p:nvPicPr>
        <p:blipFill rotWithShape="1">
          <a:blip r:embed="rId3">
            <a:extLst>
              <a:ext uri="{28A0092B-C50C-407E-A947-70E740481C1C}">
                <a14:useLocalDpi xmlns:a14="http://schemas.microsoft.com/office/drawing/2010/main" val="0"/>
              </a:ext>
            </a:extLst>
          </a:blip>
          <a:srcRect l="2000" t="13333" r="2000" b="12000"/>
          <a:stretch/>
        </p:blipFill>
        <p:spPr bwMode="auto">
          <a:xfrm>
            <a:off x="6096" y="685800"/>
            <a:ext cx="9137904" cy="5330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377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ux1.eiu.edu/%7Ecfjps/1400/FIG04_022.JPG"/>
          <p:cNvPicPr>
            <a:picLocks noChangeAspect="1" noChangeArrowheads="1"/>
          </p:cNvPicPr>
          <p:nvPr/>
        </p:nvPicPr>
        <p:blipFill rotWithShape="1">
          <a:blip r:embed="rId3">
            <a:extLst>
              <a:ext uri="{28A0092B-C50C-407E-A947-70E740481C1C}">
                <a14:useLocalDpi xmlns:a14="http://schemas.microsoft.com/office/drawing/2010/main" val="0"/>
              </a:ext>
            </a:extLst>
          </a:blip>
          <a:srcRect l="6001" r="5999"/>
          <a:stretch/>
        </p:blipFill>
        <p:spPr bwMode="auto">
          <a:xfrm>
            <a:off x="685800" y="-76201"/>
            <a:ext cx="7696200" cy="6559261"/>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7" name="TextBox 6"/>
          <p:cNvSpPr txBox="1"/>
          <p:nvPr/>
        </p:nvSpPr>
        <p:spPr>
          <a:xfrm>
            <a:off x="2729614" y="6096000"/>
            <a:ext cx="389978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http://www.ux1.eiu.edu/~</a:t>
            </a:r>
            <a:r>
              <a:rPr kumimoji="0" lang="en-US" sz="1400" b="0" i="0" u="none" strike="noStrike" kern="1200" cap="none" spc="0" normalizeH="0" baseline="0" noProof="0" dirty="0" err="1">
                <a:ln>
                  <a:noFill/>
                </a:ln>
                <a:solidFill>
                  <a:prstClr val="black"/>
                </a:solidFill>
                <a:effectLst/>
                <a:uLnTx/>
                <a:uFillTx/>
                <a:latin typeface="Calibri"/>
                <a:ea typeface="+mn-ea"/>
                <a:cs typeface="+mn-cs"/>
              </a:rPr>
              <a:t>cfjps</a:t>
            </a:r>
            <a:r>
              <a:rPr kumimoji="0" lang="en-US" sz="1400" b="0" i="0" u="none" strike="noStrike" kern="1200" cap="none" spc="0" normalizeH="0" baseline="0" noProof="0" dirty="0">
                <a:ln>
                  <a:noFill/>
                </a:ln>
                <a:solidFill>
                  <a:prstClr val="black"/>
                </a:solidFill>
                <a:effectLst/>
                <a:uLnTx/>
                <a:uFillTx/>
                <a:latin typeface="Calibri"/>
                <a:ea typeface="+mn-ea"/>
                <a:cs typeface="+mn-cs"/>
              </a:rPr>
              <a:t>/1400/</a:t>
            </a:r>
            <a:r>
              <a:rPr kumimoji="0" lang="en-US" sz="1400" b="0" i="0" u="none" strike="noStrike" kern="1200" cap="none" spc="0" normalizeH="0" baseline="0" noProof="0" dirty="0" err="1">
                <a:ln>
                  <a:noFill/>
                </a:ln>
                <a:solidFill>
                  <a:prstClr val="black"/>
                </a:solidFill>
                <a:effectLst/>
                <a:uLnTx/>
                <a:uFillTx/>
                <a:latin typeface="Calibri"/>
                <a:ea typeface="+mn-ea"/>
                <a:cs typeface="+mn-cs"/>
              </a:rPr>
              <a:t>stability.html</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9926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328612"/>
            <a:ext cx="7772400" cy="1143000"/>
          </a:xfrm>
        </p:spPr>
        <p:txBody>
          <a:bodyPr/>
          <a:lstStyle/>
          <a:p>
            <a:r>
              <a:rPr lang="en-US"/>
              <a:t>Lectures Week – 5 - 6</a:t>
            </a:r>
            <a:endParaRPr lang="en-US" dirty="0"/>
          </a:p>
        </p:txBody>
      </p:sp>
      <p:sp>
        <p:nvSpPr>
          <p:cNvPr id="3" name="Content Placeholder 2"/>
          <p:cNvSpPr>
            <a:spLocks noGrp="1"/>
          </p:cNvSpPr>
          <p:nvPr>
            <p:ph idx="1"/>
          </p:nvPr>
        </p:nvSpPr>
        <p:spPr>
          <a:xfrm>
            <a:off x="571828" y="814388"/>
            <a:ext cx="8343572" cy="5357812"/>
          </a:xfrm>
        </p:spPr>
        <p:txBody>
          <a:bodyPr>
            <a:normAutofit fontScale="77500" lnSpcReduction="20000"/>
          </a:bodyPr>
          <a:lstStyle/>
          <a:p>
            <a:r>
              <a:rPr lang="en-US" dirty="0"/>
              <a:t>Water Vapor in Atmosphere</a:t>
            </a:r>
          </a:p>
          <a:p>
            <a:pPr lvl="1"/>
            <a:r>
              <a:rPr lang="en-US" dirty="0"/>
              <a:t>Basics</a:t>
            </a:r>
          </a:p>
          <a:p>
            <a:endParaRPr lang="en-US"/>
          </a:p>
          <a:p>
            <a:r>
              <a:rPr lang="en-US"/>
              <a:t>Vertical </a:t>
            </a:r>
            <a:r>
              <a:rPr lang="en-US" dirty="0"/>
              <a:t>Gradients in Atmosphere</a:t>
            </a:r>
          </a:p>
          <a:p>
            <a:pPr lvl="1"/>
            <a:r>
              <a:rPr lang="en-US" dirty="0"/>
              <a:t>Temperature</a:t>
            </a:r>
          </a:p>
          <a:p>
            <a:pPr lvl="1"/>
            <a:r>
              <a:rPr lang="en-US" dirty="0"/>
              <a:t>Pressure</a:t>
            </a:r>
          </a:p>
          <a:p>
            <a:pPr marL="457200" lvl="1" indent="0">
              <a:buNone/>
            </a:pPr>
            <a:endParaRPr lang="en-US" dirty="0"/>
          </a:p>
          <a:p>
            <a:r>
              <a:rPr lang="en-US" dirty="0"/>
              <a:t>Atmospheric Stability</a:t>
            </a:r>
          </a:p>
          <a:p>
            <a:r>
              <a:rPr lang="en-US" dirty="0"/>
              <a:t>Precipitation</a:t>
            </a:r>
          </a:p>
          <a:p>
            <a:pPr lvl="1"/>
            <a:r>
              <a:rPr lang="en-US" dirty="0"/>
              <a:t>Formation</a:t>
            </a:r>
          </a:p>
          <a:p>
            <a:pPr lvl="1"/>
            <a:r>
              <a:rPr lang="en-US" dirty="0"/>
              <a:t>Areal estimation</a:t>
            </a:r>
          </a:p>
          <a:p>
            <a:pPr marL="457200" lvl="1" indent="0">
              <a:buNone/>
            </a:pPr>
            <a:endParaRPr lang="en-US" dirty="0"/>
          </a:p>
          <a:p>
            <a:pPr marL="457200" lvl="1" indent="0">
              <a:buNone/>
            </a:pPr>
            <a:r>
              <a:rPr lang="en-US" dirty="0"/>
              <a:t>Physical Hydrology, </a:t>
            </a:r>
            <a:r>
              <a:rPr lang="en-US" dirty="0" err="1"/>
              <a:t>Dingman</a:t>
            </a:r>
            <a:r>
              <a:rPr lang="en-US" dirty="0"/>
              <a:t> (Chapter 3, Appendix E)</a:t>
            </a:r>
          </a:p>
          <a:p>
            <a:pPr marL="457200" lvl="1" indent="0">
              <a:buNone/>
            </a:pPr>
            <a:r>
              <a:rPr lang="en-US" dirty="0"/>
              <a:t>Terrestrial Hydrometeorology, </a:t>
            </a:r>
            <a:r>
              <a:rPr lang="en-US" dirty="0" err="1"/>
              <a:t>Shuttleworth</a:t>
            </a:r>
            <a:r>
              <a:rPr lang="en-US" dirty="0"/>
              <a:t>, (Chapter 2,3)</a:t>
            </a:r>
          </a:p>
          <a:p>
            <a:pPr marL="457200" lvl="1" indent="0">
              <a:buNone/>
            </a:pPr>
            <a:r>
              <a:rPr lang="en-US" dirty="0"/>
              <a:t>Hydrology, Bras (Chapter 3)</a:t>
            </a:r>
          </a:p>
        </p:txBody>
      </p:sp>
    </p:spTree>
    <p:extLst>
      <p:ext uri="{BB962C8B-B14F-4D97-AF65-F5344CB8AC3E}">
        <p14:creationId xmlns:p14="http://schemas.microsoft.com/office/powerpoint/2010/main" val="3331035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1160061" y="2497540"/>
            <a:ext cx="2961564" cy="28660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 name="Title 1"/>
          <p:cNvSpPr>
            <a:spLocks noGrp="1"/>
          </p:cNvSpPr>
          <p:nvPr>
            <p:ph type="title"/>
          </p:nvPr>
        </p:nvSpPr>
        <p:spPr/>
        <p:txBody>
          <a:bodyPr/>
          <a:lstStyle/>
          <a:p>
            <a:r>
              <a:rPr lang="en-US" dirty="0"/>
              <a:t>Hydrostatic Atmosphere</a:t>
            </a:r>
          </a:p>
        </p:txBody>
      </p:sp>
      <p:sp>
        <p:nvSpPr>
          <p:cNvPr id="4" name="Can 3"/>
          <p:cNvSpPr/>
          <p:nvPr/>
        </p:nvSpPr>
        <p:spPr bwMode="auto">
          <a:xfrm>
            <a:off x="2117677" y="3400567"/>
            <a:ext cx="968991" cy="584579"/>
          </a:xfrm>
          <a:prstGeom prst="can">
            <a:avLst>
              <a:gd name="adj"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cxnSp>
        <p:nvCxnSpPr>
          <p:cNvPr id="7" name="Straight Connector 6"/>
          <p:cNvCxnSpPr/>
          <p:nvPr/>
        </p:nvCxnSpPr>
        <p:spPr bwMode="auto">
          <a:xfrm rot="5400000">
            <a:off x="1037229" y="3837293"/>
            <a:ext cx="2156351" cy="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TextBox 8"/>
          <p:cNvSpPr txBox="1"/>
          <p:nvPr/>
        </p:nvSpPr>
        <p:spPr>
          <a:xfrm>
            <a:off x="2169997" y="3302759"/>
            <a:ext cx="55956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A</a:t>
            </a:r>
          </a:p>
        </p:txBody>
      </p:sp>
      <p:cxnSp>
        <p:nvCxnSpPr>
          <p:cNvPr id="11" name="Straight Arrow Connector 10"/>
          <p:cNvCxnSpPr/>
          <p:nvPr/>
        </p:nvCxnSpPr>
        <p:spPr bwMode="auto">
          <a:xfrm rot="5400000">
            <a:off x="2367887" y="3323230"/>
            <a:ext cx="450376" cy="1588"/>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2" name="TextBox 11"/>
          <p:cNvSpPr txBox="1"/>
          <p:nvPr/>
        </p:nvSpPr>
        <p:spPr>
          <a:xfrm>
            <a:off x="2622648" y="2868308"/>
            <a:ext cx="356188"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F</a:t>
            </a:r>
          </a:p>
        </p:txBody>
      </p:sp>
      <p:cxnSp>
        <p:nvCxnSpPr>
          <p:cNvPr id="13" name="Straight Arrow Connector 12"/>
          <p:cNvCxnSpPr/>
          <p:nvPr/>
        </p:nvCxnSpPr>
        <p:spPr bwMode="auto">
          <a:xfrm rot="5400000">
            <a:off x="2356513" y="4212608"/>
            <a:ext cx="450376" cy="1588"/>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4" name="TextBox 13"/>
          <p:cNvSpPr txBox="1"/>
          <p:nvPr/>
        </p:nvSpPr>
        <p:spPr>
          <a:xfrm>
            <a:off x="2174543" y="4440075"/>
            <a:ext cx="85472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a:ea typeface="+mn-ea"/>
                <a:cs typeface="+mn-cs"/>
              </a:rPr>
              <a:t>F+dF</a:t>
            </a: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cxnSp>
        <p:nvCxnSpPr>
          <p:cNvPr id="16" name="Straight Connector 15"/>
          <p:cNvCxnSpPr/>
          <p:nvPr/>
        </p:nvCxnSpPr>
        <p:spPr bwMode="auto">
          <a:xfrm>
            <a:off x="3152633" y="3548418"/>
            <a:ext cx="54591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3168556" y="3850944"/>
            <a:ext cx="54591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8" name="TextBox 17"/>
          <p:cNvSpPr txBox="1"/>
          <p:nvPr/>
        </p:nvSpPr>
        <p:spPr>
          <a:xfrm>
            <a:off x="3302740" y="3452881"/>
            <a:ext cx="491319"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a:ea typeface="+mn-ea"/>
                <a:cs typeface="+mn-cs"/>
              </a:rPr>
              <a:t>dz</a:t>
            </a: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cxnSp>
        <p:nvCxnSpPr>
          <p:cNvPr id="23" name="Straight Connector 22"/>
          <p:cNvCxnSpPr/>
          <p:nvPr/>
        </p:nvCxnSpPr>
        <p:spPr bwMode="auto">
          <a:xfrm rot="5400000">
            <a:off x="2008509" y="3837293"/>
            <a:ext cx="2156351" cy="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5" name="Rectangle 24"/>
          <p:cNvSpPr/>
          <p:nvPr/>
        </p:nvSpPr>
        <p:spPr>
          <a:xfrm>
            <a:off x="4692751" y="2242827"/>
            <a:ext cx="158729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err="1">
                <a:ln>
                  <a:noFill/>
                </a:ln>
                <a:solidFill>
                  <a:srgbClr val="000000"/>
                </a:solidFill>
                <a:effectLst/>
                <a:uLnTx/>
                <a:uFillTx/>
                <a:latin typeface="Times New Roman"/>
                <a:ea typeface="+mn-ea"/>
                <a:cs typeface="+mn-cs"/>
              </a:rPr>
              <a:t>dM</a:t>
            </a:r>
            <a:r>
              <a:rPr kumimoji="0" lang="en-US" sz="2400" b="0" i="1" u="none" strike="noStrike" kern="1200" cap="none" spc="0" normalizeH="0" baseline="0" noProof="0" dirty="0">
                <a:ln>
                  <a:noFill/>
                </a:ln>
                <a:solidFill>
                  <a:srgbClr val="000000"/>
                </a:solidFill>
                <a:effectLst/>
                <a:uLnTx/>
                <a:uFillTx/>
                <a:latin typeface="Times New Roman"/>
                <a:ea typeface="+mn-ea"/>
                <a:cs typeface="+mn-cs"/>
              </a:rPr>
              <a:t> = </a:t>
            </a:r>
            <a:r>
              <a:rPr kumimoji="0" lang="en-US" sz="2400" b="0" i="1" u="none" strike="noStrike" kern="1200" cap="none" spc="0" normalizeH="0" baseline="0" noProof="0" dirty="0">
                <a:ln>
                  <a:noFill/>
                </a:ln>
                <a:solidFill>
                  <a:srgbClr val="000000"/>
                </a:solidFill>
                <a:effectLst/>
                <a:uLnTx/>
                <a:uFillTx/>
                <a:latin typeface="Times New Roman"/>
                <a:ea typeface="+mn-ea"/>
                <a:cs typeface="+mn-cs"/>
                <a:sym typeface="Symbol"/>
              </a:rPr>
              <a:t></a:t>
            </a:r>
            <a:r>
              <a:rPr kumimoji="0" lang="en-US" sz="2400" b="0" i="1" u="none" strike="noStrike" kern="1200" cap="none" spc="0" normalizeH="0" baseline="0" noProof="0" dirty="0">
                <a:ln>
                  <a:noFill/>
                </a:ln>
                <a:solidFill>
                  <a:srgbClr val="000000"/>
                </a:solidFill>
                <a:effectLst/>
                <a:uLnTx/>
                <a:uFillTx/>
                <a:latin typeface="Times New Roman"/>
                <a:ea typeface="+mn-ea"/>
                <a:cs typeface="+mn-cs"/>
              </a:rPr>
              <a:t>Adz</a:t>
            </a: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6" name="Rectangle 25"/>
          <p:cNvSpPr/>
          <p:nvPr/>
        </p:nvSpPr>
        <p:spPr>
          <a:xfrm>
            <a:off x="4692751" y="3037416"/>
            <a:ext cx="145264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err="1">
                <a:ln>
                  <a:noFill/>
                </a:ln>
                <a:solidFill>
                  <a:srgbClr val="000000"/>
                </a:solidFill>
                <a:effectLst/>
                <a:uLnTx/>
                <a:uFillTx/>
                <a:latin typeface="Times New Roman"/>
                <a:ea typeface="+mn-ea"/>
                <a:cs typeface="+mn-cs"/>
              </a:rPr>
              <a:t>dF</a:t>
            </a:r>
            <a:r>
              <a:rPr kumimoji="0" lang="en-US" sz="2400" b="0" i="1" u="none" strike="noStrike" kern="1200" cap="none" spc="0" normalizeH="0" baseline="0" noProof="0" dirty="0">
                <a:ln>
                  <a:noFill/>
                </a:ln>
                <a:solidFill>
                  <a:srgbClr val="000000"/>
                </a:solidFill>
                <a:effectLst/>
                <a:uLnTx/>
                <a:uFillTx/>
                <a:latin typeface="Times New Roman"/>
                <a:ea typeface="+mn-ea"/>
                <a:cs typeface="+mn-cs"/>
              </a:rPr>
              <a:t>=</a:t>
            </a:r>
            <a:r>
              <a:rPr kumimoji="0" lang="en-US" sz="2400" b="0" i="1" u="none" strike="noStrike" kern="1200" cap="none" spc="0" normalizeH="0" baseline="0" noProof="0" dirty="0" err="1">
                <a:ln>
                  <a:noFill/>
                </a:ln>
                <a:solidFill>
                  <a:srgbClr val="000000"/>
                </a:solidFill>
                <a:effectLst/>
                <a:uLnTx/>
                <a:uFillTx/>
                <a:latin typeface="Times New Roman"/>
                <a:ea typeface="+mn-ea"/>
                <a:cs typeface="+mn-cs"/>
              </a:rPr>
              <a:t>dM</a:t>
            </a:r>
            <a:r>
              <a:rPr kumimoji="0" lang="en-US" sz="2400" b="0" i="1" u="none" strike="noStrike" kern="1200" cap="none" spc="0" normalizeH="0" baseline="0" noProof="0" dirty="0">
                <a:ln>
                  <a:noFill/>
                </a:ln>
                <a:solidFill>
                  <a:srgbClr val="000000"/>
                </a:solidFill>
                <a:effectLst/>
                <a:uLnTx/>
                <a:uFillTx/>
                <a:latin typeface="Times New Roman"/>
                <a:ea typeface="+mn-ea"/>
                <a:cs typeface="+mn-cs"/>
              </a:rPr>
              <a:t> g </a:t>
            </a: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7" name="Rectangle 26"/>
          <p:cNvSpPr/>
          <p:nvPr/>
        </p:nvSpPr>
        <p:spPr>
          <a:xfrm>
            <a:off x="4692751" y="3832005"/>
            <a:ext cx="2449773"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err="1">
                <a:ln>
                  <a:noFill/>
                </a:ln>
                <a:solidFill>
                  <a:srgbClr val="000000"/>
                </a:solidFill>
                <a:effectLst/>
                <a:uLnTx/>
                <a:uFillTx/>
                <a:latin typeface="Times New Roman"/>
                <a:ea typeface="+mn-ea"/>
                <a:cs typeface="+mn-cs"/>
              </a:rPr>
              <a:t>dP</a:t>
            </a:r>
            <a:r>
              <a:rPr kumimoji="0" lang="en-US" sz="2400" b="0" i="1" u="none" strike="noStrike" kern="1200" cap="none" spc="0" normalizeH="0" baseline="0" noProof="0" dirty="0">
                <a:ln>
                  <a:noFill/>
                </a:ln>
                <a:solidFill>
                  <a:srgbClr val="000000"/>
                </a:solidFill>
                <a:effectLst/>
                <a:uLnTx/>
                <a:uFillTx/>
                <a:latin typeface="Times New Roman"/>
                <a:ea typeface="+mn-ea"/>
                <a:cs typeface="+mn-cs"/>
              </a:rPr>
              <a:t> = </a:t>
            </a:r>
            <a:r>
              <a:rPr kumimoji="0" lang="en-US" sz="2400" b="0" i="1" u="none" strike="noStrike" kern="1200" cap="none" spc="0" normalizeH="0" baseline="0" noProof="0" dirty="0" err="1">
                <a:ln>
                  <a:noFill/>
                </a:ln>
                <a:solidFill>
                  <a:srgbClr val="000000"/>
                </a:solidFill>
                <a:effectLst/>
                <a:uLnTx/>
                <a:uFillTx/>
                <a:latin typeface="Times New Roman"/>
                <a:ea typeface="+mn-ea"/>
                <a:cs typeface="+mn-cs"/>
              </a:rPr>
              <a:t>dF</a:t>
            </a:r>
            <a:r>
              <a:rPr kumimoji="0" lang="en-US" sz="2400" b="0" i="1" u="none" strike="noStrike" kern="1200" cap="none" spc="0" normalizeH="0" baseline="0" noProof="0" dirty="0">
                <a:ln>
                  <a:noFill/>
                </a:ln>
                <a:solidFill>
                  <a:srgbClr val="000000"/>
                </a:solidFill>
                <a:effectLst/>
                <a:uLnTx/>
                <a:uFillTx/>
                <a:latin typeface="Times New Roman"/>
                <a:ea typeface="+mn-ea"/>
                <a:cs typeface="+mn-cs"/>
              </a:rPr>
              <a:t>/A = </a:t>
            </a:r>
            <a:r>
              <a:rPr kumimoji="0" lang="en-US" sz="2400" b="0" i="1" u="none" strike="noStrike" kern="1200" cap="none" spc="0" normalizeH="0" baseline="0" noProof="0" dirty="0">
                <a:ln>
                  <a:noFill/>
                </a:ln>
                <a:solidFill>
                  <a:srgbClr val="000000"/>
                </a:solidFill>
                <a:effectLst/>
                <a:uLnTx/>
                <a:uFillTx/>
                <a:latin typeface="Times New Roman"/>
                <a:ea typeface="+mn-ea"/>
                <a:cs typeface="+mn-cs"/>
                <a:sym typeface="Symbol"/>
              </a:rPr>
              <a:t></a:t>
            </a:r>
            <a:r>
              <a:rPr kumimoji="0" lang="en-US" sz="2400" b="0" i="1" u="none" strike="noStrike" kern="1200" cap="none" spc="0" normalizeH="0" baseline="0" noProof="0" dirty="0" err="1">
                <a:ln>
                  <a:noFill/>
                </a:ln>
                <a:solidFill>
                  <a:srgbClr val="000000"/>
                </a:solidFill>
                <a:effectLst/>
                <a:uLnTx/>
                <a:uFillTx/>
                <a:latin typeface="Times New Roman"/>
                <a:ea typeface="+mn-ea"/>
                <a:cs typeface="+mn-cs"/>
              </a:rPr>
              <a:t>gdz</a:t>
            </a: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04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graphicFrame>
        <p:nvGraphicFramePr>
          <p:cNvPr id="20481" name="Object 1"/>
          <p:cNvGraphicFramePr>
            <a:graphicFrameLocks noChangeAspect="1"/>
          </p:cNvGraphicFramePr>
          <p:nvPr/>
        </p:nvGraphicFramePr>
        <p:xfrm>
          <a:off x="4692751" y="4626593"/>
          <a:ext cx="1437085" cy="853269"/>
        </p:xfrm>
        <a:graphic>
          <a:graphicData uri="http://schemas.openxmlformats.org/presentationml/2006/ole">
            <mc:AlternateContent xmlns:mc="http://schemas.openxmlformats.org/markup-compatibility/2006">
              <mc:Choice xmlns:v="urn:schemas-microsoft-com:vml" Requires="v">
                <p:oleObj name="Equation" r:id="rId2" imgW="609600" imgH="368300" progId="Equation.3">
                  <p:embed/>
                </p:oleObj>
              </mc:Choice>
              <mc:Fallback>
                <p:oleObj name="Equation" r:id="rId2" imgW="609600" imgH="368300" progId="Equation.3">
                  <p:embed/>
                  <p:pic>
                    <p:nvPicPr>
                      <p:cNvPr id="20481"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751" y="4626593"/>
                        <a:ext cx="1437085" cy="8532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29249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92163" y="0"/>
            <a:ext cx="7772400" cy="528638"/>
          </a:xfrm>
        </p:spPr>
        <p:txBody>
          <a:bodyPr/>
          <a:lstStyle/>
          <a:p>
            <a:r>
              <a:rPr lang="en-US" sz="3600" dirty="0"/>
              <a:t>Physical properties of moisture in </a:t>
            </a:r>
            <a:r>
              <a:rPr lang="en-US" sz="3600"/>
              <a:t>the air</a:t>
            </a:r>
            <a:endParaRPr lang="en-US" sz="3600" dirty="0"/>
          </a:p>
        </p:txBody>
      </p:sp>
      <p:graphicFrame>
        <p:nvGraphicFramePr>
          <p:cNvPr id="3075" name="Object 3"/>
          <p:cNvGraphicFramePr>
            <a:graphicFrameLocks noChangeAspect="1"/>
          </p:cNvGraphicFramePr>
          <p:nvPr/>
        </p:nvGraphicFramePr>
        <p:xfrm>
          <a:off x="1077913" y="695325"/>
          <a:ext cx="6661150" cy="5937250"/>
        </p:xfrm>
        <a:graphic>
          <a:graphicData uri="http://schemas.openxmlformats.org/presentationml/2006/ole">
            <mc:AlternateContent xmlns:mc="http://schemas.openxmlformats.org/markup-compatibility/2006">
              <mc:Choice xmlns:v="urn:schemas-microsoft-com:vml" Requires="v">
                <p:oleObj name="Document" r:id="rId2" imgW="4428174" imgH="3954091" progId="Word.Document.8">
                  <p:embed/>
                </p:oleObj>
              </mc:Choice>
              <mc:Fallback>
                <p:oleObj name="Document" r:id="rId2" imgW="4428174" imgH="3954091" progId="Word.Document.8">
                  <p:embed/>
                  <p:pic>
                    <p:nvPicPr>
                      <p:cNvPr id="3075"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913" y="695325"/>
                        <a:ext cx="6661150" cy="593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Box 3"/>
          <p:cNvSpPr txBox="1"/>
          <p:nvPr/>
        </p:nvSpPr>
        <p:spPr>
          <a:xfrm>
            <a:off x="4844956" y="5936776"/>
            <a:ext cx="3916908" cy="830997"/>
          </a:xfrm>
          <a:prstGeom prst="rect">
            <a:avLst/>
          </a:prstGeom>
          <a:noFill/>
        </p:spPr>
        <p:txBody>
          <a:bodyPr wrap="square" rtlCol="0">
            <a:spAutoFit/>
          </a:bodyPr>
          <a:lstStyle/>
          <a:p>
            <a:pPr eaLnBrk="0" fontAlgn="base" hangingPunct="0">
              <a:spcBef>
                <a:spcPct val="0"/>
              </a:spcBef>
              <a:spcAft>
                <a:spcPct val="0"/>
              </a:spcAft>
            </a:pPr>
            <a:r>
              <a:rPr lang="en-US" sz="2400" dirty="0">
                <a:solidFill>
                  <a:srgbClr val="000000"/>
                </a:solidFill>
              </a:rPr>
              <a:t>Dingman, Chapter 3 (Section 3.1 and 3.2)</a:t>
            </a:r>
          </a:p>
        </p:txBody>
      </p:sp>
    </p:spTree>
    <p:extLst>
      <p:ext uri="{BB962C8B-B14F-4D97-AF65-F5344CB8AC3E}">
        <p14:creationId xmlns:p14="http://schemas.microsoft.com/office/powerpoint/2010/main" val="645853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381000" y="167640"/>
            <a:ext cx="8458200" cy="533400"/>
          </a:xfrm>
        </p:spPr>
        <p:txBody>
          <a:bodyPr/>
          <a:lstStyle/>
          <a:p>
            <a:r>
              <a:rPr lang="en-US" sz="2800" b="1" dirty="0">
                <a:solidFill>
                  <a:schemeClr val="tx1"/>
                </a:solidFill>
              </a:rPr>
              <a:t>How much water can the air hold?</a:t>
            </a:r>
          </a:p>
        </p:txBody>
      </p:sp>
      <p:grpSp>
        <p:nvGrpSpPr>
          <p:cNvPr id="2" name="Group 15"/>
          <p:cNvGrpSpPr/>
          <p:nvPr/>
        </p:nvGrpSpPr>
        <p:grpSpPr>
          <a:xfrm>
            <a:off x="5004079" y="838741"/>
            <a:ext cx="4270177" cy="3302431"/>
            <a:chOff x="4411226" y="1326198"/>
            <a:chExt cx="4270177" cy="3302431"/>
          </a:xfrm>
        </p:grpSpPr>
        <p:pic>
          <p:nvPicPr>
            <p:cNvPr id="15" name="Picture 16"/>
            <p:cNvPicPr>
              <a:picLocks noChangeAspect="1" noChangeArrowheads="1"/>
            </p:cNvPicPr>
            <p:nvPr/>
          </p:nvPicPr>
          <p:blipFill>
            <a:blip r:embed="rId2" cstate="print"/>
            <a:srcRect/>
            <a:stretch>
              <a:fillRect/>
            </a:stretch>
          </p:blipFill>
          <p:spPr bwMode="auto">
            <a:xfrm>
              <a:off x="4411226" y="1326198"/>
              <a:ext cx="4270177" cy="3302431"/>
            </a:xfrm>
            <a:prstGeom prst="rect">
              <a:avLst/>
            </a:prstGeom>
            <a:noFill/>
            <a:ln w="9525">
              <a:noFill/>
              <a:miter lim="800000"/>
              <a:headEnd/>
              <a:tailEnd/>
            </a:ln>
            <a:effectLst/>
          </p:spPr>
        </p:pic>
        <p:sp>
          <p:nvSpPr>
            <p:cNvPr id="2052" name="Oval 4"/>
            <p:cNvSpPr>
              <a:spLocks noChangeAspect="1" noChangeArrowheads="1"/>
            </p:cNvSpPr>
            <p:nvPr/>
          </p:nvSpPr>
          <p:spPr bwMode="auto">
            <a:xfrm>
              <a:off x="7370934" y="3349097"/>
              <a:ext cx="68263" cy="68263"/>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2053" name="Line 5"/>
            <p:cNvSpPr>
              <a:spLocks noChangeAspect="1" noChangeShapeType="1"/>
            </p:cNvSpPr>
            <p:nvPr/>
          </p:nvSpPr>
          <p:spPr bwMode="auto">
            <a:xfrm flipH="1">
              <a:off x="6612109" y="3372910"/>
              <a:ext cx="735013" cy="1587"/>
            </a:xfrm>
            <a:prstGeom prst="line">
              <a:avLst/>
            </a:prstGeom>
            <a:noFill/>
            <a:ln w="9525" cap="rnd">
              <a:solidFill>
                <a:schemeClr val="tx1"/>
              </a:solidFill>
              <a:prstDash val="sysDot"/>
              <a:round/>
              <a:headEnd/>
              <a:tailEnd/>
            </a:ln>
            <a:effec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2054" name="Line 6"/>
            <p:cNvSpPr>
              <a:spLocks noChangeAspect="1" noChangeShapeType="1"/>
            </p:cNvSpPr>
            <p:nvPr/>
          </p:nvSpPr>
          <p:spPr bwMode="auto">
            <a:xfrm>
              <a:off x="6607347" y="3379260"/>
              <a:ext cx="1587" cy="517525"/>
            </a:xfrm>
            <a:prstGeom prst="line">
              <a:avLst/>
            </a:prstGeom>
            <a:noFill/>
            <a:ln w="9525" cap="rnd">
              <a:solidFill>
                <a:schemeClr val="tx1"/>
              </a:solidFill>
              <a:prstDash val="sysDot"/>
              <a:round/>
              <a:headEnd/>
              <a:tailEnd/>
            </a:ln>
            <a:effec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2055" name="Text Box 7"/>
            <p:cNvSpPr txBox="1">
              <a:spLocks noChangeAspect="1" noChangeArrowheads="1"/>
            </p:cNvSpPr>
            <p:nvPr/>
          </p:nvSpPr>
          <p:spPr bwMode="auto">
            <a:xfrm>
              <a:off x="6229522" y="3406247"/>
              <a:ext cx="915987" cy="45720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2400">
                  <a:solidFill>
                    <a:srgbClr val="FF0000"/>
                  </a:solidFill>
                </a:rPr>
                <a:t>T</a:t>
              </a:r>
              <a:r>
                <a:rPr lang="en-US" sz="2400" baseline="-25000">
                  <a:solidFill>
                    <a:srgbClr val="FF0000"/>
                  </a:solidFill>
                </a:rPr>
                <a:t>d</a:t>
              </a:r>
              <a:endParaRPr lang="en-US" sz="2400">
                <a:solidFill>
                  <a:srgbClr val="FF0000"/>
                </a:solidFill>
              </a:endParaRPr>
            </a:p>
          </p:txBody>
        </p:sp>
        <p:sp>
          <p:nvSpPr>
            <p:cNvPr id="2056" name="Line 8"/>
            <p:cNvSpPr>
              <a:spLocks noChangeAspect="1" noChangeShapeType="1"/>
            </p:cNvSpPr>
            <p:nvPr/>
          </p:nvSpPr>
          <p:spPr bwMode="auto">
            <a:xfrm>
              <a:off x="7397922" y="3385610"/>
              <a:ext cx="1587" cy="517525"/>
            </a:xfrm>
            <a:prstGeom prst="line">
              <a:avLst/>
            </a:prstGeom>
            <a:noFill/>
            <a:ln w="9525" cap="rnd">
              <a:solidFill>
                <a:schemeClr val="tx1"/>
              </a:solidFill>
              <a:prstDash val="sysDot"/>
              <a:round/>
              <a:headEnd type="triangle" w="med" len="med"/>
              <a:tailEnd type="triangle" w="med" len="med"/>
            </a:ln>
            <a:effec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2057" name="Text Box 9"/>
            <p:cNvSpPr txBox="1">
              <a:spLocks noChangeAspect="1" noChangeArrowheads="1"/>
            </p:cNvSpPr>
            <p:nvPr/>
          </p:nvSpPr>
          <p:spPr bwMode="auto">
            <a:xfrm>
              <a:off x="7362997" y="3390372"/>
              <a:ext cx="446087" cy="45720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2400">
                  <a:solidFill>
                    <a:srgbClr val="FF0000"/>
                  </a:solidFill>
                </a:rPr>
                <a:t>e</a:t>
              </a:r>
              <a:r>
                <a:rPr lang="en-US" sz="2400" baseline="-25000">
                  <a:solidFill>
                    <a:srgbClr val="FF0000"/>
                  </a:solidFill>
                </a:rPr>
                <a:t>a</a:t>
              </a:r>
              <a:endParaRPr lang="en-US" sz="2400">
                <a:solidFill>
                  <a:srgbClr val="FF0000"/>
                </a:solidFill>
              </a:endParaRPr>
            </a:p>
          </p:txBody>
        </p:sp>
        <p:sp>
          <p:nvSpPr>
            <p:cNvPr id="2058" name="Text Box 10"/>
            <p:cNvSpPr txBox="1">
              <a:spLocks noChangeAspect="1" noChangeArrowheads="1"/>
            </p:cNvSpPr>
            <p:nvPr/>
          </p:nvSpPr>
          <p:spPr bwMode="auto">
            <a:xfrm>
              <a:off x="7205834" y="3866622"/>
              <a:ext cx="903288" cy="45720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2400">
                  <a:solidFill>
                    <a:srgbClr val="FF0000"/>
                  </a:solidFill>
                </a:rPr>
                <a:t>T</a:t>
              </a:r>
              <a:r>
                <a:rPr lang="en-US" sz="2400" baseline="-25000">
                  <a:solidFill>
                    <a:srgbClr val="FF0000"/>
                  </a:solidFill>
                </a:rPr>
                <a:t>a</a:t>
              </a:r>
              <a:endParaRPr lang="en-US" sz="2400">
                <a:solidFill>
                  <a:srgbClr val="FF0000"/>
                </a:solidFill>
              </a:endParaRPr>
            </a:p>
          </p:txBody>
        </p:sp>
        <p:sp>
          <p:nvSpPr>
            <p:cNvPr id="2059" name="Line 11"/>
            <p:cNvSpPr>
              <a:spLocks noChangeAspect="1" noChangeShapeType="1"/>
            </p:cNvSpPr>
            <p:nvPr/>
          </p:nvSpPr>
          <p:spPr bwMode="auto">
            <a:xfrm>
              <a:off x="7380459" y="2745847"/>
              <a:ext cx="527050" cy="1588"/>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2060" name="Line 12"/>
            <p:cNvSpPr>
              <a:spLocks noChangeAspect="1" noChangeShapeType="1"/>
            </p:cNvSpPr>
            <p:nvPr/>
          </p:nvSpPr>
          <p:spPr bwMode="auto">
            <a:xfrm>
              <a:off x="7812259" y="2850622"/>
              <a:ext cx="1588" cy="1046163"/>
            </a:xfrm>
            <a:prstGeom prst="line">
              <a:avLst/>
            </a:prstGeom>
            <a:noFill/>
            <a:ln w="9525">
              <a:solidFill>
                <a:schemeClr val="tx1"/>
              </a:solidFill>
              <a:round/>
              <a:headEnd type="triangle" w="med" len="med"/>
              <a:tailEnd type="triangle" w="med" len="med"/>
            </a:ln>
            <a:effec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2061" name="Text Box 13"/>
            <p:cNvSpPr txBox="1">
              <a:spLocks noChangeAspect="1" noChangeArrowheads="1"/>
            </p:cNvSpPr>
            <p:nvPr/>
          </p:nvSpPr>
          <p:spPr bwMode="auto">
            <a:xfrm>
              <a:off x="7575722" y="3099860"/>
              <a:ext cx="1082675" cy="457200"/>
            </a:xfrm>
            <a:prstGeom prst="rect">
              <a:avLst/>
            </a:prstGeom>
            <a:solidFill>
              <a:schemeClr val="bg1"/>
            </a:solidFill>
            <a:ln w="9525">
              <a:noFill/>
              <a:miter lim="800000"/>
              <a:headEnd/>
              <a:tailEnd/>
            </a:ln>
            <a:effectLst/>
          </p:spPr>
          <p:txBody>
            <a:bodyPr>
              <a:spAutoFit/>
            </a:bodyPr>
            <a:lstStyle/>
            <a:p>
              <a:pPr eaLnBrk="0" fontAlgn="base" hangingPunct="0">
                <a:spcBef>
                  <a:spcPct val="50000"/>
                </a:spcBef>
                <a:spcAft>
                  <a:spcPct val="0"/>
                </a:spcAft>
              </a:pPr>
              <a:r>
                <a:rPr lang="en-US" sz="2400">
                  <a:solidFill>
                    <a:srgbClr val="FF0000"/>
                  </a:solidFill>
                </a:rPr>
                <a:t>e</a:t>
              </a:r>
              <a:r>
                <a:rPr lang="en-US" sz="2400" baseline="-25000">
                  <a:solidFill>
                    <a:srgbClr val="FF0000"/>
                  </a:solidFill>
                </a:rPr>
                <a:t>s</a:t>
              </a:r>
              <a:r>
                <a:rPr lang="en-US" sz="2400">
                  <a:solidFill>
                    <a:srgbClr val="FF0000"/>
                  </a:solidFill>
                </a:rPr>
                <a:t>(T</a:t>
              </a:r>
              <a:r>
                <a:rPr lang="en-US" sz="2400" baseline="-25000">
                  <a:solidFill>
                    <a:srgbClr val="FF0000"/>
                  </a:solidFill>
                </a:rPr>
                <a:t>a</a:t>
              </a:r>
              <a:r>
                <a:rPr lang="en-US" sz="2400">
                  <a:solidFill>
                    <a:srgbClr val="FF0000"/>
                  </a:solidFill>
                </a:rPr>
                <a:t>)</a:t>
              </a:r>
            </a:p>
          </p:txBody>
        </p:sp>
        <p:sp>
          <p:nvSpPr>
            <p:cNvPr id="2062" name="Line 14"/>
            <p:cNvSpPr>
              <a:spLocks noChangeAspect="1" noChangeShapeType="1"/>
            </p:cNvSpPr>
            <p:nvPr/>
          </p:nvSpPr>
          <p:spPr bwMode="auto">
            <a:xfrm>
              <a:off x="7374109" y="2758547"/>
              <a:ext cx="1588" cy="582613"/>
            </a:xfrm>
            <a:prstGeom prst="line">
              <a:avLst/>
            </a:prstGeom>
            <a:noFill/>
            <a:ln w="9525" cap="rnd">
              <a:solidFill>
                <a:schemeClr val="tx1"/>
              </a:solidFill>
              <a:prstDash val="sysDot"/>
              <a:round/>
              <a:headEnd/>
              <a:tailEnd/>
            </a:ln>
            <a:effectLst/>
          </p:spPr>
          <p:txBody>
            <a:bodyPr wrap="none" anchor="ctr"/>
            <a:lstStyle/>
            <a:p>
              <a:pPr eaLnBrk="0" fontAlgn="base" hangingPunct="0">
                <a:spcBef>
                  <a:spcPct val="0"/>
                </a:spcBef>
                <a:spcAft>
                  <a:spcPct val="0"/>
                </a:spcAft>
              </a:pPr>
              <a:endParaRPr lang="en-US" sz="2400">
                <a:solidFill>
                  <a:srgbClr val="000000"/>
                </a:solidFill>
              </a:endParaRPr>
            </a:p>
          </p:txBody>
        </p:sp>
      </p:grpSp>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graphicFrame>
        <p:nvGraphicFramePr>
          <p:cNvPr id="20483" name="Object 3"/>
          <p:cNvGraphicFramePr>
            <a:graphicFrameLocks noChangeAspect="1"/>
          </p:cNvGraphicFramePr>
          <p:nvPr/>
        </p:nvGraphicFramePr>
        <p:xfrm>
          <a:off x="357187" y="1463675"/>
          <a:ext cx="4367213" cy="771525"/>
        </p:xfrm>
        <a:graphic>
          <a:graphicData uri="http://schemas.openxmlformats.org/presentationml/2006/ole">
            <mc:AlternateContent xmlns:mc="http://schemas.openxmlformats.org/markup-compatibility/2006">
              <mc:Choice xmlns:v="urn:schemas-microsoft-com:vml" Requires="v">
                <p:oleObj name="Equation" r:id="rId3" imgW="2425680" imgH="431640" progId="Equation.3">
                  <p:embed/>
                </p:oleObj>
              </mc:Choice>
              <mc:Fallback>
                <p:oleObj name="Equation" r:id="rId3" imgW="2425680" imgH="431640" progId="Equation.3">
                  <p:embed/>
                  <p:pic>
                    <p:nvPicPr>
                      <p:cNvPr id="20483"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7" y="1463675"/>
                        <a:ext cx="4367213" cy="771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graphicFrame>
        <p:nvGraphicFramePr>
          <p:cNvPr id="20485" name="Object 5"/>
          <p:cNvGraphicFramePr>
            <a:graphicFrameLocks noChangeAspect="1"/>
          </p:cNvGraphicFramePr>
          <p:nvPr/>
        </p:nvGraphicFramePr>
        <p:xfrm>
          <a:off x="820738" y="4724400"/>
          <a:ext cx="1389062" cy="777875"/>
        </p:xfrm>
        <a:graphic>
          <a:graphicData uri="http://schemas.openxmlformats.org/presentationml/2006/ole">
            <mc:AlternateContent xmlns:mc="http://schemas.openxmlformats.org/markup-compatibility/2006">
              <mc:Choice xmlns:v="urn:schemas-microsoft-com:vml" Requires="v">
                <p:oleObj name="Equation" r:id="rId5" imgW="774360" imgH="431640" progId="Equation.3">
                  <p:embed/>
                </p:oleObj>
              </mc:Choice>
              <mc:Fallback>
                <p:oleObj name="Equation" r:id="rId5" imgW="774360" imgH="431640" progId="Equation.3">
                  <p:embed/>
                  <p:pic>
                    <p:nvPicPr>
                      <p:cNvPr id="20485"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738" y="4724400"/>
                        <a:ext cx="1389062" cy="777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489" name="Rectangle 9"/>
          <p:cNvSpPr>
            <a:spLocks noChangeArrowheads="1"/>
          </p:cNvSpPr>
          <p:nvPr/>
        </p:nvSpPr>
        <p:spPr bwMode="auto">
          <a:xfrm>
            <a:off x="200812" y="753626"/>
            <a:ext cx="8561196"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b="1" dirty="0">
                <a:solidFill>
                  <a:srgbClr val="000000"/>
                </a:solidFill>
                <a:latin typeface="Arial" pitchFamily="34" charset="0"/>
                <a:ea typeface="Times New Roman" pitchFamily="18" charset="0"/>
              </a:rPr>
              <a:t>Saturation vapor pressure </a:t>
            </a:r>
            <a:r>
              <a:rPr lang="en-US" b="1" dirty="0" err="1">
                <a:solidFill>
                  <a:srgbClr val="000000"/>
                </a:solidFill>
                <a:latin typeface="Arial" pitchFamily="34" charset="0"/>
                <a:ea typeface="Times New Roman" pitchFamily="18" charset="0"/>
              </a:rPr>
              <a:t>e</a:t>
            </a:r>
            <a:r>
              <a:rPr lang="en-US" b="1" baseline="-30000" dirty="0" err="1">
                <a:solidFill>
                  <a:srgbClr val="000000"/>
                </a:solidFill>
                <a:latin typeface="Arial" pitchFamily="34" charset="0"/>
                <a:ea typeface="Times New Roman" pitchFamily="18" charset="0"/>
              </a:rPr>
              <a:t>s</a:t>
            </a:r>
            <a:r>
              <a:rPr lang="en-US" b="1" dirty="0">
                <a:solidFill>
                  <a:srgbClr val="000000"/>
                </a:solidFill>
                <a:latin typeface="Arial" pitchFamily="34" charset="0"/>
                <a:ea typeface="Times New Roman" pitchFamily="18" charset="0"/>
              </a:rPr>
              <a:t>(t).</a:t>
            </a:r>
            <a:r>
              <a:rPr lang="en-US" dirty="0">
                <a:solidFill>
                  <a:srgbClr val="000000"/>
                </a:solidFill>
                <a:latin typeface="Arial" pitchFamily="34" charset="0"/>
                <a:ea typeface="Times New Roman" pitchFamily="18" charset="0"/>
              </a:rPr>
              <a:t>  The maximum vapor pressure that is thermodynamically stable.</a:t>
            </a:r>
            <a:endParaRPr lang="en-US" sz="800" dirty="0">
              <a:solidFill>
                <a:srgbClr val="000000"/>
              </a:solidFill>
              <a:latin typeface="Arial" pitchFamily="34" charset="0"/>
            </a:endParaRPr>
          </a:p>
          <a:p>
            <a:pPr eaLnBrk="0" fontAlgn="base" hangingPunct="0">
              <a:spcBef>
                <a:spcPct val="0"/>
              </a:spcBef>
              <a:spcAft>
                <a:spcPct val="0"/>
              </a:spcAft>
            </a:pPr>
            <a:endParaRPr lang="en-US" dirty="0">
              <a:solidFill>
                <a:srgbClr val="000000"/>
              </a:solidFill>
              <a:latin typeface="Arial" pitchFamily="34" charset="0"/>
            </a:endParaRPr>
          </a:p>
        </p:txBody>
      </p:sp>
      <p:sp>
        <p:nvSpPr>
          <p:cNvPr id="20490" name="Rectangle 10"/>
          <p:cNvSpPr>
            <a:spLocks noChangeArrowheads="1"/>
          </p:cNvSpPr>
          <p:nvPr/>
        </p:nvSpPr>
        <p:spPr bwMode="auto">
          <a:xfrm>
            <a:off x="200812" y="3777934"/>
            <a:ext cx="6889821"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dirty="0">
                <a:solidFill>
                  <a:srgbClr val="000000"/>
                </a:solidFill>
                <a:latin typeface="Arial" pitchFamily="34" charset="0"/>
                <a:ea typeface="Times New Roman" pitchFamily="18" charset="0"/>
              </a:rPr>
              <a:t>  </a:t>
            </a:r>
            <a:endParaRPr lang="en-US" sz="800" dirty="0">
              <a:solidFill>
                <a:srgbClr val="000000"/>
              </a:solidFill>
              <a:latin typeface="Arial" pitchFamily="34" charset="0"/>
            </a:endParaRPr>
          </a:p>
          <a:p>
            <a:pPr eaLnBrk="0" fontAlgn="base" hangingPunct="0">
              <a:spcBef>
                <a:spcPct val="0"/>
              </a:spcBef>
              <a:spcAft>
                <a:spcPct val="0"/>
              </a:spcAft>
            </a:pPr>
            <a:r>
              <a:rPr lang="en-US" b="1" dirty="0">
                <a:solidFill>
                  <a:srgbClr val="000000"/>
                </a:solidFill>
                <a:latin typeface="Arial" pitchFamily="34" charset="0"/>
                <a:ea typeface="Times New Roman" pitchFamily="18" charset="0"/>
              </a:rPr>
              <a:t>Relative humidity.</a:t>
            </a:r>
            <a:r>
              <a:rPr lang="en-US" dirty="0">
                <a:solidFill>
                  <a:srgbClr val="000000"/>
                </a:solidFill>
                <a:latin typeface="Arial" pitchFamily="34" charset="0"/>
                <a:ea typeface="Times New Roman" pitchFamily="18" charset="0"/>
              </a:rPr>
              <a:t>  Vapor pressure relative to saturation vapor pressure. (usually expressed as %)</a:t>
            </a:r>
            <a:endParaRPr lang="en-US" sz="800" dirty="0">
              <a:solidFill>
                <a:srgbClr val="000000"/>
              </a:solidFill>
              <a:latin typeface="Arial" pitchFamily="34" charset="0"/>
            </a:endParaRPr>
          </a:p>
          <a:p>
            <a:pPr eaLnBrk="0" fontAlgn="base" hangingPunct="0">
              <a:spcBef>
                <a:spcPct val="0"/>
              </a:spcBef>
              <a:spcAft>
                <a:spcPct val="0"/>
              </a:spcAft>
            </a:pPr>
            <a:endParaRPr lang="en-US" dirty="0">
              <a:solidFill>
                <a:srgbClr val="000000"/>
              </a:solidFill>
              <a:latin typeface="Arial" pitchFamily="34" charset="0"/>
            </a:endParaRPr>
          </a:p>
        </p:txBody>
      </p:sp>
      <p:sp>
        <p:nvSpPr>
          <p:cNvPr id="20491" name="Rectangle 11"/>
          <p:cNvSpPr>
            <a:spLocks noChangeArrowheads="1"/>
          </p:cNvSpPr>
          <p:nvPr/>
        </p:nvSpPr>
        <p:spPr bwMode="auto">
          <a:xfrm>
            <a:off x="200812" y="5540554"/>
            <a:ext cx="862584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b="1" dirty="0">
                <a:solidFill>
                  <a:srgbClr val="000000"/>
                </a:solidFill>
                <a:latin typeface="Arial" pitchFamily="34" charset="0"/>
                <a:ea typeface="Times New Roman" pitchFamily="18" charset="0"/>
              </a:rPr>
              <a:t>Dew point.  T</a:t>
            </a:r>
            <a:r>
              <a:rPr lang="en-US" b="1" baseline="-30000" dirty="0">
                <a:solidFill>
                  <a:srgbClr val="000000"/>
                </a:solidFill>
                <a:latin typeface="Arial" pitchFamily="34" charset="0"/>
                <a:ea typeface="Times New Roman" pitchFamily="18" charset="0"/>
              </a:rPr>
              <a:t>d</a:t>
            </a:r>
            <a:r>
              <a:rPr lang="en-US" b="1" dirty="0">
                <a:solidFill>
                  <a:srgbClr val="000000"/>
                </a:solidFill>
                <a:latin typeface="Arial" pitchFamily="34" charset="0"/>
                <a:ea typeface="Times New Roman" pitchFamily="18" charset="0"/>
              </a:rPr>
              <a:t>.</a:t>
            </a:r>
            <a:r>
              <a:rPr lang="en-US" dirty="0">
                <a:solidFill>
                  <a:srgbClr val="000000"/>
                </a:solidFill>
                <a:latin typeface="Arial" pitchFamily="34" charset="0"/>
                <a:ea typeface="Times New Roman" pitchFamily="18" charset="0"/>
              </a:rPr>
              <a:t>  The temperature to which a parcel of air has to be cooled at constant (vapor) pressure to reach saturation</a:t>
            </a:r>
            <a:endParaRPr lang="en-US" dirty="0">
              <a:solidFill>
                <a:srgbClr val="000000"/>
              </a:solidFill>
              <a:latin typeface="Arial" pitchFamily="34" charset="0"/>
            </a:endParaRPr>
          </a:p>
        </p:txBody>
      </p:sp>
      <p:sp>
        <p:nvSpPr>
          <p:cNvPr id="20492"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800">
                <a:solidFill>
                  <a:srgbClr val="000000"/>
                </a:solidFill>
                <a:latin typeface="Arial" pitchFamily="34" charset="0"/>
              </a:rPr>
              <a:t>:</a:t>
            </a:r>
          </a:p>
          <a:p>
            <a:pPr lvl="1" eaLnBrk="0" fontAlgn="base" hangingPunct="0">
              <a:spcBef>
                <a:spcPct val="0"/>
              </a:spcBef>
              <a:spcAft>
                <a:spcPct val="0"/>
              </a:spcAft>
            </a:pPr>
            <a:r>
              <a:rPr lang="en-US">
                <a:solidFill>
                  <a:srgbClr val="000000"/>
                </a:solidFill>
                <a:latin typeface="Arial" pitchFamily="34" charset="0"/>
              </a:rPr>
              <a:t> </a:t>
            </a:r>
            <a:r>
              <a:rPr lang="en-US" sz="1200">
                <a:solidFill>
                  <a:srgbClr val="000000"/>
                </a:solidFill>
                <a:latin typeface="Arial" pitchFamily="34" charset="0"/>
              </a:rPr>
              <a:t> </a:t>
            </a:r>
            <a:r>
              <a:rPr lang="en-US" sz="1300">
                <a:solidFill>
                  <a:srgbClr val="000000"/>
                </a:solidFill>
                <a:latin typeface="Arial" pitchFamily="34" charset="0"/>
              </a:rPr>
              <a:t> </a:t>
            </a:r>
            <a:r>
              <a:rPr lang="en-US">
                <a:solidFill>
                  <a:srgbClr val="000000"/>
                </a:solidFill>
                <a:latin typeface="Arial" pitchFamily="34" charset="0"/>
              </a:rPr>
              <a:t>                                                        </a:t>
            </a:r>
            <a:r>
              <a:rPr lang="en-US" sz="1600">
                <a:solidFill>
                  <a:srgbClr val="000000"/>
                </a:solidFill>
                <a:latin typeface="Arial" pitchFamily="34" charset="0"/>
              </a:rPr>
              <a:t> </a:t>
            </a:r>
            <a:r>
              <a:rPr lang="en-US">
                <a:solidFill>
                  <a:srgbClr val="000000"/>
                </a:solidFill>
                <a:latin typeface="Arial" pitchFamily="34" charset="0"/>
              </a:rPr>
              <a:t>                                               </a:t>
            </a:r>
            <a:r>
              <a:rPr lang="en-US" sz="1600">
                <a:solidFill>
                  <a:srgbClr val="000000"/>
                </a:solidFill>
                <a:latin typeface="Arial" pitchFamily="34" charset="0"/>
              </a:rPr>
              <a:t> </a:t>
            </a:r>
            <a:r>
              <a:rPr lang="en-US">
                <a:solidFill>
                  <a:srgbClr val="000000"/>
                </a:solidFill>
                <a:latin typeface="Arial" pitchFamily="34" charset="0"/>
              </a:rPr>
              <a:t>                                                               </a:t>
            </a:r>
          </a:p>
          <a:p>
            <a:pPr eaLnBrk="0" fontAlgn="base" hangingPunct="0">
              <a:spcBef>
                <a:spcPct val="0"/>
              </a:spcBef>
              <a:spcAft>
                <a:spcPct val="0"/>
              </a:spcAft>
            </a:pPr>
            <a:endParaRPr lang="en-US">
              <a:solidFill>
                <a:srgbClr val="000000"/>
              </a:solidFill>
              <a:latin typeface="Arial" pitchFamily="34" charset="0"/>
            </a:endParaRPr>
          </a:p>
        </p:txBody>
      </p:sp>
      <p:sp>
        <p:nvSpPr>
          <p:cNvPr id="32" name="Rectangle 31"/>
          <p:cNvSpPr/>
          <p:nvPr/>
        </p:nvSpPr>
        <p:spPr>
          <a:xfrm>
            <a:off x="487415" y="2692448"/>
            <a:ext cx="4262006" cy="1077218"/>
          </a:xfrm>
          <a:prstGeom prst="rect">
            <a:avLst/>
          </a:prstGeom>
        </p:spPr>
        <p:txBody>
          <a:bodyPr wrap="square">
            <a:spAutoFit/>
          </a:bodyPr>
          <a:lstStyle/>
          <a:p>
            <a:pPr eaLnBrk="0" fontAlgn="base" hangingPunct="0">
              <a:spcBef>
                <a:spcPct val="0"/>
              </a:spcBef>
              <a:spcAft>
                <a:spcPct val="0"/>
              </a:spcAft>
            </a:pPr>
            <a:r>
              <a:rPr lang="en-US" sz="1600" dirty="0">
                <a:solidFill>
                  <a:srgbClr val="000000"/>
                </a:solidFill>
                <a:latin typeface="Arial" pitchFamily="34" charset="0"/>
                <a:ea typeface="Times New Roman" pitchFamily="18" charset="0"/>
              </a:rPr>
              <a:t>See Goff-</a:t>
            </a:r>
            <a:r>
              <a:rPr lang="en-US" sz="1600" dirty="0" err="1">
                <a:solidFill>
                  <a:srgbClr val="000000"/>
                </a:solidFill>
                <a:latin typeface="Arial" pitchFamily="34" charset="0"/>
                <a:ea typeface="Times New Roman" pitchFamily="18" charset="0"/>
              </a:rPr>
              <a:t>Gratch</a:t>
            </a:r>
            <a:r>
              <a:rPr lang="en-US" sz="1600" dirty="0">
                <a:solidFill>
                  <a:srgbClr val="000000"/>
                </a:solidFill>
                <a:latin typeface="Arial" pitchFamily="34" charset="0"/>
                <a:ea typeface="Times New Roman" pitchFamily="18" charset="0"/>
              </a:rPr>
              <a:t> (1946) for more precise equation or Lowe (1977) for polynomials for efficient evaluation</a:t>
            </a:r>
          </a:p>
          <a:p>
            <a:pPr eaLnBrk="0" fontAlgn="base" hangingPunct="0">
              <a:spcBef>
                <a:spcPct val="0"/>
              </a:spcBef>
              <a:spcAft>
                <a:spcPct val="0"/>
              </a:spcAft>
            </a:pPr>
            <a:r>
              <a:rPr lang="en-US" sz="1600" dirty="0">
                <a:solidFill>
                  <a:srgbClr val="000000"/>
                </a:solidFill>
                <a:latin typeface="Arial" pitchFamily="34" charset="0"/>
                <a:ea typeface="Times New Roman" pitchFamily="18" charset="0"/>
              </a:rPr>
              <a:t> </a:t>
            </a:r>
          </a:p>
        </p:txBody>
      </p:sp>
      <p:sp>
        <p:nvSpPr>
          <p:cNvPr id="38" name="Rectangle 37"/>
          <p:cNvSpPr/>
          <p:nvPr/>
        </p:nvSpPr>
        <p:spPr>
          <a:xfrm>
            <a:off x="1345121" y="2263984"/>
            <a:ext cx="1498102" cy="338554"/>
          </a:xfrm>
          <a:prstGeom prst="rect">
            <a:avLst/>
          </a:prstGeom>
        </p:spPr>
        <p:txBody>
          <a:bodyPr wrap="none">
            <a:spAutoFit/>
          </a:bodyPr>
          <a:lstStyle/>
          <a:p>
            <a:pPr eaLnBrk="0" fontAlgn="base" hangingPunct="0">
              <a:spcBef>
                <a:spcPct val="0"/>
              </a:spcBef>
              <a:spcAft>
                <a:spcPct val="0"/>
              </a:spcAft>
            </a:pPr>
            <a:r>
              <a:rPr lang="en-US" sz="1600" dirty="0" err="1">
                <a:solidFill>
                  <a:srgbClr val="000000"/>
                </a:solidFill>
                <a:latin typeface="Arial" pitchFamily="34" charset="0"/>
                <a:ea typeface="Times New Roman" pitchFamily="18" charset="0"/>
              </a:rPr>
              <a:t>mb</a:t>
            </a:r>
            <a:r>
              <a:rPr lang="en-US" sz="1600" dirty="0">
                <a:solidFill>
                  <a:srgbClr val="000000"/>
                </a:solidFill>
                <a:latin typeface="Arial" pitchFamily="34" charset="0"/>
                <a:ea typeface="Times New Roman" pitchFamily="18" charset="0"/>
              </a:rPr>
              <a:t>, for T in </a:t>
            </a:r>
            <a:r>
              <a:rPr lang="en-US" sz="1600" baseline="30000" dirty="0" err="1">
                <a:solidFill>
                  <a:srgbClr val="000000"/>
                </a:solidFill>
                <a:latin typeface="Arial" pitchFamily="34" charset="0"/>
                <a:ea typeface="Times New Roman" pitchFamily="18" charset="0"/>
              </a:rPr>
              <a:t>o</a:t>
            </a:r>
            <a:r>
              <a:rPr lang="en-US" sz="1600" dirty="0" err="1">
                <a:solidFill>
                  <a:srgbClr val="000000"/>
                </a:solidFill>
                <a:latin typeface="Arial" pitchFamily="34" charset="0"/>
                <a:ea typeface="Times New Roman" pitchFamily="18" charset="0"/>
              </a:rPr>
              <a:t>C</a:t>
            </a:r>
            <a:endParaRPr lang="en-US" sz="1600" dirty="0">
              <a:solidFill>
                <a:srgbClr val="000000"/>
              </a:solidFill>
              <a:latin typeface="Arial" pitchFamily="34" charset="0"/>
              <a:ea typeface="Times New Roman" pitchFamily="18" charset="0"/>
            </a:endParaRPr>
          </a:p>
        </p:txBody>
      </p:sp>
    </p:spTree>
    <p:extLst>
      <p:ext uri="{BB962C8B-B14F-4D97-AF65-F5344CB8AC3E}">
        <p14:creationId xmlns:p14="http://schemas.microsoft.com/office/powerpoint/2010/main" val="919687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7328"/>
            <a:ext cx="7772400" cy="1143000"/>
          </a:xfrm>
        </p:spPr>
        <p:txBody>
          <a:bodyPr/>
          <a:lstStyle/>
          <a:p>
            <a:r>
              <a:rPr lang="en-US" dirty="0"/>
              <a:t>Virtual Temperature</a:t>
            </a:r>
          </a:p>
        </p:txBody>
      </p:sp>
      <p:graphicFrame>
        <p:nvGraphicFramePr>
          <p:cNvPr id="19458" name="Object 2"/>
          <p:cNvGraphicFramePr>
            <a:graphicFrameLocks noChangeAspect="1"/>
          </p:cNvGraphicFramePr>
          <p:nvPr/>
        </p:nvGraphicFramePr>
        <p:xfrm>
          <a:off x="832511" y="1137583"/>
          <a:ext cx="1257300" cy="771525"/>
        </p:xfrm>
        <a:graphic>
          <a:graphicData uri="http://schemas.openxmlformats.org/presentationml/2006/ole">
            <mc:AlternateContent xmlns:mc="http://schemas.openxmlformats.org/markup-compatibility/2006">
              <mc:Choice xmlns:v="urn:schemas-microsoft-com:vml" Requires="v">
                <p:oleObj name="Equation" r:id="rId2" imgW="698400" imgH="431640" progId="Equation.3">
                  <p:embed/>
                </p:oleObj>
              </mc:Choice>
              <mc:Fallback>
                <p:oleObj name="Equation" r:id="rId2" imgW="698400" imgH="431640" progId="Equation.3">
                  <p:embed/>
                  <p:pic>
                    <p:nvPicPr>
                      <p:cNvPr id="1945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511" y="1137583"/>
                        <a:ext cx="1257300" cy="771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59" name="Object 3"/>
          <p:cNvGraphicFramePr>
            <a:graphicFrameLocks noChangeAspect="1"/>
          </p:cNvGraphicFramePr>
          <p:nvPr/>
        </p:nvGraphicFramePr>
        <p:xfrm>
          <a:off x="3153012" y="1137583"/>
          <a:ext cx="1417638" cy="771525"/>
        </p:xfrm>
        <a:graphic>
          <a:graphicData uri="http://schemas.openxmlformats.org/presentationml/2006/ole">
            <mc:AlternateContent xmlns:mc="http://schemas.openxmlformats.org/markup-compatibility/2006">
              <mc:Choice xmlns:v="urn:schemas-microsoft-com:vml" Requires="v">
                <p:oleObj name="Equation" r:id="rId4" imgW="787320" imgH="431640" progId="Equation.3">
                  <p:embed/>
                </p:oleObj>
              </mc:Choice>
              <mc:Fallback>
                <p:oleObj name="Equation" r:id="rId4" imgW="787320" imgH="431640" progId="Equation.3">
                  <p:embed/>
                  <p:pic>
                    <p:nvPicPr>
                      <p:cNvPr id="1945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3012" y="1137583"/>
                        <a:ext cx="1417638" cy="771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60" name="Object 4"/>
          <p:cNvGraphicFramePr>
            <a:graphicFrameLocks noChangeAspect="1"/>
          </p:cNvGraphicFramePr>
          <p:nvPr/>
        </p:nvGraphicFramePr>
        <p:xfrm>
          <a:off x="832511" y="1811241"/>
          <a:ext cx="7083425" cy="1089025"/>
        </p:xfrm>
        <a:graphic>
          <a:graphicData uri="http://schemas.openxmlformats.org/presentationml/2006/ole">
            <mc:AlternateContent xmlns:mc="http://schemas.openxmlformats.org/markup-compatibility/2006">
              <mc:Choice xmlns:v="urn:schemas-microsoft-com:vml" Requires="v">
                <p:oleObj name="Equation" r:id="rId6" imgW="3936960" imgH="609480" progId="Equation.3">
                  <p:embed/>
                </p:oleObj>
              </mc:Choice>
              <mc:Fallback>
                <p:oleObj name="Equation" r:id="rId6" imgW="3936960" imgH="609480" progId="Equation.3">
                  <p:embed/>
                  <p:pic>
                    <p:nvPicPr>
                      <p:cNvPr id="1946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511" y="1811241"/>
                        <a:ext cx="7083425" cy="108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61" name="Object 5"/>
          <p:cNvGraphicFramePr>
            <a:graphicFrameLocks noChangeAspect="1"/>
          </p:cNvGraphicFramePr>
          <p:nvPr/>
        </p:nvGraphicFramePr>
        <p:xfrm>
          <a:off x="832511" y="3163506"/>
          <a:ext cx="958850" cy="407988"/>
        </p:xfrm>
        <a:graphic>
          <a:graphicData uri="http://schemas.openxmlformats.org/presentationml/2006/ole">
            <mc:AlternateContent xmlns:mc="http://schemas.openxmlformats.org/markup-compatibility/2006">
              <mc:Choice xmlns:v="urn:schemas-microsoft-com:vml" Requires="v">
                <p:oleObj name="Equation" r:id="rId8" imgW="533160" imgH="228600" progId="Equation.3">
                  <p:embed/>
                </p:oleObj>
              </mc:Choice>
              <mc:Fallback>
                <p:oleObj name="Equation" r:id="rId8" imgW="533160" imgH="228600" progId="Equation.3">
                  <p:embed/>
                  <p:pic>
                    <p:nvPicPr>
                      <p:cNvPr id="19461"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2511" y="3163506"/>
                        <a:ext cx="958850" cy="407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62" name="Object 6"/>
          <p:cNvGraphicFramePr>
            <a:graphicFrameLocks noChangeAspect="1"/>
          </p:cNvGraphicFramePr>
          <p:nvPr/>
        </p:nvGraphicFramePr>
        <p:xfrm>
          <a:off x="2517206" y="3163506"/>
          <a:ext cx="2581275" cy="407988"/>
        </p:xfrm>
        <a:graphic>
          <a:graphicData uri="http://schemas.openxmlformats.org/presentationml/2006/ole">
            <mc:AlternateContent xmlns:mc="http://schemas.openxmlformats.org/markup-compatibility/2006">
              <mc:Choice xmlns:v="urn:schemas-microsoft-com:vml" Requires="v">
                <p:oleObj name="Equation" r:id="rId10" imgW="1434960" imgH="228600" progId="Equation.3">
                  <p:embed/>
                </p:oleObj>
              </mc:Choice>
              <mc:Fallback>
                <p:oleObj name="Equation" r:id="rId10" imgW="1434960" imgH="228600" progId="Equation.3">
                  <p:embed/>
                  <p:pic>
                    <p:nvPicPr>
                      <p:cNvPr id="19462"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7206" y="3163506"/>
                        <a:ext cx="2581275" cy="407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63" name="Object 7"/>
          <p:cNvGraphicFramePr>
            <a:graphicFrameLocks noChangeAspect="1"/>
          </p:cNvGraphicFramePr>
          <p:nvPr/>
        </p:nvGraphicFramePr>
        <p:xfrm>
          <a:off x="832511" y="3971330"/>
          <a:ext cx="2262188" cy="407987"/>
        </p:xfrm>
        <a:graphic>
          <a:graphicData uri="http://schemas.openxmlformats.org/presentationml/2006/ole">
            <mc:AlternateContent xmlns:mc="http://schemas.openxmlformats.org/markup-compatibility/2006">
              <mc:Choice xmlns:v="urn:schemas-microsoft-com:vml" Requires="v">
                <p:oleObj name="Equation" r:id="rId12" imgW="1257120" imgH="228600" progId="Equation.3">
                  <p:embed/>
                </p:oleObj>
              </mc:Choice>
              <mc:Fallback>
                <p:oleObj name="Equation" r:id="rId12" imgW="1257120" imgH="228600" progId="Equation.3">
                  <p:embed/>
                  <p:pic>
                    <p:nvPicPr>
                      <p:cNvPr id="19463"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2511" y="3971330"/>
                        <a:ext cx="2262188" cy="407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64" name="Object 8"/>
          <p:cNvGraphicFramePr>
            <a:graphicFrameLocks noChangeAspect="1"/>
          </p:cNvGraphicFramePr>
          <p:nvPr>
            <p:extLst>
              <p:ext uri="{D42A27DB-BD31-4B8C-83A1-F6EECF244321}">
                <p14:modId xmlns:p14="http://schemas.microsoft.com/office/powerpoint/2010/main" val="1839992081"/>
              </p:ext>
            </p:extLst>
          </p:nvPr>
        </p:nvGraphicFramePr>
        <p:xfrm>
          <a:off x="813699" y="5159570"/>
          <a:ext cx="1165225" cy="407988"/>
        </p:xfrm>
        <a:graphic>
          <a:graphicData uri="http://schemas.openxmlformats.org/presentationml/2006/ole">
            <mc:AlternateContent xmlns:mc="http://schemas.openxmlformats.org/markup-compatibility/2006">
              <mc:Choice xmlns:v="urn:schemas-microsoft-com:vml" Requires="v">
                <p:oleObj name="Equation" r:id="rId14" imgW="647640" imgH="228600" progId="Equation.3">
                  <p:embed/>
                </p:oleObj>
              </mc:Choice>
              <mc:Fallback>
                <p:oleObj name="Equation" r:id="rId14" imgW="647640" imgH="228600" progId="Equation.3">
                  <p:embed/>
                  <p:pic>
                    <p:nvPicPr>
                      <p:cNvPr id="19464" name="Object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3699" y="5159570"/>
                        <a:ext cx="1165225" cy="407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65" name="Object 9"/>
          <p:cNvGraphicFramePr>
            <a:graphicFrameLocks noChangeAspect="1"/>
          </p:cNvGraphicFramePr>
          <p:nvPr>
            <p:extLst>
              <p:ext uri="{D42A27DB-BD31-4B8C-83A1-F6EECF244321}">
                <p14:modId xmlns:p14="http://schemas.microsoft.com/office/powerpoint/2010/main" val="2687000513"/>
              </p:ext>
            </p:extLst>
          </p:nvPr>
        </p:nvGraphicFramePr>
        <p:xfrm>
          <a:off x="805215" y="5855269"/>
          <a:ext cx="2101850" cy="407987"/>
        </p:xfrm>
        <a:graphic>
          <a:graphicData uri="http://schemas.openxmlformats.org/presentationml/2006/ole">
            <mc:AlternateContent xmlns:mc="http://schemas.openxmlformats.org/markup-compatibility/2006">
              <mc:Choice xmlns:v="urn:schemas-microsoft-com:vml" Requires="v">
                <p:oleObj name="Equation" r:id="rId16" imgW="1168200" imgH="228600" progId="Equation.3">
                  <p:embed/>
                </p:oleObj>
              </mc:Choice>
              <mc:Fallback>
                <p:oleObj name="Equation" r:id="rId16" imgW="1168200" imgH="228600" progId="Equation.3">
                  <p:embed/>
                  <p:pic>
                    <p:nvPicPr>
                      <p:cNvPr id="19465" name="Object 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5215" y="5855269"/>
                        <a:ext cx="2101850" cy="407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66" name="Object 10"/>
          <p:cNvGraphicFramePr>
            <a:graphicFrameLocks noChangeAspect="1"/>
          </p:cNvGraphicFramePr>
          <p:nvPr>
            <p:extLst>
              <p:ext uri="{D42A27DB-BD31-4B8C-83A1-F6EECF244321}">
                <p14:modId xmlns:p14="http://schemas.microsoft.com/office/powerpoint/2010/main" val="98326669"/>
              </p:ext>
            </p:extLst>
          </p:nvPr>
        </p:nvGraphicFramePr>
        <p:xfrm>
          <a:off x="5254385" y="4990358"/>
          <a:ext cx="1874838" cy="407988"/>
        </p:xfrm>
        <a:graphic>
          <a:graphicData uri="http://schemas.openxmlformats.org/presentationml/2006/ole">
            <mc:AlternateContent xmlns:mc="http://schemas.openxmlformats.org/markup-compatibility/2006">
              <mc:Choice xmlns:v="urn:schemas-microsoft-com:vml" Requires="v">
                <p:oleObj name="Equation" r:id="rId18" imgW="1041120" imgH="228600" progId="Equation.3">
                  <p:embed/>
                </p:oleObj>
              </mc:Choice>
              <mc:Fallback>
                <p:oleObj name="Equation" r:id="rId18" imgW="1041120" imgH="228600" progId="Equation.3">
                  <p:embed/>
                  <p:pic>
                    <p:nvPicPr>
                      <p:cNvPr id="19466" name="Object 1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54385" y="4990358"/>
                        <a:ext cx="1874838" cy="407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ight Arrow 11"/>
          <p:cNvSpPr/>
          <p:nvPr/>
        </p:nvSpPr>
        <p:spPr bwMode="auto">
          <a:xfrm>
            <a:off x="1978924" y="3258318"/>
            <a:ext cx="382137" cy="218364"/>
          </a:xfrm>
          <a:prstGeom prst="righ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endParaRPr>
          </a:p>
        </p:txBody>
      </p:sp>
      <p:sp>
        <p:nvSpPr>
          <p:cNvPr id="13" name="TextBox 12"/>
          <p:cNvSpPr txBox="1"/>
          <p:nvPr/>
        </p:nvSpPr>
        <p:spPr>
          <a:xfrm>
            <a:off x="805215" y="4544702"/>
            <a:ext cx="2647666" cy="461665"/>
          </a:xfrm>
          <a:prstGeom prst="rect">
            <a:avLst/>
          </a:prstGeom>
          <a:noFill/>
        </p:spPr>
        <p:txBody>
          <a:bodyPr wrap="square" rtlCol="0">
            <a:spAutoFit/>
          </a:bodyPr>
          <a:lstStyle/>
          <a:p>
            <a:pPr eaLnBrk="0" fontAlgn="base" hangingPunct="0">
              <a:spcBef>
                <a:spcPct val="0"/>
              </a:spcBef>
              <a:spcAft>
                <a:spcPct val="0"/>
              </a:spcAft>
            </a:pPr>
            <a:r>
              <a:rPr lang="en-US" sz="2400" dirty="0">
                <a:solidFill>
                  <a:srgbClr val="000000"/>
                </a:solidFill>
              </a:rPr>
              <a:t>This suggests</a:t>
            </a:r>
          </a:p>
        </p:txBody>
      </p:sp>
      <p:sp>
        <p:nvSpPr>
          <p:cNvPr id="14" name="TextBox 13"/>
          <p:cNvSpPr txBox="1"/>
          <p:nvPr/>
        </p:nvSpPr>
        <p:spPr>
          <a:xfrm>
            <a:off x="3930552" y="4339901"/>
            <a:ext cx="2647666" cy="1015663"/>
          </a:xfrm>
          <a:prstGeom prst="rect">
            <a:avLst/>
          </a:prstGeom>
          <a:noFill/>
        </p:spPr>
        <p:txBody>
          <a:bodyPr wrap="square" rtlCol="0">
            <a:spAutoFit/>
          </a:bodyPr>
          <a:lstStyle/>
          <a:p>
            <a:pPr eaLnBrk="0" fontAlgn="base" hangingPunct="0">
              <a:spcBef>
                <a:spcPct val="0"/>
              </a:spcBef>
              <a:spcAft>
                <a:spcPct val="0"/>
              </a:spcAft>
            </a:pPr>
            <a:r>
              <a:rPr lang="en-US" sz="2400" dirty="0">
                <a:solidFill>
                  <a:srgbClr val="000000"/>
                </a:solidFill>
              </a:rPr>
              <a:t>Also</a:t>
            </a:r>
          </a:p>
          <a:p>
            <a:pPr eaLnBrk="0" fontAlgn="base" hangingPunct="0">
              <a:spcBef>
                <a:spcPct val="0"/>
              </a:spcBef>
              <a:spcAft>
                <a:spcPct val="0"/>
              </a:spcAft>
            </a:pPr>
            <a:endParaRPr lang="en-US" sz="1200" dirty="0">
              <a:solidFill>
                <a:srgbClr val="000000"/>
              </a:solidFill>
            </a:endParaRPr>
          </a:p>
          <a:p>
            <a:pPr eaLnBrk="0" fontAlgn="base" hangingPunct="0">
              <a:spcBef>
                <a:spcPct val="0"/>
              </a:spcBef>
              <a:spcAft>
                <a:spcPct val="0"/>
              </a:spcAft>
            </a:pPr>
            <a:r>
              <a:rPr lang="en-US" sz="2400" dirty="0">
                <a:solidFill>
                  <a:srgbClr val="000000"/>
                </a:solidFill>
              </a:rPr>
              <a:t>with</a:t>
            </a:r>
          </a:p>
        </p:txBody>
      </p:sp>
      <p:sp>
        <p:nvSpPr>
          <p:cNvPr id="15" name="TextBox 14"/>
          <p:cNvSpPr txBox="1"/>
          <p:nvPr/>
        </p:nvSpPr>
        <p:spPr>
          <a:xfrm>
            <a:off x="3452881" y="5459098"/>
            <a:ext cx="5595582" cy="1200329"/>
          </a:xfrm>
          <a:prstGeom prst="rect">
            <a:avLst/>
          </a:prstGeom>
          <a:noFill/>
        </p:spPr>
        <p:txBody>
          <a:bodyPr wrap="square" rtlCol="0">
            <a:spAutoFit/>
          </a:bodyPr>
          <a:lstStyle/>
          <a:p>
            <a:pPr eaLnBrk="0" fontAlgn="base" hangingPunct="0">
              <a:spcBef>
                <a:spcPct val="0"/>
              </a:spcBef>
              <a:spcAft>
                <a:spcPct val="0"/>
              </a:spcAft>
            </a:pPr>
            <a:r>
              <a:rPr lang="en-US" sz="2400" dirty="0">
                <a:solidFill>
                  <a:srgbClr val="000000"/>
                </a:solidFill>
              </a:rPr>
              <a:t>The temperature that dry air should have in order to have the same density as moist air with given q, T, p (</a:t>
            </a:r>
            <a:r>
              <a:rPr lang="en-US" sz="2400" dirty="0" err="1">
                <a:solidFill>
                  <a:srgbClr val="000000"/>
                </a:solidFill>
              </a:rPr>
              <a:t>Brutsaert</a:t>
            </a:r>
            <a:r>
              <a:rPr lang="en-US" sz="2400" dirty="0">
                <a:solidFill>
                  <a:srgbClr val="000000"/>
                </a:solidFill>
              </a:rPr>
              <a:t>, 2005, p25)</a:t>
            </a:r>
          </a:p>
        </p:txBody>
      </p:sp>
      <p:graphicFrame>
        <p:nvGraphicFramePr>
          <p:cNvPr id="3" name="Object 2"/>
          <p:cNvGraphicFramePr>
            <a:graphicFrameLocks noChangeAspect="1"/>
          </p:cNvGraphicFramePr>
          <p:nvPr>
            <p:extLst>
              <p:ext uri="{D42A27DB-BD31-4B8C-83A1-F6EECF244321}">
                <p14:modId xmlns:p14="http://schemas.microsoft.com/office/powerpoint/2010/main" val="3923101903"/>
              </p:ext>
            </p:extLst>
          </p:nvPr>
        </p:nvGraphicFramePr>
        <p:xfrm>
          <a:off x="5254385" y="4422050"/>
          <a:ext cx="1165225" cy="407988"/>
        </p:xfrm>
        <a:graphic>
          <a:graphicData uri="http://schemas.openxmlformats.org/presentationml/2006/ole">
            <mc:AlternateContent xmlns:mc="http://schemas.openxmlformats.org/markup-compatibility/2006">
              <mc:Choice xmlns:v="urn:schemas-microsoft-com:vml" Requires="v">
                <p:oleObj name="Equation" r:id="rId20" imgW="647640" imgH="228600" progId="Equation.3">
                  <p:embed/>
                </p:oleObj>
              </mc:Choice>
              <mc:Fallback>
                <p:oleObj name="Equation" r:id="rId20" imgW="647640" imgH="228600" progId="Equation.3">
                  <p:embed/>
                  <p:pic>
                    <p:nvPicPr>
                      <p:cNvPr id="3" name="Object 2"/>
                      <p:cNvPicPr>
                        <a:picLocks noChangeAspect="1" noChangeArrowheads="1"/>
                      </p:cNvPicPr>
                      <p:nvPr/>
                    </p:nvPicPr>
                    <p:blipFill>
                      <a:blip r:embed="rId21"/>
                      <a:srcRect/>
                      <a:stretch>
                        <a:fillRect/>
                      </a:stretch>
                    </p:blipFill>
                    <p:spPr bwMode="auto">
                      <a:xfrm>
                        <a:off x="5254385" y="4422050"/>
                        <a:ext cx="1165225" cy="40798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124323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fontScale="90000"/>
          </a:bodyPr>
          <a:lstStyle/>
          <a:p>
            <a:r>
              <a:rPr lang="en-US" dirty="0"/>
              <a:t>Vertical Profiles of the Atmosphere - </a:t>
            </a:r>
            <a:r>
              <a:rPr lang="en-US" sz="4000" i="1" dirty="0"/>
              <a:t>Moisture</a:t>
            </a:r>
            <a:endParaRPr lang="en-US" dirty="0"/>
          </a:p>
        </p:txBody>
      </p:sp>
      <p:sp>
        <p:nvSpPr>
          <p:cNvPr id="3" name="Content Placeholder 2"/>
          <p:cNvSpPr>
            <a:spLocks noGrp="1"/>
          </p:cNvSpPr>
          <p:nvPr>
            <p:ph idx="1"/>
          </p:nvPr>
        </p:nvSpPr>
        <p:spPr>
          <a:xfrm>
            <a:off x="457200" y="1600200"/>
            <a:ext cx="3810072" cy="4756150"/>
          </a:xfrm>
        </p:spPr>
        <p:txBody>
          <a:bodyPr>
            <a:normAutofit fontScale="92500" lnSpcReduction="10000"/>
          </a:bodyPr>
          <a:lstStyle/>
          <a:p>
            <a:r>
              <a:rPr lang="en-US" dirty="0"/>
              <a:t>There is no standard water vapor profile</a:t>
            </a:r>
          </a:p>
          <a:p>
            <a:r>
              <a:rPr lang="en-US" dirty="0"/>
              <a:t>In general, higher latitudes have </a:t>
            </a:r>
            <a:r>
              <a:rPr lang="en-US" dirty="0">
                <a:solidFill>
                  <a:srgbClr val="FF0000"/>
                </a:solidFill>
              </a:rPr>
              <a:t>less water vapor  </a:t>
            </a:r>
            <a:r>
              <a:rPr lang="en-US" dirty="0"/>
              <a:t>               since they are colder. </a:t>
            </a:r>
          </a:p>
          <a:p>
            <a:r>
              <a:rPr lang="en-US" dirty="0"/>
              <a:t>The lower humidity is largely controlled by the </a:t>
            </a:r>
            <a:r>
              <a:rPr lang="en-US" dirty="0">
                <a:solidFill>
                  <a:srgbClr val="FF0000"/>
                </a:solidFill>
              </a:rPr>
              <a:t>saturated specific humidity</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pic>
        <p:nvPicPr>
          <p:cNvPr id="7" name="Picture 6"/>
          <p:cNvPicPr>
            <a:picLocks noChangeAspect="1"/>
          </p:cNvPicPr>
          <p:nvPr/>
        </p:nvPicPr>
        <p:blipFill>
          <a:blip r:embed="rId3"/>
          <a:stretch>
            <a:fillRect/>
          </a:stretch>
        </p:blipFill>
        <p:spPr>
          <a:xfrm>
            <a:off x="4267272" y="1447800"/>
            <a:ext cx="4876728" cy="4756150"/>
          </a:xfrm>
          <a:prstGeom prst="rect">
            <a:avLst/>
          </a:prstGeom>
        </p:spPr>
      </p:pic>
      <p:sp>
        <p:nvSpPr>
          <p:cNvPr id="8" name="Rectangle 7">
            <a:extLst>
              <a:ext uri="{FF2B5EF4-FFF2-40B4-BE49-F238E27FC236}">
                <a16:creationId xmlns:a16="http://schemas.microsoft.com/office/drawing/2014/main" id="{CEDDEF38-4D7C-6D47-B1E7-FB5D587A7A66}"/>
              </a:ext>
            </a:extLst>
          </p:cNvPr>
          <p:cNvSpPr/>
          <p:nvPr/>
        </p:nvSpPr>
        <p:spPr>
          <a:xfrm>
            <a:off x="3051991" y="2895600"/>
            <a:ext cx="91041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FD4EBDFD-4A49-2A42-AFE6-5C4F416E1007}"/>
              </a:ext>
            </a:extLst>
          </p:cNvPr>
          <p:cNvSpPr/>
          <p:nvPr/>
        </p:nvSpPr>
        <p:spPr>
          <a:xfrm>
            <a:off x="883634" y="3368675"/>
            <a:ext cx="2011966" cy="441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C5A26123-EA7D-A045-95D3-75D757ECB300}"/>
              </a:ext>
            </a:extLst>
          </p:cNvPr>
          <p:cNvSpPr/>
          <p:nvPr/>
        </p:nvSpPr>
        <p:spPr>
          <a:xfrm>
            <a:off x="1889617" y="5148397"/>
            <a:ext cx="1850571"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84D28DE-904B-F445-A20D-2C15D2D3FBF7}"/>
              </a:ext>
            </a:extLst>
          </p:cNvPr>
          <p:cNvSpPr/>
          <p:nvPr/>
        </p:nvSpPr>
        <p:spPr>
          <a:xfrm>
            <a:off x="602072" y="5496194"/>
            <a:ext cx="3138116"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9876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par>
                          <p:cTn id="16" fill="hold">
                            <p:stCondLst>
                              <p:cond delay="500"/>
                            </p:stCondLst>
                            <p:childTnLst>
                              <p:par>
                                <p:cTn id="17" presetID="9" presetClass="exit" presetSubtype="0" fill="hold" grpId="0" nodeType="afterEffect">
                                  <p:stCondLst>
                                    <p:cond delay="0"/>
                                  </p:stCondLst>
                                  <p:childTnLst>
                                    <p:animEffect transition="out" filter="dissolv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fontScale="90000"/>
          </a:bodyPr>
          <a:lstStyle/>
          <a:p>
            <a:r>
              <a:rPr lang="en-US" dirty="0"/>
              <a:t>Vertical Profiles of the Atmosphere - </a:t>
            </a:r>
            <a:r>
              <a:rPr lang="en-US" sz="4000" i="1" dirty="0"/>
              <a:t>Moisture</a:t>
            </a:r>
            <a:endParaRPr lang="en-US" dirty="0"/>
          </a:p>
        </p:txBody>
      </p:sp>
      <p:sp>
        <p:nvSpPr>
          <p:cNvPr id="3" name="Content Placeholder 2"/>
          <p:cNvSpPr>
            <a:spLocks noGrp="1"/>
          </p:cNvSpPr>
          <p:nvPr>
            <p:ph idx="1"/>
          </p:nvPr>
        </p:nvSpPr>
        <p:spPr>
          <a:xfrm>
            <a:off x="457200" y="1600200"/>
            <a:ext cx="3619572" cy="4525963"/>
          </a:xfrm>
        </p:spPr>
        <p:txBody>
          <a:bodyPr/>
          <a:lstStyle/>
          <a:p>
            <a:r>
              <a:rPr lang="en-US" dirty="0"/>
              <a:t>Specific humidity   </a:t>
            </a:r>
            <a:br>
              <a:rPr lang="en-US" dirty="0"/>
            </a:br>
            <a:r>
              <a:rPr lang="en-US" dirty="0">
                <a:solidFill>
                  <a:srgbClr val="FF0000"/>
                </a:solidFill>
              </a:rPr>
              <a:t>drops off </a:t>
            </a:r>
            <a:r>
              <a:rPr lang="en-US" dirty="0"/>
              <a:t>quickly </a:t>
            </a:r>
            <a:br>
              <a:rPr lang="en-US" dirty="0"/>
            </a:br>
            <a:r>
              <a:rPr lang="en-US" dirty="0"/>
              <a:t>with height</a:t>
            </a:r>
          </a:p>
          <a:p>
            <a:r>
              <a:rPr lang="en-US" i="1" dirty="0">
                <a:solidFill>
                  <a:srgbClr val="FF0000"/>
                </a:solidFill>
                <a:latin typeface="Times New Roman" charset="0"/>
                <a:ea typeface="Times New Roman" charset="0"/>
                <a:cs typeface="Times New Roman" charset="0"/>
              </a:rPr>
              <a:t>q ~ </a:t>
            </a:r>
            <a:r>
              <a:rPr lang="en-US" dirty="0">
                <a:solidFill>
                  <a:srgbClr val="FF0000"/>
                </a:solidFill>
                <a:latin typeface="Times New Roman" charset="0"/>
                <a:ea typeface="Times New Roman" charset="0"/>
                <a:cs typeface="Times New Roman" charset="0"/>
              </a:rPr>
              <a:t>0</a:t>
            </a:r>
            <a:r>
              <a:rPr lang="en-US" i="1" dirty="0">
                <a:solidFill>
                  <a:srgbClr val="FF0000"/>
                </a:solidFill>
                <a:latin typeface="Times New Roman" charset="0"/>
                <a:ea typeface="Times New Roman" charset="0"/>
                <a:cs typeface="Times New Roman" charset="0"/>
              </a:rPr>
              <a:t> </a:t>
            </a:r>
            <a:r>
              <a:rPr lang="en-US" dirty="0"/>
              <a:t>at the top of the troposphere</a:t>
            </a:r>
          </a:p>
          <a:p>
            <a:r>
              <a:rPr lang="en-US" dirty="0"/>
              <a:t>Why does </a:t>
            </a:r>
            <a:r>
              <a:rPr lang="en-US" i="1" dirty="0">
                <a:latin typeface="Times New Roman" charset="0"/>
                <a:ea typeface="Times New Roman" charset="0"/>
                <a:cs typeface="Times New Roman" charset="0"/>
              </a:rPr>
              <a:t>q</a:t>
            </a:r>
            <a:r>
              <a:rPr lang="en-US" dirty="0"/>
              <a:t> decrease with </a:t>
            </a:r>
            <a:r>
              <a:rPr lang="en-US" i="1" dirty="0">
                <a:latin typeface="Times New Roman" charset="0"/>
                <a:ea typeface="Times New Roman" charset="0"/>
                <a:cs typeface="Times New Roman" charset="0"/>
              </a:rPr>
              <a:t>z</a:t>
            </a:r>
            <a:r>
              <a:rPr lang="en-US" dirty="0"/>
              <a:t>?</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pic>
        <p:nvPicPr>
          <p:cNvPr id="8" name="Picture 7"/>
          <p:cNvPicPr>
            <a:picLocks noChangeAspect="1"/>
          </p:cNvPicPr>
          <p:nvPr/>
        </p:nvPicPr>
        <p:blipFill>
          <a:blip r:embed="rId3"/>
          <a:stretch>
            <a:fillRect/>
          </a:stretch>
        </p:blipFill>
        <p:spPr>
          <a:xfrm>
            <a:off x="4267272" y="1447800"/>
            <a:ext cx="4876728" cy="4756150"/>
          </a:xfrm>
          <a:prstGeom prst="rect">
            <a:avLst/>
          </a:prstGeom>
        </p:spPr>
      </p:pic>
      <p:sp>
        <p:nvSpPr>
          <p:cNvPr id="9" name="Rectangle 8">
            <a:extLst>
              <a:ext uri="{FF2B5EF4-FFF2-40B4-BE49-F238E27FC236}">
                <a16:creationId xmlns:a16="http://schemas.microsoft.com/office/drawing/2014/main" id="{FA24CF46-59F6-E743-A9DF-CD4EDD5C568E}"/>
              </a:ext>
            </a:extLst>
          </p:cNvPr>
          <p:cNvSpPr/>
          <p:nvPr/>
        </p:nvSpPr>
        <p:spPr>
          <a:xfrm>
            <a:off x="598714" y="2133600"/>
            <a:ext cx="1850571"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02A01440-AFF2-5446-BD2D-E9D243E44E05}"/>
              </a:ext>
            </a:extLst>
          </p:cNvPr>
          <p:cNvSpPr/>
          <p:nvPr/>
        </p:nvSpPr>
        <p:spPr>
          <a:xfrm>
            <a:off x="0" y="3162300"/>
            <a:ext cx="1850571"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5557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04800"/>
            <a:ext cx="8128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788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5" name="Picture 2" descr="Z:\BLACKWELL\Power-point\Shuttleworth\Figures-Images\Ch02\c02f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512820"/>
            <a:ext cx="4678404" cy="2209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Z:\BLACKWELL\Power-point\Shuttleworth\Figures-Images\Ch02\c02f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9156" y="51856"/>
            <a:ext cx="4404844" cy="34457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Z:\BLACKWELL\Power-point\Shuttleworth\Figures-Images\Ch02\c02f0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8404" y="3336955"/>
            <a:ext cx="4298440" cy="34800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Z:\BLACKWELL\Power-point\Shuttleworth\Figures-Images\Ch02\c02f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4103688" cy="3014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878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6" name="Picture 2" descr="Z:\BLACKWELL\Power-point\Shuttleworth\Figures-Images\Ch02\c02f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9156" y="51856"/>
            <a:ext cx="4404844" cy="34457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Z:\BLACKWELL\Power-point\Shuttleworth\Figures-Images\Ch02\c02f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3065731"/>
            <a:ext cx="4633444" cy="37513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Z:\BLACKWELL\Power-point\Shuttleworth\Figures-Images\Ch02\c02f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 y="3810000"/>
            <a:ext cx="3505200" cy="340385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professionalequipment.com/product_images/Full/212449_bi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5240"/>
            <a:ext cx="2677519" cy="3290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634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fontScale="90000"/>
          </a:bodyPr>
          <a:lstStyle/>
          <a:p>
            <a:r>
              <a:rPr lang="en-US" dirty="0"/>
              <a:t>Vertical Profiles of the Atmosphere – </a:t>
            </a:r>
            <a:br>
              <a:rPr lang="en-US" dirty="0"/>
            </a:br>
            <a:r>
              <a:rPr lang="en-US" sz="4000" i="1" dirty="0"/>
              <a:t>Total </a:t>
            </a:r>
            <a:r>
              <a:rPr lang="en-US" sz="4000" i="1" dirty="0" err="1"/>
              <a:t>Precipitable</a:t>
            </a:r>
            <a:r>
              <a:rPr lang="en-US" sz="4000" i="1" dirty="0"/>
              <a:t> Water</a:t>
            </a:r>
          </a:p>
        </p:txBody>
      </p:sp>
      <p:sp>
        <p:nvSpPr>
          <p:cNvPr id="3" name="Content Placeholder 2"/>
          <p:cNvSpPr>
            <a:spLocks noGrp="1"/>
          </p:cNvSpPr>
          <p:nvPr>
            <p:ph idx="1"/>
          </p:nvPr>
        </p:nvSpPr>
        <p:spPr/>
        <p:txBody>
          <a:bodyPr>
            <a:normAutofit/>
          </a:bodyPr>
          <a:lstStyle/>
          <a:p>
            <a:r>
              <a:rPr lang="en-US" dirty="0"/>
              <a:t>The bulk amount of </a:t>
            </a:r>
            <a:r>
              <a:rPr lang="en-US" dirty="0">
                <a:solidFill>
                  <a:srgbClr val="FF0000"/>
                </a:solidFill>
              </a:rPr>
              <a:t>vapor</a:t>
            </a:r>
            <a:r>
              <a:rPr lang="en-US" dirty="0"/>
              <a:t> in the atmospheric column; amount (mass) of water that would be yielded (per unit area) if all </a:t>
            </a:r>
            <a:r>
              <a:rPr lang="en-US" dirty="0">
                <a:solidFill>
                  <a:srgbClr val="FF0000"/>
                </a:solidFill>
              </a:rPr>
              <a:t>vapor were condensed out of the column of air.</a:t>
            </a:r>
            <a:endParaRPr lang="en-US" dirty="0"/>
          </a:p>
          <a:p>
            <a:r>
              <a:rPr lang="en-US" dirty="0"/>
              <a:t>This is calculated as the integral of the water vapor mass with elevation:</a:t>
            </a:r>
          </a:p>
          <a:p>
            <a:endParaRPr lang="en-US" dirty="0"/>
          </a:p>
          <a:p>
            <a:r>
              <a:rPr lang="en-US" dirty="0"/>
              <a:t>Units: </a:t>
            </a:r>
            <a:r>
              <a:rPr lang="en-US" dirty="0">
                <a:solidFill>
                  <a:srgbClr val="FF0000"/>
                </a:solidFill>
              </a:rPr>
              <a:t>kg H</a:t>
            </a:r>
            <a:r>
              <a:rPr lang="en-US" baseline="-25000" dirty="0">
                <a:solidFill>
                  <a:srgbClr val="FF0000"/>
                </a:solidFill>
              </a:rPr>
              <a:t>2</a:t>
            </a:r>
            <a:r>
              <a:rPr lang="en-US" dirty="0">
                <a:solidFill>
                  <a:srgbClr val="FF0000"/>
                </a:solidFill>
              </a:rPr>
              <a:t>O/m</a:t>
            </a:r>
            <a:r>
              <a:rPr lang="en-US" baseline="30000" dirty="0">
                <a:solidFill>
                  <a:srgbClr val="FF0000"/>
                </a:solidFill>
              </a:rPr>
              <a:t>2</a:t>
            </a:r>
          </a:p>
          <a:p>
            <a:endParaRPr lang="en-US"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pic>
        <p:nvPicPr>
          <p:cNvPr id="7" name="Picture 6"/>
          <p:cNvPicPr>
            <a:picLocks noChangeAspect="1"/>
          </p:cNvPicPr>
          <p:nvPr/>
        </p:nvPicPr>
        <p:blipFill>
          <a:blip r:embed="rId3"/>
          <a:stretch>
            <a:fillRect/>
          </a:stretch>
        </p:blipFill>
        <p:spPr>
          <a:xfrm>
            <a:off x="5105400" y="4656909"/>
            <a:ext cx="2673350" cy="1201781"/>
          </a:xfrm>
          <a:prstGeom prst="rect">
            <a:avLst/>
          </a:prstGeom>
        </p:spPr>
      </p:pic>
      <p:sp>
        <p:nvSpPr>
          <p:cNvPr id="8" name="Rectangle 7">
            <a:extLst>
              <a:ext uri="{FF2B5EF4-FFF2-40B4-BE49-F238E27FC236}">
                <a16:creationId xmlns:a16="http://schemas.microsoft.com/office/drawing/2014/main" id="{3575F33A-F67C-FA40-B8CE-E798DEF26F50}"/>
              </a:ext>
            </a:extLst>
          </p:cNvPr>
          <p:cNvSpPr/>
          <p:nvPr/>
        </p:nvSpPr>
        <p:spPr>
          <a:xfrm>
            <a:off x="4180115" y="1625299"/>
            <a:ext cx="1077686"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70837412-A10C-794F-8CE7-13A4472AF9A2}"/>
              </a:ext>
            </a:extLst>
          </p:cNvPr>
          <p:cNvSpPr/>
          <p:nvPr/>
        </p:nvSpPr>
        <p:spPr>
          <a:xfrm>
            <a:off x="5928179" y="2607704"/>
            <a:ext cx="1850571"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1E44E1DF-DC9C-4742-B415-77A5D922E930}"/>
              </a:ext>
            </a:extLst>
          </p:cNvPr>
          <p:cNvSpPr/>
          <p:nvPr/>
        </p:nvSpPr>
        <p:spPr>
          <a:xfrm>
            <a:off x="740229" y="3141104"/>
            <a:ext cx="6346371"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98EC1C65-D7D8-9E4C-AFD2-DAE3B016271D}"/>
              </a:ext>
            </a:extLst>
          </p:cNvPr>
          <p:cNvSpPr/>
          <p:nvPr/>
        </p:nvSpPr>
        <p:spPr>
          <a:xfrm>
            <a:off x="4876800" y="4923608"/>
            <a:ext cx="2901950" cy="791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44BE4887-F1DC-3A47-8A92-B94DB6B615D7}"/>
              </a:ext>
            </a:extLst>
          </p:cNvPr>
          <p:cNvSpPr/>
          <p:nvPr/>
        </p:nvSpPr>
        <p:spPr>
          <a:xfrm>
            <a:off x="1888303" y="5363786"/>
            <a:ext cx="1850571"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3361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9" presetClass="exit" presetSubtype="0" fill="hold" grpId="0" nodeType="withEffect">
                                  <p:stCondLst>
                                    <p:cond delay="0"/>
                                  </p:stCondLst>
                                  <p:childTnLst>
                                    <p:animEffect transition="out" filter="dissolv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0" nodeType="clickEffect">
                                  <p:stCondLst>
                                    <p:cond delay="0"/>
                                  </p:stCondLst>
                                  <p:childTnLst>
                                    <p:animEffect transition="out" filter="dissolv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grpId="0" nodeType="clickEffect">
                                  <p:stCondLst>
                                    <p:cond delay="0"/>
                                  </p:stCondLst>
                                  <p:childTnLst>
                                    <p:animEffect transition="out" filter="dissolv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0"/>
            <a:ext cx="87376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2043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fontScale="90000"/>
          </a:bodyPr>
          <a:lstStyle/>
          <a:p>
            <a:r>
              <a:rPr lang="en-US" dirty="0"/>
              <a:t>Vertical Profiles of the Atmosphere – </a:t>
            </a:r>
            <a:br>
              <a:rPr lang="en-US" dirty="0"/>
            </a:br>
            <a:r>
              <a:rPr lang="en-US" sz="4000" i="1" dirty="0"/>
              <a:t>Total </a:t>
            </a:r>
            <a:r>
              <a:rPr lang="en-US" sz="4000" i="1" dirty="0" err="1"/>
              <a:t>Precipitable</a:t>
            </a:r>
            <a:r>
              <a:rPr lang="en-US" sz="4000" i="1" dirty="0"/>
              <a:t> Water</a:t>
            </a:r>
          </a:p>
        </p:txBody>
      </p:sp>
      <p:sp>
        <p:nvSpPr>
          <p:cNvPr id="3" name="Content Placeholder 2"/>
          <p:cNvSpPr>
            <a:spLocks noGrp="1"/>
          </p:cNvSpPr>
          <p:nvPr>
            <p:ph idx="1"/>
          </p:nvPr>
        </p:nvSpPr>
        <p:spPr/>
        <p:txBody>
          <a:bodyPr>
            <a:normAutofit/>
          </a:bodyPr>
          <a:lstStyle/>
          <a:p>
            <a:r>
              <a:rPr lang="en-US" dirty="0"/>
              <a:t>However, it’s difficult to measure vapor density.</a:t>
            </a:r>
          </a:p>
          <a:p>
            <a:r>
              <a:rPr lang="en-US" dirty="0"/>
              <a:t>So, we can substitute in specific humidity and hydrostatic pressure terms to give this integral instead:</a:t>
            </a:r>
          </a:p>
          <a:p>
            <a:endParaRPr lang="en-US" dirty="0"/>
          </a:p>
          <a:p>
            <a:endParaRPr lang="en-US" dirty="0"/>
          </a:p>
          <a:p>
            <a:endParaRPr lang="en-US"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pic>
        <p:nvPicPr>
          <p:cNvPr id="8" name="Picture 7"/>
          <p:cNvPicPr>
            <a:picLocks noChangeAspect="1"/>
          </p:cNvPicPr>
          <p:nvPr/>
        </p:nvPicPr>
        <p:blipFill>
          <a:blip r:embed="rId2"/>
          <a:stretch>
            <a:fillRect/>
          </a:stretch>
        </p:blipFill>
        <p:spPr>
          <a:xfrm>
            <a:off x="1338157" y="4267200"/>
            <a:ext cx="7392555" cy="1447800"/>
          </a:xfrm>
          <a:prstGeom prst="rect">
            <a:avLst/>
          </a:prstGeom>
        </p:spPr>
      </p:pic>
      <p:sp>
        <p:nvSpPr>
          <p:cNvPr id="9" name="Rectangle 8">
            <a:extLst>
              <a:ext uri="{FF2B5EF4-FFF2-40B4-BE49-F238E27FC236}">
                <a16:creationId xmlns:a16="http://schemas.microsoft.com/office/drawing/2014/main" id="{D826ADA2-D49E-7C4F-B5FC-A1D8E46B85A5}"/>
              </a:ext>
            </a:extLst>
          </p:cNvPr>
          <p:cNvSpPr/>
          <p:nvPr/>
        </p:nvSpPr>
        <p:spPr>
          <a:xfrm>
            <a:off x="1273629" y="4278030"/>
            <a:ext cx="7032171" cy="1284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7446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fontScale="90000"/>
          </a:bodyPr>
          <a:lstStyle/>
          <a:p>
            <a:r>
              <a:rPr lang="en-US" dirty="0"/>
              <a:t>Vertical Profiles of the Atmosphere – </a:t>
            </a:r>
            <a:br>
              <a:rPr lang="en-US" dirty="0"/>
            </a:br>
            <a:r>
              <a:rPr lang="en-US" sz="4000" i="1" dirty="0"/>
              <a:t>Total </a:t>
            </a:r>
            <a:r>
              <a:rPr lang="en-US" sz="4000" i="1" dirty="0" err="1"/>
              <a:t>Precipitable</a:t>
            </a:r>
            <a:r>
              <a:rPr lang="en-US" sz="4000" i="1" dirty="0"/>
              <a:t> Water</a:t>
            </a:r>
          </a:p>
        </p:txBody>
      </p:sp>
      <p:sp>
        <p:nvSpPr>
          <p:cNvPr id="3" name="Content Placeholder 2"/>
          <p:cNvSpPr>
            <a:spLocks noGrp="1"/>
          </p:cNvSpPr>
          <p:nvPr>
            <p:ph idx="1"/>
          </p:nvPr>
        </p:nvSpPr>
        <p:spPr/>
        <p:txBody>
          <a:bodyPr>
            <a:normAutofit/>
          </a:bodyPr>
          <a:lstStyle/>
          <a:p>
            <a:r>
              <a:rPr lang="en-US" dirty="0"/>
              <a:t>Of course, if clouds exist, must consider </a:t>
            </a:r>
            <a:br>
              <a:rPr lang="en-US" dirty="0"/>
            </a:br>
            <a:r>
              <a:rPr lang="en-US" dirty="0">
                <a:solidFill>
                  <a:srgbClr val="FF0000"/>
                </a:solidFill>
              </a:rPr>
              <a:t>ice and liquid as well</a:t>
            </a:r>
          </a:p>
          <a:p>
            <a:r>
              <a:rPr lang="en-US" dirty="0"/>
              <a:t>We can convert the </a:t>
            </a:r>
            <a:r>
              <a:rPr lang="en-US" i="1" dirty="0">
                <a:latin typeface="Times New Roman" charset="0"/>
                <a:ea typeface="Times New Roman" charset="0"/>
                <a:cs typeface="Times New Roman" charset="0"/>
              </a:rPr>
              <a:t>W</a:t>
            </a:r>
            <a:r>
              <a:rPr lang="en-US" i="1" baseline="-25000" dirty="0">
                <a:latin typeface="Times New Roman" charset="0"/>
                <a:ea typeface="Times New Roman" charset="0"/>
                <a:cs typeface="Times New Roman" charset="0"/>
              </a:rPr>
              <a:t>p</a:t>
            </a:r>
            <a:r>
              <a:rPr lang="en-US" dirty="0"/>
              <a:t> values to a depth of water by normalizing to the </a:t>
            </a:r>
            <a:r>
              <a:rPr lang="en-US" dirty="0">
                <a:solidFill>
                  <a:srgbClr val="FF0000"/>
                </a:solidFill>
              </a:rPr>
              <a:t>density of water</a:t>
            </a:r>
            <a:r>
              <a:rPr lang="en-US" dirty="0"/>
              <a:t>:</a:t>
            </a:r>
          </a:p>
          <a:p>
            <a:pPr marL="0" indent="0">
              <a:buNone/>
            </a:pPr>
            <a:r>
              <a:rPr lang="en-US" dirty="0"/>
              <a:t>	</a:t>
            </a:r>
            <a:r>
              <a:rPr lang="en-US" i="1" dirty="0">
                <a:solidFill>
                  <a:srgbClr val="FF0000"/>
                </a:solidFill>
                <a:latin typeface="Times New Roman" panose="02020603050405020304" pitchFamily="18" charset="0"/>
                <a:cs typeface="Times New Roman" panose="02020603050405020304" pitchFamily="18" charset="0"/>
              </a:rPr>
              <a:t>W</a:t>
            </a:r>
            <a:r>
              <a:rPr lang="en-US" i="1" baseline="-25000" dirty="0">
                <a:solidFill>
                  <a:srgbClr val="FF0000"/>
                </a:solidFill>
                <a:latin typeface="Times New Roman" panose="02020603050405020304" pitchFamily="18" charset="0"/>
                <a:cs typeface="Times New Roman" panose="02020603050405020304" pitchFamily="18" charset="0"/>
              </a:rPr>
              <a:t>p</a:t>
            </a:r>
            <a:r>
              <a:rPr lang="en-US" dirty="0">
                <a:solidFill>
                  <a:srgbClr val="FF0000"/>
                </a:solidFill>
              </a:rPr>
              <a:t>/</a:t>
            </a:r>
            <a:r>
              <a:rPr lang="en-US" i="1" dirty="0">
                <a:solidFill>
                  <a:srgbClr val="FF0000"/>
                </a:solidFill>
                <a:latin typeface="Symbol" pitchFamily="2" charset="2"/>
              </a:rPr>
              <a:t>r</a:t>
            </a:r>
            <a:r>
              <a:rPr lang="en-US" i="1" dirty="0">
                <a:solidFill>
                  <a:srgbClr val="FF0000"/>
                </a:solidFill>
                <a:latin typeface="Symbol" pitchFamily="2" charset="2"/>
                <a:ea typeface="Times New Roman" charset="0"/>
                <a:cs typeface="Times New Roman" charset="0"/>
              </a:rPr>
              <a:t>	</a:t>
            </a:r>
            <a:r>
              <a:rPr lang="en-US" i="1" dirty="0">
                <a:latin typeface="Times New Roman" charset="0"/>
                <a:ea typeface="Times New Roman" charset="0"/>
                <a:cs typeface="Times New Roman" charset="0"/>
              </a:rPr>
              <a:t>	</a:t>
            </a:r>
            <a:r>
              <a:rPr lang="en-US" dirty="0"/>
              <a:t>dimensional analysis: </a:t>
            </a:r>
            <a:br>
              <a:rPr lang="en-US" u="sng" dirty="0"/>
            </a:br>
            <a:endParaRPr lang="en-US" dirty="0"/>
          </a:p>
          <a:p>
            <a:r>
              <a:rPr lang="en-US" dirty="0"/>
              <a:t>Typical values are </a:t>
            </a:r>
            <a:r>
              <a:rPr lang="en-US" dirty="0">
                <a:solidFill>
                  <a:srgbClr val="FF0000"/>
                </a:solidFill>
              </a:rPr>
              <a:t>1-5 cm</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84C61EA-EF2F-B146-95B2-B7B3018118A1}"/>
                  </a:ext>
                </a:extLst>
              </p:cNvPr>
              <p:cNvSpPr txBox="1"/>
              <p:nvPr/>
            </p:nvSpPr>
            <p:spPr>
              <a:xfrm>
                <a:off x="6550617" y="4607141"/>
                <a:ext cx="689676" cy="130131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𝑘𝑔</m:t>
                              </m:r>
                            </m:num>
                            <m:den>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e>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𝑘𝑔</m:t>
                              </m:r>
                            </m:num>
                            <m:den>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sSup>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en>
                      </m:f>
                    </m:oMath>
                  </m:oMathPara>
                </a14:m>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7" name="TextBox 6">
                <a:extLst>
                  <a:ext uri="{FF2B5EF4-FFF2-40B4-BE49-F238E27FC236}">
                    <a16:creationId xmlns:a16="http://schemas.microsoft.com/office/drawing/2014/main" id="{384C61EA-EF2F-B146-95B2-B7B3018118A1}"/>
                  </a:ext>
                </a:extLst>
              </p:cNvPr>
              <p:cNvSpPr txBox="1">
                <a:spLocks noRot="1" noChangeAspect="1" noMove="1" noResize="1" noEditPoints="1" noAdjustHandles="1" noChangeArrowheads="1" noChangeShapeType="1" noTextEdit="1"/>
              </p:cNvSpPr>
              <p:nvPr/>
            </p:nvSpPr>
            <p:spPr>
              <a:xfrm>
                <a:off x="6550617" y="4607141"/>
                <a:ext cx="689676" cy="1301318"/>
              </a:xfrm>
              <a:prstGeom prst="rect">
                <a:avLst/>
              </a:prstGeom>
              <a:blipFill>
                <a:blip r:embed="rId3"/>
                <a:stretch>
                  <a:fillRect l="-16667" t="-1942" r="-14815" b="-3883"/>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E1F198B5-4B30-8545-A1BF-C30A856AB33C}"/>
              </a:ext>
            </a:extLst>
          </p:cNvPr>
          <p:cNvSpPr/>
          <p:nvPr/>
        </p:nvSpPr>
        <p:spPr>
          <a:xfrm>
            <a:off x="621409" y="2144431"/>
            <a:ext cx="3874391"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F5B64C0A-09D2-A949-B161-61190999029E}"/>
              </a:ext>
            </a:extLst>
          </p:cNvPr>
          <p:cNvSpPr/>
          <p:nvPr/>
        </p:nvSpPr>
        <p:spPr>
          <a:xfrm>
            <a:off x="5486400" y="3205815"/>
            <a:ext cx="3874391"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20C70B16-588F-504F-8887-4782A8CC6990}"/>
              </a:ext>
            </a:extLst>
          </p:cNvPr>
          <p:cNvSpPr/>
          <p:nvPr/>
        </p:nvSpPr>
        <p:spPr>
          <a:xfrm>
            <a:off x="-750191" y="3820832"/>
            <a:ext cx="3874391" cy="737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0115FD9F-14F2-8041-84C0-D721C9F8BBEB}"/>
              </a:ext>
            </a:extLst>
          </p:cNvPr>
          <p:cNvSpPr/>
          <p:nvPr/>
        </p:nvSpPr>
        <p:spPr>
          <a:xfrm>
            <a:off x="6019801" y="4557897"/>
            <a:ext cx="1447800" cy="135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E9E31806-31B5-324E-A203-171D92E06BDF}"/>
              </a:ext>
            </a:extLst>
          </p:cNvPr>
          <p:cNvSpPr/>
          <p:nvPr/>
        </p:nvSpPr>
        <p:spPr>
          <a:xfrm>
            <a:off x="3753359" y="4811430"/>
            <a:ext cx="14478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7771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9" presetClass="exit" presetSubtype="0" fill="hold" grpId="0" nodeType="withEffect">
                                  <p:stCondLst>
                                    <p:cond delay="0"/>
                                  </p:stCondLst>
                                  <p:childTnLst>
                                    <p:animEffect transition="out" filter="dissolv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0" nodeType="clickEffect">
                                  <p:stCondLst>
                                    <p:cond delay="0"/>
                                  </p:stCondLst>
                                  <p:childTnLst>
                                    <p:animEffect transition="out" filter="dissolv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grpId="0" nodeType="clickEffect">
                                  <p:stCondLst>
                                    <p:cond delay="0"/>
                                  </p:stCondLst>
                                  <p:childTnLst>
                                    <p:animEffect transition="out" filter="dissolv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457200" y="2209800"/>
            <a:ext cx="8305800" cy="3094038"/>
          </a:xfrm>
          <a:prstGeom prst="rect">
            <a:avLst/>
          </a:prstGeom>
          <a:solidFill>
            <a:srgbClr val="4326FF"/>
          </a:solidFill>
          <a:ln w="9525">
            <a:solidFill>
              <a:srgbClr val="000000"/>
            </a:solidFill>
            <a:miter lim="800000"/>
            <a:headEnd/>
            <a:tailEnd/>
          </a:ln>
          <a:effectLst/>
        </p:spPr>
        <p:txBody>
          <a:bodyPr>
            <a:spAutoFit/>
          </a:bodyPr>
          <a:lstStyle/>
          <a:p>
            <a:pPr marL="457200" indent="-457200" eaLnBrk="0" fontAlgn="base" hangingPunct="0">
              <a:spcBef>
                <a:spcPct val="50000"/>
              </a:spcBef>
              <a:spcAft>
                <a:spcPct val="0"/>
              </a:spcAft>
              <a:buFont typeface="Times" charset="0"/>
              <a:buAutoNum type="arabicPeriod"/>
            </a:pPr>
            <a:r>
              <a:rPr lang="en-US" sz="2800" b="1">
                <a:solidFill>
                  <a:srgbClr val="EAEAEA"/>
                </a:solidFill>
                <a:latin typeface="Helvetica" charset="0"/>
              </a:rPr>
              <a:t> </a:t>
            </a:r>
            <a:r>
              <a:rPr lang="en-US" sz="2800" b="1">
                <a:solidFill>
                  <a:srgbClr val="FFFFFF"/>
                </a:solidFill>
                <a:latin typeface="Helvetica" charset="0"/>
              </a:rPr>
              <a:t>Source of moisture</a:t>
            </a:r>
          </a:p>
          <a:p>
            <a:pPr marL="457200" indent="-457200" eaLnBrk="0" fontAlgn="base" hangingPunct="0">
              <a:spcBef>
                <a:spcPct val="50000"/>
              </a:spcBef>
              <a:spcAft>
                <a:spcPct val="0"/>
              </a:spcAft>
              <a:buFont typeface="Times" charset="0"/>
              <a:buAutoNum type="arabicPeriod"/>
            </a:pPr>
            <a:r>
              <a:rPr lang="en-US" sz="2800" b="1">
                <a:solidFill>
                  <a:srgbClr val="FFFFFF"/>
                </a:solidFill>
                <a:latin typeface="Helvetica" charset="0"/>
              </a:rPr>
              <a:t> Lifting mechanism (orographic or  heating)</a:t>
            </a:r>
          </a:p>
          <a:p>
            <a:pPr marL="457200" indent="-457200" eaLnBrk="0" fontAlgn="base" hangingPunct="0">
              <a:spcBef>
                <a:spcPct val="50000"/>
              </a:spcBef>
              <a:spcAft>
                <a:spcPct val="0"/>
              </a:spcAft>
              <a:buFont typeface="Times" charset="0"/>
              <a:buAutoNum type="arabicPeriod"/>
            </a:pPr>
            <a:r>
              <a:rPr lang="en-US" sz="2800" b="1">
                <a:solidFill>
                  <a:srgbClr val="FFFFFF"/>
                </a:solidFill>
                <a:latin typeface="Helvetica" charset="0"/>
              </a:rPr>
              <a:t> Phase change from vapor to water - Energy</a:t>
            </a:r>
          </a:p>
          <a:p>
            <a:pPr marL="457200" indent="-457200" eaLnBrk="0" fontAlgn="base" hangingPunct="0">
              <a:spcBef>
                <a:spcPct val="50000"/>
              </a:spcBef>
              <a:spcAft>
                <a:spcPct val="0"/>
              </a:spcAft>
              <a:buFont typeface="Times" charset="0"/>
              <a:buAutoNum type="arabicPeriod"/>
            </a:pPr>
            <a:r>
              <a:rPr lang="en-US" sz="2800" b="1">
                <a:solidFill>
                  <a:srgbClr val="FFFFFF"/>
                </a:solidFill>
                <a:latin typeface="Helvetica" charset="0"/>
              </a:rPr>
              <a:t> Small nuclei or dust for droplet formation</a:t>
            </a:r>
          </a:p>
          <a:p>
            <a:pPr marL="457200" indent="-457200" eaLnBrk="0" fontAlgn="base" hangingPunct="0">
              <a:spcBef>
                <a:spcPct val="50000"/>
              </a:spcBef>
              <a:spcAft>
                <a:spcPct val="0"/>
              </a:spcAft>
              <a:buFont typeface="Times" charset="0"/>
              <a:buAutoNum type="arabicPeriod"/>
            </a:pPr>
            <a:r>
              <a:rPr lang="en-US" sz="2800" b="1">
                <a:solidFill>
                  <a:srgbClr val="FFFFFF"/>
                </a:solidFill>
                <a:latin typeface="Helvetica" charset="0"/>
              </a:rPr>
              <a:t> Droplets must grow as they fall to earth</a:t>
            </a:r>
            <a:endParaRPr lang="en-US" sz="2400" b="1">
              <a:solidFill>
                <a:srgbClr val="EAEAEA"/>
              </a:solidFill>
              <a:latin typeface="Helvetica" charset="0"/>
            </a:endParaRPr>
          </a:p>
        </p:txBody>
      </p:sp>
      <p:sp>
        <p:nvSpPr>
          <p:cNvPr id="10245" name="Text Box 5"/>
          <p:cNvSpPr txBox="1">
            <a:spLocks noChangeArrowheads="1"/>
          </p:cNvSpPr>
          <p:nvPr/>
        </p:nvSpPr>
        <p:spPr bwMode="auto">
          <a:xfrm>
            <a:off x="838200" y="152400"/>
            <a:ext cx="7391400" cy="1736725"/>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pPr>
            <a:r>
              <a:rPr lang="en-US" sz="5400" i="1">
                <a:solidFill>
                  <a:srgbClr val="0000FF"/>
                </a:solidFill>
                <a:effectLst>
                  <a:outerShdw blurRad="38100" dist="38100" dir="2700000" algn="tl">
                    <a:srgbClr val="000000"/>
                  </a:outerShdw>
                </a:effectLst>
              </a:rPr>
              <a:t>Formation of Precipitation</a:t>
            </a:r>
            <a:endParaRPr lang="en-US" sz="5400">
              <a:solidFill>
                <a:srgbClr val="00CC66"/>
              </a:solidFill>
              <a:latin typeface="Marker Felt" charset="0"/>
            </a:endParaRPr>
          </a:p>
        </p:txBody>
      </p:sp>
      <p:sp>
        <p:nvSpPr>
          <p:cNvPr id="4" name="TextBox 3"/>
          <p:cNvSpPr txBox="1"/>
          <p:nvPr/>
        </p:nvSpPr>
        <p:spPr>
          <a:xfrm>
            <a:off x="5486400" y="6396335"/>
            <a:ext cx="3657600" cy="400110"/>
          </a:xfrm>
          <a:prstGeom prst="rect">
            <a:avLst/>
          </a:prstGeom>
          <a:noFill/>
        </p:spPr>
        <p:txBody>
          <a:bodyPr wrap="square" rtlCol="0">
            <a:spAutoFit/>
          </a:bodyPr>
          <a:lstStyle/>
          <a:p>
            <a:pPr eaLnBrk="0" fontAlgn="base" hangingPunct="0">
              <a:spcBef>
                <a:spcPct val="0"/>
              </a:spcBef>
              <a:spcAft>
                <a:spcPct val="0"/>
              </a:spcAft>
            </a:pPr>
            <a:r>
              <a:rPr lang="en-US" sz="2000" dirty="0">
                <a:solidFill>
                  <a:srgbClr val="EAEAEA"/>
                </a:solidFill>
                <a:cs typeface="Arial" pitchFamily="34" charset="0"/>
              </a:rPr>
              <a:t>From </a:t>
            </a:r>
            <a:r>
              <a:rPr lang="en-US" sz="2000" dirty="0" err="1">
                <a:solidFill>
                  <a:srgbClr val="EAEAEA"/>
                </a:solidFill>
                <a:cs typeface="Arial" pitchFamily="34" charset="0"/>
              </a:rPr>
              <a:t>Bedient</a:t>
            </a:r>
            <a:endParaRPr lang="en-US" sz="2000" dirty="0">
              <a:solidFill>
                <a:srgbClr val="EAEAEA"/>
              </a:solidFill>
              <a:cs typeface="Arial" pitchFamily="34" charset="0"/>
            </a:endParaRPr>
          </a:p>
        </p:txBody>
      </p:sp>
    </p:spTree>
    <p:extLst>
      <p:ext uri="{BB962C8B-B14F-4D97-AF65-F5344CB8AC3E}">
        <p14:creationId xmlns:p14="http://schemas.microsoft.com/office/powerpoint/2010/main" val="1539637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C:\jobs\Bedient\chap01\tif\AACLNEJ0.tif"/>
          <p:cNvPicPr>
            <a:picLocks noChangeAspect="1" noChangeArrowheads="1"/>
          </p:cNvPicPr>
          <p:nvPr/>
        </p:nvPicPr>
        <p:blipFill>
          <a:blip r:embed="rId2" cstate="print"/>
          <a:srcRect/>
          <a:stretch>
            <a:fillRect/>
          </a:stretch>
        </p:blipFill>
        <p:spPr bwMode="auto">
          <a:xfrm>
            <a:off x="0" y="1295400"/>
            <a:ext cx="9144000" cy="4800600"/>
          </a:xfrm>
          <a:prstGeom prst="rect">
            <a:avLst/>
          </a:prstGeom>
          <a:noFill/>
        </p:spPr>
      </p:pic>
      <p:sp>
        <p:nvSpPr>
          <p:cNvPr id="107524" name="Text Box 4"/>
          <p:cNvSpPr txBox="1">
            <a:spLocks noChangeArrowheads="1"/>
          </p:cNvSpPr>
          <p:nvPr/>
        </p:nvSpPr>
        <p:spPr bwMode="auto">
          <a:xfrm>
            <a:off x="838200" y="152400"/>
            <a:ext cx="7391400" cy="914400"/>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pPr>
            <a:r>
              <a:rPr lang="en-US" sz="5400" i="1">
                <a:solidFill>
                  <a:srgbClr val="0000FF"/>
                </a:solidFill>
                <a:effectLst>
                  <a:outerShdw blurRad="38100" dist="38100" dir="2700000" algn="tl">
                    <a:srgbClr val="000000"/>
                  </a:outerShdw>
                </a:effectLst>
              </a:rPr>
              <a:t>Lifting Mechanisms</a:t>
            </a:r>
            <a:endParaRPr lang="en-US" sz="5400">
              <a:solidFill>
                <a:srgbClr val="00CC66"/>
              </a:solidFill>
              <a:latin typeface="Marker Felt" charset="0"/>
            </a:endParaRPr>
          </a:p>
        </p:txBody>
      </p:sp>
      <p:sp>
        <p:nvSpPr>
          <p:cNvPr id="4" name="TextBox 3"/>
          <p:cNvSpPr txBox="1"/>
          <p:nvPr/>
        </p:nvSpPr>
        <p:spPr>
          <a:xfrm>
            <a:off x="5486400" y="6396335"/>
            <a:ext cx="3657600" cy="400110"/>
          </a:xfrm>
          <a:prstGeom prst="rect">
            <a:avLst/>
          </a:prstGeom>
          <a:noFill/>
        </p:spPr>
        <p:txBody>
          <a:bodyPr wrap="square" rtlCol="0">
            <a:spAutoFit/>
          </a:bodyPr>
          <a:lstStyle/>
          <a:p>
            <a:pPr eaLnBrk="0" fontAlgn="base" hangingPunct="0">
              <a:spcBef>
                <a:spcPct val="0"/>
              </a:spcBef>
              <a:spcAft>
                <a:spcPct val="0"/>
              </a:spcAft>
            </a:pPr>
            <a:r>
              <a:rPr lang="en-US" sz="2000" dirty="0">
                <a:solidFill>
                  <a:srgbClr val="EAEAEA"/>
                </a:solidFill>
                <a:cs typeface="Arial" pitchFamily="34" charset="0"/>
              </a:rPr>
              <a:t>From </a:t>
            </a:r>
            <a:r>
              <a:rPr lang="en-US" sz="2000" dirty="0" err="1">
                <a:solidFill>
                  <a:srgbClr val="EAEAEA"/>
                </a:solidFill>
                <a:cs typeface="Arial" pitchFamily="34" charset="0"/>
              </a:rPr>
              <a:t>Bedient</a:t>
            </a:r>
            <a:endParaRPr lang="en-US" sz="2000" dirty="0">
              <a:solidFill>
                <a:srgbClr val="EAEAEA"/>
              </a:solidFill>
              <a:cs typeface="Arial" pitchFamily="34" charset="0"/>
            </a:endParaRPr>
          </a:p>
        </p:txBody>
      </p:sp>
    </p:spTree>
    <p:extLst>
      <p:ext uri="{BB962C8B-B14F-4D97-AF65-F5344CB8AC3E}">
        <p14:creationId xmlns:p14="http://schemas.microsoft.com/office/powerpoint/2010/main" val="6159026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Z:\BLACKWELL\Power-point\Shuttleworth\Figures-Images\Ch10\c10f0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400"/>
            <a:ext cx="4138613" cy="20462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Z:\BLACKWELL\Power-point\Shuttleworth\Figures-Images\Ch10\c10f0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5885"/>
            <a:ext cx="2667000" cy="27936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Z:\BLACKWELL\Power-point\Shuttleworth\Figures-Images\Ch10\c10f0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124200"/>
            <a:ext cx="4568825" cy="34020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Z:\BLACKWELL\Power-point\Shuttleworth\Figures-Images\Ch10\c10f00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2945991"/>
            <a:ext cx="3429000" cy="3758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374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2" cstate="print"/>
          <a:srcRect/>
          <a:stretch>
            <a:fillRect/>
          </a:stretch>
        </p:blipFill>
        <p:spPr bwMode="auto">
          <a:xfrm>
            <a:off x="1138554" y="114935"/>
            <a:ext cx="6450965" cy="5996138"/>
          </a:xfrm>
          <a:prstGeom prst="rect">
            <a:avLst/>
          </a:prstGeom>
          <a:noFill/>
          <a:ln w="9525">
            <a:noFill/>
            <a:miter lim="800000"/>
            <a:headEnd/>
            <a:tailEnd/>
          </a:ln>
          <a:effectLst/>
        </p:spPr>
      </p:pic>
      <p:sp>
        <p:nvSpPr>
          <p:cNvPr id="5" name="Rectangle 4"/>
          <p:cNvSpPr/>
          <p:nvPr/>
        </p:nvSpPr>
        <p:spPr>
          <a:xfrm>
            <a:off x="121920" y="6207760"/>
            <a:ext cx="8981440" cy="523220"/>
          </a:xfrm>
          <a:prstGeom prst="rect">
            <a:avLst/>
          </a:prstGeom>
        </p:spPr>
        <p:txBody>
          <a:bodyPr wrap="square">
            <a:spAutoFit/>
          </a:bodyPr>
          <a:lstStyle/>
          <a:p>
            <a:pPr eaLnBrk="0" fontAlgn="base" hangingPunct="0">
              <a:spcBef>
                <a:spcPct val="0"/>
              </a:spcBef>
              <a:spcAft>
                <a:spcPct val="0"/>
              </a:spcAft>
            </a:pPr>
            <a:r>
              <a:rPr lang="en-US" sz="1400" dirty="0">
                <a:solidFill>
                  <a:srgbClr val="000000"/>
                </a:solidFill>
              </a:rPr>
              <a:t>Ralph, F. M., P. J. Neiman, G. A. Wick, S. I. </a:t>
            </a:r>
            <a:r>
              <a:rPr lang="en-US" sz="1400" dirty="0" err="1">
                <a:solidFill>
                  <a:srgbClr val="000000"/>
                </a:solidFill>
              </a:rPr>
              <a:t>Gutman</a:t>
            </a:r>
            <a:r>
              <a:rPr lang="en-US" sz="1400" dirty="0">
                <a:solidFill>
                  <a:srgbClr val="000000"/>
                </a:solidFill>
              </a:rPr>
              <a:t>, M. D. </a:t>
            </a:r>
            <a:r>
              <a:rPr lang="en-US" sz="1400" dirty="0" err="1">
                <a:solidFill>
                  <a:srgbClr val="000000"/>
                </a:solidFill>
              </a:rPr>
              <a:t>Dettinger</a:t>
            </a:r>
            <a:r>
              <a:rPr lang="en-US" sz="1400" dirty="0">
                <a:solidFill>
                  <a:srgbClr val="000000"/>
                </a:solidFill>
              </a:rPr>
              <a:t>, D. R. </a:t>
            </a:r>
            <a:r>
              <a:rPr lang="en-US" sz="1400" dirty="0" err="1">
                <a:solidFill>
                  <a:srgbClr val="000000"/>
                </a:solidFill>
              </a:rPr>
              <a:t>Cayan</a:t>
            </a:r>
            <a:r>
              <a:rPr lang="en-US" sz="1400" dirty="0">
                <a:solidFill>
                  <a:srgbClr val="000000"/>
                </a:solidFill>
              </a:rPr>
              <a:t>, and A. B. White (2006), Flooding on California's Russian River: Role of atmospheric rivers, </a:t>
            </a:r>
            <a:r>
              <a:rPr lang="en-US" sz="1400" dirty="0" err="1">
                <a:solidFill>
                  <a:srgbClr val="000000"/>
                </a:solidFill>
              </a:rPr>
              <a:t>Geophys</a:t>
            </a:r>
            <a:r>
              <a:rPr lang="en-US" sz="1400" dirty="0">
                <a:solidFill>
                  <a:srgbClr val="000000"/>
                </a:solidFill>
              </a:rPr>
              <a:t>. Res. </a:t>
            </a:r>
            <a:r>
              <a:rPr lang="en-US" sz="1400" dirty="0" err="1">
                <a:solidFill>
                  <a:srgbClr val="000000"/>
                </a:solidFill>
              </a:rPr>
              <a:t>Lett</a:t>
            </a:r>
            <a:r>
              <a:rPr lang="en-US" sz="1400" dirty="0">
                <a:solidFill>
                  <a:srgbClr val="000000"/>
                </a:solidFill>
              </a:rPr>
              <a:t>., 33, L13801, doi:10.1029/2006GL026689.</a:t>
            </a:r>
          </a:p>
        </p:txBody>
      </p:sp>
    </p:spTree>
    <p:extLst>
      <p:ext uri="{BB962C8B-B14F-4D97-AF65-F5344CB8AC3E}">
        <p14:creationId xmlns:p14="http://schemas.microsoft.com/office/powerpoint/2010/main" val="2592749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BLACKWELL\Power-point\Shuttleworth\Figures-Images\Ch03\c03f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48" y="0"/>
            <a:ext cx="4111625" cy="22669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Z:\BLACKWELL\Power-point\Shuttleworth\Figures-Images\Ch03\c03f0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5138" y="63500"/>
            <a:ext cx="4526051" cy="23749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Z:\BLACKWELL\Power-point\Shuttleworth\Figures-Images\Ch03\c03f0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939381"/>
            <a:ext cx="5266217" cy="26320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Z:\BLACKWELL\Power-point\Shuttleworth\Figures-Images\Ch03\c03f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72678" y="3652838"/>
            <a:ext cx="3960812" cy="3205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499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Line 3"/>
          <p:cNvSpPr>
            <a:spLocks noChangeShapeType="1"/>
          </p:cNvSpPr>
          <p:nvPr/>
        </p:nvSpPr>
        <p:spPr bwMode="auto">
          <a:xfrm>
            <a:off x="2747962" y="2301875"/>
            <a:ext cx="0" cy="2971800"/>
          </a:xfrm>
          <a:prstGeom prst="line">
            <a:avLst/>
          </a:prstGeom>
          <a:noFill/>
          <a:ln w="28575">
            <a:solidFill>
              <a:schemeClr val="tx1"/>
            </a:solidFill>
            <a:round/>
            <a:headEnd/>
            <a:tailEnd/>
          </a:ln>
          <a:effectLst/>
        </p:spPr>
        <p:txBody>
          <a:bodyPr wrap="none" anchor="ctr"/>
          <a:lstStyle/>
          <a:p>
            <a:pPr eaLnBrk="0" fontAlgn="base" hangingPunct="0">
              <a:spcBef>
                <a:spcPct val="0"/>
              </a:spcBef>
              <a:spcAft>
                <a:spcPct val="0"/>
              </a:spcAft>
            </a:pPr>
            <a:endParaRPr lang="en-US" sz="2400" dirty="0">
              <a:solidFill>
                <a:prstClr val="black"/>
              </a:solidFill>
              <a:latin typeface="Times" pitchFamily="18" charset="0"/>
            </a:endParaRPr>
          </a:p>
        </p:txBody>
      </p:sp>
      <p:sp>
        <p:nvSpPr>
          <p:cNvPr id="25604" name="Line 4"/>
          <p:cNvSpPr>
            <a:spLocks noChangeShapeType="1"/>
          </p:cNvSpPr>
          <p:nvPr/>
        </p:nvSpPr>
        <p:spPr bwMode="auto">
          <a:xfrm>
            <a:off x="2747962" y="5273675"/>
            <a:ext cx="3581400" cy="0"/>
          </a:xfrm>
          <a:prstGeom prst="line">
            <a:avLst/>
          </a:prstGeom>
          <a:noFill/>
          <a:ln w="2857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18" charset="0"/>
            </a:endParaRPr>
          </a:p>
        </p:txBody>
      </p:sp>
      <p:sp>
        <p:nvSpPr>
          <p:cNvPr id="25605" name="Line 5"/>
          <p:cNvSpPr>
            <a:spLocks noChangeShapeType="1"/>
          </p:cNvSpPr>
          <p:nvPr/>
        </p:nvSpPr>
        <p:spPr bwMode="auto">
          <a:xfrm flipH="1" flipV="1">
            <a:off x="3662362" y="1692275"/>
            <a:ext cx="1219200" cy="3581400"/>
          </a:xfrm>
          <a:prstGeom prst="line">
            <a:avLst/>
          </a:prstGeom>
          <a:noFill/>
          <a:ln w="28575">
            <a:solidFill>
              <a:srgbClr val="0000FF"/>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18" charset="0"/>
            </a:endParaRPr>
          </a:p>
        </p:txBody>
      </p:sp>
      <p:sp>
        <p:nvSpPr>
          <p:cNvPr id="25606" name="Line 6"/>
          <p:cNvSpPr>
            <a:spLocks noChangeShapeType="1"/>
          </p:cNvSpPr>
          <p:nvPr/>
        </p:nvSpPr>
        <p:spPr bwMode="auto">
          <a:xfrm flipH="1" flipV="1">
            <a:off x="2976562" y="2225675"/>
            <a:ext cx="1905000" cy="304800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18" charset="0"/>
            </a:endParaRPr>
          </a:p>
        </p:txBody>
      </p:sp>
      <p:sp>
        <p:nvSpPr>
          <p:cNvPr id="25607" name="Line 7"/>
          <p:cNvSpPr>
            <a:spLocks noChangeShapeType="1"/>
          </p:cNvSpPr>
          <p:nvPr/>
        </p:nvSpPr>
        <p:spPr bwMode="auto">
          <a:xfrm flipH="1" flipV="1">
            <a:off x="4271962" y="2073275"/>
            <a:ext cx="609600" cy="320040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18" charset="0"/>
            </a:endParaRPr>
          </a:p>
        </p:txBody>
      </p:sp>
      <p:sp>
        <p:nvSpPr>
          <p:cNvPr id="25608" name="Text Box 8"/>
          <p:cNvSpPr txBox="1">
            <a:spLocks noChangeArrowheads="1"/>
          </p:cNvSpPr>
          <p:nvPr/>
        </p:nvSpPr>
        <p:spPr bwMode="auto">
          <a:xfrm>
            <a:off x="2214562" y="609600"/>
            <a:ext cx="5253038" cy="579437"/>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3200" dirty="0">
                <a:solidFill>
                  <a:prstClr val="black"/>
                </a:solidFill>
                <a:latin typeface="Times" pitchFamily="18" charset="0"/>
              </a:rPr>
              <a:t>ATMOSPHERIC STABILITY</a:t>
            </a:r>
          </a:p>
        </p:txBody>
      </p:sp>
      <p:sp>
        <p:nvSpPr>
          <p:cNvPr id="25609" name="Text Box 9"/>
          <p:cNvSpPr txBox="1">
            <a:spLocks noChangeArrowheads="1"/>
          </p:cNvSpPr>
          <p:nvPr/>
        </p:nvSpPr>
        <p:spPr bwMode="auto">
          <a:xfrm>
            <a:off x="4332287" y="5257800"/>
            <a:ext cx="8953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prstClr val="black"/>
                </a:solidFill>
                <a:latin typeface="Times" pitchFamily="18" charset="0"/>
              </a:rPr>
              <a:t>Temp</a:t>
            </a:r>
          </a:p>
        </p:txBody>
      </p:sp>
      <p:sp>
        <p:nvSpPr>
          <p:cNvPr id="25610" name="Text Box 10"/>
          <p:cNvSpPr txBox="1">
            <a:spLocks noChangeArrowheads="1"/>
          </p:cNvSpPr>
          <p:nvPr/>
        </p:nvSpPr>
        <p:spPr bwMode="auto">
          <a:xfrm rot="-5380825">
            <a:off x="1894681" y="3123407"/>
            <a:ext cx="1182687"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prstClr val="black"/>
                </a:solidFill>
                <a:latin typeface="Times" pitchFamily="18" charset="0"/>
              </a:rPr>
              <a:t>Altitude</a:t>
            </a:r>
          </a:p>
        </p:txBody>
      </p:sp>
      <p:sp>
        <p:nvSpPr>
          <p:cNvPr id="25611" name="Text Box 11"/>
          <p:cNvSpPr txBox="1">
            <a:spLocks noChangeArrowheads="1"/>
          </p:cNvSpPr>
          <p:nvPr/>
        </p:nvSpPr>
        <p:spPr bwMode="auto">
          <a:xfrm>
            <a:off x="1681162" y="1692275"/>
            <a:ext cx="2286000" cy="954107"/>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pPr>
            <a:r>
              <a:rPr lang="en-US" sz="1600" dirty="0">
                <a:solidFill>
                  <a:prstClr val="black"/>
                </a:solidFill>
                <a:latin typeface="Arial" pitchFamily="34" charset="0"/>
                <a:cs typeface="Arial" pitchFamily="34" charset="0"/>
              </a:rPr>
              <a:t>Dry Adiabatic Lapse Rate (10 </a:t>
            </a:r>
            <a:r>
              <a:rPr lang="en-US" sz="1600" baseline="30000" dirty="0">
                <a:solidFill>
                  <a:prstClr val="black"/>
                </a:solidFill>
                <a:latin typeface="Arial" pitchFamily="34" charset="0"/>
                <a:cs typeface="Arial" pitchFamily="34" charset="0"/>
              </a:rPr>
              <a:t>0</a:t>
            </a:r>
            <a:r>
              <a:rPr lang="en-US" sz="1600" dirty="0">
                <a:solidFill>
                  <a:prstClr val="black"/>
                </a:solidFill>
                <a:latin typeface="Arial" pitchFamily="34" charset="0"/>
                <a:cs typeface="Arial" pitchFamily="34" charset="0"/>
              </a:rPr>
              <a:t>C/km)</a:t>
            </a:r>
          </a:p>
          <a:p>
            <a:pPr eaLnBrk="0" fontAlgn="base" hangingPunct="0">
              <a:spcBef>
                <a:spcPct val="50000"/>
              </a:spcBef>
              <a:spcAft>
                <a:spcPct val="0"/>
              </a:spcAft>
            </a:pPr>
            <a:endParaRPr lang="en-US" sz="1600" dirty="0">
              <a:solidFill>
                <a:prstClr val="black"/>
              </a:solidFill>
              <a:latin typeface="Arial" pitchFamily="34" charset="0"/>
              <a:cs typeface="Arial" pitchFamily="34" charset="0"/>
            </a:endParaRPr>
          </a:p>
        </p:txBody>
      </p:sp>
      <p:sp>
        <p:nvSpPr>
          <p:cNvPr id="25612" name="Text Box 12"/>
          <p:cNvSpPr txBox="1">
            <a:spLocks noChangeArrowheads="1"/>
          </p:cNvSpPr>
          <p:nvPr/>
        </p:nvSpPr>
        <p:spPr bwMode="auto">
          <a:xfrm>
            <a:off x="4800600" y="3581400"/>
            <a:ext cx="3733800" cy="830997"/>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pPr>
            <a:r>
              <a:rPr lang="en-US" sz="1600" dirty="0">
                <a:solidFill>
                  <a:prstClr val="black"/>
                </a:solidFill>
                <a:latin typeface="Arial" pitchFamily="34" charset="0"/>
                <a:cs typeface="Arial" pitchFamily="34" charset="0"/>
              </a:rPr>
              <a:t>Moist Adiabatic Lapse Rate (6 </a:t>
            </a:r>
            <a:r>
              <a:rPr lang="en-US" sz="1600" baseline="30000" dirty="0">
                <a:solidFill>
                  <a:prstClr val="black"/>
                </a:solidFill>
                <a:latin typeface="Arial" pitchFamily="34" charset="0"/>
                <a:cs typeface="Arial" pitchFamily="34" charset="0"/>
              </a:rPr>
              <a:t>0</a:t>
            </a:r>
            <a:r>
              <a:rPr lang="en-US" sz="1600" dirty="0">
                <a:solidFill>
                  <a:prstClr val="black"/>
                </a:solidFill>
                <a:latin typeface="Arial" pitchFamily="34" charset="0"/>
                <a:cs typeface="Arial" pitchFamily="34" charset="0"/>
              </a:rPr>
              <a:t>C/km). Lower due to release of latent heat of condensation from moist air</a:t>
            </a:r>
          </a:p>
        </p:txBody>
      </p:sp>
      <p:sp>
        <p:nvSpPr>
          <p:cNvPr id="25616" name="Line 16"/>
          <p:cNvSpPr>
            <a:spLocks noChangeShapeType="1"/>
          </p:cNvSpPr>
          <p:nvPr/>
        </p:nvSpPr>
        <p:spPr bwMode="auto">
          <a:xfrm flipH="1" flipV="1">
            <a:off x="3967162" y="2682875"/>
            <a:ext cx="1600200" cy="76200"/>
          </a:xfrm>
          <a:prstGeom prst="line">
            <a:avLst/>
          </a:prstGeom>
          <a:noFill/>
          <a:ln w="9525">
            <a:solidFill>
              <a:schemeClr val="tx1"/>
            </a:solidFill>
            <a:round/>
            <a:headEnd/>
            <a:tailEnd type="triangle" w="med" len="med"/>
          </a:ln>
          <a:effectLst/>
        </p:spPr>
        <p:txBody>
          <a:bodyPr wrap="none" anchor="ctr"/>
          <a:lstStyle/>
          <a:p>
            <a:pPr eaLnBrk="0" fontAlgn="base" hangingPunct="0">
              <a:spcBef>
                <a:spcPct val="0"/>
              </a:spcBef>
              <a:spcAft>
                <a:spcPct val="0"/>
              </a:spcAft>
            </a:pPr>
            <a:endParaRPr lang="en-US" sz="2400">
              <a:solidFill>
                <a:prstClr val="black"/>
              </a:solidFill>
              <a:latin typeface="Times" pitchFamily="18" charset="0"/>
            </a:endParaRPr>
          </a:p>
        </p:txBody>
      </p:sp>
      <p:sp>
        <p:nvSpPr>
          <p:cNvPr id="25617" name="Text Box 17"/>
          <p:cNvSpPr txBox="1">
            <a:spLocks noChangeArrowheads="1"/>
          </p:cNvSpPr>
          <p:nvPr/>
        </p:nvSpPr>
        <p:spPr bwMode="auto">
          <a:xfrm>
            <a:off x="5562600" y="2362200"/>
            <a:ext cx="2600392" cy="338554"/>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1600" dirty="0">
                <a:solidFill>
                  <a:prstClr val="black"/>
                </a:solidFill>
                <a:latin typeface="Arial" pitchFamily="34" charset="0"/>
                <a:cs typeface="Arial" pitchFamily="34" charset="0"/>
              </a:rPr>
              <a:t>Environmental Lapse Rate</a:t>
            </a:r>
          </a:p>
        </p:txBody>
      </p:sp>
      <p:sp>
        <p:nvSpPr>
          <p:cNvPr id="16" name="TextBox 15"/>
          <p:cNvSpPr txBox="1"/>
          <p:nvPr/>
        </p:nvSpPr>
        <p:spPr>
          <a:xfrm>
            <a:off x="5486400" y="6396335"/>
            <a:ext cx="3657600" cy="400110"/>
          </a:xfrm>
          <a:prstGeom prst="rect">
            <a:avLst/>
          </a:prstGeom>
          <a:noFill/>
        </p:spPr>
        <p:txBody>
          <a:bodyPr wrap="square" rtlCol="0">
            <a:spAutoFit/>
          </a:bodyPr>
          <a:lstStyle/>
          <a:p>
            <a:pPr eaLnBrk="0" fontAlgn="base" hangingPunct="0">
              <a:spcBef>
                <a:spcPct val="0"/>
              </a:spcBef>
              <a:spcAft>
                <a:spcPct val="0"/>
              </a:spcAft>
            </a:pPr>
            <a:r>
              <a:rPr lang="en-US" sz="2000" dirty="0">
                <a:solidFill>
                  <a:prstClr val="black"/>
                </a:solidFill>
                <a:latin typeface="Arial" pitchFamily="34" charset="0"/>
                <a:cs typeface="Arial" pitchFamily="34" charset="0"/>
              </a:rPr>
              <a:t>Modified from </a:t>
            </a:r>
            <a:r>
              <a:rPr lang="en-US" sz="2000" dirty="0" err="1">
                <a:solidFill>
                  <a:prstClr val="black"/>
                </a:solidFill>
                <a:latin typeface="Arial" pitchFamily="34" charset="0"/>
                <a:cs typeface="Arial" pitchFamily="34" charset="0"/>
              </a:rPr>
              <a:t>Bedient</a:t>
            </a:r>
            <a:endParaRPr lang="en-US" sz="20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1582366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dirty="0"/>
              <a:t>Atmospheric Stability</a:t>
            </a:r>
          </a:p>
        </p:txBody>
      </p:sp>
      <p:pic>
        <p:nvPicPr>
          <p:cNvPr id="35842" name="Picture 2"/>
          <p:cNvPicPr>
            <a:picLocks noChangeAspect="1" noChangeArrowheads="1"/>
          </p:cNvPicPr>
          <p:nvPr/>
        </p:nvPicPr>
        <p:blipFill>
          <a:blip r:embed="rId2" cstate="print"/>
          <a:srcRect/>
          <a:stretch>
            <a:fillRect/>
          </a:stretch>
        </p:blipFill>
        <p:spPr bwMode="auto">
          <a:xfrm rot="21540000">
            <a:off x="4514879" y="1564131"/>
            <a:ext cx="4629122" cy="3466538"/>
          </a:xfrm>
          <a:prstGeom prst="rect">
            <a:avLst/>
          </a:prstGeom>
          <a:noFill/>
          <a:ln w="9525">
            <a:noFill/>
            <a:miter lim="800000"/>
            <a:headEnd/>
            <a:tailEnd/>
          </a:ln>
        </p:spPr>
      </p:pic>
      <p:pic>
        <p:nvPicPr>
          <p:cNvPr id="35843" name="Picture 3"/>
          <p:cNvPicPr>
            <a:picLocks noChangeAspect="1" noChangeArrowheads="1"/>
          </p:cNvPicPr>
          <p:nvPr/>
        </p:nvPicPr>
        <p:blipFill>
          <a:blip r:embed="rId3" cstate="print"/>
          <a:srcRect/>
          <a:stretch>
            <a:fillRect/>
          </a:stretch>
        </p:blipFill>
        <p:spPr bwMode="auto">
          <a:xfrm rot="21540000">
            <a:off x="317878" y="1788942"/>
            <a:ext cx="4192524" cy="3196400"/>
          </a:xfrm>
          <a:prstGeom prst="rect">
            <a:avLst/>
          </a:prstGeom>
          <a:noFill/>
          <a:ln w="9525">
            <a:noFill/>
            <a:miter lim="800000"/>
            <a:headEnd/>
            <a:tailEnd/>
          </a:ln>
        </p:spPr>
      </p:pic>
      <p:sp>
        <p:nvSpPr>
          <p:cNvPr id="7" name="TextBox 6"/>
          <p:cNvSpPr txBox="1"/>
          <p:nvPr/>
        </p:nvSpPr>
        <p:spPr>
          <a:xfrm>
            <a:off x="953070" y="5133886"/>
            <a:ext cx="3771330" cy="1200329"/>
          </a:xfrm>
          <a:prstGeom prst="rect">
            <a:avLst/>
          </a:prstGeom>
          <a:noFill/>
        </p:spPr>
        <p:txBody>
          <a:bodyPr wrap="square" rtlCol="0">
            <a:spAutoFit/>
          </a:bodyPr>
          <a:lstStyle/>
          <a:p>
            <a:pPr eaLnBrk="0" fontAlgn="base" hangingPunct="0">
              <a:spcBef>
                <a:spcPct val="0"/>
              </a:spcBef>
              <a:spcAft>
                <a:spcPct val="0"/>
              </a:spcAft>
            </a:pPr>
            <a:r>
              <a:rPr lang="en-US" sz="2400" dirty="0">
                <a:solidFill>
                  <a:srgbClr val="000000"/>
                </a:solidFill>
                <a:latin typeface="Arial" pitchFamily="34" charset="0"/>
                <a:cs typeface="Arial" pitchFamily="34" charset="0"/>
              </a:rPr>
              <a:t> </a:t>
            </a:r>
            <a:r>
              <a:rPr lang="en-US" sz="2400" dirty="0">
                <a:solidFill>
                  <a:srgbClr val="000000"/>
                </a:solidFill>
                <a:latin typeface="Arial" pitchFamily="34" charset="0"/>
                <a:cs typeface="Arial" pitchFamily="34" charset="0"/>
                <a:sym typeface="Symbol"/>
              </a:rPr>
              <a:t>Ambient lapse rate &lt; adiabatic lapse rate of lifted parcel</a:t>
            </a:r>
            <a:endParaRPr lang="en-US" sz="2400" dirty="0">
              <a:solidFill>
                <a:srgbClr val="000000"/>
              </a:solidFill>
              <a:latin typeface="Arial" pitchFamily="34" charset="0"/>
              <a:cs typeface="Arial" pitchFamily="34" charset="0"/>
            </a:endParaRPr>
          </a:p>
        </p:txBody>
      </p:sp>
      <p:sp>
        <p:nvSpPr>
          <p:cNvPr id="8" name="Rectangle 7"/>
          <p:cNvSpPr/>
          <p:nvPr/>
        </p:nvSpPr>
        <p:spPr>
          <a:xfrm>
            <a:off x="4953000" y="5133886"/>
            <a:ext cx="3810000" cy="1200329"/>
          </a:xfrm>
          <a:prstGeom prst="rect">
            <a:avLst/>
          </a:prstGeom>
        </p:spPr>
        <p:txBody>
          <a:bodyPr wrap="square">
            <a:spAutoFit/>
          </a:bodyPr>
          <a:lstStyle/>
          <a:p>
            <a:pPr eaLnBrk="0" fontAlgn="base" hangingPunct="0">
              <a:spcBef>
                <a:spcPct val="0"/>
              </a:spcBef>
              <a:spcAft>
                <a:spcPct val="0"/>
              </a:spcAft>
            </a:pPr>
            <a:r>
              <a:rPr lang="en-US" sz="2400" dirty="0">
                <a:solidFill>
                  <a:srgbClr val="000000"/>
                </a:solidFill>
                <a:latin typeface="Arial" pitchFamily="34" charset="0"/>
                <a:cs typeface="Arial" pitchFamily="34" charset="0"/>
                <a:sym typeface="Symbol"/>
              </a:rPr>
              <a:t>Ambient lapse rate &gt; adiabatic lapse rate of lifted parcel</a:t>
            </a:r>
          </a:p>
        </p:txBody>
      </p:sp>
      <p:sp>
        <p:nvSpPr>
          <p:cNvPr id="9" name="TextBox 8"/>
          <p:cNvSpPr txBox="1"/>
          <p:nvPr/>
        </p:nvSpPr>
        <p:spPr>
          <a:xfrm>
            <a:off x="432079" y="6488668"/>
            <a:ext cx="3054699" cy="369332"/>
          </a:xfrm>
          <a:prstGeom prst="rect">
            <a:avLst/>
          </a:prstGeom>
          <a:noFill/>
        </p:spPr>
        <p:txBody>
          <a:bodyPr wrap="square" rtlCol="0">
            <a:spAutoFit/>
          </a:bodyPr>
          <a:lstStyle/>
          <a:p>
            <a:pPr eaLnBrk="0" fontAlgn="base" hangingPunct="0">
              <a:spcBef>
                <a:spcPct val="0"/>
              </a:spcBef>
              <a:spcAft>
                <a:spcPct val="0"/>
              </a:spcAft>
            </a:pPr>
            <a:r>
              <a:rPr lang="en-US" dirty="0">
                <a:solidFill>
                  <a:srgbClr val="000000">
                    <a:lumMod val="50000"/>
                    <a:lumOff val="50000"/>
                  </a:srgbClr>
                </a:solidFill>
              </a:rPr>
              <a:t>From </a:t>
            </a:r>
            <a:r>
              <a:rPr lang="en-US" dirty="0" err="1">
                <a:solidFill>
                  <a:srgbClr val="000000">
                    <a:lumMod val="50000"/>
                    <a:lumOff val="50000"/>
                  </a:srgbClr>
                </a:solidFill>
              </a:rPr>
              <a:t>Brutsaert</a:t>
            </a:r>
            <a:r>
              <a:rPr lang="en-US" dirty="0">
                <a:solidFill>
                  <a:srgbClr val="000000">
                    <a:lumMod val="50000"/>
                    <a:lumOff val="50000"/>
                  </a:srgbClr>
                </a:solidFill>
              </a:rPr>
              <a:t>, 2005</a:t>
            </a:r>
          </a:p>
        </p:txBody>
      </p:sp>
      <p:sp>
        <p:nvSpPr>
          <p:cNvPr id="10" name="Rectangle 9"/>
          <p:cNvSpPr/>
          <p:nvPr/>
        </p:nvSpPr>
        <p:spPr>
          <a:xfrm>
            <a:off x="1600200" y="1447800"/>
            <a:ext cx="1263487" cy="523220"/>
          </a:xfrm>
          <a:prstGeom prst="rect">
            <a:avLst/>
          </a:prstGeom>
        </p:spPr>
        <p:txBody>
          <a:bodyPr wrap="none">
            <a:spAutoFit/>
          </a:bodyPr>
          <a:lstStyle/>
          <a:p>
            <a:pPr eaLnBrk="0" fontAlgn="base" hangingPunct="0">
              <a:spcBef>
                <a:spcPct val="0"/>
              </a:spcBef>
              <a:spcAft>
                <a:spcPct val="0"/>
              </a:spcAft>
            </a:pPr>
            <a:r>
              <a:rPr lang="en-US" sz="2800" b="1" dirty="0">
                <a:solidFill>
                  <a:srgbClr val="0070C0"/>
                </a:solidFill>
                <a:latin typeface="Arial" pitchFamily="34" charset="0"/>
                <a:cs typeface="Arial" pitchFamily="34" charset="0"/>
                <a:sym typeface="Symbol"/>
              </a:rPr>
              <a:t>Stable</a:t>
            </a:r>
          </a:p>
        </p:txBody>
      </p:sp>
      <p:sp>
        <p:nvSpPr>
          <p:cNvPr id="11" name="Rectangle 10"/>
          <p:cNvSpPr/>
          <p:nvPr/>
        </p:nvSpPr>
        <p:spPr>
          <a:xfrm>
            <a:off x="6324600" y="1524000"/>
            <a:ext cx="1704313" cy="523220"/>
          </a:xfrm>
          <a:prstGeom prst="rect">
            <a:avLst/>
          </a:prstGeom>
        </p:spPr>
        <p:txBody>
          <a:bodyPr wrap="none">
            <a:spAutoFit/>
          </a:bodyPr>
          <a:lstStyle/>
          <a:p>
            <a:pPr eaLnBrk="0" fontAlgn="base" hangingPunct="0">
              <a:spcBef>
                <a:spcPct val="0"/>
              </a:spcBef>
              <a:spcAft>
                <a:spcPct val="0"/>
              </a:spcAft>
            </a:pPr>
            <a:r>
              <a:rPr lang="en-US" sz="2800" b="1" dirty="0">
                <a:solidFill>
                  <a:srgbClr val="FF0000"/>
                </a:solidFill>
                <a:latin typeface="Arial" pitchFamily="34" charset="0"/>
                <a:cs typeface="Arial" pitchFamily="34" charset="0"/>
                <a:sym typeface="Symbol"/>
              </a:rPr>
              <a:t>Unstable</a:t>
            </a:r>
          </a:p>
        </p:txBody>
      </p:sp>
    </p:spTree>
    <p:extLst>
      <p:ext uri="{BB962C8B-B14F-4D97-AF65-F5344CB8AC3E}">
        <p14:creationId xmlns:p14="http://schemas.microsoft.com/office/powerpoint/2010/main" val="2666729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1.tif"/>
          <p:cNvPicPr>
            <a:picLocks noChangeAspect="1"/>
          </p:cNvPicPr>
          <p:nvPr/>
        </p:nvPicPr>
        <p:blipFill>
          <a:blip r:embed="rId2" cstate="print"/>
          <a:stretch>
            <a:fillRect/>
          </a:stretch>
        </p:blipFill>
        <p:spPr>
          <a:xfrm rot="21540000">
            <a:off x="541507" y="1207519"/>
            <a:ext cx="8254336" cy="5424680"/>
          </a:xfrm>
          <a:prstGeom prst="rect">
            <a:avLst/>
          </a:prstGeom>
        </p:spPr>
      </p:pic>
      <p:sp>
        <p:nvSpPr>
          <p:cNvPr id="2" name="Title 1"/>
          <p:cNvSpPr>
            <a:spLocks noGrp="1"/>
          </p:cNvSpPr>
          <p:nvPr>
            <p:ph type="title"/>
          </p:nvPr>
        </p:nvSpPr>
        <p:spPr>
          <a:xfrm>
            <a:off x="645607" y="127279"/>
            <a:ext cx="7772400" cy="1143000"/>
          </a:xfrm>
        </p:spPr>
        <p:txBody>
          <a:bodyPr/>
          <a:lstStyle/>
          <a:p>
            <a:r>
              <a:rPr lang="en-US" sz="3600" dirty="0"/>
              <a:t>Conditional instability of partially saturated atmosphere</a:t>
            </a:r>
          </a:p>
        </p:txBody>
      </p:sp>
      <p:sp>
        <p:nvSpPr>
          <p:cNvPr id="4" name="TextBox 3"/>
          <p:cNvSpPr txBox="1"/>
          <p:nvPr/>
        </p:nvSpPr>
        <p:spPr>
          <a:xfrm>
            <a:off x="432079" y="6488668"/>
            <a:ext cx="3054699" cy="369332"/>
          </a:xfrm>
          <a:prstGeom prst="rect">
            <a:avLst/>
          </a:prstGeom>
          <a:noFill/>
        </p:spPr>
        <p:txBody>
          <a:bodyPr wrap="square" rtlCol="0">
            <a:spAutoFit/>
          </a:bodyPr>
          <a:lstStyle/>
          <a:p>
            <a:r>
              <a:rPr lang="en-US" sz="1800" dirty="0">
                <a:solidFill>
                  <a:schemeClr val="tx1">
                    <a:lumMod val="50000"/>
                    <a:lumOff val="50000"/>
                  </a:schemeClr>
                </a:solidFill>
              </a:rPr>
              <a:t>From </a:t>
            </a:r>
            <a:r>
              <a:rPr lang="en-US" sz="1800" dirty="0" err="1">
                <a:solidFill>
                  <a:schemeClr val="tx1">
                    <a:lumMod val="50000"/>
                    <a:lumOff val="50000"/>
                  </a:schemeClr>
                </a:solidFill>
              </a:rPr>
              <a:t>Brutsaert</a:t>
            </a:r>
            <a:r>
              <a:rPr lang="en-US" sz="1800" dirty="0">
                <a:solidFill>
                  <a:schemeClr val="tx1">
                    <a:lumMod val="50000"/>
                    <a:lumOff val="50000"/>
                  </a:schemeClr>
                </a:solidFill>
              </a:rPr>
              <a:t>, 2005</a:t>
            </a:r>
          </a:p>
        </p:txBody>
      </p:sp>
      <p:sp>
        <p:nvSpPr>
          <p:cNvPr id="5" name="TextBox 4"/>
          <p:cNvSpPr txBox="1"/>
          <p:nvPr/>
        </p:nvSpPr>
        <p:spPr>
          <a:xfrm>
            <a:off x="762000" y="5181599"/>
            <a:ext cx="3187091" cy="923330"/>
          </a:xfrm>
          <a:prstGeom prst="rect">
            <a:avLst/>
          </a:prstGeom>
          <a:noFill/>
        </p:spPr>
        <p:txBody>
          <a:bodyPr wrap="none" rtlCol="0">
            <a:spAutoFit/>
          </a:bodyPr>
          <a:lstStyle/>
          <a:p>
            <a:r>
              <a:rPr lang="en-US" dirty="0"/>
              <a:t>Gamma &gt; Gamma(s) – Unstable</a:t>
            </a:r>
          </a:p>
          <a:p>
            <a:r>
              <a:rPr lang="en-US" dirty="0"/>
              <a:t>Gamma &lt; Gamma(s) – Stable</a:t>
            </a:r>
          </a:p>
          <a:p>
            <a:r>
              <a:rPr lang="en-US" dirty="0"/>
              <a:t>Gamma = Gama(s) </a:t>
            </a:r>
            <a:r>
              <a:rPr lang="en-US"/>
              <a:t>- Neutral</a:t>
            </a:r>
            <a:endParaRPr lang="en-US" dirty="0"/>
          </a:p>
        </p:txBody>
      </p:sp>
    </p:spTree>
    <p:extLst>
      <p:ext uri="{BB962C8B-B14F-4D97-AF65-F5344CB8AC3E}">
        <p14:creationId xmlns:p14="http://schemas.microsoft.com/office/powerpoint/2010/main" val="1723223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304800"/>
            <a:ext cx="83312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0753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BLACKWELL\Power-point\Shuttleworth\Figures-Images\Ch10\c10f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0"/>
            <a:ext cx="3581400" cy="52675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Z:\BLACKWELL\Power-point\Shuttleworth\Figures-Images\Ch10\c10f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9141" y="131249"/>
            <a:ext cx="4922742" cy="33165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Z:\BLACKWELL\Power-point\Shuttleworth\Figures-Images\Ch10\c10f0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3287008"/>
            <a:ext cx="3276600" cy="3591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115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geog.ucsb.edu/~joel/g266_s10/lecture_notes/chapt03/oh10_3_01/skewt_lnp3_0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 y="-457201"/>
            <a:ext cx="6979920" cy="7371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4910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Dave\Academics\cee6400\Fall03\hw3\imageHM3.JPG"/>
          <p:cNvPicPr>
            <a:picLocks noChangeAspect="1" noChangeArrowheads="1"/>
          </p:cNvPicPr>
          <p:nvPr/>
        </p:nvPicPr>
        <p:blipFill>
          <a:blip r:embed="rId2" cstate="print"/>
          <a:srcRect/>
          <a:stretch>
            <a:fillRect/>
          </a:stretch>
        </p:blipFill>
        <p:spPr bwMode="auto">
          <a:xfrm>
            <a:off x="339513" y="10160"/>
            <a:ext cx="8357447" cy="6808035"/>
          </a:xfrm>
          <a:prstGeom prst="rect">
            <a:avLst/>
          </a:prstGeom>
          <a:noFill/>
        </p:spPr>
      </p:pic>
    </p:spTree>
    <p:extLst>
      <p:ext uri="{BB962C8B-B14F-4D97-AF65-F5344CB8AC3E}">
        <p14:creationId xmlns:p14="http://schemas.microsoft.com/office/powerpoint/2010/main" val="2108968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Dave\Academics\cee6400\Fall03\hw3\imageHM3.JPG"/>
          <p:cNvPicPr>
            <a:picLocks noChangeAspect="1" noChangeArrowheads="1"/>
          </p:cNvPicPr>
          <p:nvPr/>
        </p:nvPicPr>
        <p:blipFill>
          <a:blip r:embed="rId2" cstate="print"/>
          <a:srcRect/>
          <a:stretch>
            <a:fillRect/>
          </a:stretch>
        </p:blipFill>
        <p:spPr bwMode="auto">
          <a:xfrm>
            <a:off x="339513" y="10160"/>
            <a:ext cx="8357447" cy="6808035"/>
          </a:xfrm>
          <a:prstGeom prst="rect">
            <a:avLst/>
          </a:prstGeom>
          <a:noFill/>
        </p:spPr>
      </p:pic>
      <p:cxnSp>
        <p:nvCxnSpPr>
          <p:cNvPr id="4" name="Straight Arrow Connector 3"/>
          <p:cNvCxnSpPr/>
          <p:nvPr/>
        </p:nvCxnSpPr>
        <p:spPr bwMode="auto">
          <a:xfrm rot="16200000" flipH="1">
            <a:off x="5491424" y="5461279"/>
            <a:ext cx="1587640" cy="411982"/>
          </a:xfrm>
          <a:prstGeom prst="straightConnector1">
            <a:avLst/>
          </a:prstGeom>
          <a:solidFill>
            <a:schemeClr val="accent1"/>
          </a:solidFill>
          <a:ln w="38100" cap="flat" cmpd="sng" algn="ctr">
            <a:solidFill>
              <a:srgbClr val="FF0000"/>
            </a:solidFill>
            <a:prstDash val="solid"/>
            <a:round/>
            <a:headEnd type="triangle" w="med" len="med"/>
            <a:tailEnd type="none" w="med" len="med"/>
          </a:ln>
          <a:effectLst/>
        </p:spPr>
      </p:cxnSp>
      <p:cxnSp>
        <p:nvCxnSpPr>
          <p:cNvPr id="7" name="Straight Connector 6"/>
          <p:cNvCxnSpPr>
            <a:endCxn id="10" idx="0"/>
          </p:cNvCxnSpPr>
          <p:nvPr/>
        </p:nvCxnSpPr>
        <p:spPr bwMode="auto">
          <a:xfrm rot="10800000">
            <a:off x="5215095" y="4210260"/>
            <a:ext cx="874206" cy="643097"/>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10" name="Freeform 9"/>
          <p:cNvSpPr/>
          <p:nvPr/>
        </p:nvSpPr>
        <p:spPr bwMode="auto">
          <a:xfrm>
            <a:off x="3647552" y="813916"/>
            <a:ext cx="1567543" cy="3396343"/>
          </a:xfrm>
          <a:custGeom>
            <a:avLst/>
            <a:gdLst>
              <a:gd name="connsiteX0" fmla="*/ 1567543 w 1567543"/>
              <a:gd name="connsiteY0" fmla="*/ 3396343 h 3396343"/>
              <a:gd name="connsiteX1" fmla="*/ 1376624 w 1567543"/>
              <a:gd name="connsiteY1" fmla="*/ 2692959 h 3396343"/>
              <a:gd name="connsiteX2" fmla="*/ 1376624 w 1567543"/>
              <a:gd name="connsiteY2" fmla="*/ 2692959 h 3396343"/>
              <a:gd name="connsiteX3" fmla="*/ 1135463 w 1567543"/>
              <a:gd name="connsiteY3" fmla="*/ 1969477 h 3396343"/>
              <a:gd name="connsiteX4" fmla="*/ 823964 w 1567543"/>
              <a:gd name="connsiteY4" fmla="*/ 1346480 h 3396343"/>
              <a:gd name="connsiteX5" fmla="*/ 542611 w 1567543"/>
              <a:gd name="connsiteY5" fmla="*/ 834014 h 3396343"/>
              <a:gd name="connsiteX6" fmla="*/ 170822 w 1567543"/>
              <a:gd name="connsiteY6" fmla="*/ 231113 h 3396343"/>
              <a:gd name="connsiteX7" fmla="*/ 0 w 1567543"/>
              <a:gd name="connsiteY7" fmla="*/ 0 h 339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7543" h="3396343">
                <a:moveTo>
                  <a:pt x="1567543" y="3396343"/>
                </a:moveTo>
                <a:lnTo>
                  <a:pt x="1376624" y="2692959"/>
                </a:lnTo>
                <a:lnTo>
                  <a:pt x="1376624" y="2692959"/>
                </a:lnTo>
                <a:cubicBezTo>
                  <a:pt x="1336431" y="2572379"/>
                  <a:pt x="1227573" y="2193890"/>
                  <a:pt x="1135463" y="1969477"/>
                </a:cubicBezTo>
                <a:cubicBezTo>
                  <a:pt x="1043353" y="1745064"/>
                  <a:pt x="922773" y="1535724"/>
                  <a:pt x="823964" y="1346480"/>
                </a:cubicBezTo>
                <a:cubicBezTo>
                  <a:pt x="725155" y="1157236"/>
                  <a:pt x="651468" y="1019909"/>
                  <a:pt x="542611" y="834014"/>
                </a:cubicBezTo>
                <a:cubicBezTo>
                  <a:pt x="433754" y="648120"/>
                  <a:pt x="261257" y="370115"/>
                  <a:pt x="170822" y="231113"/>
                </a:cubicBezTo>
                <a:cubicBezTo>
                  <a:pt x="80387" y="92111"/>
                  <a:pt x="40193" y="46055"/>
                  <a:pt x="0" y="0"/>
                </a:cubicBezTo>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endParaRPr>
          </a:p>
        </p:txBody>
      </p:sp>
      <p:cxnSp>
        <p:nvCxnSpPr>
          <p:cNvPr id="11" name="Straight Connector 10"/>
          <p:cNvCxnSpPr/>
          <p:nvPr/>
        </p:nvCxnSpPr>
        <p:spPr bwMode="auto">
          <a:xfrm rot="10800000" flipV="1">
            <a:off x="6151269" y="4843305"/>
            <a:ext cx="1817075" cy="11728"/>
          </a:xfrm>
          <a:prstGeom prst="line">
            <a:avLst/>
          </a:prstGeom>
          <a:solidFill>
            <a:schemeClr val="accent1"/>
          </a:solidFill>
          <a:ln w="28575" cap="flat" cmpd="sng" algn="ctr">
            <a:solidFill>
              <a:schemeClr val="accent1">
                <a:lumMod val="40000"/>
                <a:lumOff val="60000"/>
              </a:schemeClr>
            </a:solidFill>
            <a:prstDash val="solid"/>
            <a:round/>
            <a:headEnd type="none" w="med" len="med"/>
            <a:tailEnd type="none" w="med" len="med"/>
          </a:ln>
          <a:effectLst/>
        </p:spPr>
      </p:cxnSp>
      <p:cxnSp>
        <p:nvCxnSpPr>
          <p:cNvPr id="13" name="Straight Connector 12"/>
          <p:cNvCxnSpPr/>
          <p:nvPr/>
        </p:nvCxnSpPr>
        <p:spPr bwMode="auto">
          <a:xfrm rot="10800000">
            <a:off x="5288787" y="4193517"/>
            <a:ext cx="2569024" cy="6694"/>
          </a:xfrm>
          <a:prstGeom prst="line">
            <a:avLst/>
          </a:prstGeom>
          <a:solidFill>
            <a:schemeClr val="accent1"/>
          </a:solidFill>
          <a:ln w="28575" cap="flat" cmpd="sng" algn="ctr">
            <a:solidFill>
              <a:schemeClr val="accent1">
                <a:lumMod val="40000"/>
                <a:lumOff val="60000"/>
              </a:schemeClr>
            </a:solidFill>
            <a:prstDash val="solid"/>
            <a:round/>
            <a:headEnd type="none" w="med" len="med"/>
            <a:tailEnd type="none" w="med" len="med"/>
          </a:ln>
          <a:effectLst/>
        </p:spPr>
      </p:cxnSp>
      <p:cxnSp>
        <p:nvCxnSpPr>
          <p:cNvPr id="15" name="Straight Connector 14"/>
          <p:cNvCxnSpPr>
            <a:endCxn id="10" idx="7"/>
          </p:cNvCxnSpPr>
          <p:nvPr/>
        </p:nvCxnSpPr>
        <p:spPr bwMode="auto">
          <a:xfrm rot="10800000">
            <a:off x="3647552" y="813917"/>
            <a:ext cx="4272224" cy="11723"/>
          </a:xfrm>
          <a:prstGeom prst="line">
            <a:avLst/>
          </a:prstGeom>
          <a:solidFill>
            <a:schemeClr val="accent1"/>
          </a:solidFill>
          <a:ln w="28575" cap="flat" cmpd="sng" algn="ctr">
            <a:solidFill>
              <a:schemeClr val="accent1">
                <a:lumMod val="40000"/>
                <a:lumOff val="60000"/>
              </a:schemeClr>
            </a:solidFill>
            <a:prstDash val="solid"/>
            <a:round/>
            <a:headEnd type="none" w="med" len="med"/>
            <a:tailEnd type="none" w="med" len="med"/>
          </a:ln>
          <a:effectLst/>
        </p:spPr>
      </p:cxnSp>
      <p:cxnSp>
        <p:nvCxnSpPr>
          <p:cNvPr id="17" name="Straight Connector 16"/>
          <p:cNvCxnSpPr/>
          <p:nvPr/>
        </p:nvCxnSpPr>
        <p:spPr bwMode="auto">
          <a:xfrm rot="5400000">
            <a:off x="4381080" y="3446589"/>
            <a:ext cx="1909188" cy="1004834"/>
          </a:xfrm>
          <a:prstGeom prst="line">
            <a:avLst/>
          </a:prstGeom>
          <a:solidFill>
            <a:schemeClr val="accent1"/>
          </a:solidFill>
          <a:ln w="28575" cap="flat" cmpd="sng" algn="ctr">
            <a:solidFill>
              <a:srgbClr val="FFFF00"/>
            </a:solidFill>
            <a:prstDash val="solid"/>
            <a:round/>
            <a:headEnd type="none" w="med" len="med"/>
            <a:tailEnd type="none" w="med" len="med"/>
          </a:ln>
          <a:effectLst/>
        </p:spPr>
      </p:cxnSp>
      <p:cxnSp>
        <p:nvCxnSpPr>
          <p:cNvPr id="12" name="Straight Connector 11"/>
          <p:cNvCxnSpPr/>
          <p:nvPr/>
        </p:nvCxnSpPr>
        <p:spPr bwMode="auto">
          <a:xfrm rot="10800000">
            <a:off x="3669324" y="835690"/>
            <a:ext cx="4168390" cy="3334377"/>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374339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71513" y="0"/>
            <a:ext cx="7772400" cy="530225"/>
          </a:xfrm>
        </p:spPr>
        <p:txBody>
          <a:bodyPr/>
          <a:lstStyle/>
          <a:p>
            <a:r>
              <a:rPr lang="en-US" sz="3200"/>
              <a:t>Meteorology of Precipitation</a:t>
            </a:r>
          </a:p>
        </p:txBody>
      </p:sp>
      <p:sp>
        <p:nvSpPr>
          <p:cNvPr id="6147" name="Rectangle 3"/>
          <p:cNvSpPr>
            <a:spLocks noGrp="1" noChangeArrowheads="1"/>
          </p:cNvSpPr>
          <p:nvPr>
            <p:ph type="body" idx="4294967295"/>
          </p:nvPr>
        </p:nvSpPr>
        <p:spPr>
          <a:xfrm>
            <a:off x="889000" y="676275"/>
            <a:ext cx="8255000" cy="6181725"/>
          </a:xfrm>
        </p:spPr>
        <p:txBody>
          <a:bodyPr/>
          <a:lstStyle/>
          <a:p>
            <a:r>
              <a:rPr lang="en-US" sz="2400" dirty="0"/>
              <a:t>Precipitation requires</a:t>
            </a:r>
          </a:p>
          <a:p>
            <a:pPr lvl="1"/>
            <a:r>
              <a:rPr lang="en-US" sz="2000" dirty="0"/>
              <a:t>Cooling to below dew point</a:t>
            </a:r>
          </a:p>
          <a:p>
            <a:pPr lvl="1"/>
            <a:r>
              <a:rPr lang="en-US" sz="2000" dirty="0"/>
              <a:t>Condensation nuclei</a:t>
            </a:r>
          </a:p>
          <a:p>
            <a:pPr lvl="1"/>
            <a:r>
              <a:rPr lang="en-US" sz="2000" dirty="0"/>
              <a:t>Drop growth</a:t>
            </a:r>
          </a:p>
          <a:p>
            <a:r>
              <a:rPr lang="en-US" sz="2400" dirty="0"/>
              <a:t>Primary cooling mechanism is uplift</a:t>
            </a:r>
          </a:p>
          <a:p>
            <a:r>
              <a:rPr lang="en-US" sz="2400" dirty="0"/>
              <a:t>Precipitation amounts frequently larger than </a:t>
            </a:r>
            <a:r>
              <a:rPr lang="en-US" sz="2400" dirty="0" err="1"/>
              <a:t>precipitable</a:t>
            </a:r>
            <a:r>
              <a:rPr lang="en-US" sz="2400" dirty="0"/>
              <a:t> water</a:t>
            </a:r>
          </a:p>
          <a:p>
            <a:pPr lvl="1"/>
            <a:r>
              <a:rPr lang="en-US" sz="2000" dirty="0"/>
              <a:t>Requirement for supply of water vapor </a:t>
            </a:r>
          </a:p>
          <a:p>
            <a:pPr lvl="1"/>
            <a:r>
              <a:rPr lang="en-US" sz="2000" dirty="0"/>
              <a:t>Convergence and uplift</a:t>
            </a:r>
          </a:p>
          <a:p>
            <a:r>
              <a:rPr lang="en-US" sz="2400" dirty="0"/>
              <a:t>Weather systems</a:t>
            </a:r>
          </a:p>
          <a:p>
            <a:pPr lvl="1"/>
            <a:r>
              <a:rPr lang="en-US" sz="2000" dirty="0" err="1"/>
              <a:t>Extratropical</a:t>
            </a:r>
            <a:r>
              <a:rPr lang="en-US" sz="2000" dirty="0"/>
              <a:t> cyclone/frontal system</a:t>
            </a:r>
          </a:p>
          <a:p>
            <a:pPr lvl="1"/>
            <a:r>
              <a:rPr lang="en-US" sz="2000" dirty="0" err="1"/>
              <a:t>Intertropical</a:t>
            </a:r>
            <a:r>
              <a:rPr lang="en-US" sz="2000" dirty="0"/>
              <a:t> convergence zone</a:t>
            </a:r>
          </a:p>
          <a:p>
            <a:pPr lvl="1"/>
            <a:r>
              <a:rPr lang="en-US" sz="2000" dirty="0"/>
              <a:t>Hurricane</a:t>
            </a:r>
          </a:p>
          <a:p>
            <a:pPr lvl="1"/>
            <a:r>
              <a:rPr lang="en-US" sz="2000" dirty="0"/>
              <a:t>Convection (Thunderstorms) following surface heating.</a:t>
            </a:r>
          </a:p>
          <a:p>
            <a:pPr lvl="1"/>
            <a:r>
              <a:rPr lang="en-US" sz="2000" dirty="0" err="1"/>
              <a:t>Orography</a:t>
            </a:r>
            <a:endParaRPr lang="en-US" sz="2000" dirty="0"/>
          </a:p>
          <a:p>
            <a:pPr>
              <a:buNone/>
            </a:pPr>
            <a:endParaRPr lang="en-US" sz="2400" dirty="0"/>
          </a:p>
        </p:txBody>
      </p:sp>
    </p:spTree>
    <p:extLst>
      <p:ext uri="{BB962C8B-B14F-4D97-AF65-F5344CB8AC3E}">
        <p14:creationId xmlns:p14="http://schemas.microsoft.com/office/powerpoint/2010/main" val="6714545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jobs\Bedient\chap01\tif\AACLNEH0.tif"/>
          <p:cNvPicPr>
            <a:picLocks noChangeAspect="1" noChangeArrowheads="1"/>
          </p:cNvPicPr>
          <p:nvPr/>
        </p:nvPicPr>
        <p:blipFill>
          <a:blip r:embed="rId2" cstate="print"/>
          <a:srcRect/>
          <a:stretch>
            <a:fillRect/>
          </a:stretch>
        </p:blipFill>
        <p:spPr bwMode="auto">
          <a:xfrm>
            <a:off x="304800" y="1452563"/>
            <a:ext cx="8534400" cy="5038725"/>
          </a:xfrm>
          <a:prstGeom prst="rect">
            <a:avLst/>
          </a:prstGeom>
          <a:noFill/>
          <a:ln w="19050">
            <a:solidFill>
              <a:srgbClr val="000000"/>
            </a:solidFill>
            <a:miter lim="800000"/>
            <a:headEnd/>
            <a:tailEnd/>
          </a:ln>
        </p:spPr>
      </p:pic>
      <p:sp>
        <p:nvSpPr>
          <p:cNvPr id="70659" name="Text Box 3"/>
          <p:cNvSpPr txBox="1">
            <a:spLocks noChangeArrowheads="1"/>
          </p:cNvSpPr>
          <p:nvPr/>
        </p:nvSpPr>
        <p:spPr bwMode="auto">
          <a:xfrm>
            <a:off x="1295400" y="152400"/>
            <a:ext cx="6400800" cy="842963"/>
          </a:xfrm>
          <a:prstGeom prst="rect">
            <a:avLst/>
          </a:prstGeom>
          <a:solidFill>
            <a:srgbClr val="B3B3B3"/>
          </a:solidFill>
          <a:ln w="19050">
            <a:solidFill>
              <a:srgbClr val="000000"/>
            </a:solidFill>
            <a:miter lim="800000"/>
            <a:headEnd/>
            <a:tailEnd/>
          </a:ln>
          <a:effectLst/>
        </p:spPr>
        <p:txBody>
          <a:bodyPr>
            <a:spAutoFit/>
          </a:bodyPr>
          <a:lstStyle/>
          <a:p>
            <a:pPr eaLnBrk="0" fontAlgn="base" hangingPunct="0">
              <a:spcBef>
                <a:spcPct val="50000"/>
              </a:spcBef>
              <a:spcAft>
                <a:spcPct val="0"/>
              </a:spcAft>
            </a:pPr>
            <a:r>
              <a:rPr lang="en-US" sz="4800" b="1" i="1">
                <a:solidFill>
                  <a:srgbClr val="0000FF"/>
                </a:solidFill>
                <a:effectLst>
                  <a:outerShdw blurRad="38100" dist="38100" dir="2700000" algn="tl">
                    <a:srgbClr val="000000"/>
                  </a:outerShdw>
                </a:effectLst>
                <a:latin typeface="Helvetica" charset="0"/>
              </a:rPr>
              <a:t>Major Thunderstorm</a:t>
            </a:r>
            <a:endParaRPr lang="en-US" sz="4800" b="1">
              <a:solidFill>
                <a:srgbClr val="EAEAEA"/>
              </a:solidFill>
              <a:effectLst>
                <a:outerShdw blurRad="38100" dist="38100" dir="2700000" algn="tl">
                  <a:srgbClr val="000000"/>
                </a:outerShdw>
              </a:effectLst>
              <a:latin typeface="Helvetica" charset="0"/>
            </a:endParaRPr>
          </a:p>
        </p:txBody>
      </p:sp>
      <p:sp>
        <p:nvSpPr>
          <p:cNvPr id="4" name="TextBox 3"/>
          <p:cNvSpPr txBox="1"/>
          <p:nvPr/>
        </p:nvSpPr>
        <p:spPr>
          <a:xfrm>
            <a:off x="6705600" y="6457890"/>
            <a:ext cx="2438400" cy="400110"/>
          </a:xfrm>
          <a:prstGeom prst="rect">
            <a:avLst/>
          </a:prstGeom>
          <a:noFill/>
        </p:spPr>
        <p:txBody>
          <a:bodyPr wrap="square" rtlCol="0">
            <a:spAutoFit/>
          </a:bodyPr>
          <a:lstStyle/>
          <a:p>
            <a:pPr algn="ctr" eaLnBrk="0" fontAlgn="base" hangingPunct="0">
              <a:spcBef>
                <a:spcPct val="0"/>
              </a:spcBef>
              <a:spcAft>
                <a:spcPct val="0"/>
              </a:spcAft>
            </a:pPr>
            <a:r>
              <a:rPr lang="en-US" sz="2000" dirty="0">
                <a:solidFill>
                  <a:srgbClr val="EAEAEA"/>
                </a:solidFill>
                <a:cs typeface="Arial" pitchFamily="34" charset="0"/>
              </a:rPr>
              <a:t>From </a:t>
            </a:r>
            <a:r>
              <a:rPr lang="en-US" sz="2000" dirty="0" err="1">
                <a:solidFill>
                  <a:srgbClr val="EAEAEA"/>
                </a:solidFill>
                <a:cs typeface="Arial" pitchFamily="34" charset="0"/>
              </a:rPr>
              <a:t>Bedient</a:t>
            </a:r>
            <a:endParaRPr lang="en-US" sz="2000" dirty="0">
              <a:solidFill>
                <a:srgbClr val="EAEAEA"/>
              </a:solidFill>
              <a:cs typeface="Arial" pitchFamily="34" charset="0"/>
            </a:endParaRPr>
          </a:p>
        </p:txBody>
      </p:sp>
    </p:spTree>
    <p:extLst>
      <p:ext uri="{BB962C8B-B14F-4D97-AF65-F5344CB8AC3E}">
        <p14:creationId xmlns:p14="http://schemas.microsoft.com/office/powerpoint/2010/main" val="33095649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2.tif"/>
          <p:cNvPicPr>
            <a:picLocks noChangeAspect="1"/>
          </p:cNvPicPr>
          <p:nvPr/>
        </p:nvPicPr>
        <p:blipFill>
          <a:blip r:embed="rId2" cstate="print"/>
          <a:srcRect b="8626"/>
          <a:stretch>
            <a:fillRect/>
          </a:stretch>
        </p:blipFill>
        <p:spPr>
          <a:xfrm rot="60000">
            <a:off x="1395984" y="140208"/>
            <a:ext cx="6352032" cy="6010221"/>
          </a:xfrm>
          <a:prstGeom prst="rect">
            <a:avLst/>
          </a:prstGeom>
        </p:spPr>
      </p:pic>
      <p:sp>
        <p:nvSpPr>
          <p:cNvPr id="3" name="TextBox 2"/>
          <p:cNvSpPr txBox="1"/>
          <p:nvPr/>
        </p:nvSpPr>
        <p:spPr>
          <a:xfrm>
            <a:off x="6433458" y="6294606"/>
            <a:ext cx="2373086" cy="400110"/>
          </a:xfrm>
          <a:prstGeom prst="rect">
            <a:avLst/>
          </a:prstGeom>
          <a:noFill/>
        </p:spPr>
        <p:txBody>
          <a:bodyPr wrap="square" rtlCol="0">
            <a:spAutoFit/>
          </a:bodyPr>
          <a:lstStyle/>
          <a:p>
            <a:pPr eaLnBrk="0" fontAlgn="base" hangingPunct="0">
              <a:spcBef>
                <a:spcPct val="0"/>
              </a:spcBef>
              <a:spcAft>
                <a:spcPct val="0"/>
              </a:spcAft>
            </a:pPr>
            <a:r>
              <a:rPr lang="en-US" sz="2000" dirty="0">
                <a:solidFill>
                  <a:srgbClr val="FFFFFF">
                    <a:lumMod val="50000"/>
                  </a:srgbClr>
                </a:solidFill>
              </a:rPr>
              <a:t>From Dingman,1994</a:t>
            </a:r>
          </a:p>
        </p:txBody>
      </p:sp>
    </p:spTree>
    <p:extLst>
      <p:ext uri="{BB962C8B-B14F-4D97-AF65-F5344CB8AC3E}">
        <p14:creationId xmlns:p14="http://schemas.microsoft.com/office/powerpoint/2010/main" val="19789210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9230" y="6396335"/>
            <a:ext cx="8294914" cy="461665"/>
          </a:xfrm>
          <a:prstGeom prst="rect">
            <a:avLst/>
          </a:prstGeom>
        </p:spPr>
        <p:txBody>
          <a:bodyPr wrap="square">
            <a:spAutoFit/>
          </a:bodyPr>
          <a:lstStyle/>
          <a:p>
            <a:pPr eaLnBrk="0" fontAlgn="base" hangingPunct="0">
              <a:spcBef>
                <a:spcPct val="0"/>
              </a:spcBef>
              <a:spcAft>
                <a:spcPct val="0"/>
              </a:spcAft>
            </a:pPr>
            <a:r>
              <a:rPr lang="en-US" sz="2400" dirty="0">
                <a:solidFill>
                  <a:srgbClr val="000000"/>
                </a:solidFill>
              </a:rPr>
              <a:t>From</a:t>
            </a:r>
            <a:r>
              <a:rPr lang="en-US" sz="2400" dirty="0">
                <a:solidFill>
                  <a:srgbClr val="000000"/>
                </a:solidFill>
                <a:hlinkClick r:id="rId2"/>
              </a:rPr>
              <a:t>  http://www.physicalgeography.net/fundamentals/7u.html</a:t>
            </a:r>
            <a:r>
              <a:rPr lang="en-US" sz="2400" dirty="0">
                <a:solidFill>
                  <a:srgbClr val="000000"/>
                </a:solidFill>
              </a:rPr>
              <a:t> </a:t>
            </a:r>
          </a:p>
        </p:txBody>
      </p:sp>
      <p:pic>
        <p:nvPicPr>
          <p:cNvPr id="10244" name="Picture 4" descr="http://www.physicalgeography.net/fundamentals/images/hurricane_structure.jpg"/>
          <p:cNvPicPr>
            <a:picLocks noChangeAspect="1" noChangeArrowheads="1"/>
          </p:cNvPicPr>
          <p:nvPr/>
        </p:nvPicPr>
        <p:blipFill>
          <a:blip r:embed="rId3" cstate="print"/>
          <a:srcRect/>
          <a:stretch>
            <a:fillRect/>
          </a:stretch>
        </p:blipFill>
        <p:spPr bwMode="auto">
          <a:xfrm>
            <a:off x="0" y="0"/>
            <a:ext cx="6724650" cy="3733800"/>
          </a:xfrm>
          <a:prstGeom prst="rect">
            <a:avLst/>
          </a:prstGeom>
          <a:noFill/>
        </p:spPr>
      </p:pic>
      <p:pic>
        <p:nvPicPr>
          <p:cNvPr id="10242" name="Picture 2" descr="http://www.physicalgeography.net/fundamentals/images/Floyd_19990915_2015_md.jpg"/>
          <p:cNvPicPr>
            <a:picLocks noChangeAspect="1" noChangeArrowheads="1"/>
          </p:cNvPicPr>
          <p:nvPr/>
        </p:nvPicPr>
        <p:blipFill>
          <a:blip r:embed="rId4" cstate="print"/>
          <a:srcRect/>
          <a:stretch>
            <a:fillRect/>
          </a:stretch>
        </p:blipFill>
        <p:spPr bwMode="auto">
          <a:xfrm>
            <a:off x="4267200" y="3243943"/>
            <a:ext cx="4876800" cy="2857500"/>
          </a:xfrm>
          <a:prstGeom prst="rect">
            <a:avLst/>
          </a:prstGeom>
          <a:noFill/>
        </p:spPr>
      </p:pic>
      <p:sp>
        <p:nvSpPr>
          <p:cNvPr id="5" name="Rectangle 4"/>
          <p:cNvSpPr/>
          <p:nvPr/>
        </p:nvSpPr>
        <p:spPr>
          <a:xfrm>
            <a:off x="6858000" y="2436950"/>
            <a:ext cx="2286000" cy="707886"/>
          </a:xfrm>
          <a:prstGeom prst="rect">
            <a:avLst/>
          </a:prstGeom>
        </p:spPr>
        <p:txBody>
          <a:bodyPr wrap="square">
            <a:spAutoFit/>
          </a:bodyPr>
          <a:lstStyle/>
          <a:p>
            <a:pPr eaLnBrk="0" fontAlgn="base" hangingPunct="0">
              <a:spcBef>
                <a:spcPct val="0"/>
              </a:spcBef>
              <a:spcAft>
                <a:spcPct val="0"/>
              </a:spcAft>
            </a:pPr>
            <a:r>
              <a:rPr lang="en-US" sz="2000" dirty="0">
                <a:solidFill>
                  <a:srgbClr val="000000"/>
                </a:solidFill>
              </a:rPr>
              <a:t>Hurricane Floyd, September 15, 1999</a:t>
            </a:r>
          </a:p>
        </p:txBody>
      </p:sp>
      <p:sp>
        <p:nvSpPr>
          <p:cNvPr id="6" name="Rectangle 5"/>
          <p:cNvSpPr/>
          <p:nvPr/>
        </p:nvSpPr>
        <p:spPr>
          <a:xfrm>
            <a:off x="76202" y="3602112"/>
            <a:ext cx="4125686" cy="1323439"/>
          </a:xfrm>
          <a:prstGeom prst="rect">
            <a:avLst/>
          </a:prstGeom>
        </p:spPr>
        <p:txBody>
          <a:bodyPr wrap="square">
            <a:spAutoFit/>
          </a:bodyPr>
          <a:lstStyle/>
          <a:p>
            <a:pPr eaLnBrk="0" fontAlgn="base" hangingPunct="0">
              <a:spcBef>
                <a:spcPct val="0"/>
              </a:spcBef>
              <a:spcAft>
                <a:spcPct val="0"/>
              </a:spcAft>
            </a:pPr>
            <a:r>
              <a:rPr lang="en-US" sz="2000" dirty="0">
                <a:solidFill>
                  <a:srgbClr val="000000"/>
                </a:solidFill>
              </a:rPr>
              <a:t>Graphical model showing a vertical cross-section of the air circulation, clouds, and precipitation associated with a hurricane.</a:t>
            </a:r>
          </a:p>
        </p:txBody>
      </p:sp>
    </p:spTree>
    <p:extLst>
      <p:ext uri="{BB962C8B-B14F-4D97-AF65-F5344CB8AC3E}">
        <p14:creationId xmlns:p14="http://schemas.microsoft.com/office/powerpoint/2010/main" val="31834278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cstate="print"/>
          <a:srcRect/>
          <a:stretch>
            <a:fillRect/>
          </a:stretch>
        </p:blipFill>
        <p:spPr bwMode="auto">
          <a:xfrm>
            <a:off x="0" y="-247650"/>
            <a:ext cx="9144000" cy="7105650"/>
          </a:xfrm>
          <a:prstGeom prst="rect">
            <a:avLst/>
          </a:prstGeom>
          <a:noFill/>
          <a:ln w="9525">
            <a:noFill/>
            <a:miter lim="800000"/>
            <a:headEnd/>
            <a:tailEnd/>
          </a:ln>
          <a:effectLst/>
        </p:spPr>
      </p:pic>
      <p:sp>
        <p:nvSpPr>
          <p:cNvPr id="110595" name="Rectangle 3"/>
          <p:cNvSpPr>
            <a:spLocks noChangeArrowheads="1"/>
          </p:cNvSpPr>
          <p:nvPr/>
        </p:nvSpPr>
        <p:spPr bwMode="auto">
          <a:xfrm>
            <a:off x="1219200" y="5105400"/>
            <a:ext cx="8458200" cy="1470025"/>
          </a:xfrm>
          <a:prstGeom prst="rect">
            <a:avLst/>
          </a:prstGeom>
          <a:noFill/>
          <a:ln w="9525">
            <a:noFill/>
            <a:miter lim="800000"/>
            <a:headEnd/>
            <a:tailEnd/>
          </a:ln>
          <a:effectLst/>
        </p:spPr>
        <p:txBody>
          <a:bodyPr anchor="ctr"/>
          <a:lstStyle/>
          <a:p>
            <a:pPr algn="ctr" fontAlgn="base">
              <a:spcBef>
                <a:spcPct val="0"/>
              </a:spcBef>
              <a:spcAft>
                <a:spcPct val="0"/>
              </a:spcAft>
            </a:pPr>
            <a:r>
              <a:rPr lang="en-US" sz="5400" dirty="0">
                <a:solidFill>
                  <a:srgbClr val="000000"/>
                </a:solidFill>
                <a:effectLst>
                  <a:outerShdw blurRad="38100" dist="38100" dir="2700000" algn="tl">
                    <a:srgbClr val="FFFFFF"/>
                  </a:outerShdw>
                </a:effectLst>
              </a:rPr>
              <a:t>Hurricane Katrina in the Gulf - 8/29/2005</a:t>
            </a:r>
            <a:endParaRPr lang="en-US" sz="5400" dirty="0">
              <a:solidFill>
                <a:srgbClr val="EAEAEA"/>
              </a:solidFill>
              <a:effectLst>
                <a:outerShdw blurRad="38100" dist="38100" dir="2700000" algn="tl">
                  <a:srgbClr val="000000"/>
                </a:outerShdw>
              </a:effectLst>
            </a:endParaRPr>
          </a:p>
        </p:txBody>
      </p:sp>
      <p:sp>
        <p:nvSpPr>
          <p:cNvPr id="110600" name="Rectangle 8"/>
          <p:cNvSpPr>
            <a:spLocks noChangeArrowheads="1"/>
          </p:cNvSpPr>
          <p:nvPr/>
        </p:nvSpPr>
        <p:spPr bwMode="auto">
          <a:xfrm>
            <a:off x="6670675" y="6583363"/>
            <a:ext cx="2538413" cy="274637"/>
          </a:xfrm>
          <a:prstGeom prst="rect">
            <a:avLst/>
          </a:prstGeom>
          <a:noFill/>
          <a:ln w="9525">
            <a:noFill/>
            <a:miter lim="800000"/>
            <a:headEnd/>
            <a:tailEnd/>
          </a:ln>
          <a:effectLst/>
        </p:spPr>
        <p:txBody>
          <a:bodyPr wrap="none" anchor="ctr">
            <a:spAutoFit/>
          </a:bodyPr>
          <a:lstStyle/>
          <a:p>
            <a:pPr fontAlgn="base">
              <a:spcBef>
                <a:spcPct val="0"/>
              </a:spcBef>
              <a:spcAft>
                <a:spcPct val="0"/>
              </a:spcAft>
            </a:pPr>
            <a:r>
              <a:rPr lang="en-US" sz="1200" b="1" dirty="0">
                <a:solidFill>
                  <a:srgbClr val="EAEAEA"/>
                </a:solidFill>
              </a:rPr>
              <a:t>Katrina 08-28-2005 at 17:00 UTC </a:t>
            </a:r>
          </a:p>
        </p:txBody>
      </p:sp>
      <p:sp>
        <p:nvSpPr>
          <p:cNvPr id="5" name="TextBox 4"/>
          <p:cNvSpPr txBox="1"/>
          <p:nvPr/>
        </p:nvSpPr>
        <p:spPr>
          <a:xfrm>
            <a:off x="0" y="6457890"/>
            <a:ext cx="3657600" cy="400110"/>
          </a:xfrm>
          <a:prstGeom prst="rect">
            <a:avLst/>
          </a:prstGeom>
          <a:noFill/>
        </p:spPr>
        <p:txBody>
          <a:bodyPr wrap="square" rtlCol="0">
            <a:spAutoFit/>
          </a:bodyPr>
          <a:lstStyle/>
          <a:p>
            <a:pPr eaLnBrk="0" fontAlgn="base" hangingPunct="0">
              <a:spcBef>
                <a:spcPct val="0"/>
              </a:spcBef>
              <a:spcAft>
                <a:spcPct val="0"/>
              </a:spcAft>
            </a:pPr>
            <a:r>
              <a:rPr lang="en-US" sz="2000" dirty="0">
                <a:solidFill>
                  <a:srgbClr val="EAEAEA"/>
                </a:solidFill>
                <a:cs typeface="Arial" pitchFamily="34" charset="0"/>
              </a:rPr>
              <a:t>From </a:t>
            </a:r>
            <a:r>
              <a:rPr lang="en-US" sz="2000" dirty="0" err="1">
                <a:solidFill>
                  <a:srgbClr val="EAEAEA"/>
                </a:solidFill>
                <a:cs typeface="Arial" pitchFamily="34" charset="0"/>
              </a:rPr>
              <a:t>Bedient</a:t>
            </a:r>
            <a:endParaRPr lang="en-US" sz="2000" dirty="0">
              <a:solidFill>
                <a:srgbClr val="EAEAEA"/>
              </a:solidFill>
              <a:cs typeface="Arial" pitchFamily="34" charset="0"/>
            </a:endParaRPr>
          </a:p>
        </p:txBody>
      </p:sp>
    </p:spTree>
    <p:extLst>
      <p:ext uri="{BB962C8B-B14F-4D97-AF65-F5344CB8AC3E}">
        <p14:creationId xmlns:p14="http://schemas.microsoft.com/office/powerpoint/2010/main" val="37541571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1.tif"/>
          <p:cNvPicPr>
            <a:picLocks noChangeAspect="1"/>
          </p:cNvPicPr>
          <p:nvPr/>
        </p:nvPicPr>
        <p:blipFill>
          <a:blip r:embed="rId2" cstate="print"/>
          <a:srcRect l="3864"/>
          <a:stretch>
            <a:fillRect/>
          </a:stretch>
        </p:blipFill>
        <p:spPr>
          <a:xfrm rot="5400000">
            <a:off x="1273701" y="-890752"/>
            <a:ext cx="6500576" cy="8282080"/>
          </a:xfrm>
          <a:prstGeom prst="rect">
            <a:avLst/>
          </a:prstGeom>
        </p:spPr>
      </p:pic>
      <p:sp>
        <p:nvSpPr>
          <p:cNvPr id="3" name="TextBox 2"/>
          <p:cNvSpPr txBox="1"/>
          <p:nvPr/>
        </p:nvSpPr>
        <p:spPr>
          <a:xfrm>
            <a:off x="7184571" y="6457890"/>
            <a:ext cx="1959429" cy="400110"/>
          </a:xfrm>
          <a:prstGeom prst="rect">
            <a:avLst/>
          </a:prstGeom>
          <a:noFill/>
        </p:spPr>
        <p:txBody>
          <a:bodyPr wrap="square" rtlCol="0">
            <a:spAutoFit/>
          </a:bodyPr>
          <a:lstStyle/>
          <a:p>
            <a:pPr eaLnBrk="0" fontAlgn="base" hangingPunct="0">
              <a:spcBef>
                <a:spcPct val="0"/>
              </a:spcBef>
              <a:spcAft>
                <a:spcPct val="0"/>
              </a:spcAft>
            </a:pPr>
            <a:r>
              <a:rPr lang="en-US" sz="2000" dirty="0">
                <a:solidFill>
                  <a:srgbClr val="FFFFFF">
                    <a:lumMod val="50000"/>
                  </a:srgbClr>
                </a:solidFill>
              </a:rPr>
              <a:t>From Bras, 1990</a:t>
            </a:r>
          </a:p>
        </p:txBody>
      </p:sp>
    </p:spTree>
    <p:extLst>
      <p:ext uri="{BB962C8B-B14F-4D97-AF65-F5344CB8AC3E}">
        <p14:creationId xmlns:p14="http://schemas.microsoft.com/office/powerpoint/2010/main" val="2759012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84328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13000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1.tif"/>
          <p:cNvPicPr>
            <a:picLocks noChangeAspect="1"/>
          </p:cNvPicPr>
          <p:nvPr/>
        </p:nvPicPr>
        <p:blipFill>
          <a:blip r:embed="rId2" cstate="print"/>
          <a:stretch>
            <a:fillRect/>
          </a:stretch>
        </p:blipFill>
        <p:spPr>
          <a:xfrm>
            <a:off x="599504" y="348343"/>
            <a:ext cx="7980241" cy="5464628"/>
          </a:xfrm>
          <a:prstGeom prst="rect">
            <a:avLst/>
          </a:prstGeom>
        </p:spPr>
      </p:pic>
      <p:sp>
        <p:nvSpPr>
          <p:cNvPr id="3" name="TextBox 2"/>
          <p:cNvSpPr txBox="1"/>
          <p:nvPr/>
        </p:nvSpPr>
        <p:spPr>
          <a:xfrm>
            <a:off x="6379029" y="6457890"/>
            <a:ext cx="2764971" cy="400110"/>
          </a:xfrm>
          <a:prstGeom prst="rect">
            <a:avLst/>
          </a:prstGeom>
          <a:noFill/>
        </p:spPr>
        <p:txBody>
          <a:bodyPr wrap="square" rtlCol="0">
            <a:spAutoFit/>
          </a:bodyPr>
          <a:lstStyle/>
          <a:p>
            <a:pPr eaLnBrk="0" fontAlgn="base" hangingPunct="0">
              <a:spcBef>
                <a:spcPct val="0"/>
              </a:spcBef>
              <a:spcAft>
                <a:spcPct val="0"/>
              </a:spcAft>
            </a:pPr>
            <a:r>
              <a:rPr lang="en-US" sz="2000" dirty="0">
                <a:solidFill>
                  <a:srgbClr val="FFFFFF">
                    <a:lumMod val="50000"/>
                  </a:srgbClr>
                </a:solidFill>
              </a:rPr>
              <a:t>From </a:t>
            </a:r>
            <a:r>
              <a:rPr lang="en-US" sz="2000" dirty="0" err="1">
                <a:solidFill>
                  <a:srgbClr val="FFFFFF">
                    <a:lumMod val="50000"/>
                  </a:srgbClr>
                </a:solidFill>
              </a:rPr>
              <a:t>Brutsaert</a:t>
            </a:r>
            <a:r>
              <a:rPr lang="en-US" sz="2000" dirty="0">
                <a:solidFill>
                  <a:srgbClr val="FFFFFF">
                    <a:lumMod val="50000"/>
                  </a:srgbClr>
                </a:solidFill>
              </a:rPr>
              <a:t>, 2005</a:t>
            </a:r>
          </a:p>
        </p:txBody>
      </p:sp>
    </p:spTree>
    <p:extLst>
      <p:ext uri="{BB962C8B-B14F-4D97-AF65-F5344CB8AC3E}">
        <p14:creationId xmlns:p14="http://schemas.microsoft.com/office/powerpoint/2010/main" val="18730444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C:\jobs\Bedient\chap01\tif\AACLNEN0.tif"/>
          <p:cNvPicPr>
            <a:picLocks noChangeAspect="1" noChangeArrowheads="1"/>
          </p:cNvPicPr>
          <p:nvPr/>
        </p:nvPicPr>
        <p:blipFill>
          <a:blip r:embed="rId2" cstate="print"/>
          <a:srcRect/>
          <a:stretch>
            <a:fillRect/>
          </a:stretch>
        </p:blipFill>
        <p:spPr bwMode="auto">
          <a:xfrm>
            <a:off x="304800" y="1676400"/>
            <a:ext cx="4570413" cy="4995863"/>
          </a:xfrm>
          <a:prstGeom prst="rect">
            <a:avLst/>
          </a:prstGeom>
          <a:noFill/>
          <a:ln w="19050">
            <a:solidFill>
              <a:srgbClr val="000000"/>
            </a:solidFill>
            <a:miter lim="800000"/>
            <a:headEnd/>
            <a:tailEnd/>
          </a:ln>
        </p:spPr>
      </p:pic>
      <p:sp>
        <p:nvSpPr>
          <p:cNvPr id="14341" name="Rectangle 5"/>
          <p:cNvSpPr>
            <a:spLocks noChangeArrowheads="1"/>
          </p:cNvSpPr>
          <p:nvPr/>
        </p:nvSpPr>
        <p:spPr bwMode="auto">
          <a:xfrm>
            <a:off x="228600" y="152400"/>
            <a:ext cx="9063038" cy="1584325"/>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5400" b="1" i="1">
                <a:solidFill>
                  <a:srgbClr val="00CC66"/>
                </a:solidFill>
                <a:effectLst>
                  <a:outerShdw blurRad="38100" dist="38100" dir="2700000" algn="tl">
                    <a:srgbClr val="000000"/>
                  </a:outerShdw>
                </a:effectLst>
              </a:rPr>
              <a:t>Measuring Rainfall - </a:t>
            </a:r>
            <a:r>
              <a:rPr lang="en-US" sz="4400" b="1" i="1">
                <a:solidFill>
                  <a:srgbClr val="00CC66"/>
                </a:solidFill>
                <a:effectLst>
                  <a:outerShdw blurRad="38100" dist="38100" dir="2700000" algn="tl">
                    <a:srgbClr val="000000"/>
                  </a:outerShdw>
                </a:effectLst>
              </a:rPr>
              <a:t>Tipping </a:t>
            </a:r>
          </a:p>
          <a:p>
            <a:pPr eaLnBrk="0" fontAlgn="base" hangingPunct="0">
              <a:spcBef>
                <a:spcPct val="0"/>
              </a:spcBef>
              <a:spcAft>
                <a:spcPct val="0"/>
              </a:spcAft>
            </a:pPr>
            <a:r>
              <a:rPr lang="en-US" sz="4400" b="1" i="1">
                <a:solidFill>
                  <a:srgbClr val="00CC66"/>
                </a:solidFill>
                <a:effectLst>
                  <a:outerShdw blurRad="38100" dist="38100" dir="2700000" algn="tl">
                    <a:srgbClr val="000000"/>
                  </a:outerShdw>
                </a:effectLst>
              </a:rPr>
              <a:t>Bucket</a:t>
            </a:r>
            <a:endParaRPr lang="en-US" sz="4400">
              <a:solidFill>
                <a:srgbClr val="EAEAEA"/>
              </a:solidFill>
              <a:latin typeface="Marker Felt" charset="0"/>
            </a:endParaRPr>
          </a:p>
        </p:txBody>
      </p:sp>
      <p:sp>
        <p:nvSpPr>
          <p:cNvPr id="14342" name="Text Box 6"/>
          <p:cNvSpPr txBox="1">
            <a:spLocks noChangeArrowheads="1"/>
          </p:cNvSpPr>
          <p:nvPr/>
        </p:nvSpPr>
        <p:spPr bwMode="auto">
          <a:xfrm>
            <a:off x="5029200" y="1676400"/>
            <a:ext cx="3505200" cy="3017520"/>
          </a:xfrm>
          <a:prstGeom prst="rect">
            <a:avLst/>
          </a:prstGeom>
          <a:solidFill>
            <a:srgbClr val="4326FF"/>
          </a:solidFill>
          <a:ln w="19050">
            <a:solidFill>
              <a:schemeClr val="tx1"/>
            </a:solidFill>
            <a:miter lim="800000"/>
            <a:headEnd/>
            <a:tailEnd/>
          </a:ln>
          <a:effectLst/>
        </p:spPr>
        <p:txBody>
          <a:bodyPr wrap="square">
            <a:spAutoFit/>
          </a:bodyPr>
          <a:lstStyle/>
          <a:p>
            <a:pPr eaLnBrk="0" fontAlgn="base" hangingPunct="0">
              <a:lnSpc>
                <a:spcPct val="120000"/>
              </a:lnSpc>
              <a:spcBef>
                <a:spcPct val="50000"/>
              </a:spcBef>
              <a:spcAft>
                <a:spcPct val="0"/>
              </a:spcAft>
              <a:buFontTx/>
              <a:buChar char="•"/>
            </a:pPr>
            <a:r>
              <a:rPr lang="en-US" sz="2400" b="1" dirty="0">
                <a:solidFill>
                  <a:srgbClr val="EAEAEA"/>
                </a:solidFill>
                <a:latin typeface="Helvetica" charset="0"/>
              </a:rPr>
              <a:t> Recording gage</a:t>
            </a:r>
          </a:p>
          <a:p>
            <a:pPr eaLnBrk="0" fontAlgn="base" hangingPunct="0">
              <a:lnSpc>
                <a:spcPct val="120000"/>
              </a:lnSpc>
              <a:spcBef>
                <a:spcPct val="50000"/>
              </a:spcBef>
              <a:spcAft>
                <a:spcPct val="0"/>
              </a:spcAft>
              <a:buFontTx/>
              <a:buChar char="•"/>
            </a:pPr>
            <a:r>
              <a:rPr lang="en-US" sz="2400" b="1" dirty="0">
                <a:solidFill>
                  <a:srgbClr val="EAEAEA"/>
                </a:solidFill>
                <a:latin typeface="Helvetica" charset="0"/>
              </a:rPr>
              <a:t> Collector and Funnel</a:t>
            </a:r>
          </a:p>
          <a:p>
            <a:pPr eaLnBrk="0" fontAlgn="base" hangingPunct="0">
              <a:lnSpc>
                <a:spcPct val="120000"/>
              </a:lnSpc>
              <a:spcBef>
                <a:spcPct val="50000"/>
              </a:spcBef>
              <a:spcAft>
                <a:spcPct val="0"/>
              </a:spcAft>
              <a:buFontTx/>
              <a:buChar char="•"/>
            </a:pPr>
            <a:r>
              <a:rPr lang="en-US" sz="2400" b="1" dirty="0">
                <a:solidFill>
                  <a:srgbClr val="EAEAEA"/>
                </a:solidFill>
                <a:latin typeface="Helvetica" charset="0"/>
              </a:rPr>
              <a:t> Bucket and Recorder</a:t>
            </a:r>
          </a:p>
          <a:p>
            <a:pPr eaLnBrk="0" fontAlgn="base" hangingPunct="0">
              <a:lnSpc>
                <a:spcPct val="120000"/>
              </a:lnSpc>
              <a:spcBef>
                <a:spcPct val="50000"/>
              </a:spcBef>
              <a:spcAft>
                <a:spcPct val="0"/>
              </a:spcAft>
              <a:buFontTx/>
              <a:buChar char="•"/>
            </a:pPr>
            <a:r>
              <a:rPr lang="en-US" sz="2400" b="1" dirty="0">
                <a:solidFill>
                  <a:srgbClr val="EAEAEA"/>
                </a:solidFill>
                <a:latin typeface="Helvetica" charset="0"/>
              </a:rPr>
              <a:t> Accurate to .01 ft</a:t>
            </a:r>
          </a:p>
          <a:p>
            <a:pPr eaLnBrk="0" fontAlgn="base" hangingPunct="0">
              <a:lnSpc>
                <a:spcPct val="120000"/>
              </a:lnSpc>
              <a:spcBef>
                <a:spcPct val="50000"/>
              </a:spcBef>
              <a:spcAft>
                <a:spcPct val="0"/>
              </a:spcAft>
              <a:buFontTx/>
              <a:buChar char="•"/>
            </a:pPr>
            <a:r>
              <a:rPr lang="en-US" sz="2400" b="1" dirty="0">
                <a:solidFill>
                  <a:srgbClr val="EAEAEA"/>
                </a:solidFill>
                <a:latin typeface="Helvetica" charset="0"/>
              </a:rPr>
              <a:t> Telemetry- computer</a:t>
            </a:r>
          </a:p>
          <a:p>
            <a:pPr eaLnBrk="0" fontAlgn="base" hangingPunct="0">
              <a:lnSpc>
                <a:spcPct val="120000"/>
              </a:lnSpc>
              <a:spcBef>
                <a:spcPct val="50000"/>
              </a:spcBef>
              <a:spcAft>
                <a:spcPct val="0"/>
              </a:spcAft>
            </a:pPr>
            <a:endParaRPr lang="en-US" sz="2400" b="1" dirty="0">
              <a:solidFill>
                <a:srgbClr val="EAEAEA"/>
              </a:solidFill>
              <a:latin typeface="Helvetica" charset="0"/>
            </a:endParaRPr>
          </a:p>
        </p:txBody>
      </p:sp>
      <p:sp>
        <p:nvSpPr>
          <p:cNvPr id="5" name="TextBox 4"/>
          <p:cNvSpPr txBox="1"/>
          <p:nvPr/>
        </p:nvSpPr>
        <p:spPr>
          <a:xfrm>
            <a:off x="5486400" y="6396335"/>
            <a:ext cx="3657600" cy="400110"/>
          </a:xfrm>
          <a:prstGeom prst="rect">
            <a:avLst/>
          </a:prstGeom>
          <a:noFill/>
        </p:spPr>
        <p:txBody>
          <a:bodyPr wrap="square" rtlCol="0">
            <a:spAutoFit/>
          </a:bodyPr>
          <a:lstStyle/>
          <a:p>
            <a:pPr eaLnBrk="0" fontAlgn="base" hangingPunct="0">
              <a:spcBef>
                <a:spcPct val="0"/>
              </a:spcBef>
              <a:spcAft>
                <a:spcPct val="0"/>
              </a:spcAft>
            </a:pPr>
            <a:r>
              <a:rPr lang="en-US" sz="2000" dirty="0">
                <a:solidFill>
                  <a:srgbClr val="EAEAEA"/>
                </a:solidFill>
                <a:cs typeface="Arial" pitchFamily="34" charset="0"/>
              </a:rPr>
              <a:t>From </a:t>
            </a:r>
            <a:r>
              <a:rPr lang="en-US" sz="2000" dirty="0" err="1">
                <a:solidFill>
                  <a:srgbClr val="EAEAEA"/>
                </a:solidFill>
                <a:cs typeface="Arial" pitchFamily="34" charset="0"/>
              </a:rPr>
              <a:t>Bedient</a:t>
            </a:r>
            <a:endParaRPr lang="en-US" sz="2000" dirty="0">
              <a:solidFill>
                <a:srgbClr val="EAEAEA"/>
              </a:solidFill>
              <a:cs typeface="Arial" pitchFamily="34" charset="0"/>
            </a:endParaRPr>
          </a:p>
        </p:txBody>
      </p:sp>
    </p:spTree>
    <p:extLst>
      <p:ext uri="{BB962C8B-B14F-4D97-AF65-F5344CB8AC3E}">
        <p14:creationId xmlns:p14="http://schemas.microsoft.com/office/powerpoint/2010/main" val="3359640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normAutofit fontScale="90000"/>
          </a:bodyPr>
          <a:lstStyle/>
          <a:p>
            <a:r>
              <a:rPr lang="en-US" dirty="0">
                <a:solidFill>
                  <a:schemeClr val="bg1"/>
                </a:solidFill>
              </a:rPr>
              <a:t>Precipitation Measurement – </a:t>
            </a:r>
            <a:br>
              <a:rPr lang="en-US" dirty="0">
                <a:solidFill>
                  <a:schemeClr val="bg1"/>
                </a:solidFill>
              </a:rPr>
            </a:br>
            <a:r>
              <a:rPr lang="en-US" sz="3600" i="1" dirty="0">
                <a:solidFill>
                  <a:schemeClr val="bg1"/>
                </a:solidFill>
              </a:rPr>
              <a:t>Observe and Report</a:t>
            </a:r>
          </a:p>
        </p:txBody>
      </p:sp>
      <p:sp>
        <p:nvSpPr>
          <p:cNvPr id="3" name="Content Placeholder 2"/>
          <p:cNvSpPr>
            <a:spLocks noGrp="1"/>
          </p:cNvSpPr>
          <p:nvPr>
            <p:ph idx="1"/>
          </p:nvPr>
        </p:nvSpPr>
        <p:spPr/>
        <p:txBody>
          <a:bodyPr/>
          <a:lstStyle/>
          <a:p>
            <a:r>
              <a:rPr lang="en-US" dirty="0"/>
              <a:t>So, we need records to evaluate to determine design criteria for civil infrastructure</a:t>
            </a:r>
          </a:p>
          <a:p>
            <a:pPr lvl="3"/>
            <a:endParaRPr lang="en-US" dirty="0"/>
          </a:p>
          <a:p>
            <a:r>
              <a:rPr lang="en-US" dirty="0"/>
              <a:t>We can measure precipitation in 2 ways:</a:t>
            </a:r>
            <a:br>
              <a:rPr lang="en-US" dirty="0"/>
            </a:br>
            <a:r>
              <a:rPr lang="en-US" dirty="0">
                <a:solidFill>
                  <a:srgbClr val="FF0000"/>
                </a:solidFill>
              </a:rPr>
              <a:t>     - Point measurements at a gauge</a:t>
            </a:r>
            <a:br>
              <a:rPr lang="en-US" dirty="0">
                <a:solidFill>
                  <a:srgbClr val="FF0000"/>
                </a:solidFill>
              </a:rPr>
            </a:br>
            <a:r>
              <a:rPr lang="en-US" dirty="0">
                <a:solidFill>
                  <a:srgbClr val="FF0000"/>
                </a:solidFill>
              </a:rPr>
              <a:t>     - Across an area using radar</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7" name="Rectangle 6">
            <a:extLst>
              <a:ext uri="{FF2B5EF4-FFF2-40B4-BE49-F238E27FC236}">
                <a16:creationId xmlns:a16="http://schemas.microsoft.com/office/drawing/2014/main" id="{DE72486D-9F28-D144-B79C-5DC85DE7BD59}"/>
              </a:ext>
            </a:extLst>
          </p:cNvPr>
          <p:cNvSpPr/>
          <p:nvPr/>
        </p:nvSpPr>
        <p:spPr>
          <a:xfrm>
            <a:off x="1350936" y="3639996"/>
            <a:ext cx="5735664" cy="932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9983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solidFill>
            <a:schemeClr val="accent2"/>
          </a:solidFill>
        </p:spPr>
        <p:txBody>
          <a:bodyPr>
            <a:normAutofit fontScale="90000"/>
          </a:bodyPr>
          <a:lstStyle/>
          <a:p>
            <a:r>
              <a:rPr lang="en-US" dirty="0">
                <a:solidFill>
                  <a:schemeClr val="bg1"/>
                </a:solidFill>
              </a:rPr>
              <a:t>Precipitation Measurement – </a:t>
            </a:r>
            <a:br>
              <a:rPr lang="en-US" dirty="0">
                <a:solidFill>
                  <a:schemeClr val="bg1"/>
                </a:solidFill>
              </a:rPr>
            </a:br>
            <a:r>
              <a:rPr lang="en-US" sz="3600" i="1" dirty="0">
                <a:solidFill>
                  <a:schemeClr val="bg1"/>
                </a:solidFill>
              </a:rPr>
              <a:t>characterization</a:t>
            </a:r>
            <a:endParaRPr lang="en-US" altLang="en-US" sz="3600" i="1" dirty="0"/>
          </a:p>
        </p:txBody>
      </p:sp>
      <p:sp>
        <p:nvSpPr>
          <p:cNvPr id="256003" name="Rectangle 3"/>
          <p:cNvSpPr>
            <a:spLocks noGrp="1" noChangeArrowheads="1"/>
          </p:cNvSpPr>
          <p:nvPr>
            <p:ph type="body" idx="1"/>
          </p:nvPr>
        </p:nvSpPr>
        <p:spPr>
          <a:xfrm>
            <a:off x="457200" y="1600200"/>
            <a:ext cx="8229600" cy="4525963"/>
          </a:xfrm>
        </p:spPr>
        <p:txBody>
          <a:bodyPr>
            <a:normAutofit/>
          </a:bodyPr>
          <a:lstStyle/>
          <a:p>
            <a:pPr>
              <a:lnSpc>
                <a:spcPct val="90000"/>
              </a:lnSpc>
            </a:pPr>
            <a:r>
              <a:rPr lang="en-US" altLang="en-US" dirty="0"/>
              <a:t>We characterize precipitation by:</a:t>
            </a:r>
          </a:p>
          <a:p>
            <a:pPr lvl="6">
              <a:lnSpc>
                <a:spcPct val="90000"/>
              </a:lnSpc>
            </a:pPr>
            <a:endParaRPr lang="en-US" altLang="en-US" dirty="0"/>
          </a:p>
          <a:p>
            <a:pPr lvl="1">
              <a:lnSpc>
                <a:spcPct val="90000"/>
              </a:lnSpc>
            </a:pPr>
            <a:r>
              <a:rPr lang="en-US" altLang="en-US" i="1" dirty="0">
                <a:solidFill>
                  <a:srgbClr val="FF0000"/>
                </a:solidFill>
              </a:rPr>
              <a:t>Amount</a:t>
            </a:r>
            <a:r>
              <a:rPr lang="en-US" altLang="en-US" dirty="0"/>
              <a:t> – the total precipitation for an event (storm) or length of time (day, month, etc.), reported as a depth of water (mm, in)</a:t>
            </a:r>
          </a:p>
          <a:p>
            <a:pPr lvl="4">
              <a:lnSpc>
                <a:spcPct val="90000"/>
              </a:lnSpc>
            </a:pPr>
            <a:endParaRPr lang="en-US" altLang="en-US" dirty="0"/>
          </a:p>
          <a:p>
            <a:pPr lvl="1">
              <a:lnSpc>
                <a:spcPct val="90000"/>
              </a:lnSpc>
            </a:pPr>
            <a:r>
              <a:rPr lang="en-US" altLang="en-US" i="1" dirty="0">
                <a:solidFill>
                  <a:srgbClr val="FF0000"/>
                </a:solidFill>
              </a:rPr>
              <a:t>Duration</a:t>
            </a:r>
            <a:r>
              <a:rPr lang="en-US" altLang="en-US" i="1" dirty="0"/>
              <a:t> </a:t>
            </a:r>
            <a:r>
              <a:rPr lang="en-US" altLang="en-US" dirty="0"/>
              <a:t> – temporal length of an event, reported in units of time (</a:t>
            </a:r>
            <a:r>
              <a:rPr lang="en-US" altLang="en-US" dirty="0" err="1"/>
              <a:t>hr</a:t>
            </a:r>
            <a:r>
              <a:rPr lang="en-US" altLang="en-US" dirty="0"/>
              <a:t>, d)</a:t>
            </a:r>
          </a:p>
          <a:p>
            <a:pPr lvl="4">
              <a:lnSpc>
                <a:spcPct val="90000"/>
              </a:lnSpc>
            </a:pPr>
            <a:endParaRPr lang="en-US" altLang="en-US" dirty="0"/>
          </a:p>
          <a:p>
            <a:pPr lvl="1">
              <a:lnSpc>
                <a:spcPct val="90000"/>
              </a:lnSpc>
            </a:pPr>
            <a:r>
              <a:rPr lang="en-US" altLang="en-US" i="1" dirty="0">
                <a:solidFill>
                  <a:srgbClr val="FF0000"/>
                </a:solidFill>
              </a:rPr>
              <a:t>Intensity</a:t>
            </a:r>
            <a:r>
              <a:rPr lang="en-US" altLang="en-US" dirty="0"/>
              <a:t> – rate of precipitation input (Amount per time), reported as depth / time (mm/d)</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8" name="Rectangle 7">
            <a:extLst>
              <a:ext uri="{FF2B5EF4-FFF2-40B4-BE49-F238E27FC236}">
                <a16:creationId xmlns:a16="http://schemas.microsoft.com/office/drawing/2014/main" id="{276C58AC-E033-F545-868D-63AC20A5CF62}"/>
              </a:ext>
            </a:extLst>
          </p:cNvPr>
          <p:cNvSpPr/>
          <p:nvPr/>
        </p:nvSpPr>
        <p:spPr>
          <a:xfrm>
            <a:off x="-762000" y="2286000"/>
            <a:ext cx="3352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EFB7B8A1-0F6F-124E-974A-594091E50637}"/>
              </a:ext>
            </a:extLst>
          </p:cNvPr>
          <p:cNvSpPr/>
          <p:nvPr/>
        </p:nvSpPr>
        <p:spPr>
          <a:xfrm>
            <a:off x="-2057400" y="4053060"/>
            <a:ext cx="4724400" cy="365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64C69EA4-4E74-5541-AA3F-411F067D8BA0}"/>
              </a:ext>
            </a:extLst>
          </p:cNvPr>
          <p:cNvSpPr/>
          <p:nvPr/>
        </p:nvSpPr>
        <p:spPr>
          <a:xfrm>
            <a:off x="-3157779" y="4796042"/>
            <a:ext cx="5735664" cy="855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6102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457200" y="152400"/>
            <a:ext cx="8229600" cy="1139825"/>
          </a:xfrm>
          <a:solidFill>
            <a:schemeClr val="accent2"/>
          </a:solidFill>
        </p:spPr>
        <p:txBody>
          <a:bodyPr>
            <a:normAutofit fontScale="90000"/>
          </a:bodyPr>
          <a:lstStyle/>
          <a:p>
            <a:r>
              <a:rPr lang="en-US" dirty="0">
                <a:solidFill>
                  <a:schemeClr val="bg1"/>
                </a:solidFill>
              </a:rPr>
              <a:t>Precipitation Measurement – </a:t>
            </a:r>
            <a:br>
              <a:rPr lang="en-US" dirty="0">
                <a:solidFill>
                  <a:schemeClr val="bg1"/>
                </a:solidFill>
              </a:rPr>
            </a:br>
            <a:r>
              <a:rPr lang="en-US" altLang="en-US" sz="3600" i="1" dirty="0">
                <a:solidFill>
                  <a:schemeClr val="bg1"/>
                </a:solidFill>
              </a:rPr>
              <a:t>Precipitation Variability</a:t>
            </a:r>
          </a:p>
        </p:txBody>
      </p:sp>
      <p:sp>
        <p:nvSpPr>
          <p:cNvPr id="274435" name="Rectangle 3"/>
          <p:cNvSpPr>
            <a:spLocks noGrp="1" noChangeArrowheads="1"/>
          </p:cNvSpPr>
          <p:nvPr>
            <p:ph type="body" idx="1"/>
          </p:nvPr>
        </p:nvSpPr>
        <p:spPr>
          <a:xfrm>
            <a:off x="457200" y="1258358"/>
            <a:ext cx="8229600" cy="1066800"/>
          </a:xfrm>
        </p:spPr>
        <p:txBody>
          <a:bodyPr/>
          <a:lstStyle/>
          <a:p>
            <a:r>
              <a:rPr lang="en-US" altLang="en-US" dirty="0"/>
              <a:t>Precipitation is </a:t>
            </a:r>
            <a:r>
              <a:rPr lang="en-US" altLang="en-US" u="sng" dirty="0"/>
              <a:t>in general</a:t>
            </a:r>
            <a:r>
              <a:rPr lang="en-US" altLang="en-US" dirty="0"/>
              <a:t> </a:t>
            </a:r>
            <a:r>
              <a:rPr lang="en-US" altLang="en-US" i="1" dirty="0"/>
              <a:t>             </a:t>
            </a:r>
            <a:r>
              <a:rPr lang="en-US" altLang="en-US" dirty="0"/>
              <a:t>and </a:t>
            </a:r>
            <a:br>
              <a:rPr lang="en-US" altLang="en-US" i="1" dirty="0"/>
            </a:br>
            <a:r>
              <a:rPr lang="en-US" altLang="en-US" i="1" dirty="0"/>
              <a:t> </a:t>
            </a:r>
            <a:r>
              <a:rPr lang="en-US" altLang="en-US" dirty="0"/>
              <a:t>variable</a:t>
            </a:r>
          </a:p>
        </p:txBody>
      </p:sp>
      <p:pic>
        <p:nvPicPr>
          <p:cNvPr id="274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2325158"/>
            <a:ext cx="6858000" cy="434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74437" name="Text Box 5"/>
          <p:cNvSpPr txBox="1">
            <a:spLocks noChangeArrowheads="1"/>
          </p:cNvSpPr>
          <p:nvPr/>
        </p:nvSpPr>
        <p:spPr bwMode="auto">
          <a:xfrm>
            <a:off x="6096000" y="6096000"/>
            <a:ext cx="207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a:ln>
                  <a:noFill/>
                </a:ln>
                <a:solidFill>
                  <a:srgbClr val="000000"/>
                </a:solidFill>
                <a:effectLst/>
                <a:uLnTx/>
                <a:uFillTx/>
                <a:latin typeface="Calibri"/>
                <a:ea typeface="+mn-ea"/>
                <a:cs typeface="+mn-cs"/>
              </a:rPr>
              <a:t>Fig. 2, Black, 1997</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Tree>
    <p:extLst>
      <p:ext uri="{BB962C8B-B14F-4D97-AF65-F5344CB8AC3E}">
        <p14:creationId xmlns:p14="http://schemas.microsoft.com/office/powerpoint/2010/main" val="16879509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a:solidFill>
            <a:schemeClr val="accent2"/>
          </a:solidFill>
        </p:spPr>
        <p:txBody>
          <a:bodyPr>
            <a:normAutofit fontScale="90000"/>
          </a:bodyPr>
          <a:lstStyle/>
          <a:p>
            <a:r>
              <a:rPr lang="en-US" sz="4800" dirty="0">
                <a:solidFill>
                  <a:schemeClr val="bg1"/>
                </a:solidFill>
              </a:rPr>
              <a:t>Precipitation Measurement – </a:t>
            </a:r>
            <a:br>
              <a:rPr lang="en-US" sz="4800" dirty="0">
                <a:solidFill>
                  <a:schemeClr val="bg1"/>
                </a:solidFill>
              </a:rPr>
            </a:br>
            <a:r>
              <a:rPr lang="en-US" altLang="en-US" sz="3600" i="1" dirty="0">
                <a:solidFill>
                  <a:schemeClr val="bg1"/>
                </a:solidFill>
              </a:rPr>
              <a:t>Interpretation of Data</a:t>
            </a:r>
          </a:p>
        </p:txBody>
      </p:sp>
      <p:sp>
        <p:nvSpPr>
          <p:cNvPr id="275459" name="Rectangle 3"/>
          <p:cNvSpPr>
            <a:spLocks noGrp="1" noChangeArrowheads="1"/>
          </p:cNvSpPr>
          <p:nvPr>
            <p:ph type="body" idx="1"/>
          </p:nvPr>
        </p:nvSpPr>
        <p:spPr>
          <a:xfrm>
            <a:off x="457200" y="1600200"/>
            <a:ext cx="8229600" cy="4648200"/>
          </a:xfrm>
        </p:spPr>
        <p:txBody>
          <a:bodyPr/>
          <a:lstStyle/>
          <a:p>
            <a:pPr>
              <a:lnSpc>
                <a:spcPct val="90000"/>
              </a:lnSpc>
            </a:pPr>
            <a:r>
              <a:rPr lang="en-US" altLang="en-US" dirty="0"/>
              <a:t>Time distributions</a:t>
            </a:r>
          </a:p>
          <a:p>
            <a:pPr lvl="1">
              <a:lnSpc>
                <a:spcPct val="90000"/>
              </a:lnSpc>
            </a:pPr>
            <a:r>
              <a:rPr lang="en-US" altLang="en-US" dirty="0"/>
              <a:t>Records of precipitation displayed as  </a:t>
            </a:r>
          </a:p>
          <a:p>
            <a:pPr lvl="1">
              <a:lnSpc>
                <a:spcPct val="90000"/>
              </a:lnSpc>
            </a:pPr>
            <a:r>
              <a:rPr lang="en-US" altLang="en-US" dirty="0"/>
              <a:t>Range of timescales of interest</a:t>
            </a:r>
          </a:p>
          <a:p>
            <a:pPr lvl="1">
              <a:lnSpc>
                <a:spcPct val="90000"/>
              </a:lnSpc>
            </a:pPr>
            <a:endParaRPr lang="en-US" altLang="en-US" dirty="0"/>
          </a:p>
          <a:p>
            <a:pPr>
              <a:lnSpc>
                <a:spcPct val="90000"/>
              </a:lnSpc>
            </a:pPr>
            <a:r>
              <a:rPr lang="en-US" altLang="en-US" dirty="0"/>
              <a:t>Area distributions</a:t>
            </a:r>
          </a:p>
          <a:p>
            <a:pPr lvl="1">
              <a:lnSpc>
                <a:spcPct val="90000"/>
              </a:lnSpc>
            </a:pPr>
            <a:r>
              <a:rPr lang="en-US" altLang="en-US" dirty="0"/>
              <a:t>Using point data to find  </a:t>
            </a:r>
          </a:p>
          <a:p>
            <a:pPr lvl="1">
              <a:lnSpc>
                <a:spcPct val="90000"/>
              </a:lnSpc>
            </a:pPr>
            <a:r>
              <a:rPr lang="en-US" altLang="en-US" dirty="0" err="1"/>
              <a:t>Isohyetal</a:t>
            </a:r>
            <a:r>
              <a:rPr lang="en-US" altLang="en-US" dirty="0"/>
              <a:t> Method</a:t>
            </a:r>
          </a:p>
          <a:p>
            <a:pPr lvl="1">
              <a:lnSpc>
                <a:spcPct val="90000"/>
              </a:lnSpc>
            </a:pPr>
            <a:r>
              <a:rPr lang="en-US" altLang="en-US" dirty="0" err="1"/>
              <a:t>Thiessen</a:t>
            </a:r>
            <a:r>
              <a:rPr lang="en-US" altLang="en-US" dirty="0"/>
              <a:t> method</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Tree>
    <p:extLst>
      <p:ext uri="{BB962C8B-B14F-4D97-AF65-F5344CB8AC3E}">
        <p14:creationId xmlns:p14="http://schemas.microsoft.com/office/powerpoint/2010/main" val="10906950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solidFill>
            <a:schemeClr val="accent2"/>
          </a:solidFill>
        </p:spPr>
        <p:txBody>
          <a:bodyPr>
            <a:normAutofit/>
          </a:bodyPr>
          <a:lstStyle/>
          <a:p>
            <a:r>
              <a:rPr lang="en-US" sz="4000" dirty="0">
                <a:solidFill>
                  <a:schemeClr val="bg1"/>
                </a:solidFill>
              </a:rPr>
              <a:t>Precipitation Measurement – </a:t>
            </a:r>
            <a:br>
              <a:rPr lang="en-US" sz="4000" dirty="0">
                <a:solidFill>
                  <a:schemeClr val="bg1"/>
                </a:solidFill>
              </a:rPr>
            </a:br>
            <a:r>
              <a:rPr lang="en-US" altLang="en-US" sz="2800" i="1" dirty="0">
                <a:solidFill>
                  <a:schemeClr val="bg1"/>
                </a:solidFill>
              </a:rPr>
              <a:t>Data as recorded…</a:t>
            </a:r>
            <a:endParaRPr lang="en-US" altLang="en-US" sz="4000" dirty="0">
              <a:solidFill>
                <a:schemeClr val="bg1"/>
              </a:solidFill>
            </a:endParaRPr>
          </a:p>
        </p:txBody>
      </p:sp>
      <p:pic>
        <p:nvPicPr>
          <p:cNvPr id="27648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1524000"/>
            <a:ext cx="5562600" cy="4779963"/>
          </a:xfrm>
          <a:noFill/>
          <a:ln/>
        </p:spPr>
      </p:pic>
      <p:sp>
        <p:nvSpPr>
          <p:cNvPr id="276484" name="Text Box 4"/>
          <p:cNvSpPr txBox="1">
            <a:spLocks noChangeArrowheads="1"/>
          </p:cNvSpPr>
          <p:nvPr/>
        </p:nvSpPr>
        <p:spPr bwMode="auto">
          <a:xfrm>
            <a:off x="5867400" y="1779648"/>
            <a:ext cx="3140075"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mn-cs"/>
              </a:rPr>
              <a:t>Hyetograph – </a:t>
            </a:r>
            <a:br>
              <a:rPr kumimoji="0" lang="en-US" altLang="en-US" sz="2400" b="0" i="0" u="none" strike="noStrike" kern="1200" cap="none" spc="0" normalizeH="0" baseline="0" noProof="0" dirty="0">
                <a:ln>
                  <a:noFill/>
                </a:ln>
                <a:solidFill>
                  <a:prstClr val="black"/>
                </a:solidFill>
                <a:effectLst/>
                <a:uLnTx/>
                <a:uFillTx/>
                <a:latin typeface="Calibri"/>
                <a:ea typeface="+mn-ea"/>
                <a:cs typeface="+mn-cs"/>
              </a:rPr>
            </a:br>
            <a:br>
              <a:rPr kumimoji="0" lang="en-US" altLang="en-US" sz="2400" b="0" i="0" u="none" strike="noStrike" kern="1200" cap="none" spc="0" normalizeH="0" baseline="0" noProof="0" dirty="0">
                <a:ln>
                  <a:noFill/>
                </a:ln>
                <a:solidFill>
                  <a:prstClr val="black"/>
                </a:solidFill>
                <a:effectLst/>
                <a:uLnTx/>
                <a:uFillTx/>
                <a:latin typeface="Calibri"/>
                <a:ea typeface="+mn-ea"/>
                <a:cs typeface="+mn-cs"/>
              </a:rPr>
            </a:br>
            <a:br>
              <a:rPr kumimoji="0" lang="en-US" altLang="en-US" sz="2400" b="0" i="0" u="none" strike="noStrike" kern="1200" cap="none" spc="0" normalizeH="0" baseline="0" noProof="0" dirty="0">
                <a:ln>
                  <a:noFill/>
                </a:ln>
                <a:solidFill>
                  <a:prstClr val="black"/>
                </a:solidFill>
                <a:effectLst/>
                <a:uLnTx/>
                <a:uFillTx/>
                <a:latin typeface="Calibri"/>
                <a:ea typeface="+mn-ea"/>
                <a:cs typeface="+mn-cs"/>
              </a:rPr>
            </a:br>
            <a:endParaRPr kumimoji="0" lang="en-US" alt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mn-cs"/>
              </a:rPr>
              <a:t>Hourly hyetograph for a site near Charlottesville, Virginia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mn-cs"/>
              </a:rPr>
              <a:t>Hourly precipitation is</a:t>
            </a:r>
          </a:p>
        </p:txBody>
      </p:sp>
      <p:sp>
        <p:nvSpPr>
          <p:cNvPr id="276485" name="Text Box 5"/>
          <p:cNvSpPr txBox="1">
            <a:spLocks noChangeArrowheads="1"/>
          </p:cNvSpPr>
          <p:nvPr/>
        </p:nvSpPr>
        <p:spPr bwMode="auto">
          <a:xfrm>
            <a:off x="533400" y="6324600"/>
            <a:ext cx="335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a:ln>
                  <a:noFill/>
                </a:ln>
                <a:solidFill>
                  <a:srgbClr val="000000"/>
                </a:solidFill>
                <a:effectLst/>
                <a:uLnTx/>
                <a:uFillTx/>
                <a:latin typeface="Calibri"/>
                <a:ea typeface="+mn-ea"/>
                <a:cs typeface="+mn-cs"/>
              </a:rPr>
              <a:t>Hornberger et al., 1998, Fig 2.2</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Tree>
    <p:extLst>
      <p:ext uri="{BB962C8B-B14F-4D97-AF65-F5344CB8AC3E}">
        <p14:creationId xmlns:p14="http://schemas.microsoft.com/office/powerpoint/2010/main" val="21382873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solidFill>
            <a:schemeClr val="accent2"/>
          </a:solidFill>
        </p:spPr>
        <p:txBody>
          <a:bodyPr>
            <a:normAutofit fontScale="90000"/>
          </a:bodyPr>
          <a:lstStyle/>
          <a:p>
            <a:r>
              <a:rPr lang="en-US" dirty="0">
                <a:solidFill>
                  <a:schemeClr val="bg1"/>
                </a:solidFill>
              </a:rPr>
              <a:t>Precipitation Measurement – </a:t>
            </a:r>
            <a:br>
              <a:rPr lang="en-US" dirty="0">
                <a:solidFill>
                  <a:schemeClr val="bg1"/>
                </a:solidFill>
              </a:rPr>
            </a:br>
            <a:r>
              <a:rPr lang="en-US" altLang="en-US" sz="3600" i="1" dirty="0">
                <a:solidFill>
                  <a:schemeClr val="bg1"/>
                </a:solidFill>
              </a:rPr>
              <a:t>Precipitation Records</a:t>
            </a:r>
          </a:p>
        </p:txBody>
      </p:sp>
      <p:sp>
        <p:nvSpPr>
          <p:cNvPr id="277507" name="Rectangle 3"/>
          <p:cNvSpPr>
            <a:spLocks noGrp="1" noChangeArrowheads="1"/>
          </p:cNvSpPr>
          <p:nvPr>
            <p:ph type="body" sz="half" idx="1"/>
          </p:nvPr>
        </p:nvSpPr>
        <p:spPr>
          <a:xfrm>
            <a:off x="457200" y="1600200"/>
            <a:ext cx="8229600" cy="685800"/>
          </a:xfrm>
        </p:spPr>
        <p:txBody>
          <a:bodyPr/>
          <a:lstStyle/>
          <a:p>
            <a:r>
              <a:rPr lang="en-US" altLang="en-US" sz="2800" dirty="0"/>
              <a:t>Hyetographs record  </a:t>
            </a:r>
          </a:p>
        </p:txBody>
      </p:sp>
      <p:pic>
        <p:nvPicPr>
          <p:cNvPr id="277508"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52400" y="2286000"/>
            <a:ext cx="4876800" cy="3663950"/>
          </a:xfrm>
          <a:noFill/>
          <a:ln/>
        </p:spPr>
      </p:pic>
      <p:sp>
        <p:nvSpPr>
          <p:cNvPr id="277509" name="Text Box 5"/>
          <p:cNvSpPr txBox="1">
            <a:spLocks noChangeArrowheads="1"/>
          </p:cNvSpPr>
          <p:nvPr/>
        </p:nvSpPr>
        <p:spPr bwMode="auto">
          <a:xfrm>
            <a:off x="304800" y="6324600"/>
            <a:ext cx="335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a:ln>
                  <a:noFill/>
                </a:ln>
                <a:solidFill>
                  <a:srgbClr val="000000"/>
                </a:solidFill>
                <a:effectLst/>
                <a:uLnTx/>
                <a:uFillTx/>
                <a:latin typeface="Calibri"/>
                <a:ea typeface="+mn-ea"/>
                <a:cs typeface="+mn-cs"/>
              </a:rPr>
              <a:t>Hornberger et al., 1998, Fig 2.3</a:t>
            </a:r>
          </a:p>
        </p:txBody>
      </p:sp>
      <p:sp>
        <p:nvSpPr>
          <p:cNvPr id="277510" name="Text Box 6"/>
          <p:cNvSpPr txBox="1">
            <a:spLocks noChangeArrowheads="1"/>
          </p:cNvSpPr>
          <p:nvPr/>
        </p:nvSpPr>
        <p:spPr bwMode="auto">
          <a:xfrm>
            <a:off x="5334000" y="2209800"/>
            <a:ext cx="358140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mn-cs"/>
              </a:rPr>
              <a:t>In general, we want to know:</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mn-cs"/>
              </a:rPr>
              <a:t> Averages</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mn-cs"/>
              </a:rPr>
              <a:t> Standard Deviations</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mn-cs"/>
              </a:rPr>
              <a:t> Extremes</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mn-cs"/>
              </a:rPr>
              <a:t> Probabilities</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mn-cs"/>
              </a:rPr>
              <a:t> Return Periods</a:t>
            </a:r>
          </a:p>
        </p:txBody>
      </p:sp>
      <p:sp>
        <p:nvSpPr>
          <p:cNvPr id="277511" name="Text Box 7"/>
          <p:cNvSpPr txBox="1">
            <a:spLocks noChangeArrowheads="1"/>
          </p:cNvSpPr>
          <p:nvPr/>
        </p:nvSpPr>
        <p:spPr bwMode="auto">
          <a:xfrm>
            <a:off x="4851400" y="5995193"/>
            <a:ext cx="4318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Calibri"/>
                <a:ea typeface="+mn-ea"/>
                <a:cs typeface="+mn-cs"/>
              </a:rPr>
              <a:t>This is </a:t>
            </a:r>
            <a:r>
              <a:rPr kumimoji="0" lang="en-US" altLang="en-US" sz="2800" b="1" i="1" u="none" strike="noStrike" kern="1200" cap="none" spc="0" normalizeH="0" baseline="0" noProof="0" dirty="0">
                <a:ln>
                  <a:noFill/>
                </a:ln>
                <a:solidFill>
                  <a:prstClr val="black"/>
                </a:solidFill>
                <a:effectLst/>
                <a:uLnTx/>
                <a:uFillTx/>
                <a:latin typeface="Calibri"/>
                <a:ea typeface="+mn-ea"/>
                <a:cs typeface="+mn-cs"/>
              </a:rPr>
              <a:t> </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tint val="75000"/>
                  </a:prstClr>
                </a:solidFill>
                <a:effectLst/>
                <a:uLnTx/>
                <a:uFillTx/>
                <a:latin typeface="Calibri"/>
                <a:ea typeface="+mn-ea"/>
                <a:cs typeface="+mn-cs"/>
              </a:rPr>
              <a:t>CVEN 5333 – Physical Hydrology; </a:t>
            </a:r>
            <a:r>
              <a:rPr kumimoji="0" lang="en-US" altLang="en-US" sz="1200" b="0" i="0" u="none" strike="noStrike" kern="1200" cap="none" spc="0" normalizeH="0" baseline="0" noProof="0" dirty="0" err="1">
                <a:ln>
                  <a:noFill/>
                </a:ln>
                <a:solidFill>
                  <a:prstClr val="black">
                    <a:tint val="75000"/>
                  </a:prstClr>
                </a:solidFill>
                <a:effectLst/>
                <a:uLnTx/>
                <a:uFillTx/>
                <a:latin typeface="Calibri"/>
                <a:ea typeface="+mn-ea"/>
                <a:cs typeface="+mn-cs"/>
              </a:rPr>
              <a:t>Gooseff</a:t>
            </a:r>
            <a:endParaRPr kumimoji="0" lang="en-US" alt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87089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85800" y="228600"/>
            <a:ext cx="7621588" cy="1143000"/>
          </a:xfrm>
          <a:solidFill>
            <a:srgbClr val="B3B3B3"/>
          </a:solidFill>
          <a:ln>
            <a:solidFill>
              <a:srgbClr val="000000"/>
            </a:solidFill>
          </a:ln>
        </p:spPr>
        <p:txBody>
          <a:bodyPr lIns="92075" tIns="46037" rIns="92075" bIns="46037" anchorCtr="0"/>
          <a:lstStyle/>
          <a:p>
            <a:r>
              <a:rPr lang="en-US" sz="4800" i="1">
                <a:solidFill>
                  <a:schemeClr val="accent2"/>
                </a:solidFill>
              </a:rPr>
              <a:t>The Hyetograph</a:t>
            </a:r>
            <a:endParaRPr lang="en-US" i="1">
              <a:solidFill>
                <a:srgbClr val="008040"/>
              </a:solidFill>
            </a:endParaRPr>
          </a:p>
        </p:txBody>
      </p:sp>
      <p:sp>
        <p:nvSpPr>
          <p:cNvPr id="61443" name="Rectangle 3"/>
          <p:cNvSpPr>
            <a:spLocks noGrp="1" noChangeArrowheads="1"/>
          </p:cNvSpPr>
          <p:nvPr>
            <p:ph type="body" idx="1"/>
          </p:nvPr>
        </p:nvSpPr>
        <p:spPr>
          <a:xfrm>
            <a:off x="304800" y="1447800"/>
            <a:ext cx="8763000" cy="5105400"/>
          </a:xfrm>
          <a:noFill/>
          <a:ln/>
        </p:spPr>
        <p:txBody>
          <a:bodyPr lIns="92075" tIns="46037" rIns="92075" bIns="46037"/>
          <a:lstStyle/>
          <a:p>
            <a:pPr>
              <a:lnSpc>
                <a:spcPct val="150000"/>
              </a:lnSpc>
            </a:pPr>
            <a:r>
              <a:rPr lang="en-US" sz="2800" b="1"/>
              <a:t>Graph of Rainfall Rate (in/hr) vs Time (hr) at a single gage location</a:t>
            </a:r>
          </a:p>
          <a:p>
            <a:pPr>
              <a:lnSpc>
                <a:spcPct val="150000"/>
              </a:lnSpc>
            </a:pPr>
            <a:r>
              <a:rPr lang="en-US" sz="2800" b="1"/>
              <a:t>Usually plotted as a bar chart of gross RF</a:t>
            </a:r>
          </a:p>
          <a:p>
            <a:pPr>
              <a:lnSpc>
                <a:spcPct val="150000"/>
              </a:lnSpc>
            </a:pPr>
            <a:r>
              <a:rPr lang="en-US" sz="2800" b="1"/>
              <a:t>Net Rainfall is found by subtracting infiltration</a:t>
            </a:r>
          </a:p>
          <a:p>
            <a:pPr>
              <a:lnSpc>
                <a:spcPct val="150000"/>
              </a:lnSpc>
            </a:pPr>
            <a:r>
              <a:rPr lang="en-US" sz="2800" b="1"/>
              <a:t> Integration of Net Rainfall over time = </a:t>
            </a:r>
          </a:p>
          <a:p>
            <a:pPr lvl="1">
              <a:lnSpc>
                <a:spcPct val="150000"/>
              </a:lnSpc>
              <a:buFont typeface="Wingdings" charset="2"/>
              <a:buNone/>
            </a:pPr>
            <a:r>
              <a:rPr lang="en-US" b="1"/>
              <a:t>  Direct RO Vol (DRO) in inches over a Watershed</a:t>
            </a:r>
            <a:r>
              <a:rPr lang="en-US" sz="1800" b="1"/>
              <a:t> </a:t>
            </a:r>
          </a:p>
        </p:txBody>
      </p:sp>
      <p:sp>
        <p:nvSpPr>
          <p:cNvPr id="4" name="TextBox 3"/>
          <p:cNvSpPr txBox="1"/>
          <p:nvPr/>
        </p:nvSpPr>
        <p:spPr>
          <a:xfrm>
            <a:off x="5486400" y="6396335"/>
            <a:ext cx="3657600" cy="400110"/>
          </a:xfrm>
          <a:prstGeom prst="rect">
            <a:avLst/>
          </a:prstGeom>
          <a:noFill/>
        </p:spPr>
        <p:txBody>
          <a:bodyPr wrap="square" rtlCol="0">
            <a:spAutoFit/>
          </a:bodyPr>
          <a:lstStyle/>
          <a:p>
            <a:pPr eaLnBrk="0" fontAlgn="base" hangingPunct="0">
              <a:spcBef>
                <a:spcPct val="0"/>
              </a:spcBef>
              <a:spcAft>
                <a:spcPct val="0"/>
              </a:spcAft>
            </a:pPr>
            <a:r>
              <a:rPr lang="en-US" sz="2000" dirty="0">
                <a:solidFill>
                  <a:srgbClr val="EAEAEA"/>
                </a:solidFill>
                <a:cs typeface="Arial" pitchFamily="34" charset="0"/>
              </a:rPr>
              <a:t>From </a:t>
            </a:r>
            <a:r>
              <a:rPr lang="en-US" sz="2000" dirty="0" err="1">
                <a:solidFill>
                  <a:srgbClr val="EAEAEA"/>
                </a:solidFill>
                <a:cs typeface="Arial" pitchFamily="34" charset="0"/>
              </a:rPr>
              <a:t>Bedient</a:t>
            </a:r>
            <a:endParaRPr lang="en-US" sz="2000" dirty="0">
              <a:solidFill>
                <a:srgbClr val="EAEAEA"/>
              </a:solidFill>
              <a:cs typeface="Arial" pitchFamily="34" charset="0"/>
            </a:endParaRPr>
          </a:p>
        </p:txBody>
      </p:sp>
    </p:spTree>
    <p:extLst>
      <p:ext uri="{BB962C8B-B14F-4D97-AF65-F5344CB8AC3E}">
        <p14:creationId xmlns:p14="http://schemas.microsoft.com/office/powerpoint/2010/main" val="8207301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jobs\Bedient\chap01\tif\AACLNMY0.tif"/>
          <p:cNvPicPr>
            <a:picLocks noChangeAspect="1" noChangeArrowheads="1"/>
          </p:cNvPicPr>
          <p:nvPr/>
        </p:nvPicPr>
        <p:blipFill>
          <a:blip r:embed="rId2" cstate="print"/>
          <a:srcRect/>
          <a:stretch>
            <a:fillRect/>
          </a:stretch>
        </p:blipFill>
        <p:spPr bwMode="auto">
          <a:xfrm>
            <a:off x="685800" y="1784350"/>
            <a:ext cx="7543800" cy="4941888"/>
          </a:xfrm>
          <a:prstGeom prst="rect">
            <a:avLst/>
          </a:prstGeom>
          <a:noFill/>
          <a:ln w="19050">
            <a:solidFill>
              <a:srgbClr val="000000"/>
            </a:solidFill>
            <a:miter lim="800000"/>
            <a:headEnd/>
            <a:tailEnd/>
          </a:ln>
        </p:spPr>
      </p:pic>
      <p:sp>
        <p:nvSpPr>
          <p:cNvPr id="18437" name="Rectangle 5"/>
          <p:cNvSpPr>
            <a:spLocks noChangeArrowheads="1"/>
          </p:cNvSpPr>
          <p:nvPr/>
        </p:nvSpPr>
        <p:spPr bwMode="auto">
          <a:xfrm>
            <a:off x="1219200" y="76200"/>
            <a:ext cx="6553200" cy="1555750"/>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r>
              <a:rPr lang="en-US" sz="4800" b="1" i="1">
                <a:solidFill>
                  <a:srgbClr val="00CC66"/>
                </a:solidFill>
                <a:effectLst>
                  <a:outerShdw blurRad="38100" dist="38100" dir="2700000" algn="tl">
                    <a:srgbClr val="000000"/>
                  </a:outerShdw>
                </a:effectLst>
              </a:rPr>
              <a:t>Mass Curves &amp; Rainfall Hyetographs</a:t>
            </a:r>
            <a:endParaRPr lang="en-US" sz="6000" b="1" i="1">
              <a:solidFill>
                <a:srgbClr val="EAEAEA"/>
              </a:solidFill>
              <a:effectLst>
                <a:outerShdw blurRad="38100" dist="38100" dir="2700000" algn="tl">
                  <a:srgbClr val="000000"/>
                </a:outerShdw>
              </a:effectLst>
            </a:endParaRPr>
          </a:p>
        </p:txBody>
      </p:sp>
      <p:sp>
        <p:nvSpPr>
          <p:cNvPr id="4" name="TextBox 3"/>
          <p:cNvSpPr txBox="1"/>
          <p:nvPr/>
        </p:nvSpPr>
        <p:spPr>
          <a:xfrm>
            <a:off x="5486400" y="6396335"/>
            <a:ext cx="3657600" cy="400110"/>
          </a:xfrm>
          <a:prstGeom prst="rect">
            <a:avLst/>
          </a:prstGeom>
          <a:noFill/>
        </p:spPr>
        <p:txBody>
          <a:bodyPr wrap="square" rtlCol="0">
            <a:spAutoFit/>
          </a:bodyPr>
          <a:lstStyle/>
          <a:p>
            <a:pPr algn="ctr" eaLnBrk="0" fontAlgn="base" hangingPunct="0">
              <a:spcBef>
                <a:spcPct val="0"/>
              </a:spcBef>
              <a:spcAft>
                <a:spcPct val="0"/>
              </a:spcAft>
            </a:pPr>
            <a:r>
              <a:rPr lang="en-US" sz="2000" dirty="0">
                <a:solidFill>
                  <a:srgbClr val="FF0000"/>
                </a:solidFill>
                <a:cs typeface="Arial" pitchFamily="34" charset="0"/>
              </a:rPr>
              <a:t>From </a:t>
            </a:r>
            <a:r>
              <a:rPr lang="en-US" sz="2000" dirty="0" err="1">
                <a:solidFill>
                  <a:srgbClr val="FF0000"/>
                </a:solidFill>
                <a:cs typeface="Arial" pitchFamily="34" charset="0"/>
              </a:rPr>
              <a:t>Bedient</a:t>
            </a:r>
            <a:endParaRPr lang="en-US" sz="2000" dirty="0">
              <a:solidFill>
                <a:srgbClr val="FF0000"/>
              </a:solidFill>
              <a:cs typeface="Arial" pitchFamily="34" charset="0"/>
            </a:endParaRPr>
          </a:p>
        </p:txBody>
      </p:sp>
    </p:spTree>
    <p:extLst>
      <p:ext uri="{BB962C8B-B14F-4D97-AF65-F5344CB8AC3E}">
        <p14:creationId xmlns:p14="http://schemas.microsoft.com/office/powerpoint/2010/main" val="3421048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800100"/>
            <a:ext cx="7010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70537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solidFill>
            <a:schemeClr val="accent2"/>
          </a:solidFill>
        </p:spPr>
        <p:txBody>
          <a:bodyPr>
            <a:normAutofit fontScale="90000"/>
          </a:bodyPr>
          <a:lstStyle/>
          <a:p>
            <a:r>
              <a:rPr lang="en-US" dirty="0">
                <a:solidFill>
                  <a:schemeClr val="bg1"/>
                </a:solidFill>
              </a:rPr>
              <a:t>Precipitation Measurement – </a:t>
            </a:r>
            <a:br>
              <a:rPr lang="en-US" dirty="0">
                <a:solidFill>
                  <a:schemeClr val="bg1"/>
                </a:solidFill>
              </a:rPr>
            </a:br>
            <a:r>
              <a:rPr lang="en-US" altLang="en-US" sz="3600" i="1" dirty="0">
                <a:solidFill>
                  <a:schemeClr val="bg1"/>
                </a:solidFill>
              </a:rPr>
              <a:t>Statistics on Different Time Scales, Distributions</a:t>
            </a:r>
          </a:p>
        </p:txBody>
      </p:sp>
      <p:pic>
        <p:nvPicPr>
          <p:cNvPr id="27853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608137"/>
            <a:ext cx="7171004" cy="5083176"/>
          </a:xfrm>
          <a:noFill/>
          <a:ln/>
        </p:spPr>
      </p:pic>
      <p:sp>
        <p:nvSpPr>
          <p:cNvPr id="278532" name="Text Box 4"/>
          <p:cNvSpPr txBox="1">
            <a:spLocks noChangeArrowheads="1"/>
          </p:cNvSpPr>
          <p:nvPr/>
        </p:nvSpPr>
        <p:spPr bwMode="auto">
          <a:xfrm>
            <a:off x="5784850" y="6324600"/>
            <a:ext cx="335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a:ln>
                  <a:noFill/>
                </a:ln>
                <a:solidFill>
                  <a:srgbClr val="000000"/>
                </a:solidFill>
                <a:effectLst/>
                <a:uLnTx/>
                <a:uFillTx/>
                <a:latin typeface="Calibri"/>
                <a:ea typeface="+mn-ea"/>
                <a:cs typeface="+mn-cs"/>
              </a:rPr>
              <a:t>Hornberger et al., 1998, Fig 2.7</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18878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ext Box 2"/>
          <p:cNvSpPr txBox="1">
            <a:spLocks noChangeArrowheads="1"/>
          </p:cNvSpPr>
          <p:nvPr/>
        </p:nvSpPr>
        <p:spPr bwMode="auto">
          <a:xfrm>
            <a:off x="2041525" y="1431925"/>
            <a:ext cx="1589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charset="0"/>
                <a:ea typeface="+mn-ea"/>
                <a:cs typeface="+mn-cs"/>
              </a:rPr>
              <a:t>Figure 2.14</a:t>
            </a:r>
          </a:p>
        </p:txBody>
      </p:sp>
      <p:pic>
        <p:nvPicPr>
          <p:cNvPr id="279556" name="Picture 4" descr="02x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543050"/>
            <a:ext cx="9067800" cy="4171950"/>
          </a:xfrm>
          <a:prstGeom prst="rect">
            <a:avLst/>
          </a:prstGeom>
          <a:noFill/>
          <a:extLst>
            <a:ext uri="{909E8E84-426E-40DD-AFC4-6F175D3DCCD1}">
              <a14:hiddenFill xmlns:a14="http://schemas.microsoft.com/office/drawing/2010/main">
                <a:solidFill>
                  <a:srgbClr val="FFFFFF"/>
                </a:solidFill>
              </a14:hiddenFill>
            </a:ext>
          </a:extLst>
        </p:spPr>
      </p:pic>
      <p:sp>
        <p:nvSpPr>
          <p:cNvPr id="279557" name="Text Box 5"/>
          <p:cNvSpPr txBox="1">
            <a:spLocks noChangeArrowheads="1"/>
          </p:cNvSpPr>
          <p:nvPr/>
        </p:nvSpPr>
        <p:spPr bwMode="auto">
          <a:xfrm>
            <a:off x="5734050" y="5715000"/>
            <a:ext cx="3371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a:ln>
                  <a:noFill/>
                </a:ln>
                <a:solidFill>
                  <a:prstClr val="black"/>
                </a:solidFill>
                <a:effectLst/>
                <a:uLnTx/>
                <a:uFillTx/>
                <a:latin typeface="Calibri"/>
                <a:ea typeface="+mn-ea"/>
                <a:cs typeface="+mn-cs"/>
              </a:rPr>
              <a:t>Environmental Hydrology</a:t>
            </a:r>
            <a:r>
              <a:rPr kumimoji="0" lang="en-US" altLang="en-US" sz="1800" b="0" i="0" u="none" strike="noStrike" kern="1200" cap="none" spc="0" normalizeH="0" baseline="0" noProof="0">
                <a:ln>
                  <a:noFill/>
                </a:ln>
                <a:solidFill>
                  <a:prstClr val="black"/>
                </a:solidFill>
                <a:effectLst/>
                <a:uLnTx/>
                <a:uFillTx/>
                <a:latin typeface="Calibri"/>
                <a:ea typeface="+mn-ea"/>
                <a:cs typeface="+mn-cs"/>
              </a:rPr>
              <a:t>, 2002</a:t>
            </a:r>
          </a:p>
        </p:txBody>
      </p:sp>
      <p:sp>
        <p:nvSpPr>
          <p:cNvPr id="2" name="Title 1"/>
          <p:cNvSpPr>
            <a:spLocks noGrp="1"/>
          </p:cNvSpPr>
          <p:nvPr>
            <p:ph type="title"/>
          </p:nvPr>
        </p:nvSpPr>
        <p:spPr>
          <a:solidFill>
            <a:schemeClr val="accent2"/>
          </a:solidFill>
        </p:spPr>
        <p:txBody>
          <a:bodyPr>
            <a:normAutofit fontScale="90000"/>
          </a:bodyPr>
          <a:lstStyle/>
          <a:p>
            <a:r>
              <a:rPr lang="en-US" dirty="0">
                <a:solidFill>
                  <a:schemeClr val="bg1"/>
                </a:solidFill>
              </a:rPr>
              <a:t>Precipitation Measurement – </a:t>
            </a:r>
            <a:br>
              <a:rPr lang="en-US" dirty="0">
                <a:solidFill>
                  <a:schemeClr val="bg1"/>
                </a:solidFill>
              </a:rPr>
            </a:br>
            <a:r>
              <a:rPr lang="en-US" sz="3600" i="1" dirty="0">
                <a:solidFill>
                  <a:schemeClr val="bg1"/>
                </a:solidFill>
              </a:rPr>
              <a:t>Storm Types</a:t>
            </a:r>
            <a:endParaRPr lang="en-US" sz="3600" i="1"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Tree>
    <p:extLst>
      <p:ext uri="{BB962C8B-B14F-4D97-AF65-F5344CB8AC3E}">
        <p14:creationId xmlns:p14="http://schemas.microsoft.com/office/powerpoint/2010/main" val="14118509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solidFill>
            <a:schemeClr val="accent2"/>
          </a:solidFill>
        </p:spPr>
        <p:txBody>
          <a:bodyPr>
            <a:normAutofit fontScale="90000"/>
          </a:bodyPr>
          <a:lstStyle/>
          <a:p>
            <a:r>
              <a:rPr lang="en-US" dirty="0">
                <a:solidFill>
                  <a:schemeClr val="bg1"/>
                </a:solidFill>
              </a:rPr>
              <a:t>Precipitation Measurement – </a:t>
            </a:r>
            <a:br>
              <a:rPr lang="en-US" dirty="0">
                <a:solidFill>
                  <a:schemeClr val="bg1"/>
                </a:solidFill>
              </a:rPr>
            </a:br>
            <a:r>
              <a:rPr lang="en-US" altLang="en-US" sz="3600" i="1" dirty="0">
                <a:solidFill>
                  <a:schemeClr val="bg1"/>
                </a:solidFill>
              </a:rPr>
              <a:t>Spatial &amp; Temporal  Precipitation Variability</a:t>
            </a:r>
          </a:p>
        </p:txBody>
      </p:sp>
      <p:pic>
        <p:nvPicPr>
          <p:cNvPr id="280579"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105400" y="1524000"/>
            <a:ext cx="3322638" cy="4876800"/>
          </a:xfrm>
          <a:noFill/>
          <a:ln/>
        </p:spPr>
      </p:pic>
      <p:sp>
        <p:nvSpPr>
          <p:cNvPr id="280580" name="Text Box 4"/>
          <p:cNvSpPr txBox="1">
            <a:spLocks noChangeArrowheads="1"/>
          </p:cNvSpPr>
          <p:nvPr/>
        </p:nvSpPr>
        <p:spPr bwMode="auto">
          <a:xfrm rot="16200000">
            <a:off x="-1526381" y="3779044"/>
            <a:ext cx="354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a:ln>
                  <a:noFill/>
                </a:ln>
                <a:solidFill>
                  <a:srgbClr val="000000"/>
                </a:solidFill>
                <a:effectLst/>
                <a:uLnTx/>
                <a:uFillTx/>
                <a:latin typeface="Calibri"/>
                <a:ea typeface="+mn-ea"/>
                <a:cs typeface="+mn-cs"/>
              </a:rPr>
              <a:t>Fig. 2.5 – </a:t>
            </a:r>
            <a:r>
              <a:rPr kumimoji="0" lang="en-US" altLang="en-US" sz="1800" b="0" i="1" u="none" strike="noStrike" kern="1200" cap="none" spc="0" normalizeH="0" baseline="0" noProof="0" dirty="0" err="1">
                <a:ln>
                  <a:noFill/>
                </a:ln>
                <a:solidFill>
                  <a:srgbClr val="000000"/>
                </a:solidFill>
                <a:effectLst/>
                <a:uLnTx/>
                <a:uFillTx/>
                <a:latin typeface="Calibri"/>
                <a:ea typeface="+mn-ea"/>
                <a:cs typeface="+mn-cs"/>
              </a:rPr>
              <a:t>Hornberger</a:t>
            </a:r>
            <a:r>
              <a:rPr kumimoji="0" lang="en-US" altLang="en-US" sz="1800" b="0" i="1" u="none" strike="noStrike" kern="1200" cap="none" spc="0" normalizeH="0" baseline="0" noProof="0" dirty="0">
                <a:ln>
                  <a:noFill/>
                </a:ln>
                <a:solidFill>
                  <a:srgbClr val="000000"/>
                </a:solidFill>
                <a:effectLst/>
                <a:uLnTx/>
                <a:uFillTx/>
                <a:latin typeface="Calibri"/>
                <a:ea typeface="+mn-ea"/>
                <a:cs typeface="+mn-cs"/>
              </a:rPr>
              <a:t> et al., 1998</a:t>
            </a:r>
          </a:p>
        </p:txBody>
      </p:sp>
      <p:pic>
        <p:nvPicPr>
          <p:cNvPr id="280581"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09600" y="1524000"/>
            <a:ext cx="3200400" cy="4876800"/>
          </a:xfrm>
          <a:noFill/>
          <a:ln/>
        </p:spPr>
      </p:pic>
      <p:sp>
        <p:nvSpPr>
          <p:cNvPr id="280582" name="AutoShape 6"/>
          <p:cNvSpPr>
            <a:spLocks noChangeArrowheads="1"/>
          </p:cNvSpPr>
          <p:nvPr/>
        </p:nvSpPr>
        <p:spPr bwMode="auto">
          <a:xfrm>
            <a:off x="3810000" y="3276600"/>
            <a:ext cx="1295400" cy="838200"/>
          </a:xfrm>
          <a:prstGeom prst="rightArrow">
            <a:avLst>
              <a:gd name="adj1" fmla="val 50000"/>
              <a:gd name="adj2" fmla="val 38636"/>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Tree>
    <p:extLst>
      <p:ext uri="{BB962C8B-B14F-4D97-AF65-F5344CB8AC3E}">
        <p14:creationId xmlns:p14="http://schemas.microsoft.com/office/powerpoint/2010/main" val="14325379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457200" y="123825"/>
            <a:ext cx="8229600" cy="1139825"/>
          </a:xfrm>
          <a:solidFill>
            <a:schemeClr val="accent2"/>
          </a:solidFill>
        </p:spPr>
        <p:txBody>
          <a:bodyPr>
            <a:normAutofit fontScale="90000"/>
          </a:bodyPr>
          <a:lstStyle/>
          <a:p>
            <a:r>
              <a:rPr lang="en-US" dirty="0">
                <a:solidFill>
                  <a:schemeClr val="bg1"/>
                </a:solidFill>
              </a:rPr>
              <a:t>Precipitation Measurement – </a:t>
            </a:r>
            <a:br>
              <a:rPr lang="en-US" dirty="0">
                <a:solidFill>
                  <a:schemeClr val="bg1"/>
                </a:solidFill>
              </a:rPr>
            </a:br>
            <a:r>
              <a:rPr lang="en-US" altLang="en-US" sz="3600" i="1" dirty="0">
                <a:solidFill>
                  <a:schemeClr val="bg1"/>
                </a:solidFill>
              </a:rPr>
              <a:t>Calculating Precipitation Inputs</a:t>
            </a:r>
          </a:p>
        </p:txBody>
      </p:sp>
      <p:pic>
        <p:nvPicPr>
          <p:cNvPr id="281603"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33400" y="2219325"/>
            <a:ext cx="3895725" cy="3495675"/>
          </a:xfrm>
          <a:noFill/>
          <a:ln/>
        </p:spPr>
      </p:pic>
      <p:sp>
        <p:nvSpPr>
          <p:cNvPr id="281604" name="Text Box 4"/>
          <p:cNvSpPr txBox="1">
            <a:spLocks noChangeArrowheads="1"/>
          </p:cNvSpPr>
          <p:nvPr/>
        </p:nvSpPr>
        <p:spPr bwMode="auto">
          <a:xfrm>
            <a:off x="457200" y="6172200"/>
            <a:ext cx="3549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a:ln>
                  <a:noFill/>
                </a:ln>
                <a:solidFill>
                  <a:srgbClr val="000000"/>
                </a:solidFill>
                <a:effectLst/>
                <a:uLnTx/>
                <a:uFillTx/>
                <a:latin typeface="Calibri"/>
                <a:ea typeface="+mn-ea"/>
                <a:cs typeface="+mn-cs"/>
              </a:rPr>
              <a:t>Fig. 2.4 – Hornberger et al., 1998</a:t>
            </a:r>
          </a:p>
        </p:txBody>
      </p:sp>
      <p:sp>
        <p:nvSpPr>
          <p:cNvPr id="281605" name="Text Box 5"/>
          <p:cNvSpPr txBox="1">
            <a:spLocks noChangeArrowheads="1"/>
          </p:cNvSpPr>
          <p:nvPr/>
        </p:nvSpPr>
        <p:spPr bwMode="auto">
          <a:xfrm>
            <a:off x="228600" y="1263650"/>
            <a:ext cx="8534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Calibri"/>
                <a:ea typeface="+mn-ea"/>
                <a:cs typeface="+mn-cs"/>
              </a:rPr>
              <a:t>We want to know how much water entered the basin in a precipitation event</a:t>
            </a:r>
          </a:p>
        </p:txBody>
      </p:sp>
      <p:sp>
        <p:nvSpPr>
          <p:cNvPr id="281606" name="Text Box 6"/>
          <p:cNvSpPr txBox="1">
            <a:spLocks noChangeArrowheads="1"/>
          </p:cNvSpPr>
          <p:nvPr/>
        </p:nvSpPr>
        <p:spPr bwMode="auto">
          <a:xfrm>
            <a:off x="914400" y="5715000"/>
            <a:ext cx="2965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a:ea typeface="+mn-ea"/>
                <a:cs typeface="+mn-cs"/>
              </a:rPr>
              <a:t>General Integration Method</a:t>
            </a:r>
          </a:p>
        </p:txBody>
      </p:sp>
      <p:grpSp>
        <p:nvGrpSpPr>
          <p:cNvPr id="281607" name="Group 7"/>
          <p:cNvGrpSpPr>
            <a:grpSpLocks/>
          </p:cNvGrpSpPr>
          <p:nvPr/>
        </p:nvGrpSpPr>
        <p:grpSpPr bwMode="auto">
          <a:xfrm>
            <a:off x="4800600" y="2362200"/>
            <a:ext cx="3933825" cy="3867150"/>
            <a:chOff x="3024" y="1488"/>
            <a:chExt cx="2478" cy="2436"/>
          </a:xfrm>
        </p:grpSpPr>
        <p:pic>
          <p:nvPicPr>
            <p:cNvPr id="28160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 y="1728"/>
              <a:ext cx="2478" cy="2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81609" name="Text Box 9"/>
            <p:cNvSpPr txBox="1">
              <a:spLocks noChangeArrowheads="1"/>
            </p:cNvSpPr>
            <p:nvPr/>
          </p:nvSpPr>
          <p:spPr bwMode="auto">
            <a:xfrm>
              <a:off x="3696" y="1488"/>
              <a:ext cx="1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a:ea typeface="+mn-ea"/>
                  <a:cs typeface="+mn-cs"/>
                </a:rPr>
                <a:t>Isohyetal Method</a:t>
              </a:r>
            </a:p>
          </p:txBody>
        </p:sp>
      </p:gr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Tree>
    <p:extLst>
      <p:ext uri="{BB962C8B-B14F-4D97-AF65-F5344CB8AC3E}">
        <p14:creationId xmlns:p14="http://schemas.microsoft.com/office/powerpoint/2010/main" val="12258061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1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jobs\Bedient\chap01\tif\AACLNNA0.tif"/>
          <p:cNvPicPr>
            <a:picLocks noChangeAspect="1" noChangeArrowheads="1"/>
          </p:cNvPicPr>
          <p:nvPr/>
        </p:nvPicPr>
        <p:blipFill>
          <a:blip r:embed="rId2" cstate="print"/>
          <a:srcRect/>
          <a:stretch>
            <a:fillRect/>
          </a:stretch>
        </p:blipFill>
        <p:spPr bwMode="auto">
          <a:xfrm>
            <a:off x="228600" y="1752600"/>
            <a:ext cx="4113213" cy="4081463"/>
          </a:xfrm>
          <a:prstGeom prst="rect">
            <a:avLst/>
          </a:prstGeom>
          <a:noFill/>
        </p:spPr>
      </p:pic>
      <p:sp>
        <p:nvSpPr>
          <p:cNvPr id="52227" name="Text Box 3"/>
          <p:cNvSpPr txBox="1">
            <a:spLocks noChangeArrowheads="1"/>
          </p:cNvSpPr>
          <p:nvPr/>
        </p:nvSpPr>
        <p:spPr bwMode="auto">
          <a:xfrm>
            <a:off x="4419600" y="1828800"/>
            <a:ext cx="4419600" cy="3527119"/>
          </a:xfrm>
          <a:prstGeom prst="rect">
            <a:avLst/>
          </a:prstGeom>
          <a:solidFill>
            <a:srgbClr val="4326FF"/>
          </a:solidFill>
          <a:ln w="9525">
            <a:solidFill>
              <a:schemeClr val="tx1"/>
            </a:solidFill>
            <a:miter lim="800000"/>
            <a:headEnd/>
            <a:tailEnd/>
          </a:ln>
          <a:effectLst/>
        </p:spPr>
        <p:txBody>
          <a:bodyPr>
            <a:spAutoFit/>
          </a:bodyPr>
          <a:lstStyle/>
          <a:p>
            <a:pPr marL="238125" indent="-238125" eaLnBrk="0" fontAlgn="base" hangingPunct="0">
              <a:lnSpc>
                <a:spcPct val="130000"/>
              </a:lnSpc>
              <a:spcBef>
                <a:spcPct val="50000"/>
              </a:spcBef>
              <a:spcAft>
                <a:spcPct val="0"/>
              </a:spcAft>
              <a:buFontTx/>
              <a:buChar char="•"/>
            </a:pPr>
            <a:r>
              <a:rPr lang="en-US" sz="2400" b="1" dirty="0">
                <a:solidFill>
                  <a:srgbClr val="EAEAEA"/>
                </a:solidFill>
                <a:latin typeface="Helvetica" charset="0"/>
              </a:rPr>
              <a:t>Connect gages with lines</a:t>
            </a:r>
          </a:p>
          <a:p>
            <a:pPr marL="238125" indent="-238125" eaLnBrk="0" fontAlgn="base" hangingPunct="0">
              <a:lnSpc>
                <a:spcPct val="130000"/>
              </a:lnSpc>
              <a:spcBef>
                <a:spcPct val="50000"/>
              </a:spcBef>
              <a:spcAft>
                <a:spcPct val="0"/>
              </a:spcAft>
              <a:buFontTx/>
              <a:buChar char="•"/>
            </a:pPr>
            <a:r>
              <a:rPr lang="en-US" sz="2400" b="1" dirty="0">
                <a:solidFill>
                  <a:srgbClr val="EAEAEA"/>
                </a:solidFill>
                <a:latin typeface="Helvetica" charset="0"/>
              </a:rPr>
              <a:t>Form triangles as shown</a:t>
            </a:r>
          </a:p>
          <a:p>
            <a:pPr marL="238125" indent="-238125" eaLnBrk="0" fontAlgn="base" hangingPunct="0">
              <a:lnSpc>
                <a:spcPct val="130000"/>
              </a:lnSpc>
              <a:spcBef>
                <a:spcPct val="50000"/>
              </a:spcBef>
              <a:spcAft>
                <a:spcPct val="0"/>
              </a:spcAft>
              <a:buFontTx/>
              <a:buChar char="•"/>
            </a:pPr>
            <a:r>
              <a:rPr lang="en-US" sz="2400" b="1" dirty="0">
                <a:solidFill>
                  <a:srgbClr val="EAEAEA"/>
                </a:solidFill>
                <a:latin typeface="Helvetica" charset="0"/>
              </a:rPr>
              <a:t>Create perpendicular bisectors of the triangles</a:t>
            </a:r>
          </a:p>
          <a:p>
            <a:pPr marL="238125" indent="-238125" eaLnBrk="0" fontAlgn="base" hangingPunct="0">
              <a:lnSpc>
                <a:spcPct val="130000"/>
              </a:lnSpc>
              <a:spcBef>
                <a:spcPct val="50000"/>
              </a:spcBef>
              <a:spcAft>
                <a:spcPct val="0"/>
              </a:spcAft>
              <a:buFontTx/>
              <a:buChar char="•"/>
            </a:pPr>
            <a:r>
              <a:rPr lang="en-US" sz="2400" b="1" dirty="0">
                <a:solidFill>
                  <a:srgbClr val="EAEAEA"/>
                </a:solidFill>
                <a:latin typeface="Helvetica" charset="0"/>
              </a:rPr>
              <a:t>Each polygon is formed by lines and WS boundary</a:t>
            </a:r>
          </a:p>
        </p:txBody>
      </p:sp>
      <p:sp>
        <p:nvSpPr>
          <p:cNvPr id="52228" name="Text Box 4"/>
          <p:cNvSpPr txBox="1">
            <a:spLocks noChangeArrowheads="1"/>
          </p:cNvSpPr>
          <p:nvPr/>
        </p:nvSpPr>
        <p:spPr bwMode="auto">
          <a:xfrm>
            <a:off x="457200" y="0"/>
            <a:ext cx="8305800" cy="1443038"/>
          </a:xfrm>
          <a:prstGeom prst="rect">
            <a:avLst/>
          </a:prstGeom>
          <a:solidFill>
            <a:srgbClr val="4326FF"/>
          </a:solidFill>
          <a:ln w="9525">
            <a:solidFill>
              <a:schemeClr val="tx1"/>
            </a:solidFill>
            <a:miter lim="800000"/>
            <a:headEnd/>
            <a:tailEnd/>
          </a:ln>
          <a:effectLst/>
        </p:spPr>
        <p:txBody>
          <a:bodyPr>
            <a:spAutoFit/>
          </a:bodyPr>
          <a:lstStyle/>
          <a:p>
            <a:pPr algn="ctr" eaLnBrk="0" fontAlgn="base" hangingPunct="0">
              <a:spcBef>
                <a:spcPct val="50000"/>
              </a:spcBef>
              <a:spcAft>
                <a:spcPct val="0"/>
              </a:spcAft>
            </a:pPr>
            <a:r>
              <a:rPr lang="en-US" sz="4800" b="1" i="1">
                <a:solidFill>
                  <a:srgbClr val="00CC66"/>
                </a:solidFill>
                <a:effectLst>
                  <a:outerShdw blurRad="38100" dist="38100" dir="2700000" algn="tl">
                    <a:srgbClr val="000000"/>
                  </a:outerShdw>
                </a:effectLst>
              </a:rPr>
              <a:t>Thiessen Polygons - </a:t>
            </a:r>
            <a:r>
              <a:rPr lang="en-US" sz="4000" b="1" i="1">
                <a:solidFill>
                  <a:srgbClr val="00CC66"/>
                </a:solidFill>
                <a:effectLst>
                  <a:outerShdw blurRad="38100" dist="38100" dir="2700000" algn="tl">
                    <a:srgbClr val="000000"/>
                  </a:outerShdw>
                </a:effectLst>
              </a:rPr>
              <a:t>Areal Average Rainfall from Gages</a:t>
            </a:r>
            <a:endParaRPr lang="en-US" sz="4800" b="1" i="1">
              <a:solidFill>
                <a:srgbClr val="FFCC00"/>
              </a:solidFill>
              <a:effectLst>
                <a:outerShdw blurRad="38100" dist="38100" dir="2700000" algn="tl">
                  <a:srgbClr val="000000"/>
                </a:outerShdw>
              </a:effectLst>
            </a:endParaRPr>
          </a:p>
        </p:txBody>
      </p:sp>
      <p:sp>
        <p:nvSpPr>
          <p:cNvPr id="52229" name="Line 5"/>
          <p:cNvSpPr>
            <a:spLocks noChangeShapeType="1"/>
          </p:cNvSpPr>
          <p:nvPr/>
        </p:nvSpPr>
        <p:spPr bwMode="auto">
          <a:xfrm flipV="1">
            <a:off x="1600200" y="2667000"/>
            <a:ext cx="838200" cy="381000"/>
          </a:xfrm>
          <a:prstGeom prst="line">
            <a:avLst/>
          </a:prstGeom>
          <a:noFill/>
          <a:ln w="28575">
            <a:solidFill>
              <a:srgbClr val="0000FF"/>
            </a:solidFill>
            <a:round/>
            <a:headEnd/>
            <a:tailEnd/>
          </a:ln>
          <a:effectLst/>
        </p:spPr>
        <p:txBody>
          <a:bodyPr wrap="none" anchor="ct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52230" name="Line 6"/>
          <p:cNvSpPr>
            <a:spLocks noChangeShapeType="1"/>
          </p:cNvSpPr>
          <p:nvPr/>
        </p:nvSpPr>
        <p:spPr bwMode="auto">
          <a:xfrm>
            <a:off x="2438400" y="2667000"/>
            <a:ext cx="762000" cy="1143000"/>
          </a:xfrm>
          <a:prstGeom prst="line">
            <a:avLst/>
          </a:prstGeom>
          <a:noFill/>
          <a:ln w="28575">
            <a:solidFill>
              <a:srgbClr val="0000FF"/>
            </a:solidFill>
            <a:round/>
            <a:headEnd/>
            <a:tailEnd/>
          </a:ln>
          <a:effectLst/>
        </p:spPr>
        <p:txBody>
          <a:bodyPr wrap="none" anchor="ct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52231" name="Line 7"/>
          <p:cNvSpPr>
            <a:spLocks noChangeShapeType="1"/>
          </p:cNvSpPr>
          <p:nvPr/>
        </p:nvSpPr>
        <p:spPr bwMode="auto">
          <a:xfrm flipH="1">
            <a:off x="2971800" y="3810000"/>
            <a:ext cx="228600" cy="533400"/>
          </a:xfrm>
          <a:prstGeom prst="line">
            <a:avLst/>
          </a:prstGeom>
          <a:noFill/>
          <a:ln w="28575">
            <a:solidFill>
              <a:srgbClr val="0000FF"/>
            </a:solidFill>
            <a:round/>
            <a:headEnd/>
            <a:tailEnd/>
          </a:ln>
          <a:effectLst/>
        </p:spPr>
        <p:txBody>
          <a:bodyPr wrap="none" anchor="ct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52232" name="Line 8"/>
          <p:cNvSpPr>
            <a:spLocks noChangeShapeType="1"/>
          </p:cNvSpPr>
          <p:nvPr/>
        </p:nvSpPr>
        <p:spPr bwMode="auto">
          <a:xfrm flipH="1">
            <a:off x="1828800" y="4343400"/>
            <a:ext cx="1143000" cy="0"/>
          </a:xfrm>
          <a:prstGeom prst="line">
            <a:avLst/>
          </a:prstGeom>
          <a:noFill/>
          <a:ln w="38100">
            <a:solidFill>
              <a:srgbClr val="0000FF"/>
            </a:solidFill>
            <a:round/>
            <a:headEnd/>
            <a:tailEnd/>
          </a:ln>
          <a:effectLst/>
        </p:spPr>
        <p:txBody>
          <a:bodyPr wrap="none" anchor="ct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52233" name="Line 9"/>
          <p:cNvSpPr>
            <a:spLocks noChangeShapeType="1"/>
          </p:cNvSpPr>
          <p:nvPr/>
        </p:nvSpPr>
        <p:spPr bwMode="auto">
          <a:xfrm flipH="1" flipV="1">
            <a:off x="1447800" y="3810000"/>
            <a:ext cx="381000" cy="533400"/>
          </a:xfrm>
          <a:prstGeom prst="line">
            <a:avLst/>
          </a:prstGeom>
          <a:noFill/>
          <a:ln w="28575">
            <a:solidFill>
              <a:srgbClr val="0000FF"/>
            </a:solidFill>
            <a:round/>
            <a:headEnd/>
            <a:tailEnd/>
          </a:ln>
          <a:effectLst/>
        </p:spPr>
        <p:txBody>
          <a:bodyPr wrap="none" anchor="ct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52234" name="Line 10"/>
          <p:cNvSpPr>
            <a:spLocks noChangeShapeType="1"/>
          </p:cNvSpPr>
          <p:nvPr/>
        </p:nvSpPr>
        <p:spPr bwMode="auto">
          <a:xfrm flipV="1">
            <a:off x="1447800" y="3048000"/>
            <a:ext cx="152400" cy="762000"/>
          </a:xfrm>
          <a:prstGeom prst="line">
            <a:avLst/>
          </a:prstGeom>
          <a:noFill/>
          <a:ln w="28575">
            <a:solidFill>
              <a:srgbClr val="0000FF"/>
            </a:solidFill>
            <a:round/>
            <a:headEnd/>
            <a:tailEnd/>
          </a:ln>
          <a:effectLst/>
        </p:spPr>
        <p:txBody>
          <a:bodyPr wrap="none" anchor="ct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52235" name="Line 11"/>
          <p:cNvSpPr>
            <a:spLocks noChangeShapeType="1"/>
          </p:cNvSpPr>
          <p:nvPr/>
        </p:nvSpPr>
        <p:spPr bwMode="auto">
          <a:xfrm>
            <a:off x="762000" y="2590800"/>
            <a:ext cx="838200" cy="457200"/>
          </a:xfrm>
          <a:prstGeom prst="line">
            <a:avLst/>
          </a:prstGeom>
          <a:noFill/>
          <a:ln w="38100">
            <a:solidFill>
              <a:srgbClr val="0000FF"/>
            </a:solidFill>
            <a:round/>
            <a:headEnd/>
            <a:tailEnd/>
          </a:ln>
          <a:effectLst/>
        </p:spPr>
        <p:txBody>
          <a:bodyPr wrap="none" anchor="ct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52236" name="Line 12"/>
          <p:cNvSpPr>
            <a:spLocks noChangeShapeType="1"/>
          </p:cNvSpPr>
          <p:nvPr/>
        </p:nvSpPr>
        <p:spPr bwMode="auto">
          <a:xfrm flipV="1">
            <a:off x="2438400" y="2209800"/>
            <a:ext cx="228600" cy="457200"/>
          </a:xfrm>
          <a:prstGeom prst="line">
            <a:avLst/>
          </a:prstGeom>
          <a:noFill/>
          <a:ln w="28575">
            <a:solidFill>
              <a:srgbClr val="0000FF"/>
            </a:solidFill>
            <a:round/>
            <a:headEnd/>
            <a:tailEnd/>
          </a:ln>
          <a:effectLst/>
        </p:spPr>
        <p:txBody>
          <a:bodyPr wrap="none" anchor="ctr"/>
          <a:lstStyle/>
          <a:p>
            <a:pPr eaLnBrk="0" fontAlgn="base" hangingPunct="0">
              <a:spcBef>
                <a:spcPct val="0"/>
              </a:spcBef>
              <a:spcAft>
                <a:spcPct val="0"/>
              </a:spcAft>
            </a:pPr>
            <a:endParaRPr lang="en-US" sz="2400" i="1">
              <a:solidFill>
                <a:srgbClr val="EAEAEA"/>
              </a:solidFill>
              <a:effectLst>
                <a:outerShdw blurRad="38100" dist="38100" dir="2700000" algn="tl">
                  <a:srgbClr val="000000">
                    <a:alpha val="43137"/>
                  </a:srgbClr>
                </a:outerShdw>
              </a:effectLst>
              <a:latin typeface="Times New Roman" pitchFamily="18" charset="0"/>
            </a:endParaRPr>
          </a:p>
        </p:txBody>
      </p:sp>
      <p:sp>
        <p:nvSpPr>
          <p:cNvPr id="52237" name="Rectangle 13"/>
          <p:cNvSpPr>
            <a:spLocks noChangeArrowheads="1"/>
          </p:cNvSpPr>
          <p:nvPr/>
        </p:nvSpPr>
        <p:spPr bwMode="auto">
          <a:xfrm>
            <a:off x="609600" y="5808663"/>
            <a:ext cx="3270250" cy="884237"/>
          </a:xfrm>
          <a:prstGeom prst="rect">
            <a:avLst/>
          </a:prstGeom>
          <a:noFill/>
          <a:ln w="9525">
            <a:noFill/>
            <a:miter lim="800000"/>
            <a:headEnd/>
            <a:tailEnd/>
          </a:ln>
          <a:effectLst/>
        </p:spPr>
        <p:txBody>
          <a:bodyPr wrap="none">
            <a:spAutoFit/>
          </a:bodyPr>
          <a:lstStyle/>
          <a:p>
            <a:pPr eaLnBrk="0" fontAlgn="base" hangingPunct="0">
              <a:lnSpc>
                <a:spcPct val="130000"/>
              </a:lnSpc>
              <a:spcBef>
                <a:spcPct val="50000"/>
              </a:spcBef>
              <a:spcAft>
                <a:spcPct val="0"/>
              </a:spcAft>
            </a:pPr>
            <a:r>
              <a:rPr lang="en-US" sz="3200" b="1" i="1">
                <a:solidFill>
                  <a:srgbClr val="EAEAEA"/>
                </a:solidFill>
                <a:latin typeface="Helvetica" charset="0"/>
              </a:rPr>
              <a:t>P = </a:t>
            </a:r>
            <a:r>
              <a:rPr lang="en-US" sz="4000" b="1" i="1">
                <a:solidFill>
                  <a:srgbClr val="EAEAEA"/>
                </a:solidFill>
                <a:latin typeface="Symbol" pitchFamily="18" charset="2"/>
              </a:rPr>
              <a:t>S</a:t>
            </a:r>
            <a:r>
              <a:rPr lang="en-US" sz="3200" b="1" i="1">
                <a:solidFill>
                  <a:srgbClr val="EAEAEA"/>
                </a:solidFill>
                <a:latin typeface="Helvetica" charset="0"/>
              </a:rPr>
              <a:t> (A</a:t>
            </a:r>
            <a:r>
              <a:rPr lang="en-US" sz="3200" b="1" i="1" baseline="-25000">
                <a:solidFill>
                  <a:srgbClr val="EAEAEA"/>
                </a:solidFill>
                <a:latin typeface="Helvetica" charset="0"/>
              </a:rPr>
              <a:t>i</a:t>
            </a:r>
            <a:r>
              <a:rPr lang="en-US" sz="3200" b="1" i="1">
                <a:solidFill>
                  <a:srgbClr val="EAEAEA"/>
                </a:solidFill>
                <a:latin typeface="Helvetica" charset="0"/>
              </a:rPr>
              <a:t>*P</a:t>
            </a:r>
            <a:r>
              <a:rPr lang="en-US" sz="3200" b="1" i="1" baseline="-25000">
                <a:solidFill>
                  <a:srgbClr val="EAEAEA"/>
                </a:solidFill>
                <a:latin typeface="Helvetica" charset="0"/>
              </a:rPr>
              <a:t>i</a:t>
            </a:r>
            <a:r>
              <a:rPr lang="en-US" sz="3200" b="1" i="1">
                <a:solidFill>
                  <a:srgbClr val="EAEAEA"/>
                </a:solidFill>
                <a:latin typeface="Helvetica" charset="0"/>
              </a:rPr>
              <a:t>) / A</a:t>
            </a:r>
            <a:r>
              <a:rPr lang="en-US" sz="3200" b="1" i="1" baseline="-25000">
                <a:solidFill>
                  <a:srgbClr val="EAEAEA"/>
                </a:solidFill>
                <a:latin typeface="Helvetica" charset="0"/>
              </a:rPr>
              <a:t>T</a:t>
            </a:r>
          </a:p>
        </p:txBody>
      </p:sp>
      <p:sp>
        <p:nvSpPr>
          <p:cNvPr id="14" name="TextBox 13"/>
          <p:cNvSpPr txBox="1"/>
          <p:nvPr/>
        </p:nvSpPr>
        <p:spPr>
          <a:xfrm>
            <a:off x="5486400" y="6396335"/>
            <a:ext cx="3657600" cy="400110"/>
          </a:xfrm>
          <a:prstGeom prst="rect">
            <a:avLst/>
          </a:prstGeom>
          <a:noFill/>
        </p:spPr>
        <p:txBody>
          <a:bodyPr wrap="square" rtlCol="0">
            <a:spAutoFit/>
          </a:bodyPr>
          <a:lstStyle/>
          <a:p>
            <a:pPr algn="ctr" eaLnBrk="0" fontAlgn="base" hangingPunct="0">
              <a:spcBef>
                <a:spcPct val="0"/>
              </a:spcBef>
              <a:spcAft>
                <a:spcPct val="0"/>
              </a:spcAft>
            </a:pPr>
            <a:r>
              <a:rPr lang="en-US" sz="2000" dirty="0">
                <a:solidFill>
                  <a:srgbClr val="EAEAEA"/>
                </a:solidFill>
                <a:cs typeface="Arial" pitchFamily="34" charset="0"/>
              </a:rPr>
              <a:t>From </a:t>
            </a:r>
            <a:r>
              <a:rPr lang="en-US" sz="2000" dirty="0" err="1">
                <a:solidFill>
                  <a:srgbClr val="EAEAEA"/>
                </a:solidFill>
                <a:cs typeface="Arial" pitchFamily="34" charset="0"/>
              </a:rPr>
              <a:t>Bedient</a:t>
            </a:r>
            <a:endParaRPr lang="en-US" sz="2000" dirty="0">
              <a:solidFill>
                <a:srgbClr val="EAEAEA"/>
              </a:solidFill>
              <a:cs typeface="Arial" pitchFamily="34" charset="0"/>
            </a:endParaRPr>
          </a:p>
        </p:txBody>
      </p:sp>
    </p:spTree>
    <p:extLst>
      <p:ext uri="{BB962C8B-B14F-4D97-AF65-F5344CB8AC3E}">
        <p14:creationId xmlns:p14="http://schemas.microsoft.com/office/powerpoint/2010/main" val="12761656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descr="02x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755650"/>
            <a:ext cx="6934200" cy="6102350"/>
          </a:xfrm>
          <a:prstGeom prst="rect">
            <a:avLst/>
          </a:prstGeom>
          <a:noFill/>
          <a:extLst>
            <a:ext uri="{909E8E84-426E-40DD-AFC4-6F175D3DCCD1}">
              <a14:hiddenFill xmlns:a14="http://schemas.microsoft.com/office/drawing/2010/main">
                <a:solidFill>
                  <a:srgbClr val="FFFFFF"/>
                </a:solidFill>
              </a14:hiddenFill>
            </a:ext>
          </a:extLst>
        </p:spPr>
      </p:pic>
      <p:sp>
        <p:nvSpPr>
          <p:cNvPr id="282627" name="Text Box 3"/>
          <p:cNvSpPr txBox="1">
            <a:spLocks noChangeArrowheads="1"/>
          </p:cNvSpPr>
          <p:nvPr/>
        </p:nvSpPr>
        <p:spPr bwMode="auto">
          <a:xfrm>
            <a:off x="1736725" y="12795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charset="0"/>
              <a:ea typeface="+mn-ea"/>
              <a:cs typeface="+mn-cs"/>
            </a:endParaRPr>
          </a:p>
        </p:txBody>
      </p:sp>
      <p:sp>
        <p:nvSpPr>
          <p:cNvPr id="282628" name="Rectangle 4"/>
          <p:cNvSpPr>
            <a:spLocks noChangeArrowheads="1"/>
          </p:cNvSpPr>
          <p:nvPr/>
        </p:nvSpPr>
        <p:spPr bwMode="auto">
          <a:xfrm>
            <a:off x="1447800" y="103188"/>
            <a:ext cx="64531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Calibri"/>
                <a:ea typeface="+mn-ea"/>
                <a:cs typeface="+mn-cs"/>
              </a:rPr>
              <a:t>Thiessen Method for Average Rain</a:t>
            </a:r>
          </a:p>
        </p:txBody>
      </p:sp>
      <p:sp>
        <p:nvSpPr>
          <p:cNvPr id="282629" name="Rectangle 5"/>
          <p:cNvSpPr>
            <a:spLocks noChangeArrowheads="1"/>
          </p:cNvSpPr>
          <p:nvPr/>
        </p:nvSpPr>
        <p:spPr bwMode="auto">
          <a:xfrm>
            <a:off x="4648200" y="762000"/>
            <a:ext cx="3581400" cy="297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2630" name="Rectangle 6"/>
          <p:cNvSpPr>
            <a:spLocks noChangeArrowheads="1"/>
          </p:cNvSpPr>
          <p:nvPr/>
        </p:nvSpPr>
        <p:spPr bwMode="auto">
          <a:xfrm>
            <a:off x="1143000" y="3733800"/>
            <a:ext cx="3581400" cy="3124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2631" name="Rectangle 7"/>
          <p:cNvSpPr>
            <a:spLocks noChangeArrowheads="1"/>
          </p:cNvSpPr>
          <p:nvPr/>
        </p:nvSpPr>
        <p:spPr bwMode="auto">
          <a:xfrm>
            <a:off x="4648200" y="3733800"/>
            <a:ext cx="3581400" cy="3124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2632" name="Rectangle 8"/>
          <p:cNvSpPr>
            <a:spLocks noChangeArrowheads="1"/>
          </p:cNvSpPr>
          <p:nvPr/>
        </p:nvSpPr>
        <p:spPr bwMode="auto">
          <a:xfrm>
            <a:off x="4953000" y="1828800"/>
            <a:ext cx="1189038" cy="579438"/>
          </a:xfrm>
          <a:prstGeom prst="rect">
            <a:avLst/>
          </a:prstGeom>
          <a:solidFill>
            <a:schemeClr val="bg1"/>
          </a:solidFill>
          <a:ln>
            <a:noFill/>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1" u="none" strike="noStrike" kern="1200" cap="none" spc="0" normalizeH="0" baseline="0" noProof="0" dirty="0">
                <a:ln>
                  <a:noFill/>
                </a:ln>
                <a:solidFill>
                  <a:prstClr val="black"/>
                </a:solidFill>
                <a:effectLst/>
                <a:uLnTx/>
                <a:uFillTx/>
                <a:latin typeface="Times" charset="0"/>
                <a:ea typeface="+mn-ea"/>
                <a:cs typeface="+mn-cs"/>
              </a:rPr>
              <a:t>Step 1</a:t>
            </a:r>
            <a:endParaRPr kumimoji="0" lang="en-US" altLang="en-US" sz="3200" b="1" i="0" u="none" strike="noStrike" kern="1200" cap="none" spc="0" normalizeH="0" baseline="0" noProof="0" dirty="0">
              <a:ln>
                <a:noFill/>
              </a:ln>
              <a:solidFill>
                <a:prstClr val="black"/>
              </a:solidFill>
              <a:effectLst/>
              <a:uLnTx/>
              <a:uFillTx/>
              <a:latin typeface="Times"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Tree>
    <p:extLst>
      <p:ext uri="{BB962C8B-B14F-4D97-AF65-F5344CB8AC3E}">
        <p14:creationId xmlns:p14="http://schemas.microsoft.com/office/powerpoint/2010/main" val="13139424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descr="02x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755650"/>
            <a:ext cx="6934200" cy="6102350"/>
          </a:xfrm>
          <a:prstGeom prst="rect">
            <a:avLst/>
          </a:prstGeom>
          <a:noFill/>
          <a:extLst>
            <a:ext uri="{909E8E84-426E-40DD-AFC4-6F175D3DCCD1}">
              <a14:hiddenFill xmlns:a14="http://schemas.microsoft.com/office/drawing/2010/main">
                <a:solidFill>
                  <a:srgbClr val="FFFFFF"/>
                </a:solidFill>
              </a14:hiddenFill>
            </a:ext>
          </a:extLst>
        </p:spPr>
      </p:pic>
      <p:sp>
        <p:nvSpPr>
          <p:cNvPr id="284675" name="Text Box 3"/>
          <p:cNvSpPr txBox="1">
            <a:spLocks noChangeArrowheads="1"/>
          </p:cNvSpPr>
          <p:nvPr/>
        </p:nvSpPr>
        <p:spPr bwMode="auto">
          <a:xfrm>
            <a:off x="1736725" y="12795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charset="0"/>
              <a:ea typeface="+mn-ea"/>
              <a:cs typeface="+mn-cs"/>
            </a:endParaRPr>
          </a:p>
        </p:txBody>
      </p:sp>
      <p:sp>
        <p:nvSpPr>
          <p:cNvPr id="284676" name="Rectangle 4"/>
          <p:cNvSpPr>
            <a:spLocks noChangeArrowheads="1"/>
          </p:cNvSpPr>
          <p:nvPr/>
        </p:nvSpPr>
        <p:spPr bwMode="auto">
          <a:xfrm>
            <a:off x="1143000" y="3733800"/>
            <a:ext cx="3581400" cy="3124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4677" name="Rectangle 5"/>
          <p:cNvSpPr>
            <a:spLocks noChangeArrowheads="1"/>
          </p:cNvSpPr>
          <p:nvPr/>
        </p:nvSpPr>
        <p:spPr bwMode="auto">
          <a:xfrm>
            <a:off x="4648200" y="3733800"/>
            <a:ext cx="3581400" cy="3124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4678" name="Rectangle 6"/>
          <p:cNvSpPr>
            <a:spLocks noChangeArrowheads="1"/>
          </p:cNvSpPr>
          <p:nvPr/>
        </p:nvSpPr>
        <p:spPr bwMode="auto">
          <a:xfrm>
            <a:off x="5486400" y="3810000"/>
            <a:ext cx="1189038" cy="579438"/>
          </a:xfrm>
          <a:prstGeom prst="rect">
            <a:avLst/>
          </a:prstGeom>
          <a:solidFill>
            <a:schemeClr val="bg1"/>
          </a:solidFill>
          <a:ln>
            <a:noFill/>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1" u="none" strike="noStrike" kern="1200" cap="none" spc="0" normalizeH="0" baseline="0" noProof="0">
                <a:ln>
                  <a:noFill/>
                </a:ln>
                <a:solidFill>
                  <a:prstClr val="black"/>
                </a:solidFill>
                <a:effectLst/>
                <a:uLnTx/>
                <a:uFillTx/>
                <a:latin typeface="Times" charset="0"/>
                <a:ea typeface="+mn-ea"/>
                <a:cs typeface="+mn-cs"/>
              </a:rPr>
              <a:t>Step 2</a:t>
            </a:r>
            <a:endParaRPr kumimoji="0" lang="en-US" altLang="en-US" sz="3200" b="1" i="0" u="none" strike="noStrike" kern="1200" cap="none" spc="0" normalizeH="0" baseline="0" noProof="0">
              <a:ln>
                <a:noFill/>
              </a:ln>
              <a:solidFill>
                <a:prstClr val="black"/>
              </a:solidFill>
              <a:effectLst/>
              <a:uLnTx/>
              <a:uFillTx/>
              <a:latin typeface="Times" charset="0"/>
              <a:ea typeface="+mn-ea"/>
              <a:cs typeface="+mn-cs"/>
            </a:endParaRPr>
          </a:p>
        </p:txBody>
      </p:sp>
      <p:sp>
        <p:nvSpPr>
          <p:cNvPr id="284679" name="Rectangle 7"/>
          <p:cNvSpPr>
            <a:spLocks noChangeArrowheads="1"/>
          </p:cNvSpPr>
          <p:nvPr/>
        </p:nvSpPr>
        <p:spPr bwMode="auto">
          <a:xfrm>
            <a:off x="1447800" y="103188"/>
            <a:ext cx="64531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Calibri"/>
                <a:ea typeface="+mn-ea"/>
                <a:cs typeface="+mn-cs"/>
              </a:rPr>
              <a:t>Thiessen Method for Average Rain</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Tree>
    <p:extLst>
      <p:ext uri="{BB962C8B-B14F-4D97-AF65-F5344CB8AC3E}">
        <p14:creationId xmlns:p14="http://schemas.microsoft.com/office/powerpoint/2010/main" val="2602639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descr="02x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755650"/>
            <a:ext cx="6934200" cy="6102350"/>
          </a:xfrm>
          <a:prstGeom prst="rect">
            <a:avLst/>
          </a:prstGeom>
          <a:noFill/>
          <a:extLst>
            <a:ext uri="{909E8E84-426E-40DD-AFC4-6F175D3DCCD1}">
              <a14:hiddenFill xmlns:a14="http://schemas.microsoft.com/office/drawing/2010/main">
                <a:solidFill>
                  <a:srgbClr val="FFFFFF"/>
                </a:solidFill>
              </a14:hiddenFill>
            </a:ext>
          </a:extLst>
        </p:spPr>
      </p:pic>
      <p:sp>
        <p:nvSpPr>
          <p:cNvPr id="286723" name="Text Box 3"/>
          <p:cNvSpPr txBox="1">
            <a:spLocks noChangeArrowheads="1"/>
          </p:cNvSpPr>
          <p:nvPr/>
        </p:nvSpPr>
        <p:spPr bwMode="auto">
          <a:xfrm>
            <a:off x="1736725" y="12795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charset="0"/>
              <a:ea typeface="+mn-ea"/>
              <a:cs typeface="+mn-cs"/>
            </a:endParaRPr>
          </a:p>
        </p:txBody>
      </p:sp>
      <p:sp>
        <p:nvSpPr>
          <p:cNvPr id="286724" name="Rectangle 4"/>
          <p:cNvSpPr>
            <a:spLocks noChangeArrowheads="1"/>
          </p:cNvSpPr>
          <p:nvPr/>
        </p:nvSpPr>
        <p:spPr bwMode="auto">
          <a:xfrm>
            <a:off x="4648200" y="3733800"/>
            <a:ext cx="3581400" cy="3124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6725" name="Rectangle 5"/>
          <p:cNvSpPr>
            <a:spLocks noChangeArrowheads="1"/>
          </p:cNvSpPr>
          <p:nvPr/>
        </p:nvSpPr>
        <p:spPr bwMode="auto">
          <a:xfrm>
            <a:off x="4800600" y="4876800"/>
            <a:ext cx="1189038" cy="579438"/>
          </a:xfrm>
          <a:prstGeom prst="rect">
            <a:avLst/>
          </a:prstGeom>
          <a:solidFill>
            <a:schemeClr val="bg1"/>
          </a:solidFill>
          <a:ln>
            <a:noFill/>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1" u="none" strike="noStrike" kern="1200" cap="none" spc="0" normalizeH="0" baseline="0" noProof="0">
                <a:ln>
                  <a:noFill/>
                </a:ln>
                <a:solidFill>
                  <a:prstClr val="black"/>
                </a:solidFill>
                <a:effectLst/>
                <a:uLnTx/>
                <a:uFillTx/>
                <a:latin typeface="Times" charset="0"/>
                <a:ea typeface="+mn-ea"/>
                <a:cs typeface="+mn-cs"/>
              </a:rPr>
              <a:t>Step 3</a:t>
            </a:r>
            <a:endParaRPr kumimoji="0" lang="en-US" altLang="en-US" sz="3200" b="1" i="0" u="none" strike="noStrike" kern="1200" cap="none" spc="0" normalizeH="0" baseline="0" noProof="0">
              <a:ln>
                <a:noFill/>
              </a:ln>
              <a:solidFill>
                <a:prstClr val="black"/>
              </a:solidFill>
              <a:effectLst/>
              <a:uLnTx/>
              <a:uFillTx/>
              <a:latin typeface="Times" charset="0"/>
              <a:ea typeface="+mn-ea"/>
              <a:cs typeface="+mn-cs"/>
            </a:endParaRPr>
          </a:p>
        </p:txBody>
      </p:sp>
      <p:sp>
        <p:nvSpPr>
          <p:cNvPr id="286726" name="Rectangle 6"/>
          <p:cNvSpPr>
            <a:spLocks noChangeArrowheads="1"/>
          </p:cNvSpPr>
          <p:nvPr/>
        </p:nvSpPr>
        <p:spPr bwMode="auto">
          <a:xfrm>
            <a:off x="1447800" y="103188"/>
            <a:ext cx="64531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Calibri"/>
                <a:ea typeface="+mn-ea"/>
                <a:cs typeface="+mn-cs"/>
              </a:rPr>
              <a:t>Thiessen Method for Average Rain</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Tree>
    <p:extLst>
      <p:ext uri="{BB962C8B-B14F-4D97-AF65-F5344CB8AC3E}">
        <p14:creationId xmlns:p14="http://schemas.microsoft.com/office/powerpoint/2010/main" val="6828303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descr="02x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755650"/>
            <a:ext cx="6934200" cy="6102350"/>
          </a:xfrm>
          <a:prstGeom prst="rect">
            <a:avLst/>
          </a:prstGeom>
          <a:noFill/>
          <a:extLst>
            <a:ext uri="{909E8E84-426E-40DD-AFC4-6F175D3DCCD1}">
              <a14:hiddenFill xmlns:a14="http://schemas.microsoft.com/office/drawing/2010/main">
                <a:solidFill>
                  <a:srgbClr val="FFFFFF"/>
                </a:solidFill>
              </a14:hiddenFill>
            </a:ext>
          </a:extLst>
        </p:spPr>
      </p:pic>
      <p:sp>
        <p:nvSpPr>
          <p:cNvPr id="288771" name="Text Box 3"/>
          <p:cNvSpPr txBox="1">
            <a:spLocks noChangeArrowheads="1"/>
          </p:cNvSpPr>
          <p:nvPr/>
        </p:nvSpPr>
        <p:spPr bwMode="auto">
          <a:xfrm>
            <a:off x="1736725" y="12795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charset="0"/>
              <a:ea typeface="+mn-ea"/>
              <a:cs typeface="+mn-cs"/>
            </a:endParaRPr>
          </a:p>
        </p:txBody>
      </p:sp>
      <p:sp>
        <p:nvSpPr>
          <p:cNvPr id="288772" name="Rectangle 4"/>
          <p:cNvSpPr>
            <a:spLocks noChangeArrowheads="1"/>
          </p:cNvSpPr>
          <p:nvPr/>
        </p:nvSpPr>
        <p:spPr bwMode="auto">
          <a:xfrm>
            <a:off x="7391400" y="4191000"/>
            <a:ext cx="1189038" cy="579438"/>
          </a:xfrm>
          <a:prstGeom prst="rect">
            <a:avLst/>
          </a:prstGeom>
          <a:solidFill>
            <a:schemeClr val="bg1"/>
          </a:solidFill>
          <a:ln>
            <a:noFill/>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1" u="none" strike="noStrike" kern="1200" cap="none" spc="0" normalizeH="0" baseline="0" noProof="0">
                <a:ln>
                  <a:noFill/>
                </a:ln>
                <a:solidFill>
                  <a:prstClr val="black"/>
                </a:solidFill>
                <a:effectLst/>
                <a:uLnTx/>
                <a:uFillTx/>
                <a:latin typeface="Times" charset="0"/>
                <a:ea typeface="+mn-ea"/>
                <a:cs typeface="+mn-cs"/>
              </a:rPr>
              <a:t>Step 4</a:t>
            </a:r>
            <a:endParaRPr kumimoji="0" lang="en-US" altLang="en-US" sz="3200" b="1" i="0" u="none" strike="noStrike" kern="1200" cap="none" spc="0" normalizeH="0" baseline="0" noProof="0">
              <a:ln>
                <a:noFill/>
              </a:ln>
              <a:solidFill>
                <a:prstClr val="black"/>
              </a:solidFill>
              <a:effectLst/>
              <a:uLnTx/>
              <a:uFillTx/>
              <a:latin typeface="Times" charset="0"/>
              <a:ea typeface="+mn-ea"/>
              <a:cs typeface="+mn-cs"/>
            </a:endParaRPr>
          </a:p>
        </p:txBody>
      </p:sp>
      <p:sp>
        <p:nvSpPr>
          <p:cNvPr id="288773" name="Rectangle 5"/>
          <p:cNvSpPr>
            <a:spLocks noChangeArrowheads="1"/>
          </p:cNvSpPr>
          <p:nvPr/>
        </p:nvSpPr>
        <p:spPr bwMode="auto">
          <a:xfrm>
            <a:off x="1447800" y="103188"/>
            <a:ext cx="64531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Calibri"/>
                <a:ea typeface="+mn-ea"/>
                <a:cs typeface="+mn-cs"/>
              </a:rPr>
              <a:t>Thiessen Method for Average Rain</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Tree>
    <p:extLst>
      <p:ext uri="{BB962C8B-B14F-4D97-AF65-F5344CB8AC3E}">
        <p14:creationId xmlns:p14="http://schemas.microsoft.com/office/powerpoint/2010/main" val="12320392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jobs\Bedient\chap01\tif\AACLNEP0.tif"/>
          <p:cNvPicPr>
            <a:picLocks noChangeAspect="1" noChangeArrowheads="1"/>
          </p:cNvPicPr>
          <p:nvPr/>
        </p:nvPicPr>
        <p:blipFill>
          <a:blip r:embed="rId2" cstate="print"/>
          <a:srcRect/>
          <a:stretch>
            <a:fillRect/>
          </a:stretch>
        </p:blipFill>
        <p:spPr bwMode="auto">
          <a:xfrm>
            <a:off x="1219200" y="0"/>
            <a:ext cx="6553200" cy="6858000"/>
          </a:xfrm>
          <a:prstGeom prst="rect">
            <a:avLst/>
          </a:prstGeom>
          <a:noFill/>
          <a:ln w="19050">
            <a:solidFill>
              <a:srgbClr val="4326FF"/>
            </a:solidFill>
            <a:miter lim="800000"/>
            <a:headEnd/>
            <a:tailEnd/>
          </a:ln>
        </p:spPr>
      </p:pic>
      <p:sp>
        <p:nvSpPr>
          <p:cNvPr id="51203" name="Rectangle 3"/>
          <p:cNvSpPr>
            <a:spLocks noChangeArrowheads="1"/>
          </p:cNvSpPr>
          <p:nvPr/>
        </p:nvSpPr>
        <p:spPr bwMode="auto">
          <a:xfrm>
            <a:off x="420688" y="6005513"/>
            <a:ext cx="8221662" cy="833437"/>
          </a:xfrm>
          <a:prstGeom prst="rect">
            <a:avLst/>
          </a:prstGeom>
          <a:solidFill>
            <a:schemeClr val="tx1"/>
          </a:solidFill>
          <a:ln w="9525">
            <a:solidFill>
              <a:schemeClr val="tx2"/>
            </a:solidFill>
            <a:miter lim="800000"/>
            <a:headEnd/>
            <a:tailEnd/>
          </a:ln>
          <a:effectLst/>
        </p:spPr>
        <p:txBody>
          <a:bodyPr wrap="none">
            <a:spAutoFit/>
          </a:bodyPr>
          <a:lstStyle/>
          <a:p>
            <a:pPr algn="ctr" eaLnBrk="0" fontAlgn="base" hangingPunct="0">
              <a:spcBef>
                <a:spcPct val="0"/>
              </a:spcBef>
              <a:spcAft>
                <a:spcPct val="0"/>
              </a:spcAft>
            </a:pPr>
            <a:r>
              <a:rPr lang="en-US" sz="4800" b="1" i="1">
                <a:solidFill>
                  <a:srgbClr val="00CC66"/>
                </a:solidFill>
                <a:effectLst>
                  <a:outerShdw blurRad="38100" dist="38100" dir="2700000" algn="tl">
                    <a:srgbClr val="000000"/>
                  </a:outerShdw>
                </a:effectLst>
              </a:rPr>
              <a:t>Rainfall Averaging Methods</a:t>
            </a:r>
            <a:endParaRPr lang="en-US" sz="5400">
              <a:solidFill>
                <a:srgbClr val="EAEAEA"/>
              </a:solidFill>
              <a:latin typeface="Gadget" charset="0"/>
            </a:endParaRPr>
          </a:p>
        </p:txBody>
      </p:sp>
      <p:sp>
        <p:nvSpPr>
          <p:cNvPr id="4" name="TextBox 3"/>
          <p:cNvSpPr txBox="1"/>
          <p:nvPr/>
        </p:nvSpPr>
        <p:spPr>
          <a:xfrm>
            <a:off x="7696200" y="304800"/>
            <a:ext cx="1447800" cy="707886"/>
          </a:xfrm>
          <a:prstGeom prst="rect">
            <a:avLst/>
          </a:prstGeom>
          <a:noFill/>
        </p:spPr>
        <p:txBody>
          <a:bodyPr wrap="square" rtlCol="0">
            <a:spAutoFit/>
          </a:bodyPr>
          <a:lstStyle/>
          <a:p>
            <a:pPr algn="ctr" eaLnBrk="0" fontAlgn="base" hangingPunct="0">
              <a:spcBef>
                <a:spcPct val="0"/>
              </a:spcBef>
              <a:spcAft>
                <a:spcPct val="0"/>
              </a:spcAft>
            </a:pPr>
            <a:r>
              <a:rPr lang="en-US" sz="2000" dirty="0">
                <a:solidFill>
                  <a:srgbClr val="EAEAEA"/>
                </a:solidFill>
                <a:cs typeface="Arial" pitchFamily="34" charset="0"/>
              </a:rPr>
              <a:t>From </a:t>
            </a:r>
            <a:r>
              <a:rPr lang="en-US" sz="2000" dirty="0" err="1">
                <a:solidFill>
                  <a:srgbClr val="EAEAEA"/>
                </a:solidFill>
                <a:cs typeface="Arial" pitchFamily="34" charset="0"/>
              </a:rPr>
              <a:t>Bedient</a:t>
            </a:r>
            <a:endParaRPr lang="en-US" sz="2000" dirty="0">
              <a:solidFill>
                <a:srgbClr val="EAEAEA"/>
              </a:solidFill>
              <a:cs typeface="Arial" pitchFamily="34" charset="0"/>
            </a:endParaRPr>
          </a:p>
        </p:txBody>
      </p:sp>
    </p:spTree>
    <p:extLst>
      <p:ext uri="{BB962C8B-B14F-4D97-AF65-F5344CB8AC3E}">
        <p14:creationId xmlns:p14="http://schemas.microsoft.com/office/powerpoint/2010/main" val="742339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7010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3809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solidFill>
            <a:schemeClr val="accent2"/>
          </a:solidFill>
        </p:spPr>
        <p:txBody>
          <a:bodyPr>
            <a:normAutofit fontScale="90000"/>
          </a:bodyPr>
          <a:lstStyle/>
          <a:p>
            <a:r>
              <a:rPr lang="en-US" dirty="0">
                <a:solidFill>
                  <a:schemeClr val="bg1"/>
                </a:solidFill>
              </a:rPr>
              <a:t>Precipitation Measurement – </a:t>
            </a:r>
            <a:br>
              <a:rPr lang="en-US" dirty="0">
                <a:solidFill>
                  <a:schemeClr val="bg1"/>
                </a:solidFill>
              </a:rPr>
            </a:br>
            <a:r>
              <a:rPr lang="en-US" sz="3600" i="1" dirty="0">
                <a:solidFill>
                  <a:schemeClr val="bg1"/>
                </a:solidFill>
              </a:rPr>
              <a:t>gauges</a:t>
            </a:r>
            <a:endParaRPr lang="en-US" altLang="en-US" dirty="0"/>
          </a:p>
        </p:txBody>
      </p:sp>
      <p:sp>
        <p:nvSpPr>
          <p:cNvPr id="257027" name="Rectangle 3"/>
          <p:cNvSpPr>
            <a:spLocks noGrp="1" noChangeArrowheads="1"/>
          </p:cNvSpPr>
          <p:nvPr>
            <p:ph type="body" sz="half" idx="1"/>
          </p:nvPr>
        </p:nvSpPr>
        <p:spPr>
          <a:xfrm>
            <a:off x="457200" y="2438400"/>
            <a:ext cx="4038600" cy="4114800"/>
          </a:xfrm>
        </p:spPr>
        <p:txBody>
          <a:bodyPr>
            <a:normAutofit/>
          </a:bodyPr>
          <a:lstStyle/>
          <a:p>
            <a:pPr marL="165100" lvl="1" indent="0">
              <a:lnSpc>
                <a:spcPct val="90000"/>
              </a:lnSpc>
              <a:buFont typeface="Wingdings" charset="2"/>
              <a:buNone/>
            </a:pPr>
            <a:r>
              <a:rPr lang="en-US" altLang="en-US" i="1" dirty="0">
                <a:solidFill>
                  <a:srgbClr val="FF0000"/>
                </a:solidFill>
              </a:rPr>
              <a:t>Storage gauge</a:t>
            </a:r>
            <a:r>
              <a:rPr lang="en-US" altLang="en-US" i="1" dirty="0"/>
              <a:t> </a:t>
            </a:r>
            <a:r>
              <a:rPr lang="en-US" altLang="en-US" dirty="0"/>
              <a:t>– collect rain and calibrated to read depth of precipitation</a:t>
            </a:r>
          </a:p>
          <a:p>
            <a:pPr marL="165100" lvl="1" indent="0">
              <a:lnSpc>
                <a:spcPct val="90000"/>
              </a:lnSpc>
              <a:buFont typeface="Wingdings" charset="2"/>
              <a:buNone/>
            </a:pPr>
            <a:r>
              <a:rPr lang="en-US" altLang="en-US" sz="1000" i="1" dirty="0"/>
              <a:t> </a:t>
            </a:r>
            <a:br>
              <a:rPr lang="en-US" altLang="en-US" i="1" dirty="0"/>
            </a:br>
            <a:r>
              <a:rPr lang="en-US" altLang="en-US" i="1" dirty="0">
                <a:solidFill>
                  <a:srgbClr val="FF0000"/>
                </a:solidFill>
              </a:rPr>
              <a:t>Weighing-recording gauge</a:t>
            </a:r>
            <a:r>
              <a:rPr lang="en-US" altLang="en-US" i="1" dirty="0"/>
              <a:t> </a:t>
            </a:r>
            <a:r>
              <a:rPr lang="en-US" altLang="en-US" dirty="0"/>
              <a:t>– rain collected in a bucket is weighed and the weight is recorded periodically</a:t>
            </a:r>
          </a:p>
        </p:txBody>
      </p:sp>
      <p:pic>
        <p:nvPicPr>
          <p:cNvPr id="257028" name="Picture 4" descr="gau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590800"/>
            <a:ext cx="4267200" cy="3411538"/>
          </a:xfrm>
          <a:prstGeom prst="rect">
            <a:avLst/>
          </a:prstGeom>
          <a:noFill/>
          <a:extLst>
            <a:ext uri="{909E8E84-426E-40DD-AFC4-6F175D3DCCD1}">
              <a14:hiddenFill xmlns:a14="http://schemas.microsoft.com/office/drawing/2010/main">
                <a:solidFill>
                  <a:srgbClr val="FFFFFF"/>
                </a:solidFill>
              </a14:hiddenFill>
            </a:ext>
          </a:extLst>
        </p:spPr>
      </p:pic>
      <p:sp>
        <p:nvSpPr>
          <p:cNvPr id="257029" name="Text Box 5"/>
          <p:cNvSpPr txBox="1">
            <a:spLocks noChangeArrowheads="1"/>
          </p:cNvSpPr>
          <p:nvPr/>
        </p:nvSpPr>
        <p:spPr bwMode="auto">
          <a:xfrm>
            <a:off x="4572000" y="6019800"/>
            <a:ext cx="388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a:ea typeface="+mn-ea"/>
                <a:cs typeface="+mn-cs"/>
              </a:rPr>
              <a:t>Source: USA Today, Chad Palmer</a:t>
            </a:r>
          </a:p>
        </p:txBody>
      </p:sp>
      <p:sp>
        <p:nvSpPr>
          <p:cNvPr id="2" name="TextBox 1"/>
          <p:cNvSpPr txBox="1"/>
          <p:nvPr/>
        </p:nvSpPr>
        <p:spPr>
          <a:xfrm>
            <a:off x="438912" y="1496060"/>
            <a:ext cx="7056162"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Measured at a single location.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Precipitation is measured in 1 of 3 gauge types:</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10" name="Rectangle 9">
            <a:extLst>
              <a:ext uri="{FF2B5EF4-FFF2-40B4-BE49-F238E27FC236}">
                <a16:creationId xmlns:a16="http://schemas.microsoft.com/office/drawing/2014/main" id="{74E3557A-DD0A-5949-A8C3-E20D9CE8C646}"/>
              </a:ext>
            </a:extLst>
          </p:cNvPr>
          <p:cNvSpPr/>
          <p:nvPr/>
        </p:nvSpPr>
        <p:spPr>
          <a:xfrm>
            <a:off x="-2867832" y="2438400"/>
            <a:ext cx="5735664"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4DA13AD4-9F84-E349-A51C-222181F246DC}"/>
              </a:ext>
            </a:extLst>
          </p:cNvPr>
          <p:cNvSpPr/>
          <p:nvPr/>
        </p:nvSpPr>
        <p:spPr>
          <a:xfrm>
            <a:off x="-1711844" y="4126204"/>
            <a:ext cx="5735664"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915A0C80-6C2D-C749-B072-6EF69E233C54}"/>
              </a:ext>
            </a:extLst>
          </p:cNvPr>
          <p:cNvSpPr/>
          <p:nvPr/>
        </p:nvSpPr>
        <p:spPr>
          <a:xfrm>
            <a:off x="-4073148" y="4126204"/>
            <a:ext cx="5735664" cy="855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119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9" presetClass="exit" presetSubtype="0" fill="hold" grpId="0" nodeType="withEffect">
                                  <p:stCondLst>
                                    <p:cond delay="0"/>
                                  </p:stCondLst>
                                  <p:childTnLst>
                                    <p:animEffect transition="out" filter="dissolv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solidFill>
            <a:schemeClr val="accent2"/>
          </a:solidFill>
        </p:spPr>
        <p:txBody>
          <a:bodyPr>
            <a:normAutofit fontScale="90000"/>
          </a:bodyPr>
          <a:lstStyle/>
          <a:p>
            <a:r>
              <a:rPr lang="en-US" dirty="0">
                <a:solidFill>
                  <a:schemeClr val="bg1"/>
                </a:solidFill>
              </a:rPr>
              <a:t>Precipitation Measurement – </a:t>
            </a:r>
            <a:br>
              <a:rPr lang="en-US" dirty="0">
                <a:solidFill>
                  <a:schemeClr val="bg1"/>
                </a:solidFill>
              </a:rPr>
            </a:br>
            <a:r>
              <a:rPr lang="en-US" sz="3600" i="1" dirty="0">
                <a:solidFill>
                  <a:schemeClr val="bg1"/>
                </a:solidFill>
              </a:rPr>
              <a:t>gauges</a:t>
            </a:r>
            <a:endParaRPr lang="en-US" altLang="en-US" dirty="0"/>
          </a:p>
        </p:txBody>
      </p:sp>
      <p:sp>
        <p:nvSpPr>
          <p:cNvPr id="258051" name="Rectangle 3"/>
          <p:cNvSpPr>
            <a:spLocks noGrp="1" noChangeArrowheads="1"/>
          </p:cNvSpPr>
          <p:nvPr>
            <p:ph type="body" sz="half" idx="1"/>
          </p:nvPr>
        </p:nvSpPr>
        <p:spPr>
          <a:xfrm>
            <a:off x="457200" y="1641474"/>
            <a:ext cx="4038600" cy="4149725"/>
          </a:xfrm>
        </p:spPr>
        <p:txBody>
          <a:bodyPr/>
          <a:lstStyle/>
          <a:p>
            <a:r>
              <a:rPr lang="en-US" altLang="en-US" sz="2800" i="1" dirty="0">
                <a:solidFill>
                  <a:srgbClr val="FF0000"/>
                </a:solidFill>
              </a:rPr>
              <a:t>Tipping Bucket Gauge</a:t>
            </a:r>
            <a:br>
              <a:rPr lang="en-US" altLang="en-US" sz="2800" i="1" dirty="0"/>
            </a:br>
            <a:r>
              <a:rPr lang="en-US" altLang="en-US" sz="2800" dirty="0"/>
              <a:t>– small calibrated buckets on a “see-saw” when one fills, it tips and spills, then the other fills, tips and spills.  The number of tips are recorded</a:t>
            </a:r>
          </a:p>
        </p:txBody>
      </p:sp>
      <p:pic>
        <p:nvPicPr>
          <p:cNvPr id="258052" name="Picture 4" descr="gauge2"/>
          <p:cNvPicPr>
            <a:picLocks noGrp="1" noChangeAspect="1" noChangeArrowheads="1" noCrop="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648200" y="1676400"/>
            <a:ext cx="4014788" cy="441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58053" name="Text Box 5"/>
          <p:cNvSpPr txBox="1">
            <a:spLocks noChangeArrowheads="1"/>
          </p:cNvSpPr>
          <p:nvPr/>
        </p:nvSpPr>
        <p:spPr bwMode="auto">
          <a:xfrm>
            <a:off x="4648200" y="6096000"/>
            <a:ext cx="388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a:ea typeface="+mn-ea"/>
                <a:cs typeface="+mn-cs"/>
              </a:rPr>
              <a:t>Source: USA Today, Chad Palmer</a:t>
            </a:r>
          </a:p>
        </p:txBody>
      </p:sp>
      <p:grpSp>
        <p:nvGrpSpPr>
          <p:cNvPr id="258054" name="Group 6"/>
          <p:cNvGrpSpPr>
            <a:grpSpLocks/>
          </p:cNvGrpSpPr>
          <p:nvPr/>
        </p:nvGrpSpPr>
        <p:grpSpPr bwMode="auto">
          <a:xfrm>
            <a:off x="4572000" y="1600200"/>
            <a:ext cx="4114800" cy="4876800"/>
            <a:chOff x="2880" y="1008"/>
            <a:chExt cx="2592" cy="3072"/>
          </a:xfrm>
        </p:grpSpPr>
        <p:sp>
          <p:nvSpPr>
            <p:cNvPr id="258055" name="Rectangle 7"/>
            <p:cNvSpPr>
              <a:spLocks noChangeArrowheads="1"/>
            </p:cNvSpPr>
            <p:nvPr/>
          </p:nvSpPr>
          <p:spPr bwMode="auto">
            <a:xfrm>
              <a:off x="2880" y="1008"/>
              <a:ext cx="2592" cy="307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8056" name="Group 8"/>
            <p:cNvGrpSpPr>
              <a:grpSpLocks/>
            </p:cNvGrpSpPr>
            <p:nvPr/>
          </p:nvGrpSpPr>
          <p:grpSpPr bwMode="auto">
            <a:xfrm>
              <a:off x="2880" y="1392"/>
              <a:ext cx="2592" cy="2151"/>
              <a:chOff x="2880" y="1344"/>
              <a:chExt cx="2592" cy="2151"/>
            </a:xfrm>
          </p:grpSpPr>
          <p:pic>
            <p:nvPicPr>
              <p:cNvPr id="258057" name="Picture 9" descr="tipping_bucket_raingage_35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 y="1344"/>
                <a:ext cx="2544" cy="1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58058" name="Text Box 10"/>
              <p:cNvSpPr txBox="1">
                <a:spLocks noChangeArrowheads="1"/>
              </p:cNvSpPr>
              <p:nvPr/>
            </p:nvSpPr>
            <p:spPr bwMode="auto">
              <a:xfrm>
                <a:off x="2880" y="3264"/>
                <a:ext cx="23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a:ea typeface="+mn-ea"/>
                    <a:cs typeface="+mn-cs"/>
                  </a:rPr>
                  <a:t>Source: Rickly Hydrological</a:t>
                </a:r>
              </a:p>
            </p:txBody>
          </p:sp>
        </p:grpSp>
      </p:gr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736FD-025D-0648-A6D0-8E749B5EEB57}" type="slidenum">
              <a:rPr kumimoji="0" lang="en-US" alt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C8399279-D759-634F-A883-EB04D630B056}"/>
              </a:ext>
            </a:extLst>
          </p:cNvPr>
          <p:cNvSpPr/>
          <p:nvPr/>
        </p:nvSpPr>
        <p:spPr>
          <a:xfrm>
            <a:off x="-1600200" y="1667359"/>
            <a:ext cx="5735664"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846933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58054"/>
                                        </p:tgtEl>
                                        <p:attrNameLst>
                                          <p:attrName>style.visibility</p:attrName>
                                        </p:attrNameLst>
                                      </p:cBhvr>
                                      <p:to>
                                        <p:strVal val="visible"/>
                                      </p:to>
                                    </p:set>
                                    <p:anim calcmode="lin" valueType="num">
                                      <p:cBhvr additive="base">
                                        <p:cTn id="12" dur="500" fill="hold"/>
                                        <p:tgtEl>
                                          <p:spTgt spid="258054"/>
                                        </p:tgtEl>
                                        <p:attrNameLst>
                                          <p:attrName>ppt_x</p:attrName>
                                        </p:attrNameLst>
                                      </p:cBhvr>
                                      <p:tavLst>
                                        <p:tav tm="0">
                                          <p:val>
                                            <p:strVal val="#ppt_x"/>
                                          </p:val>
                                        </p:tav>
                                        <p:tav tm="100000">
                                          <p:val>
                                            <p:strVal val="#ppt_x"/>
                                          </p:val>
                                        </p:tav>
                                      </p:tavLst>
                                    </p:anim>
                                    <p:anim calcmode="lin" valueType="num">
                                      <p:cBhvr additive="base">
                                        <p:cTn id="13" dur="500" fill="hold"/>
                                        <p:tgtEl>
                                          <p:spTgt spid="258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solidFill>
            <a:schemeClr val="accent2"/>
          </a:solidFill>
        </p:spPr>
        <p:txBody>
          <a:bodyPr>
            <a:normAutofit fontScale="90000"/>
          </a:bodyPr>
          <a:lstStyle/>
          <a:p>
            <a:r>
              <a:rPr lang="en-US" dirty="0">
                <a:solidFill>
                  <a:schemeClr val="bg1"/>
                </a:solidFill>
              </a:rPr>
              <a:t>Precipitation Measurement – </a:t>
            </a:r>
            <a:br>
              <a:rPr lang="en-US" dirty="0">
                <a:solidFill>
                  <a:schemeClr val="bg1"/>
                </a:solidFill>
              </a:rPr>
            </a:br>
            <a:r>
              <a:rPr lang="en-US" sz="3600" i="1" dirty="0">
                <a:solidFill>
                  <a:schemeClr val="bg1"/>
                </a:solidFill>
              </a:rPr>
              <a:t>gauges</a:t>
            </a:r>
            <a:endParaRPr lang="en-US" altLang="en-US" dirty="0"/>
          </a:p>
        </p:txBody>
      </p:sp>
      <p:sp>
        <p:nvSpPr>
          <p:cNvPr id="259075" name="Rectangle 3"/>
          <p:cNvSpPr>
            <a:spLocks noGrp="1" noChangeArrowheads="1"/>
          </p:cNvSpPr>
          <p:nvPr>
            <p:ph type="body" idx="1"/>
          </p:nvPr>
        </p:nvSpPr>
        <p:spPr/>
        <p:txBody>
          <a:bodyPr/>
          <a:lstStyle/>
          <a:p>
            <a:pPr>
              <a:lnSpc>
                <a:spcPct val="90000"/>
              </a:lnSpc>
            </a:pPr>
            <a:r>
              <a:rPr lang="en-US" altLang="en-US" dirty="0"/>
              <a:t>Problems with gauges:</a:t>
            </a:r>
          </a:p>
          <a:p>
            <a:pPr lvl="1">
              <a:lnSpc>
                <a:spcPct val="90000"/>
              </a:lnSpc>
            </a:pPr>
            <a:r>
              <a:rPr lang="en-US" altLang="en-US" dirty="0"/>
              <a:t>Mis-readings  </a:t>
            </a:r>
            <a:r>
              <a:rPr lang="en-US" altLang="en-US" dirty="0">
                <a:solidFill>
                  <a:srgbClr val="FF0000"/>
                </a:solidFill>
              </a:rPr>
              <a:t>by operator or by datalogger</a:t>
            </a:r>
            <a:endParaRPr lang="en-US" altLang="en-US" dirty="0"/>
          </a:p>
          <a:p>
            <a:pPr lvl="1">
              <a:lnSpc>
                <a:spcPct val="90000"/>
              </a:lnSpc>
            </a:pPr>
            <a:r>
              <a:rPr lang="en-US" altLang="en-US" dirty="0"/>
              <a:t>Limitations of methods</a:t>
            </a:r>
          </a:p>
          <a:p>
            <a:pPr lvl="2">
              <a:lnSpc>
                <a:spcPct val="90000"/>
              </a:lnSpc>
            </a:pPr>
            <a:r>
              <a:rPr lang="en-US" altLang="en-US" sz="2800" dirty="0"/>
              <a:t>Not accurate for  </a:t>
            </a:r>
            <a:r>
              <a:rPr lang="en-US" altLang="en-US" sz="2800" dirty="0">
                <a:solidFill>
                  <a:srgbClr val="FF0000"/>
                </a:solidFill>
              </a:rPr>
              <a:t>small events (&lt; 0.01 in)</a:t>
            </a:r>
            <a:endParaRPr lang="en-US" altLang="en-US" sz="2800" dirty="0"/>
          </a:p>
          <a:p>
            <a:pPr lvl="2">
              <a:lnSpc>
                <a:spcPct val="90000"/>
              </a:lnSpc>
            </a:pPr>
            <a:r>
              <a:rPr lang="en-US" altLang="en-US" sz="2800" dirty="0"/>
              <a:t>Tipping buckets often </a:t>
            </a:r>
            <a:r>
              <a:rPr lang="en-US" altLang="en-US" sz="2800" dirty="0">
                <a:solidFill>
                  <a:srgbClr val="FF0000"/>
                </a:solidFill>
              </a:rPr>
              <a:t>under measure</a:t>
            </a:r>
            <a:br>
              <a:rPr lang="en-US" altLang="en-US" sz="2800" dirty="0"/>
            </a:br>
            <a:r>
              <a:rPr lang="en-US" altLang="en-US" sz="2800" dirty="0"/>
              <a:t>large events because they cannot keep up with the intensity</a:t>
            </a:r>
          </a:p>
          <a:p>
            <a:pPr lvl="2">
              <a:lnSpc>
                <a:spcPct val="90000"/>
              </a:lnSpc>
            </a:pPr>
            <a:r>
              <a:rPr lang="en-US" altLang="en-US" sz="2800" dirty="0"/>
              <a:t>Weighing gauge becomes </a:t>
            </a:r>
            <a:r>
              <a:rPr lang="en-US" altLang="en-US" sz="2800" dirty="0">
                <a:solidFill>
                  <a:srgbClr val="FF0000"/>
                </a:solidFill>
              </a:rPr>
              <a:t>less sensitive</a:t>
            </a:r>
            <a:br>
              <a:rPr lang="en-US" altLang="en-US" sz="2800" dirty="0"/>
            </a:br>
            <a:r>
              <a:rPr lang="en-US" altLang="en-US" sz="2800" dirty="0"/>
              <a:t>as it gets full</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52778E95-4872-B549-BF60-702161DDDE59}"/>
              </a:ext>
            </a:extLst>
          </p:cNvPr>
          <p:cNvSpPr/>
          <p:nvPr/>
        </p:nvSpPr>
        <p:spPr>
          <a:xfrm>
            <a:off x="3173278" y="2057400"/>
            <a:ext cx="5735664"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443A29C5-474E-3C47-A92F-EBA88BFD66B6}"/>
              </a:ext>
            </a:extLst>
          </p:cNvPr>
          <p:cNvSpPr/>
          <p:nvPr/>
        </p:nvSpPr>
        <p:spPr>
          <a:xfrm>
            <a:off x="4191000" y="3016418"/>
            <a:ext cx="5735664" cy="412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0D397B0E-E38B-464E-A1B7-0A5ACC9C5AF8}"/>
              </a:ext>
            </a:extLst>
          </p:cNvPr>
          <p:cNvSpPr/>
          <p:nvPr/>
        </p:nvSpPr>
        <p:spPr>
          <a:xfrm>
            <a:off x="4876800" y="3587679"/>
            <a:ext cx="5735664"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557066FC-0684-5F40-9509-F98118C23B4C}"/>
              </a:ext>
            </a:extLst>
          </p:cNvPr>
          <p:cNvSpPr/>
          <p:nvPr/>
        </p:nvSpPr>
        <p:spPr>
          <a:xfrm>
            <a:off x="5410200" y="4726675"/>
            <a:ext cx="5735664" cy="855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499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normAutofit fontScale="90000"/>
          </a:bodyPr>
          <a:lstStyle/>
          <a:p>
            <a:r>
              <a:rPr lang="en-US" dirty="0">
                <a:solidFill>
                  <a:schemeClr val="bg1"/>
                </a:solidFill>
              </a:rPr>
              <a:t>Precipitation Measurement – </a:t>
            </a:r>
            <a:br>
              <a:rPr lang="en-US" dirty="0">
                <a:solidFill>
                  <a:schemeClr val="bg1"/>
                </a:solidFill>
              </a:rPr>
            </a:br>
            <a:r>
              <a:rPr lang="en-US" sz="3600" i="1" dirty="0">
                <a:solidFill>
                  <a:schemeClr val="bg1"/>
                </a:solidFill>
              </a:rPr>
              <a:t>Gauge Errors</a:t>
            </a:r>
          </a:p>
        </p:txBody>
      </p:sp>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31934"/>
          <a:stretch/>
        </p:blipFill>
        <p:spPr>
          <a:xfrm>
            <a:off x="3812598" y="1828800"/>
            <a:ext cx="5331402" cy="3916362"/>
          </a:xfrm>
        </p:spPr>
      </p:pic>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49853"/>
          <a:stretch/>
        </p:blipFill>
        <p:spPr>
          <a:xfrm>
            <a:off x="-76200" y="1769996"/>
            <a:ext cx="3886200" cy="4326004"/>
          </a:xfrm>
          <a:prstGeom prst="rect">
            <a:avLst/>
          </a:prstGeom>
        </p:spPr>
      </p:pic>
    </p:spTree>
    <p:extLst>
      <p:ext uri="{BB962C8B-B14F-4D97-AF65-F5344CB8AC3E}">
        <p14:creationId xmlns:p14="http://schemas.microsoft.com/office/powerpoint/2010/main" val="172663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solidFill>
            <a:schemeClr val="accent2"/>
          </a:solidFill>
        </p:spPr>
        <p:txBody>
          <a:bodyPr>
            <a:normAutofit fontScale="90000"/>
          </a:bodyPr>
          <a:lstStyle/>
          <a:p>
            <a:r>
              <a:rPr lang="en-US" dirty="0">
                <a:solidFill>
                  <a:schemeClr val="bg1"/>
                </a:solidFill>
              </a:rPr>
              <a:t>Precipitation Measurement – </a:t>
            </a:r>
            <a:br>
              <a:rPr lang="en-US" dirty="0">
                <a:solidFill>
                  <a:schemeClr val="bg1"/>
                </a:solidFill>
              </a:rPr>
            </a:br>
            <a:r>
              <a:rPr lang="en-US" sz="3600" i="1" dirty="0">
                <a:solidFill>
                  <a:schemeClr val="bg1"/>
                </a:solidFill>
              </a:rPr>
              <a:t>gauges</a:t>
            </a:r>
            <a:endParaRPr lang="en-US" altLang="en-US" dirty="0"/>
          </a:p>
        </p:txBody>
      </p:sp>
      <p:sp>
        <p:nvSpPr>
          <p:cNvPr id="260099" name="Rectangle 3"/>
          <p:cNvSpPr>
            <a:spLocks noGrp="1" noChangeArrowheads="1"/>
          </p:cNvSpPr>
          <p:nvPr>
            <p:ph type="body" idx="1"/>
          </p:nvPr>
        </p:nvSpPr>
        <p:spPr/>
        <p:txBody>
          <a:bodyPr/>
          <a:lstStyle/>
          <a:p>
            <a:r>
              <a:rPr lang="en-US" altLang="en-US" dirty="0"/>
              <a:t>Gauge performance is affected by:</a:t>
            </a:r>
          </a:p>
          <a:p>
            <a:pPr lvl="1"/>
            <a:r>
              <a:rPr lang="en-US" altLang="en-US" dirty="0"/>
              <a:t>Nearby obstacles  </a:t>
            </a:r>
            <a:r>
              <a:rPr lang="en-US" altLang="en-US" dirty="0">
                <a:solidFill>
                  <a:srgbClr val="FF0000"/>
                </a:solidFill>
              </a:rPr>
              <a:t>decrease gauge ‘catch’</a:t>
            </a:r>
            <a:endParaRPr lang="en-US" altLang="en-US" dirty="0"/>
          </a:p>
          <a:p>
            <a:pPr lvl="1"/>
            <a:r>
              <a:rPr lang="en-US" altLang="en-US" dirty="0">
                <a:solidFill>
                  <a:srgbClr val="FF0000"/>
                </a:solidFill>
              </a:rPr>
              <a:t>Height</a:t>
            </a:r>
            <a:r>
              <a:rPr lang="en-US" altLang="en-US" dirty="0"/>
              <a:t> of gauge opening affects catch</a:t>
            </a:r>
          </a:p>
          <a:p>
            <a:pPr lvl="1"/>
            <a:r>
              <a:rPr lang="en-US" altLang="en-US" dirty="0">
                <a:solidFill>
                  <a:srgbClr val="FF0000"/>
                </a:solidFill>
              </a:rPr>
              <a:t>Evaporation</a:t>
            </a:r>
            <a:br>
              <a:rPr lang="en-US" altLang="en-US" dirty="0"/>
            </a:br>
            <a:r>
              <a:rPr lang="en-US" altLang="en-US" dirty="0"/>
              <a:t>out of gauge</a:t>
            </a:r>
          </a:p>
          <a:p>
            <a:pPr lvl="1"/>
            <a:r>
              <a:rPr lang="en-US" altLang="en-US" dirty="0"/>
              <a:t>Wind field </a:t>
            </a:r>
            <a:br>
              <a:rPr lang="en-US" altLang="en-US" dirty="0"/>
            </a:br>
            <a:r>
              <a:rPr lang="en-US" altLang="en-US" dirty="0"/>
              <a:t>near gauge</a:t>
            </a:r>
          </a:p>
        </p:txBody>
      </p:sp>
      <p:pic>
        <p:nvPicPr>
          <p:cNvPr id="2" name="Picture 1"/>
          <p:cNvPicPr>
            <a:picLocks noChangeAspect="1"/>
          </p:cNvPicPr>
          <p:nvPr/>
        </p:nvPicPr>
        <p:blipFill>
          <a:blip r:embed="rId3"/>
          <a:stretch>
            <a:fillRect/>
          </a:stretch>
        </p:blipFill>
        <p:spPr>
          <a:xfrm>
            <a:off x="4056803" y="3352799"/>
            <a:ext cx="5070263" cy="3496733"/>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CFA04242-7DBA-244D-A8B1-6A75209CEA18}"/>
              </a:ext>
            </a:extLst>
          </p:cNvPr>
          <p:cNvSpPr/>
          <p:nvPr/>
        </p:nvSpPr>
        <p:spPr>
          <a:xfrm>
            <a:off x="3886200" y="2201528"/>
            <a:ext cx="5735664" cy="427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2D77F880-99B2-324C-80C2-080652B8EDAF}"/>
              </a:ext>
            </a:extLst>
          </p:cNvPr>
          <p:cNvSpPr/>
          <p:nvPr/>
        </p:nvSpPr>
        <p:spPr>
          <a:xfrm>
            <a:off x="-3505200" y="2683558"/>
            <a:ext cx="5735664" cy="427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234B2BC4-2261-4E40-8BF8-5409D004A0F5}"/>
              </a:ext>
            </a:extLst>
          </p:cNvPr>
          <p:cNvSpPr/>
          <p:nvPr/>
        </p:nvSpPr>
        <p:spPr>
          <a:xfrm>
            <a:off x="-2613925" y="3294022"/>
            <a:ext cx="5735664" cy="427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510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solidFill>
            <a:schemeClr val="accent2"/>
          </a:solidFill>
        </p:spPr>
        <p:txBody>
          <a:bodyPr>
            <a:normAutofit fontScale="90000"/>
          </a:bodyPr>
          <a:lstStyle/>
          <a:p>
            <a:r>
              <a:rPr lang="en-US" sz="4800" dirty="0">
                <a:solidFill>
                  <a:schemeClr val="bg1"/>
                </a:solidFill>
              </a:rPr>
              <a:t>Precipitation Measurement – </a:t>
            </a:r>
            <a:br>
              <a:rPr lang="en-US" sz="4800" dirty="0">
                <a:solidFill>
                  <a:schemeClr val="bg1"/>
                </a:solidFill>
              </a:rPr>
            </a:br>
            <a:r>
              <a:rPr lang="en-US" altLang="en-US" sz="3600" i="1" dirty="0">
                <a:solidFill>
                  <a:schemeClr val="bg1"/>
                </a:solidFill>
              </a:rPr>
              <a:t>Location of Gages</a:t>
            </a:r>
          </a:p>
        </p:txBody>
      </p:sp>
      <p:sp>
        <p:nvSpPr>
          <p:cNvPr id="272387" name="Rectangle 3"/>
          <p:cNvSpPr>
            <a:spLocks noGrp="1" noChangeArrowheads="1"/>
          </p:cNvSpPr>
          <p:nvPr>
            <p:ph type="body" idx="1"/>
          </p:nvPr>
        </p:nvSpPr>
        <p:spPr>
          <a:xfrm>
            <a:off x="304800" y="1676400"/>
            <a:ext cx="8534400" cy="4419600"/>
          </a:xfrm>
        </p:spPr>
        <p:txBody>
          <a:bodyPr/>
          <a:lstStyle/>
          <a:p>
            <a:r>
              <a:rPr lang="en-US" altLang="en-US" dirty="0"/>
              <a:t>Gauges measure </a:t>
            </a:r>
            <a:r>
              <a:rPr lang="en-US" altLang="en-US" i="1" dirty="0"/>
              <a:t> </a:t>
            </a:r>
            <a:r>
              <a:rPr lang="en-US" altLang="en-US" i="1" dirty="0">
                <a:solidFill>
                  <a:srgbClr val="FF0000"/>
                </a:solidFill>
              </a:rPr>
              <a:t>point precipitation</a:t>
            </a:r>
            <a:endParaRPr lang="en-US" altLang="en-US" i="1" dirty="0"/>
          </a:p>
          <a:p>
            <a:pPr lvl="4"/>
            <a:endParaRPr lang="en-US" altLang="en-US" i="1" dirty="0"/>
          </a:p>
          <a:p>
            <a:r>
              <a:rPr lang="en-US" altLang="en-US" dirty="0"/>
              <a:t>True precipitation unaffected by surroundings-</a:t>
            </a:r>
            <a:br>
              <a:rPr lang="en-US" altLang="en-US" dirty="0"/>
            </a:br>
            <a:endParaRPr lang="en-US" altLang="en-US" dirty="0"/>
          </a:p>
          <a:p>
            <a:r>
              <a:rPr lang="en-US" altLang="en-US" dirty="0"/>
              <a:t>Clearance distance </a:t>
            </a:r>
            <a:r>
              <a:rPr lang="en-US" altLang="en-US" dirty="0">
                <a:solidFill>
                  <a:srgbClr val="FF0000"/>
                </a:solidFill>
              </a:rPr>
              <a:t>2 </a:t>
            </a:r>
            <a:r>
              <a:rPr lang="en-US" altLang="en-US" dirty="0"/>
              <a:t>times height of object</a:t>
            </a:r>
          </a:p>
          <a:p>
            <a:pPr lvl="4"/>
            <a:endParaRPr lang="en-US" altLang="en-US" dirty="0"/>
          </a:p>
          <a:p>
            <a:r>
              <a:rPr lang="en-US" altLang="en-US" dirty="0"/>
              <a:t>For large areas multiple gauges are needed for more accurate estimates </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8D38A92D-0651-D248-A2B5-59CEEE335A22}"/>
              </a:ext>
            </a:extLst>
          </p:cNvPr>
          <p:cNvSpPr/>
          <p:nvPr/>
        </p:nvSpPr>
        <p:spPr>
          <a:xfrm>
            <a:off x="3581400" y="1828800"/>
            <a:ext cx="5735664" cy="427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2872F897-8A5D-A547-8158-530C6A61B526}"/>
              </a:ext>
            </a:extLst>
          </p:cNvPr>
          <p:cNvSpPr/>
          <p:nvPr/>
        </p:nvSpPr>
        <p:spPr>
          <a:xfrm>
            <a:off x="3886200" y="3748449"/>
            <a:ext cx="228600" cy="427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164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t>RADAR Rainfall Estimates</a:t>
            </a:r>
          </a:p>
        </p:txBody>
      </p:sp>
      <p:sp>
        <p:nvSpPr>
          <p:cNvPr id="73731" name="Rectangle 3"/>
          <p:cNvSpPr>
            <a:spLocks noGrp="1" noChangeArrowheads="1"/>
          </p:cNvSpPr>
          <p:nvPr>
            <p:ph type="body" idx="1"/>
          </p:nvPr>
        </p:nvSpPr>
        <p:spPr>
          <a:xfrm>
            <a:off x="228600" y="1981200"/>
            <a:ext cx="6172200" cy="4724400"/>
          </a:xfrm>
        </p:spPr>
        <p:txBody>
          <a:bodyPr/>
          <a:lstStyle/>
          <a:p>
            <a:r>
              <a:rPr lang="en-US" sz="2800" dirty="0"/>
              <a:t>NEXRAD provides real-time data </a:t>
            </a:r>
            <a:br>
              <a:rPr lang="en-US" sz="2800" dirty="0"/>
            </a:br>
            <a:r>
              <a:rPr lang="en-US" sz="2800" dirty="0"/>
              <a:t>on a ~16 km</a:t>
            </a:r>
            <a:r>
              <a:rPr lang="en-US" sz="2800" baseline="30000" dirty="0"/>
              <a:t>2</a:t>
            </a:r>
            <a:r>
              <a:rPr lang="en-US" sz="2800" dirty="0"/>
              <a:t> (6 mi</a:t>
            </a:r>
            <a:r>
              <a:rPr lang="en-US" sz="2800" baseline="30000" dirty="0"/>
              <a:t>2</a:t>
            </a:r>
            <a:r>
              <a:rPr lang="en-US" sz="2800" dirty="0"/>
              <a:t>) grid</a:t>
            </a:r>
          </a:p>
          <a:p>
            <a:r>
              <a:rPr lang="en-US" sz="2800" dirty="0"/>
              <a:t>Each estimate represents an average rainfall amount over the entire 4 x 4 km</a:t>
            </a:r>
            <a:r>
              <a:rPr lang="en-US" sz="2800" baseline="30000" dirty="0"/>
              <a:t>2</a:t>
            </a:r>
            <a:r>
              <a:rPr lang="en-US" sz="2800" dirty="0"/>
              <a:t> area</a:t>
            </a:r>
          </a:p>
          <a:p>
            <a:r>
              <a:rPr lang="en-US" sz="2800" dirty="0"/>
              <a:t>NEXRAD rainfall estimates compare well with point rain gage measurements (r</a:t>
            </a:r>
            <a:r>
              <a:rPr lang="en-US" sz="2800" baseline="30000" dirty="0"/>
              <a:t>2</a:t>
            </a:r>
            <a:r>
              <a:rPr lang="en-US" sz="2800" dirty="0"/>
              <a:t> ~ 0.9)</a:t>
            </a:r>
          </a:p>
        </p:txBody>
      </p:sp>
      <p:pic>
        <p:nvPicPr>
          <p:cNvPr id="73732" name="Picture 4"/>
          <p:cNvPicPr>
            <a:picLocks noChangeArrowheads="1"/>
          </p:cNvPicPr>
          <p:nvPr/>
        </p:nvPicPr>
        <p:blipFill>
          <a:blip r:embed="rId2" cstate="print"/>
          <a:srcRect/>
          <a:stretch>
            <a:fillRect/>
          </a:stretch>
        </p:blipFill>
        <p:spPr bwMode="auto">
          <a:xfrm>
            <a:off x="6096000" y="2114550"/>
            <a:ext cx="2924175" cy="2686050"/>
          </a:xfrm>
          <a:prstGeom prst="rect">
            <a:avLst/>
          </a:prstGeom>
          <a:noFill/>
          <a:ln w="12700">
            <a:noFill/>
            <a:miter lim="800000"/>
            <a:headEnd/>
            <a:tailEnd/>
          </a:ln>
          <a:effectLst/>
        </p:spPr>
      </p:pic>
      <p:sp>
        <p:nvSpPr>
          <p:cNvPr id="5" name="TextBox 4"/>
          <p:cNvSpPr txBox="1"/>
          <p:nvPr/>
        </p:nvSpPr>
        <p:spPr>
          <a:xfrm>
            <a:off x="5486400" y="6396335"/>
            <a:ext cx="3657600" cy="400110"/>
          </a:xfrm>
          <a:prstGeom prst="rect">
            <a:avLst/>
          </a:prstGeom>
          <a:noFill/>
        </p:spPr>
        <p:txBody>
          <a:bodyPr wrap="square" rtlCol="0">
            <a:spAutoFit/>
          </a:bodyPr>
          <a:lstStyle/>
          <a:p>
            <a:pPr algn="ctr" eaLnBrk="0" fontAlgn="base" hangingPunct="0">
              <a:spcBef>
                <a:spcPct val="0"/>
              </a:spcBef>
              <a:spcAft>
                <a:spcPct val="0"/>
              </a:spcAft>
            </a:pPr>
            <a:r>
              <a:rPr lang="en-US" sz="2000" dirty="0">
                <a:solidFill>
                  <a:srgbClr val="EAEAEA"/>
                </a:solidFill>
                <a:cs typeface="Arial" pitchFamily="34" charset="0"/>
              </a:rPr>
              <a:t>From </a:t>
            </a:r>
            <a:r>
              <a:rPr lang="en-US" sz="2000" dirty="0" err="1">
                <a:solidFill>
                  <a:srgbClr val="EAEAEA"/>
                </a:solidFill>
                <a:cs typeface="Arial" pitchFamily="34" charset="0"/>
              </a:rPr>
              <a:t>Bedient</a:t>
            </a:r>
            <a:endParaRPr lang="en-US" sz="2000" dirty="0">
              <a:solidFill>
                <a:srgbClr val="EAEAEA"/>
              </a:solidFill>
              <a:cs typeface="Arial" pitchFamily="34" charset="0"/>
            </a:endParaRPr>
          </a:p>
        </p:txBody>
      </p:sp>
    </p:spTree>
    <p:extLst>
      <p:ext uri="{BB962C8B-B14F-4D97-AF65-F5344CB8AC3E}">
        <p14:creationId xmlns:p14="http://schemas.microsoft.com/office/powerpoint/2010/main" val="27615880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endParaRPr lang="en-US"/>
          </a:p>
        </p:txBody>
      </p:sp>
      <p:pic>
        <p:nvPicPr>
          <p:cNvPr id="149507" name="Picture 3" descr="111501-image"/>
          <p:cNvPicPr>
            <a:picLocks noGrp="1" noChangeAspect="1" noChangeArrowheads="1"/>
          </p:cNvPicPr>
          <p:nvPr>
            <p:ph idx="1"/>
          </p:nvPr>
        </p:nvPicPr>
        <p:blipFill>
          <a:blip r:embed="rId2" cstate="print"/>
          <a:srcRect/>
          <a:stretch>
            <a:fillRect/>
          </a:stretch>
        </p:blipFill>
        <p:spPr>
          <a:xfrm>
            <a:off x="0" y="14288"/>
            <a:ext cx="9144000" cy="6843712"/>
          </a:xfrm>
          <a:ln/>
        </p:spPr>
      </p:pic>
    </p:spTree>
    <p:extLst>
      <p:ext uri="{BB962C8B-B14F-4D97-AF65-F5344CB8AC3E}">
        <p14:creationId xmlns:p14="http://schemas.microsoft.com/office/powerpoint/2010/main" val="8306769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191000" y="1533524"/>
            <a:ext cx="4953000" cy="5324475"/>
          </a:xfrm>
          <a:prstGeom prst="rect">
            <a:avLst/>
          </a:prstGeom>
        </p:spPr>
      </p:pic>
      <p:sp>
        <p:nvSpPr>
          <p:cNvPr id="2" name="Title 1"/>
          <p:cNvSpPr>
            <a:spLocks noGrp="1"/>
          </p:cNvSpPr>
          <p:nvPr>
            <p:ph type="title"/>
          </p:nvPr>
        </p:nvSpPr>
        <p:spPr>
          <a:solidFill>
            <a:srgbClr val="FFC000"/>
          </a:solidFill>
        </p:spPr>
        <p:txBody>
          <a:bodyPr>
            <a:normAutofit fontScale="90000"/>
          </a:bodyPr>
          <a:lstStyle/>
          <a:p>
            <a:r>
              <a:rPr lang="en-US" dirty="0"/>
              <a:t>Thermodynamics of Cloud Formation – </a:t>
            </a:r>
            <a:br>
              <a:rPr lang="en-US" dirty="0"/>
            </a:br>
            <a:r>
              <a:rPr lang="en-US" sz="3600" i="1" dirty="0"/>
              <a:t>Parcel Theory</a:t>
            </a:r>
            <a:endParaRPr lang="en-US" dirty="0"/>
          </a:p>
        </p:txBody>
      </p:sp>
      <p:sp>
        <p:nvSpPr>
          <p:cNvPr id="3" name="Content Placeholder 2"/>
          <p:cNvSpPr>
            <a:spLocks noGrp="1"/>
          </p:cNvSpPr>
          <p:nvPr>
            <p:ph idx="1"/>
          </p:nvPr>
        </p:nvSpPr>
        <p:spPr>
          <a:xfrm>
            <a:off x="457200" y="1600200"/>
            <a:ext cx="3733800" cy="4756150"/>
          </a:xfrm>
        </p:spPr>
        <p:txBody>
          <a:bodyPr>
            <a:normAutofit fontScale="92500" lnSpcReduction="10000"/>
          </a:bodyPr>
          <a:lstStyle/>
          <a:p>
            <a:r>
              <a:rPr lang="en-US" dirty="0"/>
              <a:t>@right, the cloud base (LCL) occurs at 3 km</a:t>
            </a:r>
          </a:p>
          <a:p>
            <a:pPr lvl="4"/>
            <a:endParaRPr lang="en-US" dirty="0"/>
          </a:p>
          <a:p>
            <a:r>
              <a:rPr lang="en-US" dirty="0"/>
              <a:t>The location of the cloud base depends on the </a:t>
            </a:r>
            <a:r>
              <a:rPr lang="en-US" dirty="0">
                <a:solidFill>
                  <a:srgbClr val="FF0000"/>
                </a:solidFill>
              </a:rPr>
              <a:t>initial temperature </a:t>
            </a:r>
            <a:r>
              <a:rPr lang="en-US" dirty="0"/>
              <a:t>and </a:t>
            </a:r>
            <a:br>
              <a:rPr lang="en-US" dirty="0"/>
            </a:br>
            <a:r>
              <a:rPr lang="en-US" dirty="0">
                <a:solidFill>
                  <a:srgbClr val="FF0000"/>
                </a:solidFill>
              </a:rPr>
              <a:t>humidity</a:t>
            </a:r>
            <a:r>
              <a:rPr lang="en-US" dirty="0"/>
              <a:t> contained in the near-surface air parcel.</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8" name="Rectangle 7">
            <a:extLst>
              <a:ext uri="{FF2B5EF4-FFF2-40B4-BE49-F238E27FC236}">
                <a16:creationId xmlns:a16="http://schemas.microsoft.com/office/drawing/2014/main" id="{CB3B1B4F-8A7A-FD4E-9B1B-A4CC97AB2A48}"/>
              </a:ext>
            </a:extLst>
          </p:cNvPr>
          <p:cNvSpPr/>
          <p:nvPr/>
        </p:nvSpPr>
        <p:spPr>
          <a:xfrm>
            <a:off x="1981200" y="4002814"/>
            <a:ext cx="22098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3689EB5E-91EF-FC4C-A0DF-484748E21414}"/>
              </a:ext>
            </a:extLst>
          </p:cNvPr>
          <p:cNvSpPr/>
          <p:nvPr/>
        </p:nvSpPr>
        <p:spPr>
          <a:xfrm>
            <a:off x="-2286000" y="4515859"/>
            <a:ext cx="51816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1C2502D0-6AC7-C544-96B3-056E9E162CF1}"/>
              </a:ext>
            </a:extLst>
          </p:cNvPr>
          <p:cNvSpPr/>
          <p:nvPr/>
        </p:nvSpPr>
        <p:spPr>
          <a:xfrm>
            <a:off x="-3048000" y="4960787"/>
            <a:ext cx="51816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2076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normAutofit/>
          </a:bodyPr>
          <a:lstStyle/>
          <a:p>
            <a:r>
              <a:rPr lang="en-US" dirty="0"/>
              <a:t>Cloud Microphysics</a:t>
            </a:r>
          </a:p>
        </p:txBody>
      </p:sp>
      <p:sp>
        <p:nvSpPr>
          <p:cNvPr id="3" name="Content Placeholder 2"/>
          <p:cNvSpPr>
            <a:spLocks noGrp="1"/>
          </p:cNvSpPr>
          <p:nvPr>
            <p:ph idx="1"/>
          </p:nvPr>
        </p:nvSpPr>
        <p:spPr/>
        <p:txBody>
          <a:bodyPr>
            <a:normAutofit/>
          </a:bodyPr>
          <a:lstStyle/>
          <a:p>
            <a:r>
              <a:rPr lang="en-US" dirty="0"/>
              <a:t>Cooling via adiabatic uplift is necessary for cloud formation, </a:t>
            </a:r>
            <a:r>
              <a:rPr lang="en-US" dirty="0">
                <a:solidFill>
                  <a:srgbClr val="FF0000"/>
                </a:solidFill>
              </a:rPr>
              <a:t>but not sufficient alone</a:t>
            </a:r>
            <a:endParaRPr lang="en-US" dirty="0"/>
          </a:p>
          <a:p>
            <a:pPr lvl="3"/>
            <a:endParaRPr lang="en-US" dirty="0"/>
          </a:p>
          <a:p>
            <a:r>
              <a:rPr lang="en-US" dirty="0"/>
              <a:t>Particulates that are often found in the atmosphere (aerosols, ash, salt, etc.), facilitate  formation of  </a:t>
            </a:r>
            <a:r>
              <a:rPr lang="en-US" dirty="0">
                <a:solidFill>
                  <a:srgbClr val="FF0000"/>
                </a:solidFill>
              </a:rPr>
              <a:t>hydrometeors as cloud condensation nuclei (CCN)</a:t>
            </a:r>
            <a:endParaRPr lang="en-US"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7" name="Rectangle 6">
            <a:extLst>
              <a:ext uri="{FF2B5EF4-FFF2-40B4-BE49-F238E27FC236}">
                <a16:creationId xmlns:a16="http://schemas.microsoft.com/office/drawing/2014/main" id="{104A6056-9299-9F44-85DF-EB3ABBEC989A}"/>
              </a:ext>
            </a:extLst>
          </p:cNvPr>
          <p:cNvSpPr/>
          <p:nvPr/>
        </p:nvSpPr>
        <p:spPr>
          <a:xfrm>
            <a:off x="3657600" y="2133600"/>
            <a:ext cx="58674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9C3FA3FC-BBA8-DC41-B3DE-6F7AC80A1B49}"/>
              </a:ext>
            </a:extLst>
          </p:cNvPr>
          <p:cNvSpPr/>
          <p:nvPr/>
        </p:nvSpPr>
        <p:spPr>
          <a:xfrm>
            <a:off x="3124200" y="4129881"/>
            <a:ext cx="62484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577D257A-FDDA-4E45-8ADF-8B1FC79E8915}"/>
              </a:ext>
            </a:extLst>
          </p:cNvPr>
          <p:cNvSpPr/>
          <p:nvPr/>
        </p:nvSpPr>
        <p:spPr>
          <a:xfrm>
            <a:off x="-381000" y="4583252"/>
            <a:ext cx="57912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0365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9" presetClass="exit" presetSubtype="0" fill="hold" grpId="0" nodeType="withEffect">
                                  <p:stCondLst>
                                    <p:cond delay="0"/>
                                  </p:stCondLst>
                                  <p:childTnLst>
                                    <p:animEffect transition="out" filter="dissolv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458200" cy="63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19869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normAutofit fontScale="90000"/>
          </a:bodyPr>
          <a:lstStyle/>
          <a:p>
            <a:r>
              <a:rPr lang="en-US" dirty="0"/>
              <a:t>Cloud Microphysics – </a:t>
            </a:r>
            <a:br>
              <a:rPr lang="en-US" dirty="0"/>
            </a:br>
            <a:r>
              <a:rPr lang="en-US" sz="3600" i="1" dirty="0"/>
              <a:t>nucleation processes</a:t>
            </a:r>
          </a:p>
        </p:txBody>
      </p:sp>
      <p:sp>
        <p:nvSpPr>
          <p:cNvPr id="3" name="Content Placeholder 2"/>
          <p:cNvSpPr>
            <a:spLocks noGrp="1"/>
          </p:cNvSpPr>
          <p:nvPr>
            <p:ph idx="1"/>
          </p:nvPr>
        </p:nvSpPr>
        <p:spPr>
          <a:xfrm>
            <a:off x="457200" y="1473730"/>
            <a:ext cx="8229600" cy="5109632"/>
          </a:xfrm>
        </p:spPr>
        <p:txBody>
          <a:bodyPr>
            <a:normAutofit lnSpcReduction="10000"/>
          </a:bodyPr>
          <a:lstStyle/>
          <a:p>
            <a:r>
              <a:rPr lang="en-US" i="1" dirty="0"/>
              <a:t>Homogeneous nucleation </a:t>
            </a:r>
            <a:r>
              <a:rPr lang="en-US" dirty="0"/>
              <a:t>- process of water vapor molecules spontaneously </a:t>
            </a:r>
            <a:r>
              <a:rPr lang="en-US" dirty="0">
                <a:solidFill>
                  <a:srgbClr val="FF0000"/>
                </a:solidFill>
              </a:rPr>
              <a:t>condensing</a:t>
            </a:r>
            <a:br>
              <a:rPr lang="en-US" dirty="0"/>
            </a:br>
            <a:r>
              <a:rPr lang="en-US" dirty="0"/>
              <a:t>form a liquid droplet (or ice crystal) </a:t>
            </a:r>
          </a:p>
          <a:p>
            <a:pPr lvl="1"/>
            <a:r>
              <a:rPr lang="en-US" dirty="0"/>
              <a:t>Possible, but rare because of the small size of water molecules (</a:t>
            </a:r>
            <a:r>
              <a:rPr lang="en-US" dirty="0">
                <a:solidFill>
                  <a:srgbClr val="FF0000"/>
                </a:solidFill>
              </a:rPr>
              <a:t>0.3nm</a:t>
            </a:r>
            <a:r>
              <a:rPr lang="en-US" dirty="0"/>
              <a:t> diameter) and high surface tension of water (</a:t>
            </a:r>
            <a:r>
              <a:rPr lang="en-US" dirty="0">
                <a:solidFill>
                  <a:srgbClr val="FF0000"/>
                </a:solidFill>
              </a:rPr>
              <a:t>which increases with decreasing diameter</a:t>
            </a:r>
            <a:r>
              <a:rPr lang="en-US" dirty="0"/>
              <a:t>)</a:t>
            </a:r>
          </a:p>
          <a:p>
            <a:r>
              <a:rPr lang="en-US" i="1" dirty="0"/>
              <a:t>Heterogeneous nucleation </a:t>
            </a:r>
            <a:r>
              <a:rPr lang="en-US" dirty="0"/>
              <a:t>- CCNs </a:t>
            </a:r>
            <a:br>
              <a:rPr lang="en-US" dirty="0"/>
            </a:br>
            <a:r>
              <a:rPr lang="en-US" dirty="0"/>
              <a:t>(</a:t>
            </a:r>
            <a:r>
              <a:rPr lang="en-US" dirty="0">
                <a:solidFill>
                  <a:srgbClr val="FF0000"/>
                </a:solidFill>
              </a:rPr>
              <a:t>~0.2 </a:t>
            </a:r>
            <a:r>
              <a:rPr lang="en-US" dirty="0"/>
              <a:t>um diameter) provide a </a:t>
            </a:r>
            <a:br>
              <a:rPr lang="en-US" dirty="0"/>
            </a:br>
            <a:r>
              <a:rPr lang="en-US" dirty="0"/>
              <a:t>site for water vapor molecules to </a:t>
            </a:r>
            <a:br>
              <a:rPr lang="en-US" dirty="0"/>
            </a:br>
            <a:r>
              <a:rPr lang="en-US" dirty="0">
                <a:solidFill>
                  <a:srgbClr val="FF0000"/>
                </a:solidFill>
              </a:rPr>
              <a:t>condense onto</a:t>
            </a:r>
            <a:endParaRPr lang="en-US"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pic>
        <p:nvPicPr>
          <p:cNvPr id="7" name="Picture 6"/>
          <p:cNvPicPr>
            <a:picLocks noChangeAspect="1"/>
          </p:cNvPicPr>
          <p:nvPr/>
        </p:nvPicPr>
        <p:blipFill rotWithShape="1">
          <a:blip r:embed="rId3"/>
          <a:srcRect l="41176"/>
          <a:stretch/>
        </p:blipFill>
        <p:spPr>
          <a:xfrm>
            <a:off x="6705600" y="4078287"/>
            <a:ext cx="2286000" cy="2221971"/>
          </a:xfrm>
          <a:prstGeom prst="rect">
            <a:avLst/>
          </a:prstGeom>
        </p:spPr>
      </p:pic>
      <p:sp>
        <p:nvSpPr>
          <p:cNvPr id="8" name="Rectangle 7">
            <a:extLst>
              <a:ext uri="{FF2B5EF4-FFF2-40B4-BE49-F238E27FC236}">
                <a16:creationId xmlns:a16="http://schemas.microsoft.com/office/drawing/2014/main" id="{6CE42C90-DDED-3D42-934C-348C4DAAC9D9}"/>
              </a:ext>
            </a:extLst>
          </p:cNvPr>
          <p:cNvSpPr/>
          <p:nvPr/>
        </p:nvSpPr>
        <p:spPr>
          <a:xfrm>
            <a:off x="6096000" y="1905000"/>
            <a:ext cx="5181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0F08D14D-C2E8-A848-9F31-7B4F884D65F0}"/>
              </a:ext>
            </a:extLst>
          </p:cNvPr>
          <p:cNvSpPr/>
          <p:nvPr/>
        </p:nvSpPr>
        <p:spPr>
          <a:xfrm>
            <a:off x="3810000" y="3310450"/>
            <a:ext cx="9906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CAB3FEC7-0ABF-F544-B7D1-E1E8E082DF7D}"/>
              </a:ext>
            </a:extLst>
          </p:cNvPr>
          <p:cNvSpPr/>
          <p:nvPr/>
        </p:nvSpPr>
        <p:spPr>
          <a:xfrm>
            <a:off x="4953000" y="3631918"/>
            <a:ext cx="51816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A7AFDE14-B7CB-D840-880A-0E2B3E7BDA56}"/>
              </a:ext>
            </a:extLst>
          </p:cNvPr>
          <p:cNvSpPr/>
          <p:nvPr/>
        </p:nvSpPr>
        <p:spPr>
          <a:xfrm>
            <a:off x="-914400" y="4078287"/>
            <a:ext cx="51816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EBBC2C2A-DBC9-744C-9849-E93E059BBB1C}"/>
              </a:ext>
            </a:extLst>
          </p:cNvPr>
          <p:cNvSpPr/>
          <p:nvPr/>
        </p:nvSpPr>
        <p:spPr>
          <a:xfrm>
            <a:off x="990600" y="4975129"/>
            <a:ext cx="7620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B1A70900-DD42-8D46-A378-6250D03A700A}"/>
              </a:ext>
            </a:extLst>
          </p:cNvPr>
          <p:cNvSpPr/>
          <p:nvPr/>
        </p:nvSpPr>
        <p:spPr>
          <a:xfrm>
            <a:off x="-1752600" y="5919022"/>
            <a:ext cx="51816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3115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9" presetClass="exit" presetSubtype="0" fill="hold" grpId="0" nodeType="withEffect">
                                  <p:stCondLst>
                                    <p:cond delay="0"/>
                                  </p:stCondLst>
                                  <p:childTnLst>
                                    <p:animEffect transition="out" filter="dissolv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grpId="0" nodeType="clickEffect">
                                  <p:stCondLst>
                                    <p:cond delay="0"/>
                                  </p:stCondLst>
                                  <p:childTnLst>
                                    <p:animEffect transition="out" filter="dissolv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0" nodeType="clickEffect">
                                  <p:stCondLst>
                                    <p:cond delay="0"/>
                                  </p:stCondLst>
                                  <p:childTnLst>
                                    <p:animEffect transition="out" filter="dissolv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normAutofit fontScale="90000"/>
          </a:bodyPr>
          <a:lstStyle/>
          <a:p>
            <a:r>
              <a:rPr lang="en-US" dirty="0"/>
              <a:t>Cloud Microphysics – </a:t>
            </a:r>
            <a:br>
              <a:rPr lang="en-US" dirty="0"/>
            </a:br>
            <a:r>
              <a:rPr lang="en-US" sz="3600" i="1" dirty="0"/>
              <a:t>cloud seeding</a:t>
            </a:r>
            <a:endParaRPr lang="en-US"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pic>
        <p:nvPicPr>
          <p:cNvPr id="2050" name="Picture 2" descr="http://www.blueplanet.nsw.edu.au/SiteFiles/blueplanetnsweduau/cloud_seedin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9" y="1600200"/>
            <a:ext cx="4809952" cy="31384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ncedutch.files.wordpress.com/2013/07/silver-iodide-lining.jpg?w=8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8420" y="1996280"/>
            <a:ext cx="4325579" cy="4442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5910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normAutofit fontScale="90000"/>
          </a:bodyPr>
          <a:lstStyle/>
          <a:p>
            <a:r>
              <a:rPr lang="en-US" dirty="0"/>
              <a:t>Cloud Microphysics – </a:t>
            </a:r>
            <a:br>
              <a:rPr lang="en-US" dirty="0"/>
            </a:br>
            <a:r>
              <a:rPr lang="en-US" sz="3600" i="1" dirty="0"/>
              <a:t>hydrometeor size dictates its fate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Fall 2021</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p:nvPicPr>
        <p:blipFill>
          <a:blip r:embed="rId3"/>
          <a:stretch>
            <a:fillRect/>
          </a:stretch>
        </p:blipFill>
        <p:spPr>
          <a:xfrm>
            <a:off x="862903" y="3110409"/>
            <a:ext cx="7418193" cy="3693643"/>
          </a:xfrm>
          <a:prstGeom prst="rect">
            <a:avLst/>
          </a:prstGeom>
        </p:spPr>
      </p:pic>
      <p:sp>
        <p:nvSpPr>
          <p:cNvPr id="9" name="TextBox 8"/>
          <p:cNvSpPr txBox="1"/>
          <p:nvPr/>
        </p:nvSpPr>
        <p:spPr>
          <a:xfrm>
            <a:off x="228600" y="1417638"/>
            <a:ext cx="8686800"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Hydrometeor must be sufficient size (volume, mass)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Calibri"/>
                <a:ea typeface="+mn-ea"/>
                <a:cs typeface="+mn-cs"/>
              </a:rPr>
              <a:t>i</a:t>
            </a:r>
            <a:r>
              <a:rPr kumimoji="0" lang="en-US" sz="2600" b="0" i="0" u="none" strike="noStrike" kern="1200" cap="none" spc="0" normalizeH="0" baseline="0" noProof="0" dirty="0">
                <a:ln>
                  <a:noFill/>
                </a:ln>
                <a:solidFill>
                  <a:prstClr val="black"/>
                </a:solidFill>
                <a:effectLst/>
                <a:uLnTx/>
                <a:uFillTx/>
                <a:latin typeface="Calibri"/>
                <a:ea typeface="+mn-ea"/>
                <a:cs typeface="+mn-cs"/>
              </a:rPr>
              <a:t>) achieve terminal velocities that are &gt; </a:t>
            </a:r>
            <a:r>
              <a:rPr kumimoji="0" lang="en-US" sz="2600" b="0" i="0" u="none" strike="noStrike" kern="1200" cap="none" spc="0" normalizeH="0" baseline="0" noProof="0" dirty="0">
                <a:ln>
                  <a:noFill/>
                </a:ln>
                <a:solidFill>
                  <a:srgbClr val="FF0000"/>
                </a:solidFill>
                <a:effectLst/>
                <a:uLnTx/>
                <a:uFillTx/>
                <a:latin typeface="Calibri"/>
                <a:ea typeface="+mn-ea"/>
                <a:cs typeface="+mn-cs"/>
              </a:rPr>
              <a:t>updraft velocity in the cloud and </a:t>
            </a: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ii) survive </a:t>
            </a:r>
            <a:r>
              <a:rPr kumimoji="0" lang="en-US" sz="2600" b="0" i="0" u="none" strike="noStrike" kern="1200" cap="none" spc="0" normalizeH="0" baseline="0" noProof="0" dirty="0">
                <a:ln>
                  <a:noFill/>
                </a:ln>
                <a:solidFill>
                  <a:srgbClr val="FF0000"/>
                </a:solidFill>
                <a:effectLst/>
                <a:uLnTx/>
                <a:uFillTx/>
                <a:latin typeface="Calibri"/>
                <a:ea typeface="+mn-ea"/>
                <a:cs typeface="+mn-cs"/>
              </a:rPr>
              <a:t>evaporation</a:t>
            </a:r>
            <a:r>
              <a:rPr kumimoji="0" lang="en-US" sz="2600" b="0" i="0" u="none" strike="noStrike" kern="1200" cap="none" spc="0" normalizeH="0" baseline="0" noProof="0" dirty="0">
                <a:ln>
                  <a:noFill/>
                </a:ln>
                <a:solidFill>
                  <a:prstClr val="black"/>
                </a:solidFill>
                <a:effectLst/>
                <a:uLnTx/>
                <a:uFillTx/>
                <a:latin typeface="Calibri"/>
                <a:ea typeface="+mn-ea"/>
                <a:cs typeface="+mn-cs"/>
              </a:rPr>
              <a:t> between the cloud base and the surface.</a:t>
            </a:r>
          </a:p>
        </p:txBody>
      </p:sp>
      <p:sp>
        <p:nvSpPr>
          <p:cNvPr id="8" name="Rectangle 7">
            <a:extLst>
              <a:ext uri="{FF2B5EF4-FFF2-40B4-BE49-F238E27FC236}">
                <a16:creationId xmlns:a16="http://schemas.microsoft.com/office/drawing/2014/main" id="{BF552962-7CB5-7041-B569-33CDB5D6A14B}"/>
              </a:ext>
            </a:extLst>
          </p:cNvPr>
          <p:cNvSpPr/>
          <p:nvPr/>
        </p:nvSpPr>
        <p:spPr>
          <a:xfrm>
            <a:off x="5486400" y="1817654"/>
            <a:ext cx="51816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5869BB74-DA48-064E-BF9C-F2432175B62B}"/>
              </a:ext>
            </a:extLst>
          </p:cNvPr>
          <p:cNvSpPr/>
          <p:nvPr/>
        </p:nvSpPr>
        <p:spPr>
          <a:xfrm>
            <a:off x="-1727897" y="2240847"/>
            <a:ext cx="51816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E58FEE4-B985-0648-9665-F80D0BA281AF}"/>
              </a:ext>
            </a:extLst>
          </p:cNvPr>
          <p:cNvSpPr/>
          <p:nvPr/>
        </p:nvSpPr>
        <p:spPr>
          <a:xfrm>
            <a:off x="1676400" y="2643431"/>
            <a:ext cx="16764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8592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normAutofit fontScale="90000"/>
          </a:bodyPr>
          <a:lstStyle/>
          <a:p>
            <a:r>
              <a:rPr lang="en-US" dirty="0"/>
              <a:t>Cloud Microphysics</a:t>
            </a:r>
            <a:br>
              <a:rPr lang="en-US" dirty="0"/>
            </a:br>
            <a:r>
              <a:rPr lang="en-US" sz="3600" i="1" dirty="0"/>
              <a:t>growing hydrometeors</a:t>
            </a:r>
          </a:p>
        </p:txBody>
      </p:sp>
      <p:sp>
        <p:nvSpPr>
          <p:cNvPr id="3" name="Content Placeholder 2"/>
          <p:cNvSpPr>
            <a:spLocks noGrp="1"/>
          </p:cNvSpPr>
          <p:nvPr>
            <p:ph idx="1"/>
          </p:nvPr>
        </p:nvSpPr>
        <p:spPr/>
        <p:txBody>
          <a:bodyPr>
            <a:normAutofit/>
          </a:bodyPr>
          <a:lstStyle/>
          <a:p>
            <a:pPr marL="0" indent="0">
              <a:buNone/>
            </a:pPr>
            <a:r>
              <a:rPr lang="en-US" dirty="0"/>
              <a:t>In warm clouds (T&gt;0</a:t>
            </a:r>
            <a:r>
              <a:rPr lang="en-US" baseline="30000" dirty="0"/>
              <a:t>o</a:t>
            </a:r>
            <a:r>
              <a:rPr lang="en-US" dirty="0"/>
              <a:t>C, and made up of liquid water and vapor only) there are two primary growth mechanisms:</a:t>
            </a:r>
          </a:p>
          <a:p>
            <a:r>
              <a:rPr lang="en-US" i="1" dirty="0"/>
              <a:t>Diffusional condensation </a:t>
            </a:r>
            <a:r>
              <a:rPr lang="en-US" dirty="0"/>
              <a:t>- individual water vapor molecules diffuse through the air (as a result of </a:t>
            </a:r>
            <a:r>
              <a:rPr lang="en-US" dirty="0">
                <a:solidFill>
                  <a:srgbClr val="FF0000"/>
                </a:solidFill>
              </a:rPr>
              <a:t>vapor concentration gradients</a:t>
            </a:r>
            <a:r>
              <a:rPr lang="en-US" dirty="0"/>
              <a:t>) and attach to a </a:t>
            </a:r>
            <a:r>
              <a:rPr lang="en-US" dirty="0">
                <a:solidFill>
                  <a:srgbClr val="FF0000"/>
                </a:solidFill>
              </a:rPr>
              <a:t>CCN or existing droplet </a:t>
            </a:r>
          </a:p>
          <a:p>
            <a:pPr lvl="1"/>
            <a:r>
              <a:rPr lang="en-US" dirty="0"/>
              <a:t>Slow process: one vapor molecule </a:t>
            </a:r>
            <a:r>
              <a:rPr lang="en-US" dirty="0">
                <a:solidFill>
                  <a:srgbClr val="FF0000"/>
                </a:solidFill>
              </a:rPr>
              <a:t>at a time </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7" name="Rectangle 6">
            <a:extLst>
              <a:ext uri="{FF2B5EF4-FFF2-40B4-BE49-F238E27FC236}">
                <a16:creationId xmlns:a16="http://schemas.microsoft.com/office/drawing/2014/main" id="{EC91B5B0-ED15-934A-BBA5-1F488E2794ED}"/>
              </a:ext>
            </a:extLst>
          </p:cNvPr>
          <p:cNvSpPr/>
          <p:nvPr/>
        </p:nvSpPr>
        <p:spPr>
          <a:xfrm>
            <a:off x="2286000" y="4267200"/>
            <a:ext cx="50292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E84382B0-861A-034A-9C60-4ABC5F13EE9F}"/>
              </a:ext>
            </a:extLst>
          </p:cNvPr>
          <p:cNvSpPr/>
          <p:nvPr/>
        </p:nvSpPr>
        <p:spPr>
          <a:xfrm>
            <a:off x="2743200" y="4720571"/>
            <a:ext cx="51816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70885B40-D9F7-BD4B-AE5C-5EF1270141FF}"/>
              </a:ext>
            </a:extLst>
          </p:cNvPr>
          <p:cNvSpPr/>
          <p:nvPr/>
        </p:nvSpPr>
        <p:spPr>
          <a:xfrm>
            <a:off x="6248400" y="5257800"/>
            <a:ext cx="51816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9184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normAutofit fontScale="90000"/>
          </a:bodyPr>
          <a:lstStyle/>
          <a:p>
            <a:r>
              <a:rPr lang="en-US" dirty="0"/>
              <a:t>Cloud Microphysics</a:t>
            </a:r>
            <a:br>
              <a:rPr lang="en-US" dirty="0"/>
            </a:br>
            <a:r>
              <a:rPr lang="en-US" sz="3600" i="1" dirty="0"/>
              <a:t>growing hydrometeors</a:t>
            </a:r>
          </a:p>
        </p:txBody>
      </p:sp>
      <p:sp>
        <p:nvSpPr>
          <p:cNvPr id="3" name="Content Placeholder 2"/>
          <p:cNvSpPr>
            <a:spLocks noGrp="1"/>
          </p:cNvSpPr>
          <p:nvPr>
            <p:ph idx="1"/>
          </p:nvPr>
        </p:nvSpPr>
        <p:spPr/>
        <p:txBody>
          <a:bodyPr>
            <a:normAutofit/>
          </a:bodyPr>
          <a:lstStyle/>
          <a:p>
            <a:r>
              <a:rPr lang="en-US" i="1" dirty="0"/>
              <a:t>Coalescence Growth </a:t>
            </a:r>
            <a:r>
              <a:rPr lang="en-US" dirty="0"/>
              <a:t>– droplets of sufficient size exist in the cloud start to fall relative to </a:t>
            </a:r>
            <a:br>
              <a:rPr lang="en-US" dirty="0"/>
            </a:br>
            <a:r>
              <a:rPr lang="en-US" dirty="0">
                <a:solidFill>
                  <a:srgbClr val="FF0000"/>
                </a:solidFill>
              </a:rPr>
              <a:t>the updraft</a:t>
            </a:r>
            <a:endParaRPr lang="en-US" dirty="0"/>
          </a:p>
          <a:p>
            <a:pPr lvl="1"/>
            <a:r>
              <a:rPr lang="en-US" dirty="0"/>
              <a:t>Bigger droplets fall faster </a:t>
            </a:r>
            <a:br>
              <a:rPr lang="en-US" dirty="0"/>
            </a:br>
            <a:r>
              <a:rPr lang="en-US" dirty="0"/>
              <a:t>than smaller ones, </a:t>
            </a:r>
            <a:br>
              <a:rPr lang="en-US" dirty="0"/>
            </a:br>
            <a:r>
              <a:rPr lang="en-US" dirty="0">
                <a:solidFill>
                  <a:srgbClr val="FF0000"/>
                </a:solidFill>
              </a:rPr>
              <a:t>overtaking them</a:t>
            </a:r>
            <a:endParaRPr lang="en-US" dirty="0"/>
          </a:p>
          <a:p>
            <a:pPr lvl="1"/>
            <a:r>
              <a:rPr lang="en-US" dirty="0"/>
              <a:t>Much </a:t>
            </a:r>
            <a:r>
              <a:rPr lang="en-US" dirty="0">
                <a:solidFill>
                  <a:srgbClr val="FF0000"/>
                </a:solidFill>
              </a:rPr>
              <a:t>faster</a:t>
            </a:r>
            <a:r>
              <a:rPr lang="en-US" dirty="0"/>
              <a:t> process responsible</a:t>
            </a:r>
            <a:br>
              <a:rPr lang="en-US" dirty="0"/>
            </a:br>
            <a:r>
              <a:rPr lang="en-US" dirty="0"/>
              <a:t>for generating droplets that fall</a:t>
            </a:r>
            <a:br>
              <a:rPr lang="en-US" dirty="0"/>
            </a:br>
            <a:r>
              <a:rPr lang="en-US" dirty="0"/>
              <a:t>out of the cloud</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A2AAC584-692F-1C4D-A0BF-52F05BDE3971}"/>
              </a:ext>
            </a:extLst>
          </p:cNvPr>
          <p:cNvSpPr/>
          <p:nvPr/>
        </p:nvSpPr>
        <p:spPr>
          <a:xfrm>
            <a:off x="-1447800" y="2601631"/>
            <a:ext cx="51816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67E25BB1-96A0-A143-B51A-E6D45D855FD9}"/>
              </a:ext>
            </a:extLst>
          </p:cNvPr>
          <p:cNvSpPr/>
          <p:nvPr/>
        </p:nvSpPr>
        <p:spPr>
          <a:xfrm>
            <a:off x="-1066800" y="4100615"/>
            <a:ext cx="51816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A6EE7C7C-C313-0245-9057-D6522B513CF1}"/>
              </a:ext>
            </a:extLst>
          </p:cNvPr>
          <p:cNvSpPr/>
          <p:nvPr/>
        </p:nvSpPr>
        <p:spPr>
          <a:xfrm>
            <a:off x="2133599" y="4518255"/>
            <a:ext cx="942169"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530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rgbClr val="92D050"/>
          </a:solidFill>
        </p:spPr>
        <p:txBody>
          <a:bodyPr>
            <a:normAutofit fontScale="90000"/>
          </a:bodyPr>
          <a:lstStyle/>
          <a:p>
            <a:r>
              <a:rPr lang="en-US" dirty="0"/>
              <a:t>Cloud Microphysics – </a:t>
            </a:r>
            <a:br>
              <a:rPr lang="en-US" dirty="0"/>
            </a:br>
            <a:r>
              <a:rPr lang="en-US" sz="3600" i="1" dirty="0"/>
              <a:t>Summary of drop formation </a:t>
            </a:r>
            <a:endParaRPr lang="en-US" sz="4000" i="1" dirty="0"/>
          </a:p>
        </p:txBody>
      </p:sp>
      <p:sp>
        <p:nvSpPr>
          <p:cNvPr id="6" name="Content Placeholder 5"/>
          <p:cNvSpPr>
            <a:spLocks noGrp="1"/>
          </p:cNvSpPr>
          <p:nvPr>
            <p:ph idx="1"/>
          </p:nvPr>
        </p:nvSpPr>
        <p:spPr>
          <a:xfrm>
            <a:off x="304800" y="1461984"/>
            <a:ext cx="3638697" cy="4848329"/>
          </a:xfrm>
        </p:spPr>
        <p:txBody>
          <a:bodyPr>
            <a:noAutofit/>
          </a:bodyPr>
          <a:lstStyle/>
          <a:p>
            <a:r>
              <a:rPr lang="en-US" sz="2400" dirty="0"/>
              <a:t>Uplift occurs in the cloud</a:t>
            </a:r>
          </a:p>
          <a:p>
            <a:pPr lvl="2"/>
            <a:r>
              <a:rPr lang="en-US" sz="400" dirty="0"/>
              <a:t>		</a:t>
            </a:r>
          </a:p>
          <a:p>
            <a:r>
              <a:rPr lang="en-US" sz="2400" dirty="0"/>
              <a:t>Saturated conditions yield </a:t>
            </a:r>
            <a:r>
              <a:rPr lang="en-US" sz="2400" dirty="0">
                <a:solidFill>
                  <a:srgbClr val="FF0000"/>
                </a:solidFill>
              </a:rPr>
              <a:t>condensation</a:t>
            </a:r>
            <a:r>
              <a:rPr lang="en-US" sz="2400" dirty="0"/>
              <a:t> </a:t>
            </a:r>
          </a:p>
          <a:p>
            <a:pPr lvl="4"/>
            <a:endParaRPr lang="en-US" sz="1200" dirty="0"/>
          </a:p>
          <a:p>
            <a:r>
              <a:rPr lang="en-US" sz="2400" dirty="0"/>
              <a:t>Droplets form in a process of being </a:t>
            </a:r>
            <a:r>
              <a:rPr lang="en-US" sz="2400" dirty="0">
                <a:solidFill>
                  <a:srgbClr val="FF0000"/>
                </a:solidFill>
              </a:rPr>
              <a:t>uplifted</a:t>
            </a:r>
            <a:br>
              <a:rPr lang="en-US" sz="2400" dirty="0"/>
            </a:br>
            <a:r>
              <a:rPr lang="en-US" sz="2400" dirty="0"/>
              <a:t>and </a:t>
            </a:r>
            <a:r>
              <a:rPr lang="en-US" sz="2400" dirty="0">
                <a:solidFill>
                  <a:srgbClr val="FF0000"/>
                </a:solidFill>
              </a:rPr>
              <a:t>falling</a:t>
            </a:r>
            <a:r>
              <a:rPr lang="en-US" sz="2400" dirty="0"/>
              <a:t> within the cloud</a:t>
            </a:r>
          </a:p>
          <a:p>
            <a:pPr lvl="3"/>
            <a:endParaRPr lang="en-US" sz="1200" dirty="0"/>
          </a:p>
          <a:p>
            <a:r>
              <a:rPr lang="en-US" sz="2400" dirty="0"/>
              <a:t>When drops are big enough, they fall </a:t>
            </a:r>
            <a:r>
              <a:rPr lang="en-US" sz="2400" dirty="0">
                <a:solidFill>
                  <a:srgbClr val="FF0000"/>
                </a:solidFill>
              </a:rPr>
              <a:t>out of the cloud</a:t>
            </a:r>
            <a:endParaRPr lang="en-US" sz="2400" dirty="0"/>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Picture 8"/>
          <p:cNvPicPr>
            <a:picLocks noChangeAspect="1"/>
          </p:cNvPicPr>
          <p:nvPr/>
        </p:nvPicPr>
        <p:blipFill>
          <a:blip r:embed="rId3"/>
          <a:stretch>
            <a:fillRect/>
          </a:stretch>
        </p:blipFill>
        <p:spPr>
          <a:xfrm>
            <a:off x="3943497" y="1463675"/>
            <a:ext cx="5010003" cy="5257800"/>
          </a:xfrm>
          <a:prstGeom prst="rect">
            <a:avLst/>
          </a:prstGeom>
        </p:spPr>
      </p:pic>
      <p:sp>
        <p:nvSpPr>
          <p:cNvPr id="8" name="Rectangle 7">
            <a:extLst>
              <a:ext uri="{FF2B5EF4-FFF2-40B4-BE49-F238E27FC236}">
                <a16:creationId xmlns:a16="http://schemas.microsoft.com/office/drawing/2014/main" id="{4B5A9584-7E49-F441-A7BF-76EAB3CEAB0C}"/>
              </a:ext>
            </a:extLst>
          </p:cNvPr>
          <p:cNvSpPr/>
          <p:nvPr/>
        </p:nvSpPr>
        <p:spPr>
          <a:xfrm>
            <a:off x="1371600" y="2362200"/>
            <a:ext cx="20574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5A31FDBD-7481-C64C-9855-E546F4ABD712}"/>
              </a:ext>
            </a:extLst>
          </p:cNvPr>
          <p:cNvSpPr/>
          <p:nvPr/>
        </p:nvSpPr>
        <p:spPr>
          <a:xfrm>
            <a:off x="2819400" y="3330867"/>
            <a:ext cx="1124097"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09635FF-9C93-564D-83E1-1A7132216F0E}"/>
              </a:ext>
            </a:extLst>
          </p:cNvPr>
          <p:cNvSpPr/>
          <p:nvPr/>
        </p:nvSpPr>
        <p:spPr>
          <a:xfrm>
            <a:off x="1252691" y="3729073"/>
            <a:ext cx="804709"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F395BE67-CB16-3045-AACE-CDAA2B4DE215}"/>
              </a:ext>
            </a:extLst>
          </p:cNvPr>
          <p:cNvSpPr/>
          <p:nvPr/>
        </p:nvSpPr>
        <p:spPr>
          <a:xfrm>
            <a:off x="2819400" y="5164498"/>
            <a:ext cx="8382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A5510CA2-D393-C14A-A679-A531848D9FA3}"/>
              </a:ext>
            </a:extLst>
          </p:cNvPr>
          <p:cNvSpPr/>
          <p:nvPr/>
        </p:nvSpPr>
        <p:spPr>
          <a:xfrm>
            <a:off x="-2512251" y="5588911"/>
            <a:ext cx="51816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5411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419600" y="4038600"/>
            <a:ext cx="4724399" cy="2853267"/>
          </a:xfrm>
          <a:prstGeom prst="rect">
            <a:avLst/>
          </a:prstGeom>
        </p:spPr>
      </p:pic>
      <p:sp>
        <p:nvSpPr>
          <p:cNvPr id="5" name="Title 4"/>
          <p:cNvSpPr>
            <a:spLocks noGrp="1"/>
          </p:cNvSpPr>
          <p:nvPr>
            <p:ph type="title"/>
          </p:nvPr>
        </p:nvSpPr>
        <p:spPr>
          <a:solidFill>
            <a:srgbClr val="00B0F0"/>
          </a:solidFill>
        </p:spPr>
        <p:txBody>
          <a:bodyPr>
            <a:normAutofit fontScale="90000"/>
          </a:bodyPr>
          <a:lstStyle/>
          <a:p>
            <a:r>
              <a:rPr lang="en-US" dirty="0"/>
              <a:t>Meteorology of Precipitation – </a:t>
            </a:r>
            <a:br>
              <a:rPr lang="en-US" dirty="0"/>
            </a:br>
            <a:r>
              <a:rPr lang="en-US" sz="4000" i="1" dirty="0"/>
              <a:t>Uplift</a:t>
            </a:r>
          </a:p>
        </p:txBody>
      </p:sp>
      <p:sp>
        <p:nvSpPr>
          <p:cNvPr id="6" name="Content Placeholder 5"/>
          <p:cNvSpPr>
            <a:spLocks noGrp="1"/>
          </p:cNvSpPr>
          <p:nvPr>
            <p:ph idx="1"/>
          </p:nvPr>
        </p:nvSpPr>
        <p:spPr/>
        <p:txBody>
          <a:bodyPr>
            <a:normAutofit lnSpcReduction="10000"/>
          </a:bodyPr>
          <a:lstStyle/>
          <a:p>
            <a:pPr marL="0" indent="0">
              <a:buNone/>
            </a:pPr>
            <a:r>
              <a:rPr lang="en-US" sz="2800" dirty="0"/>
              <a:t>Uplift is required to form precipitation</a:t>
            </a:r>
          </a:p>
          <a:p>
            <a:pPr marL="0" indent="0">
              <a:buNone/>
            </a:pPr>
            <a:r>
              <a:rPr lang="en-US" sz="2800" dirty="0"/>
              <a:t>4 main mechanisms that cause vertical uplift:</a:t>
            </a:r>
          </a:p>
          <a:p>
            <a:pPr marL="514350" indent="-514350">
              <a:buAutoNum type="arabicPeriod"/>
            </a:pPr>
            <a:r>
              <a:rPr lang="en-US" i="1" dirty="0"/>
              <a:t>Large-scale Horizontal convergence </a:t>
            </a:r>
          </a:p>
          <a:p>
            <a:r>
              <a:rPr lang="en-US" dirty="0"/>
              <a:t>large-scale air masses of </a:t>
            </a:r>
            <a:r>
              <a:rPr lang="en-US" dirty="0">
                <a:solidFill>
                  <a:srgbClr val="FF0000"/>
                </a:solidFill>
              </a:rPr>
              <a:t>similar thermal</a:t>
            </a:r>
            <a:br>
              <a:rPr lang="en-US" dirty="0"/>
            </a:br>
            <a:r>
              <a:rPr lang="en-US" dirty="0"/>
              <a:t>characteristics coming together</a:t>
            </a:r>
            <a:br>
              <a:rPr lang="en-US" dirty="0"/>
            </a:br>
            <a:r>
              <a:rPr lang="en-US" dirty="0"/>
              <a:t>at the surface, being</a:t>
            </a:r>
            <a:br>
              <a:rPr lang="en-US" dirty="0"/>
            </a:br>
            <a:r>
              <a:rPr lang="en-US" dirty="0"/>
              <a:t>forced upward as a</a:t>
            </a:r>
            <a:br>
              <a:rPr lang="en-US" dirty="0"/>
            </a:br>
            <a:r>
              <a:rPr lang="en-US" dirty="0"/>
              <a:t>result of </a:t>
            </a:r>
            <a:br>
              <a:rPr lang="en-US" dirty="0"/>
            </a:br>
            <a:r>
              <a:rPr lang="en-US" dirty="0">
                <a:solidFill>
                  <a:srgbClr val="FF0000"/>
                </a:solidFill>
              </a:rPr>
              <a:t>mass conservation</a:t>
            </a:r>
            <a:endParaRPr lang="en-US" dirty="0"/>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ACDD24F3-50AC-8648-B529-AE2AAE695F45}"/>
              </a:ext>
            </a:extLst>
          </p:cNvPr>
          <p:cNvSpPr/>
          <p:nvPr/>
        </p:nvSpPr>
        <p:spPr>
          <a:xfrm>
            <a:off x="4953000" y="3049711"/>
            <a:ext cx="51816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3A6064F3-23B7-8B40-B85C-3558728CD45D}"/>
              </a:ext>
            </a:extLst>
          </p:cNvPr>
          <p:cNvSpPr/>
          <p:nvPr/>
        </p:nvSpPr>
        <p:spPr>
          <a:xfrm>
            <a:off x="-1219199" y="5257800"/>
            <a:ext cx="51816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504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rgbClr val="00B0F0"/>
          </a:solidFill>
        </p:spPr>
        <p:txBody>
          <a:bodyPr>
            <a:normAutofit fontScale="90000"/>
          </a:bodyPr>
          <a:lstStyle/>
          <a:p>
            <a:r>
              <a:rPr lang="en-US" dirty="0"/>
              <a:t>Meteorology of Precipitation – </a:t>
            </a:r>
            <a:br>
              <a:rPr lang="en-US" dirty="0"/>
            </a:br>
            <a:r>
              <a:rPr lang="en-US" sz="4000" i="1" dirty="0"/>
              <a:t>Uplift</a:t>
            </a:r>
          </a:p>
        </p:txBody>
      </p:sp>
      <p:sp>
        <p:nvSpPr>
          <p:cNvPr id="6" name="Content Placeholder 5"/>
          <p:cNvSpPr>
            <a:spLocks noGrp="1"/>
          </p:cNvSpPr>
          <p:nvPr>
            <p:ph idx="1"/>
          </p:nvPr>
        </p:nvSpPr>
        <p:spPr>
          <a:xfrm>
            <a:off x="457200" y="1532731"/>
            <a:ext cx="8534400" cy="4593432"/>
          </a:xfrm>
        </p:spPr>
        <p:txBody>
          <a:bodyPr>
            <a:normAutofit/>
          </a:bodyPr>
          <a:lstStyle/>
          <a:p>
            <a:pPr marL="514350" indent="-514350">
              <a:buAutoNum type="arabicPeriod"/>
            </a:pPr>
            <a:r>
              <a:rPr lang="en-US" i="1" dirty="0"/>
              <a:t>Large-scale Horizontal convergence – examples</a:t>
            </a:r>
          </a:p>
          <a:p>
            <a:r>
              <a:rPr lang="en-US" dirty="0"/>
              <a:t>the ITCZ which is the coming together of the surface branches of the Hadley cells </a:t>
            </a:r>
            <a:br>
              <a:rPr lang="en-US" dirty="0"/>
            </a:br>
            <a:endParaRPr lang="en-US" dirty="0"/>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8" name="Picture 7"/>
          <p:cNvPicPr>
            <a:picLocks noChangeAspect="1"/>
          </p:cNvPicPr>
          <p:nvPr/>
        </p:nvPicPr>
        <p:blipFill>
          <a:blip r:embed="rId3"/>
          <a:stretch>
            <a:fillRect/>
          </a:stretch>
        </p:blipFill>
        <p:spPr>
          <a:xfrm>
            <a:off x="1752600" y="3345657"/>
            <a:ext cx="5969000" cy="2895600"/>
          </a:xfrm>
          <a:prstGeom prst="rect">
            <a:avLst/>
          </a:prstGeom>
        </p:spPr>
      </p:pic>
    </p:spTree>
    <p:extLst>
      <p:ext uri="{BB962C8B-B14F-4D97-AF65-F5344CB8AC3E}">
        <p14:creationId xmlns:p14="http://schemas.microsoft.com/office/powerpoint/2010/main" val="35742262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rgbClr val="00B0F0"/>
          </a:solidFill>
        </p:spPr>
        <p:txBody>
          <a:bodyPr>
            <a:normAutofit fontScale="90000"/>
          </a:bodyPr>
          <a:lstStyle/>
          <a:p>
            <a:r>
              <a:rPr lang="en-US" dirty="0"/>
              <a:t>Meteorology of Precipitation – </a:t>
            </a:r>
            <a:br>
              <a:rPr lang="en-US" dirty="0"/>
            </a:br>
            <a:r>
              <a:rPr lang="en-US" sz="3600" i="1" dirty="0"/>
              <a:t>Large-scale Horizontal convergence – examples</a:t>
            </a:r>
            <a:endParaRPr lang="en-US" sz="4000" i="1" dirty="0"/>
          </a:p>
        </p:txBody>
      </p:sp>
      <p:sp>
        <p:nvSpPr>
          <p:cNvPr id="6" name="Content Placeholder 5"/>
          <p:cNvSpPr>
            <a:spLocks noGrp="1"/>
          </p:cNvSpPr>
          <p:nvPr>
            <p:ph idx="1"/>
          </p:nvPr>
        </p:nvSpPr>
        <p:spPr>
          <a:xfrm>
            <a:off x="457200" y="1532731"/>
            <a:ext cx="8534400" cy="4593432"/>
          </a:xfrm>
        </p:spPr>
        <p:txBody>
          <a:bodyPr>
            <a:normAutofit/>
          </a:bodyPr>
          <a:lstStyle/>
          <a:p>
            <a:r>
              <a:rPr lang="en-US" dirty="0"/>
              <a:t>A </a:t>
            </a:r>
            <a:r>
              <a:rPr lang="en-US" i="1" dirty="0"/>
              <a:t>tropical depression </a:t>
            </a:r>
            <a:r>
              <a:rPr lang="en-US" dirty="0"/>
              <a:t>is an area of relatively low </a:t>
            </a:r>
            <a:br>
              <a:rPr lang="en-US" dirty="0"/>
            </a:br>
            <a:r>
              <a:rPr lang="en-US" dirty="0">
                <a:solidFill>
                  <a:srgbClr val="FF0000"/>
                </a:solidFill>
              </a:rPr>
              <a:t>atmospheric pressure</a:t>
            </a:r>
            <a:endParaRPr lang="en-US" dirty="0"/>
          </a:p>
          <a:p>
            <a:r>
              <a:rPr lang="en-US" dirty="0"/>
              <a:t>At latitudes of +/- 5-20</a:t>
            </a:r>
            <a:r>
              <a:rPr lang="en-US" baseline="30000" dirty="0"/>
              <a:t>o</a:t>
            </a:r>
            <a:r>
              <a:rPr lang="en-US" dirty="0"/>
              <a:t> latitude the Coriolis force is strong enough that </a:t>
            </a:r>
            <a:r>
              <a:rPr lang="en-US" dirty="0">
                <a:solidFill>
                  <a:srgbClr val="FF0000"/>
                </a:solidFill>
              </a:rPr>
              <a:t>cyclonic flow</a:t>
            </a:r>
            <a:br>
              <a:rPr lang="en-US" dirty="0"/>
            </a:br>
            <a:r>
              <a:rPr lang="en-US" dirty="0"/>
              <a:t>patterns can form around low pressure centers with surface winds </a:t>
            </a:r>
            <a:br>
              <a:rPr lang="en-US" dirty="0"/>
            </a:br>
            <a:r>
              <a:rPr lang="en-US" dirty="0"/>
              <a:t>converging toward the </a:t>
            </a:r>
            <a:br>
              <a:rPr lang="en-US" dirty="0"/>
            </a:br>
            <a:r>
              <a:rPr lang="en-US" dirty="0">
                <a:solidFill>
                  <a:srgbClr val="FF0000"/>
                </a:solidFill>
              </a:rPr>
              <a:t>low pressure center</a:t>
            </a:r>
            <a:endParaRPr lang="en-US" dirty="0"/>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p:nvPicPr>
        <p:blipFill>
          <a:blip r:embed="rId3"/>
          <a:stretch>
            <a:fillRect/>
          </a:stretch>
        </p:blipFill>
        <p:spPr>
          <a:xfrm>
            <a:off x="5410200" y="4057650"/>
            <a:ext cx="3733800" cy="2800350"/>
          </a:xfrm>
          <a:prstGeom prst="rect">
            <a:avLst/>
          </a:prstGeom>
        </p:spPr>
      </p:pic>
      <p:sp>
        <p:nvSpPr>
          <p:cNvPr id="8" name="Rectangle 7">
            <a:extLst>
              <a:ext uri="{FF2B5EF4-FFF2-40B4-BE49-F238E27FC236}">
                <a16:creationId xmlns:a16="http://schemas.microsoft.com/office/drawing/2014/main" id="{80C5AF90-8996-E54F-9E3A-4E9A4BCDC151}"/>
              </a:ext>
            </a:extLst>
          </p:cNvPr>
          <p:cNvSpPr/>
          <p:nvPr/>
        </p:nvSpPr>
        <p:spPr>
          <a:xfrm>
            <a:off x="-457200" y="2133600"/>
            <a:ext cx="51816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858ABA71-2CC1-A44F-9438-63495DA379DE}"/>
              </a:ext>
            </a:extLst>
          </p:cNvPr>
          <p:cNvSpPr/>
          <p:nvPr/>
        </p:nvSpPr>
        <p:spPr>
          <a:xfrm>
            <a:off x="5410200" y="3205815"/>
            <a:ext cx="51816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FE26D568-E0B7-DD43-A2CE-4EBFD8BE9CEC}"/>
              </a:ext>
            </a:extLst>
          </p:cNvPr>
          <p:cNvSpPr/>
          <p:nvPr/>
        </p:nvSpPr>
        <p:spPr>
          <a:xfrm>
            <a:off x="-914400" y="5105487"/>
            <a:ext cx="51816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9214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rgbClr val="00B0F0"/>
          </a:solidFill>
        </p:spPr>
        <p:txBody>
          <a:bodyPr>
            <a:normAutofit fontScale="90000"/>
          </a:bodyPr>
          <a:lstStyle/>
          <a:p>
            <a:r>
              <a:rPr lang="en-US" dirty="0"/>
              <a:t>Meteorology of Precipitation – </a:t>
            </a:r>
            <a:br>
              <a:rPr lang="en-US" dirty="0"/>
            </a:br>
            <a:r>
              <a:rPr lang="en-US" sz="4000" i="1" dirty="0"/>
              <a:t>Uplift</a:t>
            </a:r>
          </a:p>
        </p:txBody>
      </p:sp>
      <p:sp>
        <p:nvSpPr>
          <p:cNvPr id="6" name="Content Placeholder 5"/>
          <p:cNvSpPr>
            <a:spLocks noGrp="1"/>
          </p:cNvSpPr>
          <p:nvPr>
            <p:ph idx="1"/>
          </p:nvPr>
        </p:nvSpPr>
        <p:spPr/>
        <p:txBody>
          <a:bodyPr>
            <a:normAutofit/>
          </a:bodyPr>
          <a:lstStyle/>
          <a:p>
            <a:pPr marL="0" indent="0">
              <a:buNone/>
            </a:pPr>
            <a:r>
              <a:rPr lang="en-US" i="1" dirty="0"/>
              <a:t>2. Frontal convergence </a:t>
            </a:r>
          </a:p>
          <a:p>
            <a:r>
              <a:rPr lang="en-US" dirty="0"/>
              <a:t>Occurs mostly in mid-latitudes</a:t>
            </a:r>
          </a:p>
          <a:p>
            <a:r>
              <a:rPr lang="en-US" dirty="0"/>
              <a:t>convergence of air masses with different thermal characteristics (temperatures)</a:t>
            </a:r>
          </a:p>
          <a:p>
            <a:r>
              <a:rPr lang="en-US" dirty="0"/>
              <a:t>Cold air masses from</a:t>
            </a:r>
            <a:br>
              <a:rPr lang="en-US" dirty="0"/>
            </a:br>
            <a:r>
              <a:rPr lang="en-US" dirty="0"/>
              <a:t>high latitudes</a:t>
            </a:r>
            <a:br>
              <a:rPr lang="en-US" dirty="0"/>
            </a:br>
            <a:endParaRPr lang="en-US" dirty="0"/>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8" name="Picture 7"/>
          <p:cNvPicPr>
            <a:picLocks noChangeAspect="1"/>
          </p:cNvPicPr>
          <p:nvPr/>
        </p:nvPicPr>
        <p:blipFill>
          <a:blip r:embed="rId3"/>
          <a:stretch>
            <a:fillRect/>
          </a:stretch>
        </p:blipFill>
        <p:spPr>
          <a:xfrm>
            <a:off x="4419600" y="3829314"/>
            <a:ext cx="4724400" cy="3094709"/>
          </a:xfrm>
          <a:prstGeom prst="rect">
            <a:avLst/>
          </a:prstGeom>
        </p:spPr>
      </p:pic>
    </p:spTree>
    <p:extLst>
      <p:ext uri="{BB962C8B-B14F-4D97-AF65-F5344CB8AC3E}">
        <p14:creationId xmlns:p14="http://schemas.microsoft.com/office/powerpoint/2010/main" val="514703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8077200" cy="605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36779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292600" y="5029200"/>
            <a:ext cx="4851400" cy="1840724"/>
          </a:xfrm>
          <a:prstGeom prst="rect">
            <a:avLst/>
          </a:prstGeom>
        </p:spPr>
      </p:pic>
      <p:pic>
        <p:nvPicPr>
          <p:cNvPr id="7" name="Picture 6"/>
          <p:cNvPicPr>
            <a:picLocks noChangeAspect="1"/>
          </p:cNvPicPr>
          <p:nvPr/>
        </p:nvPicPr>
        <p:blipFill>
          <a:blip r:embed="rId4"/>
          <a:stretch>
            <a:fillRect/>
          </a:stretch>
        </p:blipFill>
        <p:spPr>
          <a:xfrm>
            <a:off x="4320440" y="3276600"/>
            <a:ext cx="4823559" cy="1905000"/>
          </a:xfrm>
          <a:prstGeom prst="rect">
            <a:avLst/>
          </a:prstGeom>
        </p:spPr>
      </p:pic>
      <p:sp>
        <p:nvSpPr>
          <p:cNvPr id="5" name="Title 4"/>
          <p:cNvSpPr>
            <a:spLocks noGrp="1"/>
          </p:cNvSpPr>
          <p:nvPr>
            <p:ph type="title"/>
          </p:nvPr>
        </p:nvSpPr>
        <p:spPr>
          <a:solidFill>
            <a:srgbClr val="00B0F0"/>
          </a:solidFill>
        </p:spPr>
        <p:txBody>
          <a:bodyPr>
            <a:normAutofit fontScale="90000"/>
          </a:bodyPr>
          <a:lstStyle/>
          <a:p>
            <a:r>
              <a:rPr lang="en-US" dirty="0"/>
              <a:t>Meteorology of Precipitation – </a:t>
            </a:r>
            <a:br>
              <a:rPr lang="en-US" dirty="0"/>
            </a:br>
            <a:r>
              <a:rPr lang="en-US" sz="3600" i="1" dirty="0"/>
              <a:t>2. Frontal convergence </a:t>
            </a:r>
          </a:p>
        </p:txBody>
      </p:sp>
      <p:sp>
        <p:nvSpPr>
          <p:cNvPr id="6" name="Content Placeholder 5"/>
          <p:cNvSpPr>
            <a:spLocks noGrp="1"/>
          </p:cNvSpPr>
          <p:nvPr>
            <p:ph idx="1"/>
          </p:nvPr>
        </p:nvSpPr>
        <p:spPr>
          <a:xfrm>
            <a:off x="457200" y="1600199"/>
            <a:ext cx="8229600" cy="4790017"/>
          </a:xfrm>
        </p:spPr>
        <p:txBody>
          <a:bodyPr>
            <a:normAutofit fontScale="92500" lnSpcReduction="10000"/>
          </a:bodyPr>
          <a:lstStyle/>
          <a:p>
            <a:r>
              <a:rPr lang="en-US" dirty="0"/>
              <a:t>A “front” is an interface (a strong </a:t>
            </a:r>
            <a:r>
              <a:rPr lang="en-US" dirty="0">
                <a:solidFill>
                  <a:srgbClr val="FF0000"/>
                </a:solidFill>
              </a:rPr>
              <a:t>temperature</a:t>
            </a:r>
            <a:br>
              <a:rPr lang="en-US" dirty="0"/>
            </a:br>
            <a:r>
              <a:rPr lang="en-US" dirty="0"/>
              <a:t>gradient) between the two converging air masses </a:t>
            </a:r>
          </a:p>
          <a:p>
            <a:r>
              <a:rPr lang="en-US" dirty="0"/>
              <a:t>While both air masses are generally moving, one usually overtakes the other;  </a:t>
            </a:r>
            <a:br>
              <a:rPr lang="en-US" dirty="0"/>
            </a:br>
            <a:r>
              <a:rPr lang="en-US" dirty="0">
                <a:solidFill>
                  <a:srgbClr val="FF0000"/>
                </a:solidFill>
              </a:rPr>
              <a:t>has a higher velocity</a:t>
            </a:r>
            <a:endParaRPr lang="en-US" dirty="0"/>
          </a:p>
          <a:p>
            <a:r>
              <a:rPr lang="en-US" dirty="0"/>
              <a:t>Fronts are labeled by</a:t>
            </a:r>
            <a:br>
              <a:rPr lang="en-US" dirty="0"/>
            </a:br>
            <a:r>
              <a:rPr lang="en-US" dirty="0"/>
              <a:t>the </a:t>
            </a:r>
            <a:r>
              <a:rPr lang="en-US" dirty="0">
                <a:solidFill>
                  <a:srgbClr val="FF0000"/>
                </a:solidFill>
              </a:rPr>
              <a:t>overtaking</a:t>
            </a:r>
            <a:r>
              <a:rPr lang="en-US" dirty="0"/>
              <a:t> air mass </a:t>
            </a:r>
          </a:p>
          <a:p>
            <a:pPr lvl="4"/>
            <a:endParaRPr lang="en-US" dirty="0"/>
          </a:p>
          <a:p>
            <a:r>
              <a:rPr lang="en-US" dirty="0"/>
              <a:t>Uplift is driven by </a:t>
            </a:r>
            <a:br>
              <a:rPr lang="en-US" dirty="0"/>
            </a:br>
            <a:r>
              <a:rPr lang="en-US" dirty="0"/>
              <a:t>buoyancy: </a:t>
            </a:r>
            <a:r>
              <a:rPr lang="en-US" i="1" dirty="0" err="1">
                <a:solidFill>
                  <a:srgbClr val="FF0000"/>
                </a:solidFill>
                <a:latin typeface="Symbol" pitchFamily="2" charset="2"/>
              </a:rPr>
              <a:t>r</a:t>
            </a:r>
            <a:r>
              <a:rPr lang="en-US" baseline="-25000" dirty="0" err="1">
                <a:solidFill>
                  <a:srgbClr val="FF0000"/>
                </a:solidFill>
              </a:rPr>
              <a:t>warm</a:t>
            </a:r>
            <a:r>
              <a:rPr lang="en-US" dirty="0">
                <a:solidFill>
                  <a:srgbClr val="FF0000"/>
                </a:solidFill>
              </a:rPr>
              <a:t> &lt; </a:t>
            </a:r>
            <a:r>
              <a:rPr lang="en-US" i="1" dirty="0" err="1">
                <a:solidFill>
                  <a:srgbClr val="FF0000"/>
                </a:solidFill>
                <a:latin typeface="Symbol" pitchFamily="2" charset="2"/>
              </a:rPr>
              <a:t>r</a:t>
            </a:r>
            <a:r>
              <a:rPr lang="en-US" baseline="-25000" dirty="0" err="1">
                <a:solidFill>
                  <a:srgbClr val="FF0000"/>
                </a:solidFill>
              </a:rPr>
              <a:t>cold</a:t>
            </a:r>
            <a:r>
              <a:rPr lang="en-US" i="1" dirty="0">
                <a:solidFill>
                  <a:srgbClr val="FF0000"/>
                </a:solidFill>
                <a:latin typeface="Symbol" charset="2"/>
                <a:ea typeface="Symbol" charset="2"/>
                <a:cs typeface="Symbol" charset="2"/>
              </a:rPr>
              <a:t> </a:t>
            </a:r>
            <a:endParaRPr lang="en-US" dirty="0">
              <a:solidFill>
                <a:srgbClr val="FF0000"/>
              </a:solidFil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FC5B45A2-AA43-0F4E-B19B-804B4FE70823}"/>
              </a:ext>
            </a:extLst>
          </p:cNvPr>
          <p:cNvSpPr/>
          <p:nvPr/>
        </p:nvSpPr>
        <p:spPr>
          <a:xfrm>
            <a:off x="6019800" y="1558643"/>
            <a:ext cx="51816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4DA89639-79C1-0249-910E-92E79F167C33}"/>
              </a:ext>
            </a:extLst>
          </p:cNvPr>
          <p:cNvSpPr/>
          <p:nvPr/>
        </p:nvSpPr>
        <p:spPr>
          <a:xfrm>
            <a:off x="-1066800" y="3396961"/>
            <a:ext cx="51816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7047393C-43DA-7446-A2EF-5F5D7E446C81}"/>
              </a:ext>
            </a:extLst>
          </p:cNvPr>
          <p:cNvSpPr/>
          <p:nvPr/>
        </p:nvSpPr>
        <p:spPr>
          <a:xfrm>
            <a:off x="1447800" y="4251572"/>
            <a:ext cx="16764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5FD4E2D2-347E-D743-9981-B8E637D805BE}"/>
              </a:ext>
            </a:extLst>
          </p:cNvPr>
          <p:cNvSpPr/>
          <p:nvPr/>
        </p:nvSpPr>
        <p:spPr>
          <a:xfrm>
            <a:off x="2438401" y="5599468"/>
            <a:ext cx="19050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0606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Fall 2021</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p:nvPicPr>
        <p:blipFill>
          <a:blip r:embed="rId2"/>
          <a:stretch>
            <a:fillRect/>
          </a:stretch>
        </p:blipFill>
        <p:spPr>
          <a:xfrm>
            <a:off x="0" y="340360"/>
            <a:ext cx="9144000" cy="6177280"/>
          </a:xfrm>
          <a:prstGeom prst="rect">
            <a:avLst/>
          </a:prstGeom>
        </p:spPr>
      </p:pic>
      <p:pic>
        <p:nvPicPr>
          <p:cNvPr id="8" name="Picture 7"/>
          <p:cNvPicPr>
            <a:picLocks noChangeAspect="1"/>
          </p:cNvPicPr>
          <p:nvPr/>
        </p:nvPicPr>
        <p:blipFill>
          <a:blip r:embed="rId3"/>
          <a:stretch>
            <a:fillRect/>
          </a:stretch>
        </p:blipFill>
        <p:spPr>
          <a:xfrm>
            <a:off x="0" y="226308"/>
            <a:ext cx="9144000" cy="6405383"/>
          </a:xfrm>
          <a:prstGeom prst="rect">
            <a:avLst/>
          </a:prstGeom>
        </p:spPr>
      </p:pic>
    </p:spTree>
    <p:extLst>
      <p:ext uri="{BB962C8B-B14F-4D97-AF65-F5344CB8AC3E}">
        <p14:creationId xmlns:p14="http://schemas.microsoft.com/office/powerpoint/2010/main" val="100669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pic>
        <p:nvPicPr>
          <p:cNvPr id="2050" name="Picture 2" descr="http://www.nc-climate.ncsu.edu/secc_edu/images/weather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028" y="262497"/>
            <a:ext cx="8695944" cy="5869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4897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CVEN 5333 – Physical Hydrology; </a:t>
            </a:r>
            <a:r>
              <a:rPr kumimoji="0" lang="en-US" sz="1200" b="0" i="0" u="none" strike="noStrike" kern="1200" cap="none" spc="0" normalizeH="0" baseline="0" noProof="0" dirty="0" err="1">
                <a:ln>
                  <a:noFill/>
                </a:ln>
                <a:solidFill>
                  <a:prstClr val="black">
                    <a:tint val="75000"/>
                  </a:prstClr>
                </a:solidFill>
                <a:effectLst/>
                <a:uLnTx/>
                <a:uFillTx/>
                <a:latin typeface="Calibri"/>
                <a:ea typeface="+mn-ea"/>
                <a:cs typeface="+mn-cs"/>
              </a:rPr>
              <a:t>Gooseff</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9" name="Content Placeholder 8">
            <a:extLst>
              <a:ext uri="{FF2B5EF4-FFF2-40B4-BE49-F238E27FC236}">
                <a16:creationId xmlns:a16="http://schemas.microsoft.com/office/drawing/2014/main" id="{6CA5C1BF-63A5-FADC-7304-D32D144E937B}"/>
              </a:ext>
            </a:extLst>
          </p:cNvPr>
          <p:cNvPicPr>
            <a:picLocks noGrp="1" noChangeAspect="1"/>
          </p:cNvPicPr>
          <p:nvPr>
            <p:ph idx="1"/>
          </p:nvPr>
        </p:nvPicPr>
        <p:blipFill>
          <a:blip r:embed="rId2"/>
          <a:stretch>
            <a:fillRect/>
          </a:stretch>
        </p:blipFill>
        <p:spPr>
          <a:xfrm>
            <a:off x="102837" y="533400"/>
            <a:ext cx="9076266" cy="5105400"/>
          </a:xfrm>
          <a:prstGeom prst="rect">
            <a:avLst/>
          </a:prstGeom>
        </p:spPr>
      </p:pic>
    </p:spTree>
    <p:extLst>
      <p:ext uri="{BB962C8B-B14F-4D97-AF65-F5344CB8AC3E}">
        <p14:creationId xmlns:p14="http://schemas.microsoft.com/office/powerpoint/2010/main" val="20529763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yclones develop along the boundary between warm and cold air mas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6016" y="1219200"/>
            <a:ext cx="4673600" cy="3505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rgbClr val="00B0F0"/>
          </a:solidFill>
        </p:spPr>
        <p:txBody>
          <a:bodyPr/>
          <a:lstStyle/>
          <a:p>
            <a:r>
              <a:rPr lang="en-US" dirty="0"/>
              <a:t>An aside – Extra-Tropical Cyclones</a:t>
            </a:r>
          </a:p>
        </p:txBody>
      </p:sp>
      <p:sp>
        <p:nvSpPr>
          <p:cNvPr id="3" name="Content Placeholder 2"/>
          <p:cNvSpPr>
            <a:spLocks noGrp="1"/>
          </p:cNvSpPr>
          <p:nvPr>
            <p:ph idx="1"/>
          </p:nvPr>
        </p:nvSpPr>
        <p:spPr>
          <a:xfrm>
            <a:off x="445008" y="1495823"/>
            <a:ext cx="3886200" cy="1449388"/>
          </a:xfrm>
        </p:spPr>
        <p:txBody>
          <a:bodyPr>
            <a:normAutofit fontScale="85000" lnSpcReduction="20000"/>
          </a:bodyPr>
          <a:lstStyle/>
          <a:p>
            <a:pPr marL="0" indent="0">
              <a:buNone/>
            </a:pPr>
            <a:r>
              <a:rPr lang="en-US" i="1" dirty="0"/>
              <a:t>Low pressure area that forms near the boundary between warm and cool air masses. </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pic>
        <p:nvPicPr>
          <p:cNvPr id="1028" name="Picture 4" descr="http://www.weatherquestions.com/cyclone_evolu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16" y="3002757"/>
            <a:ext cx="4318000" cy="3238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446017" y="4461808"/>
            <a:ext cx="446938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Warm air rises up over the cold air mass, and some of the cold air sinks and flows under the warm air mass, the cyclone "deepens" (the air pressure becomes lower) and the winds around the system increase. </a:t>
            </a:r>
          </a:p>
        </p:txBody>
      </p:sp>
    </p:spTree>
    <p:extLst>
      <p:ext uri="{BB962C8B-B14F-4D97-AF65-F5344CB8AC3E}">
        <p14:creationId xmlns:p14="http://schemas.microsoft.com/office/powerpoint/2010/main" val="7368186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F0"/>
          </a:solidFill>
        </p:spPr>
        <p:txBody>
          <a:bodyPr/>
          <a:lstStyle/>
          <a:p>
            <a:r>
              <a:rPr lang="en-US" dirty="0"/>
              <a:t>Tropical Cyclones</a:t>
            </a:r>
          </a:p>
        </p:txBody>
      </p:sp>
      <p:sp>
        <p:nvSpPr>
          <p:cNvPr id="3" name="Content Placeholder 2"/>
          <p:cNvSpPr>
            <a:spLocks noGrp="1"/>
          </p:cNvSpPr>
          <p:nvPr>
            <p:ph idx="1"/>
          </p:nvPr>
        </p:nvSpPr>
        <p:spPr>
          <a:xfrm>
            <a:off x="4578096" y="1600200"/>
            <a:ext cx="4108704" cy="4525963"/>
          </a:xfrm>
        </p:spPr>
        <p:txBody>
          <a:bodyPr>
            <a:normAutofit lnSpcReduction="10000"/>
          </a:bodyPr>
          <a:lstStyle/>
          <a:p>
            <a:r>
              <a:rPr lang="en-US" dirty="0"/>
              <a:t>NOT associated with fronts</a:t>
            </a:r>
          </a:p>
          <a:p>
            <a:r>
              <a:rPr lang="en-US" dirty="0"/>
              <a:t>Fueled by warm oceans (&gt;27</a:t>
            </a:r>
            <a:r>
              <a:rPr lang="en-US" baseline="30000" dirty="0"/>
              <a:t>o</a:t>
            </a:r>
            <a:r>
              <a:rPr lang="en-US" dirty="0"/>
              <a:t>C)</a:t>
            </a:r>
          </a:p>
          <a:p>
            <a:r>
              <a:rPr lang="en-US" dirty="0"/>
              <a:t>Born in easterlies, so initial movement is westward, but they end up moving poleward</a:t>
            </a:r>
          </a:p>
          <a:p>
            <a:endParaRPr lang="en-US"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pic>
        <p:nvPicPr>
          <p:cNvPr id="4098" name="Picture 2" descr="http://sos.noaa.gov/Education/images/katrina-08-28-2005.jpeg"/>
          <p:cNvPicPr>
            <a:picLocks noChangeAspect="1" noChangeArrowheads="1"/>
          </p:cNvPicPr>
          <p:nvPr/>
        </p:nvPicPr>
        <p:blipFill rotWithShape="1">
          <a:blip r:embed="rId2">
            <a:extLst>
              <a:ext uri="{28A0092B-C50C-407E-A947-70E740481C1C}">
                <a14:useLocalDpi xmlns:a14="http://schemas.microsoft.com/office/drawing/2010/main" val="0"/>
              </a:ext>
            </a:extLst>
          </a:blip>
          <a:srcRect l="18478" r="18478"/>
          <a:stretch/>
        </p:blipFill>
        <p:spPr bwMode="auto">
          <a:xfrm>
            <a:off x="158496" y="1611249"/>
            <a:ext cx="44196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2817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F0"/>
          </a:solidFill>
        </p:spPr>
        <p:txBody>
          <a:bodyPr/>
          <a:lstStyle/>
          <a:p>
            <a:r>
              <a:rPr lang="en-US" dirty="0"/>
              <a:t>Tropical Cyclone in cross-section</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pic>
        <p:nvPicPr>
          <p:cNvPr id="6146" name="Picture 2" descr="http://apollo.lsc.vsc.edu/classes/met130/notes/chapter15/graphics/hurricane_xse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37" y="1600200"/>
            <a:ext cx="7053263" cy="4814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51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F0"/>
          </a:solidFill>
        </p:spPr>
        <p:txBody>
          <a:bodyPr/>
          <a:lstStyle/>
          <a:p>
            <a:r>
              <a:rPr lang="en-US" dirty="0"/>
              <a:t>Tropical Cyclone in cross-section</a:t>
            </a:r>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Fall 2021</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122" name="Picture 2" descr="http://apollo.lsc.vsc.edu/classes/met130/notes/chapter15/graphics/hurricane_xsect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17638"/>
            <a:ext cx="8229600" cy="5324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274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rgbClr val="00B0F0"/>
          </a:solidFill>
        </p:spPr>
        <p:txBody>
          <a:bodyPr>
            <a:normAutofit fontScale="90000"/>
          </a:bodyPr>
          <a:lstStyle/>
          <a:p>
            <a:r>
              <a:rPr lang="en-US" dirty="0"/>
              <a:t>Meteorology of Precipitation – </a:t>
            </a:r>
            <a:br>
              <a:rPr lang="en-US" dirty="0"/>
            </a:br>
            <a:r>
              <a:rPr lang="en-US" sz="4000" i="1" dirty="0"/>
              <a:t>Uplift</a:t>
            </a:r>
          </a:p>
        </p:txBody>
      </p:sp>
      <p:sp>
        <p:nvSpPr>
          <p:cNvPr id="6" name="Content Placeholder 5"/>
          <p:cNvSpPr>
            <a:spLocks noGrp="1"/>
          </p:cNvSpPr>
          <p:nvPr>
            <p:ph idx="1"/>
          </p:nvPr>
        </p:nvSpPr>
        <p:spPr>
          <a:xfrm>
            <a:off x="457200" y="1447800"/>
            <a:ext cx="8229600" cy="4525963"/>
          </a:xfrm>
        </p:spPr>
        <p:txBody>
          <a:bodyPr>
            <a:normAutofit/>
          </a:bodyPr>
          <a:lstStyle/>
          <a:p>
            <a:pPr marL="0" indent="0">
              <a:buNone/>
            </a:pPr>
            <a:r>
              <a:rPr lang="en-US" i="1" dirty="0"/>
              <a:t>3. Thermal Convection</a:t>
            </a:r>
          </a:p>
          <a:p>
            <a:r>
              <a:rPr lang="en-US" dirty="0"/>
              <a:t>Heated air from the surface rises in the atmosphere</a:t>
            </a:r>
            <a:endParaRPr lang="en-US" i="1" dirty="0">
              <a:sym typeface="Wingdings"/>
            </a:endParaRPr>
          </a:p>
          <a:p>
            <a:r>
              <a:rPr lang="en-US" dirty="0">
                <a:sym typeface="Wingdings"/>
              </a:rPr>
              <a:t>Example: convective thunderstorms</a:t>
            </a:r>
            <a:endParaRPr lang="en-US" i="1" dirty="0">
              <a:sym typeface="Wingding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pic>
        <p:nvPicPr>
          <p:cNvPr id="3074" name="Picture 2" descr="http://upload.wikimedia.org/wikipedia/commons/thumb/c/c8/Thunderstorm_formation.jpg/500px-Thunderstorm_form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680355"/>
            <a:ext cx="6230676" cy="3177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5601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rgbClr val="00B0F0"/>
          </a:solidFill>
        </p:spPr>
        <p:txBody>
          <a:bodyPr>
            <a:normAutofit fontScale="90000"/>
          </a:bodyPr>
          <a:lstStyle/>
          <a:p>
            <a:r>
              <a:rPr lang="en-US" dirty="0"/>
              <a:t>Meteorology of Precipitation – </a:t>
            </a:r>
            <a:br>
              <a:rPr lang="en-US" dirty="0"/>
            </a:br>
            <a:r>
              <a:rPr lang="en-US" sz="4000" i="1" dirty="0"/>
              <a:t>Uplift</a:t>
            </a:r>
          </a:p>
        </p:txBody>
      </p:sp>
      <p:sp>
        <p:nvSpPr>
          <p:cNvPr id="6" name="Content Placeholder 5"/>
          <p:cNvSpPr>
            <a:spLocks noGrp="1"/>
          </p:cNvSpPr>
          <p:nvPr>
            <p:ph idx="1"/>
          </p:nvPr>
        </p:nvSpPr>
        <p:spPr/>
        <p:txBody>
          <a:bodyPr>
            <a:normAutofit/>
          </a:bodyPr>
          <a:lstStyle/>
          <a:p>
            <a:pPr marL="0" indent="0">
              <a:buNone/>
            </a:pPr>
            <a:r>
              <a:rPr lang="en-US" i="1" dirty="0"/>
              <a:t>4. Orographic uplift</a:t>
            </a:r>
          </a:p>
          <a:p>
            <a:r>
              <a:rPr lang="en-US" dirty="0"/>
              <a:t>vertical uplift is the result of air masses flowing over </a:t>
            </a:r>
            <a:r>
              <a:rPr lang="en-US" dirty="0">
                <a:solidFill>
                  <a:srgbClr val="FF0000"/>
                </a:solidFill>
              </a:rPr>
              <a:t>significant relief</a:t>
            </a:r>
            <a:endParaRPr lang="en-US" dirty="0"/>
          </a:p>
          <a:p>
            <a:r>
              <a:rPr lang="en-US" i="1" dirty="0"/>
              <a:t> </a:t>
            </a:r>
            <a:r>
              <a:rPr lang="en-US" i="1" dirty="0">
                <a:solidFill>
                  <a:srgbClr val="FF0000"/>
                </a:solidFill>
              </a:rPr>
              <a:t> uplift </a:t>
            </a:r>
            <a:r>
              <a:rPr lang="en-US" i="1" dirty="0">
                <a:solidFill>
                  <a:srgbClr val="FF0000"/>
                </a:solidFill>
                <a:sym typeface="Wingdings" pitchFamily="2" charset="2"/>
              </a:rPr>
              <a:t> adiabatic cooling  condensation</a:t>
            </a:r>
            <a:endParaRPr lang="en-US" i="1" dirty="0">
              <a:sym typeface="Wingdings"/>
            </a:endParaRPr>
          </a:p>
          <a:p>
            <a:r>
              <a:rPr lang="en-US" dirty="0">
                <a:sym typeface="Wingdings"/>
              </a:rPr>
              <a:t>AND: </a:t>
            </a:r>
            <a:r>
              <a:rPr lang="en-US" i="1" dirty="0">
                <a:solidFill>
                  <a:srgbClr val="FF0000"/>
                </a:solidFill>
                <a:sym typeface="Wingdings"/>
              </a:rPr>
              <a:t>descent </a:t>
            </a:r>
            <a:r>
              <a:rPr lang="en-US" i="1" dirty="0">
                <a:solidFill>
                  <a:srgbClr val="FF0000"/>
                </a:solidFill>
                <a:sym typeface="Wingdings" pitchFamily="2" charset="2"/>
              </a:rPr>
              <a:t></a:t>
            </a:r>
            <a:r>
              <a:rPr lang="en-US" i="1" dirty="0">
                <a:solidFill>
                  <a:srgbClr val="FF0000"/>
                </a:solidFill>
                <a:sym typeface="Wingdings"/>
              </a:rPr>
              <a:t> adiabatic warming </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p:nvPicPr>
        <p:blipFill>
          <a:blip r:embed="rId3"/>
          <a:stretch>
            <a:fillRect/>
          </a:stretch>
        </p:blipFill>
        <p:spPr>
          <a:xfrm>
            <a:off x="3124199" y="4318352"/>
            <a:ext cx="6053667" cy="2539648"/>
          </a:xfrm>
          <a:prstGeom prst="rect">
            <a:avLst/>
          </a:prstGeom>
        </p:spPr>
      </p:pic>
      <p:sp>
        <p:nvSpPr>
          <p:cNvPr id="8" name="Rectangle 7">
            <a:extLst>
              <a:ext uri="{FF2B5EF4-FFF2-40B4-BE49-F238E27FC236}">
                <a16:creationId xmlns:a16="http://schemas.microsoft.com/office/drawing/2014/main" id="{5E7D5926-98AB-9047-80AB-9319D13B0588}"/>
              </a:ext>
            </a:extLst>
          </p:cNvPr>
          <p:cNvSpPr/>
          <p:nvPr/>
        </p:nvSpPr>
        <p:spPr>
          <a:xfrm>
            <a:off x="2971800" y="2736092"/>
            <a:ext cx="51816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D082A835-B770-7748-9744-D31811D077BF}"/>
              </a:ext>
            </a:extLst>
          </p:cNvPr>
          <p:cNvSpPr/>
          <p:nvPr/>
        </p:nvSpPr>
        <p:spPr>
          <a:xfrm>
            <a:off x="969432" y="3363330"/>
            <a:ext cx="7183968"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AAE9781A-5D04-3945-A130-D807E6E5E3D1}"/>
              </a:ext>
            </a:extLst>
          </p:cNvPr>
          <p:cNvSpPr/>
          <p:nvPr/>
        </p:nvSpPr>
        <p:spPr>
          <a:xfrm>
            <a:off x="1752600" y="3894323"/>
            <a:ext cx="5181600" cy="4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4782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Default Design">
  <a:themeElements>
    <a:clrScheme name="Custom 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Custom 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Default Design">
  <a:themeElements>
    <a:clrScheme name="Custom 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Default Design">
  <a:themeElements>
    <a:clrScheme name="Custom 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Custom 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ding Grid">
  <a:themeElements>
    <a:clrScheme name="Fading Grid 4">
      <a:dk1>
        <a:srgbClr val="6B6B99"/>
      </a:dk1>
      <a:lt1>
        <a:srgbClr val="EAEAEA"/>
      </a:lt1>
      <a:dk2>
        <a:srgbClr val="666699"/>
      </a:dk2>
      <a:lt2>
        <a:srgbClr val="CCECFF"/>
      </a:lt2>
      <a:accent1>
        <a:srgbClr val="54547A"/>
      </a:accent1>
      <a:accent2>
        <a:srgbClr val="00CC66"/>
      </a:accent2>
      <a:accent3>
        <a:srgbClr val="B8B8CA"/>
      </a:accent3>
      <a:accent4>
        <a:srgbClr val="C8C8C8"/>
      </a:accent4>
      <a:accent5>
        <a:srgbClr val="B3B3BE"/>
      </a:accent5>
      <a:accent6>
        <a:srgbClr val="00B95C"/>
      </a:accent6>
      <a:hlink>
        <a:srgbClr val="65B2FF"/>
      </a:hlink>
      <a:folHlink>
        <a:srgbClr val="9900FF"/>
      </a:folHlink>
    </a:clrScheme>
    <a:fontScheme name="Fading Gri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Fading Grid 1">
        <a:dk1>
          <a:srgbClr val="7E0000"/>
        </a:dk1>
        <a:lt1>
          <a:srgbClr val="FFFFFF"/>
        </a:lt1>
        <a:dk2>
          <a:srgbClr val="800000"/>
        </a:dk2>
        <a:lt2>
          <a:srgbClr val="FCF0B2"/>
        </a:lt2>
        <a:accent1>
          <a:srgbClr val="660000"/>
        </a:accent1>
        <a:accent2>
          <a:srgbClr val="C5543D"/>
        </a:accent2>
        <a:accent3>
          <a:srgbClr val="C0AAAA"/>
        </a:accent3>
        <a:accent4>
          <a:srgbClr val="DADADA"/>
        </a:accent4>
        <a:accent5>
          <a:srgbClr val="B8AA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004E"/>
        </a:accent1>
        <a:accent2>
          <a:srgbClr val="008080"/>
        </a:accent2>
        <a:accent3>
          <a:srgbClr val="AAAAB8"/>
        </a:accent3>
        <a:accent4>
          <a:srgbClr val="DADADA"/>
        </a:accent4>
        <a:accent5>
          <a:srgbClr val="AAAAB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1017D"/>
        </a:accent1>
        <a:accent2>
          <a:srgbClr val="00C600"/>
        </a:accent2>
        <a:accent3>
          <a:srgbClr val="AAAACA"/>
        </a:accent3>
        <a:accent4>
          <a:srgbClr val="DADADA"/>
        </a:accent4>
        <a:accent5>
          <a:srgbClr val="AAAABF"/>
        </a:accent5>
        <a:accent6>
          <a:srgbClr val="00B300"/>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54547A"/>
        </a:accent1>
        <a:accent2>
          <a:srgbClr val="00CC66"/>
        </a:accent2>
        <a:accent3>
          <a:srgbClr val="B8B8CA"/>
        </a:accent3>
        <a:accent4>
          <a:srgbClr val="C8C8C8"/>
        </a:accent4>
        <a:accent5>
          <a:srgbClr val="B3B3BE"/>
        </a:accent5>
        <a:accent6>
          <a:srgbClr val="00B95C"/>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444444"/>
        </a:accent1>
        <a:accent2>
          <a:srgbClr val="527C3A"/>
        </a:accent2>
        <a:accent3>
          <a:srgbClr val="B3B3B3"/>
        </a:accent3>
        <a:accent4>
          <a:srgbClr val="DADADA"/>
        </a:accent4>
        <a:accent5>
          <a:srgbClr val="B0B0B0"/>
        </a:accent5>
        <a:accent6>
          <a:srgbClr val="497034"/>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414E28"/>
        </a:accent1>
        <a:accent2>
          <a:srgbClr val="7D8C70"/>
        </a:accent2>
        <a:accent3>
          <a:srgbClr val="B3B8AE"/>
        </a:accent3>
        <a:accent4>
          <a:srgbClr val="DADADA"/>
        </a:accent4>
        <a:accent5>
          <a:srgbClr val="B0B2AC"/>
        </a:accent5>
        <a:accent6>
          <a:srgbClr val="717E65"/>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AEAA00"/>
        </a:accent1>
        <a:accent2>
          <a:srgbClr val="808000"/>
        </a:accent2>
        <a:accent3>
          <a:srgbClr val="E2E2AA"/>
        </a:accent3>
        <a:accent4>
          <a:srgbClr val="DADADA"/>
        </a:accent4>
        <a:accent5>
          <a:srgbClr val="D3D2AA"/>
        </a:accent5>
        <a:accent6>
          <a:srgbClr val="7373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C6C6C6"/>
        </a:accent1>
        <a:accent2>
          <a:srgbClr val="009900"/>
        </a:accent2>
        <a:accent3>
          <a:srgbClr val="FBFBFB"/>
        </a:accent3>
        <a:accent4>
          <a:srgbClr val="000000"/>
        </a:accent4>
        <a:accent5>
          <a:srgbClr val="DFDFDF"/>
        </a:accent5>
        <a:accent6>
          <a:srgbClr val="008A00"/>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Custom 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Fading Grid">
  <a:themeElements>
    <a:clrScheme name="Fading Grid 4">
      <a:dk1>
        <a:srgbClr val="6B6B99"/>
      </a:dk1>
      <a:lt1>
        <a:srgbClr val="EAEAEA"/>
      </a:lt1>
      <a:dk2>
        <a:srgbClr val="666699"/>
      </a:dk2>
      <a:lt2>
        <a:srgbClr val="CCECFF"/>
      </a:lt2>
      <a:accent1>
        <a:srgbClr val="54547A"/>
      </a:accent1>
      <a:accent2>
        <a:srgbClr val="00CC66"/>
      </a:accent2>
      <a:accent3>
        <a:srgbClr val="B8B8CA"/>
      </a:accent3>
      <a:accent4>
        <a:srgbClr val="C8C8C8"/>
      </a:accent4>
      <a:accent5>
        <a:srgbClr val="B3B3BE"/>
      </a:accent5>
      <a:accent6>
        <a:srgbClr val="00B95C"/>
      </a:accent6>
      <a:hlink>
        <a:srgbClr val="65B2FF"/>
      </a:hlink>
      <a:folHlink>
        <a:srgbClr val="9900FF"/>
      </a:folHlink>
    </a:clrScheme>
    <a:fontScheme name="Fading Gri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Fading Grid 1">
        <a:dk1>
          <a:srgbClr val="7E0000"/>
        </a:dk1>
        <a:lt1>
          <a:srgbClr val="FFFFFF"/>
        </a:lt1>
        <a:dk2>
          <a:srgbClr val="800000"/>
        </a:dk2>
        <a:lt2>
          <a:srgbClr val="FCF0B2"/>
        </a:lt2>
        <a:accent1>
          <a:srgbClr val="660000"/>
        </a:accent1>
        <a:accent2>
          <a:srgbClr val="C5543D"/>
        </a:accent2>
        <a:accent3>
          <a:srgbClr val="C0AAAA"/>
        </a:accent3>
        <a:accent4>
          <a:srgbClr val="DADADA"/>
        </a:accent4>
        <a:accent5>
          <a:srgbClr val="B8AA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004E"/>
        </a:accent1>
        <a:accent2>
          <a:srgbClr val="008080"/>
        </a:accent2>
        <a:accent3>
          <a:srgbClr val="AAAAB8"/>
        </a:accent3>
        <a:accent4>
          <a:srgbClr val="DADADA"/>
        </a:accent4>
        <a:accent5>
          <a:srgbClr val="AAAAB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1017D"/>
        </a:accent1>
        <a:accent2>
          <a:srgbClr val="00C600"/>
        </a:accent2>
        <a:accent3>
          <a:srgbClr val="AAAACA"/>
        </a:accent3>
        <a:accent4>
          <a:srgbClr val="DADADA"/>
        </a:accent4>
        <a:accent5>
          <a:srgbClr val="AAAABF"/>
        </a:accent5>
        <a:accent6>
          <a:srgbClr val="00B300"/>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54547A"/>
        </a:accent1>
        <a:accent2>
          <a:srgbClr val="00CC66"/>
        </a:accent2>
        <a:accent3>
          <a:srgbClr val="B8B8CA"/>
        </a:accent3>
        <a:accent4>
          <a:srgbClr val="C8C8C8"/>
        </a:accent4>
        <a:accent5>
          <a:srgbClr val="B3B3BE"/>
        </a:accent5>
        <a:accent6>
          <a:srgbClr val="00B95C"/>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444444"/>
        </a:accent1>
        <a:accent2>
          <a:srgbClr val="527C3A"/>
        </a:accent2>
        <a:accent3>
          <a:srgbClr val="B3B3B3"/>
        </a:accent3>
        <a:accent4>
          <a:srgbClr val="DADADA"/>
        </a:accent4>
        <a:accent5>
          <a:srgbClr val="B0B0B0"/>
        </a:accent5>
        <a:accent6>
          <a:srgbClr val="497034"/>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414E28"/>
        </a:accent1>
        <a:accent2>
          <a:srgbClr val="7D8C70"/>
        </a:accent2>
        <a:accent3>
          <a:srgbClr val="B3B8AE"/>
        </a:accent3>
        <a:accent4>
          <a:srgbClr val="DADADA"/>
        </a:accent4>
        <a:accent5>
          <a:srgbClr val="B0B2AC"/>
        </a:accent5>
        <a:accent6>
          <a:srgbClr val="717E65"/>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AEAA00"/>
        </a:accent1>
        <a:accent2>
          <a:srgbClr val="808000"/>
        </a:accent2>
        <a:accent3>
          <a:srgbClr val="E2E2AA"/>
        </a:accent3>
        <a:accent4>
          <a:srgbClr val="DADADA"/>
        </a:accent4>
        <a:accent5>
          <a:srgbClr val="D3D2AA"/>
        </a:accent5>
        <a:accent6>
          <a:srgbClr val="7373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C6C6C6"/>
        </a:accent1>
        <a:accent2>
          <a:srgbClr val="009900"/>
        </a:accent2>
        <a:accent3>
          <a:srgbClr val="FBFBFB"/>
        </a:accent3>
        <a:accent4>
          <a:srgbClr val="000000"/>
        </a:accent4>
        <a:accent5>
          <a:srgbClr val="DFDFDF"/>
        </a:accent5>
        <a:accent6>
          <a:srgbClr val="008A00"/>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Custom 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12001</TotalTime>
  <Words>4923</Words>
  <Application>Microsoft Office PowerPoint</Application>
  <PresentationFormat>On-screen Show (4:3)</PresentationFormat>
  <Paragraphs>605</Paragraphs>
  <Slides>102</Slides>
  <Notes>44</Notes>
  <HiddenSlides>0</HiddenSlides>
  <MMClips>0</MMClips>
  <ScaleCrop>false</ScaleCrop>
  <HeadingPairs>
    <vt:vector size="8" baseType="variant">
      <vt:variant>
        <vt:lpstr>Fonts Used</vt:lpstr>
      </vt:variant>
      <vt:variant>
        <vt:i4>10</vt:i4>
      </vt:variant>
      <vt:variant>
        <vt:lpstr>Theme</vt:lpstr>
      </vt:variant>
      <vt:variant>
        <vt:i4>15</vt:i4>
      </vt:variant>
      <vt:variant>
        <vt:lpstr>Embedded OLE Servers</vt:lpstr>
      </vt:variant>
      <vt:variant>
        <vt:i4>2</vt:i4>
      </vt:variant>
      <vt:variant>
        <vt:lpstr>Slide Titles</vt:lpstr>
      </vt:variant>
      <vt:variant>
        <vt:i4>102</vt:i4>
      </vt:variant>
    </vt:vector>
  </HeadingPairs>
  <TitlesOfParts>
    <vt:vector size="129" baseType="lpstr">
      <vt:lpstr>Arial</vt:lpstr>
      <vt:lpstr>Calibri</vt:lpstr>
      <vt:lpstr>Cambria Math</vt:lpstr>
      <vt:lpstr>Gadget</vt:lpstr>
      <vt:lpstr>Helvetica</vt:lpstr>
      <vt:lpstr>Marker Felt</vt:lpstr>
      <vt:lpstr>Symbol</vt:lpstr>
      <vt:lpstr>Times</vt:lpstr>
      <vt:lpstr>Times New Roman</vt:lpstr>
      <vt:lpstr>Wingdings</vt:lpstr>
      <vt:lpstr>Office Theme</vt:lpstr>
      <vt:lpstr>Fading Grid</vt:lpstr>
      <vt:lpstr>1_Office Theme</vt:lpstr>
      <vt:lpstr>Default Design</vt:lpstr>
      <vt:lpstr>1_Fading Grid</vt:lpstr>
      <vt:lpstr>1_Default Design</vt:lpstr>
      <vt:lpstr>2_Office Theme</vt:lpstr>
      <vt:lpstr>3_Office Theme</vt:lpstr>
      <vt:lpstr>4_Office Theme</vt:lpstr>
      <vt:lpstr>2_Default Design</vt:lpstr>
      <vt:lpstr>3_Default Design</vt:lpstr>
      <vt:lpstr>5_Default Design</vt:lpstr>
      <vt:lpstr>6_Default Design</vt:lpstr>
      <vt:lpstr>7_Default Design</vt:lpstr>
      <vt:lpstr>5_Office Theme</vt:lpstr>
      <vt:lpstr>Equation</vt:lpstr>
      <vt:lpstr>Document</vt:lpstr>
      <vt:lpstr>Physical Hydrology &amp; Hydroclimatology (Multiscale Hydrology)</vt:lpstr>
      <vt:lpstr>Lectures Week – 5 - 6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Thermodynamics of Cloud Formation –  Parcel Theory</vt:lpstr>
      <vt:lpstr>PowerPoint Presentation</vt:lpstr>
      <vt:lpstr>PowerPoint Presentation</vt:lpstr>
      <vt:lpstr>PowerPoint Presentation</vt:lpstr>
      <vt:lpstr>Thermodynamics of Cloud Formation –  Parcel Theory</vt:lpstr>
      <vt:lpstr>PowerPoint Presentation</vt:lpstr>
      <vt:lpstr>PowerPoint Presentation</vt:lpstr>
      <vt:lpstr>PowerPoint Presentation</vt:lpstr>
      <vt:lpstr>Hydrostatic Atmosphere</vt:lpstr>
      <vt:lpstr>Physical properties of moisture in the air</vt:lpstr>
      <vt:lpstr>How much water can the air hold?</vt:lpstr>
      <vt:lpstr>Virtual Temperature</vt:lpstr>
      <vt:lpstr>Vertical Profiles of the Atmosphere - Moisture</vt:lpstr>
      <vt:lpstr>Vertical Profiles of the Atmosphere - Moisture</vt:lpstr>
      <vt:lpstr>PowerPoint Presentation</vt:lpstr>
      <vt:lpstr>PowerPoint Presentation</vt:lpstr>
      <vt:lpstr>PowerPoint Presentation</vt:lpstr>
      <vt:lpstr>Vertical Profiles of the Atmosphere –  Total Precipitable Water</vt:lpstr>
      <vt:lpstr>Vertical Profiles of the Atmosphere –  Total Precipitable Water</vt:lpstr>
      <vt:lpstr>Vertical Profiles of the Atmosphere –  Total Precipitable Water</vt:lpstr>
      <vt:lpstr>PowerPoint Presentation</vt:lpstr>
      <vt:lpstr>PowerPoint Presentation</vt:lpstr>
      <vt:lpstr>PowerPoint Presentation</vt:lpstr>
      <vt:lpstr>PowerPoint Presentation</vt:lpstr>
      <vt:lpstr>PowerPoint Presentation</vt:lpstr>
      <vt:lpstr>PowerPoint Presentation</vt:lpstr>
      <vt:lpstr>Atmospheric Stability</vt:lpstr>
      <vt:lpstr>Conditional instability of partially saturated atmosphere</vt:lpstr>
      <vt:lpstr>PowerPoint Presentation</vt:lpstr>
      <vt:lpstr>PowerPoint Presentation</vt:lpstr>
      <vt:lpstr>PowerPoint Presentation</vt:lpstr>
      <vt:lpstr>PowerPoint Presentation</vt:lpstr>
      <vt:lpstr>Meteorology of Precipitation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Precipitation Measurement –  Observe and Report</vt:lpstr>
      <vt:lpstr>Precipitation Measurement –  characterization</vt:lpstr>
      <vt:lpstr>Precipitation Measurement –  Precipitation Variability</vt:lpstr>
      <vt:lpstr>Precipitation Measurement –  Interpretation of Data</vt:lpstr>
      <vt:lpstr>Precipitation Measurement –  Data as recorded…</vt:lpstr>
      <vt:lpstr>Precipitation Measurement –  Precipitation Records</vt:lpstr>
      <vt:lpstr>The Hyetograph</vt:lpstr>
      <vt:lpstr>PowerPoint Presentation</vt:lpstr>
      <vt:lpstr>Precipitation Measurement –  Statistics on Different Time Scales, Distributions</vt:lpstr>
      <vt:lpstr>Precipitation Measurement –  Storm Types</vt:lpstr>
      <vt:lpstr>Precipitation Measurement –  Spatial &amp; Temporal  Precipitation Variability</vt:lpstr>
      <vt:lpstr>Precipitation Measurement –  Calculating Precipitation Inputs</vt:lpstr>
      <vt:lpstr>PowerPoint Presentation</vt:lpstr>
      <vt:lpstr>PowerPoint Presentation</vt:lpstr>
      <vt:lpstr>PowerPoint Presentation</vt:lpstr>
      <vt:lpstr>PowerPoint Presentation</vt:lpstr>
      <vt:lpstr>PowerPoint Presentation</vt:lpstr>
      <vt:lpstr>PowerPoint Presentation</vt:lpstr>
      <vt:lpstr>Precipitation Measurement –  gauges</vt:lpstr>
      <vt:lpstr>Precipitation Measurement –  gauges</vt:lpstr>
      <vt:lpstr>Precipitation Measurement –  gauges</vt:lpstr>
      <vt:lpstr>Precipitation Measurement –  Gauge Errors</vt:lpstr>
      <vt:lpstr>Precipitation Measurement –  gauges</vt:lpstr>
      <vt:lpstr>Precipitation Measurement –  Location of Gages</vt:lpstr>
      <vt:lpstr>RADAR Rainfall Estimates</vt:lpstr>
      <vt:lpstr>PowerPoint Presentation</vt:lpstr>
      <vt:lpstr>Thermodynamics of Cloud Formation –  Parcel Theory</vt:lpstr>
      <vt:lpstr>Cloud Microphysics</vt:lpstr>
      <vt:lpstr>Cloud Microphysics –  nucleation processes</vt:lpstr>
      <vt:lpstr>Cloud Microphysics –  cloud seeding</vt:lpstr>
      <vt:lpstr>Cloud Microphysics –  hydrometeor size dictates its fate</vt:lpstr>
      <vt:lpstr>Cloud Microphysics growing hydrometeors</vt:lpstr>
      <vt:lpstr>Cloud Microphysics growing hydrometeors</vt:lpstr>
      <vt:lpstr>Cloud Microphysics –  Summary of drop formation </vt:lpstr>
      <vt:lpstr>Meteorology of Precipitation –  Uplift</vt:lpstr>
      <vt:lpstr>Meteorology of Precipitation –  Uplift</vt:lpstr>
      <vt:lpstr>Meteorology of Precipitation –  Large-scale Horizontal convergence – examples</vt:lpstr>
      <vt:lpstr>Meteorology of Precipitation –  Uplift</vt:lpstr>
      <vt:lpstr>Meteorology of Precipitation –  2. Frontal convergence </vt:lpstr>
      <vt:lpstr>PowerPoint Presentation</vt:lpstr>
      <vt:lpstr>PowerPoint Presentation</vt:lpstr>
      <vt:lpstr>PowerPoint Presentation</vt:lpstr>
      <vt:lpstr>An aside – Extra-Tropical Cyclones</vt:lpstr>
      <vt:lpstr>Tropical Cyclones</vt:lpstr>
      <vt:lpstr>Tropical Cyclone in cross-section</vt:lpstr>
      <vt:lpstr>Tropical Cyclone in cross-section</vt:lpstr>
      <vt:lpstr>Meteorology of Precipitation –  Uplift</vt:lpstr>
      <vt:lpstr>Meteorology of Precipitation –  Uplift</vt:lpstr>
      <vt:lpstr>PowerPoint Presentation</vt:lpstr>
      <vt:lpstr>Meteorology of Precipitation –  Orographic Precipitation</vt:lpstr>
      <vt:lpstr>When does it snow/rain/sleet?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Yovanaroquiam, Issayass</dc:creator>
  <cp:lastModifiedBy>Rajagopalan Balaji</cp:lastModifiedBy>
  <cp:revision>76</cp:revision>
  <dcterms:created xsi:type="dcterms:W3CDTF">2011-12-03T08:52:51Z</dcterms:created>
  <dcterms:modified xsi:type="dcterms:W3CDTF">2022-09-29T19:59:51Z</dcterms:modified>
</cp:coreProperties>
</file>