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83" r:id="rId3"/>
    <p:sldMasterId id="2147483695" r:id="rId4"/>
    <p:sldMasterId id="2147483707" r:id="rId5"/>
    <p:sldMasterId id="2147483719" r:id="rId6"/>
    <p:sldMasterId id="2147483853" r:id="rId7"/>
    <p:sldMasterId id="2147483877" r:id="rId8"/>
    <p:sldMasterId id="2147483900" r:id="rId9"/>
  </p:sldMasterIdLst>
  <p:notesMasterIdLst>
    <p:notesMasterId r:id="rId68"/>
  </p:notesMasterIdLst>
  <p:handoutMasterIdLst>
    <p:handoutMasterId r:id="rId69"/>
  </p:handoutMasterIdLst>
  <p:sldIdLst>
    <p:sldId id="473" r:id="rId10"/>
    <p:sldId id="325" r:id="rId11"/>
    <p:sldId id="337" r:id="rId12"/>
    <p:sldId id="371" r:id="rId13"/>
    <p:sldId id="338" r:id="rId14"/>
    <p:sldId id="340" r:id="rId15"/>
    <p:sldId id="339" r:id="rId16"/>
    <p:sldId id="341" r:id="rId17"/>
    <p:sldId id="342" r:id="rId18"/>
    <p:sldId id="343" r:id="rId19"/>
    <p:sldId id="344" r:id="rId20"/>
    <p:sldId id="345" r:id="rId21"/>
    <p:sldId id="346" r:id="rId22"/>
    <p:sldId id="335" r:id="rId23"/>
    <p:sldId id="439" r:id="rId24"/>
    <p:sldId id="440" r:id="rId25"/>
    <p:sldId id="441" r:id="rId26"/>
    <p:sldId id="334" r:id="rId27"/>
    <p:sldId id="336" r:id="rId28"/>
    <p:sldId id="349" r:id="rId29"/>
    <p:sldId id="350" r:id="rId30"/>
    <p:sldId id="448" r:id="rId31"/>
    <p:sldId id="449" r:id="rId32"/>
    <p:sldId id="450" r:id="rId33"/>
    <p:sldId id="394" r:id="rId34"/>
    <p:sldId id="400" r:id="rId35"/>
    <p:sldId id="401" r:id="rId36"/>
    <p:sldId id="412" r:id="rId37"/>
    <p:sldId id="413" r:id="rId38"/>
    <p:sldId id="414" r:id="rId39"/>
    <p:sldId id="415" r:id="rId40"/>
    <p:sldId id="354" r:id="rId41"/>
    <p:sldId id="355" r:id="rId42"/>
    <p:sldId id="442" r:id="rId43"/>
    <p:sldId id="443" r:id="rId44"/>
    <p:sldId id="351" r:id="rId45"/>
    <p:sldId id="444" r:id="rId46"/>
    <p:sldId id="445" r:id="rId47"/>
    <p:sldId id="446" r:id="rId48"/>
    <p:sldId id="447" r:id="rId49"/>
    <p:sldId id="416" r:id="rId50"/>
    <p:sldId id="417" r:id="rId51"/>
    <p:sldId id="427" r:id="rId52"/>
    <p:sldId id="418" r:id="rId53"/>
    <p:sldId id="428" r:id="rId54"/>
    <p:sldId id="429" r:id="rId55"/>
    <p:sldId id="426" r:id="rId56"/>
    <p:sldId id="422" r:id="rId57"/>
    <p:sldId id="430" r:id="rId58"/>
    <p:sldId id="431" r:id="rId59"/>
    <p:sldId id="432" r:id="rId60"/>
    <p:sldId id="433" r:id="rId61"/>
    <p:sldId id="434" r:id="rId62"/>
    <p:sldId id="435" r:id="rId63"/>
    <p:sldId id="436" r:id="rId64"/>
    <p:sldId id="475" r:id="rId65"/>
    <p:sldId id="451" r:id="rId66"/>
    <p:sldId id="453" r:id="rId67"/>
  </p:sldIdLst>
  <p:sldSz cx="9144000" cy="6858000" type="screen4x3"/>
  <p:notesSz cx="6858000" cy="923607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FF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34" autoAdjust="0"/>
    <p:restoredTop sz="90929"/>
  </p:normalViewPr>
  <p:slideViewPr>
    <p:cSldViewPr snapToGrid="0">
      <p:cViewPr varScale="1">
        <p:scale>
          <a:sx n="59" d="100"/>
          <a:sy n="59" d="100"/>
        </p:scale>
        <p:origin x="107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6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60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6084"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6085" name="Rectangle 5"/>
          <p:cNvSpPr>
            <a:spLocks noGrp="1" noChangeArrowheads="1"/>
          </p:cNvSpPr>
          <p:nvPr>
            <p:ph type="sldNum" sz="quarter" idx="3"/>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727FB59-3BE2-4C88-A1C2-B9CA642BEC9D}" type="slidenum">
              <a:rPr lang="en-US"/>
              <a:pPr>
                <a:defRPr/>
              </a:pPr>
              <a:t>‹#›</a:t>
            </a:fld>
            <a:endParaRPr lang="en-US"/>
          </a:p>
        </p:txBody>
      </p:sp>
    </p:spTree>
    <p:extLst>
      <p:ext uri="{BB962C8B-B14F-4D97-AF65-F5344CB8AC3E}">
        <p14:creationId xmlns:p14="http://schemas.microsoft.com/office/powerpoint/2010/main" val="3795815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7284" name="Rectangle 4"/>
          <p:cNvSpPr>
            <a:spLocks noGrp="1" noRot="1" noChangeAspect="1" noChangeArrowheads="1" noTextEdit="1"/>
          </p:cNvSpPr>
          <p:nvPr>
            <p:ph type="sldImg" idx="2"/>
          </p:nvPr>
        </p:nvSpPr>
        <p:spPr bwMode="auto">
          <a:xfrm>
            <a:off x="112077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14400" y="4387850"/>
            <a:ext cx="5029200" cy="415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774113"/>
            <a:ext cx="2971800"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6200" y="8774113"/>
            <a:ext cx="2971800"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09041CC-6DF8-43AE-B1AD-5710A005D1B4}" type="slidenum">
              <a:rPr lang="en-US"/>
              <a:pPr>
                <a:defRPr/>
              </a:pPr>
              <a:t>‹#›</a:t>
            </a:fld>
            <a:endParaRPr lang="en-US"/>
          </a:p>
        </p:txBody>
      </p:sp>
    </p:spTree>
    <p:extLst>
      <p:ext uri="{BB962C8B-B14F-4D97-AF65-F5344CB8AC3E}">
        <p14:creationId xmlns:p14="http://schemas.microsoft.com/office/powerpoint/2010/main" val="39849480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Rectangle 1"/>
          <p:cNvSpPr>
            <a:spLocks noGrp="1" noRot="1" noChangeAspect="1" noChangeArrowheads="1" noTextEdit="1"/>
          </p:cNvSpPr>
          <p:nvPr>
            <p:ph type="sldImg"/>
          </p:nvPr>
        </p:nvSpPr>
        <p:spPr bwMode="auto">
          <a:xfrm>
            <a:off x="1143000" y="692706"/>
            <a:ext cx="4572000" cy="346352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2"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Rectangle 1"/>
          <p:cNvSpPr>
            <a:spLocks noGrp="1" noRot="1" noChangeAspect="1" noChangeArrowheads="1" noTextEdit="1"/>
          </p:cNvSpPr>
          <p:nvPr>
            <p:ph type="sldImg"/>
          </p:nvPr>
        </p:nvSpPr>
        <p:spPr bwMode="auto">
          <a:xfrm>
            <a:off x="1143000" y="692706"/>
            <a:ext cx="4572000" cy="346352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4450"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a:spLocks noGrp="1" noRot="1" noChangeAspect="1" noChangeArrowheads="1" noTextEdit="1"/>
          </p:cNvSpPr>
          <p:nvPr>
            <p:ph type="sldImg"/>
          </p:nvPr>
        </p:nvSpPr>
        <p:spPr bwMode="auto">
          <a:xfrm>
            <a:off x="1143000" y="692706"/>
            <a:ext cx="4572000" cy="346352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5474"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ln/>
        </p:spPr>
      </p:sp>
      <p:sp>
        <p:nvSpPr>
          <p:cNvPr id="119811" name="Rectangle 2"/>
          <p:cNvSpPr txBox="1">
            <a:spLocks noGrp="1" noChangeArrowheads="1"/>
          </p:cNvSpPr>
          <p:nvPr>
            <p:ph type="body" idx="1"/>
          </p:nvPr>
        </p:nvSpPr>
        <p:spPr>
          <a:noFill/>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5" name="Rectangle 1"/>
          <p:cNvSpPr>
            <a:spLocks noGrp="1" noRot="1" noChangeAspect="1" noChangeArrowheads="1" noTextEdit="1"/>
          </p:cNvSpPr>
          <p:nvPr>
            <p:ph type="sldImg"/>
          </p:nvPr>
        </p:nvSpPr>
        <p:spPr bwMode="auto">
          <a:xfrm>
            <a:off x="1143000" y="692706"/>
            <a:ext cx="4572000" cy="346352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8306"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bwMode="auto">
          <a:xfrm>
            <a:off x="1143000" y="692706"/>
            <a:ext cx="4572000" cy="346352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1011" name="Rectangle 3"/>
          <p:cNvSpPr txBox="1">
            <a:spLocks noGrp="1" noChangeArrowheads="1"/>
          </p:cNvSpPr>
          <p:nvPr>
            <p:ph type="body" idx="1"/>
          </p:nvPr>
        </p:nvSpPr>
        <p:spPr>
          <a:xfrm>
            <a:off x="685800" y="4387136"/>
            <a:ext cx="5486400" cy="4156234"/>
          </a:xfrm>
          <a:noFill/>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a:spLocks noGrp="1" noRot="1" noChangeAspect="1" noChangeArrowheads="1" noTextEdit="1"/>
          </p:cNvSpPr>
          <p:nvPr>
            <p:ph type="sldImg"/>
          </p:nvPr>
        </p:nvSpPr>
        <p:spPr bwMode="auto">
          <a:xfrm>
            <a:off x="1120775" y="692150"/>
            <a:ext cx="4616450" cy="34639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58"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a:spLocks noGrp="1" noRot="1" noChangeAspect="1" noChangeArrowheads="1" noTextEdit="1"/>
          </p:cNvSpPr>
          <p:nvPr>
            <p:ph type="sldImg"/>
          </p:nvPr>
        </p:nvSpPr>
        <p:spPr bwMode="auto">
          <a:xfrm>
            <a:off x="1120775" y="692150"/>
            <a:ext cx="4616450" cy="34639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9330"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a:spLocks noGrp="1" noRot="1" noChangeAspect="1" noChangeArrowheads="1" noTextEdit="1"/>
          </p:cNvSpPr>
          <p:nvPr>
            <p:ph type="sldImg"/>
          </p:nvPr>
        </p:nvSpPr>
        <p:spPr bwMode="auto">
          <a:xfrm>
            <a:off x="1120775" y="692150"/>
            <a:ext cx="4616450" cy="34639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0354"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Rectangle 1"/>
          <p:cNvSpPr>
            <a:spLocks noGrp="1" noRot="1" noChangeAspect="1" noChangeArrowheads="1" noTextEdit="1"/>
          </p:cNvSpPr>
          <p:nvPr>
            <p:ph type="sldImg"/>
          </p:nvPr>
        </p:nvSpPr>
        <p:spPr bwMode="auto">
          <a:xfrm>
            <a:off x="1120775" y="692150"/>
            <a:ext cx="4616450" cy="34639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1378"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a:spLocks noGrp="1" noRot="1" noChangeAspect="1" noChangeArrowheads="1" noTextEdit="1"/>
          </p:cNvSpPr>
          <p:nvPr>
            <p:ph type="sldImg"/>
          </p:nvPr>
        </p:nvSpPr>
        <p:spPr bwMode="auto">
          <a:xfrm>
            <a:off x="1120775" y="692150"/>
            <a:ext cx="4616450" cy="34639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2"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Rectangle 1"/>
          <p:cNvSpPr>
            <a:spLocks noGrp="1" noRot="1" noChangeAspect="1" noChangeArrowheads="1" noTextEdit="1"/>
          </p:cNvSpPr>
          <p:nvPr>
            <p:ph type="sldImg"/>
          </p:nvPr>
        </p:nvSpPr>
        <p:spPr bwMode="auto">
          <a:xfrm>
            <a:off x="1120775" y="692150"/>
            <a:ext cx="4616450" cy="34639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6" name="Rectangle 2"/>
          <p:cNvSpPr txBox="1">
            <a:spLocks noGrp="1" noChangeArrowheads="1"/>
          </p:cNvSpPr>
          <p:nvPr>
            <p:ph type="body" idx="1"/>
          </p:nvPr>
        </p:nvSpPr>
        <p:spPr bwMode="auto">
          <a:xfrm>
            <a:off x="914400" y="4387136"/>
            <a:ext cx="502920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1F406F-2876-4069-B562-DF0353B61F12}" type="slidenum">
              <a:rPr lang="en-US"/>
              <a:pPr>
                <a:defRPr/>
              </a:pPr>
              <a:t>‹#›</a:t>
            </a:fld>
            <a:endParaRPr lang="en-US"/>
          </a:p>
        </p:txBody>
      </p:sp>
    </p:spTree>
    <p:extLst>
      <p:ext uri="{BB962C8B-B14F-4D97-AF65-F5344CB8AC3E}">
        <p14:creationId xmlns:p14="http://schemas.microsoft.com/office/powerpoint/2010/main" val="1484128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09EE86-8410-447B-BFA0-388D32258946}" type="slidenum">
              <a:rPr lang="en-US"/>
              <a:pPr>
                <a:defRPr/>
              </a:pPr>
              <a:t>‹#›</a:t>
            </a:fld>
            <a:endParaRPr lang="en-US"/>
          </a:p>
        </p:txBody>
      </p:sp>
    </p:spTree>
    <p:extLst>
      <p:ext uri="{BB962C8B-B14F-4D97-AF65-F5344CB8AC3E}">
        <p14:creationId xmlns:p14="http://schemas.microsoft.com/office/powerpoint/2010/main" val="21462863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8ECB32-D47C-4C6C-AED6-39C6D22DF1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57957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7F9101-94BC-4E14-8BC8-5B160C55B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914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AD796E-BA25-47F3-A208-1077223CEA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47245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A024CA-6A51-4F0E-8F2E-E06471F828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4922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038AD6A-A3F8-4DD1-A7DA-30016F8D2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30993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7EAA3CF-AF42-4A7E-8BE7-0E66D9B5A5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5474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EBC6DA7-D1F3-4292-BA70-D597315D9C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9114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3887CB-2DFB-481F-A4E0-D3BBFDFC19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86441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0F7B81-F241-4ECB-9D9C-5D86300CE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951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CE8F70-6367-437F-9EAE-1211BDFF1F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4902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60FD8-6574-4452-9784-E4B095BC93C7}" type="slidenum">
              <a:rPr lang="en-US"/>
              <a:pPr>
                <a:defRPr/>
              </a:pPr>
              <a:t>‹#›</a:t>
            </a:fld>
            <a:endParaRPr lang="en-US"/>
          </a:p>
        </p:txBody>
      </p:sp>
    </p:spTree>
    <p:extLst>
      <p:ext uri="{BB962C8B-B14F-4D97-AF65-F5344CB8AC3E}">
        <p14:creationId xmlns:p14="http://schemas.microsoft.com/office/powerpoint/2010/main" val="33012088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5CC1EA-E07A-4AC7-91B9-1D68726BAF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9859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2E5134-E0B0-40E5-9F7A-F2D6E15577C3}" type="slidenum">
              <a:rPr lang="en-US"/>
              <a:pPr>
                <a:defRPr/>
              </a:pPr>
              <a:t>‹#›</a:t>
            </a:fld>
            <a:endParaRPr lang="en-US"/>
          </a:p>
        </p:txBody>
      </p:sp>
    </p:spTree>
    <p:extLst>
      <p:ext uri="{BB962C8B-B14F-4D97-AF65-F5344CB8AC3E}">
        <p14:creationId xmlns:p14="http://schemas.microsoft.com/office/powerpoint/2010/main" val="4130305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0EFD9-E884-49E2-9F49-B6AF9C4EF56B}" type="slidenum">
              <a:rPr lang="en-US"/>
              <a:pPr>
                <a:defRPr/>
              </a:pPr>
              <a:t>‹#›</a:t>
            </a:fld>
            <a:endParaRPr lang="en-US"/>
          </a:p>
        </p:txBody>
      </p:sp>
    </p:spTree>
    <p:extLst>
      <p:ext uri="{BB962C8B-B14F-4D97-AF65-F5344CB8AC3E}">
        <p14:creationId xmlns:p14="http://schemas.microsoft.com/office/powerpoint/2010/main" val="3091153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41BC14-F8B9-406D-A257-B454332E6B28}" type="slidenum">
              <a:rPr lang="en-US"/>
              <a:pPr>
                <a:defRPr/>
              </a:pPr>
              <a:t>‹#›</a:t>
            </a:fld>
            <a:endParaRPr lang="en-US"/>
          </a:p>
        </p:txBody>
      </p:sp>
    </p:spTree>
    <p:extLst>
      <p:ext uri="{BB962C8B-B14F-4D97-AF65-F5344CB8AC3E}">
        <p14:creationId xmlns:p14="http://schemas.microsoft.com/office/powerpoint/2010/main" val="4200261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739F3C-6A0E-4813-B5EC-CCBF9A66640C}" type="slidenum">
              <a:rPr lang="en-US"/>
              <a:pPr>
                <a:defRPr/>
              </a:pPr>
              <a:t>‹#›</a:t>
            </a:fld>
            <a:endParaRPr lang="en-US"/>
          </a:p>
        </p:txBody>
      </p:sp>
    </p:spTree>
    <p:extLst>
      <p:ext uri="{BB962C8B-B14F-4D97-AF65-F5344CB8AC3E}">
        <p14:creationId xmlns:p14="http://schemas.microsoft.com/office/powerpoint/2010/main" val="2914460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8A94B6-2C02-4DB2-9256-D26D012EAAFE}" type="slidenum">
              <a:rPr lang="en-US"/>
              <a:pPr>
                <a:defRPr/>
              </a:pPr>
              <a:t>‹#›</a:t>
            </a:fld>
            <a:endParaRPr lang="en-US"/>
          </a:p>
        </p:txBody>
      </p:sp>
    </p:spTree>
    <p:extLst>
      <p:ext uri="{BB962C8B-B14F-4D97-AF65-F5344CB8AC3E}">
        <p14:creationId xmlns:p14="http://schemas.microsoft.com/office/powerpoint/2010/main" val="1281895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9966E2-2C5C-4215-B4FD-922DDDE5E06E}" type="slidenum">
              <a:rPr lang="en-US"/>
              <a:pPr>
                <a:defRPr/>
              </a:pPr>
              <a:t>‹#›</a:t>
            </a:fld>
            <a:endParaRPr lang="en-US"/>
          </a:p>
        </p:txBody>
      </p:sp>
    </p:spTree>
    <p:extLst>
      <p:ext uri="{BB962C8B-B14F-4D97-AF65-F5344CB8AC3E}">
        <p14:creationId xmlns:p14="http://schemas.microsoft.com/office/powerpoint/2010/main" val="3728874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BC2D91-D078-4C73-BBF6-EADC9B6E6056}" type="slidenum">
              <a:rPr lang="en-US"/>
              <a:pPr>
                <a:defRPr/>
              </a:pPr>
              <a:t>‹#›</a:t>
            </a:fld>
            <a:endParaRPr lang="en-US"/>
          </a:p>
        </p:txBody>
      </p:sp>
    </p:spTree>
    <p:extLst>
      <p:ext uri="{BB962C8B-B14F-4D97-AF65-F5344CB8AC3E}">
        <p14:creationId xmlns:p14="http://schemas.microsoft.com/office/powerpoint/2010/main" val="4263888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503BBE-A800-4A3E-B5BC-5B2699B3F484}" type="slidenum">
              <a:rPr lang="en-US"/>
              <a:pPr>
                <a:defRPr/>
              </a:pPr>
              <a:t>‹#›</a:t>
            </a:fld>
            <a:endParaRPr lang="en-US"/>
          </a:p>
        </p:txBody>
      </p:sp>
    </p:spTree>
    <p:extLst>
      <p:ext uri="{BB962C8B-B14F-4D97-AF65-F5344CB8AC3E}">
        <p14:creationId xmlns:p14="http://schemas.microsoft.com/office/powerpoint/2010/main" val="4065264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F37C98-6AF1-4E10-ADFD-BE8DC0424CA8}" type="slidenum">
              <a:rPr lang="en-US"/>
              <a:pPr>
                <a:defRPr/>
              </a:pPr>
              <a:t>‹#›</a:t>
            </a:fld>
            <a:endParaRPr lang="en-US"/>
          </a:p>
        </p:txBody>
      </p:sp>
    </p:spTree>
    <p:extLst>
      <p:ext uri="{BB962C8B-B14F-4D97-AF65-F5344CB8AC3E}">
        <p14:creationId xmlns:p14="http://schemas.microsoft.com/office/powerpoint/2010/main" val="1827069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BBDF0-61F3-457F-AA92-B36866D03B55}" type="slidenum">
              <a:rPr lang="en-US"/>
              <a:pPr>
                <a:defRPr/>
              </a:pPr>
              <a:t>‹#›</a:t>
            </a:fld>
            <a:endParaRPr lang="en-US"/>
          </a:p>
        </p:txBody>
      </p:sp>
    </p:spTree>
    <p:extLst>
      <p:ext uri="{BB962C8B-B14F-4D97-AF65-F5344CB8AC3E}">
        <p14:creationId xmlns:p14="http://schemas.microsoft.com/office/powerpoint/2010/main" val="3008542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DDFC6B-7C3C-4F67-A793-A52208812DD2}" type="slidenum">
              <a:rPr lang="en-US"/>
              <a:pPr>
                <a:defRPr/>
              </a:pPr>
              <a:t>‹#›</a:t>
            </a:fld>
            <a:endParaRPr lang="en-US"/>
          </a:p>
        </p:txBody>
      </p:sp>
    </p:spTree>
    <p:extLst>
      <p:ext uri="{BB962C8B-B14F-4D97-AF65-F5344CB8AC3E}">
        <p14:creationId xmlns:p14="http://schemas.microsoft.com/office/powerpoint/2010/main" val="3936399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8195A-C8F6-43D0-B173-53C4B19D012D}" type="slidenum">
              <a:rPr lang="en-US"/>
              <a:pPr>
                <a:defRPr/>
              </a:pPr>
              <a:t>‹#›</a:t>
            </a:fld>
            <a:endParaRPr lang="en-US"/>
          </a:p>
        </p:txBody>
      </p:sp>
    </p:spTree>
    <p:extLst>
      <p:ext uri="{BB962C8B-B14F-4D97-AF65-F5344CB8AC3E}">
        <p14:creationId xmlns:p14="http://schemas.microsoft.com/office/powerpoint/2010/main" val="114414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42E480B1-A6B8-4523-9C5F-B443E959CEB7}"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CD38BAF-5DB3-415C-9E38-72735AB2349F}" type="slidenum">
              <a:rPr lang="en-US"/>
              <a:pPr>
                <a:defRPr/>
              </a:pPr>
              <a:t>‹#›</a:t>
            </a:fld>
            <a:endParaRPr lang="en-US"/>
          </a:p>
        </p:txBody>
      </p:sp>
    </p:spTree>
    <p:extLst>
      <p:ext uri="{BB962C8B-B14F-4D97-AF65-F5344CB8AC3E}">
        <p14:creationId xmlns:p14="http://schemas.microsoft.com/office/powerpoint/2010/main" val="1816026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E8CCB2B-6321-48B1-8D16-0709C05C1913}"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4CF43933-A17F-4F20-9C3F-A49C712BB0ED}" type="slidenum">
              <a:rPr lang="en-US"/>
              <a:pPr>
                <a:defRPr/>
              </a:pPr>
              <a:t>‹#›</a:t>
            </a:fld>
            <a:endParaRPr lang="en-US"/>
          </a:p>
        </p:txBody>
      </p:sp>
    </p:spTree>
    <p:extLst>
      <p:ext uri="{BB962C8B-B14F-4D97-AF65-F5344CB8AC3E}">
        <p14:creationId xmlns:p14="http://schemas.microsoft.com/office/powerpoint/2010/main" val="2249828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1637F2B-E75A-403C-AABC-3E60C79FE262}"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4557DF4-6ECC-44D7-8559-6617898710A7}" type="slidenum">
              <a:rPr lang="en-US"/>
              <a:pPr>
                <a:defRPr/>
              </a:pPr>
              <a:t>‹#›</a:t>
            </a:fld>
            <a:endParaRPr lang="en-US"/>
          </a:p>
        </p:txBody>
      </p:sp>
    </p:spTree>
    <p:extLst>
      <p:ext uri="{BB962C8B-B14F-4D97-AF65-F5344CB8AC3E}">
        <p14:creationId xmlns:p14="http://schemas.microsoft.com/office/powerpoint/2010/main" val="3953903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D10F9FE-5385-491F-B212-39C0F031FF9E}"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E78E3AE-6C1C-4E9D-A490-E55F0658905C}" type="slidenum">
              <a:rPr lang="en-US"/>
              <a:pPr>
                <a:defRPr/>
              </a:pPr>
              <a:t>‹#›</a:t>
            </a:fld>
            <a:endParaRPr lang="en-US"/>
          </a:p>
        </p:txBody>
      </p:sp>
    </p:spTree>
    <p:extLst>
      <p:ext uri="{BB962C8B-B14F-4D97-AF65-F5344CB8AC3E}">
        <p14:creationId xmlns:p14="http://schemas.microsoft.com/office/powerpoint/2010/main" val="657887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E528E88-440E-4635-AED5-59CD7ABAE793}" type="datetimeFigureOut">
              <a:rPr lang="en-US"/>
              <a:pPr>
                <a:defRPr/>
              </a:pPr>
              <a:t>10/4/2022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830FD38D-8EC9-435B-BFEA-F6FC0E281F9A}" type="slidenum">
              <a:rPr lang="en-US"/>
              <a:pPr>
                <a:defRPr/>
              </a:pPr>
              <a:t>‹#›</a:t>
            </a:fld>
            <a:endParaRPr lang="en-US"/>
          </a:p>
        </p:txBody>
      </p:sp>
    </p:spTree>
    <p:extLst>
      <p:ext uri="{BB962C8B-B14F-4D97-AF65-F5344CB8AC3E}">
        <p14:creationId xmlns:p14="http://schemas.microsoft.com/office/powerpoint/2010/main" val="78446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A9E11F36-B4C7-46E5-835B-6A6DA3DAD134}" type="datetimeFigureOut">
              <a:rPr lang="en-US"/>
              <a:pPr>
                <a:defRPr/>
              </a:pPr>
              <a:t>10/4/2022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4A8D15C-F50D-4077-8C32-BBDF0599DD7C}" type="slidenum">
              <a:rPr lang="en-US"/>
              <a:pPr>
                <a:defRPr/>
              </a:pPr>
              <a:t>‹#›</a:t>
            </a:fld>
            <a:endParaRPr lang="en-US"/>
          </a:p>
        </p:txBody>
      </p:sp>
    </p:spTree>
    <p:extLst>
      <p:ext uri="{BB962C8B-B14F-4D97-AF65-F5344CB8AC3E}">
        <p14:creationId xmlns:p14="http://schemas.microsoft.com/office/powerpoint/2010/main" val="1776878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C3EAD381-AE4E-458B-BF36-5192F4D80D0A}" type="datetimeFigureOut">
              <a:rPr lang="en-US"/>
              <a:pPr>
                <a:defRPr/>
              </a:pPr>
              <a:t>10/4/2022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3CFC373-39F8-4284-B6BC-7756F43DBF63}" type="slidenum">
              <a:rPr lang="en-US"/>
              <a:pPr>
                <a:defRPr/>
              </a:pPr>
              <a:t>‹#›</a:t>
            </a:fld>
            <a:endParaRPr lang="en-US"/>
          </a:p>
        </p:txBody>
      </p:sp>
    </p:spTree>
    <p:extLst>
      <p:ext uri="{BB962C8B-B14F-4D97-AF65-F5344CB8AC3E}">
        <p14:creationId xmlns:p14="http://schemas.microsoft.com/office/powerpoint/2010/main" val="33349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560D0C-7ADB-4415-8945-F922459C1630}" type="slidenum">
              <a:rPr lang="en-US"/>
              <a:pPr>
                <a:defRPr/>
              </a:pPr>
              <a:t>‹#›</a:t>
            </a:fld>
            <a:endParaRPr lang="en-US"/>
          </a:p>
        </p:txBody>
      </p:sp>
    </p:spTree>
    <p:extLst>
      <p:ext uri="{BB962C8B-B14F-4D97-AF65-F5344CB8AC3E}">
        <p14:creationId xmlns:p14="http://schemas.microsoft.com/office/powerpoint/2010/main" val="2386340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6045E53-5A24-49BA-BF80-5776CC26C643}"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55AD294-56A8-44A3-A06C-23E1DF5E09FE}" type="slidenum">
              <a:rPr lang="en-US"/>
              <a:pPr>
                <a:defRPr/>
              </a:pPr>
              <a:t>‹#›</a:t>
            </a:fld>
            <a:endParaRPr lang="en-US"/>
          </a:p>
        </p:txBody>
      </p:sp>
    </p:spTree>
    <p:extLst>
      <p:ext uri="{BB962C8B-B14F-4D97-AF65-F5344CB8AC3E}">
        <p14:creationId xmlns:p14="http://schemas.microsoft.com/office/powerpoint/2010/main" val="3371347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198CFB4-5F82-4821-86D0-1782EB2544C5}"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06BD6FA-BA19-4715-923A-528BB5A68136}" type="slidenum">
              <a:rPr lang="en-US"/>
              <a:pPr>
                <a:defRPr/>
              </a:pPr>
              <a:t>‹#›</a:t>
            </a:fld>
            <a:endParaRPr lang="en-US"/>
          </a:p>
        </p:txBody>
      </p:sp>
    </p:spTree>
    <p:extLst>
      <p:ext uri="{BB962C8B-B14F-4D97-AF65-F5344CB8AC3E}">
        <p14:creationId xmlns:p14="http://schemas.microsoft.com/office/powerpoint/2010/main" val="1893326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B9606A7-61D8-49FB-994F-9EE21D16A6A8}"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9477360-F58A-4E80-9607-9F6B37A1CB38}" type="slidenum">
              <a:rPr lang="en-US"/>
              <a:pPr>
                <a:defRPr/>
              </a:pPr>
              <a:t>‹#›</a:t>
            </a:fld>
            <a:endParaRPr lang="en-US"/>
          </a:p>
        </p:txBody>
      </p:sp>
    </p:spTree>
    <p:extLst>
      <p:ext uri="{BB962C8B-B14F-4D97-AF65-F5344CB8AC3E}">
        <p14:creationId xmlns:p14="http://schemas.microsoft.com/office/powerpoint/2010/main" val="1578281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98F611E-BF10-4CFA-8AC8-EEF064224A4E}"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D1EE497-15C7-4604-85CD-75C903E56E54}" type="slidenum">
              <a:rPr lang="en-US"/>
              <a:pPr>
                <a:defRPr/>
              </a:pPr>
              <a:t>‹#›</a:t>
            </a:fld>
            <a:endParaRPr lang="en-US"/>
          </a:p>
        </p:txBody>
      </p:sp>
    </p:spTree>
    <p:extLst>
      <p:ext uri="{BB962C8B-B14F-4D97-AF65-F5344CB8AC3E}">
        <p14:creationId xmlns:p14="http://schemas.microsoft.com/office/powerpoint/2010/main" val="3208428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F24FFA7-D267-473E-BCCD-D40B34B3376F}"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E63E6D80-1F43-4B64-86BD-B522E0A86BCD}" type="slidenum">
              <a:rPr lang="en-US"/>
              <a:pPr>
                <a:defRPr/>
              </a:pPr>
              <a:t>‹#›</a:t>
            </a:fld>
            <a:endParaRPr lang="en-US"/>
          </a:p>
        </p:txBody>
      </p:sp>
    </p:spTree>
    <p:extLst>
      <p:ext uri="{BB962C8B-B14F-4D97-AF65-F5344CB8AC3E}">
        <p14:creationId xmlns:p14="http://schemas.microsoft.com/office/powerpoint/2010/main" val="1003022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155ED38-8B11-4513-8243-4B7A094B5E14}"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4574525-4B5D-4B71-9D49-A6BEEDC31722}" type="slidenum">
              <a:rPr lang="en-US"/>
              <a:pPr>
                <a:defRPr/>
              </a:pPr>
              <a:t>‹#›</a:t>
            </a:fld>
            <a:endParaRPr lang="en-US"/>
          </a:p>
        </p:txBody>
      </p:sp>
    </p:spTree>
    <p:extLst>
      <p:ext uri="{BB962C8B-B14F-4D97-AF65-F5344CB8AC3E}">
        <p14:creationId xmlns:p14="http://schemas.microsoft.com/office/powerpoint/2010/main" val="1745152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65F68A7-880F-414B-81DD-16588A4D1A40}"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2EEFBBB-8586-434F-BA9B-00241F954BA2}" type="slidenum">
              <a:rPr lang="en-US"/>
              <a:pPr>
                <a:defRPr/>
              </a:pPr>
              <a:t>‹#›</a:t>
            </a:fld>
            <a:endParaRPr lang="en-US"/>
          </a:p>
        </p:txBody>
      </p:sp>
    </p:spTree>
    <p:extLst>
      <p:ext uri="{BB962C8B-B14F-4D97-AF65-F5344CB8AC3E}">
        <p14:creationId xmlns:p14="http://schemas.microsoft.com/office/powerpoint/2010/main" val="2072591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EB8C529-F11A-4075-A145-3EAC12E7814D}"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2E0F53D-36D0-4483-B4D2-54BBA0599297}" type="slidenum">
              <a:rPr lang="en-US"/>
              <a:pPr>
                <a:defRPr/>
              </a:pPr>
              <a:t>‹#›</a:t>
            </a:fld>
            <a:endParaRPr lang="en-US"/>
          </a:p>
        </p:txBody>
      </p:sp>
    </p:spTree>
    <p:extLst>
      <p:ext uri="{BB962C8B-B14F-4D97-AF65-F5344CB8AC3E}">
        <p14:creationId xmlns:p14="http://schemas.microsoft.com/office/powerpoint/2010/main" val="3148028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9AD7266-97C0-4E78-A306-777FC1F09951}" type="datetimeFigureOut">
              <a:rPr lang="en-US"/>
              <a:pPr>
                <a:defRPr/>
              </a:pPr>
              <a:t>10/4/2022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CA187C9-3D5B-4E54-BB61-1C25E973BBBD}" type="slidenum">
              <a:rPr lang="en-US"/>
              <a:pPr>
                <a:defRPr/>
              </a:pPr>
              <a:t>‹#›</a:t>
            </a:fld>
            <a:endParaRPr lang="en-US"/>
          </a:p>
        </p:txBody>
      </p:sp>
    </p:spTree>
    <p:extLst>
      <p:ext uri="{BB962C8B-B14F-4D97-AF65-F5344CB8AC3E}">
        <p14:creationId xmlns:p14="http://schemas.microsoft.com/office/powerpoint/2010/main" val="2120838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3B77044-E024-49D5-94C2-DA42F9795CA3}" type="datetimeFigureOut">
              <a:rPr lang="en-US"/>
              <a:pPr>
                <a:defRPr/>
              </a:pPr>
              <a:t>10/4/2022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9CD1691-FB3F-4981-BE27-1E568A29949A}" type="slidenum">
              <a:rPr lang="en-US"/>
              <a:pPr>
                <a:defRPr/>
              </a:pPr>
              <a:t>‹#›</a:t>
            </a:fld>
            <a:endParaRPr lang="en-US"/>
          </a:p>
        </p:txBody>
      </p:sp>
    </p:spTree>
    <p:extLst>
      <p:ext uri="{BB962C8B-B14F-4D97-AF65-F5344CB8AC3E}">
        <p14:creationId xmlns:p14="http://schemas.microsoft.com/office/powerpoint/2010/main" val="410926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3D93E-7B9D-4758-8969-8CDD3D4F0C9E}" type="slidenum">
              <a:rPr lang="en-US"/>
              <a:pPr>
                <a:defRPr/>
              </a:pPr>
              <a:t>‹#›</a:t>
            </a:fld>
            <a:endParaRPr lang="en-US"/>
          </a:p>
        </p:txBody>
      </p:sp>
    </p:spTree>
    <p:extLst>
      <p:ext uri="{BB962C8B-B14F-4D97-AF65-F5344CB8AC3E}">
        <p14:creationId xmlns:p14="http://schemas.microsoft.com/office/powerpoint/2010/main" val="3167893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DF1A955-C797-4F27-91EF-532255B40F36}" type="datetimeFigureOut">
              <a:rPr lang="en-US"/>
              <a:pPr>
                <a:defRPr/>
              </a:pPr>
              <a:t>10/4/2022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04A78DD-04DA-4258-A327-B83783712903}" type="slidenum">
              <a:rPr lang="en-US"/>
              <a:pPr>
                <a:defRPr/>
              </a:pPr>
              <a:t>‹#›</a:t>
            </a:fld>
            <a:endParaRPr lang="en-US"/>
          </a:p>
        </p:txBody>
      </p:sp>
    </p:spTree>
    <p:extLst>
      <p:ext uri="{BB962C8B-B14F-4D97-AF65-F5344CB8AC3E}">
        <p14:creationId xmlns:p14="http://schemas.microsoft.com/office/powerpoint/2010/main" val="1586152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E2E0736-D546-4F5F-8F63-8C8F0EBBD69C}"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01EDDDA7-3BDD-4232-9CDD-B1F9653B6469}" type="slidenum">
              <a:rPr lang="en-US"/>
              <a:pPr>
                <a:defRPr/>
              </a:pPr>
              <a:t>‹#›</a:t>
            </a:fld>
            <a:endParaRPr lang="en-US"/>
          </a:p>
        </p:txBody>
      </p:sp>
    </p:spTree>
    <p:extLst>
      <p:ext uri="{BB962C8B-B14F-4D97-AF65-F5344CB8AC3E}">
        <p14:creationId xmlns:p14="http://schemas.microsoft.com/office/powerpoint/2010/main" val="277951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B2943FE-B825-4A49-BEBF-44DCD2F31F85}"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4B4E8E9-C29D-4B55-8C3A-02A54EEE7E2E}" type="slidenum">
              <a:rPr lang="en-US"/>
              <a:pPr>
                <a:defRPr/>
              </a:pPr>
              <a:t>‹#›</a:t>
            </a:fld>
            <a:endParaRPr lang="en-US"/>
          </a:p>
        </p:txBody>
      </p:sp>
    </p:spTree>
    <p:extLst>
      <p:ext uri="{BB962C8B-B14F-4D97-AF65-F5344CB8AC3E}">
        <p14:creationId xmlns:p14="http://schemas.microsoft.com/office/powerpoint/2010/main" val="307292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272415B-280D-4553-B360-14F9F8FA6C0A}"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5C3E6C7D-F3D4-4435-93E4-8684631B8996}" type="slidenum">
              <a:rPr lang="en-US"/>
              <a:pPr>
                <a:defRPr/>
              </a:pPr>
              <a:t>‹#›</a:t>
            </a:fld>
            <a:endParaRPr lang="en-US"/>
          </a:p>
        </p:txBody>
      </p:sp>
    </p:spTree>
    <p:extLst>
      <p:ext uri="{BB962C8B-B14F-4D97-AF65-F5344CB8AC3E}">
        <p14:creationId xmlns:p14="http://schemas.microsoft.com/office/powerpoint/2010/main" val="1003132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5B25C6E-7741-4A52-BDED-E9DF9AAB4B39}"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C033E12-7A2B-4393-925E-D8F4C14EDEBF}" type="slidenum">
              <a:rPr lang="en-US"/>
              <a:pPr>
                <a:defRPr/>
              </a:pPr>
              <a:t>‹#›</a:t>
            </a:fld>
            <a:endParaRPr lang="en-US"/>
          </a:p>
        </p:txBody>
      </p:sp>
    </p:spTree>
    <p:extLst>
      <p:ext uri="{BB962C8B-B14F-4D97-AF65-F5344CB8AC3E}">
        <p14:creationId xmlns:p14="http://schemas.microsoft.com/office/powerpoint/2010/main" val="3976338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4734B665-E23E-4F56-A144-E00B3929ABFE}"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5DB7FC4-681E-455D-9B69-A24410A5EC36}" type="slidenum">
              <a:rPr lang="en-US"/>
              <a:pPr>
                <a:defRPr/>
              </a:pPr>
              <a:t>‹#›</a:t>
            </a:fld>
            <a:endParaRPr lang="en-US"/>
          </a:p>
        </p:txBody>
      </p:sp>
    </p:spTree>
    <p:extLst>
      <p:ext uri="{BB962C8B-B14F-4D97-AF65-F5344CB8AC3E}">
        <p14:creationId xmlns:p14="http://schemas.microsoft.com/office/powerpoint/2010/main" val="2138105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30B123E-1B42-46BB-B262-3E0DB9D30796}"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530E744-501A-46C5-8C9A-936631965E79}" type="slidenum">
              <a:rPr lang="en-US"/>
              <a:pPr>
                <a:defRPr/>
              </a:pPr>
              <a:t>‹#›</a:t>
            </a:fld>
            <a:endParaRPr lang="en-US"/>
          </a:p>
        </p:txBody>
      </p:sp>
    </p:spTree>
    <p:extLst>
      <p:ext uri="{BB962C8B-B14F-4D97-AF65-F5344CB8AC3E}">
        <p14:creationId xmlns:p14="http://schemas.microsoft.com/office/powerpoint/2010/main" val="1297964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7FAC1B74-A504-40E6-B1EB-E22CBBBA6824}"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801A418-171A-4EC2-9EC1-47D3B24BBBD9}" type="slidenum">
              <a:rPr lang="en-US"/>
              <a:pPr>
                <a:defRPr/>
              </a:pPr>
              <a:t>‹#›</a:t>
            </a:fld>
            <a:endParaRPr lang="en-US"/>
          </a:p>
        </p:txBody>
      </p:sp>
    </p:spTree>
    <p:extLst>
      <p:ext uri="{BB962C8B-B14F-4D97-AF65-F5344CB8AC3E}">
        <p14:creationId xmlns:p14="http://schemas.microsoft.com/office/powerpoint/2010/main" val="2238282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ADAAC27-D08D-48A1-8160-13C0EC7E8BB0}"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3FD69D6-2578-4223-8A98-D9E4D7CA8179}" type="slidenum">
              <a:rPr lang="en-US"/>
              <a:pPr>
                <a:defRPr/>
              </a:pPr>
              <a:t>‹#›</a:t>
            </a:fld>
            <a:endParaRPr lang="en-US"/>
          </a:p>
        </p:txBody>
      </p:sp>
    </p:spTree>
    <p:extLst>
      <p:ext uri="{BB962C8B-B14F-4D97-AF65-F5344CB8AC3E}">
        <p14:creationId xmlns:p14="http://schemas.microsoft.com/office/powerpoint/2010/main" val="2810859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387C59E-CF58-4663-9516-6783922D7968}" type="datetimeFigureOut">
              <a:rPr lang="en-US"/>
              <a:pPr>
                <a:defRPr/>
              </a:pPr>
              <a:t>10/4/2022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32272BA-787B-483E-AD24-4CF4B6863606}" type="slidenum">
              <a:rPr lang="en-US"/>
              <a:pPr>
                <a:defRPr/>
              </a:pPr>
              <a:t>‹#›</a:t>
            </a:fld>
            <a:endParaRPr lang="en-US"/>
          </a:p>
        </p:txBody>
      </p:sp>
    </p:spTree>
    <p:extLst>
      <p:ext uri="{BB962C8B-B14F-4D97-AF65-F5344CB8AC3E}">
        <p14:creationId xmlns:p14="http://schemas.microsoft.com/office/powerpoint/2010/main" val="89806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4FB042-6E2E-4EE6-97F1-ED6B1A2F8FEC}" type="slidenum">
              <a:rPr lang="en-US"/>
              <a:pPr>
                <a:defRPr/>
              </a:pPr>
              <a:t>‹#›</a:t>
            </a:fld>
            <a:endParaRPr lang="en-US"/>
          </a:p>
        </p:txBody>
      </p:sp>
    </p:spTree>
    <p:extLst>
      <p:ext uri="{BB962C8B-B14F-4D97-AF65-F5344CB8AC3E}">
        <p14:creationId xmlns:p14="http://schemas.microsoft.com/office/powerpoint/2010/main" val="1079311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644EA98-4224-4851-A70C-2DE1EBAEEEFB}" type="datetimeFigureOut">
              <a:rPr lang="en-US"/>
              <a:pPr>
                <a:defRPr/>
              </a:pPr>
              <a:t>10/4/2022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6A1B92E-44AE-446D-ABD1-E3218CDCE750}" type="slidenum">
              <a:rPr lang="en-US"/>
              <a:pPr>
                <a:defRPr/>
              </a:pPr>
              <a:t>‹#›</a:t>
            </a:fld>
            <a:endParaRPr lang="en-US"/>
          </a:p>
        </p:txBody>
      </p:sp>
    </p:spTree>
    <p:extLst>
      <p:ext uri="{BB962C8B-B14F-4D97-AF65-F5344CB8AC3E}">
        <p14:creationId xmlns:p14="http://schemas.microsoft.com/office/powerpoint/2010/main" val="2307448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D9670BC5-8818-412F-9C56-50F647525D7F}" type="datetimeFigureOut">
              <a:rPr lang="en-US"/>
              <a:pPr>
                <a:defRPr/>
              </a:pPr>
              <a:t>10/4/2022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08C4D01A-AA89-4B84-BAE5-2A04A4B2DD84}" type="slidenum">
              <a:rPr lang="en-US"/>
              <a:pPr>
                <a:defRPr/>
              </a:pPr>
              <a:t>‹#›</a:t>
            </a:fld>
            <a:endParaRPr lang="en-US"/>
          </a:p>
        </p:txBody>
      </p:sp>
    </p:spTree>
    <p:extLst>
      <p:ext uri="{BB962C8B-B14F-4D97-AF65-F5344CB8AC3E}">
        <p14:creationId xmlns:p14="http://schemas.microsoft.com/office/powerpoint/2010/main" val="1765098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AC0E15C-2DE0-4EE6-8E42-3A0E82ED2194}"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82D2E69-A8CB-4294-8158-B4EC7642B53D}" type="slidenum">
              <a:rPr lang="en-US"/>
              <a:pPr>
                <a:defRPr/>
              </a:pPr>
              <a:t>‹#›</a:t>
            </a:fld>
            <a:endParaRPr lang="en-US"/>
          </a:p>
        </p:txBody>
      </p:sp>
    </p:spTree>
    <p:extLst>
      <p:ext uri="{BB962C8B-B14F-4D97-AF65-F5344CB8AC3E}">
        <p14:creationId xmlns:p14="http://schemas.microsoft.com/office/powerpoint/2010/main" val="3555829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47CA34CF-5EDF-4138-A0D3-A26880E07B44}"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5353FDF7-2596-4FC6-A0E9-A43D848895F1}" type="slidenum">
              <a:rPr lang="en-US"/>
              <a:pPr>
                <a:defRPr/>
              </a:pPr>
              <a:t>‹#›</a:t>
            </a:fld>
            <a:endParaRPr lang="en-US"/>
          </a:p>
        </p:txBody>
      </p:sp>
    </p:spTree>
    <p:extLst>
      <p:ext uri="{BB962C8B-B14F-4D97-AF65-F5344CB8AC3E}">
        <p14:creationId xmlns:p14="http://schemas.microsoft.com/office/powerpoint/2010/main" val="330930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406EC8F6-115C-428E-BA04-C157CA52FAB8}"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4F0D445-71CC-4405-87F4-4DFA9FD204AB}" type="slidenum">
              <a:rPr lang="en-US"/>
              <a:pPr>
                <a:defRPr/>
              </a:pPr>
              <a:t>‹#›</a:t>
            </a:fld>
            <a:endParaRPr lang="en-US"/>
          </a:p>
        </p:txBody>
      </p:sp>
    </p:spTree>
    <p:extLst>
      <p:ext uri="{BB962C8B-B14F-4D97-AF65-F5344CB8AC3E}">
        <p14:creationId xmlns:p14="http://schemas.microsoft.com/office/powerpoint/2010/main" val="699286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76008D2-00F8-4E69-82EA-2AEB2BA4D760}"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DF7C8F2-B4B6-41B3-997C-B0F1FAE811A9}" type="slidenum">
              <a:rPr lang="en-US"/>
              <a:pPr>
                <a:defRPr/>
              </a:pPr>
              <a:t>‹#›</a:t>
            </a:fld>
            <a:endParaRPr lang="en-US"/>
          </a:p>
        </p:txBody>
      </p:sp>
    </p:spTree>
    <p:extLst>
      <p:ext uri="{BB962C8B-B14F-4D97-AF65-F5344CB8AC3E}">
        <p14:creationId xmlns:p14="http://schemas.microsoft.com/office/powerpoint/2010/main" val="2574062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709DE1F-6EC5-43F8-A7BF-C6726E30294A}"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990F991-AF69-4FA9-8374-009CF4F36457}" type="slidenum">
              <a:rPr lang="en-US"/>
              <a:pPr>
                <a:defRPr/>
              </a:pPr>
              <a:t>‹#›</a:t>
            </a:fld>
            <a:endParaRPr lang="en-US"/>
          </a:p>
        </p:txBody>
      </p:sp>
    </p:spTree>
    <p:extLst>
      <p:ext uri="{BB962C8B-B14F-4D97-AF65-F5344CB8AC3E}">
        <p14:creationId xmlns:p14="http://schemas.microsoft.com/office/powerpoint/2010/main" val="42938215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EBF11AE-705B-4383-948F-30DF9BE5677A}"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21023E1-FEE9-4FCF-B296-A837B16B255C}" type="slidenum">
              <a:rPr lang="en-US"/>
              <a:pPr>
                <a:defRPr/>
              </a:pPr>
              <a:t>‹#›</a:t>
            </a:fld>
            <a:endParaRPr lang="en-US"/>
          </a:p>
        </p:txBody>
      </p:sp>
    </p:spTree>
    <p:extLst>
      <p:ext uri="{BB962C8B-B14F-4D97-AF65-F5344CB8AC3E}">
        <p14:creationId xmlns:p14="http://schemas.microsoft.com/office/powerpoint/2010/main" val="2627677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BE7676C-9B39-43CA-B8F1-5860DDC153FE}"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987F4DC-2E20-4615-BEA3-4F8FB9A2D818}" type="slidenum">
              <a:rPr lang="en-US"/>
              <a:pPr>
                <a:defRPr/>
              </a:pPr>
              <a:t>‹#›</a:t>
            </a:fld>
            <a:endParaRPr lang="en-US"/>
          </a:p>
        </p:txBody>
      </p:sp>
    </p:spTree>
    <p:extLst>
      <p:ext uri="{BB962C8B-B14F-4D97-AF65-F5344CB8AC3E}">
        <p14:creationId xmlns:p14="http://schemas.microsoft.com/office/powerpoint/2010/main" val="2834819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A0F0E12-B4EC-4C73-B2B7-DD3E24A3D58A}"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AA0EADF-A62E-4D63-A80F-8CBEAF135F99}" type="slidenum">
              <a:rPr lang="en-US"/>
              <a:pPr>
                <a:defRPr/>
              </a:pPr>
              <a:t>‹#›</a:t>
            </a:fld>
            <a:endParaRPr lang="en-US"/>
          </a:p>
        </p:txBody>
      </p:sp>
    </p:spTree>
    <p:extLst>
      <p:ext uri="{BB962C8B-B14F-4D97-AF65-F5344CB8AC3E}">
        <p14:creationId xmlns:p14="http://schemas.microsoft.com/office/powerpoint/2010/main" val="1741893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651206-8550-4F8B-8041-FE5F46C2D98A}" type="slidenum">
              <a:rPr lang="en-US"/>
              <a:pPr>
                <a:defRPr/>
              </a:pPr>
              <a:t>‹#›</a:t>
            </a:fld>
            <a:endParaRPr lang="en-US"/>
          </a:p>
        </p:txBody>
      </p:sp>
    </p:spTree>
    <p:extLst>
      <p:ext uri="{BB962C8B-B14F-4D97-AF65-F5344CB8AC3E}">
        <p14:creationId xmlns:p14="http://schemas.microsoft.com/office/powerpoint/2010/main" val="2753653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267A15A-4AA5-4393-A28F-95CF9EC738C1}" type="datetimeFigureOut">
              <a:rPr lang="en-US"/>
              <a:pPr>
                <a:defRPr/>
              </a:pPr>
              <a:t>10/4/2022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78AA837-BE4C-4C9C-A0B4-AE4C0F83A0E0}" type="slidenum">
              <a:rPr lang="en-US"/>
              <a:pPr>
                <a:defRPr/>
              </a:pPr>
              <a:t>‹#›</a:t>
            </a:fld>
            <a:endParaRPr lang="en-US"/>
          </a:p>
        </p:txBody>
      </p:sp>
    </p:spTree>
    <p:extLst>
      <p:ext uri="{BB962C8B-B14F-4D97-AF65-F5344CB8AC3E}">
        <p14:creationId xmlns:p14="http://schemas.microsoft.com/office/powerpoint/2010/main" val="434989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AC5BFDB8-0823-4C84-88EA-FAD8AA8DE4C0}" type="datetimeFigureOut">
              <a:rPr lang="en-US"/>
              <a:pPr>
                <a:defRPr/>
              </a:pPr>
              <a:t>10/4/2022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D706183-1472-40DA-A8E3-71FADE0BCC69}" type="slidenum">
              <a:rPr lang="en-US"/>
              <a:pPr>
                <a:defRPr/>
              </a:pPr>
              <a:t>‹#›</a:t>
            </a:fld>
            <a:endParaRPr lang="en-US"/>
          </a:p>
        </p:txBody>
      </p:sp>
    </p:spTree>
    <p:extLst>
      <p:ext uri="{BB962C8B-B14F-4D97-AF65-F5344CB8AC3E}">
        <p14:creationId xmlns:p14="http://schemas.microsoft.com/office/powerpoint/2010/main" val="23761405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74ED172-A3D5-49AC-872C-CACE0757109F}" type="datetimeFigureOut">
              <a:rPr lang="en-US"/>
              <a:pPr>
                <a:defRPr/>
              </a:pPr>
              <a:t>10/4/2022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F35C6DB9-4E61-4B5E-82D9-D663EB429F4B}" type="slidenum">
              <a:rPr lang="en-US"/>
              <a:pPr>
                <a:defRPr/>
              </a:pPr>
              <a:t>‹#›</a:t>
            </a:fld>
            <a:endParaRPr lang="en-US"/>
          </a:p>
        </p:txBody>
      </p:sp>
    </p:spTree>
    <p:extLst>
      <p:ext uri="{BB962C8B-B14F-4D97-AF65-F5344CB8AC3E}">
        <p14:creationId xmlns:p14="http://schemas.microsoft.com/office/powerpoint/2010/main" val="23535034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7194C06-86A1-44DB-B997-9F3D21AA0178}"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CCCD394-7A71-429B-BE0D-0D5621E8276E}" type="slidenum">
              <a:rPr lang="en-US"/>
              <a:pPr>
                <a:defRPr/>
              </a:pPr>
              <a:t>‹#›</a:t>
            </a:fld>
            <a:endParaRPr lang="en-US"/>
          </a:p>
        </p:txBody>
      </p:sp>
    </p:spTree>
    <p:extLst>
      <p:ext uri="{BB962C8B-B14F-4D97-AF65-F5344CB8AC3E}">
        <p14:creationId xmlns:p14="http://schemas.microsoft.com/office/powerpoint/2010/main" val="3635713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C6726A87-783D-4496-953B-2404D2F17DA8}" type="datetimeFigureOut">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30D5D28-3CE9-4BD7-B910-2E3AF19BEC94}" type="slidenum">
              <a:rPr lang="en-US"/>
              <a:pPr>
                <a:defRPr/>
              </a:pPr>
              <a:t>‹#›</a:t>
            </a:fld>
            <a:endParaRPr lang="en-US"/>
          </a:p>
        </p:txBody>
      </p:sp>
    </p:spTree>
    <p:extLst>
      <p:ext uri="{BB962C8B-B14F-4D97-AF65-F5344CB8AC3E}">
        <p14:creationId xmlns:p14="http://schemas.microsoft.com/office/powerpoint/2010/main" val="7153055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CB54020-A683-477C-AB26-61D0C84FE353}"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0CC5C197-920B-4EDB-BFF8-5769F51C2615}" type="slidenum">
              <a:rPr lang="en-US"/>
              <a:pPr>
                <a:defRPr/>
              </a:pPr>
              <a:t>‹#›</a:t>
            </a:fld>
            <a:endParaRPr lang="en-US"/>
          </a:p>
        </p:txBody>
      </p:sp>
    </p:spTree>
    <p:extLst>
      <p:ext uri="{BB962C8B-B14F-4D97-AF65-F5344CB8AC3E}">
        <p14:creationId xmlns:p14="http://schemas.microsoft.com/office/powerpoint/2010/main" val="17963619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4F21092-663C-488C-AA87-E9B24F92714B}"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05B606D-0059-4B6F-95A7-9D12850D7F7E}" type="slidenum">
              <a:rPr lang="en-US"/>
              <a:pPr>
                <a:defRPr/>
              </a:pPr>
              <a:t>‹#›</a:t>
            </a:fld>
            <a:endParaRPr lang="en-US"/>
          </a:p>
        </p:txBody>
      </p:sp>
    </p:spTree>
    <p:extLst>
      <p:ext uri="{BB962C8B-B14F-4D97-AF65-F5344CB8AC3E}">
        <p14:creationId xmlns:p14="http://schemas.microsoft.com/office/powerpoint/2010/main" val="3323379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6"/>
          <p:cNvSpPr>
            <a:spLocks noGrp="1"/>
          </p:cNvSpPr>
          <p:nvPr>
            <p:ph type="dt" sz="half" idx="10"/>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701DA22D-1A9C-4849-B192-0C7C5C9F8806}" type="datetime1">
              <a:rPr lang="en-US"/>
              <a:pPr>
                <a:defRPr/>
              </a:pPr>
              <a:t>10/4/2022</a:t>
            </a:fld>
            <a:endParaRPr lang="en-US"/>
          </a:p>
        </p:txBody>
      </p:sp>
      <p:sp>
        <p:nvSpPr>
          <p:cNvPr id="5" name="Slide Number Placeholder 7"/>
          <p:cNvSpPr>
            <a:spLocks noGrp="1"/>
          </p:cNvSpPr>
          <p:nvPr>
            <p:ph type="sldNum" sz="quarter" idx="11"/>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4E55186A-2A56-F547-B682-CDDB986E0CBB}" type="slidenum">
              <a:rPr lang="en-US"/>
              <a:pPr>
                <a:defRPr/>
              </a:pPr>
              <a:t>‹#›</a:t>
            </a:fld>
            <a:endParaRPr lang="en-US"/>
          </a:p>
        </p:txBody>
      </p:sp>
      <p:sp>
        <p:nvSpPr>
          <p:cNvPr id="6" name="Footer Placeholder 8"/>
          <p:cNvSpPr>
            <a:spLocks noGrp="1"/>
          </p:cNvSpPr>
          <p:nvPr>
            <p:ph type="ftr" sz="quarter" idx="12"/>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Tree>
    <p:extLst>
      <p:ext uri="{BB962C8B-B14F-4D97-AF65-F5344CB8AC3E}">
        <p14:creationId xmlns:p14="http://schemas.microsoft.com/office/powerpoint/2010/main" val="1775238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FBD08007-75CF-D34A-9D1E-DD541B964539}" type="datetime1">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1D6341AA-D5F6-4C4E-A6B3-52BEB416D027}" type="slidenum">
              <a:rPr lang="en-US"/>
              <a:pPr>
                <a:defRPr/>
              </a:pPr>
              <a:t>‹#›</a:t>
            </a:fld>
            <a:endParaRPr lang="en-US"/>
          </a:p>
        </p:txBody>
      </p:sp>
    </p:spTree>
    <p:extLst>
      <p:ext uri="{BB962C8B-B14F-4D97-AF65-F5344CB8AC3E}">
        <p14:creationId xmlns:p14="http://schemas.microsoft.com/office/powerpoint/2010/main" val="1371899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EA62C355-EC5A-9648-A9EA-872C6953F90C}" type="datetime1">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228449F1-EA93-EE41-82D5-04569B809DC7}" type="slidenum">
              <a:rPr lang="en-US"/>
              <a:pPr>
                <a:defRPr/>
              </a:pPr>
              <a:t>‹#›</a:t>
            </a:fld>
            <a:endParaRPr lang="en-US"/>
          </a:p>
        </p:txBody>
      </p:sp>
    </p:spTree>
    <p:extLst>
      <p:ext uri="{BB962C8B-B14F-4D97-AF65-F5344CB8AC3E}">
        <p14:creationId xmlns:p14="http://schemas.microsoft.com/office/powerpoint/2010/main" val="308537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4E6608-416A-4BE0-A932-02504286E0A5}" type="slidenum">
              <a:rPr lang="en-US"/>
              <a:pPr>
                <a:defRPr/>
              </a:pPr>
              <a:t>‹#›</a:t>
            </a:fld>
            <a:endParaRPr lang="en-US"/>
          </a:p>
        </p:txBody>
      </p:sp>
    </p:spTree>
    <p:extLst>
      <p:ext uri="{BB962C8B-B14F-4D97-AF65-F5344CB8AC3E}">
        <p14:creationId xmlns:p14="http://schemas.microsoft.com/office/powerpoint/2010/main" val="32319746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5"/>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A046210B-1122-824D-9874-4B77EE9E3688}" type="datetime1">
              <a:rPr lang="en-US"/>
              <a:pPr>
                <a:defRPr/>
              </a:pPr>
              <a:t>10/4/2022</a:t>
            </a:fld>
            <a:endParaRPr lang="en-US"/>
          </a:p>
        </p:txBody>
      </p:sp>
      <p:sp>
        <p:nvSpPr>
          <p:cNvPr id="6" name="Footer Placeholder 5"/>
          <p:cNvSpPr>
            <a:spLocks noGrp="1"/>
          </p:cNvSpPr>
          <p:nvPr>
            <p:ph type="ftr" sz="quarter" idx="16"/>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7" name="Slide Number Placeholder 6"/>
          <p:cNvSpPr>
            <a:spLocks noGrp="1"/>
          </p:cNvSpPr>
          <p:nvPr>
            <p:ph type="sldNum" sz="quarter" idx="17"/>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3AB4257A-6F32-764B-A697-4E04473E8BA3}" type="slidenum">
              <a:rPr lang="en-US"/>
              <a:pPr>
                <a:defRPr/>
              </a:pPr>
              <a:t>‹#›</a:t>
            </a:fld>
            <a:endParaRPr lang="en-US"/>
          </a:p>
        </p:txBody>
      </p:sp>
    </p:spTree>
    <p:extLst>
      <p:ext uri="{BB962C8B-B14F-4D97-AF65-F5344CB8AC3E}">
        <p14:creationId xmlns:p14="http://schemas.microsoft.com/office/powerpoint/2010/main" val="2297324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5"/>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6EE3968D-B4DF-DE4C-AB22-3F981861441E}" type="datetime1">
              <a:rPr lang="en-US"/>
              <a:pPr>
                <a:defRPr/>
              </a:pPr>
              <a:t>10/4/2022</a:t>
            </a:fld>
            <a:endParaRPr lang="en-US"/>
          </a:p>
        </p:txBody>
      </p:sp>
      <p:sp>
        <p:nvSpPr>
          <p:cNvPr id="8" name="Footer Placeholder 7"/>
          <p:cNvSpPr>
            <a:spLocks noGrp="1"/>
          </p:cNvSpPr>
          <p:nvPr>
            <p:ph type="ftr" sz="quarter" idx="16"/>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9" name="Slide Number Placeholder 8"/>
          <p:cNvSpPr>
            <a:spLocks noGrp="1"/>
          </p:cNvSpPr>
          <p:nvPr>
            <p:ph type="sldNum" sz="quarter" idx="17"/>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02B802B8-D0D8-C345-BC2D-7A9AE9424C4C}" type="slidenum">
              <a:rPr lang="en-US"/>
              <a:pPr>
                <a:defRPr/>
              </a:pPr>
              <a:t>‹#›</a:t>
            </a:fld>
            <a:endParaRPr lang="en-US"/>
          </a:p>
        </p:txBody>
      </p:sp>
    </p:spTree>
    <p:extLst>
      <p:ext uri="{BB962C8B-B14F-4D97-AF65-F5344CB8AC3E}">
        <p14:creationId xmlns:p14="http://schemas.microsoft.com/office/powerpoint/2010/main" val="105994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20801700-F46E-C14F-B211-F844E95003E8}" type="datetime1">
              <a:rPr lang="en-US"/>
              <a:pPr>
                <a:defRPr/>
              </a:pPr>
              <a:t>10/4/2022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EB4A9EBB-FAAC-8541-8686-654D4782E398}" type="slidenum">
              <a:rPr lang="en-US"/>
              <a:pPr>
                <a:defRPr/>
              </a:pPr>
              <a:t>‹#›</a:t>
            </a:fld>
            <a:endParaRPr lang="en-US"/>
          </a:p>
        </p:txBody>
      </p:sp>
    </p:spTree>
    <p:extLst>
      <p:ext uri="{BB962C8B-B14F-4D97-AF65-F5344CB8AC3E}">
        <p14:creationId xmlns:p14="http://schemas.microsoft.com/office/powerpoint/2010/main" val="8960167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7E0CAFC3-CAC1-3D43-85E3-3C6231E7A096}" type="datetime1">
              <a:rPr lang="en-US"/>
              <a:pPr>
                <a:defRPr/>
              </a:pPr>
              <a:t>10/4/2022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6FB708F2-DF6C-3345-9B04-02B095BDCEA6}" type="slidenum">
              <a:rPr lang="en-US"/>
              <a:pPr>
                <a:defRPr/>
              </a:pPr>
              <a:t>‹#›</a:t>
            </a:fld>
            <a:endParaRPr lang="en-US"/>
          </a:p>
        </p:txBody>
      </p:sp>
    </p:spTree>
    <p:extLst>
      <p:ext uri="{BB962C8B-B14F-4D97-AF65-F5344CB8AC3E}">
        <p14:creationId xmlns:p14="http://schemas.microsoft.com/office/powerpoint/2010/main" val="42905597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9D1D0D1C-076D-3946-B048-E59EEFB3C3B4}" type="datetime1">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1E42299E-B09C-EA4E-851C-631FBD2CB31D}" type="slidenum">
              <a:rPr lang="en-US"/>
              <a:pPr>
                <a:defRPr/>
              </a:pPr>
              <a:t>‹#›</a:t>
            </a:fld>
            <a:endParaRPr lang="en-US"/>
          </a:p>
        </p:txBody>
      </p:sp>
    </p:spTree>
    <p:extLst>
      <p:ext uri="{BB962C8B-B14F-4D97-AF65-F5344CB8AC3E}">
        <p14:creationId xmlns:p14="http://schemas.microsoft.com/office/powerpoint/2010/main" val="1756896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BE6732A8-836C-7447-966A-6C7A306AE9D5}" type="datetime1">
              <a:rPr lang="en-US"/>
              <a:pPr>
                <a:defRPr/>
              </a:pPr>
              <a:t>10/4/2022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E76A3F6D-2CB5-E042-A31B-0F12FEE6B757}" type="slidenum">
              <a:rPr lang="en-US"/>
              <a:pPr>
                <a:defRPr/>
              </a:pPr>
              <a:t>‹#›</a:t>
            </a:fld>
            <a:endParaRPr lang="en-US"/>
          </a:p>
        </p:txBody>
      </p:sp>
    </p:spTree>
    <p:extLst>
      <p:ext uri="{BB962C8B-B14F-4D97-AF65-F5344CB8AC3E}">
        <p14:creationId xmlns:p14="http://schemas.microsoft.com/office/powerpoint/2010/main" val="739963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B1FF71CE-B899-4B2B-848D-9F12F0C901B6}" type="datetimeFigureOut">
              <a:rPr lang="en-US"/>
              <a:pPr>
                <a:defRPr/>
              </a:pPr>
              <a:t>10/4/2022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1DAA09EE-05D8-4041-B817-EEA150449F3C}" type="slidenum">
              <a:rPr lang="en-US"/>
              <a:pPr>
                <a:defRPr/>
              </a:pPr>
              <a:t>‹#›</a:t>
            </a:fld>
            <a:endParaRPr lang="en-US"/>
          </a:p>
        </p:txBody>
      </p:sp>
    </p:spTree>
    <p:extLst>
      <p:ext uri="{BB962C8B-B14F-4D97-AF65-F5344CB8AC3E}">
        <p14:creationId xmlns:p14="http://schemas.microsoft.com/office/powerpoint/2010/main" val="625278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98F2BA32-B904-584F-A41A-777E68B3F91C}" type="datetime1">
              <a:rPr lang="en-US"/>
              <a:pPr>
                <a:defRPr/>
              </a:pPr>
              <a:t>10/4/2022</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ffectLst>
                  <a:outerShdw blurRad="38100" dist="38100" dir="2700000" algn="tl">
                    <a:srgbClr val="000000">
                      <a:alpha val="43137"/>
                    </a:srgbClr>
                  </a:outerShdw>
                </a:effectLst>
                <a:ea typeface="ＭＳ Ｐゴシック" charset="0"/>
              </a:defRPr>
            </a:lvl1pPr>
          </a:lstStyle>
          <a:p>
            <a:pPr>
              <a:defRPr/>
            </a:pPr>
            <a:fld id="{3D080AB0-7B6C-0D41-96D8-440405CC724B}" type="slidenum">
              <a:rPr lang="en-US"/>
              <a:pPr>
                <a:defRPr/>
              </a:pPr>
              <a:t>‹#›</a:t>
            </a:fld>
            <a:endParaRPr lang="en-US"/>
          </a:p>
        </p:txBody>
      </p:sp>
    </p:spTree>
    <p:extLst>
      <p:ext uri="{BB962C8B-B14F-4D97-AF65-F5344CB8AC3E}">
        <p14:creationId xmlns:p14="http://schemas.microsoft.com/office/powerpoint/2010/main" val="35119430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49746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79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BD02D9-19C4-42FC-A118-1D507973E555}" type="slidenum">
              <a:rPr lang="en-US"/>
              <a:pPr>
                <a:defRPr/>
              </a:pPr>
              <a:t>‹#›</a:t>
            </a:fld>
            <a:endParaRPr lang="en-US"/>
          </a:p>
        </p:txBody>
      </p:sp>
    </p:spTree>
    <p:extLst>
      <p:ext uri="{BB962C8B-B14F-4D97-AF65-F5344CB8AC3E}">
        <p14:creationId xmlns:p14="http://schemas.microsoft.com/office/powerpoint/2010/main" val="286863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26910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132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0665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9334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443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5769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33235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54149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609600"/>
            <a:ext cx="1941513" cy="5481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3725" cy="5481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770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06825"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78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E83061-F74D-40B4-B9D8-3FE5B1FF54E8}" type="slidenum">
              <a:rPr lang="en-US"/>
              <a:pPr>
                <a:defRPr/>
              </a:pPr>
              <a:t>‹#›</a:t>
            </a:fld>
            <a:endParaRPr lang="en-US"/>
          </a:p>
        </p:txBody>
      </p:sp>
    </p:spTree>
    <p:extLst>
      <p:ext uri="{BB962C8B-B14F-4D97-AF65-F5344CB8AC3E}">
        <p14:creationId xmlns:p14="http://schemas.microsoft.com/office/powerpoint/2010/main" val="8690739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06825"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981200"/>
            <a:ext cx="3808413" cy="4110038"/>
          </a:xfrm>
        </p:spPr>
        <p:txBody>
          <a:bodyPr/>
          <a:lstStyle/>
          <a:p>
            <a:endParaRPr lang="en-US"/>
          </a:p>
        </p:txBody>
      </p:sp>
    </p:spTree>
    <p:extLst>
      <p:ext uri="{BB962C8B-B14F-4D97-AF65-F5344CB8AC3E}">
        <p14:creationId xmlns:p14="http://schemas.microsoft.com/office/powerpoint/2010/main" val="23087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67638"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1625"/>
            <a:ext cx="7767638" cy="197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0118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06825"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981200"/>
            <a:ext cx="3808413"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4111625"/>
            <a:ext cx="3808413" cy="197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7842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67638" cy="1138238"/>
          </a:xfrm>
        </p:spPr>
        <p:txBody>
          <a:bodyPr/>
          <a:lstStyle/>
          <a:p>
            <a:r>
              <a:rPr lang="en-US"/>
              <a:t>Click to edit Master title style</a:t>
            </a:r>
          </a:p>
        </p:txBody>
      </p:sp>
      <p:sp>
        <p:nvSpPr>
          <p:cNvPr id="3" name="Content Placeholder 2"/>
          <p:cNvSpPr>
            <a:spLocks noGrp="1"/>
          </p:cNvSpPr>
          <p:nvPr>
            <p:ph sz="quarter" idx="1"/>
          </p:nvPr>
        </p:nvSpPr>
        <p:spPr>
          <a:xfrm>
            <a:off x="685800" y="1981200"/>
            <a:ext cx="3806825"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981200"/>
            <a:ext cx="3808413"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1625"/>
            <a:ext cx="3806825" cy="197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4111625"/>
            <a:ext cx="3808413" cy="197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628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a:t>Click to edit Master title style</a:t>
            </a:r>
          </a:p>
        </p:txBody>
      </p:sp>
      <p:sp>
        <p:nvSpPr>
          <p:cNvPr id="3" name="Content Placeholder 2"/>
          <p:cNvSpPr>
            <a:spLocks noGrp="1"/>
          </p:cNvSpPr>
          <p:nvPr>
            <p:ph sz="half" idx="1"/>
          </p:nvPr>
        </p:nvSpPr>
        <p:spPr>
          <a:xfrm>
            <a:off x="685800" y="1981200"/>
            <a:ext cx="7767638"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1625"/>
            <a:ext cx="7767638" cy="197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3997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981200"/>
            <a:ext cx="3808413"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4111625"/>
            <a:ext cx="3808413" cy="197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0957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a:t>Click to edit Master title style</a:t>
            </a:r>
          </a:p>
        </p:txBody>
      </p:sp>
      <p:sp>
        <p:nvSpPr>
          <p:cNvPr id="3" name="Chart Placeholder 2"/>
          <p:cNvSpPr>
            <a:spLocks noGrp="1"/>
          </p:cNvSpPr>
          <p:nvPr>
            <p:ph type="chart" idx="1"/>
          </p:nvPr>
        </p:nvSpPr>
        <p:spPr>
          <a:xfrm>
            <a:off x="685800" y="1981200"/>
            <a:ext cx="7767638" cy="4110038"/>
          </a:xfrm>
        </p:spPr>
        <p:txBody>
          <a:bodyPr/>
          <a:lstStyle/>
          <a:p>
            <a:endParaRPr lang="en-US"/>
          </a:p>
        </p:txBody>
      </p:sp>
    </p:spTree>
    <p:extLst>
      <p:ext uri="{BB962C8B-B14F-4D97-AF65-F5344CB8AC3E}">
        <p14:creationId xmlns:p14="http://schemas.microsoft.com/office/powerpoint/2010/main" val="3035181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67638" cy="548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7208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981200"/>
            <a:ext cx="3808413"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7977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a:t>Click to edit Master title style</a:t>
            </a:r>
          </a:p>
        </p:txBody>
      </p:sp>
    </p:spTree>
    <p:extLst>
      <p:ext uri="{BB962C8B-B14F-4D97-AF65-F5344CB8AC3E}">
        <p14:creationId xmlns:p14="http://schemas.microsoft.com/office/powerpoint/2010/main" val="347533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theme" Target="../theme/theme8.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CF62EF5-1394-4B3F-9D7F-7A0A988E66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2805B70-BA17-461F-B2B7-0C6B4A454C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07C8A1A5-ADFE-4639-B816-EFD6392E97DF}" type="datetimeFigureOut">
              <a:rPr lang="en-US"/>
              <a:pPr>
                <a:defRPr/>
              </a:pPr>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12F7DAD7-F097-4B0C-AD57-0A23B1D70F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368AA882-BBC9-4652-9E5B-0576AA2667D6}" type="datetimeFigureOut">
              <a:rPr lang="en-US"/>
              <a:pPr>
                <a:defRPr/>
              </a:pPr>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8D82A343-538E-4265-B1A8-664593C66D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B72D3E34-BB80-4846-AEF3-FF3DB821EA36}" type="datetimeFigureOut">
              <a:rPr lang="en-US"/>
              <a:pPr>
                <a:defRPr/>
              </a:pPr>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361F867B-7520-4EE0-ABA5-12D606CDBF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8E78261F-052C-4372-8095-F77A003BC601}" type="datetimeFigureOut">
              <a:rPr lang="en-US"/>
              <a:pPr>
                <a:defRPr/>
              </a:pPr>
              <a:t>10/4/2022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F8A21215-66D6-4131-864F-ED70ED339F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11" name="Rectangle 10"/>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13316"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7"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white">
                    <a:alpha val="50000"/>
                  </a:prstClr>
                </a:solidFill>
                <a:effectLst/>
                <a:latin typeface="Arial"/>
                <a:ea typeface="+mn-ea"/>
                <a:cs typeface="+mn-cs"/>
              </a:defRPr>
            </a:lvl1pPr>
          </a:lstStyle>
          <a:p>
            <a:pPr>
              <a:defRPr/>
            </a:pPr>
            <a:fld id="{73BD5E4E-4616-524C-986F-1F3F5901C001}" type="datetime1">
              <a:rPr lang="en-US"/>
              <a:pPr>
                <a:defRPr/>
              </a:pPr>
              <a:t>10/4/2022</a:t>
            </a:fld>
            <a:endParaRPr lang="en-US" dirty="0"/>
          </a:p>
        </p:txBody>
      </p:sp>
      <p:sp>
        <p:nvSpPr>
          <p:cNvPr id="6" name="Slide Number Placeholder 5"/>
          <p:cNvSpPr>
            <a:spLocks noGrp="1"/>
          </p:cNvSpPr>
          <p:nvPr>
            <p:ph type="sldNum" sz="quarter" idx="4"/>
          </p:nvPr>
        </p:nvSpPr>
        <p:spPr>
          <a:xfrm>
            <a:off x="7315200" y="549275"/>
            <a:ext cx="939800" cy="3016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white"/>
                </a:solidFill>
                <a:effectLst/>
                <a:latin typeface="Arial"/>
                <a:ea typeface="+mn-ea"/>
                <a:cs typeface="+mn-cs"/>
              </a:defRPr>
            </a:lvl1pPr>
          </a:lstStyle>
          <a:p>
            <a:pPr>
              <a:defRPr/>
            </a:pPr>
            <a:fld id="{21740157-0D72-0C4B-B84F-AE1F7A45009A}" type="slidenum">
              <a:rPr lang="en-US"/>
              <a:pPr>
                <a:defRPr/>
              </a:pPr>
              <a:t>‹#›</a:t>
            </a:fld>
            <a:endParaRPr lang="en-US"/>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eaLnBrk="1" fontAlgn="auto" hangingPunct="1">
              <a:spcBef>
                <a:spcPts val="0"/>
              </a:spcBef>
              <a:spcAft>
                <a:spcPts val="0"/>
              </a:spcAft>
              <a:defRPr sz="1000">
                <a:solidFill>
                  <a:prstClr val="white"/>
                </a:solidFill>
                <a:effectLst/>
                <a:latin typeface="Arial"/>
                <a:ea typeface="+mn-ea"/>
                <a:cs typeface="+mn-cs"/>
              </a:defRPr>
            </a:lvl1pPr>
          </a:lstStyle>
          <a:p>
            <a:pPr>
              <a:defRPr/>
            </a:pPr>
            <a:endParaRPr lang="en-US"/>
          </a:p>
        </p:txBody>
      </p:sp>
    </p:spTree>
    <p:extLst>
      <p:ext uri="{BB962C8B-B14F-4D97-AF65-F5344CB8AC3E}">
        <p14:creationId xmlns:p14="http://schemas.microsoft.com/office/powerpoint/2010/main" val="3586395173"/>
      </p:ext>
    </p:extLst>
  </p:cSld>
  <p:clrMap bg1="dk1" tx1="lt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sldNum="0" hdr="0" ftr="0" dt="0"/>
  <p:txStyles>
    <p:titleStyle>
      <a:lvl1pPr algn="l" rtl="0" eaLnBrk="0" fontAlgn="base" hangingPunct="0">
        <a:spcBef>
          <a:spcPct val="0"/>
        </a:spcBef>
        <a:spcAft>
          <a:spcPct val="0"/>
        </a:spcAft>
        <a:defRPr sz="40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charset="0"/>
        <a:buChar char="§"/>
        <a:defRPr sz="2000" kern="1200">
          <a:solidFill>
            <a:schemeClr val="tx1"/>
          </a:solidFill>
          <a:latin typeface="+mn-lt"/>
          <a:ea typeface="ＭＳ Ｐゴシック" charset="0"/>
          <a:cs typeface="ＭＳ Ｐゴシック" charset="0"/>
        </a:defRPr>
      </a:lvl1pPr>
      <a:lvl2pPr marL="501650" indent="-182563" algn="l" rtl="0" eaLnBrk="0" fontAlgn="base" hangingPunct="0">
        <a:spcBef>
          <a:spcPct val="20000"/>
        </a:spcBef>
        <a:spcAft>
          <a:spcPct val="0"/>
        </a:spcAft>
        <a:buClr>
          <a:schemeClr val="tx2"/>
        </a:buClr>
        <a:buFont typeface="Wingdings" charset="0"/>
        <a:buChar char="§"/>
        <a:defRPr kern="1200">
          <a:solidFill>
            <a:schemeClr val="tx1"/>
          </a:solidFill>
          <a:latin typeface="+mn-lt"/>
          <a:ea typeface="ＭＳ Ｐゴシック" charset="0"/>
          <a:cs typeface="+mn-cs"/>
        </a:defRPr>
      </a:lvl2pPr>
      <a:lvl3pPr marL="685800" indent="-182563" algn="l" rtl="0" eaLnBrk="0" fontAlgn="base" hangingPunct="0">
        <a:spcBef>
          <a:spcPct val="20000"/>
        </a:spcBef>
        <a:spcAft>
          <a:spcPct val="0"/>
        </a:spcAft>
        <a:buClr>
          <a:schemeClr val="tx2"/>
        </a:buClr>
        <a:buFont typeface="Wingdings" charset="0"/>
        <a:buChar char="§"/>
        <a:defRPr sz="1600" kern="1200">
          <a:solidFill>
            <a:schemeClr val="tx1"/>
          </a:solidFill>
          <a:latin typeface="+mn-lt"/>
          <a:ea typeface="ＭＳ Ｐゴシック" charset="0"/>
          <a:cs typeface="+mn-cs"/>
        </a:defRPr>
      </a:lvl3pPr>
      <a:lvl4pPr marL="914400" indent="-182563" algn="l" rtl="0" eaLnBrk="0" fontAlgn="base" hangingPunct="0">
        <a:spcBef>
          <a:spcPct val="20000"/>
        </a:spcBef>
        <a:spcAft>
          <a:spcPct val="0"/>
        </a:spcAft>
        <a:buClr>
          <a:schemeClr val="tx2"/>
        </a:buClr>
        <a:buFont typeface="Wingdings" charset="0"/>
        <a:buChar char="§"/>
        <a:defRPr sz="1400" kern="1200">
          <a:solidFill>
            <a:schemeClr val="tx1"/>
          </a:solidFill>
          <a:latin typeface="+mn-lt"/>
          <a:ea typeface="ＭＳ Ｐゴシック" charset="0"/>
          <a:cs typeface="+mn-cs"/>
        </a:defRPr>
      </a:lvl4pPr>
      <a:lvl5pPr marL="1143000" indent="-182563" algn="l" rtl="0" eaLnBrk="0" fontAlgn="base" hangingPunct="0">
        <a:spcBef>
          <a:spcPct val="20000"/>
        </a:spcBef>
        <a:spcAft>
          <a:spcPct val="0"/>
        </a:spcAft>
        <a:buClr>
          <a:schemeClr val="tx2"/>
        </a:buClr>
        <a:buFont typeface="Wingdings"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3333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3333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32174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Lst>
  <p:txStyles>
    <p:titleStyle>
      <a:lvl1pPr algn="ctr" defTabSz="457200" rtl="0" fontAlgn="base">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2pPr>
      <a:lvl3pPr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3pPr>
      <a:lvl4pPr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4pPr>
      <a:lvl5pPr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38138" indent="-338138" algn="l" defTabSz="457200" rtl="0" fontAlgn="base">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38188" indent="-280988" algn="l" defTabSz="457200" rtl="0" fontAlgn="base">
        <a:spcBef>
          <a:spcPts val="700"/>
        </a:spcBef>
        <a:spcAft>
          <a:spcPct val="0"/>
        </a:spcAft>
        <a:buClr>
          <a:srgbClr val="000000"/>
        </a:buClr>
        <a:buSzPct val="100000"/>
        <a:buFont typeface="Times New Roman" pitchFamily="18" charset="0"/>
        <a:buChar char="–"/>
        <a:defRPr sz="2800">
          <a:solidFill>
            <a:srgbClr val="000000"/>
          </a:solidFill>
          <a:latin typeface="+mn-lt"/>
        </a:defRPr>
      </a:lvl2pPr>
      <a:lvl3pPr marL="1143000" indent="-228600" algn="l" defTabSz="457200" rtl="0" fontAlgn="base">
        <a:spcBef>
          <a:spcPts val="600"/>
        </a:spcBef>
        <a:spcAft>
          <a:spcPct val="0"/>
        </a:spcAft>
        <a:buClr>
          <a:srgbClr val="000000"/>
        </a:buClr>
        <a:buSzPct val="100000"/>
        <a:buFont typeface="Times New Roman" pitchFamily="18" charset="0"/>
        <a:buChar char="•"/>
        <a:defRPr sz="2400">
          <a:solidFill>
            <a:srgbClr val="000000"/>
          </a:solidFill>
          <a:latin typeface="+mn-lt"/>
        </a:defRPr>
      </a:lvl3pPr>
      <a:lvl4pPr marL="1600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4pPr>
      <a:lvl5pPr marL="20574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18429BB-BFCC-4DCA-9164-A71D09169B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03028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ivil.colorado.edu/~balajir/CVEN5333" TargetMode="External"/><Relationship Id="rId2" Type="http://schemas.openxmlformats.org/officeDocument/2006/relationships/hyperlink" Target="mailto:balajir@colorado.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5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www.physicalgeography.net/fundamentals/7u.html" TargetMode="External"/><Relationship Id="rId2" Type="http://schemas.openxmlformats.org/officeDocument/2006/relationships/image" Target="../media/image23.pn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hyperlink" Target="http://www.physicalgeography.net/fundamentals/7s.html" TargetMode="External"/><Relationship Id="rId2" Type="http://schemas.openxmlformats.org/officeDocument/2006/relationships/image" Target="../media/image26.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9.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3.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3.xml"/><Relationship Id="rId5" Type="http://schemas.openxmlformats.org/officeDocument/2006/relationships/image" Target="../media/image51.pn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3.png"/><Relationship Id="rId1" Type="http://schemas.openxmlformats.org/officeDocument/2006/relationships/slideLayout" Target="../slideLayouts/slideLayout73.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5.jpeg"/><Relationship Id="rId1" Type="http://schemas.openxmlformats.org/officeDocument/2006/relationships/slideLayout" Target="../slideLayouts/slideLayout73.xml"/><Relationship Id="rId5" Type="http://schemas.openxmlformats.org/officeDocument/2006/relationships/image" Target="../media/image56.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jpeg"/><Relationship Id="rId1" Type="http://schemas.openxmlformats.org/officeDocument/2006/relationships/slideLayout" Target="../slideLayouts/slideLayout73.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2.jpeg"/><Relationship Id="rId1" Type="http://schemas.openxmlformats.org/officeDocument/2006/relationships/slideLayout" Target="../slideLayouts/slideLayout73.xml"/><Relationship Id="rId5" Type="http://schemas.openxmlformats.org/officeDocument/2006/relationships/image" Target="../media/image18.png"/><Relationship Id="rId4" Type="http://schemas.openxmlformats.org/officeDocument/2006/relationships/image" Target="../media/image15.jpe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pn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79.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hyperlink" Target="http://www.sciencemag.org/content/vol299/issue5607/images/large/se0331224003.jpeg" TargetMode="External"/><Relationship Id="rId2" Type="http://schemas.openxmlformats.org/officeDocument/2006/relationships/notesSlide" Target="../notesSlides/notesSlide3.xml"/><Relationship Id="rId1" Type="http://schemas.openxmlformats.org/officeDocument/2006/relationships/slideLayout" Target="../slideLayouts/slideLayout91.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83.xml"/><Relationship Id="rId5" Type="http://schemas.openxmlformats.org/officeDocument/2006/relationships/image" Target="../media/image71.w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75.wmf"/><Relationship Id="rId5" Type="http://schemas.openxmlformats.org/officeDocument/2006/relationships/oleObject" Target="../embeddings/oleObject3.bin"/><Relationship Id="rId4" Type="http://schemas.openxmlformats.org/officeDocument/2006/relationships/image" Target="../media/image74.w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gif"/><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76.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77.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8.xml"/><Relationship Id="rId1" Type="http://schemas.openxmlformats.org/officeDocument/2006/relationships/slideLayout" Target="../slideLayouts/slideLayout83.xml"/><Relationship Id="rId6" Type="http://schemas.openxmlformats.org/officeDocument/2006/relationships/image" Target="../media/image79.wmf"/><Relationship Id="rId5" Type="http://schemas.openxmlformats.org/officeDocument/2006/relationships/oleObject" Target="../embeddings/oleObject7.bin"/><Relationship Id="rId4" Type="http://schemas.openxmlformats.org/officeDocument/2006/relationships/image" Target="../media/image78.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image" Target="../media/image81.wmf"/><Relationship Id="rId5" Type="http://schemas.openxmlformats.org/officeDocument/2006/relationships/oleObject" Target="../embeddings/oleObject9.bin"/><Relationship Id="rId4" Type="http://schemas.openxmlformats.org/officeDocument/2006/relationships/image" Target="../media/image80.wmf"/></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83.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84.xml"/><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hyperlink" Target="http://jisao.washington.edu/pdo/" TargetMode="External"/><Relationship Id="rId7" Type="http://schemas.openxmlformats.org/officeDocument/2006/relationships/hyperlink" Target="http://www.aoml.noaa.gov/phod/amo_fig.php" TargetMode="External"/><Relationship Id="rId2" Type="http://schemas.openxmlformats.org/officeDocument/2006/relationships/hyperlink" Target="http://www.elnino.noaa.gov/" TargetMode="External"/><Relationship Id="rId1" Type="http://schemas.openxmlformats.org/officeDocument/2006/relationships/slideLayout" Target="../slideLayouts/slideLayout2.xml"/><Relationship Id="rId6" Type="http://schemas.openxmlformats.org/officeDocument/2006/relationships/hyperlink" Target="http://nsidc.org/arcticmet/patterns/arctic_oscillation.html" TargetMode="External"/><Relationship Id="rId5" Type="http://schemas.openxmlformats.org/officeDocument/2006/relationships/hyperlink" Target="http://www.ldeo.columbia.edu/res/pi/NAO/" TargetMode="External"/><Relationship Id="rId4" Type="http://schemas.openxmlformats.org/officeDocument/2006/relationships/hyperlink" Target="http://www.aoml.noaa.gov/phod/research/tav/tcv/amm/index.php"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emf"/><Relationship Id="rId2" Type="http://schemas.openxmlformats.org/officeDocument/2006/relationships/notesSlide" Target="../notesSlides/notesSlide12.xml"/><Relationship Id="rId1" Type="http://schemas.openxmlformats.org/officeDocument/2006/relationships/slideLayout" Target="../slideLayouts/slideLayout84.xml"/><Relationship Id="rId6" Type="http://schemas.openxmlformats.org/officeDocument/2006/relationships/oleObject" Target="../embeddings/oleObject10.bin"/><Relationship Id="rId5" Type="http://schemas.openxmlformats.org/officeDocument/2006/relationships/image" Target="../media/image89.jpe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youtube.com/watch?v=_36MiCUS1ro&amp;feature=related"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hyperlink" Target="http://upload.wikimedia.org/wikipedia/commons/d/d0/FA-18_Hornet_breaking_sound_barrier_(7_July_1999).jpg" TargetMode="External"/><Relationship Id="rId2" Type="http://schemas.openxmlformats.org/officeDocument/2006/relationships/image" Target="../media/image8.png"/><Relationship Id="rId1" Type="http://schemas.openxmlformats.org/officeDocument/2006/relationships/slideLayout" Target="../slideLayouts/slideLayout4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457200"/>
            <a:ext cx="7772400" cy="1143000"/>
          </a:xfrm>
        </p:spPr>
        <p:txBody>
          <a:bodyPr>
            <a:normAutofit fontScale="90000"/>
          </a:bodyPr>
          <a:lstStyle/>
          <a:p>
            <a:r>
              <a:rPr lang="en-US" sz="3600" dirty="0"/>
              <a:t>Physical Hydrology &amp; </a:t>
            </a:r>
            <a:r>
              <a:rPr lang="en-US" sz="3600" dirty="0" err="1"/>
              <a:t>Hydroclimatology</a:t>
            </a:r>
            <a:br>
              <a:rPr lang="en-US" sz="3600" dirty="0"/>
            </a:br>
            <a:r>
              <a:rPr lang="en-US" sz="3600" dirty="0"/>
              <a:t>(</a:t>
            </a:r>
            <a:r>
              <a:rPr lang="en-US" sz="3600" dirty="0" err="1"/>
              <a:t>Multiscale</a:t>
            </a:r>
            <a:r>
              <a:rPr lang="en-US" sz="3600" dirty="0"/>
              <a:t> Hydrology)</a:t>
            </a:r>
          </a:p>
        </p:txBody>
      </p:sp>
      <p:sp>
        <p:nvSpPr>
          <p:cNvPr id="172035" name="Rectangle 3"/>
          <p:cNvSpPr>
            <a:spLocks noGrp="1" noChangeArrowheads="1"/>
          </p:cNvSpPr>
          <p:nvPr>
            <p:ph type="body" idx="1"/>
          </p:nvPr>
        </p:nvSpPr>
        <p:spPr>
          <a:xfrm>
            <a:off x="685800" y="1828800"/>
            <a:ext cx="7772400" cy="4114800"/>
          </a:xfrm>
        </p:spPr>
        <p:txBody>
          <a:bodyPr/>
          <a:lstStyle/>
          <a:p>
            <a:pPr marL="0" indent="0" algn="ctr">
              <a:lnSpc>
                <a:spcPct val="90000"/>
              </a:lnSpc>
              <a:buFontTx/>
              <a:buNone/>
            </a:pPr>
            <a:r>
              <a:rPr lang="en-US" sz="2800" dirty="0">
                <a:solidFill>
                  <a:srgbClr val="FF3300"/>
                </a:solidFill>
              </a:rPr>
              <a:t>A science dealing with the properties, distribution and circulation of water.</a:t>
            </a:r>
          </a:p>
          <a:p>
            <a:pPr marL="0" indent="0" algn="ctr">
              <a:lnSpc>
                <a:spcPct val="90000"/>
              </a:lnSpc>
              <a:buFontTx/>
              <a:buNone/>
            </a:pPr>
            <a:endParaRPr lang="en-US" sz="2800" dirty="0"/>
          </a:p>
          <a:p>
            <a:pPr marL="0" indent="0" algn="ctr">
              <a:lnSpc>
                <a:spcPct val="90000"/>
              </a:lnSpc>
              <a:buFontTx/>
              <a:buNone/>
            </a:pPr>
            <a:r>
              <a:rPr lang="en-US" sz="2800" dirty="0"/>
              <a:t>R. </a:t>
            </a:r>
            <a:r>
              <a:rPr lang="en-US" sz="2800" dirty="0" err="1"/>
              <a:t>Balaji</a:t>
            </a:r>
            <a:endParaRPr lang="en-US" sz="2800" dirty="0"/>
          </a:p>
          <a:p>
            <a:pPr marL="0" indent="0" algn="ctr">
              <a:lnSpc>
                <a:spcPct val="90000"/>
              </a:lnSpc>
              <a:buFontTx/>
              <a:buNone/>
            </a:pPr>
            <a:endParaRPr lang="en-US" sz="2800" u="sng" dirty="0">
              <a:solidFill>
                <a:schemeClr val="accent2"/>
              </a:solidFill>
            </a:endParaRPr>
          </a:p>
          <a:p>
            <a:pPr marL="0" indent="0" algn="ctr">
              <a:lnSpc>
                <a:spcPct val="90000"/>
              </a:lnSpc>
              <a:buFontTx/>
              <a:buNone/>
            </a:pPr>
            <a:r>
              <a:rPr lang="en-US" sz="2800" dirty="0">
                <a:hlinkClick r:id="rId2"/>
              </a:rPr>
              <a:t>balajir@colorado.edu</a:t>
            </a:r>
            <a:endParaRPr lang="en-US" sz="2800" dirty="0"/>
          </a:p>
          <a:p>
            <a:pPr marL="0" indent="0" algn="ctr">
              <a:lnSpc>
                <a:spcPct val="90000"/>
              </a:lnSpc>
              <a:buFontTx/>
              <a:buNone/>
            </a:pPr>
            <a:r>
              <a:rPr lang="en-US" sz="2800" dirty="0"/>
              <a:t>CVEN5333 </a:t>
            </a:r>
            <a:r>
              <a:rPr lang="en-US" sz="2800" dirty="0">
                <a:hlinkClick r:id="rId3"/>
              </a:rPr>
              <a:t>http://civil.colorado.edu/~balajir/CVEN5333</a:t>
            </a:r>
            <a:r>
              <a:rPr lang="en-US" sz="2800" dirty="0"/>
              <a:t>   </a:t>
            </a:r>
          </a:p>
          <a:p>
            <a:pPr marL="0" indent="0" algn="ctr">
              <a:lnSpc>
                <a:spcPct val="90000"/>
              </a:lnSpc>
            </a:pPr>
            <a:endParaRPr lang="en-US" sz="2800" dirty="0"/>
          </a:p>
        </p:txBody>
      </p:sp>
    </p:spTree>
    <p:extLst>
      <p:ext uri="{BB962C8B-B14F-4D97-AF65-F5344CB8AC3E}">
        <p14:creationId xmlns:p14="http://schemas.microsoft.com/office/powerpoint/2010/main" val="3174884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free-online-private-pilot-ground-school.com/images/circulation-pattern-rotatio.gif"/>
          <p:cNvPicPr>
            <a:picLocks noChangeAspect="1" noChangeArrowheads="1"/>
          </p:cNvPicPr>
          <p:nvPr/>
        </p:nvPicPr>
        <p:blipFill>
          <a:blip r:embed="rId2">
            <a:extLst>
              <a:ext uri="{28A0092B-C50C-407E-A947-70E740481C1C}">
                <a14:useLocalDpi xmlns:a14="http://schemas.microsoft.com/office/drawing/2010/main" val="0"/>
              </a:ext>
            </a:extLst>
          </a:blip>
          <a:srcRect l="7639" t="11621" r="6186" b="7208"/>
          <a:stretch>
            <a:fillRect/>
          </a:stretch>
        </p:blipFill>
        <p:spPr bwMode="auto">
          <a:xfrm rot="-461934">
            <a:off x="1797050" y="885825"/>
            <a:ext cx="6656388"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8" t="591" r="1645" b="7957"/>
          <a:stretch>
            <a:fillRect/>
          </a:stretch>
        </p:blipFill>
        <p:spPr bwMode="auto">
          <a:xfrm rot="-539290">
            <a:off x="1412875" y="715963"/>
            <a:ext cx="6996113"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flipH="1">
            <a:off x="228600" y="228600"/>
            <a:ext cx="5791200" cy="523875"/>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en-US" sz="2800" dirty="0">
                <a:solidFill>
                  <a:srgbClr val="FF0000"/>
                </a:solidFill>
                <a:latin typeface="Calibri"/>
              </a:rPr>
              <a:t>Single-Cell Model </a:t>
            </a:r>
            <a:r>
              <a:rPr lang="en-US" sz="2800" dirty="0">
                <a:solidFill>
                  <a:srgbClr val="FF0000"/>
                </a:solidFill>
                <a:latin typeface="Calibri"/>
                <a:sym typeface="Wingdings" pitchFamily="2" charset="2"/>
              </a:rPr>
              <a:t> Three-Cell Model</a:t>
            </a:r>
            <a:r>
              <a:rPr lang="en-US" dirty="0">
                <a:solidFill>
                  <a:srgbClr val="F79646">
                    <a:lumMod val="75000"/>
                  </a:srgbClr>
                </a:solidFill>
                <a:latin typeface="Calibri"/>
              </a:rPr>
              <a:t> </a:t>
            </a:r>
          </a:p>
        </p:txBody>
      </p:sp>
      <p:sp>
        <p:nvSpPr>
          <p:cNvPr id="20" name="Oval 19"/>
          <p:cNvSpPr/>
          <p:nvPr/>
        </p:nvSpPr>
        <p:spPr>
          <a:xfrm>
            <a:off x="1066800" y="1143000"/>
            <a:ext cx="6324600" cy="51054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68614" name="Group 24"/>
          <p:cNvGrpSpPr>
            <a:grpSpLocks/>
          </p:cNvGrpSpPr>
          <p:nvPr/>
        </p:nvGrpSpPr>
        <p:grpSpPr bwMode="auto">
          <a:xfrm>
            <a:off x="2197100" y="1893888"/>
            <a:ext cx="3082925" cy="1855787"/>
            <a:chOff x="2197745" y="1894103"/>
            <a:chExt cx="3082980" cy="1856222"/>
          </a:xfrm>
        </p:grpSpPr>
        <p:sp>
          <p:nvSpPr>
            <p:cNvPr id="6" name="Curved Left Arrow 5"/>
            <p:cNvSpPr/>
            <p:nvPr/>
          </p:nvSpPr>
          <p:spPr>
            <a:xfrm rot="6444673">
              <a:off x="2273889" y="3140656"/>
              <a:ext cx="533525" cy="685812"/>
            </a:xfrm>
            <a:prstGeom prst="curvedLeftArrow">
              <a:avLst>
                <a:gd name="adj1" fmla="val 25000"/>
                <a:gd name="adj2" fmla="val 50000"/>
                <a:gd name="adj3" fmla="val 3944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8" name="Curved Left Arrow 7"/>
            <p:cNvSpPr/>
            <p:nvPr/>
          </p:nvSpPr>
          <p:spPr>
            <a:xfrm rot="6474249">
              <a:off x="3932062" y="3239877"/>
              <a:ext cx="533525" cy="484197"/>
            </a:xfrm>
            <a:prstGeom prst="curvedLeftArrow">
              <a:avLst>
                <a:gd name="adj1" fmla="val 25000"/>
                <a:gd name="adj2" fmla="val 50000"/>
                <a:gd name="adj3" fmla="val 3944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1" name="Freeform 10"/>
            <p:cNvSpPr/>
            <p:nvPr/>
          </p:nvSpPr>
          <p:spPr>
            <a:xfrm>
              <a:off x="2404124" y="2665809"/>
              <a:ext cx="914416" cy="465246"/>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7" name="Freeform 16"/>
            <p:cNvSpPr/>
            <p:nvPr/>
          </p:nvSpPr>
          <p:spPr>
            <a:xfrm rot="634537">
              <a:off x="2708929" y="2005254"/>
              <a:ext cx="782652" cy="768530"/>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8" name="Freeform 17"/>
            <p:cNvSpPr/>
            <p:nvPr/>
          </p:nvSpPr>
          <p:spPr>
            <a:xfrm>
              <a:off x="4147230" y="2521312"/>
              <a:ext cx="1133495" cy="633561"/>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9" name="Freeform 18"/>
            <p:cNvSpPr/>
            <p:nvPr/>
          </p:nvSpPr>
          <p:spPr>
            <a:xfrm rot="634537">
              <a:off x="4479024" y="1894103"/>
              <a:ext cx="782651" cy="768530"/>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grpSp>
      <p:sp>
        <p:nvSpPr>
          <p:cNvPr id="16" name="TextBox 15"/>
          <p:cNvSpPr txBox="1"/>
          <p:nvPr/>
        </p:nvSpPr>
        <p:spPr>
          <a:xfrm rot="21138946">
            <a:off x="3141663" y="1508125"/>
            <a:ext cx="2071687" cy="400050"/>
          </a:xfrm>
          <a:prstGeom prst="rect">
            <a:avLst/>
          </a:prstGeom>
          <a:solidFill>
            <a:srgbClr val="FFFFFF"/>
          </a:solidFill>
        </p:spPr>
        <p:txBody>
          <a:bodyPr wrap="none">
            <a:spAutoFit/>
          </a:bodyPr>
          <a:lstStyle/>
          <a:p>
            <a:pPr eaLnBrk="1" fontAlgn="auto" hangingPunct="1">
              <a:spcBef>
                <a:spcPts val="0"/>
              </a:spcBef>
              <a:spcAft>
                <a:spcPts val="0"/>
              </a:spcAft>
              <a:defRPr/>
            </a:pPr>
            <a:r>
              <a:rPr lang="en-US" sz="2000" dirty="0">
                <a:solidFill>
                  <a:srgbClr val="FF0000"/>
                </a:solidFill>
                <a:effectLst>
                  <a:outerShdw blurRad="38100" dist="38100" dir="2700000" algn="tl">
                    <a:srgbClr val="000000">
                      <a:alpha val="43137"/>
                    </a:srgbClr>
                  </a:outerShdw>
                </a:effectLst>
                <a:latin typeface="Calibri"/>
              </a:rPr>
              <a:t>Upper-level winds</a:t>
            </a:r>
          </a:p>
        </p:txBody>
      </p:sp>
      <p:sp>
        <p:nvSpPr>
          <p:cNvPr id="68616" name="TextBox 27"/>
          <p:cNvSpPr txBox="1">
            <a:spLocks noChangeArrowheads="1"/>
          </p:cNvSpPr>
          <p:nvPr/>
        </p:nvSpPr>
        <p:spPr bwMode="auto">
          <a:xfrm>
            <a:off x="5334000" y="2286000"/>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000000"/>
                </a:solidFill>
                <a:latin typeface="Calibri" pitchFamily="34" charset="0"/>
              </a:rPr>
              <a:t>~100 km/hr</a:t>
            </a:r>
          </a:p>
          <a:p>
            <a:pPr eaLnBrk="1" hangingPunct="1"/>
            <a:r>
              <a:rPr lang="en-US" sz="1800">
                <a:solidFill>
                  <a:srgbClr val="000000"/>
                </a:solidFill>
                <a:latin typeface="Calibri" pitchFamily="34" charset="0"/>
              </a:rPr>
              <a:t>(or 60 mph)</a:t>
            </a:r>
          </a:p>
        </p:txBody>
      </p:sp>
      <p:sp>
        <p:nvSpPr>
          <p:cNvPr id="68617" name="TextBox 20"/>
          <p:cNvSpPr txBox="1">
            <a:spLocks noChangeArrowheads="1"/>
          </p:cNvSpPr>
          <p:nvPr/>
        </p:nvSpPr>
        <p:spPr bwMode="auto">
          <a:xfrm>
            <a:off x="304800" y="914400"/>
            <a:ext cx="2068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000000"/>
                </a:solidFill>
                <a:latin typeface="Calibri" pitchFamily="34" charset="0"/>
              </a:rPr>
              <a:t>Taking Coriolis</a:t>
            </a:r>
          </a:p>
          <a:p>
            <a:pPr eaLnBrk="1" hangingPunct="1"/>
            <a:r>
              <a:rPr lang="en-US" sz="2000">
                <a:solidFill>
                  <a:srgbClr val="000000"/>
                </a:solidFill>
                <a:latin typeface="Calibri" pitchFamily="34" charset="0"/>
              </a:rPr>
              <a:t>force into account</a:t>
            </a:r>
          </a:p>
        </p:txBody>
      </p:sp>
      <p:sp>
        <p:nvSpPr>
          <p:cNvPr id="68618" name="TextBox 21"/>
          <p:cNvSpPr txBox="1">
            <a:spLocks noChangeArrowheads="1"/>
          </p:cNvSpPr>
          <p:nvPr/>
        </p:nvSpPr>
        <p:spPr bwMode="auto">
          <a:xfrm>
            <a:off x="5486400" y="651986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a:solidFill>
                  <a:srgbClr val="000000"/>
                </a:solidFill>
                <a:latin typeface="Arial" charset="0"/>
                <a:cs typeface="Arial" charset="0"/>
              </a:rPr>
              <a:t>Slide from Simon Wang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20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revailing wind patterns in the three cell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989138"/>
            <a:ext cx="57150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descr="http://www.geog.ucsb.edu/~joel/g110_w08/lecture_notes/general_circulation/agburt08_02a.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76400"/>
            <a:ext cx="33655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flipH="1">
            <a:off x="228600" y="228600"/>
            <a:ext cx="5791200" cy="523875"/>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en-US" sz="2800" dirty="0">
                <a:solidFill>
                  <a:srgbClr val="FF0000"/>
                </a:solidFill>
                <a:latin typeface="Calibri"/>
              </a:rPr>
              <a:t>Single-Cell Model </a:t>
            </a:r>
            <a:r>
              <a:rPr lang="en-US" sz="2800" dirty="0">
                <a:solidFill>
                  <a:srgbClr val="FF0000"/>
                </a:solidFill>
                <a:latin typeface="Calibri"/>
                <a:sym typeface="Wingdings" pitchFamily="2" charset="2"/>
              </a:rPr>
              <a:t> Three-Cell Model</a:t>
            </a:r>
            <a:r>
              <a:rPr lang="en-US" dirty="0">
                <a:solidFill>
                  <a:srgbClr val="F79646">
                    <a:lumMod val="75000"/>
                  </a:srgbClr>
                </a:solidFill>
                <a:latin typeface="Calibri"/>
              </a:rPr>
              <a:t> </a:t>
            </a:r>
          </a:p>
        </p:txBody>
      </p:sp>
      <p:sp>
        <p:nvSpPr>
          <p:cNvPr id="69637" name="TextBox 5"/>
          <p:cNvSpPr txBox="1">
            <a:spLocks noChangeArrowheads="1"/>
          </p:cNvSpPr>
          <p:nvPr/>
        </p:nvSpPr>
        <p:spPr bwMode="auto">
          <a:xfrm>
            <a:off x="6243638" y="1295400"/>
            <a:ext cx="2900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solidFill>
                  <a:srgbClr val="C00000"/>
                </a:solidFill>
                <a:latin typeface="Calibri" pitchFamily="34" charset="0"/>
              </a:rPr>
              <a:t>Continent-Ocean</a:t>
            </a:r>
          </a:p>
          <a:p>
            <a:pPr algn="ctr" eaLnBrk="1" hangingPunct="1"/>
            <a:r>
              <a:rPr lang="en-US" sz="2000">
                <a:solidFill>
                  <a:srgbClr val="C00000"/>
                </a:solidFill>
                <a:latin typeface="Calibri" pitchFamily="34" charset="0"/>
              </a:rPr>
              <a:t>(topographical) influences</a:t>
            </a:r>
          </a:p>
        </p:txBody>
      </p:sp>
      <p:sp>
        <p:nvSpPr>
          <p:cNvPr id="69638" name="TextBox 6"/>
          <p:cNvSpPr txBox="1">
            <a:spLocks noChangeArrowheads="1"/>
          </p:cNvSpPr>
          <p:nvPr/>
        </p:nvSpPr>
        <p:spPr bwMode="auto">
          <a:xfrm>
            <a:off x="5486400" y="651986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a:solidFill>
                  <a:srgbClr val="000000"/>
                </a:solidFill>
                <a:latin typeface="Arial" charset="0"/>
                <a:cs typeface="Arial" charset="0"/>
              </a:rPr>
              <a:t>Slide from Simon Wang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ux1.eiu.edu/~cfjps/1400/FIG07_006.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6210">
            <a:off x="1536700" y="479425"/>
            <a:ext cx="649605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27"/>
          <p:cNvSpPr txBox="1">
            <a:spLocks noChangeArrowheads="1"/>
          </p:cNvSpPr>
          <p:nvPr/>
        </p:nvSpPr>
        <p:spPr bwMode="auto">
          <a:xfrm flipH="1">
            <a:off x="228600" y="228600"/>
            <a:ext cx="2849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latin typeface="Calibri" pitchFamily="34" charset="0"/>
              </a:rPr>
              <a:t>Three-Cell Model </a:t>
            </a:r>
          </a:p>
        </p:txBody>
      </p:sp>
      <p:sp>
        <p:nvSpPr>
          <p:cNvPr id="70660" name="TextBox 3"/>
          <p:cNvSpPr txBox="1">
            <a:spLocks noChangeArrowheads="1"/>
          </p:cNvSpPr>
          <p:nvPr/>
        </p:nvSpPr>
        <p:spPr bwMode="auto">
          <a:xfrm>
            <a:off x="5486400" y="651986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a:solidFill>
                  <a:srgbClr val="000000"/>
                </a:solidFill>
                <a:latin typeface="Arial" charset="0"/>
                <a:cs typeface="Arial" charset="0"/>
              </a:rPr>
              <a:t>Slide from Simon Wang</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2"/>
          <p:cNvSpPr txBox="1">
            <a:spLocks noChangeArrowheads="1"/>
          </p:cNvSpPr>
          <p:nvPr/>
        </p:nvSpPr>
        <p:spPr bwMode="auto">
          <a:xfrm flipH="1">
            <a:off x="228600" y="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latin typeface="Calibri" pitchFamily="34" charset="0"/>
              </a:rPr>
              <a:t>Three-Cell Model:  Scientific evolution</a:t>
            </a:r>
          </a:p>
        </p:txBody>
      </p:sp>
      <p:grpSp>
        <p:nvGrpSpPr>
          <p:cNvPr id="71683" name="Group 17"/>
          <p:cNvGrpSpPr>
            <a:grpSpLocks/>
          </p:cNvGrpSpPr>
          <p:nvPr/>
        </p:nvGrpSpPr>
        <p:grpSpPr bwMode="auto">
          <a:xfrm>
            <a:off x="533400" y="925513"/>
            <a:ext cx="2254250" cy="5551487"/>
            <a:chOff x="533400" y="1154153"/>
            <a:chExt cx="2254262" cy="5551447"/>
          </a:xfrm>
        </p:grpSpPr>
        <p:sp>
          <p:nvSpPr>
            <p:cNvPr id="71699" name="TextBox 6"/>
            <p:cNvSpPr txBox="1">
              <a:spLocks noChangeArrowheads="1"/>
            </p:cNvSpPr>
            <p:nvPr/>
          </p:nvSpPr>
          <p:spPr bwMode="auto">
            <a:xfrm>
              <a:off x="699013" y="3581400"/>
              <a:ext cx="20886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000000"/>
                  </a:solidFill>
                  <a:latin typeface="Calibri" pitchFamily="34" charset="0"/>
                </a:rPr>
                <a:t>Thermally direct</a:t>
              </a:r>
            </a:p>
            <a:p>
              <a:pPr eaLnBrk="1" hangingPunct="1"/>
              <a:r>
                <a:rPr lang="en-US" sz="1800">
                  <a:solidFill>
                    <a:srgbClr val="000000"/>
                  </a:solidFill>
                  <a:latin typeface="Calibri" pitchFamily="34" charset="0"/>
                </a:rPr>
                <a:t>circulation forcing</a:t>
              </a:r>
            </a:p>
            <a:p>
              <a:pPr eaLnBrk="1" hangingPunct="1"/>
              <a:r>
                <a:rPr lang="en-US" sz="1800">
                  <a:solidFill>
                    <a:srgbClr val="000000"/>
                  </a:solidFill>
                  <a:latin typeface="Calibri" pitchFamily="34" charset="0"/>
                </a:rPr>
                <a:t>air towards equator</a:t>
              </a:r>
            </a:p>
          </p:txBody>
        </p:sp>
        <p:pic>
          <p:nvPicPr>
            <p:cNvPr id="71700" name="Picture 4" descr="Halley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37" y="1154153"/>
              <a:ext cx="170094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029200"/>
              <a:ext cx="1828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20"/>
          <p:cNvGrpSpPr>
            <a:grpSpLocks/>
          </p:cNvGrpSpPr>
          <p:nvPr/>
        </p:nvGrpSpPr>
        <p:grpSpPr bwMode="auto">
          <a:xfrm>
            <a:off x="2590800" y="546100"/>
            <a:ext cx="2870200" cy="6002338"/>
            <a:chOff x="2590800" y="774879"/>
            <a:chExt cx="2870337" cy="6001453"/>
          </a:xfrm>
        </p:grpSpPr>
        <p:sp>
          <p:nvSpPr>
            <p:cNvPr id="71694" name="TextBox 7"/>
            <p:cNvSpPr txBox="1">
              <a:spLocks noChangeArrowheads="1"/>
            </p:cNvSpPr>
            <p:nvPr/>
          </p:nvSpPr>
          <p:spPr bwMode="auto">
            <a:xfrm>
              <a:off x="3067661" y="3581400"/>
              <a:ext cx="23934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000000"/>
                  </a:solidFill>
                  <a:latin typeface="Calibri" pitchFamily="34" charset="0"/>
                </a:rPr>
                <a:t>Earth’s rotation and</a:t>
              </a:r>
            </a:p>
            <a:p>
              <a:pPr eaLnBrk="1" hangingPunct="1"/>
              <a:r>
                <a:rPr lang="en-US" sz="1800">
                  <a:solidFill>
                    <a:srgbClr val="000000"/>
                  </a:solidFill>
                  <a:latin typeface="Calibri" pitchFamily="34" charset="0"/>
                </a:rPr>
                <a:t>the conservation of</a:t>
              </a:r>
            </a:p>
            <a:p>
              <a:pPr eaLnBrk="1" hangingPunct="1"/>
              <a:r>
                <a:rPr lang="en-US" sz="1800">
                  <a:solidFill>
                    <a:srgbClr val="0033CC"/>
                  </a:solidFill>
                  <a:latin typeface="Calibri" pitchFamily="34" charset="0"/>
                </a:rPr>
                <a:t>linear momentum</a:t>
              </a:r>
            </a:p>
            <a:p>
              <a:pPr eaLnBrk="1" hangingPunct="1"/>
              <a:r>
                <a:rPr lang="en-US" sz="1800">
                  <a:solidFill>
                    <a:srgbClr val="000000"/>
                  </a:solidFill>
                  <a:latin typeface="Calibri" pitchFamily="34" charset="0"/>
                </a:rPr>
                <a:t>cause the Trade Winds</a:t>
              </a:r>
            </a:p>
          </p:txBody>
        </p:sp>
        <p:pic>
          <p:nvPicPr>
            <p:cNvPr id="71695" name="Picture 14" descr="had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626" y="1140397"/>
              <a:ext cx="1981200" cy="237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6" name="TextBox 9"/>
            <p:cNvSpPr txBox="1">
              <a:spLocks noChangeArrowheads="1"/>
            </p:cNvSpPr>
            <p:nvPr/>
          </p:nvSpPr>
          <p:spPr bwMode="auto">
            <a:xfrm>
              <a:off x="3657600" y="774879"/>
              <a:ext cx="832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000000"/>
                  </a:solidFill>
                  <a:latin typeface="Calibri" pitchFamily="34" charset="0"/>
                </a:rPr>
                <a:t>Hadley</a:t>
              </a:r>
            </a:p>
          </p:txBody>
        </p:sp>
        <p:sp>
          <p:nvSpPr>
            <p:cNvPr id="12" name="Right Arrow 11"/>
            <p:cNvSpPr/>
            <p:nvPr/>
          </p:nvSpPr>
          <p:spPr>
            <a:xfrm>
              <a:off x="2590800" y="2222466"/>
              <a:ext cx="457222" cy="380944"/>
            </a:xfrm>
            <a:prstGeom prst="rightArrow">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71698"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8" t="591" r="1645" b="7957"/>
            <a:stretch>
              <a:fillRect/>
            </a:stretch>
          </p:blipFill>
          <p:spPr bwMode="auto">
            <a:xfrm rot="-548298">
              <a:off x="2945159" y="5022573"/>
              <a:ext cx="2128183" cy="175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1"/>
          <p:cNvGrpSpPr>
            <a:grpSpLocks/>
          </p:cNvGrpSpPr>
          <p:nvPr/>
        </p:nvGrpSpPr>
        <p:grpSpPr bwMode="auto">
          <a:xfrm>
            <a:off x="5410200" y="533400"/>
            <a:ext cx="2819400" cy="5953125"/>
            <a:chOff x="5410200" y="762000"/>
            <a:chExt cx="2819400" cy="5953043"/>
          </a:xfrm>
        </p:grpSpPr>
        <p:sp>
          <p:nvSpPr>
            <p:cNvPr id="71689" name="TextBox 8"/>
            <p:cNvSpPr txBox="1">
              <a:spLocks noChangeArrowheads="1"/>
            </p:cNvSpPr>
            <p:nvPr/>
          </p:nvSpPr>
          <p:spPr bwMode="auto">
            <a:xfrm>
              <a:off x="5810861" y="3581400"/>
              <a:ext cx="241873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000000"/>
                  </a:solidFill>
                  <a:latin typeface="Calibri" pitchFamily="34" charset="0"/>
                </a:rPr>
                <a:t>Coriolis force deflects</a:t>
              </a:r>
            </a:p>
            <a:p>
              <a:pPr eaLnBrk="1" hangingPunct="1"/>
              <a:r>
                <a:rPr lang="en-US" sz="1800">
                  <a:solidFill>
                    <a:srgbClr val="000000"/>
                  </a:solidFill>
                  <a:latin typeface="Calibri" pitchFamily="34" charset="0"/>
                </a:rPr>
                <a:t>winds toward the east</a:t>
              </a:r>
            </a:p>
            <a:p>
              <a:pPr eaLnBrk="1" hangingPunct="1"/>
              <a:r>
                <a:rPr lang="en-US" sz="1800">
                  <a:solidFill>
                    <a:srgbClr val="000000"/>
                  </a:solidFill>
                  <a:latin typeface="Calibri" pitchFamily="34" charset="0"/>
                </a:rPr>
                <a:t>and pulls air from south</a:t>
              </a:r>
            </a:p>
            <a:p>
              <a:pPr eaLnBrk="1" hangingPunct="1"/>
              <a:r>
                <a:rPr lang="en-US" sz="1800">
                  <a:solidFill>
                    <a:srgbClr val="000000"/>
                  </a:solidFill>
                  <a:latin typeface="Calibri" pitchFamily="34" charset="0"/>
                </a:rPr>
                <a:t>+ Conservation of</a:t>
              </a:r>
            </a:p>
            <a:p>
              <a:pPr eaLnBrk="1" hangingPunct="1"/>
              <a:r>
                <a:rPr lang="en-US" sz="1800">
                  <a:solidFill>
                    <a:srgbClr val="0033CC"/>
                  </a:solidFill>
                  <a:latin typeface="Calibri" pitchFamily="34" charset="0"/>
                </a:rPr>
                <a:t>angular momentum</a:t>
              </a:r>
            </a:p>
            <a:p>
              <a:pPr eaLnBrk="1" hangingPunct="1"/>
              <a:endParaRPr lang="en-US" sz="1800">
                <a:solidFill>
                  <a:srgbClr val="000000"/>
                </a:solidFill>
                <a:latin typeface="Calibri" pitchFamily="34" charset="0"/>
              </a:endParaRPr>
            </a:p>
          </p:txBody>
        </p:sp>
        <p:pic>
          <p:nvPicPr>
            <p:cNvPr id="71690" name="Picture 5" descr="http://upload.wikimedia.org/wikipedia/commons/thumb/8/85/WilliamFerrel.jpg/220px-WilliamFerr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537" y="1090832"/>
              <a:ext cx="1862665"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TextBox 10"/>
            <p:cNvSpPr txBox="1">
              <a:spLocks noChangeArrowheads="1"/>
            </p:cNvSpPr>
            <p:nvPr/>
          </p:nvSpPr>
          <p:spPr bwMode="auto">
            <a:xfrm>
              <a:off x="6587116" y="762000"/>
              <a:ext cx="728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000000"/>
                  </a:solidFill>
                  <a:latin typeface="Calibri" pitchFamily="34" charset="0"/>
                </a:rPr>
                <a:t>Ferrel</a:t>
              </a:r>
            </a:p>
          </p:txBody>
        </p:sp>
        <p:sp>
          <p:nvSpPr>
            <p:cNvPr id="13" name="Right Arrow 12"/>
            <p:cNvSpPr/>
            <p:nvPr/>
          </p:nvSpPr>
          <p:spPr>
            <a:xfrm>
              <a:off x="5410200" y="2208193"/>
              <a:ext cx="457200" cy="380995"/>
            </a:xfrm>
            <a:prstGeom prst="rightArrow">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71693" name="Picture 2" descr="http://www.ux1.eiu.edu/~cfjps/1400/FIG07_006.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6210">
              <a:off x="5973316" y="5074855"/>
              <a:ext cx="1937659" cy="16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19"/>
          <p:cNvSpPr txBox="1">
            <a:spLocks noChangeArrowheads="1"/>
          </p:cNvSpPr>
          <p:nvPr/>
        </p:nvSpPr>
        <p:spPr bwMode="auto">
          <a:xfrm>
            <a:off x="7862888" y="4648200"/>
            <a:ext cx="1281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b="1">
                <a:solidFill>
                  <a:srgbClr val="FF0000"/>
                </a:solidFill>
                <a:latin typeface="Calibri" pitchFamily="34" charset="0"/>
              </a:rPr>
              <a:t>170 years!</a:t>
            </a:r>
          </a:p>
        </p:txBody>
      </p:sp>
      <p:sp>
        <p:nvSpPr>
          <p:cNvPr id="71687" name="Rectangle 22"/>
          <p:cNvSpPr>
            <a:spLocks noChangeArrowheads="1"/>
          </p:cNvSpPr>
          <p:nvPr/>
        </p:nvSpPr>
        <p:spPr bwMode="auto">
          <a:xfrm>
            <a:off x="1143000" y="571500"/>
            <a:ext cx="815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zh-TW" sz="1800">
                <a:solidFill>
                  <a:srgbClr val="000000"/>
                </a:solidFill>
                <a:latin typeface="Calibri" pitchFamily="34" charset="0"/>
              </a:rPr>
              <a:t>Halley </a:t>
            </a:r>
            <a:endParaRPr lang="en-US" sz="1800">
              <a:solidFill>
                <a:srgbClr val="000000"/>
              </a:solidFill>
              <a:latin typeface="Calibri" pitchFamily="34" charset="0"/>
            </a:endParaRPr>
          </a:p>
        </p:txBody>
      </p:sp>
      <p:sp>
        <p:nvSpPr>
          <p:cNvPr id="71688" name="TextBox 20"/>
          <p:cNvSpPr txBox="1">
            <a:spLocks noChangeArrowheads="1"/>
          </p:cNvSpPr>
          <p:nvPr/>
        </p:nvSpPr>
        <p:spPr bwMode="auto">
          <a:xfrm>
            <a:off x="5486400" y="651986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a:solidFill>
                  <a:srgbClr val="000000"/>
                </a:solidFill>
                <a:latin typeface="Arial" charset="0"/>
                <a:cs typeface="Arial" charset="0"/>
              </a:rPr>
              <a:t>Slide from Simon Wang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r="2397" b="3447"/>
          <a:stretch>
            <a:fillRect/>
          </a:stretch>
        </p:blipFill>
        <p:spPr bwMode="auto">
          <a:xfrm>
            <a:off x="161925" y="0"/>
            <a:ext cx="8782050" cy="673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2"/>
          <p:cNvSpPr txBox="1">
            <a:spLocks noChangeArrowheads="1"/>
          </p:cNvSpPr>
          <p:nvPr/>
        </p:nvSpPr>
        <p:spPr bwMode="auto">
          <a:xfrm>
            <a:off x="6049963" y="6457950"/>
            <a:ext cx="309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7F7F7F"/>
                </a:solidFill>
              </a:rPr>
              <a:t>From Dingman, 1994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695449" y="0"/>
            <a:ext cx="5663293" cy="5774775"/>
          </a:xfrm>
          <a:prstGeom prst="rect">
            <a:avLst/>
          </a:prstGeom>
          <a:noFill/>
          <a:ln w="9525">
            <a:noFill/>
            <a:miter lim="800000"/>
            <a:headEnd/>
            <a:tailEnd/>
          </a:ln>
          <a:effectLst/>
        </p:spPr>
      </p:pic>
      <p:sp>
        <p:nvSpPr>
          <p:cNvPr id="5" name="Rectangle 4"/>
          <p:cNvSpPr/>
          <p:nvPr/>
        </p:nvSpPr>
        <p:spPr>
          <a:xfrm>
            <a:off x="576943" y="5767588"/>
            <a:ext cx="8022772" cy="461665"/>
          </a:xfrm>
          <a:prstGeom prst="rect">
            <a:avLst/>
          </a:prstGeom>
        </p:spPr>
        <p:txBody>
          <a:bodyPr wrap="square">
            <a:spAutoFit/>
          </a:bodyPr>
          <a:lstStyle/>
          <a:p>
            <a:r>
              <a:rPr lang="en-US" dirty="0">
                <a:solidFill>
                  <a:srgbClr val="000000"/>
                </a:solidFill>
              </a:rPr>
              <a:t>Seasonal movement of the Earth's global circulation patterns.</a:t>
            </a:r>
          </a:p>
        </p:txBody>
      </p:sp>
      <p:sp>
        <p:nvSpPr>
          <p:cNvPr id="7" name="Rectangle 6"/>
          <p:cNvSpPr/>
          <p:nvPr/>
        </p:nvSpPr>
        <p:spPr>
          <a:xfrm>
            <a:off x="0" y="6255213"/>
            <a:ext cx="9144000" cy="584775"/>
          </a:xfrm>
          <a:prstGeom prst="rect">
            <a:avLst/>
          </a:prstGeom>
        </p:spPr>
        <p:txBody>
          <a:bodyPr wrap="square">
            <a:spAutoFit/>
          </a:bodyPr>
          <a:lstStyle/>
          <a:p>
            <a:r>
              <a:rPr lang="en-US" sz="1600" dirty="0" err="1">
                <a:solidFill>
                  <a:srgbClr val="000000"/>
                </a:solidFill>
              </a:rPr>
              <a:t>Pidwirny</a:t>
            </a:r>
            <a:r>
              <a:rPr lang="en-US" sz="1600" dirty="0">
                <a:solidFill>
                  <a:srgbClr val="000000"/>
                </a:solidFill>
              </a:rPr>
              <a:t>, M. (2006). "Tropical Weather and Hurricanes". </a:t>
            </a:r>
            <a:r>
              <a:rPr lang="en-US" sz="1600" i="1" dirty="0">
                <a:solidFill>
                  <a:srgbClr val="000000"/>
                </a:solidFill>
              </a:rPr>
              <a:t>Fundamentals of Physical Geography, 2nd Edition</a:t>
            </a:r>
            <a:r>
              <a:rPr lang="en-US" sz="1600" dirty="0">
                <a:solidFill>
                  <a:srgbClr val="000000"/>
                </a:solidFill>
              </a:rPr>
              <a:t>. Viewed 9/22/08. </a:t>
            </a:r>
            <a:r>
              <a:rPr lang="en-US" sz="1600" dirty="0">
                <a:solidFill>
                  <a:srgbClr val="000000"/>
                </a:solidFill>
                <a:hlinkClick r:id="rId3"/>
              </a:rPr>
              <a:t>http://www.physicalgeography.net/fundamentals/7u.html</a:t>
            </a:r>
            <a:r>
              <a:rPr lang="en-US" sz="1600" dirty="0">
                <a:solidFill>
                  <a:srgbClr val="000000"/>
                </a:solidFill>
              </a:rPr>
              <a:t> </a:t>
            </a:r>
          </a:p>
        </p:txBody>
      </p:sp>
    </p:spTree>
    <p:extLst>
      <p:ext uri="{BB962C8B-B14F-4D97-AF65-F5344CB8AC3E}">
        <p14:creationId xmlns:p14="http://schemas.microsoft.com/office/powerpoint/2010/main" val="1951462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3.tif"/>
          <p:cNvPicPr>
            <a:picLocks noChangeAspect="1"/>
          </p:cNvPicPr>
          <p:nvPr/>
        </p:nvPicPr>
        <p:blipFill>
          <a:blip r:embed="rId2" cstate="print"/>
          <a:stretch>
            <a:fillRect/>
          </a:stretch>
        </p:blipFill>
        <p:spPr>
          <a:xfrm rot="60000">
            <a:off x="59465" y="42920"/>
            <a:ext cx="4978320" cy="6858000"/>
          </a:xfrm>
          <a:prstGeom prst="rect">
            <a:avLst/>
          </a:prstGeom>
        </p:spPr>
      </p:pic>
      <p:pic>
        <p:nvPicPr>
          <p:cNvPr id="3" name="Picture 2" descr="t2.tif"/>
          <p:cNvPicPr>
            <a:picLocks noChangeAspect="1"/>
          </p:cNvPicPr>
          <p:nvPr/>
        </p:nvPicPr>
        <p:blipFill>
          <a:blip r:embed="rId3" cstate="print">
            <a:clrChange>
              <a:clrFrom>
                <a:srgbClr val="FFFFFF"/>
              </a:clrFrom>
              <a:clrTo>
                <a:srgbClr val="FFFFFF">
                  <a:alpha val="0"/>
                </a:srgbClr>
              </a:clrTo>
            </a:clrChange>
          </a:blip>
          <a:srcRect r="3351"/>
          <a:stretch>
            <a:fillRect/>
          </a:stretch>
        </p:blipFill>
        <p:spPr>
          <a:xfrm>
            <a:off x="4434730" y="472876"/>
            <a:ext cx="4709270" cy="4197096"/>
          </a:xfrm>
          <a:prstGeom prst="rect">
            <a:avLst/>
          </a:prstGeom>
        </p:spPr>
      </p:pic>
      <p:sp>
        <p:nvSpPr>
          <p:cNvPr id="4" name="TextBox 3"/>
          <p:cNvSpPr txBox="1"/>
          <p:nvPr/>
        </p:nvSpPr>
        <p:spPr>
          <a:xfrm>
            <a:off x="5933885" y="6381341"/>
            <a:ext cx="3093395" cy="461665"/>
          </a:xfrm>
          <a:prstGeom prst="rect">
            <a:avLst/>
          </a:prstGeom>
          <a:noFill/>
        </p:spPr>
        <p:txBody>
          <a:bodyPr wrap="square" rtlCol="0">
            <a:spAutoFit/>
          </a:bodyPr>
          <a:lstStyle/>
          <a:p>
            <a:r>
              <a:rPr lang="en-US" dirty="0">
                <a:solidFill>
                  <a:srgbClr val="FFFFFF">
                    <a:lumMod val="50000"/>
                  </a:srgbClr>
                </a:solidFill>
              </a:rPr>
              <a:t>From </a:t>
            </a:r>
            <a:r>
              <a:rPr lang="en-US" dirty="0" err="1">
                <a:solidFill>
                  <a:srgbClr val="FFFFFF">
                    <a:lumMod val="50000"/>
                  </a:srgbClr>
                </a:solidFill>
              </a:rPr>
              <a:t>Brutsaert</a:t>
            </a:r>
            <a:r>
              <a:rPr lang="en-US" dirty="0">
                <a:solidFill>
                  <a:srgbClr val="FFFFFF">
                    <a:lumMod val="50000"/>
                  </a:srgbClr>
                </a:solidFill>
              </a:rPr>
              <a:t>, 2005</a:t>
            </a:r>
          </a:p>
        </p:txBody>
      </p:sp>
    </p:spTree>
    <p:extLst>
      <p:ext uri="{BB962C8B-B14F-4D97-AF65-F5344CB8AC3E}">
        <p14:creationId xmlns:p14="http://schemas.microsoft.com/office/powerpoint/2010/main" val="3939044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936171" y="0"/>
            <a:ext cx="7315200" cy="6524625"/>
          </a:xfrm>
          <a:prstGeom prst="rect">
            <a:avLst/>
          </a:prstGeom>
          <a:noFill/>
          <a:ln w="9525">
            <a:noFill/>
            <a:miter lim="800000"/>
            <a:headEnd/>
            <a:tailEnd/>
          </a:ln>
          <a:effectLst/>
        </p:spPr>
      </p:pic>
      <p:sp>
        <p:nvSpPr>
          <p:cNvPr id="2" name="Rectangle 1"/>
          <p:cNvSpPr/>
          <p:nvPr/>
        </p:nvSpPr>
        <p:spPr>
          <a:xfrm>
            <a:off x="261257" y="6396335"/>
            <a:ext cx="8643257" cy="461665"/>
          </a:xfrm>
          <a:prstGeom prst="rect">
            <a:avLst/>
          </a:prstGeom>
        </p:spPr>
        <p:txBody>
          <a:bodyPr wrap="square">
            <a:spAutoFit/>
          </a:bodyPr>
          <a:lstStyle/>
          <a:p>
            <a:r>
              <a:rPr lang="en-US" dirty="0">
                <a:solidFill>
                  <a:srgbClr val="000000"/>
                </a:solidFill>
              </a:rPr>
              <a:t>From </a:t>
            </a:r>
            <a:r>
              <a:rPr lang="en-US" dirty="0">
                <a:solidFill>
                  <a:srgbClr val="000000"/>
                </a:solidFill>
                <a:hlinkClick r:id="rId3"/>
              </a:rPr>
              <a:t>http://www.physicalgeography.net/fundamentals/7s.html</a:t>
            </a:r>
            <a:r>
              <a:rPr lang="en-US" dirty="0">
                <a:solidFill>
                  <a:srgbClr val="000000"/>
                </a:solidFill>
              </a:rPr>
              <a:t> </a:t>
            </a:r>
          </a:p>
        </p:txBody>
      </p:sp>
    </p:spTree>
    <p:extLst>
      <p:ext uri="{BB962C8B-B14F-4D97-AF65-F5344CB8AC3E}">
        <p14:creationId xmlns:p14="http://schemas.microsoft.com/office/powerpoint/2010/main" val="1412147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807"/>
          <a:stretch>
            <a:fillRect/>
          </a:stretch>
        </p:blipFill>
        <p:spPr bwMode="auto">
          <a:xfrm>
            <a:off x="2095500" y="0"/>
            <a:ext cx="5437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2"/>
          <p:cNvSpPr txBox="1">
            <a:spLocks noChangeArrowheads="1"/>
          </p:cNvSpPr>
          <p:nvPr/>
        </p:nvSpPr>
        <p:spPr bwMode="auto">
          <a:xfrm>
            <a:off x="0" y="6396038"/>
            <a:ext cx="3094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7F7F7F"/>
                </a:solidFill>
              </a:rPr>
              <a:t>From Dingman, 1994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2679"/>
          <a:stretch>
            <a:fillRect/>
          </a:stretch>
        </p:blipFill>
        <p:spPr bwMode="auto">
          <a:xfrm rot="5340000">
            <a:off x="1520031" y="-1159668"/>
            <a:ext cx="6099175" cy="881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2"/>
          <p:cNvSpPr txBox="1">
            <a:spLocks noChangeArrowheads="1"/>
          </p:cNvSpPr>
          <p:nvPr/>
        </p:nvSpPr>
        <p:spPr bwMode="auto">
          <a:xfrm>
            <a:off x="6049963" y="6457950"/>
            <a:ext cx="309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7F7F7F"/>
                </a:solidFill>
              </a:rPr>
              <a:t>From Dingman, 1994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54039" y="0"/>
            <a:ext cx="7772400" cy="1143000"/>
          </a:xfrm>
        </p:spPr>
        <p:txBody>
          <a:bodyPr/>
          <a:lstStyle/>
          <a:p>
            <a:r>
              <a:rPr lang="en-US" dirty="0">
                <a:solidFill>
                  <a:schemeClr val="accent2"/>
                </a:solidFill>
              </a:rPr>
              <a:t>Goal?</a:t>
            </a:r>
          </a:p>
        </p:txBody>
      </p:sp>
      <p:sp>
        <p:nvSpPr>
          <p:cNvPr id="93187" name="Rectangle 3"/>
          <p:cNvSpPr>
            <a:spLocks noGrp="1" noChangeArrowheads="1"/>
          </p:cNvSpPr>
          <p:nvPr>
            <p:ph type="body" idx="1"/>
          </p:nvPr>
        </p:nvSpPr>
        <p:spPr>
          <a:xfrm>
            <a:off x="658504" y="903027"/>
            <a:ext cx="7772400" cy="2667000"/>
          </a:xfrm>
        </p:spPr>
        <p:txBody>
          <a:bodyPr/>
          <a:lstStyle/>
          <a:p>
            <a:r>
              <a:rPr lang="en-US" dirty="0"/>
              <a:t>A basic quantitative understanding of how the global climate system works, to allow informed assessment of climate based forecasts and their role in hydrology and water resources systems.</a:t>
            </a:r>
          </a:p>
          <a:p>
            <a:endParaRPr lang="en-US" dirty="0"/>
          </a:p>
          <a:p>
            <a:r>
              <a:rPr lang="en-US" dirty="0"/>
              <a:t>Climatology</a:t>
            </a:r>
          </a:p>
          <a:p>
            <a:r>
              <a:rPr lang="en-US" dirty="0"/>
              <a:t>Large Scale Drivers of Climate System</a:t>
            </a:r>
          </a:p>
          <a:p>
            <a:pPr lvl="1"/>
            <a:r>
              <a:rPr lang="en-US" dirty="0" err="1"/>
              <a:t>Interannual</a:t>
            </a:r>
            <a:r>
              <a:rPr lang="en-US" dirty="0"/>
              <a:t> and </a:t>
            </a:r>
            <a:r>
              <a:rPr lang="en-US" dirty="0" err="1"/>
              <a:t>Interdecadal</a:t>
            </a:r>
            <a:endParaRPr lang="en-US" dirty="0"/>
          </a:p>
          <a:p>
            <a:r>
              <a:rPr lang="en-US" dirty="0"/>
              <a:t>Diagnostics / Prediction - steps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740000">
            <a:off x="90488" y="457200"/>
            <a:ext cx="89773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p:cNvSpPr txBox="1">
            <a:spLocks noChangeArrowheads="1"/>
          </p:cNvSpPr>
          <p:nvPr/>
        </p:nvSpPr>
        <p:spPr bwMode="auto">
          <a:xfrm>
            <a:off x="6049963" y="6457950"/>
            <a:ext cx="309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7F7F7F"/>
                </a:solidFill>
                <a:latin typeface="Calibri" pitchFamily="34" charset="0"/>
              </a:rPr>
              <a:t>From Dingman, 1994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800"/>
            <a:ext cx="91440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2"/>
          <p:cNvSpPr txBox="1">
            <a:spLocks noChangeArrowheads="1"/>
          </p:cNvSpPr>
          <p:nvPr/>
        </p:nvSpPr>
        <p:spPr bwMode="auto">
          <a:xfrm>
            <a:off x="6049963" y="6457950"/>
            <a:ext cx="309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7F7F7F"/>
                </a:solidFill>
                <a:latin typeface="Calibri" pitchFamily="34" charset="0"/>
              </a:rPr>
              <a:t>From Dingman, 1994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1"/>
          <p:cNvSpPr txBox="1">
            <a:spLocks noChangeArrowheads="1"/>
          </p:cNvSpPr>
          <p:nvPr/>
        </p:nvSpPr>
        <p:spPr bwMode="auto">
          <a:xfrm>
            <a:off x="6049963" y="6457950"/>
            <a:ext cx="309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a:solidFill>
                  <a:srgbClr val="7F7F7F"/>
                </a:solidFill>
                <a:latin typeface="Calibri" pitchFamily="34" charset="0"/>
              </a:rPr>
              <a:t>From Dingman, 1994</a:t>
            </a:r>
          </a:p>
        </p:txBody>
      </p:sp>
      <p:pic>
        <p:nvPicPr>
          <p:cNvPr id="942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9738"/>
            <a:ext cx="91440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700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700" y="76200"/>
            <a:ext cx="88519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2"/>
          <p:cNvSpPr txBox="1">
            <a:spLocks noChangeArrowheads="1"/>
          </p:cNvSpPr>
          <p:nvPr/>
        </p:nvSpPr>
        <p:spPr bwMode="auto">
          <a:xfrm>
            <a:off x="6049963" y="6457950"/>
            <a:ext cx="309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dirty="0">
                <a:solidFill>
                  <a:srgbClr val="7F7F7F"/>
                </a:solidFill>
                <a:latin typeface="Calibri" pitchFamily="34" charset="0"/>
              </a:rPr>
              <a:t>From </a:t>
            </a:r>
            <a:r>
              <a:rPr lang="en-US" sz="2000" dirty="0" err="1">
                <a:solidFill>
                  <a:srgbClr val="7F7F7F"/>
                </a:solidFill>
                <a:latin typeface="Calibri" pitchFamily="34" charset="0"/>
              </a:rPr>
              <a:t>Dingman</a:t>
            </a:r>
            <a:r>
              <a:rPr lang="en-US" sz="2000" dirty="0">
                <a:solidFill>
                  <a:srgbClr val="7F7F7F"/>
                </a:solidFill>
                <a:latin typeface="Calibri" pitchFamily="34" charset="0"/>
              </a:rPr>
              <a:t>, 1994</a:t>
            </a:r>
          </a:p>
        </p:txBody>
      </p:sp>
    </p:spTree>
    <p:extLst>
      <p:ext uri="{BB962C8B-B14F-4D97-AF65-F5344CB8AC3E}">
        <p14:creationId xmlns:p14="http://schemas.microsoft.com/office/powerpoint/2010/main" val="949864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87" y="77560"/>
            <a:ext cx="5707856" cy="671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7380514" y="6104007"/>
            <a:ext cx="17634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dirty="0">
                <a:solidFill>
                  <a:srgbClr val="7F7F7F"/>
                </a:solidFill>
                <a:latin typeface="Calibri" pitchFamily="34" charset="0"/>
              </a:rPr>
              <a:t>From </a:t>
            </a:r>
            <a:r>
              <a:rPr lang="en-US" sz="2000" dirty="0" err="1">
                <a:solidFill>
                  <a:srgbClr val="7F7F7F"/>
                </a:solidFill>
                <a:latin typeface="Calibri" pitchFamily="34" charset="0"/>
              </a:rPr>
              <a:t>Dingman</a:t>
            </a:r>
            <a:r>
              <a:rPr lang="en-US" sz="2000" dirty="0">
                <a:solidFill>
                  <a:srgbClr val="7F7F7F"/>
                </a:solidFill>
                <a:latin typeface="Calibri" pitchFamily="34" charset="0"/>
              </a:rPr>
              <a:t>, 2002</a:t>
            </a:r>
          </a:p>
        </p:txBody>
      </p:sp>
    </p:spTree>
    <p:extLst>
      <p:ext uri="{BB962C8B-B14F-4D97-AF65-F5344CB8AC3E}">
        <p14:creationId xmlns:p14="http://schemas.microsoft.com/office/powerpoint/2010/main" val="1761898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663" y="3292475"/>
            <a:ext cx="8042275" cy="1873250"/>
          </a:xfrm>
        </p:spPr>
        <p:txBody>
          <a:bodyPr rtlCol="0">
            <a:normAutofit fontScale="90000"/>
          </a:bodyPr>
          <a:lstStyle/>
          <a:p>
            <a:pPr eaLnBrk="1" fontAlgn="auto" hangingPunct="1">
              <a:spcAft>
                <a:spcPts val="0"/>
              </a:spcAft>
              <a:defRPr/>
            </a:pPr>
            <a:r>
              <a:rPr lang="en-US" sz="7300" dirty="0">
                <a:solidFill>
                  <a:schemeClr val="tx2">
                    <a:lumMod val="60000"/>
                    <a:lumOff val="40000"/>
                  </a:schemeClr>
                </a:solidFill>
                <a:ea typeface="+mj-ea"/>
                <a:cs typeface="+mj-cs"/>
              </a:rPr>
              <a:t>El Niño</a:t>
            </a:r>
            <a:br>
              <a:rPr lang="en-US" sz="5300" dirty="0">
                <a:solidFill>
                  <a:prstClr val="white"/>
                </a:solidFill>
                <a:ea typeface="+mj-ea"/>
                <a:cs typeface="+mj-cs"/>
              </a:rPr>
            </a:br>
            <a:r>
              <a:rPr lang="en-US" dirty="0">
                <a:ea typeface="+mj-ea"/>
                <a:cs typeface="+mj-cs"/>
              </a:rPr>
              <a:t>what used to be a </a:t>
            </a:r>
            <a:r>
              <a:rPr lang="en-US" dirty="0">
                <a:solidFill>
                  <a:schemeClr val="tx2">
                    <a:lumMod val="20000"/>
                    <a:lumOff val="80000"/>
                  </a:schemeClr>
                </a:solidFill>
                <a:ea typeface="+mj-ea"/>
                <a:cs typeface="+mj-cs"/>
              </a:rPr>
              <a:t>local</a:t>
            </a:r>
            <a:r>
              <a:rPr lang="en-US" dirty="0">
                <a:ea typeface="+mj-ea"/>
                <a:cs typeface="+mj-cs"/>
              </a:rPr>
              <a:t> feature has turned into a </a:t>
            </a:r>
            <a:r>
              <a:rPr lang="en-US" dirty="0">
                <a:solidFill>
                  <a:srgbClr val="FFE7CC"/>
                </a:solidFill>
                <a:ea typeface="+mj-ea"/>
                <a:cs typeface="+mj-cs"/>
              </a:rPr>
              <a:t>global</a:t>
            </a:r>
            <a:r>
              <a:rPr lang="en-US" dirty="0">
                <a:ea typeface="+mj-ea"/>
                <a:cs typeface="+mj-cs"/>
              </a:rPr>
              <a:t> phenomenon </a:t>
            </a:r>
          </a:p>
        </p:txBody>
      </p:sp>
      <p:pic>
        <p:nvPicPr>
          <p:cNvPr id="3" name="Picture 2"/>
          <p:cNvPicPr>
            <a:picLocks noChangeAspect="1"/>
          </p:cNvPicPr>
          <p:nvPr/>
        </p:nvPicPr>
        <p:blipFill>
          <a:blip r:embed="rId2">
            <a:alphaModFix amt="50000"/>
          </a:blip>
          <a:stretch>
            <a:fillRect/>
          </a:stretch>
        </p:blipFill>
        <p:spPr>
          <a:xfrm>
            <a:off x="4734151" y="1442083"/>
            <a:ext cx="2565020" cy="2565020"/>
          </a:xfrm>
          <a:prstGeom prst="rect">
            <a:avLst/>
          </a:prstGeom>
          <a:ln>
            <a:noFill/>
          </a:ln>
          <a:effectLst>
            <a:softEdge rad="112500"/>
          </a:effectLst>
        </p:spPr>
      </p:pic>
    </p:spTree>
    <p:extLst>
      <p:ext uri="{BB962C8B-B14F-4D97-AF65-F5344CB8AC3E}">
        <p14:creationId xmlns:p14="http://schemas.microsoft.com/office/powerpoint/2010/main" val="451075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2">
            <a:extLst>
              <a:ext uri="{28A0092B-C50C-407E-A947-70E740481C1C}">
                <a14:useLocalDpi xmlns:a14="http://schemas.microsoft.com/office/drawing/2010/main" val="0"/>
              </a:ext>
            </a:extLst>
          </a:blip>
          <a:srcRect b="14708"/>
          <a:stretch>
            <a:fillRect/>
          </a:stretch>
        </p:blipFill>
        <p:spPr bwMode="auto">
          <a:xfrm>
            <a:off x="1371600" y="152400"/>
            <a:ext cx="70866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descr="ElNinoWav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3505200"/>
            <a:ext cx="43291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934200" y="4343400"/>
            <a:ext cx="1665288" cy="830263"/>
          </a:xfrm>
          <a:prstGeom prst="rect">
            <a:avLst/>
          </a:prstGeom>
          <a:noFill/>
        </p:spPr>
        <p:txBody>
          <a:bodyPr wrap="none">
            <a:spAutoFit/>
          </a:bodyPr>
          <a:lstStyle/>
          <a:p>
            <a:pPr eaLnBrk="1" fontAlgn="auto" hangingPunct="1">
              <a:spcBef>
                <a:spcPts val="0"/>
              </a:spcBef>
              <a:spcAft>
                <a:spcPts val="0"/>
              </a:spcAft>
              <a:defRPr/>
            </a:pPr>
            <a:r>
              <a:rPr lang="en-US" dirty="0">
                <a:solidFill>
                  <a:srgbClr val="FFFFFF"/>
                </a:solidFill>
                <a:latin typeface="Arial"/>
                <a:ea typeface="ＭＳ Ｐゴシック" charset="0"/>
                <a:cs typeface="ＭＳ Ｐゴシック" charset="0"/>
                <a:sym typeface="Wingdings"/>
              </a:rPr>
              <a:t> affects </a:t>
            </a:r>
          </a:p>
          <a:p>
            <a:pPr eaLnBrk="1" fontAlgn="auto" hangingPunct="1">
              <a:spcBef>
                <a:spcPts val="0"/>
              </a:spcBef>
              <a:spcAft>
                <a:spcPts val="0"/>
              </a:spcAft>
              <a:defRPr/>
            </a:pPr>
            <a:r>
              <a:rPr lang="en-US" dirty="0">
                <a:solidFill>
                  <a:srgbClr val="FFFFFF"/>
                </a:solidFill>
                <a:latin typeface="Arial"/>
                <a:ea typeface="ＭＳ Ｐゴシック" charset="0"/>
                <a:cs typeface="ＭＳ Ｐゴシック" charset="0"/>
                <a:sym typeface="Wingdings"/>
              </a:rPr>
              <a:t>air pressure</a:t>
            </a:r>
            <a:endParaRPr lang="en-US" dirty="0">
              <a:solidFill>
                <a:srgbClr val="FFFFFF"/>
              </a:solidFill>
              <a:latin typeface="Arial"/>
              <a:ea typeface="ＭＳ Ｐゴシック" charset="0"/>
              <a:cs typeface="ＭＳ Ｐゴシック" charset="0"/>
            </a:endParaRPr>
          </a:p>
        </p:txBody>
      </p:sp>
    </p:spTree>
    <p:extLst>
      <p:ext uri="{BB962C8B-B14F-4D97-AF65-F5344CB8AC3E}">
        <p14:creationId xmlns:p14="http://schemas.microsoft.com/office/powerpoint/2010/main" val="3673055714"/>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075" y="1406525"/>
            <a:ext cx="7747000" cy="4716463"/>
          </a:xfrm>
        </p:spPr>
        <p:txBody>
          <a:bodyPr rtlCol="0">
            <a:normAutofit/>
          </a:bodyPr>
          <a:lstStyle/>
          <a:p>
            <a:pPr eaLnBrk="1" fontAlgn="auto" hangingPunct="1">
              <a:lnSpc>
                <a:spcPct val="140000"/>
              </a:lnSpc>
              <a:spcAft>
                <a:spcPts val="0"/>
              </a:spcAft>
              <a:defRPr/>
            </a:pPr>
            <a:r>
              <a:rPr lang="en-US" b="1" dirty="0">
                <a:solidFill>
                  <a:schemeClr val="tx2">
                    <a:lumMod val="60000"/>
                    <a:lumOff val="40000"/>
                  </a:schemeClr>
                </a:solidFill>
                <a:ea typeface="+mj-ea"/>
                <a:cs typeface="+mj-cs"/>
              </a:rPr>
              <a:t>El </a:t>
            </a:r>
            <a:r>
              <a:rPr lang="en-US" b="1" dirty="0" err="1">
                <a:solidFill>
                  <a:schemeClr val="tx2">
                    <a:lumMod val="60000"/>
                    <a:lumOff val="40000"/>
                  </a:schemeClr>
                </a:solidFill>
                <a:ea typeface="+mj-ea"/>
                <a:cs typeface="+mj-cs"/>
              </a:rPr>
              <a:t>Niñ﻿o</a:t>
            </a:r>
            <a:r>
              <a:rPr lang="en-US" b="1" dirty="0">
                <a:solidFill>
                  <a:schemeClr val="tx2">
                    <a:lumMod val="60000"/>
                    <a:lumOff val="40000"/>
                  </a:schemeClr>
                </a:solidFill>
                <a:ea typeface="+mj-ea"/>
                <a:cs typeface="+mj-cs"/>
              </a:rPr>
              <a:t>: </a:t>
            </a:r>
            <a:r>
              <a:rPr lang="en-US" dirty="0">
                <a:solidFill>
                  <a:schemeClr val="tx1"/>
                </a:solidFill>
                <a:ea typeface="+mj-ea"/>
                <a:cs typeface="+mj-cs"/>
              </a:rPr>
              <a:t>local phenomenon</a:t>
            </a:r>
            <a:br>
              <a:rPr lang="en-US" dirty="0">
                <a:solidFill>
                  <a:schemeClr val="tx1"/>
                </a:solidFill>
                <a:ea typeface="+mj-ea"/>
                <a:cs typeface="+mj-cs"/>
              </a:rPr>
            </a:br>
            <a:r>
              <a:rPr lang="en-US" dirty="0">
                <a:solidFill>
                  <a:schemeClr val="tx1"/>
                </a:solidFill>
                <a:ea typeface="+mj-ea"/>
                <a:cs typeface="+mj-cs"/>
              </a:rPr>
              <a:t>                 </a:t>
            </a:r>
            <a:r>
              <a:rPr lang="en-US" dirty="0">
                <a:solidFill>
                  <a:schemeClr val="tx1"/>
                </a:solidFill>
                <a:ea typeface="+mj-ea"/>
                <a:cs typeface="+mj-cs"/>
                <a:sym typeface="Wingdings"/>
              </a:rPr>
              <a:t> regional  </a:t>
            </a:r>
            <a:br>
              <a:rPr lang="en-US" dirty="0">
                <a:solidFill>
                  <a:schemeClr val="tx1"/>
                </a:solidFill>
                <a:ea typeface="+mj-ea"/>
                <a:cs typeface="+mj-cs"/>
                <a:sym typeface="Wingdings"/>
              </a:rPr>
            </a:br>
            <a:r>
              <a:rPr lang="en-US" dirty="0">
                <a:solidFill>
                  <a:schemeClr val="tx1"/>
                </a:solidFill>
                <a:ea typeface="+mj-ea"/>
                <a:cs typeface="+mj-cs"/>
                <a:sym typeface="Wingdings"/>
              </a:rPr>
              <a:t>                     global !!</a:t>
            </a:r>
            <a:br>
              <a:rPr lang="en-US" dirty="0">
                <a:solidFill>
                  <a:schemeClr val="tx1"/>
                </a:solidFill>
                <a:ea typeface="+mj-ea"/>
                <a:cs typeface="+mj-cs"/>
                <a:sym typeface="Wingdings"/>
              </a:rPr>
            </a:br>
            <a:r>
              <a:rPr lang="en-US" dirty="0">
                <a:ea typeface="+mj-ea"/>
                <a:cs typeface="+mj-cs"/>
                <a:sym typeface="Wingdings"/>
              </a:rPr>
              <a:t>			  </a:t>
            </a:r>
            <a:r>
              <a:rPr lang="en-US" dirty="0">
                <a:solidFill>
                  <a:schemeClr val="bg2">
                    <a:lumMod val="50000"/>
                    <a:lumOff val="50000"/>
                  </a:schemeClr>
                </a:solidFill>
                <a:ea typeface="+mj-ea"/>
                <a:cs typeface="+mj-cs"/>
                <a:sym typeface="Wingdings"/>
              </a:rPr>
              <a:t> “coupled” mode</a:t>
            </a:r>
            <a:br>
              <a:rPr lang="en-US" dirty="0">
                <a:solidFill>
                  <a:schemeClr val="bg2">
                    <a:lumMod val="50000"/>
                    <a:lumOff val="50000"/>
                  </a:schemeClr>
                </a:solidFill>
                <a:ea typeface="+mj-ea"/>
                <a:cs typeface="+mj-cs"/>
              </a:rPr>
            </a:br>
            <a:endParaRPr lang="en-US" dirty="0">
              <a:solidFill>
                <a:schemeClr val="bg2">
                  <a:lumMod val="50000"/>
                  <a:lumOff val="50000"/>
                </a:schemeClr>
              </a:solidFill>
              <a:ea typeface="+mj-ea"/>
              <a:cs typeface="+mj-cs"/>
            </a:endParaRPr>
          </a:p>
        </p:txBody>
      </p:sp>
    </p:spTree>
    <p:extLst>
      <p:ext uri="{BB962C8B-B14F-4D97-AF65-F5344CB8AC3E}">
        <p14:creationId xmlns:p14="http://schemas.microsoft.com/office/powerpoint/2010/main" val="4034312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1800" y="341313"/>
            <a:ext cx="4838700" cy="584200"/>
          </a:xfrm>
          <a:prstGeom prst="rect">
            <a:avLst/>
          </a:prstGeom>
          <a:noFill/>
        </p:spPr>
        <p:txBody>
          <a:bodyPr wrap="none">
            <a:spAutoFit/>
          </a:bodyPr>
          <a:lstStyle/>
          <a:p>
            <a:pPr defTabSz="457200" eaLnBrk="1" fontAlgn="auto" hangingPunct="1">
              <a:spcBef>
                <a:spcPts val="0"/>
              </a:spcBef>
              <a:spcAft>
                <a:spcPts val="0"/>
              </a:spcAft>
              <a:defRPr/>
            </a:pPr>
            <a:r>
              <a:rPr lang="en-US" sz="3200" dirty="0">
                <a:solidFill>
                  <a:prstClr val="white"/>
                </a:solidFill>
                <a:latin typeface="Arial"/>
                <a:ea typeface="ＭＳ Ｐゴシック" charset="0"/>
                <a:cs typeface="ＭＳ Ｐゴシック" charset="0"/>
              </a:rPr>
              <a:t>Coupled System: </a:t>
            </a:r>
            <a:r>
              <a:rPr lang="en-US" sz="3200" b="1" dirty="0">
                <a:solidFill>
                  <a:prstClr val="white"/>
                </a:solidFill>
                <a:latin typeface="Arial"/>
                <a:ea typeface="ＭＳ Ｐゴシック" charset="0"/>
                <a:cs typeface="ＭＳ Ｐゴシック" charset="0"/>
              </a:rPr>
              <a:t>Normal</a:t>
            </a:r>
          </a:p>
        </p:txBody>
      </p:sp>
      <p:pic>
        <p:nvPicPr>
          <p:cNvPr id="604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30300"/>
            <a:ext cx="63881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74638" y="5726113"/>
            <a:ext cx="8769350" cy="923925"/>
          </a:xfrm>
          <a:prstGeom prst="rect">
            <a:avLst/>
          </a:prstGeom>
        </p:spPr>
        <p:txBody>
          <a:bodyPr>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A thermocline is a thin layer in the ocean in which temperature changes more rapidly with depth than above or below. The thermocline appears to be an invisible blanket which separates the upper mixed layer from the calm deep water below.</a:t>
            </a:r>
          </a:p>
        </p:txBody>
      </p:sp>
      <p:pic>
        <p:nvPicPr>
          <p:cNvPr id="11" name="Picture 10"/>
          <p:cNvPicPr>
            <a:picLocks noChangeAspect="1"/>
          </p:cNvPicPr>
          <p:nvPr/>
        </p:nvPicPr>
        <p:blipFill>
          <a:blip r:embed="rId3"/>
          <a:stretch>
            <a:fillRect/>
          </a:stretch>
        </p:blipFill>
        <p:spPr>
          <a:xfrm>
            <a:off x="6488109" y="4404424"/>
            <a:ext cx="845997" cy="579159"/>
          </a:xfrm>
          <a:prstGeom prst="rect">
            <a:avLst/>
          </a:prstGeom>
          <a:ln>
            <a:noFill/>
          </a:ln>
          <a:effectLst>
            <a:softEdge rad="112500"/>
          </a:effectLst>
        </p:spPr>
      </p:pic>
    </p:spTree>
    <p:extLst>
      <p:ext uri="{BB962C8B-B14F-4D97-AF65-F5344CB8AC3E}">
        <p14:creationId xmlns:p14="http://schemas.microsoft.com/office/powerpoint/2010/main" val="175766768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1800" y="341313"/>
            <a:ext cx="4837113" cy="584200"/>
          </a:xfrm>
          <a:prstGeom prst="rect">
            <a:avLst/>
          </a:prstGeom>
          <a:noFill/>
        </p:spPr>
        <p:txBody>
          <a:bodyPr wrap="none">
            <a:spAutoFit/>
          </a:bodyPr>
          <a:lstStyle/>
          <a:p>
            <a:pPr defTabSz="457200" eaLnBrk="1" fontAlgn="auto" hangingPunct="1">
              <a:spcBef>
                <a:spcPts val="0"/>
              </a:spcBef>
              <a:spcAft>
                <a:spcPts val="0"/>
              </a:spcAft>
              <a:defRPr/>
            </a:pPr>
            <a:r>
              <a:rPr lang="en-US" sz="3200" dirty="0">
                <a:solidFill>
                  <a:prstClr val="white"/>
                </a:solidFill>
                <a:latin typeface="Arial"/>
                <a:ea typeface="ＭＳ Ｐゴシック" charset="0"/>
                <a:cs typeface="ＭＳ Ｐゴシック" charset="0"/>
              </a:rPr>
              <a:t>Coupled System: </a:t>
            </a:r>
            <a:r>
              <a:rPr lang="en-US" sz="3200" b="1" dirty="0">
                <a:solidFill>
                  <a:srgbClr val="FF0000"/>
                </a:solidFill>
                <a:latin typeface="Arial"/>
                <a:ea typeface="ＭＳ Ｐゴシック" charset="0"/>
                <a:cs typeface="ＭＳ Ｐゴシック" charset="0"/>
              </a:rPr>
              <a:t>El Niño</a:t>
            </a:r>
          </a:p>
        </p:txBody>
      </p:sp>
      <p:pic>
        <p:nvPicPr>
          <p:cNvPr id="614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30300"/>
            <a:ext cx="63881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30300"/>
            <a:ext cx="63881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78417" b="78224"/>
          <a:stretch/>
        </p:blipFill>
        <p:spPr>
          <a:xfrm>
            <a:off x="6532544" y="4550969"/>
            <a:ext cx="695423" cy="480335"/>
          </a:xfrm>
          <a:prstGeom prst="rect">
            <a:avLst/>
          </a:prstGeom>
          <a:ln>
            <a:noFill/>
          </a:ln>
          <a:effectLst>
            <a:softEdge rad="112500"/>
          </a:effectLst>
        </p:spPr>
      </p:pic>
    </p:spTree>
    <p:extLst>
      <p:ext uri="{BB962C8B-B14F-4D97-AF65-F5344CB8AC3E}">
        <p14:creationId xmlns:p14="http://schemas.microsoft.com/office/powerpoint/2010/main" val="232669611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descr="http://gallery.artofgregmartin.com/tuts_arts/planet_images/planet_g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7938"/>
            <a:ext cx="6781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6" descr="http://www.swpc.noaa.gov/primer/primer_graphics/Sun.png"/>
          <p:cNvPicPr>
            <a:picLocks noChangeAspect="1" noChangeArrowheads="1"/>
          </p:cNvPicPr>
          <p:nvPr/>
        </p:nvPicPr>
        <p:blipFill>
          <a:blip r:embed="rId3">
            <a:extLst>
              <a:ext uri="{28A0092B-C50C-407E-A947-70E740481C1C}">
                <a14:useLocalDpi xmlns:a14="http://schemas.microsoft.com/office/drawing/2010/main" val="0"/>
              </a:ext>
            </a:extLst>
          </a:blip>
          <a:srcRect l="5151" t="8096" r="26709" b="20981"/>
          <a:stretch>
            <a:fillRect/>
          </a:stretch>
        </p:blipFill>
        <p:spPr bwMode="auto">
          <a:xfrm>
            <a:off x="7086600" y="4953000"/>
            <a:ext cx="205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2586781">
            <a:off x="1989138" y="893763"/>
            <a:ext cx="5530850" cy="494506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5" name="Picture 6" descr="http://dclips.fundraw.com/zobo500dir/ice_cube_jarno_vasamaa_.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7775" y="5143500"/>
            <a:ext cx="10683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dclips.fundraw.com/zobo500dir/ice_cube_jarno_vasamaa_.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7775" y="1181100"/>
            <a:ext cx="10683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136790" y="572257"/>
            <a:ext cx="4038600" cy="3810000"/>
          </a:xfrm>
          <a:prstGeom prst="rect">
            <a:avLst/>
          </a:prstGeom>
          <a:noFill/>
        </p:spPr>
        <p:txBody>
          <a:bodyPr spcFirstLastPara="1" wrap="none">
            <a:prstTxWarp prst="textArchUp">
              <a:avLst>
                <a:gd name="adj" fmla="val 12210899"/>
              </a:avLst>
            </a:prstTxWarp>
            <a:spAutoFit/>
          </a:bodyPr>
          <a:lstStyle/>
          <a:p>
            <a:pPr eaLnBrk="1" fontAlgn="auto" hangingPunct="1">
              <a:spcBef>
                <a:spcPts val="0"/>
              </a:spcBef>
              <a:spcAft>
                <a:spcPts val="0"/>
              </a:spcAft>
              <a:defRPr/>
            </a:pPr>
            <a:r>
              <a:rPr lang="en-US" sz="3600" dirty="0">
                <a:solidFill>
                  <a:srgbClr val="00B0F0"/>
                </a:solidFill>
                <a:latin typeface="Calibri"/>
              </a:rPr>
              <a:t>Atmosphere</a:t>
            </a:r>
          </a:p>
        </p:txBody>
      </p:sp>
      <p:sp>
        <p:nvSpPr>
          <p:cNvPr id="10" name="Rounded Rectangle 9"/>
          <p:cNvSpPr/>
          <p:nvPr/>
        </p:nvSpPr>
        <p:spPr>
          <a:xfrm rot="2610707">
            <a:off x="2493963" y="2878138"/>
            <a:ext cx="4660900" cy="914400"/>
          </a:xfrm>
          <a:prstGeom prst="round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18" name="Group 17"/>
          <p:cNvGrpSpPr>
            <a:grpSpLocks/>
          </p:cNvGrpSpPr>
          <p:nvPr/>
        </p:nvGrpSpPr>
        <p:grpSpPr bwMode="auto">
          <a:xfrm>
            <a:off x="5715000" y="3810000"/>
            <a:ext cx="2971800" cy="3200400"/>
            <a:chOff x="5715001" y="3810000"/>
            <a:chExt cx="2971799" cy="3200399"/>
          </a:xfrm>
        </p:grpSpPr>
        <p:cxnSp>
          <p:nvCxnSpPr>
            <p:cNvPr id="12" name="Straight Arrow Connector 11"/>
            <p:cNvCxnSpPr/>
            <p:nvPr/>
          </p:nvCxnSpPr>
          <p:spPr>
            <a:xfrm rot="10800000">
              <a:off x="7696200" y="3810000"/>
              <a:ext cx="990600" cy="914400"/>
            </a:xfrm>
            <a:prstGeom prst="straightConnector1">
              <a:avLst/>
            </a:prstGeom>
            <a:ln>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7315200" y="4267200"/>
              <a:ext cx="990600" cy="914400"/>
            </a:xfrm>
            <a:prstGeom prst="straightConnector1">
              <a:avLst/>
            </a:prstGeom>
            <a:ln>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6934201" y="4724400"/>
              <a:ext cx="990600" cy="914400"/>
            </a:xfrm>
            <a:prstGeom prst="straightConnector1">
              <a:avLst/>
            </a:prstGeom>
            <a:ln>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6553201" y="5181600"/>
              <a:ext cx="990600" cy="914400"/>
            </a:xfrm>
            <a:prstGeom prst="straightConnector1">
              <a:avLst/>
            </a:prstGeom>
            <a:ln>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6172201" y="5638799"/>
              <a:ext cx="990600" cy="914400"/>
            </a:xfrm>
            <a:prstGeom prst="straightConnector1">
              <a:avLst/>
            </a:prstGeom>
            <a:ln>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5715001" y="6095999"/>
              <a:ext cx="990600" cy="914400"/>
            </a:xfrm>
            <a:prstGeom prst="straightConnector1">
              <a:avLst/>
            </a:prstGeom>
            <a:ln>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rot="2586781">
            <a:off x="1984420" y="886880"/>
            <a:ext cx="5530133" cy="4946144"/>
          </a:xfrm>
          <a:prstGeom prst="ellipse">
            <a:avLst/>
          </a:prstGeom>
          <a:gradFill flip="none" rotWithShape="1">
            <a:gsLst>
              <a:gs pos="0">
                <a:srgbClr val="03D4A8">
                  <a:alpha val="19000"/>
                </a:srgbClr>
              </a:gs>
              <a:gs pos="25000">
                <a:srgbClr val="21D6E0">
                  <a:alpha val="35000"/>
                </a:srgbClr>
              </a:gs>
              <a:gs pos="75000">
                <a:srgbClr val="0087E6">
                  <a:alpha val="19000"/>
                </a:srgbClr>
              </a:gs>
              <a:gs pos="100000">
                <a:srgbClr val="005CBF">
                  <a:alpha val="58000"/>
                </a:srgbClr>
              </a:gs>
            </a:gsLst>
            <a:lin ang="1800000" scaled="0"/>
            <a:tileRect r="-100000" b="-100000"/>
          </a:gra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0" name="Freeform 19"/>
          <p:cNvSpPr/>
          <p:nvPr/>
        </p:nvSpPr>
        <p:spPr>
          <a:xfrm>
            <a:off x="7070725" y="2047875"/>
            <a:ext cx="295275" cy="1957388"/>
          </a:xfrm>
          <a:custGeom>
            <a:avLst/>
            <a:gdLst>
              <a:gd name="connsiteX0" fmla="*/ 167425 w 229673"/>
              <a:gd name="connsiteY0" fmla="*/ 1841679 h 1841679"/>
              <a:gd name="connsiteX1" fmla="*/ 218941 w 229673"/>
              <a:gd name="connsiteY1" fmla="*/ 1094704 h 1841679"/>
              <a:gd name="connsiteX2" fmla="*/ 193183 w 229673"/>
              <a:gd name="connsiteY2" fmla="*/ 489397 h 1841679"/>
              <a:gd name="connsiteX3" fmla="*/ 0 w 229673"/>
              <a:gd name="connsiteY3" fmla="*/ 0 h 1841679"/>
            </a:gdLst>
            <a:ahLst/>
            <a:cxnLst>
              <a:cxn ang="0">
                <a:pos x="connsiteX0" y="connsiteY0"/>
              </a:cxn>
              <a:cxn ang="0">
                <a:pos x="connsiteX1" y="connsiteY1"/>
              </a:cxn>
              <a:cxn ang="0">
                <a:pos x="connsiteX2" y="connsiteY2"/>
              </a:cxn>
              <a:cxn ang="0">
                <a:pos x="connsiteX3" y="connsiteY3"/>
              </a:cxn>
            </a:cxnLst>
            <a:rect l="l" t="t" r="r" b="b"/>
            <a:pathLst>
              <a:path w="229673" h="1841679">
                <a:moveTo>
                  <a:pt x="167425" y="1841679"/>
                </a:moveTo>
                <a:cubicBezTo>
                  <a:pt x="191036" y="1580881"/>
                  <a:pt x="214648" y="1320084"/>
                  <a:pt x="218941" y="1094704"/>
                </a:cubicBezTo>
                <a:cubicBezTo>
                  <a:pt x="223234" y="869324"/>
                  <a:pt x="229673" y="671848"/>
                  <a:pt x="193183" y="489397"/>
                </a:cubicBezTo>
                <a:cubicBezTo>
                  <a:pt x="156693" y="306946"/>
                  <a:pt x="78346" y="153473"/>
                  <a:pt x="0" y="0"/>
                </a:cubicBezTo>
              </a:path>
            </a:pathLst>
          </a:custGeom>
          <a:ln w="7620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21" name="Freeform 20"/>
          <p:cNvSpPr/>
          <p:nvPr/>
        </p:nvSpPr>
        <p:spPr>
          <a:xfrm rot="5020940" flipV="1">
            <a:off x="4587875" y="4767263"/>
            <a:ext cx="254000" cy="2101850"/>
          </a:xfrm>
          <a:custGeom>
            <a:avLst/>
            <a:gdLst>
              <a:gd name="connsiteX0" fmla="*/ 167425 w 229673"/>
              <a:gd name="connsiteY0" fmla="*/ 1841679 h 1841679"/>
              <a:gd name="connsiteX1" fmla="*/ 218941 w 229673"/>
              <a:gd name="connsiteY1" fmla="*/ 1094704 h 1841679"/>
              <a:gd name="connsiteX2" fmla="*/ 193183 w 229673"/>
              <a:gd name="connsiteY2" fmla="*/ 489397 h 1841679"/>
              <a:gd name="connsiteX3" fmla="*/ 0 w 229673"/>
              <a:gd name="connsiteY3" fmla="*/ 0 h 1841679"/>
            </a:gdLst>
            <a:ahLst/>
            <a:cxnLst>
              <a:cxn ang="0">
                <a:pos x="connsiteX0" y="connsiteY0"/>
              </a:cxn>
              <a:cxn ang="0">
                <a:pos x="connsiteX1" y="connsiteY1"/>
              </a:cxn>
              <a:cxn ang="0">
                <a:pos x="connsiteX2" y="connsiteY2"/>
              </a:cxn>
              <a:cxn ang="0">
                <a:pos x="connsiteX3" y="connsiteY3"/>
              </a:cxn>
            </a:cxnLst>
            <a:rect l="l" t="t" r="r" b="b"/>
            <a:pathLst>
              <a:path w="229673" h="1841679">
                <a:moveTo>
                  <a:pt x="167425" y="1841679"/>
                </a:moveTo>
                <a:cubicBezTo>
                  <a:pt x="191036" y="1580881"/>
                  <a:pt x="214648" y="1320084"/>
                  <a:pt x="218941" y="1094704"/>
                </a:cubicBezTo>
                <a:cubicBezTo>
                  <a:pt x="223234" y="869324"/>
                  <a:pt x="229673" y="671848"/>
                  <a:pt x="193183" y="489397"/>
                </a:cubicBezTo>
                <a:cubicBezTo>
                  <a:pt x="156693" y="306946"/>
                  <a:pt x="78346" y="153473"/>
                  <a:pt x="0" y="0"/>
                </a:cubicBezTo>
              </a:path>
            </a:pathLst>
          </a:custGeom>
          <a:ln w="7620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22" name="TextBox 21"/>
          <p:cNvSpPr txBox="1">
            <a:spLocks noChangeArrowheads="1"/>
          </p:cNvSpPr>
          <p:nvPr/>
        </p:nvSpPr>
        <p:spPr bwMode="auto">
          <a:xfrm>
            <a:off x="7469188" y="2362200"/>
            <a:ext cx="1606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latin typeface="Calibri" pitchFamily="34" charset="0"/>
              </a:rPr>
              <a:t>Energy flux</a:t>
            </a:r>
          </a:p>
          <a:p>
            <a:pPr eaLnBrk="1" hangingPunct="1"/>
            <a:r>
              <a:rPr lang="en-US">
                <a:solidFill>
                  <a:srgbClr val="FF0000"/>
                </a:solidFill>
                <a:latin typeface="Calibri" pitchFamily="34" charset="0"/>
              </a:rPr>
              <a:t>(transport)</a:t>
            </a:r>
          </a:p>
        </p:txBody>
      </p:sp>
      <p:sp>
        <p:nvSpPr>
          <p:cNvPr id="23" name="TextBox 22"/>
          <p:cNvSpPr txBox="1">
            <a:spLocks noChangeArrowheads="1"/>
          </p:cNvSpPr>
          <p:nvPr/>
        </p:nvSpPr>
        <p:spPr bwMode="auto">
          <a:xfrm>
            <a:off x="3871913" y="6027738"/>
            <a:ext cx="1538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solidFill>
                  <a:srgbClr val="FF0000"/>
                </a:solidFill>
                <a:latin typeface="Calibri" pitchFamily="34" charset="0"/>
              </a:rPr>
              <a:t>Heat flux</a:t>
            </a:r>
          </a:p>
          <a:p>
            <a:pPr algn="ctr" eaLnBrk="1" hangingPunct="1"/>
            <a:r>
              <a:rPr lang="en-US">
                <a:solidFill>
                  <a:srgbClr val="FF0000"/>
                </a:solidFill>
                <a:latin typeface="Calibri" pitchFamily="34" charset="0"/>
              </a:rPr>
              <a:t>(transport)</a:t>
            </a:r>
          </a:p>
        </p:txBody>
      </p:sp>
      <p:sp>
        <p:nvSpPr>
          <p:cNvPr id="62481" name="TextBox 23"/>
          <p:cNvSpPr txBox="1">
            <a:spLocks noChangeArrowheads="1"/>
          </p:cNvSpPr>
          <p:nvPr/>
        </p:nvSpPr>
        <p:spPr bwMode="auto">
          <a:xfrm>
            <a:off x="0" y="6523038"/>
            <a:ext cx="3657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chemeClr val="bg1"/>
                </a:solidFill>
                <a:latin typeface="Arial" charset="0"/>
                <a:cs typeface="Arial" charset="0"/>
              </a:rPr>
              <a:t>Slide from Simon Wang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nodeType="afterGroup">
                            <p:stCondLst>
                              <p:cond delay="500"/>
                            </p:stCondLst>
                            <p:childTnLst>
                              <p:par>
                                <p:cTn id="22" presetID="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nodeType="afterGroup">
                            <p:stCondLst>
                              <p:cond delay="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2"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30300"/>
            <a:ext cx="63881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30300"/>
            <a:ext cx="63881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43000"/>
            <a:ext cx="63881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1800" y="341313"/>
            <a:ext cx="4906963" cy="584200"/>
          </a:xfrm>
          <a:prstGeom prst="rect">
            <a:avLst/>
          </a:prstGeom>
          <a:noFill/>
        </p:spPr>
        <p:txBody>
          <a:bodyPr wrap="none">
            <a:spAutoFit/>
          </a:bodyPr>
          <a:lstStyle/>
          <a:p>
            <a:pPr defTabSz="457200" eaLnBrk="1" fontAlgn="auto" hangingPunct="1">
              <a:spcBef>
                <a:spcPts val="0"/>
              </a:spcBef>
              <a:spcAft>
                <a:spcPts val="0"/>
              </a:spcAft>
              <a:defRPr/>
            </a:pPr>
            <a:r>
              <a:rPr lang="en-US" sz="3200" dirty="0">
                <a:solidFill>
                  <a:prstClr val="white"/>
                </a:solidFill>
                <a:latin typeface="Arial"/>
                <a:ea typeface="ＭＳ Ｐゴシック" charset="0"/>
                <a:cs typeface="ＭＳ Ｐゴシック" charset="0"/>
              </a:rPr>
              <a:t>Coupled System: </a:t>
            </a:r>
            <a:r>
              <a:rPr lang="en-US" sz="3200" b="1" dirty="0">
                <a:solidFill>
                  <a:srgbClr val="4EF7FF"/>
                </a:solidFill>
                <a:latin typeface="Arial"/>
                <a:ea typeface="ＭＳ Ｐゴシック" charset="0"/>
                <a:cs typeface="ＭＳ Ｐゴシック" charset="0"/>
              </a:rPr>
              <a:t>La Niña</a:t>
            </a:r>
          </a:p>
        </p:txBody>
      </p:sp>
      <p:pic>
        <p:nvPicPr>
          <p:cNvPr id="3" name="Picture 2"/>
          <p:cNvPicPr>
            <a:picLocks noChangeAspect="1"/>
          </p:cNvPicPr>
          <p:nvPr/>
        </p:nvPicPr>
        <p:blipFill>
          <a:blip r:embed="rId5"/>
          <a:stretch>
            <a:fillRect/>
          </a:stretch>
        </p:blipFill>
        <p:spPr>
          <a:xfrm flipH="1">
            <a:off x="6243889" y="4306730"/>
            <a:ext cx="1440897" cy="958870"/>
          </a:xfrm>
          <a:prstGeom prst="rect">
            <a:avLst/>
          </a:prstGeom>
          <a:ln>
            <a:noFill/>
          </a:ln>
          <a:effectLst>
            <a:softEdge rad="112500"/>
          </a:effectLst>
        </p:spPr>
      </p:pic>
    </p:spTree>
    <p:extLst>
      <p:ext uri="{BB962C8B-B14F-4D97-AF65-F5344CB8AC3E}">
        <p14:creationId xmlns:p14="http://schemas.microsoft.com/office/powerpoint/2010/main" val="288267390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7113" y="2316163"/>
            <a:ext cx="60737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3744913" y="393700"/>
            <a:ext cx="3632200" cy="1714500"/>
          </a:xfrm>
          <a:prstGeom prst="rect">
            <a:avLst/>
          </a:prstGeom>
          <a:gradFill flip="none" rotWithShape="1">
            <a:gsLst>
              <a:gs pos="0">
                <a:schemeClr val="accent1">
                  <a:lumMod val="20000"/>
                  <a:lumOff val="80000"/>
                </a:schemeClr>
              </a:gs>
              <a:gs pos="100000">
                <a:schemeClr val="bg2">
                  <a:lumMod val="25000"/>
                  <a:lumOff val="75000"/>
                </a:schemeClr>
              </a:gs>
            </a:gsLst>
            <a:lin ang="4260000" scaled="0"/>
            <a:tileRect/>
          </a:gradFill>
        </p:spPr>
      </p:pic>
      <p:sp>
        <p:nvSpPr>
          <p:cNvPr id="4" name="Rectangle 3"/>
          <p:cNvSpPr/>
          <p:nvPr/>
        </p:nvSpPr>
        <p:spPr>
          <a:xfrm>
            <a:off x="5308572" y="891581"/>
            <a:ext cx="1122348" cy="206756"/>
          </a:xfrm>
          <a:prstGeom prst="rect">
            <a:avLst/>
          </a:prstGeom>
          <a:noFill/>
          <a:ln w="19050" cmpd="sng">
            <a:solidFill>
              <a:srgbClr val="FF0000"/>
            </a:solidFill>
          </a:ln>
          <a:effectLst/>
          <a:scene3d>
            <a:camera prst="orthographicFront">
              <a:rot lat="0" lon="0" rev="0"/>
            </a:camera>
            <a:lightRig rig="twoPt" dir="br">
              <a:rot lat="0" lon="0" rev="8700000"/>
            </a:lightRig>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Arial"/>
            </a:endParaRPr>
          </a:p>
        </p:txBody>
      </p:sp>
      <p:sp>
        <p:nvSpPr>
          <p:cNvPr id="5" name="TextBox 4"/>
          <p:cNvSpPr txBox="1"/>
          <p:nvPr/>
        </p:nvSpPr>
        <p:spPr>
          <a:xfrm>
            <a:off x="819150" y="1144588"/>
            <a:ext cx="1303338" cy="584200"/>
          </a:xfrm>
          <a:prstGeom prst="rect">
            <a:avLst/>
          </a:prstGeom>
          <a:noFill/>
        </p:spPr>
        <p:txBody>
          <a:bodyPr wrap="none">
            <a:spAutoFit/>
          </a:bodyPr>
          <a:lstStyle/>
          <a:p>
            <a:pPr defTabSz="457200" eaLnBrk="1" fontAlgn="auto" hangingPunct="1">
              <a:spcBef>
                <a:spcPts val="0"/>
              </a:spcBef>
              <a:spcAft>
                <a:spcPts val="0"/>
              </a:spcAft>
              <a:defRPr/>
            </a:pPr>
            <a:r>
              <a:rPr lang="en-US" sz="3200" dirty="0">
                <a:solidFill>
                  <a:prstClr val="white"/>
                </a:solidFill>
                <a:latin typeface="Arial"/>
                <a:ea typeface="ＭＳ Ｐゴシック" charset="0"/>
                <a:cs typeface="ＭＳ Ｐゴシック" charset="0"/>
              </a:rPr>
              <a:t>Index:</a:t>
            </a:r>
          </a:p>
        </p:txBody>
      </p:sp>
      <p:sp>
        <p:nvSpPr>
          <p:cNvPr id="6" name="TextBox 5"/>
          <p:cNvSpPr txBox="1"/>
          <p:nvPr/>
        </p:nvSpPr>
        <p:spPr>
          <a:xfrm>
            <a:off x="885825" y="3205163"/>
            <a:ext cx="749300" cy="368300"/>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(Sea)</a:t>
            </a:r>
          </a:p>
        </p:txBody>
      </p:sp>
      <p:sp>
        <p:nvSpPr>
          <p:cNvPr id="7" name="TextBox 6"/>
          <p:cNvSpPr txBox="1"/>
          <p:nvPr/>
        </p:nvSpPr>
        <p:spPr>
          <a:xfrm>
            <a:off x="930275" y="5003800"/>
            <a:ext cx="620713" cy="369888"/>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(Air)</a:t>
            </a:r>
          </a:p>
        </p:txBody>
      </p:sp>
      <p:sp>
        <p:nvSpPr>
          <p:cNvPr id="8" name="TextBox 7"/>
          <p:cNvSpPr txBox="1"/>
          <p:nvPr/>
        </p:nvSpPr>
        <p:spPr>
          <a:xfrm>
            <a:off x="701675" y="187325"/>
            <a:ext cx="2732088" cy="461963"/>
          </a:xfrm>
          <a:prstGeom prst="rect">
            <a:avLst/>
          </a:prstGeom>
          <a:noFill/>
        </p:spPr>
        <p:txBody>
          <a:bodyPr wrap="none">
            <a:spAutoFit/>
          </a:bodyPr>
          <a:lstStyle/>
          <a:p>
            <a:pPr defTabSz="457200" eaLnBrk="1" fontAlgn="auto" hangingPunct="1">
              <a:spcBef>
                <a:spcPts val="0"/>
              </a:spcBef>
              <a:spcAft>
                <a:spcPts val="0"/>
              </a:spcAft>
              <a:defRPr/>
            </a:pPr>
            <a:r>
              <a:rPr lang="en-US" b="1" dirty="0">
                <a:solidFill>
                  <a:prstClr val="white"/>
                </a:solidFill>
                <a:latin typeface="Arial"/>
                <a:ea typeface="ＭＳ Ｐゴシック" charset="0"/>
                <a:cs typeface="ＭＳ Ｐゴシック" charset="0"/>
              </a:rPr>
              <a:t>ENSO Monitoring</a:t>
            </a:r>
          </a:p>
        </p:txBody>
      </p:sp>
    </p:spTree>
    <p:extLst>
      <p:ext uri="{BB962C8B-B14F-4D97-AF65-F5344CB8AC3E}">
        <p14:creationId xmlns:p14="http://schemas.microsoft.com/office/powerpoint/2010/main" val="777099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28600"/>
            <a:ext cx="67437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32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1316038"/>
            <a:ext cx="8042275" cy="1873250"/>
          </a:xfrm>
        </p:spPr>
        <p:txBody>
          <a:bodyPr rtlCol="0">
            <a:normAutofit/>
          </a:bodyPr>
          <a:lstStyle/>
          <a:p>
            <a:pPr eaLnBrk="1" fontAlgn="auto" hangingPunct="1">
              <a:spcAft>
                <a:spcPts val="0"/>
              </a:spcAft>
              <a:defRPr/>
            </a:pPr>
            <a:r>
              <a:rPr lang="en-US" sz="6700" dirty="0">
                <a:solidFill>
                  <a:schemeClr val="tx2">
                    <a:lumMod val="60000"/>
                    <a:lumOff val="40000"/>
                  </a:schemeClr>
                </a:solidFill>
                <a:ea typeface="+mj-ea"/>
                <a:cs typeface="+mj-cs"/>
              </a:rPr>
              <a:t>Southern Oscillation</a:t>
            </a:r>
            <a:br>
              <a:rPr lang="en-US" sz="7300" dirty="0">
                <a:solidFill>
                  <a:schemeClr val="tx2">
                    <a:lumMod val="60000"/>
                    <a:lumOff val="40000"/>
                  </a:schemeClr>
                </a:solidFill>
                <a:ea typeface="+mj-ea"/>
                <a:cs typeface="+mj-cs"/>
              </a:rPr>
            </a:br>
            <a:r>
              <a:rPr lang="en-US" dirty="0">
                <a:ea typeface="+mj-ea"/>
                <a:cs typeface="+mj-cs"/>
              </a:rPr>
              <a:t>India - great famine in 1876-78</a:t>
            </a:r>
          </a:p>
        </p:txBody>
      </p:sp>
      <p:pic>
        <p:nvPicPr>
          <p:cNvPr id="50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3265488"/>
            <a:ext cx="2913062"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8638" y="3265488"/>
            <a:ext cx="4003675"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749364"/>
      </p:ext>
    </p:extLst>
  </p:cSld>
  <p:clrMapOvr>
    <a:masterClrMapping/>
  </p:clrMapOvr>
  <p:transition spd="slow">
    <p:plus/>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10169" r="6448"/>
          <a:stretch/>
        </p:blipFill>
        <p:spPr>
          <a:xfrm>
            <a:off x="366916" y="1897982"/>
            <a:ext cx="2071484" cy="2184959"/>
          </a:xfrm>
          <a:prstGeom prst="rect">
            <a:avLst/>
          </a:prstGeom>
          <a:ln>
            <a:noFill/>
          </a:ln>
          <a:effectLst>
            <a:softEdge rad="112500"/>
          </a:effectLst>
        </p:spPr>
      </p:pic>
      <p:sp>
        <p:nvSpPr>
          <p:cNvPr id="3" name="TextBox 2"/>
          <p:cNvSpPr txBox="1"/>
          <p:nvPr/>
        </p:nvSpPr>
        <p:spPr>
          <a:xfrm>
            <a:off x="457200" y="228600"/>
            <a:ext cx="8458200" cy="461963"/>
          </a:xfrm>
          <a:prstGeom prst="rect">
            <a:avLst/>
          </a:prstGeom>
          <a:noFill/>
        </p:spPr>
        <p:txBody>
          <a:bodyPr>
            <a:spAutoFit/>
          </a:bodyPr>
          <a:lstStyle/>
          <a:p>
            <a:pPr eaLnBrk="1" fontAlgn="auto" hangingPunct="1">
              <a:spcBef>
                <a:spcPts val="0"/>
              </a:spcBef>
              <a:spcAft>
                <a:spcPts val="0"/>
              </a:spcAft>
              <a:defRPr/>
            </a:pPr>
            <a:r>
              <a:rPr lang="en-US" b="1" dirty="0">
                <a:solidFill>
                  <a:prstClr val="white"/>
                </a:solidFill>
                <a:latin typeface="Arial"/>
                <a:ea typeface="ＭＳ Ｐゴシック" charset="0"/>
                <a:cs typeface="ＭＳ Ｐゴシック" charset="0"/>
              </a:rPr>
              <a:t>Amount and timing both undergo large year-to-year variability.</a:t>
            </a:r>
          </a:p>
        </p:txBody>
      </p:sp>
      <p:pic>
        <p:nvPicPr>
          <p:cNvPr id="512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762000"/>
            <a:ext cx="45751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1009650" y="2743200"/>
            <a:ext cx="7753350" cy="3962400"/>
            <a:chOff x="1009262" y="2895600"/>
            <a:chExt cx="7753738" cy="3962400"/>
          </a:xfrm>
        </p:grpSpPr>
        <p:pic>
          <p:nvPicPr>
            <p:cNvPr id="4" name="Picture 3" descr="glibertwalker"/>
            <p:cNvPicPr>
              <a:picLocks noChangeAspect="1" noChangeArrowheads="1"/>
            </p:cNvPicPr>
            <p:nvPr/>
          </p:nvPicPr>
          <p:blipFill>
            <a:blip r:embed="rId4"/>
            <a:srcRect/>
            <a:stretch>
              <a:fillRect/>
            </a:stretch>
          </p:blipFill>
          <p:spPr>
            <a:xfrm>
              <a:off x="1028313" y="3495675"/>
              <a:ext cx="2143232" cy="3305175"/>
            </a:xfrm>
            <a:prstGeom prst="rect">
              <a:avLst/>
            </a:prstGeom>
            <a:ln/>
          </p:spPr>
          <p:style>
            <a:lnRef idx="1">
              <a:schemeClr val="dk1"/>
            </a:lnRef>
            <a:fillRef idx="2">
              <a:schemeClr val="dk1"/>
            </a:fillRef>
            <a:effectRef idx="1">
              <a:schemeClr val="dk1"/>
            </a:effectRef>
            <a:fontRef idx="minor">
              <a:schemeClr val="dk1"/>
            </a:fontRef>
          </p:style>
        </p:pic>
        <p:pic>
          <p:nvPicPr>
            <p:cNvPr id="5" name="Picture 4" descr="punemain"/>
            <p:cNvPicPr>
              <a:picLocks noChangeAspect="1" noChangeArrowheads="1"/>
            </p:cNvPicPr>
            <p:nvPr/>
          </p:nvPicPr>
          <p:blipFill>
            <a:blip r:embed="rId5"/>
            <a:srcRect/>
            <a:stretch>
              <a:fillRect/>
            </a:stretch>
          </p:blipFill>
          <p:spPr>
            <a:xfrm>
              <a:off x="4038364" y="3756025"/>
              <a:ext cx="4434110" cy="3101975"/>
            </a:xfrm>
            <a:prstGeom prst="rect">
              <a:avLst/>
            </a:prstGeom>
            <a:ln/>
          </p:spPr>
          <p:style>
            <a:lnRef idx="1">
              <a:schemeClr val="dk1"/>
            </a:lnRef>
            <a:fillRef idx="2">
              <a:schemeClr val="dk1"/>
            </a:fillRef>
            <a:effectRef idx="1">
              <a:schemeClr val="dk1"/>
            </a:effectRef>
            <a:fontRef idx="minor">
              <a:schemeClr val="dk1"/>
            </a:fontRef>
          </p:style>
        </p:pic>
        <p:sp>
          <p:nvSpPr>
            <p:cNvPr id="6" name="Rectangle 5"/>
            <p:cNvSpPr/>
            <p:nvPr/>
          </p:nvSpPr>
          <p:spPr>
            <a:xfrm>
              <a:off x="4038364" y="3733800"/>
              <a:ext cx="4724636" cy="369888"/>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eaLnBrk="1" fontAlgn="auto" hangingPunct="1">
                <a:spcBef>
                  <a:spcPts val="0"/>
                </a:spcBef>
                <a:spcAft>
                  <a:spcPts val="0"/>
                </a:spcAft>
                <a:defRPr/>
              </a:pPr>
              <a:r>
                <a:rPr lang="en-US" altLang="zh-TW" sz="1800" dirty="0">
                  <a:solidFill>
                    <a:prstClr val="white"/>
                  </a:solidFill>
                  <a:ea typeface="新細明體" pitchFamily="18" charset="-120"/>
                </a:rPr>
                <a:t>Meteorological Office, </a:t>
              </a:r>
              <a:r>
                <a:rPr lang="en-US" altLang="zh-TW" sz="1800" dirty="0" err="1">
                  <a:solidFill>
                    <a:prstClr val="white"/>
                  </a:solidFill>
                  <a:ea typeface="新細明體" pitchFamily="18" charset="-120"/>
                </a:rPr>
                <a:t>Pune</a:t>
              </a:r>
              <a:r>
                <a:rPr lang="en-US" altLang="zh-TW" sz="1800" dirty="0">
                  <a:solidFill>
                    <a:prstClr val="white"/>
                  </a:solidFill>
                  <a:ea typeface="新細明體" pitchFamily="18" charset="-120"/>
                </a:rPr>
                <a:t> (Built in 1928)</a:t>
              </a:r>
              <a:endParaRPr lang="en-US" sz="1800" dirty="0">
                <a:solidFill>
                  <a:prstClr val="white"/>
                </a:solidFill>
              </a:endParaRPr>
            </a:p>
          </p:txBody>
        </p:sp>
        <p:sp>
          <p:nvSpPr>
            <p:cNvPr id="7" name="Rectangle 6"/>
            <p:cNvSpPr/>
            <p:nvPr/>
          </p:nvSpPr>
          <p:spPr>
            <a:xfrm>
              <a:off x="1009262" y="3143250"/>
              <a:ext cx="2163871" cy="3683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eaLnBrk="1" fontAlgn="auto" hangingPunct="1">
                <a:spcBef>
                  <a:spcPts val="0"/>
                </a:spcBef>
                <a:spcAft>
                  <a:spcPts val="0"/>
                </a:spcAft>
                <a:defRPr/>
              </a:pPr>
              <a:r>
                <a:rPr lang="en-US" altLang="zh-TW" sz="1800" b="1" dirty="0">
                  <a:solidFill>
                    <a:srgbClr val="002060"/>
                  </a:solidFill>
                  <a:ea typeface="新細明體" pitchFamily="18" charset="-120"/>
                </a:rPr>
                <a:t>Sir. Gilbert Walker </a:t>
              </a:r>
              <a:endParaRPr lang="en-US" sz="1800" b="1" dirty="0">
                <a:solidFill>
                  <a:srgbClr val="002060"/>
                </a:solidFill>
              </a:endParaRPr>
            </a:p>
          </p:txBody>
        </p:sp>
        <p:sp>
          <p:nvSpPr>
            <p:cNvPr id="8" name="Rectangle 7"/>
            <p:cNvSpPr/>
            <p:nvPr/>
          </p:nvSpPr>
          <p:spPr>
            <a:xfrm>
              <a:off x="3885956" y="2895600"/>
              <a:ext cx="4877044" cy="769938"/>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eaLnBrk="1" fontAlgn="auto" hangingPunct="1">
                <a:spcBef>
                  <a:spcPts val="0"/>
                </a:spcBef>
                <a:spcAft>
                  <a:spcPts val="0"/>
                </a:spcAft>
                <a:defRPr/>
              </a:pPr>
              <a:r>
                <a:rPr lang="en-US" altLang="zh-TW" sz="1100" dirty="0">
                  <a:solidFill>
                    <a:prstClr val="white">
                      <a:lumMod val="50000"/>
                      <a:lumOff val="50000"/>
                    </a:prstClr>
                  </a:solidFill>
                  <a:ea typeface="新細明體" pitchFamily="18" charset="-120"/>
                </a:rPr>
                <a:t>Head of the Indian Meteorological Service. After an 1899 famine that was caused by monsoon failure, was asked in 1904 to predict the vagaries of India's monsoons.  </a:t>
              </a:r>
              <a:r>
                <a:rPr lang="en-US" sz="1100" dirty="0">
                  <a:solidFill>
                    <a:prstClr val="white">
                      <a:lumMod val="50000"/>
                      <a:lumOff val="50000"/>
                    </a:prstClr>
                  </a:solidFill>
                </a:rPr>
                <a:t>Noticed a phenomenon associated with barometric pressure readings on the eastern and western sides of the pacific…</a:t>
              </a:r>
            </a:p>
          </p:txBody>
        </p:sp>
      </p:grpSp>
    </p:spTree>
    <p:extLst>
      <p:ext uri="{BB962C8B-B14F-4D97-AF65-F5344CB8AC3E}">
        <p14:creationId xmlns:p14="http://schemas.microsoft.com/office/powerpoint/2010/main" val="811355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000">
            <a:off x="-1588" y="3175"/>
            <a:ext cx="9113838"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2"/>
          <p:cNvSpPr txBox="1">
            <a:spLocks noChangeArrowheads="1"/>
          </p:cNvSpPr>
          <p:nvPr/>
        </p:nvSpPr>
        <p:spPr bwMode="auto">
          <a:xfrm>
            <a:off x="6049963" y="6457950"/>
            <a:ext cx="309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7F7F7F"/>
                </a:solidFill>
                <a:latin typeface="Calibri" pitchFamily="34" charset="0"/>
              </a:rPr>
              <a:t>From Dingman, 1994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5300" y="1549400"/>
            <a:ext cx="7315200"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glibertwalker"/>
          <p:cNvPicPr>
            <a:picLocks noChangeAspect="1" noChangeArrowheads="1"/>
          </p:cNvPicPr>
          <p:nvPr/>
        </p:nvPicPr>
        <p:blipFill>
          <a:blip r:embed="rId3"/>
          <a:srcRect/>
          <a:stretch>
            <a:fillRect/>
          </a:stretch>
        </p:blipFill>
        <p:spPr>
          <a:xfrm>
            <a:off x="1028700" y="3343275"/>
            <a:ext cx="2143125" cy="3305175"/>
          </a:xfrm>
          <a:prstGeom prst="rect">
            <a:avLst/>
          </a:prstGeom>
          <a:ln/>
        </p:spPr>
        <p:style>
          <a:lnRef idx="1">
            <a:schemeClr val="dk1"/>
          </a:lnRef>
          <a:fillRef idx="2">
            <a:schemeClr val="dk1"/>
          </a:fillRef>
          <a:effectRef idx="1">
            <a:schemeClr val="dk1"/>
          </a:effectRef>
          <a:fontRef idx="minor">
            <a:schemeClr val="dk1"/>
          </a:fontRef>
        </p:style>
      </p:pic>
      <p:sp>
        <p:nvSpPr>
          <p:cNvPr id="7" name="Rectangle 6"/>
          <p:cNvSpPr/>
          <p:nvPr/>
        </p:nvSpPr>
        <p:spPr>
          <a:xfrm>
            <a:off x="1009650" y="2990850"/>
            <a:ext cx="2163763" cy="3683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eaLnBrk="1" fontAlgn="auto" hangingPunct="1">
              <a:spcBef>
                <a:spcPts val="0"/>
              </a:spcBef>
              <a:spcAft>
                <a:spcPts val="0"/>
              </a:spcAft>
              <a:defRPr/>
            </a:pPr>
            <a:r>
              <a:rPr lang="en-US" altLang="zh-TW" sz="1800" b="1" dirty="0">
                <a:solidFill>
                  <a:srgbClr val="002060"/>
                </a:solidFill>
                <a:ea typeface="新細明體" pitchFamily="18" charset="-120"/>
              </a:rPr>
              <a:t>Sir. Gilbert Walker </a:t>
            </a:r>
            <a:endParaRPr lang="en-US" sz="1800" b="1" dirty="0">
              <a:solidFill>
                <a:srgbClr val="002060"/>
              </a:solidFill>
            </a:endParaRPr>
          </a:p>
        </p:txBody>
      </p:sp>
      <p:sp>
        <p:nvSpPr>
          <p:cNvPr id="12" name="Oval 11"/>
          <p:cNvSpPr/>
          <p:nvPr/>
        </p:nvSpPr>
        <p:spPr>
          <a:xfrm>
            <a:off x="6890389" y="3751510"/>
            <a:ext cx="175179" cy="153272"/>
          </a:xfrm>
          <a:prstGeom prst="ellipse">
            <a:avLst/>
          </a:prstGeom>
          <a:gradFill flip="none" rotWithShape="1">
            <a:gsLst>
              <a:gs pos="0">
                <a:srgbClr val="008000"/>
              </a:gs>
              <a:gs pos="100000">
                <a:srgbClr val="FFFFFF"/>
              </a:gs>
            </a:gsLst>
            <a:path path="circle">
              <a:fillToRect l="100000" t="100000"/>
            </a:path>
            <a:tileRect r="-100000" b="-100000"/>
          </a:gra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3" name="Picture 12" descr="Screen shot 2011-09-05 at 11.13.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76" y="392343"/>
            <a:ext cx="4595252" cy="1242556"/>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3023624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5300" y="1549400"/>
            <a:ext cx="7315200"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glibertwalker"/>
          <p:cNvPicPr>
            <a:picLocks noChangeAspect="1" noChangeArrowheads="1"/>
          </p:cNvPicPr>
          <p:nvPr/>
        </p:nvPicPr>
        <p:blipFill>
          <a:blip r:embed="rId3"/>
          <a:srcRect/>
          <a:stretch>
            <a:fillRect/>
          </a:stretch>
        </p:blipFill>
        <p:spPr>
          <a:xfrm>
            <a:off x="1028700" y="3343275"/>
            <a:ext cx="2143125" cy="3305175"/>
          </a:xfrm>
          <a:prstGeom prst="rect">
            <a:avLst/>
          </a:prstGeom>
          <a:ln/>
        </p:spPr>
        <p:style>
          <a:lnRef idx="1">
            <a:schemeClr val="dk1"/>
          </a:lnRef>
          <a:fillRef idx="2">
            <a:schemeClr val="dk1"/>
          </a:fillRef>
          <a:effectRef idx="1">
            <a:schemeClr val="dk1"/>
          </a:effectRef>
          <a:fontRef idx="minor">
            <a:schemeClr val="dk1"/>
          </a:fontRef>
        </p:style>
      </p:pic>
      <p:sp>
        <p:nvSpPr>
          <p:cNvPr id="7" name="Rectangle 6"/>
          <p:cNvSpPr/>
          <p:nvPr/>
        </p:nvSpPr>
        <p:spPr>
          <a:xfrm>
            <a:off x="1009650" y="2990850"/>
            <a:ext cx="2163763" cy="3683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eaLnBrk="1" fontAlgn="auto" hangingPunct="1">
              <a:spcBef>
                <a:spcPts val="0"/>
              </a:spcBef>
              <a:spcAft>
                <a:spcPts val="0"/>
              </a:spcAft>
              <a:defRPr/>
            </a:pPr>
            <a:r>
              <a:rPr lang="en-US" altLang="zh-TW" sz="1800" b="1" dirty="0">
                <a:solidFill>
                  <a:srgbClr val="002060"/>
                </a:solidFill>
                <a:ea typeface="新細明體" pitchFamily="18" charset="-120"/>
              </a:rPr>
              <a:t>Sir. Gilbert Walker </a:t>
            </a:r>
            <a:endParaRPr lang="en-US" sz="1800" b="1" dirty="0">
              <a:solidFill>
                <a:srgbClr val="002060"/>
              </a:solidFill>
            </a:endParaRPr>
          </a:p>
        </p:txBody>
      </p:sp>
      <p:sp>
        <p:nvSpPr>
          <p:cNvPr id="6" name="TextBox 5"/>
          <p:cNvSpPr txBox="1"/>
          <p:nvPr/>
        </p:nvSpPr>
        <p:spPr>
          <a:xfrm>
            <a:off x="5561013" y="3781425"/>
            <a:ext cx="504825" cy="368300"/>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0.3</a:t>
            </a:r>
          </a:p>
        </p:txBody>
      </p:sp>
      <p:sp>
        <p:nvSpPr>
          <p:cNvPr id="15" name="TextBox 14"/>
          <p:cNvSpPr txBox="1"/>
          <p:nvPr/>
        </p:nvSpPr>
        <p:spPr>
          <a:xfrm>
            <a:off x="4213225" y="4332288"/>
            <a:ext cx="582613" cy="368300"/>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-0.5</a:t>
            </a:r>
          </a:p>
        </p:txBody>
      </p:sp>
      <p:sp>
        <p:nvSpPr>
          <p:cNvPr id="16" name="TextBox 15"/>
          <p:cNvSpPr txBox="1"/>
          <p:nvPr/>
        </p:nvSpPr>
        <p:spPr>
          <a:xfrm>
            <a:off x="3860800" y="2805113"/>
            <a:ext cx="504825" cy="369887"/>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0.2</a:t>
            </a:r>
          </a:p>
        </p:txBody>
      </p:sp>
      <p:sp>
        <p:nvSpPr>
          <p:cNvPr id="17" name="TextBox 16"/>
          <p:cNvSpPr txBox="1"/>
          <p:nvPr/>
        </p:nvSpPr>
        <p:spPr>
          <a:xfrm>
            <a:off x="3355975" y="2995613"/>
            <a:ext cx="581025" cy="368300"/>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-0.2</a:t>
            </a:r>
          </a:p>
        </p:txBody>
      </p:sp>
      <p:sp>
        <p:nvSpPr>
          <p:cNvPr id="18" name="TextBox 17"/>
          <p:cNvSpPr txBox="1"/>
          <p:nvPr/>
        </p:nvSpPr>
        <p:spPr>
          <a:xfrm>
            <a:off x="3508375" y="3257550"/>
            <a:ext cx="581025" cy="369888"/>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-0.4</a:t>
            </a:r>
          </a:p>
        </p:txBody>
      </p:sp>
      <p:sp>
        <p:nvSpPr>
          <p:cNvPr id="19" name="TextBox 18"/>
          <p:cNvSpPr txBox="1"/>
          <p:nvPr/>
        </p:nvSpPr>
        <p:spPr>
          <a:xfrm>
            <a:off x="4165600" y="3535363"/>
            <a:ext cx="711200" cy="369887"/>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-0.28</a:t>
            </a:r>
          </a:p>
        </p:txBody>
      </p:sp>
      <p:sp>
        <p:nvSpPr>
          <p:cNvPr id="20" name="TextBox 19"/>
          <p:cNvSpPr txBox="1"/>
          <p:nvPr/>
        </p:nvSpPr>
        <p:spPr>
          <a:xfrm>
            <a:off x="5561013" y="2889250"/>
            <a:ext cx="504825" cy="368300"/>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0.2</a:t>
            </a:r>
          </a:p>
        </p:txBody>
      </p:sp>
      <p:sp>
        <p:nvSpPr>
          <p:cNvPr id="21" name="TextBox 20"/>
          <p:cNvSpPr txBox="1"/>
          <p:nvPr/>
        </p:nvSpPr>
        <p:spPr>
          <a:xfrm>
            <a:off x="5043488" y="2819400"/>
            <a:ext cx="506412" cy="369888"/>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0.1</a:t>
            </a:r>
          </a:p>
        </p:txBody>
      </p:sp>
      <p:sp>
        <p:nvSpPr>
          <p:cNvPr id="22" name="TextBox 21"/>
          <p:cNvSpPr txBox="1"/>
          <p:nvPr/>
        </p:nvSpPr>
        <p:spPr>
          <a:xfrm>
            <a:off x="6496050" y="3298825"/>
            <a:ext cx="504825" cy="369888"/>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0.4</a:t>
            </a:r>
          </a:p>
        </p:txBody>
      </p:sp>
      <p:sp>
        <p:nvSpPr>
          <p:cNvPr id="23" name="TextBox 22"/>
          <p:cNvSpPr txBox="1"/>
          <p:nvPr/>
        </p:nvSpPr>
        <p:spPr>
          <a:xfrm>
            <a:off x="7334250" y="4149725"/>
            <a:ext cx="506413" cy="369888"/>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0.5</a:t>
            </a:r>
          </a:p>
        </p:txBody>
      </p:sp>
      <p:sp>
        <p:nvSpPr>
          <p:cNvPr id="24" name="TextBox 23"/>
          <p:cNvSpPr txBox="1"/>
          <p:nvPr/>
        </p:nvSpPr>
        <p:spPr>
          <a:xfrm>
            <a:off x="7656513" y="3814763"/>
            <a:ext cx="504825" cy="369887"/>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0.6</a:t>
            </a:r>
          </a:p>
        </p:txBody>
      </p:sp>
      <p:sp>
        <p:nvSpPr>
          <p:cNvPr id="25" name="TextBox 24"/>
          <p:cNvSpPr txBox="1"/>
          <p:nvPr/>
        </p:nvSpPr>
        <p:spPr>
          <a:xfrm>
            <a:off x="7985125" y="2846388"/>
            <a:ext cx="506413" cy="369887"/>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0.4</a:t>
            </a:r>
          </a:p>
        </p:txBody>
      </p:sp>
      <p:pic>
        <p:nvPicPr>
          <p:cNvPr id="26" name="Picture 25" descr="Screen shot 2011-09-05 at 11.13.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86" y="392342"/>
            <a:ext cx="5312342" cy="1436457"/>
          </a:xfrm>
          <a:prstGeom prst="rect">
            <a:avLst/>
          </a:prstGeom>
          <a:effectLst>
            <a:glow rad="139700">
              <a:schemeClr val="accent4">
                <a:satMod val="175000"/>
                <a:alpha val="40000"/>
              </a:schemeClr>
            </a:glow>
          </a:effectLst>
        </p:spPr>
      </p:pic>
      <p:pic>
        <p:nvPicPr>
          <p:cNvPr id="2" name="Picture 1" descr="Screen shot 2011-09-10 at 4.43.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013" y="1273175"/>
            <a:ext cx="3379787" cy="82232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995988" y="927100"/>
            <a:ext cx="2165350" cy="338138"/>
          </a:xfrm>
          <a:prstGeom prst="rect">
            <a:avLst/>
          </a:prstGeom>
          <a:noFill/>
        </p:spPr>
        <p:txBody>
          <a:bodyPr wrap="none">
            <a:spAutoFit/>
          </a:bodyPr>
          <a:lstStyle/>
          <a:p>
            <a:pPr defTabSz="457200" eaLnBrk="1" fontAlgn="auto" hangingPunct="1">
              <a:spcBef>
                <a:spcPts val="0"/>
              </a:spcBef>
              <a:spcAft>
                <a:spcPts val="0"/>
              </a:spcAft>
              <a:defRPr/>
            </a:pPr>
            <a:r>
              <a:rPr lang="en-US" sz="1600" dirty="0">
                <a:solidFill>
                  <a:prstClr val="white"/>
                </a:solidFill>
                <a:latin typeface="Arial"/>
                <a:ea typeface="ＭＳ Ｐゴシック" charset="0"/>
                <a:cs typeface="ＭＳ Ｐゴシック" charset="0"/>
              </a:rPr>
              <a:t>Correlation coefficient</a:t>
            </a:r>
          </a:p>
        </p:txBody>
      </p:sp>
      <p:sp>
        <p:nvSpPr>
          <p:cNvPr id="27" name="Oval 26"/>
          <p:cNvSpPr/>
          <p:nvPr/>
        </p:nvSpPr>
        <p:spPr>
          <a:xfrm>
            <a:off x="6890389" y="3751510"/>
            <a:ext cx="175179" cy="153272"/>
          </a:xfrm>
          <a:prstGeom prst="ellipse">
            <a:avLst/>
          </a:prstGeom>
          <a:solidFill>
            <a:srgbClr val="FF0000"/>
          </a:solid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3" name="TextBox 2"/>
          <p:cNvSpPr txBox="1"/>
          <p:nvPr/>
        </p:nvSpPr>
        <p:spPr>
          <a:xfrm>
            <a:off x="6000750" y="2152650"/>
            <a:ext cx="2160588" cy="368300"/>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of surface pressure</a:t>
            </a:r>
          </a:p>
        </p:txBody>
      </p:sp>
    </p:spTree>
    <p:extLst>
      <p:ext uri="{BB962C8B-B14F-4D97-AF65-F5344CB8AC3E}">
        <p14:creationId xmlns:p14="http://schemas.microsoft.com/office/powerpoint/2010/main" val="3987485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dissolve">
                                      <p:cBhvr>
                                        <p:cTn id="47" dur="500"/>
                                        <p:tgtEl>
                                          <p:spTgt spid="24"/>
                                        </p:tgtEl>
                                      </p:cBhvr>
                                    </p:animEffect>
                                  </p:childTnLst>
                                </p:cTn>
                              </p:par>
                            </p:childTnLst>
                          </p:cTn>
                        </p:par>
                        <p:par>
                          <p:cTn id="48" fill="hold" nodeType="afterGroup">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P spid="22" grpId="0"/>
      <p:bldP spid="23"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175" y="1876425"/>
            <a:ext cx="3400425" cy="461963"/>
          </a:xfrm>
          <a:prstGeom prst="rect">
            <a:avLst/>
          </a:prstGeom>
          <a:noFill/>
        </p:spPr>
        <p:txBody>
          <a:bodyPr>
            <a:spAutoFit/>
          </a:bodyPr>
          <a:lstStyle/>
          <a:p>
            <a:pPr eaLnBrk="1" fontAlgn="auto" hangingPunct="1">
              <a:spcBef>
                <a:spcPts val="0"/>
              </a:spcBef>
              <a:spcAft>
                <a:spcPts val="0"/>
              </a:spcAft>
              <a:defRPr/>
            </a:pPr>
            <a:r>
              <a:rPr lang="en-US" b="1" dirty="0">
                <a:solidFill>
                  <a:prstClr val="white"/>
                </a:solidFill>
                <a:latin typeface="Arial"/>
                <a:ea typeface="ＭＳ Ｐゴシック" charset="0"/>
                <a:cs typeface="ＭＳ Ｐゴシック" charset="0"/>
              </a:rPr>
              <a:t>Correlation table</a:t>
            </a:r>
          </a:p>
        </p:txBody>
      </p:sp>
      <p:pic>
        <p:nvPicPr>
          <p:cNvPr id="4" name="Picture 3" descr="glibertwalker"/>
          <p:cNvPicPr>
            <a:picLocks noChangeAspect="1" noChangeArrowheads="1"/>
          </p:cNvPicPr>
          <p:nvPr/>
        </p:nvPicPr>
        <p:blipFill>
          <a:blip r:embed="rId2"/>
          <a:srcRect/>
          <a:stretch>
            <a:fillRect/>
          </a:stretch>
        </p:blipFill>
        <p:spPr>
          <a:xfrm>
            <a:off x="1028700" y="3343275"/>
            <a:ext cx="2143125" cy="3305175"/>
          </a:xfrm>
          <a:prstGeom prst="rect">
            <a:avLst/>
          </a:prstGeom>
          <a:ln/>
        </p:spPr>
        <p:style>
          <a:lnRef idx="1">
            <a:schemeClr val="dk1"/>
          </a:lnRef>
          <a:fillRef idx="2">
            <a:schemeClr val="dk1"/>
          </a:fillRef>
          <a:effectRef idx="1">
            <a:schemeClr val="dk1"/>
          </a:effectRef>
          <a:fontRef idx="minor">
            <a:schemeClr val="dk1"/>
          </a:fontRef>
        </p:style>
      </p:pic>
      <p:sp>
        <p:nvSpPr>
          <p:cNvPr id="7" name="Rectangle 6"/>
          <p:cNvSpPr/>
          <p:nvPr/>
        </p:nvSpPr>
        <p:spPr>
          <a:xfrm>
            <a:off x="1009650" y="2990850"/>
            <a:ext cx="2163763" cy="36830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pPr eaLnBrk="1" fontAlgn="auto" hangingPunct="1">
              <a:spcBef>
                <a:spcPts val="0"/>
              </a:spcBef>
              <a:spcAft>
                <a:spcPts val="0"/>
              </a:spcAft>
              <a:defRPr/>
            </a:pPr>
            <a:r>
              <a:rPr lang="en-US" altLang="zh-TW" sz="1800" b="1" dirty="0">
                <a:solidFill>
                  <a:srgbClr val="002060"/>
                </a:solidFill>
                <a:ea typeface="新細明體" pitchFamily="18" charset="-120"/>
              </a:rPr>
              <a:t>Sir. Gilbert Walker </a:t>
            </a:r>
            <a:endParaRPr lang="en-US" sz="1800" b="1" dirty="0">
              <a:solidFill>
                <a:srgbClr val="002060"/>
              </a:solidFill>
            </a:endParaRPr>
          </a:p>
        </p:txBody>
      </p:sp>
      <p:pic>
        <p:nvPicPr>
          <p:cNvPr id="54276" name="Picture 9" descr="Screen shot 2011-09-05 at 11.10.5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769938"/>
            <a:ext cx="32035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shot 2011-09-05 at 11.11.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1638" y="2166938"/>
            <a:ext cx="3444875" cy="3192462"/>
          </a:xfrm>
          <a:prstGeom prst="rect">
            <a:avLst/>
          </a:prstGeom>
          <a:effectLst>
            <a:outerShdw blurRad="50800" dist="38100" dir="13500000" algn="br" rotWithShape="0">
              <a:prstClr val="black">
                <a:alpha val="40000"/>
              </a:prstClr>
            </a:outerShdw>
          </a:effectLst>
        </p:spPr>
      </p:pic>
      <p:pic>
        <p:nvPicPr>
          <p:cNvPr id="12" name="Picture 11" descr="Screen shot 2011-09-05 at 11.11.5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9913" y="4489450"/>
            <a:ext cx="3452812" cy="1908175"/>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384175" y="2343150"/>
            <a:ext cx="2789238" cy="646113"/>
          </a:xfrm>
          <a:prstGeom prst="rect">
            <a:avLst/>
          </a:prstGeom>
        </p:spPr>
        <p:txBody>
          <a:bodyPr>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Walker, G.T., 1924. 275-333. </a:t>
            </a:r>
            <a:r>
              <a:rPr lang="en-US" sz="1800" dirty="0">
                <a:solidFill>
                  <a:srgbClr val="FF8600"/>
                </a:solidFill>
                <a:latin typeface="Arial"/>
                <a:ea typeface="ＭＳ Ｐゴシック" charset="0"/>
                <a:cs typeface="ＭＳ Ｐゴシック" charset="0"/>
              </a:rPr>
              <a:t>(~60 pages)</a:t>
            </a:r>
          </a:p>
        </p:txBody>
      </p:sp>
    </p:spTree>
    <p:extLst>
      <p:ext uri="{BB962C8B-B14F-4D97-AF65-F5344CB8AC3E}">
        <p14:creationId xmlns:p14="http://schemas.microsoft.com/office/powerpoint/2010/main" val="2331553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burt03_1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3" y="0"/>
            <a:ext cx="8226023" cy="6858000"/>
          </a:xfrm>
          <a:prstGeom prst="rect">
            <a:avLst/>
          </a:prstGeom>
        </p:spPr>
      </p:pic>
      <p:sp>
        <p:nvSpPr>
          <p:cNvPr id="3" name="Rounded Rectangle 2"/>
          <p:cNvSpPr/>
          <p:nvPr/>
        </p:nvSpPr>
        <p:spPr>
          <a:xfrm>
            <a:off x="1969018" y="579580"/>
            <a:ext cx="1304155" cy="383545"/>
          </a:xfrm>
          <a:prstGeom prst="round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7125969" y="5480434"/>
            <a:ext cx="757596" cy="655271"/>
          </a:xfrm>
          <a:prstGeom prst="round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455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Screen shot 2011-09-10 at 5.22.0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697163"/>
            <a:ext cx="5821363"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7663" y="733425"/>
            <a:ext cx="8199437" cy="706438"/>
          </a:xfrm>
          <a:prstGeom prst="rect">
            <a:avLst/>
          </a:prstGeom>
          <a:noFill/>
        </p:spPr>
        <p:txBody>
          <a:bodyPr wrap="none">
            <a:spAutoFit/>
          </a:bodyPr>
          <a:lstStyle/>
          <a:p>
            <a:pPr defTabSz="457200" eaLnBrk="1" fontAlgn="auto" hangingPunct="1">
              <a:spcBef>
                <a:spcPts val="0"/>
              </a:spcBef>
              <a:spcAft>
                <a:spcPts val="0"/>
              </a:spcAft>
              <a:defRPr/>
            </a:pPr>
            <a:r>
              <a:rPr lang="en-US" sz="4000" dirty="0">
                <a:solidFill>
                  <a:prstClr val="white"/>
                </a:solidFill>
                <a:latin typeface="Arial"/>
                <a:ea typeface="ＭＳ Ｐゴシック" charset="0"/>
                <a:cs typeface="ＭＳ Ｐゴシック" charset="0"/>
              </a:rPr>
              <a:t>El Niño + </a:t>
            </a:r>
            <a:r>
              <a:rPr lang="en-US" sz="4000" dirty="0">
                <a:solidFill>
                  <a:prstClr val="white"/>
                </a:solidFill>
                <a:latin typeface="Arial Narrow"/>
                <a:ea typeface="ＭＳ Ｐゴシック" charset="0"/>
                <a:cs typeface="Arial Narrow"/>
              </a:rPr>
              <a:t>Southern Oscillation </a:t>
            </a:r>
            <a:r>
              <a:rPr lang="en-US" sz="4000" dirty="0">
                <a:solidFill>
                  <a:prstClr val="white"/>
                </a:solidFill>
                <a:latin typeface="Arial"/>
                <a:ea typeface="ＭＳ Ｐゴシック" charset="0"/>
                <a:cs typeface="ＭＳ Ｐゴシック" charset="0"/>
              </a:rPr>
              <a:t>= ENSO</a:t>
            </a:r>
          </a:p>
        </p:txBody>
      </p:sp>
      <p:pic>
        <p:nvPicPr>
          <p:cNvPr id="5734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1987550"/>
            <a:ext cx="1270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7663" y="3787775"/>
            <a:ext cx="2081212" cy="1016000"/>
          </a:xfrm>
          <a:prstGeom prst="rect">
            <a:avLst/>
          </a:prstGeom>
        </p:spPr>
        <p:txBody>
          <a:bodyPr>
            <a:spAutoFit/>
          </a:bodyPr>
          <a:lstStyle/>
          <a:p>
            <a:pPr defTabSz="457200" eaLnBrk="1" fontAlgn="auto" hangingPunct="1">
              <a:spcBef>
                <a:spcPts val="0"/>
              </a:spcBef>
              <a:spcAft>
                <a:spcPts val="0"/>
              </a:spcAft>
              <a:defRPr/>
            </a:pPr>
            <a:r>
              <a:rPr lang="en-US" sz="1200" dirty="0">
                <a:solidFill>
                  <a:srgbClr val="BEBDED"/>
                </a:solidFill>
                <a:latin typeface="Arial"/>
                <a:ea typeface="ＭＳ Ｐゴシック" charset="0"/>
                <a:cs typeface="ＭＳ Ｐゴシック" charset="0"/>
              </a:rPr>
              <a:t>A Norwegian meteorologist, </a:t>
            </a:r>
            <a:r>
              <a:rPr lang="en-US" sz="1200" dirty="0" err="1">
                <a:solidFill>
                  <a:srgbClr val="BEBDED"/>
                </a:solidFill>
                <a:latin typeface="Arial"/>
                <a:ea typeface="ＭＳ Ｐゴシック" charset="0"/>
                <a:cs typeface="ＭＳ Ｐゴシック" charset="0"/>
              </a:rPr>
              <a:t>Bjerknes</a:t>
            </a:r>
            <a:r>
              <a:rPr lang="en-US" sz="1200" dirty="0">
                <a:solidFill>
                  <a:srgbClr val="BEBDED"/>
                </a:solidFill>
                <a:latin typeface="Arial"/>
                <a:ea typeface="ＭＳ Ｐゴシック" charset="0"/>
                <a:cs typeface="ＭＳ Ｐゴシック" charset="0"/>
              </a:rPr>
              <a:t> became famous in his twenties for his role in the discovery of the polar front in weather systems.</a:t>
            </a:r>
          </a:p>
        </p:txBody>
      </p:sp>
      <p:sp>
        <p:nvSpPr>
          <p:cNvPr id="8" name="Rectangle 7"/>
          <p:cNvSpPr/>
          <p:nvPr/>
        </p:nvSpPr>
        <p:spPr>
          <a:xfrm>
            <a:off x="3140075" y="2254250"/>
            <a:ext cx="3084513" cy="369888"/>
          </a:xfrm>
          <a:prstGeom prst="rect">
            <a:avLst/>
          </a:prstGeom>
        </p:spPr>
        <p:txBody>
          <a:bodyPr wrap="none">
            <a:spAutoFit/>
          </a:bodyPr>
          <a:lstStyle/>
          <a:p>
            <a:pPr defTabSz="457200" eaLnBrk="1" fontAlgn="auto" hangingPunct="1">
              <a:spcBef>
                <a:spcPts val="0"/>
              </a:spcBef>
              <a:spcAft>
                <a:spcPts val="0"/>
              </a:spcAft>
              <a:defRPr/>
            </a:pPr>
            <a:r>
              <a:rPr lang="en-US" sz="1800" dirty="0">
                <a:solidFill>
                  <a:srgbClr val="5D5AD2">
                    <a:lumMod val="40000"/>
                    <a:lumOff val="60000"/>
                  </a:srgbClr>
                </a:solidFill>
                <a:latin typeface="Arial"/>
                <a:ea typeface="ＭＳ Ｐゴシック" charset="0"/>
                <a:cs typeface="ＭＳ Ｐゴシック" charset="0"/>
              </a:rPr>
              <a:t>Jacob </a:t>
            </a:r>
            <a:r>
              <a:rPr lang="en-US" sz="1800" dirty="0" err="1">
                <a:solidFill>
                  <a:srgbClr val="5D5AD2">
                    <a:lumMod val="40000"/>
                    <a:lumOff val="60000"/>
                  </a:srgbClr>
                </a:solidFill>
                <a:latin typeface="Arial"/>
                <a:ea typeface="ＭＳ Ｐゴシック" charset="0"/>
                <a:cs typeface="ＭＳ Ｐゴシック" charset="0"/>
              </a:rPr>
              <a:t>Bjerknes</a:t>
            </a:r>
            <a:r>
              <a:rPr lang="en-US" sz="1800" dirty="0">
                <a:solidFill>
                  <a:srgbClr val="5D5AD2">
                    <a:lumMod val="40000"/>
                    <a:lumOff val="60000"/>
                  </a:srgbClr>
                </a:solidFill>
                <a:latin typeface="Arial"/>
                <a:ea typeface="ＭＳ Ｐゴシック" charset="0"/>
                <a:cs typeface="ＭＳ Ｐゴシック" charset="0"/>
              </a:rPr>
              <a:t> (1897-1975)</a:t>
            </a:r>
          </a:p>
        </p:txBody>
      </p:sp>
      <p:sp>
        <p:nvSpPr>
          <p:cNvPr id="9" name="TextBox 8"/>
          <p:cNvSpPr txBox="1"/>
          <p:nvPr/>
        </p:nvSpPr>
        <p:spPr>
          <a:xfrm>
            <a:off x="908050" y="1395413"/>
            <a:ext cx="749300" cy="369887"/>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(Sea)</a:t>
            </a:r>
          </a:p>
        </p:txBody>
      </p:sp>
      <p:sp>
        <p:nvSpPr>
          <p:cNvPr id="10" name="TextBox 9"/>
          <p:cNvSpPr txBox="1"/>
          <p:nvPr/>
        </p:nvSpPr>
        <p:spPr>
          <a:xfrm>
            <a:off x="4160838" y="1395413"/>
            <a:ext cx="620712" cy="369887"/>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(Air)</a:t>
            </a:r>
          </a:p>
        </p:txBody>
      </p:sp>
      <p:sp>
        <p:nvSpPr>
          <p:cNvPr id="11" name="TextBox 10"/>
          <p:cNvSpPr txBox="1"/>
          <p:nvPr/>
        </p:nvSpPr>
        <p:spPr>
          <a:xfrm>
            <a:off x="6956425" y="1395413"/>
            <a:ext cx="1416050" cy="369887"/>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(Interaction)</a:t>
            </a:r>
          </a:p>
        </p:txBody>
      </p:sp>
      <p:sp>
        <p:nvSpPr>
          <p:cNvPr id="2" name="Rectangle 1"/>
          <p:cNvSpPr/>
          <p:nvPr/>
        </p:nvSpPr>
        <p:spPr>
          <a:xfrm>
            <a:off x="3874956" y="4070634"/>
            <a:ext cx="1302506" cy="309368"/>
          </a:xfrm>
          <a:prstGeom prst="rect">
            <a:avLst/>
          </a:prstGeom>
          <a:noFill/>
          <a:ln w="38100" cmpd="sng">
            <a:solidFill>
              <a:srgbClr val="FF0000"/>
            </a:solidFill>
          </a:ln>
          <a:scene3d>
            <a:camera prst="orthographicFront">
              <a:rot lat="0" lon="0" rev="0"/>
            </a:camera>
            <a:lightRig rig="twoPt" dir="br">
              <a:rot lat="0" lon="0" rev="8700000"/>
            </a:lightRig>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1051676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http://www.abc.net.au/science/slab/elnino/img/walk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6600"/>
            <a:ext cx="443388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7200" y="1600200"/>
            <a:ext cx="3810000" cy="1477963"/>
          </a:xfrm>
          <a:prstGeom prst="rect">
            <a:avLst/>
          </a:prstGeom>
        </p:spPr>
        <p:txBody>
          <a:bodyPr>
            <a:spAutoFit/>
          </a:bodyPr>
          <a:lstStyle/>
          <a:p>
            <a:pPr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The vertical circulation in the troposphere is called “Walker Circulation”, also known as the “tropical east-west circulation” by atmospheric scientists.</a:t>
            </a:r>
            <a:endParaRPr lang="en-US" sz="1800" b="1" dirty="0">
              <a:solidFill>
                <a:prstClr val="white"/>
              </a:solidFill>
              <a:latin typeface="Arial"/>
              <a:ea typeface="ＭＳ Ｐゴシック" charset="0"/>
              <a:cs typeface="ＭＳ Ｐゴシック" charset="0"/>
            </a:endParaRPr>
          </a:p>
        </p:txBody>
      </p:sp>
      <p:sp>
        <p:nvSpPr>
          <p:cNvPr id="5" name="Rectangle 4"/>
          <p:cNvSpPr/>
          <p:nvPr/>
        </p:nvSpPr>
        <p:spPr>
          <a:xfrm>
            <a:off x="457200" y="6019800"/>
            <a:ext cx="8001000" cy="646113"/>
          </a:xfrm>
          <a:prstGeom prst="rect">
            <a:avLst/>
          </a:prstGeom>
        </p:spPr>
        <p:txBody>
          <a:bodyPr>
            <a:spAutoFit/>
          </a:bodyPr>
          <a:lstStyle/>
          <a:p>
            <a:pPr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These early discoveries laid the foundation of an important climate phenomenon – “teleconnection”. </a:t>
            </a:r>
            <a:endParaRPr lang="en-US" sz="1800" b="1" dirty="0">
              <a:solidFill>
                <a:prstClr val="white"/>
              </a:solidFill>
              <a:latin typeface="Arial"/>
              <a:ea typeface="ＭＳ Ｐゴシック" charset="0"/>
              <a:cs typeface="ＭＳ Ｐゴシック" charset="0"/>
            </a:endParaRPr>
          </a:p>
        </p:txBody>
      </p:sp>
      <p:pic>
        <p:nvPicPr>
          <p:cNvPr id="6" name="Picture 5" descr="glibertwalker"/>
          <p:cNvPicPr>
            <a:picLocks noChangeAspect="1" noChangeArrowheads="1"/>
          </p:cNvPicPr>
          <p:nvPr/>
        </p:nvPicPr>
        <p:blipFill>
          <a:blip r:embed="rId3"/>
          <a:srcRect/>
          <a:stretch>
            <a:fillRect/>
          </a:stretch>
        </p:blipFill>
        <p:spPr>
          <a:xfrm>
            <a:off x="609600" y="76200"/>
            <a:ext cx="952786" cy="1468856"/>
          </a:xfrm>
          <a:prstGeom prst="rect">
            <a:avLst/>
          </a:prstGeom>
          <a:ln>
            <a:noFill/>
          </a:ln>
          <a:effectLst>
            <a:softEdge rad="112500"/>
          </a:effectLst>
        </p:spPr>
        <p:style>
          <a:lnRef idx="1">
            <a:schemeClr val="dk1"/>
          </a:lnRef>
          <a:fillRef idx="2">
            <a:schemeClr val="dk1"/>
          </a:fillRef>
          <a:effectRef idx="1">
            <a:schemeClr val="dk1"/>
          </a:effectRef>
          <a:fontRef idx="minor">
            <a:schemeClr val="dk1"/>
          </a:fontRef>
        </p:style>
      </p:pic>
      <p:grpSp>
        <p:nvGrpSpPr>
          <p:cNvPr id="10" name="Group 9"/>
          <p:cNvGrpSpPr>
            <a:grpSpLocks/>
          </p:cNvGrpSpPr>
          <p:nvPr/>
        </p:nvGrpSpPr>
        <p:grpSpPr bwMode="auto">
          <a:xfrm>
            <a:off x="5446713" y="533400"/>
            <a:ext cx="3103562" cy="5143500"/>
            <a:chOff x="5446147" y="533399"/>
            <a:chExt cx="3104640" cy="5143067"/>
          </a:xfrm>
        </p:grpSpPr>
        <p:pic>
          <p:nvPicPr>
            <p:cNvPr id="64518" name="Picture 6" descr="http://www.ux1.eiu.edu/~cfjps/1400/FIG07_006.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6210">
              <a:off x="5446147" y="3048454"/>
              <a:ext cx="3104640" cy="262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4" descr="hadl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33399"/>
              <a:ext cx="1219200" cy="146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14527" y="2285851"/>
              <a:ext cx="2529766" cy="369857"/>
            </a:xfrm>
            <a:prstGeom prst="rect">
              <a:avLst/>
            </a:prstGeom>
          </p:spPr>
          <p:txBody>
            <a:bodyPr wrap="none">
              <a:spAutoFit/>
            </a:bodyPr>
            <a:lstStyle/>
            <a:p>
              <a:pPr eaLnBrk="1" fontAlgn="auto" hangingPunct="1">
                <a:spcBef>
                  <a:spcPts val="0"/>
                </a:spcBef>
                <a:spcAft>
                  <a:spcPts val="0"/>
                </a:spcAft>
                <a:defRPr/>
              </a:pPr>
              <a:r>
                <a:rPr lang="en-US" altLang="zh-TW" sz="1800" dirty="0">
                  <a:solidFill>
                    <a:prstClr val="white"/>
                  </a:solidFill>
                  <a:latin typeface="Arial"/>
                  <a:ea typeface="新細明體" pitchFamily="18" charset="-120"/>
                  <a:cs typeface="ＭＳ Ｐゴシック" charset="0"/>
                </a:rPr>
                <a:t>Hadley circulation (1735)</a:t>
              </a:r>
              <a:endParaRPr lang="en-US" sz="1800" dirty="0">
                <a:solidFill>
                  <a:prstClr val="white"/>
                </a:solidFill>
                <a:latin typeface="Arial"/>
                <a:ea typeface="ＭＳ Ｐゴシック" charset="0"/>
                <a:cs typeface="ＭＳ Ｐゴシック" charset="0"/>
              </a:endParaRPr>
            </a:p>
          </p:txBody>
        </p:sp>
        <p:sp>
          <p:nvSpPr>
            <p:cNvPr id="9" name="Freeform 8"/>
            <p:cNvSpPr/>
            <p:nvPr/>
          </p:nvSpPr>
          <p:spPr>
            <a:xfrm>
              <a:off x="7354985" y="1728686"/>
              <a:ext cx="1094167" cy="2257235"/>
            </a:xfrm>
            <a:custGeom>
              <a:avLst/>
              <a:gdLst>
                <a:gd name="connsiteX0" fmla="*/ 943726 w 1094089"/>
                <a:gd name="connsiteY0" fmla="*/ 2257705 h 2257705"/>
                <a:gd name="connsiteX1" fmla="*/ 1093664 w 1094089"/>
                <a:gd name="connsiteY1" fmla="*/ 1499257 h 2257705"/>
                <a:gd name="connsiteX2" fmla="*/ 934907 w 1094089"/>
                <a:gd name="connsiteY2" fmla="*/ 687894 h 2257705"/>
                <a:gd name="connsiteX3" fmla="*/ 0 w 1094089"/>
                <a:gd name="connsiteY3" fmla="*/ 0 h 2257705"/>
              </a:gdLst>
              <a:ahLst/>
              <a:cxnLst>
                <a:cxn ang="0">
                  <a:pos x="connsiteX0" y="connsiteY0"/>
                </a:cxn>
                <a:cxn ang="0">
                  <a:pos x="connsiteX1" y="connsiteY1"/>
                </a:cxn>
                <a:cxn ang="0">
                  <a:pos x="connsiteX2" y="connsiteY2"/>
                </a:cxn>
                <a:cxn ang="0">
                  <a:pos x="connsiteX3" y="connsiteY3"/>
                </a:cxn>
              </a:cxnLst>
              <a:rect l="l" t="t" r="r" b="b"/>
              <a:pathLst>
                <a:path w="1094089" h="2257705">
                  <a:moveTo>
                    <a:pt x="943726" y="2257705"/>
                  </a:moveTo>
                  <a:cubicBezTo>
                    <a:pt x="1019430" y="2009298"/>
                    <a:pt x="1095134" y="1760892"/>
                    <a:pt x="1093664" y="1499257"/>
                  </a:cubicBezTo>
                  <a:cubicBezTo>
                    <a:pt x="1092194" y="1237622"/>
                    <a:pt x="1117184" y="937770"/>
                    <a:pt x="934907" y="687894"/>
                  </a:cubicBezTo>
                  <a:cubicBezTo>
                    <a:pt x="752630" y="438018"/>
                    <a:pt x="0" y="0"/>
                    <a:pt x="0" y="0"/>
                  </a:cubicBezTo>
                </a:path>
              </a:pathLst>
            </a:custGeom>
            <a:ln>
              <a:solidFill>
                <a:schemeClr val="tx2">
                  <a:lumMod val="40000"/>
                  <a:lumOff val="60000"/>
                </a:schemeClr>
              </a:solidFill>
              <a:headEnd type="none"/>
              <a:tailEnd type="arrow"/>
            </a:ln>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grpSp>
    </p:spTree>
    <p:extLst>
      <p:ext uri="{BB962C8B-B14F-4D97-AF65-F5344CB8AC3E}">
        <p14:creationId xmlns:p14="http://schemas.microsoft.com/office/powerpoint/2010/main" val="1034467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5"/>
          <p:cNvPicPr>
            <a:picLocks noChangeAspect="1" noChangeArrowheads="1"/>
          </p:cNvPicPr>
          <p:nvPr/>
        </p:nvPicPr>
        <p:blipFill>
          <a:blip r:embed="rId2">
            <a:lum bright="6000"/>
          </a:blip>
          <a:srcRect l="2817"/>
          <a:stretch>
            <a:fillRect/>
          </a:stretch>
        </p:blipFill>
        <p:spPr bwMode="auto">
          <a:xfrm>
            <a:off x="163708" y="1484313"/>
            <a:ext cx="5257800" cy="5341320"/>
          </a:xfrm>
          <a:prstGeom prst="rect">
            <a:avLst/>
          </a:prstGeom>
          <a:ln>
            <a:noFill/>
          </a:ln>
          <a:effectLst>
            <a:softEdge rad="112500"/>
          </a:effectLst>
        </p:spPr>
      </p:pic>
      <p:sp>
        <p:nvSpPr>
          <p:cNvPr id="7" name="Oval 6"/>
          <p:cNvSpPr/>
          <p:nvPr/>
        </p:nvSpPr>
        <p:spPr>
          <a:xfrm rot="1476520">
            <a:off x="198438" y="4594225"/>
            <a:ext cx="2132012" cy="631825"/>
          </a:xfrm>
          <a:prstGeom prst="ellipse">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800" dirty="0">
                <a:solidFill>
                  <a:prstClr val="black"/>
                </a:solidFill>
                <a:latin typeface="Arial"/>
              </a:rPr>
              <a:t>Warm water</a:t>
            </a:r>
          </a:p>
        </p:txBody>
      </p:sp>
      <p:sp>
        <p:nvSpPr>
          <p:cNvPr id="10" name="Rectangle 9"/>
          <p:cNvSpPr/>
          <p:nvPr/>
        </p:nvSpPr>
        <p:spPr>
          <a:xfrm>
            <a:off x="1447800" y="838200"/>
            <a:ext cx="4786313" cy="646113"/>
          </a:xfrm>
          <a:prstGeom prst="rect">
            <a:avLst/>
          </a:prstGeom>
        </p:spPr>
        <p:txBody>
          <a:bodyPr wrap="none">
            <a:spAutoFit/>
          </a:bodyPr>
          <a:lstStyle/>
          <a:p>
            <a:pPr eaLnBrk="1" fontAlgn="auto" hangingPunct="1">
              <a:spcBef>
                <a:spcPts val="0"/>
              </a:spcBef>
              <a:spcAft>
                <a:spcPts val="0"/>
              </a:spcAft>
              <a:defRPr/>
            </a:pPr>
            <a:r>
              <a:rPr lang="en-US" sz="3600" dirty="0">
                <a:solidFill>
                  <a:srgbClr val="6F6C7D">
                    <a:lumMod val="60000"/>
                    <a:lumOff val="40000"/>
                  </a:srgbClr>
                </a:solidFill>
                <a:latin typeface="Arial"/>
                <a:ea typeface="ＭＳ Ｐゴシック" charset="0"/>
                <a:cs typeface="ＭＳ Ｐゴシック" charset="0"/>
              </a:rPr>
              <a:t>teleconnection </a:t>
            </a:r>
            <a:r>
              <a:rPr lang="en-US" sz="2800" dirty="0">
                <a:solidFill>
                  <a:srgbClr val="6F6C7D">
                    <a:lumMod val="60000"/>
                    <a:lumOff val="40000"/>
                  </a:srgbClr>
                </a:solidFill>
                <a:latin typeface="Arial"/>
                <a:ea typeface="ＭＳ Ｐゴシック" charset="0"/>
                <a:cs typeface="ＭＳ Ｐゴシック" charset="0"/>
              </a:rPr>
              <a:t>wave train: </a:t>
            </a:r>
            <a:endParaRPr lang="en-US" sz="3600" dirty="0">
              <a:solidFill>
                <a:srgbClr val="6F6C7D">
                  <a:lumMod val="60000"/>
                  <a:lumOff val="40000"/>
                </a:srgbClr>
              </a:solidFill>
              <a:latin typeface="Arial"/>
              <a:ea typeface="ＭＳ Ｐゴシック" charset="0"/>
              <a:cs typeface="ＭＳ Ｐゴシック" charset="0"/>
            </a:endParaRPr>
          </a:p>
        </p:txBody>
      </p:sp>
      <p:sp>
        <p:nvSpPr>
          <p:cNvPr id="11" name="TextBox 10"/>
          <p:cNvSpPr txBox="1"/>
          <p:nvPr/>
        </p:nvSpPr>
        <p:spPr>
          <a:xfrm>
            <a:off x="280988" y="1576388"/>
            <a:ext cx="992187" cy="647700"/>
          </a:xfrm>
          <a:prstGeom prst="rect">
            <a:avLst/>
          </a:prstGeom>
          <a:noFill/>
        </p:spPr>
        <p:txBody>
          <a:bodyPr wrap="none">
            <a:spAutoFit/>
          </a:bodyPr>
          <a:lstStyle/>
          <a:p>
            <a:pPr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Height</a:t>
            </a:r>
          </a:p>
          <a:p>
            <a:pPr eaLnBrk="1" fontAlgn="auto" hangingPunct="1">
              <a:spcBef>
                <a:spcPts val="0"/>
              </a:spcBef>
              <a:spcAft>
                <a:spcPts val="0"/>
              </a:spcAft>
              <a:defRPr/>
            </a:pPr>
            <a:r>
              <a:rPr lang="en-US" sz="1800" dirty="0">
                <a:solidFill>
                  <a:prstClr val="white"/>
                </a:solidFill>
                <a:latin typeface="Arial"/>
                <a:ea typeface="ＭＳ Ｐゴシック" charset="0"/>
                <a:cs typeface="ＭＳ Ｐゴシック" charset="0"/>
              </a:rPr>
              <a:t>anomaly</a:t>
            </a:r>
          </a:p>
        </p:txBody>
      </p:sp>
      <p:pic>
        <p:nvPicPr>
          <p:cNvPr id="8" name="Picture 1"/>
          <p:cNvPicPr>
            <a:picLocks noChangeAspect="1" noChangeArrowheads="1"/>
          </p:cNvPicPr>
          <p:nvPr/>
        </p:nvPicPr>
        <p:blipFill>
          <a:blip r:embed="rId3"/>
          <a:srcRect/>
          <a:stretch>
            <a:fillRect/>
          </a:stretch>
        </p:blipFill>
        <p:spPr bwMode="auto">
          <a:xfrm rot="60000">
            <a:off x="4048125" y="3900488"/>
            <a:ext cx="4778375" cy="2700337"/>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2" name="TextBox 1"/>
          <p:cNvSpPr txBox="1"/>
          <p:nvPr/>
        </p:nvSpPr>
        <p:spPr>
          <a:xfrm>
            <a:off x="3810000" y="1484313"/>
            <a:ext cx="1685925" cy="646112"/>
          </a:xfrm>
          <a:prstGeom prst="rect">
            <a:avLst/>
          </a:prstGeom>
          <a:noFill/>
        </p:spPr>
        <p:txBody>
          <a:bodyPr wrap="none">
            <a:spAutoFit/>
          </a:bodyPr>
          <a:lstStyle/>
          <a:p>
            <a:pPr defTabSz="457200" eaLnBrk="1" fontAlgn="auto" hangingPunct="1">
              <a:spcBef>
                <a:spcPts val="0"/>
              </a:spcBef>
              <a:spcAft>
                <a:spcPts val="0"/>
              </a:spcAft>
              <a:defRPr/>
            </a:pPr>
            <a:r>
              <a:rPr lang="en-US" sz="1800" dirty="0">
                <a:solidFill>
                  <a:prstClr val="black"/>
                </a:solidFill>
                <a:latin typeface="Arial"/>
                <a:ea typeface="ＭＳ Ｐゴシック" charset="0"/>
                <a:cs typeface="ＭＳ Ｐゴシック" charset="0"/>
              </a:rPr>
              <a:t>500mb height </a:t>
            </a:r>
          </a:p>
          <a:p>
            <a:pPr defTabSz="457200" eaLnBrk="1" fontAlgn="auto" hangingPunct="1">
              <a:spcBef>
                <a:spcPts val="0"/>
              </a:spcBef>
              <a:spcAft>
                <a:spcPts val="0"/>
              </a:spcAft>
              <a:defRPr/>
            </a:pPr>
            <a:r>
              <a:rPr lang="en-US" sz="1800" dirty="0">
                <a:solidFill>
                  <a:prstClr val="black"/>
                </a:solidFill>
                <a:latin typeface="Arial"/>
                <a:ea typeface="ＭＳ Ｐゴシック" charset="0"/>
                <a:cs typeface="ＭＳ Ｐゴシック" charset="0"/>
              </a:rPr>
              <a:t>    field change</a:t>
            </a:r>
          </a:p>
        </p:txBody>
      </p:sp>
    </p:spTree>
    <p:extLst>
      <p:ext uri="{BB962C8B-B14F-4D97-AF65-F5344CB8AC3E}">
        <p14:creationId xmlns:p14="http://schemas.microsoft.com/office/powerpoint/2010/main" val="23646690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5164138" cy="68580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20482" name="Rectangle 2"/>
          <p:cNvSpPr>
            <a:spLocks noGrp="1" noChangeArrowheads="1"/>
          </p:cNvSpPr>
          <p:nvPr>
            <p:ph type="title"/>
          </p:nvPr>
        </p:nvSpPr>
        <p:spPr>
          <a:xfrm>
            <a:off x="762000" y="-2511425"/>
            <a:ext cx="76200" cy="11660188"/>
          </a:xfrm>
          <a:ln/>
        </p:spPr>
        <p:txBody>
          <a:bodyPr lIns="0" tIns="0" rIns="0" bIns="0"/>
          <a:lstStyle/>
          <a:p>
            <a:endParaRPr lang="en-US"/>
          </a:p>
        </p:txBody>
      </p:sp>
    </p:spTree>
    <p:extLst>
      <p:ext uri="{BB962C8B-B14F-4D97-AF65-F5344CB8AC3E}">
        <p14:creationId xmlns:p14="http://schemas.microsoft.com/office/powerpoint/2010/main" val="396106556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7963" y="1722438"/>
            <a:ext cx="3713162"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2400" y="854075"/>
            <a:ext cx="8248650" cy="5222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eaLnBrk="1" fontAlgn="auto" hangingPunct="1">
              <a:spcBef>
                <a:spcPts val="0"/>
              </a:spcBef>
              <a:spcAft>
                <a:spcPts val="0"/>
              </a:spcAft>
              <a:defRPr/>
            </a:pPr>
            <a:r>
              <a:rPr lang="en-US" sz="2800" dirty="0">
                <a:solidFill>
                  <a:prstClr val="white"/>
                </a:solidFill>
                <a:latin typeface="Arial"/>
              </a:rPr>
              <a:t>Teleconnection: That’s how El Nino affects climate!</a:t>
            </a:r>
          </a:p>
        </p:txBody>
      </p:sp>
      <p:pic>
        <p:nvPicPr>
          <p:cNvPr id="66563" name="Picture 4"/>
          <p:cNvPicPr>
            <a:picLocks noChangeAspect="1"/>
          </p:cNvPicPr>
          <p:nvPr/>
        </p:nvPicPr>
        <p:blipFill>
          <a:blip r:embed="rId3">
            <a:extLst>
              <a:ext uri="{28A0092B-C50C-407E-A947-70E740481C1C}">
                <a14:useLocalDpi xmlns:a14="http://schemas.microsoft.com/office/drawing/2010/main" val="0"/>
              </a:ext>
            </a:extLst>
          </a:blip>
          <a:srcRect b="9874"/>
          <a:stretch>
            <a:fillRect/>
          </a:stretch>
        </p:blipFill>
        <p:spPr bwMode="auto">
          <a:xfrm>
            <a:off x="307975" y="2116138"/>
            <a:ext cx="469265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727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533400" y="1447800"/>
            <a:ext cx="3276600" cy="3289300"/>
          </a:xfrm>
          <a:ln/>
        </p:spPr>
        <p:txBody>
          <a:bodyPr/>
          <a:lstStyle/>
          <a:p>
            <a:pPr>
              <a:lnSpc>
                <a:spcPct val="95000"/>
              </a:lnSpc>
              <a:buClr>
                <a:srgbClr val="FF00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a:solidFill>
                  <a:srgbClr val="FF0000"/>
                </a:solidFill>
              </a:rPr>
              <a:t>Global Impacts of ENSO</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685800"/>
            <a:ext cx="4572000" cy="24860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505200"/>
            <a:ext cx="4483100" cy="24034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2240901630"/>
      </p:ext>
    </p:extLst>
  </p:cSld>
  <p:clrMapOvr>
    <a:masterClrMapping/>
  </p:clrMapOvr>
  <p:transition spd="med">
    <p:cover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685800" y="558800"/>
            <a:ext cx="7769225" cy="1243013"/>
          </a:xfrm>
          <a:ln/>
        </p:spPr>
        <p:txBody>
          <a:bodyPr lIns="101160" tIns="50760" rIns="101160" bIns="50760"/>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The Perfect Ocean </a:t>
            </a:r>
          </a:p>
        </p:txBody>
      </p:sp>
      <p:sp>
        <p:nvSpPr>
          <p:cNvPr id="169987" name="Rectangle 3"/>
          <p:cNvSpPr>
            <a:spLocks noGrp="1" noChangeArrowheads="1"/>
          </p:cNvSpPr>
          <p:nvPr>
            <p:ph type="body" idx="1"/>
          </p:nvPr>
        </p:nvSpPr>
        <p:spPr>
          <a:xfrm>
            <a:off x="533400" y="533400"/>
            <a:ext cx="7769225" cy="2063750"/>
          </a:xfrm>
          <a:ln/>
        </p:spPr>
        <p:txBody>
          <a:bodyPr lIns="101160" tIns="50760" rIns="101160" bIns="50760"/>
          <a:lstStyle/>
          <a:p>
            <a:pPr>
              <a:lnSpc>
                <a:spcPct val="95000"/>
              </a:lnSpc>
              <a:spcBef>
                <a:spcPts val="775"/>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3100">
                <a:solidFill>
                  <a:schemeClr val="bg1"/>
                </a:solidFill>
              </a:rPr>
              <a:t>Hoerling and Kumar (2003) explained recent drought with warm west Pacific and Indian Oceans and drawn some implication for future drought.</a:t>
            </a:r>
          </a:p>
        </p:txBody>
      </p:sp>
      <p:pic>
        <p:nvPicPr>
          <p:cNvPr id="169989"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743200"/>
            <a:ext cx="6484102" cy="32226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315974035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4724400" y="239713"/>
            <a:ext cx="4038600" cy="1884362"/>
          </a:xfrm>
          <a:ln/>
        </p:spPr>
        <p:txBody>
          <a:bodyPr/>
          <a:lstStyle/>
          <a:p>
            <a:pPr>
              <a:lnSpc>
                <a:spcPct val="95000"/>
              </a:lnSpc>
              <a:buClr>
                <a:srgbClr val="FFCC66"/>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rgbClr val="FFCC66"/>
                </a:solidFill>
              </a:rPr>
              <a:t>The Asymmetric Response to El Nino and La Nina</a:t>
            </a:r>
            <a:br>
              <a:rPr lang="en-GB" sz="2400" b="1">
                <a:solidFill>
                  <a:srgbClr val="FFCC66"/>
                </a:solidFill>
              </a:rPr>
            </a:br>
            <a:r>
              <a:rPr lang="en-GB" sz="2400" b="1">
                <a:solidFill>
                  <a:srgbClr val="FFCC66"/>
                </a:solidFill>
              </a:rPr>
              <a:t>and a “Green’s Function” of Precipitation Response to SST anomalies</a:t>
            </a:r>
          </a:p>
        </p:txBody>
      </p:sp>
      <p:grpSp>
        <p:nvGrpSpPr>
          <p:cNvPr id="19458" name="Group 2"/>
          <p:cNvGrpSpPr>
            <a:grpSpLocks/>
          </p:cNvGrpSpPr>
          <p:nvPr/>
        </p:nvGrpSpPr>
        <p:grpSpPr bwMode="auto">
          <a:xfrm>
            <a:off x="-304800" y="0"/>
            <a:ext cx="9502775" cy="6853238"/>
            <a:chOff x="-192" y="0"/>
            <a:chExt cx="5986" cy="4317"/>
          </a:xfrm>
        </p:grpSpPr>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0"/>
              <a:ext cx="3056" cy="431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graphicFrame>
          <p:nvGraphicFramePr>
            <p:cNvPr id="19460" name="Object 4"/>
            <p:cNvGraphicFramePr>
              <a:graphicFrameLocks noChangeAspect="1"/>
            </p:cNvGraphicFramePr>
            <p:nvPr/>
          </p:nvGraphicFramePr>
          <p:xfrm>
            <a:off x="2591" y="1391"/>
            <a:ext cx="3204" cy="2927"/>
          </p:xfrm>
          <a:graphic>
            <a:graphicData uri="http://schemas.openxmlformats.org/presentationml/2006/ole">
              <mc:AlternateContent xmlns:mc="http://schemas.openxmlformats.org/markup-compatibility/2006">
                <mc:Choice xmlns:v="urn:schemas-microsoft-com:vml" Requires="v">
                  <p:oleObj r:id="rId4" imgW="5086440" imgH="3962520" progId="">
                    <p:embed/>
                  </p:oleObj>
                </mc:Choice>
                <mc:Fallback>
                  <p:oleObj r:id="rId4" imgW="5086440" imgH="39625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1" y="1391"/>
                          <a:ext cx="3204" cy="292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spTree>
    <p:extLst>
      <p:ext uri="{BB962C8B-B14F-4D97-AF65-F5344CB8AC3E}">
        <p14:creationId xmlns:p14="http://schemas.microsoft.com/office/powerpoint/2010/main" val="173596572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1600"/>
            <a:ext cx="9144000" cy="6640830"/>
          </a:xfrm>
          <a:prstGeom prst="rect">
            <a:avLst/>
          </a:prstGeom>
          <a:gradFill flip="none" rotWithShape="1">
            <a:gsLst>
              <a:gs pos="0">
                <a:srgbClr val="FFFF00"/>
              </a:gs>
              <a:gs pos="78000">
                <a:prstClr val="white"/>
              </a:gs>
            </a:gsLst>
            <a:lin ang="2940000" scaled="0"/>
            <a:tileRect/>
          </a:gradFill>
        </p:spPr>
      </p:pic>
      <p:pic>
        <p:nvPicPr>
          <p:cNvPr id="3" name="Picture 2" descr="glo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54" y="1059469"/>
            <a:ext cx="2335677" cy="2335677"/>
          </a:xfrm>
          <a:prstGeom prst="rect">
            <a:avLst/>
          </a:prstGeom>
        </p:spPr>
      </p:pic>
      <p:sp>
        <p:nvSpPr>
          <p:cNvPr id="4" name="TextBox 3"/>
          <p:cNvSpPr txBox="1"/>
          <p:nvPr/>
        </p:nvSpPr>
        <p:spPr>
          <a:xfrm>
            <a:off x="657187" y="612758"/>
            <a:ext cx="736099" cy="369332"/>
          </a:xfrm>
          <a:prstGeom prst="rect">
            <a:avLst/>
          </a:prstGeom>
          <a:noFill/>
        </p:spPr>
        <p:txBody>
          <a:bodyPr wrap="none" rtlCol="0">
            <a:spAutoFit/>
          </a:bodyPr>
          <a:lstStyle/>
          <a:p>
            <a:r>
              <a:rPr lang="en-US" dirty="0">
                <a:solidFill>
                  <a:srgbClr val="FF0000"/>
                </a:solidFill>
              </a:rPr>
              <a:t>SSTA</a:t>
            </a:r>
          </a:p>
        </p:txBody>
      </p:sp>
    </p:spTree>
    <p:extLst>
      <p:ext uri="{BB962C8B-B14F-4D97-AF65-F5344CB8AC3E}">
        <p14:creationId xmlns:p14="http://schemas.microsoft.com/office/powerpoint/2010/main" val="3377516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29" name="Object 1"/>
          <p:cNvGraphicFramePr>
            <a:graphicFrameLocks noChangeAspect="1"/>
          </p:cNvGraphicFramePr>
          <p:nvPr/>
        </p:nvGraphicFramePr>
        <p:xfrm>
          <a:off x="0" y="0"/>
          <a:ext cx="6400800" cy="3819525"/>
        </p:xfrm>
        <a:graphic>
          <a:graphicData uri="http://schemas.openxmlformats.org/presentationml/2006/ole">
            <mc:AlternateContent xmlns:mc="http://schemas.openxmlformats.org/markup-compatibility/2006">
              <mc:Choice xmlns:v="urn:schemas-microsoft-com:vml" Requires="v">
                <p:oleObj r:id="rId3" imgW="4572000" imgH="3819600" progId="">
                  <p:embed/>
                </p:oleObj>
              </mc:Choice>
              <mc:Fallback>
                <p:oleObj r:id="rId3" imgW="4572000" imgH="3819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00800" cy="38195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22530" name="Object 2"/>
          <p:cNvGraphicFramePr>
            <a:graphicFrameLocks noChangeAspect="1"/>
          </p:cNvGraphicFramePr>
          <p:nvPr/>
        </p:nvGraphicFramePr>
        <p:xfrm>
          <a:off x="2743200" y="3695700"/>
          <a:ext cx="6400800" cy="3162300"/>
        </p:xfrm>
        <a:graphic>
          <a:graphicData uri="http://schemas.openxmlformats.org/presentationml/2006/ole">
            <mc:AlternateContent xmlns:mc="http://schemas.openxmlformats.org/markup-compatibility/2006">
              <mc:Choice xmlns:v="urn:schemas-microsoft-com:vml" Requires="v">
                <p:oleObj r:id="rId5" imgW="4648320" imgH="3162240" progId="">
                  <p:embed/>
                </p:oleObj>
              </mc:Choice>
              <mc:Fallback>
                <p:oleObj r:id="rId5" imgW="4648320" imgH="31622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695700"/>
                        <a:ext cx="6400800" cy="31623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2531" name="AutoShape 3"/>
          <p:cNvSpPr>
            <a:spLocks noChangeArrowheads="1"/>
          </p:cNvSpPr>
          <p:nvPr/>
        </p:nvSpPr>
        <p:spPr bwMode="auto">
          <a:xfrm>
            <a:off x="6294438" y="50800"/>
            <a:ext cx="2468562" cy="1552575"/>
          </a:xfrm>
          <a:prstGeom prst="roundRect">
            <a:avLst>
              <a:gd name="adj" fmla="val 10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Notice more </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Hurricanes during </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La Nina years</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and vice-versa</a:t>
            </a:r>
          </a:p>
        </p:txBody>
      </p:sp>
      <p:sp>
        <p:nvSpPr>
          <p:cNvPr id="22532" name="AutoShape 4"/>
          <p:cNvSpPr>
            <a:spLocks noChangeArrowheads="1"/>
          </p:cNvSpPr>
          <p:nvPr/>
        </p:nvSpPr>
        <p:spPr bwMode="auto">
          <a:xfrm>
            <a:off x="60325" y="3927475"/>
            <a:ext cx="3008313" cy="2647950"/>
          </a:xfrm>
          <a:prstGeom prst="roundRect">
            <a:avLst>
              <a:gd name="adj" fmla="val 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Notice negative</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correlations </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between #of Atlantic</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Hurricanes and SSTs</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Over Eastern Tropsical</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Pacific </a:t>
            </a:r>
            <a:r>
              <a:rPr lang="en-GB">
                <a:solidFill>
                  <a:srgbClr val="FFCC66"/>
                </a:solidFill>
                <a:latin typeface="Wingdings" pitchFamily="2" charset="2"/>
              </a:rPr>
              <a:t></a:t>
            </a:r>
            <a:r>
              <a:rPr lang="en-GB">
                <a:solidFill>
                  <a:srgbClr val="FFCC66"/>
                </a:solidFill>
              </a:rPr>
              <a:t> La Nina</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pattern</a:t>
            </a:r>
          </a:p>
        </p:txBody>
      </p:sp>
    </p:spTree>
    <p:extLst>
      <p:ext uri="{BB962C8B-B14F-4D97-AF65-F5344CB8AC3E}">
        <p14:creationId xmlns:p14="http://schemas.microsoft.com/office/powerpoint/2010/main" val="36594892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descr="http://www.mit.edu/~predawn/jetstream/images/Earth_5-5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62023">
            <a:off x="7231063" y="4335463"/>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219200" y="5943600"/>
            <a:ext cx="7219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8EB4E3"/>
                </a:solidFill>
                <a:latin typeface="Calibri" pitchFamily="34" charset="0"/>
              </a:rPr>
              <a:t>A rotating Earth would introduce [ </a:t>
            </a:r>
            <a:r>
              <a:rPr lang="en-US" sz="2800" i="1">
                <a:solidFill>
                  <a:srgbClr val="8EB4E3"/>
                </a:solidFill>
                <a:latin typeface="Calibri" pitchFamily="34" charset="0"/>
              </a:rPr>
              <a:t>what</a:t>
            </a:r>
            <a:r>
              <a:rPr lang="en-US" sz="2800">
                <a:solidFill>
                  <a:srgbClr val="8EB4E3"/>
                </a:solidFill>
                <a:latin typeface="Calibri" pitchFamily="34" charset="0"/>
              </a:rPr>
              <a:t> ] force?</a:t>
            </a:r>
          </a:p>
        </p:txBody>
      </p:sp>
      <p:pic>
        <p:nvPicPr>
          <p:cNvPr id="22" name="Picture 6" descr="http://www.swpc.noaa.gov/primer/primer_graphics/Sun.png"/>
          <p:cNvPicPr>
            <a:picLocks noChangeAspect="1" noChangeArrowheads="1"/>
          </p:cNvPicPr>
          <p:nvPr/>
        </p:nvPicPr>
        <p:blipFill>
          <a:blip r:embed="rId3">
            <a:extLst>
              <a:ext uri="{28A0092B-C50C-407E-A947-70E740481C1C}">
                <a14:useLocalDpi xmlns:a14="http://schemas.microsoft.com/office/drawing/2010/main" val="0"/>
              </a:ext>
            </a:extLst>
          </a:blip>
          <a:srcRect l="5151" t="8096" r="1472" b="-1714"/>
          <a:stretch>
            <a:fillRect/>
          </a:stretch>
        </p:blipFill>
        <p:spPr bwMode="auto">
          <a:xfrm>
            <a:off x="7086600" y="4953000"/>
            <a:ext cx="2819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27"/>
          <p:cNvSpPr txBox="1">
            <a:spLocks noChangeArrowheads="1"/>
          </p:cNvSpPr>
          <p:nvPr/>
        </p:nvSpPr>
        <p:spPr bwMode="auto">
          <a:xfrm flipH="1">
            <a:off x="228600" y="228600"/>
            <a:ext cx="2849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latin typeface="Calibri" pitchFamily="34" charset="0"/>
              </a:rPr>
              <a:t>Single-Cell Model </a:t>
            </a:r>
          </a:p>
        </p:txBody>
      </p:sp>
      <p:pic>
        <p:nvPicPr>
          <p:cNvPr id="21" name="Picture 2" descr="http://www.ux1.eiu.edu/~cfjps/1400/FIG07_005.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9937">
            <a:off x="2257425" y="773113"/>
            <a:ext cx="5310188"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Box 6"/>
          <p:cNvSpPr txBox="1">
            <a:spLocks noChangeArrowheads="1"/>
          </p:cNvSpPr>
          <p:nvPr/>
        </p:nvSpPr>
        <p:spPr bwMode="auto">
          <a:xfrm>
            <a:off x="0" y="6523038"/>
            <a:ext cx="3657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chemeClr val="bg1"/>
                </a:solidFill>
                <a:latin typeface="Arial" charset="0"/>
                <a:cs typeface="Arial" charset="0"/>
              </a:rPr>
              <a:t>Slide from Simon Wang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7" presetClass="path" presetSubtype="0" accel="50000" decel="50000" fill="hold" nodeType="withEffect">
                                  <p:stCondLst>
                                    <p:cond delay="0"/>
                                  </p:stCondLst>
                                  <p:childTnLst>
                                    <p:animMotion origin="layout" path="M -0.00469 0.025 L -0.42483 0.025 C -0.61354 0.025 -0.84601 -0.0669 -0.84601 -0.14167 L -0.84601 -0.30834 " pathEditMode="relative" rAng="16200000" ptsTypes="FfFF">
                                      <p:cBhvr>
                                        <p:cTn id="6" dur="500" fill="hold"/>
                                        <p:tgtEl>
                                          <p:spTgt spid="22"/>
                                        </p:tgtEl>
                                        <p:attrNameLst>
                                          <p:attrName>ppt_x</p:attrName>
                                          <p:attrName>ppt_y</p:attrName>
                                        </p:attrNameLst>
                                      </p:cBhvr>
                                      <p:rCtr x="-42100" y="-16700"/>
                                    </p:animMotion>
                                  </p:childTnLst>
                                </p:cTn>
                              </p:par>
                            </p:childTnLst>
                          </p:cTn>
                        </p:par>
                        <p:par>
                          <p:cTn id="7" fill="hold" nodeType="afterGroup">
                            <p:stCondLst>
                              <p:cond delay="500"/>
                            </p:stCondLst>
                            <p:childTnLst>
                              <p:par>
                                <p:cTn id="8" presetID="10"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4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609600" y="0"/>
            <a:ext cx="7772400" cy="609600"/>
          </a:xfrm>
          <a:ln/>
        </p:spPr>
        <p:txBody>
          <a:bodyPr/>
          <a:lstStyle/>
          <a:p>
            <a:pPr>
              <a:lnSpc>
                <a:spcPct val="95000"/>
              </a:lnSpc>
              <a:buClr>
                <a:srgbClr val="FFCC66"/>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CC66"/>
                </a:solidFill>
              </a:rPr>
              <a:t>Hurricane Tracks - 1997</a:t>
            </a:r>
          </a:p>
        </p:txBody>
      </p:sp>
      <p:graphicFrame>
        <p:nvGraphicFramePr>
          <p:cNvPr id="23554" name="Object 2"/>
          <p:cNvGraphicFramePr>
            <a:graphicFrameLocks noChangeAspect="1"/>
          </p:cNvGraphicFramePr>
          <p:nvPr/>
        </p:nvGraphicFramePr>
        <p:xfrm>
          <a:off x="152400" y="533400"/>
          <a:ext cx="7848600" cy="5837238"/>
        </p:xfrm>
        <a:graphic>
          <a:graphicData uri="http://schemas.openxmlformats.org/presentationml/2006/ole">
            <mc:AlternateContent xmlns:mc="http://schemas.openxmlformats.org/markup-compatibility/2006">
              <mc:Choice xmlns:v="urn:schemas-microsoft-com:vml" Requires="v">
                <p:oleObj r:id="rId3" imgW="11525400" imgH="8572680" progId="">
                  <p:embed/>
                </p:oleObj>
              </mc:Choice>
              <mc:Fallback>
                <p:oleObj r:id="rId3" imgW="11525400" imgH="8572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3400"/>
                        <a:ext cx="7848600" cy="583723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nvGrpSpPr>
          <p:cNvPr id="23555" name="Group 3"/>
          <p:cNvGrpSpPr>
            <a:grpSpLocks/>
          </p:cNvGrpSpPr>
          <p:nvPr/>
        </p:nvGrpSpPr>
        <p:grpSpPr bwMode="auto">
          <a:xfrm>
            <a:off x="288925" y="6265863"/>
            <a:ext cx="8891588" cy="577850"/>
            <a:chOff x="182" y="3947"/>
            <a:chExt cx="5601" cy="364"/>
          </a:xfrm>
        </p:grpSpPr>
        <p:sp>
          <p:nvSpPr>
            <p:cNvPr id="23556" name="AutoShape 4"/>
            <p:cNvSpPr>
              <a:spLocks noChangeArrowheads="1"/>
            </p:cNvSpPr>
            <p:nvPr/>
          </p:nvSpPr>
          <p:spPr bwMode="auto">
            <a:xfrm>
              <a:off x="182" y="3947"/>
              <a:ext cx="5602" cy="365"/>
            </a:xfrm>
            <a:prstGeom prst="roundRect">
              <a:avLst>
                <a:gd name="adj" fmla="val 2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3557" name="AutoShape 5"/>
            <p:cNvSpPr>
              <a:spLocks noChangeArrowheads="1"/>
            </p:cNvSpPr>
            <p:nvPr/>
          </p:nvSpPr>
          <p:spPr bwMode="auto">
            <a:xfrm>
              <a:off x="182" y="3947"/>
              <a:ext cx="5602" cy="365"/>
            </a:xfrm>
            <a:prstGeom prst="roundRect">
              <a:avLst>
                <a:gd name="adj" fmla="val 2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a:solidFill>
                    <a:srgbClr val="FFCC66"/>
                  </a:solidFill>
                </a:rPr>
                <a:t>1997 was strongest El Nino year </a:t>
              </a:r>
              <a:r>
                <a:rPr lang="en-GB" sz="3200">
                  <a:solidFill>
                    <a:srgbClr val="FFCC66"/>
                  </a:solidFill>
                  <a:latin typeface="Wingdings" pitchFamily="2" charset="2"/>
                </a:rPr>
                <a:t></a:t>
              </a:r>
              <a:r>
                <a:rPr lang="en-GB" sz="3200">
                  <a:solidFill>
                    <a:srgbClr val="FFCC66"/>
                  </a:solidFill>
                </a:rPr>
                <a:t> Fewer hurricanes</a:t>
              </a:r>
            </a:p>
          </p:txBody>
        </p:sp>
      </p:grpSp>
    </p:spTree>
    <p:extLst>
      <p:ext uri="{BB962C8B-B14F-4D97-AF65-F5344CB8AC3E}">
        <p14:creationId xmlns:p14="http://schemas.microsoft.com/office/powerpoint/2010/main" val="360231199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685800" y="-23813"/>
            <a:ext cx="7772400" cy="657226"/>
          </a:xfrm>
          <a:ln/>
        </p:spPr>
        <p:txBody>
          <a:bodyPr/>
          <a:lstStyle/>
          <a:p>
            <a:pPr>
              <a:lnSpc>
                <a:spcPct val="95000"/>
              </a:lnSpc>
              <a:buClr>
                <a:srgbClr val="FFCC66"/>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CC66"/>
                </a:solidFill>
              </a:rPr>
              <a:t>Hurricane Tracks - 2000</a:t>
            </a:r>
            <a:r>
              <a:rPr lang="en-GB" sz="4000">
                <a:solidFill>
                  <a:srgbClr val="FFCC66"/>
                </a:solidFill>
              </a:rPr>
              <a:t> </a:t>
            </a:r>
          </a:p>
        </p:txBody>
      </p:sp>
      <p:graphicFrame>
        <p:nvGraphicFramePr>
          <p:cNvPr id="24578" name="Object 2"/>
          <p:cNvGraphicFramePr>
            <a:graphicFrameLocks noChangeAspect="1"/>
          </p:cNvGraphicFramePr>
          <p:nvPr/>
        </p:nvGraphicFramePr>
        <p:xfrm>
          <a:off x="304800" y="533400"/>
          <a:ext cx="7620000" cy="5715000"/>
        </p:xfrm>
        <a:graphic>
          <a:graphicData uri="http://schemas.openxmlformats.org/presentationml/2006/ole">
            <mc:AlternateContent xmlns:mc="http://schemas.openxmlformats.org/markup-compatibility/2006">
              <mc:Choice xmlns:v="urn:schemas-microsoft-com:vml" Requires="v">
                <p:oleObj r:id="rId3" imgW="11430000" imgH="8572680" progId="">
                  <p:embed/>
                </p:oleObj>
              </mc:Choice>
              <mc:Fallback>
                <p:oleObj r:id="rId3" imgW="11430000" imgH="8572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7620000" cy="57150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nvGrpSpPr>
          <p:cNvPr id="24579" name="Group 3"/>
          <p:cNvGrpSpPr>
            <a:grpSpLocks/>
          </p:cNvGrpSpPr>
          <p:nvPr/>
        </p:nvGrpSpPr>
        <p:grpSpPr bwMode="auto">
          <a:xfrm>
            <a:off x="250825" y="6265863"/>
            <a:ext cx="8586788" cy="577850"/>
            <a:chOff x="158" y="3947"/>
            <a:chExt cx="5409" cy="364"/>
          </a:xfrm>
        </p:grpSpPr>
        <p:sp>
          <p:nvSpPr>
            <p:cNvPr id="24580" name="AutoShape 4"/>
            <p:cNvSpPr>
              <a:spLocks noChangeArrowheads="1"/>
            </p:cNvSpPr>
            <p:nvPr/>
          </p:nvSpPr>
          <p:spPr bwMode="auto">
            <a:xfrm>
              <a:off x="158" y="3947"/>
              <a:ext cx="5410" cy="365"/>
            </a:xfrm>
            <a:prstGeom prst="roundRect">
              <a:avLst>
                <a:gd name="adj" fmla="val 2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4581" name="AutoShape 5"/>
            <p:cNvSpPr>
              <a:spLocks noChangeArrowheads="1"/>
            </p:cNvSpPr>
            <p:nvPr/>
          </p:nvSpPr>
          <p:spPr bwMode="auto">
            <a:xfrm>
              <a:off x="158" y="3947"/>
              <a:ext cx="5410" cy="365"/>
            </a:xfrm>
            <a:prstGeom prst="roundRect">
              <a:avLst>
                <a:gd name="adj" fmla="val 2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a:solidFill>
                    <a:srgbClr val="FFCC66"/>
                  </a:solidFill>
                </a:rPr>
                <a:t>2000 was a strong La Nina year </a:t>
              </a:r>
              <a:r>
                <a:rPr lang="en-GB" sz="3200">
                  <a:solidFill>
                    <a:srgbClr val="FFCC66"/>
                  </a:solidFill>
                  <a:latin typeface="Wingdings" pitchFamily="2" charset="2"/>
                </a:rPr>
                <a:t></a:t>
              </a:r>
              <a:r>
                <a:rPr lang="en-GB" sz="3200">
                  <a:solidFill>
                    <a:srgbClr val="FFCC66"/>
                  </a:solidFill>
                </a:rPr>
                <a:t> more hurricanes</a:t>
              </a:r>
            </a:p>
          </p:txBody>
        </p:sp>
      </p:grpSp>
    </p:spTree>
    <p:extLst>
      <p:ext uri="{BB962C8B-B14F-4D97-AF65-F5344CB8AC3E}">
        <p14:creationId xmlns:p14="http://schemas.microsoft.com/office/powerpoint/2010/main" val="248620808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1" name="Object 1"/>
          <p:cNvGraphicFramePr>
            <a:graphicFrameLocks noChangeAspect="1"/>
          </p:cNvGraphicFramePr>
          <p:nvPr/>
        </p:nvGraphicFramePr>
        <p:xfrm>
          <a:off x="3048000" y="4991100"/>
          <a:ext cx="6096000" cy="1866900"/>
        </p:xfrm>
        <a:graphic>
          <a:graphicData uri="http://schemas.openxmlformats.org/presentationml/2006/ole">
            <mc:AlternateContent xmlns:mc="http://schemas.openxmlformats.org/markup-compatibility/2006">
              <mc:Choice xmlns:v="urn:schemas-microsoft-com:vml" Requires="v">
                <p:oleObj r:id="rId3" imgW="6095880" imgH="1866960" progId="">
                  <p:embed/>
                </p:oleObj>
              </mc:Choice>
              <mc:Fallback>
                <p:oleObj r:id="rId3" imgW="6095880" imgH="18669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991100"/>
                        <a:ext cx="6096000" cy="18669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nvGrpSpPr>
          <p:cNvPr id="25602" name="Group 2"/>
          <p:cNvGrpSpPr>
            <a:grpSpLocks/>
          </p:cNvGrpSpPr>
          <p:nvPr/>
        </p:nvGrpSpPr>
        <p:grpSpPr bwMode="auto">
          <a:xfrm>
            <a:off x="5181600" y="304800"/>
            <a:ext cx="3543300" cy="4986338"/>
            <a:chOff x="3264" y="192"/>
            <a:chExt cx="2232" cy="3141"/>
          </a:xfrm>
        </p:grpSpPr>
        <p:sp>
          <p:nvSpPr>
            <p:cNvPr id="25603" name="AutoShape 3"/>
            <p:cNvSpPr>
              <a:spLocks noChangeArrowheads="1"/>
            </p:cNvSpPr>
            <p:nvPr/>
          </p:nvSpPr>
          <p:spPr bwMode="auto">
            <a:xfrm>
              <a:off x="3264" y="192"/>
              <a:ext cx="2233" cy="3142"/>
            </a:xfrm>
            <a:prstGeom prst="roundRect">
              <a:avLst>
                <a:gd name="adj" fmla="val 4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nvGrpSpPr>
            <p:cNvPr id="25604" name="Group 4"/>
            <p:cNvGrpSpPr>
              <a:grpSpLocks/>
            </p:cNvGrpSpPr>
            <p:nvPr/>
          </p:nvGrpSpPr>
          <p:grpSpPr bwMode="auto">
            <a:xfrm>
              <a:off x="3264" y="192"/>
              <a:ext cx="2232" cy="3141"/>
              <a:chOff x="3264" y="192"/>
              <a:chExt cx="2232" cy="3141"/>
            </a:xfrm>
          </p:grpSpPr>
          <p:sp>
            <p:nvSpPr>
              <p:cNvPr id="25605" name="AutoShape 5"/>
              <p:cNvSpPr>
                <a:spLocks noChangeArrowheads="1"/>
              </p:cNvSpPr>
              <p:nvPr/>
            </p:nvSpPr>
            <p:spPr bwMode="auto">
              <a:xfrm>
                <a:off x="3264" y="192"/>
                <a:ext cx="2233" cy="3142"/>
              </a:xfrm>
              <a:prstGeom prst="roundRect">
                <a:avLst>
                  <a:gd name="adj" fmla="val 4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06" name="AutoShape 6"/>
              <p:cNvSpPr>
                <a:spLocks noChangeArrowheads="1"/>
              </p:cNvSpPr>
              <p:nvPr/>
            </p:nvSpPr>
            <p:spPr bwMode="auto">
              <a:xfrm>
                <a:off x="3264" y="192"/>
                <a:ext cx="2233" cy="3142"/>
              </a:xfrm>
              <a:prstGeom prst="roundRect">
                <a:avLst>
                  <a:gd name="adj" fmla="val 4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spcBef>
                    <a:spcPts val="45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FFCC66"/>
                    </a:solidFill>
                  </a:rPr>
                  <a:t>Positive NAO</a:t>
                </a:r>
              </a:p>
              <a:p>
                <a:pPr eaLnBrk="1" hangingPunct="1">
                  <a:spcBef>
                    <a:spcPts val="45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800">
                  <a:solidFill>
                    <a:srgbClr val="FFCC66"/>
                  </a:solidFill>
                </a:endParaRPr>
              </a:p>
              <a:p>
                <a:pPr eaLnBrk="1" hangingPunct="1">
                  <a:spcBef>
                    <a:spcPts val="450"/>
                  </a:spcBef>
                  <a:buClr>
                    <a:srgbClr val="FFCC66"/>
                  </a:buClr>
                  <a:buSzPct val="100000"/>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FFCC66"/>
                    </a:solidFill>
                  </a:rPr>
                  <a:t>Stonger than usual </a:t>
                </a:r>
              </a:p>
              <a:p>
                <a:pPr eaLnBrk="1" hangingPunct="1">
                  <a:spcBef>
                    <a:spcPts val="450"/>
                  </a:spcBef>
                  <a:buClr>
                    <a:srgbClr val="FFCC66"/>
                  </a:buClr>
                  <a:buSzPct val="100000"/>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FFCC66"/>
                    </a:solidFill>
                  </a:rPr>
                  <a:t>Subtropical High</a:t>
                </a:r>
              </a:p>
              <a:p>
                <a:pPr eaLnBrk="1" hangingPunct="1">
                  <a:spcBef>
                    <a:spcPts val="45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800">
                  <a:solidFill>
                    <a:srgbClr val="FFCC66"/>
                  </a:solidFill>
                </a:endParaRPr>
              </a:p>
              <a:p>
                <a:pPr eaLnBrk="1" hangingPunct="1">
                  <a:spcBef>
                    <a:spcPts val="450"/>
                  </a:spcBef>
                  <a:buClr>
                    <a:srgbClr val="FFCC66"/>
                  </a:buClr>
                  <a:buSzPct val="100000"/>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FFCC66"/>
                    </a:solidFill>
                  </a:rPr>
                  <a:t>Deeper than Normal Icelandic </a:t>
                </a:r>
              </a:p>
              <a:p>
                <a:pPr eaLnBrk="1" hangingPunct="1">
                  <a:spcBef>
                    <a:spcPts val="45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FFCC66"/>
                    </a:solidFill>
                  </a:rPr>
                  <a:t>	Low</a:t>
                </a:r>
              </a:p>
              <a:p>
                <a:pPr eaLnBrk="1" hangingPunct="1">
                  <a:spcBef>
                    <a:spcPts val="45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800">
                  <a:solidFill>
                    <a:srgbClr val="FFCC66"/>
                  </a:solidFill>
                </a:endParaRPr>
              </a:p>
              <a:p>
                <a:pPr eaLnBrk="1" hangingPunct="1">
                  <a:spcBef>
                    <a:spcPts val="450"/>
                  </a:spcBef>
                  <a:buClr>
                    <a:srgbClr val="FFCC66"/>
                  </a:buClr>
                  <a:buSzPct val="100000"/>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FFCC66"/>
                    </a:solidFill>
                  </a:rPr>
                  <a:t>Warm and Wet Winters in Europe</a:t>
                </a:r>
              </a:p>
              <a:p>
                <a:pPr eaLnBrk="1" hangingPunct="1">
                  <a:spcBef>
                    <a:spcPts val="45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800">
                  <a:solidFill>
                    <a:srgbClr val="FFCC66"/>
                  </a:solidFill>
                </a:endParaRPr>
              </a:p>
              <a:p>
                <a:pPr eaLnBrk="1" hangingPunct="1">
                  <a:spcBef>
                    <a:spcPts val="450"/>
                  </a:spcBef>
                  <a:buClr>
                    <a:srgbClr val="FFCC66"/>
                  </a:buClr>
                  <a:buSzPct val="100000"/>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FFCC66"/>
                    </a:solidFill>
                  </a:rPr>
                  <a:t>Cold and Dry Winters in N. Canada</a:t>
                </a:r>
              </a:p>
              <a:p>
                <a:pPr eaLnBrk="1" hangingPunct="1">
                  <a:spcBef>
                    <a:spcPts val="45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800">
                  <a:solidFill>
                    <a:srgbClr val="FFCC66"/>
                  </a:solidFill>
                </a:endParaRPr>
              </a:p>
              <a:p>
                <a:pPr eaLnBrk="1" hangingPunct="1">
                  <a:spcBef>
                    <a:spcPts val="450"/>
                  </a:spcBef>
                  <a:buClr>
                    <a:srgbClr val="FFCC66"/>
                  </a:buClr>
                  <a:buSzPct val="100000"/>
                  <a:buFont typeface="Times New Roman"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FFCC66"/>
                    </a:solidFill>
                  </a:rPr>
                  <a:t>Eastern US – Mild and Wet Winter</a:t>
                </a:r>
              </a:p>
              <a:p>
                <a:pPr eaLnBrk="1" hangingPunct="1">
                  <a:spcBef>
                    <a:spcPts val="45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800">
                  <a:solidFill>
                    <a:srgbClr val="FFCC66"/>
                  </a:solidFill>
                </a:endParaRPr>
              </a:p>
              <a:p>
                <a:pPr eaLnBrk="1" hangingPunct="1">
                  <a:spcBef>
                    <a:spcPts val="450"/>
                  </a:spcBef>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800">
                  <a:solidFill>
                    <a:srgbClr val="FFCC66"/>
                  </a:solidFill>
                </a:endParaRPr>
              </a:p>
            </p:txBody>
          </p:sp>
        </p:grpSp>
      </p:grpSp>
      <p:graphicFrame>
        <p:nvGraphicFramePr>
          <p:cNvPr id="25607" name="Object 7"/>
          <p:cNvGraphicFramePr>
            <a:graphicFrameLocks noChangeAspect="1"/>
          </p:cNvGraphicFramePr>
          <p:nvPr/>
        </p:nvGraphicFramePr>
        <p:xfrm>
          <a:off x="0" y="228600"/>
          <a:ext cx="5172075" cy="5343525"/>
        </p:xfrm>
        <a:graphic>
          <a:graphicData uri="http://schemas.openxmlformats.org/presentationml/2006/ole">
            <mc:AlternateContent xmlns:mc="http://schemas.openxmlformats.org/markup-compatibility/2006">
              <mc:Choice xmlns:v="urn:schemas-microsoft-com:vml" Requires="v">
                <p:oleObj r:id="rId5" imgW="5172120" imgH="5343480" progId="">
                  <p:embed/>
                </p:oleObj>
              </mc:Choice>
              <mc:Fallback>
                <p:oleObj r:id="rId5" imgW="5172120" imgH="53434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5172075" cy="53435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extLst>
      <p:ext uri="{BB962C8B-B14F-4D97-AF65-F5344CB8AC3E}">
        <p14:creationId xmlns:p14="http://schemas.microsoft.com/office/powerpoint/2010/main" val="280456083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
          <p:cNvGrpSpPr>
            <a:grpSpLocks/>
          </p:cNvGrpSpPr>
          <p:nvPr/>
        </p:nvGrpSpPr>
        <p:grpSpPr bwMode="auto">
          <a:xfrm>
            <a:off x="0" y="-76200"/>
            <a:ext cx="9139238" cy="6396038"/>
            <a:chOff x="0" y="-48"/>
            <a:chExt cx="5757" cy="4029"/>
          </a:xfrm>
        </p:grpSpPr>
        <p:graphicFrame>
          <p:nvGraphicFramePr>
            <p:cNvPr id="26626" name="Object 2"/>
            <p:cNvGraphicFramePr>
              <a:graphicFrameLocks noChangeAspect="1"/>
            </p:cNvGraphicFramePr>
            <p:nvPr/>
          </p:nvGraphicFramePr>
          <p:xfrm>
            <a:off x="0" y="1480"/>
            <a:ext cx="5758" cy="2502"/>
          </p:xfrm>
          <a:graphic>
            <a:graphicData uri="http://schemas.openxmlformats.org/presentationml/2006/ole">
              <mc:AlternateContent xmlns:mc="http://schemas.openxmlformats.org/markup-compatibility/2006">
                <mc:Choice xmlns:v="urn:schemas-microsoft-com:vml" Requires="v">
                  <p:oleObj r:id="rId3" imgW="7324560" imgH="3143160" progId="">
                    <p:embed/>
                  </p:oleObj>
                </mc:Choice>
                <mc:Fallback>
                  <p:oleObj r:id="rId3" imgW="7324560" imgH="31431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0"/>
                          <a:ext cx="5758" cy="250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26627" name="Object 3"/>
            <p:cNvGraphicFramePr>
              <a:graphicFrameLocks noChangeAspect="1"/>
            </p:cNvGraphicFramePr>
            <p:nvPr/>
          </p:nvGraphicFramePr>
          <p:xfrm>
            <a:off x="0" y="-48"/>
            <a:ext cx="5758" cy="1506"/>
          </p:xfrm>
          <a:graphic>
            <a:graphicData uri="http://schemas.openxmlformats.org/presentationml/2006/ole">
              <mc:AlternateContent xmlns:mc="http://schemas.openxmlformats.org/markup-compatibility/2006">
                <mc:Choice xmlns:v="urn:schemas-microsoft-com:vml" Requires="v">
                  <p:oleObj r:id="rId5" imgW="4676760" imgH="2038320" progId="">
                    <p:embed/>
                  </p:oleObj>
                </mc:Choice>
                <mc:Fallback>
                  <p:oleObj r:id="rId5" imgW="4676760" imgH="20383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
                          <a:ext cx="5758" cy="1506"/>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sp>
        <p:nvSpPr>
          <p:cNvPr id="26628" name="Text Box 4"/>
          <p:cNvSpPr txBox="1">
            <a:spLocks noChangeArrowheads="1"/>
          </p:cNvSpPr>
          <p:nvPr/>
        </p:nvSpPr>
        <p:spPr bwMode="auto">
          <a:xfrm>
            <a:off x="0" y="6248400"/>
            <a:ext cx="9144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9pPr>
          </a:lstStyle>
          <a:p>
            <a:pPr algn="ctr">
              <a:lnSpc>
                <a:spcPct val="95000"/>
              </a:lnSpc>
              <a:buClr>
                <a:srgbClr val="FFCC66"/>
              </a:buClr>
              <a:buSzPct val="100000"/>
              <a:buFont typeface="Times" pitchFamily="18" charset="0"/>
              <a:buNone/>
            </a:pPr>
            <a:r>
              <a:rPr lang="en-GB" sz="2200" b="1">
                <a:solidFill>
                  <a:srgbClr val="FFCC66"/>
                </a:solidFill>
                <a:latin typeface="Times" pitchFamily="18" charset="0"/>
              </a:rPr>
              <a:t>The Time Series and Positive Phase of the Pacific Decadal Oscillation</a:t>
            </a:r>
          </a:p>
          <a:p>
            <a:pPr>
              <a:buClr>
                <a:srgbClr val="FFCC66"/>
              </a:buClr>
              <a:buSzPct val="100000"/>
              <a:buFont typeface="Times" pitchFamily="18" charset="0"/>
              <a:buNone/>
            </a:pPr>
            <a:r>
              <a:rPr lang="en-GB" sz="2000" b="1">
                <a:solidFill>
                  <a:srgbClr val="FFCC66"/>
                </a:solidFill>
                <a:latin typeface="Times" pitchFamily="18" charset="0"/>
              </a:rPr>
              <a:t>Source: Nathan Mantua, University of Washington</a:t>
            </a:r>
          </a:p>
        </p:txBody>
      </p:sp>
    </p:spTree>
    <p:extLst>
      <p:ext uri="{BB962C8B-B14F-4D97-AF65-F5344CB8AC3E}">
        <p14:creationId xmlns:p14="http://schemas.microsoft.com/office/powerpoint/2010/main" val="390753962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1"/>
          <p:cNvGrpSpPr>
            <a:grpSpLocks/>
          </p:cNvGrpSpPr>
          <p:nvPr/>
        </p:nvGrpSpPr>
        <p:grpSpPr bwMode="auto">
          <a:xfrm>
            <a:off x="0" y="-685800"/>
            <a:ext cx="7920038" cy="7656513"/>
            <a:chOff x="0" y="-432"/>
            <a:chExt cx="4989" cy="4823"/>
          </a:xfrm>
        </p:grpSpPr>
        <p:grpSp>
          <p:nvGrpSpPr>
            <p:cNvPr id="27650" name="Group 2"/>
            <p:cNvGrpSpPr>
              <a:grpSpLocks/>
            </p:cNvGrpSpPr>
            <p:nvPr/>
          </p:nvGrpSpPr>
          <p:grpSpPr bwMode="auto">
            <a:xfrm>
              <a:off x="0" y="-432"/>
              <a:ext cx="4989" cy="4296"/>
              <a:chOff x="0" y="-432"/>
              <a:chExt cx="4989" cy="4296"/>
            </a:xfrm>
          </p:grpSpPr>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
                <a:ext cx="4990" cy="345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grpSp>
            <p:nvGrpSpPr>
              <p:cNvPr id="27652" name="Group 4"/>
              <p:cNvGrpSpPr>
                <a:grpSpLocks/>
              </p:cNvGrpSpPr>
              <p:nvPr/>
            </p:nvGrpSpPr>
            <p:grpSpPr bwMode="auto">
              <a:xfrm>
                <a:off x="240" y="3118"/>
                <a:ext cx="1742" cy="746"/>
                <a:chOff x="240" y="3118"/>
                <a:chExt cx="1742" cy="746"/>
              </a:xfrm>
            </p:grpSpPr>
            <p:sp>
              <p:nvSpPr>
                <p:cNvPr id="27653" name="AutoShape 5"/>
                <p:cNvSpPr>
                  <a:spLocks noChangeArrowheads="1"/>
                </p:cNvSpPr>
                <p:nvPr/>
              </p:nvSpPr>
              <p:spPr bwMode="auto">
                <a:xfrm>
                  <a:off x="240" y="3118"/>
                  <a:ext cx="1743" cy="747"/>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nvGrpSpPr>
                <p:cNvPr id="27654" name="Group 6"/>
                <p:cNvGrpSpPr>
                  <a:grpSpLocks/>
                </p:cNvGrpSpPr>
                <p:nvPr/>
              </p:nvGrpSpPr>
              <p:grpSpPr bwMode="auto">
                <a:xfrm>
                  <a:off x="240" y="3119"/>
                  <a:ext cx="1741" cy="745"/>
                  <a:chOff x="240" y="3119"/>
                  <a:chExt cx="1741" cy="745"/>
                </a:xfrm>
              </p:grpSpPr>
              <p:sp>
                <p:nvSpPr>
                  <p:cNvPr id="27655" name="AutoShape 7"/>
                  <p:cNvSpPr>
                    <a:spLocks noChangeArrowheads="1"/>
                  </p:cNvSpPr>
                  <p:nvPr/>
                </p:nvSpPr>
                <p:spPr bwMode="auto">
                  <a:xfrm>
                    <a:off x="240" y="3119"/>
                    <a:ext cx="1742" cy="746"/>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7656" name="AutoShape 8"/>
                  <p:cNvSpPr>
                    <a:spLocks noChangeArrowheads="1"/>
                  </p:cNvSpPr>
                  <p:nvPr/>
                </p:nvSpPr>
                <p:spPr bwMode="auto">
                  <a:xfrm>
                    <a:off x="240" y="3119"/>
                    <a:ext cx="1741" cy="746"/>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Summer (JJA) PDSI </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correlations with </a:t>
                    </a:r>
                  </a:p>
                  <a:p>
                    <a:pPr eaLnBrk="1" hangingPunct="1">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winter (DJF) NINO3</a:t>
                    </a:r>
                  </a:p>
                </p:txBody>
              </p:sp>
            </p:grpSp>
          </p:grpSp>
        </p:grpSp>
        <p:grpSp>
          <p:nvGrpSpPr>
            <p:cNvPr id="27657" name="Group 9"/>
            <p:cNvGrpSpPr>
              <a:grpSpLocks/>
            </p:cNvGrpSpPr>
            <p:nvPr/>
          </p:nvGrpSpPr>
          <p:grpSpPr bwMode="auto">
            <a:xfrm>
              <a:off x="278" y="4105"/>
              <a:ext cx="1972" cy="286"/>
              <a:chOff x="278" y="4105"/>
              <a:chExt cx="1972" cy="286"/>
            </a:xfrm>
          </p:grpSpPr>
          <p:sp>
            <p:nvSpPr>
              <p:cNvPr id="27658" name="AutoShape 10"/>
              <p:cNvSpPr>
                <a:spLocks noChangeArrowheads="1"/>
              </p:cNvSpPr>
              <p:nvPr/>
            </p:nvSpPr>
            <p:spPr bwMode="auto">
              <a:xfrm>
                <a:off x="278" y="4105"/>
                <a:ext cx="1973"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nvGrpSpPr>
              <p:cNvPr id="27659" name="Group 11"/>
              <p:cNvGrpSpPr>
                <a:grpSpLocks/>
              </p:cNvGrpSpPr>
              <p:nvPr/>
            </p:nvGrpSpPr>
            <p:grpSpPr bwMode="auto">
              <a:xfrm>
                <a:off x="278" y="4105"/>
                <a:ext cx="1972" cy="286"/>
                <a:chOff x="278" y="4105"/>
                <a:chExt cx="1972" cy="286"/>
              </a:xfrm>
            </p:grpSpPr>
            <p:sp>
              <p:nvSpPr>
                <p:cNvPr id="27660" name="AutoShape 12"/>
                <p:cNvSpPr>
                  <a:spLocks noChangeArrowheads="1"/>
                </p:cNvSpPr>
                <p:nvPr/>
              </p:nvSpPr>
              <p:spPr bwMode="auto">
                <a:xfrm>
                  <a:off x="278" y="4105"/>
                  <a:ext cx="1973"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7661" name="AutoShape 13"/>
                <p:cNvSpPr>
                  <a:spLocks noChangeArrowheads="1"/>
                </p:cNvSpPr>
                <p:nvPr/>
              </p:nvSpPr>
              <p:spPr bwMode="auto">
                <a:xfrm>
                  <a:off x="278" y="4105"/>
                  <a:ext cx="1973"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CC66"/>
                      </a:solidFill>
                    </a:rPr>
                    <a:t>Rajagopalan et al., 2000</a:t>
                  </a:r>
                </a:p>
              </p:txBody>
            </p:sp>
          </p:grpSp>
        </p:grpSp>
      </p:grpSp>
      <p:grpSp>
        <p:nvGrpSpPr>
          <p:cNvPr id="27662" name="Group 14"/>
          <p:cNvGrpSpPr>
            <a:grpSpLocks/>
          </p:cNvGrpSpPr>
          <p:nvPr/>
        </p:nvGrpSpPr>
        <p:grpSpPr bwMode="auto">
          <a:xfrm>
            <a:off x="4686300" y="2819400"/>
            <a:ext cx="8910638" cy="6243638"/>
            <a:chOff x="2952" y="1776"/>
            <a:chExt cx="5613" cy="3933"/>
          </a:xfrm>
        </p:grpSpPr>
        <p:pic>
          <p:nvPicPr>
            <p:cNvPr id="2766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 y="2160"/>
              <a:ext cx="5614" cy="35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27664" name="Text Box 16"/>
            <p:cNvSpPr txBox="1">
              <a:spLocks noChangeArrowheads="1"/>
            </p:cNvSpPr>
            <p:nvPr/>
          </p:nvSpPr>
          <p:spPr bwMode="auto">
            <a:xfrm>
              <a:off x="3744" y="1776"/>
              <a:ext cx="111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defRPr>
              </a:lvl9pPr>
            </a:lstStyle>
            <a:p>
              <a:pPr eaLnBrk="1" hangingPunct="1">
                <a:lnSpc>
                  <a:spcPct val="95000"/>
                </a:lnSpc>
                <a:buClr>
                  <a:srgbClr val="000000"/>
                </a:buClr>
                <a:buSzPct val="100000"/>
                <a:buFont typeface="Times New Roman" pitchFamily="18" charset="0"/>
                <a:buNone/>
              </a:pPr>
              <a:r>
                <a:rPr lang="en-GB">
                  <a:solidFill>
                    <a:srgbClr val="000000"/>
                  </a:solidFill>
                </a:rPr>
                <a:t>Winter NAO</a:t>
              </a:r>
            </a:p>
          </p:txBody>
        </p:sp>
      </p:grpSp>
    </p:spTree>
    <p:extLst>
      <p:ext uri="{BB962C8B-B14F-4D97-AF65-F5344CB8AC3E}">
        <p14:creationId xmlns:p14="http://schemas.microsoft.com/office/powerpoint/2010/main" val="14346831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49"/>
                                        </p:tgtEl>
                                        <p:attrNameLst>
                                          <p:attrName>style.visibility</p:attrName>
                                        </p:attrNameLst>
                                      </p:cBhvr>
                                      <p:to>
                                        <p:strVal val="visible"/>
                                      </p:to>
                                    </p:set>
                                    <p:anim calcmode="lin" valueType="num">
                                      <p:cBhvr additive="base">
                                        <p:cTn id="7" dur="500" fill="hold"/>
                                        <p:tgtEl>
                                          <p:spTgt spid="27649"/>
                                        </p:tgtEl>
                                        <p:attrNameLst>
                                          <p:attrName>ppt_x</p:attrName>
                                        </p:attrNameLst>
                                      </p:cBhvr>
                                      <p:tavLst>
                                        <p:tav tm="0">
                                          <p:val>
                                            <p:strVal val="0-#ppt_w/2"/>
                                          </p:val>
                                        </p:tav>
                                        <p:tav tm="100000">
                                          <p:val>
                                            <p:strVal val="#ppt_x"/>
                                          </p:val>
                                        </p:tav>
                                      </p:tavLst>
                                    </p:anim>
                                    <p:anim calcmode="lin" valueType="num">
                                      <p:cBhvr additive="base">
                                        <p:cTn id="8" dur="500" fill="hold"/>
                                        <p:tgtEl>
                                          <p:spTgt spid="276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7662"/>
                                        </p:tgtEl>
                                        <p:attrNameLst>
                                          <p:attrName>style.visibility</p:attrName>
                                        </p:attrNameLst>
                                      </p:cBhvr>
                                      <p:to>
                                        <p:strVal val="visible"/>
                                      </p:to>
                                    </p:set>
                                    <p:anim calcmode="lin" valueType="num">
                                      <p:cBhvr additive="base">
                                        <p:cTn id="13" dur="500" fill="hold"/>
                                        <p:tgtEl>
                                          <p:spTgt spid="27662"/>
                                        </p:tgtEl>
                                        <p:attrNameLst>
                                          <p:attrName>ppt_x</p:attrName>
                                        </p:attrNameLst>
                                      </p:cBhvr>
                                      <p:tavLst>
                                        <p:tav tm="0">
                                          <p:val>
                                            <p:strVal val="0-#ppt_w/2"/>
                                          </p:val>
                                        </p:tav>
                                        <p:tav tm="100000">
                                          <p:val>
                                            <p:strVal val="#ppt_x"/>
                                          </p:val>
                                        </p:tav>
                                      </p:tavLst>
                                    </p:anim>
                                    <p:anim calcmode="lin" valueType="num">
                                      <p:cBhvr additive="base">
                                        <p:cTn id="14" dur="500" fill="hold"/>
                                        <p:tgtEl>
                                          <p:spTgt spid="27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62488" cy="344963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52963" cy="34417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286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429000"/>
            <a:ext cx="4662488" cy="34480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15748028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0-#ppt_w/2"/>
                                          </p:val>
                                        </p:tav>
                                        <p:tav tm="100000">
                                          <p:val>
                                            <p:strVal val="#ppt_x"/>
                                          </p:val>
                                        </p:tav>
                                      </p:tavLst>
                                    </p:anim>
                                    <p:anim calcmode="lin" valueType="num">
                                      <p:cBhvr additive="base">
                                        <p:cTn id="8" dur="500" fill="hold"/>
                                        <p:tgtEl>
                                          <p:spTgt spid="286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8673"/>
                                        </p:tgtEl>
                                        <p:attrNameLst>
                                          <p:attrName>style.visibility</p:attrName>
                                        </p:attrNameLst>
                                      </p:cBhvr>
                                      <p:to>
                                        <p:strVal val="visible"/>
                                      </p:to>
                                    </p:set>
                                    <p:anim calcmode="lin" valueType="num">
                                      <p:cBhvr additive="base">
                                        <p:cTn id="13" dur="500" fill="hold"/>
                                        <p:tgtEl>
                                          <p:spTgt spid="28673"/>
                                        </p:tgtEl>
                                        <p:attrNameLst>
                                          <p:attrName>ppt_x</p:attrName>
                                        </p:attrNameLst>
                                      </p:cBhvr>
                                      <p:tavLst>
                                        <p:tav tm="0">
                                          <p:val>
                                            <p:strVal val="0-#ppt_w/2"/>
                                          </p:val>
                                        </p:tav>
                                        <p:tav tm="100000">
                                          <p:val>
                                            <p:strVal val="#ppt_x"/>
                                          </p:val>
                                        </p:tav>
                                      </p:tavLst>
                                    </p:anim>
                                    <p:anim calcmode="lin" valueType="num">
                                      <p:cBhvr additive="base">
                                        <p:cTn id="14" dur="500" fill="hold"/>
                                        <p:tgtEl>
                                          <p:spTgt spid="2867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8675"/>
                                        </p:tgtEl>
                                        <p:attrNameLst>
                                          <p:attrName>style.visibility</p:attrName>
                                        </p:attrNameLst>
                                      </p:cBhvr>
                                      <p:to>
                                        <p:strVal val="visible"/>
                                      </p:to>
                                    </p:set>
                                    <p:anim calcmode="lin" valueType="num">
                                      <p:cBhvr additive="base">
                                        <p:cTn id="19" dur="500" fill="hold"/>
                                        <p:tgtEl>
                                          <p:spTgt spid="28675"/>
                                        </p:tgtEl>
                                        <p:attrNameLst>
                                          <p:attrName>ppt_x</p:attrName>
                                        </p:attrNameLst>
                                      </p:cBhvr>
                                      <p:tavLst>
                                        <p:tav tm="0">
                                          <p:val>
                                            <p:strVal val="0-#ppt_w/2"/>
                                          </p:val>
                                        </p:tav>
                                        <p:tav tm="100000">
                                          <p:val>
                                            <p:strVal val="#ppt_x"/>
                                          </p:val>
                                        </p:tav>
                                      </p:tavLst>
                                    </p:anim>
                                    <p:anim calcmode="lin" valueType="num">
                                      <p:cBhvr additive="base">
                                        <p:cTn id="20" dur="500" fill="hold"/>
                                        <p:tgtEl>
                                          <p:spTgt spid="286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62971" y="136478"/>
            <a:ext cx="7772400" cy="236561"/>
          </a:xfrm>
        </p:spPr>
        <p:txBody>
          <a:bodyPr/>
          <a:lstStyle/>
          <a:p>
            <a:r>
              <a:rPr lang="en-US" sz="2800" dirty="0">
                <a:solidFill>
                  <a:schemeClr val="accent2"/>
                </a:solidFill>
              </a:rPr>
              <a:t>Climate Drivers </a:t>
            </a:r>
          </a:p>
        </p:txBody>
      </p:sp>
      <p:sp>
        <p:nvSpPr>
          <p:cNvPr id="93187" name="Rectangle 3"/>
          <p:cNvSpPr>
            <a:spLocks noGrp="1" noChangeArrowheads="1"/>
          </p:cNvSpPr>
          <p:nvPr>
            <p:ph type="body" idx="1"/>
          </p:nvPr>
        </p:nvSpPr>
        <p:spPr>
          <a:xfrm>
            <a:off x="535675" y="862084"/>
            <a:ext cx="7772400" cy="3928280"/>
          </a:xfrm>
        </p:spPr>
        <p:txBody>
          <a:bodyPr/>
          <a:lstStyle/>
          <a:p>
            <a:r>
              <a:rPr lang="en-US" sz="1800" dirty="0"/>
              <a:t>A basic quantitative understanding of how the global climate system works, to allow informed assessment of climate based forecasts and their role in hydrology and water resources systems.</a:t>
            </a:r>
          </a:p>
          <a:p>
            <a:endParaRPr lang="en-US" sz="1800" dirty="0"/>
          </a:p>
          <a:p>
            <a:r>
              <a:rPr lang="en-US" sz="1800" dirty="0"/>
              <a:t>ENSO - </a:t>
            </a:r>
            <a:r>
              <a:rPr lang="en-US" sz="1800" dirty="0">
                <a:hlinkClick r:id="rId2"/>
              </a:rPr>
              <a:t>http://www.elnino.noaa.gov/</a:t>
            </a:r>
            <a:endParaRPr lang="en-US" sz="1800" dirty="0"/>
          </a:p>
          <a:p>
            <a:r>
              <a:rPr lang="en-US" sz="1800" dirty="0"/>
              <a:t>Pacific Decadal Oscillation - </a:t>
            </a:r>
            <a:r>
              <a:rPr lang="en-US" sz="1800" dirty="0">
                <a:hlinkClick r:id="rId3"/>
              </a:rPr>
              <a:t>http://jisao.washington.edu/pdo/</a:t>
            </a:r>
            <a:r>
              <a:rPr lang="en-US" sz="1800" dirty="0"/>
              <a:t> </a:t>
            </a:r>
          </a:p>
          <a:p>
            <a:endParaRPr lang="en-US" sz="1800" dirty="0"/>
          </a:p>
          <a:p>
            <a:r>
              <a:rPr lang="en-US" sz="1800" dirty="0"/>
              <a:t>Tropical Atlantic Mode - </a:t>
            </a:r>
            <a:r>
              <a:rPr lang="en-US" sz="1800" dirty="0">
                <a:hlinkClick r:id="rId4"/>
              </a:rPr>
              <a:t>http://www.aoml.noaa.gov/phod/research/tav/tcv/amm/index.php</a:t>
            </a:r>
            <a:r>
              <a:rPr lang="en-US" sz="1800" dirty="0"/>
              <a:t> </a:t>
            </a:r>
          </a:p>
          <a:p>
            <a:r>
              <a:rPr lang="en-US" sz="1800" dirty="0"/>
              <a:t>North Atlantic Oscillation - </a:t>
            </a:r>
            <a:r>
              <a:rPr lang="en-US" sz="1800" dirty="0">
                <a:hlinkClick r:id="rId5"/>
              </a:rPr>
              <a:t>http://www.ldeo.columbia.edu/res/pi/NAO/</a:t>
            </a:r>
            <a:endParaRPr lang="en-US" sz="1800" dirty="0"/>
          </a:p>
          <a:p>
            <a:r>
              <a:rPr lang="en-US" sz="1800" dirty="0"/>
              <a:t>Arctic Oscillation - </a:t>
            </a:r>
            <a:r>
              <a:rPr lang="en-US" sz="1800" dirty="0">
                <a:hlinkClick r:id="rId6"/>
              </a:rPr>
              <a:t>http://nsidc.org/arcticmet/patterns/arctic_oscillation.html</a:t>
            </a:r>
            <a:r>
              <a:rPr lang="en-US" sz="1800" dirty="0"/>
              <a:t> </a:t>
            </a:r>
          </a:p>
          <a:p>
            <a:r>
              <a:rPr lang="en-US" sz="1800" dirty="0"/>
              <a:t>Atlantic </a:t>
            </a:r>
            <a:r>
              <a:rPr lang="en-US" sz="1800" dirty="0" err="1"/>
              <a:t>Multidecadal</a:t>
            </a:r>
            <a:r>
              <a:rPr lang="en-US" sz="1800" dirty="0"/>
              <a:t> Oscillation - </a:t>
            </a:r>
            <a:r>
              <a:rPr lang="en-US" sz="1800" dirty="0">
                <a:hlinkClick r:id="rId7"/>
              </a:rPr>
              <a:t>http://www.aoml.noaa.gov/phod/amo_fig.php</a:t>
            </a:r>
            <a:r>
              <a:rPr lang="en-US" sz="1800" dirty="0"/>
              <a:t> </a:t>
            </a:r>
          </a:p>
          <a:p>
            <a:endParaRPr lang="en-US" sz="1800" dirty="0"/>
          </a:p>
          <a:p>
            <a:r>
              <a:rPr lang="en-US" sz="1800" dirty="0"/>
              <a:t>Indian Ocean Dipole</a:t>
            </a:r>
          </a:p>
          <a:p>
            <a:endParaRPr lang="en-US" sz="1800" dirty="0"/>
          </a:p>
        </p:txBody>
      </p:sp>
    </p:spTree>
    <p:extLst>
      <p:ext uri="{BB962C8B-B14F-4D97-AF65-F5344CB8AC3E}">
        <p14:creationId xmlns:p14="http://schemas.microsoft.com/office/powerpoint/2010/main" val="816120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3333CC"/>
            </a:gs>
          </a:gsLst>
          <a:lin ang="5400000" scaled="1"/>
        </a:gradFill>
        <a:effectLst/>
      </p:bgPr>
    </p:bg>
    <p:spTree>
      <p:nvGrpSpPr>
        <p:cNvPr id="1" name=""/>
        <p:cNvGrpSpPr/>
        <p:nvPr/>
      </p:nvGrpSpPr>
      <p:grpSpPr>
        <a:xfrm>
          <a:off x="0" y="0"/>
          <a:ext cx="0" cy="0"/>
          <a:chOff x="0" y="0"/>
          <a:chExt cx="0" cy="0"/>
        </a:xfrm>
      </p:grpSpPr>
      <p:grpSp>
        <p:nvGrpSpPr>
          <p:cNvPr id="104450" name="Group 1"/>
          <p:cNvGrpSpPr>
            <a:grpSpLocks/>
          </p:cNvGrpSpPr>
          <p:nvPr/>
        </p:nvGrpSpPr>
        <p:grpSpPr bwMode="auto">
          <a:xfrm>
            <a:off x="2514600" y="914400"/>
            <a:ext cx="3502025" cy="1216025"/>
            <a:chOff x="1584" y="576"/>
            <a:chExt cx="2206" cy="766"/>
          </a:xfrm>
        </p:grpSpPr>
        <p:sp>
          <p:nvSpPr>
            <p:cNvPr id="104522" name="AutoShape 2"/>
            <p:cNvSpPr>
              <a:spLocks noChangeArrowheads="1"/>
            </p:cNvSpPr>
            <p:nvPr/>
          </p:nvSpPr>
          <p:spPr bwMode="auto">
            <a:xfrm>
              <a:off x="1584" y="576"/>
              <a:ext cx="2206" cy="766"/>
            </a:xfrm>
            <a:prstGeom prst="roundRect">
              <a:avLst>
                <a:gd name="adj" fmla="val 130"/>
              </a:avLst>
            </a:prstGeom>
            <a:solidFill>
              <a:srgbClr val="00CC99"/>
            </a:solidFill>
            <a:ln w="9360">
              <a:solidFill>
                <a:srgbClr val="000000"/>
              </a:solidFill>
              <a:round/>
              <a:headEnd/>
              <a:tailEnd/>
            </a:ln>
          </p:spPr>
          <p:txBody>
            <a:bodyPr wrap="none" anchor="ctr"/>
            <a:lstStyle/>
            <a:p>
              <a:endParaRPr lang="en-US">
                <a:solidFill>
                  <a:srgbClr val="FFFFFF"/>
                </a:solidFill>
              </a:endParaRPr>
            </a:p>
          </p:txBody>
        </p:sp>
        <p:grpSp>
          <p:nvGrpSpPr>
            <p:cNvPr id="104523" name="Group 3"/>
            <p:cNvGrpSpPr>
              <a:grpSpLocks/>
            </p:cNvGrpSpPr>
            <p:nvPr/>
          </p:nvGrpSpPr>
          <p:grpSpPr bwMode="auto">
            <a:xfrm>
              <a:off x="1584" y="576"/>
              <a:ext cx="2205" cy="765"/>
              <a:chOff x="1584" y="576"/>
              <a:chExt cx="2205" cy="765"/>
            </a:xfrm>
          </p:grpSpPr>
          <p:sp>
            <p:nvSpPr>
              <p:cNvPr id="104524" name="AutoShape 4"/>
              <p:cNvSpPr>
                <a:spLocks noChangeArrowheads="1"/>
              </p:cNvSpPr>
              <p:nvPr/>
            </p:nvSpPr>
            <p:spPr bwMode="auto">
              <a:xfrm>
                <a:off x="1584" y="576"/>
                <a:ext cx="2205" cy="765"/>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04525" name="Text Box 5"/>
              <p:cNvSpPr txBox="1">
                <a:spLocks noChangeArrowheads="1"/>
              </p:cNvSpPr>
              <p:nvPr/>
            </p:nvSpPr>
            <p:spPr bwMode="auto">
              <a:xfrm>
                <a:off x="1584" y="625"/>
                <a:ext cx="2205"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algn="ctr" eaLnBrk="1" hangingPunct="1">
                  <a:lnSpc>
                    <a:spcPct val="95000"/>
                  </a:lnSpc>
                  <a:buClr>
                    <a:srgbClr val="000000"/>
                  </a:buClr>
                  <a:buSzPct val="100000"/>
                  <a:buFont typeface="Times New Roman" pitchFamily="18" charset="0"/>
                  <a:buNone/>
                </a:pPr>
                <a:r>
                  <a:rPr lang="en-GB" sz="1600" b="1">
                    <a:solidFill>
                      <a:srgbClr val="000000"/>
                    </a:solidFill>
                    <a:latin typeface="Comic Sans MS" pitchFamily="66" charset="0"/>
                  </a:rPr>
                  <a:t>What Drives Year to Year </a:t>
                </a:r>
              </a:p>
              <a:p>
                <a:pPr algn="ctr" eaLnBrk="1" hangingPunct="1">
                  <a:buClr>
                    <a:srgbClr val="000000"/>
                  </a:buClr>
                  <a:buSzPct val="100000"/>
                  <a:buFont typeface="Times New Roman" pitchFamily="18" charset="0"/>
                  <a:buNone/>
                </a:pPr>
                <a:r>
                  <a:rPr lang="en-GB" sz="1600" b="1">
                    <a:solidFill>
                      <a:srgbClr val="000000"/>
                    </a:solidFill>
                    <a:latin typeface="Comic Sans MS" pitchFamily="66" charset="0"/>
                  </a:rPr>
                  <a:t>Variability in regional </a:t>
                </a:r>
              </a:p>
              <a:p>
                <a:pPr algn="ctr" eaLnBrk="1" hangingPunct="1">
                  <a:buClr>
                    <a:srgbClr val="000000"/>
                  </a:buClr>
                  <a:buSzPct val="100000"/>
                  <a:buFont typeface="Times New Roman" pitchFamily="18" charset="0"/>
                  <a:buNone/>
                </a:pPr>
                <a:r>
                  <a:rPr lang="en-GB" sz="1600" b="1">
                    <a:solidFill>
                      <a:srgbClr val="000000"/>
                    </a:solidFill>
                    <a:latin typeface="Comic Sans MS" pitchFamily="66" charset="0"/>
                  </a:rPr>
                  <a:t>Hydrology?</a:t>
                </a:r>
              </a:p>
              <a:p>
                <a:pPr algn="ctr" eaLnBrk="1" hangingPunct="1">
                  <a:buClr>
                    <a:srgbClr val="000000"/>
                  </a:buClr>
                  <a:buSzPct val="100000"/>
                  <a:buFont typeface="Times New Roman" pitchFamily="18" charset="0"/>
                  <a:buNone/>
                </a:pPr>
                <a:r>
                  <a:rPr lang="en-GB" sz="1600" b="1" i="1">
                    <a:solidFill>
                      <a:srgbClr val="000000"/>
                    </a:solidFill>
                    <a:latin typeface="Comic Sans MS" pitchFamily="66" charset="0"/>
                  </a:rPr>
                  <a:t>(Floods, Droughts etc.)</a:t>
                </a:r>
              </a:p>
            </p:txBody>
          </p:sp>
        </p:grpSp>
      </p:grpSp>
      <p:grpSp>
        <p:nvGrpSpPr>
          <p:cNvPr id="104451" name="Group 6"/>
          <p:cNvGrpSpPr>
            <a:grpSpLocks/>
          </p:cNvGrpSpPr>
          <p:nvPr/>
        </p:nvGrpSpPr>
        <p:grpSpPr bwMode="auto">
          <a:xfrm>
            <a:off x="1905000" y="2590800"/>
            <a:ext cx="5102225" cy="1216025"/>
            <a:chOff x="1200" y="1632"/>
            <a:chExt cx="3214" cy="766"/>
          </a:xfrm>
        </p:grpSpPr>
        <p:sp>
          <p:nvSpPr>
            <p:cNvPr id="104518" name="Oval 7"/>
            <p:cNvSpPr>
              <a:spLocks noChangeArrowheads="1"/>
            </p:cNvSpPr>
            <p:nvPr/>
          </p:nvSpPr>
          <p:spPr bwMode="auto">
            <a:xfrm>
              <a:off x="1200" y="1632"/>
              <a:ext cx="3214" cy="766"/>
            </a:xfrm>
            <a:prstGeom prst="ellipse">
              <a:avLst/>
            </a:prstGeom>
            <a:solidFill>
              <a:srgbClr val="00CC99"/>
            </a:solidFill>
            <a:ln w="9360">
              <a:solidFill>
                <a:srgbClr val="000000"/>
              </a:solidFill>
              <a:round/>
              <a:headEnd/>
              <a:tailEnd/>
            </a:ln>
          </p:spPr>
          <p:txBody>
            <a:bodyPr wrap="none" anchor="ctr"/>
            <a:lstStyle/>
            <a:p>
              <a:endParaRPr lang="en-US">
                <a:solidFill>
                  <a:srgbClr val="FFFFFF"/>
                </a:solidFill>
              </a:endParaRPr>
            </a:p>
          </p:txBody>
        </p:sp>
        <p:grpSp>
          <p:nvGrpSpPr>
            <p:cNvPr id="104519" name="Group 8"/>
            <p:cNvGrpSpPr>
              <a:grpSpLocks/>
            </p:cNvGrpSpPr>
            <p:nvPr/>
          </p:nvGrpSpPr>
          <p:grpSpPr bwMode="auto">
            <a:xfrm>
              <a:off x="1677" y="1686"/>
              <a:ext cx="2262" cy="658"/>
              <a:chOff x="1677" y="1686"/>
              <a:chExt cx="2262" cy="658"/>
            </a:xfrm>
          </p:grpSpPr>
          <p:sp>
            <p:nvSpPr>
              <p:cNvPr id="104520" name="AutoShape 9"/>
              <p:cNvSpPr>
                <a:spLocks noChangeArrowheads="1"/>
              </p:cNvSpPr>
              <p:nvPr/>
            </p:nvSpPr>
            <p:spPr bwMode="auto">
              <a:xfrm>
                <a:off x="1677" y="1745"/>
                <a:ext cx="2262" cy="540"/>
              </a:xfrm>
              <a:prstGeom prst="roundRect">
                <a:avLst>
                  <a:gd name="adj" fmla="val 18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04521" name="Text Box 10"/>
              <p:cNvSpPr txBox="1">
                <a:spLocks noChangeArrowheads="1"/>
              </p:cNvSpPr>
              <p:nvPr/>
            </p:nvSpPr>
            <p:spPr bwMode="auto">
              <a:xfrm>
                <a:off x="1677" y="1686"/>
                <a:ext cx="2261"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1">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algn="ctr" eaLnBrk="1" hangingPunct="1">
                  <a:lnSpc>
                    <a:spcPct val="95000"/>
                  </a:lnSpc>
                  <a:buClr>
                    <a:srgbClr val="000000"/>
                  </a:buClr>
                  <a:buSzPct val="100000"/>
                  <a:buFont typeface="Times New Roman" pitchFamily="18" charset="0"/>
                  <a:buNone/>
                </a:pPr>
                <a:r>
                  <a:rPr lang="en-GB" sz="1600" b="1">
                    <a:solidFill>
                      <a:srgbClr val="000000"/>
                    </a:solidFill>
                    <a:latin typeface="Comic Sans MS" pitchFamily="66" charset="0"/>
                  </a:rPr>
                  <a:t>Hydroclimate Predictions – Scenario Generation</a:t>
                </a:r>
              </a:p>
              <a:p>
                <a:pPr algn="ctr" eaLnBrk="1" hangingPunct="1">
                  <a:buClr>
                    <a:srgbClr val="000000"/>
                  </a:buClr>
                  <a:buSzPct val="100000"/>
                  <a:buFont typeface="Times New Roman" pitchFamily="18" charset="0"/>
                  <a:buNone/>
                </a:pPr>
                <a:r>
                  <a:rPr lang="en-GB" sz="1600" b="1" i="1">
                    <a:solidFill>
                      <a:srgbClr val="000000"/>
                    </a:solidFill>
                    <a:latin typeface="Comic Sans MS" pitchFamily="66" charset="0"/>
                  </a:rPr>
                  <a:t>(Nonlinear Time Series Tools, Watershed Modeling)</a:t>
                </a:r>
              </a:p>
            </p:txBody>
          </p:sp>
        </p:grpSp>
      </p:grpSp>
      <p:grpSp>
        <p:nvGrpSpPr>
          <p:cNvPr id="104452" name="Group 11"/>
          <p:cNvGrpSpPr>
            <a:grpSpLocks/>
          </p:cNvGrpSpPr>
          <p:nvPr/>
        </p:nvGrpSpPr>
        <p:grpSpPr bwMode="auto">
          <a:xfrm>
            <a:off x="2819400" y="4267200"/>
            <a:ext cx="2816225" cy="1292225"/>
            <a:chOff x="1776" y="2688"/>
            <a:chExt cx="1774" cy="814"/>
          </a:xfrm>
        </p:grpSpPr>
        <p:sp>
          <p:nvSpPr>
            <p:cNvPr id="104514" name="AutoShape 12"/>
            <p:cNvSpPr>
              <a:spLocks noChangeArrowheads="1"/>
            </p:cNvSpPr>
            <p:nvPr/>
          </p:nvSpPr>
          <p:spPr bwMode="auto">
            <a:xfrm>
              <a:off x="1776" y="2688"/>
              <a:ext cx="1774" cy="814"/>
            </a:xfrm>
            <a:prstGeom prst="roundRect">
              <a:avLst>
                <a:gd name="adj" fmla="val 120"/>
              </a:avLst>
            </a:prstGeom>
            <a:solidFill>
              <a:srgbClr val="00CC99"/>
            </a:solidFill>
            <a:ln w="9360">
              <a:solidFill>
                <a:srgbClr val="000000"/>
              </a:solidFill>
              <a:round/>
              <a:headEnd/>
              <a:tailEnd/>
            </a:ln>
          </p:spPr>
          <p:txBody>
            <a:bodyPr wrap="none" anchor="ctr"/>
            <a:lstStyle/>
            <a:p>
              <a:endParaRPr lang="en-US">
                <a:solidFill>
                  <a:srgbClr val="FFFFFF"/>
                </a:solidFill>
              </a:endParaRPr>
            </a:p>
          </p:txBody>
        </p:sp>
        <p:grpSp>
          <p:nvGrpSpPr>
            <p:cNvPr id="104515" name="Group 13"/>
            <p:cNvGrpSpPr>
              <a:grpSpLocks/>
            </p:cNvGrpSpPr>
            <p:nvPr/>
          </p:nvGrpSpPr>
          <p:grpSpPr bwMode="auto">
            <a:xfrm>
              <a:off x="1776" y="2688"/>
              <a:ext cx="1773" cy="813"/>
              <a:chOff x="1776" y="2688"/>
              <a:chExt cx="1773" cy="813"/>
            </a:xfrm>
          </p:grpSpPr>
          <p:sp>
            <p:nvSpPr>
              <p:cNvPr id="104516" name="AutoShape 14"/>
              <p:cNvSpPr>
                <a:spLocks noChangeArrowheads="1"/>
              </p:cNvSpPr>
              <p:nvPr/>
            </p:nvSpPr>
            <p:spPr bwMode="auto">
              <a:xfrm>
                <a:off x="1776" y="2688"/>
                <a:ext cx="1773" cy="813"/>
              </a:xfrm>
              <a:prstGeom prst="roundRect">
                <a:avLst>
                  <a:gd name="adj" fmla="val 12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04517" name="Text Box 15"/>
              <p:cNvSpPr txBox="1">
                <a:spLocks noChangeArrowheads="1"/>
              </p:cNvSpPr>
              <p:nvPr/>
            </p:nvSpPr>
            <p:spPr bwMode="auto">
              <a:xfrm>
                <a:off x="1776" y="2761"/>
                <a:ext cx="1773"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algn="ctr" eaLnBrk="1" hangingPunct="1">
                  <a:lnSpc>
                    <a:spcPct val="95000"/>
                  </a:lnSpc>
                  <a:buClr>
                    <a:srgbClr val="000000"/>
                  </a:buClr>
                  <a:buSzPct val="100000"/>
                  <a:buFont typeface="Times New Roman" pitchFamily="18" charset="0"/>
                  <a:buNone/>
                </a:pPr>
                <a:r>
                  <a:rPr lang="en-GB" sz="1600" b="1">
                    <a:solidFill>
                      <a:srgbClr val="000000"/>
                    </a:solidFill>
                    <a:latin typeface="Comic Sans MS" pitchFamily="66" charset="0"/>
                  </a:rPr>
                  <a:t>Decision Support System</a:t>
                </a:r>
              </a:p>
              <a:p>
                <a:pPr algn="ctr" eaLnBrk="1" hangingPunct="1">
                  <a:buClr>
                    <a:srgbClr val="3366FF"/>
                  </a:buClr>
                  <a:buSzPct val="100000"/>
                  <a:buFont typeface="Times New Roman" pitchFamily="18" charset="0"/>
                  <a:buNone/>
                </a:pPr>
                <a:r>
                  <a:rPr lang="en-GB" sz="1600" b="1" i="1">
                    <a:solidFill>
                      <a:srgbClr val="000000"/>
                    </a:solidFill>
                    <a:latin typeface="Comic Sans MS" pitchFamily="66" charset="0"/>
                  </a:rPr>
                  <a:t>(Evaluate decision strategies</a:t>
                </a:r>
              </a:p>
              <a:p>
                <a:pPr algn="ctr" eaLnBrk="1" hangingPunct="1">
                  <a:buClr>
                    <a:srgbClr val="3366FF"/>
                  </a:buClr>
                  <a:buSzPct val="100000"/>
                  <a:buFont typeface="Times New Roman" pitchFamily="18" charset="0"/>
                  <a:buNone/>
                </a:pPr>
                <a:r>
                  <a:rPr lang="en-GB" sz="1600" b="1" i="1">
                    <a:solidFill>
                      <a:srgbClr val="000000"/>
                    </a:solidFill>
                    <a:latin typeface="Comic Sans MS" pitchFamily="66" charset="0"/>
                  </a:rPr>
                  <a:t>Under uncertainty)</a:t>
                </a:r>
              </a:p>
            </p:txBody>
          </p:sp>
        </p:grpSp>
      </p:grpSp>
      <p:sp>
        <p:nvSpPr>
          <p:cNvPr id="104453" name="Line 16"/>
          <p:cNvSpPr>
            <a:spLocks noChangeShapeType="1"/>
          </p:cNvSpPr>
          <p:nvPr/>
        </p:nvSpPr>
        <p:spPr bwMode="auto">
          <a:xfrm>
            <a:off x="4267200" y="2133600"/>
            <a:ext cx="1588" cy="457200"/>
          </a:xfrm>
          <a:prstGeom prst="line">
            <a:avLst/>
          </a:prstGeom>
          <a:noFill/>
          <a:ln w="9360">
            <a:solidFill>
              <a:srgbClr val="FFCC66"/>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grpSp>
        <p:nvGrpSpPr>
          <p:cNvPr id="104454" name="Group 17"/>
          <p:cNvGrpSpPr>
            <a:grpSpLocks/>
          </p:cNvGrpSpPr>
          <p:nvPr/>
        </p:nvGrpSpPr>
        <p:grpSpPr bwMode="auto">
          <a:xfrm>
            <a:off x="2546351" y="0"/>
            <a:ext cx="3403601" cy="455613"/>
            <a:chOff x="1643" y="192"/>
            <a:chExt cx="2144" cy="287"/>
          </a:xfrm>
        </p:grpSpPr>
        <p:sp>
          <p:nvSpPr>
            <p:cNvPr id="104510" name="AutoShape 18"/>
            <p:cNvSpPr>
              <a:spLocks noChangeArrowheads="1"/>
            </p:cNvSpPr>
            <p:nvPr/>
          </p:nvSpPr>
          <p:spPr bwMode="auto">
            <a:xfrm>
              <a:off x="1815" y="192"/>
              <a:ext cx="1794"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nvGrpSpPr>
            <p:cNvPr id="104511" name="Group 19"/>
            <p:cNvGrpSpPr>
              <a:grpSpLocks/>
            </p:cNvGrpSpPr>
            <p:nvPr/>
          </p:nvGrpSpPr>
          <p:grpSpPr bwMode="auto">
            <a:xfrm>
              <a:off x="1643" y="192"/>
              <a:ext cx="2144" cy="287"/>
              <a:chOff x="1643" y="192"/>
              <a:chExt cx="2144" cy="287"/>
            </a:xfrm>
          </p:grpSpPr>
          <p:sp>
            <p:nvSpPr>
              <p:cNvPr id="104512" name="AutoShape 20"/>
              <p:cNvSpPr>
                <a:spLocks noChangeArrowheads="1"/>
              </p:cNvSpPr>
              <p:nvPr/>
            </p:nvSpPr>
            <p:spPr bwMode="auto">
              <a:xfrm>
                <a:off x="1815" y="192"/>
                <a:ext cx="1794"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04513" name="AutoShape 21"/>
              <p:cNvSpPr>
                <a:spLocks noChangeArrowheads="1"/>
              </p:cNvSpPr>
              <p:nvPr/>
            </p:nvSpPr>
            <p:spPr bwMode="auto">
              <a:xfrm>
                <a:off x="1643" y="192"/>
                <a:ext cx="2144" cy="281"/>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latin typeface="Comic Sans MS" pitchFamily="66" charset="0"/>
                  </a:rPr>
                  <a:t>(Research) Framework</a:t>
                </a:r>
              </a:p>
            </p:txBody>
          </p:sp>
        </p:grpSp>
      </p:grpSp>
      <p:grpSp>
        <p:nvGrpSpPr>
          <p:cNvPr id="104455" name="Group 22"/>
          <p:cNvGrpSpPr>
            <a:grpSpLocks/>
          </p:cNvGrpSpPr>
          <p:nvPr/>
        </p:nvGrpSpPr>
        <p:grpSpPr bwMode="auto">
          <a:xfrm>
            <a:off x="7315200" y="3048000"/>
            <a:ext cx="1443038" cy="455613"/>
            <a:chOff x="4656" y="1920"/>
            <a:chExt cx="909" cy="287"/>
          </a:xfrm>
        </p:grpSpPr>
        <p:sp>
          <p:nvSpPr>
            <p:cNvPr id="104506" name="AutoShape 23"/>
            <p:cNvSpPr>
              <a:spLocks noChangeArrowheads="1"/>
            </p:cNvSpPr>
            <p:nvPr/>
          </p:nvSpPr>
          <p:spPr bwMode="auto">
            <a:xfrm>
              <a:off x="4656" y="1920"/>
              <a:ext cx="765"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nvGrpSpPr>
            <p:cNvPr id="104507" name="Group 24"/>
            <p:cNvGrpSpPr>
              <a:grpSpLocks/>
            </p:cNvGrpSpPr>
            <p:nvPr/>
          </p:nvGrpSpPr>
          <p:grpSpPr bwMode="auto">
            <a:xfrm>
              <a:off x="4656" y="1920"/>
              <a:ext cx="909" cy="287"/>
              <a:chOff x="4656" y="1920"/>
              <a:chExt cx="909" cy="287"/>
            </a:xfrm>
          </p:grpSpPr>
          <p:sp>
            <p:nvSpPr>
              <p:cNvPr id="104508" name="AutoShape 25"/>
              <p:cNvSpPr>
                <a:spLocks noChangeArrowheads="1"/>
              </p:cNvSpPr>
              <p:nvPr/>
            </p:nvSpPr>
            <p:spPr bwMode="auto">
              <a:xfrm>
                <a:off x="4656" y="1920"/>
                <a:ext cx="765"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04509" name="AutoShape 26"/>
              <p:cNvSpPr>
                <a:spLocks noChangeArrowheads="1"/>
              </p:cNvSpPr>
              <p:nvPr/>
            </p:nvSpPr>
            <p:spPr bwMode="auto">
              <a:xfrm>
                <a:off x="4656" y="1920"/>
                <a:ext cx="909" cy="27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latin typeface="Comic Sans MS" pitchFamily="66" charset="0"/>
                  </a:rPr>
                  <a:t>Forecast</a:t>
                </a:r>
              </a:p>
            </p:txBody>
          </p:sp>
        </p:grpSp>
      </p:grpSp>
      <p:grpSp>
        <p:nvGrpSpPr>
          <p:cNvPr id="104456" name="Group 27"/>
          <p:cNvGrpSpPr>
            <a:grpSpLocks/>
          </p:cNvGrpSpPr>
          <p:nvPr/>
        </p:nvGrpSpPr>
        <p:grpSpPr bwMode="auto">
          <a:xfrm>
            <a:off x="4800600" y="2133600"/>
            <a:ext cx="1506538" cy="455613"/>
            <a:chOff x="4128" y="1152"/>
            <a:chExt cx="949" cy="287"/>
          </a:xfrm>
        </p:grpSpPr>
        <p:sp>
          <p:nvSpPr>
            <p:cNvPr id="104502" name="AutoShape 28"/>
            <p:cNvSpPr>
              <a:spLocks noChangeArrowheads="1"/>
            </p:cNvSpPr>
            <p:nvPr/>
          </p:nvSpPr>
          <p:spPr bwMode="auto">
            <a:xfrm>
              <a:off x="4128" y="1152"/>
              <a:ext cx="883"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nvGrpSpPr>
            <p:cNvPr id="104503" name="Group 29"/>
            <p:cNvGrpSpPr>
              <a:grpSpLocks/>
            </p:cNvGrpSpPr>
            <p:nvPr/>
          </p:nvGrpSpPr>
          <p:grpSpPr bwMode="auto">
            <a:xfrm>
              <a:off x="4128" y="1152"/>
              <a:ext cx="949" cy="287"/>
              <a:chOff x="4128" y="1152"/>
              <a:chExt cx="949" cy="287"/>
            </a:xfrm>
          </p:grpSpPr>
          <p:sp>
            <p:nvSpPr>
              <p:cNvPr id="104504" name="AutoShape 30"/>
              <p:cNvSpPr>
                <a:spLocks noChangeArrowheads="1"/>
              </p:cNvSpPr>
              <p:nvPr/>
            </p:nvSpPr>
            <p:spPr bwMode="auto">
              <a:xfrm>
                <a:off x="4128" y="1152"/>
                <a:ext cx="883"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04505" name="AutoShape 31"/>
              <p:cNvSpPr>
                <a:spLocks noChangeArrowheads="1"/>
              </p:cNvSpPr>
              <p:nvPr/>
            </p:nvSpPr>
            <p:spPr bwMode="auto">
              <a:xfrm>
                <a:off x="4128" y="1152"/>
                <a:ext cx="949" cy="27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latin typeface="Comic Sans MS" pitchFamily="66" charset="0"/>
                  </a:rPr>
                  <a:t>Diagnosis</a:t>
                </a:r>
              </a:p>
            </p:txBody>
          </p:sp>
        </p:grpSp>
      </p:grpSp>
      <p:sp>
        <p:nvSpPr>
          <p:cNvPr id="104457" name="Line 32"/>
          <p:cNvSpPr>
            <a:spLocks noChangeShapeType="1"/>
          </p:cNvSpPr>
          <p:nvPr/>
        </p:nvSpPr>
        <p:spPr bwMode="auto">
          <a:xfrm>
            <a:off x="4267200" y="3810000"/>
            <a:ext cx="1588" cy="457200"/>
          </a:xfrm>
          <a:prstGeom prst="line">
            <a:avLst/>
          </a:prstGeom>
          <a:noFill/>
          <a:ln w="9360">
            <a:solidFill>
              <a:srgbClr val="FFCC66"/>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grpSp>
        <p:nvGrpSpPr>
          <p:cNvPr id="104458" name="Group 33"/>
          <p:cNvGrpSpPr>
            <a:grpSpLocks/>
          </p:cNvGrpSpPr>
          <p:nvPr/>
        </p:nvGrpSpPr>
        <p:grpSpPr bwMode="auto">
          <a:xfrm>
            <a:off x="4953000" y="3810000"/>
            <a:ext cx="1762125" cy="455613"/>
            <a:chOff x="4032" y="2928"/>
            <a:chExt cx="1110" cy="287"/>
          </a:xfrm>
        </p:grpSpPr>
        <p:sp>
          <p:nvSpPr>
            <p:cNvPr id="104498" name="AutoShape 34"/>
            <p:cNvSpPr>
              <a:spLocks noChangeArrowheads="1"/>
            </p:cNvSpPr>
            <p:nvPr/>
          </p:nvSpPr>
          <p:spPr bwMode="auto">
            <a:xfrm>
              <a:off x="4032" y="2928"/>
              <a:ext cx="1020"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nvGrpSpPr>
            <p:cNvPr id="104499" name="Group 35"/>
            <p:cNvGrpSpPr>
              <a:grpSpLocks/>
            </p:cNvGrpSpPr>
            <p:nvPr/>
          </p:nvGrpSpPr>
          <p:grpSpPr bwMode="auto">
            <a:xfrm>
              <a:off x="4032" y="2928"/>
              <a:ext cx="1110" cy="287"/>
              <a:chOff x="4032" y="2928"/>
              <a:chExt cx="1110" cy="287"/>
            </a:xfrm>
          </p:grpSpPr>
          <p:sp>
            <p:nvSpPr>
              <p:cNvPr id="104500" name="AutoShape 36"/>
              <p:cNvSpPr>
                <a:spLocks noChangeArrowheads="1"/>
              </p:cNvSpPr>
              <p:nvPr/>
            </p:nvSpPr>
            <p:spPr bwMode="auto">
              <a:xfrm>
                <a:off x="4032" y="2928"/>
                <a:ext cx="1020"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04501" name="AutoShape 37"/>
              <p:cNvSpPr>
                <a:spLocks noChangeArrowheads="1"/>
              </p:cNvSpPr>
              <p:nvPr/>
            </p:nvSpPr>
            <p:spPr bwMode="auto">
              <a:xfrm>
                <a:off x="4032" y="2928"/>
                <a:ext cx="1110" cy="27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1" hangingPunct="1">
                  <a:lnSpc>
                    <a:spcPct val="95000"/>
                  </a:lnSpc>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latin typeface="Comic Sans MS" pitchFamily="66" charset="0"/>
                  </a:rPr>
                  <a:t>Application</a:t>
                </a:r>
              </a:p>
            </p:txBody>
          </p:sp>
        </p:grpSp>
      </p:grpSp>
      <p:pic>
        <p:nvPicPr>
          <p:cNvPr id="104459"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043113" cy="2743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6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0"/>
            <a:ext cx="2447925" cy="2743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4461" name="Group 79"/>
          <p:cNvGrpSpPr>
            <a:grpSpLocks/>
          </p:cNvGrpSpPr>
          <p:nvPr/>
        </p:nvGrpSpPr>
        <p:grpSpPr bwMode="auto">
          <a:xfrm>
            <a:off x="0" y="2743200"/>
            <a:ext cx="1905000" cy="2057400"/>
            <a:chOff x="144" y="96"/>
            <a:chExt cx="2914" cy="4054"/>
          </a:xfrm>
        </p:grpSpPr>
        <p:pic>
          <p:nvPicPr>
            <p:cNvPr id="104464" name="Picture 80" descr="Pictur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96"/>
              <a:ext cx="2914" cy="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5" name="Oval 81"/>
            <p:cNvSpPr>
              <a:spLocks noChangeArrowheads="1"/>
            </p:cNvSpPr>
            <p:nvPr/>
          </p:nvSpPr>
          <p:spPr bwMode="auto">
            <a:xfrm>
              <a:off x="2544" y="1350"/>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66" name="Oval 82"/>
            <p:cNvSpPr>
              <a:spLocks noChangeArrowheads="1"/>
            </p:cNvSpPr>
            <p:nvPr/>
          </p:nvSpPr>
          <p:spPr bwMode="auto">
            <a:xfrm>
              <a:off x="2201" y="1577"/>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67" name="Oval 83"/>
            <p:cNvSpPr>
              <a:spLocks noChangeArrowheads="1"/>
            </p:cNvSpPr>
            <p:nvPr/>
          </p:nvSpPr>
          <p:spPr bwMode="auto">
            <a:xfrm>
              <a:off x="2180" y="1659"/>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68" name="Oval 84"/>
            <p:cNvSpPr>
              <a:spLocks noChangeArrowheads="1"/>
            </p:cNvSpPr>
            <p:nvPr/>
          </p:nvSpPr>
          <p:spPr bwMode="auto">
            <a:xfrm>
              <a:off x="2352" y="176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69" name="Oval 85"/>
            <p:cNvSpPr>
              <a:spLocks noChangeArrowheads="1"/>
            </p:cNvSpPr>
            <p:nvPr/>
          </p:nvSpPr>
          <p:spPr bwMode="auto">
            <a:xfrm>
              <a:off x="2444" y="1788"/>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0" name="Oval 86"/>
            <p:cNvSpPr>
              <a:spLocks noChangeArrowheads="1"/>
            </p:cNvSpPr>
            <p:nvPr/>
          </p:nvSpPr>
          <p:spPr bwMode="auto">
            <a:xfrm>
              <a:off x="2600" y="1683"/>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1" name="Oval 87"/>
            <p:cNvSpPr>
              <a:spLocks noChangeArrowheads="1"/>
            </p:cNvSpPr>
            <p:nvPr/>
          </p:nvSpPr>
          <p:spPr bwMode="auto">
            <a:xfrm>
              <a:off x="2002" y="1701"/>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2" name="Oval 88"/>
            <p:cNvSpPr>
              <a:spLocks noChangeArrowheads="1"/>
            </p:cNvSpPr>
            <p:nvPr/>
          </p:nvSpPr>
          <p:spPr bwMode="auto">
            <a:xfrm>
              <a:off x="1940" y="171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3" name="Oval 89"/>
            <p:cNvSpPr>
              <a:spLocks noChangeArrowheads="1"/>
            </p:cNvSpPr>
            <p:nvPr/>
          </p:nvSpPr>
          <p:spPr bwMode="auto">
            <a:xfrm>
              <a:off x="1968" y="134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4" name="Oval 90"/>
            <p:cNvSpPr>
              <a:spLocks noChangeArrowheads="1"/>
            </p:cNvSpPr>
            <p:nvPr/>
          </p:nvSpPr>
          <p:spPr bwMode="auto">
            <a:xfrm>
              <a:off x="1728" y="171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5" name="Oval 91"/>
            <p:cNvSpPr>
              <a:spLocks noChangeArrowheads="1"/>
            </p:cNvSpPr>
            <p:nvPr/>
          </p:nvSpPr>
          <p:spPr bwMode="auto">
            <a:xfrm>
              <a:off x="1762" y="1660"/>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6" name="Oval 92"/>
            <p:cNvSpPr>
              <a:spLocks noChangeArrowheads="1"/>
            </p:cNvSpPr>
            <p:nvPr/>
          </p:nvSpPr>
          <p:spPr bwMode="auto">
            <a:xfrm>
              <a:off x="1856" y="127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7" name="Oval 93"/>
            <p:cNvSpPr>
              <a:spLocks noChangeArrowheads="1"/>
            </p:cNvSpPr>
            <p:nvPr/>
          </p:nvSpPr>
          <p:spPr bwMode="auto">
            <a:xfrm>
              <a:off x="1364" y="2268"/>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8" name="Oval 94"/>
            <p:cNvSpPr>
              <a:spLocks noChangeArrowheads="1"/>
            </p:cNvSpPr>
            <p:nvPr/>
          </p:nvSpPr>
          <p:spPr bwMode="auto">
            <a:xfrm>
              <a:off x="2304" y="1200"/>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79" name="Oval 95"/>
            <p:cNvSpPr>
              <a:spLocks noChangeArrowheads="1"/>
            </p:cNvSpPr>
            <p:nvPr/>
          </p:nvSpPr>
          <p:spPr bwMode="auto">
            <a:xfrm>
              <a:off x="1920" y="105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0" name="Oval 96"/>
            <p:cNvSpPr>
              <a:spLocks noChangeArrowheads="1"/>
            </p:cNvSpPr>
            <p:nvPr/>
          </p:nvSpPr>
          <p:spPr bwMode="auto">
            <a:xfrm>
              <a:off x="1872" y="86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1" name="Oval 97"/>
            <p:cNvSpPr>
              <a:spLocks noChangeArrowheads="1"/>
            </p:cNvSpPr>
            <p:nvPr/>
          </p:nvSpPr>
          <p:spPr bwMode="auto">
            <a:xfrm>
              <a:off x="1428" y="2284"/>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2" name="Oval 98"/>
            <p:cNvSpPr>
              <a:spLocks noChangeArrowheads="1"/>
            </p:cNvSpPr>
            <p:nvPr/>
          </p:nvSpPr>
          <p:spPr bwMode="auto">
            <a:xfrm>
              <a:off x="1808" y="748"/>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3" name="Oval 99"/>
            <p:cNvSpPr>
              <a:spLocks noChangeArrowheads="1"/>
            </p:cNvSpPr>
            <p:nvPr/>
          </p:nvSpPr>
          <p:spPr bwMode="auto">
            <a:xfrm>
              <a:off x="2160" y="115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4" name="Oval 100"/>
            <p:cNvSpPr>
              <a:spLocks noChangeArrowheads="1"/>
            </p:cNvSpPr>
            <p:nvPr/>
          </p:nvSpPr>
          <p:spPr bwMode="auto">
            <a:xfrm>
              <a:off x="1840" y="221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5" name="Oval 101"/>
            <p:cNvSpPr>
              <a:spLocks noChangeArrowheads="1"/>
            </p:cNvSpPr>
            <p:nvPr/>
          </p:nvSpPr>
          <p:spPr bwMode="auto">
            <a:xfrm>
              <a:off x="2344" y="2316"/>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6" name="Oval 102"/>
            <p:cNvSpPr>
              <a:spLocks noChangeArrowheads="1"/>
            </p:cNvSpPr>
            <p:nvPr/>
          </p:nvSpPr>
          <p:spPr bwMode="auto">
            <a:xfrm>
              <a:off x="1296" y="254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7" name="Oval 103"/>
            <p:cNvSpPr>
              <a:spLocks noChangeArrowheads="1"/>
            </p:cNvSpPr>
            <p:nvPr/>
          </p:nvSpPr>
          <p:spPr bwMode="auto">
            <a:xfrm>
              <a:off x="1464" y="264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8" name="Oval 104"/>
            <p:cNvSpPr>
              <a:spLocks noChangeArrowheads="1"/>
            </p:cNvSpPr>
            <p:nvPr/>
          </p:nvSpPr>
          <p:spPr bwMode="auto">
            <a:xfrm>
              <a:off x="852" y="2288"/>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89" name="Oval 105"/>
            <p:cNvSpPr>
              <a:spLocks noChangeArrowheads="1"/>
            </p:cNvSpPr>
            <p:nvPr/>
          </p:nvSpPr>
          <p:spPr bwMode="auto">
            <a:xfrm>
              <a:off x="648" y="2588"/>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90" name="Oval 106"/>
            <p:cNvSpPr>
              <a:spLocks noChangeArrowheads="1"/>
            </p:cNvSpPr>
            <p:nvPr/>
          </p:nvSpPr>
          <p:spPr bwMode="auto">
            <a:xfrm>
              <a:off x="652" y="2836"/>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91" name="Oval 107"/>
            <p:cNvSpPr>
              <a:spLocks noChangeArrowheads="1"/>
            </p:cNvSpPr>
            <p:nvPr/>
          </p:nvSpPr>
          <p:spPr bwMode="auto">
            <a:xfrm>
              <a:off x="732" y="312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92" name="Oval 108"/>
            <p:cNvSpPr>
              <a:spLocks noChangeArrowheads="1"/>
            </p:cNvSpPr>
            <p:nvPr/>
          </p:nvSpPr>
          <p:spPr bwMode="auto">
            <a:xfrm>
              <a:off x="864" y="3092"/>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93" name="Oval 109"/>
            <p:cNvSpPr>
              <a:spLocks noChangeArrowheads="1"/>
            </p:cNvSpPr>
            <p:nvPr/>
          </p:nvSpPr>
          <p:spPr bwMode="auto">
            <a:xfrm>
              <a:off x="664" y="3468"/>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94" name="Oval 110"/>
            <p:cNvSpPr>
              <a:spLocks noChangeArrowheads="1"/>
            </p:cNvSpPr>
            <p:nvPr/>
          </p:nvSpPr>
          <p:spPr bwMode="auto">
            <a:xfrm>
              <a:off x="788" y="1212"/>
              <a:ext cx="48" cy="48"/>
            </a:xfrm>
            <a:prstGeom prst="ellipse">
              <a:avLst/>
            </a:prstGeom>
            <a:solidFill>
              <a:srgbClr val="00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104495" name="Text Box 111"/>
            <p:cNvSpPr txBox="1">
              <a:spLocks noChangeArrowheads="1"/>
            </p:cNvSpPr>
            <p:nvPr/>
          </p:nvSpPr>
          <p:spPr bwMode="auto">
            <a:xfrm>
              <a:off x="192" y="1200"/>
              <a:ext cx="623"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eaLnBrk="0" fontAlgn="base" hangingPunct="0">
                <a:spcBef>
                  <a:spcPct val="0"/>
                </a:spcBef>
                <a:spcAft>
                  <a:spcPct val="0"/>
                </a:spcAft>
                <a:defRPr sz="2400">
                  <a:solidFill>
                    <a:schemeClr val="bg1"/>
                  </a:solidFill>
                  <a:latin typeface="Times New Roman" pitchFamily="18" charset="0"/>
                </a:defRPr>
              </a:lvl6pPr>
              <a:lvl7pPr marL="2971800" indent="-228600" eaLnBrk="0" fontAlgn="base" hangingPunct="0">
                <a:spcBef>
                  <a:spcPct val="0"/>
                </a:spcBef>
                <a:spcAft>
                  <a:spcPct val="0"/>
                </a:spcAft>
                <a:defRPr sz="2400">
                  <a:solidFill>
                    <a:schemeClr val="bg1"/>
                  </a:solidFill>
                  <a:latin typeface="Times New Roman" pitchFamily="18" charset="0"/>
                </a:defRPr>
              </a:lvl7pPr>
              <a:lvl8pPr marL="3429000" indent="-228600" eaLnBrk="0" fontAlgn="base" hangingPunct="0">
                <a:spcBef>
                  <a:spcPct val="0"/>
                </a:spcBef>
                <a:spcAft>
                  <a:spcPct val="0"/>
                </a:spcAft>
                <a:defRPr sz="2400">
                  <a:solidFill>
                    <a:schemeClr val="bg1"/>
                  </a:solidFill>
                  <a:latin typeface="Times New Roman" pitchFamily="18" charset="0"/>
                </a:defRPr>
              </a:lvl8pPr>
              <a:lvl9pPr marL="3886200" indent="-228600" eaLnBrk="0" fontAlgn="base" hangingPunct="0">
                <a:spcBef>
                  <a:spcPct val="0"/>
                </a:spcBef>
                <a:spcAft>
                  <a:spcPct val="0"/>
                </a:spcAft>
                <a:defRPr sz="2400">
                  <a:solidFill>
                    <a:schemeClr val="bg1"/>
                  </a:solidFill>
                  <a:latin typeface="Times New Roman" pitchFamily="18" charset="0"/>
                </a:defRPr>
              </a:lvl9pPr>
            </a:lstStyle>
            <a:p>
              <a:pPr eaLnBrk="1" hangingPunct="1">
                <a:spcBef>
                  <a:spcPct val="50000"/>
                </a:spcBef>
              </a:pPr>
              <a:endParaRPr lang="en-US" sz="600" b="1">
                <a:solidFill>
                  <a:srgbClr val="000000"/>
                </a:solidFill>
                <a:latin typeface="Arial" pitchFamily="34" charset="0"/>
              </a:endParaRPr>
            </a:p>
          </p:txBody>
        </p:sp>
        <p:sp>
          <p:nvSpPr>
            <p:cNvPr id="104496" name="Rectangle 112"/>
            <p:cNvSpPr>
              <a:spLocks noChangeArrowheads="1"/>
            </p:cNvSpPr>
            <p:nvPr/>
          </p:nvSpPr>
          <p:spPr bwMode="auto">
            <a:xfrm>
              <a:off x="195" y="1297"/>
              <a:ext cx="1"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hangingPunct="1">
                <a:spcBef>
                  <a:spcPct val="50000"/>
                </a:spcBef>
              </a:pPr>
              <a:endParaRPr lang="en-US" sz="600" b="1">
                <a:solidFill>
                  <a:srgbClr val="000000"/>
                </a:solidFill>
                <a:latin typeface="Arial" pitchFamily="34" charset="0"/>
              </a:endParaRPr>
            </a:p>
          </p:txBody>
        </p:sp>
        <p:sp>
          <p:nvSpPr>
            <p:cNvPr id="104497" name="Oval 113"/>
            <p:cNvSpPr>
              <a:spLocks noChangeArrowheads="1"/>
            </p:cNvSpPr>
            <p:nvPr/>
          </p:nvSpPr>
          <p:spPr bwMode="auto">
            <a:xfrm>
              <a:off x="792" y="1304"/>
              <a:ext cx="48" cy="48"/>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grpSp>
      <p:graphicFrame>
        <p:nvGraphicFramePr>
          <p:cNvPr id="104462" name="Object 114"/>
          <p:cNvGraphicFramePr>
            <a:graphicFrameLocks noChangeAspect="1"/>
          </p:cNvGraphicFramePr>
          <p:nvPr/>
        </p:nvGraphicFramePr>
        <p:xfrm>
          <a:off x="0" y="4821238"/>
          <a:ext cx="3276600" cy="2036762"/>
        </p:xfrm>
        <a:graphic>
          <a:graphicData uri="http://schemas.openxmlformats.org/presentationml/2006/ole">
            <mc:AlternateContent xmlns:mc="http://schemas.openxmlformats.org/markup-compatibility/2006">
              <mc:Choice xmlns:v="urn:schemas-microsoft-com:vml" Requires="v">
                <p:oleObj name="Chart" r:id="rId6" imgW="8286611" imgH="4819534" progId="Excel.Chart.8">
                  <p:embed/>
                </p:oleObj>
              </mc:Choice>
              <mc:Fallback>
                <p:oleObj name="Chart" r:id="rId6" imgW="8286611" imgH="4819534"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21238"/>
                        <a:ext cx="3276600" cy="203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463" name="Picture 4"/>
          <p:cNvPicPr>
            <a:picLocks noChangeAspect="1" noChangeArrowheads="1"/>
          </p:cNvPicPr>
          <p:nvPr/>
        </p:nvPicPr>
        <p:blipFill>
          <a:blip r:embed="rId8">
            <a:extLst>
              <a:ext uri="{28A0092B-C50C-407E-A947-70E740481C1C}">
                <a14:useLocalDpi xmlns:a14="http://schemas.microsoft.com/office/drawing/2010/main" val="0"/>
              </a:ext>
            </a:extLst>
          </a:blip>
          <a:srcRect l="42969" t="31250" r="5469" b="22917"/>
          <a:stretch>
            <a:fillRect/>
          </a:stretch>
        </p:blipFill>
        <p:spPr bwMode="auto">
          <a:xfrm>
            <a:off x="5562600" y="4191000"/>
            <a:ext cx="3581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43669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62971" y="136478"/>
            <a:ext cx="7772400" cy="236561"/>
          </a:xfrm>
        </p:spPr>
        <p:txBody>
          <a:bodyPr/>
          <a:lstStyle/>
          <a:p>
            <a:r>
              <a:rPr lang="en-US" sz="2800" dirty="0">
                <a:solidFill>
                  <a:schemeClr val="accent2"/>
                </a:solidFill>
              </a:rPr>
              <a:t>Climate Diagnostics</a:t>
            </a:r>
          </a:p>
        </p:txBody>
      </p:sp>
      <p:sp>
        <p:nvSpPr>
          <p:cNvPr id="93187" name="Rectangle 3"/>
          <p:cNvSpPr>
            <a:spLocks noGrp="1" noChangeArrowheads="1"/>
          </p:cNvSpPr>
          <p:nvPr>
            <p:ph type="body" idx="1"/>
          </p:nvPr>
        </p:nvSpPr>
        <p:spPr>
          <a:xfrm>
            <a:off x="453788" y="493594"/>
            <a:ext cx="7772400" cy="6480412"/>
          </a:xfrm>
        </p:spPr>
        <p:txBody>
          <a:bodyPr/>
          <a:lstStyle/>
          <a:p>
            <a:r>
              <a:rPr lang="en-US" sz="1800" dirty="0"/>
              <a:t>Select </a:t>
            </a:r>
            <a:r>
              <a:rPr lang="en-US" sz="1800" dirty="0" err="1"/>
              <a:t>hydroclimate</a:t>
            </a:r>
            <a:r>
              <a:rPr lang="en-US" sz="1800" dirty="0"/>
              <a:t> variable (precipitation, temperature, </a:t>
            </a:r>
            <a:r>
              <a:rPr lang="en-US" sz="1800" dirty="0" err="1"/>
              <a:t>streamflow</a:t>
            </a:r>
            <a:r>
              <a:rPr lang="en-US" sz="1800" dirty="0"/>
              <a:t>, peak flow, 7Q10, water quality variable etc.) of interest</a:t>
            </a:r>
          </a:p>
          <a:p>
            <a:r>
              <a:rPr lang="en-US" sz="1800" dirty="0"/>
              <a:t>Identify ‘high’ (years with high values) and ‘low’ years</a:t>
            </a:r>
          </a:p>
          <a:p>
            <a:r>
              <a:rPr lang="en-US" sz="1800" dirty="0"/>
              <a:t>Create anomaly composite (average) spatial maps of large scale climate variables for the ‘high’ and ‘low’ years of interest</a:t>
            </a:r>
          </a:p>
          <a:p>
            <a:pPr lvl="1"/>
            <a:r>
              <a:rPr lang="en-US" sz="1800" dirty="0"/>
              <a:t>Sea surface temperature (global)</a:t>
            </a:r>
          </a:p>
          <a:p>
            <a:pPr lvl="1"/>
            <a:r>
              <a:rPr lang="en-US" sz="1800" dirty="0"/>
              <a:t>500mb </a:t>
            </a:r>
            <a:r>
              <a:rPr lang="en-US" sz="1800" dirty="0" err="1"/>
              <a:t>geopotential</a:t>
            </a:r>
            <a:r>
              <a:rPr lang="en-US" sz="1800" dirty="0"/>
              <a:t> heights (similar to sea level pressure)</a:t>
            </a:r>
          </a:p>
          <a:p>
            <a:pPr lvl="1"/>
            <a:r>
              <a:rPr lang="en-US" sz="1800" dirty="0"/>
              <a:t>500mb or surface winds (regional, global)</a:t>
            </a:r>
          </a:p>
          <a:p>
            <a:pPr lvl="1"/>
            <a:r>
              <a:rPr lang="en-US" sz="1800" dirty="0" err="1"/>
              <a:t>Precipitable</a:t>
            </a:r>
            <a:r>
              <a:rPr lang="en-US" sz="1800" dirty="0"/>
              <a:t> water (regional)</a:t>
            </a:r>
          </a:p>
          <a:p>
            <a:pPr lvl="1"/>
            <a:r>
              <a:rPr lang="en-US" sz="1800" dirty="0"/>
              <a:t>Etc.</a:t>
            </a:r>
          </a:p>
          <a:p>
            <a:r>
              <a:rPr lang="en-US" sz="1800" dirty="0"/>
              <a:t>Identify regions with high/low values in these maps</a:t>
            </a:r>
          </a:p>
          <a:p>
            <a:r>
              <a:rPr lang="en-US" sz="1800" dirty="0"/>
              <a:t>Put together plausible mechanism of </a:t>
            </a:r>
            <a:r>
              <a:rPr lang="en-US" sz="1800" dirty="0" err="1"/>
              <a:t>interannual</a:t>
            </a:r>
            <a:r>
              <a:rPr lang="en-US" sz="1800" dirty="0"/>
              <a:t> variability using your large scale climate knowledge</a:t>
            </a:r>
          </a:p>
          <a:p>
            <a:r>
              <a:rPr lang="en-US" sz="1800" dirty="0"/>
              <a:t>Create correlation maps with large scale climate variables (as above) for</a:t>
            </a:r>
          </a:p>
          <a:p>
            <a:pPr lvl="1"/>
            <a:r>
              <a:rPr lang="en-US" sz="1800" dirty="0"/>
              <a:t>Input forcing season</a:t>
            </a:r>
          </a:p>
          <a:p>
            <a:pPr lvl="1"/>
            <a:r>
              <a:rPr lang="en-US" sz="1800" dirty="0"/>
              <a:t>Preceding months/seasons (to identify predictors)</a:t>
            </a:r>
          </a:p>
          <a:p>
            <a:r>
              <a:rPr lang="en-US" sz="1800" dirty="0"/>
              <a:t>Identify areas of high/low correlation from the preceding month/season correlation maps</a:t>
            </a:r>
          </a:p>
          <a:p>
            <a:r>
              <a:rPr lang="en-US" sz="1800" dirty="0"/>
              <a:t>Create predictors (i.e., spatial average of variables over the identified regions)</a:t>
            </a:r>
          </a:p>
          <a:p>
            <a:r>
              <a:rPr lang="en-US" sz="1800" dirty="0"/>
              <a:t>Incorporate them in a regression framework for prediction.</a:t>
            </a:r>
          </a:p>
        </p:txBody>
      </p:sp>
    </p:spTree>
    <p:extLst>
      <p:ext uri="{BB962C8B-B14F-4D97-AF65-F5344CB8AC3E}">
        <p14:creationId xmlns:p14="http://schemas.microsoft.com/office/powerpoint/2010/main" val="4252716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t>Coriolis Effect</a:t>
            </a:r>
          </a:p>
        </p:txBody>
      </p:sp>
      <p:sp>
        <p:nvSpPr>
          <p:cNvPr id="64515" name="Content Placeholder 2"/>
          <p:cNvSpPr>
            <a:spLocks noGrp="1"/>
          </p:cNvSpPr>
          <p:nvPr>
            <p:ph idx="1"/>
          </p:nvPr>
        </p:nvSpPr>
        <p:spPr>
          <a:xfrm>
            <a:off x="914400" y="2286000"/>
            <a:ext cx="7772400" cy="1676400"/>
          </a:xfrm>
        </p:spPr>
        <p:txBody>
          <a:bodyPr/>
          <a:lstStyle/>
          <a:p>
            <a:pPr>
              <a:buFont typeface="Arial" charset="0"/>
              <a:buNone/>
            </a:pPr>
            <a:r>
              <a:rPr lang="en-US" sz="2000" dirty="0">
                <a:hlinkClick r:id="rId2"/>
              </a:rPr>
              <a:t>http://www.youtube.com/watch?v=_36MiCUS1ro&amp;feature=related</a:t>
            </a:r>
            <a:r>
              <a:rPr lang="en-US" sz="2000"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8" t="591" r="1645" b="7957"/>
          <a:stretch>
            <a:fillRect/>
          </a:stretch>
        </p:blipFill>
        <p:spPr bwMode="auto">
          <a:xfrm rot="-548298">
            <a:off x="1293813" y="247650"/>
            <a:ext cx="64262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4"/>
          <p:cNvSpPr txBox="1">
            <a:spLocks noChangeArrowheads="1"/>
          </p:cNvSpPr>
          <p:nvPr/>
        </p:nvSpPr>
        <p:spPr bwMode="auto">
          <a:xfrm flipH="1">
            <a:off x="228600" y="228600"/>
            <a:ext cx="8763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latin typeface="Calibri" pitchFamily="34" charset="0"/>
              </a:rPr>
              <a:t>Single-Cell Model:</a:t>
            </a:r>
          </a:p>
          <a:p>
            <a:pPr eaLnBrk="1" hangingPunct="1"/>
            <a:r>
              <a:rPr lang="en-US">
                <a:solidFill>
                  <a:srgbClr val="E46C0A"/>
                </a:solidFill>
                <a:latin typeface="Calibri" pitchFamily="34" charset="0"/>
              </a:rPr>
              <a:t>Explains why there are </a:t>
            </a:r>
          </a:p>
          <a:p>
            <a:pPr eaLnBrk="1" hangingPunct="1"/>
            <a:r>
              <a:rPr lang="en-US">
                <a:solidFill>
                  <a:srgbClr val="E46C0A"/>
                </a:solidFill>
                <a:latin typeface="Calibri" pitchFamily="34" charset="0"/>
              </a:rPr>
              <a:t>tropical easterlies </a:t>
            </a:r>
          </a:p>
          <a:p>
            <a:pPr eaLnBrk="1" hangingPunct="1"/>
            <a:r>
              <a:rPr lang="en-US">
                <a:solidFill>
                  <a:srgbClr val="E46C0A"/>
                </a:solidFill>
                <a:latin typeface="Calibri" pitchFamily="34" charset="0"/>
              </a:rPr>
              <a:t>(trade winds) </a:t>
            </a:r>
          </a:p>
        </p:txBody>
      </p:sp>
      <p:pic>
        <p:nvPicPr>
          <p:cNvPr id="23" name="Picture 2" descr="http://www.ux1.eiu.edu/~cfjps/1400/FIG07_005.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9937">
            <a:off x="1844675" y="663575"/>
            <a:ext cx="53117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a:spLocks noChangeArrowheads="1"/>
          </p:cNvSpPr>
          <p:nvPr/>
        </p:nvSpPr>
        <p:spPr bwMode="auto">
          <a:xfrm>
            <a:off x="685800" y="5638800"/>
            <a:ext cx="4143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0033CC"/>
                </a:solidFill>
                <a:latin typeface="Calibri" pitchFamily="34" charset="0"/>
              </a:rPr>
              <a:t>“</a:t>
            </a:r>
            <a:r>
              <a:rPr lang="en-US" sz="2800" i="1">
                <a:solidFill>
                  <a:srgbClr val="0033CC"/>
                </a:solidFill>
                <a:latin typeface="Calibri" pitchFamily="34" charset="0"/>
              </a:rPr>
              <a:t>Ideal</a:t>
            </a:r>
            <a:r>
              <a:rPr lang="en-US" sz="2800">
                <a:solidFill>
                  <a:srgbClr val="0033CC"/>
                </a:solidFill>
                <a:latin typeface="Calibri" pitchFamily="34" charset="0"/>
              </a:rPr>
              <a:t> Hadley Cell (Model)”</a:t>
            </a:r>
          </a:p>
        </p:txBody>
      </p:sp>
      <p:sp>
        <p:nvSpPr>
          <p:cNvPr id="65542" name="TextBox 5"/>
          <p:cNvSpPr txBox="1">
            <a:spLocks noChangeArrowheads="1"/>
          </p:cNvSpPr>
          <p:nvPr/>
        </p:nvSpPr>
        <p:spPr bwMode="auto">
          <a:xfrm>
            <a:off x="5486400" y="651986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a:solidFill>
                  <a:srgbClr val="000000"/>
                </a:solidFill>
                <a:latin typeface="Arial" charset="0"/>
                <a:cs typeface="Arial" charset="0"/>
              </a:rPr>
              <a:t>Slide from Simon Wang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3000"/>
                                        <p:tgtEl>
                                          <p:spTgt spid="23"/>
                                        </p:tgtEl>
                                      </p:cBhvr>
                                    </p:animEffect>
                                    <p:set>
                                      <p:cBhvr>
                                        <p:cTn id="7" dur="1" fill="hold">
                                          <p:stCondLst>
                                            <p:cond delay="2999"/>
                                          </p:stCondLst>
                                        </p:cTn>
                                        <p:tgtEl>
                                          <p:spTgt spid="23"/>
                                        </p:tgtEl>
                                        <p:attrNameLst>
                                          <p:attrName>style.visibility</p:attrName>
                                        </p:attrNameLst>
                                      </p:cBhvr>
                                      <p:to>
                                        <p:strVal val="hidden"/>
                                      </p:to>
                                    </p:set>
                                  </p:childTnLst>
                                </p:cTn>
                              </p:par>
                            </p:childTnLst>
                          </p:cTn>
                        </p:par>
                        <p:par>
                          <p:cTn id="8" fill="hold" nodeType="afterGroup">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8" t="591" r="1645" b="7957"/>
          <a:stretch>
            <a:fillRect/>
          </a:stretch>
        </p:blipFill>
        <p:spPr bwMode="auto">
          <a:xfrm rot="-548298">
            <a:off x="1293813" y="430213"/>
            <a:ext cx="6837362"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rot="21235092">
            <a:off x="2027238" y="12700"/>
            <a:ext cx="6321425" cy="622141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Curved Left Arrow 5"/>
          <p:cNvSpPr/>
          <p:nvPr/>
        </p:nvSpPr>
        <p:spPr>
          <a:xfrm rot="6444673">
            <a:off x="2211388" y="3016250"/>
            <a:ext cx="533400" cy="685800"/>
          </a:xfrm>
          <a:prstGeom prst="curvedLeftArrow">
            <a:avLst>
              <a:gd name="adj1" fmla="val 25000"/>
              <a:gd name="adj2" fmla="val 50000"/>
              <a:gd name="adj3" fmla="val 3944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8" name="Curved Left Arrow 7"/>
          <p:cNvSpPr/>
          <p:nvPr/>
        </p:nvSpPr>
        <p:spPr>
          <a:xfrm rot="6474249">
            <a:off x="4144963" y="2933700"/>
            <a:ext cx="533400" cy="485775"/>
          </a:xfrm>
          <a:prstGeom prst="curvedLeftArrow">
            <a:avLst>
              <a:gd name="adj1" fmla="val 25000"/>
              <a:gd name="adj2" fmla="val 50000"/>
              <a:gd name="adj3" fmla="val 3944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0" name="Freeform 9"/>
          <p:cNvSpPr/>
          <p:nvPr/>
        </p:nvSpPr>
        <p:spPr>
          <a:xfrm>
            <a:off x="4394200" y="1808163"/>
            <a:ext cx="1323975" cy="1011237"/>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1" name="Freeform 10"/>
          <p:cNvSpPr/>
          <p:nvPr/>
        </p:nvSpPr>
        <p:spPr>
          <a:xfrm>
            <a:off x="2344738" y="2057400"/>
            <a:ext cx="985837" cy="954088"/>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3" name="Freeform 12"/>
          <p:cNvSpPr/>
          <p:nvPr/>
        </p:nvSpPr>
        <p:spPr>
          <a:xfrm rot="20866820" flipV="1">
            <a:off x="2619375" y="4184650"/>
            <a:ext cx="985838" cy="825500"/>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4" name="Freeform 13"/>
          <p:cNvSpPr/>
          <p:nvPr/>
        </p:nvSpPr>
        <p:spPr>
          <a:xfrm rot="20884283" flipV="1">
            <a:off x="4486275" y="3932238"/>
            <a:ext cx="1390650" cy="792162"/>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6" name="TextBox 15"/>
          <p:cNvSpPr txBox="1"/>
          <p:nvPr/>
        </p:nvSpPr>
        <p:spPr>
          <a:xfrm rot="21138946">
            <a:off x="1160463" y="1508125"/>
            <a:ext cx="2071687" cy="400050"/>
          </a:xfrm>
          <a:prstGeom prst="rect">
            <a:avLst/>
          </a:prstGeom>
          <a:noFill/>
        </p:spPr>
        <p:txBody>
          <a:bodyPr wrap="none">
            <a:spAutoFit/>
          </a:bodyPr>
          <a:lstStyle/>
          <a:p>
            <a:pPr eaLnBrk="1" fontAlgn="auto" hangingPunct="1">
              <a:spcBef>
                <a:spcPts val="0"/>
              </a:spcBef>
              <a:spcAft>
                <a:spcPts val="0"/>
              </a:spcAft>
              <a:defRPr/>
            </a:pPr>
            <a:r>
              <a:rPr lang="en-US" sz="2000" dirty="0">
                <a:solidFill>
                  <a:srgbClr val="FF0000"/>
                </a:solidFill>
                <a:effectLst>
                  <a:outerShdw blurRad="38100" dist="38100" dir="2700000" algn="tl">
                    <a:srgbClr val="000000">
                      <a:alpha val="43137"/>
                    </a:srgbClr>
                  </a:outerShdw>
                </a:effectLst>
                <a:latin typeface="Calibri"/>
              </a:rPr>
              <a:t>Upper-level winds</a:t>
            </a:r>
          </a:p>
        </p:txBody>
      </p:sp>
      <p:sp>
        <p:nvSpPr>
          <p:cNvPr id="66571" name="TextBox 4"/>
          <p:cNvSpPr txBox="1">
            <a:spLocks noChangeArrowheads="1"/>
          </p:cNvSpPr>
          <p:nvPr/>
        </p:nvSpPr>
        <p:spPr bwMode="auto">
          <a:xfrm flipH="1">
            <a:off x="228600" y="228600"/>
            <a:ext cx="8763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latin typeface="Calibri" pitchFamily="34" charset="0"/>
              </a:rPr>
              <a:t>Single-Cell Model:</a:t>
            </a:r>
          </a:p>
          <a:p>
            <a:pPr eaLnBrk="1" hangingPunct="1"/>
            <a:r>
              <a:rPr lang="en-US">
                <a:solidFill>
                  <a:srgbClr val="E46C0A"/>
                </a:solidFill>
                <a:latin typeface="Calibri" pitchFamily="34" charset="0"/>
              </a:rPr>
              <a:t>But there is a problem…</a:t>
            </a:r>
          </a:p>
        </p:txBody>
      </p:sp>
      <p:sp>
        <p:nvSpPr>
          <p:cNvPr id="17" name="Curved Left Arrow 16"/>
          <p:cNvSpPr/>
          <p:nvPr/>
        </p:nvSpPr>
        <p:spPr>
          <a:xfrm rot="3887625" flipH="1">
            <a:off x="2382045" y="3698081"/>
            <a:ext cx="474662" cy="619125"/>
          </a:xfrm>
          <a:prstGeom prst="curvedLeftArrow">
            <a:avLst>
              <a:gd name="adj1" fmla="val 25000"/>
              <a:gd name="adj2" fmla="val 50000"/>
              <a:gd name="adj3" fmla="val 3944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18" name="Curved Left Arrow 17"/>
          <p:cNvSpPr/>
          <p:nvPr/>
        </p:nvSpPr>
        <p:spPr>
          <a:xfrm rot="3795514" flipH="1">
            <a:off x="4225926" y="3571875"/>
            <a:ext cx="430212" cy="484187"/>
          </a:xfrm>
          <a:prstGeom prst="curvedLeftArrow">
            <a:avLst>
              <a:gd name="adj1" fmla="val 25000"/>
              <a:gd name="adj2" fmla="val 50000"/>
              <a:gd name="adj3" fmla="val 3944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66574" name="TextBox 18"/>
          <p:cNvSpPr txBox="1">
            <a:spLocks noChangeArrowheads="1"/>
          </p:cNvSpPr>
          <p:nvPr/>
        </p:nvSpPr>
        <p:spPr bwMode="auto">
          <a:xfrm>
            <a:off x="685800" y="5638800"/>
            <a:ext cx="4143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0033CC"/>
                </a:solidFill>
                <a:latin typeface="Calibri" pitchFamily="34" charset="0"/>
              </a:rPr>
              <a:t>“</a:t>
            </a:r>
            <a:r>
              <a:rPr lang="en-US" sz="2800" i="1">
                <a:solidFill>
                  <a:srgbClr val="0033CC"/>
                </a:solidFill>
                <a:latin typeface="Calibri" pitchFamily="34" charset="0"/>
              </a:rPr>
              <a:t>Ideal</a:t>
            </a:r>
            <a:r>
              <a:rPr lang="en-US" sz="2800">
                <a:solidFill>
                  <a:srgbClr val="0033CC"/>
                </a:solidFill>
                <a:latin typeface="Calibri" pitchFamily="34" charset="0"/>
              </a:rPr>
              <a:t> Hadley Cell (Model)”</a:t>
            </a:r>
          </a:p>
        </p:txBody>
      </p:sp>
      <p:sp>
        <p:nvSpPr>
          <p:cNvPr id="66575" name="TextBox 19"/>
          <p:cNvSpPr txBox="1">
            <a:spLocks noChangeArrowheads="1"/>
          </p:cNvSpPr>
          <p:nvPr/>
        </p:nvSpPr>
        <p:spPr bwMode="auto">
          <a:xfrm>
            <a:off x="5486400" y="651986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a:solidFill>
                  <a:srgbClr val="000000"/>
                </a:solidFill>
                <a:latin typeface="Arial" charset="0"/>
                <a:cs typeface="Arial" charset="0"/>
              </a:rPr>
              <a:t>Slide from Simon Wang</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68" t="591" r="1645" b="7957"/>
          <a:stretch>
            <a:fillRect/>
          </a:stretch>
        </p:blipFill>
        <p:spPr bwMode="auto">
          <a:xfrm rot="-548298">
            <a:off x="1293813" y="735013"/>
            <a:ext cx="6837362"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rot="21235092">
            <a:off x="2027238" y="317500"/>
            <a:ext cx="6321425" cy="622141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6" name="Freeform 25"/>
          <p:cNvSpPr/>
          <p:nvPr/>
        </p:nvSpPr>
        <p:spPr>
          <a:xfrm rot="20866820" flipV="1">
            <a:off x="2743200" y="4362450"/>
            <a:ext cx="985838" cy="825500"/>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27" name="Freeform 26"/>
          <p:cNvSpPr/>
          <p:nvPr/>
        </p:nvSpPr>
        <p:spPr>
          <a:xfrm rot="20884283" flipV="1">
            <a:off x="4486275" y="4237038"/>
            <a:ext cx="1390650" cy="792162"/>
          </a:xfrm>
          <a:custGeom>
            <a:avLst/>
            <a:gdLst>
              <a:gd name="connsiteX0" fmla="*/ 36490 w 1620591"/>
              <a:gd name="connsiteY0" fmla="*/ 965915 h 985233"/>
              <a:gd name="connsiteX1" fmla="*/ 36490 w 1620591"/>
              <a:gd name="connsiteY1" fmla="*/ 888642 h 985233"/>
              <a:gd name="connsiteX2" fmla="*/ 255431 w 1620591"/>
              <a:gd name="connsiteY2" fmla="*/ 386366 h 985233"/>
              <a:gd name="connsiteX3" fmla="*/ 822101 w 1620591"/>
              <a:gd name="connsiteY3" fmla="*/ 115910 h 985233"/>
              <a:gd name="connsiteX4" fmla="*/ 1620591 w 1620591"/>
              <a:gd name="connsiteY4" fmla="*/ 0 h 98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591" h="985233">
                <a:moveTo>
                  <a:pt x="36490" y="965915"/>
                </a:moveTo>
                <a:cubicBezTo>
                  <a:pt x="18245" y="975574"/>
                  <a:pt x="0" y="985233"/>
                  <a:pt x="36490" y="888642"/>
                </a:cubicBezTo>
                <a:cubicBezTo>
                  <a:pt x="72980" y="792051"/>
                  <a:pt x="124496" y="515155"/>
                  <a:pt x="255431" y="386366"/>
                </a:cubicBezTo>
                <a:cubicBezTo>
                  <a:pt x="386366" y="257577"/>
                  <a:pt x="594574" y="180304"/>
                  <a:pt x="822101" y="115910"/>
                </a:cubicBezTo>
                <a:cubicBezTo>
                  <a:pt x="1049628" y="51516"/>
                  <a:pt x="1335109" y="25758"/>
                  <a:pt x="1620591" y="0"/>
                </a:cubicBezTo>
              </a:path>
            </a:pathLst>
          </a:custGeom>
          <a:ln w="38100">
            <a:solidFill>
              <a:srgbClr val="FF00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sp>
        <p:nvSpPr>
          <p:cNvPr id="67590" name="TextBox 4"/>
          <p:cNvSpPr txBox="1">
            <a:spLocks noChangeArrowheads="1"/>
          </p:cNvSpPr>
          <p:nvPr/>
        </p:nvSpPr>
        <p:spPr bwMode="auto">
          <a:xfrm flipH="1">
            <a:off x="228600" y="228600"/>
            <a:ext cx="8763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800">
                <a:solidFill>
                  <a:srgbClr val="FF0000"/>
                </a:solidFill>
                <a:latin typeface="Calibri" pitchFamily="34" charset="0"/>
              </a:rPr>
              <a:t>Single-Cell Model:</a:t>
            </a:r>
          </a:p>
          <a:p>
            <a:pPr eaLnBrk="1" hangingPunct="1"/>
            <a:r>
              <a:rPr lang="en-US">
                <a:solidFill>
                  <a:srgbClr val="E46C0A"/>
                </a:solidFill>
                <a:latin typeface="Calibri" pitchFamily="34" charset="0"/>
              </a:rPr>
              <a:t>The problem is… </a:t>
            </a:r>
          </a:p>
        </p:txBody>
      </p:sp>
      <p:pic>
        <p:nvPicPr>
          <p:cNvPr id="34822" name="Picture 6" descr="File:FA-18 Hornet breaking sound barrier (7 July 1999).jpg">
            <a:hlinkClick r:id="rId3"/>
          </p:cNvPr>
          <p:cNvPicPr>
            <a:picLocks noChangeAspect="1" noChangeArrowheads="1"/>
          </p:cNvPicPr>
          <p:nvPr/>
        </p:nvPicPr>
        <p:blipFill>
          <a:blip r:embed="rId4"/>
          <a:srcRect r="17507"/>
          <a:stretch>
            <a:fillRect/>
          </a:stretch>
        </p:blipFill>
        <p:spPr bwMode="auto">
          <a:xfrm rot="20959745">
            <a:off x="3501033" y="1090935"/>
            <a:ext cx="2074377" cy="1794796"/>
          </a:xfrm>
          <a:prstGeom prst="rect">
            <a:avLst/>
          </a:prstGeom>
          <a:ln>
            <a:noFill/>
          </a:ln>
          <a:effectLst>
            <a:softEdge rad="112500"/>
          </a:effectLst>
        </p:spPr>
      </p:pic>
      <p:pic>
        <p:nvPicPr>
          <p:cNvPr id="34818" name="Picture 2"/>
          <p:cNvPicPr>
            <a:picLocks noChangeAspect="1" noChangeArrowheads="1"/>
          </p:cNvPicPr>
          <p:nvPr/>
        </p:nvPicPr>
        <p:blipFill>
          <a:blip r:embed="rId5"/>
          <a:srcRect/>
          <a:stretch>
            <a:fillRect/>
          </a:stretch>
        </p:blipFill>
        <p:spPr bwMode="auto">
          <a:xfrm>
            <a:off x="180975" y="2583656"/>
            <a:ext cx="7134225" cy="4105275"/>
          </a:xfrm>
          <a:prstGeom prst="rect">
            <a:avLst/>
          </a:prstGeom>
          <a:ln>
            <a:noFill/>
          </a:ln>
          <a:effectLst>
            <a:glow rad="139700">
              <a:schemeClr val="accent3">
                <a:satMod val="175000"/>
                <a:alpha val="40000"/>
              </a:schemeClr>
            </a:glow>
            <a:outerShdw blurRad="292100" dist="139700" dir="2700000" algn="tl" rotWithShape="0">
              <a:srgbClr val="333333">
                <a:alpha val="65000"/>
              </a:srgbClr>
            </a:outerShdw>
          </a:effectLst>
        </p:spPr>
      </p:pic>
      <p:sp>
        <p:nvSpPr>
          <p:cNvPr id="7" name="TextBox 6"/>
          <p:cNvSpPr txBox="1">
            <a:spLocks noChangeArrowheads="1"/>
          </p:cNvSpPr>
          <p:nvPr/>
        </p:nvSpPr>
        <p:spPr bwMode="auto">
          <a:xfrm>
            <a:off x="3352800" y="5981700"/>
            <a:ext cx="2932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b="1">
                <a:solidFill>
                  <a:srgbClr val="0033CC"/>
                </a:solidFill>
                <a:latin typeface="Calibri" pitchFamily="34" charset="0"/>
              </a:rPr>
              <a:t>Speed of sound: ~ 330 m/sec</a:t>
            </a:r>
          </a:p>
        </p:txBody>
      </p:sp>
      <p:pic>
        <p:nvPicPr>
          <p:cNvPr id="67594" name="Picture 2" descr="http://cass.ucsd.edu/public/tutorial/images/physics/ang_mom.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25" y="152400"/>
            <a:ext cx="39528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TextBox 10"/>
          <p:cNvSpPr txBox="1">
            <a:spLocks noChangeArrowheads="1"/>
          </p:cNvSpPr>
          <p:nvPr/>
        </p:nvSpPr>
        <p:spPr bwMode="auto">
          <a:xfrm>
            <a:off x="5486400" y="651986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a:solidFill>
                  <a:srgbClr val="000000"/>
                </a:solidFill>
                <a:latin typeface="Arial" charset="0"/>
                <a:cs typeface="Arial" charset="0"/>
              </a:rPr>
              <a:t>Slide from Simon Wang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17465</TotalTime>
  <Words>1313</Words>
  <Application>Microsoft Office PowerPoint</Application>
  <PresentationFormat>On-screen Show (4:3)</PresentationFormat>
  <Paragraphs>218</Paragraphs>
  <Slides>58</Slides>
  <Notes>12</Notes>
  <HiddenSlides>0</HiddenSlides>
  <MMClips>0</MMClips>
  <ScaleCrop>false</ScaleCrop>
  <HeadingPairs>
    <vt:vector size="8" baseType="variant">
      <vt:variant>
        <vt:lpstr>Fonts Used</vt:lpstr>
      </vt:variant>
      <vt:variant>
        <vt:i4>7</vt:i4>
      </vt:variant>
      <vt:variant>
        <vt:lpstr>Theme</vt:lpstr>
      </vt:variant>
      <vt:variant>
        <vt:i4>9</vt:i4>
      </vt:variant>
      <vt:variant>
        <vt:lpstr>Embedded OLE Servers</vt:lpstr>
      </vt:variant>
      <vt:variant>
        <vt:i4>1</vt:i4>
      </vt:variant>
      <vt:variant>
        <vt:lpstr>Slide Titles</vt:lpstr>
      </vt:variant>
      <vt:variant>
        <vt:i4>58</vt:i4>
      </vt:variant>
    </vt:vector>
  </HeadingPairs>
  <TitlesOfParts>
    <vt:vector size="75" baseType="lpstr">
      <vt:lpstr>Arial</vt:lpstr>
      <vt:lpstr>Arial Narrow</vt:lpstr>
      <vt:lpstr>Calibri</vt:lpstr>
      <vt:lpstr>Comic Sans MS</vt:lpstr>
      <vt:lpstr>Times</vt:lpstr>
      <vt:lpstr>Times New Roman</vt:lpstr>
      <vt:lpstr>Wingdings</vt:lpstr>
      <vt:lpstr>Blank Presentation</vt:lpstr>
      <vt:lpstr>1_Blank Presentation</vt:lpstr>
      <vt:lpstr>Office Theme</vt:lpstr>
      <vt:lpstr>1_Office Theme</vt:lpstr>
      <vt:lpstr>2_Office Theme</vt:lpstr>
      <vt:lpstr>3_Office Theme</vt:lpstr>
      <vt:lpstr>Perspective</vt:lpstr>
      <vt:lpstr>Default Design</vt:lpstr>
      <vt:lpstr>1_Default Design</vt:lpstr>
      <vt:lpstr>Chart</vt:lpstr>
      <vt:lpstr>Physical Hydrology &amp; Hydroclimatology (Multiscale Hydrology)</vt:lpstr>
      <vt:lpstr>Goal?</vt:lpstr>
      <vt:lpstr>PowerPoint Presentation</vt:lpstr>
      <vt:lpstr>PowerPoint Presentation</vt:lpstr>
      <vt:lpstr>PowerPoint Presentation</vt:lpstr>
      <vt:lpstr>Coriolis Effect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Niño what used to be a local feature has turned into a global phenomenon </vt:lpstr>
      <vt:lpstr>PowerPoint Presentation</vt:lpstr>
      <vt:lpstr>El Niñ﻿o: local phenomenon                   regional                        global !!       “coupled” mode </vt:lpstr>
      <vt:lpstr>PowerPoint Presentation</vt:lpstr>
      <vt:lpstr>PowerPoint Presentation</vt:lpstr>
      <vt:lpstr>PowerPoint Presentation</vt:lpstr>
      <vt:lpstr>PowerPoint Presentation</vt:lpstr>
      <vt:lpstr>PowerPoint Presentation</vt:lpstr>
      <vt:lpstr>PowerPoint Presentation</vt:lpstr>
      <vt:lpstr>Southern Oscillation India - great famine in 1876-78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Impacts of ENSO</vt:lpstr>
      <vt:lpstr>The Perfect Ocean </vt:lpstr>
      <vt:lpstr>The Asymmetric Response to El Nino and La Nina and a “Green’s Function” of Precipitation Response to SST anomalies</vt:lpstr>
      <vt:lpstr>PowerPoint Presentation</vt:lpstr>
      <vt:lpstr>PowerPoint Presentation</vt:lpstr>
      <vt:lpstr>Hurricane Tracks - 1997</vt:lpstr>
      <vt:lpstr>Hurricane Tracks - 2000 </vt:lpstr>
      <vt:lpstr>PowerPoint Presentation</vt:lpstr>
      <vt:lpstr>PowerPoint Presentation</vt:lpstr>
      <vt:lpstr>PowerPoint Presentation</vt:lpstr>
      <vt:lpstr>PowerPoint Presentation</vt:lpstr>
      <vt:lpstr>Climate Drivers </vt:lpstr>
      <vt:lpstr>PowerPoint Presentation</vt:lpstr>
      <vt:lpstr>Climate Diagnostics</vt:lpstr>
    </vt:vector>
  </TitlesOfParts>
  <Company>CRWR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maidment</dc:creator>
  <cp:lastModifiedBy>Rajagopalan Balaji</cp:lastModifiedBy>
  <cp:revision>113</cp:revision>
  <cp:lastPrinted>1998-08-27T15:04:43Z</cp:lastPrinted>
  <dcterms:created xsi:type="dcterms:W3CDTF">1998-06-30T21:37:06Z</dcterms:created>
  <dcterms:modified xsi:type="dcterms:W3CDTF">2022-10-07T16:12:44Z</dcterms:modified>
</cp:coreProperties>
</file>