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2" r:id="rId6"/>
  </p:sldMasterIdLst>
  <p:notesMasterIdLst>
    <p:notesMasterId r:id="rId79"/>
  </p:notesMasterIdLst>
  <p:handoutMasterIdLst>
    <p:handoutMasterId r:id="rId80"/>
  </p:handoutMasterIdLst>
  <p:sldIdLst>
    <p:sldId id="473" r:id="rId7"/>
    <p:sldId id="424" r:id="rId8"/>
    <p:sldId id="406" r:id="rId9"/>
    <p:sldId id="407" r:id="rId10"/>
    <p:sldId id="376" r:id="rId11"/>
    <p:sldId id="387" r:id="rId12"/>
    <p:sldId id="377" r:id="rId13"/>
    <p:sldId id="378" r:id="rId14"/>
    <p:sldId id="410" r:id="rId15"/>
    <p:sldId id="413" r:id="rId16"/>
    <p:sldId id="414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369" r:id="rId35"/>
    <p:sldId id="370" r:id="rId36"/>
    <p:sldId id="429" r:id="rId37"/>
    <p:sldId id="431" r:id="rId38"/>
    <p:sldId id="470" r:id="rId39"/>
    <p:sldId id="471" r:id="rId40"/>
    <p:sldId id="472" r:id="rId41"/>
    <p:sldId id="474" r:id="rId42"/>
    <p:sldId id="380" r:id="rId43"/>
    <p:sldId id="481" r:id="rId44"/>
    <p:sldId id="379" r:id="rId45"/>
    <p:sldId id="482" r:id="rId46"/>
    <p:sldId id="371" r:id="rId47"/>
    <p:sldId id="433" r:id="rId48"/>
    <p:sldId id="475" r:id="rId49"/>
    <p:sldId id="476" r:id="rId50"/>
    <p:sldId id="477" r:id="rId51"/>
    <p:sldId id="478" r:id="rId52"/>
    <p:sldId id="479" r:id="rId53"/>
    <p:sldId id="480" r:id="rId54"/>
    <p:sldId id="419" r:id="rId55"/>
    <p:sldId id="427" r:id="rId56"/>
    <p:sldId id="420" r:id="rId57"/>
    <p:sldId id="388" r:id="rId58"/>
    <p:sldId id="421" r:id="rId59"/>
    <p:sldId id="428" r:id="rId60"/>
    <p:sldId id="389" r:id="rId61"/>
    <p:sldId id="390" r:id="rId62"/>
    <p:sldId id="423" r:id="rId63"/>
    <p:sldId id="391" r:id="rId64"/>
    <p:sldId id="483" r:id="rId65"/>
    <p:sldId id="484" r:id="rId66"/>
    <p:sldId id="485" r:id="rId67"/>
    <p:sldId id="486" r:id="rId68"/>
    <p:sldId id="487" r:id="rId69"/>
    <p:sldId id="488" r:id="rId70"/>
    <p:sldId id="489" r:id="rId71"/>
    <p:sldId id="490" r:id="rId72"/>
    <p:sldId id="491" r:id="rId73"/>
    <p:sldId id="492" r:id="rId74"/>
    <p:sldId id="493" r:id="rId75"/>
    <p:sldId id="494" r:id="rId76"/>
    <p:sldId id="430" r:id="rId77"/>
    <p:sldId id="435" r:id="rId78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0">
          <p15:clr>
            <a:srgbClr val="A4A3A4"/>
          </p15:clr>
        </p15:guide>
        <p15:guide id="2" pos="22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0099CC"/>
    <a:srgbClr val="0000FF"/>
    <a:srgbClr val="33CCFF"/>
    <a:srgbClr val="800080"/>
    <a:srgbClr val="6666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542B47-3A8F-4A1E-A2E2-76A83F10ED7F}" v="15" dt="2022-10-27T15:27:53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000" autoAdjust="0"/>
  </p:normalViewPr>
  <p:slideViewPr>
    <p:cSldViewPr snapToGrid="0">
      <p:cViewPr varScale="1">
        <p:scale>
          <a:sx n="57" d="100"/>
          <a:sy n="57" d="100"/>
        </p:scale>
        <p:origin x="14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16" y="-72"/>
      </p:cViewPr>
      <p:guideLst>
        <p:guide orient="horz" pos="2930"/>
        <p:guide pos="22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tableStyles" Target="tableStyle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handoutMaster" Target="handoutMasters/handoutMaster1.xml"/><Relationship Id="rId85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presProps" Target="presProps.xml"/><Relationship Id="rId86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61" Type="http://schemas.openxmlformats.org/officeDocument/2006/relationships/slide" Target="slides/slide55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agopalan Balaji" userId="fef2073b-d548-489c-9436-683445f1996c" providerId="ADAL" clId="{C1542B47-3A8F-4A1E-A2E2-76A83F10ED7F}"/>
    <pc:docChg chg="undo custSel addSld delSld modSld sldOrd">
      <pc:chgData name="Rajagopalan Balaji" userId="fef2073b-d548-489c-9436-683445f1996c" providerId="ADAL" clId="{C1542B47-3A8F-4A1E-A2E2-76A83F10ED7F}" dt="2022-10-20T17:07:17.189" v="159"/>
      <pc:docMkLst>
        <pc:docMk/>
      </pc:docMkLst>
      <pc:sldChg chg="delSp mod">
        <pc:chgData name="Rajagopalan Balaji" userId="fef2073b-d548-489c-9436-683445f1996c" providerId="ADAL" clId="{C1542B47-3A8F-4A1E-A2E2-76A83F10ED7F}" dt="2022-10-10T19:04:34.502" v="15" actId="478"/>
        <pc:sldMkLst>
          <pc:docMk/>
          <pc:sldMk cId="4000314042" sldId="257"/>
        </pc:sldMkLst>
        <pc:spChg chg="del">
          <ac:chgData name="Rajagopalan Balaji" userId="fef2073b-d548-489c-9436-683445f1996c" providerId="ADAL" clId="{C1542B47-3A8F-4A1E-A2E2-76A83F10ED7F}" dt="2022-10-10T19:04:34.502" v="15" actId="478"/>
          <ac:spMkLst>
            <pc:docMk/>
            <pc:sldMk cId="4000314042" sldId="257"/>
            <ac:spMk id="2" creationId="{1FC9751D-1FD3-1A4E-87AE-DB710A458738}"/>
          </ac:spMkLst>
        </pc:spChg>
        <pc:spChg chg="del">
          <ac:chgData name="Rajagopalan Balaji" userId="fef2073b-d548-489c-9436-683445f1996c" providerId="ADAL" clId="{C1542B47-3A8F-4A1E-A2E2-76A83F10ED7F}" dt="2022-10-10T19:04:32.759" v="14" actId="478"/>
          <ac:spMkLst>
            <pc:docMk/>
            <pc:sldMk cId="4000314042" sldId="257"/>
            <ac:spMk id="4" creationId="{5A500703-B890-A747-88DD-541CE4918119}"/>
          </ac:spMkLst>
        </pc:spChg>
      </pc:sldChg>
      <pc:sldChg chg="delSp mod">
        <pc:chgData name="Rajagopalan Balaji" userId="fef2073b-d548-489c-9436-683445f1996c" providerId="ADAL" clId="{C1542B47-3A8F-4A1E-A2E2-76A83F10ED7F}" dt="2022-10-10T19:04:38.518" v="17" actId="478"/>
        <pc:sldMkLst>
          <pc:docMk/>
          <pc:sldMk cId="4192317510" sldId="258"/>
        </pc:sldMkLst>
        <pc:spChg chg="del">
          <ac:chgData name="Rajagopalan Balaji" userId="fef2073b-d548-489c-9436-683445f1996c" providerId="ADAL" clId="{C1542B47-3A8F-4A1E-A2E2-76A83F10ED7F}" dt="2022-10-10T19:04:38.518" v="17" actId="478"/>
          <ac:spMkLst>
            <pc:docMk/>
            <pc:sldMk cId="4192317510" sldId="258"/>
            <ac:spMk id="2" creationId="{C3B584FB-E6E1-D945-A4BD-71E6C06D5FE8}"/>
          </ac:spMkLst>
        </pc:spChg>
        <pc:spChg chg="del">
          <ac:chgData name="Rajagopalan Balaji" userId="fef2073b-d548-489c-9436-683445f1996c" providerId="ADAL" clId="{C1542B47-3A8F-4A1E-A2E2-76A83F10ED7F}" dt="2022-10-10T19:04:36.743" v="16" actId="478"/>
          <ac:spMkLst>
            <pc:docMk/>
            <pc:sldMk cId="4192317510" sldId="258"/>
            <ac:spMk id="4" creationId="{B67DF6D4-B755-F943-B7FA-7D0FD297AC25}"/>
          </ac:spMkLst>
        </pc:spChg>
      </pc:sldChg>
      <pc:sldChg chg="delSp mod">
        <pc:chgData name="Rajagopalan Balaji" userId="fef2073b-d548-489c-9436-683445f1996c" providerId="ADAL" clId="{C1542B47-3A8F-4A1E-A2E2-76A83F10ED7F}" dt="2022-10-10T19:04:43.988" v="19" actId="478"/>
        <pc:sldMkLst>
          <pc:docMk/>
          <pc:sldMk cId="729843882" sldId="259"/>
        </pc:sldMkLst>
        <pc:spChg chg="del">
          <ac:chgData name="Rajagopalan Balaji" userId="fef2073b-d548-489c-9436-683445f1996c" providerId="ADAL" clId="{C1542B47-3A8F-4A1E-A2E2-76A83F10ED7F}" dt="2022-10-10T19:04:43.988" v="19" actId="478"/>
          <ac:spMkLst>
            <pc:docMk/>
            <pc:sldMk cId="729843882" sldId="259"/>
            <ac:spMk id="2" creationId="{4ED885AF-F933-184B-B77C-349CB76844B5}"/>
          </ac:spMkLst>
        </pc:spChg>
        <pc:spChg chg="del">
          <ac:chgData name="Rajagopalan Balaji" userId="fef2073b-d548-489c-9436-683445f1996c" providerId="ADAL" clId="{C1542B47-3A8F-4A1E-A2E2-76A83F10ED7F}" dt="2022-10-10T19:04:41.942" v="18" actId="478"/>
          <ac:spMkLst>
            <pc:docMk/>
            <pc:sldMk cId="729843882" sldId="259"/>
            <ac:spMk id="4" creationId="{CEA93E25-0E44-3948-9675-55B207F51190}"/>
          </ac:spMkLst>
        </pc:spChg>
      </pc:sldChg>
      <pc:sldChg chg="delSp mod">
        <pc:chgData name="Rajagopalan Balaji" userId="fef2073b-d548-489c-9436-683445f1996c" providerId="ADAL" clId="{C1542B47-3A8F-4A1E-A2E2-76A83F10ED7F}" dt="2022-10-10T19:04:47.623" v="20" actId="478"/>
        <pc:sldMkLst>
          <pc:docMk/>
          <pc:sldMk cId="3632326665" sldId="260"/>
        </pc:sldMkLst>
        <pc:spChg chg="del">
          <ac:chgData name="Rajagopalan Balaji" userId="fef2073b-d548-489c-9436-683445f1996c" providerId="ADAL" clId="{C1542B47-3A8F-4A1E-A2E2-76A83F10ED7F}" dt="2022-10-10T19:04:47.623" v="20" actId="478"/>
          <ac:spMkLst>
            <pc:docMk/>
            <pc:sldMk cId="3632326665" sldId="260"/>
            <ac:spMk id="2" creationId="{6C20DAAD-439F-5E48-B710-0A3EC12F7F2D}"/>
          </ac:spMkLst>
        </pc:spChg>
      </pc:sldChg>
      <pc:sldChg chg="delSp mod">
        <pc:chgData name="Rajagopalan Balaji" userId="fef2073b-d548-489c-9436-683445f1996c" providerId="ADAL" clId="{C1542B47-3A8F-4A1E-A2E2-76A83F10ED7F}" dt="2022-10-10T19:04:56.805" v="22" actId="478"/>
        <pc:sldMkLst>
          <pc:docMk/>
          <pc:sldMk cId="3427555285" sldId="261"/>
        </pc:sldMkLst>
        <pc:spChg chg="del">
          <ac:chgData name="Rajagopalan Balaji" userId="fef2073b-d548-489c-9436-683445f1996c" providerId="ADAL" clId="{C1542B47-3A8F-4A1E-A2E2-76A83F10ED7F}" dt="2022-10-10T19:04:56.805" v="22" actId="478"/>
          <ac:spMkLst>
            <pc:docMk/>
            <pc:sldMk cId="3427555285" sldId="261"/>
            <ac:spMk id="2" creationId="{A04E10B3-940E-104D-8B62-636835B48060}"/>
          </ac:spMkLst>
        </pc:spChg>
        <pc:spChg chg="del">
          <ac:chgData name="Rajagopalan Balaji" userId="fef2073b-d548-489c-9436-683445f1996c" providerId="ADAL" clId="{C1542B47-3A8F-4A1E-A2E2-76A83F10ED7F}" dt="2022-10-10T19:04:55.045" v="21" actId="478"/>
          <ac:spMkLst>
            <pc:docMk/>
            <pc:sldMk cId="3427555285" sldId="261"/>
            <ac:spMk id="4" creationId="{CE6A667B-A79D-3846-86CB-49F70434FDC8}"/>
          </ac:spMkLst>
        </pc:spChg>
      </pc:sldChg>
      <pc:sldChg chg="delSp mod">
        <pc:chgData name="Rajagopalan Balaji" userId="fef2073b-d548-489c-9436-683445f1996c" providerId="ADAL" clId="{C1542B47-3A8F-4A1E-A2E2-76A83F10ED7F}" dt="2022-10-10T19:05:00.774" v="24" actId="478"/>
        <pc:sldMkLst>
          <pc:docMk/>
          <pc:sldMk cId="4036223299" sldId="262"/>
        </pc:sldMkLst>
        <pc:spChg chg="del">
          <ac:chgData name="Rajagopalan Balaji" userId="fef2073b-d548-489c-9436-683445f1996c" providerId="ADAL" clId="{C1542B47-3A8F-4A1E-A2E2-76A83F10ED7F}" dt="2022-10-10T19:05:00.774" v="24" actId="478"/>
          <ac:spMkLst>
            <pc:docMk/>
            <pc:sldMk cId="4036223299" sldId="262"/>
            <ac:spMk id="2" creationId="{F822D987-209D-D04A-9F19-B8AA85E4EE17}"/>
          </ac:spMkLst>
        </pc:spChg>
        <pc:spChg chg="del">
          <ac:chgData name="Rajagopalan Balaji" userId="fef2073b-d548-489c-9436-683445f1996c" providerId="ADAL" clId="{C1542B47-3A8F-4A1E-A2E2-76A83F10ED7F}" dt="2022-10-10T19:04:59.285" v="23" actId="478"/>
          <ac:spMkLst>
            <pc:docMk/>
            <pc:sldMk cId="4036223299" sldId="262"/>
            <ac:spMk id="4" creationId="{525E75A4-DBB1-8843-B780-3753045E2C0B}"/>
          </ac:spMkLst>
        </pc:spChg>
      </pc:sldChg>
      <pc:sldChg chg="delSp mod">
        <pc:chgData name="Rajagopalan Balaji" userId="fef2073b-d548-489c-9436-683445f1996c" providerId="ADAL" clId="{C1542B47-3A8F-4A1E-A2E2-76A83F10ED7F}" dt="2022-10-10T19:05:06.420" v="26" actId="478"/>
        <pc:sldMkLst>
          <pc:docMk/>
          <pc:sldMk cId="500306378" sldId="263"/>
        </pc:sldMkLst>
        <pc:spChg chg="del">
          <ac:chgData name="Rajagopalan Balaji" userId="fef2073b-d548-489c-9436-683445f1996c" providerId="ADAL" clId="{C1542B47-3A8F-4A1E-A2E2-76A83F10ED7F}" dt="2022-10-10T19:05:06.420" v="26" actId="478"/>
          <ac:spMkLst>
            <pc:docMk/>
            <pc:sldMk cId="500306378" sldId="263"/>
            <ac:spMk id="2" creationId="{2A5FB154-91A1-DD49-8DFF-29A0A7082122}"/>
          </ac:spMkLst>
        </pc:spChg>
        <pc:spChg chg="del">
          <ac:chgData name="Rajagopalan Balaji" userId="fef2073b-d548-489c-9436-683445f1996c" providerId="ADAL" clId="{C1542B47-3A8F-4A1E-A2E2-76A83F10ED7F}" dt="2022-10-10T19:05:03.798" v="25" actId="478"/>
          <ac:spMkLst>
            <pc:docMk/>
            <pc:sldMk cId="500306378" sldId="263"/>
            <ac:spMk id="4" creationId="{2381E363-CF08-524D-A915-EE61F01692AE}"/>
          </ac:spMkLst>
        </pc:spChg>
      </pc:sldChg>
      <pc:sldChg chg="delSp mod">
        <pc:chgData name="Rajagopalan Balaji" userId="fef2073b-d548-489c-9436-683445f1996c" providerId="ADAL" clId="{C1542B47-3A8F-4A1E-A2E2-76A83F10ED7F}" dt="2022-10-10T19:05:11.109" v="28" actId="478"/>
        <pc:sldMkLst>
          <pc:docMk/>
          <pc:sldMk cId="2044517761" sldId="264"/>
        </pc:sldMkLst>
        <pc:spChg chg="del">
          <ac:chgData name="Rajagopalan Balaji" userId="fef2073b-d548-489c-9436-683445f1996c" providerId="ADAL" clId="{C1542B47-3A8F-4A1E-A2E2-76A83F10ED7F}" dt="2022-10-10T19:05:11.109" v="28" actId="478"/>
          <ac:spMkLst>
            <pc:docMk/>
            <pc:sldMk cId="2044517761" sldId="264"/>
            <ac:spMk id="2" creationId="{BFE2CF87-B605-7642-8911-49A886FDD93B}"/>
          </ac:spMkLst>
        </pc:spChg>
        <pc:spChg chg="del">
          <ac:chgData name="Rajagopalan Balaji" userId="fef2073b-d548-489c-9436-683445f1996c" providerId="ADAL" clId="{C1542B47-3A8F-4A1E-A2E2-76A83F10ED7F}" dt="2022-10-10T19:05:09.493" v="27" actId="478"/>
          <ac:spMkLst>
            <pc:docMk/>
            <pc:sldMk cId="2044517761" sldId="264"/>
            <ac:spMk id="4" creationId="{98CE8A8F-2A77-354B-A9A7-7CE55E1DD051}"/>
          </ac:spMkLst>
        </pc:spChg>
      </pc:sldChg>
      <pc:sldChg chg="delSp mod">
        <pc:chgData name="Rajagopalan Balaji" userId="fef2073b-d548-489c-9436-683445f1996c" providerId="ADAL" clId="{C1542B47-3A8F-4A1E-A2E2-76A83F10ED7F}" dt="2022-10-10T19:05:16.437" v="30" actId="478"/>
        <pc:sldMkLst>
          <pc:docMk/>
          <pc:sldMk cId="617241968" sldId="265"/>
        </pc:sldMkLst>
        <pc:spChg chg="del">
          <ac:chgData name="Rajagopalan Balaji" userId="fef2073b-d548-489c-9436-683445f1996c" providerId="ADAL" clId="{C1542B47-3A8F-4A1E-A2E2-76A83F10ED7F}" dt="2022-10-10T19:05:16.437" v="30" actId="478"/>
          <ac:spMkLst>
            <pc:docMk/>
            <pc:sldMk cId="617241968" sldId="265"/>
            <ac:spMk id="2" creationId="{000C8AD2-BC88-1848-AE62-61227D99A644}"/>
          </ac:spMkLst>
        </pc:spChg>
        <pc:spChg chg="del">
          <ac:chgData name="Rajagopalan Balaji" userId="fef2073b-d548-489c-9436-683445f1996c" providerId="ADAL" clId="{C1542B47-3A8F-4A1E-A2E2-76A83F10ED7F}" dt="2022-10-10T19:05:14.197" v="29" actId="478"/>
          <ac:spMkLst>
            <pc:docMk/>
            <pc:sldMk cId="617241968" sldId="265"/>
            <ac:spMk id="4" creationId="{93194CD1-937B-094A-A907-1FD8BD17429A}"/>
          </ac:spMkLst>
        </pc:spChg>
      </pc:sldChg>
      <pc:sldChg chg="delSp mod">
        <pc:chgData name="Rajagopalan Balaji" userId="fef2073b-d548-489c-9436-683445f1996c" providerId="ADAL" clId="{C1542B47-3A8F-4A1E-A2E2-76A83F10ED7F}" dt="2022-10-10T19:05:20.341" v="31" actId="478"/>
        <pc:sldMkLst>
          <pc:docMk/>
          <pc:sldMk cId="3354618308" sldId="266"/>
        </pc:sldMkLst>
        <pc:spChg chg="del">
          <ac:chgData name="Rajagopalan Balaji" userId="fef2073b-d548-489c-9436-683445f1996c" providerId="ADAL" clId="{C1542B47-3A8F-4A1E-A2E2-76A83F10ED7F}" dt="2022-10-10T19:05:20.341" v="31" actId="478"/>
          <ac:spMkLst>
            <pc:docMk/>
            <pc:sldMk cId="3354618308" sldId="266"/>
            <ac:spMk id="2" creationId="{688F8A59-471B-8B42-B5A0-44E7031C4635}"/>
          </ac:spMkLst>
        </pc:spChg>
      </pc:sldChg>
      <pc:sldChg chg="delSp mod">
        <pc:chgData name="Rajagopalan Balaji" userId="fef2073b-d548-489c-9436-683445f1996c" providerId="ADAL" clId="{C1542B47-3A8F-4A1E-A2E2-76A83F10ED7F}" dt="2022-10-10T19:05:25.653" v="33" actId="478"/>
        <pc:sldMkLst>
          <pc:docMk/>
          <pc:sldMk cId="588232257" sldId="267"/>
        </pc:sldMkLst>
        <pc:spChg chg="del">
          <ac:chgData name="Rajagopalan Balaji" userId="fef2073b-d548-489c-9436-683445f1996c" providerId="ADAL" clId="{C1542B47-3A8F-4A1E-A2E2-76A83F10ED7F}" dt="2022-10-10T19:05:25.653" v="33" actId="478"/>
          <ac:spMkLst>
            <pc:docMk/>
            <pc:sldMk cId="588232257" sldId="267"/>
            <ac:spMk id="2" creationId="{6DE12A71-5F1B-2344-86AC-D12CCED5747D}"/>
          </ac:spMkLst>
        </pc:spChg>
        <pc:spChg chg="del">
          <ac:chgData name="Rajagopalan Balaji" userId="fef2073b-d548-489c-9436-683445f1996c" providerId="ADAL" clId="{C1542B47-3A8F-4A1E-A2E2-76A83F10ED7F}" dt="2022-10-10T19:05:23.509" v="32" actId="478"/>
          <ac:spMkLst>
            <pc:docMk/>
            <pc:sldMk cId="588232257" sldId="267"/>
            <ac:spMk id="4" creationId="{3274D945-0FDC-3148-960D-5AC718690ABE}"/>
          </ac:spMkLst>
        </pc:spChg>
      </pc:sldChg>
      <pc:sldChg chg="delSp mod">
        <pc:chgData name="Rajagopalan Balaji" userId="fef2073b-d548-489c-9436-683445f1996c" providerId="ADAL" clId="{C1542B47-3A8F-4A1E-A2E2-76A83F10ED7F}" dt="2022-10-10T19:05:29.941" v="35" actId="478"/>
        <pc:sldMkLst>
          <pc:docMk/>
          <pc:sldMk cId="701418254" sldId="268"/>
        </pc:sldMkLst>
        <pc:spChg chg="del">
          <ac:chgData name="Rajagopalan Balaji" userId="fef2073b-d548-489c-9436-683445f1996c" providerId="ADAL" clId="{C1542B47-3A8F-4A1E-A2E2-76A83F10ED7F}" dt="2022-10-10T19:05:29.941" v="35" actId="478"/>
          <ac:spMkLst>
            <pc:docMk/>
            <pc:sldMk cId="701418254" sldId="268"/>
            <ac:spMk id="2" creationId="{09241159-0CA4-F243-974D-67CD78FDCFFA}"/>
          </ac:spMkLst>
        </pc:spChg>
        <pc:spChg chg="del">
          <ac:chgData name="Rajagopalan Balaji" userId="fef2073b-d548-489c-9436-683445f1996c" providerId="ADAL" clId="{C1542B47-3A8F-4A1E-A2E2-76A83F10ED7F}" dt="2022-10-10T19:05:27.989" v="34" actId="478"/>
          <ac:spMkLst>
            <pc:docMk/>
            <pc:sldMk cId="701418254" sldId="268"/>
            <ac:spMk id="4" creationId="{DDBA8149-A6F9-914C-8D1B-C0343E88CBD3}"/>
          </ac:spMkLst>
        </pc:spChg>
      </pc:sldChg>
      <pc:sldChg chg="delSp mod">
        <pc:chgData name="Rajagopalan Balaji" userId="fef2073b-d548-489c-9436-683445f1996c" providerId="ADAL" clId="{C1542B47-3A8F-4A1E-A2E2-76A83F10ED7F}" dt="2022-10-10T19:05:34.405" v="37" actId="478"/>
        <pc:sldMkLst>
          <pc:docMk/>
          <pc:sldMk cId="1632632732" sldId="269"/>
        </pc:sldMkLst>
        <pc:spChg chg="del">
          <ac:chgData name="Rajagopalan Balaji" userId="fef2073b-d548-489c-9436-683445f1996c" providerId="ADAL" clId="{C1542B47-3A8F-4A1E-A2E2-76A83F10ED7F}" dt="2022-10-10T19:05:34.405" v="37" actId="478"/>
          <ac:spMkLst>
            <pc:docMk/>
            <pc:sldMk cId="1632632732" sldId="269"/>
            <ac:spMk id="2" creationId="{801ADE9C-C3E6-8543-9F57-13BAFF927BB6}"/>
          </ac:spMkLst>
        </pc:spChg>
        <pc:spChg chg="del">
          <ac:chgData name="Rajagopalan Balaji" userId="fef2073b-d548-489c-9436-683445f1996c" providerId="ADAL" clId="{C1542B47-3A8F-4A1E-A2E2-76A83F10ED7F}" dt="2022-10-10T19:05:32.741" v="36" actId="478"/>
          <ac:spMkLst>
            <pc:docMk/>
            <pc:sldMk cId="1632632732" sldId="269"/>
            <ac:spMk id="4" creationId="{60156BA1-CCB3-6F40-9B75-DE69019BB7F5}"/>
          </ac:spMkLst>
        </pc:spChg>
      </pc:sldChg>
      <pc:sldChg chg="delSp mod">
        <pc:chgData name="Rajagopalan Balaji" userId="fef2073b-d548-489c-9436-683445f1996c" providerId="ADAL" clId="{C1542B47-3A8F-4A1E-A2E2-76A83F10ED7F}" dt="2022-10-10T19:05:38.773" v="39" actId="478"/>
        <pc:sldMkLst>
          <pc:docMk/>
          <pc:sldMk cId="4158795391" sldId="270"/>
        </pc:sldMkLst>
        <pc:spChg chg="del">
          <ac:chgData name="Rajagopalan Balaji" userId="fef2073b-d548-489c-9436-683445f1996c" providerId="ADAL" clId="{C1542B47-3A8F-4A1E-A2E2-76A83F10ED7F}" dt="2022-10-10T19:05:38.773" v="39" actId="478"/>
          <ac:spMkLst>
            <pc:docMk/>
            <pc:sldMk cId="4158795391" sldId="270"/>
            <ac:spMk id="2" creationId="{561866F4-3668-454F-8F07-094317B68018}"/>
          </ac:spMkLst>
        </pc:spChg>
        <pc:spChg chg="del">
          <ac:chgData name="Rajagopalan Balaji" userId="fef2073b-d548-489c-9436-683445f1996c" providerId="ADAL" clId="{C1542B47-3A8F-4A1E-A2E2-76A83F10ED7F}" dt="2022-10-10T19:05:36.581" v="38" actId="478"/>
          <ac:spMkLst>
            <pc:docMk/>
            <pc:sldMk cId="4158795391" sldId="270"/>
            <ac:spMk id="4" creationId="{5116B441-4018-4D4E-A694-37E4B89F6AD7}"/>
          </ac:spMkLst>
        </pc:spChg>
      </pc:sldChg>
      <pc:sldChg chg="delSp mod">
        <pc:chgData name="Rajagopalan Balaji" userId="fef2073b-d548-489c-9436-683445f1996c" providerId="ADAL" clId="{C1542B47-3A8F-4A1E-A2E2-76A83F10ED7F}" dt="2022-10-10T19:05:42.548" v="41" actId="478"/>
        <pc:sldMkLst>
          <pc:docMk/>
          <pc:sldMk cId="1639416365" sldId="271"/>
        </pc:sldMkLst>
        <pc:spChg chg="del">
          <ac:chgData name="Rajagopalan Balaji" userId="fef2073b-d548-489c-9436-683445f1996c" providerId="ADAL" clId="{C1542B47-3A8F-4A1E-A2E2-76A83F10ED7F}" dt="2022-10-10T19:05:42.548" v="41" actId="478"/>
          <ac:spMkLst>
            <pc:docMk/>
            <pc:sldMk cId="1639416365" sldId="271"/>
            <ac:spMk id="2" creationId="{85C83C16-4DC1-5244-8AD8-F2CC3C3DE826}"/>
          </ac:spMkLst>
        </pc:spChg>
        <pc:spChg chg="del">
          <ac:chgData name="Rajagopalan Balaji" userId="fef2073b-d548-489c-9436-683445f1996c" providerId="ADAL" clId="{C1542B47-3A8F-4A1E-A2E2-76A83F10ED7F}" dt="2022-10-10T19:05:41.173" v="40" actId="478"/>
          <ac:spMkLst>
            <pc:docMk/>
            <pc:sldMk cId="1639416365" sldId="271"/>
            <ac:spMk id="4" creationId="{D6816E74-E72A-0446-B681-9784E21A3BEC}"/>
          </ac:spMkLst>
        </pc:spChg>
      </pc:sldChg>
      <pc:sldChg chg="delSp mod">
        <pc:chgData name="Rajagopalan Balaji" userId="fef2073b-d548-489c-9436-683445f1996c" providerId="ADAL" clId="{C1542B47-3A8F-4A1E-A2E2-76A83F10ED7F}" dt="2022-10-10T19:05:47.732" v="43" actId="478"/>
        <pc:sldMkLst>
          <pc:docMk/>
          <pc:sldMk cId="3035285203" sldId="272"/>
        </pc:sldMkLst>
        <pc:spChg chg="del">
          <ac:chgData name="Rajagopalan Balaji" userId="fef2073b-d548-489c-9436-683445f1996c" providerId="ADAL" clId="{C1542B47-3A8F-4A1E-A2E2-76A83F10ED7F}" dt="2022-10-10T19:05:47.732" v="43" actId="478"/>
          <ac:spMkLst>
            <pc:docMk/>
            <pc:sldMk cId="3035285203" sldId="272"/>
            <ac:spMk id="2" creationId="{ED7BB839-3B6C-8B47-A028-9F4ADCD24195}"/>
          </ac:spMkLst>
        </pc:spChg>
        <pc:spChg chg="del">
          <ac:chgData name="Rajagopalan Balaji" userId="fef2073b-d548-489c-9436-683445f1996c" providerId="ADAL" clId="{C1542B47-3A8F-4A1E-A2E2-76A83F10ED7F}" dt="2022-10-10T19:05:45.381" v="42" actId="478"/>
          <ac:spMkLst>
            <pc:docMk/>
            <pc:sldMk cId="3035285203" sldId="272"/>
            <ac:spMk id="4" creationId="{2D3487D9-8E1A-6245-8FAE-F1CF4FDD345D}"/>
          </ac:spMkLst>
        </pc:spChg>
      </pc:sldChg>
      <pc:sldChg chg="delSp mod">
        <pc:chgData name="Rajagopalan Balaji" userId="fef2073b-d548-489c-9436-683445f1996c" providerId="ADAL" clId="{C1542B47-3A8F-4A1E-A2E2-76A83F10ED7F}" dt="2022-10-10T19:05:53.413" v="45" actId="478"/>
        <pc:sldMkLst>
          <pc:docMk/>
          <pc:sldMk cId="3086923393" sldId="273"/>
        </pc:sldMkLst>
        <pc:spChg chg="del">
          <ac:chgData name="Rajagopalan Balaji" userId="fef2073b-d548-489c-9436-683445f1996c" providerId="ADAL" clId="{C1542B47-3A8F-4A1E-A2E2-76A83F10ED7F}" dt="2022-10-10T19:05:53.413" v="45" actId="478"/>
          <ac:spMkLst>
            <pc:docMk/>
            <pc:sldMk cId="3086923393" sldId="273"/>
            <ac:spMk id="2" creationId="{879A1EB8-2392-9740-AE8B-A4FAFCD3F5BD}"/>
          </ac:spMkLst>
        </pc:spChg>
        <pc:spChg chg="del">
          <ac:chgData name="Rajagopalan Balaji" userId="fef2073b-d548-489c-9436-683445f1996c" providerId="ADAL" clId="{C1542B47-3A8F-4A1E-A2E2-76A83F10ED7F}" dt="2022-10-10T19:05:51.045" v="44" actId="478"/>
          <ac:spMkLst>
            <pc:docMk/>
            <pc:sldMk cId="3086923393" sldId="273"/>
            <ac:spMk id="4" creationId="{AADCAF32-D85A-6043-83FA-E0AB0FCD69E8}"/>
          </ac:spMkLst>
        </pc:spChg>
      </pc:sldChg>
      <pc:sldChg chg="ord">
        <pc:chgData name="Rajagopalan Balaji" userId="fef2073b-d548-489c-9436-683445f1996c" providerId="ADAL" clId="{C1542B47-3A8F-4A1E-A2E2-76A83F10ED7F}" dt="2022-10-11T15:42:29.166" v="50"/>
        <pc:sldMkLst>
          <pc:docMk/>
          <pc:sldMk cId="0" sldId="371"/>
        </pc:sldMkLst>
      </pc:sldChg>
      <pc:sldChg chg="ord">
        <pc:chgData name="Rajagopalan Balaji" userId="fef2073b-d548-489c-9436-683445f1996c" providerId="ADAL" clId="{C1542B47-3A8F-4A1E-A2E2-76A83F10ED7F}" dt="2022-10-11T15:42:29.166" v="50"/>
        <pc:sldMkLst>
          <pc:docMk/>
          <pc:sldMk cId="0" sldId="379"/>
        </pc:sldMkLst>
      </pc:sldChg>
      <pc:sldChg chg="addSp delSp modSp mod ord delAnim">
        <pc:chgData name="Rajagopalan Balaji" userId="fef2073b-d548-489c-9436-683445f1996c" providerId="ADAL" clId="{C1542B47-3A8F-4A1E-A2E2-76A83F10ED7F}" dt="2022-10-11T16:52:51.797" v="111"/>
        <pc:sldMkLst>
          <pc:docMk/>
          <pc:sldMk cId="0" sldId="380"/>
        </pc:sldMkLst>
        <pc:spChg chg="add del mod">
          <ac:chgData name="Rajagopalan Balaji" userId="fef2073b-d548-489c-9436-683445f1996c" providerId="ADAL" clId="{C1542B47-3A8F-4A1E-A2E2-76A83F10ED7F}" dt="2022-10-11T16:02:35.688" v="57" actId="478"/>
          <ac:spMkLst>
            <pc:docMk/>
            <pc:sldMk cId="0" sldId="380"/>
            <ac:spMk id="4" creationId="{FEBBFBAB-5776-E652-A715-F36979E2B79E}"/>
          </ac:spMkLst>
        </pc:spChg>
        <pc:spChg chg="del mod">
          <ac:chgData name="Rajagopalan Balaji" userId="fef2073b-d548-489c-9436-683445f1996c" providerId="ADAL" clId="{C1542B47-3A8F-4A1E-A2E2-76A83F10ED7F}" dt="2022-10-11T16:03:12.713" v="66" actId="478"/>
          <ac:spMkLst>
            <pc:docMk/>
            <pc:sldMk cId="0" sldId="380"/>
            <ac:spMk id="236553" creationId="{00000000-0000-0000-0000-000000000000}"/>
          </ac:spMkLst>
        </pc:spChg>
        <pc:picChg chg="add mod">
          <ac:chgData name="Rajagopalan Balaji" userId="fef2073b-d548-489c-9436-683445f1996c" providerId="ADAL" clId="{C1542B47-3A8F-4A1E-A2E2-76A83F10ED7F}" dt="2022-10-11T16:02:48.988" v="62" actId="1076"/>
          <ac:picMkLst>
            <pc:docMk/>
            <pc:sldMk cId="0" sldId="380"/>
            <ac:picMk id="2" creationId="{CF0F56C2-2818-A676-8EE5-0E30E26F199D}"/>
          </ac:picMkLst>
        </pc:picChg>
        <pc:picChg chg="del">
          <ac:chgData name="Rajagopalan Balaji" userId="fef2073b-d548-489c-9436-683445f1996c" providerId="ADAL" clId="{C1542B47-3A8F-4A1E-A2E2-76A83F10ED7F}" dt="2022-10-11T16:02:27.531" v="54" actId="478"/>
          <ac:picMkLst>
            <pc:docMk/>
            <pc:sldMk cId="0" sldId="380"/>
            <ac:picMk id="236551" creationId="{00000000-0000-0000-0000-000000000000}"/>
          </ac:picMkLst>
        </pc:picChg>
      </pc:sldChg>
      <pc:sldChg chg="addSp delSp modSp mod">
        <pc:chgData name="Rajagopalan Balaji" userId="fef2073b-d548-489c-9436-683445f1996c" providerId="ADAL" clId="{C1542B47-3A8F-4A1E-A2E2-76A83F10ED7F}" dt="2022-10-11T17:03:45.064" v="157" actId="20577"/>
        <pc:sldMkLst>
          <pc:docMk/>
          <pc:sldMk cId="0" sldId="388"/>
        </pc:sldMkLst>
        <pc:spChg chg="mod">
          <ac:chgData name="Rajagopalan Balaji" userId="fef2073b-d548-489c-9436-683445f1996c" providerId="ADAL" clId="{C1542B47-3A8F-4A1E-A2E2-76A83F10ED7F}" dt="2022-10-11T17:03:45.064" v="157" actId="20577"/>
          <ac:spMkLst>
            <pc:docMk/>
            <pc:sldMk cId="0" sldId="388"/>
            <ac:spMk id="248836" creationId="{00000000-0000-0000-0000-000000000000}"/>
          </ac:spMkLst>
        </pc:spChg>
        <pc:picChg chg="add mod">
          <ac:chgData name="Rajagopalan Balaji" userId="fef2073b-d548-489c-9436-683445f1996c" providerId="ADAL" clId="{C1542B47-3A8F-4A1E-A2E2-76A83F10ED7F}" dt="2022-10-11T17:03:31.676" v="142" actId="1076"/>
          <ac:picMkLst>
            <pc:docMk/>
            <pc:sldMk cId="0" sldId="388"/>
            <ac:picMk id="2" creationId="{8EDF5D9D-761F-79B9-5124-4A6B686AE237}"/>
          </ac:picMkLst>
        </pc:picChg>
        <pc:picChg chg="del">
          <ac:chgData name="Rajagopalan Balaji" userId="fef2073b-d548-489c-9436-683445f1996c" providerId="ADAL" clId="{C1542B47-3A8F-4A1E-A2E2-76A83F10ED7F}" dt="2022-10-11T17:03:23.653" v="139" actId="478"/>
          <ac:picMkLst>
            <pc:docMk/>
            <pc:sldMk cId="0" sldId="388"/>
            <ac:picMk id="248839" creationId="{00000000-0000-0000-0000-000000000000}"/>
          </ac:picMkLst>
        </pc:picChg>
      </pc:sldChg>
      <pc:sldChg chg="delSp mod">
        <pc:chgData name="Rajagopalan Balaji" userId="fef2073b-d548-489c-9436-683445f1996c" providerId="ADAL" clId="{C1542B47-3A8F-4A1E-A2E2-76A83F10ED7F}" dt="2022-10-10T18:55:47.263" v="3" actId="478"/>
        <pc:sldMkLst>
          <pc:docMk/>
          <pc:sldMk cId="3198820608" sldId="406"/>
        </pc:sldMkLst>
        <pc:spChg chg="del">
          <ac:chgData name="Rajagopalan Balaji" userId="fef2073b-d548-489c-9436-683445f1996c" providerId="ADAL" clId="{C1542B47-3A8F-4A1E-A2E2-76A83F10ED7F}" dt="2022-10-10T18:55:45.302" v="2" actId="478"/>
          <ac:spMkLst>
            <pc:docMk/>
            <pc:sldMk cId="3198820608" sldId="406"/>
            <ac:spMk id="5" creationId="{00000000-0000-0000-0000-000000000000}"/>
          </ac:spMkLst>
        </pc:spChg>
        <pc:spChg chg="del">
          <ac:chgData name="Rajagopalan Balaji" userId="fef2073b-d548-489c-9436-683445f1996c" providerId="ADAL" clId="{C1542B47-3A8F-4A1E-A2E2-76A83F10ED7F}" dt="2022-10-10T18:55:47.263" v="3" actId="478"/>
          <ac:spMkLst>
            <pc:docMk/>
            <pc:sldMk cId="3198820608" sldId="406"/>
            <ac:spMk id="7" creationId="{00000000-0000-0000-0000-000000000000}"/>
          </ac:spMkLst>
        </pc:spChg>
      </pc:sldChg>
      <pc:sldChg chg="delSp mod">
        <pc:chgData name="Rajagopalan Balaji" userId="fef2073b-d548-489c-9436-683445f1996c" providerId="ADAL" clId="{C1542B47-3A8F-4A1E-A2E2-76A83F10ED7F}" dt="2022-10-10T18:55:51.373" v="5" actId="478"/>
        <pc:sldMkLst>
          <pc:docMk/>
          <pc:sldMk cId="2527341964" sldId="407"/>
        </pc:sldMkLst>
        <pc:spChg chg="del">
          <ac:chgData name="Rajagopalan Balaji" userId="fef2073b-d548-489c-9436-683445f1996c" providerId="ADAL" clId="{C1542B47-3A8F-4A1E-A2E2-76A83F10ED7F}" dt="2022-10-10T18:55:49.455" v="4" actId="478"/>
          <ac:spMkLst>
            <pc:docMk/>
            <pc:sldMk cId="2527341964" sldId="407"/>
            <ac:spMk id="11" creationId="{00000000-0000-0000-0000-000000000000}"/>
          </ac:spMkLst>
        </pc:spChg>
        <pc:spChg chg="del">
          <ac:chgData name="Rajagopalan Balaji" userId="fef2073b-d548-489c-9436-683445f1996c" providerId="ADAL" clId="{C1542B47-3A8F-4A1E-A2E2-76A83F10ED7F}" dt="2022-10-10T18:55:51.373" v="5" actId="478"/>
          <ac:spMkLst>
            <pc:docMk/>
            <pc:sldMk cId="2527341964" sldId="407"/>
            <ac:spMk id="12" creationId="{00000000-0000-0000-0000-000000000000}"/>
          </ac:spMkLst>
        </pc:spChg>
      </pc:sldChg>
      <pc:sldChg chg="delSp modSp mod chgLayout">
        <pc:chgData name="Rajagopalan Balaji" userId="fef2073b-d548-489c-9436-683445f1996c" providerId="ADAL" clId="{C1542B47-3A8F-4A1E-A2E2-76A83F10ED7F}" dt="2022-10-10T19:04:17.058" v="11" actId="27636"/>
        <pc:sldMkLst>
          <pc:docMk/>
          <pc:sldMk cId="240544689" sldId="410"/>
        </pc:sldMkLst>
        <pc:spChg chg="del">
          <ac:chgData name="Rajagopalan Balaji" userId="fef2073b-d548-489c-9436-683445f1996c" providerId="ADAL" clId="{C1542B47-3A8F-4A1E-A2E2-76A83F10ED7F}" dt="2022-10-10T19:03:15.352" v="6" actId="478"/>
          <ac:spMkLst>
            <pc:docMk/>
            <pc:sldMk cId="240544689" sldId="410"/>
            <ac:spMk id="2" creationId="{00000000-0000-0000-0000-000000000000}"/>
          </ac:spMkLst>
        </pc:spChg>
        <pc:spChg chg="mod ord">
          <ac:chgData name="Rajagopalan Balaji" userId="fef2073b-d548-489c-9436-683445f1996c" providerId="ADAL" clId="{C1542B47-3A8F-4A1E-A2E2-76A83F10ED7F}" dt="2022-10-10T19:04:17.031" v="10" actId="700"/>
          <ac:spMkLst>
            <pc:docMk/>
            <pc:sldMk cId="240544689" sldId="410"/>
            <ac:spMk id="3" creationId="{00000000-0000-0000-0000-000000000000}"/>
          </ac:spMkLst>
        </pc:spChg>
        <pc:spChg chg="del">
          <ac:chgData name="Rajagopalan Balaji" userId="fef2073b-d548-489c-9436-683445f1996c" providerId="ADAL" clId="{C1542B47-3A8F-4A1E-A2E2-76A83F10ED7F}" dt="2022-10-10T19:03:17.351" v="7" actId="478"/>
          <ac:spMkLst>
            <pc:docMk/>
            <pc:sldMk cId="240544689" sldId="410"/>
            <ac:spMk id="4" creationId="{00000000-0000-0000-0000-000000000000}"/>
          </ac:spMkLst>
        </pc:spChg>
        <pc:spChg chg="mod ord">
          <ac:chgData name="Rajagopalan Balaji" userId="fef2073b-d548-489c-9436-683445f1996c" providerId="ADAL" clId="{C1542B47-3A8F-4A1E-A2E2-76A83F10ED7F}" dt="2022-10-10T19:04:17.058" v="11" actId="27636"/>
          <ac:spMkLst>
            <pc:docMk/>
            <pc:sldMk cId="240544689" sldId="410"/>
            <ac:spMk id="512003" creationId="{00000000-0000-0000-0000-000000000000}"/>
          </ac:spMkLst>
        </pc:spChg>
      </pc:sldChg>
      <pc:sldChg chg="delSp mod">
        <pc:chgData name="Rajagopalan Balaji" userId="fef2073b-d548-489c-9436-683445f1996c" providerId="ADAL" clId="{C1542B47-3A8F-4A1E-A2E2-76A83F10ED7F}" dt="2022-10-10T19:03:22.471" v="9" actId="478"/>
        <pc:sldMkLst>
          <pc:docMk/>
          <pc:sldMk cId="199906907" sldId="413"/>
        </pc:sldMkLst>
        <pc:spChg chg="del">
          <ac:chgData name="Rajagopalan Balaji" userId="fef2073b-d548-489c-9436-683445f1996c" providerId="ADAL" clId="{C1542B47-3A8F-4A1E-A2E2-76A83F10ED7F}" dt="2022-10-10T19:03:22.471" v="9" actId="478"/>
          <ac:spMkLst>
            <pc:docMk/>
            <pc:sldMk cId="199906907" sldId="413"/>
            <ac:spMk id="2" creationId="{00000000-0000-0000-0000-000000000000}"/>
          </ac:spMkLst>
        </pc:spChg>
        <pc:spChg chg="del">
          <ac:chgData name="Rajagopalan Balaji" userId="fef2073b-d548-489c-9436-683445f1996c" providerId="ADAL" clId="{C1542B47-3A8F-4A1E-A2E2-76A83F10ED7F}" dt="2022-10-10T19:03:19.959" v="8" actId="478"/>
          <ac:spMkLst>
            <pc:docMk/>
            <pc:sldMk cId="199906907" sldId="413"/>
            <ac:spMk id="4" creationId="{00000000-0000-0000-0000-000000000000}"/>
          </ac:spMkLst>
        </pc:spChg>
      </pc:sldChg>
      <pc:sldChg chg="delSp mod">
        <pc:chgData name="Rajagopalan Balaji" userId="fef2073b-d548-489c-9436-683445f1996c" providerId="ADAL" clId="{C1542B47-3A8F-4A1E-A2E2-76A83F10ED7F}" dt="2022-10-10T19:04:30.246" v="13" actId="478"/>
        <pc:sldMkLst>
          <pc:docMk/>
          <pc:sldMk cId="1916218648" sldId="414"/>
        </pc:sldMkLst>
        <pc:spChg chg="del">
          <ac:chgData name="Rajagopalan Balaji" userId="fef2073b-d548-489c-9436-683445f1996c" providerId="ADAL" clId="{C1542B47-3A8F-4A1E-A2E2-76A83F10ED7F}" dt="2022-10-10T19:04:30.246" v="13" actId="478"/>
          <ac:spMkLst>
            <pc:docMk/>
            <pc:sldMk cId="1916218648" sldId="414"/>
            <ac:spMk id="2" creationId="{00000000-0000-0000-0000-000000000000}"/>
          </ac:spMkLst>
        </pc:spChg>
        <pc:spChg chg="del">
          <ac:chgData name="Rajagopalan Balaji" userId="fef2073b-d548-489c-9436-683445f1996c" providerId="ADAL" clId="{C1542B47-3A8F-4A1E-A2E2-76A83F10ED7F}" dt="2022-10-10T19:04:28.245" v="12" actId="478"/>
          <ac:spMkLst>
            <pc:docMk/>
            <pc:sldMk cId="1916218648" sldId="414"/>
            <ac:spMk id="4" creationId="{00000000-0000-0000-0000-000000000000}"/>
          </ac:spMkLst>
        </pc:spChg>
      </pc:sldChg>
      <pc:sldChg chg="modSp mod">
        <pc:chgData name="Rajagopalan Balaji" userId="fef2073b-d548-489c-9436-683445f1996c" providerId="ADAL" clId="{C1542B47-3A8F-4A1E-A2E2-76A83F10ED7F}" dt="2022-10-11T16:05:58.633" v="95" actId="20577"/>
        <pc:sldMkLst>
          <pc:docMk/>
          <pc:sldMk cId="0" sldId="424"/>
        </pc:sldMkLst>
        <pc:spChg chg="mod">
          <ac:chgData name="Rajagopalan Balaji" userId="fef2073b-d548-489c-9436-683445f1996c" providerId="ADAL" clId="{C1542B47-3A8F-4A1E-A2E2-76A83F10ED7F}" dt="2022-10-11T16:05:58.633" v="95" actId="20577"/>
          <ac:spMkLst>
            <pc:docMk/>
            <pc:sldMk cId="0" sldId="424"/>
            <ac:spMk id="7" creationId="{00000000-0000-0000-0000-000000000000}"/>
          </ac:spMkLst>
        </pc:spChg>
      </pc:sldChg>
      <pc:sldChg chg="del">
        <pc:chgData name="Rajagopalan Balaji" userId="fef2073b-d548-489c-9436-683445f1996c" providerId="ADAL" clId="{C1542B47-3A8F-4A1E-A2E2-76A83F10ED7F}" dt="2022-10-10T21:30:16.023" v="47" actId="47"/>
        <pc:sldMkLst>
          <pc:docMk/>
          <pc:sldMk cId="0" sldId="425"/>
        </pc:sldMkLst>
      </pc:sldChg>
      <pc:sldChg chg="del">
        <pc:chgData name="Rajagopalan Balaji" userId="fef2073b-d548-489c-9436-683445f1996c" providerId="ADAL" clId="{C1542B47-3A8F-4A1E-A2E2-76A83F10ED7F}" dt="2022-10-10T21:30:17.424" v="48" actId="47"/>
        <pc:sldMkLst>
          <pc:docMk/>
          <pc:sldMk cId="0" sldId="426"/>
        </pc:sldMkLst>
      </pc:sldChg>
      <pc:sldChg chg="del">
        <pc:chgData name="Rajagopalan Balaji" userId="fef2073b-d548-489c-9436-683445f1996c" providerId="ADAL" clId="{C1542B47-3A8F-4A1E-A2E2-76A83F10ED7F}" dt="2022-10-10T19:40:19.742" v="46" actId="47"/>
        <pc:sldMkLst>
          <pc:docMk/>
          <pc:sldMk cId="2828742862" sldId="432"/>
        </pc:sldMkLst>
      </pc:sldChg>
      <pc:sldChg chg="ord">
        <pc:chgData name="Rajagopalan Balaji" userId="fef2073b-d548-489c-9436-683445f1996c" providerId="ADAL" clId="{C1542B47-3A8F-4A1E-A2E2-76A83F10ED7F}" dt="2022-10-11T15:42:29.166" v="50"/>
        <pc:sldMkLst>
          <pc:docMk/>
          <pc:sldMk cId="195468994" sldId="433"/>
        </pc:sldMkLst>
      </pc:sldChg>
      <pc:sldChg chg="ord">
        <pc:chgData name="Rajagopalan Balaji" userId="fef2073b-d548-489c-9436-683445f1996c" providerId="ADAL" clId="{C1542B47-3A8F-4A1E-A2E2-76A83F10ED7F}" dt="2022-10-20T17:07:17.189" v="159"/>
        <pc:sldMkLst>
          <pc:docMk/>
          <pc:sldMk cId="3789444254" sldId="435"/>
        </pc:sldMkLst>
      </pc:sldChg>
      <pc:sldChg chg="del">
        <pc:chgData name="Rajagopalan Balaji" userId="fef2073b-d548-489c-9436-683445f1996c" providerId="ADAL" clId="{C1542B47-3A8F-4A1E-A2E2-76A83F10ED7F}" dt="2022-10-11T15:49:52.398" v="51" actId="47"/>
        <pc:sldMkLst>
          <pc:docMk/>
          <pc:sldMk cId="173069110" sldId="436"/>
        </pc:sldMkLst>
      </pc:sldChg>
      <pc:sldChg chg="delSp mod">
        <pc:chgData name="Rajagopalan Balaji" userId="fef2073b-d548-489c-9436-683445f1996c" providerId="ADAL" clId="{C1542B47-3A8F-4A1E-A2E2-76A83F10ED7F}" dt="2022-10-11T16:05:35.820" v="84" actId="478"/>
        <pc:sldMkLst>
          <pc:docMk/>
          <pc:sldMk cId="423961684" sldId="470"/>
        </pc:sldMkLst>
        <pc:spChg chg="del">
          <ac:chgData name="Rajagopalan Balaji" userId="fef2073b-d548-489c-9436-683445f1996c" providerId="ADAL" clId="{C1542B47-3A8F-4A1E-A2E2-76A83F10ED7F}" dt="2022-10-11T16:05:33.782" v="83" actId="478"/>
          <ac:spMkLst>
            <pc:docMk/>
            <pc:sldMk cId="423961684" sldId="470"/>
            <ac:spMk id="3" creationId="{2F8EBF45-4ABD-954C-9565-167264EF0CB4}"/>
          </ac:spMkLst>
        </pc:spChg>
        <pc:spChg chg="del">
          <ac:chgData name="Rajagopalan Balaji" userId="fef2073b-d548-489c-9436-683445f1996c" providerId="ADAL" clId="{C1542B47-3A8F-4A1E-A2E2-76A83F10ED7F}" dt="2022-10-11T16:05:35.820" v="84" actId="478"/>
          <ac:spMkLst>
            <pc:docMk/>
            <pc:sldMk cId="423961684" sldId="470"/>
            <ac:spMk id="7" creationId="{81A261F4-EEEF-7A4B-BD7B-8F10E6E16FF4}"/>
          </ac:spMkLst>
        </pc:spChg>
      </pc:sldChg>
      <pc:sldChg chg="delSp mod">
        <pc:chgData name="Rajagopalan Balaji" userId="fef2073b-d548-489c-9436-683445f1996c" providerId="ADAL" clId="{C1542B47-3A8F-4A1E-A2E2-76A83F10ED7F}" dt="2022-10-11T16:05:30.105" v="82" actId="478"/>
        <pc:sldMkLst>
          <pc:docMk/>
          <pc:sldMk cId="2376909107" sldId="471"/>
        </pc:sldMkLst>
        <pc:spChg chg="del">
          <ac:chgData name="Rajagopalan Balaji" userId="fef2073b-d548-489c-9436-683445f1996c" providerId="ADAL" clId="{C1542B47-3A8F-4A1E-A2E2-76A83F10ED7F}" dt="2022-10-11T16:05:28.344" v="81" actId="478"/>
          <ac:spMkLst>
            <pc:docMk/>
            <pc:sldMk cId="2376909107" sldId="471"/>
            <ac:spMk id="3" creationId="{85171FC1-0B93-E642-BD47-0D0311AD5B5E}"/>
          </ac:spMkLst>
        </pc:spChg>
        <pc:spChg chg="del">
          <ac:chgData name="Rajagopalan Balaji" userId="fef2073b-d548-489c-9436-683445f1996c" providerId="ADAL" clId="{C1542B47-3A8F-4A1E-A2E2-76A83F10ED7F}" dt="2022-10-11T16:05:30.105" v="82" actId="478"/>
          <ac:spMkLst>
            <pc:docMk/>
            <pc:sldMk cId="2376909107" sldId="471"/>
            <ac:spMk id="7" creationId="{9378504A-849B-5E43-9CA7-1B1C5A9594A7}"/>
          </ac:spMkLst>
        </pc:spChg>
      </pc:sldChg>
      <pc:sldChg chg="delSp mod">
        <pc:chgData name="Rajagopalan Balaji" userId="fef2073b-d548-489c-9436-683445f1996c" providerId="ADAL" clId="{C1542B47-3A8F-4A1E-A2E2-76A83F10ED7F}" dt="2022-10-11T16:05:25.026" v="80" actId="478"/>
        <pc:sldMkLst>
          <pc:docMk/>
          <pc:sldMk cId="3949819086" sldId="472"/>
        </pc:sldMkLst>
        <pc:spChg chg="del">
          <ac:chgData name="Rajagopalan Balaji" userId="fef2073b-d548-489c-9436-683445f1996c" providerId="ADAL" clId="{C1542B47-3A8F-4A1E-A2E2-76A83F10ED7F}" dt="2022-10-11T16:05:23.713" v="79" actId="478"/>
          <ac:spMkLst>
            <pc:docMk/>
            <pc:sldMk cId="3949819086" sldId="472"/>
            <ac:spMk id="3" creationId="{C02BF7EF-58DD-4D42-BD51-69D2C04D5FED}"/>
          </ac:spMkLst>
        </pc:spChg>
        <pc:spChg chg="del">
          <ac:chgData name="Rajagopalan Balaji" userId="fef2073b-d548-489c-9436-683445f1996c" providerId="ADAL" clId="{C1542B47-3A8F-4A1E-A2E2-76A83F10ED7F}" dt="2022-10-11T16:05:25.026" v="80" actId="478"/>
          <ac:spMkLst>
            <pc:docMk/>
            <pc:sldMk cId="3949819086" sldId="472"/>
            <ac:spMk id="7" creationId="{779C954B-48A3-5D43-9551-524AB90502AA}"/>
          </ac:spMkLst>
        </pc:spChg>
      </pc:sldChg>
      <pc:sldChg chg="modSp mod">
        <pc:chgData name="Rajagopalan Balaji" userId="fef2073b-d548-489c-9436-683445f1996c" providerId="ADAL" clId="{C1542B47-3A8F-4A1E-A2E2-76A83F10ED7F}" dt="2022-10-10T18:54:57.975" v="1"/>
        <pc:sldMkLst>
          <pc:docMk/>
          <pc:sldMk cId="3174884247" sldId="473"/>
        </pc:sldMkLst>
        <pc:spChg chg="mod">
          <ac:chgData name="Rajagopalan Balaji" userId="fef2073b-d548-489c-9436-683445f1996c" providerId="ADAL" clId="{C1542B47-3A8F-4A1E-A2E2-76A83F10ED7F}" dt="2022-10-10T18:54:57.975" v="1"/>
          <ac:spMkLst>
            <pc:docMk/>
            <pc:sldMk cId="3174884247" sldId="473"/>
            <ac:spMk id="172035" creationId="{00000000-0000-0000-0000-000000000000}"/>
          </ac:spMkLst>
        </pc:spChg>
      </pc:sldChg>
      <pc:sldChg chg="addSp delSp modSp mod ord delAnim">
        <pc:chgData name="Rajagopalan Balaji" userId="fef2073b-d548-489c-9436-683445f1996c" providerId="ADAL" clId="{C1542B47-3A8F-4A1E-A2E2-76A83F10ED7F}" dt="2022-10-11T16:52:49.352" v="109"/>
        <pc:sldMkLst>
          <pc:docMk/>
          <pc:sldMk cId="2062176499" sldId="481"/>
        </pc:sldMkLst>
        <pc:spChg chg="mod">
          <ac:chgData name="Rajagopalan Balaji" userId="fef2073b-d548-489c-9436-683445f1996c" providerId="ADAL" clId="{C1542B47-3A8F-4A1E-A2E2-76A83F10ED7F}" dt="2022-10-11T16:05:11.205" v="74" actId="27636"/>
          <ac:spMkLst>
            <pc:docMk/>
            <pc:sldMk cId="2062176499" sldId="481"/>
            <ac:spMk id="2" creationId="{00000000-0000-0000-0000-000000000000}"/>
          </ac:spMkLst>
        </pc:spChg>
        <pc:spChg chg="del">
          <ac:chgData name="Rajagopalan Balaji" userId="fef2073b-d548-489c-9436-683445f1996c" providerId="ADAL" clId="{C1542B47-3A8F-4A1E-A2E2-76A83F10ED7F}" dt="2022-10-11T16:05:20.309" v="78" actId="478"/>
          <ac:spMkLst>
            <pc:docMk/>
            <pc:sldMk cId="2062176499" sldId="481"/>
            <ac:spMk id="3" creationId="{C02BF7EF-58DD-4D42-BD51-69D2C04D5FED}"/>
          </ac:spMkLst>
        </pc:spChg>
        <pc:spChg chg="del">
          <ac:chgData name="Rajagopalan Balaji" userId="fef2073b-d548-489c-9436-683445f1996c" providerId="ADAL" clId="{C1542B47-3A8F-4A1E-A2E2-76A83F10ED7F}" dt="2022-10-11T16:04:58.620" v="70" actId="478"/>
          <ac:spMkLst>
            <pc:docMk/>
            <pc:sldMk cId="2062176499" sldId="481"/>
            <ac:spMk id="5" creationId="{00000000-0000-0000-0000-000000000000}"/>
          </ac:spMkLst>
        </pc:spChg>
        <pc:spChg chg="del">
          <ac:chgData name="Rajagopalan Balaji" userId="fef2073b-d548-489c-9436-683445f1996c" providerId="ADAL" clId="{C1542B47-3A8F-4A1E-A2E2-76A83F10ED7F}" dt="2022-10-11T16:05:18.336" v="77" actId="478"/>
          <ac:spMkLst>
            <pc:docMk/>
            <pc:sldMk cId="2062176499" sldId="481"/>
            <ac:spMk id="7" creationId="{779C954B-48A3-5D43-9551-524AB90502AA}"/>
          </ac:spMkLst>
        </pc:spChg>
        <pc:spChg chg="del">
          <ac:chgData name="Rajagopalan Balaji" userId="fef2073b-d548-489c-9436-683445f1996c" providerId="ADAL" clId="{C1542B47-3A8F-4A1E-A2E2-76A83F10ED7F}" dt="2022-10-11T16:04:49.893" v="67" actId="478"/>
          <ac:spMkLst>
            <pc:docMk/>
            <pc:sldMk cId="2062176499" sldId="481"/>
            <ac:spMk id="11" creationId="{E2DE5B2F-2C19-854B-B4DE-6F5A8ADBC3D4}"/>
          </ac:spMkLst>
        </pc:spChg>
        <pc:spChg chg="add del mod">
          <ac:chgData name="Rajagopalan Balaji" userId="fef2073b-d548-489c-9436-683445f1996c" providerId="ADAL" clId="{C1542B47-3A8F-4A1E-A2E2-76A83F10ED7F}" dt="2022-10-11T16:04:57.068" v="69" actId="478"/>
          <ac:spMkLst>
            <pc:docMk/>
            <pc:sldMk cId="2062176499" sldId="481"/>
            <ac:spMk id="13" creationId="{A1EFF430-5759-E674-7D84-BAF19376D890}"/>
          </ac:spMkLst>
        </pc:spChg>
        <pc:picChg chg="del">
          <ac:chgData name="Rajagopalan Balaji" userId="fef2073b-d548-489c-9436-683445f1996c" providerId="ADAL" clId="{C1542B47-3A8F-4A1E-A2E2-76A83F10ED7F}" dt="2022-10-11T16:04:51.606" v="68" actId="478"/>
          <ac:picMkLst>
            <pc:docMk/>
            <pc:sldMk cId="2062176499" sldId="481"/>
            <ac:picMk id="4" creationId="{00000000-0000-0000-0000-000000000000}"/>
          </ac:picMkLst>
        </pc:picChg>
        <pc:picChg chg="add mod">
          <ac:chgData name="Rajagopalan Balaji" userId="fef2073b-d548-489c-9436-683445f1996c" providerId="ADAL" clId="{C1542B47-3A8F-4A1E-A2E2-76A83F10ED7F}" dt="2022-10-11T16:05:48.912" v="86" actId="1076"/>
          <ac:picMkLst>
            <pc:docMk/>
            <pc:sldMk cId="2062176499" sldId="481"/>
            <ac:picMk id="14" creationId="{D21D4A17-0DF7-3142-ED25-D0F1C426F633}"/>
          </ac:picMkLst>
        </pc:picChg>
      </pc:sldChg>
      <pc:sldChg chg="addSp delSp modSp add mod">
        <pc:chgData name="Rajagopalan Balaji" userId="fef2073b-d548-489c-9436-683445f1996c" providerId="ADAL" clId="{C1542B47-3A8F-4A1E-A2E2-76A83F10ED7F}" dt="2022-10-11T17:01:52.744" v="136" actId="20577"/>
        <pc:sldMkLst>
          <pc:docMk/>
          <pc:sldMk cId="1349301674" sldId="482"/>
        </pc:sldMkLst>
        <pc:spChg chg="add del mod">
          <ac:chgData name="Rajagopalan Balaji" userId="fef2073b-d548-489c-9436-683445f1996c" providerId="ADAL" clId="{C1542B47-3A8F-4A1E-A2E2-76A83F10ED7F}" dt="2022-10-11T17:01:27.835" v="122" actId="478"/>
          <ac:spMkLst>
            <pc:docMk/>
            <pc:sldMk cId="1349301674" sldId="482"/>
            <ac:spMk id="3" creationId="{440DF1F6-183C-3B53-56DA-68EDC6B2E96B}"/>
          </ac:spMkLst>
        </pc:spChg>
        <pc:spChg chg="del">
          <ac:chgData name="Rajagopalan Balaji" userId="fef2073b-d548-489c-9436-683445f1996c" providerId="ADAL" clId="{C1542B47-3A8F-4A1E-A2E2-76A83F10ED7F}" dt="2022-10-11T17:01:16.500" v="119" actId="478"/>
          <ac:spMkLst>
            <pc:docMk/>
            <pc:sldMk cId="1349301674" sldId="482"/>
            <ac:spMk id="234502" creationId="{00000000-0000-0000-0000-000000000000}"/>
          </ac:spMkLst>
        </pc:spChg>
        <pc:spChg chg="mod">
          <ac:chgData name="Rajagopalan Balaji" userId="fef2073b-d548-489c-9436-683445f1996c" providerId="ADAL" clId="{C1542B47-3A8F-4A1E-A2E2-76A83F10ED7F}" dt="2022-10-11T17:01:52.744" v="136" actId="20577"/>
          <ac:spMkLst>
            <pc:docMk/>
            <pc:sldMk cId="1349301674" sldId="482"/>
            <ac:spMk id="234503" creationId="{00000000-0000-0000-0000-000000000000}"/>
          </ac:spMkLst>
        </pc:spChg>
        <pc:picChg chg="add del">
          <ac:chgData name="Rajagopalan Balaji" userId="fef2073b-d548-489c-9436-683445f1996c" providerId="ADAL" clId="{C1542B47-3A8F-4A1E-A2E2-76A83F10ED7F}" dt="2022-10-11T17:00:56.969" v="115"/>
          <ac:picMkLst>
            <pc:docMk/>
            <pc:sldMk cId="1349301674" sldId="482"/>
            <ac:picMk id="4" creationId="{8398ED67-A46A-7D8A-6FAF-B9C912F24049}"/>
          </ac:picMkLst>
        </pc:picChg>
        <pc:picChg chg="add mod">
          <ac:chgData name="Rajagopalan Balaji" userId="fef2073b-d548-489c-9436-683445f1996c" providerId="ADAL" clId="{C1542B47-3A8F-4A1E-A2E2-76A83F10ED7F}" dt="2022-10-11T17:01:22.194" v="121" actId="1076"/>
          <ac:picMkLst>
            <pc:docMk/>
            <pc:sldMk cId="1349301674" sldId="482"/>
            <ac:picMk id="5" creationId="{EAAED2F4-C82A-4FDA-3D9B-9302F521A151}"/>
          </ac:picMkLst>
        </pc:picChg>
        <pc:picChg chg="del">
          <ac:chgData name="Rajagopalan Balaji" userId="fef2073b-d548-489c-9436-683445f1996c" providerId="ADAL" clId="{C1542B47-3A8F-4A1E-A2E2-76A83F10ED7F}" dt="2022-10-11T17:00:50.046" v="113" actId="478"/>
          <ac:picMkLst>
            <pc:docMk/>
            <pc:sldMk cId="1349301674" sldId="482"/>
            <ac:picMk id="234500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4343" cy="50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1" rIns="91724" bIns="45861" numCol="1" anchor="t" anchorCtr="0" compatLnSpc="1">
            <a:prstTxWarp prst="textNoShape">
              <a:avLst/>
            </a:prstTxWarp>
          </a:bodyPr>
          <a:lstStyle>
            <a:lvl1pPr defTabSz="916758"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98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4958" y="0"/>
            <a:ext cx="3015968" cy="50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1" rIns="91724" bIns="45861" numCol="1" anchor="t" anchorCtr="0" compatLnSpc="1">
            <a:prstTxWarp prst="textNoShape">
              <a:avLst/>
            </a:prstTxWarp>
          </a:bodyPr>
          <a:lstStyle>
            <a:lvl1pPr algn="r" defTabSz="916758"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98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04899"/>
            <a:ext cx="3014343" cy="50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1" rIns="91724" bIns="45861" numCol="1" anchor="b" anchorCtr="0" compatLnSpc="1">
            <a:prstTxWarp prst="textNoShape">
              <a:avLst/>
            </a:prstTxWarp>
          </a:bodyPr>
          <a:lstStyle>
            <a:lvl1pPr defTabSz="916758"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198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4958" y="8804899"/>
            <a:ext cx="3015968" cy="50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1" rIns="91724" bIns="45861" numCol="1" anchor="b" anchorCtr="0" compatLnSpc="1">
            <a:prstTxWarp prst="textNoShape">
              <a:avLst/>
            </a:prstTxWarp>
          </a:bodyPr>
          <a:lstStyle>
            <a:lvl1pPr algn="r" defTabSz="916758">
              <a:defRPr sz="1100">
                <a:latin typeface="Times New Roman" pitchFamily="18" charset="0"/>
              </a:defRPr>
            </a:lvl1pPr>
          </a:lstStyle>
          <a:p>
            <a:fld id="{32A5925F-0334-4A26-87A0-BDEC2E023D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20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20843" cy="49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1" rIns="91724" bIns="45861" numCol="1" anchor="t" anchorCtr="0" compatLnSpc="1">
            <a:prstTxWarp prst="textNoShape">
              <a:avLst/>
            </a:prstTxWarp>
          </a:bodyPr>
          <a:lstStyle>
            <a:lvl1pPr defTabSz="916758"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708" y="1"/>
            <a:ext cx="3019218" cy="49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1" rIns="91724" bIns="45861" numCol="1" anchor="t" anchorCtr="0" compatLnSpc="1">
            <a:prstTxWarp prst="textNoShape">
              <a:avLst/>
            </a:prstTxWarp>
          </a:bodyPr>
          <a:lstStyle>
            <a:lvl1pPr algn="r" defTabSz="916758"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14375"/>
            <a:ext cx="4664075" cy="3498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3865" y="4428945"/>
            <a:ext cx="5167445" cy="421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1" rIns="91724" bIns="458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57891"/>
            <a:ext cx="3020843" cy="43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1" rIns="91724" bIns="45861" numCol="1" anchor="b" anchorCtr="0" compatLnSpc="1">
            <a:prstTxWarp prst="textNoShape">
              <a:avLst/>
            </a:prstTxWarp>
          </a:bodyPr>
          <a:lstStyle>
            <a:lvl1pPr defTabSz="916758">
              <a:defRPr sz="11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708" y="8857891"/>
            <a:ext cx="3019218" cy="43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24" tIns="45861" rIns="91724" bIns="45861" numCol="1" anchor="b" anchorCtr="0" compatLnSpc="1">
            <a:prstTxWarp prst="textNoShape">
              <a:avLst/>
            </a:prstTxWarp>
          </a:bodyPr>
          <a:lstStyle>
            <a:lvl1pPr algn="r" defTabSz="916758">
              <a:defRPr sz="1100">
                <a:latin typeface="Times New Roman" pitchFamily="18" charset="0"/>
              </a:defRPr>
            </a:lvl1pPr>
          </a:lstStyle>
          <a:p>
            <a:fld id="{E3D37664-11BF-4D4E-845E-622DFCF9D7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50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37664-11BF-4D4E-845E-622DFCF9D7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27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Narrow tube and small velocities, assume </a:t>
            </a:r>
            <a:r>
              <a:rPr lang="en-US" sz="1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laminar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flow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conditions</a:t>
            </a:r>
          </a:p>
          <a:p>
            <a:pPr marL="0" marR="0" lvl="0" indent="0" algn="l" rtl="0">
              <a:spcBef>
                <a:spcPts val="100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describe the velocity and flow through the tube with </a:t>
            </a:r>
            <a:r>
              <a:rPr lang="en-US" sz="1200" b="0" i="0" u="none" strike="noStrike" cap="none" baseline="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Poiseulle’s</a:t>
            </a:r>
            <a:r>
              <a:rPr lang="en-US" sz="1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Law</a:t>
            </a:r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53155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Discharge varies as the 4</a:t>
            </a:r>
            <a:r>
              <a:rPr lang="en-US" sz="12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power of the tube diameter</a:t>
            </a:r>
          </a:p>
          <a:p>
            <a:pPr marL="0" marR="0" lvl="0" indent="0" algn="l" rtl="0">
              <a:spcBef>
                <a:spcPts val="100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our “tube” is analogous to pores in a complex media, then </a:t>
            </a:r>
            <a:r>
              <a:rPr lang="en-US" sz="1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GW flow should be dependent of the texture and grain size of the porous media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08962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-"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GW flow does not need to be horizontal, vertical flow components demand for some accounting of gravity</a:t>
            </a:r>
          </a:p>
          <a:p>
            <a:pPr marL="0" marR="0" lvl="0" indent="0" algn="l" rtl="0">
              <a:spcBef>
                <a:spcPts val="1000"/>
              </a:spcBef>
              <a:buSzPct val="25000"/>
              <a:buNone/>
            </a:pP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1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Hydraulic head (</a:t>
            </a:r>
            <a:r>
              <a:rPr lang="en-US" sz="1200" b="0" i="1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1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[L] is the mechanical energy  per unit weight at location </a:t>
            </a:r>
            <a:r>
              <a:rPr lang="en-US" sz="1200" b="0" i="1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1200" b="0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both pressure and elevation components considered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23349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KINETIC     POTENTIAL     PRESSURE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lang="en-US" sz="1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steady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200" b="0" i="0" u="none" strike="noStrike" cap="none" baseline="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frictionless, and incompressible flow </a:t>
            </a: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fluid energy is conserved! i.e. E = constant along a flow path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81524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51570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8776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360736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Hydraulic conductivity K is a constant of proportionality explaining the relationship between hydraulic gradient and discahrge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dh/dl is the hydraulic gradient. The negative sign indicates that positive specific discharge (indicating direction of flow) corresponds with a negative hydraulic gradient. 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66467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is high K sand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 is low K sand</a:t>
            </a: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2785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 depends on the nature of both the fluid and porous material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31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B32FB-0698-4FD9-A23E-1D3DB250F1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277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7012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309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Shape 3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4954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Shape 4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31345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5E1A3-7E3A-1243-BA50-E8DFCFF65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4898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5E1A3-7E3A-1243-BA50-E8DFCFF65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0032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5E1A3-7E3A-1243-BA50-E8DFCFF65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0524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5E1A3-7E3A-1243-BA50-E8DFCFF65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7775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5E1A3-7E3A-1243-BA50-E8DFCFF65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32649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5E1A3-7E3A-1243-BA50-E8DFCFF65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8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subsurface is generally composed of </a:t>
            </a:r>
            <a:r>
              <a:rPr lang="en-US" b="1" dirty="0"/>
              <a:t>roots, soil, air, and water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Water content of soils generally </a:t>
            </a:r>
            <a:r>
              <a:rPr lang="en-US" b="1" dirty="0"/>
              <a:t>increases</a:t>
            </a:r>
            <a:r>
              <a:rPr lang="en-US" dirty="0"/>
              <a:t> with depth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B32FB-0698-4FD9-A23E-1D3DB250F1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308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5E1A3-7E3A-1243-BA50-E8DFCFF65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1645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5E1A3-7E3A-1243-BA50-E8DFCFF65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0347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5E1A3-7E3A-1243-BA50-E8DFCFF65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4075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5E1A3-7E3A-1243-BA50-E8DFCFF65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3614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5E1A3-7E3A-1243-BA50-E8DFCFF65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139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5E1A3-7E3A-1243-BA50-E8DFCFF65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742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5E1A3-7E3A-1243-BA50-E8DFCFF65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25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5E1A3-7E3A-1243-BA50-E8DFCFF65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1413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5E1A3-7E3A-1243-BA50-E8DFCFF65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7932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5E1A3-7E3A-1243-BA50-E8DFCFF65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340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0E88B-BAF5-4F92-9138-7D67436003B3}" type="slidenum">
              <a:rPr lang="en-US"/>
              <a:pPr/>
              <a:t>5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/>
              <a:t>Figure 21.  Cross section through an unsaturated porous medium (from Chow et al. 1988)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5E1A3-7E3A-1243-BA50-E8DFCFF65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8559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5E1A3-7E3A-1243-BA50-E8DFCFF65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696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5E1A3-7E3A-1243-BA50-E8DFCFF6521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765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b="0" dirty="0"/>
              <a:t>WHAT IS THE RANGE OF VALUES FOR POROSITY? </a:t>
            </a:r>
            <a:r>
              <a:rPr lang="en-US" b="1" dirty="0"/>
              <a:t>0-1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B32FB-0698-4FD9-A23E-1D3DB250F1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039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Left image: porosity</a:t>
            </a:r>
            <a:r>
              <a:rPr lang="en-US" baseline="0" dirty="0"/>
              <a:t> of top =</a:t>
            </a:r>
            <a:r>
              <a:rPr lang="en-US" b="1" i="1" u="sng" baseline="0" dirty="0">
                <a:solidFill>
                  <a:srgbClr val="FF0000"/>
                </a:solidFill>
              </a:rPr>
              <a:t> 0.91</a:t>
            </a:r>
            <a:r>
              <a:rPr lang="en-US" baseline="0" dirty="0"/>
              <a:t>, porosity of bottom = 0.35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B32FB-0698-4FD9-A23E-1D3DB250F1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682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position, size, and shape of each particle or grain in the porous media cannot be specified.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Frictionless flow is meaningless in this situation, we expect head losses to play the predominant role in mediating flow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210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55024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2126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53B61-4283-4122-9AD4-28F848305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0D898-F567-4DD8-ACA6-3C31FE1611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2B604-6233-4AFE-824C-3726C2C35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Fall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CVEN 5333 – Physical Hydrology; Gooseff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C2F368-D177-4CFF-8B14-A5C50829EA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53B61-4283-4122-9AD4-28F8483058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68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38055-3DE2-418E-87DE-F994349522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1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9704F-C475-4227-99AF-36010BF6F8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85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CD467-4DB6-49B3-915B-1AEB0EB67A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634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5A018-1B82-4F9C-8F8C-C87B05B228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67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7A1C4-0FC5-436F-96F7-99FE999EB1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88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302FA-5905-4897-B9A6-4873DB3F1B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61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38055-3DE2-418E-87DE-F994349522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8ADF6-3C88-48B8-8C89-81B77C7FB8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506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280FA-F1A8-47F2-913F-67B99C1D9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19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0D898-F567-4DD8-ACA6-3C31FE1611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19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2B604-6233-4AFE-824C-3726C2C354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01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C2F368-D177-4CFF-8B14-A5C50829EA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998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53B61-4283-4122-9AD4-28F8483058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769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38055-3DE2-418E-87DE-F994349522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6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9704F-C475-4227-99AF-36010BF6F8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3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CD467-4DB6-49B3-915B-1AEB0EB67A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5A018-1B82-4F9C-8F8C-C87B05B228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9704F-C475-4227-99AF-36010BF6F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7A1C4-0FC5-436F-96F7-99FE999EB1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72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302FA-5905-4897-B9A6-4873DB3F1B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12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8ADF6-3C88-48B8-8C89-81B77C7FB8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225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280FA-F1A8-47F2-913F-67B99C1D9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41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0D898-F567-4DD8-ACA6-3C31FE1611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202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2B604-6233-4AFE-824C-3726C2C354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23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C2F368-D177-4CFF-8B14-A5C50829EA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036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53B61-4283-4122-9AD4-28F8483058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641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38055-3DE2-418E-87DE-F994349522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37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9704F-C475-4227-99AF-36010BF6F8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02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Fall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CVEN 5333 – Physical Hydrology; Gooseff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CD467-4DB6-49B3-915B-1AEB0EB67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CD467-4DB6-49B3-915B-1AEB0EB67A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47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5A018-1B82-4F9C-8F8C-C87B05B228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03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7A1C4-0FC5-436F-96F7-99FE999EB1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908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302FA-5905-4897-B9A6-4873DB3F1B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059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8ADF6-3C88-48B8-8C89-81B77C7FB8F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4399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280FA-F1A8-47F2-913F-67B99C1D9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4332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0D898-F567-4DD8-ACA6-3C31FE1611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31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2B604-6233-4AFE-824C-3726C2C354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158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C2F368-D177-4CFF-8B14-A5C50829EA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23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CVEN 5333 – Physical Hydrology; Gooseff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F406F-2876-4069-B562-DF0353B61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Fall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CVEN 5333 – Physical Hydrology; Gooseff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5A018-1B82-4F9C-8F8C-C87B05B228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CVEN 5333 – Physical Hydrology; Gooseff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37C98-6AF1-4E10-ADFD-BE8DC0424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63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CVEN 5333 – Physical Hydrology; Gooseff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60D0C-7ADB-4415-8945-F922459C1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523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CVEN 5333 – Physical Hydrology; Gooseff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3D93E-7B9D-4758-8969-8CDD3D4F0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38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2021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CVEN 5333 – Physical Hydrology; Gooseff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FB042-6E2E-4EE6-97F1-ED6B1A2F8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587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2021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CVEN 5333 – Physical Hydrology; Gooseff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1206-8550-4F8B-8041-FE5F46C2D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335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2021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CVEN 5333 – Physical Hydrology; Gooseff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E6608-416A-4BE0-A932-02504286E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396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CVEN 5333 – Physical Hydrology; Gooseff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D02D9-19C4-42FC-A118-1D507973E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390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CVEN 5333 – Physical Hydrology; Gooseff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83061-F74D-40B4-B9D8-3FE5B1FF5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155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CVEN 5333 – Physical Hydrology; Gooseff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9EE86-8410-447B-BFA0-388D32258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858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Fall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CVEN 5333 – Physical Hydrology; Gooseff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60FD8-6574-4452-9784-E4B095BC9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5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Fall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CVEN 5333 – Physical Hydrology; Gooseff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7A1C4-0FC5-436F-96F7-99FE999EB1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AB9-C179-4968-B8AA-7F4A66B6C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688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AB9-C179-4968-B8AA-7F4A66B6C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281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AB9-C179-4968-B8AA-7F4A66B6C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67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AB9-C179-4968-B8AA-7F4A66B6C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460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AB9-C179-4968-B8AA-7F4A66B6C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066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AB9-C179-4968-B8AA-7F4A66B6C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228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AB9-C179-4968-B8AA-7F4A66B6C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95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AB9-C179-4968-B8AA-7F4A66B6C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252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AB9-C179-4968-B8AA-7F4A66B6C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880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AB9-C179-4968-B8AA-7F4A66B6C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3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Fall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CVEN 5333 – Physical Hydrology; Gooseff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302FA-5905-4897-B9A6-4873DB3F1B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EFAB9-C179-4968-B8AA-7F4A66B6C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35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Fall 2021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CVEN 5333 – Physical Hydrology; Gooseff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E736FD-025D-0648-A6D0-8E749B5EEB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86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Fall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CVEN 5333 – Physical Hydrology; Gooseff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8ADF6-3C88-48B8-8C89-81B77C7FB8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Fall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CVEN 5333 – Physical Hydrology; Gooseff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280FA-F1A8-47F2-913F-67B99C1D9A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/>
              <a:t>Fall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CVEN 5333 – Physical Hydrology; Gooseff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AEB4517-88A3-4501-87B1-899E20F3E5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AEB4517-88A3-4501-87B1-899E20F3E5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0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AEB4517-88A3-4501-87B1-899E20F3E5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7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Fall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AEB4517-88A3-4501-87B1-899E20F3E5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8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Fall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CVEN 5333 – Physical Hydrology; Gooseff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CF62EF5-1394-4B3F-9D7F-7A0A988E6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7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Fall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CVEN 5333 – Physical Hydrology; Gooseff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EFAB9-C179-4968-B8AA-7F4A66B6CB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0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ivil.colorado.edu/~balajir/CVEN5333" TargetMode="External"/><Relationship Id="rId2" Type="http://schemas.openxmlformats.org/officeDocument/2006/relationships/hyperlink" Target="mailto:balajir@colorado.edu" TargetMode="External"/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Relationship Id="rId6" Type="http://schemas.openxmlformats.org/officeDocument/2006/relationships/image" Target="NUL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ineeringtoolbox.com/water-dynamic-kinematic-viscosity-d_596.html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www.engineeringtoolbox.com/water-surface-tension-d_597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4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4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hydrology.usu.edu/rrp/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56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ars.usda.gov/Services/docs.htm?docid=8953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6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61.emf"/><Relationship Id="rId4" Type="http://schemas.openxmlformats.org/officeDocument/2006/relationships/oleObject" Target="../embeddings/oleObject16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48.png"/><Relationship Id="rId4" Type="http://schemas.openxmlformats.org/officeDocument/2006/relationships/image" Target="../media/image61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61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20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64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24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69.emf"/><Relationship Id="rId4" Type="http://schemas.openxmlformats.org/officeDocument/2006/relationships/oleObject" Target="../embeddings/oleObject25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69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4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74.emf"/><Relationship Id="rId4" Type="http://schemas.openxmlformats.org/officeDocument/2006/relationships/package" Target="../embeddings/Microsoft_Word_Document3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Physical Hydrology &amp; </a:t>
            </a:r>
            <a:r>
              <a:rPr lang="en-US" sz="3600" dirty="0" err="1"/>
              <a:t>Hydroclimatology</a:t>
            </a:r>
            <a:br>
              <a:rPr lang="en-US" sz="3600" dirty="0"/>
            </a:br>
            <a:r>
              <a:rPr lang="en-US" sz="3600" dirty="0"/>
              <a:t>(</a:t>
            </a:r>
            <a:r>
              <a:rPr lang="en-US" sz="3600" dirty="0" err="1"/>
              <a:t>Multiscale</a:t>
            </a:r>
            <a:r>
              <a:rPr lang="en-US" sz="3600" dirty="0"/>
              <a:t> Hydrology)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FF3300"/>
                </a:solidFill>
              </a:rPr>
              <a:t>A science dealing with the properties, distribution and circulation of water.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sz="2800" dirty="0"/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dirty="0"/>
              <a:t>R. </a:t>
            </a:r>
            <a:r>
              <a:rPr lang="en-US" sz="2800" dirty="0" err="1"/>
              <a:t>Balaji</a:t>
            </a:r>
            <a:endParaRPr lang="en-US" sz="2800" dirty="0"/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US" sz="2800" u="sng" dirty="0">
              <a:solidFill>
                <a:schemeClr val="accent2"/>
              </a:solidFill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dirty="0">
                <a:hlinkClick r:id="rId2"/>
              </a:rPr>
              <a:t>balajir@colorado.edu</a:t>
            </a:r>
            <a:endParaRPr lang="en-US" sz="2800" dirty="0"/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dirty="0"/>
              <a:t>CVEN5333 </a:t>
            </a:r>
            <a:r>
              <a:rPr lang="en-US" sz="2800" dirty="0">
                <a:hlinkClick r:id="rId3"/>
              </a:rPr>
              <a:t>http://civil.colorado.edu/~balajir/CVEN5333</a:t>
            </a:r>
            <a:endParaRPr lang="en-US" sz="2800" dirty="0"/>
          </a:p>
          <a:p>
            <a:pPr marL="0" indent="0" algn="ctr">
              <a:lnSpc>
                <a:spcPct val="90000"/>
              </a:lnSpc>
              <a:buNone/>
            </a:pPr>
            <a:r>
              <a:rPr lang="en-US" sz="2800" dirty="0"/>
              <a:t>Includes slides from Prof. Mike </a:t>
            </a:r>
            <a:r>
              <a:rPr lang="en-US" sz="2800" dirty="0" err="1"/>
              <a:t>Gooseff</a:t>
            </a:r>
            <a:r>
              <a:rPr lang="en-US" sz="2800" dirty="0"/>
              <a:t> </a:t>
            </a:r>
          </a:p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 dirty="0"/>
              <a:t>   </a:t>
            </a:r>
          </a:p>
          <a:p>
            <a:pPr marL="0" indent="0" algn="ctr">
              <a:lnSpc>
                <a:spcPct val="90000"/>
              </a:lnSpc>
            </a:pPr>
            <a:endParaRPr lang="en-US" sz="28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B27275-7803-73B4-41CA-EC81F385F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CVEN 5333 – Physical Hydrology; Gooseff</a:t>
            </a:r>
          </a:p>
        </p:txBody>
      </p:sp>
    </p:spTree>
    <p:extLst>
      <p:ext uri="{BB962C8B-B14F-4D97-AF65-F5344CB8AC3E}">
        <p14:creationId xmlns:p14="http://schemas.microsoft.com/office/powerpoint/2010/main" val="317488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39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400" dirty="0"/>
              <a:t>Porous Media Characteristics – </a:t>
            </a:r>
            <a:br>
              <a:rPr lang="en-US" sz="4400" dirty="0"/>
            </a:br>
            <a:r>
              <a:rPr lang="en-US" altLang="en-US" sz="3600" i="1" dirty="0"/>
              <a:t>Porosity (</a:t>
            </a:r>
            <a:r>
              <a:rPr lang="en-US" altLang="en-US" sz="3600" i="1" dirty="0">
                <a:latin typeface="Symbol" charset="2"/>
              </a:rPr>
              <a:t>h </a:t>
            </a:r>
            <a:r>
              <a:rPr lang="en-US" altLang="en-US" sz="3600" i="1" dirty="0">
                <a:latin typeface="+mn-lt"/>
              </a:rPr>
              <a:t>or</a:t>
            </a:r>
            <a:r>
              <a:rPr lang="en-US" altLang="en-US" sz="3600" i="1" dirty="0">
                <a:latin typeface="Symbol" charset="2"/>
              </a:rPr>
              <a:t> f</a:t>
            </a:r>
            <a:r>
              <a:rPr lang="en-US" altLang="en-US" sz="3600" i="1" dirty="0"/>
              <a:t>)</a:t>
            </a:r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399"/>
            <a:ext cx="8229600" cy="4949825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Definition: the </a:t>
            </a:r>
            <a:r>
              <a:rPr lang="en-US" altLang="en-US" sz="2800" i="1" dirty="0"/>
              <a:t>proportion </a:t>
            </a:r>
            <a:r>
              <a:rPr lang="en-US" altLang="en-US" sz="2800" dirty="0"/>
              <a:t>of pore space in a volume of soil</a:t>
            </a:r>
            <a:br>
              <a:rPr lang="en-US" altLang="en-US" sz="2800" dirty="0"/>
            </a:br>
            <a:endParaRPr lang="en-US" altLang="en-US" sz="2800" dirty="0"/>
          </a:p>
          <a:p>
            <a:pPr lvl="1"/>
            <a:endParaRPr lang="en-US" altLang="en-US" sz="2400" dirty="0"/>
          </a:p>
          <a:p>
            <a:pPr lvl="1"/>
            <a:endParaRPr lang="en-US" altLang="en-US" sz="2400" dirty="0"/>
          </a:p>
          <a:p>
            <a:r>
              <a:rPr lang="en-US" altLang="en-US" sz="2800" dirty="0"/>
              <a:t>What is the range of values for porosity?</a:t>
            </a:r>
          </a:p>
          <a:p>
            <a:pPr marL="203200" indent="0">
              <a:buNone/>
            </a:pPr>
            <a:r>
              <a:rPr lang="en-US" altLang="en-US" sz="2800" dirty="0"/>
              <a:t>			 </a:t>
            </a:r>
            <a:r>
              <a:rPr lang="en-US" altLang="en-US" sz="2800" dirty="0">
                <a:solidFill>
                  <a:srgbClr val="FF0000"/>
                </a:solidFill>
              </a:rPr>
              <a:t>0 to 1.0</a:t>
            </a:r>
          </a:p>
          <a:p>
            <a:r>
              <a:rPr lang="en-US" altLang="en-US" sz="2800" u="sng" dirty="0"/>
              <a:t>Measurement</a:t>
            </a:r>
            <a:r>
              <a:rPr lang="en-US" altLang="en-US" sz="2800" dirty="0"/>
              <a:t>:  the ratio of the bulk density to the density of soil:</a:t>
            </a:r>
          </a:p>
          <a:p>
            <a:endParaRPr lang="en-US" altLang="en-US" sz="2800" dirty="0"/>
          </a:p>
        </p:txBody>
      </p:sp>
      <p:graphicFrame>
        <p:nvGraphicFramePr>
          <p:cNvPr id="51302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324100" y="2391567"/>
          <a:ext cx="44958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34880" imgH="457200" progId="Equation.3">
                  <p:embed/>
                </p:oleObj>
              </mc:Choice>
              <mc:Fallback>
                <p:oleObj name="Equation" r:id="rId3" imgW="2234880" imgH="457200" progId="Equation.3">
                  <p:embed/>
                  <p:pic>
                    <p:nvPicPr>
                      <p:cNvPr id="513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2391567"/>
                        <a:ext cx="4495800" cy="9191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CVEN 5333 – Physical Hydrology; Gooseff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00" y="5239850"/>
                <a:ext cx="2151808" cy="92660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𝜙</m:t>
                      </m:r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charset="0"/>
                          <a:ea typeface="Cambria Math" charset="0"/>
                          <a:cs typeface="Cambria Math" charset="0"/>
                        </a:rPr>
                        <m:t>=1−</m:t>
                      </m:r>
                      <m:f>
                        <m:fPr>
                          <m:ctrlPr>
                            <a:rPr kumimoji="0" lang="bg-BG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239850"/>
                <a:ext cx="2151808" cy="926600"/>
              </a:xfrm>
              <a:prstGeom prst="rect">
                <a:avLst/>
              </a:prstGeom>
              <a:blipFill>
                <a:blip r:embed="rId6"/>
                <a:stretch>
                  <a:fillRect l="-6509" t="-1370" b="-13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6CC2C0C-0A32-1B4F-AC05-7C13AC5F41C9}"/>
              </a:ext>
            </a:extLst>
          </p:cNvPr>
          <p:cNvSpPr/>
          <p:nvPr/>
        </p:nvSpPr>
        <p:spPr>
          <a:xfrm>
            <a:off x="2324100" y="2391566"/>
            <a:ext cx="4495800" cy="919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549208-F5B4-7B48-B3CF-25C696E74A38}"/>
              </a:ext>
            </a:extLst>
          </p:cNvPr>
          <p:cNvSpPr/>
          <p:nvPr/>
        </p:nvSpPr>
        <p:spPr>
          <a:xfrm>
            <a:off x="3325259" y="4079781"/>
            <a:ext cx="1246741" cy="46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C1B390-875B-4C4B-9CD4-2E6189948D8B}"/>
              </a:ext>
            </a:extLst>
          </p:cNvPr>
          <p:cNvSpPr/>
          <p:nvPr/>
        </p:nvSpPr>
        <p:spPr>
          <a:xfrm>
            <a:off x="4572000" y="5229844"/>
            <a:ext cx="2151808" cy="92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0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-5984" y="0"/>
            <a:ext cx="9149984" cy="13081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Porous Media Characteristics – </a:t>
            </a:r>
            <a:br>
              <a:rPr lang="en-US" sz="4800" dirty="0"/>
            </a:br>
            <a:r>
              <a:rPr lang="en-US" altLang="en-US" sz="3600" i="1" dirty="0"/>
              <a:t>Porosity (</a:t>
            </a:r>
            <a:r>
              <a:rPr lang="en-US" altLang="en-US" sz="3600" i="1" dirty="0">
                <a:latin typeface="Symbol" charset="2"/>
              </a:rPr>
              <a:t>h </a:t>
            </a:r>
            <a:r>
              <a:rPr lang="en-US" altLang="en-US" sz="3600" i="1" dirty="0"/>
              <a:t>or</a:t>
            </a:r>
            <a:r>
              <a:rPr lang="en-US" altLang="en-US" sz="3600" i="1" dirty="0">
                <a:latin typeface="Symbol" charset="2"/>
              </a:rPr>
              <a:t> f</a:t>
            </a:r>
            <a:r>
              <a:rPr lang="en-US" altLang="en-US" sz="3600" i="1" dirty="0"/>
              <a:t>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CVEN 5333 – Physical Hydrology; Gooseff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/>
              <a:t>T/F? </a:t>
            </a:r>
            <a:r>
              <a:rPr lang="en-US" sz="2400" i="1" dirty="0"/>
              <a:t>Porosity is affected by the amount of water in the soil.</a:t>
            </a:r>
          </a:p>
          <a:p>
            <a:endParaRPr lang="en-US" sz="2400" i="1" dirty="0"/>
          </a:p>
          <a:p>
            <a:r>
              <a:rPr lang="en-US" sz="2400" dirty="0"/>
              <a:t>Porosity is affected by the arrangement of soil particles: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42"/>
          <a:stretch/>
        </p:blipFill>
        <p:spPr>
          <a:xfrm>
            <a:off x="152400" y="3464545"/>
            <a:ext cx="3733800" cy="2640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5"/>
          <a:stretch/>
        </p:blipFill>
        <p:spPr>
          <a:xfrm>
            <a:off x="4108816" y="3550270"/>
            <a:ext cx="4882784" cy="24695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3C0D38-241D-FF4F-A6EF-ACC185D3CDC5}"/>
              </a:ext>
            </a:extLst>
          </p:cNvPr>
          <p:cNvSpPr txBox="1"/>
          <p:nvPr/>
        </p:nvSpPr>
        <p:spPr>
          <a:xfrm>
            <a:off x="3966072" y="2037370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DEB4D5-5014-5E4A-82BE-337475AE7D90}"/>
              </a:ext>
            </a:extLst>
          </p:cNvPr>
          <p:cNvSpPr/>
          <p:nvPr/>
        </p:nvSpPr>
        <p:spPr>
          <a:xfrm>
            <a:off x="3986032" y="1991333"/>
            <a:ext cx="1165951" cy="46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21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Groundwater Fluid Dynamics</a:t>
            </a:r>
          </a:p>
        </p:txBody>
      </p:sp>
      <p:pic>
        <p:nvPicPr>
          <p:cNvPr id="91" name="Shape 9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930441"/>
            <a:ext cx="4908331" cy="422862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5087008" y="1524000"/>
            <a:ext cx="3828392" cy="5002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Calibri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Water moves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down gradient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from high head (or potential) to low head.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Calibri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Unlike common fluid dynamics examples, porous media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induce a tortuous flow path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ct val="100000"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Extremely complex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flowpath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geometry which  cannot be specified completely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23E68-D63F-E543-839A-2244CBBA33B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CVEN 5333 – Physical Hydrology; Gooseff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A3D4B0-361B-414B-A191-3336E7D690A1}"/>
              </a:ext>
            </a:extLst>
          </p:cNvPr>
          <p:cNvSpPr/>
          <p:nvPr/>
        </p:nvSpPr>
        <p:spPr>
          <a:xfrm>
            <a:off x="7001204" y="1441308"/>
            <a:ext cx="1165951" cy="46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BAC29D-A6D3-1F4A-BC9D-1112F980C029}"/>
              </a:ext>
            </a:extLst>
          </p:cNvPr>
          <p:cNvSpPr/>
          <p:nvPr/>
        </p:nvSpPr>
        <p:spPr>
          <a:xfrm>
            <a:off x="5064974" y="1930441"/>
            <a:ext cx="1165951" cy="46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C43540-2B30-D646-B956-1AF05B296827}"/>
              </a:ext>
            </a:extLst>
          </p:cNvPr>
          <p:cNvSpPr/>
          <p:nvPr/>
        </p:nvSpPr>
        <p:spPr>
          <a:xfrm>
            <a:off x="6019800" y="3763219"/>
            <a:ext cx="2815728" cy="46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77F0C0-1E5A-3E4F-8593-75C8F257FBB0}"/>
              </a:ext>
            </a:extLst>
          </p:cNvPr>
          <p:cNvSpPr/>
          <p:nvPr/>
        </p:nvSpPr>
        <p:spPr>
          <a:xfrm>
            <a:off x="5064973" y="4102312"/>
            <a:ext cx="1165951" cy="46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3140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Groundwater Fluid Dynamics: </a:t>
            </a:r>
            <a:b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simplifying the problem…</a:t>
            </a:r>
          </a:p>
        </p:txBody>
      </p:sp>
      <p:pic>
        <p:nvPicPr>
          <p:cNvPr id="99" name="Shape 9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98538" y="2846450"/>
            <a:ext cx="5486399" cy="308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417514" y="1607684"/>
            <a:ext cx="7976524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First, simplify by “straightening” the tortuous flowpath and idealizing the flowpath as a pipe of variable diameter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775B3-B14E-3D47-9F12-A470F0E7BD7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CVEN 5333 – Physical Hydrology; Gooseff</a:t>
            </a:r>
          </a:p>
        </p:txBody>
      </p:sp>
    </p:spTree>
    <p:extLst>
      <p:ext uri="{BB962C8B-B14F-4D97-AF65-F5344CB8AC3E}">
        <p14:creationId xmlns:p14="http://schemas.microsoft.com/office/powerpoint/2010/main" val="4192317510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Shape 105"/>
          <p:cNvCxnSpPr/>
          <p:nvPr/>
        </p:nvCxnSpPr>
        <p:spPr>
          <a:xfrm>
            <a:off x="5627289" y="3071433"/>
            <a:ext cx="869821" cy="0"/>
          </a:xfrm>
          <a:prstGeom prst="straightConnector1">
            <a:avLst/>
          </a:prstGeom>
          <a:noFill/>
          <a:ln w="25400" cap="flat">
            <a:solidFill>
              <a:srgbClr val="53F5F7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06" name="Shape 106"/>
          <p:cNvCxnSpPr/>
          <p:nvPr/>
        </p:nvCxnSpPr>
        <p:spPr>
          <a:xfrm>
            <a:off x="5657917" y="3310808"/>
            <a:ext cx="869821" cy="0"/>
          </a:xfrm>
          <a:prstGeom prst="straightConnector1">
            <a:avLst/>
          </a:prstGeom>
          <a:noFill/>
          <a:ln w="25400" cap="flat">
            <a:solidFill>
              <a:srgbClr val="53F5F7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07" name="Shape 107"/>
          <p:cNvCxnSpPr/>
          <p:nvPr/>
        </p:nvCxnSpPr>
        <p:spPr>
          <a:xfrm>
            <a:off x="5653753" y="3550183"/>
            <a:ext cx="869821" cy="0"/>
          </a:xfrm>
          <a:prstGeom prst="straightConnector1">
            <a:avLst/>
          </a:prstGeom>
          <a:noFill/>
          <a:ln w="25400" cap="flat">
            <a:solidFill>
              <a:srgbClr val="53F5F7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08" name="Shape 108"/>
          <p:cNvCxnSpPr/>
          <p:nvPr/>
        </p:nvCxnSpPr>
        <p:spPr>
          <a:xfrm>
            <a:off x="5840946" y="3511239"/>
            <a:ext cx="869821" cy="0"/>
          </a:xfrm>
          <a:prstGeom prst="straightConnector1">
            <a:avLst/>
          </a:prstGeom>
          <a:noFill/>
          <a:ln w="25400" cap="flat">
            <a:solidFill>
              <a:srgbClr val="53F5F7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09" name="Shape 109"/>
          <p:cNvCxnSpPr/>
          <p:nvPr/>
        </p:nvCxnSpPr>
        <p:spPr>
          <a:xfrm>
            <a:off x="5836782" y="3280948"/>
            <a:ext cx="869821" cy="0"/>
          </a:xfrm>
          <a:prstGeom prst="straightConnector1">
            <a:avLst/>
          </a:prstGeom>
          <a:noFill/>
          <a:ln w="25400" cap="flat">
            <a:solidFill>
              <a:srgbClr val="53F5F7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10" name="Shape 110"/>
          <p:cNvCxnSpPr/>
          <p:nvPr/>
        </p:nvCxnSpPr>
        <p:spPr>
          <a:xfrm>
            <a:off x="5867410" y="3068053"/>
            <a:ext cx="869821" cy="0"/>
          </a:xfrm>
          <a:prstGeom prst="straightConnector1">
            <a:avLst/>
          </a:prstGeom>
          <a:noFill/>
          <a:ln w="25400" cap="flat">
            <a:solidFill>
              <a:srgbClr val="53F5F7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Groundwater Fluid Dynamics: </a:t>
            </a:r>
            <a:b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simplifying the problem…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417514" y="1607684"/>
            <a:ext cx="7976524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Second, replace variable radius tubes with an equivalent set of constant radius tubes. </a:t>
            </a:r>
          </a:p>
        </p:txBody>
      </p:sp>
      <p:grpSp>
        <p:nvGrpSpPr>
          <p:cNvPr id="113" name="Shape 113"/>
          <p:cNvGrpSpPr/>
          <p:nvPr/>
        </p:nvGrpSpPr>
        <p:grpSpPr>
          <a:xfrm>
            <a:off x="1933325" y="2971654"/>
            <a:ext cx="3848100" cy="228600"/>
            <a:chOff x="144" y="2735"/>
            <a:chExt cx="2424" cy="144"/>
          </a:xfrm>
        </p:grpSpPr>
        <p:sp>
          <p:nvSpPr>
            <p:cNvPr id="114" name="Shape 114"/>
            <p:cNvSpPr/>
            <p:nvPr/>
          </p:nvSpPr>
          <p:spPr>
            <a:xfrm rot="-5400000">
              <a:off x="2268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1979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 rot="-5400000">
              <a:off x="1643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 rot="-5400000">
              <a:off x="1308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971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 rot="-5400000">
              <a:off x="636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299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Shape 121"/>
          <p:cNvGrpSpPr/>
          <p:nvPr/>
        </p:nvGrpSpPr>
        <p:grpSpPr>
          <a:xfrm>
            <a:off x="1939917" y="3213058"/>
            <a:ext cx="3848100" cy="228600"/>
            <a:chOff x="144" y="2735"/>
            <a:chExt cx="2424" cy="144"/>
          </a:xfrm>
        </p:grpSpPr>
        <p:sp>
          <p:nvSpPr>
            <p:cNvPr id="122" name="Shape 122"/>
            <p:cNvSpPr/>
            <p:nvPr/>
          </p:nvSpPr>
          <p:spPr>
            <a:xfrm rot="-5400000">
              <a:off x="2268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 rot="-5400000">
              <a:off x="1979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1643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 rot="-5400000">
              <a:off x="1308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 rot="-5400000">
              <a:off x="971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 rot="-5400000">
              <a:off x="636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 rot="-5400000">
              <a:off x="299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" name="Shape 129"/>
          <p:cNvGrpSpPr/>
          <p:nvPr/>
        </p:nvGrpSpPr>
        <p:grpSpPr>
          <a:xfrm>
            <a:off x="1935753" y="3452433"/>
            <a:ext cx="3848100" cy="228600"/>
            <a:chOff x="144" y="2735"/>
            <a:chExt cx="2424" cy="144"/>
          </a:xfrm>
        </p:grpSpPr>
        <p:sp>
          <p:nvSpPr>
            <p:cNvPr id="130" name="Shape 130"/>
            <p:cNvSpPr/>
            <p:nvPr/>
          </p:nvSpPr>
          <p:spPr>
            <a:xfrm rot="-5400000">
              <a:off x="2268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 rot="-5400000">
              <a:off x="1979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 rot="-5400000">
              <a:off x="1643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 rot="-5400000">
              <a:off x="1308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 rot="-5400000">
              <a:off x="971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 rot="-5400000">
              <a:off x="636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 rot="-5400000">
              <a:off x="299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Shape 137"/>
          <p:cNvGrpSpPr/>
          <p:nvPr/>
        </p:nvGrpSpPr>
        <p:grpSpPr>
          <a:xfrm>
            <a:off x="2105550" y="3413488"/>
            <a:ext cx="3848100" cy="228600"/>
            <a:chOff x="144" y="2735"/>
            <a:chExt cx="2424" cy="144"/>
          </a:xfrm>
        </p:grpSpPr>
        <p:sp>
          <p:nvSpPr>
            <p:cNvPr id="138" name="Shape 138"/>
            <p:cNvSpPr/>
            <p:nvPr/>
          </p:nvSpPr>
          <p:spPr>
            <a:xfrm rot="-5400000">
              <a:off x="2268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Shape 139"/>
            <p:cNvSpPr/>
            <p:nvPr/>
          </p:nvSpPr>
          <p:spPr>
            <a:xfrm rot="-5400000">
              <a:off x="1979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Shape 140"/>
            <p:cNvSpPr/>
            <p:nvPr/>
          </p:nvSpPr>
          <p:spPr>
            <a:xfrm rot="-5400000">
              <a:off x="1643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 rot="-5400000">
              <a:off x="1308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 rot="-5400000">
              <a:off x="971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Shape 143"/>
            <p:cNvSpPr/>
            <p:nvPr/>
          </p:nvSpPr>
          <p:spPr>
            <a:xfrm rot="-5400000">
              <a:off x="636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 rot="-5400000">
              <a:off x="299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Shape 145"/>
          <p:cNvGrpSpPr/>
          <p:nvPr/>
        </p:nvGrpSpPr>
        <p:grpSpPr>
          <a:xfrm>
            <a:off x="2101385" y="3183198"/>
            <a:ext cx="3848100" cy="228600"/>
            <a:chOff x="144" y="2735"/>
            <a:chExt cx="2424" cy="144"/>
          </a:xfrm>
        </p:grpSpPr>
        <p:sp>
          <p:nvSpPr>
            <p:cNvPr id="146" name="Shape 146"/>
            <p:cNvSpPr/>
            <p:nvPr/>
          </p:nvSpPr>
          <p:spPr>
            <a:xfrm rot="-5400000">
              <a:off x="2268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 rot="-5400000">
              <a:off x="1979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 rot="-5400000">
              <a:off x="1643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 rot="-5400000">
              <a:off x="1308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 rot="-5400000">
              <a:off x="971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 rot="-5400000">
              <a:off x="636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 rot="-5400000">
              <a:off x="299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Shape 153"/>
          <p:cNvGrpSpPr/>
          <p:nvPr/>
        </p:nvGrpSpPr>
        <p:grpSpPr>
          <a:xfrm>
            <a:off x="2114617" y="2952908"/>
            <a:ext cx="3848100" cy="228600"/>
            <a:chOff x="144" y="2735"/>
            <a:chExt cx="2424" cy="144"/>
          </a:xfrm>
        </p:grpSpPr>
        <p:sp>
          <p:nvSpPr>
            <p:cNvPr id="154" name="Shape 154"/>
            <p:cNvSpPr/>
            <p:nvPr/>
          </p:nvSpPr>
          <p:spPr>
            <a:xfrm rot="-5400000">
              <a:off x="2268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 rot="-5400000">
              <a:off x="1979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 rot="-5400000">
              <a:off x="1643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 rot="-5400000">
              <a:off x="1308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 rot="-5400000">
              <a:off x="971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 rot="-5400000">
              <a:off x="636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 rot="-5400000">
              <a:off x="299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Shape 161"/>
          <p:cNvSpPr txBox="1"/>
          <p:nvPr/>
        </p:nvSpPr>
        <p:spPr>
          <a:xfrm>
            <a:off x="569914" y="3986651"/>
            <a:ext cx="7976524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Our conceptual model of flow through a porous media is now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flow through a bundle of small tubes of different diameters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618656" y="5073637"/>
            <a:ext cx="7976524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Conceptual model is drastically oversimplified, but allows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forward progress for quantifying the problem</a:t>
            </a:r>
          </a:p>
        </p:txBody>
      </p:sp>
      <p:cxnSp>
        <p:nvCxnSpPr>
          <p:cNvPr id="163" name="Shape 163"/>
          <p:cNvCxnSpPr/>
          <p:nvPr/>
        </p:nvCxnSpPr>
        <p:spPr>
          <a:xfrm>
            <a:off x="1095966" y="3076025"/>
            <a:ext cx="869821" cy="0"/>
          </a:xfrm>
          <a:prstGeom prst="straightConnector1">
            <a:avLst/>
          </a:prstGeom>
          <a:noFill/>
          <a:ln w="25400" cap="flat">
            <a:solidFill>
              <a:srgbClr val="53F5F7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64" name="Shape 164"/>
          <p:cNvCxnSpPr/>
          <p:nvPr/>
        </p:nvCxnSpPr>
        <p:spPr>
          <a:xfrm>
            <a:off x="1126595" y="3315400"/>
            <a:ext cx="869821" cy="0"/>
          </a:xfrm>
          <a:prstGeom prst="straightConnector1">
            <a:avLst/>
          </a:prstGeom>
          <a:noFill/>
          <a:ln w="25400" cap="flat">
            <a:solidFill>
              <a:srgbClr val="53F5F7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65" name="Shape 165"/>
          <p:cNvCxnSpPr/>
          <p:nvPr/>
        </p:nvCxnSpPr>
        <p:spPr>
          <a:xfrm>
            <a:off x="1122430" y="3554775"/>
            <a:ext cx="869821" cy="0"/>
          </a:xfrm>
          <a:prstGeom prst="straightConnector1">
            <a:avLst/>
          </a:prstGeom>
          <a:noFill/>
          <a:ln w="25400" cap="flat">
            <a:solidFill>
              <a:srgbClr val="53F5F7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66" name="Shape 166"/>
          <p:cNvCxnSpPr/>
          <p:nvPr/>
        </p:nvCxnSpPr>
        <p:spPr>
          <a:xfrm>
            <a:off x="1309623" y="3515830"/>
            <a:ext cx="869821" cy="0"/>
          </a:xfrm>
          <a:prstGeom prst="straightConnector1">
            <a:avLst/>
          </a:prstGeom>
          <a:noFill/>
          <a:ln w="25400" cap="flat">
            <a:solidFill>
              <a:srgbClr val="53F5F7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67" name="Shape 167"/>
          <p:cNvCxnSpPr/>
          <p:nvPr/>
        </p:nvCxnSpPr>
        <p:spPr>
          <a:xfrm>
            <a:off x="1305458" y="3285539"/>
            <a:ext cx="869821" cy="0"/>
          </a:xfrm>
          <a:prstGeom prst="straightConnector1">
            <a:avLst/>
          </a:prstGeom>
          <a:noFill/>
          <a:ln w="25400" cap="flat">
            <a:solidFill>
              <a:srgbClr val="53F5F7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68" name="Shape 168"/>
          <p:cNvCxnSpPr/>
          <p:nvPr/>
        </p:nvCxnSpPr>
        <p:spPr>
          <a:xfrm>
            <a:off x="1336087" y="3072644"/>
            <a:ext cx="869821" cy="0"/>
          </a:xfrm>
          <a:prstGeom prst="straightConnector1">
            <a:avLst/>
          </a:prstGeom>
          <a:noFill/>
          <a:ln w="25400" cap="flat">
            <a:solidFill>
              <a:srgbClr val="53F5F7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A7CC5-4A97-4641-AAB7-B9D0BF3960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CVEN 5333 – Physical Hydrology; Gooseff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3F657F7-6DEE-4043-99DA-AEFE79070000}"/>
              </a:ext>
            </a:extLst>
          </p:cNvPr>
          <p:cNvSpPr/>
          <p:nvPr/>
        </p:nvSpPr>
        <p:spPr>
          <a:xfrm>
            <a:off x="547118" y="4441317"/>
            <a:ext cx="7717316" cy="330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8C8F423-5A33-CC4C-A9BD-432EFFB47D27}"/>
              </a:ext>
            </a:extLst>
          </p:cNvPr>
          <p:cNvSpPr/>
          <p:nvPr/>
        </p:nvSpPr>
        <p:spPr>
          <a:xfrm>
            <a:off x="539454" y="5488897"/>
            <a:ext cx="5984120" cy="46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84388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Groundwater Fluid Dynamics: </a:t>
            </a:r>
            <a:b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simplifying the problem…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417514" y="1607684"/>
            <a:ext cx="797652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Consider a single tube of diameter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…</a:t>
            </a:r>
          </a:p>
        </p:txBody>
      </p:sp>
      <p:grpSp>
        <p:nvGrpSpPr>
          <p:cNvPr id="175" name="Shape 175"/>
          <p:cNvGrpSpPr/>
          <p:nvPr/>
        </p:nvGrpSpPr>
        <p:grpSpPr>
          <a:xfrm>
            <a:off x="1068646" y="2294152"/>
            <a:ext cx="3390900" cy="228600"/>
            <a:chOff x="144" y="2735"/>
            <a:chExt cx="2424" cy="144"/>
          </a:xfrm>
        </p:grpSpPr>
        <p:sp>
          <p:nvSpPr>
            <p:cNvPr id="176" name="Shape 176"/>
            <p:cNvSpPr/>
            <p:nvPr/>
          </p:nvSpPr>
          <p:spPr>
            <a:xfrm rot="-5400000">
              <a:off x="2268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 rot="-5400000">
              <a:off x="1979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 rot="-5400000">
              <a:off x="1643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 rot="-5400000">
              <a:off x="1308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 rot="-5400000">
              <a:off x="971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 rot="-5400000">
              <a:off x="636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 rot="-5400000">
              <a:off x="299" y="2579"/>
              <a:ext cx="144" cy="455"/>
            </a:xfrm>
            <a:prstGeom prst="can">
              <a:avLst>
                <a:gd name="adj" fmla="val 79167"/>
              </a:avLst>
            </a:prstGeom>
            <a:solidFill>
              <a:srgbClr val="969696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Shape 183"/>
          <p:cNvSpPr txBox="1"/>
          <p:nvPr/>
        </p:nvSpPr>
        <p:spPr>
          <a:xfrm>
            <a:off x="5791200" y="1374910"/>
            <a:ext cx="3124199" cy="24006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Calibri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Narrow tube and small velocities, assume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laminar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conditions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Calibri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 can describe the velocity and flow through the tube with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Poiseulle’s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Law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7514" y="2722015"/>
            <a:ext cx="4979642" cy="200948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2002" y="4210996"/>
            <a:ext cx="1713397" cy="25000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Shape 186"/>
          <p:cNvCxnSpPr/>
          <p:nvPr/>
        </p:nvCxnSpPr>
        <p:spPr>
          <a:xfrm>
            <a:off x="80146" y="2414567"/>
            <a:ext cx="869821" cy="0"/>
          </a:xfrm>
          <a:prstGeom prst="straightConnector1">
            <a:avLst/>
          </a:prstGeom>
          <a:noFill/>
          <a:ln w="25400" cap="flat">
            <a:solidFill>
              <a:srgbClr val="53F5F7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87" name="Shape 187"/>
          <p:cNvCxnSpPr/>
          <p:nvPr/>
        </p:nvCxnSpPr>
        <p:spPr>
          <a:xfrm>
            <a:off x="4515600" y="2407658"/>
            <a:ext cx="869821" cy="0"/>
          </a:xfrm>
          <a:prstGeom prst="straightConnector1">
            <a:avLst/>
          </a:prstGeom>
          <a:noFill/>
          <a:ln w="25400" cap="flat">
            <a:solidFill>
              <a:srgbClr val="53F5F7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FCF8E4-48AD-D54F-A47B-20FC1D83853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CVEN 5333 – Physical Hydrology; Gooseff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6F20651-43A7-2741-BB08-7621797DC38D}"/>
              </a:ext>
            </a:extLst>
          </p:cNvPr>
          <p:cNvSpPr/>
          <p:nvPr/>
        </p:nvSpPr>
        <p:spPr>
          <a:xfrm>
            <a:off x="5883007" y="2131139"/>
            <a:ext cx="954795" cy="358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4E711DF-B488-8843-A509-C52B92E54448}"/>
              </a:ext>
            </a:extLst>
          </p:cNvPr>
          <p:cNvSpPr/>
          <p:nvPr/>
        </p:nvSpPr>
        <p:spPr>
          <a:xfrm>
            <a:off x="5883006" y="3748697"/>
            <a:ext cx="1927953" cy="358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5A0512-896F-D64E-BAF3-DE60EE4BAE5E}"/>
              </a:ext>
            </a:extLst>
          </p:cNvPr>
          <p:cNvSpPr txBox="1"/>
          <p:nvPr/>
        </p:nvSpPr>
        <p:spPr>
          <a:xfrm>
            <a:off x="584085" y="4768202"/>
            <a:ext cx="24288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velocity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pressure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diameter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area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dynamic viscosity</a:t>
            </a:r>
          </a:p>
        </p:txBody>
      </p:sp>
    </p:spTree>
    <p:extLst>
      <p:ext uri="{BB962C8B-B14F-4D97-AF65-F5344CB8AC3E}">
        <p14:creationId xmlns:p14="http://schemas.microsoft.com/office/powerpoint/2010/main" val="36323266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Groundwater Fluid Dynamics: </a:t>
            </a:r>
            <a:br>
              <a:rPr lang="en-US" sz="3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tubes to pores…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403203" y="4384712"/>
            <a:ext cx="8761162" cy="23368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Calibri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Discharge varies as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power of the tube diameter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Calibri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If our “tube” is analogous to pores in a complex media, then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groundwater flow should be dependent of the texture and grain size of the porous media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Calibri"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715" y="1552128"/>
            <a:ext cx="4979642" cy="200948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195" name="Shape 19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019800" y="1490613"/>
            <a:ext cx="2848211" cy="252242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5541487" y="1552128"/>
            <a:ext cx="95662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Recall….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68EBD-CC69-C948-B36B-166D205E08C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CVEN 5333 – Physical Hydrology; Gooseff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D42838-B6D8-6A4A-963A-AAA1F48F7718}"/>
              </a:ext>
            </a:extLst>
          </p:cNvPr>
          <p:cNvSpPr/>
          <p:nvPr/>
        </p:nvSpPr>
        <p:spPr>
          <a:xfrm>
            <a:off x="3448280" y="4384712"/>
            <a:ext cx="374573" cy="365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E900CB-51A9-BE40-9046-A86A253303E7}"/>
              </a:ext>
            </a:extLst>
          </p:cNvPr>
          <p:cNvSpPr/>
          <p:nvPr/>
        </p:nvSpPr>
        <p:spPr>
          <a:xfrm>
            <a:off x="403203" y="5314123"/>
            <a:ext cx="8608595" cy="789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5552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Groundwater Fluid Dynamics: </a:t>
            </a:r>
            <a:br>
              <a:rPr lang="en-US" sz="3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hydraulic head</a:t>
            </a:r>
          </a:p>
        </p:txBody>
      </p:sp>
      <p:sp>
        <p:nvSpPr>
          <p:cNvPr id="202" name="Shape 202"/>
          <p:cNvSpPr txBox="1"/>
          <p:nvPr/>
        </p:nvSpPr>
        <p:spPr>
          <a:xfrm>
            <a:off x="5460694" y="1530352"/>
            <a:ext cx="3496019" cy="47132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00000"/>
              <a:buFont typeface="Calibri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GW flow does not need to be horizontal,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vertical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flow components demand for some accounting of gravity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Hydraulic head 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[L] is the mechanical energy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per unit weight at location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Note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 both pressure and elevation components considered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038" y="1619398"/>
            <a:ext cx="4979642" cy="200948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6722" y="3901880"/>
            <a:ext cx="2300286" cy="2009774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530137-7657-364C-A964-FDA73B319E7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CVEN 5333 – Physical Hydrology; Gooseff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335218-A020-FC43-AAB4-94594C819797}"/>
              </a:ext>
            </a:extLst>
          </p:cNvPr>
          <p:cNvSpPr/>
          <p:nvPr/>
        </p:nvSpPr>
        <p:spPr>
          <a:xfrm>
            <a:off x="7623672" y="1890676"/>
            <a:ext cx="1540526" cy="44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F3051F-F4C1-AE43-B689-33F699FC2E19}"/>
              </a:ext>
            </a:extLst>
          </p:cNvPr>
          <p:cNvSpPr/>
          <p:nvPr/>
        </p:nvSpPr>
        <p:spPr>
          <a:xfrm>
            <a:off x="5700255" y="3543206"/>
            <a:ext cx="2309295" cy="358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2232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Groundwater Fluid Dynamics: </a:t>
            </a:r>
            <a:b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recall fluid mechanics 101…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7450" y="2190750"/>
            <a:ext cx="4421188" cy="1958974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214602" y="1600666"/>
            <a:ext cx="892939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Bernoulli equation specifies the total fluid energy per unit weight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[L]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3595628" y="4192355"/>
            <a:ext cx="81990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Kinetic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Energy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4853607" y="4157564"/>
            <a:ext cx="103326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Potential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Energy 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6008648" y="4157564"/>
            <a:ext cx="99641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Pressure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Energy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515442" y="5257334"/>
            <a:ext cx="8327716" cy="1200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steady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frictionless, and incompressible flow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fluid energy is conserved! Thus,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= constant along a flow path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D5AFFD-3492-5443-B315-DFED75D2166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CVEN 5333 – Physical Hydrology; Gooseff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418B5C-FDA1-254B-98AB-A1A52D24C24F}"/>
              </a:ext>
            </a:extLst>
          </p:cNvPr>
          <p:cNvSpPr/>
          <p:nvPr/>
        </p:nvSpPr>
        <p:spPr>
          <a:xfrm>
            <a:off x="3313081" y="4242160"/>
            <a:ext cx="3813752" cy="63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9888AF-85D8-0443-B489-1B3572F74180}"/>
              </a:ext>
            </a:extLst>
          </p:cNvPr>
          <p:cNvSpPr/>
          <p:nvPr/>
        </p:nvSpPr>
        <p:spPr>
          <a:xfrm>
            <a:off x="1050273" y="5266758"/>
            <a:ext cx="5636966" cy="44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3063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Groundwater Fluid Dynamics: </a:t>
            </a:r>
            <a:b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negligible kinetic energy in groundwaters…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3453936" y="3566132"/>
            <a:ext cx="81990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Kinetic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HEAD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4736248" y="3542416"/>
            <a:ext cx="103326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Potential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HEAD 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5889804" y="3554958"/>
            <a:ext cx="99641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Pressure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HEAD</a:t>
            </a: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0118" y="1599317"/>
            <a:ext cx="4421188" cy="1958974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cxnSp>
        <p:nvCxnSpPr>
          <p:cNvPr id="225" name="Shape 225"/>
          <p:cNvCxnSpPr/>
          <p:nvPr/>
        </p:nvCxnSpPr>
        <p:spPr>
          <a:xfrm rot="10800000" flipH="1">
            <a:off x="3344003" y="1809084"/>
            <a:ext cx="1287335" cy="1749207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8376" y="4363820"/>
            <a:ext cx="2199175" cy="1331791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0" y="5867736"/>
            <a:ext cx="914400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Hydraulic head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is the total mechanical energy per unit weight of water!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ADB821-D8BD-8243-B783-4C74EEF3D09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CVEN 5333 – Physical Hydrology; Gooseff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3B5CBD-2DC1-244C-8CAA-217318125688}"/>
              </a:ext>
            </a:extLst>
          </p:cNvPr>
          <p:cNvSpPr/>
          <p:nvPr/>
        </p:nvSpPr>
        <p:spPr>
          <a:xfrm>
            <a:off x="3800449" y="4340103"/>
            <a:ext cx="2277102" cy="1355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DAC9C3-BBED-6143-8F10-A380D412BB01}"/>
              </a:ext>
            </a:extLst>
          </p:cNvPr>
          <p:cNvSpPr/>
          <p:nvPr/>
        </p:nvSpPr>
        <p:spPr>
          <a:xfrm>
            <a:off x="82870" y="5867736"/>
            <a:ext cx="1856099" cy="465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51776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70114"/>
            <a:ext cx="7772400" cy="925286"/>
          </a:xfrm>
        </p:spPr>
        <p:txBody>
          <a:bodyPr/>
          <a:lstStyle/>
          <a:p>
            <a:r>
              <a:rPr lang="en-US" dirty="0"/>
              <a:t>Water in Soil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13619" y="1170818"/>
            <a:ext cx="7772400" cy="5181601"/>
          </a:xfrm>
        </p:spPr>
        <p:txBody>
          <a:bodyPr/>
          <a:lstStyle/>
          <a:p>
            <a:pPr>
              <a:buNone/>
            </a:pPr>
            <a:r>
              <a:rPr lang="en-US" dirty="0"/>
              <a:t>Learning objectives</a:t>
            </a:r>
          </a:p>
          <a:p>
            <a:r>
              <a:rPr lang="en-US" dirty="0"/>
              <a:t>Be able to quantify the properties of water held in and flowing through soil (porosity, moisture content, pressure, suction, hydraulic conductivity)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dirty="0"/>
              <a:t>References</a:t>
            </a:r>
          </a:p>
          <a:p>
            <a:r>
              <a:rPr lang="en-US" dirty="0"/>
              <a:t>Rainfall-Runoff Processes workbook chapter 4</a:t>
            </a:r>
          </a:p>
          <a:p>
            <a:r>
              <a:rPr lang="en-US" dirty="0"/>
              <a:t>Dingman Chapters 7 and 8</a:t>
            </a:r>
          </a:p>
          <a:p>
            <a:r>
              <a:rPr lang="en-US" dirty="0"/>
              <a:t>Chow Chapter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9AC91A-F67C-F140-C1EA-843E35ED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Groundwater Fluid Dynamics: </a:t>
            </a:r>
            <a:b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scale of observation….</a:t>
            </a:r>
          </a:p>
        </p:txBody>
      </p:sp>
      <p:grpSp>
        <p:nvGrpSpPr>
          <p:cNvPr id="233" name="Shape 233"/>
          <p:cNvGrpSpPr/>
          <p:nvPr/>
        </p:nvGrpSpPr>
        <p:grpSpPr>
          <a:xfrm>
            <a:off x="1752599" y="1981199"/>
            <a:ext cx="3962399" cy="2438400"/>
            <a:chOff x="1103" y="2495"/>
            <a:chExt cx="2495" cy="1536"/>
          </a:xfrm>
        </p:grpSpPr>
        <p:sp>
          <p:nvSpPr>
            <p:cNvPr id="234" name="Shape 234"/>
            <p:cNvSpPr/>
            <p:nvPr/>
          </p:nvSpPr>
          <p:spPr>
            <a:xfrm>
              <a:off x="1439" y="2831"/>
              <a:ext cx="479" cy="576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Shape 235"/>
            <p:cNvSpPr/>
            <p:nvPr/>
          </p:nvSpPr>
          <p:spPr>
            <a:xfrm>
              <a:off x="2015" y="2544"/>
              <a:ext cx="528" cy="479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2495" y="2879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Shape 237"/>
            <p:cNvSpPr/>
            <p:nvPr/>
          </p:nvSpPr>
          <p:spPr>
            <a:xfrm>
              <a:off x="2736" y="2544"/>
              <a:ext cx="432" cy="432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Shape 238"/>
            <p:cNvSpPr/>
            <p:nvPr/>
          </p:nvSpPr>
          <p:spPr>
            <a:xfrm>
              <a:off x="3263" y="2831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Shape 239"/>
            <p:cNvSpPr/>
            <p:nvPr/>
          </p:nvSpPr>
          <p:spPr>
            <a:xfrm>
              <a:off x="2928" y="3600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Shape 240"/>
            <p:cNvSpPr/>
            <p:nvPr/>
          </p:nvSpPr>
          <p:spPr>
            <a:xfrm>
              <a:off x="2592" y="3456"/>
              <a:ext cx="288" cy="479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>
              <a:off x="2784" y="3023"/>
              <a:ext cx="623" cy="52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1968" y="3120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2255" y="3120"/>
              <a:ext cx="383" cy="479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Shape 244"/>
            <p:cNvSpPr/>
            <p:nvPr/>
          </p:nvSpPr>
          <p:spPr>
            <a:xfrm>
              <a:off x="1343" y="3743"/>
              <a:ext cx="432" cy="239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1679" y="2544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Shape 246"/>
            <p:cNvSpPr/>
            <p:nvPr/>
          </p:nvSpPr>
          <p:spPr>
            <a:xfrm>
              <a:off x="2304" y="3695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1776" y="3408"/>
              <a:ext cx="576" cy="576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1103" y="3071"/>
              <a:ext cx="336" cy="383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Shape 249"/>
            <p:cNvSpPr/>
            <p:nvPr/>
          </p:nvSpPr>
          <p:spPr>
            <a:xfrm>
              <a:off x="1488" y="3456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>
              <a:off x="1152" y="3504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1247" y="2544"/>
              <a:ext cx="288" cy="432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Shape 252"/>
            <p:cNvSpPr/>
            <p:nvPr/>
          </p:nvSpPr>
          <p:spPr>
            <a:xfrm rot="-5400000">
              <a:off x="1583" y="2015"/>
              <a:ext cx="1535" cy="2495"/>
            </a:xfrm>
            <a:prstGeom prst="can">
              <a:avLst>
                <a:gd name="adj" fmla="val 40625"/>
              </a:avLst>
            </a:prstGeom>
            <a:noFill/>
            <a:ln w="412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>
              <a:off x="3263" y="3504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3168" y="3791"/>
              <a:ext cx="191" cy="191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3168" y="2544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1920" y="2928"/>
              <a:ext cx="191" cy="191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2544" y="2544"/>
              <a:ext cx="191" cy="191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2831" y="3840"/>
              <a:ext cx="191" cy="191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9" name="Shape 259"/>
          <p:cNvSpPr/>
          <p:nvPr/>
        </p:nvSpPr>
        <p:spPr>
          <a:xfrm>
            <a:off x="685800" y="2362200"/>
            <a:ext cx="762000" cy="1524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FF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</a:p>
        </p:txBody>
      </p:sp>
      <p:cxnSp>
        <p:nvCxnSpPr>
          <p:cNvPr id="260" name="Shape 260"/>
          <p:cNvCxnSpPr/>
          <p:nvPr/>
        </p:nvCxnSpPr>
        <p:spPr>
          <a:xfrm rot="10800000">
            <a:off x="5943600" y="1981199"/>
            <a:ext cx="0" cy="236220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261" name="Shape 261"/>
          <p:cNvSpPr txBox="1"/>
          <p:nvPr/>
        </p:nvSpPr>
        <p:spPr>
          <a:xfrm>
            <a:off x="5943600" y="2057400"/>
            <a:ext cx="5333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</a:p>
        </p:txBody>
      </p:sp>
      <p:sp>
        <p:nvSpPr>
          <p:cNvPr id="262" name="Shape 262"/>
          <p:cNvSpPr/>
          <p:nvPr/>
        </p:nvSpPr>
        <p:spPr>
          <a:xfrm>
            <a:off x="1981200" y="2667000"/>
            <a:ext cx="4173538" cy="1500188"/>
          </a:xfrm>
          <a:custGeom>
            <a:avLst/>
            <a:gdLst/>
            <a:ahLst/>
            <a:cxnLst/>
            <a:rect l="0" t="0" r="0" b="0"/>
            <a:pathLst>
              <a:path w="2629" h="945" extrusionOk="0">
                <a:moveTo>
                  <a:pt x="0" y="945"/>
                </a:moveTo>
                <a:cubicBezTo>
                  <a:pt x="47" y="929"/>
                  <a:pt x="94" y="912"/>
                  <a:pt x="142" y="898"/>
                </a:cubicBezTo>
                <a:cubicBezTo>
                  <a:pt x="169" y="880"/>
                  <a:pt x="168" y="869"/>
                  <a:pt x="183" y="843"/>
                </a:cubicBezTo>
                <a:cubicBezTo>
                  <a:pt x="222" y="773"/>
                  <a:pt x="201" y="829"/>
                  <a:pt x="217" y="782"/>
                </a:cubicBezTo>
                <a:cubicBezTo>
                  <a:pt x="221" y="709"/>
                  <a:pt x="223" y="515"/>
                  <a:pt x="346" y="511"/>
                </a:cubicBezTo>
                <a:cubicBezTo>
                  <a:pt x="407" y="509"/>
                  <a:pt x="468" y="507"/>
                  <a:pt x="529" y="505"/>
                </a:cubicBezTo>
                <a:cubicBezTo>
                  <a:pt x="572" y="496"/>
                  <a:pt x="613" y="487"/>
                  <a:pt x="651" y="464"/>
                </a:cubicBezTo>
                <a:cubicBezTo>
                  <a:pt x="655" y="457"/>
                  <a:pt x="658" y="450"/>
                  <a:pt x="664" y="444"/>
                </a:cubicBezTo>
                <a:cubicBezTo>
                  <a:pt x="670" y="438"/>
                  <a:pt x="681" y="437"/>
                  <a:pt x="685" y="430"/>
                </a:cubicBezTo>
                <a:cubicBezTo>
                  <a:pt x="693" y="418"/>
                  <a:pt x="694" y="403"/>
                  <a:pt x="698" y="389"/>
                </a:cubicBezTo>
                <a:cubicBezTo>
                  <a:pt x="702" y="376"/>
                  <a:pt x="712" y="349"/>
                  <a:pt x="712" y="349"/>
                </a:cubicBezTo>
                <a:cubicBezTo>
                  <a:pt x="717" y="313"/>
                  <a:pt x="727" y="282"/>
                  <a:pt x="739" y="247"/>
                </a:cubicBezTo>
                <a:cubicBezTo>
                  <a:pt x="741" y="240"/>
                  <a:pt x="740" y="231"/>
                  <a:pt x="746" y="227"/>
                </a:cubicBezTo>
                <a:cubicBezTo>
                  <a:pt x="817" y="177"/>
                  <a:pt x="913" y="177"/>
                  <a:pt x="996" y="166"/>
                </a:cubicBezTo>
                <a:cubicBezTo>
                  <a:pt x="1010" y="161"/>
                  <a:pt x="1037" y="151"/>
                  <a:pt x="1050" y="152"/>
                </a:cubicBezTo>
                <a:cubicBezTo>
                  <a:pt x="1087" y="154"/>
                  <a:pt x="1159" y="166"/>
                  <a:pt x="1159" y="166"/>
                </a:cubicBezTo>
                <a:cubicBezTo>
                  <a:pt x="1189" y="177"/>
                  <a:pt x="1214" y="181"/>
                  <a:pt x="1247" y="186"/>
                </a:cubicBezTo>
                <a:cubicBezTo>
                  <a:pt x="1280" y="197"/>
                  <a:pt x="1304" y="216"/>
                  <a:pt x="1328" y="240"/>
                </a:cubicBezTo>
                <a:cubicBezTo>
                  <a:pt x="1344" y="287"/>
                  <a:pt x="1322" y="241"/>
                  <a:pt x="1355" y="267"/>
                </a:cubicBezTo>
                <a:cubicBezTo>
                  <a:pt x="1398" y="301"/>
                  <a:pt x="1340" y="279"/>
                  <a:pt x="1389" y="294"/>
                </a:cubicBezTo>
                <a:cubicBezTo>
                  <a:pt x="1435" y="324"/>
                  <a:pt x="1493" y="317"/>
                  <a:pt x="1538" y="288"/>
                </a:cubicBezTo>
                <a:cubicBezTo>
                  <a:pt x="1557" y="233"/>
                  <a:pt x="1545" y="257"/>
                  <a:pt x="1579" y="206"/>
                </a:cubicBezTo>
                <a:cubicBezTo>
                  <a:pt x="1584" y="199"/>
                  <a:pt x="1593" y="186"/>
                  <a:pt x="1593" y="186"/>
                </a:cubicBezTo>
                <a:cubicBezTo>
                  <a:pt x="1595" y="179"/>
                  <a:pt x="1596" y="172"/>
                  <a:pt x="1599" y="166"/>
                </a:cubicBezTo>
                <a:cubicBezTo>
                  <a:pt x="1614" y="137"/>
                  <a:pt x="1620" y="124"/>
                  <a:pt x="1647" y="112"/>
                </a:cubicBezTo>
                <a:cubicBezTo>
                  <a:pt x="1660" y="106"/>
                  <a:pt x="1675" y="106"/>
                  <a:pt x="1687" y="98"/>
                </a:cubicBezTo>
                <a:cubicBezTo>
                  <a:pt x="1714" y="80"/>
                  <a:pt x="1700" y="86"/>
                  <a:pt x="1728" y="78"/>
                </a:cubicBezTo>
                <a:cubicBezTo>
                  <a:pt x="1823" y="82"/>
                  <a:pt x="1987" y="0"/>
                  <a:pt x="2013" y="91"/>
                </a:cubicBezTo>
                <a:cubicBezTo>
                  <a:pt x="2015" y="98"/>
                  <a:pt x="2014" y="106"/>
                  <a:pt x="2019" y="112"/>
                </a:cubicBezTo>
                <a:cubicBezTo>
                  <a:pt x="2024" y="118"/>
                  <a:pt x="2033" y="121"/>
                  <a:pt x="2040" y="125"/>
                </a:cubicBezTo>
                <a:cubicBezTo>
                  <a:pt x="2044" y="132"/>
                  <a:pt x="2047" y="139"/>
                  <a:pt x="2053" y="145"/>
                </a:cubicBezTo>
                <a:cubicBezTo>
                  <a:pt x="2059" y="151"/>
                  <a:pt x="2070" y="152"/>
                  <a:pt x="2074" y="159"/>
                </a:cubicBezTo>
                <a:cubicBezTo>
                  <a:pt x="2111" y="219"/>
                  <a:pt x="2082" y="272"/>
                  <a:pt x="2169" y="301"/>
                </a:cubicBezTo>
                <a:cubicBezTo>
                  <a:pt x="2173" y="308"/>
                  <a:pt x="2210" y="352"/>
                  <a:pt x="2216" y="355"/>
                </a:cubicBezTo>
                <a:cubicBezTo>
                  <a:pt x="2228" y="363"/>
                  <a:pt x="2243" y="364"/>
                  <a:pt x="2257" y="369"/>
                </a:cubicBezTo>
                <a:cubicBezTo>
                  <a:pt x="2264" y="371"/>
                  <a:pt x="2277" y="376"/>
                  <a:pt x="2277" y="376"/>
                </a:cubicBezTo>
                <a:cubicBezTo>
                  <a:pt x="2409" y="369"/>
                  <a:pt x="2493" y="362"/>
                  <a:pt x="2629" y="362"/>
                </a:cubicBezTo>
              </a:path>
            </a:pathLst>
          </a:custGeom>
          <a:noFill/>
          <a:ln w="63500" cap="flat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7139" y="2751578"/>
            <a:ext cx="2300288" cy="1019174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4111420" y="4664101"/>
            <a:ext cx="4979495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This only pertains to a single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flowpath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and we have yet to explain velocities or discharge for the entire system </a:t>
            </a:r>
          </a:p>
        </p:txBody>
      </p:sp>
      <p:cxnSp>
        <p:nvCxnSpPr>
          <p:cNvPr id="265" name="Shape 265"/>
          <p:cNvCxnSpPr/>
          <p:nvPr/>
        </p:nvCxnSpPr>
        <p:spPr>
          <a:xfrm>
            <a:off x="7384142" y="3886200"/>
            <a:ext cx="0" cy="565264"/>
          </a:xfrm>
          <a:prstGeom prst="straightConnector1">
            <a:avLst/>
          </a:prstGeom>
          <a:noFill/>
          <a:ln w="38100" cap="flat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62A190-E0AA-7140-BB8C-AED1E8B6BF9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CVEN 5333 – Physical Hydrology; Gooseff</a:t>
            </a:r>
          </a:p>
        </p:txBody>
      </p:sp>
    </p:spTree>
    <p:extLst>
      <p:ext uri="{BB962C8B-B14F-4D97-AF65-F5344CB8AC3E}">
        <p14:creationId xmlns:p14="http://schemas.microsoft.com/office/powerpoint/2010/main" val="6172419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Groundwater Fluid Dynamics: </a:t>
            </a:r>
            <a:b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Darcy’s Experiments….</a:t>
            </a:r>
          </a:p>
        </p:txBody>
      </p:sp>
      <p:pic>
        <p:nvPicPr>
          <p:cNvPr id="271" name="Shape 27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9742" y="1544796"/>
            <a:ext cx="6008916" cy="481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Shape 2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9571" y="3790696"/>
            <a:ext cx="2140856" cy="28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6694713" y="2048589"/>
            <a:ext cx="1850572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 parameters influence flow through a porous media?</a:t>
            </a:r>
          </a:p>
        </p:txBody>
      </p:sp>
      <p:sp>
        <p:nvSpPr>
          <p:cNvPr id="274" name="Shape 274"/>
          <p:cNvSpPr/>
          <p:nvPr/>
        </p:nvSpPr>
        <p:spPr>
          <a:xfrm>
            <a:off x="6114141" y="1544796"/>
            <a:ext cx="3029857" cy="2082611"/>
          </a:xfrm>
          <a:prstGeom prst="cloudCallout">
            <a:avLst>
              <a:gd name="adj1" fmla="val 4317"/>
              <a:gd name="adj2" fmla="val 79923"/>
            </a:avLst>
          </a:pr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ACDFDE-81BB-8346-9A6F-C2B877CB00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CVEN 5333 – Physical Hydrology; Gooseff</a:t>
            </a:r>
          </a:p>
        </p:txBody>
      </p:sp>
    </p:spTree>
    <p:extLst>
      <p:ext uri="{BB962C8B-B14F-4D97-AF65-F5344CB8AC3E}">
        <p14:creationId xmlns:p14="http://schemas.microsoft.com/office/powerpoint/2010/main" val="3354618308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Groundwater Fluid Dynamics: </a:t>
            </a:r>
            <a:b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Darcy’s Experiments….</a:t>
            </a: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2854" y="2177145"/>
            <a:ext cx="2097087" cy="903286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282" name="Shape 2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35500" y="3604505"/>
            <a:ext cx="2155824" cy="990599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0137" y="5050187"/>
            <a:ext cx="1514474" cy="903286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84" name="Shape 284"/>
          <p:cNvSpPr txBox="1"/>
          <p:nvPr/>
        </p:nvSpPr>
        <p:spPr>
          <a:xfrm>
            <a:off x="6694714" y="1778000"/>
            <a:ext cx="160989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Total discharge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6712854" y="4680855"/>
            <a:ext cx="184738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Specific discharge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6622142" y="3229427"/>
            <a:ext cx="132654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Rearrange…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6E8EFA-5161-8641-A97E-DFD7B3BCA7E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CVEN 5333 – Physical Hydrology; Gooseff</a:t>
            </a:r>
          </a:p>
        </p:txBody>
      </p:sp>
      <p:pic>
        <p:nvPicPr>
          <p:cNvPr id="15" name="Shape 271">
            <a:extLst>
              <a:ext uri="{FF2B5EF4-FFF2-40B4-BE49-F238E27FC236}">
                <a16:creationId xmlns:a16="http://schemas.microsoft.com/office/drawing/2014/main" id="{2FE59AD3-A00F-7A48-BEEC-1C52201AAD0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742" y="1544796"/>
            <a:ext cx="6008916" cy="481338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EC777D0-B40E-E347-898A-12D9EB44A14B}"/>
              </a:ext>
            </a:extLst>
          </p:cNvPr>
          <p:cNvSpPr/>
          <p:nvPr/>
        </p:nvSpPr>
        <p:spPr>
          <a:xfrm>
            <a:off x="6712854" y="2147332"/>
            <a:ext cx="2097086" cy="93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FA7A77-9143-834D-9B87-5B2734878592}"/>
              </a:ext>
            </a:extLst>
          </p:cNvPr>
          <p:cNvSpPr/>
          <p:nvPr/>
        </p:nvSpPr>
        <p:spPr>
          <a:xfrm>
            <a:off x="6694714" y="3535514"/>
            <a:ext cx="2203753" cy="1059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09CEE9-85D1-E346-AB07-BFE5B97CCAFE}"/>
              </a:ext>
            </a:extLst>
          </p:cNvPr>
          <p:cNvSpPr/>
          <p:nvPr/>
        </p:nvSpPr>
        <p:spPr>
          <a:xfrm>
            <a:off x="6705175" y="5050187"/>
            <a:ext cx="2097086" cy="93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2322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Groundwater Fluid Dynamics: </a:t>
            </a:r>
            <a:b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hydraulic conductivity….</a:t>
            </a:r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3165" y="2418905"/>
            <a:ext cx="1514474" cy="903286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294" name="Shape 294"/>
          <p:cNvSpPr txBox="1"/>
          <p:nvPr/>
        </p:nvSpPr>
        <p:spPr>
          <a:xfrm>
            <a:off x="6186712" y="1959427"/>
            <a:ext cx="184738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Specific discharge</a:t>
            </a:r>
          </a:p>
        </p:txBody>
      </p:sp>
      <p:pic>
        <p:nvPicPr>
          <p:cNvPr id="295" name="Shape 29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1451515"/>
            <a:ext cx="5029199" cy="481329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 txBox="1"/>
          <p:nvPr/>
        </p:nvSpPr>
        <p:spPr>
          <a:xfrm>
            <a:off x="-2245125" y="2887727"/>
            <a:ext cx="211292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BLACK High K sand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3335853" y="1652000"/>
            <a:ext cx="123614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5E13D3-CDE8-3B41-A3C3-71CFAACBDE5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CVEN 5333 – Physical Hydrology; Gooseff</a:t>
            </a:r>
          </a:p>
        </p:txBody>
      </p:sp>
      <p:sp>
        <p:nvSpPr>
          <p:cNvPr id="11" name="Shape 296">
            <a:extLst>
              <a:ext uri="{FF2B5EF4-FFF2-40B4-BE49-F238E27FC236}">
                <a16:creationId xmlns:a16="http://schemas.microsoft.com/office/drawing/2014/main" id="{7A6885B3-69D2-CE4B-8A0E-4A9DB713B2E6}"/>
              </a:ext>
            </a:extLst>
          </p:cNvPr>
          <p:cNvSpPr txBox="1"/>
          <p:nvPr/>
        </p:nvSpPr>
        <p:spPr>
          <a:xfrm>
            <a:off x="-2059675" y="3858164"/>
            <a:ext cx="186688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BLUE Low  K sand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AAE07-B4A6-D94A-AACE-64E95AA17C4C}"/>
              </a:ext>
            </a:extLst>
          </p:cNvPr>
          <p:cNvSpPr txBox="1"/>
          <p:nvPr/>
        </p:nvSpPr>
        <p:spPr>
          <a:xfrm>
            <a:off x="5765968" y="3527054"/>
            <a:ext cx="27542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Which of these relationships is the higher K material, and which is the lower K material?</a:t>
            </a:r>
          </a:p>
        </p:txBody>
      </p:sp>
      <p:sp>
        <p:nvSpPr>
          <p:cNvPr id="13" name="Shape 297">
            <a:extLst>
              <a:ext uri="{FF2B5EF4-FFF2-40B4-BE49-F238E27FC236}">
                <a16:creationId xmlns:a16="http://schemas.microsoft.com/office/drawing/2014/main" id="{866CC805-7921-5A48-BA7C-A3EA4C2C76D7}"/>
              </a:ext>
            </a:extLst>
          </p:cNvPr>
          <p:cNvSpPr txBox="1"/>
          <p:nvPr/>
        </p:nvSpPr>
        <p:spPr>
          <a:xfrm>
            <a:off x="4687254" y="2806528"/>
            <a:ext cx="123614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3FE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90B155-16F3-B040-B9FE-8B2E2A8A64FC}"/>
              </a:ext>
            </a:extLst>
          </p:cNvPr>
          <p:cNvSpPr txBox="1"/>
          <p:nvPr/>
        </p:nvSpPr>
        <p:spPr>
          <a:xfrm>
            <a:off x="5765968" y="5248753"/>
            <a:ext cx="3029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is the high K material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 is the low K material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4E9EA1-2197-7745-9DF0-9C6FA9F447F0}"/>
              </a:ext>
            </a:extLst>
          </p:cNvPr>
          <p:cNvSpPr/>
          <p:nvPr/>
        </p:nvSpPr>
        <p:spPr>
          <a:xfrm>
            <a:off x="5770552" y="5136146"/>
            <a:ext cx="2992447" cy="933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4182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Groundwater Fluid Dynamics: </a:t>
            </a:r>
            <a:b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hydraulic conductivity….</a:t>
            </a:r>
          </a:p>
        </p:txBody>
      </p:sp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676" y="3435351"/>
            <a:ext cx="1514474" cy="903286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781" y="1989591"/>
            <a:ext cx="2300286" cy="1019174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306" name="Shape 306"/>
          <p:cNvSpPr/>
          <p:nvPr/>
        </p:nvSpPr>
        <p:spPr>
          <a:xfrm>
            <a:off x="1632858" y="1844447"/>
            <a:ext cx="1069292" cy="1324426"/>
          </a:xfrm>
          <a:prstGeom prst="rect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Shape 307"/>
          <p:cNvSpPr/>
          <p:nvPr/>
        </p:nvSpPr>
        <p:spPr>
          <a:xfrm>
            <a:off x="1910031" y="3288846"/>
            <a:ext cx="345847" cy="1324426"/>
          </a:xfrm>
          <a:prstGeom prst="rect">
            <a:avLst/>
          </a:prstGeom>
          <a:noFill/>
          <a:ln w="952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/>
          <p:nvPr/>
        </p:nvSpPr>
        <p:spPr>
          <a:xfrm>
            <a:off x="3642452" y="1913378"/>
            <a:ext cx="4826613" cy="1200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 depends on the nature of both</a:t>
            </a:r>
          </a:p>
        </p:txBody>
      </p:sp>
      <p:cxnSp>
        <p:nvCxnSpPr>
          <p:cNvPr id="309" name="Shape 309"/>
          <p:cNvCxnSpPr/>
          <p:nvPr/>
        </p:nvCxnSpPr>
        <p:spPr>
          <a:xfrm rot="10800000" flipH="1">
            <a:off x="3631063" y="3755571"/>
            <a:ext cx="18142" cy="857701"/>
          </a:xfrm>
          <a:prstGeom prst="straightConnector1">
            <a:avLst/>
          </a:prstGeom>
          <a:noFill/>
          <a:ln w="76200" cap="flat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10" name="Shape 310"/>
          <p:cNvSpPr txBox="1"/>
          <p:nvPr/>
        </p:nvSpPr>
        <p:spPr>
          <a:xfrm>
            <a:off x="3912938" y="3734624"/>
            <a:ext cx="3002813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Grainsize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(analogous to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cxnSp>
        <p:nvCxnSpPr>
          <p:cNvPr id="311" name="Shape 311"/>
          <p:cNvCxnSpPr/>
          <p:nvPr/>
        </p:nvCxnSpPr>
        <p:spPr>
          <a:xfrm rot="10800000">
            <a:off x="7267961" y="3755571"/>
            <a:ext cx="0" cy="857701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12" name="Shape 312"/>
          <p:cNvSpPr txBox="1"/>
          <p:nvPr/>
        </p:nvSpPr>
        <p:spPr>
          <a:xfrm>
            <a:off x="7692572" y="3987450"/>
            <a:ext cx="62038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</a:t>
            </a:r>
          </a:p>
        </p:txBody>
      </p:sp>
      <p:cxnSp>
        <p:nvCxnSpPr>
          <p:cNvPr id="313" name="Shape 313"/>
          <p:cNvCxnSpPr/>
          <p:nvPr/>
        </p:nvCxnSpPr>
        <p:spPr>
          <a:xfrm rot="10800000" flipH="1">
            <a:off x="3676463" y="5055961"/>
            <a:ext cx="18142" cy="857701"/>
          </a:xfrm>
          <a:prstGeom prst="straightConnector1">
            <a:avLst/>
          </a:prstGeom>
          <a:noFill/>
          <a:ln w="76200" cap="flat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14" name="Shape 314"/>
          <p:cNvCxnSpPr/>
          <p:nvPr/>
        </p:nvCxnSpPr>
        <p:spPr>
          <a:xfrm>
            <a:off x="7264787" y="5053419"/>
            <a:ext cx="0" cy="860198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315" name="Shape 315"/>
          <p:cNvSpPr txBox="1"/>
          <p:nvPr/>
        </p:nvSpPr>
        <p:spPr>
          <a:xfrm>
            <a:off x="7700367" y="5145189"/>
            <a:ext cx="402674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3933144" y="5213676"/>
            <a:ext cx="2493390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Fluid viscosity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4D4540-A435-A94D-B96E-65DA2B182B7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CVEN 5333 – Physical Hydrology; Gooseff</a:t>
            </a:r>
          </a:p>
        </p:txBody>
      </p:sp>
      <p:sp>
        <p:nvSpPr>
          <p:cNvPr id="19" name="Shape 308">
            <a:extLst>
              <a:ext uri="{FF2B5EF4-FFF2-40B4-BE49-F238E27FC236}">
                <a16:creationId xmlns:a16="http://schemas.microsoft.com/office/drawing/2014/main" id="{16D71A73-422B-224C-818F-9BACF0859DB5}"/>
              </a:ext>
            </a:extLst>
          </p:cNvPr>
          <p:cNvSpPr txBox="1"/>
          <p:nvPr/>
        </p:nvSpPr>
        <p:spPr>
          <a:xfrm>
            <a:off x="3933144" y="2317303"/>
            <a:ext cx="4405067" cy="5335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fluid and porous material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40BA1E-FBD7-F94C-A7FC-52AC37FAA492}"/>
              </a:ext>
            </a:extLst>
          </p:cNvPr>
          <p:cNvSpPr/>
          <p:nvPr/>
        </p:nvSpPr>
        <p:spPr>
          <a:xfrm>
            <a:off x="3933144" y="2399689"/>
            <a:ext cx="4379817" cy="4511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A1B1A2-D329-2041-B7BA-6AC975686ABE}"/>
              </a:ext>
            </a:extLst>
          </p:cNvPr>
          <p:cNvSpPr/>
          <p:nvPr/>
        </p:nvSpPr>
        <p:spPr>
          <a:xfrm>
            <a:off x="6915755" y="3753562"/>
            <a:ext cx="746612" cy="940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347725-1BE9-9A43-85B5-2EE32EA8A79C}"/>
              </a:ext>
            </a:extLst>
          </p:cNvPr>
          <p:cNvSpPr/>
          <p:nvPr/>
        </p:nvSpPr>
        <p:spPr>
          <a:xfrm>
            <a:off x="6862113" y="4993799"/>
            <a:ext cx="746612" cy="940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327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" grpId="0" animBg="1"/>
      <p:bldP spid="307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Groundwater Fluid Dynamics: </a:t>
            </a:r>
            <a:b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hydraulic conductivity….</a:t>
            </a: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088289"/>
            <a:ext cx="2717347" cy="3597409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324" name="Shape 324"/>
          <p:cNvSpPr txBox="1"/>
          <p:nvPr/>
        </p:nvSpPr>
        <p:spPr>
          <a:xfrm>
            <a:off x="3230858" y="2410562"/>
            <a:ext cx="545594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= shape factor,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= mean grain diameter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3174547" y="3656162"/>
            <a:ext cx="328807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= intrinsic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permeabiltiy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1F972B-DB22-F64C-B62D-6C03EABBC79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CVEN 5333 – Physical Hydrology; Gooseff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D4970-2F42-1D41-9354-500A64EFA987}"/>
              </a:ext>
            </a:extLst>
          </p:cNvPr>
          <p:cNvSpPr txBox="1"/>
          <p:nvPr/>
        </p:nvSpPr>
        <p:spPr>
          <a:xfrm>
            <a:off x="4081750" y="5110750"/>
            <a:ext cx="3619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hydraulic conductivity temperature dependent?</a:t>
            </a:r>
          </a:p>
        </p:txBody>
      </p:sp>
    </p:spTree>
    <p:extLst>
      <p:ext uri="{BB962C8B-B14F-4D97-AF65-F5344CB8AC3E}">
        <p14:creationId xmlns:p14="http://schemas.microsoft.com/office/powerpoint/2010/main" val="415879539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Groundwater Fluid Dynamics: </a:t>
            </a:r>
            <a:b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hydraulic conductivity….</a:t>
            </a:r>
          </a:p>
        </p:txBody>
      </p:sp>
      <p:pic>
        <p:nvPicPr>
          <p:cNvPr id="332" name="Shape 3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435101"/>
            <a:ext cx="7772400" cy="492124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A21A9F-A692-A741-B70F-41FEA09329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CVEN 5333 – Physical Hydrology; Gooseff</a:t>
            </a:r>
          </a:p>
        </p:txBody>
      </p:sp>
    </p:spTree>
    <p:extLst>
      <p:ext uri="{BB962C8B-B14F-4D97-AF65-F5344CB8AC3E}">
        <p14:creationId xmlns:p14="http://schemas.microsoft.com/office/powerpoint/2010/main" val="1639416365"/>
      </p:ext>
    </p:extLst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Groundwater Fluid Dynamics: </a:t>
            </a:r>
            <a:b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linear velocity….</a:t>
            </a:r>
          </a:p>
        </p:txBody>
      </p:sp>
      <p:pic>
        <p:nvPicPr>
          <p:cNvPr id="339" name="Shape 3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05352" y="1623984"/>
            <a:ext cx="1514474" cy="903286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340" name="Shape 340"/>
          <p:cNvSpPr txBox="1"/>
          <p:nvPr/>
        </p:nvSpPr>
        <p:spPr>
          <a:xfrm>
            <a:off x="3013787" y="1634256"/>
            <a:ext cx="4795749" cy="19389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This (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 is NOT the linear velocity, despite the units [L/T]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- Recall we got this by dividing the total volumetric flow rate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Q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by the total column area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</a:t>
            </a:r>
          </a:p>
        </p:txBody>
      </p:sp>
      <p:grpSp>
        <p:nvGrpSpPr>
          <p:cNvPr id="341" name="Shape 341"/>
          <p:cNvGrpSpPr/>
          <p:nvPr/>
        </p:nvGrpSpPr>
        <p:grpSpPr>
          <a:xfrm>
            <a:off x="1752598" y="3862327"/>
            <a:ext cx="3962399" cy="2438400"/>
            <a:chOff x="1103" y="2495"/>
            <a:chExt cx="2495" cy="1536"/>
          </a:xfrm>
        </p:grpSpPr>
        <p:sp>
          <p:nvSpPr>
            <p:cNvPr id="342" name="Shape 342"/>
            <p:cNvSpPr/>
            <p:nvPr/>
          </p:nvSpPr>
          <p:spPr>
            <a:xfrm>
              <a:off x="1439" y="2831"/>
              <a:ext cx="479" cy="576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Shape 343"/>
            <p:cNvSpPr/>
            <p:nvPr/>
          </p:nvSpPr>
          <p:spPr>
            <a:xfrm>
              <a:off x="2015" y="2544"/>
              <a:ext cx="528" cy="479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Shape 344"/>
            <p:cNvSpPr/>
            <p:nvPr/>
          </p:nvSpPr>
          <p:spPr>
            <a:xfrm>
              <a:off x="2495" y="2879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Shape 345"/>
            <p:cNvSpPr/>
            <p:nvPr/>
          </p:nvSpPr>
          <p:spPr>
            <a:xfrm>
              <a:off x="2736" y="2544"/>
              <a:ext cx="432" cy="432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Shape 346"/>
            <p:cNvSpPr/>
            <p:nvPr/>
          </p:nvSpPr>
          <p:spPr>
            <a:xfrm>
              <a:off x="3263" y="2831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Shape 347"/>
            <p:cNvSpPr/>
            <p:nvPr/>
          </p:nvSpPr>
          <p:spPr>
            <a:xfrm>
              <a:off x="2928" y="3600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Shape 348"/>
            <p:cNvSpPr/>
            <p:nvPr/>
          </p:nvSpPr>
          <p:spPr>
            <a:xfrm>
              <a:off x="2592" y="3456"/>
              <a:ext cx="288" cy="479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Shape 349"/>
            <p:cNvSpPr/>
            <p:nvPr/>
          </p:nvSpPr>
          <p:spPr>
            <a:xfrm>
              <a:off x="2784" y="3023"/>
              <a:ext cx="623" cy="52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Shape 350"/>
            <p:cNvSpPr/>
            <p:nvPr/>
          </p:nvSpPr>
          <p:spPr>
            <a:xfrm>
              <a:off x="1968" y="3120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Shape 351"/>
            <p:cNvSpPr/>
            <p:nvPr/>
          </p:nvSpPr>
          <p:spPr>
            <a:xfrm>
              <a:off x="2255" y="3120"/>
              <a:ext cx="383" cy="479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Shape 352"/>
            <p:cNvSpPr/>
            <p:nvPr/>
          </p:nvSpPr>
          <p:spPr>
            <a:xfrm>
              <a:off x="1343" y="3743"/>
              <a:ext cx="432" cy="239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Shape 353"/>
            <p:cNvSpPr/>
            <p:nvPr/>
          </p:nvSpPr>
          <p:spPr>
            <a:xfrm>
              <a:off x="1679" y="2544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2304" y="3695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Shape 355"/>
            <p:cNvSpPr/>
            <p:nvPr/>
          </p:nvSpPr>
          <p:spPr>
            <a:xfrm>
              <a:off x="1776" y="3408"/>
              <a:ext cx="576" cy="576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Shape 356"/>
            <p:cNvSpPr/>
            <p:nvPr/>
          </p:nvSpPr>
          <p:spPr>
            <a:xfrm>
              <a:off x="1103" y="3071"/>
              <a:ext cx="336" cy="383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Shape 357"/>
            <p:cNvSpPr/>
            <p:nvPr/>
          </p:nvSpPr>
          <p:spPr>
            <a:xfrm>
              <a:off x="1488" y="3456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Shape 358"/>
            <p:cNvSpPr/>
            <p:nvPr/>
          </p:nvSpPr>
          <p:spPr>
            <a:xfrm>
              <a:off x="1152" y="3504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Shape 359"/>
            <p:cNvSpPr/>
            <p:nvPr/>
          </p:nvSpPr>
          <p:spPr>
            <a:xfrm>
              <a:off x="1247" y="2544"/>
              <a:ext cx="288" cy="432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Shape 360"/>
            <p:cNvSpPr/>
            <p:nvPr/>
          </p:nvSpPr>
          <p:spPr>
            <a:xfrm rot="-5400000">
              <a:off x="1583" y="2015"/>
              <a:ext cx="1535" cy="2495"/>
            </a:xfrm>
            <a:prstGeom prst="can">
              <a:avLst>
                <a:gd name="adj" fmla="val 40625"/>
              </a:avLst>
            </a:prstGeom>
            <a:noFill/>
            <a:ln w="412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Shape 361"/>
            <p:cNvSpPr/>
            <p:nvPr/>
          </p:nvSpPr>
          <p:spPr>
            <a:xfrm>
              <a:off x="3263" y="3504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Shape 362"/>
            <p:cNvSpPr/>
            <p:nvPr/>
          </p:nvSpPr>
          <p:spPr>
            <a:xfrm>
              <a:off x="3168" y="3791"/>
              <a:ext cx="191" cy="191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Shape 363"/>
            <p:cNvSpPr/>
            <p:nvPr/>
          </p:nvSpPr>
          <p:spPr>
            <a:xfrm>
              <a:off x="3168" y="2544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Shape 364"/>
            <p:cNvSpPr/>
            <p:nvPr/>
          </p:nvSpPr>
          <p:spPr>
            <a:xfrm>
              <a:off x="1920" y="2928"/>
              <a:ext cx="191" cy="191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Shape 365"/>
            <p:cNvSpPr/>
            <p:nvPr/>
          </p:nvSpPr>
          <p:spPr>
            <a:xfrm>
              <a:off x="2544" y="2544"/>
              <a:ext cx="191" cy="191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Shape 366"/>
            <p:cNvSpPr/>
            <p:nvPr/>
          </p:nvSpPr>
          <p:spPr>
            <a:xfrm>
              <a:off x="2831" y="3840"/>
              <a:ext cx="191" cy="191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7" name="Shape 367"/>
          <p:cNvSpPr/>
          <p:nvPr/>
        </p:nvSpPr>
        <p:spPr>
          <a:xfrm>
            <a:off x="685799" y="4243328"/>
            <a:ext cx="762000" cy="1524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FF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</a:p>
        </p:txBody>
      </p:sp>
      <p:cxnSp>
        <p:nvCxnSpPr>
          <p:cNvPr id="368" name="Shape 368"/>
          <p:cNvCxnSpPr/>
          <p:nvPr/>
        </p:nvCxnSpPr>
        <p:spPr>
          <a:xfrm rot="10800000">
            <a:off x="5943598" y="3862327"/>
            <a:ext cx="0" cy="236220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369" name="Shape 369"/>
          <p:cNvSpPr txBox="1"/>
          <p:nvPr/>
        </p:nvSpPr>
        <p:spPr>
          <a:xfrm>
            <a:off x="5943598" y="4114800"/>
            <a:ext cx="5333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</a:p>
        </p:txBody>
      </p:sp>
      <p:sp>
        <p:nvSpPr>
          <p:cNvPr id="370" name="Shape 370"/>
          <p:cNvSpPr/>
          <p:nvPr/>
        </p:nvSpPr>
        <p:spPr>
          <a:xfrm>
            <a:off x="1981199" y="4548128"/>
            <a:ext cx="4173538" cy="1500188"/>
          </a:xfrm>
          <a:custGeom>
            <a:avLst/>
            <a:gdLst/>
            <a:ahLst/>
            <a:cxnLst/>
            <a:rect l="0" t="0" r="0" b="0"/>
            <a:pathLst>
              <a:path w="2629" h="945" extrusionOk="0">
                <a:moveTo>
                  <a:pt x="0" y="945"/>
                </a:moveTo>
                <a:cubicBezTo>
                  <a:pt x="47" y="929"/>
                  <a:pt x="94" y="912"/>
                  <a:pt x="142" y="898"/>
                </a:cubicBezTo>
                <a:cubicBezTo>
                  <a:pt x="169" y="880"/>
                  <a:pt x="168" y="869"/>
                  <a:pt x="183" y="843"/>
                </a:cubicBezTo>
                <a:cubicBezTo>
                  <a:pt x="222" y="773"/>
                  <a:pt x="201" y="829"/>
                  <a:pt x="217" y="782"/>
                </a:cubicBezTo>
                <a:cubicBezTo>
                  <a:pt x="221" y="709"/>
                  <a:pt x="223" y="515"/>
                  <a:pt x="346" y="511"/>
                </a:cubicBezTo>
                <a:cubicBezTo>
                  <a:pt x="407" y="509"/>
                  <a:pt x="468" y="507"/>
                  <a:pt x="529" y="505"/>
                </a:cubicBezTo>
                <a:cubicBezTo>
                  <a:pt x="572" y="496"/>
                  <a:pt x="613" y="487"/>
                  <a:pt x="651" y="464"/>
                </a:cubicBezTo>
                <a:cubicBezTo>
                  <a:pt x="655" y="457"/>
                  <a:pt x="658" y="450"/>
                  <a:pt x="664" y="444"/>
                </a:cubicBezTo>
                <a:cubicBezTo>
                  <a:pt x="670" y="438"/>
                  <a:pt x="681" y="437"/>
                  <a:pt x="685" y="430"/>
                </a:cubicBezTo>
                <a:cubicBezTo>
                  <a:pt x="693" y="418"/>
                  <a:pt x="694" y="403"/>
                  <a:pt x="698" y="389"/>
                </a:cubicBezTo>
                <a:cubicBezTo>
                  <a:pt x="702" y="376"/>
                  <a:pt x="712" y="349"/>
                  <a:pt x="712" y="349"/>
                </a:cubicBezTo>
                <a:cubicBezTo>
                  <a:pt x="717" y="313"/>
                  <a:pt x="727" y="282"/>
                  <a:pt x="739" y="247"/>
                </a:cubicBezTo>
                <a:cubicBezTo>
                  <a:pt x="741" y="240"/>
                  <a:pt x="740" y="231"/>
                  <a:pt x="746" y="227"/>
                </a:cubicBezTo>
                <a:cubicBezTo>
                  <a:pt x="817" y="177"/>
                  <a:pt x="913" y="177"/>
                  <a:pt x="996" y="166"/>
                </a:cubicBezTo>
                <a:cubicBezTo>
                  <a:pt x="1010" y="161"/>
                  <a:pt x="1037" y="151"/>
                  <a:pt x="1050" y="152"/>
                </a:cubicBezTo>
                <a:cubicBezTo>
                  <a:pt x="1087" y="154"/>
                  <a:pt x="1159" y="166"/>
                  <a:pt x="1159" y="166"/>
                </a:cubicBezTo>
                <a:cubicBezTo>
                  <a:pt x="1189" y="177"/>
                  <a:pt x="1214" y="181"/>
                  <a:pt x="1247" y="186"/>
                </a:cubicBezTo>
                <a:cubicBezTo>
                  <a:pt x="1280" y="197"/>
                  <a:pt x="1304" y="216"/>
                  <a:pt x="1328" y="240"/>
                </a:cubicBezTo>
                <a:cubicBezTo>
                  <a:pt x="1344" y="287"/>
                  <a:pt x="1322" y="241"/>
                  <a:pt x="1355" y="267"/>
                </a:cubicBezTo>
                <a:cubicBezTo>
                  <a:pt x="1398" y="301"/>
                  <a:pt x="1340" y="279"/>
                  <a:pt x="1389" y="294"/>
                </a:cubicBezTo>
                <a:cubicBezTo>
                  <a:pt x="1435" y="324"/>
                  <a:pt x="1493" y="317"/>
                  <a:pt x="1538" y="288"/>
                </a:cubicBezTo>
                <a:cubicBezTo>
                  <a:pt x="1557" y="233"/>
                  <a:pt x="1545" y="257"/>
                  <a:pt x="1579" y="206"/>
                </a:cubicBezTo>
                <a:cubicBezTo>
                  <a:pt x="1584" y="199"/>
                  <a:pt x="1593" y="186"/>
                  <a:pt x="1593" y="186"/>
                </a:cubicBezTo>
                <a:cubicBezTo>
                  <a:pt x="1595" y="179"/>
                  <a:pt x="1596" y="172"/>
                  <a:pt x="1599" y="166"/>
                </a:cubicBezTo>
                <a:cubicBezTo>
                  <a:pt x="1614" y="137"/>
                  <a:pt x="1620" y="124"/>
                  <a:pt x="1647" y="112"/>
                </a:cubicBezTo>
                <a:cubicBezTo>
                  <a:pt x="1660" y="106"/>
                  <a:pt x="1675" y="106"/>
                  <a:pt x="1687" y="98"/>
                </a:cubicBezTo>
                <a:cubicBezTo>
                  <a:pt x="1714" y="80"/>
                  <a:pt x="1700" y="86"/>
                  <a:pt x="1728" y="78"/>
                </a:cubicBezTo>
                <a:cubicBezTo>
                  <a:pt x="1823" y="82"/>
                  <a:pt x="1987" y="0"/>
                  <a:pt x="2013" y="91"/>
                </a:cubicBezTo>
                <a:cubicBezTo>
                  <a:pt x="2015" y="98"/>
                  <a:pt x="2014" y="106"/>
                  <a:pt x="2019" y="112"/>
                </a:cubicBezTo>
                <a:cubicBezTo>
                  <a:pt x="2024" y="118"/>
                  <a:pt x="2033" y="121"/>
                  <a:pt x="2040" y="125"/>
                </a:cubicBezTo>
                <a:cubicBezTo>
                  <a:pt x="2044" y="132"/>
                  <a:pt x="2047" y="139"/>
                  <a:pt x="2053" y="145"/>
                </a:cubicBezTo>
                <a:cubicBezTo>
                  <a:pt x="2059" y="151"/>
                  <a:pt x="2070" y="152"/>
                  <a:pt x="2074" y="159"/>
                </a:cubicBezTo>
                <a:cubicBezTo>
                  <a:pt x="2111" y="219"/>
                  <a:pt x="2082" y="272"/>
                  <a:pt x="2169" y="301"/>
                </a:cubicBezTo>
                <a:cubicBezTo>
                  <a:pt x="2173" y="308"/>
                  <a:pt x="2210" y="352"/>
                  <a:pt x="2216" y="355"/>
                </a:cubicBezTo>
                <a:cubicBezTo>
                  <a:pt x="2228" y="363"/>
                  <a:pt x="2243" y="364"/>
                  <a:pt x="2257" y="369"/>
                </a:cubicBezTo>
                <a:cubicBezTo>
                  <a:pt x="2264" y="371"/>
                  <a:pt x="2277" y="376"/>
                  <a:pt x="2277" y="376"/>
                </a:cubicBezTo>
                <a:cubicBezTo>
                  <a:pt x="2409" y="369"/>
                  <a:pt x="2493" y="362"/>
                  <a:pt x="2629" y="362"/>
                </a:cubicBezTo>
              </a:path>
            </a:pathLst>
          </a:custGeom>
          <a:noFill/>
          <a:ln w="63500" cap="flat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Shape 371"/>
          <p:cNvSpPr txBox="1"/>
          <p:nvPr/>
        </p:nvSpPr>
        <p:spPr>
          <a:xfrm>
            <a:off x="6383336" y="4541423"/>
            <a:ext cx="2540000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… but water only flows through a fraction of the total area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F6E8E0-A629-C74F-B7E5-1818B0BADA4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CVEN 5333 – Physical Hydrology; Gooseff</a:t>
            </a:r>
          </a:p>
        </p:txBody>
      </p:sp>
    </p:spTree>
    <p:extLst>
      <p:ext uri="{BB962C8B-B14F-4D97-AF65-F5344CB8AC3E}">
        <p14:creationId xmlns:p14="http://schemas.microsoft.com/office/powerpoint/2010/main" val="303528520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Groundwater Fluid Dynamics: </a:t>
            </a:r>
            <a:b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linear velocity….</a:t>
            </a:r>
          </a:p>
        </p:txBody>
      </p:sp>
      <p:grpSp>
        <p:nvGrpSpPr>
          <p:cNvPr id="378" name="Shape 378"/>
          <p:cNvGrpSpPr/>
          <p:nvPr/>
        </p:nvGrpSpPr>
        <p:grpSpPr>
          <a:xfrm>
            <a:off x="1394894" y="1598881"/>
            <a:ext cx="3962399" cy="2438400"/>
            <a:chOff x="1103" y="2495"/>
            <a:chExt cx="2495" cy="1536"/>
          </a:xfrm>
        </p:grpSpPr>
        <p:sp>
          <p:nvSpPr>
            <p:cNvPr id="379" name="Shape 379"/>
            <p:cNvSpPr/>
            <p:nvPr/>
          </p:nvSpPr>
          <p:spPr>
            <a:xfrm>
              <a:off x="1439" y="2831"/>
              <a:ext cx="479" cy="576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Shape 380"/>
            <p:cNvSpPr/>
            <p:nvPr/>
          </p:nvSpPr>
          <p:spPr>
            <a:xfrm>
              <a:off x="2015" y="2544"/>
              <a:ext cx="528" cy="479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Shape 381"/>
            <p:cNvSpPr/>
            <p:nvPr/>
          </p:nvSpPr>
          <p:spPr>
            <a:xfrm>
              <a:off x="2495" y="2879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2736" y="2544"/>
              <a:ext cx="432" cy="432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Shape 383"/>
            <p:cNvSpPr/>
            <p:nvPr/>
          </p:nvSpPr>
          <p:spPr>
            <a:xfrm>
              <a:off x="3263" y="2831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Shape 384"/>
            <p:cNvSpPr/>
            <p:nvPr/>
          </p:nvSpPr>
          <p:spPr>
            <a:xfrm>
              <a:off x="2928" y="3600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Shape 385"/>
            <p:cNvSpPr/>
            <p:nvPr/>
          </p:nvSpPr>
          <p:spPr>
            <a:xfrm>
              <a:off x="2592" y="3456"/>
              <a:ext cx="288" cy="479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Shape 386"/>
            <p:cNvSpPr/>
            <p:nvPr/>
          </p:nvSpPr>
          <p:spPr>
            <a:xfrm>
              <a:off x="2784" y="3023"/>
              <a:ext cx="623" cy="52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Shape 387"/>
            <p:cNvSpPr/>
            <p:nvPr/>
          </p:nvSpPr>
          <p:spPr>
            <a:xfrm>
              <a:off x="1968" y="3120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Shape 388"/>
            <p:cNvSpPr/>
            <p:nvPr/>
          </p:nvSpPr>
          <p:spPr>
            <a:xfrm>
              <a:off x="2255" y="3120"/>
              <a:ext cx="383" cy="479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Shape 389"/>
            <p:cNvSpPr/>
            <p:nvPr/>
          </p:nvSpPr>
          <p:spPr>
            <a:xfrm>
              <a:off x="1343" y="3743"/>
              <a:ext cx="432" cy="239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Shape 390"/>
            <p:cNvSpPr/>
            <p:nvPr/>
          </p:nvSpPr>
          <p:spPr>
            <a:xfrm>
              <a:off x="1679" y="2544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Shape 391"/>
            <p:cNvSpPr/>
            <p:nvPr/>
          </p:nvSpPr>
          <p:spPr>
            <a:xfrm>
              <a:off x="2304" y="3695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Shape 392"/>
            <p:cNvSpPr/>
            <p:nvPr/>
          </p:nvSpPr>
          <p:spPr>
            <a:xfrm>
              <a:off x="1776" y="3408"/>
              <a:ext cx="576" cy="576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Shape 393"/>
            <p:cNvSpPr/>
            <p:nvPr/>
          </p:nvSpPr>
          <p:spPr>
            <a:xfrm>
              <a:off x="1103" y="3071"/>
              <a:ext cx="336" cy="383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Shape 394"/>
            <p:cNvSpPr/>
            <p:nvPr/>
          </p:nvSpPr>
          <p:spPr>
            <a:xfrm>
              <a:off x="1488" y="3456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Shape 395"/>
            <p:cNvSpPr/>
            <p:nvPr/>
          </p:nvSpPr>
          <p:spPr>
            <a:xfrm>
              <a:off x="1152" y="3504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1247" y="2544"/>
              <a:ext cx="288" cy="432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 rot="-5400000">
              <a:off x="1583" y="2015"/>
              <a:ext cx="1535" cy="2495"/>
            </a:xfrm>
            <a:prstGeom prst="can">
              <a:avLst>
                <a:gd name="adj" fmla="val 40625"/>
              </a:avLst>
            </a:prstGeom>
            <a:noFill/>
            <a:ln w="4127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3263" y="3504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Shape 399"/>
            <p:cNvSpPr/>
            <p:nvPr/>
          </p:nvSpPr>
          <p:spPr>
            <a:xfrm>
              <a:off x="3168" y="3791"/>
              <a:ext cx="191" cy="191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Shape 400"/>
            <p:cNvSpPr/>
            <p:nvPr/>
          </p:nvSpPr>
          <p:spPr>
            <a:xfrm>
              <a:off x="3168" y="2544"/>
              <a:ext cx="288" cy="288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Shape 401"/>
            <p:cNvSpPr/>
            <p:nvPr/>
          </p:nvSpPr>
          <p:spPr>
            <a:xfrm>
              <a:off x="1920" y="2928"/>
              <a:ext cx="191" cy="191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Shape 402"/>
            <p:cNvSpPr/>
            <p:nvPr/>
          </p:nvSpPr>
          <p:spPr>
            <a:xfrm>
              <a:off x="2544" y="2544"/>
              <a:ext cx="191" cy="191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Shape 403"/>
            <p:cNvSpPr/>
            <p:nvPr/>
          </p:nvSpPr>
          <p:spPr>
            <a:xfrm>
              <a:off x="2831" y="3840"/>
              <a:ext cx="191" cy="191"/>
            </a:xfrm>
            <a:prstGeom prst="ellipse">
              <a:avLst/>
            </a:prstGeom>
            <a:solidFill>
              <a:srgbClr val="993300"/>
            </a:solidFill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" name="Shape 404"/>
          <p:cNvSpPr/>
          <p:nvPr/>
        </p:nvSpPr>
        <p:spPr>
          <a:xfrm>
            <a:off x="328095" y="1979881"/>
            <a:ext cx="762000" cy="1524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FF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</a:p>
        </p:txBody>
      </p:sp>
      <p:cxnSp>
        <p:nvCxnSpPr>
          <p:cNvPr id="405" name="Shape 405"/>
          <p:cNvCxnSpPr/>
          <p:nvPr/>
        </p:nvCxnSpPr>
        <p:spPr>
          <a:xfrm rot="10800000">
            <a:off x="5585894" y="1598881"/>
            <a:ext cx="0" cy="236220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406" name="Shape 406"/>
          <p:cNvSpPr txBox="1"/>
          <p:nvPr/>
        </p:nvSpPr>
        <p:spPr>
          <a:xfrm>
            <a:off x="5585894" y="1675081"/>
            <a:ext cx="5333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</a:p>
        </p:txBody>
      </p:sp>
      <p:sp>
        <p:nvSpPr>
          <p:cNvPr id="407" name="Shape 407"/>
          <p:cNvSpPr/>
          <p:nvPr/>
        </p:nvSpPr>
        <p:spPr>
          <a:xfrm>
            <a:off x="1623494" y="2284681"/>
            <a:ext cx="4173538" cy="1500188"/>
          </a:xfrm>
          <a:custGeom>
            <a:avLst/>
            <a:gdLst/>
            <a:ahLst/>
            <a:cxnLst/>
            <a:rect l="0" t="0" r="0" b="0"/>
            <a:pathLst>
              <a:path w="2629" h="945" extrusionOk="0">
                <a:moveTo>
                  <a:pt x="0" y="945"/>
                </a:moveTo>
                <a:cubicBezTo>
                  <a:pt x="47" y="929"/>
                  <a:pt x="94" y="912"/>
                  <a:pt x="142" y="898"/>
                </a:cubicBezTo>
                <a:cubicBezTo>
                  <a:pt x="169" y="880"/>
                  <a:pt x="168" y="869"/>
                  <a:pt x="183" y="843"/>
                </a:cubicBezTo>
                <a:cubicBezTo>
                  <a:pt x="222" y="773"/>
                  <a:pt x="201" y="829"/>
                  <a:pt x="217" y="782"/>
                </a:cubicBezTo>
                <a:cubicBezTo>
                  <a:pt x="221" y="709"/>
                  <a:pt x="223" y="515"/>
                  <a:pt x="346" y="511"/>
                </a:cubicBezTo>
                <a:cubicBezTo>
                  <a:pt x="407" y="509"/>
                  <a:pt x="468" y="507"/>
                  <a:pt x="529" y="505"/>
                </a:cubicBezTo>
                <a:cubicBezTo>
                  <a:pt x="572" y="496"/>
                  <a:pt x="613" y="487"/>
                  <a:pt x="651" y="464"/>
                </a:cubicBezTo>
                <a:cubicBezTo>
                  <a:pt x="655" y="457"/>
                  <a:pt x="658" y="450"/>
                  <a:pt x="664" y="444"/>
                </a:cubicBezTo>
                <a:cubicBezTo>
                  <a:pt x="670" y="438"/>
                  <a:pt x="681" y="437"/>
                  <a:pt x="685" y="430"/>
                </a:cubicBezTo>
                <a:cubicBezTo>
                  <a:pt x="693" y="418"/>
                  <a:pt x="694" y="403"/>
                  <a:pt x="698" y="389"/>
                </a:cubicBezTo>
                <a:cubicBezTo>
                  <a:pt x="702" y="376"/>
                  <a:pt x="712" y="349"/>
                  <a:pt x="712" y="349"/>
                </a:cubicBezTo>
                <a:cubicBezTo>
                  <a:pt x="717" y="313"/>
                  <a:pt x="727" y="282"/>
                  <a:pt x="739" y="247"/>
                </a:cubicBezTo>
                <a:cubicBezTo>
                  <a:pt x="741" y="240"/>
                  <a:pt x="740" y="231"/>
                  <a:pt x="746" y="227"/>
                </a:cubicBezTo>
                <a:cubicBezTo>
                  <a:pt x="817" y="177"/>
                  <a:pt x="913" y="177"/>
                  <a:pt x="996" y="166"/>
                </a:cubicBezTo>
                <a:cubicBezTo>
                  <a:pt x="1010" y="161"/>
                  <a:pt x="1037" y="151"/>
                  <a:pt x="1050" y="152"/>
                </a:cubicBezTo>
                <a:cubicBezTo>
                  <a:pt x="1087" y="154"/>
                  <a:pt x="1159" y="166"/>
                  <a:pt x="1159" y="166"/>
                </a:cubicBezTo>
                <a:cubicBezTo>
                  <a:pt x="1189" y="177"/>
                  <a:pt x="1214" y="181"/>
                  <a:pt x="1247" y="186"/>
                </a:cubicBezTo>
                <a:cubicBezTo>
                  <a:pt x="1280" y="197"/>
                  <a:pt x="1304" y="216"/>
                  <a:pt x="1328" y="240"/>
                </a:cubicBezTo>
                <a:cubicBezTo>
                  <a:pt x="1344" y="287"/>
                  <a:pt x="1322" y="241"/>
                  <a:pt x="1355" y="267"/>
                </a:cubicBezTo>
                <a:cubicBezTo>
                  <a:pt x="1398" y="301"/>
                  <a:pt x="1340" y="279"/>
                  <a:pt x="1389" y="294"/>
                </a:cubicBezTo>
                <a:cubicBezTo>
                  <a:pt x="1435" y="324"/>
                  <a:pt x="1493" y="317"/>
                  <a:pt x="1538" y="288"/>
                </a:cubicBezTo>
                <a:cubicBezTo>
                  <a:pt x="1557" y="233"/>
                  <a:pt x="1545" y="257"/>
                  <a:pt x="1579" y="206"/>
                </a:cubicBezTo>
                <a:cubicBezTo>
                  <a:pt x="1584" y="199"/>
                  <a:pt x="1593" y="186"/>
                  <a:pt x="1593" y="186"/>
                </a:cubicBezTo>
                <a:cubicBezTo>
                  <a:pt x="1595" y="179"/>
                  <a:pt x="1596" y="172"/>
                  <a:pt x="1599" y="166"/>
                </a:cubicBezTo>
                <a:cubicBezTo>
                  <a:pt x="1614" y="137"/>
                  <a:pt x="1620" y="124"/>
                  <a:pt x="1647" y="112"/>
                </a:cubicBezTo>
                <a:cubicBezTo>
                  <a:pt x="1660" y="106"/>
                  <a:pt x="1675" y="106"/>
                  <a:pt x="1687" y="98"/>
                </a:cubicBezTo>
                <a:cubicBezTo>
                  <a:pt x="1714" y="80"/>
                  <a:pt x="1700" y="86"/>
                  <a:pt x="1728" y="78"/>
                </a:cubicBezTo>
                <a:cubicBezTo>
                  <a:pt x="1823" y="82"/>
                  <a:pt x="1987" y="0"/>
                  <a:pt x="2013" y="91"/>
                </a:cubicBezTo>
                <a:cubicBezTo>
                  <a:pt x="2015" y="98"/>
                  <a:pt x="2014" y="106"/>
                  <a:pt x="2019" y="112"/>
                </a:cubicBezTo>
                <a:cubicBezTo>
                  <a:pt x="2024" y="118"/>
                  <a:pt x="2033" y="121"/>
                  <a:pt x="2040" y="125"/>
                </a:cubicBezTo>
                <a:cubicBezTo>
                  <a:pt x="2044" y="132"/>
                  <a:pt x="2047" y="139"/>
                  <a:pt x="2053" y="145"/>
                </a:cubicBezTo>
                <a:cubicBezTo>
                  <a:pt x="2059" y="151"/>
                  <a:pt x="2070" y="152"/>
                  <a:pt x="2074" y="159"/>
                </a:cubicBezTo>
                <a:cubicBezTo>
                  <a:pt x="2111" y="219"/>
                  <a:pt x="2082" y="272"/>
                  <a:pt x="2169" y="301"/>
                </a:cubicBezTo>
                <a:cubicBezTo>
                  <a:pt x="2173" y="308"/>
                  <a:pt x="2210" y="352"/>
                  <a:pt x="2216" y="355"/>
                </a:cubicBezTo>
                <a:cubicBezTo>
                  <a:pt x="2228" y="363"/>
                  <a:pt x="2243" y="364"/>
                  <a:pt x="2257" y="369"/>
                </a:cubicBezTo>
                <a:cubicBezTo>
                  <a:pt x="2264" y="371"/>
                  <a:pt x="2277" y="376"/>
                  <a:pt x="2277" y="376"/>
                </a:cubicBezTo>
                <a:cubicBezTo>
                  <a:pt x="2409" y="369"/>
                  <a:pt x="2493" y="362"/>
                  <a:pt x="2629" y="362"/>
                </a:cubicBezTo>
              </a:path>
            </a:pathLst>
          </a:custGeom>
          <a:noFill/>
          <a:ln w="63500" cap="flat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1291149" y="4108175"/>
            <a:ext cx="5262040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Recall, porosity is the fraction of fraction of a porous material which is void space</a:t>
            </a:r>
          </a:p>
        </p:txBody>
      </p:sp>
      <p:pic>
        <p:nvPicPr>
          <p:cNvPr id="409" name="Shape 4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3959494"/>
            <a:ext cx="1020763" cy="990599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412" name="Shape 412"/>
          <p:cNvSpPr txBox="1"/>
          <p:nvPr/>
        </p:nvSpPr>
        <p:spPr>
          <a:xfrm>
            <a:off x="825370" y="5291006"/>
            <a:ext cx="4798113" cy="10924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Average linear velocity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specific discharge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normalized by the porosity</a:t>
            </a:r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5893" y="5182919"/>
            <a:ext cx="846136" cy="990599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66078E-9D78-FC4F-AC0A-370D355077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CVEN 5333 – Physical Hydrology; Gooseff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B6D4FA0-0B3B-9C44-8E95-454BAA59B594}"/>
              </a:ext>
            </a:extLst>
          </p:cNvPr>
          <p:cNvSpPr/>
          <p:nvPr/>
        </p:nvSpPr>
        <p:spPr>
          <a:xfrm>
            <a:off x="4057244" y="5323956"/>
            <a:ext cx="1407122" cy="34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9DFEF8D-EABB-2743-8F10-7747BA2D2BA5}"/>
              </a:ext>
            </a:extLst>
          </p:cNvPr>
          <p:cNvSpPr/>
          <p:nvPr/>
        </p:nvSpPr>
        <p:spPr>
          <a:xfrm>
            <a:off x="761793" y="5718396"/>
            <a:ext cx="1407122" cy="348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9233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2" name="Rectangle 6"/>
          <p:cNvSpPr>
            <a:spLocks noChangeArrowheads="1"/>
          </p:cNvSpPr>
          <p:nvPr/>
        </p:nvSpPr>
        <p:spPr bwMode="auto">
          <a:xfrm>
            <a:off x="685800" y="5478463"/>
            <a:ext cx="8086725" cy="9461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/>
              <a:t>Experimental apparatus for the illustration of Darcy's equation.  (From Freeze and Cherry)</a:t>
            </a:r>
          </a:p>
        </p:txBody>
      </p:sp>
      <p:grpSp>
        <p:nvGrpSpPr>
          <p:cNvPr id="214031" name="Group 15"/>
          <p:cNvGrpSpPr>
            <a:grpSpLocks/>
          </p:cNvGrpSpPr>
          <p:nvPr/>
        </p:nvGrpSpPr>
        <p:grpSpPr bwMode="auto">
          <a:xfrm>
            <a:off x="0" y="347663"/>
            <a:ext cx="9144000" cy="4964112"/>
            <a:chOff x="0" y="219"/>
            <a:chExt cx="5760" cy="3127"/>
          </a:xfrm>
        </p:grpSpPr>
        <p:pic>
          <p:nvPicPr>
            <p:cNvPr id="214020" name="Picture 4" descr="Darc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19"/>
              <a:ext cx="5760" cy="3127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214023" name="Text Box 7"/>
            <p:cNvSpPr txBox="1">
              <a:spLocks noChangeArrowheads="1"/>
            </p:cNvSpPr>
            <p:nvPr/>
          </p:nvSpPr>
          <p:spPr bwMode="auto">
            <a:xfrm flipH="1">
              <a:off x="103" y="1379"/>
              <a:ext cx="21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214024" name="Line 8"/>
            <p:cNvSpPr>
              <a:spLocks noChangeShapeType="1"/>
            </p:cNvSpPr>
            <p:nvPr/>
          </p:nvSpPr>
          <p:spPr bwMode="auto">
            <a:xfrm flipV="1">
              <a:off x="332" y="1452"/>
              <a:ext cx="466" cy="7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025" name="Text Box 9"/>
            <p:cNvSpPr txBox="1">
              <a:spLocks noChangeArrowheads="1"/>
            </p:cNvSpPr>
            <p:nvPr/>
          </p:nvSpPr>
          <p:spPr bwMode="auto">
            <a:xfrm>
              <a:off x="1194" y="2620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14026" name="Line 10"/>
            <p:cNvSpPr>
              <a:spLocks noChangeShapeType="1"/>
            </p:cNvSpPr>
            <p:nvPr/>
          </p:nvSpPr>
          <p:spPr bwMode="auto">
            <a:xfrm flipV="1">
              <a:off x="1340" y="2301"/>
              <a:ext cx="175" cy="38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027" name="Line 11"/>
            <p:cNvSpPr>
              <a:spLocks noChangeShapeType="1"/>
            </p:cNvSpPr>
            <p:nvPr/>
          </p:nvSpPr>
          <p:spPr bwMode="auto">
            <a:xfrm flipH="1">
              <a:off x="3152" y="1143"/>
              <a:ext cx="7" cy="10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lg"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028" name="Line 12"/>
            <p:cNvSpPr>
              <a:spLocks noChangeShapeType="1"/>
            </p:cNvSpPr>
            <p:nvPr/>
          </p:nvSpPr>
          <p:spPr bwMode="auto">
            <a:xfrm>
              <a:off x="3580" y="593"/>
              <a:ext cx="0" cy="8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arrow" w="lg" len="lg"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029" name="Text Box 13"/>
            <p:cNvSpPr txBox="1">
              <a:spLocks noChangeArrowheads="1"/>
            </p:cNvSpPr>
            <p:nvPr/>
          </p:nvSpPr>
          <p:spPr bwMode="auto">
            <a:xfrm>
              <a:off x="3603" y="744"/>
              <a:ext cx="2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sym typeface="Symbol" pitchFamily="18" charset="2"/>
                </a:rPr>
                <a:t></a:t>
              </a:r>
              <a:r>
                <a:rPr lang="en-US" sz="2000" baseline="-25000">
                  <a:latin typeface="Times New Roman" pitchFamily="18" charset="0"/>
                  <a:sym typeface="Symbol" pitchFamily="18" charset="2"/>
                </a:rPr>
                <a:t>1</a:t>
              </a:r>
              <a:endParaRPr lang="en-US" sz="2000">
                <a:latin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4030" name="Text Box 14"/>
            <p:cNvSpPr txBox="1">
              <a:spLocks noChangeArrowheads="1"/>
            </p:cNvSpPr>
            <p:nvPr/>
          </p:nvSpPr>
          <p:spPr bwMode="auto">
            <a:xfrm>
              <a:off x="3128" y="1579"/>
              <a:ext cx="2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latin typeface="Times New Roman" pitchFamily="18" charset="0"/>
                  <a:sym typeface="Symbol" pitchFamily="18" charset="2"/>
                </a:rPr>
                <a:t></a:t>
              </a:r>
              <a:r>
                <a:rPr lang="en-US" sz="2000" baseline="-25000">
                  <a:latin typeface="Times New Roman" pitchFamily="18" charset="0"/>
                  <a:sym typeface="Symbol" pitchFamily="18" charset="2"/>
                </a:rPr>
                <a:t>2</a:t>
              </a:r>
              <a:endParaRPr lang="en-US" sz="2000">
                <a:latin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7A5E5B-41F5-71D7-4837-A6FC19012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009"/>
            <a:ext cx="9144000" cy="132931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Conceptual model of subsurface water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CVEN 5333 – Physical Hydrology; Gooseff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06"/>
          <a:stretch/>
        </p:blipFill>
        <p:spPr>
          <a:xfrm>
            <a:off x="0" y="1498481"/>
            <a:ext cx="5410200" cy="4862505"/>
          </a:xfrm>
        </p:spPr>
      </p:pic>
      <p:sp>
        <p:nvSpPr>
          <p:cNvPr id="11" name="TextBox 10"/>
          <p:cNvSpPr txBox="1"/>
          <p:nvPr/>
        </p:nvSpPr>
        <p:spPr>
          <a:xfrm>
            <a:off x="5376333" y="1676400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 hydrologic processes occur here in the skin of the landscape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Precip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that reaches the ground can infiltrate or move overland</a:t>
            </a:r>
            <a:r>
              <a:rPr kumimoji="0" lang="is-I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820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75" name="Rectangle 87"/>
          <p:cNvSpPr>
            <a:spLocks noChangeArrowheads="1"/>
          </p:cNvSpPr>
          <p:nvPr/>
        </p:nvSpPr>
        <p:spPr bwMode="auto">
          <a:xfrm>
            <a:off x="5535613" y="5454650"/>
            <a:ext cx="2024062" cy="8937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174" name="Rectangle 86"/>
          <p:cNvSpPr>
            <a:spLocks noChangeArrowheads="1"/>
          </p:cNvSpPr>
          <p:nvPr/>
        </p:nvSpPr>
        <p:spPr bwMode="auto">
          <a:xfrm>
            <a:off x="2876550" y="4305300"/>
            <a:ext cx="1624013" cy="8937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1908175" y="360363"/>
            <a:ext cx="5359400" cy="9461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/>
              <a:t>Parallel conduit conceptual model for porous media flow.</a:t>
            </a:r>
          </a:p>
        </p:txBody>
      </p:sp>
      <p:grpSp>
        <p:nvGrpSpPr>
          <p:cNvPr id="217117" name="Group 29"/>
          <p:cNvGrpSpPr>
            <a:grpSpLocks/>
          </p:cNvGrpSpPr>
          <p:nvPr/>
        </p:nvGrpSpPr>
        <p:grpSpPr bwMode="auto">
          <a:xfrm>
            <a:off x="735013" y="457200"/>
            <a:ext cx="7802562" cy="2959100"/>
            <a:chOff x="1564" y="1937"/>
            <a:chExt cx="2384" cy="904"/>
          </a:xfrm>
        </p:grpSpPr>
        <p:sp>
          <p:nvSpPr>
            <p:cNvPr id="217097" name="AutoShape 9"/>
            <p:cNvSpPr>
              <a:spLocks noChangeArrowheads="1"/>
            </p:cNvSpPr>
            <p:nvPr/>
          </p:nvSpPr>
          <p:spPr bwMode="auto">
            <a:xfrm rot="-5400000">
              <a:off x="2702" y="1396"/>
              <a:ext cx="101" cy="1901"/>
            </a:xfrm>
            <a:prstGeom prst="parallelogram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098" name="AutoShape 10"/>
            <p:cNvSpPr>
              <a:spLocks noChangeArrowheads="1"/>
            </p:cNvSpPr>
            <p:nvPr/>
          </p:nvSpPr>
          <p:spPr bwMode="auto">
            <a:xfrm rot="-5400000">
              <a:off x="2707" y="1526"/>
              <a:ext cx="101" cy="1901"/>
            </a:xfrm>
            <a:prstGeom prst="parallelogram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099" name="Line 11"/>
            <p:cNvSpPr>
              <a:spLocks noChangeShapeType="1"/>
            </p:cNvSpPr>
            <p:nvPr/>
          </p:nvSpPr>
          <p:spPr bwMode="auto">
            <a:xfrm flipV="1">
              <a:off x="1565" y="1941"/>
              <a:ext cx="0" cy="8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100" name="AutoShape 12"/>
            <p:cNvSpPr>
              <a:spLocks noChangeArrowheads="1"/>
            </p:cNvSpPr>
            <p:nvPr/>
          </p:nvSpPr>
          <p:spPr bwMode="auto">
            <a:xfrm rot="-5400000">
              <a:off x="2707" y="1675"/>
              <a:ext cx="101" cy="1901"/>
            </a:xfrm>
            <a:prstGeom prst="parallelogram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01" name="AutoShape 13"/>
            <p:cNvSpPr>
              <a:spLocks noChangeArrowheads="1"/>
            </p:cNvSpPr>
            <p:nvPr/>
          </p:nvSpPr>
          <p:spPr bwMode="auto">
            <a:xfrm rot="-5400000">
              <a:off x="2707" y="1786"/>
              <a:ext cx="101" cy="1901"/>
            </a:xfrm>
            <a:prstGeom prst="parallelogram">
              <a:avLst>
                <a:gd name="adj" fmla="val 25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02" name="Line 14"/>
            <p:cNvSpPr>
              <a:spLocks noChangeShapeType="1"/>
            </p:cNvSpPr>
            <p:nvPr/>
          </p:nvSpPr>
          <p:spPr bwMode="auto">
            <a:xfrm flipV="1">
              <a:off x="3948" y="1956"/>
              <a:ext cx="0" cy="8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103" name="Line 15"/>
            <p:cNvSpPr>
              <a:spLocks noChangeShapeType="1"/>
            </p:cNvSpPr>
            <p:nvPr/>
          </p:nvSpPr>
          <p:spPr bwMode="auto">
            <a:xfrm>
              <a:off x="1570" y="2764"/>
              <a:ext cx="2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104" name="Line 16"/>
            <p:cNvSpPr>
              <a:spLocks noChangeShapeType="1"/>
            </p:cNvSpPr>
            <p:nvPr/>
          </p:nvSpPr>
          <p:spPr bwMode="auto">
            <a:xfrm flipV="1">
              <a:off x="1801" y="1937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105" name="Line 17"/>
            <p:cNvSpPr>
              <a:spLocks noChangeShapeType="1"/>
            </p:cNvSpPr>
            <p:nvPr/>
          </p:nvSpPr>
          <p:spPr bwMode="auto">
            <a:xfrm flipV="1">
              <a:off x="3702" y="1961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106" name="Line 18"/>
            <p:cNvSpPr>
              <a:spLocks noChangeShapeType="1"/>
            </p:cNvSpPr>
            <p:nvPr/>
          </p:nvSpPr>
          <p:spPr bwMode="auto">
            <a:xfrm>
              <a:off x="3711" y="2788"/>
              <a:ext cx="2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107" name="Line 19"/>
            <p:cNvSpPr>
              <a:spLocks noChangeShapeType="1"/>
            </p:cNvSpPr>
            <p:nvPr/>
          </p:nvSpPr>
          <p:spPr bwMode="auto">
            <a:xfrm>
              <a:off x="1564" y="2015"/>
              <a:ext cx="2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108" name="Line 20"/>
            <p:cNvSpPr>
              <a:spLocks noChangeShapeType="1"/>
            </p:cNvSpPr>
            <p:nvPr/>
          </p:nvSpPr>
          <p:spPr bwMode="auto">
            <a:xfrm>
              <a:off x="3710" y="2255"/>
              <a:ext cx="2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109" name="AutoShape 21"/>
            <p:cNvSpPr>
              <a:spLocks noChangeArrowheads="1"/>
            </p:cNvSpPr>
            <p:nvPr/>
          </p:nvSpPr>
          <p:spPr bwMode="auto">
            <a:xfrm flipV="1">
              <a:off x="1642" y="1958"/>
              <a:ext cx="56" cy="5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10" name="AutoShape 22"/>
            <p:cNvSpPr>
              <a:spLocks noChangeArrowheads="1"/>
            </p:cNvSpPr>
            <p:nvPr/>
          </p:nvSpPr>
          <p:spPr bwMode="auto">
            <a:xfrm flipV="1">
              <a:off x="3797" y="2198"/>
              <a:ext cx="56" cy="5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none" w="lg" len="lg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11" name="Line 23"/>
            <p:cNvSpPr>
              <a:spLocks noChangeShapeType="1"/>
            </p:cNvSpPr>
            <p:nvPr/>
          </p:nvSpPr>
          <p:spPr bwMode="auto">
            <a:xfrm>
              <a:off x="3562" y="2558"/>
              <a:ext cx="278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112" name="Text Box 24"/>
            <p:cNvSpPr txBox="1">
              <a:spLocks noChangeArrowheads="1"/>
            </p:cNvSpPr>
            <p:nvPr/>
          </p:nvSpPr>
          <p:spPr bwMode="auto">
            <a:xfrm>
              <a:off x="3724" y="2360"/>
              <a:ext cx="198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v</a:t>
              </a:r>
              <a:r>
                <a:rPr lang="en-US" baseline="-25000">
                  <a:latin typeface="Times New Roman" pitchFamily="18" charset="0"/>
                </a:rPr>
                <a:t>i	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7113" name="Text Box 25"/>
            <p:cNvSpPr txBox="1">
              <a:spLocks noChangeArrowheads="1"/>
            </p:cNvSpPr>
            <p:nvPr/>
          </p:nvSpPr>
          <p:spPr bwMode="auto">
            <a:xfrm>
              <a:off x="3710" y="2552"/>
              <a:ext cx="23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A</a:t>
              </a:r>
              <a:r>
                <a:rPr lang="en-US" baseline="-25000">
                  <a:latin typeface="Times New Roman" pitchFamily="18" charset="0"/>
                </a:rPr>
                <a:t>i	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217114" name="Line 26"/>
            <p:cNvSpPr>
              <a:spLocks noChangeShapeType="1"/>
            </p:cNvSpPr>
            <p:nvPr/>
          </p:nvSpPr>
          <p:spPr bwMode="auto">
            <a:xfrm flipH="1">
              <a:off x="1661" y="2290"/>
              <a:ext cx="125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115" name="Line 27"/>
            <p:cNvSpPr>
              <a:spLocks noChangeShapeType="1"/>
            </p:cNvSpPr>
            <p:nvPr/>
          </p:nvSpPr>
          <p:spPr bwMode="auto">
            <a:xfrm>
              <a:off x="1704" y="2290"/>
              <a:ext cx="0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116" name="Text Box 28"/>
            <p:cNvSpPr txBox="1">
              <a:spLocks noChangeArrowheads="1"/>
            </p:cNvSpPr>
            <p:nvPr/>
          </p:nvSpPr>
          <p:spPr bwMode="auto">
            <a:xfrm>
              <a:off x="1564" y="2447"/>
              <a:ext cx="236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latin typeface="Times New Roman" pitchFamily="18" charset="0"/>
                </a:rPr>
                <a:t>A</a:t>
              </a:r>
              <a:r>
                <a:rPr lang="en-US" baseline="-25000">
                  <a:latin typeface="Times New Roman" pitchFamily="18" charset="0"/>
                </a:rPr>
                <a:t>	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17119" name="Rectangle 31"/>
          <p:cNvSpPr>
            <a:spLocks noChangeArrowheads="1"/>
          </p:cNvSpPr>
          <p:nvPr/>
        </p:nvSpPr>
        <p:spPr bwMode="auto">
          <a:xfrm>
            <a:off x="0" y="2693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7118" name="Object 30"/>
          <p:cNvGraphicFramePr>
            <a:graphicFrameLocks noChangeAspect="1"/>
          </p:cNvGraphicFramePr>
          <p:nvPr/>
        </p:nvGraphicFramePr>
        <p:xfrm>
          <a:off x="842963" y="3287713"/>
          <a:ext cx="18288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700" imgH="444500" progId="Equation.3">
                  <p:embed/>
                </p:oleObj>
              </mc:Choice>
              <mc:Fallback>
                <p:oleObj name="Equation" r:id="rId2" imgW="901700" imgH="444500" progId="Equation.3">
                  <p:embed/>
                  <p:pic>
                    <p:nvPicPr>
                      <p:cNvPr id="21711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3287713"/>
                        <a:ext cx="1828800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7120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4075" y="4273550"/>
            <a:ext cx="4067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122" name="Rectangle 34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173" name="Rectangle 85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17172" name="Object 84"/>
          <p:cNvGraphicFramePr>
            <a:graphicFrameLocks noChangeAspect="1"/>
          </p:cNvGraphicFramePr>
          <p:nvPr/>
        </p:nvGraphicFramePr>
        <p:xfrm>
          <a:off x="2847975" y="4660900"/>
          <a:ext cx="5484813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2743200" imgH="828720" progId="Word.Picture.8">
                  <p:embed/>
                </p:oleObj>
              </mc:Choice>
              <mc:Fallback>
                <p:oleObj name="Picture" r:id="rId5" imgW="2743200" imgH="828720" progId="Word.Picture.8">
                  <p:embed/>
                  <p:pic>
                    <p:nvPicPr>
                      <p:cNvPr id="217172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4660900"/>
                        <a:ext cx="5484813" cy="165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14C20E-EFE5-119E-7DA6-FE0C3CEB5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620772"/>
              </p:ext>
            </p:extLst>
          </p:nvPr>
        </p:nvGraphicFramePr>
        <p:xfrm>
          <a:off x="701268" y="209778"/>
          <a:ext cx="6378059" cy="6193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252039" imgH="4128812" progId="Word.Document.12">
                  <p:embed/>
                </p:oleObj>
              </mc:Choice>
              <mc:Fallback>
                <p:oleObj name="Document" r:id="rId2" imgW="4252039" imgH="4128812" progId="Word.Documen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1268" y="209778"/>
                        <a:ext cx="6378059" cy="6193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683760" y="3020725"/>
            <a:ext cx="414528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Group learning challenge 1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Figure out how much the flow rate through a porous media will change for a 5 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 change in temperature.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Does flow rate increase or decrease as temperature increases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E60A8-A360-4AF1-A929-056F05D7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</p:spTree>
    <p:extLst>
      <p:ext uri="{BB962C8B-B14F-4D97-AF65-F5344CB8AC3E}">
        <p14:creationId xmlns:p14="http://schemas.microsoft.com/office/powerpoint/2010/main" val="151002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68570"/>
            <a:ext cx="546200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Water Viscosity at different temperatures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31630" y="6488668"/>
            <a:ext cx="8154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http://www.engineeringtoolbox.com/water-dynamic-kinematic-viscosity-d_596.html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AE6C86-6E77-AD88-170A-C4D1B2F4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</p:spTree>
    <p:extLst>
      <p:ext uri="{BB962C8B-B14F-4D97-AF65-F5344CB8AC3E}">
        <p14:creationId xmlns:p14="http://schemas.microsoft.com/office/powerpoint/2010/main" val="3120344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The Unsaturated Zone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68686" y="1417638"/>
            <a:ext cx="38753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Unsaturated Zone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the region between the soil surface and water table, where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pores are partially filled with water and partially filled with air.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in the unsaturated zone is referred to as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soil moisture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Understanding hydrologic fluxes in this zone requires resolving a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three phase problem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BEB62-AAFD-A44D-B6F1-09712493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CVEN 5333 – Physical Hydrology; Gooseff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3EA6A3-6726-E545-91B5-AE12D31A0B3E}"/>
              </a:ext>
            </a:extLst>
          </p:cNvPr>
          <p:cNvSpPr/>
          <p:nvPr/>
        </p:nvSpPr>
        <p:spPr>
          <a:xfrm>
            <a:off x="7492104" y="2087664"/>
            <a:ext cx="1941976" cy="44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DB98B1-83BB-924C-8F12-DF78B8210A23}"/>
              </a:ext>
            </a:extLst>
          </p:cNvPr>
          <p:cNvSpPr/>
          <p:nvPr/>
        </p:nvSpPr>
        <p:spPr>
          <a:xfrm>
            <a:off x="5356301" y="2500318"/>
            <a:ext cx="3755615" cy="814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C02DB8-848B-6D44-9BA4-AA568A3855EB}"/>
              </a:ext>
            </a:extLst>
          </p:cNvPr>
          <p:cNvSpPr/>
          <p:nvPr/>
        </p:nvSpPr>
        <p:spPr>
          <a:xfrm>
            <a:off x="6890525" y="3830143"/>
            <a:ext cx="1941976" cy="44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184A4D-A0FC-6949-87DD-819E74748E56}"/>
              </a:ext>
            </a:extLst>
          </p:cNvPr>
          <p:cNvSpPr/>
          <p:nvPr/>
        </p:nvSpPr>
        <p:spPr>
          <a:xfrm>
            <a:off x="5356301" y="5098516"/>
            <a:ext cx="2472246" cy="44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E0C733C5-0A9D-F046-AD98-B77AB8951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11981"/>
            <a:ext cx="5226472" cy="455002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239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The Unsaturated Zone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81601" y="1386961"/>
            <a:ext cx="3962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Soil water zone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zone directly below the soil surface where water may be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discharged into the atmosphere by evaporation and transpiration.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Field capacity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the moisture condition prevailing when downward gravitational forces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are in equilibrium with surface tension forces.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FECE5-FBED-6841-9F6A-30EF74994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CVEN 5333 – Physical Hydrology; Gooseff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FE9210-ACC0-7B42-92E2-50C340CE0E38}"/>
              </a:ext>
            </a:extLst>
          </p:cNvPr>
          <p:cNvSpPr/>
          <p:nvPr/>
        </p:nvSpPr>
        <p:spPr>
          <a:xfrm>
            <a:off x="5181601" y="2497866"/>
            <a:ext cx="3962399" cy="1223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8086FB-1271-E149-BAD8-D88988C7F9D3}"/>
              </a:ext>
            </a:extLst>
          </p:cNvPr>
          <p:cNvSpPr/>
          <p:nvPr/>
        </p:nvSpPr>
        <p:spPr>
          <a:xfrm>
            <a:off x="5181600" y="4859088"/>
            <a:ext cx="3962399" cy="836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7097E409-5A30-CF4C-B855-70A2A5010E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11981"/>
            <a:ext cx="5226472" cy="45500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37690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The Unsaturated Zone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11981"/>
            <a:ext cx="5226472" cy="4550025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5197642" y="1417638"/>
            <a:ext cx="3946358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Capillary fringe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 zone where the pressure is less than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atmospheric but soils are saturated, overlying the water table.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is being held against the force of gravity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Intermediate zone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simply the zone between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soil water zone and the capillary fringe. Because something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gotta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be there…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C259A-48C4-F543-BF27-FBB7C5AF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CVEN 5333 – Physical Hydrology; Gooseff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4747C2-46AF-444F-9AF2-BD66DA204679}"/>
              </a:ext>
            </a:extLst>
          </p:cNvPr>
          <p:cNvSpPr/>
          <p:nvPr/>
        </p:nvSpPr>
        <p:spPr>
          <a:xfrm>
            <a:off x="5181601" y="2205098"/>
            <a:ext cx="3962399" cy="1051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458F3B-18FD-9A44-A735-F7D960053E45}"/>
              </a:ext>
            </a:extLst>
          </p:cNvPr>
          <p:cNvSpPr/>
          <p:nvPr/>
        </p:nvSpPr>
        <p:spPr>
          <a:xfrm>
            <a:off x="5226471" y="3256547"/>
            <a:ext cx="3962399" cy="778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CFF9E-E452-9C42-8585-00BC418A956C}"/>
              </a:ext>
            </a:extLst>
          </p:cNvPr>
          <p:cNvSpPr/>
          <p:nvPr/>
        </p:nvSpPr>
        <p:spPr>
          <a:xfrm>
            <a:off x="5189621" y="4964964"/>
            <a:ext cx="3962399" cy="113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DE5B2F-2C19-854B-B4DE-6F5A8ADBC3D4}"/>
              </a:ext>
            </a:extLst>
          </p:cNvPr>
          <p:cNvSpPr/>
          <p:nvPr/>
        </p:nvSpPr>
        <p:spPr>
          <a:xfrm>
            <a:off x="8057903" y="4575695"/>
            <a:ext cx="3962399" cy="778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81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Forces in the unsaturated zone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0761" y="1436155"/>
            <a:ext cx="5925989" cy="3353357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122872" y="4923846"/>
            <a:ext cx="8441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Capillary forces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allow liquid to flow in narrow spaces (pores) without the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assistance of, and in the opposite direction of gravity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Capillary pressure head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negative (gage) pressure produced by capillary forces (when divided by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ρ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2588" y="4465004"/>
            <a:ext cx="186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Gage pressure = 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3914588" y="3967748"/>
            <a:ext cx="1778000" cy="6275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2972A4-C231-094D-9040-D76030AB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CVEN 5333 – Physical Hydrology; Gooseff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FCFF4F-2994-AF4D-8B20-DF10B2710891}"/>
              </a:ext>
            </a:extLst>
          </p:cNvPr>
          <p:cNvSpPr/>
          <p:nvPr/>
        </p:nvSpPr>
        <p:spPr>
          <a:xfrm>
            <a:off x="122872" y="5325992"/>
            <a:ext cx="5896928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6B1829-61CB-D94C-907E-CE9715576AE1}"/>
              </a:ext>
            </a:extLst>
          </p:cNvPr>
          <p:cNvSpPr/>
          <p:nvPr/>
        </p:nvSpPr>
        <p:spPr>
          <a:xfrm>
            <a:off x="2926958" y="5640146"/>
            <a:ext cx="5896928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66E615-178A-774C-A481-DB903AAD12C2}"/>
              </a:ext>
            </a:extLst>
          </p:cNvPr>
          <p:cNvSpPr/>
          <p:nvPr/>
        </p:nvSpPr>
        <p:spPr>
          <a:xfrm>
            <a:off x="122872" y="6003772"/>
            <a:ext cx="5896928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32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2" name="Rectangle 8"/>
          <p:cNvSpPr>
            <a:spLocks noChangeArrowheads="1"/>
          </p:cNvSpPr>
          <p:nvPr/>
        </p:nvSpPr>
        <p:spPr bwMode="auto">
          <a:xfrm>
            <a:off x="171450" y="5038725"/>
            <a:ext cx="8777288" cy="11874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/>
              <a:t>Soil-water status as a function of pressure (tension).  Natural soils do not have tensions exceeding about -31000 cm; in this range water is absorbed from the air.  [from Dingman, 1994]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0F56C2-2818-A676-8EE5-0E30E26F1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6" y="631825"/>
            <a:ext cx="9144000" cy="385067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D0454E-35D2-B54D-96A6-72755012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6681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The Unsaturated Zone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C259A-48C4-F543-BF27-FBB7C5AF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CVEN 5333 – Physical Hydrology; Gooseff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4747C2-46AF-444F-9AF2-BD66DA204679}"/>
              </a:ext>
            </a:extLst>
          </p:cNvPr>
          <p:cNvSpPr/>
          <p:nvPr/>
        </p:nvSpPr>
        <p:spPr>
          <a:xfrm>
            <a:off x="5181601" y="2205098"/>
            <a:ext cx="3962399" cy="1051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458F3B-18FD-9A44-A735-F7D960053E45}"/>
              </a:ext>
            </a:extLst>
          </p:cNvPr>
          <p:cNvSpPr/>
          <p:nvPr/>
        </p:nvSpPr>
        <p:spPr>
          <a:xfrm>
            <a:off x="5226471" y="3256547"/>
            <a:ext cx="3962399" cy="778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9CFF9E-E452-9C42-8585-00BC418A956C}"/>
              </a:ext>
            </a:extLst>
          </p:cNvPr>
          <p:cNvSpPr/>
          <p:nvPr/>
        </p:nvSpPr>
        <p:spPr>
          <a:xfrm>
            <a:off x="5189621" y="4964964"/>
            <a:ext cx="3962399" cy="113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21D4A17-0DF7-3142-ED25-D0F1C426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101" y="496681"/>
            <a:ext cx="6203481" cy="622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7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500" name="Picture 4" descr="~AUT001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35038"/>
            <a:ext cx="9144000" cy="4589462"/>
          </a:xfrm>
          <a:noFill/>
          <a:ln/>
        </p:spPr>
      </p:pic>
      <p:sp>
        <p:nvSpPr>
          <p:cNvPr id="234502" name="Rectangle 6"/>
          <p:cNvSpPr>
            <a:spLocks noChangeArrowheads="1"/>
          </p:cNvSpPr>
          <p:nvPr/>
        </p:nvSpPr>
        <p:spPr bwMode="auto">
          <a:xfrm>
            <a:off x="2868613" y="6154738"/>
            <a:ext cx="2798762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r>
              <a:rPr lang="en-US" sz="1600"/>
              <a:t>(from Freeze and Cherry, 1979)</a:t>
            </a:r>
          </a:p>
        </p:txBody>
      </p:sp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381000" y="263525"/>
            <a:ext cx="8656409" cy="52322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Negative Pressure Head. Suction </a:t>
            </a:r>
            <a:r>
              <a:rPr lang="en-US" b="1" dirty="0" err="1"/>
              <a:t>vs</a:t>
            </a:r>
            <a:r>
              <a:rPr lang="en-US" b="1" dirty="0"/>
              <a:t> Moisture content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6CBF1-953E-5B37-1EB1-C88AB8BD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4000" dirty="0"/>
              <a:t>Unsaturated Zone </a:t>
            </a:r>
            <a:br>
              <a:rPr lang="en-US" sz="4800" dirty="0"/>
            </a:br>
            <a:r>
              <a:rPr lang="en-US" sz="3600" i="1" dirty="0"/>
              <a:t>Location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756150"/>
          </a:xfrm>
        </p:spPr>
        <p:txBody>
          <a:bodyPr>
            <a:normAutofit/>
          </a:bodyPr>
          <a:lstStyle/>
          <a:p>
            <a:r>
              <a:rPr lang="en-US" sz="2800" dirty="0"/>
              <a:t>The subsurface is generally composed of </a:t>
            </a:r>
            <a:r>
              <a:rPr lang="en-US" sz="2800" dirty="0">
                <a:solidFill>
                  <a:srgbClr val="FF0000"/>
                </a:solidFill>
              </a:rPr>
              <a:t>roots, soil, air and water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  <a:p>
            <a:r>
              <a:rPr lang="en-US" sz="2800" dirty="0"/>
              <a:t>Water content of soils generally </a:t>
            </a:r>
            <a:r>
              <a:rPr lang="en-US" sz="2800" dirty="0">
                <a:solidFill>
                  <a:srgbClr val="FF0000"/>
                </a:solidFill>
              </a:rPr>
              <a:t>increases</a:t>
            </a:r>
            <a:br>
              <a:rPr lang="en-US" sz="2800" dirty="0"/>
            </a:br>
            <a:r>
              <a:rPr lang="en-US" sz="2800" dirty="0"/>
              <a:t>with depth</a:t>
            </a: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CVEN 5333 – Physical Hydrology; Gooseff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802077"/>
            <a:ext cx="4572000" cy="41021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9B94EF-8292-CF42-8568-B02CE470EDDF}"/>
              </a:ext>
            </a:extLst>
          </p:cNvPr>
          <p:cNvSpPr/>
          <p:nvPr/>
        </p:nvSpPr>
        <p:spPr>
          <a:xfrm>
            <a:off x="782198" y="2963537"/>
            <a:ext cx="3095739" cy="46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9FE0CE-D919-5F43-8109-D985EAC0861F}"/>
              </a:ext>
            </a:extLst>
          </p:cNvPr>
          <p:cNvSpPr/>
          <p:nvPr/>
        </p:nvSpPr>
        <p:spPr>
          <a:xfrm>
            <a:off x="3016786" y="2504719"/>
            <a:ext cx="1165951" cy="46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7173E1-5A19-3142-A298-60B3ED6663BF}"/>
              </a:ext>
            </a:extLst>
          </p:cNvPr>
          <p:cNvSpPr/>
          <p:nvPr/>
        </p:nvSpPr>
        <p:spPr>
          <a:xfrm>
            <a:off x="782198" y="5122652"/>
            <a:ext cx="1808601" cy="46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34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3" name="Text Box 7"/>
          <p:cNvSpPr txBox="1">
            <a:spLocks noChangeArrowheads="1"/>
          </p:cNvSpPr>
          <p:nvPr/>
        </p:nvSpPr>
        <p:spPr bwMode="auto">
          <a:xfrm>
            <a:off x="381000" y="263525"/>
            <a:ext cx="4616328" cy="52322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Pressure Head Measurement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AED2F4-C82A-4FDA-3D9B-9302F521A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70872"/>
            <a:ext cx="8287880" cy="54864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93221F-F2EE-7C9B-5EF5-E9BDCC6A2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</p:spTree>
    <p:extLst>
      <p:ext uri="{BB962C8B-B14F-4D97-AF65-F5344CB8AC3E}">
        <p14:creationId xmlns:p14="http://schemas.microsoft.com/office/powerpoint/2010/main" val="1349301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34" name="Rectangle 22"/>
          <p:cNvSpPr>
            <a:spLocks noChangeArrowheads="1"/>
          </p:cNvSpPr>
          <p:nvPr/>
        </p:nvSpPr>
        <p:spPr bwMode="auto">
          <a:xfrm>
            <a:off x="290513" y="5780088"/>
            <a:ext cx="8516937" cy="7016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000" b="1"/>
              <a:t>Illustration of capillary rise due to surface tension and relationship between pore size distribution and soil water retention curve.</a:t>
            </a:r>
          </a:p>
        </p:txBody>
      </p:sp>
      <p:grpSp>
        <p:nvGrpSpPr>
          <p:cNvPr id="218192" name="Group 80"/>
          <p:cNvGrpSpPr>
            <a:grpSpLocks/>
          </p:cNvGrpSpPr>
          <p:nvPr/>
        </p:nvGrpSpPr>
        <p:grpSpPr bwMode="auto">
          <a:xfrm>
            <a:off x="1485900" y="0"/>
            <a:ext cx="5746750" cy="5626100"/>
            <a:chOff x="2012" y="312"/>
            <a:chExt cx="2162" cy="2117"/>
          </a:xfrm>
        </p:grpSpPr>
        <p:grpSp>
          <p:nvGrpSpPr>
            <p:cNvPr id="218184" name="Group 72"/>
            <p:cNvGrpSpPr>
              <a:grpSpLocks/>
            </p:cNvGrpSpPr>
            <p:nvPr/>
          </p:nvGrpSpPr>
          <p:grpSpPr bwMode="auto">
            <a:xfrm>
              <a:off x="2292" y="420"/>
              <a:ext cx="1541" cy="1704"/>
              <a:chOff x="2292" y="231"/>
              <a:chExt cx="1541" cy="1704"/>
            </a:xfrm>
          </p:grpSpPr>
          <p:graphicFrame>
            <p:nvGraphicFramePr>
              <p:cNvPr id="218177" name="Object 65"/>
              <p:cNvGraphicFramePr>
                <a:graphicFrameLocks noChangeAspect="1"/>
              </p:cNvGraphicFramePr>
              <p:nvPr/>
            </p:nvGraphicFramePr>
            <p:xfrm>
              <a:off x="2292" y="231"/>
              <a:ext cx="1541" cy="17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Bitmap Image" r:id="rId2" imgW="2446232" imgH="2704762" progId="PBrush">
                      <p:embed/>
                    </p:oleObj>
                  </mc:Choice>
                  <mc:Fallback>
                    <p:oleObj name="Bitmap Image" r:id="rId2" imgW="2446232" imgH="2704762" progId="PBrush">
                      <p:embed/>
                      <p:pic>
                        <p:nvPicPr>
                          <p:cNvPr id="218177" name="Object 6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92" y="231"/>
                            <a:ext cx="1541" cy="170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 type="none" w="lg" len="lg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8180" name="Line 68"/>
              <p:cNvSpPr>
                <a:spLocks noChangeShapeType="1"/>
              </p:cNvSpPr>
              <p:nvPr/>
            </p:nvSpPr>
            <p:spPr bwMode="auto">
              <a:xfrm flipH="1" flipV="1">
                <a:off x="3324" y="1331"/>
                <a:ext cx="23" cy="1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81" name="Line 69"/>
              <p:cNvSpPr>
                <a:spLocks noChangeShapeType="1"/>
              </p:cNvSpPr>
              <p:nvPr/>
            </p:nvSpPr>
            <p:spPr bwMode="auto">
              <a:xfrm flipV="1">
                <a:off x="3644" y="1331"/>
                <a:ext cx="23" cy="1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82" name="Line 70"/>
              <p:cNvSpPr>
                <a:spLocks noChangeShapeType="1"/>
              </p:cNvSpPr>
              <p:nvPr/>
            </p:nvSpPr>
            <p:spPr bwMode="auto">
              <a:xfrm flipH="1" flipV="1">
                <a:off x="2465" y="417"/>
                <a:ext cx="23" cy="1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83" name="Line 71"/>
              <p:cNvSpPr>
                <a:spLocks noChangeShapeType="1"/>
              </p:cNvSpPr>
              <p:nvPr/>
            </p:nvSpPr>
            <p:spPr bwMode="auto">
              <a:xfrm flipV="1">
                <a:off x="2561" y="417"/>
                <a:ext cx="23" cy="11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8185" name="Line 73"/>
            <p:cNvSpPr>
              <a:spLocks noChangeShapeType="1"/>
            </p:cNvSpPr>
            <p:nvPr/>
          </p:nvSpPr>
          <p:spPr bwMode="auto">
            <a:xfrm>
              <a:off x="2236" y="2229"/>
              <a:ext cx="19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186" name="Line 74"/>
            <p:cNvSpPr>
              <a:spLocks noChangeShapeType="1"/>
            </p:cNvSpPr>
            <p:nvPr/>
          </p:nvSpPr>
          <p:spPr bwMode="auto">
            <a:xfrm flipV="1">
              <a:off x="2236" y="312"/>
              <a:ext cx="0" cy="19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187" name="Rectangle 75"/>
            <p:cNvSpPr>
              <a:spLocks noChangeArrowheads="1"/>
            </p:cNvSpPr>
            <p:nvPr/>
          </p:nvSpPr>
          <p:spPr bwMode="auto">
            <a:xfrm>
              <a:off x="2565" y="2302"/>
              <a:ext cx="667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Moisture Content </a:t>
              </a:r>
              <a:r>
                <a:rPr lang="en-US" sz="1600">
                  <a:latin typeface="Times New Roman" pitchFamily="18" charset="0"/>
                  <a:sym typeface="Symbol" pitchFamily="18" charset="2"/>
                </a:rPr>
                <a:t>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18188" name="Rectangle 76"/>
            <p:cNvSpPr>
              <a:spLocks noChangeArrowheads="1"/>
            </p:cNvSpPr>
            <p:nvPr/>
          </p:nvSpPr>
          <p:spPr bwMode="auto">
            <a:xfrm rot="-5400000">
              <a:off x="1777" y="1428"/>
              <a:ext cx="596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 type="none" w="lg" len="lg"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Suction head -|</a:t>
              </a:r>
              <a:r>
                <a:rPr lang="en-US" sz="1600">
                  <a:latin typeface="Times New Roman" pitchFamily="18" charset="0"/>
                  <a:sym typeface="Symbol" pitchFamily="18" charset="2"/>
                </a:rPr>
                <a:t>|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218189" name="Freeform 77"/>
            <p:cNvSpPr>
              <a:spLocks/>
            </p:cNvSpPr>
            <p:nvPr/>
          </p:nvSpPr>
          <p:spPr bwMode="auto">
            <a:xfrm>
              <a:off x="2440" y="407"/>
              <a:ext cx="1429" cy="1721"/>
            </a:xfrm>
            <a:custGeom>
              <a:avLst/>
              <a:gdLst/>
              <a:ahLst/>
              <a:cxnLst>
                <a:cxn ang="0">
                  <a:pos x="1429" y="1721"/>
                </a:cxn>
                <a:cxn ang="0">
                  <a:pos x="1267" y="1463"/>
                </a:cxn>
                <a:cxn ang="0">
                  <a:pos x="1050" y="1335"/>
                </a:cxn>
                <a:cxn ang="0">
                  <a:pos x="704" y="1097"/>
                </a:cxn>
                <a:cxn ang="0">
                  <a:pos x="447" y="908"/>
                </a:cxn>
                <a:cxn ang="0">
                  <a:pos x="243" y="691"/>
                </a:cxn>
                <a:cxn ang="0">
                  <a:pos x="81" y="332"/>
                </a:cxn>
                <a:cxn ang="0">
                  <a:pos x="0" y="0"/>
                </a:cxn>
              </a:cxnLst>
              <a:rect l="0" t="0" r="r" b="b"/>
              <a:pathLst>
                <a:path w="1429" h="1721">
                  <a:moveTo>
                    <a:pt x="1429" y="1721"/>
                  </a:moveTo>
                  <a:cubicBezTo>
                    <a:pt x="1402" y="1678"/>
                    <a:pt x="1330" y="1527"/>
                    <a:pt x="1267" y="1463"/>
                  </a:cubicBezTo>
                  <a:cubicBezTo>
                    <a:pt x="1204" y="1399"/>
                    <a:pt x="1144" y="1396"/>
                    <a:pt x="1050" y="1335"/>
                  </a:cubicBezTo>
                  <a:cubicBezTo>
                    <a:pt x="956" y="1274"/>
                    <a:pt x="804" y="1168"/>
                    <a:pt x="704" y="1097"/>
                  </a:cubicBezTo>
                  <a:cubicBezTo>
                    <a:pt x="604" y="1026"/>
                    <a:pt x="524" y="976"/>
                    <a:pt x="447" y="908"/>
                  </a:cubicBezTo>
                  <a:cubicBezTo>
                    <a:pt x="370" y="840"/>
                    <a:pt x="304" y="787"/>
                    <a:pt x="243" y="691"/>
                  </a:cubicBezTo>
                  <a:cubicBezTo>
                    <a:pt x="182" y="595"/>
                    <a:pt x="122" y="447"/>
                    <a:pt x="81" y="332"/>
                  </a:cubicBezTo>
                  <a:cubicBezTo>
                    <a:pt x="40" y="217"/>
                    <a:pt x="17" y="69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FF33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2B2A6D-677A-E1EF-A9BF-A3A324AC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Tension</a:t>
            </a:r>
          </a:p>
        </p:txBody>
      </p:sp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18" y="1664333"/>
            <a:ext cx="7184273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8050" y="6488668"/>
            <a:ext cx="7016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http://www.engineeringtoolbox.com/water-surface-tension-d_597.html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DF11B3-73BA-ACB3-9434-C4752F839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</p:spTree>
    <p:extLst>
      <p:ext uri="{BB962C8B-B14F-4D97-AF65-F5344CB8AC3E}">
        <p14:creationId xmlns:p14="http://schemas.microsoft.com/office/powerpoint/2010/main" val="195468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Forces in the unsaturated zone:</a:t>
            </a:r>
            <a:br>
              <a:rPr lang="en-US" dirty="0"/>
            </a:br>
            <a:r>
              <a:rPr lang="en-US" dirty="0"/>
              <a:t>negative gage pressure can “pull” water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22" y="1417638"/>
            <a:ext cx="6756356" cy="505936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17B66-955D-D14D-919A-6086B4A34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CVEN 5333 – Physical Hydrology; Gooseff</a:t>
            </a:r>
          </a:p>
        </p:txBody>
      </p:sp>
    </p:spTree>
    <p:extLst>
      <p:ext uri="{BB962C8B-B14F-4D97-AF65-F5344CB8AC3E}">
        <p14:creationId xmlns:p14="http://schemas.microsoft.com/office/powerpoint/2010/main" val="27573664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Forces in the unsaturated zone:</a:t>
            </a:r>
            <a:br>
              <a:rPr lang="en-US" dirty="0"/>
            </a:br>
            <a:r>
              <a:rPr lang="en-US" dirty="0"/>
              <a:t>hydraulic head in the </a:t>
            </a:r>
            <a:r>
              <a:rPr lang="en-US" dirty="0" err="1"/>
              <a:t>vadose</a:t>
            </a:r>
            <a:r>
              <a:rPr lang="en-US" dirty="0"/>
              <a:t> zone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4274" y="3271387"/>
          <a:ext cx="2892288" cy="733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900" imgH="215900" progId="Equation.3">
                  <p:embed/>
                </p:oleObj>
              </mc:Choice>
              <mc:Fallback>
                <p:oleObj name="Equation" r:id="rId3" imgW="8509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74" y="3271387"/>
                        <a:ext cx="2892288" cy="733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53939" y="1595021"/>
            <a:ext cx="53288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Hydraulic head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vadose zone is the sum of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negative capillary-pressure head,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ψ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the elevation head,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Capillary-pressure head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a function of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volumetric moisture content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θ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ymbol" pitchFamily="2" charset="2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specific relationship between negative capillary-pressure head (suction) and the volumetric moisture content is known as the soil’s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moisture characteristic (curve)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77F50A-1C8F-9742-B461-6A6DDD9F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CVEN 5333 – Physical Hydrology; Gooseff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9BB0F3-F0A2-9C4A-8229-E5A5D3D7A44F}"/>
              </a:ext>
            </a:extLst>
          </p:cNvPr>
          <p:cNvSpPr/>
          <p:nvPr/>
        </p:nvSpPr>
        <p:spPr>
          <a:xfrm>
            <a:off x="1082116" y="3246437"/>
            <a:ext cx="2133600" cy="758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A0B969-AEC9-BF41-9838-C19D470DCB19}"/>
              </a:ext>
            </a:extLst>
          </p:cNvPr>
          <p:cNvSpPr/>
          <p:nvPr/>
        </p:nvSpPr>
        <p:spPr>
          <a:xfrm>
            <a:off x="4555958" y="2037180"/>
            <a:ext cx="4114800" cy="385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36EE8A-FCAA-9D49-A4DF-F64473576A91}"/>
              </a:ext>
            </a:extLst>
          </p:cNvPr>
          <p:cNvSpPr/>
          <p:nvPr/>
        </p:nvSpPr>
        <p:spPr>
          <a:xfrm>
            <a:off x="3553939" y="2412445"/>
            <a:ext cx="4114800" cy="385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9A1C8D-49D3-0847-866E-04219F99B309}"/>
              </a:ext>
            </a:extLst>
          </p:cNvPr>
          <p:cNvSpPr/>
          <p:nvPr/>
        </p:nvSpPr>
        <p:spPr>
          <a:xfrm>
            <a:off x="3553938" y="3488042"/>
            <a:ext cx="4507945" cy="385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6D0E88-B170-CC4E-994A-783E983B90E8}"/>
              </a:ext>
            </a:extLst>
          </p:cNvPr>
          <p:cNvSpPr/>
          <p:nvPr/>
        </p:nvSpPr>
        <p:spPr>
          <a:xfrm>
            <a:off x="7318551" y="5311105"/>
            <a:ext cx="1548149" cy="385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21D88E-68CD-8E4B-A0FE-34FAE9AEFA5E}"/>
              </a:ext>
            </a:extLst>
          </p:cNvPr>
          <p:cNvSpPr/>
          <p:nvPr/>
        </p:nvSpPr>
        <p:spPr>
          <a:xfrm>
            <a:off x="3553938" y="5751035"/>
            <a:ext cx="4114800" cy="385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65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The moisture characteristic </a:t>
            </a:r>
            <a:r>
              <a:rPr lang="en-US" i="1" dirty="0" err="1">
                <a:latin typeface="Symbol" pitchFamily="2" charset="2"/>
              </a:rPr>
              <a:t>ψ</a:t>
            </a:r>
            <a:r>
              <a:rPr lang="en-US" dirty="0"/>
              <a:t>=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(</a:t>
            </a:r>
            <a:r>
              <a:rPr lang="en-US" i="1" dirty="0" err="1">
                <a:latin typeface="Symbol" pitchFamily="2" charset="2"/>
              </a:rPr>
              <a:t>θ</a:t>
            </a:r>
            <a:r>
              <a:rPr lang="en-US" dirty="0"/>
              <a:t>):</a:t>
            </a:r>
            <a:br>
              <a:rPr lang="en-US" dirty="0"/>
            </a:br>
            <a:r>
              <a:rPr lang="en-US" dirty="0"/>
              <a:t>measuring the negative head of a soil 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8959"/>
            <a:ext cx="6469799" cy="3897605"/>
          </a:xfrm>
          <a:noFill/>
          <a:ln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417638"/>
            <a:ext cx="2948367" cy="2207826"/>
          </a:xfrm>
          <a:prstGeom prst="rect">
            <a:avLst/>
          </a:prstGeom>
        </p:spPr>
      </p:pic>
      <p:cxnSp>
        <p:nvCxnSpPr>
          <p:cNvPr id="8" name="Straight Arrow Connector 7"/>
          <p:cNvCxnSpPr>
            <a:cxnSpLocks/>
          </p:cNvCxnSpPr>
          <p:nvPr/>
        </p:nvCxnSpPr>
        <p:spPr>
          <a:xfrm flipH="1">
            <a:off x="4010526" y="1730097"/>
            <a:ext cx="2009274" cy="4730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4214" y="5456788"/>
            <a:ext cx="8703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pressure plate measures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negative pressure head of a soil at a given moisture content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0BF85-263D-C24F-8ACE-6CAED69F6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CVEN 5333 – Physical Hydrology; Gooseff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ABDD54-7FEF-6A41-861A-A2DDFF3DD3B2}"/>
              </a:ext>
            </a:extLst>
          </p:cNvPr>
          <p:cNvSpPr/>
          <p:nvPr/>
        </p:nvSpPr>
        <p:spPr>
          <a:xfrm>
            <a:off x="4166306" y="5487108"/>
            <a:ext cx="4520493" cy="385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3F1104-403E-214F-B761-329C5C2EB40D}"/>
              </a:ext>
            </a:extLst>
          </p:cNvPr>
          <p:cNvSpPr/>
          <p:nvPr/>
        </p:nvSpPr>
        <p:spPr>
          <a:xfrm>
            <a:off x="51506" y="5936890"/>
            <a:ext cx="4114800" cy="385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38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The moisture characteristic </a:t>
            </a:r>
            <a:r>
              <a:rPr lang="en-US" i="1" dirty="0" err="1">
                <a:latin typeface="Symbol" pitchFamily="2" charset="2"/>
              </a:rPr>
              <a:t>ψ</a:t>
            </a:r>
            <a:r>
              <a:rPr lang="en-US" dirty="0"/>
              <a:t>=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(</a:t>
            </a:r>
            <a:r>
              <a:rPr lang="en-US" i="1" dirty="0" err="1">
                <a:latin typeface="Symbol" pitchFamily="2" charset="2"/>
              </a:rPr>
              <a:t>θ</a:t>
            </a:r>
            <a:r>
              <a:rPr lang="en-US" dirty="0"/>
              <a:t>):</a:t>
            </a:r>
            <a:br>
              <a:rPr lang="en-US" dirty="0"/>
            </a:br>
            <a:r>
              <a:rPr lang="en-US" dirty="0"/>
              <a:t>the moisture characteristic curve</a:t>
            </a:r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187" y="1519461"/>
            <a:ext cx="5906318" cy="4555616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4852319" y="1640215"/>
            <a:ext cx="1248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saturation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000557" y="2483594"/>
            <a:ext cx="851444" cy="16739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52001" y="2963664"/>
            <a:ext cx="2612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Exceed critical suction and rapidly drain pore spaces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708A5-CFD6-FB42-855C-CC6949B4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CVEN 5333 – Physical Hydrology; Gooseff</a:t>
            </a:r>
          </a:p>
        </p:txBody>
      </p:sp>
    </p:spTree>
    <p:extLst>
      <p:ext uri="{BB962C8B-B14F-4D97-AF65-F5344CB8AC3E}">
        <p14:creationId xmlns:p14="http://schemas.microsoft.com/office/powerpoint/2010/main" val="32664953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Unsat’d</a:t>
            </a:r>
            <a:r>
              <a:rPr lang="en-US" dirty="0"/>
              <a:t> hydraulic cond.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(</a:t>
            </a:r>
            <a:r>
              <a:rPr lang="en-US" i="1" dirty="0" err="1">
                <a:latin typeface="Symbol" pitchFamily="2" charset="2"/>
              </a:rPr>
              <a:t>θ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conductivity is a function of </a:t>
            </a:r>
            <a:r>
              <a:rPr lang="en-US" i="1" dirty="0" err="1">
                <a:latin typeface="Symbol" pitchFamily="2" charset="2"/>
              </a:rPr>
              <a:t>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Hydraulic conductivity decreases rapidly as the porous media </a:t>
            </a:r>
            <a:r>
              <a:rPr lang="en-US" dirty="0">
                <a:solidFill>
                  <a:srgbClr val="FF0000"/>
                </a:solidFill>
              </a:rPr>
              <a:t>becomes unsaturated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As suction is applied to soil, </a:t>
            </a:r>
            <a:r>
              <a:rPr lang="en-US" dirty="0">
                <a:solidFill>
                  <a:srgbClr val="FF0000"/>
                </a:solidFill>
              </a:rPr>
              <a:t>large pore spaces become filled with air first. </a:t>
            </a:r>
          </a:p>
          <a:p>
            <a:pPr lvl="1"/>
            <a:r>
              <a:rPr lang="en-US" dirty="0"/>
              <a:t>Flow is restricted to larger pore spaces </a:t>
            </a:r>
          </a:p>
          <a:p>
            <a:pPr lvl="1"/>
            <a:r>
              <a:rPr lang="en-US" dirty="0"/>
              <a:t>Recall..</a:t>
            </a:r>
          </a:p>
          <a:p>
            <a:pPr marL="914400" lvl="2" indent="0">
              <a:buNone/>
            </a:pP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241675" y="4468813"/>
          <a:ext cx="19002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800" imgH="254000" progId="Equation.3">
                  <p:embed/>
                </p:oleObj>
              </mc:Choice>
              <mc:Fallback>
                <p:oleObj name="Equation" r:id="rId3" imgW="558800" imgH="2540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1675" y="4468813"/>
                        <a:ext cx="1900238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76683-E4FB-9B4B-8C7F-D38C69095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CVEN 5333 – Physical Hydrology; Gooseff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6695E5-62AD-FE4E-98E1-815A493D3210}"/>
              </a:ext>
            </a:extLst>
          </p:cNvPr>
          <p:cNvSpPr/>
          <p:nvPr/>
        </p:nvSpPr>
        <p:spPr>
          <a:xfrm>
            <a:off x="3801979" y="2196598"/>
            <a:ext cx="4114800" cy="385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8A2802-60A5-3749-94DF-CE5C109A25C5}"/>
              </a:ext>
            </a:extLst>
          </p:cNvPr>
          <p:cNvSpPr/>
          <p:nvPr/>
        </p:nvSpPr>
        <p:spPr>
          <a:xfrm>
            <a:off x="5311105" y="2591595"/>
            <a:ext cx="2605673" cy="863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110C0B-539B-A14B-ABA5-C3FF0D198967}"/>
              </a:ext>
            </a:extLst>
          </p:cNvPr>
          <p:cNvSpPr/>
          <p:nvPr/>
        </p:nvSpPr>
        <p:spPr>
          <a:xfrm>
            <a:off x="1227222" y="3140116"/>
            <a:ext cx="4114800" cy="385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43F05F-69A6-6445-8631-04313CF31ADC}"/>
              </a:ext>
            </a:extLst>
          </p:cNvPr>
          <p:cNvSpPr/>
          <p:nvPr/>
        </p:nvSpPr>
        <p:spPr>
          <a:xfrm>
            <a:off x="3241675" y="4440550"/>
            <a:ext cx="2069430" cy="81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69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Unsat’d</a:t>
            </a:r>
            <a:r>
              <a:rPr lang="en-US" dirty="0"/>
              <a:t> hydraulic cond.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/>
              <a:t>(</a:t>
            </a:r>
            <a:r>
              <a:rPr lang="en-US" i="1" dirty="0" err="1">
                <a:latin typeface="Symbol" pitchFamily="2" charset="2"/>
              </a:rPr>
              <a:t>θ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conductivity is a function of </a:t>
            </a:r>
            <a:r>
              <a:rPr lang="en-US" i="1" dirty="0" err="1">
                <a:latin typeface="Symbol" pitchFamily="2" charset="2"/>
              </a:rPr>
              <a:t>θ</a:t>
            </a:r>
            <a:endParaRPr lang="en-US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2706" y="1491441"/>
            <a:ext cx="6478588" cy="4864940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2257342" y="1697613"/>
            <a:ext cx="4135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varies by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orders of magnitude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as volumetric moisture content decreases from saturation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BB7E1-2D03-C545-9E6B-3E72A829C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CVEN 5333 – Physical Hydrology; Gooseff</a:t>
            </a:r>
          </a:p>
        </p:txBody>
      </p:sp>
    </p:spTree>
    <p:extLst>
      <p:ext uri="{BB962C8B-B14F-4D97-AF65-F5344CB8AC3E}">
        <p14:creationId xmlns:p14="http://schemas.microsoft.com/office/powerpoint/2010/main" val="22081886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80" name="Picture 4" descr="~AUT0014"/>
          <p:cNvPicPr>
            <a:picLocks noChangeAspect="1" noChangeArrowheads="1"/>
          </p:cNvPicPr>
          <p:nvPr/>
        </p:nvPicPr>
        <p:blipFill>
          <a:blip r:embed="rId2" cstate="print"/>
          <a:srcRect b="45613"/>
          <a:stretch>
            <a:fillRect/>
          </a:stretch>
        </p:blipFill>
        <p:spPr bwMode="auto">
          <a:xfrm>
            <a:off x="1012825" y="215900"/>
            <a:ext cx="7224713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5494338" y="3954463"/>
            <a:ext cx="1497012" cy="8255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Residual moisture content </a:t>
            </a:r>
            <a:r>
              <a:rPr lang="en-US" sz="1600">
                <a:latin typeface="Times New Roman" pitchFamily="18" charset="0"/>
                <a:sym typeface="Symbol" pitchFamily="18" charset="2"/>
              </a:rPr>
              <a:t></a:t>
            </a:r>
            <a:r>
              <a:rPr lang="en-US" sz="1600" baseline="-25000">
                <a:latin typeface="Times New Roman" pitchFamily="18" charset="0"/>
                <a:sym typeface="Symbol" pitchFamily="18" charset="2"/>
              </a:rPr>
              <a:t>r</a:t>
            </a:r>
            <a:r>
              <a:rPr lang="en-US" sz="1600">
                <a:latin typeface="Times New Roman" pitchFamily="18" charset="0"/>
                <a:sym typeface="Symbol" pitchFamily="18" charset="2"/>
              </a:rPr>
              <a:t> =5%</a:t>
            </a:r>
          </a:p>
        </p:txBody>
      </p:sp>
      <p:sp>
        <p:nvSpPr>
          <p:cNvPr id="306183" name="Line 7"/>
          <p:cNvSpPr>
            <a:spLocks noChangeShapeType="1"/>
          </p:cNvSpPr>
          <p:nvPr/>
        </p:nvSpPr>
        <p:spPr bwMode="auto">
          <a:xfrm>
            <a:off x="4456113" y="4476750"/>
            <a:ext cx="10683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800100" y="5834063"/>
            <a:ext cx="7578725" cy="9461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/>
              <a:t>Characteristic curve relating moisture content to pressure head (from Freeze and Cherry, 1979).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B49E37-596E-ABA4-D9F8-66735C37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356" name="Picture 4" descr="~AUT0010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5425" y="777875"/>
            <a:ext cx="8704263" cy="4532313"/>
          </a:xfrm>
          <a:noFill/>
          <a:ln/>
        </p:spPr>
      </p:pic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2641600" y="3856038"/>
            <a:ext cx="3617913" cy="3048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endParaRPr lang="en-US" sz="14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909327-A778-E335-EC37-A343ADDD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08" y="968835"/>
            <a:ext cx="5469390" cy="546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2" y="968835"/>
            <a:ext cx="5469390" cy="546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343" y="97971"/>
            <a:ext cx="7772400" cy="762000"/>
          </a:xfrm>
        </p:spPr>
        <p:txBody>
          <a:bodyPr/>
          <a:lstStyle/>
          <a:p>
            <a:r>
              <a:rPr lang="en-US" dirty="0"/>
              <a:t>Basis for Hysteresis</a:t>
            </a:r>
          </a:p>
        </p:txBody>
      </p:sp>
      <p:sp>
        <p:nvSpPr>
          <p:cNvPr id="3" name="Rectangle 2"/>
          <p:cNvSpPr/>
          <p:nvPr/>
        </p:nvSpPr>
        <p:spPr>
          <a:xfrm>
            <a:off x="868074" y="6399743"/>
            <a:ext cx="7521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See </a:t>
            </a:r>
            <a:r>
              <a:rPr lang="en-US" sz="2400" dirty="0">
                <a:latin typeface="Arial" pitchFamily="34" charset="0"/>
                <a:cs typeface="Arial" pitchFamily="34" charset="0"/>
                <a:hlinkClick r:id="rId4"/>
              </a:rPr>
              <a:t>http://hydrology.usu.edu/rrp/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hysteresis animation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1899C6-9D08-2E9D-3C7D-F0B73C47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</p:spTree>
    <p:extLst>
      <p:ext uri="{BB962C8B-B14F-4D97-AF65-F5344CB8AC3E}">
        <p14:creationId xmlns:p14="http://schemas.microsoft.com/office/powerpoint/2010/main" val="30546287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3" name="Picture 3" descr="~AUT0014"/>
          <p:cNvPicPr>
            <a:picLocks noChangeAspect="1" noChangeArrowheads="1"/>
          </p:cNvPicPr>
          <p:nvPr/>
        </p:nvPicPr>
        <p:blipFill>
          <a:blip r:embed="rId2" cstate="print"/>
          <a:srcRect t="55492" b="5185"/>
          <a:stretch>
            <a:fillRect/>
          </a:stretch>
        </p:blipFill>
        <p:spPr bwMode="auto">
          <a:xfrm>
            <a:off x="539750" y="515938"/>
            <a:ext cx="79279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06" name="Rectangle 6"/>
          <p:cNvSpPr>
            <a:spLocks noChangeArrowheads="1"/>
          </p:cNvSpPr>
          <p:nvPr/>
        </p:nvSpPr>
        <p:spPr bwMode="auto">
          <a:xfrm>
            <a:off x="822325" y="5284788"/>
            <a:ext cx="7578725" cy="9461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/>
              <a:t>Characteristic curve relating Hydraulic Conductivity to pressure head (from Freeze and Cherry, 1979). 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89CAD91-0B3A-2CF3-D107-01F37BF15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0" y="58832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dirty="0"/>
              <a:t>Variation of soil suction head, |</a:t>
            </a:r>
            <a:r>
              <a:rPr lang="en-US" dirty="0">
                <a:sym typeface="Symbol" pitchFamily="18" charset="2"/>
              </a:rPr>
              <a:t></a:t>
            </a:r>
            <a:r>
              <a:rPr lang="en-US" dirty="0"/>
              <a:t>|, and hydraulic conductivity, K, with moisture content.</a:t>
            </a:r>
            <a:r>
              <a:rPr lang="en-US" dirty="0">
                <a:sym typeface="Symbol" pitchFamily="18" charset="2"/>
              </a:rPr>
              <a:t>  (</a:t>
            </a:r>
            <a:r>
              <a:rPr lang="en-US">
                <a:sym typeface="Symbol" pitchFamily="18" charset="2"/>
              </a:rPr>
              <a:t>from Dingman, Chap 7)</a:t>
            </a:r>
            <a:endParaRPr lang="en-US" dirty="0">
              <a:sym typeface="Symbol" pitchFamily="18" charset="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DF5D9D-761F-79B9-5124-4A6B686AE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68" y="412595"/>
            <a:ext cx="8463776" cy="563569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80D91F-98DF-7E80-2E5E-CAEE803C9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244475"/>
            <a:ext cx="7772400" cy="1208088"/>
          </a:xfrm>
        </p:spPr>
        <p:txBody>
          <a:bodyPr/>
          <a:lstStyle/>
          <a:p>
            <a:r>
              <a:rPr lang="en-US" sz="4000"/>
              <a:t>Equations to representing soil water characteristic functions</a:t>
            </a:r>
          </a:p>
        </p:txBody>
      </p: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8228" name="Object 4"/>
          <p:cNvGraphicFramePr>
            <a:graphicFrameLocks noChangeAspect="1"/>
          </p:cNvGraphicFramePr>
          <p:nvPr/>
        </p:nvGraphicFramePr>
        <p:xfrm>
          <a:off x="3540125" y="1736725"/>
          <a:ext cx="149066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48975" imgH="431613" progId="Equation.3">
                  <p:embed/>
                </p:oleObj>
              </mc:Choice>
              <mc:Fallback>
                <p:oleObj name="Equation" r:id="rId2" imgW="748975" imgH="431613" progId="Equation.3">
                  <p:embed/>
                  <p:pic>
                    <p:nvPicPr>
                      <p:cNvPr id="308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1736725"/>
                        <a:ext cx="1490663" cy="86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1" name="Rectangle 7"/>
          <p:cNvSpPr>
            <a:spLocks noChangeArrowheads="1"/>
          </p:cNvSpPr>
          <p:nvPr/>
        </p:nvSpPr>
        <p:spPr bwMode="auto">
          <a:xfrm>
            <a:off x="0" y="3189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8230" name="Object 6"/>
          <p:cNvGraphicFramePr>
            <a:graphicFrameLocks noChangeAspect="1"/>
          </p:cNvGraphicFramePr>
          <p:nvPr/>
        </p:nvGraphicFramePr>
        <p:xfrm>
          <a:off x="977900" y="3470275"/>
          <a:ext cx="223043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900" imgH="482600" progId="Equation.3">
                  <p:embed/>
                </p:oleObj>
              </mc:Choice>
              <mc:Fallback>
                <p:oleObj name="Equation" r:id="rId4" imgW="1104900" imgH="482600" progId="Equation.3">
                  <p:embed/>
                  <p:pic>
                    <p:nvPicPr>
                      <p:cNvPr id="3082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3470275"/>
                        <a:ext cx="2230438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2" name="Rectangle 8"/>
          <p:cNvSpPr>
            <a:spLocks noChangeArrowheads="1"/>
          </p:cNvSpPr>
          <p:nvPr/>
        </p:nvSpPr>
        <p:spPr bwMode="auto">
          <a:xfrm>
            <a:off x="733425" y="2751138"/>
            <a:ext cx="3644900" cy="5191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Brooks and Corey (1966)</a:t>
            </a:r>
          </a:p>
        </p:txBody>
      </p:sp>
      <p:sp>
        <p:nvSpPr>
          <p:cNvPr id="308234" name="Rectangle 10"/>
          <p:cNvSpPr>
            <a:spLocks noChangeArrowheads="1"/>
          </p:cNvSpPr>
          <p:nvPr/>
        </p:nvSpPr>
        <p:spPr bwMode="auto">
          <a:xfrm>
            <a:off x="0" y="3113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8233" name="Object 9"/>
          <p:cNvGraphicFramePr>
            <a:graphicFrameLocks noChangeAspect="1"/>
          </p:cNvGraphicFramePr>
          <p:nvPr/>
        </p:nvGraphicFramePr>
        <p:xfrm>
          <a:off x="903288" y="5230813"/>
          <a:ext cx="4140200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69202" imgH="634725" progId="Equation.3">
                  <p:embed/>
                </p:oleObj>
              </mc:Choice>
              <mc:Fallback>
                <p:oleObj name="Equation" r:id="rId6" imgW="2069202" imgH="634725" progId="Equation.3">
                  <p:embed/>
                  <p:pic>
                    <p:nvPicPr>
                      <p:cNvPr id="3082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5230813"/>
                        <a:ext cx="4140200" cy="1262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5" name="Rectangle 11"/>
          <p:cNvSpPr>
            <a:spLocks noChangeArrowheads="1"/>
          </p:cNvSpPr>
          <p:nvPr/>
        </p:nvSpPr>
        <p:spPr bwMode="auto">
          <a:xfrm>
            <a:off x="819150" y="4654550"/>
            <a:ext cx="3354388" cy="519113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van Genuchten (1980) </a:t>
            </a:r>
          </a:p>
        </p:txBody>
      </p:sp>
      <p:sp>
        <p:nvSpPr>
          <p:cNvPr id="308237" name="Rectangle 13"/>
          <p:cNvSpPr>
            <a:spLocks noChangeArrowheads="1"/>
          </p:cNvSpPr>
          <p:nvPr/>
        </p:nvSpPr>
        <p:spPr bwMode="auto">
          <a:xfrm>
            <a:off x="0" y="2960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8236" name="Object 12"/>
          <p:cNvGraphicFramePr>
            <a:graphicFrameLocks noChangeAspect="1"/>
          </p:cNvGraphicFramePr>
          <p:nvPr/>
        </p:nvGraphicFramePr>
        <p:xfrm>
          <a:off x="5829300" y="3703638"/>
          <a:ext cx="2439988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19200" imgH="939800" progId="Equation.3">
                  <p:embed/>
                </p:oleObj>
              </mc:Choice>
              <mc:Fallback>
                <p:oleObj name="Equation" r:id="rId8" imgW="1219200" imgH="939800" progId="Equation.3">
                  <p:embed/>
                  <p:pic>
                    <p:nvPicPr>
                      <p:cNvPr id="3082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3703638"/>
                        <a:ext cx="2439988" cy="187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8" name="Rectangle 14"/>
          <p:cNvSpPr>
            <a:spLocks noChangeArrowheads="1"/>
          </p:cNvSpPr>
          <p:nvPr/>
        </p:nvSpPr>
        <p:spPr bwMode="auto">
          <a:xfrm>
            <a:off x="4791075" y="2976563"/>
            <a:ext cx="4352925" cy="519112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Clapp and Hornberger (1978)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0ABD98-2A96-A90F-E746-BD09DDC4F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9553" name="Object 3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845555"/>
              </p:ext>
            </p:extLst>
          </p:nvPr>
        </p:nvGraphicFramePr>
        <p:xfrm>
          <a:off x="360363" y="1291766"/>
          <a:ext cx="85375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272633" imgH="2592796" progId="Word.Document.8">
                  <p:embed/>
                </p:oleObj>
              </mc:Choice>
              <mc:Fallback>
                <p:oleObj name="Document" r:id="rId2" imgW="4272633" imgH="2592796" progId="Word.Document.8">
                  <p:embed/>
                  <p:pic>
                    <p:nvPicPr>
                      <p:cNvPr id="309553" name="Object 3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1291766"/>
                        <a:ext cx="853757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556" name="Rectangle 308"/>
          <p:cNvSpPr>
            <a:spLocks noChangeArrowheads="1"/>
          </p:cNvSpPr>
          <p:nvPr/>
        </p:nvSpPr>
        <p:spPr bwMode="auto">
          <a:xfrm>
            <a:off x="0" y="2706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09559" name="Rectangle 311"/>
          <p:cNvSpPr>
            <a:spLocks noChangeArrowheads="1"/>
          </p:cNvSpPr>
          <p:nvPr/>
        </p:nvSpPr>
        <p:spPr bwMode="auto">
          <a:xfrm>
            <a:off x="473075" y="117471"/>
            <a:ext cx="8421688" cy="10064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Garamond" pitchFamily="18" charset="0"/>
              </a:rPr>
              <a:t>Clapp and </a:t>
            </a: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Garamond" pitchFamily="18" charset="0"/>
              </a:rPr>
              <a:t>Hornberger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Garamond" pitchFamily="18" charset="0"/>
              </a:rPr>
              <a:t> (1978) parameters for Soil Moisture Characteristic functions  based on analysis of 1845 soils.  Values in parentheses are standard deviations.</a:t>
            </a:r>
            <a:endParaRPr lang="en-US" sz="44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Garamond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0476" y="6019054"/>
            <a:ext cx="8164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Also see Rosetta model  (Update to URL in Module)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"/>
              </a:rPr>
              <a:t>http://ars.usda.gov/Services/docs.htm?docid=8953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80B69-5CB8-4E76-110B-A6677F69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</p:spTree>
    <p:extLst>
      <p:ext uri="{BB962C8B-B14F-4D97-AF65-F5344CB8AC3E}">
        <p14:creationId xmlns:p14="http://schemas.microsoft.com/office/powerpoint/2010/main" val="31421194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0" name="Rectangle 4"/>
          <p:cNvSpPr>
            <a:spLocks noChangeArrowheads="1"/>
          </p:cNvSpPr>
          <p:nvPr/>
        </p:nvSpPr>
        <p:spPr bwMode="auto">
          <a:xfrm>
            <a:off x="0" y="5597525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>
                <a:sym typeface="Symbol" pitchFamily="18" charset="2"/>
              </a:rPr>
              <a:t>Soil suction head, |</a:t>
            </a:r>
            <a:r>
              <a:rPr lang="en-US" sz="3200"/>
              <a:t>|, for different soil textures using the Clapp and Hornberger (1978) parameterization.</a:t>
            </a:r>
            <a:endParaRPr lang="en-US" sz="3200">
              <a:sym typeface="Symbol" pitchFamily="18" charset="2"/>
            </a:endParaRPr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1014413" y="0"/>
          <a:ext cx="6986587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006292" imgH="4137517" progId="Excel.Sheet.8">
                  <p:embed/>
                </p:oleObj>
              </mc:Choice>
              <mc:Fallback>
                <p:oleObj name="Chart" r:id="rId2" imgW="5006292" imgH="4137517" progId="Excel.Sheet.8">
                  <p:embed/>
                  <p:pic>
                    <p:nvPicPr>
                      <p:cNvPr id="2498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0"/>
                        <a:ext cx="6986587" cy="577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6D8EC3-E661-3423-E6A0-1F36617A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0" y="59118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sym typeface="Symbol" pitchFamily="18" charset="2"/>
              </a:rPr>
              <a:t>Hydraulic conductivity K(</a:t>
            </a:r>
            <a:r>
              <a:rPr lang="en-US"/>
              <a:t>) for different soil textures using the Clapp and Hornberger (1978) parameterization.</a:t>
            </a:r>
          </a:p>
        </p:txBody>
      </p:sp>
      <p:graphicFrame>
        <p:nvGraphicFramePr>
          <p:cNvPr id="250885" name="Object 5"/>
          <p:cNvGraphicFramePr>
            <a:graphicFrameLocks noChangeAspect="1"/>
          </p:cNvGraphicFramePr>
          <p:nvPr/>
        </p:nvGraphicFramePr>
        <p:xfrm>
          <a:off x="685800" y="26988"/>
          <a:ext cx="7799388" cy="589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5006292" imgH="3787140" progId="Excel.Sheet.8">
                  <p:embed/>
                </p:oleObj>
              </mc:Choice>
              <mc:Fallback>
                <p:oleObj name="Chart" r:id="rId2" imgW="5006292" imgH="3787140" progId="Excel.Sheet.8">
                  <p:embed/>
                  <p:pic>
                    <p:nvPicPr>
                      <p:cNvPr id="2508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988"/>
                        <a:ext cx="7799388" cy="589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F2CE2F-8E76-3817-6D1A-B04D64FD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 descr="~AUT0014"/>
          <p:cNvPicPr>
            <a:picLocks noChangeAspect="1" noChangeArrowheads="1"/>
          </p:cNvPicPr>
          <p:nvPr/>
        </p:nvPicPr>
        <p:blipFill>
          <a:blip r:embed="rId2" cstate="print"/>
          <a:srcRect b="45613"/>
          <a:stretch>
            <a:fillRect/>
          </a:stretch>
        </p:blipFill>
        <p:spPr bwMode="auto">
          <a:xfrm>
            <a:off x="1012825" y="215900"/>
            <a:ext cx="7224713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5494338" y="3954463"/>
            <a:ext cx="1497012" cy="82550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Residual moisture content </a:t>
            </a:r>
            <a:r>
              <a:rPr lang="en-US" sz="1600">
                <a:latin typeface="Times New Roman" pitchFamily="18" charset="0"/>
                <a:sym typeface="Symbol" pitchFamily="18" charset="2"/>
              </a:rPr>
              <a:t></a:t>
            </a:r>
            <a:r>
              <a:rPr lang="en-US" sz="1600" baseline="-25000">
                <a:latin typeface="Times New Roman" pitchFamily="18" charset="0"/>
                <a:sym typeface="Symbol" pitchFamily="18" charset="2"/>
              </a:rPr>
              <a:t>r</a:t>
            </a:r>
            <a:r>
              <a:rPr lang="en-US" sz="1600">
                <a:latin typeface="Times New Roman" pitchFamily="18" charset="0"/>
                <a:sym typeface="Symbol" pitchFamily="18" charset="2"/>
              </a:rPr>
              <a:t> =5%</a:t>
            </a:r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4456113" y="4476750"/>
            <a:ext cx="10683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non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800100" y="5834063"/>
            <a:ext cx="7578725" cy="9461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/>
              <a:t>Characteristic curve relating moisture content to pressure head (from Freeze and Cherry, 1979).  </a:t>
            </a:r>
          </a:p>
        </p:txBody>
      </p:sp>
      <p:sp>
        <p:nvSpPr>
          <p:cNvPr id="310278" name="Oval 6"/>
          <p:cNvSpPr>
            <a:spLocks noChangeArrowheads="1"/>
          </p:cNvSpPr>
          <p:nvPr/>
        </p:nvSpPr>
        <p:spPr bwMode="auto">
          <a:xfrm>
            <a:off x="5211763" y="3868738"/>
            <a:ext cx="1970087" cy="11525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86BAB3-120B-DFA2-CB38-D0E7344E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5815013" y="1270000"/>
            <a:ext cx="2916237" cy="35083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r>
              <a:rPr lang="en-US"/>
              <a:t>Ranges of porosities, field capacities, and permanent wilting points for soils of various textures.  (from Dunne and Leopold, 1978)</a:t>
            </a:r>
          </a:p>
        </p:txBody>
      </p:sp>
      <p:pic>
        <p:nvPicPr>
          <p:cNvPr id="251909" name="Picture 5" descr="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3" y="0"/>
            <a:ext cx="5421312" cy="6650038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93305F-3498-4504-488F-8A2021BF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Unsat’d</a:t>
            </a:r>
            <a:r>
              <a:rPr lang="en-US" dirty="0"/>
              <a:t> Darcy’s Law:</a:t>
            </a:r>
            <a:br>
              <a:rPr lang="en-US" dirty="0"/>
            </a:br>
            <a:r>
              <a:rPr lang="en-US" dirty="0"/>
              <a:t>steady flow example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657412" y="1897529"/>
            <a:ext cx="3466353" cy="44375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57412" y="5154706"/>
            <a:ext cx="346635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21343" y="4815256"/>
            <a:ext cx="130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table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32117" y="3376706"/>
            <a:ext cx="0" cy="1778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5400000">
            <a:off x="673755" y="4138706"/>
            <a:ext cx="48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3m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1198282" y="2883648"/>
            <a:ext cx="0" cy="22710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5400000">
            <a:off x="1052287" y="3565018"/>
            <a:ext cx="66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3.5m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061" y="2568708"/>
            <a:ext cx="83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=0.15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37647" y="3007374"/>
            <a:ext cx="86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=0.25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5350" y="1548510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Ground surface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57412" y="3376706"/>
            <a:ext cx="3466353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7412" y="2883647"/>
            <a:ext cx="3466353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02568" y="2698981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2568" y="31799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4123765" y="3618630"/>
          <a:ext cx="4943057" cy="947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14600" imgH="482600" progId="Equation.3">
                  <p:embed/>
                </p:oleObj>
              </mc:Choice>
              <mc:Fallback>
                <p:oleObj name="Equation" r:id="rId3" imgW="2514600" imgH="482600" progId="Equation.3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3765" y="3618630"/>
                        <a:ext cx="4943057" cy="947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56F912A-21CE-5746-AF50-D32EB73B9935}"/>
              </a:ext>
            </a:extLst>
          </p:cNvPr>
          <p:cNvSpPr/>
          <p:nvPr/>
        </p:nvSpPr>
        <p:spPr>
          <a:xfrm>
            <a:off x="657412" y="5154706"/>
            <a:ext cx="3466353" cy="1180353"/>
          </a:xfrm>
          <a:prstGeom prst="rect">
            <a:avLst/>
          </a:prstGeom>
          <a:solidFill>
            <a:srgbClr val="0096FF">
              <a:alpha val="3451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5C786C7-1821-804E-900F-780D20EE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CVEN 5333 – Physical Hydrology; Gooseff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809138-2E5F-9049-BE87-D65F04E24159}"/>
              </a:ext>
            </a:extLst>
          </p:cNvPr>
          <p:cNvSpPr txBox="1"/>
          <p:nvPr/>
        </p:nvSpPr>
        <p:spPr>
          <a:xfrm>
            <a:off x="4123764" y="1474412"/>
            <a:ext cx="4943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Determine the steady state vertical moisture flux between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47313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816" name="Object 8"/>
          <p:cNvGraphicFramePr>
            <a:graphicFrameLocks noChangeAspect="1"/>
          </p:cNvGraphicFramePr>
          <p:nvPr/>
        </p:nvGraphicFramePr>
        <p:xfrm>
          <a:off x="901700" y="601663"/>
          <a:ext cx="7450138" cy="492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7452265" imgH="4922615" progId="Excel.Sheet.8">
                  <p:embed/>
                </p:oleObj>
              </mc:Choice>
              <mc:Fallback>
                <p:oleObj name="Chart" r:id="rId2" imgW="7452265" imgH="4922615" progId="Excel.Sheet.8">
                  <p:embed/>
                  <p:pic>
                    <p:nvPicPr>
                      <p:cNvPr id="2478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601663"/>
                        <a:ext cx="7450138" cy="492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lg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942975" y="5489575"/>
            <a:ext cx="7481888" cy="10064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r>
              <a:rPr lang="en-US" sz="2000"/>
              <a:t>Figure 22.  Illustrative grain-size distribution curves.  The boundaries between size classes designated as clay, silt, sand and gravel are shown as vertical lines.  </a:t>
            </a:r>
          </a:p>
        </p:txBody>
      </p:sp>
      <p:sp>
        <p:nvSpPr>
          <p:cNvPr id="247814" name="Text Box 6"/>
          <p:cNvSpPr txBox="1">
            <a:spLocks noChangeArrowheads="1"/>
          </p:cNvSpPr>
          <p:nvPr/>
        </p:nvSpPr>
        <p:spPr bwMode="auto">
          <a:xfrm rot="-4105130">
            <a:off x="3573462" y="3157538"/>
            <a:ext cx="2073275" cy="3365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latin typeface="Times New Roman" pitchFamily="18" charset="0"/>
              </a:rPr>
              <a:t>Uniformly graded sand</a:t>
            </a:r>
          </a:p>
        </p:txBody>
      </p:sp>
      <p:sp>
        <p:nvSpPr>
          <p:cNvPr id="247815" name="Text Box 7"/>
          <p:cNvSpPr txBox="1">
            <a:spLocks noChangeArrowheads="1"/>
          </p:cNvSpPr>
          <p:nvPr/>
        </p:nvSpPr>
        <p:spPr bwMode="auto">
          <a:xfrm rot="-1846286">
            <a:off x="4694238" y="1600200"/>
            <a:ext cx="2008187" cy="58102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>
                <a:latin typeface="Times New Roman" pitchFamily="18" charset="0"/>
              </a:rPr>
              <a:t>Well graded silt, sand, gravel mixture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4BFD5A-FA63-0CF8-294E-B40BB3A7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Unsat’d</a:t>
            </a:r>
            <a:r>
              <a:rPr lang="en-US" dirty="0"/>
              <a:t> Darcy’s Law:</a:t>
            </a:r>
            <a:br>
              <a:rPr lang="en-US" dirty="0"/>
            </a:br>
            <a:r>
              <a:rPr lang="en-US" dirty="0"/>
              <a:t>steady flow example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657412" y="1897529"/>
            <a:ext cx="3466353" cy="44375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57412" y="5154706"/>
            <a:ext cx="346635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21343" y="4815256"/>
            <a:ext cx="130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table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32117" y="3376706"/>
            <a:ext cx="0" cy="1778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5400000">
            <a:off x="673755" y="4138706"/>
            <a:ext cx="48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3m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198282" y="2883647"/>
            <a:ext cx="0" cy="23009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5400000">
            <a:off x="1052287" y="3565018"/>
            <a:ext cx="66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3.5m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061" y="2568708"/>
            <a:ext cx="83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=0.15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37647" y="3007374"/>
            <a:ext cx="86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=0.25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5350" y="1548510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Ground surface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57412" y="3376706"/>
            <a:ext cx="3466353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7412" y="2883647"/>
            <a:ext cx="3466353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23764" y="1474412"/>
            <a:ext cx="4943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Determine the steady state vertical moisture flux between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</a:t>
            </a:r>
          </a:p>
        </p:txBody>
      </p:sp>
      <p:pic>
        <p:nvPicPr>
          <p:cNvPr id="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31239" y="3231489"/>
            <a:ext cx="4701988" cy="3626702"/>
          </a:xfrm>
          <a:noFill/>
          <a:ln/>
        </p:spPr>
      </p:pic>
      <p:cxnSp>
        <p:nvCxnSpPr>
          <p:cNvPr id="22" name="Straight Arrow Connector 21"/>
          <p:cNvCxnSpPr/>
          <p:nvPr/>
        </p:nvCxnSpPr>
        <p:spPr>
          <a:xfrm flipV="1">
            <a:off x="5056094" y="5202389"/>
            <a:ext cx="2011082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056094" y="4468809"/>
            <a:ext cx="2429435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57134" y="4099479"/>
            <a:ext cx="202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Ψ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=0.25) = -0.42m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56094" y="4833058"/>
            <a:ext cx="202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Ψ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=0.15) = -0.45m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123765" y="2374509"/>
          <a:ext cx="4943057" cy="947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14600" imgH="482600" progId="Equation.3">
                  <p:embed/>
                </p:oleObj>
              </mc:Choice>
              <mc:Fallback>
                <p:oleObj name="Equation" r:id="rId4" imgW="2514600" imgH="482600" progId="Equation.3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23765" y="2374509"/>
                        <a:ext cx="4943057" cy="947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812AA25E-663D-6C48-B788-E29F020380D9}"/>
              </a:ext>
            </a:extLst>
          </p:cNvPr>
          <p:cNvSpPr txBox="1"/>
          <p:nvPr/>
        </p:nvSpPr>
        <p:spPr>
          <a:xfrm>
            <a:off x="302568" y="2698981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301608-C8C6-6E40-B820-10F108821C77}"/>
              </a:ext>
            </a:extLst>
          </p:cNvPr>
          <p:cNvSpPr txBox="1"/>
          <p:nvPr/>
        </p:nvSpPr>
        <p:spPr>
          <a:xfrm>
            <a:off x="302568" y="31799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CC78781-DF6D-F448-926F-5975F03AED18}"/>
              </a:ext>
            </a:extLst>
          </p:cNvPr>
          <p:cNvSpPr/>
          <p:nvPr/>
        </p:nvSpPr>
        <p:spPr>
          <a:xfrm>
            <a:off x="657412" y="5154706"/>
            <a:ext cx="3466353" cy="1180353"/>
          </a:xfrm>
          <a:prstGeom prst="rect">
            <a:avLst/>
          </a:prstGeom>
          <a:solidFill>
            <a:srgbClr val="0096FF">
              <a:alpha val="3451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5E63E-7E5F-E943-B16E-542A3C87B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CVEN 5333 – Physical Hydrology; Gooseff</a:t>
            </a:r>
          </a:p>
        </p:txBody>
      </p:sp>
    </p:spTree>
    <p:extLst>
      <p:ext uri="{BB962C8B-B14F-4D97-AF65-F5344CB8AC3E}">
        <p14:creationId xmlns:p14="http://schemas.microsoft.com/office/powerpoint/2010/main" val="1055445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Unsat’d</a:t>
            </a:r>
            <a:r>
              <a:rPr lang="en-US" dirty="0"/>
              <a:t> Darcy’s Law:</a:t>
            </a:r>
            <a:br>
              <a:rPr lang="en-US" dirty="0"/>
            </a:br>
            <a:r>
              <a:rPr lang="en-US" dirty="0"/>
              <a:t>steady flow example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657412" y="1897529"/>
            <a:ext cx="3466353" cy="44375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57412" y="5154706"/>
            <a:ext cx="346635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21343" y="4815256"/>
            <a:ext cx="130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table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32117" y="3376706"/>
            <a:ext cx="0" cy="1778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5400000">
            <a:off x="673755" y="4138706"/>
            <a:ext cx="48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3m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198282" y="2883647"/>
            <a:ext cx="0" cy="23009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5400000">
            <a:off x="1052287" y="3565018"/>
            <a:ext cx="66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3.5m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061" y="2568708"/>
            <a:ext cx="83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=0.15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37647" y="3007374"/>
            <a:ext cx="86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=0.25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5350" y="1548510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Ground surface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57412" y="3376706"/>
            <a:ext cx="3466353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7412" y="2883647"/>
            <a:ext cx="3466353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123765" y="3201604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23765" y="36825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123765" y="2374509"/>
          <a:ext cx="4943057" cy="947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14600" imgH="482600" progId="Equation.3">
                  <p:embed/>
                </p:oleObj>
              </mc:Choice>
              <mc:Fallback>
                <p:oleObj name="Equation" r:id="rId3" imgW="2514600" imgH="482600" progId="Equation.3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3765" y="2374509"/>
                        <a:ext cx="4943057" cy="947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1994" y="3385096"/>
            <a:ext cx="4624828" cy="3472903"/>
          </a:xfrm>
          <a:noFill/>
          <a:ln/>
        </p:spPr>
      </p:pic>
      <p:cxnSp>
        <p:nvCxnSpPr>
          <p:cNvPr id="36" name="Straight Arrow Connector 35"/>
          <p:cNvCxnSpPr/>
          <p:nvPr/>
        </p:nvCxnSpPr>
        <p:spPr>
          <a:xfrm flipV="1">
            <a:off x="6352988" y="4815256"/>
            <a:ext cx="0" cy="1642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611035" y="4228353"/>
            <a:ext cx="0" cy="22292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93764" y="4416042"/>
            <a:ext cx="109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=0.15)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37704" y="3867253"/>
            <a:ext cx="1091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=0.25)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2434" y="5433216"/>
            <a:ext cx="710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6992973" y="4416042"/>
            <a:ext cx="0" cy="20116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5F98299-0EC7-124D-BAFB-EA39A484D2FC}"/>
              </a:ext>
            </a:extLst>
          </p:cNvPr>
          <p:cNvSpPr txBox="1"/>
          <p:nvPr/>
        </p:nvSpPr>
        <p:spPr>
          <a:xfrm>
            <a:off x="302568" y="2698981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BF8564-C192-C546-B81D-F17D1D8CE7D5}"/>
              </a:ext>
            </a:extLst>
          </p:cNvPr>
          <p:cNvSpPr txBox="1"/>
          <p:nvPr/>
        </p:nvSpPr>
        <p:spPr>
          <a:xfrm>
            <a:off x="302568" y="31799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3224894-A04C-0041-B37F-35B3764C49C5}"/>
              </a:ext>
            </a:extLst>
          </p:cNvPr>
          <p:cNvSpPr/>
          <p:nvPr/>
        </p:nvSpPr>
        <p:spPr>
          <a:xfrm>
            <a:off x="657412" y="5154706"/>
            <a:ext cx="3466353" cy="1180353"/>
          </a:xfrm>
          <a:prstGeom prst="rect">
            <a:avLst/>
          </a:prstGeom>
          <a:solidFill>
            <a:srgbClr val="0096FF">
              <a:alpha val="3451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C4BBFE-96AD-EA45-9F3E-1B20A78802E7}"/>
              </a:ext>
            </a:extLst>
          </p:cNvPr>
          <p:cNvSpPr txBox="1"/>
          <p:nvPr/>
        </p:nvSpPr>
        <p:spPr>
          <a:xfrm>
            <a:off x="4123764" y="1474412"/>
            <a:ext cx="4943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Determine the steady state vertical moisture flux between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EE2B3-470B-DC41-9FE7-A6031E76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CVEN 5333 – Physical Hydrology; Gooseff</a:t>
            </a:r>
          </a:p>
        </p:txBody>
      </p:sp>
    </p:spTree>
    <p:extLst>
      <p:ext uri="{BB962C8B-B14F-4D97-AF65-F5344CB8AC3E}">
        <p14:creationId xmlns:p14="http://schemas.microsoft.com/office/powerpoint/2010/main" val="26541703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Unsat’d</a:t>
            </a:r>
            <a:r>
              <a:rPr lang="en-US" dirty="0"/>
              <a:t> Darcy’s Law:</a:t>
            </a:r>
            <a:br>
              <a:rPr lang="en-US" dirty="0"/>
            </a:br>
            <a:r>
              <a:rPr lang="en-US" dirty="0"/>
              <a:t>steady flow example</a:t>
            </a:r>
          </a:p>
        </p:txBody>
      </p:sp>
      <p:sp>
        <p:nvSpPr>
          <p:cNvPr id="3" name="Rectangle 2"/>
          <p:cNvSpPr/>
          <p:nvPr/>
        </p:nvSpPr>
        <p:spPr>
          <a:xfrm>
            <a:off x="657412" y="1897529"/>
            <a:ext cx="3466353" cy="44375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57412" y="5154706"/>
            <a:ext cx="346635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21343" y="4815256"/>
            <a:ext cx="130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table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32117" y="3376706"/>
            <a:ext cx="0" cy="1778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5400000">
            <a:off x="673755" y="4138706"/>
            <a:ext cx="486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3m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198282" y="2883647"/>
            <a:ext cx="0" cy="23009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5400000">
            <a:off x="1052287" y="3565018"/>
            <a:ext cx="66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3.5m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061" y="2568708"/>
            <a:ext cx="83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=0.15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37647" y="3007374"/>
            <a:ext cx="86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=0.25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5350" y="1548510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Ground surface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657412" y="3376706"/>
            <a:ext cx="3466353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57412" y="2883647"/>
            <a:ext cx="3466353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123765" y="2374509"/>
          <a:ext cx="4943057" cy="947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14600" imgH="482600" progId="Equation.3">
                  <p:embed/>
                </p:oleObj>
              </mc:Choice>
              <mc:Fallback>
                <p:oleObj name="Equation" r:id="rId3" imgW="2514600" imgH="482600" progId="Equation.3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3765" y="2374509"/>
                        <a:ext cx="4943057" cy="947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208BEA18-2590-4B47-A596-B1F923CAFE61}"/>
              </a:ext>
            </a:extLst>
          </p:cNvPr>
          <p:cNvSpPr txBox="1"/>
          <p:nvPr/>
        </p:nvSpPr>
        <p:spPr>
          <a:xfrm>
            <a:off x="302568" y="2698981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94F1E36-4C13-2240-821B-A8597C1FCCEA}"/>
              </a:ext>
            </a:extLst>
          </p:cNvPr>
          <p:cNvSpPr txBox="1"/>
          <p:nvPr/>
        </p:nvSpPr>
        <p:spPr>
          <a:xfrm>
            <a:off x="302568" y="31799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6972F79-E2CB-1840-B5F9-249714C6DADF}"/>
              </a:ext>
            </a:extLst>
          </p:cNvPr>
          <p:cNvSpPr/>
          <p:nvPr/>
        </p:nvSpPr>
        <p:spPr>
          <a:xfrm>
            <a:off x="657412" y="5154706"/>
            <a:ext cx="3466353" cy="1180353"/>
          </a:xfrm>
          <a:prstGeom prst="rect">
            <a:avLst/>
          </a:prstGeom>
          <a:solidFill>
            <a:srgbClr val="0096FF">
              <a:alpha val="3451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C2DCFD-7004-A24B-904B-31D4241DD684}"/>
              </a:ext>
            </a:extLst>
          </p:cNvPr>
          <p:cNvSpPr txBox="1"/>
          <p:nvPr/>
        </p:nvSpPr>
        <p:spPr>
          <a:xfrm>
            <a:off x="4123764" y="1474412"/>
            <a:ext cx="4943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Determine the steady state vertical moisture flux between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….</a:t>
            </a: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8B23A70B-AD0B-4445-AFDA-3F798DEC12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2924" y="3575539"/>
          <a:ext cx="7006267" cy="766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06900" imgH="482600" progId="Equation.3">
                  <p:embed/>
                </p:oleObj>
              </mc:Choice>
              <mc:Fallback>
                <p:oleObj name="Equation" r:id="rId5" imgW="4406900" imgH="482600" progId="Equation.3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8B23A70B-AD0B-4445-AFDA-3F798DEC12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2924" y="3575539"/>
                        <a:ext cx="7006267" cy="76663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5678A8-AA30-4145-8030-4F60643459BA}"/>
              </a:ext>
            </a:extLst>
          </p:cNvPr>
          <p:cNvSpPr txBox="1"/>
          <p:nvPr/>
        </p:nvSpPr>
        <p:spPr>
          <a:xfrm>
            <a:off x="4562069" y="4876949"/>
            <a:ext cx="4130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</a:t>
            </a:r>
            <a:r>
              <a:rPr kumimoji="0" lang="en-US" sz="24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1.88 x 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m/s from A to B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67C433A-8BAF-9045-A930-5A4D5D6F6C8B}"/>
              </a:ext>
            </a:extLst>
          </p:cNvPr>
          <p:cNvSpPr/>
          <p:nvPr/>
        </p:nvSpPr>
        <p:spPr>
          <a:xfrm>
            <a:off x="9066821" y="3419023"/>
            <a:ext cx="2508507" cy="1417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0986851-EC21-BA47-A9C5-D1B6D5087C1B}"/>
              </a:ext>
            </a:extLst>
          </p:cNvPr>
          <p:cNvSpPr/>
          <p:nvPr/>
        </p:nvSpPr>
        <p:spPr>
          <a:xfrm>
            <a:off x="4220598" y="3385492"/>
            <a:ext cx="4846223" cy="1417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1BF595-C75B-8542-B2E0-EC55482659DE}"/>
              </a:ext>
            </a:extLst>
          </p:cNvPr>
          <p:cNvSpPr/>
          <p:nvPr/>
        </p:nvSpPr>
        <p:spPr>
          <a:xfrm>
            <a:off x="5167060" y="4835561"/>
            <a:ext cx="4846223" cy="568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28AF219-1C68-F143-BC0C-02F245FD2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CVEN 5333 – Physical Hydrology; Gooseff</a:t>
            </a:r>
          </a:p>
        </p:txBody>
      </p:sp>
    </p:spTree>
    <p:extLst>
      <p:ext uri="{BB962C8B-B14F-4D97-AF65-F5344CB8AC3E}">
        <p14:creationId xmlns:p14="http://schemas.microsoft.com/office/powerpoint/2010/main" val="298675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Equilibrium moisture profiles</a:t>
            </a:r>
          </a:p>
        </p:txBody>
      </p:sp>
      <p:pic>
        <p:nvPicPr>
          <p:cNvPr id="22" name="Content Placeholder 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417638"/>
            <a:ext cx="5617779" cy="4890687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4883704" y="1536174"/>
            <a:ext cx="4260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Let’s determine what the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equilibrium soil moisture profile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looks like in a homogeneous material above the water table, within the intermediate zone.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Note: assuming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zero vertical flux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conditions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5748338" y="4701698"/>
          <a:ext cx="324326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431800" progId="Equation.3">
                  <p:embed/>
                </p:oleObj>
              </mc:Choice>
              <mc:Fallback>
                <p:oleObj name="Equation" r:id="rId4" imgW="1473200" imgH="431800" progId="Equation.3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48338" y="4701698"/>
                        <a:ext cx="3243262" cy="94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E531D-5FB0-3449-B838-5B608CB8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CVEN 5333 – Physical Hydrology; Gooseff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5228BA-1F79-2B44-9B6B-F1BFA9420EEC}"/>
              </a:ext>
            </a:extLst>
          </p:cNvPr>
          <p:cNvSpPr/>
          <p:nvPr/>
        </p:nvSpPr>
        <p:spPr>
          <a:xfrm>
            <a:off x="6914147" y="3853805"/>
            <a:ext cx="2077453" cy="397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89B31F-E346-6549-9EAC-885568A8772B}"/>
              </a:ext>
            </a:extLst>
          </p:cNvPr>
          <p:cNvSpPr/>
          <p:nvPr/>
        </p:nvSpPr>
        <p:spPr>
          <a:xfrm>
            <a:off x="5694947" y="4655761"/>
            <a:ext cx="3449053" cy="1015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79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Equilibrium moisture profiles:</a:t>
            </a:r>
            <a:br>
              <a:rPr lang="en-US" dirty="0"/>
            </a:br>
            <a:r>
              <a:rPr lang="en-US" dirty="0"/>
              <a:t>how does </a:t>
            </a:r>
            <a:r>
              <a:rPr lang="en-US" i="1" dirty="0" err="1">
                <a:latin typeface="Symbol" pitchFamily="2" charset="2"/>
              </a:rPr>
              <a:t>ψ</a:t>
            </a:r>
            <a:r>
              <a:rPr lang="en-US" dirty="0"/>
              <a:t> vary with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/>
              <a:t>?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844549" y="1562061"/>
          <a:ext cx="5297839" cy="154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73200" imgH="431800" progId="Equation.3">
                  <p:embed/>
                </p:oleObj>
              </mc:Choice>
              <mc:Fallback>
                <p:oleObj name="Equation" r:id="rId3" imgW="1473200" imgH="4318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4549" y="1562061"/>
                        <a:ext cx="5297839" cy="1549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14236" y="3212951"/>
          <a:ext cx="1230313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58800" imgH="406400" progId="Equation.3">
                  <p:embed/>
                </p:oleObj>
              </mc:Choice>
              <mc:Fallback>
                <p:oleObj name="Equation" r:id="rId5" imgW="558800" imgH="4064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4236" y="3212951"/>
                        <a:ext cx="1230313" cy="893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40442" y="4668132"/>
          <a:ext cx="9779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4500" imgH="177800" progId="Equation.3">
                  <p:embed/>
                </p:oleObj>
              </mc:Choice>
              <mc:Fallback>
                <p:oleObj name="Equation" r:id="rId7" imgW="444500" imgH="1778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0442" y="4668132"/>
                        <a:ext cx="977900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18539" y="3429000"/>
            <a:ext cx="6900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Assuming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&gt; 0, we can divide through and re-arrange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3392" y="4460079"/>
            <a:ext cx="6595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there is no flux, and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&gt;0, then the hydraulic gradient must be zero. Under these conditions the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capillary-pressure head balances the elevation head throughout the moisture profile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C97A6-EB07-A84D-AA6E-9F21858D4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CVEN 5333 – Physical Hydrology; Gooseff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AB8C40-0B63-CB4A-9D32-6286C36DD856}"/>
              </a:ext>
            </a:extLst>
          </p:cNvPr>
          <p:cNvSpPr/>
          <p:nvPr/>
        </p:nvSpPr>
        <p:spPr>
          <a:xfrm>
            <a:off x="457200" y="3212950"/>
            <a:ext cx="1387349" cy="1195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DE54C6-54E0-4B45-84EF-B8F2376EC915}"/>
              </a:ext>
            </a:extLst>
          </p:cNvPr>
          <p:cNvSpPr/>
          <p:nvPr/>
        </p:nvSpPr>
        <p:spPr>
          <a:xfrm>
            <a:off x="141086" y="4635501"/>
            <a:ext cx="2077453" cy="397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59E1AB-8BC4-A243-8BB9-F48D9A6BDF04}"/>
              </a:ext>
            </a:extLst>
          </p:cNvPr>
          <p:cNvSpPr/>
          <p:nvPr/>
        </p:nvSpPr>
        <p:spPr>
          <a:xfrm>
            <a:off x="2085473" y="5297247"/>
            <a:ext cx="6753726" cy="959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96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Equilibrium moisture profiles:</a:t>
            </a:r>
            <a:br>
              <a:rPr lang="en-US" dirty="0"/>
            </a:br>
            <a:r>
              <a:rPr lang="en-US" dirty="0"/>
              <a:t>leveraging the moisture characteristic</a:t>
            </a: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10130" y="1491665"/>
            <a:ext cx="5116439" cy="4790657"/>
          </a:xfrm>
          <a:noFill/>
          <a:ln/>
        </p:spPr>
      </p:pic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497752" y="5167126"/>
          <a:ext cx="9779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500" imgH="177800" progId="Equation.3">
                  <p:embed/>
                </p:oleObj>
              </mc:Choice>
              <mc:Fallback>
                <p:oleObj name="Equation" r:id="rId4" imgW="444500" imgH="1778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7752" y="5167126"/>
                        <a:ext cx="977900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0977" y="1775865"/>
            <a:ext cx="2929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Recall VWC is function of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ψ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881C9-BBD8-824C-8BC6-43BE7C899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CVEN 5333 – Physical Hydrology; Gooseff</a:t>
            </a:r>
          </a:p>
        </p:txBody>
      </p:sp>
    </p:spTree>
    <p:extLst>
      <p:ext uri="{BB962C8B-B14F-4D97-AF65-F5344CB8AC3E}">
        <p14:creationId xmlns:p14="http://schemas.microsoft.com/office/powerpoint/2010/main" val="13369971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2610" b="22735"/>
          <a:stretch/>
        </p:blipFill>
        <p:spPr>
          <a:xfrm>
            <a:off x="5356407" y="4534766"/>
            <a:ext cx="3593353" cy="2323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Capillary-head profiles indicate flow:</a:t>
            </a:r>
            <a:br>
              <a:rPr lang="en-US" dirty="0"/>
            </a:br>
            <a:r>
              <a:rPr lang="en-US" dirty="0"/>
              <a:t>measuring capillary-head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52625" y="1825625"/>
          <a:ext cx="43434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09800" imgH="482600" progId="Equation.3">
                  <p:embed/>
                </p:oleObj>
              </mc:Choice>
              <mc:Fallback>
                <p:oleObj name="Equation" r:id="rId4" imgW="2209800" imgH="4826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2625" y="1825625"/>
                        <a:ext cx="4343400" cy="94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8941" y="3182470"/>
            <a:ext cx="788894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Recall the key to knowing answering this question was knowing the capillary-pressure head values at two (or more) locations. We need this to establish the magnitude and direction of the gradient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Tensiometer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an instrument used to measure the capillary-pressure head at a point (more or less).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03B05F-A764-2346-ADBE-0EEF215E0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CVEN 5333 – Physical Hydrology; Gooseff</a:t>
            </a:r>
          </a:p>
        </p:txBody>
      </p:sp>
    </p:spTree>
    <p:extLst>
      <p:ext uri="{BB962C8B-B14F-4D97-AF65-F5344CB8AC3E}">
        <p14:creationId xmlns:p14="http://schemas.microsoft.com/office/powerpoint/2010/main" val="7645547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Capillary-head profiles indicate flow:</a:t>
            </a:r>
            <a:br>
              <a:rPr lang="en-US" dirty="0"/>
            </a:br>
            <a:r>
              <a:rPr lang="en-US" dirty="0"/>
              <a:t>measuring capillary-head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77711"/>
            <a:ext cx="5043642" cy="3870067"/>
          </a:xfr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5043642" y="1462703"/>
            <a:ext cx="410035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is moved from a tube into the surrounding soil through a porous cup. Changes in the amount of water in the tube, correspond to a change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internal pressure equal to the suction force being applied by the surrounding soil.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pressure gage measures the capillary-pressure head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relative to zero, (zero being atmospheric pressure)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558A8-6D49-C941-AE01-78B7BAF4E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CVEN 5333 – Physical Hydrology; Gooseff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78169E-1719-114C-B438-8D1DD3E45853}"/>
              </a:ext>
            </a:extLst>
          </p:cNvPr>
          <p:cNvSpPr/>
          <p:nvPr/>
        </p:nvSpPr>
        <p:spPr>
          <a:xfrm>
            <a:off x="5043642" y="3404451"/>
            <a:ext cx="4100358" cy="1071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27845B-747D-A346-B05A-768B60690DF1}"/>
              </a:ext>
            </a:extLst>
          </p:cNvPr>
          <p:cNvSpPr/>
          <p:nvPr/>
        </p:nvSpPr>
        <p:spPr>
          <a:xfrm>
            <a:off x="5043642" y="5366543"/>
            <a:ext cx="3643158" cy="774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76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Capillary-head profiles indicate flow:</a:t>
            </a:r>
            <a:br>
              <a:rPr lang="en-US" dirty="0"/>
            </a:br>
            <a:r>
              <a:rPr lang="en-US" dirty="0"/>
              <a:t>measuring capillary-head @ 2 </a:t>
            </a:r>
            <a:r>
              <a:rPr lang="en-US" dirty="0" err="1"/>
              <a:t>locs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7412" y="1897529"/>
            <a:ext cx="3466353" cy="44375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57412" y="5154706"/>
            <a:ext cx="346635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21343" y="4815256"/>
            <a:ext cx="130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table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32117" y="3376706"/>
            <a:ext cx="0" cy="1778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2238" y="3007374"/>
            <a:ext cx="503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198282" y="2883647"/>
            <a:ext cx="0" cy="23009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5350" y="1548510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Ground surface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57412" y="3376706"/>
            <a:ext cx="3466353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7412" y="2883647"/>
            <a:ext cx="3466353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124325" y="1825625"/>
          <a:ext cx="43434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09800" imgH="482600" progId="Equation.3">
                  <p:embed/>
                </p:oleObj>
              </mc:Choice>
              <mc:Fallback>
                <p:oleObj name="Equation" r:id="rId3" imgW="2209800" imgH="482600" progId="Equation.3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4325" y="1825625"/>
                        <a:ext cx="4343400" cy="94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1287929" y="2734936"/>
            <a:ext cx="119530" cy="2974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82918" y="3184757"/>
            <a:ext cx="119530" cy="2974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7412" y="2539526"/>
            <a:ext cx="58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B9EA4-AB11-5C41-B69D-59876B6F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CVEN 5333 – Physical Hydrology; Gooseff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8705C7-D12B-F243-8629-CB71A5D54567}"/>
              </a:ext>
            </a:extLst>
          </p:cNvPr>
          <p:cNvSpPr/>
          <p:nvPr/>
        </p:nvSpPr>
        <p:spPr>
          <a:xfrm>
            <a:off x="657412" y="5154706"/>
            <a:ext cx="3466353" cy="1180353"/>
          </a:xfrm>
          <a:prstGeom prst="rect">
            <a:avLst/>
          </a:prstGeom>
          <a:solidFill>
            <a:srgbClr val="0096FF">
              <a:alpha val="3451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4745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Capillary-head profiles indicate flow:</a:t>
            </a:r>
            <a:br>
              <a:rPr lang="en-US" dirty="0"/>
            </a:br>
            <a:r>
              <a:rPr lang="en-US" dirty="0"/>
              <a:t>measuring capillary-head @ 1 </a:t>
            </a:r>
            <a:r>
              <a:rPr lang="en-US" dirty="0" err="1"/>
              <a:t>loc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7412" y="1897529"/>
            <a:ext cx="3466353" cy="44375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57412" y="5154706"/>
            <a:ext cx="346635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21343" y="4815256"/>
            <a:ext cx="1302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 table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198282" y="2883647"/>
            <a:ext cx="0" cy="23009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5350" y="1548510"/>
            <a:ext cx="1634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Ground surface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57412" y="2883647"/>
            <a:ext cx="3466353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287929" y="2734936"/>
            <a:ext cx="119530" cy="29742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606" y="2514315"/>
            <a:ext cx="58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6911" y="1859340"/>
            <a:ext cx="4586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we measure capillary-pressure head at a single location, can we infer flow directions and magnitudes?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7C251-FA66-6940-8619-025C1D78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CVEN 5333 – Physical Hydrology; Gooseff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9EAB34-DFEE-EA47-BCD3-4C8B9EA55006}"/>
              </a:ext>
            </a:extLst>
          </p:cNvPr>
          <p:cNvSpPr/>
          <p:nvPr/>
        </p:nvSpPr>
        <p:spPr>
          <a:xfrm>
            <a:off x="657412" y="5154706"/>
            <a:ext cx="3466353" cy="1180353"/>
          </a:xfrm>
          <a:prstGeom prst="rect">
            <a:avLst/>
          </a:prstGeom>
          <a:solidFill>
            <a:srgbClr val="0096FF">
              <a:alpha val="3451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32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4" name="Picture 4" descr="~AUT001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57275" y="0"/>
            <a:ext cx="6732588" cy="5805488"/>
          </a:xfrm>
          <a:noFill/>
          <a:ln/>
        </p:spPr>
      </p:pic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257175" y="5799138"/>
            <a:ext cx="8763000" cy="82232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 b="1"/>
              <a:t>Soil texture triangle, showing the textural terms applied to soils with various fractions of sand, silt and clay.  (from Dingman, 2002)</a:t>
            </a:r>
          </a:p>
        </p:txBody>
      </p:sp>
      <p:sp>
        <p:nvSpPr>
          <p:cNvPr id="230407" name="Oval 7"/>
          <p:cNvSpPr>
            <a:spLocks noChangeArrowheads="1"/>
          </p:cNvSpPr>
          <p:nvPr/>
        </p:nvSpPr>
        <p:spPr bwMode="auto">
          <a:xfrm>
            <a:off x="2516188" y="4397375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08" name="Oval 8"/>
          <p:cNvSpPr>
            <a:spLocks noChangeArrowheads="1"/>
          </p:cNvSpPr>
          <p:nvPr/>
        </p:nvSpPr>
        <p:spPr bwMode="auto">
          <a:xfrm>
            <a:off x="4195763" y="4324350"/>
            <a:ext cx="88900" cy="88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0409" name="Text Box 9"/>
          <p:cNvSpPr txBox="1">
            <a:spLocks noChangeArrowheads="1"/>
          </p:cNvSpPr>
          <p:nvPr/>
        </p:nvSpPr>
        <p:spPr bwMode="auto">
          <a:xfrm>
            <a:off x="4200525" y="4162425"/>
            <a:ext cx="368300" cy="3968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A</a:t>
            </a:r>
          </a:p>
        </p:txBody>
      </p:sp>
      <p:sp>
        <p:nvSpPr>
          <p:cNvPr id="230410" name="Text Box 10"/>
          <p:cNvSpPr txBox="1">
            <a:spLocks noChangeArrowheads="1"/>
          </p:cNvSpPr>
          <p:nvPr/>
        </p:nvSpPr>
        <p:spPr bwMode="auto">
          <a:xfrm>
            <a:off x="2578100" y="425132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B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565A98-541B-A800-3CC7-67AC5784E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Capillary-head profiles indicate flow:</a:t>
            </a:r>
            <a:br>
              <a:rPr lang="en-US" dirty="0"/>
            </a:br>
            <a:r>
              <a:rPr lang="en-US" dirty="0"/>
              <a:t>measuring capillary-head @ 1 </a:t>
            </a:r>
            <a:r>
              <a:rPr lang="en-US" dirty="0" err="1"/>
              <a:t>loc</a:t>
            </a:r>
            <a:endParaRPr lang="en-US" dirty="0"/>
          </a:p>
        </p:txBody>
      </p:sp>
      <p:pic>
        <p:nvPicPr>
          <p:cNvPr id="1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22717"/>
            <a:ext cx="4371739" cy="4070424"/>
          </a:xfr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4371739" y="1417638"/>
            <a:ext cx="47722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Recall that under no-flow conditions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capillary-pressure head was perfectly balanced by the elevation head. No gradient – no flux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capillary-pressure head is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negative than the elevation head is positive. Pressure &gt; gravity, so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flow is upwards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 B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capillary-pressure head is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less negative than the elevation head is positive. Pressure &lt; gravity, so flow is downwards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7577D6-AA54-A94D-B6F7-1593D913E2DA}"/>
              </a:ext>
            </a:extLst>
          </p:cNvPr>
          <p:cNvSpPr/>
          <p:nvPr/>
        </p:nvSpPr>
        <p:spPr>
          <a:xfrm>
            <a:off x="4452258" y="1840796"/>
            <a:ext cx="4550228" cy="1152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8FFF7B-87D0-394B-8827-FA07B0B76F7B}"/>
              </a:ext>
            </a:extLst>
          </p:cNvPr>
          <p:cNvSpPr/>
          <p:nvPr/>
        </p:nvSpPr>
        <p:spPr>
          <a:xfrm>
            <a:off x="4371738" y="3722914"/>
            <a:ext cx="4630747" cy="68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EE2D0C-8075-C147-A781-A733848E4E62}"/>
              </a:ext>
            </a:extLst>
          </p:cNvPr>
          <p:cNvSpPr/>
          <p:nvPr/>
        </p:nvSpPr>
        <p:spPr>
          <a:xfrm>
            <a:off x="4452258" y="4411210"/>
            <a:ext cx="4630747" cy="44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596BD8-F160-C845-85B4-8D551362B2DF}"/>
              </a:ext>
            </a:extLst>
          </p:cNvPr>
          <p:cNvSpPr/>
          <p:nvPr/>
        </p:nvSpPr>
        <p:spPr>
          <a:xfrm>
            <a:off x="4411998" y="5545819"/>
            <a:ext cx="4630747" cy="688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2E7569-1867-1540-BBF6-C8868BCC26DE}"/>
              </a:ext>
            </a:extLst>
          </p:cNvPr>
          <p:cNvSpPr/>
          <p:nvPr/>
        </p:nvSpPr>
        <p:spPr>
          <a:xfrm>
            <a:off x="4411997" y="6189496"/>
            <a:ext cx="4630747" cy="443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1A9CFC-FBED-B648-9448-D313C611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CVEN 5333 – Physical Hydrology; Gooseff</a:t>
            </a:r>
          </a:p>
        </p:txBody>
      </p:sp>
    </p:spTree>
    <p:extLst>
      <p:ext uri="{BB962C8B-B14F-4D97-AF65-F5344CB8AC3E}">
        <p14:creationId xmlns:p14="http://schemas.microsoft.com/office/powerpoint/2010/main" val="44640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0"/>
            <a:ext cx="7772400" cy="707571"/>
          </a:xfrm>
        </p:spPr>
        <p:txBody>
          <a:bodyPr/>
          <a:lstStyle/>
          <a:p>
            <a:r>
              <a:rPr lang="en-US" sz="3600" dirty="0"/>
              <a:t>Problem 17 example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081046"/>
              </p:ext>
            </p:extLst>
          </p:nvPr>
        </p:nvGraphicFramePr>
        <p:xfrm>
          <a:off x="62592" y="808263"/>
          <a:ext cx="8962293" cy="5880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01433" imgH="3675259" progId="Word.Document.12">
                  <p:embed/>
                </p:oleObj>
              </mc:Choice>
              <mc:Fallback>
                <p:oleObj name="Document" r:id="rId2" imgW="5601433" imgH="3675259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592" y="808263"/>
                        <a:ext cx="8962293" cy="5880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EE984-362B-796E-7735-81F618603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</p:spTree>
    <p:extLst>
      <p:ext uri="{BB962C8B-B14F-4D97-AF65-F5344CB8AC3E}">
        <p14:creationId xmlns:p14="http://schemas.microsoft.com/office/powerpoint/2010/main" val="6112548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4271263"/>
              </p:ext>
            </p:extLst>
          </p:nvPr>
        </p:nvGraphicFramePr>
        <p:xfrm>
          <a:off x="213360" y="1851978"/>
          <a:ext cx="3538537" cy="450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265324" imgH="4469247" progId="Word.Document.12">
                  <p:embed/>
                </p:oleObj>
              </mc:Choice>
              <mc:Fallback>
                <p:oleObj name="Document" r:id="rId2" imgW="3265324" imgH="4469247" progId="Word.Documen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3360" y="1851978"/>
                        <a:ext cx="3538537" cy="450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93040" y="135284"/>
            <a:ext cx="34036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Group learning challenge 1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Figure out how much the flow rate through a porous media will change for a 5 </a:t>
            </a:r>
            <a:r>
              <a:rPr lang="en-US" sz="1400" dirty="0">
                <a:latin typeface="Arial" pitchFamily="34" charset="0"/>
                <a:cs typeface="Arial" pitchFamily="34" charset="0"/>
                <a:sym typeface="Symbol"/>
              </a:rPr>
              <a:t>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C change in temperature.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Does flow rate increase or decrease as temperature increases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959724"/>
              </p:ext>
            </p:extLst>
          </p:nvPr>
        </p:nvGraphicFramePr>
        <p:xfrm>
          <a:off x="3878263" y="245060"/>
          <a:ext cx="5040312" cy="635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065494" imgH="6160616" progId="Word.Document.12">
                  <p:embed/>
                </p:oleObj>
              </mc:Choice>
              <mc:Fallback>
                <p:oleObj name="Document" r:id="rId4" imgW="5065494" imgH="6160616" progId="Word.Document.12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8263" y="245060"/>
                        <a:ext cx="5040312" cy="635793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8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AA1228-EA38-8FD6-B5B2-B2344123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CVEN 5333 – Physical Hydrology; Gooseff</a:t>
            </a:r>
          </a:p>
        </p:txBody>
      </p:sp>
    </p:spTree>
    <p:extLst>
      <p:ext uri="{BB962C8B-B14F-4D97-AF65-F5344CB8AC3E}">
        <p14:creationId xmlns:p14="http://schemas.microsoft.com/office/powerpoint/2010/main" val="3789444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2" name="Picture 4" descr="~AUT001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l="63643"/>
          <a:stretch>
            <a:fillRect/>
          </a:stretch>
        </p:blipFill>
        <p:spPr>
          <a:xfrm>
            <a:off x="1879600" y="2344738"/>
            <a:ext cx="5178425" cy="2811462"/>
          </a:xfrm>
          <a:noFill/>
          <a:ln/>
        </p:spPr>
      </p:pic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460375" y="5548313"/>
            <a:ext cx="8494713" cy="94615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b="1"/>
              <a:t>Macroscopic and microscopic concepts of porous medium flow. (from Freeze and Cherry, 1979)</a:t>
            </a:r>
          </a:p>
        </p:txBody>
      </p:sp>
      <p:pic>
        <p:nvPicPr>
          <p:cNvPr id="232455" name="Picture 7" descr="~AUT0012"/>
          <p:cNvPicPr>
            <a:picLocks noChangeAspect="1" noChangeArrowheads="1"/>
          </p:cNvPicPr>
          <p:nvPr/>
        </p:nvPicPr>
        <p:blipFill>
          <a:blip r:embed="rId2" cstate="print"/>
          <a:srcRect r="51645"/>
          <a:stretch>
            <a:fillRect/>
          </a:stretch>
        </p:blipFill>
        <p:spPr bwMode="auto">
          <a:xfrm>
            <a:off x="1316038" y="471488"/>
            <a:ext cx="5805487" cy="237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4DD196-D2BE-474D-6CF6-EAFE8BB15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CVEN 5333 – Physical Hydrology; Gooseff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02" name="Picture 2" descr="03x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" y="1517470"/>
            <a:ext cx="7462838" cy="476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03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dirty="0"/>
              <a:t>Porous Media Characteristics – </a:t>
            </a:r>
            <a:br>
              <a:rPr lang="en-US" sz="4000" dirty="0"/>
            </a:br>
            <a:r>
              <a:rPr lang="en-US" sz="3600" i="1" dirty="0"/>
              <a:t>Soil Matrix Recipe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CVEN 5333 – Physical Hydrology; Gooseff</a:t>
            </a:r>
          </a:p>
        </p:txBody>
      </p:sp>
      <p:sp>
        <p:nvSpPr>
          <p:cNvPr id="512004" name="Text Box 4"/>
          <p:cNvSpPr txBox="1">
            <a:spLocks noChangeArrowheads="1"/>
          </p:cNvSpPr>
          <p:nvPr/>
        </p:nvSpPr>
        <p:spPr bwMode="auto">
          <a:xfrm rot="16200000">
            <a:off x="-1464469" y="4055269"/>
            <a:ext cx="338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Hydrol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Figure 3.3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05600" y="5181600"/>
            <a:ext cx="67839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5600" y="2298412"/>
            <a:ext cx="6030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2533" y="3740006"/>
            <a:ext cx="67839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kumimoji="0" lang="en-US" sz="32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0" y="3740006"/>
            <a:ext cx="55656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m</a:t>
            </a:r>
            <a:r>
              <a:rPr kumimoji="0" lang="en-US" sz="3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t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896" y="5282625"/>
            <a:ext cx="63190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kumimoji="0" lang="en-US" sz="3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m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2061" y="3816832"/>
            <a:ext cx="61747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kumimoji="0" lang="en-US" sz="32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w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3024912"/>
            <a:ext cx="55656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kumimoji="0" lang="en-US" sz="3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v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5105" y="2401072"/>
            <a:ext cx="52585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kumimoji="0" lang="en-US" sz="3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a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3815222"/>
            <a:ext cx="5100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kumimoji="0" lang="en-US" sz="3200" b="0" i="1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t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468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2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3333CC"/>
    </a:hlink>
    <a:folHlink>
      <a:srgbClr val="3333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10314</TotalTime>
  <Words>3326</Words>
  <Application>Microsoft Office PowerPoint</Application>
  <PresentationFormat>On-screen Show (4:3)</PresentationFormat>
  <Paragraphs>437</Paragraphs>
  <Slides>72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72</vt:i4>
      </vt:variant>
    </vt:vector>
  </HeadingPairs>
  <TitlesOfParts>
    <vt:vector size="89" baseType="lpstr">
      <vt:lpstr>Arial</vt:lpstr>
      <vt:lpstr>Calibri</vt:lpstr>
      <vt:lpstr>Cambria Math</vt:lpstr>
      <vt:lpstr>Garamond</vt:lpstr>
      <vt:lpstr>Symbol</vt:lpstr>
      <vt:lpstr>Times New Roman</vt:lpstr>
      <vt:lpstr>Blank Presentation</vt:lpstr>
      <vt:lpstr>1_Blank Presentation</vt:lpstr>
      <vt:lpstr>2_Blank Presentation</vt:lpstr>
      <vt:lpstr>3_Blank Presentation</vt:lpstr>
      <vt:lpstr>4_Blank Presentation</vt:lpstr>
      <vt:lpstr>Office Theme</vt:lpstr>
      <vt:lpstr>Chart</vt:lpstr>
      <vt:lpstr>Equation</vt:lpstr>
      <vt:lpstr>Picture</vt:lpstr>
      <vt:lpstr>Document</vt:lpstr>
      <vt:lpstr>Bitmap Image</vt:lpstr>
      <vt:lpstr>Physical Hydrology &amp; Hydroclimatology (Multiscale Hydrology)</vt:lpstr>
      <vt:lpstr>Water in Soil</vt:lpstr>
      <vt:lpstr>Conceptual model of subsurface water</vt:lpstr>
      <vt:lpstr>Unsaturated Zone  Location</vt:lpstr>
      <vt:lpstr>PowerPoint Presentation</vt:lpstr>
      <vt:lpstr>PowerPoint Presentation</vt:lpstr>
      <vt:lpstr>PowerPoint Presentation</vt:lpstr>
      <vt:lpstr>PowerPoint Presentation</vt:lpstr>
      <vt:lpstr>Porous Media Characteristics –  Soil Matrix Recipe</vt:lpstr>
      <vt:lpstr>Porous Media Characteristics –  Porosity (h or f)</vt:lpstr>
      <vt:lpstr>Porous Media Characteristics –  Porosity (h or f)</vt:lpstr>
      <vt:lpstr>Groundwater Fluid Dynamics</vt:lpstr>
      <vt:lpstr>Groundwater Fluid Dynamics:  simplifying the problem…</vt:lpstr>
      <vt:lpstr>Groundwater Fluid Dynamics:  simplifying the problem…</vt:lpstr>
      <vt:lpstr>Groundwater Fluid Dynamics:  simplifying the problem…</vt:lpstr>
      <vt:lpstr>Groundwater Fluid Dynamics:  from tubes to pores…</vt:lpstr>
      <vt:lpstr>Groundwater Fluid Dynamics:  hydraulic head</vt:lpstr>
      <vt:lpstr>Groundwater Fluid Dynamics:  recall fluid mechanics 101…</vt:lpstr>
      <vt:lpstr>Groundwater Fluid Dynamics:  negligible kinetic energy in groundwaters…</vt:lpstr>
      <vt:lpstr>Groundwater Fluid Dynamics:  scale of observation….</vt:lpstr>
      <vt:lpstr>Groundwater Fluid Dynamics:  Darcy’s Experiments….</vt:lpstr>
      <vt:lpstr>Groundwater Fluid Dynamics:  Darcy’s Experiments….</vt:lpstr>
      <vt:lpstr>Groundwater Fluid Dynamics:  hydraulic conductivity….</vt:lpstr>
      <vt:lpstr>Groundwater Fluid Dynamics:  hydraulic conductivity….</vt:lpstr>
      <vt:lpstr>Groundwater Fluid Dynamics:  hydraulic conductivity….</vt:lpstr>
      <vt:lpstr>Groundwater Fluid Dynamics:  hydraulic conductivity….</vt:lpstr>
      <vt:lpstr>Groundwater Fluid Dynamics:  average linear velocity….</vt:lpstr>
      <vt:lpstr>Groundwater Fluid Dynamics:  average linear velocity….</vt:lpstr>
      <vt:lpstr>PowerPoint Presentation</vt:lpstr>
      <vt:lpstr>PowerPoint Presentation</vt:lpstr>
      <vt:lpstr>PowerPoint Presentation</vt:lpstr>
      <vt:lpstr>Water Viscosity at different temperatures</vt:lpstr>
      <vt:lpstr>The Unsaturated Zone</vt:lpstr>
      <vt:lpstr>The Unsaturated Zone</vt:lpstr>
      <vt:lpstr>The Unsaturated Zone</vt:lpstr>
      <vt:lpstr>Forces in the unsaturated zone</vt:lpstr>
      <vt:lpstr>PowerPoint Presentation</vt:lpstr>
      <vt:lpstr>The Unsaturated Zone</vt:lpstr>
      <vt:lpstr>PowerPoint Presentation</vt:lpstr>
      <vt:lpstr>PowerPoint Presentation</vt:lpstr>
      <vt:lpstr>PowerPoint Presentation</vt:lpstr>
      <vt:lpstr>Surface Tension</vt:lpstr>
      <vt:lpstr>Forces in the unsaturated zone: negative gage pressure can “pull” water</vt:lpstr>
      <vt:lpstr>Forces in the unsaturated zone: hydraulic head in the vadose zone</vt:lpstr>
      <vt:lpstr>The moisture characteristic ψ=f(θ): measuring the negative head of a soil </vt:lpstr>
      <vt:lpstr>The moisture characteristic ψ=f(θ): the moisture characteristic curve</vt:lpstr>
      <vt:lpstr>Unsat’d hydraulic cond. K = f(θ) conductivity is a function of θ</vt:lpstr>
      <vt:lpstr>Unsat’d hydraulic cond. K = f(θ) conductivity is a function of θ</vt:lpstr>
      <vt:lpstr>PowerPoint Presentation</vt:lpstr>
      <vt:lpstr>Basis for Hysteresis</vt:lpstr>
      <vt:lpstr>PowerPoint Presentation</vt:lpstr>
      <vt:lpstr>PowerPoint Presentation</vt:lpstr>
      <vt:lpstr>Equations to representing soil water characteristic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Unsat’d Darcy’s Law: steady flow example</vt:lpstr>
      <vt:lpstr>Unsat’d Darcy’s Law: steady flow example</vt:lpstr>
      <vt:lpstr>Unsat’d Darcy’s Law: steady flow example</vt:lpstr>
      <vt:lpstr>Unsat’d Darcy’s Law: steady flow example</vt:lpstr>
      <vt:lpstr>Equilibrium moisture profiles</vt:lpstr>
      <vt:lpstr>Equilibrium moisture profiles: how does ψ vary with z?</vt:lpstr>
      <vt:lpstr>Equilibrium moisture profiles: leveraging the moisture characteristic</vt:lpstr>
      <vt:lpstr>Capillary-head profiles indicate flow: measuring capillary-head</vt:lpstr>
      <vt:lpstr>Capillary-head profiles indicate flow: measuring capillary-head</vt:lpstr>
      <vt:lpstr>Capillary-head profiles indicate flow: measuring capillary-head @ 2 locs</vt:lpstr>
      <vt:lpstr>Capillary-head profiles indicate flow: measuring capillary-head @ 1 loc</vt:lpstr>
      <vt:lpstr>Capillary-head profiles indicate flow: measuring capillary-head @ 1 loc</vt:lpstr>
      <vt:lpstr>Problem 17 example</vt:lpstr>
      <vt:lpstr>PowerPoint Presentation</vt:lpstr>
    </vt:vector>
  </TitlesOfParts>
  <Company>UTAH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Spatially Distributed Hydrologic Modeling and Scale Issues with Examples from Reynolds Creek Experimental Watershed</dc:title>
  <dc:creator>David Tarboton</dc:creator>
  <cp:lastModifiedBy>Rajagopalan Balaji</cp:lastModifiedBy>
  <cp:revision>251</cp:revision>
  <cp:lastPrinted>2011-10-16T18:01:10Z</cp:lastPrinted>
  <dcterms:created xsi:type="dcterms:W3CDTF">1997-12-21T21:07:58Z</dcterms:created>
  <dcterms:modified xsi:type="dcterms:W3CDTF">2022-10-27T15:27:54Z</dcterms:modified>
</cp:coreProperties>
</file>