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4" r:id="rId2"/>
  </p:sldMasterIdLst>
  <p:notesMasterIdLst>
    <p:notesMasterId r:id="rId34"/>
  </p:notesMasterIdLst>
  <p:sldIdLst>
    <p:sldId id="329" r:id="rId3"/>
    <p:sldId id="323" r:id="rId4"/>
    <p:sldId id="325" r:id="rId5"/>
    <p:sldId id="258" r:id="rId6"/>
    <p:sldId id="301" r:id="rId7"/>
    <p:sldId id="262" r:id="rId8"/>
    <p:sldId id="263" r:id="rId9"/>
    <p:sldId id="264" r:id="rId10"/>
    <p:sldId id="260" r:id="rId11"/>
    <p:sldId id="290" r:id="rId12"/>
    <p:sldId id="291" r:id="rId13"/>
    <p:sldId id="321" r:id="rId14"/>
    <p:sldId id="292" r:id="rId15"/>
    <p:sldId id="315" r:id="rId16"/>
    <p:sldId id="293" r:id="rId17"/>
    <p:sldId id="319" r:id="rId18"/>
    <p:sldId id="318" r:id="rId19"/>
    <p:sldId id="327" r:id="rId20"/>
    <p:sldId id="295" r:id="rId21"/>
    <p:sldId id="320" r:id="rId22"/>
    <p:sldId id="311" r:id="rId23"/>
    <p:sldId id="297" r:id="rId24"/>
    <p:sldId id="280" r:id="rId25"/>
    <p:sldId id="281" r:id="rId26"/>
    <p:sldId id="299" r:id="rId27"/>
    <p:sldId id="322" r:id="rId28"/>
    <p:sldId id="286" r:id="rId29"/>
    <p:sldId id="313" r:id="rId30"/>
    <p:sldId id="314" r:id="rId31"/>
    <p:sldId id="287" r:id="rId32"/>
    <p:sldId id="326" r:id="rId33"/>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Helvetica" panose="020B0604020202020204" pitchFamily="34" charset="0"/>
      <p:regular r:id="rId39"/>
      <p:bold r:id="rId40"/>
      <p:italic r:id="rId41"/>
      <p:boldItalic r:id="rId42"/>
    </p:embeddedFont>
    <p:embeddedFont>
      <p:font typeface="ＭＳ Ｐゴシック" panose="020B0600070205080204" pitchFamily="34" charset="-128"/>
      <p:regular r:id="rId43"/>
    </p:embeddedFont>
  </p:embeddedFontLst>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3366FF"/>
    <a:srgbClr val="009999"/>
    <a:srgbClr val="33CCCC"/>
    <a:srgbClr val="00CC66"/>
    <a:srgbClr val="FF3399"/>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073" autoAdjust="0"/>
    <p:restoredTop sz="99824" autoAdjust="0"/>
  </p:normalViewPr>
  <p:slideViewPr>
    <p:cSldViewPr>
      <p:cViewPr varScale="1">
        <p:scale>
          <a:sx n="58" d="100"/>
          <a:sy n="58" d="100"/>
        </p:scale>
        <p:origin x="1116" y="60"/>
      </p:cViewPr>
      <p:guideLst>
        <p:guide orient="horz" pos="2160"/>
        <p:guide pos="2880"/>
      </p:guideLst>
    </p:cSldViewPr>
  </p:slideViewPr>
  <p:outlineViewPr>
    <p:cViewPr>
      <p:scale>
        <a:sx n="33" d="100"/>
        <a:sy n="33" d="100"/>
      </p:scale>
      <p:origin x="72" y="0"/>
    </p:cViewPr>
  </p:outlineViewPr>
  <p:notesTextViewPr>
    <p:cViewPr>
      <p:scale>
        <a:sx n="100" d="100"/>
        <a:sy n="100" d="100"/>
      </p:scale>
      <p:origin x="0" y="0"/>
    </p:cViewPr>
  </p:notesTextViewPr>
  <p:sorterViewPr>
    <p:cViewPr>
      <p:scale>
        <a:sx n="66" d="100"/>
        <a:sy n="66" d="100"/>
      </p:scale>
      <p:origin x="0" y="5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8E9B84-A407-4B8D-92D2-634EB419150C}" type="datetimeFigureOut">
              <a:rPr lang="en-US"/>
              <a:pPr>
                <a:defRPr/>
              </a:pPr>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9EC073A-6DA4-4658-9929-E65FF0310908}" type="slidenum">
              <a:rPr lang="en-US"/>
              <a:pPr>
                <a:defRPr/>
              </a:pPr>
              <a:t>‹#›</a:t>
            </a:fld>
            <a:endParaRPr lang="en-US"/>
          </a:p>
        </p:txBody>
      </p:sp>
    </p:spTree>
    <p:extLst>
      <p:ext uri="{BB962C8B-B14F-4D97-AF65-F5344CB8AC3E}">
        <p14:creationId xmlns:p14="http://schemas.microsoft.com/office/powerpoint/2010/main" val="206603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a:t>
            </a:fld>
            <a:endParaRPr lang="en-US"/>
          </a:p>
        </p:txBody>
      </p:sp>
    </p:spTree>
    <p:extLst>
      <p:ext uri="{BB962C8B-B14F-4D97-AF65-F5344CB8AC3E}">
        <p14:creationId xmlns:p14="http://schemas.microsoft.com/office/powerpoint/2010/main" val="7137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BE4B71-1E52-4596-BE20-6CB2165AEAF5}" type="slidenum">
              <a:rPr lang="en-US" smtClean="0"/>
              <a:pPr/>
              <a:t>10</a:t>
            </a:fld>
            <a:endParaRPr lang="en-US" smtClean="0"/>
          </a:p>
        </p:txBody>
      </p:sp>
    </p:spTree>
    <p:extLst>
      <p:ext uri="{BB962C8B-B14F-4D97-AF65-F5344CB8AC3E}">
        <p14:creationId xmlns:p14="http://schemas.microsoft.com/office/powerpoint/2010/main" val="1680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383189-A506-4543-B9AB-35A2CC7B9AD9}" type="slidenum">
              <a:rPr lang="en-US" smtClean="0"/>
              <a:pPr/>
              <a:t>11</a:t>
            </a:fld>
            <a:endParaRPr lang="en-US" smtClean="0"/>
          </a:p>
        </p:txBody>
      </p:sp>
    </p:spTree>
    <p:extLst>
      <p:ext uri="{BB962C8B-B14F-4D97-AF65-F5344CB8AC3E}">
        <p14:creationId xmlns:p14="http://schemas.microsoft.com/office/powerpoint/2010/main" val="149225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E7E4BD-41DD-4152-8B11-7609F5CEC6F2}" type="slidenum">
              <a:rPr lang="en-US" smtClean="0"/>
              <a:pPr/>
              <a:t>12</a:t>
            </a:fld>
            <a:endParaRPr lang="en-US" smtClean="0"/>
          </a:p>
        </p:txBody>
      </p:sp>
    </p:spTree>
    <p:extLst>
      <p:ext uri="{BB962C8B-B14F-4D97-AF65-F5344CB8AC3E}">
        <p14:creationId xmlns:p14="http://schemas.microsoft.com/office/powerpoint/2010/main" val="2161891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E0579-87F5-4C55-95A6-4F00581C96C0}" type="slidenum">
              <a:rPr lang="en-US" smtClean="0"/>
              <a:pPr/>
              <a:t>13</a:t>
            </a:fld>
            <a:endParaRPr lang="en-US" smtClean="0"/>
          </a:p>
        </p:txBody>
      </p:sp>
    </p:spTree>
    <p:extLst>
      <p:ext uri="{BB962C8B-B14F-4D97-AF65-F5344CB8AC3E}">
        <p14:creationId xmlns:p14="http://schemas.microsoft.com/office/powerpoint/2010/main" val="2271742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C0F287-B1CB-4D93-AC01-7043C1067760}" type="slidenum">
              <a:rPr lang="en-US" smtClean="0"/>
              <a:pPr/>
              <a:t>14</a:t>
            </a:fld>
            <a:endParaRPr lang="en-US" smtClean="0"/>
          </a:p>
        </p:txBody>
      </p:sp>
    </p:spTree>
    <p:extLst>
      <p:ext uri="{BB962C8B-B14F-4D97-AF65-F5344CB8AC3E}">
        <p14:creationId xmlns:p14="http://schemas.microsoft.com/office/powerpoint/2010/main" val="3864089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8952C2-B362-479C-A1B8-34173903AA2A}" type="slidenum">
              <a:rPr lang="en-US" smtClean="0"/>
              <a:pPr/>
              <a:t>15</a:t>
            </a:fld>
            <a:endParaRPr lang="en-US" smtClean="0"/>
          </a:p>
        </p:txBody>
      </p:sp>
    </p:spTree>
    <p:extLst>
      <p:ext uri="{BB962C8B-B14F-4D97-AF65-F5344CB8AC3E}">
        <p14:creationId xmlns:p14="http://schemas.microsoft.com/office/powerpoint/2010/main" val="1819982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16</a:t>
            </a:fld>
            <a:endParaRPr lang="en-US"/>
          </a:p>
        </p:txBody>
      </p:sp>
    </p:spTree>
    <p:extLst>
      <p:ext uri="{BB962C8B-B14F-4D97-AF65-F5344CB8AC3E}">
        <p14:creationId xmlns:p14="http://schemas.microsoft.com/office/powerpoint/2010/main" val="212932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17</a:t>
            </a:fld>
            <a:endParaRPr lang="en-US"/>
          </a:p>
        </p:txBody>
      </p:sp>
    </p:spTree>
    <p:extLst>
      <p:ext uri="{BB962C8B-B14F-4D97-AF65-F5344CB8AC3E}">
        <p14:creationId xmlns:p14="http://schemas.microsoft.com/office/powerpoint/2010/main" val="1042559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18</a:t>
            </a:fld>
            <a:endParaRPr lang="en-US"/>
          </a:p>
        </p:txBody>
      </p:sp>
    </p:spTree>
    <p:extLst>
      <p:ext uri="{BB962C8B-B14F-4D97-AF65-F5344CB8AC3E}">
        <p14:creationId xmlns:p14="http://schemas.microsoft.com/office/powerpoint/2010/main" val="24778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FF6AA2-B06A-431F-B070-E109920E110D}" type="slidenum">
              <a:rPr lang="en-US" smtClean="0"/>
              <a:pPr/>
              <a:t>19</a:t>
            </a:fld>
            <a:endParaRPr lang="en-US" smtClean="0"/>
          </a:p>
        </p:txBody>
      </p:sp>
    </p:spTree>
    <p:extLst>
      <p:ext uri="{BB962C8B-B14F-4D97-AF65-F5344CB8AC3E}">
        <p14:creationId xmlns:p14="http://schemas.microsoft.com/office/powerpoint/2010/main" val="418311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118E1-2791-4056-A2CD-20B3CB48E8C4}" type="slidenum">
              <a:rPr lang="en-US" smtClean="0"/>
              <a:pPr/>
              <a:t>2</a:t>
            </a:fld>
            <a:endParaRPr lang="en-US" dirty="0"/>
          </a:p>
        </p:txBody>
      </p:sp>
    </p:spTree>
    <p:extLst>
      <p:ext uri="{BB962C8B-B14F-4D97-AF65-F5344CB8AC3E}">
        <p14:creationId xmlns:p14="http://schemas.microsoft.com/office/powerpoint/2010/main" val="2843314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EC073A-6DA4-4658-9929-E65FF0310908}" type="slidenum">
              <a:rPr lang="en-US" smtClean="0"/>
              <a:pPr>
                <a:defRPr/>
              </a:pPr>
              <a:t>20</a:t>
            </a:fld>
            <a:endParaRPr lang="en-US"/>
          </a:p>
        </p:txBody>
      </p:sp>
    </p:spTree>
    <p:extLst>
      <p:ext uri="{BB962C8B-B14F-4D97-AF65-F5344CB8AC3E}">
        <p14:creationId xmlns:p14="http://schemas.microsoft.com/office/powerpoint/2010/main" val="1181075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5CDB10-CC61-4892-9C35-54CBE6EE4D9D}" type="slidenum">
              <a:rPr lang="en-US" smtClean="0"/>
              <a:pPr/>
              <a:t>21</a:t>
            </a:fld>
            <a:endParaRPr lang="en-US" smtClean="0"/>
          </a:p>
        </p:txBody>
      </p:sp>
    </p:spTree>
    <p:extLst>
      <p:ext uri="{BB962C8B-B14F-4D97-AF65-F5344CB8AC3E}">
        <p14:creationId xmlns:p14="http://schemas.microsoft.com/office/powerpoint/2010/main" val="3952675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3283F6-1926-4E87-B81B-11D9C4B9A254}" type="slidenum">
              <a:rPr lang="en-US" smtClean="0"/>
              <a:pPr/>
              <a:t>22</a:t>
            </a:fld>
            <a:endParaRPr lang="en-US" smtClean="0"/>
          </a:p>
        </p:txBody>
      </p:sp>
    </p:spTree>
    <p:extLst>
      <p:ext uri="{BB962C8B-B14F-4D97-AF65-F5344CB8AC3E}">
        <p14:creationId xmlns:p14="http://schemas.microsoft.com/office/powerpoint/2010/main" val="611438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F7D36D-88E2-416B-859C-20532A9D221C}" type="slidenum">
              <a:rPr lang="en-US" smtClean="0"/>
              <a:pPr/>
              <a:t>23</a:t>
            </a:fld>
            <a:endParaRPr lang="en-US" smtClean="0"/>
          </a:p>
        </p:txBody>
      </p:sp>
    </p:spTree>
    <p:extLst>
      <p:ext uri="{BB962C8B-B14F-4D97-AF65-F5344CB8AC3E}">
        <p14:creationId xmlns:p14="http://schemas.microsoft.com/office/powerpoint/2010/main" val="2011831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3D1CE0-6610-4FC8-AB08-1271D808C400}" type="slidenum">
              <a:rPr lang="en-US" smtClean="0"/>
              <a:pPr/>
              <a:t>24</a:t>
            </a:fld>
            <a:endParaRPr lang="en-US" smtClean="0"/>
          </a:p>
        </p:txBody>
      </p:sp>
    </p:spTree>
    <p:extLst>
      <p:ext uri="{BB962C8B-B14F-4D97-AF65-F5344CB8AC3E}">
        <p14:creationId xmlns:p14="http://schemas.microsoft.com/office/powerpoint/2010/main" val="212185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6F9BF5-A17C-4425-BED2-82957ABF9FD2}" type="slidenum">
              <a:rPr lang="en-US" smtClean="0"/>
              <a:pPr/>
              <a:t>25</a:t>
            </a:fld>
            <a:endParaRPr lang="en-US" smtClean="0"/>
          </a:p>
        </p:txBody>
      </p:sp>
    </p:spTree>
    <p:extLst>
      <p:ext uri="{BB962C8B-B14F-4D97-AF65-F5344CB8AC3E}">
        <p14:creationId xmlns:p14="http://schemas.microsoft.com/office/powerpoint/2010/main" val="153623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0F72F9-3DF0-49DC-B4DA-E966A92B4FDA}" type="slidenum">
              <a:rPr lang="en-US" smtClean="0"/>
              <a:pPr/>
              <a:t>26</a:t>
            </a:fld>
            <a:endParaRPr lang="en-US" smtClean="0"/>
          </a:p>
        </p:txBody>
      </p:sp>
    </p:spTree>
    <p:extLst>
      <p:ext uri="{BB962C8B-B14F-4D97-AF65-F5344CB8AC3E}">
        <p14:creationId xmlns:p14="http://schemas.microsoft.com/office/powerpoint/2010/main" val="590680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FC19AB-1486-4F5E-8F83-321C51E32DC5}" type="slidenum">
              <a:rPr lang="en-US" smtClean="0"/>
              <a:pPr/>
              <a:t>27</a:t>
            </a:fld>
            <a:endParaRPr lang="en-US" smtClean="0"/>
          </a:p>
        </p:txBody>
      </p:sp>
    </p:spTree>
    <p:extLst>
      <p:ext uri="{BB962C8B-B14F-4D97-AF65-F5344CB8AC3E}">
        <p14:creationId xmlns:p14="http://schemas.microsoft.com/office/powerpoint/2010/main" val="3579570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9FC485-F510-47D2-9811-8DFB907DC976}" type="slidenum">
              <a:rPr lang="en-US" smtClean="0"/>
              <a:pPr/>
              <a:t>28</a:t>
            </a:fld>
            <a:endParaRPr lang="en-US" smtClean="0"/>
          </a:p>
        </p:txBody>
      </p:sp>
    </p:spTree>
    <p:extLst>
      <p:ext uri="{BB962C8B-B14F-4D97-AF65-F5344CB8AC3E}">
        <p14:creationId xmlns:p14="http://schemas.microsoft.com/office/powerpoint/2010/main" val="1193291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3947FC-B8EE-4412-A6E5-CCFD5C4F944F}" type="slidenum">
              <a:rPr lang="en-US" smtClean="0"/>
              <a:pPr/>
              <a:t>29</a:t>
            </a:fld>
            <a:endParaRPr lang="en-US" smtClean="0"/>
          </a:p>
        </p:txBody>
      </p:sp>
    </p:spTree>
    <p:extLst>
      <p:ext uri="{BB962C8B-B14F-4D97-AF65-F5344CB8AC3E}">
        <p14:creationId xmlns:p14="http://schemas.microsoft.com/office/powerpoint/2010/main" val="25067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41F29-023E-44CB-A306-0EB107DD767B}" type="slidenum">
              <a:rPr lang="en-US" smtClean="0"/>
              <a:pPr/>
              <a:t>3</a:t>
            </a:fld>
            <a:endParaRPr lang="en-US" smtClean="0"/>
          </a:p>
        </p:txBody>
      </p:sp>
    </p:spTree>
    <p:extLst>
      <p:ext uri="{BB962C8B-B14F-4D97-AF65-F5344CB8AC3E}">
        <p14:creationId xmlns:p14="http://schemas.microsoft.com/office/powerpoint/2010/main" val="2364313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901501-7060-4813-A7FB-7FF949129BD5}" type="slidenum">
              <a:rPr lang="en-US" smtClean="0"/>
              <a:pPr/>
              <a:t>30</a:t>
            </a:fld>
            <a:endParaRPr lang="en-US" smtClean="0"/>
          </a:p>
        </p:txBody>
      </p:sp>
    </p:spTree>
    <p:extLst>
      <p:ext uri="{BB962C8B-B14F-4D97-AF65-F5344CB8AC3E}">
        <p14:creationId xmlns:p14="http://schemas.microsoft.com/office/powerpoint/2010/main" val="633032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3947FC-B8EE-4412-A6E5-CCFD5C4F944F}" type="slidenum">
              <a:rPr lang="en-US" smtClean="0"/>
              <a:pPr/>
              <a:t>31</a:t>
            </a:fld>
            <a:endParaRPr lang="en-US" smtClean="0"/>
          </a:p>
        </p:txBody>
      </p:sp>
    </p:spTree>
    <p:extLst>
      <p:ext uri="{BB962C8B-B14F-4D97-AF65-F5344CB8AC3E}">
        <p14:creationId xmlns:p14="http://schemas.microsoft.com/office/powerpoint/2010/main" val="1622655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241F29-023E-44CB-A306-0EB107DD767B}" type="slidenum">
              <a:rPr lang="en-US" smtClean="0"/>
              <a:pPr/>
              <a:t>4</a:t>
            </a:fld>
            <a:endParaRPr lang="en-US" smtClean="0"/>
          </a:p>
        </p:txBody>
      </p:sp>
    </p:spTree>
    <p:extLst>
      <p:ext uri="{BB962C8B-B14F-4D97-AF65-F5344CB8AC3E}">
        <p14:creationId xmlns:p14="http://schemas.microsoft.com/office/powerpoint/2010/main" val="2484970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62A27AA-F735-4B59-AC3F-A67B724311A8}" type="slidenum">
              <a:rPr lang="en-US" smtClean="0"/>
              <a:pPr/>
              <a:t>5</a:t>
            </a:fld>
            <a:endParaRPr lang="en-US" smtClean="0"/>
          </a:p>
        </p:txBody>
      </p:sp>
    </p:spTree>
    <p:extLst>
      <p:ext uri="{BB962C8B-B14F-4D97-AF65-F5344CB8AC3E}">
        <p14:creationId xmlns:p14="http://schemas.microsoft.com/office/powerpoint/2010/main" val="43475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DAA659-E10B-4014-A9F5-F06662142F3B}" type="slidenum">
              <a:rPr lang="en-US" smtClean="0"/>
              <a:pPr/>
              <a:t>6</a:t>
            </a:fld>
            <a:endParaRPr lang="en-US" smtClean="0"/>
          </a:p>
        </p:txBody>
      </p:sp>
    </p:spTree>
    <p:extLst>
      <p:ext uri="{BB962C8B-B14F-4D97-AF65-F5344CB8AC3E}">
        <p14:creationId xmlns:p14="http://schemas.microsoft.com/office/powerpoint/2010/main" val="2640679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BBA217-8AC4-41F4-845E-EC6C50CDB5F8}" type="slidenum">
              <a:rPr lang="en-US" smtClean="0"/>
              <a:pPr/>
              <a:t>7</a:t>
            </a:fld>
            <a:endParaRPr lang="en-US" smtClean="0"/>
          </a:p>
        </p:txBody>
      </p:sp>
    </p:spTree>
    <p:extLst>
      <p:ext uri="{BB962C8B-B14F-4D97-AF65-F5344CB8AC3E}">
        <p14:creationId xmlns:p14="http://schemas.microsoft.com/office/powerpoint/2010/main" val="300189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ED6D5F-AF4A-46D0-ADAF-F43F7AB16333}" type="slidenum">
              <a:rPr lang="en-US" smtClean="0"/>
              <a:pPr/>
              <a:t>8</a:t>
            </a:fld>
            <a:endParaRPr lang="en-US" smtClean="0"/>
          </a:p>
        </p:txBody>
      </p:sp>
    </p:spTree>
    <p:extLst>
      <p:ext uri="{BB962C8B-B14F-4D97-AF65-F5344CB8AC3E}">
        <p14:creationId xmlns:p14="http://schemas.microsoft.com/office/powerpoint/2010/main" val="1507478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AC56CE-6672-4E21-9A1A-0AE254735744}" type="slidenum">
              <a:rPr lang="en-US" smtClean="0"/>
              <a:pPr/>
              <a:t>9</a:t>
            </a:fld>
            <a:endParaRPr lang="en-US" smtClean="0"/>
          </a:p>
        </p:txBody>
      </p:sp>
    </p:spTree>
    <p:extLst>
      <p:ext uri="{BB962C8B-B14F-4D97-AF65-F5344CB8AC3E}">
        <p14:creationId xmlns:p14="http://schemas.microsoft.com/office/powerpoint/2010/main" val="297545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983BB6-0A18-4B50-975E-B07C74A7DD8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9451537E-B7BF-4FF9-9588-6A4A56D0BAA9}"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D6C8D975-5D9B-433D-9E0C-C7E204A7467D}"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E635FD8-A48E-4C3E-B4A9-4EBA79CE19E5}" type="datetime1">
              <a:rPr lang="en-US" smtClean="0"/>
              <a:pPr/>
              <a:t>1/14/2016</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77000" y="6248400"/>
            <a:ext cx="990600" cy="365125"/>
          </a:xfrm>
        </p:spPr>
        <p:txBody>
          <a:bodyPr/>
          <a:lstStyle/>
          <a:p>
            <a:fld id="{60B65AC0-7934-4AC3-86CC-FF038D346ECE}" type="datetime1">
              <a:rPr lang="en-US" smtClean="0"/>
              <a:pPr/>
              <a:t>1/14/2016</a:t>
            </a:fld>
            <a:endParaRPr lang="en-US" dirty="0"/>
          </a:p>
        </p:txBody>
      </p:sp>
      <p:sp>
        <p:nvSpPr>
          <p:cNvPr id="5" name="Footer Placeholder 4"/>
          <p:cNvSpPr>
            <a:spLocks noGrp="1"/>
          </p:cNvSpPr>
          <p:nvPr>
            <p:ph type="ftr" sz="quarter" idx="11"/>
          </p:nvPr>
        </p:nvSpPr>
        <p:spPr>
          <a:xfrm>
            <a:off x="457200" y="6248400"/>
            <a:ext cx="4953000" cy="365125"/>
          </a:xfrm>
        </p:spPr>
        <p:txBody>
          <a:bodyPr/>
          <a:lstStyle>
            <a:lvl1pPr>
              <a:defRPr sz="1200">
                <a:latin typeface="Helvetica" pitchFamily="34" charset="0"/>
                <a:cs typeface="Times New Roman" pitchFamily="18" charset="0"/>
              </a:defRPr>
            </a:lvl1pPr>
          </a:lstStyle>
          <a:p>
            <a:r>
              <a:rPr lang="en-US" smtClean="0"/>
              <a:t>Sec 2-</a:t>
            </a:r>
            <a:endParaRPr lang="en-US" dirty="0"/>
          </a:p>
        </p:txBody>
      </p:sp>
      <p:sp>
        <p:nvSpPr>
          <p:cNvPr id="6" name="Slide Number Placeholder 5"/>
          <p:cNvSpPr>
            <a:spLocks noGrp="1"/>
          </p:cNvSpPr>
          <p:nvPr>
            <p:ph type="sldNum" sz="quarter" idx="12"/>
          </p:nvPr>
        </p:nvSpPr>
        <p:spPr>
          <a:xfrm>
            <a:off x="7620000" y="6248400"/>
            <a:ext cx="1066800" cy="365125"/>
          </a:xfrm>
        </p:spPr>
        <p:txBody>
          <a:bodyPr/>
          <a:lstStyle>
            <a:lvl1pPr>
              <a:defRPr sz="1200">
                <a:latin typeface="Helvetica" pitchFamily="34" charset="0"/>
                <a:cs typeface="Times New Roman" pitchFamily="18" charset="0"/>
              </a:defRPr>
            </a:lvl1pPr>
          </a:lstStyle>
          <a:p>
            <a:fld id="{BCCD5B6C-1501-406F-8FCF-78C56CDF75BB}" type="slidenum">
              <a:rPr lang="en-US" smtClean="0"/>
              <a:pPr/>
              <a:t>‹#›</a:t>
            </a:fld>
            <a:endParaRPr lang="en-US" dirty="0"/>
          </a:p>
        </p:txBody>
      </p:sp>
      <p:cxnSp>
        <p:nvCxnSpPr>
          <p:cNvPr id="8" name="Straight Connector 7"/>
          <p:cNvCxnSpPr/>
          <p:nvPr userDrawn="1"/>
        </p:nvCxnSpPr>
        <p:spPr>
          <a:xfrm>
            <a:off x="457200" y="762000"/>
            <a:ext cx="822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AF538BE-11FC-4A33-8EA4-393AA030C21A}" type="datetime1">
              <a:rPr lang="en-US" smtClean="0"/>
              <a:pPr/>
              <a:t>1/14/2016</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5A07D2F-F123-4C1D-898F-BE066CED49FA}" type="datetime1">
              <a:rPr lang="en-US" smtClean="0"/>
              <a:pPr/>
              <a:t>1/14/2016</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8C1909C-F25B-41C2-96E5-3718EBBB7780}" type="datetime1">
              <a:rPr lang="en-US" smtClean="0"/>
              <a:pPr/>
              <a:t>1/14/2016</a:t>
            </a:fld>
            <a:endParaRPr lang="en-US" dirty="0"/>
          </a:p>
        </p:txBody>
      </p:sp>
      <p:sp>
        <p:nvSpPr>
          <p:cNvPr id="8" name="Footer Placeholder 7"/>
          <p:cNvSpPr>
            <a:spLocks noGrp="1"/>
          </p:cNvSpPr>
          <p:nvPr>
            <p:ph type="ftr" sz="quarter" idx="11"/>
          </p:nvPr>
        </p:nvSpPr>
        <p:spPr/>
        <p:txBody>
          <a:bodyPr/>
          <a:lstStyle/>
          <a:p>
            <a:r>
              <a:rPr lang="en-US" dirty="0" smtClean="0"/>
              <a:t>Sec 2-</a:t>
            </a:r>
            <a:endParaRPr lang="en-US" dirty="0"/>
          </a:p>
        </p:txBody>
      </p:sp>
      <p:sp>
        <p:nvSpPr>
          <p:cNvPr id="9" name="Slide Number Placeholder 8"/>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24C1B35B-992A-4D03-8241-C6950C976508}" type="datetime1">
              <a:rPr lang="en-US" smtClean="0"/>
              <a:pPr/>
              <a:t>1/14/2016</a:t>
            </a:fld>
            <a:endParaRPr lang="en-US" dirty="0"/>
          </a:p>
        </p:txBody>
      </p:sp>
      <p:sp>
        <p:nvSpPr>
          <p:cNvPr id="4" name="Footer Placeholder 3"/>
          <p:cNvSpPr>
            <a:spLocks noGrp="1"/>
          </p:cNvSpPr>
          <p:nvPr>
            <p:ph type="ftr" sz="quarter" idx="11"/>
          </p:nvPr>
        </p:nvSpPr>
        <p:spPr/>
        <p:txBody>
          <a:bodyPr/>
          <a:lstStyle/>
          <a:p>
            <a:r>
              <a:rPr lang="en-US" dirty="0" smtClean="0"/>
              <a:t>Sec 2-</a:t>
            </a:r>
            <a:endParaRPr lang="en-US" dirty="0"/>
          </a:p>
        </p:txBody>
      </p:sp>
      <p:sp>
        <p:nvSpPr>
          <p:cNvPr id="5" name="Slide Number Placeholder 4"/>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05400" y="6324600"/>
            <a:ext cx="1219200" cy="365125"/>
          </a:xfrm>
        </p:spPr>
        <p:txBody>
          <a:bodyPr/>
          <a:lstStyle/>
          <a:p>
            <a:fld id="{600DB233-F7B8-41CC-A574-74CE10974203}" type="datetime1">
              <a:rPr lang="en-US" smtClean="0"/>
              <a:pPr/>
              <a:t>1/14/2016</a:t>
            </a:fld>
            <a:endParaRPr lang="en-US" dirty="0"/>
          </a:p>
        </p:txBody>
      </p:sp>
      <p:sp>
        <p:nvSpPr>
          <p:cNvPr id="3" name="Footer Placeholder 2"/>
          <p:cNvSpPr>
            <a:spLocks noGrp="1"/>
          </p:cNvSpPr>
          <p:nvPr>
            <p:ph type="ftr" sz="quarter" idx="11"/>
          </p:nvPr>
        </p:nvSpPr>
        <p:spPr>
          <a:xfrm>
            <a:off x="609600" y="6324600"/>
            <a:ext cx="4191000" cy="365125"/>
          </a:xfrm>
        </p:spPr>
        <p:txBody>
          <a:bodyPr/>
          <a:lstStyle>
            <a:lvl1pPr>
              <a:defRPr>
                <a:latin typeface="Helvetica" pitchFamily="34" charset="0"/>
              </a:defRPr>
            </a:lvl1pPr>
          </a:lstStyle>
          <a:p>
            <a:r>
              <a:rPr lang="en-US" smtClean="0"/>
              <a:t>Sec 2-</a:t>
            </a:r>
            <a:endParaRPr lang="en-US" dirty="0"/>
          </a:p>
        </p:txBody>
      </p:sp>
      <p:sp>
        <p:nvSpPr>
          <p:cNvPr id="4" name="Slide Number Placeholder 3"/>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E34D3E-FB62-4C4B-B6A8-6E27C0CDA7B7}" type="datetime1">
              <a:rPr lang="en-US" smtClean="0"/>
              <a:pPr/>
              <a:t>1/14/2016</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8F3185D-A646-4E81-8DA3-FE9F28479B1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3CC00-4E7E-453E-A8C3-CCD5DA6B0B67}" type="datetime1">
              <a:rPr lang="en-US" smtClean="0"/>
              <a:pPr/>
              <a:t>1/14/2016</a:t>
            </a:fld>
            <a:endParaRPr lang="en-US" dirty="0"/>
          </a:p>
        </p:txBody>
      </p:sp>
      <p:sp>
        <p:nvSpPr>
          <p:cNvPr id="6" name="Footer Placeholder 5"/>
          <p:cNvSpPr>
            <a:spLocks noGrp="1"/>
          </p:cNvSpPr>
          <p:nvPr>
            <p:ph type="ftr" sz="quarter" idx="11"/>
          </p:nvPr>
        </p:nvSpPr>
        <p:spPr/>
        <p:txBody>
          <a:bodyPr/>
          <a:lstStyle/>
          <a:p>
            <a:r>
              <a:rPr lang="en-US" dirty="0" smtClean="0"/>
              <a:t>Sec 2-</a:t>
            </a:r>
            <a:endParaRPr lang="en-US" dirty="0"/>
          </a:p>
        </p:txBody>
      </p:sp>
      <p:sp>
        <p:nvSpPr>
          <p:cNvPr id="7" name="Slide Number Placeholder 6"/>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102950-231D-4A71-81FF-89A2BB83D6A3}" type="datetime1">
              <a:rPr lang="en-US" smtClean="0"/>
              <a:pPr/>
              <a:t>1/14/2016</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B2CE84-15A2-4FD5-B70F-832719E7E802}" type="datetime1">
              <a:rPr lang="en-US" smtClean="0"/>
              <a:pPr/>
              <a:t>1/14/2016</a:t>
            </a:fld>
            <a:endParaRPr lang="en-US" dirty="0"/>
          </a:p>
        </p:txBody>
      </p:sp>
      <p:sp>
        <p:nvSpPr>
          <p:cNvPr id="5" name="Footer Placeholder 4"/>
          <p:cNvSpPr>
            <a:spLocks noGrp="1"/>
          </p:cNvSpPr>
          <p:nvPr>
            <p:ph type="ftr" sz="quarter" idx="11"/>
          </p:nvPr>
        </p:nvSpPr>
        <p:spPr/>
        <p:txBody>
          <a:bodyPr/>
          <a:lstStyle/>
          <a:p>
            <a:r>
              <a:rPr lang="en-US" dirty="0" smtClean="0"/>
              <a:t>Sec 2-</a:t>
            </a:r>
            <a:endParaRPr lang="en-US" dirty="0"/>
          </a:p>
        </p:txBody>
      </p:sp>
      <p:sp>
        <p:nvSpPr>
          <p:cNvPr id="6" name="Slide Number Placeholder 5"/>
          <p:cNvSpPr>
            <a:spLocks noGrp="1"/>
          </p:cNvSpPr>
          <p:nvPr>
            <p:ph type="sldNum" sz="quarter" idx="12"/>
          </p:nvPr>
        </p:nvSpPr>
        <p:spPr/>
        <p:txBody>
          <a:bodyPr/>
          <a:lstStyle/>
          <a:p>
            <a:fld id="{BCCD5B6C-1501-406F-8FCF-78C56CDF75BB}"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Wiley_Logo_0112_k.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7347" y="763960"/>
            <a:ext cx="4550712" cy="959748"/>
          </a:xfrm>
          <a:prstGeom prst="rect">
            <a:avLst/>
          </a:prstGeom>
        </p:spPr>
      </p:pic>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1945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400ACC44-0D11-417C-9515-75E6C7A4DE23}"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mn-lt"/>
              </a:defRPr>
            </a:lvl1pPr>
          </a:lstStyle>
          <a:p>
            <a:pPr>
              <a:defRPr/>
            </a:pPr>
            <a:fld id="{45AE400E-47C7-4470-A2E8-E097EE2E48CB}"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atin typeface="+mn-lt"/>
              </a:defRPr>
            </a:lvl1pPr>
          </a:lstStyle>
          <a:p>
            <a:pPr>
              <a:defRPr/>
            </a:pPr>
            <a:fld id="{4D5E16D7-B47B-468B-9B05-A829006BC4C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atin typeface="+mn-lt"/>
              </a:defRPr>
            </a:lvl1pPr>
          </a:lstStyle>
          <a:p>
            <a:pPr>
              <a:defRPr/>
            </a:pPr>
            <a:fld id="{3C962AB6-6FD1-49B8-A281-11F3FA9C69D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410200" y="6248400"/>
            <a:ext cx="838200" cy="457200"/>
          </a:xfrm>
        </p:spPr>
        <p:txBody>
          <a:bodyPr/>
          <a:lstStyle>
            <a:lvl1pPr>
              <a:defRPr sz="1200">
                <a:latin typeface="Helvetica" pitchFamily="34" charset="0"/>
              </a:defRPr>
            </a:lvl1pPr>
          </a:lstStyle>
          <a:p>
            <a:pPr>
              <a:defRPr/>
            </a:pPr>
            <a:endParaRPr lang="en-US" dirty="0"/>
          </a:p>
        </p:txBody>
      </p:sp>
      <p:sp>
        <p:nvSpPr>
          <p:cNvPr id="3" name="Rectangle 5"/>
          <p:cNvSpPr>
            <a:spLocks noGrp="1" noChangeArrowheads="1"/>
          </p:cNvSpPr>
          <p:nvPr>
            <p:ph type="ftr" sz="quarter" idx="11"/>
          </p:nvPr>
        </p:nvSpPr>
        <p:spPr>
          <a:xfrm>
            <a:off x="304800" y="6248400"/>
            <a:ext cx="4419600" cy="457200"/>
          </a:xfrm>
        </p:spPr>
        <p:txBody>
          <a:bodyPr/>
          <a:lstStyle>
            <a:lvl1pPr algn="l">
              <a:defRPr sz="1200">
                <a:latin typeface="Helvetica"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sz="1200">
                <a:latin typeface="Helvetica" pitchFamily="34" charset="0"/>
              </a:defRPr>
            </a:lvl1pPr>
          </a:lstStyle>
          <a:p>
            <a:pPr>
              <a:defRPr/>
            </a:pPr>
            <a:fld id="{6CFCF4B9-0176-48D4-9FE0-65C6D096A1A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mn-lt"/>
              </a:defRPr>
            </a:lvl1pPr>
          </a:lstStyle>
          <a:p>
            <a:pPr>
              <a:defRPr/>
            </a:pPr>
            <a:fld id="{0ADC63BC-6D3D-4A80-A7A4-1A58310E275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atin typeface="+mn-lt"/>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atin typeface="+mn-lt"/>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atin typeface="+mn-lt"/>
              </a:defRPr>
            </a:lvl1pPr>
          </a:lstStyle>
          <a:p>
            <a:pPr>
              <a:defRPr/>
            </a:pPr>
            <a:fld id="{03E27643-F792-464F-B9E3-12283688000D}"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953000" y="6248400"/>
            <a:ext cx="91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685800" y="6248400"/>
            <a:ext cx="403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Helvetica"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Helvetica" pitchFamily="34" charset="0"/>
              </a:defRPr>
            </a:lvl1pPr>
          </a:lstStyle>
          <a:p>
            <a:pPr>
              <a:defRPr/>
            </a:pPr>
            <a:fld id="{D78C196D-F280-4238-85B1-88CD5AAB0BE3}" type="slidenum">
              <a:rPr lang="en-US" smtClean="0"/>
              <a:pPr>
                <a:defRPr/>
              </a:pPr>
              <a:t>‹#›</a:t>
            </a:fld>
            <a:endParaRPr lang="en-US" dirty="0"/>
          </a:p>
        </p:txBody>
      </p:sp>
      <p:sp>
        <p:nvSpPr>
          <p:cNvPr id="8" name="Rectangle 7"/>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334000" y="6324600"/>
            <a:ext cx="1066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238FF8DC-E5F5-41E8-B326-14035C7043A6}" type="datetime1">
              <a:rPr lang="en-US" smtClean="0"/>
              <a:pPr/>
              <a:t>1/14/2016</a:t>
            </a:fld>
            <a:endParaRPr lang="en-US" dirty="0"/>
          </a:p>
        </p:txBody>
      </p:sp>
      <p:sp>
        <p:nvSpPr>
          <p:cNvPr id="5" name="Footer Placeholder 4"/>
          <p:cNvSpPr>
            <a:spLocks noGrp="1"/>
          </p:cNvSpPr>
          <p:nvPr>
            <p:ph type="ftr" sz="quarter" idx="3"/>
          </p:nvPr>
        </p:nvSpPr>
        <p:spPr>
          <a:xfrm>
            <a:off x="457200" y="6324600"/>
            <a:ext cx="41910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defRPr>
            </a:lvl1pPr>
          </a:lstStyle>
          <a:p>
            <a:r>
              <a:rPr lang="en-US" smtClean="0"/>
              <a:t>Sec 2-</a:t>
            </a:r>
            <a:endParaRPr lang="en-US" dirty="0"/>
          </a:p>
        </p:txBody>
      </p:sp>
      <p:sp>
        <p:nvSpPr>
          <p:cNvPr id="6" name="Slide Number Placeholder 5"/>
          <p:cNvSpPr>
            <a:spLocks noGrp="1"/>
          </p:cNvSpPr>
          <p:nvPr>
            <p:ph type="sldNum" sz="quarter" idx="4"/>
          </p:nvPr>
        </p:nvSpPr>
        <p:spPr>
          <a:xfrm>
            <a:off x="7315200" y="6356350"/>
            <a:ext cx="1371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defRPr>
            </a:lvl1pPr>
          </a:lstStyle>
          <a:p>
            <a:fld id="{BCCD5B6C-1501-406F-8FCF-78C56CDF75BB}" type="slidenum">
              <a:rPr lang="en-US" smtClean="0"/>
              <a:pPr/>
              <a:t>‹#›</a:t>
            </a:fld>
            <a:endParaRPr lang="en-US" dirty="0"/>
          </a:p>
        </p:txBody>
      </p:sp>
      <p:sp>
        <p:nvSpPr>
          <p:cNvPr id="9" name="Rectangle 8"/>
          <p:cNvSpPr/>
          <p:nvPr userDrawn="1"/>
        </p:nvSpPr>
        <p:spPr>
          <a:xfrm>
            <a:off x="1524000" y="6553200"/>
            <a:ext cx="647700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Helvetica" pitchFamily="34" charset="0"/>
                <a:cs typeface="Times New Roman" pitchFamily="18" charset="0"/>
              </a:rPr>
              <a:t>Copyright © 2014 John Wiley &amp; Sons, Inc. All rights reserved.</a:t>
            </a:r>
          </a:p>
        </p:txBody>
      </p:sp>
      <p:pic>
        <p:nvPicPr>
          <p:cNvPr id="10" name="Picture 9" descr="Wiley_Logo.eps"/>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01459" y="6553200"/>
            <a:ext cx="1143000" cy="24106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2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8"/>
          <p:cNvSpPr>
            <a:spLocks noGrp="1" noChangeArrowheads="1"/>
          </p:cNvSpPr>
          <p:nvPr/>
        </p:nvSpPr>
        <p:spPr bwMode="auto">
          <a:xfrm>
            <a:off x="495300" y="4862024"/>
            <a:ext cx="8153400" cy="1261272"/>
          </a:xfrm>
          <a:prstGeom prst="rect">
            <a:avLst/>
          </a:prstGeom>
          <a:noFill/>
          <a:ln w="9525">
            <a:noFill/>
            <a:miter lim="800000"/>
            <a:headEnd/>
            <a:tailEnd/>
          </a:ln>
        </p:spPr>
        <p:txBody>
          <a:bodyPr/>
          <a:lstStyle/>
          <a:p>
            <a:pPr algn="ctr"/>
            <a:r>
              <a:rPr lang="en-US" sz="3400" b="1" dirty="0">
                <a:latin typeface="Helvetica" pitchFamily="34" charset="0"/>
                <a:cs typeface="Times New Roman" pitchFamily="18" charset="0"/>
              </a:rPr>
              <a:t>Chapter</a:t>
            </a:r>
            <a:r>
              <a:rPr lang="en-US" sz="3400" b="1" dirty="0">
                <a:latin typeface="+mj-lt"/>
                <a:cs typeface="Times New Roman" pitchFamily="18" charset="0"/>
              </a:rPr>
              <a:t> </a:t>
            </a:r>
            <a:r>
              <a:rPr lang="en-US" sz="3400" b="1" dirty="0" smtClean="0">
                <a:latin typeface="+mj-lt"/>
                <a:cs typeface="Times New Roman" pitchFamily="18" charset="0"/>
              </a:rPr>
              <a:t>1</a:t>
            </a:r>
          </a:p>
          <a:p>
            <a:pPr algn="ctr"/>
            <a:r>
              <a:rPr lang="en-US" sz="3400" dirty="0" smtClean="0">
                <a:latin typeface="Helvetica" pitchFamily="34" charset="0"/>
              </a:rPr>
              <a:t>The Role of Statistics in Engineering</a:t>
            </a:r>
            <a:endParaRPr lang="en-US" sz="3400" dirty="0">
              <a:latin typeface="Helvetica" pitchFamily="34" charset="0"/>
            </a:endParaRPr>
          </a:p>
        </p:txBody>
      </p:sp>
      <p:sp>
        <p:nvSpPr>
          <p:cNvPr id="12" name="Rectangle 34"/>
          <p:cNvSpPr>
            <a:spLocks noGrp="1" noChangeArrowheads="1"/>
          </p:cNvSpPr>
          <p:nvPr/>
        </p:nvSpPr>
        <p:spPr bwMode="auto">
          <a:xfrm>
            <a:off x="2946950" y="2152952"/>
            <a:ext cx="5483018" cy="2590800"/>
          </a:xfrm>
          <a:prstGeom prst="rect">
            <a:avLst/>
          </a:prstGeom>
          <a:noFill/>
          <a:ln w="9525">
            <a:noFill/>
            <a:miter lim="800000"/>
            <a:headEnd/>
            <a:tailEnd/>
          </a:ln>
        </p:spPr>
        <p:txBody>
          <a:bodyPr anchor="ctr"/>
          <a:lstStyle/>
          <a:p>
            <a:pPr algn="ctr"/>
            <a:r>
              <a:rPr lang="en-US" sz="3400" b="1" dirty="0" smtClean="0">
                <a:latin typeface="Helvetica" pitchFamily="34" charset="0"/>
                <a:ea typeface="ＭＳ Ｐゴシック" charset="-128"/>
                <a:cs typeface="Times New Roman" pitchFamily="18" charset="0"/>
              </a:rPr>
              <a:t>Applied Statistics and Probability for Engineers</a:t>
            </a:r>
          </a:p>
          <a:p>
            <a:pPr algn="ctr"/>
            <a:endParaRPr lang="en-US" sz="2800" b="1" dirty="0" smtClean="0">
              <a:latin typeface="Times New Roman" pitchFamily="18" charset="0"/>
              <a:ea typeface="ＭＳ Ｐゴシック" charset="-128"/>
              <a:cs typeface="Times New Roman" pitchFamily="18" charset="0"/>
            </a:endParaRPr>
          </a:p>
          <a:p>
            <a:pPr algn="ctr"/>
            <a:r>
              <a:rPr lang="en-US" sz="3000" b="1" dirty="0" smtClean="0">
                <a:latin typeface="Helvetica" pitchFamily="34" charset="0"/>
                <a:ea typeface="ＭＳ Ｐゴシック" charset="-128"/>
                <a:cs typeface="Times New Roman" pitchFamily="18" charset="0"/>
              </a:rPr>
              <a:t>Sixth Edition</a:t>
            </a:r>
          </a:p>
          <a:p>
            <a:pPr algn="ctr">
              <a:lnSpc>
                <a:spcPct val="200000"/>
              </a:lnSpc>
            </a:pPr>
            <a:r>
              <a:rPr lang="en-US" sz="1800" b="1" dirty="0" smtClean="0">
                <a:latin typeface="Helvetica" pitchFamily="34" charset="0"/>
                <a:ea typeface="ＭＳ Ｐゴシック" charset="-128"/>
                <a:cs typeface="Times New Roman" pitchFamily="18" charset="0"/>
              </a:rPr>
              <a:t>Douglas C. Montgomery    George C. </a:t>
            </a:r>
            <a:r>
              <a:rPr lang="en-US" sz="1800" b="1" dirty="0" err="1" smtClean="0">
                <a:latin typeface="Helvetica" pitchFamily="34" charset="0"/>
                <a:ea typeface="ＭＳ Ｐゴシック" charset="-128"/>
                <a:cs typeface="Times New Roman" pitchFamily="18" charset="0"/>
              </a:rPr>
              <a:t>Runger</a:t>
            </a:r>
            <a:endParaRPr lang="en-US" sz="1800" b="1" dirty="0">
              <a:latin typeface="Helvetica" pitchFamily="34" charset="0"/>
              <a:ea typeface="ＭＳ Ｐゴシック" charset="-128"/>
              <a:cs typeface="Times New Roman" pitchFamily="18" charset="0"/>
            </a:endParaRPr>
          </a:p>
        </p:txBody>
      </p:sp>
      <p:grpSp>
        <p:nvGrpSpPr>
          <p:cNvPr id="2" name="Group 15"/>
          <p:cNvGrpSpPr/>
          <p:nvPr/>
        </p:nvGrpSpPr>
        <p:grpSpPr>
          <a:xfrm>
            <a:off x="546204" y="2107464"/>
            <a:ext cx="8051592" cy="2697542"/>
            <a:chOff x="631825" y="2107464"/>
            <a:chExt cx="7880350" cy="2697542"/>
          </a:xfrm>
        </p:grpSpPr>
        <p:sp>
          <p:nvSpPr>
            <p:cNvPr id="13" name="Line 36"/>
            <p:cNvSpPr>
              <a:spLocks noChangeShapeType="1"/>
            </p:cNvSpPr>
            <p:nvPr/>
          </p:nvSpPr>
          <p:spPr bwMode="auto">
            <a:xfrm>
              <a:off x="631825" y="2107464"/>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Line 37"/>
            <p:cNvSpPr>
              <a:spLocks noChangeShapeType="1"/>
            </p:cNvSpPr>
            <p:nvPr/>
          </p:nvSpPr>
          <p:spPr bwMode="auto">
            <a:xfrm>
              <a:off x="631825" y="4805006"/>
              <a:ext cx="7880350" cy="0"/>
            </a:xfrm>
            <a:prstGeom prst="line">
              <a:avLst/>
            </a:prstGeom>
            <a:noFill/>
            <a:ln w="19050">
              <a:solidFill>
                <a:srgbClr val="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Rectangle 2"/>
          <p:cNvSpPr/>
          <p:nvPr/>
        </p:nvSpPr>
        <p:spPr>
          <a:xfrm>
            <a:off x="7543800" y="6400800"/>
            <a:ext cx="1447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8180" name="Picture 4"/>
          <p:cNvPicPr>
            <a:picLocks noChangeAspect="1" noChangeArrowheads="1"/>
          </p:cNvPicPr>
          <p:nvPr/>
        </p:nvPicPr>
        <p:blipFill>
          <a:blip r:embed="rId3" cstate="print"/>
          <a:srcRect/>
          <a:stretch>
            <a:fillRect/>
          </a:stretch>
        </p:blipFill>
        <p:spPr bwMode="auto">
          <a:xfrm>
            <a:off x="838200" y="2239963"/>
            <a:ext cx="1828800" cy="2408237"/>
          </a:xfrm>
          <a:prstGeom prst="rect">
            <a:avLst/>
          </a:prstGeom>
          <a:noFill/>
          <a:ln w="9525">
            <a:noFill/>
            <a:miter lim="800000"/>
            <a:headEnd/>
            <a:tailEnd/>
          </a:ln>
          <a:effectLst/>
        </p:spPr>
      </p:pic>
    </p:spTree>
    <p:extLst>
      <p:ext uri="{BB962C8B-B14F-4D97-AF65-F5344CB8AC3E}">
        <p14:creationId xmlns:p14="http://schemas.microsoft.com/office/powerpoint/2010/main" val="3842289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27"/>
          <p:cNvSpPr txBox="1">
            <a:spLocks noChangeArrowheads="1"/>
          </p:cNvSpPr>
          <p:nvPr/>
        </p:nvSpPr>
        <p:spPr bwMode="auto">
          <a:xfrm>
            <a:off x="152400" y="228600"/>
            <a:ext cx="8839200" cy="641350"/>
          </a:xfrm>
          <a:prstGeom prst="rect">
            <a:avLst/>
          </a:prstGeom>
          <a:noFill/>
          <a:ln w="9525">
            <a:noFill/>
            <a:miter lim="800000"/>
            <a:headEnd/>
            <a:tailEnd/>
          </a:ln>
        </p:spPr>
        <p:txBody>
          <a:bodyPr>
            <a:spAutoFit/>
          </a:bodyPr>
          <a:lstStyle/>
          <a:p>
            <a:pPr algn="ctr">
              <a:spcBef>
                <a:spcPct val="50000"/>
              </a:spcBef>
            </a:pPr>
            <a:r>
              <a:rPr lang="en-US" sz="3600" b="1" dirty="0">
                <a:latin typeface="+mj-lt"/>
              </a:rPr>
              <a:t>Hypothesis Tests</a:t>
            </a:r>
          </a:p>
        </p:txBody>
      </p:sp>
      <p:sp>
        <p:nvSpPr>
          <p:cNvPr id="15363" name="Line 1028"/>
          <p:cNvSpPr>
            <a:spLocks noChangeShapeType="1"/>
          </p:cNvSpPr>
          <p:nvPr/>
        </p:nvSpPr>
        <p:spPr bwMode="auto">
          <a:xfrm>
            <a:off x="533400" y="990600"/>
            <a:ext cx="8077200" cy="0"/>
          </a:xfrm>
          <a:prstGeom prst="line">
            <a:avLst/>
          </a:prstGeom>
          <a:noFill/>
          <a:ln w="38100">
            <a:solidFill>
              <a:schemeClr val="tx1"/>
            </a:solidFill>
            <a:round/>
            <a:headEnd/>
            <a:tailEnd/>
          </a:ln>
        </p:spPr>
        <p:txBody>
          <a:bodyPr/>
          <a:lstStyle/>
          <a:p>
            <a:endParaRPr lang="en-US"/>
          </a:p>
        </p:txBody>
      </p:sp>
      <p:sp>
        <p:nvSpPr>
          <p:cNvPr id="15364" name="Slide Number Placeholder 6"/>
          <p:cNvSpPr>
            <a:spLocks noGrp="1"/>
          </p:cNvSpPr>
          <p:nvPr>
            <p:ph type="sldNum" sz="quarter" idx="12"/>
          </p:nvPr>
        </p:nvSpPr>
        <p:spPr>
          <a:noFill/>
        </p:spPr>
        <p:txBody>
          <a:bodyPr/>
          <a:lstStyle/>
          <a:p>
            <a:fld id="{7FA7AC7E-6711-45C3-AB89-6CCFF3418C9B}" type="slidenum">
              <a:rPr lang="en-US" smtClean="0"/>
              <a:pPr/>
              <a:t>10</a:t>
            </a:fld>
            <a:endParaRPr lang="en-US" dirty="0" smtClean="0"/>
          </a:p>
        </p:txBody>
      </p:sp>
      <p:sp>
        <p:nvSpPr>
          <p:cNvPr id="15365" name="TextBox 9"/>
          <p:cNvSpPr txBox="1">
            <a:spLocks noChangeArrowheads="1"/>
          </p:cNvSpPr>
          <p:nvPr/>
        </p:nvSpPr>
        <p:spPr bwMode="auto">
          <a:xfrm>
            <a:off x="457200" y="1066800"/>
            <a:ext cx="8458200" cy="5232202"/>
          </a:xfrm>
          <a:prstGeom prst="rect">
            <a:avLst/>
          </a:prstGeom>
          <a:noFill/>
          <a:ln w="9525">
            <a:noFill/>
            <a:miter lim="800000"/>
            <a:headEnd/>
            <a:tailEnd/>
          </a:ln>
        </p:spPr>
        <p:txBody>
          <a:bodyPr wrap="square">
            <a:spAutoFit/>
          </a:bodyPr>
          <a:lstStyle/>
          <a:p>
            <a:r>
              <a:rPr lang="en-US" sz="2400" dirty="0">
                <a:latin typeface="+mn-lt"/>
              </a:rPr>
              <a:t>Hypothesis Test</a:t>
            </a:r>
          </a:p>
          <a:p>
            <a:pPr lvl="1">
              <a:buFont typeface="Arial" pitchFamily="34" charset="0"/>
              <a:buChar char="•"/>
            </a:pPr>
            <a:r>
              <a:rPr lang="en-US" sz="2400" dirty="0">
                <a:latin typeface="+mn-lt"/>
              </a:rPr>
              <a:t> </a:t>
            </a:r>
            <a:r>
              <a:rPr lang="en-US" sz="2000" dirty="0">
                <a:latin typeface="+mn-lt"/>
              </a:rPr>
              <a:t>A statement about a process behavior value.</a:t>
            </a:r>
          </a:p>
          <a:p>
            <a:pPr lvl="1">
              <a:buFont typeface="Arial" pitchFamily="34" charset="0"/>
              <a:buChar char="•"/>
            </a:pPr>
            <a:r>
              <a:rPr lang="en-US" sz="2000" dirty="0">
                <a:latin typeface="+mn-lt"/>
              </a:rPr>
              <a:t> Compared to a claim about another process value.</a:t>
            </a:r>
          </a:p>
          <a:p>
            <a:pPr lvl="1">
              <a:buFont typeface="Arial" pitchFamily="34" charset="0"/>
              <a:buChar char="•"/>
            </a:pPr>
            <a:r>
              <a:rPr lang="en-US" sz="2000" dirty="0">
                <a:latin typeface="+mn-lt"/>
              </a:rPr>
              <a:t> Data is gathered to support or </a:t>
            </a:r>
            <a:r>
              <a:rPr lang="en-US" sz="2000" dirty="0" smtClean="0">
                <a:latin typeface="+mn-lt"/>
              </a:rPr>
              <a:t>refuse </a:t>
            </a:r>
            <a:r>
              <a:rPr lang="en-US" sz="2000" dirty="0">
                <a:latin typeface="+mn-lt"/>
              </a:rPr>
              <a:t>the claim.</a:t>
            </a:r>
          </a:p>
          <a:p>
            <a:pPr lvl="1"/>
            <a:endParaRPr lang="en-US" sz="1800" dirty="0">
              <a:latin typeface="+mn-lt"/>
            </a:endParaRPr>
          </a:p>
          <a:p>
            <a:r>
              <a:rPr lang="en-US" sz="2400" dirty="0">
                <a:latin typeface="+mn-lt"/>
              </a:rPr>
              <a:t>One-sample hypothesis test</a:t>
            </a:r>
            <a:r>
              <a:rPr lang="en-US" sz="2400" dirty="0" smtClean="0">
                <a:latin typeface="+mn-lt"/>
              </a:rPr>
              <a:t>:</a:t>
            </a:r>
            <a:endParaRPr lang="en-US" sz="2400" dirty="0">
              <a:latin typeface="+mn-lt"/>
            </a:endParaRPr>
          </a:p>
          <a:p>
            <a:pPr lvl="1">
              <a:buFont typeface="Arial" pitchFamily="34" charset="0"/>
              <a:buChar char="•"/>
            </a:pPr>
            <a:r>
              <a:rPr lang="en-US" sz="2400" dirty="0">
                <a:latin typeface="+mn-lt"/>
              </a:rPr>
              <a:t> </a:t>
            </a:r>
            <a:r>
              <a:rPr lang="en-US" sz="2000" dirty="0">
                <a:latin typeface="+mn-lt"/>
              </a:rPr>
              <a:t>Example:  Ford </a:t>
            </a:r>
            <a:r>
              <a:rPr lang="en-US" sz="2000" dirty="0" err="1">
                <a:latin typeface="+mn-lt"/>
              </a:rPr>
              <a:t>avg</a:t>
            </a:r>
            <a:r>
              <a:rPr lang="en-US" sz="2000" dirty="0">
                <a:latin typeface="+mn-lt"/>
              </a:rPr>
              <a:t> mpg = 30 </a:t>
            </a:r>
            <a:endParaRPr lang="en-US" sz="2000" dirty="0" smtClean="0">
              <a:latin typeface="+mn-lt"/>
            </a:endParaRPr>
          </a:p>
          <a:p>
            <a:pPr lvl="1"/>
            <a:r>
              <a:rPr lang="en-US" sz="2000" dirty="0" smtClean="0">
                <a:latin typeface="+mn-lt"/>
              </a:rPr>
              <a:t>			</a:t>
            </a:r>
            <a:r>
              <a:rPr lang="en-US" sz="2000" dirty="0" err="1" smtClean="0">
                <a:latin typeface="+mn-lt"/>
              </a:rPr>
              <a:t>vs</a:t>
            </a:r>
            <a:r>
              <a:rPr lang="en-US" sz="2000" dirty="0" smtClean="0">
                <a:latin typeface="+mn-lt"/>
              </a:rPr>
              <a:t> </a:t>
            </a:r>
          </a:p>
          <a:p>
            <a:pPr lvl="1"/>
            <a:r>
              <a:rPr lang="en-US" sz="2000" dirty="0" smtClean="0">
                <a:latin typeface="+mn-lt"/>
              </a:rPr>
              <a:t>		    Ford </a:t>
            </a:r>
            <a:r>
              <a:rPr lang="en-US" sz="2000" dirty="0" err="1" smtClean="0">
                <a:latin typeface="+mn-lt"/>
              </a:rPr>
              <a:t>avg</a:t>
            </a:r>
            <a:r>
              <a:rPr lang="en-US" sz="2000" dirty="0" smtClean="0">
                <a:latin typeface="+mn-lt"/>
              </a:rPr>
              <a:t> </a:t>
            </a:r>
            <a:r>
              <a:rPr lang="en-US" sz="2000" dirty="0">
                <a:latin typeface="+mn-lt"/>
              </a:rPr>
              <a:t>mpg &lt; </a:t>
            </a:r>
            <a:r>
              <a:rPr lang="en-US" sz="2000" dirty="0" smtClean="0">
                <a:latin typeface="+mn-lt"/>
              </a:rPr>
              <a:t>30</a:t>
            </a:r>
          </a:p>
          <a:p>
            <a:pPr lvl="1">
              <a:buFont typeface="Arial" pitchFamily="34" charset="0"/>
              <a:buChar char="•"/>
            </a:pPr>
            <a:endParaRPr lang="en-US" sz="2400" dirty="0">
              <a:latin typeface="+mn-lt"/>
            </a:endParaRPr>
          </a:p>
          <a:p>
            <a:r>
              <a:rPr lang="en-US" sz="2400" dirty="0">
                <a:latin typeface="+mn-lt"/>
              </a:rPr>
              <a:t>Two-sample hypothesis test:</a:t>
            </a:r>
          </a:p>
          <a:p>
            <a:pPr lvl="1">
              <a:buFont typeface="Arial" pitchFamily="34" charset="0"/>
              <a:buChar char="•"/>
            </a:pPr>
            <a:r>
              <a:rPr lang="en-US" sz="2400" dirty="0">
                <a:latin typeface="+mn-lt"/>
              </a:rPr>
              <a:t> </a:t>
            </a:r>
            <a:r>
              <a:rPr lang="en-US" sz="2000" dirty="0">
                <a:latin typeface="+mn-lt"/>
              </a:rPr>
              <a:t>Example:  Ford </a:t>
            </a:r>
            <a:r>
              <a:rPr lang="en-US" sz="2000" dirty="0" err="1">
                <a:latin typeface="+mn-lt"/>
              </a:rPr>
              <a:t>avg</a:t>
            </a:r>
            <a:r>
              <a:rPr lang="en-US" sz="2000" dirty="0">
                <a:latin typeface="+mn-lt"/>
              </a:rPr>
              <a:t> mpg – Chevy </a:t>
            </a:r>
            <a:r>
              <a:rPr lang="en-US" sz="2000" dirty="0" err="1">
                <a:latin typeface="+mn-lt"/>
              </a:rPr>
              <a:t>avg</a:t>
            </a:r>
            <a:r>
              <a:rPr lang="en-US" sz="2000" dirty="0">
                <a:latin typeface="+mn-lt"/>
              </a:rPr>
              <a:t> mpg = 0 </a:t>
            </a:r>
            <a:endParaRPr lang="en-US" sz="2000" dirty="0" smtClean="0">
              <a:latin typeface="+mn-lt"/>
            </a:endParaRPr>
          </a:p>
          <a:p>
            <a:pPr lvl="1"/>
            <a:r>
              <a:rPr lang="en-US" sz="2000" dirty="0" smtClean="0">
                <a:latin typeface="+mn-lt"/>
              </a:rPr>
              <a:t>			           </a:t>
            </a:r>
            <a:r>
              <a:rPr lang="en-US" sz="2000" dirty="0" err="1" smtClean="0">
                <a:latin typeface="+mn-lt"/>
              </a:rPr>
              <a:t>vs</a:t>
            </a:r>
            <a:r>
              <a:rPr lang="en-US" sz="2000" dirty="0" smtClean="0">
                <a:latin typeface="+mn-lt"/>
              </a:rPr>
              <a:t> </a:t>
            </a:r>
          </a:p>
          <a:p>
            <a:pPr lvl="1"/>
            <a:r>
              <a:rPr lang="en-US" sz="2000" dirty="0" smtClean="0">
                <a:latin typeface="+mn-lt"/>
              </a:rPr>
              <a:t>		Ford </a:t>
            </a:r>
            <a:r>
              <a:rPr lang="en-US" sz="2000" dirty="0" err="1" smtClean="0">
                <a:latin typeface="+mn-lt"/>
              </a:rPr>
              <a:t>avg</a:t>
            </a:r>
            <a:r>
              <a:rPr lang="en-US" sz="2000" dirty="0" smtClean="0">
                <a:latin typeface="+mn-lt"/>
              </a:rPr>
              <a:t> mpg – Chevy </a:t>
            </a:r>
            <a:r>
              <a:rPr lang="en-US" sz="2000" dirty="0" err="1" smtClean="0">
                <a:latin typeface="+mn-lt"/>
              </a:rPr>
              <a:t>avg</a:t>
            </a:r>
            <a:r>
              <a:rPr lang="en-US" sz="2000" dirty="0" smtClean="0">
                <a:latin typeface="+mn-lt"/>
              </a:rPr>
              <a:t> mpg </a:t>
            </a:r>
            <a:r>
              <a:rPr lang="en-US" sz="2000" dirty="0">
                <a:latin typeface="+mn-lt"/>
              </a:rPr>
              <a:t>&gt; </a:t>
            </a:r>
            <a:r>
              <a:rPr lang="en-US" sz="2000" dirty="0" smtClean="0">
                <a:latin typeface="+mn-lt"/>
              </a:rPr>
              <a:t>0</a:t>
            </a:r>
          </a:p>
          <a:p>
            <a:pPr lvl="1"/>
            <a:endParaRPr lang="en-US" sz="2400" dirty="0">
              <a:latin typeface="+mn-lt"/>
            </a:endParaRPr>
          </a:p>
        </p:txBody>
      </p:sp>
      <p:sp>
        <p:nvSpPr>
          <p:cNvPr id="15366" name="Footer Placeholder 5"/>
          <p:cNvSpPr>
            <a:spLocks noGrp="1"/>
          </p:cNvSpPr>
          <p:nvPr>
            <p:ph type="ftr" sz="quarter" idx="11"/>
          </p:nvPr>
        </p:nvSpPr>
        <p:spPr>
          <a:noFill/>
        </p:spPr>
        <p:txBody>
          <a:bodyPr/>
          <a:lstStyle/>
          <a:p>
            <a:r>
              <a:rPr lang="en-US" dirty="0" smtClean="0"/>
              <a:t>Sec 1-2.4 Designed Experiments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027"/>
          <p:cNvSpPr txBox="1">
            <a:spLocks noChangeArrowheads="1"/>
          </p:cNvSpPr>
          <p:nvPr/>
        </p:nvSpPr>
        <p:spPr bwMode="auto">
          <a:xfrm>
            <a:off x="457200" y="228600"/>
            <a:ext cx="8077200" cy="641350"/>
          </a:xfrm>
          <a:prstGeom prst="rect">
            <a:avLst/>
          </a:prstGeom>
          <a:noFill/>
          <a:ln w="9525">
            <a:noFill/>
            <a:miter lim="800000"/>
            <a:headEnd/>
            <a:tailEnd/>
          </a:ln>
        </p:spPr>
        <p:txBody>
          <a:bodyPr wrap="square">
            <a:spAutoFit/>
          </a:bodyPr>
          <a:lstStyle/>
          <a:p>
            <a:pPr algn="ctr">
              <a:spcBef>
                <a:spcPct val="50000"/>
              </a:spcBef>
            </a:pPr>
            <a:r>
              <a:rPr lang="en-US" sz="3600" b="1" dirty="0" smtClean="0">
                <a:latin typeface="+mj-lt"/>
              </a:rPr>
              <a:t>Factorial </a:t>
            </a:r>
            <a:r>
              <a:rPr lang="en-US" sz="3600" b="1" dirty="0">
                <a:latin typeface="+mj-lt"/>
              </a:rPr>
              <a:t>Experiment </a:t>
            </a:r>
            <a:r>
              <a:rPr lang="en-US" sz="3600" b="1" dirty="0" smtClean="0">
                <a:latin typeface="+mj-lt"/>
              </a:rPr>
              <a:t>&amp; Example</a:t>
            </a:r>
            <a:endParaRPr lang="en-US" sz="3600" b="1" dirty="0">
              <a:latin typeface="+mj-lt"/>
            </a:endParaRPr>
          </a:p>
        </p:txBody>
      </p:sp>
      <p:sp>
        <p:nvSpPr>
          <p:cNvPr id="16387" name="Line 1028"/>
          <p:cNvSpPr>
            <a:spLocks noChangeShapeType="1"/>
          </p:cNvSpPr>
          <p:nvPr/>
        </p:nvSpPr>
        <p:spPr bwMode="auto">
          <a:xfrm>
            <a:off x="533400" y="914400"/>
            <a:ext cx="8001000" cy="0"/>
          </a:xfrm>
          <a:prstGeom prst="line">
            <a:avLst/>
          </a:prstGeom>
          <a:noFill/>
          <a:ln w="38100">
            <a:solidFill>
              <a:schemeClr val="tx1"/>
            </a:solidFill>
            <a:round/>
            <a:headEnd/>
            <a:tailEnd/>
          </a:ln>
        </p:spPr>
        <p:txBody>
          <a:bodyPr/>
          <a:lstStyle/>
          <a:p>
            <a:endParaRPr lang="en-US"/>
          </a:p>
        </p:txBody>
      </p:sp>
      <p:sp>
        <p:nvSpPr>
          <p:cNvPr id="16388" name="Slide Number Placeholder 6"/>
          <p:cNvSpPr>
            <a:spLocks noGrp="1"/>
          </p:cNvSpPr>
          <p:nvPr>
            <p:ph type="sldNum" sz="quarter" idx="12"/>
          </p:nvPr>
        </p:nvSpPr>
        <p:spPr>
          <a:noFill/>
        </p:spPr>
        <p:txBody>
          <a:bodyPr/>
          <a:lstStyle/>
          <a:p>
            <a:fld id="{34C47B74-847B-47CE-903C-B408F598A400}" type="slidenum">
              <a:rPr lang="en-US" smtClean="0"/>
              <a:pPr/>
              <a:t>11</a:t>
            </a:fld>
            <a:endParaRPr lang="en-US" dirty="0" smtClean="0"/>
          </a:p>
        </p:txBody>
      </p:sp>
      <p:sp>
        <p:nvSpPr>
          <p:cNvPr id="16389" name="TextBox 9"/>
          <p:cNvSpPr txBox="1">
            <a:spLocks noChangeArrowheads="1"/>
          </p:cNvSpPr>
          <p:nvPr/>
        </p:nvSpPr>
        <p:spPr bwMode="auto">
          <a:xfrm>
            <a:off x="457200" y="2743200"/>
            <a:ext cx="8153400" cy="3785652"/>
          </a:xfrm>
          <a:prstGeom prst="rect">
            <a:avLst/>
          </a:prstGeom>
          <a:noFill/>
          <a:ln w="9525">
            <a:noFill/>
            <a:miter lim="800000"/>
            <a:headEnd/>
            <a:tailEnd/>
          </a:ln>
        </p:spPr>
        <p:txBody>
          <a:bodyPr>
            <a:spAutoFit/>
          </a:bodyPr>
          <a:lstStyle/>
          <a:p>
            <a:r>
              <a:rPr lang="en-US" sz="2000" b="1" dirty="0" smtClean="0">
                <a:latin typeface="+mn-lt"/>
              </a:rPr>
              <a:t>Example:</a:t>
            </a:r>
          </a:p>
          <a:p>
            <a:endParaRPr lang="en-US" sz="2000" dirty="0" smtClean="0">
              <a:latin typeface="+mn-lt"/>
            </a:endParaRPr>
          </a:p>
          <a:p>
            <a:r>
              <a:rPr lang="en-US" sz="2000" dirty="0" smtClean="0">
                <a:latin typeface="+mn-lt"/>
              </a:rPr>
              <a:t>Consider </a:t>
            </a:r>
            <a:r>
              <a:rPr lang="en-US" sz="2000" dirty="0">
                <a:latin typeface="+mn-lt"/>
              </a:rPr>
              <a:t>a petroleum distillation column</a:t>
            </a:r>
            <a:r>
              <a:rPr lang="en-US" sz="2000" dirty="0" smtClean="0">
                <a:latin typeface="+mn-lt"/>
              </a:rPr>
              <a:t>:</a:t>
            </a:r>
          </a:p>
          <a:p>
            <a:endParaRPr lang="en-US" sz="2000" dirty="0">
              <a:latin typeface="+mn-lt"/>
            </a:endParaRPr>
          </a:p>
          <a:p>
            <a:pPr lvl="1">
              <a:buFont typeface="Arial" pitchFamily="34" charset="0"/>
              <a:buChar char="•"/>
            </a:pPr>
            <a:r>
              <a:rPr lang="en-US" sz="2000" dirty="0">
                <a:latin typeface="+mn-lt"/>
              </a:rPr>
              <a:t> Output is acetone concentration</a:t>
            </a:r>
          </a:p>
          <a:p>
            <a:pPr lvl="1">
              <a:buFont typeface="Arial" pitchFamily="34" charset="0"/>
              <a:buChar char="•"/>
            </a:pPr>
            <a:r>
              <a:rPr lang="en-US" sz="2000" dirty="0">
                <a:latin typeface="+mn-lt"/>
              </a:rPr>
              <a:t> Inputs (factors) are:</a:t>
            </a:r>
          </a:p>
          <a:p>
            <a:pPr marL="2286000" lvl="4" indent="-457200">
              <a:buFont typeface="Times New Roman" pitchFamily="18" charset="0"/>
              <a:buAutoNum type="arabicPeriod"/>
            </a:pPr>
            <a:r>
              <a:rPr lang="en-US" sz="2000" dirty="0" smtClean="0">
                <a:latin typeface="+mn-lt"/>
              </a:rPr>
              <a:t>Reboil temperature</a:t>
            </a:r>
          </a:p>
          <a:p>
            <a:pPr marL="2286000" lvl="4" indent="-457200">
              <a:buFont typeface="Times New Roman" pitchFamily="18" charset="0"/>
              <a:buAutoNum type="arabicPeriod"/>
            </a:pPr>
            <a:r>
              <a:rPr lang="en-US" sz="2000" dirty="0" smtClean="0">
                <a:latin typeface="+mn-lt"/>
              </a:rPr>
              <a:t>Condensate temperature</a:t>
            </a:r>
          </a:p>
          <a:p>
            <a:pPr marL="2286000" lvl="4" indent="-457200">
              <a:buFont typeface="Times New Roman" pitchFamily="18" charset="0"/>
              <a:buAutoNum type="arabicPeriod"/>
            </a:pPr>
            <a:r>
              <a:rPr lang="en-US" sz="2000" dirty="0" smtClean="0">
                <a:latin typeface="+mn-lt"/>
              </a:rPr>
              <a:t>Reflux rate</a:t>
            </a:r>
          </a:p>
          <a:p>
            <a:pPr marL="2286000" lvl="4" indent="-457200">
              <a:buFont typeface="Times New Roman" pitchFamily="18" charset="0"/>
              <a:buAutoNum type="arabicPeriod"/>
            </a:pPr>
            <a:endParaRPr lang="en-US" sz="2000" dirty="0">
              <a:latin typeface="+mn-lt"/>
            </a:endParaRPr>
          </a:p>
          <a:p>
            <a:pPr lvl="1">
              <a:buFont typeface="Arial" pitchFamily="34" charset="0"/>
              <a:buChar char="•"/>
            </a:pPr>
            <a:r>
              <a:rPr lang="en-US" sz="2000" dirty="0">
                <a:latin typeface="+mn-lt"/>
              </a:rPr>
              <a:t> Output changes as the inputs are changed </a:t>
            </a:r>
            <a:r>
              <a:rPr lang="en-US" sz="2000" dirty="0" smtClean="0">
                <a:latin typeface="+mn-lt"/>
              </a:rPr>
              <a:t>by experimenter</a:t>
            </a:r>
            <a:r>
              <a:rPr lang="en-US" sz="2000" dirty="0">
                <a:latin typeface="+mn-lt"/>
              </a:rPr>
              <a:t>.</a:t>
            </a:r>
          </a:p>
          <a:p>
            <a:pPr lvl="1">
              <a:buFont typeface="Arial" pitchFamily="34" charset="0"/>
              <a:buChar char="•"/>
            </a:pPr>
            <a:endParaRPr lang="en-US" sz="2000" dirty="0">
              <a:latin typeface="+mn-lt"/>
            </a:endParaRPr>
          </a:p>
        </p:txBody>
      </p:sp>
      <p:sp>
        <p:nvSpPr>
          <p:cNvPr id="16390" name="Footer Placeholder 5"/>
          <p:cNvSpPr>
            <a:spLocks noGrp="1"/>
          </p:cNvSpPr>
          <p:nvPr>
            <p:ph type="ftr" sz="quarter" idx="11"/>
          </p:nvPr>
        </p:nvSpPr>
        <p:spPr>
          <a:noFill/>
        </p:spPr>
        <p:txBody>
          <a:bodyPr/>
          <a:lstStyle/>
          <a:p>
            <a:r>
              <a:rPr lang="en-US" dirty="0" smtClean="0"/>
              <a:t>Sec 1.2.4 Designed Experiments</a:t>
            </a:r>
          </a:p>
        </p:txBody>
      </p:sp>
      <p:sp>
        <p:nvSpPr>
          <p:cNvPr id="8" name="Rectangle 7"/>
          <p:cNvSpPr/>
          <p:nvPr/>
        </p:nvSpPr>
        <p:spPr>
          <a:xfrm>
            <a:off x="304800" y="1219200"/>
            <a:ext cx="8534400" cy="1600200"/>
          </a:xfrm>
          <a:prstGeom prst="rect">
            <a:avLst/>
          </a:prstGeom>
        </p:spPr>
        <p:txBody>
          <a:bodyPr wrap="square">
            <a:spAutoFit/>
          </a:bodyPr>
          <a:lstStyle/>
          <a:p>
            <a:r>
              <a:rPr lang="en-US" sz="2400" dirty="0" smtClean="0">
                <a:latin typeface="+mn-lt"/>
              </a:rPr>
              <a:t>An experiment design which uses every possible combination of the factor levels to form a basic experiment with “k” different settings for the process.  This type of experiment is called a </a:t>
            </a:r>
            <a:r>
              <a:rPr lang="en-US" sz="2400" b="1" dirty="0" smtClean="0">
                <a:latin typeface="+mn-lt"/>
              </a:rPr>
              <a:t>factorial experiment.</a:t>
            </a:r>
            <a:endParaRPr lang="en-US" sz="2400" dirty="0">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027"/>
          <p:cNvSpPr txBox="1">
            <a:spLocks noChangeArrowheads="1"/>
          </p:cNvSpPr>
          <p:nvPr/>
        </p:nvSpPr>
        <p:spPr bwMode="auto">
          <a:xfrm>
            <a:off x="304800" y="304800"/>
            <a:ext cx="88392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mj-lt"/>
              </a:rPr>
              <a:t>Factorial </a:t>
            </a:r>
            <a:r>
              <a:rPr lang="en-US" sz="3600" b="1" dirty="0">
                <a:latin typeface="+mj-lt"/>
              </a:rPr>
              <a:t>Experiment </a:t>
            </a:r>
            <a:r>
              <a:rPr lang="en-US" sz="3600" b="1" dirty="0" smtClean="0">
                <a:latin typeface="+mj-lt"/>
              </a:rPr>
              <a:t>Example</a:t>
            </a:r>
            <a:endParaRPr lang="en-US" sz="3600" b="1" dirty="0">
              <a:latin typeface="+mj-lt"/>
            </a:endParaRPr>
          </a:p>
        </p:txBody>
      </p:sp>
      <p:sp>
        <p:nvSpPr>
          <p:cNvPr id="17411" name="Line 1028"/>
          <p:cNvSpPr>
            <a:spLocks noChangeShapeType="1"/>
          </p:cNvSpPr>
          <p:nvPr/>
        </p:nvSpPr>
        <p:spPr bwMode="auto">
          <a:xfrm flipV="1">
            <a:off x="381000" y="990600"/>
            <a:ext cx="8153400" cy="0"/>
          </a:xfrm>
          <a:prstGeom prst="line">
            <a:avLst/>
          </a:prstGeom>
          <a:noFill/>
          <a:ln w="38100">
            <a:solidFill>
              <a:schemeClr val="tx1"/>
            </a:solidFill>
            <a:round/>
            <a:headEnd/>
            <a:tailEnd/>
          </a:ln>
        </p:spPr>
        <p:txBody>
          <a:bodyPr/>
          <a:lstStyle/>
          <a:p>
            <a:endParaRPr lang="en-US"/>
          </a:p>
        </p:txBody>
      </p:sp>
      <p:sp>
        <p:nvSpPr>
          <p:cNvPr id="17413" name="Slide Number Placeholder 6"/>
          <p:cNvSpPr>
            <a:spLocks noGrp="1"/>
          </p:cNvSpPr>
          <p:nvPr>
            <p:ph type="sldNum" sz="quarter" idx="12"/>
          </p:nvPr>
        </p:nvSpPr>
        <p:spPr>
          <a:noFill/>
        </p:spPr>
        <p:txBody>
          <a:bodyPr/>
          <a:lstStyle/>
          <a:p>
            <a:fld id="{E8FDEED5-2218-4E82-AAD0-BC9B093B9981}" type="slidenum">
              <a:rPr lang="en-US" smtClean="0">
                <a:latin typeface="+mn-lt"/>
              </a:rPr>
              <a:pPr/>
              <a:t>12</a:t>
            </a:fld>
            <a:endParaRPr lang="en-US" dirty="0" smtClean="0">
              <a:latin typeface="+mn-lt"/>
            </a:endParaRPr>
          </a:p>
        </p:txBody>
      </p:sp>
      <p:sp>
        <p:nvSpPr>
          <p:cNvPr id="17414" name="Footer Placeholder 5"/>
          <p:cNvSpPr>
            <a:spLocks noGrp="1"/>
          </p:cNvSpPr>
          <p:nvPr>
            <p:ph type="ftr" sz="quarter" idx="11"/>
          </p:nvPr>
        </p:nvSpPr>
        <p:spPr>
          <a:xfrm>
            <a:off x="304800" y="6248400"/>
            <a:ext cx="4038600" cy="457200"/>
          </a:xfrm>
          <a:noFill/>
        </p:spPr>
        <p:txBody>
          <a:bodyPr/>
          <a:lstStyle/>
          <a:p>
            <a:r>
              <a:rPr lang="en-US" dirty="0" smtClean="0"/>
              <a:t>Sec 1-2.4 Designed Experiments</a:t>
            </a:r>
          </a:p>
        </p:txBody>
      </p:sp>
      <p:sp>
        <p:nvSpPr>
          <p:cNvPr id="10" name="TextBox 9"/>
          <p:cNvSpPr txBox="1"/>
          <p:nvPr/>
        </p:nvSpPr>
        <p:spPr>
          <a:xfrm>
            <a:off x="609600" y="5986046"/>
            <a:ext cx="8077200" cy="338554"/>
          </a:xfrm>
          <a:prstGeom prst="rect">
            <a:avLst/>
          </a:prstGeom>
          <a:noFill/>
        </p:spPr>
        <p:txBody>
          <a:bodyPr wrap="square" rtlCol="0">
            <a:spAutoFit/>
          </a:bodyPr>
          <a:lstStyle/>
          <a:p>
            <a:pPr algn="ctr"/>
            <a:r>
              <a:rPr lang="en-US" sz="1600" dirty="0" smtClean="0">
                <a:solidFill>
                  <a:srgbClr val="002060"/>
                </a:solidFill>
                <a:latin typeface="+mn-lt"/>
              </a:rPr>
              <a:t>Table 1-1 </a:t>
            </a:r>
            <a:r>
              <a:rPr lang="en-US" sz="1600" dirty="0" smtClean="0">
                <a:latin typeface="+mn-lt"/>
              </a:rPr>
              <a:t>The Designed Experiment (Factorial Design) for the Distillation Column</a:t>
            </a:r>
            <a:endParaRPr lang="en-US" sz="1600" dirty="0">
              <a:latin typeface="+mn-lt"/>
            </a:endParaRPr>
          </a:p>
        </p:txBody>
      </p:sp>
      <p:pic>
        <p:nvPicPr>
          <p:cNvPr id="1026" name="Picture 2"/>
          <p:cNvPicPr>
            <a:picLocks noChangeAspect="1" noChangeArrowheads="1"/>
          </p:cNvPicPr>
          <p:nvPr/>
        </p:nvPicPr>
        <p:blipFill>
          <a:blip r:embed="rId3"/>
          <a:srcRect/>
          <a:stretch>
            <a:fillRect/>
          </a:stretch>
        </p:blipFill>
        <p:spPr bwMode="auto">
          <a:xfrm>
            <a:off x="685800" y="2971800"/>
            <a:ext cx="7620000" cy="2971800"/>
          </a:xfrm>
          <a:prstGeom prst="rect">
            <a:avLst/>
          </a:prstGeom>
          <a:noFill/>
          <a:ln w="9525">
            <a:noFill/>
            <a:miter lim="800000"/>
            <a:headEnd/>
            <a:tailEnd/>
          </a:ln>
          <a:effectLst/>
        </p:spPr>
      </p:pic>
      <p:sp>
        <p:nvSpPr>
          <p:cNvPr id="12" name="Rectangle 11"/>
          <p:cNvSpPr/>
          <p:nvPr/>
        </p:nvSpPr>
        <p:spPr>
          <a:xfrm>
            <a:off x="76200" y="990600"/>
            <a:ext cx="8382000" cy="1938992"/>
          </a:xfrm>
          <a:prstGeom prst="rect">
            <a:avLst/>
          </a:prstGeom>
        </p:spPr>
        <p:txBody>
          <a:bodyPr wrap="square">
            <a:spAutoFit/>
          </a:bodyPr>
          <a:lstStyle/>
          <a:p>
            <a:pPr lvl="1">
              <a:buFont typeface="Arial" pitchFamily="34" charset="0"/>
              <a:buChar char="•"/>
            </a:pPr>
            <a:r>
              <a:rPr lang="en-US" sz="2400" dirty="0" smtClean="0"/>
              <a:t> Each factor is set at 2 reasonable levels (-1 and +1)</a:t>
            </a:r>
          </a:p>
          <a:p>
            <a:pPr lvl="1">
              <a:buFont typeface="Arial" pitchFamily="34" charset="0"/>
              <a:buChar char="•"/>
            </a:pPr>
            <a:r>
              <a:rPr lang="en-US" sz="2400" dirty="0" smtClean="0"/>
              <a:t> 8 (2</a:t>
            </a:r>
            <a:r>
              <a:rPr lang="en-US" sz="2400" baseline="30000" dirty="0" smtClean="0"/>
              <a:t>3</a:t>
            </a:r>
            <a:r>
              <a:rPr lang="en-US" sz="2400" dirty="0" smtClean="0"/>
              <a:t>) runs are made, at every combination of factors, to observe acetone output.</a:t>
            </a:r>
          </a:p>
          <a:p>
            <a:pPr lvl="1">
              <a:buFont typeface="Arial" pitchFamily="34" charset="0"/>
              <a:buChar char="•"/>
            </a:pPr>
            <a:r>
              <a:rPr lang="en-US" sz="2400" dirty="0" smtClean="0"/>
              <a:t> Resultant data is used to create a mathematical model of the process representing cause and effect.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27"/>
          <p:cNvSpPr txBox="1">
            <a:spLocks noChangeArrowheads="1"/>
          </p:cNvSpPr>
          <p:nvPr/>
        </p:nvSpPr>
        <p:spPr bwMode="auto">
          <a:xfrm>
            <a:off x="0" y="381000"/>
            <a:ext cx="8839200" cy="646331"/>
          </a:xfrm>
          <a:prstGeom prst="rect">
            <a:avLst/>
          </a:prstGeom>
          <a:noFill/>
          <a:ln w="9525">
            <a:noFill/>
            <a:miter lim="800000"/>
            <a:headEnd/>
            <a:tailEnd/>
          </a:ln>
        </p:spPr>
        <p:txBody>
          <a:bodyPr>
            <a:spAutoFit/>
          </a:bodyPr>
          <a:lstStyle/>
          <a:p>
            <a:pPr algn="ctr">
              <a:spcBef>
                <a:spcPct val="50000"/>
              </a:spcBef>
            </a:pPr>
            <a:r>
              <a:rPr lang="en-US" sz="3600" b="1" dirty="0" smtClean="0">
                <a:latin typeface="+mj-lt"/>
              </a:rPr>
              <a:t>Fractional Factorial Experiment</a:t>
            </a:r>
            <a:endParaRPr lang="en-US" sz="3600" b="1" dirty="0">
              <a:latin typeface="+mj-lt"/>
            </a:endParaRPr>
          </a:p>
        </p:txBody>
      </p:sp>
      <p:sp>
        <p:nvSpPr>
          <p:cNvPr id="21507" name="Line 1028"/>
          <p:cNvSpPr>
            <a:spLocks noChangeShapeType="1"/>
          </p:cNvSpPr>
          <p:nvPr/>
        </p:nvSpPr>
        <p:spPr bwMode="auto">
          <a:xfrm>
            <a:off x="457200" y="1143000"/>
            <a:ext cx="7848600" cy="0"/>
          </a:xfrm>
          <a:prstGeom prst="line">
            <a:avLst/>
          </a:prstGeom>
          <a:noFill/>
          <a:ln w="38100">
            <a:solidFill>
              <a:schemeClr val="tx1"/>
            </a:solidFill>
            <a:round/>
            <a:headEnd/>
            <a:tailEnd/>
          </a:ln>
        </p:spPr>
        <p:txBody>
          <a:bodyPr/>
          <a:lstStyle/>
          <a:p>
            <a:endParaRPr lang="en-US"/>
          </a:p>
        </p:txBody>
      </p:sp>
      <p:sp>
        <p:nvSpPr>
          <p:cNvPr id="21508" name="Slide Number Placeholder 6"/>
          <p:cNvSpPr>
            <a:spLocks noGrp="1"/>
          </p:cNvSpPr>
          <p:nvPr>
            <p:ph type="sldNum" sz="quarter" idx="12"/>
          </p:nvPr>
        </p:nvSpPr>
        <p:spPr>
          <a:noFill/>
        </p:spPr>
        <p:txBody>
          <a:bodyPr/>
          <a:lstStyle/>
          <a:p>
            <a:fld id="{2897731F-1E95-45A2-8241-35737B6489F3}" type="slidenum">
              <a:rPr lang="en-US" smtClean="0"/>
              <a:pPr/>
              <a:t>13</a:t>
            </a:fld>
            <a:endParaRPr lang="en-US" dirty="0" smtClean="0"/>
          </a:p>
        </p:txBody>
      </p:sp>
      <p:sp>
        <p:nvSpPr>
          <p:cNvPr id="21509" name="TextBox 9"/>
          <p:cNvSpPr txBox="1">
            <a:spLocks noChangeArrowheads="1"/>
          </p:cNvSpPr>
          <p:nvPr/>
        </p:nvSpPr>
        <p:spPr bwMode="auto">
          <a:xfrm>
            <a:off x="381000" y="1447800"/>
            <a:ext cx="8305800" cy="4832092"/>
          </a:xfrm>
          <a:prstGeom prst="rect">
            <a:avLst/>
          </a:prstGeom>
          <a:noFill/>
          <a:ln w="9525">
            <a:noFill/>
            <a:miter lim="800000"/>
            <a:headEnd/>
            <a:tailEnd/>
          </a:ln>
        </p:spPr>
        <p:txBody>
          <a:bodyPr>
            <a:spAutoFit/>
          </a:bodyPr>
          <a:lstStyle/>
          <a:p>
            <a:pPr>
              <a:buFont typeface="Arial" pitchFamily="34" charset="0"/>
              <a:buChar char="•"/>
            </a:pPr>
            <a:r>
              <a:rPr lang="en-US" dirty="0">
                <a:latin typeface="+mn-lt"/>
              </a:rPr>
              <a:t> Factor experiments can get too large.  For </a:t>
            </a:r>
            <a:r>
              <a:rPr lang="en-US" dirty="0" smtClean="0">
                <a:latin typeface="+mn-lt"/>
              </a:rPr>
              <a:t>  </a:t>
            </a:r>
          </a:p>
          <a:p>
            <a:r>
              <a:rPr lang="en-US" dirty="0" smtClean="0">
                <a:latin typeface="+mn-lt"/>
              </a:rPr>
              <a:t>  example</a:t>
            </a:r>
            <a:r>
              <a:rPr lang="en-US" dirty="0">
                <a:latin typeface="+mn-lt"/>
              </a:rPr>
              <a:t>, 8 factors  will require 2</a:t>
            </a:r>
            <a:r>
              <a:rPr lang="en-US" baseline="30000" dirty="0">
                <a:latin typeface="+mn-lt"/>
              </a:rPr>
              <a:t>8</a:t>
            </a:r>
            <a:r>
              <a:rPr lang="en-US" dirty="0">
                <a:latin typeface="+mn-lt"/>
              </a:rPr>
              <a:t> = 256 </a:t>
            </a:r>
            <a:endParaRPr lang="en-US" dirty="0" smtClean="0">
              <a:latin typeface="+mn-lt"/>
            </a:endParaRPr>
          </a:p>
          <a:p>
            <a:r>
              <a:rPr lang="en-US" dirty="0" smtClean="0">
                <a:latin typeface="+mn-lt"/>
              </a:rPr>
              <a:t>  experimental </a:t>
            </a:r>
            <a:r>
              <a:rPr lang="en-US" dirty="0">
                <a:latin typeface="+mn-lt"/>
              </a:rPr>
              <a:t>runs of the  distillation column</a:t>
            </a:r>
            <a:r>
              <a:rPr lang="en-US" dirty="0" smtClean="0">
                <a:latin typeface="+mn-lt"/>
              </a:rPr>
              <a:t>.</a:t>
            </a:r>
          </a:p>
          <a:p>
            <a:endParaRPr lang="en-US" dirty="0">
              <a:latin typeface="+mn-lt"/>
            </a:endParaRPr>
          </a:p>
          <a:p>
            <a:pPr>
              <a:buFont typeface="Arial" pitchFamily="34" charset="0"/>
              <a:buChar char="•"/>
            </a:pPr>
            <a:r>
              <a:rPr lang="en-US" dirty="0">
                <a:latin typeface="+mn-lt"/>
              </a:rPr>
              <a:t> Certain combinations of factor levels can be </a:t>
            </a:r>
            <a:endParaRPr lang="en-US" dirty="0" smtClean="0">
              <a:latin typeface="+mn-lt"/>
            </a:endParaRPr>
          </a:p>
          <a:p>
            <a:r>
              <a:rPr lang="en-US" dirty="0" smtClean="0">
                <a:latin typeface="+mn-lt"/>
              </a:rPr>
              <a:t>   deleted </a:t>
            </a:r>
            <a:r>
              <a:rPr lang="en-US" dirty="0">
                <a:latin typeface="+mn-lt"/>
              </a:rPr>
              <a:t>from the experiments without degrading </a:t>
            </a:r>
            <a:endParaRPr lang="en-US" dirty="0" smtClean="0">
              <a:latin typeface="+mn-lt"/>
            </a:endParaRPr>
          </a:p>
          <a:p>
            <a:r>
              <a:rPr lang="en-US" dirty="0" smtClean="0">
                <a:latin typeface="+mn-lt"/>
              </a:rPr>
              <a:t>   the </a:t>
            </a:r>
            <a:r>
              <a:rPr lang="en-US" dirty="0">
                <a:latin typeface="+mn-lt"/>
              </a:rPr>
              <a:t>resultant model</a:t>
            </a:r>
            <a:r>
              <a:rPr lang="en-US" dirty="0" smtClean="0">
                <a:latin typeface="+mn-lt"/>
              </a:rPr>
              <a:t>.</a:t>
            </a:r>
          </a:p>
          <a:p>
            <a:endParaRPr lang="en-US" dirty="0">
              <a:latin typeface="+mn-lt"/>
            </a:endParaRPr>
          </a:p>
          <a:p>
            <a:pPr>
              <a:buFont typeface="Arial" pitchFamily="34" charset="0"/>
              <a:buChar char="•"/>
            </a:pPr>
            <a:r>
              <a:rPr lang="en-US" dirty="0">
                <a:latin typeface="+mn-lt"/>
              </a:rPr>
              <a:t> The result is called a </a:t>
            </a:r>
            <a:r>
              <a:rPr lang="en-US" b="1" dirty="0">
                <a:solidFill>
                  <a:srgbClr val="002060"/>
                </a:solidFill>
                <a:latin typeface="+mn-lt"/>
              </a:rPr>
              <a:t>fractional factorial </a:t>
            </a:r>
            <a:endParaRPr lang="en-US" b="1" dirty="0" smtClean="0">
              <a:solidFill>
                <a:srgbClr val="002060"/>
              </a:solidFill>
              <a:latin typeface="+mn-lt"/>
            </a:endParaRPr>
          </a:p>
          <a:p>
            <a:r>
              <a:rPr lang="en-US" b="1" dirty="0" smtClean="0">
                <a:solidFill>
                  <a:srgbClr val="002060"/>
                </a:solidFill>
                <a:latin typeface="+mn-lt"/>
              </a:rPr>
              <a:t>   experiment</a:t>
            </a:r>
            <a:r>
              <a:rPr lang="en-US" dirty="0">
                <a:latin typeface="+mn-lt"/>
              </a:rPr>
              <a:t>.</a:t>
            </a:r>
          </a:p>
          <a:p>
            <a:r>
              <a:rPr lang="en-US" dirty="0">
                <a:latin typeface="+mn-lt"/>
              </a:rPr>
              <a:t> </a:t>
            </a:r>
            <a:endParaRPr lang="en-US" sz="2400" dirty="0">
              <a:latin typeface="+mn-lt"/>
            </a:endParaRPr>
          </a:p>
        </p:txBody>
      </p:sp>
      <p:sp>
        <p:nvSpPr>
          <p:cNvPr id="21510" name="Footer Placeholder 5"/>
          <p:cNvSpPr>
            <a:spLocks noGrp="1"/>
          </p:cNvSpPr>
          <p:nvPr>
            <p:ph type="ftr" sz="quarter" idx="11"/>
          </p:nvPr>
        </p:nvSpPr>
        <p:spPr>
          <a:noFill/>
        </p:spPr>
        <p:txBody>
          <a:bodyPr/>
          <a:lstStyle/>
          <a:p>
            <a:r>
              <a:rPr lang="en-US" dirty="0" smtClean="0"/>
              <a:t>Sec 1-2.4 Designed Experiments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76200" y="381000"/>
            <a:ext cx="8839200" cy="584775"/>
          </a:xfrm>
          <a:prstGeom prst="rect">
            <a:avLst/>
          </a:prstGeom>
          <a:noFill/>
          <a:ln w="9525">
            <a:noFill/>
            <a:miter lim="800000"/>
            <a:headEnd/>
            <a:tailEnd/>
          </a:ln>
        </p:spPr>
        <p:txBody>
          <a:bodyPr>
            <a:spAutoFit/>
          </a:bodyPr>
          <a:lstStyle/>
          <a:p>
            <a:pPr algn="ctr">
              <a:spcBef>
                <a:spcPct val="50000"/>
              </a:spcBef>
            </a:pPr>
            <a:r>
              <a:rPr lang="en-US" sz="3200" b="1" dirty="0" smtClean="0">
                <a:latin typeface="+mj-lt"/>
              </a:rPr>
              <a:t>Fractional Factorial Experiment - Example</a:t>
            </a:r>
            <a:endParaRPr lang="en-US" sz="3200" b="1" dirty="0">
              <a:latin typeface="+mj-lt"/>
            </a:endParaRPr>
          </a:p>
        </p:txBody>
      </p:sp>
      <p:sp>
        <p:nvSpPr>
          <p:cNvPr id="20483" name="Line 3"/>
          <p:cNvSpPr>
            <a:spLocks noChangeShapeType="1"/>
          </p:cNvSpPr>
          <p:nvPr/>
        </p:nvSpPr>
        <p:spPr bwMode="auto">
          <a:xfrm>
            <a:off x="381000" y="1066800"/>
            <a:ext cx="8229600" cy="0"/>
          </a:xfrm>
          <a:prstGeom prst="line">
            <a:avLst/>
          </a:prstGeom>
          <a:noFill/>
          <a:ln w="38100">
            <a:solidFill>
              <a:schemeClr val="tx1"/>
            </a:solidFill>
            <a:round/>
            <a:headEnd/>
            <a:tailEnd/>
          </a:ln>
        </p:spPr>
        <p:txBody>
          <a:bodyPr/>
          <a:lstStyle/>
          <a:p>
            <a:endParaRPr lang="en-US"/>
          </a:p>
        </p:txBody>
      </p:sp>
      <p:sp>
        <p:nvSpPr>
          <p:cNvPr id="20485" name="Text Box 9"/>
          <p:cNvSpPr txBox="1">
            <a:spLocks noChangeArrowheads="1"/>
          </p:cNvSpPr>
          <p:nvPr/>
        </p:nvSpPr>
        <p:spPr bwMode="auto">
          <a:xfrm>
            <a:off x="457200" y="4953000"/>
            <a:ext cx="8458200" cy="830263"/>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mn-lt"/>
              </a:rPr>
              <a:t>Figure </a:t>
            </a:r>
            <a:r>
              <a:rPr lang="en-US" sz="2400" dirty="0" smtClean="0">
                <a:solidFill>
                  <a:srgbClr val="002060"/>
                </a:solidFill>
                <a:latin typeface="+mn-lt"/>
              </a:rPr>
              <a:t>1-3  </a:t>
            </a:r>
            <a:r>
              <a:rPr lang="en-US" sz="2400" dirty="0">
                <a:latin typeface="+mn-lt"/>
              </a:rPr>
              <a:t>A </a:t>
            </a:r>
            <a:r>
              <a:rPr lang="en-US" sz="2400" dirty="0" smtClean="0">
                <a:latin typeface="+mn-lt"/>
              </a:rPr>
              <a:t>fractional factorial </a:t>
            </a:r>
            <a:r>
              <a:rPr lang="en-US" sz="2400" dirty="0">
                <a:latin typeface="+mn-lt"/>
              </a:rPr>
              <a:t>experiment for the distillation column </a:t>
            </a:r>
            <a:r>
              <a:rPr lang="en-US" sz="2400" dirty="0" smtClean="0">
                <a:latin typeface="+mn-lt"/>
              </a:rPr>
              <a:t>(one-half fraction) 	2</a:t>
            </a:r>
            <a:r>
              <a:rPr lang="en-US" sz="2400" baseline="30000" dirty="0" smtClean="0">
                <a:latin typeface="+mn-lt"/>
              </a:rPr>
              <a:t>4</a:t>
            </a:r>
            <a:r>
              <a:rPr lang="en-US" sz="2400" dirty="0" smtClean="0">
                <a:latin typeface="+mn-lt"/>
              </a:rPr>
              <a:t> / 2 = 8 circled settings</a:t>
            </a:r>
            <a:r>
              <a:rPr lang="en-US" sz="2400" dirty="0">
                <a:latin typeface="+mn-lt"/>
              </a:rPr>
              <a:t>.</a:t>
            </a:r>
          </a:p>
        </p:txBody>
      </p:sp>
      <p:sp>
        <p:nvSpPr>
          <p:cNvPr id="20486" name="Slide Number Placeholder 7"/>
          <p:cNvSpPr>
            <a:spLocks noGrp="1"/>
          </p:cNvSpPr>
          <p:nvPr>
            <p:ph type="sldNum" sz="quarter" idx="12"/>
          </p:nvPr>
        </p:nvSpPr>
        <p:spPr>
          <a:noFill/>
        </p:spPr>
        <p:txBody>
          <a:bodyPr/>
          <a:lstStyle/>
          <a:p>
            <a:fld id="{1FF9F7BE-8DCB-4ACA-B1F3-E8A46BAE6A3C}" type="slidenum">
              <a:rPr lang="en-US" smtClean="0">
                <a:latin typeface="+mn-lt"/>
              </a:rPr>
              <a:pPr/>
              <a:t>14</a:t>
            </a:fld>
            <a:endParaRPr lang="en-US" dirty="0" smtClean="0">
              <a:latin typeface="+mn-lt"/>
            </a:endParaRPr>
          </a:p>
        </p:txBody>
      </p:sp>
      <p:sp>
        <p:nvSpPr>
          <p:cNvPr id="20487" name="Footer Placeholder 6"/>
          <p:cNvSpPr>
            <a:spLocks noGrp="1"/>
          </p:cNvSpPr>
          <p:nvPr>
            <p:ph type="ftr" sz="quarter" idx="11"/>
          </p:nvPr>
        </p:nvSpPr>
        <p:spPr>
          <a:xfrm>
            <a:off x="304800" y="6248400"/>
            <a:ext cx="4038600" cy="457200"/>
          </a:xfrm>
          <a:noFill/>
        </p:spPr>
        <p:txBody>
          <a:bodyPr/>
          <a:lstStyle/>
          <a:p>
            <a:r>
              <a:rPr lang="en-US" dirty="0" smtClean="0"/>
              <a:t>Sec 1-2.4 Designed Experiments</a:t>
            </a:r>
          </a:p>
        </p:txBody>
      </p:sp>
      <p:pic>
        <p:nvPicPr>
          <p:cNvPr id="4098" name="Picture 2"/>
          <p:cNvPicPr>
            <a:picLocks noChangeAspect="1" noChangeArrowheads="1"/>
          </p:cNvPicPr>
          <p:nvPr/>
        </p:nvPicPr>
        <p:blipFill>
          <a:blip r:embed="rId3"/>
          <a:srcRect/>
          <a:stretch>
            <a:fillRect/>
          </a:stretch>
        </p:blipFill>
        <p:spPr bwMode="auto">
          <a:xfrm>
            <a:off x="290513" y="1676400"/>
            <a:ext cx="8562975" cy="295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a:noFill/>
        </p:spPr>
        <p:txBody>
          <a:bodyPr/>
          <a:lstStyle/>
          <a:p>
            <a:fld id="{913FCDE4-AFF4-4417-B2E7-0C9C1DBCFF5A}" type="slidenum">
              <a:rPr lang="en-US" smtClean="0"/>
              <a:pPr/>
              <a:t>15</a:t>
            </a:fld>
            <a:endParaRPr lang="en-US" dirty="0" smtClean="0"/>
          </a:p>
        </p:txBody>
      </p:sp>
      <p:sp>
        <p:nvSpPr>
          <p:cNvPr id="24579" name="Rectangle 4"/>
          <p:cNvSpPr>
            <a:spLocks noChangeArrowheads="1"/>
          </p:cNvSpPr>
          <p:nvPr/>
        </p:nvSpPr>
        <p:spPr bwMode="auto">
          <a:xfrm>
            <a:off x="381000" y="152400"/>
            <a:ext cx="8229600" cy="584775"/>
          </a:xfrm>
          <a:prstGeom prst="rect">
            <a:avLst/>
          </a:prstGeom>
          <a:noFill/>
          <a:ln w="9525">
            <a:noFill/>
            <a:miter lim="800000"/>
            <a:headEnd/>
            <a:tailEnd/>
          </a:ln>
        </p:spPr>
        <p:txBody>
          <a:bodyPr>
            <a:spAutoFit/>
          </a:bodyPr>
          <a:lstStyle/>
          <a:p>
            <a:pPr algn="ctr">
              <a:spcBef>
                <a:spcPct val="50000"/>
              </a:spcBef>
            </a:pPr>
            <a:r>
              <a:rPr lang="en-US" sz="3200" b="1" dirty="0">
                <a:latin typeface="+mj-lt"/>
              </a:rPr>
              <a:t>An Experiment in Variation</a:t>
            </a:r>
          </a:p>
        </p:txBody>
      </p:sp>
      <p:cxnSp>
        <p:nvCxnSpPr>
          <p:cNvPr id="7" name="Straight Connector 6"/>
          <p:cNvCxnSpPr/>
          <p:nvPr/>
        </p:nvCxnSpPr>
        <p:spPr>
          <a:xfrm>
            <a:off x="533400" y="838200"/>
            <a:ext cx="769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581" name="TextBox 10"/>
          <p:cNvSpPr txBox="1">
            <a:spLocks noChangeArrowheads="1"/>
          </p:cNvSpPr>
          <p:nvPr/>
        </p:nvSpPr>
        <p:spPr bwMode="auto">
          <a:xfrm>
            <a:off x="381000" y="1143000"/>
            <a:ext cx="8229600" cy="2677656"/>
          </a:xfrm>
          <a:prstGeom prst="rect">
            <a:avLst/>
          </a:prstGeom>
          <a:noFill/>
          <a:ln w="9525">
            <a:noFill/>
            <a:miter lim="800000"/>
            <a:headEnd/>
            <a:tailEnd/>
          </a:ln>
        </p:spPr>
        <p:txBody>
          <a:bodyPr>
            <a:spAutoFit/>
          </a:bodyPr>
          <a:lstStyle/>
          <a:p>
            <a:r>
              <a:rPr lang="en-US" dirty="0">
                <a:latin typeface="+mn-lt"/>
              </a:rPr>
              <a:t>W. Edwards Deming, </a:t>
            </a:r>
            <a:r>
              <a:rPr lang="en-US" dirty="0" smtClean="0">
                <a:latin typeface="+mn-lt"/>
              </a:rPr>
              <a:t>a famous </a:t>
            </a:r>
            <a:r>
              <a:rPr lang="en-US" dirty="0">
                <a:latin typeface="+mn-lt"/>
              </a:rPr>
              <a:t>industrial statistician &amp; contributor to the Japanese quality revolution, conducted a illustrative experiment on process </a:t>
            </a:r>
            <a:r>
              <a:rPr lang="en-US" b="1" dirty="0">
                <a:solidFill>
                  <a:srgbClr val="002060"/>
                </a:solidFill>
                <a:latin typeface="+mn-lt"/>
              </a:rPr>
              <a:t>over-control</a:t>
            </a:r>
            <a:r>
              <a:rPr lang="en-US" dirty="0">
                <a:latin typeface="+mn-lt"/>
              </a:rPr>
              <a:t> or </a:t>
            </a:r>
            <a:r>
              <a:rPr lang="en-US" b="1" dirty="0">
                <a:solidFill>
                  <a:srgbClr val="002060"/>
                </a:solidFill>
                <a:latin typeface="+mn-lt"/>
              </a:rPr>
              <a:t>tampering</a:t>
            </a:r>
            <a:r>
              <a:rPr lang="en-US" dirty="0" smtClean="0">
                <a:latin typeface="+mn-lt"/>
              </a:rPr>
              <a:t>.</a:t>
            </a:r>
          </a:p>
          <a:p>
            <a:endParaRPr lang="en-US" dirty="0" smtClean="0">
              <a:latin typeface="+mn-lt"/>
            </a:endParaRPr>
          </a:p>
          <a:p>
            <a:r>
              <a:rPr lang="en-US" dirty="0" smtClean="0">
                <a:latin typeface="+mn-lt"/>
              </a:rPr>
              <a:t>Let’s look at his apparatus and experimental procedure.</a:t>
            </a:r>
            <a:endParaRPr lang="en-US" dirty="0">
              <a:latin typeface="+mn-lt"/>
            </a:endParaRPr>
          </a:p>
        </p:txBody>
      </p:sp>
      <p:sp>
        <p:nvSpPr>
          <p:cNvPr id="24582" name="Footer Placeholder 5"/>
          <p:cNvSpPr>
            <a:spLocks noGrp="1"/>
          </p:cNvSpPr>
          <p:nvPr>
            <p:ph type="ftr" sz="quarter" idx="11"/>
          </p:nvPr>
        </p:nvSpPr>
        <p:spPr>
          <a:noFill/>
        </p:spPr>
        <p:txBody>
          <a:bodyPr/>
          <a:lstStyle/>
          <a:p>
            <a:r>
              <a:rPr lang="en-US" dirty="0" smtClean="0"/>
              <a:t>Sec 1-2.5 Observing Processes Over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smtClean="0"/>
              <a:t>Sec 1-2.5 Observing Processes Over Time</a:t>
            </a:r>
            <a:endParaRPr lang="en-US" dirty="0"/>
          </a:p>
        </p:txBody>
      </p:sp>
      <p:sp>
        <p:nvSpPr>
          <p:cNvPr id="2" name="Slide Number Placeholder 1"/>
          <p:cNvSpPr>
            <a:spLocks noGrp="1"/>
          </p:cNvSpPr>
          <p:nvPr>
            <p:ph type="sldNum" sz="quarter" idx="12"/>
          </p:nvPr>
        </p:nvSpPr>
        <p:spPr/>
        <p:txBody>
          <a:bodyPr/>
          <a:lstStyle/>
          <a:p>
            <a:pPr>
              <a:defRPr/>
            </a:pPr>
            <a:fld id="{6CFCF4B9-0176-48D4-9FE0-65C6D096A1AA}" type="slidenum">
              <a:rPr lang="en-US" smtClean="0"/>
              <a:pPr>
                <a:defRPr/>
              </a:pPr>
              <a:t>16</a:t>
            </a:fld>
            <a:endParaRPr lang="en-US" dirty="0"/>
          </a:p>
        </p:txBody>
      </p:sp>
      <p:sp>
        <p:nvSpPr>
          <p:cNvPr id="3" name="Title 2"/>
          <p:cNvSpPr>
            <a:spLocks noGrp="1"/>
          </p:cNvSpPr>
          <p:nvPr>
            <p:ph type="title" idx="4294967295"/>
          </p:nvPr>
        </p:nvSpPr>
        <p:spPr>
          <a:xfrm>
            <a:off x="990600" y="152400"/>
            <a:ext cx="6858000" cy="762000"/>
          </a:xfrm>
        </p:spPr>
        <p:txBody>
          <a:bodyPr/>
          <a:lstStyle/>
          <a:p>
            <a:r>
              <a:rPr lang="en-US" sz="3200" b="1" dirty="0" smtClean="0"/>
              <a:t>Deming’s Experimental Set-up</a:t>
            </a:r>
            <a:endParaRPr lang="en-US" sz="3200" b="1" dirty="0"/>
          </a:p>
        </p:txBody>
      </p:sp>
      <p:sp>
        <p:nvSpPr>
          <p:cNvPr id="4" name="Content Placeholder 3"/>
          <p:cNvSpPr>
            <a:spLocks noGrp="1"/>
          </p:cNvSpPr>
          <p:nvPr>
            <p:ph sz="half" idx="4294967295"/>
          </p:nvPr>
        </p:nvSpPr>
        <p:spPr>
          <a:xfrm>
            <a:off x="990600" y="1143000"/>
            <a:ext cx="7391400" cy="2362200"/>
          </a:xfrm>
        </p:spPr>
        <p:txBody>
          <a:bodyPr/>
          <a:lstStyle/>
          <a:p>
            <a:pPr>
              <a:buNone/>
            </a:pPr>
            <a:r>
              <a:rPr lang="en-US" sz="2000" dirty="0" smtClean="0"/>
              <a:t>Marbles were dropped through a funnel onto a target and </a:t>
            </a:r>
          </a:p>
          <a:p>
            <a:pPr marL="457200" indent="-457200">
              <a:buNone/>
            </a:pPr>
            <a:r>
              <a:rPr lang="en-US" sz="2000" dirty="0" smtClean="0"/>
              <a:t>the location where the marble struck the target was</a:t>
            </a:r>
          </a:p>
          <a:p>
            <a:pPr marL="457200" indent="-457200">
              <a:buNone/>
            </a:pPr>
            <a:r>
              <a:rPr lang="en-US" sz="2000" dirty="0" smtClean="0"/>
              <a:t>recorded.</a:t>
            </a:r>
          </a:p>
          <a:p>
            <a:pPr>
              <a:buNone/>
            </a:pPr>
            <a:r>
              <a:rPr lang="en-US" sz="2000" dirty="0" smtClean="0"/>
              <a:t>Variation was caused by several factors:</a:t>
            </a:r>
          </a:p>
          <a:p>
            <a:pPr>
              <a:buNone/>
            </a:pPr>
            <a:r>
              <a:rPr lang="en-US" sz="2000" dirty="0" smtClean="0"/>
              <a:t>Marble placement in funnel &amp; release dynamics, vibration, air</a:t>
            </a:r>
          </a:p>
          <a:p>
            <a:pPr>
              <a:buNone/>
            </a:pPr>
            <a:r>
              <a:rPr lang="en-US" sz="2000" dirty="0" smtClean="0"/>
              <a:t>currents, measurement errors.</a:t>
            </a:r>
          </a:p>
          <a:p>
            <a:pPr lvl="1">
              <a:buNone/>
            </a:pPr>
            <a:endParaRPr lang="en-US" sz="2000" dirty="0" smtClean="0"/>
          </a:p>
          <a:p>
            <a:pPr lvl="1">
              <a:buNone/>
            </a:pPr>
            <a:endParaRPr lang="en-US" sz="2000" dirty="0" smtClean="0"/>
          </a:p>
          <a:p>
            <a:pPr lvl="1">
              <a:buNone/>
            </a:pPr>
            <a:endParaRPr lang="en-US" sz="2000" dirty="0" smtClean="0"/>
          </a:p>
          <a:p>
            <a:pPr lvl="1">
              <a:buNone/>
            </a:pPr>
            <a:endParaRPr lang="en-US" sz="2000" dirty="0" smtClean="0"/>
          </a:p>
          <a:p>
            <a:pPr lvl="1">
              <a:buNone/>
            </a:pPr>
            <a:endParaRPr lang="en-US" sz="2000" dirty="0" smtClean="0"/>
          </a:p>
          <a:p>
            <a:pPr lvl="1">
              <a:buNone/>
            </a:pPr>
            <a:endParaRPr lang="en-US" sz="2000" dirty="0" smtClean="0"/>
          </a:p>
          <a:p>
            <a:pPr lvl="1">
              <a:buNone/>
            </a:pPr>
            <a:endParaRPr lang="en-US" sz="2000" dirty="0" smtClean="0"/>
          </a:p>
          <a:p>
            <a:pPr lvl="1">
              <a:buNone/>
            </a:pPr>
            <a:r>
              <a:rPr lang="en-US" sz="2000" dirty="0" smtClean="0">
                <a:solidFill>
                  <a:srgbClr val="002060"/>
                </a:solidFill>
              </a:rPr>
              <a:t>Figure 1-4 </a:t>
            </a:r>
            <a:r>
              <a:rPr lang="en-US" sz="2000" dirty="0" smtClean="0"/>
              <a:t>Deming’s Funnel experiment</a:t>
            </a:r>
          </a:p>
          <a:p>
            <a:pPr lvl="1">
              <a:buNone/>
            </a:pPr>
            <a:endParaRPr lang="en-US" sz="2000" dirty="0" smtClean="0"/>
          </a:p>
          <a:p>
            <a:pPr lvl="1">
              <a:buNone/>
            </a:pPr>
            <a:endParaRPr lang="en-US" sz="2000" dirty="0" smtClean="0"/>
          </a:p>
          <a:p>
            <a:pPr lvl="1">
              <a:buNone/>
            </a:pPr>
            <a:endParaRPr lang="en-US" sz="2000" dirty="0" smtClean="0"/>
          </a:p>
        </p:txBody>
      </p:sp>
      <p:cxnSp>
        <p:nvCxnSpPr>
          <p:cNvPr id="12" name="Straight Connector 11"/>
          <p:cNvCxnSpPr/>
          <p:nvPr/>
        </p:nvCxnSpPr>
        <p:spPr>
          <a:xfrm>
            <a:off x="457200" y="838200"/>
            <a:ext cx="800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a:srcRect/>
          <a:stretch>
            <a:fillRect/>
          </a:stretch>
        </p:blipFill>
        <p:spPr bwMode="auto">
          <a:xfrm>
            <a:off x="1905000" y="3429000"/>
            <a:ext cx="47244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990600"/>
          </a:xfrm>
        </p:spPr>
        <p:txBody>
          <a:bodyPr/>
          <a:lstStyle/>
          <a:p>
            <a:r>
              <a:rPr lang="en-US" sz="3200" b="1" dirty="0" smtClean="0"/>
              <a:t>Deming’s Experimental Procedure</a:t>
            </a:r>
            <a:endParaRPr lang="en-US" sz="3200" b="1" dirty="0"/>
          </a:p>
        </p:txBody>
      </p:sp>
      <p:sp>
        <p:nvSpPr>
          <p:cNvPr id="4" name="Content Placeholder 3"/>
          <p:cNvSpPr>
            <a:spLocks noGrp="1"/>
          </p:cNvSpPr>
          <p:nvPr>
            <p:ph idx="1"/>
          </p:nvPr>
        </p:nvSpPr>
        <p:spPr>
          <a:xfrm>
            <a:off x="685800" y="1143000"/>
            <a:ext cx="8153400" cy="4114800"/>
          </a:xfrm>
        </p:spPr>
        <p:txBody>
          <a:bodyPr/>
          <a:lstStyle/>
          <a:p>
            <a:r>
              <a:rPr lang="en-US" sz="2400" dirty="0" smtClean="0"/>
              <a:t>The funnel was aligned with the center of the target. Marbles were dropped. The distance from the strike point to the target center was measured and recorded.</a:t>
            </a:r>
          </a:p>
          <a:p>
            <a:endParaRPr lang="en-US" sz="2400" dirty="0" smtClean="0"/>
          </a:p>
          <a:p>
            <a:r>
              <a:rPr lang="en-US" sz="2400" u="sng" dirty="0" smtClean="0"/>
              <a:t>Strategy 1</a:t>
            </a:r>
            <a:r>
              <a:rPr lang="en-US" sz="2400" dirty="0" smtClean="0"/>
              <a:t>: The funnel was not moved. Then the process was repeated.</a:t>
            </a:r>
          </a:p>
          <a:p>
            <a:endParaRPr lang="en-US" sz="2400" dirty="0" smtClean="0"/>
          </a:p>
          <a:p>
            <a:r>
              <a:rPr lang="en-US" sz="2400" u="sng" dirty="0" smtClean="0"/>
              <a:t>Strategy 2</a:t>
            </a:r>
            <a:r>
              <a:rPr lang="en-US" sz="2400" dirty="0" smtClean="0"/>
              <a:t>: The funnel was moved an equal distance in the opposite direction to compensate for the error. He continued to make this type of adjustment after each marble was dropped. Then the process was repeated.</a:t>
            </a:r>
            <a:endParaRPr lang="en-US" sz="2400" dirty="0"/>
          </a:p>
        </p:txBody>
      </p:sp>
      <p:sp>
        <p:nvSpPr>
          <p:cNvPr id="7" name="Footer Placeholder 6"/>
          <p:cNvSpPr>
            <a:spLocks noGrp="1"/>
          </p:cNvSpPr>
          <p:nvPr>
            <p:ph type="ftr" sz="quarter" idx="11"/>
          </p:nvPr>
        </p:nvSpPr>
        <p:spPr>
          <a:xfrm>
            <a:off x="304800" y="6248400"/>
            <a:ext cx="4038600" cy="457200"/>
          </a:xfrm>
        </p:spPr>
        <p:txBody>
          <a:bodyPr/>
          <a:lstStyle/>
          <a:p>
            <a:pPr>
              <a:defRPr/>
            </a:pPr>
            <a:r>
              <a:rPr lang="en-US" dirty="0" smtClean="0"/>
              <a:t>Sec 1-2.5 Observing Processes Over Time</a:t>
            </a:r>
            <a:endParaRPr lang="en-US" dirty="0"/>
          </a:p>
        </p:txBody>
      </p:sp>
      <p:sp>
        <p:nvSpPr>
          <p:cNvPr id="2" name="Slide Number Placeholder 1"/>
          <p:cNvSpPr>
            <a:spLocks noGrp="1"/>
          </p:cNvSpPr>
          <p:nvPr>
            <p:ph type="sldNum" sz="quarter" idx="12"/>
          </p:nvPr>
        </p:nvSpPr>
        <p:spPr/>
        <p:txBody>
          <a:bodyPr/>
          <a:lstStyle/>
          <a:p>
            <a:pPr>
              <a:defRPr/>
            </a:pPr>
            <a:fld id="{6CFCF4B9-0176-48D4-9FE0-65C6D096A1AA}" type="slidenum">
              <a:rPr lang="en-US" smtClean="0">
                <a:latin typeface="+mn-lt"/>
              </a:rPr>
              <a:pPr>
                <a:defRPr/>
              </a:pPr>
              <a:t>17</a:t>
            </a:fld>
            <a:endParaRPr lang="en-US" dirty="0">
              <a:latin typeface="+mn-lt"/>
            </a:endParaRPr>
          </a:p>
        </p:txBody>
      </p:sp>
      <p:cxnSp>
        <p:nvCxnSpPr>
          <p:cNvPr id="12" name="Straight Connector 11"/>
          <p:cNvCxnSpPr/>
          <p:nvPr/>
        </p:nvCxnSpPr>
        <p:spPr>
          <a:xfrm>
            <a:off x="457200" y="838200"/>
            <a:ext cx="800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7772400" cy="990600"/>
          </a:xfrm>
        </p:spPr>
        <p:txBody>
          <a:bodyPr/>
          <a:lstStyle/>
          <a:p>
            <a:r>
              <a:rPr lang="en-US" sz="3200" b="1" dirty="0" smtClean="0"/>
              <a:t>Deming’s Experimental Procedure</a:t>
            </a:r>
            <a:endParaRPr lang="en-US" sz="3200" b="1" dirty="0"/>
          </a:p>
        </p:txBody>
      </p:sp>
      <p:sp>
        <p:nvSpPr>
          <p:cNvPr id="4" name="Content Placeholder 3"/>
          <p:cNvSpPr>
            <a:spLocks noGrp="1"/>
          </p:cNvSpPr>
          <p:nvPr>
            <p:ph idx="1"/>
          </p:nvPr>
        </p:nvSpPr>
        <p:spPr>
          <a:xfrm>
            <a:off x="685800" y="1016000"/>
            <a:ext cx="8153400" cy="5080000"/>
          </a:xfrm>
        </p:spPr>
        <p:txBody>
          <a:bodyPr/>
          <a:lstStyle/>
          <a:p>
            <a:r>
              <a:rPr lang="en-US" sz="2400" dirty="0" smtClean="0"/>
              <a:t>When both strategies were completed, he noticed the variability of the distance from the target for strategy 2 was approximately twice as large than for strategy 1.</a:t>
            </a:r>
          </a:p>
          <a:p>
            <a:r>
              <a:rPr lang="en-US" sz="2400" dirty="0" smtClean="0"/>
              <a:t>The deviations from the target is increased due to the adjustments to the funnel . Hence,  adjustments to the funnel do not decrease future errors. Instead, they tend to move the funnel farther from the target.</a:t>
            </a:r>
          </a:p>
          <a:p>
            <a:r>
              <a:rPr lang="en-US" sz="2400" dirty="0" smtClean="0"/>
              <a:t>This experiment explains that the adjustments to a process based on random disturbances can actually increase the variation of the process. This is referred to as </a:t>
            </a:r>
            <a:r>
              <a:rPr lang="en-US" sz="2400" b="1" dirty="0" err="1" smtClean="0"/>
              <a:t>overcontrol</a:t>
            </a:r>
            <a:r>
              <a:rPr lang="en-US" sz="2400" b="1" dirty="0" smtClean="0"/>
              <a:t> </a:t>
            </a:r>
            <a:r>
              <a:rPr lang="en-US" sz="2400" dirty="0" smtClean="0"/>
              <a:t>or </a:t>
            </a:r>
            <a:r>
              <a:rPr lang="en-US" sz="2400" b="1" dirty="0" smtClean="0"/>
              <a:t>tampering.</a:t>
            </a:r>
            <a:endParaRPr lang="en-US" sz="2400" dirty="0"/>
          </a:p>
        </p:txBody>
      </p:sp>
      <p:sp>
        <p:nvSpPr>
          <p:cNvPr id="7" name="Footer Placeholder 6"/>
          <p:cNvSpPr>
            <a:spLocks noGrp="1"/>
          </p:cNvSpPr>
          <p:nvPr>
            <p:ph type="ftr" sz="quarter" idx="11"/>
          </p:nvPr>
        </p:nvSpPr>
        <p:spPr>
          <a:xfrm>
            <a:off x="304800" y="6248400"/>
            <a:ext cx="4038600" cy="457200"/>
          </a:xfrm>
        </p:spPr>
        <p:txBody>
          <a:bodyPr/>
          <a:lstStyle/>
          <a:p>
            <a:pPr>
              <a:defRPr/>
            </a:pPr>
            <a:r>
              <a:rPr lang="en-US" dirty="0" smtClean="0"/>
              <a:t>Sec 1-2.5 Observing Processes Over Time</a:t>
            </a:r>
            <a:endParaRPr lang="en-US" dirty="0"/>
          </a:p>
        </p:txBody>
      </p:sp>
      <p:sp>
        <p:nvSpPr>
          <p:cNvPr id="2" name="Slide Number Placeholder 1"/>
          <p:cNvSpPr>
            <a:spLocks noGrp="1"/>
          </p:cNvSpPr>
          <p:nvPr>
            <p:ph type="sldNum" sz="quarter" idx="12"/>
          </p:nvPr>
        </p:nvSpPr>
        <p:spPr/>
        <p:txBody>
          <a:bodyPr/>
          <a:lstStyle/>
          <a:p>
            <a:pPr>
              <a:defRPr/>
            </a:pPr>
            <a:fld id="{6CFCF4B9-0176-48D4-9FE0-65C6D096A1AA}" type="slidenum">
              <a:rPr lang="en-US" smtClean="0">
                <a:latin typeface="+mn-lt"/>
              </a:rPr>
              <a:pPr>
                <a:defRPr/>
              </a:pPr>
              <a:t>18</a:t>
            </a:fld>
            <a:endParaRPr lang="en-US" dirty="0">
              <a:latin typeface="+mn-lt"/>
            </a:endParaRPr>
          </a:p>
        </p:txBody>
      </p:sp>
      <p:cxnSp>
        <p:nvCxnSpPr>
          <p:cNvPr id="12" name="Straight Connector 11"/>
          <p:cNvCxnSpPr/>
          <p:nvPr/>
        </p:nvCxnSpPr>
        <p:spPr>
          <a:xfrm>
            <a:off x="457200" y="838200"/>
            <a:ext cx="800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67878039-4CE5-42E9-BF37-1ECB162C44C3}" type="slidenum">
              <a:rPr lang="en-US" smtClean="0"/>
              <a:pPr/>
              <a:t>19</a:t>
            </a:fld>
            <a:endParaRPr lang="en-US" dirty="0" smtClean="0"/>
          </a:p>
        </p:txBody>
      </p:sp>
      <p:sp>
        <p:nvSpPr>
          <p:cNvPr id="27651" name="Rectangle 4"/>
          <p:cNvSpPr>
            <a:spLocks noChangeArrowheads="1"/>
          </p:cNvSpPr>
          <p:nvPr/>
        </p:nvSpPr>
        <p:spPr bwMode="auto">
          <a:xfrm>
            <a:off x="381000" y="228600"/>
            <a:ext cx="8229600" cy="523875"/>
          </a:xfrm>
          <a:prstGeom prst="rect">
            <a:avLst/>
          </a:prstGeom>
          <a:noFill/>
          <a:ln w="9525">
            <a:noFill/>
            <a:miter lim="800000"/>
            <a:headEnd/>
            <a:tailEnd/>
          </a:ln>
        </p:spPr>
        <p:txBody>
          <a:bodyPr>
            <a:spAutoFit/>
          </a:bodyPr>
          <a:lstStyle/>
          <a:p>
            <a:pPr algn="ctr">
              <a:spcBef>
                <a:spcPct val="50000"/>
              </a:spcBef>
            </a:pPr>
            <a:r>
              <a:rPr lang="en-US" b="1" dirty="0">
                <a:latin typeface="+mj-lt"/>
              </a:rPr>
              <a:t>Conclusions from the Deming Experiment</a:t>
            </a:r>
          </a:p>
        </p:txBody>
      </p:sp>
      <p:cxnSp>
        <p:nvCxnSpPr>
          <p:cNvPr id="7" name="Straight Connector 6"/>
          <p:cNvCxnSpPr/>
          <p:nvPr/>
        </p:nvCxnSpPr>
        <p:spPr>
          <a:xfrm>
            <a:off x="533400" y="762000"/>
            <a:ext cx="807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653" name="TextBox 10"/>
          <p:cNvSpPr txBox="1">
            <a:spLocks noChangeArrowheads="1"/>
          </p:cNvSpPr>
          <p:nvPr/>
        </p:nvSpPr>
        <p:spPr bwMode="auto">
          <a:xfrm>
            <a:off x="381000" y="1066800"/>
            <a:ext cx="8229600" cy="4524315"/>
          </a:xfrm>
          <a:prstGeom prst="rect">
            <a:avLst/>
          </a:prstGeom>
          <a:noFill/>
          <a:ln w="9525">
            <a:noFill/>
            <a:miter lim="800000"/>
            <a:headEnd/>
            <a:tailEnd/>
          </a:ln>
        </p:spPr>
        <p:txBody>
          <a:bodyPr>
            <a:spAutoFit/>
          </a:bodyPr>
          <a:lstStyle/>
          <a:p>
            <a:r>
              <a:rPr lang="en-US" sz="2400" dirty="0">
                <a:latin typeface="+mn-lt"/>
              </a:rPr>
              <a:t>The lesson of the Deming experiment is that a process should not be adjusted in response to random variation, but only when a clear shift in the process value becomes apparent.</a:t>
            </a:r>
          </a:p>
          <a:p>
            <a:endParaRPr lang="en-US" sz="2400" dirty="0">
              <a:latin typeface="+mn-lt"/>
            </a:endParaRPr>
          </a:p>
          <a:p>
            <a:r>
              <a:rPr lang="en-US" sz="2400" dirty="0">
                <a:latin typeface="+mn-lt"/>
              </a:rPr>
              <a:t>Then a process adjustment should be made to return the process outputs to their normal values.</a:t>
            </a:r>
          </a:p>
          <a:p>
            <a:endParaRPr lang="en-US" sz="2400" dirty="0">
              <a:latin typeface="+mn-lt"/>
            </a:endParaRPr>
          </a:p>
          <a:p>
            <a:r>
              <a:rPr lang="en-US" sz="2400" dirty="0">
                <a:latin typeface="+mn-lt"/>
              </a:rPr>
              <a:t>To identify when the shift occurs, a </a:t>
            </a:r>
            <a:r>
              <a:rPr lang="en-US" sz="2400" dirty="0">
                <a:solidFill>
                  <a:srgbClr val="002060"/>
                </a:solidFill>
                <a:latin typeface="+mn-lt"/>
              </a:rPr>
              <a:t>control chart</a:t>
            </a:r>
            <a:r>
              <a:rPr lang="en-US" sz="2400" dirty="0">
                <a:solidFill>
                  <a:srgbClr val="0070C0"/>
                </a:solidFill>
                <a:latin typeface="+mn-lt"/>
              </a:rPr>
              <a:t> </a:t>
            </a:r>
            <a:r>
              <a:rPr lang="en-US" sz="2400" dirty="0">
                <a:latin typeface="+mn-lt"/>
              </a:rPr>
              <a:t>is used.  Output values, plotted over time along with the outer limits of normal variation, pinpoint when the process leaves normal values and should be adjusted.</a:t>
            </a:r>
          </a:p>
        </p:txBody>
      </p:sp>
      <p:sp>
        <p:nvSpPr>
          <p:cNvPr id="27654" name="Footer Placeholder 5"/>
          <p:cNvSpPr>
            <a:spLocks noGrp="1"/>
          </p:cNvSpPr>
          <p:nvPr>
            <p:ph type="ftr" sz="quarter" idx="11"/>
          </p:nvPr>
        </p:nvSpPr>
        <p:spPr>
          <a:noFill/>
        </p:spPr>
        <p:txBody>
          <a:bodyPr/>
          <a:lstStyle/>
          <a:p>
            <a:r>
              <a:rPr lang="en-US" dirty="0" smtClean="0"/>
              <a:t>Sec 1-2.5 Observing Processes Over Time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 y="6172200"/>
            <a:ext cx="2895600" cy="365125"/>
          </a:xfrm>
        </p:spPr>
        <p:txBody>
          <a:bodyPr/>
          <a:lstStyle/>
          <a:p>
            <a:pPr algn="l"/>
            <a:r>
              <a:rPr lang="en-US" sz="1200" dirty="0" smtClean="0">
                <a:latin typeface="Helvetica" pitchFamily="34" charset="0"/>
              </a:rPr>
              <a:t>Chapter 1 Title and Outline</a:t>
            </a:r>
          </a:p>
        </p:txBody>
      </p:sp>
      <p:sp>
        <p:nvSpPr>
          <p:cNvPr id="3" name="Slide Number Placeholder 2"/>
          <p:cNvSpPr>
            <a:spLocks noGrp="1"/>
          </p:cNvSpPr>
          <p:nvPr>
            <p:ph type="sldNum" sz="quarter" idx="12"/>
          </p:nvPr>
        </p:nvSpPr>
        <p:spPr/>
        <p:txBody>
          <a:bodyPr/>
          <a:lstStyle/>
          <a:p>
            <a:fld id="{BCCD5B6C-1501-406F-8FCF-78C56CDF75BB}" type="slidenum">
              <a:rPr lang="en-US" sz="1200" smtClean="0">
                <a:latin typeface="Helvetica" pitchFamily="34" charset="0"/>
              </a:rPr>
              <a:pPr/>
              <a:t>2</a:t>
            </a:fld>
            <a:endParaRPr lang="en-US" sz="1200" dirty="0">
              <a:latin typeface="Helvetica" pitchFamily="34" charset="0"/>
            </a:endParaRPr>
          </a:p>
        </p:txBody>
      </p:sp>
      <p:sp>
        <p:nvSpPr>
          <p:cNvPr id="4" name="TextBox 3"/>
          <p:cNvSpPr txBox="1"/>
          <p:nvPr/>
        </p:nvSpPr>
        <p:spPr>
          <a:xfrm>
            <a:off x="0" y="-259110"/>
            <a:ext cx="3200400" cy="3154710"/>
          </a:xfrm>
          <a:prstGeom prst="rect">
            <a:avLst/>
          </a:prstGeom>
          <a:noFill/>
        </p:spPr>
        <p:txBody>
          <a:bodyPr wrap="square" rtlCol="0">
            <a:spAutoFit/>
          </a:bodyPr>
          <a:lstStyle/>
          <a:p>
            <a:pPr algn="ctr"/>
            <a:r>
              <a:rPr lang="en-US" sz="19900" b="1" dirty="0" smtClean="0">
                <a:solidFill>
                  <a:srgbClr val="1F497D"/>
                </a:solidFill>
                <a:latin typeface="+mn-lt"/>
                <a:cs typeface="Times New Roman" pitchFamily="18" charset="0"/>
              </a:rPr>
              <a:t>1</a:t>
            </a:r>
            <a:endParaRPr lang="en-US" sz="19900" b="1" dirty="0">
              <a:solidFill>
                <a:srgbClr val="1F497D"/>
              </a:solidFill>
              <a:latin typeface="+mn-lt"/>
              <a:cs typeface="Times New Roman" pitchFamily="18" charset="0"/>
            </a:endParaRPr>
          </a:p>
        </p:txBody>
      </p:sp>
      <p:sp>
        <p:nvSpPr>
          <p:cNvPr id="6" name="TextBox 5"/>
          <p:cNvSpPr txBox="1"/>
          <p:nvPr/>
        </p:nvSpPr>
        <p:spPr>
          <a:xfrm>
            <a:off x="3124200" y="657761"/>
            <a:ext cx="5562600" cy="1323439"/>
          </a:xfrm>
          <a:prstGeom prst="rect">
            <a:avLst/>
          </a:prstGeom>
          <a:noFill/>
        </p:spPr>
        <p:txBody>
          <a:bodyPr wrap="square" rtlCol="0">
            <a:spAutoFit/>
          </a:bodyPr>
          <a:lstStyle/>
          <a:p>
            <a:pPr algn="ctr"/>
            <a:r>
              <a:rPr lang="en-US" sz="4000" b="1" dirty="0" smtClean="0">
                <a:solidFill>
                  <a:srgbClr val="1F497D"/>
                </a:solidFill>
                <a:latin typeface="+mn-lt"/>
                <a:cs typeface="Times New Roman" pitchFamily="18" charset="0"/>
              </a:rPr>
              <a:t>The Role of Statistics in Engineering</a:t>
            </a:r>
            <a:endParaRPr lang="en-US" sz="4000" b="1" dirty="0">
              <a:solidFill>
                <a:srgbClr val="1F497D"/>
              </a:solidFill>
              <a:latin typeface="+mn-lt"/>
              <a:cs typeface="Times New Roman" pitchFamily="18" charset="0"/>
            </a:endParaRPr>
          </a:p>
        </p:txBody>
      </p:sp>
      <p:sp>
        <p:nvSpPr>
          <p:cNvPr id="7" name="TextBox 6"/>
          <p:cNvSpPr txBox="1"/>
          <p:nvPr/>
        </p:nvSpPr>
        <p:spPr>
          <a:xfrm>
            <a:off x="381000" y="2895600"/>
            <a:ext cx="8305800" cy="3505200"/>
          </a:xfrm>
          <a:prstGeom prst="rect">
            <a:avLst/>
          </a:prstGeom>
          <a:noFill/>
        </p:spPr>
        <p:txBody>
          <a:bodyPr wrap="square" numCol="2" rtlCol="0">
            <a:spAutoFit/>
          </a:bodyPr>
          <a:lstStyle/>
          <a:p>
            <a:r>
              <a:rPr lang="en-US" sz="2000" dirty="0" smtClean="0">
                <a:latin typeface="+mn-lt"/>
              </a:rPr>
              <a:t>1-1   The Engineering Method  </a:t>
            </a:r>
          </a:p>
          <a:p>
            <a:r>
              <a:rPr lang="en-US" sz="2000" dirty="0" smtClean="0">
                <a:latin typeface="+mn-lt"/>
              </a:rPr>
              <a:t>         and Statistical Thinking</a:t>
            </a:r>
          </a:p>
          <a:p>
            <a:r>
              <a:rPr lang="en-US" sz="2000" dirty="0" smtClean="0">
                <a:latin typeface="+mn-lt"/>
              </a:rPr>
              <a:t>1-2   Collecting Engineering     </a:t>
            </a:r>
          </a:p>
          <a:p>
            <a:r>
              <a:rPr lang="en-US" sz="2000" dirty="0" smtClean="0">
                <a:latin typeface="+mn-lt"/>
              </a:rPr>
              <a:t>        Data</a:t>
            </a:r>
          </a:p>
          <a:p>
            <a:r>
              <a:rPr lang="en-US" sz="2000" dirty="0" smtClean="0">
                <a:latin typeface="+mn-lt"/>
              </a:rPr>
              <a:t>   1-2.1   Basic Principles</a:t>
            </a:r>
          </a:p>
          <a:p>
            <a:r>
              <a:rPr lang="en-US" sz="2000" dirty="0" smtClean="0">
                <a:latin typeface="+mn-lt"/>
              </a:rPr>
              <a:t>   1-2.2   Retrospective Study</a:t>
            </a:r>
          </a:p>
          <a:p>
            <a:r>
              <a:rPr lang="en-US" sz="2000" dirty="0" smtClean="0">
                <a:latin typeface="+mn-lt"/>
              </a:rPr>
              <a:t>   1-2.3   Observational Study</a:t>
            </a:r>
          </a:p>
          <a:p>
            <a:r>
              <a:rPr lang="en-US" sz="2000" dirty="0" smtClean="0">
                <a:latin typeface="+mn-lt"/>
              </a:rPr>
              <a:t>   1-2.4   Designed Experiments</a:t>
            </a:r>
          </a:p>
          <a:p>
            <a:r>
              <a:rPr lang="en-US" sz="2000" dirty="0" smtClean="0"/>
              <a:t>   </a:t>
            </a:r>
            <a:r>
              <a:rPr lang="en-US" sz="2000" dirty="0" smtClean="0">
                <a:latin typeface="+mn-lt"/>
              </a:rPr>
              <a:t>1-2.5   Observed Processes 	  </a:t>
            </a:r>
          </a:p>
          <a:p>
            <a:r>
              <a:rPr lang="en-US" sz="2000" dirty="0" smtClean="0">
                <a:latin typeface="+mn-lt"/>
              </a:rPr>
              <a:t>              Over Time</a:t>
            </a:r>
          </a:p>
          <a:p>
            <a:r>
              <a:rPr lang="en-US" sz="2000" dirty="0" smtClean="0"/>
              <a:t>     </a:t>
            </a:r>
            <a:r>
              <a:rPr lang="en-US" sz="2000" dirty="0" smtClean="0">
                <a:latin typeface="+mn-lt"/>
              </a:rPr>
              <a:t> </a:t>
            </a:r>
          </a:p>
          <a:p>
            <a:r>
              <a:rPr lang="en-US" sz="2000" dirty="0" smtClean="0">
                <a:latin typeface="+mn-lt"/>
              </a:rPr>
              <a:t>1-3   Mechanistic &amp; Empirical </a:t>
            </a:r>
          </a:p>
          <a:p>
            <a:r>
              <a:rPr lang="en-US" sz="2000" dirty="0" smtClean="0">
                <a:latin typeface="+mn-lt"/>
              </a:rPr>
              <a:t>        Models</a:t>
            </a:r>
          </a:p>
          <a:p>
            <a:r>
              <a:rPr lang="en-US" sz="2000" dirty="0" smtClean="0">
                <a:latin typeface="+mn-lt"/>
              </a:rPr>
              <a:t>1-4   Probability &amp; Probability  </a:t>
            </a:r>
          </a:p>
          <a:p>
            <a:r>
              <a:rPr lang="en-US" sz="2000" dirty="0" smtClean="0">
                <a:latin typeface="+mn-lt"/>
              </a:rPr>
              <a:t>         Models</a:t>
            </a:r>
          </a:p>
          <a:p>
            <a:endParaRPr lang="en-US" dirty="0">
              <a:latin typeface="+mn-lt"/>
            </a:endParaRPr>
          </a:p>
        </p:txBody>
      </p:sp>
      <p:sp>
        <p:nvSpPr>
          <p:cNvPr id="8" name="TextBox 7"/>
          <p:cNvSpPr txBox="1"/>
          <p:nvPr/>
        </p:nvSpPr>
        <p:spPr>
          <a:xfrm>
            <a:off x="381000" y="2419290"/>
            <a:ext cx="2690160" cy="400110"/>
          </a:xfrm>
          <a:prstGeom prst="rect">
            <a:avLst/>
          </a:prstGeom>
          <a:noFill/>
        </p:spPr>
        <p:txBody>
          <a:bodyPr wrap="none" rtlCol="0">
            <a:spAutoFit/>
          </a:bodyPr>
          <a:lstStyle/>
          <a:p>
            <a:r>
              <a:rPr lang="en-US" sz="2000" b="1" dirty="0" smtClean="0">
                <a:latin typeface="+mj-lt"/>
              </a:rPr>
              <a:t>CHAPTER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z="3600" b="1" dirty="0" smtClean="0"/>
              <a:t>How Is the Change Detected?</a:t>
            </a:r>
            <a:endParaRPr lang="en-US" sz="3600" b="1" dirty="0"/>
          </a:p>
        </p:txBody>
      </p:sp>
      <p:sp>
        <p:nvSpPr>
          <p:cNvPr id="3" name="Content Placeholder 2"/>
          <p:cNvSpPr>
            <a:spLocks noGrp="1"/>
          </p:cNvSpPr>
          <p:nvPr>
            <p:ph idx="1"/>
          </p:nvPr>
        </p:nvSpPr>
        <p:spPr>
          <a:xfrm>
            <a:off x="381000" y="1066800"/>
            <a:ext cx="8305800" cy="4724400"/>
          </a:xfrm>
        </p:spPr>
        <p:txBody>
          <a:bodyPr/>
          <a:lstStyle/>
          <a:p>
            <a:r>
              <a:rPr lang="en-US" sz="2800" dirty="0" smtClean="0"/>
              <a:t>A </a:t>
            </a:r>
            <a:r>
              <a:rPr lang="en-US" sz="2800" dirty="0" smtClean="0">
                <a:solidFill>
                  <a:srgbClr val="002060"/>
                </a:solidFill>
              </a:rPr>
              <a:t>control chart</a:t>
            </a:r>
            <a:r>
              <a:rPr lang="en-US" sz="2800" dirty="0" smtClean="0">
                <a:solidFill>
                  <a:srgbClr val="0070C0"/>
                </a:solidFill>
              </a:rPr>
              <a:t> </a:t>
            </a:r>
            <a:r>
              <a:rPr lang="en-US" sz="2800" dirty="0" smtClean="0"/>
              <a:t>is used. Its characteristics are:</a:t>
            </a:r>
          </a:p>
          <a:p>
            <a:pPr lvl="1"/>
            <a:r>
              <a:rPr lang="en-US" sz="2400" dirty="0" smtClean="0"/>
              <a:t>Time-oriented horizontal axis, e.g., hours.</a:t>
            </a:r>
          </a:p>
          <a:p>
            <a:pPr lvl="1"/>
            <a:r>
              <a:rPr lang="en-US" sz="2400" dirty="0" smtClean="0"/>
              <a:t>Variable-of-interest vertical axis, e.g., % acetone.</a:t>
            </a:r>
          </a:p>
          <a:p>
            <a:r>
              <a:rPr lang="en-US" sz="2800" dirty="0" smtClean="0"/>
              <a:t>Long-term average is plotted as the center-line.</a:t>
            </a:r>
          </a:p>
          <a:p>
            <a:r>
              <a:rPr lang="en-US" sz="2800" dirty="0" smtClean="0"/>
              <a:t>Long-term usual variability is plotted as an upper and lower control limit around the long-term average.</a:t>
            </a:r>
          </a:p>
          <a:p>
            <a:r>
              <a:rPr lang="en-US" sz="2800" dirty="0" smtClean="0"/>
              <a:t>A sample of size n is taken and the averages are plotted over time.  If the plotted points are between the control limits, then the process is normal; if not, it needs to be adjusted.</a:t>
            </a:r>
            <a:endParaRPr lang="en-US" sz="2800" dirty="0"/>
          </a:p>
        </p:txBody>
      </p:sp>
      <p:sp>
        <p:nvSpPr>
          <p:cNvPr id="4" name="Slide Number Placeholder 3"/>
          <p:cNvSpPr>
            <a:spLocks noGrp="1"/>
          </p:cNvSpPr>
          <p:nvPr>
            <p:ph type="sldNum" sz="quarter" idx="12"/>
          </p:nvPr>
        </p:nvSpPr>
        <p:spPr/>
        <p:txBody>
          <a:bodyPr/>
          <a:lstStyle/>
          <a:p>
            <a:pPr>
              <a:defRPr/>
            </a:pPr>
            <a:fld id="{D8F3185D-A646-4E81-8DA3-FE9F28479B16}" type="slidenum">
              <a:rPr lang="en-US" smtClean="0">
                <a:latin typeface="+mn-lt"/>
              </a:rPr>
              <a:pPr>
                <a:defRPr/>
              </a:pPr>
              <a:t>20</a:t>
            </a:fld>
            <a:endParaRPr lang="en-US" dirty="0">
              <a:latin typeface="+mn-lt"/>
            </a:endParaRPr>
          </a:p>
        </p:txBody>
      </p:sp>
      <p:sp>
        <p:nvSpPr>
          <p:cNvPr id="5" name="Footer Placeholder 4"/>
          <p:cNvSpPr>
            <a:spLocks noGrp="1"/>
          </p:cNvSpPr>
          <p:nvPr>
            <p:ph type="ftr" sz="quarter" idx="11"/>
          </p:nvPr>
        </p:nvSpPr>
        <p:spPr>
          <a:xfrm>
            <a:off x="304800" y="6248400"/>
            <a:ext cx="4038600" cy="457200"/>
          </a:xfrm>
        </p:spPr>
        <p:txBody>
          <a:bodyPr/>
          <a:lstStyle/>
          <a:p>
            <a:pPr>
              <a:defRPr/>
            </a:pPr>
            <a:r>
              <a:rPr lang="en-US" dirty="0" smtClean="0"/>
              <a:t>Sec 1-2.5 Observing Processes Over Time</a:t>
            </a:r>
            <a:endParaRPr lang="en-US" dirty="0"/>
          </a:p>
        </p:txBody>
      </p:sp>
      <p:sp>
        <p:nvSpPr>
          <p:cNvPr id="7" name="Line 3"/>
          <p:cNvSpPr>
            <a:spLocks noChangeShapeType="1"/>
          </p:cNvSpPr>
          <p:nvPr/>
        </p:nvSpPr>
        <p:spPr bwMode="auto">
          <a:xfrm>
            <a:off x="381000" y="762000"/>
            <a:ext cx="8229600" cy="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228600"/>
            <a:ext cx="8534400" cy="584775"/>
          </a:xfrm>
          <a:prstGeom prst="rect">
            <a:avLst/>
          </a:prstGeom>
          <a:noFill/>
          <a:ln w="9525">
            <a:noFill/>
            <a:miter lim="800000"/>
            <a:headEnd/>
            <a:tailEnd/>
          </a:ln>
        </p:spPr>
        <p:txBody>
          <a:bodyPr wrap="square">
            <a:spAutoFit/>
          </a:bodyPr>
          <a:lstStyle/>
          <a:p>
            <a:pPr algn="ctr">
              <a:spcBef>
                <a:spcPct val="50000"/>
              </a:spcBef>
            </a:pPr>
            <a:r>
              <a:rPr lang="en-US" sz="3200" b="1" dirty="0">
                <a:latin typeface="+mj-lt"/>
              </a:rPr>
              <a:t>How Is the Change </a:t>
            </a:r>
            <a:r>
              <a:rPr lang="en-US" sz="3200" b="1" dirty="0" smtClean="0">
                <a:latin typeface="+mj-lt"/>
              </a:rPr>
              <a:t>Detected Graphically?</a:t>
            </a:r>
            <a:endParaRPr lang="en-US" sz="3200" b="1" dirty="0">
              <a:latin typeface="+mj-lt"/>
            </a:endParaRPr>
          </a:p>
        </p:txBody>
      </p:sp>
      <p:sp>
        <p:nvSpPr>
          <p:cNvPr id="29699" name="Line 3"/>
          <p:cNvSpPr>
            <a:spLocks noChangeShapeType="1"/>
          </p:cNvSpPr>
          <p:nvPr/>
        </p:nvSpPr>
        <p:spPr bwMode="auto">
          <a:xfrm>
            <a:off x="381000" y="914400"/>
            <a:ext cx="8382000" cy="0"/>
          </a:xfrm>
          <a:prstGeom prst="line">
            <a:avLst/>
          </a:prstGeom>
          <a:noFill/>
          <a:ln w="38100">
            <a:solidFill>
              <a:schemeClr val="tx1"/>
            </a:solidFill>
            <a:round/>
            <a:headEnd/>
            <a:tailEnd/>
          </a:ln>
        </p:spPr>
        <p:txBody>
          <a:bodyPr/>
          <a:lstStyle/>
          <a:p>
            <a:endParaRPr lang="en-US"/>
          </a:p>
        </p:txBody>
      </p:sp>
      <p:sp>
        <p:nvSpPr>
          <p:cNvPr id="29700" name="Text Box 4"/>
          <p:cNvSpPr txBox="1">
            <a:spLocks noChangeArrowheads="1"/>
          </p:cNvSpPr>
          <p:nvPr/>
        </p:nvSpPr>
        <p:spPr bwMode="auto">
          <a:xfrm>
            <a:off x="381000" y="5257800"/>
            <a:ext cx="8382000" cy="707886"/>
          </a:xfrm>
          <a:prstGeom prst="rect">
            <a:avLst/>
          </a:prstGeom>
          <a:noFill/>
          <a:ln w="9525">
            <a:noFill/>
            <a:miter lim="800000"/>
            <a:headEnd/>
            <a:tailEnd/>
          </a:ln>
        </p:spPr>
        <p:txBody>
          <a:bodyPr>
            <a:spAutoFit/>
          </a:bodyPr>
          <a:lstStyle/>
          <a:p>
            <a:pPr>
              <a:spcBef>
                <a:spcPct val="50000"/>
              </a:spcBef>
            </a:pPr>
            <a:r>
              <a:rPr lang="en-US" sz="2000" dirty="0">
                <a:solidFill>
                  <a:srgbClr val="002060"/>
                </a:solidFill>
                <a:latin typeface="+mn-lt"/>
              </a:rPr>
              <a:t>Figure </a:t>
            </a:r>
            <a:r>
              <a:rPr lang="en-US" sz="2000" dirty="0" smtClean="0">
                <a:solidFill>
                  <a:srgbClr val="002060"/>
                </a:solidFill>
                <a:latin typeface="+mn-lt"/>
              </a:rPr>
              <a:t>1-5  </a:t>
            </a:r>
            <a:r>
              <a:rPr lang="en-US" sz="2000" dirty="0">
                <a:latin typeface="+mn-lt"/>
              </a:rPr>
              <a:t>A control chart for the chemical process concentration data</a:t>
            </a:r>
            <a:r>
              <a:rPr lang="en-US" sz="2000" dirty="0" smtClean="0">
                <a:latin typeface="+mn-lt"/>
              </a:rPr>
              <a:t>.  Process steps out at hour 24 &amp; 29. Shut down &amp; adjust process.</a:t>
            </a:r>
            <a:endParaRPr lang="en-US" sz="2000" dirty="0">
              <a:latin typeface="+mn-lt"/>
            </a:endParaRPr>
          </a:p>
        </p:txBody>
      </p:sp>
      <p:sp>
        <p:nvSpPr>
          <p:cNvPr id="29702" name="Slide Number Placeholder 7"/>
          <p:cNvSpPr>
            <a:spLocks noGrp="1"/>
          </p:cNvSpPr>
          <p:nvPr>
            <p:ph type="sldNum" sz="quarter" idx="12"/>
          </p:nvPr>
        </p:nvSpPr>
        <p:spPr>
          <a:noFill/>
        </p:spPr>
        <p:txBody>
          <a:bodyPr/>
          <a:lstStyle/>
          <a:p>
            <a:fld id="{94E426B8-93E0-429F-BD97-B1CFBBEB88BA}" type="slidenum">
              <a:rPr lang="en-US" smtClean="0">
                <a:latin typeface="+mn-lt"/>
              </a:rPr>
              <a:pPr/>
              <a:t>21</a:t>
            </a:fld>
            <a:endParaRPr lang="en-US" dirty="0" smtClean="0">
              <a:latin typeface="+mn-lt"/>
            </a:endParaRPr>
          </a:p>
        </p:txBody>
      </p:sp>
      <p:sp>
        <p:nvSpPr>
          <p:cNvPr id="29703" name="Footer Placeholder 6"/>
          <p:cNvSpPr>
            <a:spLocks noGrp="1"/>
          </p:cNvSpPr>
          <p:nvPr>
            <p:ph type="ftr" sz="quarter" idx="11"/>
          </p:nvPr>
        </p:nvSpPr>
        <p:spPr>
          <a:xfrm>
            <a:off x="381000" y="6248400"/>
            <a:ext cx="4038600" cy="457200"/>
          </a:xfrm>
          <a:noFill/>
        </p:spPr>
        <p:txBody>
          <a:bodyPr/>
          <a:lstStyle/>
          <a:p>
            <a:r>
              <a:rPr lang="en-US" dirty="0" smtClean="0"/>
              <a:t>Sec 1-2.5 Observing Processes Over Time</a:t>
            </a:r>
          </a:p>
        </p:txBody>
      </p:sp>
      <p:pic>
        <p:nvPicPr>
          <p:cNvPr id="10243" name="Picture 3"/>
          <p:cNvPicPr>
            <a:picLocks noChangeAspect="1" noChangeArrowheads="1"/>
          </p:cNvPicPr>
          <p:nvPr/>
        </p:nvPicPr>
        <p:blipFill>
          <a:blip r:embed="rId4"/>
          <a:srcRect/>
          <a:stretch>
            <a:fillRect/>
          </a:stretch>
        </p:blipFill>
        <p:spPr bwMode="auto">
          <a:xfrm>
            <a:off x="3962400" y="1143000"/>
            <a:ext cx="4800600" cy="3505200"/>
          </a:xfrm>
          <a:prstGeom prst="rect">
            <a:avLst/>
          </a:prstGeom>
          <a:noFill/>
          <a:ln w="9525">
            <a:noFill/>
            <a:miter lim="800000"/>
            <a:headEnd/>
            <a:tailEnd/>
          </a:ln>
          <a:effectLst/>
        </p:spPr>
      </p:pic>
      <p:sp>
        <p:nvSpPr>
          <p:cNvPr id="9" name="Rectangle 8"/>
          <p:cNvSpPr/>
          <p:nvPr/>
        </p:nvSpPr>
        <p:spPr>
          <a:xfrm>
            <a:off x="304800" y="1066800"/>
            <a:ext cx="3733800" cy="3785652"/>
          </a:xfrm>
          <a:prstGeom prst="rect">
            <a:avLst/>
          </a:prstGeom>
        </p:spPr>
        <p:txBody>
          <a:bodyPr wrap="square">
            <a:spAutoFit/>
          </a:bodyPr>
          <a:lstStyle/>
          <a:p>
            <a:r>
              <a:rPr lang="en-US" sz="2000" dirty="0" smtClean="0">
                <a:latin typeface="+mn-lt"/>
              </a:rPr>
              <a:t>The center line on the control chart is just the average of the concentration measurements for the first 20 samples</a:t>
            </a:r>
          </a:p>
          <a:p>
            <a:endParaRPr lang="en-US" sz="2000" dirty="0" smtClean="0">
              <a:latin typeface="+mn-lt"/>
            </a:endParaRPr>
          </a:p>
          <a:p>
            <a:r>
              <a:rPr lang="en-US" sz="2000" dirty="0" smtClean="0">
                <a:latin typeface="+mn-lt"/>
              </a:rPr>
              <a:t> </a:t>
            </a:r>
          </a:p>
          <a:p>
            <a:r>
              <a:rPr lang="en-US" sz="2000" i="1" dirty="0" smtClean="0">
                <a:latin typeface="+mn-lt"/>
              </a:rPr>
              <a:t>when the </a:t>
            </a:r>
            <a:r>
              <a:rPr lang="en-US" sz="2000" dirty="0" smtClean="0">
                <a:latin typeface="+mn-lt"/>
              </a:rPr>
              <a:t>process is stable. The upper control limit and the lower control limit are located 3 standard deviations of the concentration values above and below the center line.</a:t>
            </a:r>
            <a:endParaRPr lang="en-US" sz="2000" dirty="0">
              <a:latin typeface="+mn-lt"/>
            </a:endParaRPr>
          </a:p>
        </p:txBody>
      </p:sp>
      <p:graphicFrame>
        <p:nvGraphicFramePr>
          <p:cNvPr id="10" name="Object 9"/>
          <p:cNvGraphicFramePr>
            <a:graphicFrameLocks noChangeAspect="1"/>
          </p:cNvGraphicFramePr>
          <p:nvPr/>
        </p:nvGraphicFramePr>
        <p:xfrm>
          <a:off x="3302000" y="1905000"/>
          <a:ext cx="914400" cy="198438"/>
        </p:xfrm>
        <a:graphic>
          <a:graphicData uri="http://schemas.openxmlformats.org/presentationml/2006/ole">
            <mc:AlternateContent xmlns:mc="http://schemas.openxmlformats.org/markup-compatibility/2006">
              <mc:Choice xmlns:v="urn:schemas-microsoft-com:vml" Requires="v">
                <p:oleObj spid="_x0000_s1030" name="Equation" r:id="rId5" imgW="914400" imgH="198720" progId="">
                  <p:embed/>
                </p:oleObj>
              </mc:Choice>
              <mc:Fallback>
                <p:oleObj name="Equation" r:id="rId5" imgW="914400" imgH="19872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0" y="19050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990600" y="2514600"/>
          <a:ext cx="1422400" cy="304800"/>
        </p:xfrm>
        <a:graphic>
          <a:graphicData uri="http://schemas.openxmlformats.org/presentationml/2006/ole">
            <mc:AlternateContent xmlns:mc="http://schemas.openxmlformats.org/markup-compatibility/2006">
              <mc:Choice xmlns:v="urn:schemas-microsoft-com:vml" Requires="v">
                <p:oleObj spid="_x0000_s1031" name="Equation" r:id="rId7" imgW="838080" imgH="228600" progId="">
                  <p:embed/>
                </p:oleObj>
              </mc:Choice>
              <mc:Fallback>
                <p:oleObj name="Equation" r:id="rId7" imgW="838080" imgH="22860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14600"/>
                        <a:ext cx="1422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noFill/>
        </p:spPr>
        <p:txBody>
          <a:bodyPr/>
          <a:lstStyle/>
          <a:p>
            <a:fld id="{1407FF7B-9319-4238-97C0-E74739BE039E}" type="slidenum">
              <a:rPr lang="en-US" smtClean="0"/>
              <a:pPr/>
              <a:t>22</a:t>
            </a:fld>
            <a:endParaRPr lang="en-US" dirty="0" smtClean="0"/>
          </a:p>
        </p:txBody>
      </p:sp>
      <p:sp>
        <p:nvSpPr>
          <p:cNvPr id="30723" name="Rectangle 4"/>
          <p:cNvSpPr>
            <a:spLocks noChangeArrowheads="1"/>
          </p:cNvSpPr>
          <p:nvPr/>
        </p:nvSpPr>
        <p:spPr bwMode="auto">
          <a:xfrm>
            <a:off x="381000" y="304800"/>
            <a:ext cx="8229600" cy="646113"/>
          </a:xfrm>
          <a:prstGeom prst="rect">
            <a:avLst/>
          </a:prstGeom>
          <a:noFill/>
          <a:ln w="9525">
            <a:noFill/>
            <a:miter lim="800000"/>
            <a:headEnd/>
            <a:tailEnd/>
          </a:ln>
        </p:spPr>
        <p:txBody>
          <a:bodyPr>
            <a:spAutoFit/>
          </a:bodyPr>
          <a:lstStyle/>
          <a:p>
            <a:pPr algn="ctr">
              <a:spcBef>
                <a:spcPct val="50000"/>
              </a:spcBef>
            </a:pPr>
            <a:r>
              <a:rPr lang="en-US" sz="3600" b="1" dirty="0">
                <a:latin typeface="+mj-lt"/>
              </a:rPr>
              <a:t>Use of Control Charts</a:t>
            </a:r>
          </a:p>
        </p:txBody>
      </p:sp>
      <p:cxnSp>
        <p:nvCxnSpPr>
          <p:cNvPr id="7" name="Straight Connector 6"/>
          <p:cNvCxnSpPr/>
          <p:nvPr/>
        </p:nvCxnSpPr>
        <p:spPr>
          <a:xfrm>
            <a:off x="533400" y="914400"/>
            <a:ext cx="807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 y="1143000"/>
            <a:ext cx="8229600" cy="3540125"/>
          </a:xfrm>
          <a:prstGeom prst="rect">
            <a:avLst/>
          </a:prstGeom>
          <a:noFill/>
        </p:spPr>
        <p:txBody>
          <a:bodyPr>
            <a:spAutoFit/>
          </a:bodyPr>
          <a:lstStyle/>
          <a:p>
            <a:pPr>
              <a:defRPr/>
            </a:pPr>
            <a:r>
              <a:rPr lang="en-US" dirty="0">
                <a:latin typeface="+mn-lt"/>
              </a:rPr>
              <a:t>Deming contrasted two purposes of control charts:</a:t>
            </a:r>
          </a:p>
          <a:p>
            <a:pPr>
              <a:defRPr/>
            </a:pPr>
            <a:endParaRPr lang="en-US" dirty="0">
              <a:latin typeface="+mn-lt"/>
            </a:endParaRPr>
          </a:p>
          <a:p>
            <a:pPr marL="514350" indent="-514350">
              <a:buFont typeface="+mj-lt"/>
              <a:buAutoNum type="arabicPeriod"/>
              <a:defRPr/>
            </a:pPr>
            <a:r>
              <a:rPr lang="en-US" b="1" dirty="0">
                <a:solidFill>
                  <a:srgbClr val="002060"/>
                </a:solidFill>
                <a:latin typeface="+mn-lt"/>
              </a:rPr>
              <a:t>Enumerative studies</a:t>
            </a:r>
            <a:r>
              <a:rPr lang="en-US" dirty="0">
                <a:latin typeface="+mn-lt"/>
              </a:rPr>
              <a:t>:  Control chart of past production </a:t>
            </a:r>
            <a:r>
              <a:rPr lang="en-US" dirty="0" smtClean="0">
                <a:latin typeface="+mn-lt"/>
              </a:rPr>
              <a:t>lots. Used </a:t>
            </a:r>
            <a:r>
              <a:rPr lang="en-US" dirty="0">
                <a:latin typeface="+mn-lt"/>
              </a:rPr>
              <a:t>for lot-by-lot acceptance sampling.</a:t>
            </a:r>
          </a:p>
          <a:p>
            <a:pPr marL="514350" indent="-514350">
              <a:buFont typeface="+mj-lt"/>
              <a:buAutoNum type="arabicPeriod"/>
              <a:defRPr/>
            </a:pPr>
            <a:endParaRPr lang="en-US" dirty="0">
              <a:latin typeface="+mn-lt"/>
            </a:endParaRPr>
          </a:p>
          <a:p>
            <a:pPr marL="514350" indent="-514350">
              <a:buFont typeface="+mj-lt"/>
              <a:buAutoNum type="arabicPeriod"/>
              <a:defRPr/>
            </a:pPr>
            <a:r>
              <a:rPr lang="en-US" b="1" dirty="0">
                <a:solidFill>
                  <a:srgbClr val="002060"/>
                </a:solidFill>
                <a:latin typeface="+mn-lt"/>
              </a:rPr>
              <a:t>Analytic studies</a:t>
            </a:r>
            <a:r>
              <a:rPr lang="en-US" dirty="0">
                <a:latin typeface="+mn-lt"/>
              </a:rPr>
              <a:t>:  Real-time control of a production process.</a:t>
            </a:r>
          </a:p>
        </p:txBody>
      </p:sp>
      <p:sp>
        <p:nvSpPr>
          <p:cNvPr id="30726" name="Footer Placeholder 5"/>
          <p:cNvSpPr>
            <a:spLocks noGrp="1"/>
          </p:cNvSpPr>
          <p:nvPr>
            <p:ph type="ftr" sz="quarter" idx="11"/>
          </p:nvPr>
        </p:nvSpPr>
        <p:spPr>
          <a:noFill/>
        </p:spPr>
        <p:txBody>
          <a:bodyPr/>
          <a:lstStyle/>
          <a:p>
            <a:r>
              <a:rPr lang="en-US" dirty="0" smtClean="0"/>
              <a:t>Sec 1-2.5  Observing Processes Over Time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3"/>
          <p:cNvSpPr>
            <a:spLocks noChangeShapeType="1"/>
          </p:cNvSpPr>
          <p:nvPr/>
        </p:nvSpPr>
        <p:spPr bwMode="auto">
          <a:xfrm>
            <a:off x="381000" y="990600"/>
            <a:ext cx="8305800" cy="0"/>
          </a:xfrm>
          <a:prstGeom prst="line">
            <a:avLst/>
          </a:prstGeom>
          <a:noFill/>
          <a:ln w="38100">
            <a:solidFill>
              <a:schemeClr val="tx1"/>
            </a:solidFill>
            <a:round/>
            <a:headEnd/>
            <a:tailEnd/>
          </a:ln>
        </p:spPr>
        <p:txBody>
          <a:bodyPr/>
          <a:lstStyle/>
          <a:p>
            <a:endParaRPr lang="en-US"/>
          </a:p>
        </p:txBody>
      </p:sp>
      <p:sp>
        <p:nvSpPr>
          <p:cNvPr id="32772" name="Text Box 4"/>
          <p:cNvSpPr txBox="1">
            <a:spLocks noChangeArrowheads="1"/>
          </p:cNvSpPr>
          <p:nvPr/>
        </p:nvSpPr>
        <p:spPr bwMode="auto">
          <a:xfrm>
            <a:off x="609600" y="1219201"/>
            <a:ext cx="8229600" cy="4493538"/>
          </a:xfrm>
          <a:prstGeom prst="rect">
            <a:avLst/>
          </a:prstGeom>
          <a:noFill/>
          <a:ln w="9525">
            <a:noFill/>
            <a:miter lim="800000"/>
            <a:headEnd/>
            <a:tailEnd/>
          </a:ln>
        </p:spPr>
        <p:txBody>
          <a:bodyPr wrap="square">
            <a:spAutoFit/>
          </a:bodyPr>
          <a:lstStyle/>
          <a:p>
            <a:pPr>
              <a:spcBef>
                <a:spcPct val="50000"/>
              </a:spcBef>
            </a:pPr>
            <a:r>
              <a:rPr lang="en-US" sz="2200" dirty="0" smtClean="0">
                <a:latin typeface="+mn-lt"/>
              </a:rPr>
              <a:t>A</a:t>
            </a:r>
            <a:r>
              <a:rPr lang="en-US" sz="2200" b="1" dirty="0" smtClean="0">
                <a:solidFill>
                  <a:srgbClr val="009900"/>
                </a:solidFill>
                <a:latin typeface="+mn-lt"/>
              </a:rPr>
              <a:t> </a:t>
            </a:r>
            <a:r>
              <a:rPr lang="en-US" sz="2200" b="1" dirty="0">
                <a:solidFill>
                  <a:srgbClr val="002060"/>
                </a:solidFill>
                <a:latin typeface="+mn-lt"/>
              </a:rPr>
              <a:t>mechanistic model</a:t>
            </a:r>
            <a:r>
              <a:rPr lang="en-US" sz="2200" b="1" dirty="0">
                <a:solidFill>
                  <a:srgbClr val="0070C0"/>
                </a:solidFill>
                <a:latin typeface="+mn-lt"/>
              </a:rPr>
              <a:t> </a:t>
            </a:r>
            <a:r>
              <a:rPr lang="en-US" sz="2200" dirty="0">
                <a:latin typeface="+mn-lt"/>
              </a:rPr>
              <a:t>is built from our underlying knowledge of the basic physical mechanism that relates several variables.</a:t>
            </a:r>
          </a:p>
          <a:p>
            <a:pPr>
              <a:spcBef>
                <a:spcPct val="50000"/>
              </a:spcBef>
            </a:pPr>
            <a:r>
              <a:rPr lang="en-US" sz="2200" dirty="0">
                <a:latin typeface="+mn-lt"/>
              </a:rPr>
              <a:t>Example:  Ohm’s </a:t>
            </a:r>
            <a:r>
              <a:rPr lang="en-US" sz="2200" dirty="0" smtClean="0">
                <a:latin typeface="+mn-lt"/>
              </a:rPr>
              <a:t>Law</a:t>
            </a:r>
          </a:p>
          <a:p>
            <a:pPr>
              <a:spcBef>
                <a:spcPct val="50000"/>
              </a:spcBef>
            </a:pPr>
            <a:r>
              <a:rPr lang="en-US" sz="2200" dirty="0" smtClean="0">
                <a:latin typeface="+mn-lt"/>
              </a:rPr>
              <a:t>		 Current </a:t>
            </a:r>
            <a:r>
              <a:rPr lang="en-US" sz="2200" dirty="0">
                <a:latin typeface="+mn-lt"/>
              </a:rPr>
              <a:t>= </a:t>
            </a:r>
            <a:r>
              <a:rPr lang="en-US" sz="2200" dirty="0" smtClean="0">
                <a:latin typeface="+mn-lt"/>
              </a:rPr>
              <a:t>V/R</a:t>
            </a:r>
            <a:endParaRPr lang="en-US" sz="2200" dirty="0">
              <a:latin typeface="+mn-lt"/>
            </a:endParaRPr>
          </a:p>
          <a:p>
            <a:pPr>
              <a:spcBef>
                <a:spcPct val="50000"/>
              </a:spcBef>
            </a:pPr>
            <a:r>
              <a:rPr lang="en-US" sz="2200" i="1" dirty="0" smtClean="0">
                <a:latin typeface="+mn-lt"/>
              </a:rPr>
              <a:t>		            I</a:t>
            </a:r>
            <a:r>
              <a:rPr lang="en-US" sz="2200" dirty="0" smtClean="0">
                <a:latin typeface="+mn-lt"/>
              </a:rPr>
              <a:t> </a:t>
            </a:r>
            <a:r>
              <a:rPr lang="en-US" sz="2200" dirty="0">
                <a:latin typeface="+mn-lt"/>
              </a:rPr>
              <a:t>= </a:t>
            </a:r>
            <a:r>
              <a:rPr lang="en-US" sz="2200" i="1" dirty="0" smtClean="0">
                <a:latin typeface="+mn-lt"/>
              </a:rPr>
              <a:t>E/R</a:t>
            </a:r>
          </a:p>
          <a:p>
            <a:pPr>
              <a:spcBef>
                <a:spcPct val="50000"/>
              </a:spcBef>
            </a:pPr>
            <a:r>
              <a:rPr lang="en-US" sz="2200" i="1" dirty="0" smtClean="0">
                <a:latin typeface="+mn-lt"/>
              </a:rPr>
              <a:t>		            I</a:t>
            </a:r>
            <a:r>
              <a:rPr lang="en-US" sz="2200" dirty="0" smtClean="0">
                <a:latin typeface="+mn-lt"/>
              </a:rPr>
              <a:t> </a:t>
            </a:r>
            <a:r>
              <a:rPr lang="en-US" sz="2200" dirty="0">
                <a:latin typeface="+mn-lt"/>
              </a:rPr>
              <a:t>= </a:t>
            </a:r>
            <a:r>
              <a:rPr lang="en-US" sz="2200" i="1" dirty="0">
                <a:latin typeface="+mn-lt"/>
              </a:rPr>
              <a:t>E/R + </a:t>
            </a:r>
            <a:r>
              <a:rPr lang="en-US" sz="2200" i="1" dirty="0" smtClean="0">
                <a:latin typeface="+mn-lt"/>
                <a:sym typeface="Symbol" pitchFamily="18" charset="2"/>
              </a:rPr>
              <a:t></a:t>
            </a:r>
          </a:p>
          <a:p>
            <a:pPr>
              <a:spcBef>
                <a:spcPct val="50000"/>
              </a:spcBef>
            </a:pPr>
            <a:r>
              <a:rPr lang="en-US" sz="2200" dirty="0" smtClean="0">
                <a:latin typeface="+mn-lt"/>
                <a:sym typeface="Symbol" pitchFamily="18" charset="2"/>
              </a:rPr>
              <a:t>where </a:t>
            </a:r>
            <a:r>
              <a:rPr lang="en-US" sz="2200" i="1" dirty="0" smtClean="0">
                <a:sym typeface="Symbol" pitchFamily="18" charset="2"/>
              </a:rPr>
              <a:t></a:t>
            </a:r>
            <a:r>
              <a:rPr lang="en-US" sz="2200" dirty="0" smtClean="0">
                <a:latin typeface="+mn-lt"/>
                <a:sym typeface="Symbol" pitchFamily="18" charset="2"/>
              </a:rPr>
              <a:t> is a term added to the model to account for the fact that the observed values of current flow do not perfectly conform to the mechanistic model.</a:t>
            </a:r>
          </a:p>
          <a:p>
            <a:pPr>
              <a:spcBef>
                <a:spcPct val="50000"/>
              </a:spcBef>
              <a:buFont typeface="Arial" pitchFamily="34" charset="0"/>
              <a:buChar char="•"/>
            </a:pPr>
            <a:r>
              <a:rPr lang="en-US" sz="2200" dirty="0" smtClean="0">
                <a:latin typeface="+mn-lt"/>
                <a:sym typeface="Symbol" pitchFamily="18" charset="2"/>
              </a:rPr>
              <a:t> The form of the function is known.</a:t>
            </a:r>
            <a:endParaRPr lang="en-US" sz="2200" dirty="0">
              <a:latin typeface="+mn-lt"/>
            </a:endParaRPr>
          </a:p>
        </p:txBody>
      </p:sp>
      <p:sp>
        <p:nvSpPr>
          <p:cNvPr id="32773" name="Slide Number Placeholder 6"/>
          <p:cNvSpPr>
            <a:spLocks noGrp="1"/>
          </p:cNvSpPr>
          <p:nvPr>
            <p:ph type="sldNum" sz="quarter" idx="12"/>
          </p:nvPr>
        </p:nvSpPr>
        <p:spPr>
          <a:noFill/>
        </p:spPr>
        <p:txBody>
          <a:bodyPr/>
          <a:lstStyle/>
          <a:p>
            <a:fld id="{28C9C42F-705A-42AA-B49C-0C00C897745C}" type="slidenum">
              <a:rPr lang="en-US" smtClean="0">
                <a:latin typeface="+mn-lt"/>
              </a:rPr>
              <a:pPr/>
              <a:t>23</a:t>
            </a:fld>
            <a:endParaRPr lang="en-US" dirty="0" smtClean="0">
              <a:latin typeface="+mn-lt"/>
            </a:endParaRPr>
          </a:p>
        </p:txBody>
      </p:sp>
      <p:sp>
        <p:nvSpPr>
          <p:cNvPr id="32774" name="Footer Placeholder 5"/>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sp>
        <p:nvSpPr>
          <p:cNvPr id="8" name="Text Box 2"/>
          <p:cNvSpPr txBox="1">
            <a:spLocks noChangeArrowheads="1"/>
          </p:cNvSpPr>
          <p:nvPr/>
        </p:nvSpPr>
        <p:spPr bwMode="auto">
          <a:xfrm>
            <a:off x="76200" y="228600"/>
            <a:ext cx="88392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mj-lt"/>
              </a:rPr>
              <a:t>Mechanistic </a:t>
            </a:r>
            <a:r>
              <a:rPr lang="en-US" sz="3600" b="1" dirty="0">
                <a:latin typeface="+mj-lt"/>
              </a:rPr>
              <a:t>and Empirical Models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381000"/>
            <a:ext cx="88392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mj-lt"/>
              </a:rPr>
              <a:t>Mechanistic </a:t>
            </a:r>
            <a:r>
              <a:rPr lang="en-US" sz="3600" b="1" dirty="0">
                <a:latin typeface="+mj-lt"/>
              </a:rPr>
              <a:t>and Empirical Models</a:t>
            </a:r>
          </a:p>
        </p:txBody>
      </p:sp>
      <p:sp>
        <p:nvSpPr>
          <p:cNvPr id="33795" name="Line 3"/>
          <p:cNvSpPr>
            <a:spLocks noChangeShapeType="1"/>
          </p:cNvSpPr>
          <p:nvPr/>
        </p:nvSpPr>
        <p:spPr bwMode="auto">
          <a:xfrm>
            <a:off x="381000" y="1143000"/>
            <a:ext cx="8001000" cy="0"/>
          </a:xfrm>
          <a:prstGeom prst="line">
            <a:avLst/>
          </a:prstGeom>
          <a:noFill/>
          <a:ln w="38100">
            <a:solidFill>
              <a:schemeClr val="tx1"/>
            </a:solidFill>
            <a:round/>
            <a:headEnd/>
            <a:tailEnd/>
          </a:ln>
        </p:spPr>
        <p:txBody>
          <a:bodyPr/>
          <a:lstStyle/>
          <a:p>
            <a:endParaRPr lang="en-US"/>
          </a:p>
        </p:txBody>
      </p:sp>
      <p:sp>
        <p:nvSpPr>
          <p:cNvPr id="33796" name="Text Box 4"/>
          <p:cNvSpPr txBox="1">
            <a:spLocks noChangeArrowheads="1"/>
          </p:cNvSpPr>
          <p:nvPr/>
        </p:nvSpPr>
        <p:spPr bwMode="auto">
          <a:xfrm>
            <a:off x="533400" y="1447800"/>
            <a:ext cx="8229600" cy="2462213"/>
          </a:xfrm>
          <a:prstGeom prst="rect">
            <a:avLst/>
          </a:prstGeom>
          <a:noFill/>
          <a:ln w="9525">
            <a:noFill/>
            <a:miter lim="800000"/>
            <a:headEnd/>
            <a:tailEnd/>
          </a:ln>
        </p:spPr>
        <p:txBody>
          <a:bodyPr>
            <a:spAutoFit/>
          </a:bodyPr>
          <a:lstStyle/>
          <a:p>
            <a:pPr>
              <a:spcBef>
                <a:spcPct val="50000"/>
              </a:spcBef>
            </a:pPr>
            <a:r>
              <a:rPr lang="en-US" dirty="0">
                <a:latin typeface="+mn-lt"/>
              </a:rPr>
              <a:t>An</a:t>
            </a:r>
            <a:r>
              <a:rPr lang="en-US" b="1" dirty="0">
                <a:solidFill>
                  <a:srgbClr val="009900"/>
                </a:solidFill>
                <a:latin typeface="+mn-lt"/>
              </a:rPr>
              <a:t> </a:t>
            </a:r>
            <a:r>
              <a:rPr lang="en-US" b="1" dirty="0">
                <a:solidFill>
                  <a:srgbClr val="002060"/>
                </a:solidFill>
                <a:latin typeface="+mn-lt"/>
              </a:rPr>
              <a:t>empirical model </a:t>
            </a:r>
            <a:r>
              <a:rPr lang="en-US" dirty="0">
                <a:latin typeface="+mn-lt"/>
              </a:rPr>
              <a:t>is built from our engineering and scientific knowledge of the phenomenon, but is not directly developed from our theoretical or first-principles understanding of the underlying mechanism.</a:t>
            </a:r>
          </a:p>
          <a:p>
            <a:pPr>
              <a:spcBef>
                <a:spcPct val="50000"/>
              </a:spcBef>
            </a:pPr>
            <a:r>
              <a:rPr lang="en-US" dirty="0">
                <a:latin typeface="+mn-lt"/>
              </a:rPr>
              <a:t>The form of the function is not known </a:t>
            </a:r>
            <a:r>
              <a:rPr lang="en-US" i="1" dirty="0">
                <a:latin typeface="+mn-lt"/>
              </a:rPr>
              <a:t>a priori</a:t>
            </a:r>
            <a:r>
              <a:rPr lang="en-US" dirty="0">
                <a:latin typeface="+mn-lt"/>
              </a:rPr>
              <a:t>.</a:t>
            </a:r>
          </a:p>
        </p:txBody>
      </p:sp>
      <p:sp>
        <p:nvSpPr>
          <p:cNvPr id="33797" name="Slide Number Placeholder 6"/>
          <p:cNvSpPr>
            <a:spLocks noGrp="1"/>
          </p:cNvSpPr>
          <p:nvPr>
            <p:ph type="sldNum" sz="quarter" idx="12"/>
          </p:nvPr>
        </p:nvSpPr>
        <p:spPr>
          <a:noFill/>
        </p:spPr>
        <p:txBody>
          <a:bodyPr/>
          <a:lstStyle/>
          <a:p>
            <a:fld id="{8C991581-D2EC-46FB-875A-CC7294F9E669}" type="slidenum">
              <a:rPr lang="en-US" smtClean="0">
                <a:latin typeface="+mn-lt"/>
              </a:rPr>
              <a:pPr/>
              <a:t>24</a:t>
            </a:fld>
            <a:endParaRPr lang="en-US" dirty="0" smtClean="0">
              <a:latin typeface="+mn-lt"/>
            </a:endParaRPr>
          </a:p>
        </p:txBody>
      </p:sp>
      <p:sp>
        <p:nvSpPr>
          <p:cNvPr id="33798" name="Footer Placeholder 5"/>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04800" y="152400"/>
            <a:ext cx="8534400" cy="584775"/>
          </a:xfrm>
          <a:prstGeom prst="rect">
            <a:avLst/>
          </a:prstGeom>
          <a:noFill/>
          <a:ln w="9525">
            <a:noFill/>
            <a:miter lim="800000"/>
            <a:headEnd/>
            <a:tailEnd/>
          </a:ln>
        </p:spPr>
        <p:txBody>
          <a:bodyPr>
            <a:spAutoFit/>
          </a:bodyPr>
          <a:lstStyle/>
          <a:p>
            <a:pPr algn="ctr">
              <a:spcBef>
                <a:spcPct val="50000"/>
              </a:spcBef>
            </a:pPr>
            <a:r>
              <a:rPr lang="en-US" sz="3200" b="1" dirty="0" smtClean="0">
                <a:latin typeface="+mj-lt"/>
              </a:rPr>
              <a:t>An </a:t>
            </a:r>
            <a:r>
              <a:rPr lang="en-US" sz="3200" b="1" dirty="0">
                <a:latin typeface="+mj-lt"/>
              </a:rPr>
              <a:t>Example of an Empirical Model</a:t>
            </a:r>
          </a:p>
        </p:txBody>
      </p:sp>
      <p:sp>
        <p:nvSpPr>
          <p:cNvPr id="35843" name="Line 3"/>
          <p:cNvSpPr>
            <a:spLocks noChangeShapeType="1"/>
          </p:cNvSpPr>
          <p:nvPr/>
        </p:nvSpPr>
        <p:spPr bwMode="auto">
          <a:xfrm>
            <a:off x="457200" y="838200"/>
            <a:ext cx="8458200" cy="0"/>
          </a:xfrm>
          <a:prstGeom prst="line">
            <a:avLst/>
          </a:prstGeom>
          <a:noFill/>
          <a:ln w="38100">
            <a:solidFill>
              <a:schemeClr val="tx1"/>
            </a:solidFill>
            <a:round/>
            <a:headEnd/>
            <a:tailEnd/>
          </a:ln>
        </p:spPr>
        <p:txBody>
          <a:bodyPr/>
          <a:lstStyle/>
          <a:p>
            <a:endParaRPr lang="en-US"/>
          </a:p>
        </p:txBody>
      </p:sp>
      <p:sp>
        <p:nvSpPr>
          <p:cNvPr id="35844" name="Text Box 4"/>
          <p:cNvSpPr txBox="1">
            <a:spLocks noChangeArrowheads="1"/>
          </p:cNvSpPr>
          <p:nvPr/>
        </p:nvSpPr>
        <p:spPr bwMode="auto">
          <a:xfrm>
            <a:off x="381000" y="1066800"/>
            <a:ext cx="8458200" cy="4431983"/>
          </a:xfrm>
          <a:prstGeom prst="rect">
            <a:avLst/>
          </a:prstGeom>
          <a:noFill/>
          <a:ln w="9525">
            <a:noFill/>
            <a:miter lim="800000"/>
            <a:headEnd/>
            <a:tailEnd/>
          </a:ln>
        </p:spPr>
        <p:txBody>
          <a:bodyPr>
            <a:spAutoFit/>
          </a:bodyPr>
          <a:lstStyle/>
          <a:p>
            <a:pPr>
              <a:spcBef>
                <a:spcPct val="50000"/>
              </a:spcBef>
              <a:buFont typeface="Arial" pitchFamily="34" charset="0"/>
              <a:buChar char="•"/>
            </a:pPr>
            <a:r>
              <a:rPr lang="en-US" sz="2400" dirty="0">
                <a:latin typeface="+mn-lt"/>
              </a:rPr>
              <a:t> </a:t>
            </a:r>
            <a:r>
              <a:rPr lang="en-US" dirty="0">
                <a:latin typeface="+mn-lt"/>
              </a:rPr>
              <a:t>In a semiconductor manufacturing plant, the finished semiconductor is wire-bonded to a frame.  In an observational study, the variables recorded were:</a:t>
            </a:r>
            <a:endParaRPr lang="en-US" sz="2400" dirty="0">
              <a:latin typeface="+mn-lt"/>
            </a:endParaRPr>
          </a:p>
          <a:p>
            <a:pPr lvl="1">
              <a:spcBef>
                <a:spcPct val="50000"/>
              </a:spcBef>
              <a:buFont typeface="Arial" pitchFamily="34" charset="0"/>
              <a:buChar char="•"/>
            </a:pPr>
            <a:r>
              <a:rPr lang="en-US" sz="2400" dirty="0">
                <a:latin typeface="+mn-lt"/>
              </a:rPr>
              <a:t> Pull strength to break the bond (</a:t>
            </a:r>
            <a:r>
              <a:rPr lang="en-US" sz="2400" i="1" dirty="0">
                <a:latin typeface="+mn-lt"/>
              </a:rPr>
              <a:t>y</a:t>
            </a:r>
            <a:r>
              <a:rPr lang="en-US" sz="2400" dirty="0">
                <a:latin typeface="+mn-lt"/>
              </a:rPr>
              <a:t>)</a:t>
            </a:r>
          </a:p>
          <a:p>
            <a:pPr lvl="1">
              <a:spcBef>
                <a:spcPct val="50000"/>
              </a:spcBef>
              <a:buFont typeface="Arial" pitchFamily="34" charset="0"/>
              <a:buChar char="•"/>
            </a:pPr>
            <a:r>
              <a:rPr lang="en-US" sz="2400" dirty="0">
                <a:latin typeface="+mn-lt"/>
              </a:rPr>
              <a:t> Wire length (</a:t>
            </a:r>
            <a:r>
              <a:rPr lang="en-US" sz="2400" i="1" dirty="0">
                <a:latin typeface="+mn-lt"/>
              </a:rPr>
              <a:t>x</a:t>
            </a:r>
            <a:r>
              <a:rPr lang="en-US" sz="2400" baseline="-25000" dirty="0">
                <a:latin typeface="+mn-lt"/>
              </a:rPr>
              <a:t>1</a:t>
            </a:r>
            <a:r>
              <a:rPr lang="en-US" sz="2400" dirty="0">
                <a:latin typeface="+mn-lt"/>
              </a:rPr>
              <a:t>)</a:t>
            </a:r>
          </a:p>
          <a:p>
            <a:pPr lvl="1">
              <a:spcBef>
                <a:spcPct val="50000"/>
              </a:spcBef>
              <a:buFont typeface="Arial" pitchFamily="34" charset="0"/>
              <a:buChar char="•"/>
            </a:pPr>
            <a:r>
              <a:rPr lang="en-US" sz="2400" dirty="0">
                <a:latin typeface="+mn-lt"/>
              </a:rPr>
              <a:t> Die height (</a:t>
            </a:r>
            <a:r>
              <a:rPr lang="en-US" sz="2400" i="1" dirty="0">
                <a:latin typeface="+mn-lt"/>
              </a:rPr>
              <a:t>x</a:t>
            </a:r>
            <a:r>
              <a:rPr lang="en-US" sz="2400" baseline="-25000" dirty="0">
                <a:latin typeface="+mn-lt"/>
              </a:rPr>
              <a:t>2</a:t>
            </a:r>
            <a:r>
              <a:rPr lang="en-US" sz="2400" dirty="0">
                <a:latin typeface="+mn-lt"/>
              </a:rPr>
              <a:t>)</a:t>
            </a:r>
          </a:p>
          <a:p>
            <a:pPr>
              <a:spcBef>
                <a:spcPct val="50000"/>
              </a:spcBef>
              <a:buFont typeface="Arial" pitchFamily="34" charset="0"/>
              <a:buChar char="•"/>
            </a:pPr>
            <a:r>
              <a:rPr lang="en-US" sz="2400" dirty="0">
                <a:latin typeface="+mn-lt"/>
              </a:rPr>
              <a:t> </a:t>
            </a:r>
            <a:r>
              <a:rPr lang="en-US" dirty="0">
                <a:latin typeface="+mn-lt"/>
              </a:rPr>
              <a:t>The data recorded are shown on the next slide.</a:t>
            </a:r>
          </a:p>
          <a:p>
            <a:pPr>
              <a:spcBef>
                <a:spcPct val="50000"/>
              </a:spcBef>
              <a:buFont typeface="Arial" pitchFamily="34" charset="0"/>
              <a:buChar char="•"/>
            </a:pPr>
            <a:endParaRPr lang="en-US" dirty="0">
              <a:latin typeface="+mn-lt"/>
            </a:endParaRPr>
          </a:p>
        </p:txBody>
      </p:sp>
      <p:sp>
        <p:nvSpPr>
          <p:cNvPr id="35845" name="Slide Number Placeholder 7"/>
          <p:cNvSpPr>
            <a:spLocks noGrp="1"/>
          </p:cNvSpPr>
          <p:nvPr>
            <p:ph type="sldNum" sz="quarter" idx="12"/>
          </p:nvPr>
        </p:nvSpPr>
        <p:spPr>
          <a:noFill/>
        </p:spPr>
        <p:txBody>
          <a:bodyPr/>
          <a:lstStyle/>
          <a:p>
            <a:fld id="{B239290E-F852-4BCC-86E4-823BEA13A517}" type="slidenum">
              <a:rPr lang="en-US" smtClean="0">
                <a:latin typeface="+mn-lt"/>
              </a:rPr>
              <a:pPr/>
              <a:t>25</a:t>
            </a:fld>
            <a:endParaRPr lang="en-US" dirty="0" smtClean="0">
              <a:latin typeface="+mn-lt"/>
            </a:endParaRPr>
          </a:p>
        </p:txBody>
      </p:sp>
      <p:sp>
        <p:nvSpPr>
          <p:cNvPr id="35846" name="Footer Placeholder 6"/>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4"/>
          <p:cNvSpPr>
            <a:spLocks noGrp="1"/>
          </p:cNvSpPr>
          <p:nvPr>
            <p:ph type="sldNum" sz="quarter" idx="12"/>
          </p:nvPr>
        </p:nvSpPr>
        <p:spPr>
          <a:noFill/>
        </p:spPr>
        <p:txBody>
          <a:bodyPr/>
          <a:lstStyle/>
          <a:p>
            <a:fld id="{81950142-AAE4-4B19-9CCF-E56259C033EF}" type="slidenum">
              <a:rPr lang="en-US" smtClean="0">
                <a:latin typeface="+mn-lt"/>
              </a:rPr>
              <a:pPr/>
              <a:t>26</a:t>
            </a:fld>
            <a:endParaRPr lang="en-US" dirty="0" smtClean="0">
              <a:latin typeface="+mn-lt"/>
            </a:endParaRPr>
          </a:p>
        </p:txBody>
      </p:sp>
      <p:sp>
        <p:nvSpPr>
          <p:cNvPr id="36868" name="Footer Placeholder 3"/>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sp>
        <p:nvSpPr>
          <p:cNvPr id="6" name="TextBox 5"/>
          <p:cNvSpPr txBox="1"/>
          <p:nvPr/>
        </p:nvSpPr>
        <p:spPr>
          <a:xfrm>
            <a:off x="2514600" y="609600"/>
            <a:ext cx="5181600" cy="338554"/>
          </a:xfrm>
          <a:prstGeom prst="rect">
            <a:avLst/>
          </a:prstGeom>
          <a:noFill/>
        </p:spPr>
        <p:txBody>
          <a:bodyPr wrap="square" rtlCol="0">
            <a:spAutoFit/>
          </a:bodyPr>
          <a:lstStyle/>
          <a:p>
            <a:r>
              <a:rPr lang="en-US" sz="1600" dirty="0" smtClean="0">
                <a:solidFill>
                  <a:srgbClr val="002060"/>
                </a:solidFill>
                <a:latin typeface="+mj-lt"/>
              </a:rPr>
              <a:t>Table 1-2 </a:t>
            </a:r>
            <a:r>
              <a:rPr lang="en-US" sz="1600" dirty="0" smtClean="0">
                <a:latin typeface="+mj-lt"/>
              </a:rPr>
              <a:t>Wire Bond Pull Strength Data</a:t>
            </a:r>
            <a:endParaRPr lang="en-US" sz="1600" dirty="0">
              <a:latin typeface="+mj-lt"/>
            </a:endParaRPr>
          </a:p>
        </p:txBody>
      </p:sp>
      <p:pic>
        <p:nvPicPr>
          <p:cNvPr id="11269" name="Picture 5"/>
          <p:cNvPicPr>
            <a:picLocks noChangeAspect="1" noChangeArrowheads="1"/>
          </p:cNvPicPr>
          <p:nvPr/>
        </p:nvPicPr>
        <p:blipFill>
          <a:blip r:embed="rId3"/>
          <a:srcRect/>
          <a:stretch>
            <a:fillRect/>
          </a:stretch>
        </p:blipFill>
        <p:spPr bwMode="auto">
          <a:xfrm>
            <a:off x="1981200" y="914400"/>
            <a:ext cx="4953000" cy="5181600"/>
          </a:xfrm>
          <a:prstGeom prst="rect">
            <a:avLst/>
          </a:prstGeom>
          <a:noFill/>
          <a:ln w="9525">
            <a:noFill/>
            <a:miter lim="800000"/>
            <a:headEnd/>
            <a:tailEnd/>
          </a:ln>
          <a:effectLst/>
        </p:spPr>
      </p:pic>
      <p:sp>
        <p:nvSpPr>
          <p:cNvPr id="8" name="Text Box 2"/>
          <p:cNvSpPr txBox="1">
            <a:spLocks noChangeArrowheads="1"/>
          </p:cNvSpPr>
          <p:nvPr/>
        </p:nvSpPr>
        <p:spPr bwMode="auto">
          <a:xfrm>
            <a:off x="228600" y="0"/>
            <a:ext cx="8534400" cy="584775"/>
          </a:xfrm>
          <a:prstGeom prst="rect">
            <a:avLst/>
          </a:prstGeom>
          <a:noFill/>
          <a:ln w="9525">
            <a:noFill/>
            <a:miter lim="800000"/>
            <a:headEnd/>
            <a:tailEnd/>
          </a:ln>
        </p:spPr>
        <p:txBody>
          <a:bodyPr>
            <a:spAutoFit/>
          </a:bodyPr>
          <a:lstStyle/>
          <a:p>
            <a:pPr algn="ctr">
              <a:spcBef>
                <a:spcPct val="50000"/>
              </a:spcBef>
            </a:pPr>
            <a:r>
              <a:rPr lang="en-US" sz="3200" b="1" dirty="0" smtClean="0">
                <a:latin typeface="+mj-lt"/>
              </a:rPr>
              <a:t>An </a:t>
            </a:r>
            <a:r>
              <a:rPr lang="en-US" sz="3200" b="1" dirty="0">
                <a:latin typeface="+mj-lt"/>
              </a:rPr>
              <a:t>Example of an Empirical Model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Line 1027"/>
          <p:cNvSpPr>
            <a:spLocks noChangeShapeType="1"/>
          </p:cNvSpPr>
          <p:nvPr/>
        </p:nvSpPr>
        <p:spPr bwMode="auto">
          <a:xfrm>
            <a:off x="381000" y="1066800"/>
            <a:ext cx="8229600" cy="0"/>
          </a:xfrm>
          <a:prstGeom prst="line">
            <a:avLst/>
          </a:prstGeom>
          <a:noFill/>
          <a:ln w="38100">
            <a:solidFill>
              <a:schemeClr val="tx1"/>
            </a:solidFill>
            <a:round/>
            <a:headEnd/>
            <a:tailEnd/>
          </a:ln>
        </p:spPr>
        <p:txBody>
          <a:bodyPr/>
          <a:lstStyle/>
          <a:p>
            <a:endParaRPr lang="en-US"/>
          </a:p>
        </p:txBody>
      </p:sp>
      <p:sp>
        <p:nvSpPr>
          <p:cNvPr id="37892" name="Text Box 1028"/>
          <p:cNvSpPr txBox="1">
            <a:spLocks noChangeArrowheads="1"/>
          </p:cNvSpPr>
          <p:nvPr/>
        </p:nvSpPr>
        <p:spPr bwMode="auto">
          <a:xfrm>
            <a:off x="609600" y="1524000"/>
            <a:ext cx="8229600" cy="519113"/>
          </a:xfrm>
          <a:prstGeom prst="rect">
            <a:avLst/>
          </a:prstGeom>
          <a:noFill/>
          <a:ln w="9525">
            <a:noFill/>
            <a:miter lim="800000"/>
            <a:headEnd/>
            <a:tailEnd/>
          </a:ln>
        </p:spPr>
        <p:txBody>
          <a:bodyPr>
            <a:spAutoFit/>
          </a:bodyPr>
          <a:lstStyle/>
          <a:p>
            <a:pPr>
              <a:spcBef>
                <a:spcPct val="50000"/>
              </a:spcBef>
            </a:pPr>
            <a:endParaRPr lang="en-US">
              <a:latin typeface="TimesNewRomanPS" charset="0"/>
            </a:endParaRPr>
          </a:p>
        </p:txBody>
      </p:sp>
      <p:grpSp>
        <p:nvGrpSpPr>
          <p:cNvPr id="37893" name="Group 1030"/>
          <p:cNvGrpSpPr>
            <a:grpSpLocks/>
          </p:cNvGrpSpPr>
          <p:nvPr/>
        </p:nvGrpSpPr>
        <p:grpSpPr bwMode="auto">
          <a:xfrm>
            <a:off x="304800" y="1447800"/>
            <a:ext cx="8613775" cy="3579284"/>
            <a:chOff x="190" y="2024"/>
            <a:chExt cx="5426" cy="2052"/>
          </a:xfrm>
        </p:grpSpPr>
        <p:pic>
          <p:nvPicPr>
            <p:cNvPr id="37897" name="Picture 1031"/>
            <p:cNvPicPr>
              <a:picLocks noChangeAspect="1" noChangeArrowheads="1"/>
            </p:cNvPicPr>
            <p:nvPr/>
          </p:nvPicPr>
          <p:blipFill>
            <a:blip r:embed="rId3" cstate="print"/>
            <a:srcRect/>
            <a:stretch>
              <a:fillRect/>
            </a:stretch>
          </p:blipFill>
          <p:spPr bwMode="auto">
            <a:xfrm>
              <a:off x="190" y="2024"/>
              <a:ext cx="5376" cy="273"/>
            </a:xfrm>
            <a:prstGeom prst="rect">
              <a:avLst/>
            </a:prstGeom>
            <a:noFill/>
            <a:ln w="9525">
              <a:noFill/>
              <a:miter lim="800000"/>
              <a:headEnd/>
              <a:tailEnd/>
            </a:ln>
          </p:spPr>
        </p:pic>
        <p:sp>
          <p:nvSpPr>
            <p:cNvPr id="37898" name="Rectangle 1032"/>
            <p:cNvSpPr>
              <a:spLocks noChangeArrowheads="1"/>
            </p:cNvSpPr>
            <p:nvPr/>
          </p:nvSpPr>
          <p:spPr bwMode="auto">
            <a:xfrm>
              <a:off x="240" y="2417"/>
              <a:ext cx="5376" cy="1659"/>
            </a:xfrm>
            <a:prstGeom prst="rect">
              <a:avLst/>
            </a:prstGeom>
            <a:noFill/>
            <a:ln w="9525">
              <a:noFill/>
              <a:miter lim="800000"/>
              <a:headEnd/>
              <a:tailEnd/>
            </a:ln>
          </p:spPr>
          <p:txBody>
            <a:bodyPr wrap="square">
              <a:spAutoFit/>
            </a:bodyPr>
            <a:lstStyle/>
            <a:p>
              <a:pPr eaLnBrk="0" hangingPunct="0"/>
              <a:r>
                <a:rPr lang="en-US" sz="2600" dirty="0" smtClean="0">
                  <a:latin typeface="+mn-lt"/>
                </a:rPr>
                <a:t>where the “hat,” or circumflex, over pull strength indicates that this is an estimated or predicted quality. </a:t>
              </a:r>
            </a:p>
            <a:p>
              <a:pPr eaLnBrk="0" hangingPunct="0"/>
              <a:endParaRPr lang="en-US" sz="2600" dirty="0" smtClean="0">
                <a:latin typeface="+mn-lt"/>
              </a:endParaRPr>
            </a:p>
            <a:p>
              <a:pPr eaLnBrk="0" hangingPunct="0"/>
              <a:r>
                <a:rPr lang="en-US" sz="2600" dirty="0" smtClean="0">
                  <a:latin typeface="+mn-lt"/>
                </a:rPr>
                <a:t>In </a:t>
              </a:r>
              <a:r>
                <a:rPr lang="en-US" sz="2600" dirty="0">
                  <a:latin typeface="+mn-lt"/>
                </a:rPr>
                <a:t>general, this type of empirical model is called a </a:t>
              </a:r>
              <a:r>
                <a:rPr lang="en-US" sz="2600" b="1" dirty="0">
                  <a:solidFill>
                    <a:srgbClr val="002060"/>
                  </a:solidFill>
                  <a:latin typeface="+mn-lt"/>
                </a:rPr>
                <a:t>regression </a:t>
              </a:r>
              <a:r>
                <a:rPr lang="en-US" sz="2600" b="1" dirty="0" smtClean="0">
                  <a:solidFill>
                    <a:srgbClr val="002060"/>
                  </a:solidFill>
                  <a:latin typeface="+mn-lt"/>
                </a:rPr>
                <a:t>model</a:t>
              </a:r>
              <a:r>
                <a:rPr lang="en-US" sz="2600" b="1" dirty="0" smtClean="0">
                  <a:latin typeface="+mn-lt"/>
                </a:rPr>
                <a:t>.</a:t>
              </a:r>
              <a:endParaRPr lang="en-US" sz="2600" b="1" dirty="0">
                <a:latin typeface="+mn-lt"/>
              </a:endParaRPr>
            </a:p>
            <a:p>
              <a:pPr eaLnBrk="0" hangingPunct="0"/>
              <a:endParaRPr lang="en-US" sz="2600" dirty="0" smtClean="0">
                <a:latin typeface="+mn-lt"/>
              </a:endParaRPr>
            </a:p>
            <a:p>
              <a:pPr eaLnBrk="0" hangingPunct="0"/>
              <a:r>
                <a:rPr lang="en-US" sz="2600" dirty="0" smtClean="0">
                  <a:latin typeface="+mn-lt"/>
                </a:rPr>
                <a:t>The </a:t>
              </a:r>
              <a:r>
                <a:rPr lang="en-US" sz="2600" b="1" dirty="0">
                  <a:solidFill>
                    <a:srgbClr val="002060"/>
                  </a:solidFill>
                  <a:latin typeface="+mn-lt"/>
                </a:rPr>
                <a:t>estimated</a:t>
              </a:r>
              <a:r>
                <a:rPr lang="en-US" sz="2600" dirty="0">
                  <a:latin typeface="+mn-lt"/>
                </a:rPr>
                <a:t> regression relationship is given by:</a:t>
              </a:r>
            </a:p>
          </p:txBody>
        </p:sp>
      </p:grpSp>
      <p:pic>
        <p:nvPicPr>
          <p:cNvPr id="37894" name="Picture 1033"/>
          <p:cNvPicPr>
            <a:picLocks noChangeAspect="1" noChangeArrowheads="1"/>
          </p:cNvPicPr>
          <p:nvPr/>
        </p:nvPicPr>
        <p:blipFill>
          <a:blip r:embed="rId4" cstate="print"/>
          <a:srcRect/>
          <a:stretch>
            <a:fillRect/>
          </a:stretch>
        </p:blipFill>
        <p:spPr bwMode="auto">
          <a:xfrm>
            <a:off x="304800" y="5334000"/>
            <a:ext cx="8763000" cy="762000"/>
          </a:xfrm>
          <a:prstGeom prst="rect">
            <a:avLst/>
          </a:prstGeom>
          <a:noFill/>
          <a:ln w="9525">
            <a:noFill/>
            <a:miter lim="800000"/>
            <a:headEnd/>
            <a:tailEnd/>
          </a:ln>
        </p:spPr>
      </p:pic>
      <p:sp>
        <p:nvSpPr>
          <p:cNvPr id="37895" name="Slide Number Placeholder 10"/>
          <p:cNvSpPr>
            <a:spLocks noGrp="1"/>
          </p:cNvSpPr>
          <p:nvPr>
            <p:ph type="sldNum" sz="quarter" idx="12"/>
          </p:nvPr>
        </p:nvSpPr>
        <p:spPr>
          <a:noFill/>
        </p:spPr>
        <p:txBody>
          <a:bodyPr/>
          <a:lstStyle/>
          <a:p>
            <a:fld id="{149C82E2-C370-41E7-8018-8994715B9286}" type="slidenum">
              <a:rPr lang="en-US" smtClean="0">
                <a:latin typeface="+mn-lt"/>
              </a:rPr>
              <a:pPr/>
              <a:t>27</a:t>
            </a:fld>
            <a:endParaRPr lang="en-US" dirty="0" smtClean="0">
              <a:latin typeface="+mn-lt"/>
            </a:endParaRPr>
          </a:p>
        </p:txBody>
      </p:sp>
      <p:sp>
        <p:nvSpPr>
          <p:cNvPr id="37896" name="Footer Placeholder 9"/>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pic>
        <p:nvPicPr>
          <p:cNvPr id="12290" name="Picture 2"/>
          <p:cNvPicPr>
            <a:picLocks noChangeAspect="1" noChangeArrowheads="1"/>
          </p:cNvPicPr>
          <p:nvPr/>
        </p:nvPicPr>
        <p:blipFill>
          <a:blip r:embed="rId5"/>
          <a:srcRect/>
          <a:stretch>
            <a:fillRect/>
          </a:stretch>
        </p:blipFill>
        <p:spPr bwMode="auto">
          <a:xfrm>
            <a:off x="381000" y="1295400"/>
            <a:ext cx="1752600" cy="210312"/>
          </a:xfrm>
          <a:prstGeom prst="rect">
            <a:avLst/>
          </a:prstGeom>
          <a:noFill/>
          <a:ln w="9525">
            <a:noFill/>
            <a:miter lim="800000"/>
            <a:headEnd/>
            <a:tailEnd/>
          </a:ln>
          <a:effectLst/>
        </p:spPr>
      </p:pic>
      <p:sp>
        <p:nvSpPr>
          <p:cNvPr id="13" name="Text Box 2"/>
          <p:cNvSpPr txBox="1">
            <a:spLocks noChangeArrowheads="1"/>
          </p:cNvSpPr>
          <p:nvPr/>
        </p:nvSpPr>
        <p:spPr bwMode="auto">
          <a:xfrm>
            <a:off x="304800" y="405825"/>
            <a:ext cx="8534400" cy="584775"/>
          </a:xfrm>
          <a:prstGeom prst="rect">
            <a:avLst/>
          </a:prstGeom>
          <a:noFill/>
          <a:ln w="9525">
            <a:noFill/>
            <a:miter lim="800000"/>
            <a:headEnd/>
            <a:tailEnd/>
          </a:ln>
        </p:spPr>
        <p:txBody>
          <a:bodyPr>
            <a:spAutoFit/>
          </a:bodyPr>
          <a:lstStyle/>
          <a:p>
            <a:pPr algn="ctr">
              <a:spcBef>
                <a:spcPct val="50000"/>
              </a:spcBef>
            </a:pPr>
            <a:r>
              <a:rPr lang="en-US" sz="3200" b="1" dirty="0" smtClean="0">
                <a:latin typeface="+mj-lt"/>
              </a:rPr>
              <a:t>An </a:t>
            </a:r>
            <a:r>
              <a:rPr lang="en-US" sz="3200" b="1" dirty="0">
                <a:latin typeface="+mj-lt"/>
              </a:rPr>
              <a:t>Example of an Empirical Model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457200" y="5105400"/>
            <a:ext cx="8229600" cy="830263"/>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mn-lt"/>
              </a:rPr>
              <a:t>Figure </a:t>
            </a:r>
            <a:r>
              <a:rPr lang="en-US" sz="2400" dirty="0" smtClean="0">
                <a:solidFill>
                  <a:srgbClr val="002060"/>
                </a:solidFill>
                <a:latin typeface="+mn-lt"/>
              </a:rPr>
              <a:t>1-6  </a:t>
            </a:r>
            <a:r>
              <a:rPr lang="en-US" sz="2400" dirty="0">
                <a:latin typeface="+mn-lt"/>
              </a:rPr>
              <a:t>Three-dimensional plot of the pull strength (</a:t>
            </a:r>
            <a:r>
              <a:rPr lang="en-US" sz="2400" i="1" dirty="0">
                <a:latin typeface="+mn-lt"/>
              </a:rPr>
              <a:t>y</a:t>
            </a:r>
            <a:r>
              <a:rPr lang="en-US" sz="2400" dirty="0">
                <a:latin typeface="+mn-lt"/>
              </a:rPr>
              <a:t>), wire length (</a:t>
            </a:r>
            <a:r>
              <a:rPr lang="en-US" sz="2400" i="1" dirty="0">
                <a:latin typeface="+mn-lt"/>
              </a:rPr>
              <a:t>x</a:t>
            </a:r>
            <a:r>
              <a:rPr lang="en-US" sz="2400" baseline="-25000" dirty="0">
                <a:latin typeface="+mn-lt"/>
              </a:rPr>
              <a:t>1</a:t>
            </a:r>
            <a:r>
              <a:rPr lang="en-US" sz="2400" dirty="0">
                <a:latin typeface="+mn-lt"/>
              </a:rPr>
              <a:t>) and die height (</a:t>
            </a:r>
            <a:r>
              <a:rPr lang="en-US" sz="2400" i="1" dirty="0">
                <a:latin typeface="+mn-lt"/>
              </a:rPr>
              <a:t>x</a:t>
            </a:r>
            <a:r>
              <a:rPr lang="en-US" sz="2400" baseline="-25000" dirty="0">
                <a:latin typeface="+mn-lt"/>
              </a:rPr>
              <a:t>2</a:t>
            </a:r>
            <a:r>
              <a:rPr lang="en-US" sz="2400" dirty="0">
                <a:latin typeface="+mn-lt"/>
              </a:rPr>
              <a:t>) data.</a:t>
            </a:r>
          </a:p>
        </p:txBody>
      </p:sp>
      <p:sp>
        <p:nvSpPr>
          <p:cNvPr id="38916" name="Slide Number Placeholder 5"/>
          <p:cNvSpPr>
            <a:spLocks noGrp="1"/>
          </p:cNvSpPr>
          <p:nvPr>
            <p:ph type="sldNum" sz="quarter" idx="12"/>
          </p:nvPr>
        </p:nvSpPr>
        <p:spPr>
          <a:noFill/>
        </p:spPr>
        <p:txBody>
          <a:bodyPr/>
          <a:lstStyle/>
          <a:p>
            <a:fld id="{57E0B3F4-25AF-4454-8D8C-BA459A340962}" type="slidenum">
              <a:rPr lang="en-US" smtClean="0">
                <a:latin typeface="+mn-lt"/>
              </a:rPr>
              <a:pPr/>
              <a:t>28</a:t>
            </a:fld>
            <a:endParaRPr lang="en-US" dirty="0" smtClean="0">
              <a:latin typeface="+mn-lt"/>
            </a:endParaRPr>
          </a:p>
        </p:txBody>
      </p:sp>
      <p:sp>
        <p:nvSpPr>
          <p:cNvPr id="38917" name="TextBox 4"/>
          <p:cNvSpPr txBox="1">
            <a:spLocks noChangeArrowheads="1"/>
          </p:cNvSpPr>
          <p:nvPr/>
        </p:nvSpPr>
        <p:spPr bwMode="auto">
          <a:xfrm>
            <a:off x="533400" y="0"/>
            <a:ext cx="7848600" cy="646331"/>
          </a:xfrm>
          <a:prstGeom prst="rect">
            <a:avLst/>
          </a:prstGeom>
          <a:noFill/>
          <a:ln w="9525">
            <a:noFill/>
            <a:miter lim="800000"/>
            <a:headEnd/>
            <a:tailEnd/>
          </a:ln>
        </p:spPr>
        <p:txBody>
          <a:bodyPr wrap="square">
            <a:spAutoFit/>
          </a:bodyPr>
          <a:lstStyle/>
          <a:p>
            <a:pPr algn="ctr"/>
            <a:r>
              <a:rPr lang="en-US" sz="3600" b="1" dirty="0">
                <a:latin typeface="+mj-lt"/>
                <a:cs typeface="Times New Roman" pitchFamily="18" charset="0"/>
              </a:rPr>
              <a:t>Visualizing the </a:t>
            </a:r>
            <a:r>
              <a:rPr lang="en-US" sz="3600" b="1" dirty="0" smtClean="0">
                <a:latin typeface="+mj-lt"/>
                <a:cs typeface="Times New Roman" pitchFamily="18" charset="0"/>
              </a:rPr>
              <a:t>Data</a:t>
            </a:r>
          </a:p>
        </p:txBody>
      </p:sp>
      <p:cxnSp>
        <p:nvCxnSpPr>
          <p:cNvPr id="7" name="Straight Connector 6"/>
          <p:cNvCxnSpPr/>
          <p:nvPr/>
        </p:nvCxnSpPr>
        <p:spPr>
          <a:xfrm>
            <a:off x="533400" y="685800"/>
            <a:ext cx="7924800" cy="0"/>
          </a:xfrm>
          <a:prstGeom prst="line">
            <a:avLst/>
          </a:prstGeom>
          <a:ln w="38100"/>
        </p:spPr>
        <p:style>
          <a:lnRef idx="1">
            <a:schemeClr val="dk1"/>
          </a:lnRef>
          <a:fillRef idx="0">
            <a:schemeClr val="dk1"/>
          </a:fillRef>
          <a:effectRef idx="0">
            <a:schemeClr val="dk1"/>
          </a:effectRef>
          <a:fontRef idx="minor">
            <a:schemeClr val="tx1"/>
          </a:fontRef>
        </p:style>
      </p:cxnSp>
      <p:sp>
        <p:nvSpPr>
          <p:cNvPr id="38919" name="Footer Placeholder 10"/>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pic>
        <p:nvPicPr>
          <p:cNvPr id="13314" name="Picture 2"/>
          <p:cNvPicPr>
            <a:picLocks noChangeAspect="1" noChangeArrowheads="1"/>
          </p:cNvPicPr>
          <p:nvPr/>
        </p:nvPicPr>
        <p:blipFill>
          <a:blip r:embed="rId3"/>
          <a:srcRect/>
          <a:stretch>
            <a:fillRect/>
          </a:stretch>
        </p:blipFill>
        <p:spPr bwMode="auto">
          <a:xfrm>
            <a:off x="914400" y="990600"/>
            <a:ext cx="70104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685800" y="5105400"/>
            <a:ext cx="7848600" cy="830263"/>
          </a:xfrm>
          <a:prstGeom prst="rect">
            <a:avLst/>
          </a:prstGeom>
          <a:noFill/>
          <a:ln w="9525">
            <a:noFill/>
            <a:miter lim="800000"/>
            <a:headEnd/>
            <a:tailEnd/>
          </a:ln>
        </p:spPr>
        <p:txBody>
          <a:bodyPr>
            <a:spAutoFit/>
          </a:bodyPr>
          <a:lstStyle/>
          <a:p>
            <a:pPr>
              <a:spcBef>
                <a:spcPct val="50000"/>
              </a:spcBef>
            </a:pPr>
            <a:r>
              <a:rPr lang="en-US" sz="2400" dirty="0">
                <a:solidFill>
                  <a:srgbClr val="002060"/>
                </a:solidFill>
                <a:latin typeface="+mn-lt"/>
              </a:rPr>
              <a:t>Figure </a:t>
            </a:r>
            <a:r>
              <a:rPr lang="en-US" sz="2400" dirty="0" smtClean="0">
                <a:solidFill>
                  <a:srgbClr val="002060"/>
                </a:solidFill>
                <a:latin typeface="+mn-lt"/>
              </a:rPr>
              <a:t>1-7  </a:t>
            </a:r>
            <a:r>
              <a:rPr lang="en-US" sz="2400" dirty="0">
                <a:latin typeface="+mn-lt"/>
              </a:rPr>
              <a:t>Plot of the predicted values </a:t>
            </a:r>
            <a:r>
              <a:rPr lang="en-US" sz="2400" dirty="0" smtClean="0">
                <a:latin typeface="+mn-lt"/>
              </a:rPr>
              <a:t>(a plane) of </a:t>
            </a:r>
            <a:r>
              <a:rPr lang="en-US" sz="2400" dirty="0">
                <a:latin typeface="+mn-lt"/>
              </a:rPr>
              <a:t>pull strength from the empirical regression model.</a:t>
            </a:r>
          </a:p>
        </p:txBody>
      </p:sp>
      <p:sp>
        <p:nvSpPr>
          <p:cNvPr id="39940" name="Slide Number Placeholder 5"/>
          <p:cNvSpPr>
            <a:spLocks noGrp="1"/>
          </p:cNvSpPr>
          <p:nvPr>
            <p:ph type="sldNum" sz="quarter" idx="12"/>
          </p:nvPr>
        </p:nvSpPr>
        <p:spPr>
          <a:noFill/>
        </p:spPr>
        <p:txBody>
          <a:bodyPr/>
          <a:lstStyle/>
          <a:p>
            <a:fld id="{33E34AD1-D345-4355-B972-2A82A770D945}" type="slidenum">
              <a:rPr lang="en-US" smtClean="0">
                <a:latin typeface="+mn-lt"/>
              </a:rPr>
              <a:pPr/>
              <a:t>29</a:t>
            </a:fld>
            <a:endParaRPr lang="en-US" dirty="0" smtClean="0">
              <a:latin typeface="+mn-lt"/>
            </a:endParaRPr>
          </a:p>
        </p:txBody>
      </p:sp>
      <p:sp>
        <p:nvSpPr>
          <p:cNvPr id="39941" name="TextBox 4"/>
          <p:cNvSpPr txBox="1">
            <a:spLocks noChangeArrowheads="1"/>
          </p:cNvSpPr>
          <p:nvPr/>
        </p:nvSpPr>
        <p:spPr bwMode="auto">
          <a:xfrm>
            <a:off x="152400" y="228600"/>
            <a:ext cx="8763000" cy="461665"/>
          </a:xfrm>
          <a:prstGeom prst="rect">
            <a:avLst/>
          </a:prstGeom>
          <a:noFill/>
          <a:ln w="9525">
            <a:noFill/>
            <a:miter lim="800000"/>
            <a:headEnd/>
            <a:tailEnd/>
          </a:ln>
        </p:spPr>
        <p:txBody>
          <a:bodyPr wrap="square">
            <a:spAutoFit/>
          </a:bodyPr>
          <a:lstStyle/>
          <a:p>
            <a:pPr algn="ctr"/>
            <a:r>
              <a:rPr lang="en-US" sz="2400" b="1" dirty="0">
                <a:latin typeface="+mj-lt"/>
              </a:rPr>
              <a:t>Visualizing the Resultant </a:t>
            </a:r>
            <a:r>
              <a:rPr lang="en-US" sz="2400" b="1" dirty="0" smtClean="0">
                <a:latin typeface="+mj-lt"/>
              </a:rPr>
              <a:t>Model Using Regression Analysis</a:t>
            </a:r>
            <a:endParaRPr lang="en-US" sz="2400" b="1" dirty="0">
              <a:latin typeface="+mj-lt"/>
            </a:endParaRPr>
          </a:p>
        </p:txBody>
      </p:sp>
      <p:cxnSp>
        <p:nvCxnSpPr>
          <p:cNvPr id="7" name="Straight Connector 6"/>
          <p:cNvCxnSpPr/>
          <p:nvPr/>
        </p:nvCxnSpPr>
        <p:spPr>
          <a:xfrm>
            <a:off x="457200" y="762000"/>
            <a:ext cx="8229600" cy="0"/>
          </a:xfrm>
          <a:prstGeom prst="line">
            <a:avLst/>
          </a:prstGeom>
          <a:ln w="38100"/>
        </p:spPr>
        <p:style>
          <a:lnRef idx="1">
            <a:schemeClr val="dk1"/>
          </a:lnRef>
          <a:fillRef idx="0">
            <a:schemeClr val="dk1"/>
          </a:fillRef>
          <a:effectRef idx="0">
            <a:schemeClr val="dk1"/>
          </a:effectRef>
          <a:fontRef idx="minor">
            <a:schemeClr val="tx1"/>
          </a:fontRef>
        </p:style>
      </p:cxnSp>
      <p:sp>
        <p:nvSpPr>
          <p:cNvPr id="39943" name="Footer Placeholder 9"/>
          <p:cNvSpPr>
            <a:spLocks noGrp="1"/>
          </p:cNvSpPr>
          <p:nvPr>
            <p:ph type="ftr" sz="quarter" idx="11"/>
          </p:nvPr>
        </p:nvSpPr>
        <p:spPr>
          <a:xfrm>
            <a:off x="381000" y="6248400"/>
            <a:ext cx="4038600" cy="457200"/>
          </a:xfrm>
          <a:noFill/>
        </p:spPr>
        <p:txBody>
          <a:bodyPr/>
          <a:lstStyle/>
          <a:p>
            <a:r>
              <a:rPr lang="en-US" dirty="0" smtClean="0"/>
              <a:t>Sec 1-3 Mechanistic &amp; Empirical Models</a:t>
            </a:r>
          </a:p>
        </p:txBody>
      </p:sp>
      <p:pic>
        <p:nvPicPr>
          <p:cNvPr id="14338" name="Picture 2"/>
          <p:cNvPicPr>
            <a:picLocks noChangeAspect="1" noChangeArrowheads="1"/>
          </p:cNvPicPr>
          <p:nvPr/>
        </p:nvPicPr>
        <p:blipFill>
          <a:blip r:embed="rId3"/>
          <a:srcRect/>
          <a:stretch>
            <a:fillRect/>
          </a:stretch>
        </p:blipFill>
        <p:spPr bwMode="auto">
          <a:xfrm>
            <a:off x="533400" y="1168400"/>
            <a:ext cx="7999413" cy="370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7"/>
          <p:cNvSpPr>
            <a:spLocks noChangeShapeType="1"/>
          </p:cNvSpPr>
          <p:nvPr/>
        </p:nvSpPr>
        <p:spPr bwMode="auto">
          <a:xfrm>
            <a:off x="381000" y="990600"/>
            <a:ext cx="8153400" cy="0"/>
          </a:xfrm>
          <a:prstGeom prst="line">
            <a:avLst/>
          </a:prstGeom>
          <a:noFill/>
          <a:ln w="38100">
            <a:solidFill>
              <a:schemeClr val="tx1"/>
            </a:solidFill>
            <a:round/>
            <a:headEnd/>
            <a:tailEnd/>
          </a:ln>
        </p:spPr>
        <p:txBody>
          <a:bodyPr/>
          <a:lstStyle/>
          <a:p>
            <a:endParaRPr lang="en-US">
              <a:latin typeface="Helvetica" pitchFamily="34" charset="0"/>
            </a:endParaRPr>
          </a:p>
        </p:txBody>
      </p:sp>
      <p:sp>
        <p:nvSpPr>
          <p:cNvPr id="5125" name="Slide Number Placeholder 6"/>
          <p:cNvSpPr>
            <a:spLocks noGrp="1"/>
          </p:cNvSpPr>
          <p:nvPr>
            <p:ph type="sldNum" sz="quarter" idx="12"/>
          </p:nvPr>
        </p:nvSpPr>
        <p:spPr>
          <a:noFill/>
        </p:spPr>
        <p:txBody>
          <a:bodyPr/>
          <a:lstStyle/>
          <a:p>
            <a:fld id="{EE432CBA-14DF-4F35-9BD3-9EF009BA65C8}" type="slidenum">
              <a:rPr lang="en-US" smtClean="0"/>
              <a:pPr/>
              <a:t>3</a:t>
            </a:fld>
            <a:endParaRPr lang="en-US" dirty="0" smtClean="0"/>
          </a:p>
        </p:txBody>
      </p:sp>
      <p:sp>
        <p:nvSpPr>
          <p:cNvPr id="5126" name="Footer Placeholder 10"/>
          <p:cNvSpPr>
            <a:spLocks noGrp="1"/>
          </p:cNvSpPr>
          <p:nvPr>
            <p:ph type="ftr" sz="quarter" idx="11"/>
          </p:nvPr>
        </p:nvSpPr>
        <p:spPr>
          <a:xfrm>
            <a:off x="304800" y="6172200"/>
            <a:ext cx="4419600" cy="457200"/>
          </a:xfrm>
          <a:noFill/>
        </p:spPr>
        <p:txBody>
          <a:bodyPr/>
          <a:lstStyle/>
          <a:p>
            <a:r>
              <a:rPr lang="en-US" dirty="0" smtClean="0"/>
              <a:t>Chapter 1 Learning Objectives</a:t>
            </a:r>
          </a:p>
        </p:txBody>
      </p:sp>
      <p:sp>
        <p:nvSpPr>
          <p:cNvPr id="8" name="TextBox 7"/>
          <p:cNvSpPr txBox="1"/>
          <p:nvPr/>
        </p:nvSpPr>
        <p:spPr>
          <a:xfrm>
            <a:off x="381000" y="304800"/>
            <a:ext cx="8077200" cy="630942"/>
          </a:xfrm>
          <a:prstGeom prst="rect">
            <a:avLst/>
          </a:prstGeom>
          <a:noFill/>
        </p:spPr>
        <p:txBody>
          <a:bodyPr wrap="square" rtlCol="0">
            <a:spAutoFit/>
          </a:bodyPr>
          <a:lstStyle/>
          <a:p>
            <a:pPr algn="ctr"/>
            <a:r>
              <a:rPr lang="en-US" sz="3500" b="1" dirty="0" smtClean="0">
                <a:latin typeface="Helvetica" pitchFamily="34" charset="0"/>
              </a:rPr>
              <a:t>Learning Objectives for Chapter 1</a:t>
            </a:r>
            <a:endParaRPr lang="en-US" sz="3500" b="1" dirty="0">
              <a:latin typeface="Helvetica" pitchFamily="34" charset="0"/>
            </a:endParaRPr>
          </a:p>
        </p:txBody>
      </p:sp>
      <p:sp>
        <p:nvSpPr>
          <p:cNvPr id="10" name="Rectangle 9"/>
          <p:cNvSpPr/>
          <p:nvPr/>
        </p:nvSpPr>
        <p:spPr>
          <a:xfrm>
            <a:off x="381000" y="1295400"/>
            <a:ext cx="8229600" cy="4524315"/>
          </a:xfrm>
          <a:prstGeom prst="rect">
            <a:avLst/>
          </a:prstGeom>
        </p:spPr>
        <p:txBody>
          <a:bodyPr wrap="square">
            <a:spAutoFit/>
          </a:bodyPr>
          <a:lstStyle/>
          <a:p>
            <a:pPr>
              <a:buNone/>
            </a:pPr>
            <a:r>
              <a:rPr lang="en-US" sz="2400" dirty="0" smtClean="0">
                <a:latin typeface="Helvetica" pitchFamily="34" charset="0"/>
              </a:rPr>
              <a:t>After careful study of this chapter, you should be able to do the following:</a:t>
            </a:r>
          </a:p>
          <a:p>
            <a:pPr marL="457200" indent="-457200">
              <a:buFont typeface="+mj-lt"/>
              <a:buAutoNum type="arabicPeriod"/>
            </a:pPr>
            <a:r>
              <a:rPr lang="en-US" sz="2000" dirty="0" smtClean="0">
                <a:latin typeface="Helvetica" pitchFamily="34" charset="0"/>
              </a:rPr>
              <a:t>Identify the role of statistics in engineering problem-solving process.</a:t>
            </a:r>
          </a:p>
          <a:p>
            <a:pPr marL="457200" indent="-457200">
              <a:buFont typeface="+mj-lt"/>
              <a:buAutoNum type="arabicPeriod"/>
            </a:pPr>
            <a:r>
              <a:rPr lang="en-US" sz="2000" dirty="0" smtClean="0">
                <a:latin typeface="Helvetica" pitchFamily="34" charset="0"/>
              </a:rPr>
              <a:t>How variability affects the data collected and used for engineering decisions.</a:t>
            </a:r>
          </a:p>
          <a:p>
            <a:pPr marL="457200" indent="-457200">
              <a:buFont typeface="+mj-lt"/>
              <a:buAutoNum type="arabicPeriod"/>
            </a:pPr>
            <a:r>
              <a:rPr lang="en-US" sz="2000" dirty="0" smtClean="0">
                <a:latin typeface="Helvetica" pitchFamily="34" charset="0"/>
              </a:rPr>
              <a:t>Differentiate between enumerative and analytical studies.</a:t>
            </a:r>
          </a:p>
          <a:p>
            <a:pPr marL="457200" indent="-457200">
              <a:buFont typeface="+mj-lt"/>
              <a:buAutoNum type="arabicPeriod"/>
            </a:pPr>
            <a:r>
              <a:rPr lang="en-US" sz="2000" dirty="0" smtClean="0">
                <a:latin typeface="Helvetica" pitchFamily="34" charset="0"/>
              </a:rPr>
              <a:t>Discuss the different methods that engineers use to collect data.</a:t>
            </a:r>
          </a:p>
          <a:p>
            <a:pPr marL="457200" indent="-457200">
              <a:buFont typeface="+mj-lt"/>
              <a:buAutoNum type="arabicPeriod"/>
            </a:pPr>
            <a:r>
              <a:rPr lang="en-US" sz="2000" dirty="0" smtClean="0">
                <a:latin typeface="Helvetica" pitchFamily="34" charset="0"/>
              </a:rPr>
              <a:t>Identify the advantages that designed experiments have in comparison to the other methods of collecting engineering data.</a:t>
            </a:r>
          </a:p>
          <a:p>
            <a:pPr marL="457200" indent="-457200">
              <a:buFont typeface="+mj-lt"/>
              <a:buAutoNum type="arabicPeriod"/>
            </a:pPr>
            <a:r>
              <a:rPr lang="en-US" sz="2000" dirty="0" smtClean="0">
                <a:latin typeface="Helvetica" pitchFamily="34" charset="0"/>
              </a:rPr>
              <a:t>Explain the differences between mechanistic models &amp; empirical models.</a:t>
            </a:r>
          </a:p>
          <a:p>
            <a:pPr marL="457200" indent="-457200">
              <a:buFont typeface="+mj-lt"/>
              <a:buAutoNum type="arabicPeriod"/>
            </a:pPr>
            <a:r>
              <a:rPr lang="en-US" sz="2000" dirty="0" smtClean="0">
                <a:latin typeface="Helvetica" pitchFamily="34" charset="0"/>
              </a:rPr>
              <a:t>Discuss how probability and probability models are used in engineering and science.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381000"/>
            <a:ext cx="8229600" cy="641350"/>
          </a:xfrm>
          <a:prstGeom prst="rect">
            <a:avLst/>
          </a:prstGeom>
          <a:noFill/>
          <a:ln w="9525">
            <a:noFill/>
            <a:miter lim="800000"/>
            <a:headEnd/>
            <a:tailEnd/>
          </a:ln>
        </p:spPr>
        <p:txBody>
          <a:bodyPr wrap="square">
            <a:spAutoFit/>
          </a:bodyPr>
          <a:lstStyle/>
          <a:p>
            <a:pPr algn="ctr">
              <a:spcBef>
                <a:spcPct val="50000"/>
              </a:spcBef>
            </a:pPr>
            <a:r>
              <a:rPr lang="en-US" sz="3600" b="1" dirty="0">
                <a:latin typeface="+mj-lt"/>
              </a:rPr>
              <a:t>Models Can Also Reflect Uncertainty</a:t>
            </a:r>
          </a:p>
        </p:txBody>
      </p:sp>
      <p:sp>
        <p:nvSpPr>
          <p:cNvPr id="40963" name="Line 3"/>
          <p:cNvSpPr>
            <a:spLocks noChangeShapeType="1"/>
          </p:cNvSpPr>
          <p:nvPr/>
        </p:nvSpPr>
        <p:spPr bwMode="auto">
          <a:xfrm>
            <a:off x="533400" y="1066800"/>
            <a:ext cx="8077200" cy="0"/>
          </a:xfrm>
          <a:prstGeom prst="line">
            <a:avLst/>
          </a:prstGeom>
          <a:noFill/>
          <a:ln w="38100">
            <a:solidFill>
              <a:schemeClr val="tx1"/>
            </a:solidFill>
            <a:round/>
            <a:headEnd/>
            <a:tailEnd/>
          </a:ln>
        </p:spPr>
        <p:txBody>
          <a:bodyPr/>
          <a:lstStyle/>
          <a:p>
            <a:endParaRPr lang="en-US"/>
          </a:p>
        </p:txBody>
      </p:sp>
      <p:sp>
        <p:nvSpPr>
          <p:cNvPr id="40964" name="Text Box 4"/>
          <p:cNvSpPr txBox="1">
            <a:spLocks noChangeArrowheads="1"/>
          </p:cNvSpPr>
          <p:nvPr/>
        </p:nvSpPr>
        <p:spPr bwMode="auto">
          <a:xfrm>
            <a:off x="609600" y="1524000"/>
            <a:ext cx="8229600" cy="519113"/>
          </a:xfrm>
          <a:prstGeom prst="rect">
            <a:avLst/>
          </a:prstGeom>
          <a:noFill/>
          <a:ln w="9525">
            <a:noFill/>
            <a:miter lim="800000"/>
            <a:headEnd/>
            <a:tailEnd/>
          </a:ln>
        </p:spPr>
        <p:txBody>
          <a:bodyPr>
            <a:spAutoFit/>
          </a:bodyPr>
          <a:lstStyle/>
          <a:p>
            <a:pPr>
              <a:spcBef>
                <a:spcPct val="50000"/>
              </a:spcBef>
            </a:pPr>
            <a:endParaRPr lang="en-US">
              <a:latin typeface="TimesNewRomanPS" charset="0"/>
            </a:endParaRPr>
          </a:p>
        </p:txBody>
      </p:sp>
      <p:sp>
        <p:nvSpPr>
          <p:cNvPr id="40965" name="Text Box 9"/>
          <p:cNvSpPr txBox="1">
            <a:spLocks noChangeArrowheads="1"/>
          </p:cNvSpPr>
          <p:nvPr/>
        </p:nvSpPr>
        <p:spPr bwMode="auto">
          <a:xfrm>
            <a:off x="685800" y="1447800"/>
            <a:ext cx="7696200" cy="2677656"/>
          </a:xfrm>
          <a:prstGeom prst="rect">
            <a:avLst/>
          </a:prstGeom>
          <a:noFill/>
          <a:ln w="9525">
            <a:noFill/>
            <a:miter lim="800000"/>
            <a:headEnd/>
            <a:tailEnd/>
          </a:ln>
        </p:spPr>
        <p:txBody>
          <a:bodyPr>
            <a:spAutoFit/>
          </a:bodyPr>
          <a:lstStyle/>
          <a:p>
            <a:pPr>
              <a:spcBef>
                <a:spcPct val="50000"/>
              </a:spcBef>
              <a:buFontTx/>
              <a:buChar char="•"/>
            </a:pPr>
            <a:r>
              <a:rPr lang="en-US" sz="2400" b="1" dirty="0">
                <a:latin typeface="+mn-lt"/>
              </a:rPr>
              <a:t> </a:t>
            </a:r>
            <a:r>
              <a:rPr lang="en-US" sz="2400" b="1" dirty="0">
                <a:solidFill>
                  <a:srgbClr val="002060"/>
                </a:solidFill>
                <a:latin typeface="+mn-lt"/>
              </a:rPr>
              <a:t>Probability models</a:t>
            </a:r>
            <a:r>
              <a:rPr lang="en-US" sz="2400" dirty="0">
                <a:solidFill>
                  <a:srgbClr val="002060"/>
                </a:solidFill>
                <a:latin typeface="+mn-lt"/>
              </a:rPr>
              <a:t> </a:t>
            </a:r>
            <a:r>
              <a:rPr lang="en-US" sz="2400" dirty="0">
                <a:latin typeface="+mn-lt"/>
              </a:rPr>
              <a:t>help quantify the risks involved in statistical inference, that is, risks involved in decisions made every day.</a:t>
            </a:r>
          </a:p>
          <a:p>
            <a:pPr>
              <a:spcBef>
                <a:spcPct val="50000"/>
              </a:spcBef>
              <a:buFontTx/>
              <a:buChar char="•"/>
            </a:pPr>
            <a:r>
              <a:rPr lang="en-US" sz="2400" dirty="0">
                <a:latin typeface="+mn-lt"/>
              </a:rPr>
              <a:t> Probability provides the </a:t>
            </a:r>
            <a:r>
              <a:rPr lang="en-US" sz="2400" b="1" dirty="0">
                <a:solidFill>
                  <a:srgbClr val="002060"/>
                </a:solidFill>
                <a:latin typeface="+mn-lt"/>
              </a:rPr>
              <a:t>framework</a:t>
            </a:r>
            <a:r>
              <a:rPr lang="en-US" sz="2400" dirty="0">
                <a:latin typeface="+mn-lt"/>
              </a:rPr>
              <a:t> for the study and application of statistics.</a:t>
            </a:r>
          </a:p>
          <a:p>
            <a:pPr>
              <a:spcBef>
                <a:spcPct val="50000"/>
              </a:spcBef>
              <a:buFontTx/>
              <a:buChar char="•"/>
            </a:pPr>
            <a:r>
              <a:rPr lang="en-US" sz="2400" dirty="0">
                <a:latin typeface="+mn-lt"/>
              </a:rPr>
              <a:t>Probability concepts will be introduced in the next lecture.</a:t>
            </a:r>
          </a:p>
        </p:txBody>
      </p:sp>
      <p:sp>
        <p:nvSpPr>
          <p:cNvPr id="40966" name="Slide Number Placeholder 7"/>
          <p:cNvSpPr>
            <a:spLocks noGrp="1"/>
          </p:cNvSpPr>
          <p:nvPr>
            <p:ph type="sldNum" sz="quarter" idx="12"/>
          </p:nvPr>
        </p:nvSpPr>
        <p:spPr>
          <a:noFill/>
        </p:spPr>
        <p:txBody>
          <a:bodyPr/>
          <a:lstStyle/>
          <a:p>
            <a:fld id="{563A2391-7508-4DB6-B25B-7991BC0417AC}" type="slidenum">
              <a:rPr lang="en-US" smtClean="0">
                <a:latin typeface="+mn-lt"/>
              </a:rPr>
              <a:pPr/>
              <a:t>30</a:t>
            </a:fld>
            <a:endParaRPr lang="en-US" dirty="0" smtClean="0">
              <a:latin typeface="+mn-lt"/>
            </a:endParaRPr>
          </a:p>
        </p:txBody>
      </p:sp>
      <p:sp>
        <p:nvSpPr>
          <p:cNvPr id="40967" name="Footer Placeholder 6"/>
          <p:cNvSpPr>
            <a:spLocks noGrp="1"/>
          </p:cNvSpPr>
          <p:nvPr>
            <p:ph type="ftr" sz="quarter" idx="11"/>
          </p:nvPr>
        </p:nvSpPr>
        <p:spPr>
          <a:xfrm>
            <a:off x="381000" y="6248400"/>
            <a:ext cx="4038600" cy="457200"/>
          </a:xfrm>
          <a:noFill/>
        </p:spPr>
        <p:txBody>
          <a:bodyPr/>
          <a:lstStyle/>
          <a:p>
            <a:r>
              <a:rPr lang="en-US" dirty="0" smtClean="0"/>
              <a:t>Sec 1-4 Probability &amp; Probability Models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33E34AD1-D345-4355-B972-2A82A770D945}" type="slidenum">
              <a:rPr lang="en-US" smtClean="0">
                <a:latin typeface="+mn-lt"/>
              </a:rPr>
              <a:pPr/>
              <a:t>31</a:t>
            </a:fld>
            <a:endParaRPr lang="en-US" dirty="0" smtClean="0">
              <a:latin typeface="+mn-lt"/>
            </a:endParaRPr>
          </a:p>
        </p:txBody>
      </p:sp>
      <p:sp>
        <p:nvSpPr>
          <p:cNvPr id="39941" name="TextBox 4"/>
          <p:cNvSpPr txBox="1">
            <a:spLocks noChangeArrowheads="1"/>
          </p:cNvSpPr>
          <p:nvPr/>
        </p:nvSpPr>
        <p:spPr bwMode="auto">
          <a:xfrm>
            <a:off x="381000" y="304800"/>
            <a:ext cx="8229600" cy="584775"/>
          </a:xfrm>
          <a:prstGeom prst="rect">
            <a:avLst/>
          </a:prstGeom>
          <a:noFill/>
          <a:ln w="9525">
            <a:noFill/>
            <a:miter lim="800000"/>
            <a:headEnd/>
            <a:tailEnd/>
          </a:ln>
        </p:spPr>
        <p:txBody>
          <a:bodyPr wrap="square">
            <a:spAutoFit/>
          </a:bodyPr>
          <a:lstStyle/>
          <a:p>
            <a:pPr algn="ctr"/>
            <a:r>
              <a:rPr lang="en-US" sz="3200" b="1" dirty="0" smtClean="0">
                <a:latin typeface="+mj-lt"/>
              </a:rPr>
              <a:t>Important Terms &amp; Concepts of Chapter 1</a:t>
            </a:r>
            <a:endParaRPr lang="en-US" sz="3200" b="1" dirty="0">
              <a:latin typeface="+mj-lt"/>
            </a:endParaRPr>
          </a:p>
        </p:txBody>
      </p:sp>
      <p:cxnSp>
        <p:nvCxnSpPr>
          <p:cNvPr id="7" name="Straight Connector 6"/>
          <p:cNvCxnSpPr/>
          <p:nvPr/>
        </p:nvCxnSpPr>
        <p:spPr>
          <a:xfrm>
            <a:off x="457200" y="914400"/>
            <a:ext cx="8229600" cy="0"/>
          </a:xfrm>
          <a:prstGeom prst="line">
            <a:avLst/>
          </a:prstGeom>
          <a:ln w="38100"/>
        </p:spPr>
        <p:style>
          <a:lnRef idx="1">
            <a:schemeClr val="dk1"/>
          </a:lnRef>
          <a:fillRef idx="0">
            <a:schemeClr val="dk1"/>
          </a:fillRef>
          <a:effectRef idx="0">
            <a:schemeClr val="dk1"/>
          </a:effectRef>
          <a:fontRef idx="minor">
            <a:schemeClr val="tx1"/>
          </a:fontRef>
        </p:style>
      </p:cxnSp>
      <p:sp>
        <p:nvSpPr>
          <p:cNvPr id="39943" name="Footer Placeholder 9"/>
          <p:cNvSpPr>
            <a:spLocks noGrp="1"/>
          </p:cNvSpPr>
          <p:nvPr>
            <p:ph type="ftr" sz="quarter" idx="11"/>
          </p:nvPr>
        </p:nvSpPr>
        <p:spPr>
          <a:xfrm>
            <a:off x="381000" y="6248400"/>
            <a:ext cx="4038600" cy="457200"/>
          </a:xfrm>
          <a:noFill/>
        </p:spPr>
        <p:txBody>
          <a:bodyPr/>
          <a:lstStyle/>
          <a:p>
            <a:r>
              <a:rPr lang="en-US" dirty="0" smtClean="0"/>
              <a:t>Chapter 1 Summary</a:t>
            </a:r>
          </a:p>
        </p:txBody>
      </p:sp>
      <p:sp>
        <p:nvSpPr>
          <p:cNvPr id="11" name="TextBox 10"/>
          <p:cNvSpPr txBox="1"/>
          <p:nvPr/>
        </p:nvSpPr>
        <p:spPr>
          <a:xfrm>
            <a:off x="457200" y="1143001"/>
            <a:ext cx="8305800" cy="6740307"/>
          </a:xfrm>
          <a:prstGeom prst="rect">
            <a:avLst/>
          </a:prstGeom>
          <a:noFill/>
        </p:spPr>
        <p:txBody>
          <a:bodyPr wrap="square" numCol="2" rtlCol="0">
            <a:spAutoFit/>
          </a:bodyPr>
          <a:lstStyle/>
          <a:p>
            <a:r>
              <a:rPr lang="en-US" sz="2400" dirty="0" smtClean="0">
                <a:latin typeface="+mn-lt"/>
              </a:rPr>
              <a:t>Analytic study</a:t>
            </a:r>
          </a:p>
          <a:p>
            <a:r>
              <a:rPr lang="en-US" sz="2400" dirty="0" smtClean="0">
                <a:latin typeface="+mn-lt"/>
              </a:rPr>
              <a:t>Cause and effect</a:t>
            </a:r>
          </a:p>
          <a:p>
            <a:r>
              <a:rPr lang="en-US" sz="2400" dirty="0" smtClean="0">
                <a:latin typeface="+mn-lt"/>
              </a:rPr>
              <a:t>Designed experiment</a:t>
            </a:r>
          </a:p>
          <a:p>
            <a:r>
              <a:rPr lang="en-US" sz="2400" dirty="0" smtClean="0">
                <a:latin typeface="+mn-lt"/>
              </a:rPr>
              <a:t>Empirical model</a:t>
            </a:r>
          </a:p>
          <a:p>
            <a:r>
              <a:rPr lang="en-US" sz="2400" dirty="0" smtClean="0">
                <a:latin typeface="+mn-lt"/>
              </a:rPr>
              <a:t>Engineering method</a:t>
            </a:r>
          </a:p>
          <a:p>
            <a:r>
              <a:rPr lang="en-US" sz="2400" dirty="0" smtClean="0">
                <a:latin typeface="+mn-lt"/>
              </a:rPr>
              <a:t>Enumerative study</a:t>
            </a:r>
          </a:p>
          <a:p>
            <a:r>
              <a:rPr lang="en-US" sz="2400" dirty="0" smtClean="0">
                <a:latin typeface="+mn-lt"/>
              </a:rPr>
              <a:t>Factorial experiment</a:t>
            </a:r>
          </a:p>
          <a:p>
            <a:r>
              <a:rPr lang="en-US" sz="2400" dirty="0" smtClean="0">
                <a:latin typeface="+mn-lt"/>
              </a:rPr>
              <a:t>Fractional factorial       experiment</a:t>
            </a:r>
          </a:p>
          <a:p>
            <a:r>
              <a:rPr lang="en-US" sz="2400" dirty="0" smtClean="0">
                <a:latin typeface="+mn-lt"/>
              </a:rPr>
              <a:t>Hypothesis testing</a:t>
            </a:r>
          </a:p>
          <a:p>
            <a:r>
              <a:rPr lang="en-US" sz="2400" dirty="0" smtClean="0">
                <a:latin typeface="+mn-lt"/>
              </a:rPr>
              <a:t>Interaction</a:t>
            </a:r>
          </a:p>
          <a:p>
            <a:r>
              <a:rPr lang="en-US" sz="2400" dirty="0" smtClean="0">
                <a:latin typeface="+mn-lt"/>
              </a:rPr>
              <a:t>Mechanistic model</a:t>
            </a:r>
          </a:p>
          <a:p>
            <a:r>
              <a:rPr lang="en-US" sz="2400" dirty="0" smtClean="0">
                <a:latin typeface="+mn-lt"/>
              </a:rPr>
              <a:t>Observational study</a:t>
            </a: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r>
              <a:rPr lang="en-US" sz="2400" dirty="0" smtClean="0">
                <a:latin typeface="+mn-lt"/>
              </a:rPr>
              <a:t>Overcontrol</a:t>
            </a:r>
          </a:p>
          <a:p>
            <a:r>
              <a:rPr lang="en-US" sz="2400" dirty="0" smtClean="0">
                <a:latin typeface="+mn-lt"/>
              </a:rPr>
              <a:t>Population</a:t>
            </a:r>
          </a:p>
          <a:p>
            <a:r>
              <a:rPr lang="en-US" sz="2400" dirty="0" smtClean="0">
                <a:latin typeface="+mn-lt"/>
              </a:rPr>
              <a:t>Probability model</a:t>
            </a:r>
          </a:p>
          <a:p>
            <a:r>
              <a:rPr lang="en-US" sz="2400" dirty="0" smtClean="0">
                <a:latin typeface="+mn-lt"/>
              </a:rPr>
              <a:t>Problem-solving method</a:t>
            </a:r>
          </a:p>
          <a:p>
            <a:r>
              <a:rPr lang="en-US" sz="2400" dirty="0" smtClean="0">
                <a:latin typeface="+mn-lt"/>
              </a:rPr>
              <a:t>Randomization</a:t>
            </a:r>
          </a:p>
          <a:p>
            <a:r>
              <a:rPr lang="en-US" sz="2400" dirty="0" smtClean="0">
                <a:latin typeface="+mn-lt"/>
              </a:rPr>
              <a:t>Retrospective study</a:t>
            </a:r>
          </a:p>
          <a:p>
            <a:r>
              <a:rPr lang="en-US" sz="2400" dirty="0" smtClean="0">
                <a:latin typeface="+mn-lt"/>
              </a:rPr>
              <a:t>Sample</a:t>
            </a:r>
          </a:p>
          <a:p>
            <a:r>
              <a:rPr lang="en-US" sz="2400" dirty="0" smtClean="0">
                <a:latin typeface="+mn-lt"/>
              </a:rPr>
              <a:t>Statistical inference</a:t>
            </a:r>
          </a:p>
          <a:p>
            <a:r>
              <a:rPr lang="en-US" sz="2400" dirty="0" smtClean="0">
                <a:latin typeface="+mn-lt"/>
              </a:rPr>
              <a:t>Statistical process control</a:t>
            </a:r>
          </a:p>
          <a:p>
            <a:r>
              <a:rPr lang="en-US" sz="2400" dirty="0" smtClean="0">
                <a:latin typeface="+mn-lt"/>
              </a:rPr>
              <a:t>Statistical thinking</a:t>
            </a:r>
          </a:p>
          <a:p>
            <a:r>
              <a:rPr lang="en-US" sz="2400" dirty="0" smtClean="0">
                <a:latin typeface="+mn-lt"/>
              </a:rPr>
              <a:t>Tampering</a:t>
            </a:r>
          </a:p>
          <a:p>
            <a:r>
              <a:rPr lang="en-US" sz="2400" dirty="0" smtClean="0">
                <a:latin typeface="+mn-lt"/>
              </a:rPr>
              <a:t>Time series</a:t>
            </a:r>
          </a:p>
          <a:p>
            <a:r>
              <a:rPr lang="en-US" sz="2400" dirty="0" smtClean="0">
                <a:latin typeface="+mn-lt"/>
              </a:rPr>
              <a:t>Variability</a:t>
            </a:r>
          </a:p>
          <a:p>
            <a:endParaRPr lang="en-US" dirty="0" smtClean="0">
              <a:latin typeface="+mn-lt"/>
            </a:endParaRPr>
          </a:p>
          <a:p>
            <a:endParaRPr lang="en-US" dirty="0" smtClean="0">
              <a:latin typeface="+mn-lt"/>
            </a:endParaRPr>
          </a:p>
          <a:p>
            <a:endParaRPr lang="en-US" dirty="0" smtClean="0">
              <a:latin typeface="+mn-lt"/>
            </a:endParaRPr>
          </a:p>
          <a:p>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7"/>
          <p:cNvSpPr>
            <a:spLocks noChangeShapeType="1"/>
          </p:cNvSpPr>
          <p:nvPr/>
        </p:nvSpPr>
        <p:spPr bwMode="auto">
          <a:xfrm>
            <a:off x="381000" y="990600"/>
            <a:ext cx="8153400" cy="0"/>
          </a:xfrm>
          <a:prstGeom prst="line">
            <a:avLst/>
          </a:prstGeom>
          <a:noFill/>
          <a:ln w="38100">
            <a:solidFill>
              <a:schemeClr val="tx1"/>
            </a:solidFill>
            <a:round/>
            <a:headEnd/>
            <a:tailEnd/>
          </a:ln>
        </p:spPr>
        <p:txBody>
          <a:bodyPr/>
          <a:lstStyle/>
          <a:p>
            <a:endParaRPr lang="en-US">
              <a:latin typeface="Helvetica" pitchFamily="34" charset="0"/>
            </a:endParaRPr>
          </a:p>
        </p:txBody>
      </p:sp>
      <p:sp>
        <p:nvSpPr>
          <p:cNvPr id="5123" name="Text Box 8"/>
          <p:cNvSpPr txBox="1">
            <a:spLocks noChangeArrowheads="1"/>
          </p:cNvSpPr>
          <p:nvPr/>
        </p:nvSpPr>
        <p:spPr bwMode="auto">
          <a:xfrm>
            <a:off x="609600" y="1295400"/>
            <a:ext cx="7924800" cy="2655888"/>
          </a:xfrm>
          <a:prstGeom prst="rect">
            <a:avLst/>
          </a:prstGeom>
          <a:noFill/>
          <a:ln w="9525">
            <a:noFill/>
            <a:miter lim="800000"/>
            <a:headEnd/>
            <a:tailEnd/>
          </a:ln>
        </p:spPr>
        <p:txBody>
          <a:bodyPr>
            <a:spAutoFit/>
          </a:bodyPr>
          <a:lstStyle/>
          <a:p>
            <a:pPr>
              <a:spcBef>
                <a:spcPct val="50000"/>
              </a:spcBef>
            </a:pPr>
            <a:r>
              <a:rPr lang="en-US" dirty="0">
                <a:latin typeface="Helvetica" pitchFamily="34" charset="0"/>
              </a:rPr>
              <a:t>An </a:t>
            </a:r>
            <a:r>
              <a:rPr lang="en-US" dirty="0">
                <a:solidFill>
                  <a:srgbClr val="002060"/>
                </a:solidFill>
                <a:latin typeface="Helvetica" pitchFamily="34" charset="0"/>
              </a:rPr>
              <a:t>engineer</a:t>
            </a:r>
            <a:r>
              <a:rPr lang="en-US" dirty="0">
                <a:latin typeface="Helvetica" pitchFamily="34" charset="0"/>
              </a:rPr>
              <a:t> is someone who solves problems of interest to society with the efficient application of scientific principles by:</a:t>
            </a:r>
          </a:p>
          <a:p>
            <a:pPr lvl="1">
              <a:spcBef>
                <a:spcPct val="50000"/>
              </a:spcBef>
              <a:buFontTx/>
              <a:buChar char="•"/>
            </a:pPr>
            <a:r>
              <a:rPr lang="en-US" dirty="0">
                <a:latin typeface="Helvetica" pitchFamily="34" charset="0"/>
              </a:rPr>
              <a:t> Refining existing products</a:t>
            </a:r>
          </a:p>
          <a:p>
            <a:pPr lvl="1">
              <a:spcBef>
                <a:spcPct val="50000"/>
              </a:spcBef>
              <a:buFontTx/>
              <a:buChar char="•"/>
            </a:pPr>
            <a:r>
              <a:rPr lang="en-US" dirty="0">
                <a:latin typeface="Helvetica" pitchFamily="34" charset="0"/>
              </a:rPr>
              <a:t> Designing new products or processes</a:t>
            </a:r>
          </a:p>
        </p:txBody>
      </p:sp>
      <p:sp>
        <p:nvSpPr>
          <p:cNvPr id="5124" name="Text Box 10"/>
          <p:cNvSpPr txBox="1">
            <a:spLocks noChangeArrowheads="1"/>
          </p:cNvSpPr>
          <p:nvPr/>
        </p:nvSpPr>
        <p:spPr bwMode="auto">
          <a:xfrm>
            <a:off x="381000" y="228600"/>
            <a:ext cx="8153400" cy="646113"/>
          </a:xfrm>
          <a:prstGeom prst="rect">
            <a:avLst/>
          </a:prstGeom>
          <a:noFill/>
          <a:ln w="9525">
            <a:noFill/>
            <a:miter lim="800000"/>
            <a:headEnd/>
            <a:tailEnd/>
          </a:ln>
        </p:spPr>
        <p:txBody>
          <a:bodyPr>
            <a:spAutoFit/>
          </a:bodyPr>
          <a:lstStyle/>
          <a:p>
            <a:pPr algn="ctr">
              <a:spcBef>
                <a:spcPct val="50000"/>
              </a:spcBef>
            </a:pPr>
            <a:r>
              <a:rPr lang="en-US" sz="3600" b="1" dirty="0">
                <a:latin typeface="Helvetica" pitchFamily="34" charset="0"/>
              </a:rPr>
              <a:t>What </a:t>
            </a:r>
            <a:r>
              <a:rPr lang="en-US" sz="3600" b="1" dirty="0" smtClean="0">
                <a:latin typeface="Helvetica" pitchFamily="34" charset="0"/>
              </a:rPr>
              <a:t>Engineers </a:t>
            </a:r>
            <a:r>
              <a:rPr lang="en-US" sz="3600" b="1" dirty="0">
                <a:latin typeface="Helvetica" pitchFamily="34" charset="0"/>
              </a:rPr>
              <a:t>Do?</a:t>
            </a:r>
          </a:p>
        </p:txBody>
      </p:sp>
      <p:sp>
        <p:nvSpPr>
          <p:cNvPr id="5125" name="Slide Number Placeholder 6"/>
          <p:cNvSpPr>
            <a:spLocks noGrp="1"/>
          </p:cNvSpPr>
          <p:nvPr>
            <p:ph type="sldNum" sz="quarter" idx="12"/>
          </p:nvPr>
        </p:nvSpPr>
        <p:spPr>
          <a:noFill/>
        </p:spPr>
        <p:txBody>
          <a:bodyPr/>
          <a:lstStyle/>
          <a:p>
            <a:fld id="{EE432CBA-14DF-4F35-9BD3-9EF009BA65C8}" type="slidenum">
              <a:rPr lang="en-US" smtClean="0"/>
              <a:pPr/>
              <a:t>4</a:t>
            </a:fld>
            <a:endParaRPr lang="en-US" dirty="0" smtClean="0"/>
          </a:p>
        </p:txBody>
      </p:sp>
      <p:sp>
        <p:nvSpPr>
          <p:cNvPr id="5126" name="Footer Placeholder 10"/>
          <p:cNvSpPr>
            <a:spLocks noGrp="1"/>
          </p:cNvSpPr>
          <p:nvPr>
            <p:ph type="ftr" sz="quarter" idx="11"/>
          </p:nvPr>
        </p:nvSpPr>
        <p:spPr>
          <a:noFill/>
        </p:spPr>
        <p:txBody>
          <a:bodyPr/>
          <a:lstStyle/>
          <a:p>
            <a:r>
              <a:rPr lang="en-US" dirty="0" smtClean="0"/>
              <a:t>Sec 1-1 The Engineering Method &amp; Statistical Thinking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4"/>
          <p:cNvSpPr>
            <a:spLocks noChangeShapeType="1"/>
          </p:cNvSpPr>
          <p:nvPr/>
        </p:nvSpPr>
        <p:spPr bwMode="auto">
          <a:xfrm>
            <a:off x="381000" y="762000"/>
            <a:ext cx="8153400" cy="0"/>
          </a:xfrm>
          <a:prstGeom prst="line">
            <a:avLst/>
          </a:prstGeom>
          <a:noFill/>
          <a:ln w="38100">
            <a:solidFill>
              <a:schemeClr val="tx1"/>
            </a:solidFill>
            <a:round/>
            <a:headEnd/>
            <a:tailEnd/>
          </a:ln>
        </p:spPr>
        <p:txBody>
          <a:bodyPr/>
          <a:lstStyle/>
          <a:p>
            <a:endParaRPr lang="en-US"/>
          </a:p>
        </p:txBody>
      </p:sp>
      <p:sp>
        <p:nvSpPr>
          <p:cNvPr id="6147" name="Text Box 6"/>
          <p:cNvSpPr txBox="1">
            <a:spLocks noChangeArrowheads="1"/>
          </p:cNvSpPr>
          <p:nvPr/>
        </p:nvSpPr>
        <p:spPr bwMode="auto">
          <a:xfrm>
            <a:off x="304800" y="0"/>
            <a:ext cx="8153400" cy="646331"/>
          </a:xfrm>
          <a:prstGeom prst="rect">
            <a:avLst/>
          </a:prstGeom>
          <a:noFill/>
          <a:ln w="9525">
            <a:noFill/>
            <a:miter lim="800000"/>
            <a:headEnd/>
            <a:tailEnd/>
          </a:ln>
        </p:spPr>
        <p:txBody>
          <a:bodyPr>
            <a:spAutoFit/>
          </a:bodyPr>
          <a:lstStyle/>
          <a:p>
            <a:pPr algn="ctr">
              <a:spcBef>
                <a:spcPct val="50000"/>
              </a:spcBef>
            </a:pPr>
            <a:r>
              <a:rPr lang="en-US" sz="3600" b="1" dirty="0">
                <a:latin typeface="+mj-lt"/>
              </a:rPr>
              <a:t>The Creative </a:t>
            </a:r>
            <a:r>
              <a:rPr lang="en-US" sz="3600" b="1" dirty="0" smtClean="0">
                <a:latin typeface="+mj-lt"/>
              </a:rPr>
              <a:t>Process</a:t>
            </a:r>
          </a:p>
        </p:txBody>
      </p:sp>
      <p:sp>
        <p:nvSpPr>
          <p:cNvPr id="6149" name="Text Box 8"/>
          <p:cNvSpPr txBox="1">
            <a:spLocks noChangeArrowheads="1"/>
          </p:cNvSpPr>
          <p:nvPr/>
        </p:nvSpPr>
        <p:spPr bwMode="auto">
          <a:xfrm>
            <a:off x="1066800" y="5181600"/>
            <a:ext cx="5715000" cy="457200"/>
          </a:xfrm>
          <a:prstGeom prst="rect">
            <a:avLst/>
          </a:prstGeom>
          <a:noFill/>
          <a:ln w="9525">
            <a:noFill/>
            <a:miter lim="800000"/>
            <a:headEnd/>
            <a:tailEnd/>
          </a:ln>
        </p:spPr>
        <p:txBody>
          <a:bodyPr wrap="square">
            <a:spAutoFit/>
          </a:bodyPr>
          <a:lstStyle/>
          <a:p>
            <a:pPr>
              <a:spcBef>
                <a:spcPct val="50000"/>
              </a:spcBef>
            </a:pPr>
            <a:r>
              <a:rPr lang="en-US" sz="2400" dirty="0">
                <a:solidFill>
                  <a:srgbClr val="002060"/>
                </a:solidFill>
                <a:latin typeface="+mn-lt"/>
              </a:rPr>
              <a:t>Figure </a:t>
            </a:r>
            <a:r>
              <a:rPr lang="en-US" sz="2400" dirty="0" smtClean="0">
                <a:solidFill>
                  <a:srgbClr val="002060"/>
                </a:solidFill>
                <a:latin typeface="+mn-lt"/>
              </a:rPr>
              <a:t>1-1 </a:t>
            </a:r>
            <a:r>
              <a:rPr lang="en-US" sz="2400" dirty="0">
                <a:latin typeface="+mn-lt"/>
              </a:rPr>
              <a:t>The engineering method</a:t>
            </a:r>
          </a:p>
        </p:txBody>
      </p:sp>
      <p:sp>
        <p:nvSpPr>
          <p:cNvPr id="6150" name="Slide Number Placeholder 7"/>
          <p:cNvSpPr>
            <a:spLocks noGrp="1"/>
          </p:cNvSpPr>
          <p:nvPr>
            <p:ph type="sldNum" sz="quarter" idx="12"/>
          </p:nvPr>
        </p:nvSpPr>
        <p:spPr>
          <a:noFill/>
        </p:spPr>
        <p:txBody>
          <a:bodyPr/>
          <a:lstStyle/>
          <a:p>
            <a:fld id="{E7CC91B4-7DA7-4E6A-B03D-2130E1962448}" type="slidenum">
              <a:rPr lang="en-US" smtClean="0"/>
              <a:pPr/>
              <a:t>5</a:t>
            </a:fld>
            <a:endParaRPr lang="en-US" dirty="0" smtClean="0"/>
          </a:p>
        </p:txBody>
      </p:sp>
      <p:sp>
        <p:nvSpPr>
          <p:cNvPr id="6151" name="Footer Placeholder 11"/>
          <p:cNvSpPr>
            <a:spLocks noGrp="1"/>
          </p:cNvSpPr>
          <p:nvPr>
            <p:ph type="ftr" sz="quarter" idx="11"/>
          </p:nvPr>
        </p:nvSpPr>
        <p:spPr>
          <a:noFill/>
        </p:spPr>
        <p:txBody>
          <a:bodyPr/>
          <a:lstStyle/>
          <a:p>
            <a:r>
              <a:rPr lang="en-US" dirty="0" smtClean="0"/>
              <a:t>Sec 1-1 The Engineering Method &amp; Statistical Thinking</a:t>
            </a:r>
          </a:p>
        </p:txBody>
      </p:sp>
      <p:pic>
        <p:nvPicPr>
          <p:cNvPr id="1027" name="Picture 3"/>
          <p:cNvPicPr>
            <a:picLocks noChangeAspect="1" noChangeArrowheads="1"/>
          </p:cNvPicPr>
          <p:nvPr/>
        </p:nvPicPr>
        <p:blipFill>
          <a:blip r:embed="rId3"/>
          <a:srcRect/>
          <a:stretch>
            <a:fillRect/>
          </a:stretch>
        </p:blipFill>
        <p:spPr bwMode="auto">
          <a:xfrm>
            <a:off x="142875" y="1885950"/>
            <a:ext cx="8467725"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a:off x="381000" y="685800"/>
            <a:ext cx="8153400" cy="0"/>
          </a:xfrm>
          <a:prstGeom prst="line">
            <a:avLst/>
          </a:prstGeom>
          <a:noFill/>
          <a:ln w="38100">
            <a:solidFill>
              <a:schemeClr val="tx1"/>
            </a:solidFill>
            <a:round/>
            <a:headEnd/>
            <a:tailEnd/>
          </a:ln>
        </p:spPr>
        <p:txBody>
          <a:bodyPr/>
          <a:lstStyle/>
          <a:p>
            <a:endParaRPr lang="en-US"/>
          </a:p>
        </p:txBody>
      </p:sp>
      <p:sp>
        <p:nvSpPr>
          <p:cNvPr id="7171" name="Text Box 5"/>
          <p:cNvSpPr txBox="1">
            <a:spLocks noChangeArrowheads="1"/>
          </p:cNvSpPr>
          <p:nvPr/>
        </p:nvSpPr>
        <p:spPr bwMode="auto">
          <a:xfrm>
            <a:off x="533400" y="1066800"/>
            <a:ext cx="8229600" cy="3540125"/>
          </a:xfrm>
          <a:prstGeom prst="rect">
            <a:avLst/>
          </a:prstGeom>
          <a:noFill/>
          <a:ln w="9525">
            <a:noFill/>
            <a:miter lim="800000"/>
            <a:headEnd/>
            <a:tailEnd/>
          </a:ln>
        </p:spPr>
        <p:txBody>
          <a:bodyPr>
            <a:spAutoFit/>
          </a:bodyPr>
          <a:lstStyle/>
          <a:p>
            <a:pPr>
              <a:spcBef>
                <a:spcPct val="50000"/>
              </a:spcBef>
            </a:pPr>
            <a:r>
              <a:rPr lang="en-US" dirty="0">
                <a:latin typeface="+mn-lt"/>
              </a:rPr>
              <a:t>The field of </a:t>
            </a:r>
            <a:r>
              <a:rPr lang="en-US" dirty="0">
                <a:solidFill>
                  <a:srgbClr val="002060"/>
                </a:solidFill>
                <a:latin typeface="+mn-lt"/>
              </a:rPr>
              <a:t>statistics</a:t>
            </a:r>
            <a:r>
              <a:rPr lang="en-US" dirty="0">
                <a:latin typeface="+mn-lt"/>
              </a:rPr>
              <a:t> deals with the collection, presentation, analysis, and use of data to:</a:t>
            </a:r>
          </a:p>
          <a:p>
            <a:pPr lvl="1">
              <a:spcBef>
                <a:spcPct val="50000"/>
              </a:spcBef>
              <a:buFontTx/>
              <a:buChar char="•"/>
            </a:pPr>
            <a:r>
              <a:rPr lang="en-US" dirty="0">
                <a:latin typeface="+mn-lt"/>
              </a:rPr>
              <a:t> Make decisions</a:t>
            </a:r>
          </a:p>
          <a:p>
            <a:pPr lvl="1">
              <a:spcBef>
                <a:spcPct val="50000"/>
              </a:spcBef>
              <a:buFontTx/>
              <a:buChar char="•"/>
            </a:pPr>
            <a:r>
              <a:rPr lang="en-US" dirty="0">
                <a:latin typeface="+mn-lt"/>
              </a:rPr>
              <a:t> Solve problems</a:t>
            </a:r>
          </a:p>
          <a:p>
            <a:pPr lvl="1">
              <a:spcBef>
                <a:spcPct val="50000"/>
              </a:spcBef>
              <a:buFontTx/>
              <a:buChar char="•"/>
            </a:pPr>
            <a:r>
              <a:rPr lang="en-US" dirty="0">
                <a:latin typeface="+mn-lt"/>
              </a:rPr>
              <a:t> Design products and processes</a:t>
            </a:r>
          </a:p>
          <a:p>
            <a:pPr>
              <a:spcBef>
                <a:spcPct val="50000"/>
              </a:spcBef>
            </a:pPr>
            <a:r>
              <a:rPr lang="en-US" dirty="0" smtClean="0">
                <a:latin typeface="+mn-lt"/>
              </a:rPr>
              <a:t>It is the </a:t>
            </a:r>
            <a:r>
              <a:rPr lang="en-US" dirty="0" smtClean="0">
                <a:solidFill>
                  <a:srgbClr val="002060"/>
                </a:solidFill>
                <a:latin typeface="+mn-lt"/>
              </a:rPr>
              <a:t>science of data</a:t>
            </a:r>
            <a:r>
              <a:rPr lang="en-US" dirty="0" smtClean="0">
                <a:latin typeface="+mn-lt"/>
              </a:rPr>
              <a:t>.</a:t>
            </a:r>
            <a:endParaRPr lang="en-US" dirty="0">
              <a:latin typeface="+mn-lt"/>
            </a:endParaRPr>
          </a:p>
        </p:txBody>
      </p:sp>
      <p:sp>
        <p:nvSpPr>
          <p:cNvPr id="7172" name="Text Box 7"/>
          <p:cNvSpPr txBox="1">
            <a:spLocks noChangeArrowheads="1"/>
          </p:cNvSpPr>
          <p:nvPr/>
        </p:nvSpPr>
        <p:spPr bwMode="auto">
          <a:xfrm>
            <a:off x="304800" y="101025"/>
            <a:ext cx="8153400" cy="584775"/>
          </a:xfrm>
          <a:prstGeom prst="rect">
            <a:avLst/>
          </a:prstGeom>
          <a:noFill/>
          <a:ln w="9525">
            <a:noFill/>
            <a:miter lim="800000"/>
            <a:headEnd/>
            <a:tailEnd/>
          </a:ln>
        </p:spPr>
        <p:txBody>
          <a:bodyPr>
            <a:spAutoFit/>
          </a:bodyPr>
          <a:lstStyle/>
          <a:p>
            <a:pPr algn="ctr">
              <a:spcBef>
                <a:spcPct val="50000"/>
              </a:spcBef>
            </a:pPr>
            <a:r>
              <a:rPr lang="en-US" sz="3200" b="1" dirty="0">
                <a:latin typeface="+mj-lt"/>
              </a:rPr>
              <a:t>Statistics Supports The Creative Process</a:t>
            </a:r>
          </a:p>
        </p:txBody>
      </p:sp>
      <p:sp>
        <p:nvSpPr>
          <p:cNvPr id="7173" name="Slide Number Placeholder 6"/>
          <p:cNvSpPr>
            <a:spLocks noGrp="1"/>
          </p:cNvSpPr>
          <p:nvPr>
            <p:ph type="sldNum" sz="quarter" idx="12"/>
          </p:nvPr>
        </p:nvSpPr>
        <p:spPr>
          <a:noFill/>
        </p:spPr>
        <p:txBody>
          <a:bodyPr/>
          <a:lstStyle/>
          <a:p>
            <a:fld id="{8F42259D-F3E1-490A-88D1-0CA50A775411}" type="slidenum">
              <a:rPr lang="en-US" smtClean="0"/>
              <a:pPr/>
              <a:t>6</a:t>
            </a:fld>
            <a:endParaRPr lang="en-US" dirty="0" smtClean="0"/>
          </a:p>
        </p:txBody>
      </p:sp>
      <p:sp>
        <p:nvSpPr>
          <p:cNvPr id="7174" name="Footer Placeholder 7"/>
          <p:cNvSpPr>
            <a:spLocks noGrp="1"/>
          </p:cNvSpPr>
          <p:nvPr>
            <p:ph type="ftr" sz="quarter" idx="11"/>
          </p:nvPr>
        </p:nvSpPr>
        <p:spPr>
          <a:noFill/>
        </p:spPr>
        <p:txBody>
          <a:bodyPr/>
          <a:lstStyle/>
          <a:p>
            <a:r>
              <a:rPr lang="en-US" dirty="0" smtClean="0"/>
              <a:t>Sec 1-1 The Engineering Method &amp; Statistical Thinking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
          <p:cNvSpPr>
            <a:spLocks noChangeShapeType="1"/>
          </p:cNvSpPr>
          <p:nvPr/>
        </p:nvSpPr>
        <p:spPr bwMode="auto">
          <a:xfrm>
            <a:off x="381000" y="762000"/>
            <a:ext cx="8153400" cy="0"/>
          </a:xfrm>
          <a:prstGeom prst="line">
            <a:avLst/>
          </a:prstGeom>
          <a:noFill/>
          <a:ln w="38100">
            <a:solidFill>
              <a:schemeClr val="tx1"/>
            </a:solidFill>
            <a:round/>
            <a:headEnd/>
            <a:tailEnd/>
          </a:ln>
        </p:spPr>
        <p:txBody>
          <a:bodyPr/>
          <a:lstStyle/>
          <a:p>
            <a:endParaRPr lang="en-US"/>
          </a:p>
        </p:txBody>
      </p:sp>
      <p:sp>
        <p:nvSpPr>
          <p:cNvPr id="8195" name="Text Box 4"/>
          <p:cNvSpPr txBox="1">
            <a:spLocks noChangeArrowheads="1"/>
          </p:cNvSpPr>
          <p:nvPr/>
        </p:nvSpPr>
        <p:spPr bwMode="auto">
          <a:xfrm>
            <a:off x="457200" y="990600"/>
            <a:ext cx="8229600" cy="5047536"/>
          </a:xfrm>
          <a:prstGeom prst="rect">
            <a:avLst/>
          </a:prstGeom>
          <a:noFill/>
          <a:ln w="9525">
            <a:noFill/>
            <a:miter lim="800000"/>
            <a:headEnd/>
            <a:tailEnd/>
          </a:ln>
        </p:spPr>
        <p:txBody>
          <a:bodyPr wrap="square">
            <a:spAutoFit/>
          </a:bodyPr>
          <a:lstStyle/>
          <a:p>
            <a:pPr>
              <a:spcBef>
                <a:spcPct val="50000"/>
              </a:spcBef>
              <a:buFontTx/>
              <a:buChar char="•"/>
            </a:pPr>
            <a:r>
              <a:rPr lang="en-US" dirty="0"/>
              <a:t> </a:t>
            </a:r>
            <a:r>
              <a:rPr lang="en-US" dirty="0">
                <a:latin typeface="+mn-lt"/>
              </a:rPr>
              <a:t>Statistical techniques are useful </a:t>
            </a:r>
            <a:r>
              <a:rPr lang="en-US" dirty="0" smtClean="0">
                <a:latin typeface="+mn-lt"/>
              </a:rPr>
              <a:t>to describe        </a:t>
            </a:r>
          </a:p>
          <a:p>
            <a:pPr>
              <a:spcBef>
                <a:spcPct val="50000"/>
              </a:spcBef>
            </a:pPr>
            <a:r>
              <a:rPr lang="en-US" dirty="0" smtClean="0">
                <a:latin typeface="+mn-lt"/>
              </a:rPr>
              <a:t>   and understand </a:t>
            </a:r>
            <a:r>
              <a:rPr lang="en-US" dirty="0">
                <a:solidFill>
                  <a:srgbClr val="002060"/>
                </a:solidFill>
                <a:latin typeface="+mn-lt"/>
              </a:rPr>
              <a:t>variability</a:t>
            </a:r>
            <a:r>
              <a:rPr lang="en-US" dirty="0">
                <a:latin typeface="+mn-lt"/>
              </a:rPr>
              <a:t>.</a:t>
            </a:r>
          </a:p>
          <a:p>
            <a:pPr>
              <a:spcBef>
                <a:spcPct val="50000"/>
              </a:spcBef>
              <a:buFontTx/>
              <a:buChar char="•"/>
            </a:pPr>
            <a:r>
              <a:rPr lang="en-US" dirty="0">
                <a:latin typeface="+mn-lt"/>
              </a:rPr>
              <a:t> By variability, we mean successive observations </a:t>
            </a:r>
            <a:endParaRPr lang="en-US" dirty="0" smtClean="0">
              <a:latin typeface="+mn-lt"/>
            </a:endParaRPr>
          </a:p>
          <a:p>
            <a:pPr>
              <a:spcBef>
                <a:spcPct val="50000"/>
              </a:spcBef>
            </a:pPr>
            <a:r>
              <a:rPr lang="en-US" dirty="0" smtClean="0">
                <a:latin typeface="+mn-lt"/>
              </a:rPr>
              <a:t>   of </a:t>
            </a:r>
            <a:r>
              <a:rPr lang="en-US" dirty="0">
                <a:latin typeface="+mn-lt"/>
              </a:rPr>
              <a:t>a system or phenomenon do </a:t>
            </a:r>
            <a:r>
              <a:rPr lang="en-US" i="1" dirty="0">
                <a:latin typeface="+mn-lt"/>
              </a:rPr>
              <a:t>not</a:t>
            </a:r>
            <a:r>
              <a:rPr lang="en-US" dirty="0">
                <a:latin typeface="+mn-lt"/>
              </a:rPr>
              <a:t> produce </a:t>
            </a:r>
            <a:endParaRPr lang="en-US" dirty="0" smtClean="0">
              <a:latin typeface="+mn-lt"/>
            </a:endParaRPr>
          </a:p>
          <a:p>
            <a:pPr>
              <a:spcBef>
                <a:spcPct val="50000"/>
              </a:spcBef>
            </a:pPr>
            <a:r>
              <a:rPr lang="en-US" dirty="0" smtClean="0">
                <a:latin typeface="+mn-lt"/>
              </a:rPr>
              <a:t>   exactly </a:t>
            </a:r>
            <a:r>
              <a:rPr lang="en-US" dirty="0">
                <a:latin typeface="+mn-lt"/>
              </a:rPr>
              <a:t>the same result.</a:t>
            </a:r>
          </a:p>
          <a:p>
            <a:pPr>
              <a:spcBef>
                <a:spcPct val="50000"/>
              </a:spcBef>
              <a:buFontTx/>
              <a:buChar char="•"/>
            </a:pPr>
            <a:r>
              <a:rPr lang="en-US" dirty="0">
                <a:latin typeface="+mn-lt"/>
              </a:rPr>
              <a:t> Statistics gives us a framework for describing this </a:t>
            </a:r>
            <a:r>
              <a:rPr lang="en-US" dirty="0" smtClean="0">
                <a:latin typeface="+mn-lt"/>
              </a:rPr>
              <a:t> </a:t>
            </a:r>
          </a:p>
          <a:p>
            <a:pPr>
              <a:spcBef>
                <a:spcPct val="50000"/>
              </a:spcBef>
            </a:pPr>
            <a:r>
              <a:rPr lang="en-US" dirty="0" smtClean="0">
                <a:latin typeface="+mn-lt"/>
              </a:rPr>
              <a:t>   variability </a:t>
            </a:r>
            <a:r>
              <a:rPr lang="en-US" dirty="0">
                <a:latin typeface="+mn-lt"/>
              </a:rPr>
              <a:t>and for learning about </a:t>
            </a:r>
            <a:r>
              <a:rPr lang="en-US" dirty="0" smtClean="0">
                <a:latin typeface="+mn-lt"/>
              </a:rPr>
              <a:t>potential    </a:t>
            </a:r>
          </a:p>
          <a:p>
            <a:pPr>
              <a:spcBef>
                <a:spcPct val="50000"/>
              </a:spcBef>
            </a:pPr>
            <a:r>
              <a:rPr lang="en-US" dirty="0" smtClean="0">
                <a:solidFill>
                  <a:srgbClr val="002060"/>
                </a:solidFill>
                <a:latin typeface="+mn-lt"/>
              </a:rPr>
              <a:t>   sources </a:t>
            </a:r>
            <a:r>
              <a:rPr lang="en-US" dirty="0">
                <a:solidFill>
                  <a:srgbClr val="002060"/>
                </a:solidFill>
                <a:latin typeface="+mn-lt"/>
              </a:rPr>
              <a:t>of variability</a:t>
            </a:r>
            <a:r>
              <a:rPr lang="en-US" dirty="0" smtClean="0">
                <a:latin typeface="+mn-lt"/>
              </a:rPr>
              <a:t>.</a:t>
            </a:r>
            <a:endParaRPr lang="en-US" dirty="0">
              <a:latin typeface="+mn-lt"/>
            </a:endParaRPr>
          </a:p>
        </p:txBody>
      </p:sp>
      <p:sp>
        <p:nvSpPr>
          <p:cNvPr id="8196" name="Text Box 6"/>
          <p:cNvSpPr txBox="1">
            <a:spLocks noChangeArrowheads="1"/>
          </p:cNvSpPr>
          <p:nvPr/>
        </p:nvSpPr>
        <p:spPr bwMode="auto">
          <a:xfrm>
            <a:off x="304800" y="76200"/>
            <a:ext cx="81534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latin typeface="+mj-lt"/>
              </a:rPr>
              <a:t>Variability</a:t>
            </a:r>
            <a:endParaRPr lang="en-US" sz="3600" b="1" dirty="0">
              <a:latin typeface="+mj-lt"/>
            </a:endParaRPr>
          </a:p>
        </p:txBody>
      </p:sp>
      <p:sp>
        <p:nvSpPr>
          <p:cNvPr id="8197" name="Slide Number Placeholder 6"/>
          <p:cNvSpPr>
            <a:spLocks noGrp="1"/>
          </p:cNvSpPr>
          <p:nvPr>
            <p:ph type="sldNum" sz="quarter" idx="12"/>
          </p:nvPr>
        </p:nvSpPr>
        <p:spPr>
          <a:noFill/>
        </p:spPr>
        <p:txBody>
          <a:bodyPr/>
          <a:lstStyle/>
          <a:p>
            <a:fld id="{DB41EB41-CBB1-4E81-B8A9-D28E8037C366}" type="slidenum">
              <a:rPr lang="en-US" smtClean="0"/>
              <a:pPr/>
              <a:t>7</a:t>
            </a:fld>
            <a:endParaRPr lang="en-US" dirty="0" smtClean="0"/>
          </a:p>
        </p:txBody>
      </p:sp>
      <p:sp>
        <p:nvSpPr>
          <p:cNvPr id="8198" name="Footer Placeholder 5"/>
          <p:cNvSpPr>
            <a:spLocks noGrp="1"/>
          </p:cNvSpPr>
          <p:nvPr>
            <p:ph type="ftr" sz="quarter" idx="11"/>
          </p:nvPr>
        </p:nvSpPr>
        <p:spPr>
          <a:noFill/>
        </p:spPr>
        <p:txBody>
          <a:bodyPr/>
          <a:lstStyle/>
          <a:p>
            <a:r>
              <a:rPr lang="en-US" dirty="0" smtClean="0"/>
              <a:t>Sec 1-1 The Engineering Method &amp; Statistical Thinking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3"/>
          <p:cNvSpPr>
            <a:spLocks noChangeShapeType="1"/>
          </p:cNvSpPr>
          <p:nvPr/>
        </p:nvSpPr>
        <p:spPr bwMode="auto">
          <a:xfrm>
            <a:off x="381000" y="685800"/>
            <a:ext cx="8153400" cy="0"/>
          </a:xfrm>
          <a:prstGeom prst="line">
            <a:avLst/>
          </a:prstGeom>
          <a:noFill/>
          <a:ln w="38100">
            <a:solidFill>
              <a:schemeClr val="tx1"/>
            </a:solidFill>
            <a:round/>
            <a:headEnd/>
            <a:tailEnd/>
          </a:ln>
        </p:spPr>
        <p:txBody>
          <a:bodyPr/>
          <a:lstStyle/>
          <a:p>
            <a:endParaRPr lang="en-US"/>
          </a:p>
        </p:txBody>
      </p:sp>
      <p:sp>
        <p:nvSpPr>
          <p:cNvPr id="9219" name="Text Box 4"/>
          <p:cNvSpPr txBox="1">
            <a:spLocks noChangeArrowheads="1"/>
          </p:cNvSpPr>
          <p:nvPr/>
        </p:nvSpPr>
        <p:spPr bwMode="auto">
          <a:xfrm>
            <a:off x="152400" y="762000"/>
            <a:ext cx="8763000" cy="3785652"/>
          </a:xfrm>
          <a:prstGeom prst="rect">
            <a:avLst/>
          </a:prstGeom>
          <a:noFill/>
          <a:ln w="9525">
            <a:noFill/>
            <a:miter lim="800000"/>
            <a:headEnd/>
            <a:tailEnd/>
          </a:ln>
        </p:spPr>
        <p:txBody>
          <a:bodyPr wrap="square">
            <a:spAutoFit/>
          </a:bodyPr>
          <a:lstStyle/>
          <a:p>
            <a:r>
              <a:rPr lang="en-US" sz="2000" dirty="0" smtClean="0">
                <a:latin typeface="+mn-lt"/>
              </a:rPr>
              <a:t>Eight </a:t>
            </a:r>
            <a:r>
              <a:rPr lang="en-US" sz="2000" dirty="0">
                <a:latin typeface="+mn-lt"/>
              </a:rPr>
              <a:t>prototype units are produced and their pull-off </a:t>
            </a:r>
            <a:r>
              <a:rPr lang="en-US" sz="2000" dirty="0" smtClean="0">
                <a:latin typeface="+mn-lt"/>
              </a:rPr>
              <a:t>forces are </a:t>
            </a:r>
            <a:r>
              <a:rPr lang="en-US" sz="2000" dirty="0">
                <a:latin typeface="+mn-lt"/>
              </a:rPr>
              <a:t>measured (in pounds): </a:t>
            </a:r>
            <a:r>
              <a:rPr lang="en-US" sz="2000" dirty="0" smtClean="0">
                <a:latin typeface="+mn-lt"/>
              </a:rPr>
              <a:t>12.6</a:t>
            </a:r>
            <a:r>
              <a:rPr lang="en-US" sz="2000" dirty="0">
                <a:latin typeface="+mn-lt"/>
              </a:rPr>
              <a:t>,  12.9,  13.4,  12.3,  13.6,  13.5,  12.6,  13.1</a:t>
            </a:r>
            <a:r>
              <a:rPr lang="en-US" sz="2000" dirty="0" smtClean="0">
                <a:latin typeface="+mn-lt"/>
              </a:rPr>
              <a:t>. </a:t>
            </a:r>
          </a:p>
          <a:p>
            <a:endParaRPr lang="en-US" sz="2000" dirty="0" smtClean="0">
              <a:latin typeface="+mn-lt"/>
            </a:endParaRPr>
          </a:p>
          <a:p>
            <a:r>
              <a:rPr lang="en-US" sz="2000" dirty="0" smtClean="0">
                <a:latin typeface="+mn-lt"/>
              </a:rPr>
              <a:t>All of the prototypes does not have the same pull-off force. We can see the variability in the above measurements as they exhibit variability.</a:t>
            </a:r>
          </a:p>
          <a:p>
            <a:pPr>
              <a:spcBef>
                <a:spcPct val="50000"/>
              </a:spcBef>
            </a:pPr>
            <a:r>
              <a:rPr lang="en-US" sz="2000" dirty="0" smtClean="0">
                <a:latin typeface="+mn-lt"/>
              </a:rPr>
              <a:t>The </a:t>
            </a:r>
            <a:r>
              <a:rPr lang="en-US" sz="2000" b="1" dirty="0" smtClean="0">
                <a:solidFill>
                  <a:srgbClr val="002060"/>
                </a:solidFill>
                <a:latin typeface="+mn-lt"/>
              </a:rPr>
              <a:t>dot diagram </a:t>
            </a:r>
            <a:r>
              <a:rPr lang="en-US" sz="2000" dirty="0" smtClean="0">
                <a:latin typeface="+mn-lt"/>
              </a:rPr>
              <a:t>is a very useful plot for displaying a small body of data - say up to about 20 observations. </a:t>
            </a:r>
          </a:p>
          <a:p>
            <a:pPr eaLnBrk="0" hangingPunct="0"/>
            <a:endParaRPr lang="en-US" sz="2000" dirty="0" smtClean="0">
              <a:latin typeface="+mn-lt"/>
            </a:endParaRPr>
          </a:p>
          <a:p>
            <a:pPr eaLnBrk="0" hangingPunct="0"/>
            <a:r>
              <a:rPr lang="en-US" sz="2000" dirty="0" smtClean="0">
                <a:latin typeface="+mn-lt"/>
              </a:rPr>
              <a:t>This plot allows us to see easily two features of the data; the </a:t>
            </a:r>
            <a:r>
              <a:rPr lang="en-US" sz="2000" b="1" dirty="0" smtClean="0">
                <a:solidFill>
                  <a:srgbClr val="002060"/>
                </a:solidFill>
                <a:latin typeface="+mn-lt"/>
              </a:rPr>
              <a:t>location</a:t>
            </a:r>
            <a:r>
              <a:rPr lang="en-US" sz="2000" b="1" dirty="0" smtClean="0">
                <a:latin typeface="+mn-lt"/>
              </a:rPr>
              <a:t>, </a:t>
            </a:r>
            <a:r>
              <a:rPr lang="en-US" sz="2000" dirty="0" smtClean="0">
                <a:latin typeface="+mn-lt"/>
              </a:rPr>
              <a:t>or the middle, and the </a:t>
            </a:r>
            <a:r>
              <a:rPr lang="en-US" sz="2000" b="1" dirty="0" smtClean="0">
                <a:solidFill>
                  <a:srgbClr val="002060"/>
                </a:solidFill>
                <a:latin typeface="+mn-lt"/>
              </a:rPr>
              <a:t>scatter</a:t>
            </a:r>
            <a:r>
              <a:rPr lang="en-US" sz="2000" b="1" dirty="0" smtClean="0">
                <a:solidFill>
                  <a:srgbClr val="009900"/>
                </a:solidFill>
                <a:latin typeface="+mn-lt"/>
              </a:rPr>
              <a:t> </a:t>
            </a:r>
            <a:r>
              <a:rPr lang="en-US" sz="2000" dirty="0" smtClean="0">
                <a:latin typeface="+mn-lt"/>
              </a:rPr>
              <a:t>or </a:t>
            </a:r>
            <a:r>
              <a:rPr lang="en-US" sz="2000" b="1" dirty="0" smtClean="0">
                <a:solidFill>
                  <a:srgbClr val="002060"/>
                </a:solidFill>
                <a:latin typeface="+mn-lt"/>
              </a:rPr>
              <a:t>variability</a:t>
            </a:r>
            <a:r>
              <a:rPr lang="en-US" sz="2000" dirty="0" smtClean="0">
                <a:latin typeface="+mn-lt"/>
              </a:rPr>
              <a:t>.</a:t>
            </a:r>
            <a:endParaRPr lang="en-US" sz="2000" dirty="0">
              <a:latin typeface="+mn-lt"/>
            </a:endParaRPr>
          </a:p>
          <a:p>
            <a:pPr>
              <a:spcBef>
                <a:spcPct val="50000"/>
              </a:spcBef>
            </a:pPr>
            <a:endParaRPr lang="en-US" sz="2000" dirty="0">
              <a:latin typeface="+mn-lt"/>
            </a:endParaRPr>
          </a:p>
        </p:txBody>
      </p:sp>
      <p:sp>
        <p:nvSpPr>
          <p:cNvPr id="9220" name="Text Box 6"/>
          <p:cNvSpPr txBox="1">
            <a:spLocks noChangeArrowheads="1"/>
          </p:cNvSpPr>
          <p:nvPr/>
        </p:nvSpPr>
        <p:spPr bwMode="auto">
          <a:xfrm>
            <a:off x="304800" y="0"/>
            <a:ext cx="83820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latin typeface="+mj-lt"/>
              </a:rPr>
              <a:t>An </a:t>
            </a:r>
            <a:r>
              <a:rPr lang="en-US" sz="3200" b="1" dirty="0">
                <a:latin typeface="+mj-lt"/>
              </a:rPr>
              <a:t>Engineering Example of </a:t>
            </a:r>
            <a:r>
              <a:rPr lang="en-US" sz="3200" b="1" dirty="0" smtClean="0">
                <a:latin typeface="+mj-lt"/>
              </a:rPr>
              <a:t>Variability</a:t>
            </a:r>
            <a:endParaRPr lang="en-US" sz="3200" b="1" dirty="0">
              <a:latin typeface="+mj-lt"/>
            </a:endParaRPr>
          </a:p>
        </p:txBody>
      </p:sp>
      <p:sp>
        <p:nvSpPr>
          <p:cNvPr id="9221" name="Slide Number Placeholder 6"/>
          <p:cNvSpPr>
            <a:spLocks noGrp="1"/>
          </p:cNvSpPr>
          <p:nvPr>
            <p:ph type="sldNum" sz="quarter" idx="12"/>
          </p:nvPr>
        </p:nvSpPr>
        <p:spPr>
          <a:noFill/>
        </p:spPr>
        <p:txBody>
          <a:bodyPr/>
          <a:lstStyle/>
          <a:p>
            <a:fld id="{0E00ED94-B521-4D79-A44F-5E59EBEE8BE5}" type="slidenum">
              <a:rPr lang="en-US" smtClean="0"/>
              <a:pPr/>
              <a:t>8</a:t>
            </a:fld>
            <a:endParaRPr lang="en-US" dirty="0" smtClean="0"/>
          </a:p>
        </p:txBody>
      </p:sp>
      <p:sp>
        <p:nvSpPr>
          <p:cNvPr id="9222" name="Footer Placeholder 5"/>
          <p:cNvSpPr>
            <a:spLocks noGrp="1"/>
          </p:cNvSpPr>
          <p:nvPr>
            <p:ph type="ftr" sz="quarter" idx="11"/>
          </p:nvPr>
        </p:nvSpPr>
        <p:spPr>
          <a:noFill/>
        </p:spPr>
        <p:txBody>
          <a:bodyPr/>
          <a:lstStyle/>
          <a:p>
            <a:r>
              <a:rPr lang="en-US" dirty="0" smtClean="0"/>
              <a:t>Sec 1-1 The Engineering Method &amp; Statistical Thinking</a:t>
            </a:r>
          </a:p>
        </p:txBody>
      </p:sp>
      <p:pic>
        <p:nvPicPr>
          <p:cNvPr id="14" name="Picture 2"/>
          <p:cNvPicPr>
            <a:picLocks noChangeAspect="1" noChangeArrowheads="1"/>
          </p:cNvPicPr>
          <p:nvPr/>
        </p:nvPicPr>
        <p:blipFill>
          <a:blip r:embed="rId3"/>
          <a:srcRect/>
          <a:stretch>
            <a:fillRect/>
          </a:stretch>
        </p:blipFill>
        <p:spPr bwMode="auto">
          <a:xfrm>
            <a:off x="1447800" y="3962400"/>
            <a:ext cx="5715000" cy="1524000"/>
          </a:xfrm>
          <a:prstGeom prst="rect">
            <a:avLst/>
          </a:prstGeom>
          <a:noFill/>
          <a:ln w="9525">
            <a:noFill/>
            <a:miter lim="800000"/>
            <a:headEnd/>
            <a:tailEnd/>
          </a:ln>
          <a:effectLst/>
        </p:spPr>
      </p:pic>
      <p:sp>
        <p:nvSpPr>
          <p:cNvPr id="15" name="TextBox 14"/>
          <p:cNvSpPr txBox="1"/>
          <p:nvPr/>
        </p:nvSpPr>
        <p:spPr>
          <a:xfrm>
            <a:off x="304800" y="5619690"/>
            <a:ext cx="8458200" cy="400110"/>
          </a:xfrm>
          <a:prstGeom prst="rect">
            <a:avLst/>
          </a:prstGeom>
          <a:noFill/>
        </p:spPr>
        <p:txBody>
          <a:bodyPr wrap="square" rtlCol="0">
            <a:spAutoFit/>
          </a:bodyPr>
          <a:lstStyle/>
          <a:p>
            <a:pPr algn="ctr"/>
            <a:r>
              <a:rPr lang="en-US" sz="2000" dirty="0" smtClean="0">
                <a:solidFill>
                  <a:srgbClr val="002060"/>
                </a:solidFill>
                <a:latin typeface="+mn-lt"/>
              </a:rPr>
              <a:t>Figure 1-2  </a:t>
            </a:r>
            <a:r>
              <a:rPr lang="en-US" sz="2000" dirty="0" smtClean="0">
                <a:latin typeface="+mn-lt"/>
              </a:rPr>
              <a:t>Dot diagram of the pull-off force data.</a:t>
            </a:r>
            <a:endParaRPr lang="en-US" sz="20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533400" y="990600"/>
            <a:ext cx="8077200" cy="4114800"/>
          </a:xfrm>
        </p:spPr>
        <p:txBody>
          <a:bodyPr/>
          <a:lstStyle/>
          <a:p>
            <a:pPr marL="609600" indent="-609600" eaLnBrk="1" hangingPunct="1">
              <a:buFontTx/>
              <a:buNone/>
            </a:pPr>
            <a:r>
              <a:rPr lang="en-US" dirty="0" smtClean="0"/>
              <a:t>Three basic methods of collecting data:</a:t>
            </a:r>
          </a:p>
          <a:p>
            <a:pPr marL="990600" lvl="1" indent="-533400" eaLnBrk="1" hangingPunct="1"/>
            <a:r>
              <a:rPr lang="en-US" dirty="0" smtClean="0"/>
              <a:t>A </a:t>
            </a:r>
            <a:r>
              <a:rPr lang="en-US" b="1" dirty="0" smtClean="0">
                <a:solidFill>
                  <a:srgbClr val="002060"/>
                </a:solidFill>
              </a:rPr>
              <a:t>retrospective</a:t>
            </a:r>
            <a:r>
              <a:rPr lang="en-US" dirty="0" smtClean="0"/>
              <a:t> study using historical data</a:t>
            </a:r>
          </a:p>
          <a:p>
            <a:pPr marL="1390650" lvl="2" indent="-533400" eaLnBrk="1" hangingPunct="1"/>
            <a:r>
              <a:rPr lang="en-US" dirty="0" smtClean="0"/>
              <a:t>Data collected in the past for other purposes.</a:t>
            </a:r>
          </a:p>
          <a:p>
            <a:pPr marL="990600" lvl="1" indent="-533400" eaLnBrk="1" hangingPunct="1"/>
            <a:r>
              <a:rPr lang="en-US" dirty="0" smtClean="0"/>
              <a:t>An </a:t>
            </a:r>
            <a:r>
              <a:rPr lang="en-US" b="1" dirty="0" smtClean="0">
                <a:solidFill>
                  <a:srgbClr val="002060"/>
                </a:solidFill>
              </a:rPr>
              <a:t>observational</a:t>
            </a:r>
            <a:r>
              <a:rPr lang="en-US" b="1" dirty="0" smtClean="0"/>
              <a:t> </a:t>
            </a:r>
            <a:r>
              <a:rPr lang="en-US" dirty="0" smtClean="0"/>
              <a:t>study</a:t>
            </a:r>
          </a:p>
          <a:p>
            <a:pPr marL="1390650" lvl="2" indent="-533400" eaLnBrk="1" hangingPunct="1"/>
            <a:r>
              <a:rPr lang="en-US" dirty="0" smtClean="0"/>
              <a:t>Data, presently collected, by a passive observer.</a:t>
            </a:r>
          </a:p>
          <a:p>
            <a:pPr marL="990600" lvl="1" indent="-533400" eaLnBrk="1" hangingPunct="1"/>
            <a:r>
              <a:rPr lang="en-US" dirty="0" smtClean="0"/>
              <a:t>A </a:t>
            </a:r>
            <a:r>
              <a:rPr lang="en-US" b="1" dirty="0" smtClean="0">
                <a:solidFill>
                  <a:srgbClr val="002060"/>
                </a:solidFill>
              </a:rPr>
              <a:t>designed experiment</a:t>
            </a:r>
          </a:p>
          <a:p>
            <a:pPr marL="1390650" lvl="2" indent="-533400" eaLnBrk="1" hangingPunct="1"/>
            <a:r>
              <a:rPr lang="en-US" dirty="0" smtClean="0"/>
              <a:t>Data collected in response to process input changes.</a:t>
            </a:r>
          </a:p>
        </p:txBody>
      </p:sp>
      <p:sp>
        <p:nvSpPr>
          <p:cNvPr id="14339" name="Text Box 7"/>
          <p:cNvSpPr txBox="1">
            <a:spLocks noChangeArrowheads="1"/>
          </p:cNvSpPr>
          <p:nvPr/>
        </p:nvSpPr>
        <p:spPr bwMode="auto">
          <a:xfrm>
            <a:off x="304800" y="0"/>
            <a:ext cx="8839200" cy="641350"/>
          </a:xfrm>
          <a:prstGeom prst="rect">
            <a:avLst/>
          </a:prstGeom>
          <a:noFill/>
          <a:ln w="9525">
            <a:noFill/>
            <a:miter lim="800000"/>
            <a:headEnd/>
            <a:tailEnd/>
          </a:ln>
        </p:spPr>
        <p:txBody>
          <a:bodyPr>
            <a:spAutoFit/>
          </a:bodyPr>
          <a:lstStyle/>
          <a:p>
            <a:pPr algn="ctr">
              <a:spcBef>
                <a:spcPct val="50000"/>
              </a:spcBef>
            </a:pPr>
            <a:r>
              <a:rPr lang="en-US" sz="3600" b="1" dirty="0" smtClean="0">
                <a:latin typeface="+mj-lt"/>
              </a:rPr>
              <a:t>Basic Methods of Collecting Data</a:t>
            </a:r>
            <a:endParaRPr lang="en-US" sz="3600" b="1" dirty="0">
              <a:latin typeface="+mj-lt"/>
            </a:endParaRPr>
          </a:p>
        </p:txBody>
      </p:sp>
      <p:sp>
        <p:nvSpPr>
          <p:cNvPr id="14340" name="Line 8"/>
          <p:cNvSpPr>
            <a:spLocks noChangeShapeType="1"/>
          </p:cNvSpPr>
          <p:nvPr/>
        </p:nvSpPr>
        <p:spPr bwMode="auto">
          <a:xfrm>
            <a:off x="609600" y="685800"/>
            <a:ext cx="7772400" cy="0"/>
          </a:xfrm>
          <a:prstGeom prst="line">
            <a:avLst/>
          </a:prstGeom>
          <a:noFill/>
          <a:ln w="38100">
            <a:solidFill>
              <a:schemeClr val="tx1"/>
            </a:solidFill>
            <a:round/>
            <a:headEnd/>
            <a:tailEnd/>
          </a:ln>
        </p:spPr>
        <p:txBody>
          <a:bodyPr/>
          <a:lstStyle/>
          <a:p>
            <a:endParaRPr lang="en-US"/>
          </a:p>
        </p:txBody>
      </p:sp>
      <p:sp>
        <p:nvSpPr>
          <p:cNvPr id="14341" name="Slide Number Placeholder 6"/>
          <p:cNvSpPr>
            <a:spLocks noGrp="1"/>
          </p:cNvSpPr>
          <p:nvPr>
            <p:ph type="sldNum" sz="quarter" idx="12"/>
          </p:nvPr>
        </p:nvSpPr>
        <p:spPr>
          <a:noFill/>
        </p:spPr>
        <p:txBody>
          <a:bodyPr/>
          <a:lstStyle/>
          <a:p>
            <a:fld id="{8BDB43CC-0949-4BCC-9668-9292A518BB5B}" type="slidenum">
              <a:rPr lang="en-US" smtClean="0">
                <a:latin typeface="+mn-lt"/>
              </a:rPr>
              <a:pPr/>
              <a:t>9</a:t>
            </a:fld>
            <a:endParaRPr lang="en-US" dirty="0" smtClean="0">
              <a:latin typeface="+mn-lt"/>
            </a:endParaRPr>
          </a:p>
        </p:txBody>
      </p:sp>
      <p:sp>
        <p:nvSpPr>
          <p:cNvPr id="14342" name="Footer Placeholder 5"/>
          <p:cNvSpPr>
            <a:spLocks noGrp="1"/>
          </p:cNvSpPr>
          <p:nvPr>
            <p:ph type="ftr" sz="quarter" idx="11"/>
          </p:nvPr>
        </p:nvSpPr>
        <p:spPr>
          <a:xfrm>
            <a:off x="304800" y="6248400"/>
            <a:ext cx="4267200" cy="457200"/>
          </a:xfrm>
          <a:noFill/>
        </p:spPr>
        <p:txBody>
          <a:bodyPr/>
          <a:lstStyle/>
          <a:p>
            <a:r>
              <a:rPr lang="en-US" dirty="0" smtClean="0"/>
              <a:t>Sec 1-2.1 Collecting Engineering Data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ctur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TotalTime>
  <Words>1948</Words>
  <Application>Microsoft Office PowerPoint</Application>
  <PresentationFormat>On-screen Show (4:3)</PresentationFormat>
  <Paragraphs>329</Paragraphs>
  <Slides>31</Slides>
  <Notes>31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Symbol</vt:lpstr>
      <vt:lpstr>Calibri</vt:lpstr>
      <vt:lpstr>Helvetica</vt:lpstr>
      <vt:lpstr>Arial</vt:lpstr>
      <vt:lpstr>ＭＳ Ｐゴシック</vt:lpstr>
      <vt:lpstr>Times New Roman</vt:lpstr>
      <vt:lpstr>TimesNewRomanPS</vt:lpstr>
      <vt:lpstr>Default Design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Deming’s Experimental Set-up</vt:lpstr>
      <vt:lpstr>Deming’s Experimental Procedure</vt:lpstr>
      <vt:lpstr>Deming’s Experimental Procedure</vt:lpstr>
      <vt:lpstr>PowerPoint Presentation</vt:lpstr>
      <vt:lpstr>How Is the Change Detected?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CBS Consulting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Borror</dc:creator>
  <cp:lastModifiedBy>Rajagopalan Balaji</cp:lastModifiedBy>
  <cp:revision>213</cp:revision>
  <dcterms:created xsi:type="dcterms:W3CDTF">2002-09-13T02:00:39Z</dcterms:created>
  <dcterms:modified xsi:type="dcterms:W3CDTF">2016-01-14T16:16:48Z</dcterms:modified>
</cp:coreProperties>
</file>